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351"/>
  </p:notesMasterIdLst>
  <p:sldIdLst>
    <p:sldId id="256" r:id="rId2"/>
    <p:sldId id="306" r:id="rId3"/>
    <p:sldId id="720" r:id="rId4"/>
    <p:sldId id="322" r:id="rId5"/>
    <p:sldId id="934" r:id="rId6"/>
    <p:sldId id="464" r:id="rId7"/>
    <p:sldId id="442" r:id="rId8"/>
    <p:sldId id="370" r:id="rId9"/>
    <p:sldId id="325" r:id="rId10"/>
    <p:sldId id="861" r:id="rId11"/>
    <p:sldId id="371" r:id="rId12"/>
    <p:sldId id="908" r:id="rId13"/>
    <p:sldId id="860" r:id="rId14"/>
    <p:sldId id="524" r:id="rId15"/>
    <p:sldId id="525" r:id="rId16"/>
    <p:sldId id="907" r:id="rId17"/>
    <p:sldId id="731" r:id="rId18"/>
    <p:sldId id="315" r:id="rId19"/>
    <p:sldId id="518" r:id="rId20"/>
    <p:sldId id="730" r:id="rId21"/>
    <p:sldId id="316" r:id="rId22"/>
    <p:sldId id="517" r:id="rId23"/>
    <p:sldId id="843" r:id="rId24"/>
    <p:sldId id="840" r:id="rId25"/>
    <p:sldId id="838" r:id="rId26"/>
    <p:sldId id="839" r:id="rId27"/>
    <p:sldId id="390" r:id="rId28"/>
    <p:sldId id="483" r:id="rId29"/>
    <p:sldId id="842" r:id="rId30"/>
    <p:sldId id="844" r:id="rId31"/>
    <p:sldId id="500" r:id="rId32"/>
    <p:sldId id="501" r:id="rId33"/>
    <p:sldId id="502" r:id="rId34"/>
    <p:sldId id="503" r:id="rId35"/>
    <p:sldId id="504" r:id="rId36"/>
    <p:sldId id="505" r:id="rId37"/>
    <p:sldId id="855" r:id="rId38"/>
    <p:sldId id="862" r:id="rId39"/>
    <p:sldId id="863" r:id="rId40"/>
    <p:sldId id="864" r:id="rId41"/>
    <p:sldId id="865" r:id="rId42"/>
    <p:sldId id="866" r:id="rId43"/>
    <p:sldId id="867" r:id="rId44"/>
    <p:sldId id="868" r:id="rId45"/>
    <p:sldId id="869" r:id="rId46"/>
    <p:sldId id="870" r:id="rId47"/>
    <p:sldId id="871" r:id="rId48"/>
    <p:sldId id="872" r:id="rId49"/>
    <p:sldId id="873" r:id="rId50"/>
    <p:sldId id="874" r:id="rId51"/>
    <p:sldId id="875" r:id="rId52"/>
    <p:sldId id="876" r:id="rId53"/>
    <p:sldId id="877" r:id="rId54"/>
    <p:sldId id="878" r:id="rId55"/>
    <p:sldId id="879" r:id="rId56"/>
    <p:sldId id="880" r:id="rId57"/>
    <p:sldId id="881" r:id="rId58"/>
    <p:sldId id="882" r:id="rId59"/>
    <p:sldId id="883" r:id="rId60"/>
    <p:sldId id="884" r:id="rId61"/>
    <p:sldId id="885" r:id="rId62"/>
    <p:sldId id="886" r:id="rId63"/>
    <p:sldId id="887" r:id="rId64"/>
    <p:sldId id="888" r:id="rId65"/>
    <p:sldId id="889" r:id="rId66"/>
    <p:sldId id="890" r:id="rId67"/>
    <p:sldId id="891" r:id="rId68"/>
    <p:sldId id="892" r:id="rId69"/>
    <p:sldId id="893" r:id="rId70"/>
    <p:sldId id="894" r:id="rId71"/>
    <p:sldId id="895" r:id="rId72"/>
    <p:sldId id="896" r:id="rId73"/>
    <p:sldId id="897" r:id="rId74"/>
    <p:sldId id="898" r:id="rId75"/>
    <p:sldId id="899" r:id="rId76"/>
    <p:sldId id="900" r:id="rId77"/>
    <p:sldId id="433" r:id="rId78"/>
    <p:sldId id="678" r:id="rId79"/>
    <p:sldId id="434" r:id="rId80"/>
    <p:sldId id="435" r:id="rId81"/>
    <p:sldId id="436" r:id="rId82"/>
    <p:sldId id="437" r:id="rId83"/>
    <p:sldId id="438" r:id="rId84"/>
    <p:sldId id="443" r:id="rId85"/>
    <p:sldId id="529" r:id="rId86"/>
    <p:sldId id="439" r:id="rId87"/>
    <p:sldId id="440" r:id="rId88"/>
    <p:sldId id="441" r:id="rId89"/>
    <p:sldId id="340" r:id="rId90"/>
    <p:sldId id="768" r:id="rId91"/>
    <p:sldId id="769" r:id="rId92"/>
    <p:sldId id="770" r:id="rId93"/>
    <p:sldId id="771" r:id="rId94"/>
    <p:sldId id="772" r:id="rId95"/>
    <p:sldId id="767" r:id="rId96"/>
    <p:sldId id="763" r:id="rId97"/>
    <p:sldId id="764" r:id="rId98"/>
    <p:sldId id="765" r:id="rId99"/>
    <p:sldId id="766" r:id="rId100"/>
    <p:sldId id="733" r:id="rId101"/>
    <p:sldId id="373" r:id="rId102"/>
    <p:sldId id="374" r:id="rId103"/>
    <p:sldId id="375" r:id="rId104"/>
    <p:sldId id="377" r:id="rId105"/>
    <p:sldId id="734" r:id="rId106"/>
    <p:sldId id="345" r:id="rId107"/>
    <p:sldId id="346" r:id="rId108"/>
    <p:sldId id="347" r:id="rId109"/>
    <p:sldId id="348" r:id="rId110"/>
    <p:sldId id="349" r:id="rId111"/>
    <p:sldId id="350" r:id="rId112"/>
    <p:sldId id="735" r:id="rId113"/>
    <p:sldId id="605" r:id="rId114"/>
    <p:sldId id="606" r:id="rId115"/>
    <p:sldId id="607" r:id="rId116"/>
    <p:sldId id="608" r:id="rId117"/>
    <p:sldId id="609" r:id="rId118"/>
    <p:sldId id="610" r:id="rId119"/>
    <p:sldId id="611" r:id="rId120"/>
    <p:sldId id="612" r:id="rId121"/>
    <p:sldId id="747" r:id="rId122"/>
    <p:sldId id="737" r:id="rId123"/>
    <p:sldId id="738" r:id="rId124"/>
    <p:sldId id="909" r:id="rId125"/>
    <p:sldId id="739" r:id="rId126"/>
    <p:sldId id="741" r:id="rId127"/>
    <p:sldId id="740" r:id="rId128"/>
    <p:sldId id="742" r:id="rId129"/>
    <p:sldId id="743" r:id="rId130"/>
    <p:sldId id="744" r:id="rId131"/>
    <p:sldId id="745" r:id="rId132"/>
    <p:sldId id="746" r:id="rId133"/>
    <p:sldId id="351" r:id="rId134"/>
    <p:sldId id="748" r:id="rId135"/>
    <p:sldId id="352" r:id="rId136"/>
    <p:sldId id="918" r:id="rId137"/>
    <p:sldId id="368" r:id="rId138"/>
    <p:sldId id="674" r:id="rId139"/>
    <p:sldId id="369" r:id="rId140"/>
    <p:sldId id="672" r:id="rId141"/>
    <p:sldId id="673" r:id="rId142"/>
    <p:sldId id="572" r:id="rId143"/>
    <p:sldId id="749" r:id="rId144"/>
    <p:sldId id="583" r:id="rId145"/>
    <p:sldId id="584" r:id="rId146"/>
    <p:sldId id="585" r:id="rId147"/>
    <p:sldId id="586" r:id="rId148"/>
    <p:sldId id="587" r:id="rId149"/>
    <p:sldId id="588" r:id="rId150"/>
    <p:sldId id="750" r:id="rId151"/>
    <p:sldId id="658" r:id="rId152"/>
    <p:sldId id="659" r:id="rId153"/>
    <p:sldId id="660" r:id="rId154"/>
    <p:sldId id="661" r:id="rId155"/>
    <p:sldId id="662" r:id="rId156"/>
    <p:sldId id="663" r:id="rId157"/>
    <p:sldId id="664" r:id="rId158"/>
    <p:sldId id="777" r:id="rId159"/>
    <p:sldId id="796" r:id="rId160"/>
    <p:sldId id="778" r:id="rId161"/>
    <p:sldId id="580" r:id="rId162"/>
    <p:sldId id="790" r:id="rId163"/>
    <p:sldId id="791" r:id="rId164"/>
    <p:sldId id="792" r:id="rId165"/>
    <p:sldId id="793" r:id="rId166"/>
    <p:sldId id="794" r:id="rId167"/>
    <p:sldId id="795" r:id="rId168"/>
    <p:sldId id="789" r:id="rId169"/>
    <p:sldId id="783" r:id="rId170"/>
    <p:sldId id="784" r:id="rId171"/>
    <p:sldId id="782" r:id="rId172"/>
    <p:sldId id="785" r:id="rId173"/>
    <p:sldId id="786" r:id="rId174"/>
    <p:sldId id="787" r:id="rId175"/>
    <p:sldId id="788" r:id="rId176"/>
    <p:sldId id="938" r:id="rId177"/>
    <p:sldId id="939" r:id="rId178"/>
    <p:sldId id="940" r:id="rId179"/>
    <p:sldId id="941" r:id="rId180"/>
    <p:sldId id="942" r:id="rId181"/>
    <p:sldId id="943" r:id="rId182"/>
    <p:sldId id="944" r:id="rId183"/>
    <p:sldId id="751" r:id="rId184"/>
    <p:sldId id="945" r:id="rId185"/>
    <p:sldId id="951" r:id="rId186"/>
    <p:sldId id="935" r:id="rId187"/>
    <p:sldId id="946" r:id="rId188"/>
    <p:sldId id="403" r:id="rId189"/>
    <p:sldId id="947" r:id="rId190"/>
    <p:sldId id="948" r:id="rId191"/>
    <p:sldId id="590" r:id="rId192"/>
    <p:sldId id="949" r:id="rId193"/>
    <p:sldId id="589" r:id="rId194"/>
    <p:sldId id="950" r:id="rId195"/>
    <p:sldId id="936" r:id="rId196"/>
    <p:sldId id="411" r:id="rId197"/>
    <p:sldId id="755" r:id="rId198"/>
    <p:sldId id="412" r:id="rId199"/>
    <p:sldId id="429" r:id="rId200"/>
    <p:sldId id="467" r:id="rId201"/>
    <p:sldId id="413" r:id="rId202"/>
    <p:sldId id="797" r:id="rId203"/>
    <p:sldId id="539" r:id="rId204"/>
    <p:sldId id="425" r:id="rId205"/>
    <p:sldId id="423" r:id="rId206"/>
    <p:sldId id="540" r:id="rId207"/>
    <p:sldId id="912" r:id="rId208"/>
    <p:sldId id="428" r:id="rId209"/>
    <p:sldId id="538" r:id="rId210"/>
    <p:sldId id="417" r:id="rId211"/>
    <p:sldId id="418" r:id="rId212"/>
    <p:sldId id="419" r:id="rId213"/>
    <p:sldId id="913" r:id="rId214"/>
    <p:sldId id="914" r:id="rId215"/>
    <p:sldId id="642" r:id="rId216"/>
    <p:sldId id="915" r:id="rId217"/>
    <p:sldId id="916" r:id="rId218"/>
    <p:sldId id="917" r:id="rId219"/>
    <p:sldId id="798" r:id="rId220"/>
    <p:sldId id="421" r:id="rId221"/>
    <p:sldId id="422" r:id="rId222"/>
    <p:sldId id="756" r:id="rId223"/>
    <p:sldId id="675" r:id="rId224"/>
    <p:sldId id="676" r:id="rId225"/>
    <p:sldId id="677" r:id="rId226"/>
    <p:sldId id="598" r:id="rId227"/>
    <p:sldId id="966" r:id="rId228"/>
    <p:sldId id="967" r:id="rId229"/>
    <p:sldId id="968" r:id="rId230"/>
    <p:sldId id="969" r:id="rId231"/>
    <p:sldId id="970" r:id="rId232"/>
    <p:sldId id="971" r:id="rId233"/>
    <p:sldId id="972" r:id="rId234"/>
    <p:sldId id="757" r:id="rId235"/>
    <p:sldId id="544" r:id="rId236"/>
    <p:sldId id="644" r:id="rId237"/>
    <p:sldId id="545" r:id="rId238"/>
    <p:sldId id="643" r:id="rId239"/>
    <p:sldId id="758" r:id="rId240"/>
    <p:sldId id="546" r:id="rId241"/>
    <p:sldId id="550" r:id="rId242"/>
    <p:sldId id="760" r:id="rId243"/>
    <p:sldId id="627" r:id="rId244"/>
    <p:sldId id="628" r:id="rId245"/>
    <p:sldId id="629" r:id="rId246"/>
    <p:sldId id="799" r:id="rId247"/>
    <p:sldId id="962" r:id="rId248"/>
    <p:sldId id="952" r:id="rId249"/>
    <p:sldId id="963" r:id="rId250"/>
    <p:sldId id="964" r:id="rId251"/>
    <p:sldId id="965" r:id="rId252"/>
    <p:sldId id="953" r:id="rId253"/>
    <p:sldId id="955" r:id="rId254"/>
    <p:sldId id="956" r:id="rId255"/>
    <p:sldId id="957" r:id="rId256"/>
    <p:sldId id="958" r:id="rId257"/>
    <p:sldId id="959" r:id="rId258"/>
    <p:sldId id="961" r:id="rId259"/>
    <p:sldId id="761" r:id="rId260"/>
    <p:sldId id="257" r:id="rId261"/>
    <p:sldId id="465" r:id="rId262"/>
    <p:sldId id="265" r:id="rId263"/>
    <p:sldId id="416" r:id="rId264"/>
    <p:sldId id="901" r:id="rId265"/>
    <p:sldId id="902" r:id="rId266"/>
    <p:sldId id="903" r:id="rId267"/>
    <p:sldId id="904" r:id="rId268"/>
    <p:sldId id="905" r:id="rId269"/>
    <p:sldId id="773" r:id="rId270"/>
    <p:sldId id="929" r:id="rId271"/>
    <p:sldId id="931" r:id="rId272"/>
    <p:sldId id="776" r:id="rId273"/>
    <p:sldId id="930" r:id="rId274"/>
    <p:sldId id="932" r:id="rId275"/>
    <p:sldId id="774" r:id="rId276"/>
    <p:sldId id="926" r:id="rId277"/>
    <p:sldId id="927" r:id="rId278"/>
    <p:sldId id="928" r:id="rId279"/>
    <p:sldId id="933" r:id="rId280"/>
    <p:sldId id="536" r:id="rId281"/>
    <p:sldId id="557" r:id="rId282"/>
    <p:sldId id="558" r:id="rId283"/>
    <p:sldId id="559" r:id="rId284"/>
    <p:sldId id="560" r:id="rId285"/>
    <p:sldId id="551" r:id="rId286"/>
    <p:sldId id="563" r:id="rId287"/>
    <p:sldId id="556" r:id="rId288"/>
    <p:sldId id="552" r:id="rId289"/>
    <p:sldId id="555" r:id="rId290"/>
    <p:sldId id="553" r:id="rId291"/>
    <p:sldId id="554" r:id="rId292"/>
    <p:sldId id="919" r:id="rId293"/>
    <p:sldId id="920" r:id="rId294"/>
    <p:sldId id="921" r:id="rId295"/>
    <p:sldId id="922" r:id="rId296"/>
    <p:sldId id="924" r:id="rId297"/>
    <p:sldId id="923" r:id="rId298"/>
    <p:sldId id="682" r:id="rId299"/>
    <p:sldId id="683" r:id="rId300"/>
    <p:sldId id="684" r:id="rId301"/>
    <p:sldId id="689" r:id="rId302"/>
    <p:sldId id="690" r:id="rId303"/>
    <p:sldId id="691" r:id="rId304"/>
    <p:sldId id="692" r:id="rId305"/>
    <p:sldId id="802" r:id="rId306"/>
    <p:sldId id="803" r:id="rId307"/>
    <p:sldId id="804" r:id="rId308"/>
    <p:sldId id="805" r:id="rId309"/>
    <p:sldId id="806" r:id="rId310"/>
    <p:sldId id="807" r:id="rId311"/>
    <p:sldId id="808" r:id="rId312"/>
    <p:sldId id="809" r:id="rId313"/>
    <p:sldId id="810" r:id="rId314"/>
    <p:sldId id="811" r:id="rId315"/>
    <p:sldId id="812" r:id="rId316"/>
    <p:sldId id="813" r:id="rId317"/>
    <p:sldId id="814" r:id="rId318"/>
    <p:sldId id="815" r:id="rId319"/>
    <p:sldId id="816" r:id="rId320"/>
    <p:sldId id="817" r:id="rId321"/>
    <p:sldId id="818" r:id="rId322"/>
    <p:sldId id="819" r:id="rId323"/>
    <p:sldId id="820" r:id="rId324"/>
    <p:sldId id="821" r:id="rId325"/>
    <p:sldId id="822" r:id="rId326"/>
    <p:sldId id="823" r:id="rId327"/>
    <p:sldId id="824" r:id="rId328"/>
    <p:sldId id="825" r:id="rId329"/>
    <p:sldId id="826" r:id="rId330"/>
    <p:sldId id="827" r:id="rId331"/>
    <p:sldId id="828" r:id="rId332"/>
    <p:sldId id="829" r:id="rId333"/>
    <p:sldId id="830" r:id="rId334"/>
    <p:sldId id="831" r:id="rId335"/>
    <p:sldId id="832" r:id="rId336"/>
    <p:sldId id="833" r:id="rId337"/>
    <p:sldId id="800" r:id="rId338"/>
    <p:sldId id="801" r:id="rId339"/>
    <p:sldId id="695" r:id="rId340"/>
    <p:sldId id="697" r:id="rId341"/>
    <p:sldId id="698" r:id="rId342"/>
    <p:sldId id="696" r:id="rId343"/>
    <p:sldId id="699" r:id="rId344"/>
    <p:sldId id="700" r:id="rId345"/>
    <p:sldId id="701" r:id="rId346"/>
    <p:sldId id="702" r:id="rId347"/>
    <p:sldId id="703" r:id="rId348"/>
    <p:sldId id="705" r:id="rId349"/>
    <p:sldId id="704" r:id="rId35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512" autoAdjust="0"/>
  </p:normalViewPr>
  <p:slideViewPr>
    <p:cSldViewPr>
      <p:cViewPr>
        <p:scale>
          <a:sx n="82" d="100"/>
          <a:sy n="82" d="100"/>
        </p:scale>
        <p:origin x="-1474" y="-19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slide" Target="slides/slide349.xml"/><Relationship Id="rId35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notesMaster" Target="notesMasters/notesMaster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presProps" Target="pres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0AA4CE-0452-4E28-86AB-43D5F6A08631}" type="datetimeFigureOut">
              <a:rPr lang="ko-KR" altLang="en-US" smtClean="0"/>
              <a:t>2016-03-02</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EBCC12-A8B3-49D9-B75C-B92DF484A32B}" type="slidenum">
              <a:rPr lang="ko-KR" altLang="en-US" smtClean="0"/>
              <a:t>‹#›</a:t>
            </a:fld>
            <a:endParaRPr lang="ko-KR" altLang="en-US"/>
          </a:p>
        </p:txBody>
      </p:sp>
    </p:spTree>
    <p:extLst>
      <p:ext uri="{BB962C8B-B14F-4D97-AF65-F5344CB8AC3E}">
        <p14:creationId xmlns:p14="http://schemas.microsoft.com/office/powerpoint/2010/main" val="312947162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Ref idx="1001">
        <a:schemeClr val="bg2"/>
      </p:bgRef>
    </p:bg>
    <p:spTree>
      <p:nvGrpSpPr>
        <p:cNvPr id="1" name=""/>
        <p:cNvGrpSpPr/>
        <p:nvPr/>
      </p:nvGrpSpPr>
      <p:grpSpPr>
        <a:xfrm>
          <a:off x="0" y="0"/>
          <a:ext cx="0" cy="0"/>
          <a:chOff x="0" y="0"/>
          <a:chExt cx="0" cy="0"/>
        </a:xfrm>
      </p:grpSpPr>
      <p:sp>
        <p:nvSpPr>
          <p:cNvPr id="7" name="직사각형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직사각형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제목 7"/>
          <p:cNvSpPr>
            <a:spLocks noGrp="1"/>
          </p:cNvSpPr>
          <p:nvPr>
            <p:ph type="ctrTitle"/>
          </p:nvPr>
        </p:nvSpPr>
        <p:spPr>
          <a:xfrm>
            <a:off x="2362200" y="4038600"/>
            <a:ext cx="6477000" cy="1828800"/>
          </a:xfrm>
        </p:spPr>
        <p:txBody>
          <a:bodyPr anchor="b"/>
          <a:lstStyle>
            <a:lvl1pPr>
              <a:defRPr cap="all" baseline="0"/>
            </a:lvl1pPr>
          </a:lstStyle>
          <a:p>
            <a:r>
              <a:rPr kumimoji="0" lang="ko-KR" altLang="en-US" smtClean="0"/>
              <a:t>마스터 제목 스타일 편집</a:t>
            </a:r>
            <a:endParaRPr kumimoji="0" lang="en-US"/>
          </a:p>
        </p:txBody>
      </p:sp>
      <p:sp>
        <p:nvSpPr>
          <p:cNvPr id="9" name="부제목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ko-KR" altLang="en-US" smtClean="0"/>
              <a:t>마스터 부제목 스타일 편집</a:t>
            </a:r>
            <a:endParaRPr kumimoji="0" lang="en-US"/>
          </a:p>
        </p:txBody>
      </p:sp>
      <p:sp>
        <p:nvSpPr>
          <p:cNvPr id="28" name="날짜 개체 틀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32F91E3-6848-45B1-B3B1-BFB9DDE78390}" type="datetimeFigureOut">
              <a:rPr lang="ko-KR" altLang="en-US" smtClean="0"/>
              <a:t>2016-03-02</a:t>
            </a:fld>
            <a:endParaRPr lang="ko-KR" altLang="en-US"/>
          </a:p>
        </p:txBody>
      </p:sp>
      <p:sp>
        <p:nvSpPr>
          <p:cNvPr id="17" name="바닥글 개체 틀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ko-KR" altLang="en-US"/>
          </a:p>
        </p:txBody>
      </p:sp>
      <p:sp>
        <p:nvSpPr>
          <p:cNvPr id="29" name="슬라이드 번호 개체 틀 28"/>
          <p:cNvSpPr>
            <a:spLocks noGrp="1"/>
          </p:cNvSpPr>
          <p:nvPr>
            <p:ph type="sldNum" sz="quarter" idx="12"/>
          </p:nvPr>
        </p:nvSpPr>
        <p:spPr>
          <a:xfrm>
            <a:off x="8001000" y="228600"/>
            <a:ext cx="838200" cy="381000"/>
          </a:xfrm>
        </p:spPr>
        <p:txBody>
          <a:bodyPr/>
          <a:lstStyle>
            <a:lvl1pPr>
              <a:defRPr>
                <a:solidFill>
                  <a:schemeClr val="tx2"/>
                </a:solidFill>
              </a:defRPr>
            </a:lvl1pPr>
          </a:lstStyle>
          <a:p>
            <a:fld id="{EC51D712-51B0-49A5-812F-301BD2A5585B}" type="slidenum">
              <a:rPr lang="ko-KR" altLang="en-US" smtClean="0"/>
              <a:t>‹#›</a:t>
            </a:fld>
            <a:endParaRPr lang="ko-KR"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p:txBody>
          <a:bodyPr/>
          <a:lstStyle/>
          <a:p>
            <a:fld id="{D32F91E3-6848-45B1-B3B1-BFB9DDE78390}" type="datetimeFigureOut">
              <a:rPr lang="ko-KR" altLang="en-US" smtClean="0"/>
              <a:t>2016-03-02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C51D712-51B0-49A5-812F-301BD2A5585B}"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bg>
      <p:bgRef idx="1001">
        <a:schemeClr val="bg1"/>
      </p:bgRef>
    </p:bg>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53200" y="609600"/>
            <a:ext cx="2057400" cy="5516563"/>
          </a:xfrm>
        </p:spPr>
        <p:txBody>
          <a:bodyPr vert="eaVert"/>
          <a:lstStyle/>
          <a:p>
            <a:r>
              <a:rPr kumimoji="0" lang="ko-KR" altLang="en-US" smtClean="0"/>
              <a:t>마스터 제목 스타일 편집</a:t>
            </a:r>
            <a:endParaRPr kumimoji="0" lang="en-US"/>
          </a:p>
        </p:txBody>
      </p:sp>
      <p:sp>
        <p:nvSpPr>
          <p:cNvPr id="3" name="세로 텍스트 개체 틀 2"/>
          <p:cNvSpPr>
            <a:spLocks noGrp="1"/>
          </p:cNvSpPr>
          <p:nvPr>
            <p:ph type="body" orient="vert" idx="1"/>
          </p:nvPr>
        </p:nvSpPr>
        <p:spPr>
          <a:xfrm>
            <a:off x="457200" y="609600"/>
            <a:ext cx="5562600" cy="5516564"/>
          </a:xfrm>
        </p:spPr>
        <p:txBody>
          <a:bodyPr vert="eaVert"/>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4" name="날짜 개체 틀 3"/>
          <p:cNvSpPr>
            <a:spLocks noGrp="1"/>
          </p:cNvSpPr>
          <p:nvPr>
            <p:ph type="dt" sz="half" idx="10"/>
          </p:nvPr>
        </p:nvSpPr>
        <p:spPr>
          <a:xfrm>
            <a:off x="6553200" y="6248402"/>
            <a:ext cx="2209800" cy="365125"/>
          </a:xfrm>
        </p:spPr>
        <p:txBody>
          <a:bodyPr/>
          <a:lstStyle/>
          <a:p>
            <a:fld id="{D32F91E3-6848-45B1-B3B1-BFB9DDE78390}" type="datetimeFigureOut">
              <a:rPr lang="ko-KR" altLang="en-US" smtClean="0"/>
              <a:t>2016-03-02</a:t>
            </a:fld>
            <a:endParaRPr lang="ko-KR" altLang="en-US"/>
          </a:p>
        </p:txBody>
      </p:sp>
      <p:sp>
        <p:nvSpPr>
          <p:cNvPr id="5" name="바닥글 개체 틀 4"/>
          <p:cNvSpPr>
            <a:spLocks noGrp="1"/>
          </p:cNvSpPr>
          <p:nvPr>
            <p:ph type="ftr" sz="quarter" idx="11"/>
          </p:nvPr>
        </p:nvSpPr>
        <p:spPr>
          <a:xfrm>
            <a:off x="457201" y="6248207"/>
            <a:ext cx="5573483" cy="365125"/>
          </a:xfrm>
        </p:spPr>
        <p:txBody>
          <a:bodyPr/>
          <a:lstStyle/>
          <a:p>
            <a:endParaRPr lang="ko-KR" altLang="en-US"/>
          </a:p>
        </p:txBody>
      </p:sp>
      <p:sp>
        <p:nvSpPr>
          <p:cNvPr id="7" name="직사각형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직사각형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직사각형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슬라이드 번호 개체 틀 5"/>
          <p:cNvSpPr>
            <a:spLocks noGrp="1"/>
          </p:cNvSpPr>
          <p:nvPr>
            <p:ph type="sldNum" sz="quarter" idx="12"/>
          </p:nvPr>
        </p:nvSpPr>
        <p:spPr>
          <a:xfrm rot="5400000">
            <a:off x="5989638" y="144462"/>
            <a:ext cx="533400" cy="244476"/>
          </a:xfrm>
        </p:spPr>
        <p:txBody>
          <a:bodyPr/>
          <a:lstStyle/>
          <a:p>
            <a:fld id="{EC51D712-51B0-49A5-812F-301BD2A5585B}" type="slidenum">
              <a:rPr lang="ko-KR" altLang="en-US" smtClean="0"/>
              <a:t>‹#›</a:t>
            </a:fld>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612648" y="228600"/>
            <a:ext cx="8153400" cy="990600"/>
          </a:xfrm>
        </p:spPr>
        <p:txBody>
          <a:bodyPr/>
          <a:lstStyle/>
          <a:p>
            <a:r>
              <a:rPr kumimoji="0" lang="ko-KR" altLang="en-US" smtClean="0"/>
              <a:t>마스터 제목 스타일 편집</a:t>
            </a:r>
            <a:endParaRPr kumimoji="0" lang="en-US"/>
          </a:p>
        </p:txBody>
      </p:sp>
      <p:sp>
        <p:nvSpPr>
          <p:cNvPr id="4" name="날짜 개체 틀 3"/>
          <p:cNvSpPr>
            <a:spLocks noGrp="1"/>
          </p:cNvSpPr>
          <p:nvPr>
            <p:ph type="dt" sz="half" idx="10"/>
          </p:nvPr>
        </p:nvSpPr>
        <p:spPr/>
        <p:txBody>
          <a:bodyPr/>
          <a:lstStyle/>
          <a:p>
            <a:fld id="{D32F91E3-6848-45B1-B3B1-BFB9DDE78390}" type="datetimeFigureOut">
              <a:rPr lang="ko-KR" altLang="en-US" smtClean="0"/>
              <a:t>2016-03-02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lvl1pPr>
              <a:defRPr>
                <a:solidFill>
                  <a:srgbClr val="FFFFFF"/>
                </a:solidFill>
              </a:defRPr>
            </a:lvl1pPr>
          </a:lstStyle>
          <a:p>
            <a:fld id="{EC51D712-51B0-49A5-812F-301BD2A5585B}" type="slidenum">
              <a:rPr lang="ko-KR" altLang="en-US" smtClean="0"/>
              <a:t>‹#›</a:t>
            </a:fld>
            <a:endParaRPr lang="ko-KR" altLang="en-US"/>
          </a:p>
        </p:txBody>
      </p:sp>
      <p:sp>
        <p:nvSpPr>
          <p:cNvPr id="8" name="내용 개체 틀 7"/>
          <p:cNvSpPr>
            <a:spLocks noGrp="1"/>
          </p:cNvSpPr>
          <p:nvPr>
            <p:ph sz="quarter" idx="1"/>
          </p:nvPr>
        </p:nvSpPr>
        <p:spPr>
          <a:xfrm>
            <a:off x="612648" y="1600200"/>
            <a:ext cx="8153400" cy="44958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Ref idx="1003">
        <a:schemeClr val="bg1"/>
      </p:bgRef>
    </p:bg>
    <p:spTree>
      <p:nvGrpSpPr>
        <p:cNvPr id="1" name=""/>
        <p:cNvGrpSpPr/>
        <p:nvPr/>
      </p:nvGrpSpPr>
      <p:grpSpPr>
        <a:xfrm>
          <a:off x="0" y="0"/>
          <a:ext cx="0" cy="0"/>
          <a:chOff x="0" y="0"/>
          <a:chExt cx="0" cy="0"/>
        </a:xfrm>
      </p:grpSpPr>
      <p:sp>
        <p:nvSpPr>
          <p:cNvPr id="3" name="텍스트 개체 틀 2"/>
          <p:cNvSpPr>
            <a:spLocks noGrp="1"/>
          </p:cNvSpPr>
          <p:nvPr>
            <p:ph type="body" idx="1"/>
          </p:nvPr>
        </p:nvSpPr>
        <p:spPr>
          <a:xfrm>
            <a:off x="1371600" y="406003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ko-KR" altLang="en-US" smtClean="0"/>
              <a:t>마스터 텍스트 스타일을 편집합니다</a:t>
            </a:r>
          </a:p>
        </p:txBody>
      </p:sp>
      <p:sp>
        <p:nvSpPr>
          <p:cNvPr id="7" name="직사각형 6"/>
          <p:cNvSpPr/>
          <p:nvPr/>
        </p:nvSpPr>
        <p:spPr bwMode="white">
          <a:xfrm>
            <a:off x="0" y="2840831"/>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2492896"/>
            <a:ext cx="1295400" cy="141473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1371600" y="2492896"/>
            <a:ext cx="7772400" cy="141473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456994" y="2708920"/>
            <a:ext cx="7620000" cy="990600"/>
          </a:xfrm>
        </p:spPr>
        <p:txBody>
          <a:bodyPr/>
          <a:lstStyle>
            <a:lvl1pPr algn="l">
              <a:buNone/>
              <a:defRPr sz="4400" b="0" cap="none">
                <a:solidFill>
                  <a:srgbClr val="FFFFFF"/>
                </a:solidFill>
              </a:defRPr>
            </a:lvl1pPr>
          </a:lstStyle>
          <a:p>
            <a:r>
              <a:rPr kumimoji="0" lang="ko-KR" altLang="en-US" dirty="0" smtClean="0"/>
              <a:t>마스터 제목 스타일 편집</a:t>
            </a:r>
            <a:endParaRPr kumimoji="0" lang="en-US" dirty="0"/>
          </a:p>
        </p:txBody>
      </p:sp>
      <p:sp>
        <p:nvSpPr>
          <p:cNvPr id="12" name="날짜 개체 틀 11"/>
          <p:cNvSpPr>
            <a:spLocks noGrp="1"/>
          </p:cNvSpPr>
          <p:nvPr>
            <p:ph type="dt" sz="half" idx="10"/>
          </p:nvPr>
        </p:nvSpPr>
        <p:spPr/>
        <p:txBody>
          <a:bodyPr/>
          <a:lstStyle/>
          <a:p>
            <a:fld id="{D32F91E3-6848-45B1-B3B1-BFB9DDE78390}" type="datetimeFigureOut">
              <a:rPr lang="ko-KR" altLang="en-US" smtClean="0"/>
              <a:t>2016-03-02</a:t>
            </a:fld>
            <a:endParaRPr lang="ko-KR" altLang="en-US"/>
          </a:p>
        </p:txBody>
      </p:sp>
      <p:sp>
        <p:nvSpPr>
          <p:cNvPr id="13" name="슬라이드 번호 개체 틀 12"/>
          <p:cNvSpPr>
            <a:spLocks noGrp="1"/>
          </p:cNvSpPr>
          <p:nvPr>
            <p:ph type="sldNum" sz="quarter" idx="11"/>
          </p:nvPr>
        </p:nvSpPr>
        <p:spPr>
          <a:xfrm>
            <a:off x="-1759" y="2861320"/>
            <a:ext cx="1295400" cy="701676"/>
          </a:xfrm>
        </p:spPr>
        <p:txBody>
          <a:bodyPr>
            <a:noAutofit/>
          </a:bodyPr>
          <a:lstStyle>
            <a:lvl1pPr>
              <a:defRPr sz="2400">
                <a:solidFill>
                  <a:srgbClr val="FFFFFF"/>
                </a:solidFill>
              </a:defRPr>
            </a:lvl1pPr>
          </a:lstStyle>
          <a:p>
            <a:fld id="{EC51D712-51B0-49A5-812F-301BD2A5585B}" type="slidenum">
              <a:rPr lang="ko-KR" altLang="en-US" smtClean="0"/>
              <a:t>‹#›</a:t>
            </a:fld>
            <a:endParaRPr lang="ko-KR" altLang="en-US"/>
          </a:p>
        </p:txBody>
      </p:sp>
      <p:sp>
        <p:nvSpPr>
          <p:cNvPr id="14" name="바닥글 개체 틀 13"/>
          <p:cNvSpPr>
            <a:spLocks noGrp="1"/>
          </p:cNvSpPr>
          <p:nvPr>
            <p:ph type="ftr" sz="quarter" idx="12"/>
          </p:nvPr>
        </p:nvSpPr>
        <p:spPr/>
        <p:txBody>
          <a:bodyPr/>
          <a:lstStyle/>
          <a:p>
            <a:endParaRPr lang="ko-KR"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9" name="내용 개체 틀 8"/>
          <p:cNvSpPr>
            <a:spLocks noGrp="1"/>
          </p:cNvSpPr>
          <p:nvPr>
            <p:ph sz="quarter" idx="1"/>
          </p:nvPr>
        </p:nvSpPr>
        <p:spPr>
          <a:xfrm>
            <a:off x="609600" y="1589567"/>
            <a:ext cx="3886200"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1" name="내용 개체 틀 10"/>
          <p:cNvSpPr>
            <a:spLocks noGrp="1"/>
          </p:cNvSpPr>
          <p:nvPr>
            <p:ph sz="quarter" idx="2"/>
          </p:nvPr>
        </p:nvSpPr>
        <p:spPr>
          <a:xfrm>
            <a:off x="4844901" y="1589567"/>
            <a:ext cx="3886200" cy="45720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8" name="날짜 개체 틀 7"/>
          <p:cNvSpPr>
            <a:spLocks noGrp="1"/>
          </p:cNvSpPr>
          <p:nvPr>
            <p:ph type="dt" sz="half" idx="15"/>
          </p:nvPr>
        </p:nvSpPr>
        <p:spPr/>
        <p:txBody>
          <a:bodyPr rtlCol="0"/>
          <a:lstStyle/>
          <a:p>
            <a:fld id="{D32F91E3-6848-45B1-B3B1-BFB9DDE78390}" type="datetimeFigureOut">
              <a:rPr lang="ko-KR" altLang="en-US" smtClean="0"/>
              <a:t>2016-03-02</a:t>
            </a:fld>
            <a:endParaRPr lang="ko-KR" altLang="en-US"/>
          </a:p>
        </p:txBody>
      </p:sp>
      <p:sp>
        <p:nvSpPr>
          <p:cNvPr id="10" name="슬라이드 번호 개체 틀 9"/>
          <p:cNvSpPr>
            <a:spLocks noGrp="1"/>
          </p:cNvSpPr>
          <p:nvPr>
            <p:ph type="sldNum" sz="quarter" idx="16"/>
          </p:nvPr>
        </p:nvSpPr>
        <p:spPr/>
        <p:txBody>
          <a:bodyPr rtlCol="0"/>
          <a:lstStyle/>
          <a:p>
            <a:fld id="{EC51D712-51B0-49A5-812F-301BD2A5585B}" type="slidenum">
              <a:rPr lang="ko-KR" altLang="en-US" smtClean="0"/>
              <a:t>‹#›</a:t>
            </a:fld>
            <a:endParaRPr lang="ko-KR" altLang="en-US"/>
          </a:p>
        </p:txBody>
      </p:sp>
      <p:sp>
        <p:nvSpPr>
          <p:cNvPr id="12" name="바닥글 개체 틀 11"/>
          <p:cNvSpPr>
            <a:spLocks noGrp="1"/>
          </p:cNvSpPr>
          <p:nvPr>
            <p:ph type="ftr" sz="quarter" idx="17"/>
          </p:nvPr>
        </p:nvSpPr>
        <p:spPr/>
        <p:txBody>
          <a:bodyPr rtlCol="0"/>
          <a:lstStyle/>
          <a:p>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533400" y="273050"/>
            <a:ext cx="8153400" cy="869950"/>
          </a:xfrm>
        </p:spPr>
        <p:txBody>
          <a:bodyPr anchor="ctr"/>
          <a:lstStyle>
            <a:lvl1pPr>
              <a:defRPr/>
            </a:lvl1pPr>
          </a:lstStyle>
          <a:p>
            <a:r>
              <a:rPr kumimoji="0" lang="ko-KR" altLang="en-US" smtClean="0"/>
              <a:t>마스터 제목 스타일 편집</a:t>
            </a:r>
            <a:endParaRPr kumimoji="0" lang="en-US"/>
          </a:p>
        </p:txBody>
      </p:sp>
      <p:sp>
        <p:nvSpPr>
          <p:cNvPr id="11" name="내용 개체 틀 10"/>
          <p:cNvSpPr>
            <a:spLocks noGrp="1"/>
          </p:cNvSpPr>
          <p:nvPr>
            <p:ph sz="quarter" idx="2"/>
          </p:nvPr>
        </p:nvSpPr>
        <p:spPr>
          <a:xfrm>
            <a:off x="609600" y="2438400"/>
            <a:ext cx="3886200" cy="35814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3" name="내용 개체 틀 12"/>
          <p:cNvSpPr>
            <a:spLocks noGrp="1"/>
          </p:cNvSpPr>
          <p:nvPr>
            <p:ph sz="quarter" idx="4"/>
          </p:nvPr>
        </p:nvSpPr>
        <p:spPr>
          <a:xfrm>
            <a:off x="4800600" y="2438400"/>
            <a:ext cx="3886200" cy="35814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
        <p:nvSpPr>
          <p:cNvPr id="10" name="날짜 개체 틀 9"/>
          <p:cNvSpPr>
            <a:spLocks noGrp="1"/>
          </p:cNvSpPr>
          <p:nvPr>
            <p:ph type="dt" sz="half" idx="15"/>
          </p:nvPr>
        </p:nvSpPr>
        <p:spPr/>
        <p:txBody>
          <a:bodyPr rtlCol="0"/>
          <a:lstStyle/>
          <a:p>
            <a:fld id="{D32F91E3-6848-45B1-B3B1-BFB9DDE78390}" type="datetimeFigureOut">
              <a:rPr lang="ko-KR" altLang="en-US" smtClean="0"/>
              <a:t>2016-03-02</a:t>
            </a:fld>
            <a:endParaRPr lang="ko-KR" altLang="en-US"/>
          </a:p>
        </p:txBody>
      </p:sp>
      <p:sp>
        <p:nvSpPr>
          <p:cNvPr id="12" name="슬라이드 번호 개체 틀 11"/>
          <p:cNvSpPr>
            <a:spLocks noGrp="1"/>
          </p:cNvSpPr>
          <p:nvPr>
            <p:ph type="sldNum" sz="quarter" idx="16"/>
          </p:nvPr>
        </p:nvSpPr>
        <p:spPr/>
        <p:txBody>
          <a:bodyPr rtlCol="0"/>
          <a:lstStyle/>
          <a:p>
            <a:fld id="{EC51D712-51B0-49A5-812F-301BD2A5585B}" type="slidenum">
              <a:rPr lang="ko-KR" altLang="en-US" smtClean="0"/>
              <a:t>‹#›</a:t>
            </a:fld>
            <a:endParaRPr lang="ko-KR" altLang="en-US"/>
          </a:p>
        </p:txBody>
      </p:sp>
      <p:sp>
        <p:nvSpPr>
          <p:cNvPr id="14" name="바닥글 개체 틀 13"/>
          <p:cNvSpPr>
            <a:spLocks noGrp="1"/>
          </p:cNvSpPr>
          <p:nvPr>
            <p:ph type="ftr" sz="quarter" idx="17"/>
          </p:nvPr>
        </p:nvSpPr>
        <p:spPr/>
        <p:txBody>
          <a:bodyPr rtlCol="0"/>
          <a:lstStyle/>
          <a:p>
            <a:endParaRPr lang="ko-KR" altLang="en-US"/>
          </a:p>
        </p:txBody>
      </p:sp>
      <p:sp>
        <p:nvSpPr>
          <p:cNvPr id="16" name="텍스트 개체 틀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ko-KR" altLang="en-US" smtClean="0"/>
              <a:t>마스터 텍스트 스타일을 편집합니다</a:t>
            </a:r>
          </a:p>
        </p:txBody>
      </p:sp>
      <p:sp>
        <p:nvSpPr>
          <p:cNvPr id="15" name="텍스트 개체 틀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ko-KR" altLang="en-US" smtClean="0"/>
              <a:t>마스터 텍스트 스타일을 편집합니다</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smtClean="0"/>
              <a:t>마스터 제목 스타일 편집</a:t>
            </a:r>
            <a:endParaRPr kumimoji="0" lang="en-US"/>
          </a:p>
        </p:txBody>
      </p:sp>
      <p:sp>
        <p:nvSpPr>
          <p:cNvPr id="3" name="날짜 개체 틀 2"/>
          <p:cNvSpPr>
            <a:spLocks noGrp="1"/>
          </p:cNvSpPr>
          <p:nvPr>
            <p:ph type="dt" sz="half" idx="10"/>
          </p:nvPr>
        </p:nvSpPr>
        <p:spPr/>
        <p:txBody>
          <a:bodyPr/>
          <a:lstStyle/>
          <a:p>
            <a:fld id="{D32F91E3-6848-45B1-B3B1-BFB9DDE78390}" type="datetimeFigureOut">
              <a:rPr lang="ko-KR" altLang="en-US" smtClean="0"/>
              <a:t>2016-03-02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lvl1pPr>
              <a:defRPr>
                <a:solidFill>
                  <a:srgbClr val="FFFFFF"/>
                </a:solidFill>
              </a:defRPr>
            </a:lvl1pPr>
          </a:lstStyle>
          <a:p>
            <a:fld id="{EC51D712-51B0-49A5-812F-301BD2A5585B}"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32F91E3-6848-45B1-B3B1-BFB9DDE78390}" type="datetimeFigureOut">
              <a:rPr lang="ko-KR" altLang="en-US" smtClean="0"/>
              <a:t>2016-03-02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a:xfrm>
            <a:off x="0" y="6248400"/>
            <a:ext cx="533400" cy="381000"/>
          </a:xfrm>
        </p:spPr>
        <p:txBody>
          <a:bodyPr/>
          <a:lstStyle>
            <a:lvl1pPr>
              <a:defRPr>
                <a:solidFill>
                  <a:schemeClr val="tx2"/>
                </a:solidFill>
              </a:defRPr>
            </a:lvl1pPr>
          </a:lstStyle>
          <a:p>
            <a:fld id="{EC51D712-51B0-49A5-812F-301BD2A5585B}"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8077200" cy="869950"/>
          </a:xfrm>
        </p:spPr>
        <p:txBody>
          <a:bodyPr anchor="ctr"/>
          <a:lstStyle>
            <a:lvl1pPr algn="l">
              <a:buNone/>
              <a:defRPr sz="4400" b="0"/>
            </a:lvl1pPr>
          </a:lstStyle>
          <a:p>
            <a:r>
              <a:rPr kumimoji="0" lang="ko-KR" altLang="en-US" smtClean="0"/>
              <a:t>마스터 제목 스타일 편집</a:t>
            </a:r>
            <a:endParaRPr kumimoji="0" lang="en-US"/>
          </a:p>
        </p:txBody>
      </p:sp>
      <p:sp>
        <p:nvSpPr>
          <p:cNvPr id="5" name="날짜 개체 틀 4"/>
          <p:cNvSpPr>
            <a:spLocks noGrp="1"/>
          </p:cNvSpPr>
          <p:nvPr>
            <p:ph type="dt" sz="half" idx="10"/>
          </p:nvPr>
        </p:nvSpPr>
        <p:spPr/>
        <p:txBody>
          <a:bodyPr/>
          <a:lstStyle/>
          <a:p>
            <a:fld id="{D32F91E3-6848-45B1-B3B1-BFB9DDE78390}" type="datetimeFigureOut">
              <a:rPr lang="ko-KR" altLang="en-US" smtClean="0"/>
              <a:t>2016-03-02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lvl1pPr>
              <a:defRPr>
                <a:solidFill>
                  <a:srgbClr val="FFFFFF"/>
                </a:solidFill>
              </a:defRPr>
            </a:lvl1pPr>
          </a:lstStyle>
          <a:p>
            <a:fld id="{EC51D712-51B0-49A5-812F-301BD2A5585B}" type="slidenum">
              <a:rPr lang="ko-KR" altLang="en-US" smtClean="0"/>
              <a:t>‹#›</a:t>
            </a:fld>
            <a:endParaRPr lang="ko-KR" altLang="en-US"/>
          </a:p>
        </p:txBody>
      </p:sp>
      <p:sp>
        <p:nvSpPr>
          <p:cNvPr id="3" name="텍스트 개체 틀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ko-KR" altLang="en-US" smtClean="0"/>
              <a:t>마스터 텍스트 스타일을 편집합니다</a:t>
            </a:r>
          </a:p>
        </p:txBody>
      </p:sp>
      <p:sp>
        <p:nvSpPr>
          <p:cNvPr id="9" name="내용 개체 틀 8"/>
          <p:cNvSpPr>
            <a:spLocks noGrp="1"/>
          </p:cNvSpPr>
          <p:nvPr>
            <p:ph sz="quarter" idx="1"/>
          </p:nvPr>
        </p:nvSpPr>
        <p:spPr>
          <a:xfrm>
            <a:off x="2362200" y="1752600"/>
            <a:ext cx="6400800" cy="4419600"/>
          </a:xfrm>
        </p:spPr>
        <p:txBody>
          <a:bodyPr/>
          <a:lstStyle/>
          <a:p>
            <a:pPr lvl="0" eaLnBrk="1" latinLnBrk="0" hangingPunct="1"/>
            <a:r>
              <a:rPr lang="ko-KR" altLang="en-US" smtClean="0"/>
              <a:t>마스터 텍스트 스타일을 편집합니다</a:t>
            </a:r>
          </a:p>
          <a:p>
            <a:pPr lvl="1" eaLnBrk="1" latinLnBrk="0" hangingPunct="1"/>
            <a:r>
              <a:rPr lang="ko-KR" altLang="en-US" smtClean="0"/>
              <a:t>둘째 수준</a:t>
            </a:r>
          </a:p>
          <a:p>
            <a:pPr lvl="2" eaLnBrk="1" latinLnBrk="0" hangingPunct="1"/>
            <a:r>
              <a:rPr lang="ko-KR" altLang="en-US" smtClean="0"/>
              <a:t>셋째 수준</a:t>
            </a:r>
          </a:p>
          <a:p>
            <a:pPr lvl="3" eaLnBrk="1" latinLnBrk="0" hangingPunct="1"/>
            <a:r>
              <a:rPr lang="ko-KR" altLang="en-US" smtClean="0"/>
              <a:t>넷째 수준</a:t>
            </a:r>
          </a:p>
          <a:p>
            <a:pPr lvl="4" eaLnBrk="1" latinLnBrk="0" hangingPunct="1"/>
            <a:r>
              <a:rPr lang="ko-KR" altLang="en-US" smtClean="0"/>
              <a:t>다섯째 수준</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bg>
      <p:bgRef idx="1003">
        <a:schemeClr val="bg2"/>
      </p:bgRef>
    </p:bg>
    <p:spTree>
      <p:nvGrpSpPr>
        <p:cNvPr id="1" name=""/>
        <p:cNvGrpSpPr/>
        <p:nvPr/>
      </p:nvGrpSpPr>
      <p:grpSpPr>
        <a:xfrm>
          <a:off x="0" y="0"/>
          <a:ext cx="0" cy="0"/>
          <a:chOff x="0" y="0"/>
          <a:chExt cx="0" cy="0"/>
        </a:xfrm>
      </p:grpSpPr>
      <p:sp>
        <p:nvSpPr>
          <p:cNvPr id="4" name="텍스트 개체 틀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ko-KR" altLang="en-US" smtClean="0"/>
              <a:t>마스터 텍스트 스타일을 편집합니다</a:t>
            </a:r>
          </a:p>
        </p:txBody>
      </p:sp>
      <p:sp>
        <p:nvSpPr>
          <p:cNvPr id="8" name="직사각형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직사각형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ko-KR" altLang="en-US" smtClean="0"/>
              <a:t>마스터 제목 스타일 편집</a:t>
            </a:r>
            <a:endParaRPr kumimoji="0" lang="en-US"/>
          </a:p>
        </p:txBody>
      </p:sp>
      <p:sp>
        <p:nvSpPr>
          <p:cNvPr id="11" name="직사각형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날짜 개체 틀 11"/>
          <p:cNvSpPr>
            <a:spLocks noGrp="1"/>
          </p:cNvSpPr>
          <p:nvPr>
            <p:ph type="dt" sz="half" idx="10"/>
          </p:nvPr>
        </p:nvSpPr>
        <p:spPr>
          <a:xfrm>
            <a:off x="6248400" y="6248400"/>
            <a:ext cx="2667000" cy="365125"/>
          </a:xfrm>
        </p:spPr>
        <p:txBody>
          <a:bodyPr rtlCol="0"/>
          <a:lstStyle/>
          <a:p>
            <a:fld id="{D32F91E3-6848-45B1-B3B1-BFB9DDE78390}" type="datetimeFigureOut">
              <a:rPr lang="ko-KR" altLang="en-US" smtClean="0"/>
              <a:t>2016-03-02</a:t>
            </a:fld>
            <a:endParaRPr lang="ko-KR" altLang="en-US"/>
          </a:p>
        </p:txBody>
      </p:sp>
      <p:sp>
        <p:nvSpPr>
          <p:cNvPr id="13" name="슬라이드 번호 개체 틀 12"/>
          <p:cNvSpPr>
            <a:spLocks noGrp="1"/>
          </p:cNvSpPr>
          <p:nvPr>
            <p:ph type="sldNum" sz="quarter" idx="11"/>
          </p:nvPr>
        </p:nvSpPr>
        <p:spPr>
          <a:xfrm>
            <a:off x="0" y="4667249"/>
            <a:ext cx="1447800" cy="663578"/>
          </a:xfrm>
        </p:spPr>
        <p:txBody>
          <a:bodyPr rtlCol="0"/>
          <a:lstStyle>
            <a:lvl1pPr>
              <a:defRPr sz="2800"/>
            </a:lvl1pPr>
          </a:lstStyle>
          <a:p>
            <a:fld id="{EC51D712-51B0-49A5-812F-301BD2A5585B}" type="slidenum">
              <a:rPr lang="ko-KR" altLang="en-US" smtClean="0"/>
              <a:t>‹#›</a:t>
            </a:fld>
            <a:endParaRPr lang="ko-KR" altLang="en-US"/>
          </a:p>
        </p:txBody>
      </p:sp>
      <p:sp>
        <p:nvSpPr>
          <p:cNvPr id="14" name="바닥글 개체 틀 13"/>
          <p:cNvSpPr>
            <a:spLocks noGrp="1"/>
          </p:cNvSpPr>
          <p:nvPr>
            <p:ph type="ftr" sz="quarter" idx="12"/>
          </p:nvPr>
        </p:nvSpPr>
        <p:spPr>
          <a:xfrm>
            <a:off x="1600200" y="6248206"/>
            <a:ext cx="4572000" cy="365125"/>
          </a:xfrm>
        </p:spPr>
        <p:txBody>
          <a:bodyPr rtlCol="0"/>
          <a:lstStyle/>
          <a:p>
            <a:endParaRPr lang="ko-KR" altLang="en-US"/>
          </a:p>
        </p:txBody>
      </p:sp>
      <p:sp>
        <p:nvSpPr>
          <p:cNvPr id="3" name="그림 개체 틀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ko-KR" altLang="en-US" smtClean="0"/>
              <a:t>그림을 추가하려면 아이콘을 클릭하십시오</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제목 개체 틀 21"/>
          <p:cNvSpPr>
            <a:spLocks noGrp="1"/>
          </p:cNvSpPr>
          <p:nvPr>
            <p:ph type="title"/>
          </p:nvPr>
        </p:nvSpPr>
        <p:spPr>
          <a:xfrm>
            <a:off x="609600" y="228600"/>
            <a:ext cx="8153400" cy="990600"/>
          </a:xfrm>
          <a:prstGeom prst="rect">
            <a:avLst/>
          </a:prstGeom>
        </p:spPr>
        <p:txBody>
          <a:bodyPr vert="horz" anchor="ctr">
            <a:normAutofit/>
          </a:bodyPr>
          <a:lstStyle/>
          <a:p>
            <a:r>
              <a:rPr kumimoji="0" lang="ko-KR" altLang="en-US" smtClean="0"/>
              <a:t>마스터 제목 스타일 편집</a:t>
            </a:r>
            <a:endParaRPr kumimoji="0" lang="en-US"/>
          </a:p>
        </p:txBody>
      </p:sp>
      <p:sp>
        <p:nvSpPr>
          <p:cNvPr id="13" name="텍스트 개체 틀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ko-KR" altLang="en-US" smtClean="0"/>
              <a:t>마스터 텍스트 스타일을 편집합니다</a:t>
            </a:r>
          </a:p>
          <a:p>
            <a:pPr lvl="1" eaLnBrk="1" latinLnBrk="0" hangingPunct="1"/>
            <a:r>
              <a:rPr kumimoji="0" lang="ko-KR" altLang="en-US" smtClean="0"/>
              <a:t>둘째 수준</a:t>
            </a:r>
          </a:p>
          <a:p>
            <a:pPr lvl="2" eaLnBrk="1" latinLnBrk="0" hangingPunct="1"/>
            <a:r>
              <a:rPr kumimoji="0" lang="ko-KR" altLang="en-US" smtClean="0"/>
              <a:t>셋째 수준</a:t>
            </a:r>
          </a:p>
          <a:p>
            <a:pPr lvl="3" eaLnBrk="1" latinLnBrk="0" hangingPunct="1"/>
            <a:r>
              <a:rPr kumimoji="0" lang="ko-KR" altLang="en-US" smtClean="0"/>
              <a:t>넷째 수준</a:t>
            </a:r>
          </a:p>
          <a:p>
            <a:pPr lvl="4" eaLnBrk="1" latinLnBrk="0" hangingPunct="1"/>
            <a:r>
              <a:rPr kumimoji="0" lang="ko-KR" altLang="en-US" smtClean="0"/>
              <a:t>다섯째 수준</a:t>
            </a:r>
            <a:endParaRPr kumimoji="0" lang="en-US"/>
          </a:p>
        </p:txBody>
      </p:sp>
      <p:sp>
        <p:nvSpPr>
          <p:cNvPr id="14" name="날짜 개체 틀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32F91E3-6848-45B1-B3B1-BFB9DDE78390}" type="datetimeFigureOut">
              <a:rPr lang="ko-KR" altLang="en-US" smtClean="0"/>
              <a:t>2016-03-02</a:t>
            </a:fld>
            <a:endParaRPr lang="ko-KR" altLang="en-US"/>
          </a:p>
        </p:txBody>
      </p:sp>
      <p:sp>
        <p:nvSpPr>
          <p:cNvPr id="3" name="바닥글 개체 틀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ko-KR" altLang="en-US"/>
          </a:p>
        </p:txBody>
      </p:sp>
      <p:sp>
        <p:nvSpPr>
          <p:cNvPr id="7" name="직사각형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직사각형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직사각형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슬라이드 번호 개체 틀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C51D712-51B0-49A5-812F-301BD2A5585B}"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1"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hyperlink" Target="http://www.youtube.com/watch?v=otCpCn0l4Wo" TargetMode="External"/><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2362200" y="1412776"/>
            <a:ext cx="6477000" cy="4454624"/>
          </a:xfrm>
        </p:spPr>
        <p:txBody>
          <a:bodyPr>
            <a:normAutofit/>
          </a:bodyPr>
          <a:lstStyle/>
          <a:p>
            <a:pPr algn="ctr"/>
            <a:r>
              <a:rPr lang="en-US" altLang="ko-KR" sz="9600" dirty="0" smtClean="0"/>
              <a:t>Python</a:t>
            </a:r>
            <a:r>
              <a:rPr lang="ko-KR" altLang="en-US" sz="9600" dirty="0" smtClean="0"/>
              <a:t> </a:t>
            </a:r>
            <a:r>
              <a:rPr lang="en-US" altLang="ko-KR" sz="9600" dirty="0" smtClean="0"/>
              <a:t/>
            </a:r>
            <a:br>
              <a:rPr lang="en-US" altLang="ko-KR" sz="9600" dirty="0" smtClean="0"/>
            </a:br>
            <a:r>
              <a:rPr lang="ko-KR" altLang="en-US" sz="9600" dirty="0" smtClean="0"/>
              <a:t>이해하기</a:t>
            </a:r>
            <a:endParaRPr lang="ko-KR" altLang="en-US" sz="9600" dirty="0"/>
          </a:p>
        </p:txBody>
      </p:sp>
      <p:sp>
        <p:nvSpPr>
          <p:cNvPr id="3" name="부제목 2"/>
          <p:cNvSpPr>
            <a:spLocks noGrp="1"/>
          </p:cNvSpPr>
          <p:nvPr>
            <p:ph type="subTitle" idx="1"/>
          </p:nvPr>
        </p:nvSpPr>
        <p:spPr/>
        <p:txBody>
          <a:bodyPr/>
          <a:lstStyle/>
          <a:p>
            <a:pPr algn="r"/>
            <a:r>
              <a:rPr lang="en-US" altLang="ko-KR" dirty="0" smtClean="0"/>
              <a:t>Moon Yong </a:t>
            </a:r>
            <a:r>
              <a:rPr lang="en-US" altLang="ko-KR" dirty="0" err="1" smtClean="0"/>
              <a:t>Joon</a:t>
            </a:r>
            <a:endParaRPr lang="ko-KR" altLang="en-US" dirty="0"/>
          </a:p>
        </p:txBody>
      </p:sp>
    </p:spTree>
    <p:extLst>
      <p:ext uri="{BB962C8B-B14F-4D97-AF65-F5344CB8AC3E}">
        <p14:creationId xmlns:p14="http://schemas.microsoft.com/office/powerpoint/2010/main" val="1780881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Mutable &amp; immutable</a:t>
            </a:r>
            <a:endParaRPr lang="ko-KR" altLang="en-US" dirty="0"/>
          </a:p>
        </p:txBody>
      </p:sp>
    </p:spTree>
    <p:extLst>
      <p:ext uri="{BB962C8B-B14F-4D97-AF65-F5344CB8AC3E}">
        <p14:creationId xmlns:p14="http://schemas.microsoft.com/office/powerpoint/2010/main" val="18794282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Building Block</a:t>
            </a:r>
            <a:endParaRPr lang="ko-KR" altLang="en-US" dirty="0"/>
          </a:p>
        </p:txBody>
      </p:sp>
    </p:spTree>
    <p:extLst>
      <p:ext uri="{BB962C8B-B14F-4D97-AF65-F5344CB8AC3E}">
        <p14:creationId xmlns:p14="http://schemas.microsoft.com/office/powerpoint/2010/main" val="2560188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Building block</a:t>
            </a:r>
            <a:endParaRPr lang="ko-KR" altLang="en-US" dirty="0"/>
          </a:p>
        </p:txBody>
      </p:sp>
      <p:sp>
        <p:nvSpPr>
          <p:cNvPr id="3" name="내용 개체 틀 2"/>
          <p:cNvSpPr>
            <a:spLocks noGrp="1"/>
          </p:cNvSpPr>
          <p:nvPr>
            <p:ph sz="quarter" idx="1"/>
          </p:nvPr>
        </p:nvSpPr>
        <p:spPr>
          <a:xfrm>
            <a:off x="457200" y="1600201"/>
            <a:ext cx="8229600" cy="3268959"/>
          </a:xfrm>
        </p:spPr>
        <p:txBody>
          <a:bodyPr>
            <a:normAutofit/>
          </a:bodyPr>
          <a:lstStyle/>
          <a:p>
            <a:pPr>
              <a:buFont typeface="Wingdings" panose="05000000000000000000" pitchFamily="2" charset="2"/>
              <a:buChar char="§"/>
            </a:pPr>
            <a:r>
              <a:rPr lang="en-US" altLang="ko-KR" dirty="0" smtClean="0"/>
              <a:t>Expression</a:t>
            </a:r>
          </a:p>
          <a:p>
            <a:pPr>
              <a:buFont typeface="Wingdings" panose="05000000000000000000" pitchFamily="2" charset="2"/>
              <a:buChar char="§"/>
            </a:pPr>
            <a:r>
              <a:rPr lang="en-US" altLang="ko-KR" dirty="0" smtClean="0"/>
              <a:t>Function</a:t>
            </a:r>
          </a:p>
          <a:p>
            <a:pPr>
              <a:buFont typeface="Wingdings" panose="05000000000000000000" pitchFamily="2" charset="2"/>
              <a:buChar char="§"/>
            </a:pPr>
            <a:r>
              <a:rPr lang="en-US" altLang="ko-KR" dirty="0" smtClean="0"/>
              <a:t>Object</a:t>
            </a:r>
          </a:p>
          <a:p>
            <a:pPr>
              <a:buFont typeface="Wingdings" panose="05000000000000000000" pitchFamily="2" charset="2"/>
              <a:buChar char="§"/>
            </a:pPr>
            <a:r>
              <a:rPr lang="en-US" altLang="ko-KR" dirty="0" smtClean="0"/>
              <a:t>Variable : point to object</a:t>
            </a:r>
          </a:p>
          <a:p>
            <a:pPr>
              <a:buFont typeface="Wingdings" panose="05000000000000000000" pitchFamily="2" charset="2"/>
              <a:buChar char="§"/>
            </a:pPr>
            <a:r>
              <a:rPr lang="en-US" altLang="ko-KR" dirty="0" smtClean="0"/>
              <a:t>Command</a:t>
            </a:r>
          </a:p>
          <a:p>
            <a:pPr>
              <a:buFont typeface="Wingdings" panose="05000000000000000000" pitchFamily="2" charset="2"/>
              <a:buChar char="§"/>
            </a:pPr>
            <a:endParaRPr lang="en-US" altLang="ko-KR" dirty="0" smtClean="0"/>
          </a:p>
        </p:txBody>
      </p:sp>
    </p:spTree>
    <p:extLst>
      <p:ext uri="{BB962C8B-B14F-4D97-AF65-F5344CB8AC3E}">
        <p14:creationId xmlns:p14="http://schemas.microsoft.com/office/powerpoint/2010/main" val="40966130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Expression</a:t>
            </a:r>
            <a:endParaRPr lang="ko-KR" altLang="en-US" dirty="0"/>
          </a:p>
        </p:txBody>
      </p:sp>
      <p:sp>
        <p:nvSpPr>
          <p:cNvPr id="3" name="내용 개체 틀 2"/>
          <p:cNvSpPr>
            <a:spLocks noGrp="1"/>
          </p:cNvSpPr>
          <p:nvPr>
            <p:ph sz="quarter" idx="1"/>
          </p:nvPr>
        </p:nvSpPr>
        <p:spPr>
          <a:xfrm>
            <a:off x="457200" y="1600201"/>
            <a:ext cx="8229600" cy="1180727"/>
          </a:xfrm>
        </p:spPr>
        <p:txBody>
          <a:bodyPr>
            <a:normAutofit fontScale="70000" lnSpcReduction="20000"/>
          </a:bodyPr>
          <a:lstStyle/>
          <a:p>
            <a:pPr marL="0" indent="0">
              <a:buNone/>
            </a:pPr>
            <a:r>
              <a:rPr lang="en-US" altLang="ko-KR" dirty="0"/>
              <a:t>An expression is a combination of values, variables, and operators</a:t>
            </a:r>
            <a:r>
              <a:rPr lang="en-US" altLang="ko-KR" dirty="0" smtClean="0"/>
              <a:t>.</a:t>
            </a:r>
          </a:p>
          <a:p>
            <a:pPr marL="0" indent="0">
              <a:buNone/>
            </a:pPr>
            <a:r>
              <a:rPr lang="ko-KR" altLang="en-US" dirty="0" err="1" smtClean="0"/>
              <a:t>표현식을</a:t>
            </a:r>
            <a:r>
              <a:rPr lang="ko-KR" altLang="en-US" dirty="0" smtClean="0"/>
              <a:t> 선언해도 실제 정의되는 것이 객체이므로 별도의 블록이 유지 됨 </a:t>
            </a:r>
            <a:endParaRPr lang="en-US" altLang="ko-KR" dirty="0" smtClean="0"/>
          </a:p>
        </p:txBody>
      </p:sp>
      <p:sp>
        <p:nvSpPr>
          <p:cNvPr id="4" name="직사각형 3"/>
          <p:cNvSpPr/>
          <p:nvPr/>
        </p:nvSpPr>
        <p:spPr>
          <a:xfrm>
            <a:off x="1223628" y="2996952"/>
            <a:ext cx="4428492"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&gt;&gt;&gt; (</a:t>
            </a:r>
            <a:r>
              <a:rPr lang="en-US" altLang="ko-KR" sz="1200" dirty="0" err="1" smtClean="0"/>
              <a:t>i</a:t>
            </a:r>
            <a:r>
              <a:rPr lang="en-US" altLang="ko-KR" sz="1200" dirty="0" smtClean="0"/>
              <a:t> for </a:t>
            </a:r>
            <a:r>
              <a:rPr lang="en-US" altLang="ko-KR" sz="1200" dirty="0" err="1" smtClean="0"/>
              <a:t>i</a:t>
            </a:r>
            <a:r>
              <a:rPr lang="en-US" altLang="ko-KR" sz="1200" dirty="0" smtClean="0"/>
              <a:t> in l)</a:t>
            </a:r>
          </a:p>
          <a:p>
            <a:r>
              <a:rPr lang="en-US" altLang="ko-KR" sz="1200" dirty="0" smtClean="0"/>
              <a:t>&lt;generator object &lt;</a:t>
            </a:r>
            <a:r>
              <a:rPr lang="en-US" altLang="ko-KR" sz="1200" dirty="0" err="1" smtClean="0"/>
              <a:t>genexpr</a:t>
            </a:r>
            <a:r>
              <a:rPr lang="en-US" altLang="ko-KR" sz="1200" dirty="0" smtClean="0"/>
              <a:t>&gt; at 0x06521E68&gt;</a:t>
            </a:r>
          </a:p>
          <a:p>
            <a:r>
              <a:rPr lang="en-US" altLang="ko-KR" sz="1200" dirty="0"/>
              <a:t>&gt;&gt;&gt; </a:t>
            </a:r>
            <a:r>
              <a:rPr lang="en-US" altLang="ko-KR" sz="1200" dirty="0" err="1"/>
              <a:t>dir</a:t>
            </a:r>
            <a:r>
              <a:rPr lang="en-US" altLang="ko-KR" sz="1200" dirty="0"/>
              <a:t>((</a:t>
            </a:r>
            <a:r>
              <a:rPr lang="en-US" altLang="ko-KR" sz="1200" dirty="0" err="1"/>
              <a:t>i</a:t>
            </a:r>
            <a:r>
              <a:rPr lang="en-US" altLang="ko-KR" sz="1200" dirty="0"/>
              <a:t> for </a:t>
            </a:r>
            <a:r>
              <a:rPr lang="en-US" altLang="ko-KR" sz="1200" dirty="0" err="1"/>
              <a:t>i</a:t>
            </a:r>
            <a:r>
              <a:rPr lang="en-US" altLang="ko-KR" sz="1200" dirty="0"/>
              <a:t> in l))</a:t>
            </a:r>
          </a:p>
          <a:p>
            <a:r>
              <a:rPr lang="en-US" altLang="ko-KR" sz="1200" dirty="0"/>
              <a:t>['__class__', '__</a:t>
            </a:r>
            <a:r>
              <a:rPr lang="en-US" altLang="ko-KR" sz="1200" dirty="0" err="1"/>
              <a:t>delattr</a:t>
            </a:r>
            <a:r>
              <a:rPr lang="en-US" altLang="ko-KR" sz="1200" dirty="0"/>
              <a:t>__', '__doc__', '__format__', '__</a:t>
            </a:r>
            <a:r>
              <a:rPr lang="en-US" altLang="ko-KR" sz="1200" dirty="0" err="1"/>
              <a:t>getattribute</a:t>
            </a:r>
            <a:r>
              <a:rPr lang="en-US" altLang="ko-KR" sz="1200" dirty="0"/>
              <a:t>__', '__hash__', '__</a:t>
            </a:r>
            <a:r>
              <a:rPr lang="en-US" altLang="ko-KR" sz="1200" dirty="0" err="1"/>
              <a:t>init</a:t>
            </a:r>
            <a:r>
              <a:rPr lang="en-US" altLang="ko-KR" sz="1200" dirty="0"/>
              <a:t>__', '__</a:t>
            </a:r>
            <a:r>
              <a:rPr lang="en-US" altLang="ko-KR" sz="1200" dirty="0" err="1"/>
              <a:t>iter</a:t>
            </a:r>
            <a:r>
              <a:rPr lang="en-US" altLang="ko-KR" sz="1200" dirty="0"/>
              <a:t>__', '__name__', '__new__', '__reduce__', '__</a:t>
            </a:r>
            <a:r>
              <a:rPr lang="en-US" altLang="ko-KR" sz="1200" dirty="0" err="1"/>
              <a:t>reduce_ex</a:t>
            </a:r>
            <a:r>
              <a:rPr lang="en-US" altLang="ko-KR" sz="1200" dirty="0"/>
              <a:t>__', '__</a:t>
            </a:r>
            <a:r>
              <a:rPr lang="en-US" altLang="ko-KR" sz="1200" dirty="0" err="1"/>
              <a:t>repr</a:t>
            </a:r>
            <a:r>
              <a:rPr lang="en-US" altLang="ko-KR" sz="1200" dirty="0"/>
              <a:t>__', '__</a:t>
            </a:r>
            <a:r>
              <a:rPr lang="en-US" altLang="ko-KR" sz="1200" dirty="0" err="1"/>
              <a:t>setattr</a:t>
            </a:r>
            <a:r>
              <a:rPr lang="en-US" altLang="ko-KR" sz="1200" dirty="0"/>
              <a:t>__', '__</a:t>
            </a:r>
            <a:r>
              <a:rPr lang="en-US" altLang="ko-KR" sz="1200" dirty="0" err="1"/>
              <a:t>sizeof</a:t>
            </a:r>
            <a:r>
              <a:rPr lang="en-US" altLang="ko-KR" sz="1200" dirty="0"/>
              <a:t>__', '__</a:t>
            </a:r>
            <a:r>
              <a:rPr lang="en-US" altLang="ko-KR" sz="1200" dirty="0" err="1"/>
              <a:t>str</a:t>
            </a:r>
            <a:r>
              <a:rPr lang="en-US" altLang="ko-KR" sz="1200" dirty="0"/>
              <a:t>__', '__</a:t>
            </a:r>
            <a:r>
              <a:rPr lang="en-US" altLang="ko-KR" sz="1200" dirty="0" err="1"/>
              <a:t>subclasshook</a:t>
            </a:r>
            <a:r>
              <a:rPr lang="en-US" altLang="ko-KR" sz="1200" dirty="0"/>
              <a:t>__', 'close', '</a:t>
            </a:r>
            <a:r>
              <a:rPr lang="en-US" altLang="ko-KR" sz="1200" dirty="0" err="1"/>
              <a:t>gi_code</a:t>
            </a:r>
            <a:r>
              <a:rPr lang="en-US" altLang="ko-KR" sz="1200" dirty="0"/>
              <a:t>', '</a:t>
            </a:r>
            <a:r>
              <a:rPr lang="en-US" altLang="ko-KR" sz="1200" dirty="0" err="1"/>
              <a:t>gi_frame</a:t>
            </a:r>
            <a:r>
              <a:rPr lang="en-US" altLang="ko-KR" sz="1200" dirty="0"/>
              <a:t>', '</a:t>
            </a:r>
            <a:r>
              <a:rPr lang="en-US" altLang="ko-KR" sz="1200" dirty="0" err="1"/>
              <a:t>gi_running</a:t>
            </a:r>
            <a:r>
              <a:rPr lang="en-US" altLang="ko-KR" sz="1200" dirty="0"/>
              <a:t>', 'next', 'send', 'throw']</a:t>
            </a:r>
          </a:p>
          <a:p>
            <a:r>
              <a:rPr lang="en-US" altLang="ko-KR" sz="1200" dirty="0"/>
              <a:t>&gt;&gt;&gt; </a:t>
            </a:r>
            <a:endParaRPr lang="ko-KR" altLang="en-US" sz="1200" dirty="0"/>
          </a:p>
        </p:txBody>
      </p:sp>
    </p:spTree>
    <p:extLst>
      <p:ext uri="{BB962C8B-B14F-4D97-AF65-F5344CB8AC3E}">
        <p14:creationId xmlns:p14="http://schemas.microsoft.com/office/powerpoint/2010/main" val="9999873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지역변수와 전역변수</a:t>
            </a:r>
            <a:endParaRPr lang="ko-KR" altLang="en-US" dirty="0"/>
          </a:p>
        </p:txBody>
      </p:sp>
      <p:sp>
        <p:nvSpPr>
          <p:cNvPr id="3" name="내용 개체 틀 2"/>
          <p:cNvSpPr>
            <a:spLocks noGrp="1"/>
          </p:cNvSpPr>
          <p:nvPr>
            <p:ph sz="quarter" idx="1"/>
          </p:nvPr>
        </p:nvSpPr>
        <p:spPr>
          <a:xfrm>
            <a:off x="457200" y="1600201"/>
            <a:ext cx="8229600" cy="2332855"/>
          </a:xfrm>
        </p:spPr>
        <p:txBody>
          <a:bodyPr>
            <a:normAutofit fontScale="85000" lnSpcReduction="20000"/>
          </a:bodyPr>
          <a:lstStyle/>
          <a:p>
            <a:pPr marL="0" indent="0" fontAlgn="base">
              <a:lnSpc>
                <a:spcPct val="120000"/>
              </a:lnSpc>
              <a:buNone/>
            </a:pPr>
            <a:r>
              <a:rPr lang="ko-KR" altLang="en-US" sz="2200" dirty="0" smtClean="0">
                <a:latin typeface="+mn-ea"/>
              </a:rPr>
              <a:t>동적 데이터 타입 </a:t>
            </a:r>
            <a:r>
              <a:rPr lang="en-US" altLang="ko-KR" sz="2200" dirty="0" smtClean="0">
                <a:latin typeface="+mn-ea"/>
              </a:rPr>
              <a:t>: </a:t>
            </a:r>
            <a:r>
              <a:rPr lang="ko-KR" altLang="en-US" sz="2200" dirty="0" smtClean="0">
                <a:latin typeface="+mn-ea"/>
              </a:rPr>
              <a:t>변수에 값이 할당될 경우 데이터 타입이 확정됨</a:t>
            </a:r>
            <a:endParaRPr lang="en-US" altLang="ko-KR" sz="2200" dirty="0">
              <a:latin typeface="+mn-ea"/>
            </a:endParaRPr>
          </a:p>
          <a:p>
            <a:pPr marL="0" indent="0" fontAlgn="base">
              <a:lnSpc>
                <a:spcPct val="120000"/>
              </a:lnSpc>
              <a:buNone/>
            </a:pPr>
            <a:r>
              <a:rPr lang="ko-KR" altLang="en-US" sz="2200" dirty="0" smtClean="0">
                <a:latin typeface="+mn-ea"/>
              </a:rPr>
              <a:t>변수는 이름공간 내에서 관리되면 변수는 동적으로 할당이 가능하다</a:t>
            </a:r>
            <a:r>
              <a:rPr lang="en-US" altLang="ko-KR" sz="2200" dirty="0" smtClean="0">
                <a:latin typeface="+mn-ea"/>
              </a:rPr>
              <a:t>.</a:t>
            </a:r>
            <a:endParaRPr lang="en-US" altLang="ko-KR" sz="2200" dirty="0">
              <a:latin typeface="+mn-ea"/>
            </a:endParaRPr>
          </a:p>
          <a:p>
            <a:pPr marL="0" indent="0" fontAlgn="base">
              <a:lnSpc>
                <a:spcPct val="120000"/>
              </a:lnSpc>
              <a:buNone/>
            </a:pPr>
            <a:r>
              <a:rPr lang="ko-KR" altLang="en-US" sz="2200" dirty="0" smtClean="0">
                <a:latin typeface="+mn-ea"/>
              </a:rPr>
              <a:t>변수 검색 기준은 </a:t>
            </a:r>
            <a:r>
              <a:rPr lang="en-US" altLang="ko-KR" sz="2200" dirty="0" smtClean="0">
                <a:latin typeface="+mn-ea"/>
              </a:rPr>
              <a:t>Local &gt; Global &gt; Built-in </a:t>
            </a:r>
            <a:r>
              <a:rPr lang="ko-KR" altLang="en-US" sz="2200" dirty="0" smtClean="0">
                <a:latin typeface="+mn-ea"/>
              </a:rPr>
              <a:t>영역 순으로 찾는다</a:t>
            </a:r>
            <a:endParaRPr lang="en-US" altLang="ko-KR" sz="2200" dirty="0" smtClean="0">
              <a:latin typeface="+mn-ea"/>
            </a:endParaRPr>
          </a:p>
          <a:p>
            <a:pPr marL="0" indent="0" fontAlgn="base">
              <a:lnSpc>
                <a:spcPct val="120000"/>
              </a:lnSpc>
              <a:buNone/>
            </a:pPr>
            <a:endParaRPr lang="en-US" altLang="ko-KR" sz="2200" dirty="0">
              <a:latin typeface="+mn-ea"/>
            </a:endParaRPr>
          </a:p>
          <a:p>
            <a:pPr marL="0" indent="0" fontAlgn="base">
              <a:lnSpc>
                <a:spcPct val="120000"/>
              </a:lnSpc>
              <a:buNone/>
            </a:pPr>
            <a:r>
              <a:rPr lang="en-US" altLang="ko-KR" sz="2200" dirty="0" smtClean="0">
                <a:latin typeface="+mn-ea"/>
              </a:rPr>
              <a:t>Locals()</a:t>
            </a:r>
            <a:r>
              <a:rPr lang="ko-KR" altLang="en-US" sz="2200" dirty="0" smtClean="0">
                <a:latin typeface="+mn-ea"/>
              </a:rPr>
              <a:t>와 </a:t>
            </a:r>
            <a:r>
              <a:rPr lang="en-US" altLang="ko-KR" sz="2200" dirty="0" err="1" smtClean="0">
                <a:latin typeface="+mn-ea"/>
              </a:rPr>
              <a:t>globals</a:t>
            </a:r>
            <a:r>
              <a:rPr lang="en-US" altLang="ko-KR" sz="2200" dirty="0" smtClean="0">
                <a:latin typeface="+mn-ea"/>
              </a:rPr>
              <a:t>() </a:t>
            </a:r>
            <a:r>
              <a:rPr lang="ko-KR" altLang="en-US" sz="2200" dirty="0" smtClean="0">
                <a:latin typeface="+mn-ea"/>
              </a:rPr>
              <a:t>함수를  이용해서 검색</a:t>
            </a:r>
            <a:endParaRPr lang="en-US" altLang="ko-KR" sz="2200" dirty="0" smtClean="0">
              <a:latin typeface="+mn-ea"/>
            </a:endParaRPr>
          </a:p>
          <a:p>
            <a:pPr marL="0" indent="0" fontAlgn="base">
              <a:lnSpc>
                <a:spcPct val="120000"/>
              </a:lnSpc>
              <a:buNone/>
            </a:pPr>
            <a:r>
              <a:rPr lang="en-US" altLang="ko-KR" sz="2200" dirty="0" smtClean="0">
                <a:latin typeface="+mn-ea"/>
              </a:rPr>
              <a:t> </a:t>
            </a:r>
            <a:endParaRPr lang="ko-KR" altLang="en-US" sz="1800" dirty="0">
              <a:latin typeface="+mn-ea"/>
            </a:endParaRPr>
          </a:p>
          <a:p>
            <a:pPr lvl="1" fontAlgn="base"/>
            <a:endParaRPr lang="ko-KR" altLang="en-US" dirty="0"/>
          </a:p>
          <a:p>
            <a:endParaRPr lang="ko-KR" altLang="en-US" dirty="0"/>
          </a:p>
        </p:txBody>
      </p:sp>
      <p:sp>
        <p:nvSpPr>
          <p:cNvPr id="4" name="직사각형 3"/>
          <p:cNvSpPr/>
          <p:nvPr/>
        </p:nvSpPr>
        <p:spPr>
          <a:xfrm>
            <a:off x="1187624" y="3861048"/>
            <a:ext cx="4104456"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smtClean="0"/>
          </a:p>
          <a:p>
            <a:r>
              <a:rPr lang="en-US" altLang="ko-KR" dirty="0" smtClean="0"/>
              <a:t>&gt;&gt;&gt; p = 100</a:t>
            </a:r>
          </a:p>
          <a:p>
            <a:r>
              <a:rPr lang="en-US" altLang="ko-KR" dirty="0" smtClean="0"/>
              <a:t>&gt;&gt;&gt; </a:t>
            </a:r>
            <a:endParaRPr lang="en-US" altLang="ko-KR" dirty="0"/>
          </a:p>
          <a:p>
            <a:r>
              <a:rPr lang="en-US" altLang="ko-KR" dirty="0" smtClean="0"/>
              <a:t>&gt;&gt;&gt; </a:t>
            </a:r>
            <a:r>
              <a:rPr lang="en-US" altLang="ko-KR" dirty="0" err="1" smtClean="0"/>
              <a:t>def</a:t>
            </a:r>
            <a:r>
              <a:rPr lang="en-US" altLang="ko-KR" dirty="0" smtClean="0"/>
              <a:t> add(</a:t>
            </a:r>
            <a:r>
              <a:rPr lang="en-US" altLang="ko-KR" dirty="0" err="1" smtClean="0"/>
              <a:t>x,y</a:t>
            </a:r>
            <a:r>
              <a:rPr lang="en-US" altLang="ko-KR" dirty="0" smtClean="0"/>
              <a:t>) :</a:t>
            </a:r>
          </a:p>
          <a:p>
            <a:r>
              <a:rPr lang="en-US" altLang="ko-KR" dirty="0" smtClean="0"/>
              <a:t>…        p =0</a:t>
            </a:r>
          </a:p>
          <a:p>
            <a:r>
              <a:rPr lang="en-US" altLang="ko-KR" dirty="0" smtClean="0"/>
              <a:t>…        print(locals())</a:t>
            </a:r>
          </a:p>
          <a:p>
            <a:r>
              <a:rPr lang="en-US" altLang="ko-KR" dirty="0" smtClean="0"/>
              <a:t>&gt;&gt;&gt; </a:t>
            </a:r>
            <a:r>
              <a:rPr lang="en-US" altLang="ko-KR" dirty="0" err="1" smtClean="0"/>
              <a:t>globals</a:t>
            </a:r>
            <a:r>
              <a:rPr lang="en-US" altLang="ko-KR" dirty="0" smtClean="0"/>
              <a:t>()</a:t>
            </a:r>
          </a:p>
          <a:p>
            <a:r>
              <a:rPr lang="en-US" altLang="ko-KR" dirty="0" smtClean="0"/>
              <a:t>&gt;&gt;&gt;</a:t>
            </a:r>
            <a:endParaRPr lang="ko-KR" altLang="en-US" dirty="0"/>
          </a:p>
        </p:txBody>
      </p:sp>
      <p:sp>
        <p:nvSpPr>
          <p:cNvPr id="5" name="직사각형 4"/>
          <p:cNvSpPr/>
          <p:nvPr/>
        </p:nvSpPr>
        <p:spPr>
          <a:xfrm>
            <a:off x="1725655" y="4797152"/>
            <a:ext cx="2088232" cy="5760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6298570" y="4770058"/>
            <a:ext cx="2448272" cy="646331"/>
          </a:xfrm>
          <a:prstGeom prst="rect">
            <a:avLst/>
          </a:prstGeom>
          <a:noFill/>
        </p:spPr>
        <p:txBody>
          <a:bodyPr wrap="square" rtlCol="0">
            <a:spAutoFit/>
          </a:bodyPr>
          <a:lstStyle/>
          <a:p>
            <a:r>
              <a:rPr lang="ko-KR" altLang="en-US" dirty="0" err="1" smtClean="0"/>
              <a:t>함수내</a:t>
            </a:r>
            <a:r>
              <a:rPr lang="ko-KR" altLang="en-US" dirty="0" smtClean="0"/>
              <a:t> </a:t>
            </a:r>
            <a:r>
              <a:rPr lang="ko-KR" altLang="en-US" dirty="0" err="1" smtClean="0"/>
              <a:t>파라미터와</a:t>
            </a:r>
            <a:r>
              <a:rPr lang="ko-KR" altLang="en-US" dirty="0" smtClean="0"/>
              <a:t> 그 내부에 정의된 변수</a:t>
            </a:r>
            <a:endParaRPr lang="ko-KR" altLang="en-US" dirty="0"/>
          </a:p>
        </p:txBody>
      </p:sp>
      <p:cxnSp>
        <p:nvCxnSpPr>
          <p:cNvPr id="8" name="직선 화살표 연결선 7"/>
          <p:cNvCxnSpPr>
            <a:stCxn id="5" idx="3"/>
            <a:endCxn id="6" idx="1"/>
          </p:cNvCxnSpPr>
          <p:nvPr/>
        </p:nvCxnSpPr>
        <p:spPr>
          <a:xfrm>
            <a:off x="3813887" y="5085184"/>
            <a:ext cx="2484683" cy="80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1725249" y="4005064"/>
            <a:ext cx="2088232" cy="5760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372200" y="3963689"/>
            <a:ext cx="2448272" cy="646331"/>
          </a:xfrm>
          <a:prstGeom prst="rect">
            <a:avLst/>
          </a:prstGeom>
          <a:noFill/>
        </p:spPr>
        <p:txBody>
          <a:bodyPr wrap="square" rtlCol="0">
            <a:spAutoFit/>
          </a:bodyPr>
          <a:lstStyle/>
          <a:p>
            <a:r>
              <a:rPr lang="ko-KR" altLang="en-US" dirty="0" smtClean="0"/>
              <a:t>함수 외부 변수는 전역변수 </a:t>
            </a:r>
            <a:endParaRPr lang="ko-KR" altLang="en-US" dirty="0"/>
          </a:p>
        </p:txBody>
      </p:sp>
      <p:cxnSp>
        <p:nvCxnSpPr>
          <p:cNvPr id="15" name="직선 화살표 연결선 14"/>
          <p:cNvCxnSpPr>
            <a:stCxn id="11" idx="3"/>
            <a:endCxn id="13" idx="1"/>
          </p:cNvCxnSpPr>
          <p:nvPr/>
        </p:nvCxnSpPr>
        <p:spPr>
          <a:xfrm flipV="1">
            <a:off x="3813481" y="4286855"/>
            <a:ext cx="2558719" cy="624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7873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Variable Bound/unbound</a:t>
            </a:r>
            <a:endParaRPr lang="ko-KR" altLang="en-US" dirty="0"/>
          </a:p>
        </p:txBody>
      </p:sp>
      <p:sp>
        <p:nvSpPr>
          <p:cNvPr id="3" name="내용 개체 틀 2"/>
          <p:cNvSpPr>
            <a:spLocks noGrp="1"/>
          </p:cNvSpPr>
          <p:nvPr>
            <p:ph sz="quarter" idx="1"/>
          </p:nvPr>
        </p:nvSpPr>
        <p:spPr>
          <a:xfrm>
            <a:off x="457200" y="1600201"/>
            <a:ext cx="8229600" cy="604663"/>
          </a:xfrm>
        </p:spPr>
        <p:txBody>
          <a:bodyPr>
            <a:normAutofit/>
          </a:bodyPr>
          <a:lstStyle/>
          <a:p>
            <a:pPr marL="0" indent="0">
              <a:buNone/>
            </a:pPr>
            <a:r>
              <a:rPr lang="ko-KR" altLang="en-US" dirty="0" smtClean="0"/>
              <a:t>변수는 할당될 때 </a:t>
            </a:r>
            <a:r>
              <a:rPr lang="en-US" altLang="ko-KR" dirty="0" smtClean="0"/>
              <a:t>Binding </a:t>
            </a:r>
            <a:r>
              <a:rPr lang="ko-KR" altLang="en-US" dirty="0" smtClean="0"/>
              <a:t>됨</a:t>
            </a:r>
            <a:endParaRPr lang="en-US" altLang="ko-KR" dirty="0" smtClean="0"/>
          </a:p>
        </p:txBody>
      </p:sp>
      <p:sp>
        <p:nvSpPr>
          <p:cNvPr id="5" name="직사각형 4"/>
          <p:cNvSpPr/>
          <p:nvPr/>
        </p:nvSpPr>
        <p:spPr>
          <a:xfrm>
            <a:off x="991064" y="2492897"/>
            <a:ext cx="273630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altLang="ko-KR" sz="1400" dirty="0"/>
              <a:t>&gt;&gt;&gt; i =0</a:t>
            </a:r>
          </a:p>
          <a:p>
            <a:r>
              <a:rPr lang="nn-NO" altLang="ko-KR" sz="1400" dirty="0"/>
              <a:t>&gt;&gt;&gt; i = i + 1</a:t>
            </a:r>
          </a:p>
          <a:p>
            <a:r>
              <a:rPr lang="nn-NO" altLang="ko-KR" sz="1400" dirty="0"/>
              <a:t>&gt;&gt;&gt; i</a:t>
            </a:r>
          </a:p>
          <a:p>
            <a:r>
              <a:rPr lang="nn-NO" altLang="ko-KR" sz="1400" dirty="0"/>
              <a:t>1</a:t>
            </a:r>
            <a:endParaRPr lang="ko-KR" altLang="en-US" sz="1400" dirty="0"/>
          </a:p>
        </p:txBody>
      </p:sp>
      <p:sp>
        <p:nvSpPr>
          <p:cNvPr id="6" name="직사각형 5"/>
          <p:cNvSpPr/>
          <p:nvPr/>
        </p:nvSpPr>
        <p:spPr>
          <a:xfrm>
            <a:off x="991064" y="4509121"/>
            <a:ext cx="273630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&gt;&gt;&gt;I </a:t>
            </a:r>
            <a:r>
              <a:rPr lang="en-US" altLang="ko-KR" sz="1200" dirty="0"/>
              <a:t>= I + </a:t>
            </a:r>
            <a:r>
              <a:rPr lang="en-US" altLang="ko-KR" sz="1200" dirty="0" smtClean="0"/>
              <a:t>1</a:t>
            </a:r>
          </a:p>
          <a:p>
            <a:r>
              <a:rPr lang="en-US" altLang="ko-KR" sz="1200" dirty="0" err="1"/>
              <a:t>Traceback</a:t>
            </a:r>
            <a:r>
              <a:rPr lang="en-US" altLang="ko-KR" sz="1200" dirty="0"/>
              <a:t> (most recent call last):</a:t>
            </a:r>
          </a:p>
          <a:p>
            <a:r>
              <a:rPr lang="en-US" altLang="ko-KR" sz="1200" dirty="0"/>
              <a:t>  File "&lt;</a:t>
            </a:r>
            <a:r>
              <a:rPr lang="en-US" altLang="ko-KR" sz="1200" dirty="0" err="1"/>
              <a:t>stdin</a:t>
            </a:r>
            <a:r>
              <a:rPr lang="en-US" altLang="ko-KR" sz="1200" dirty="0"/>
              <a:t>&gt;", line 1, in &lt;module&gt;</a:t>
            </a:r>
          </a:p>
          <a:p>
            <a:r>
              <a:rPr lang="en-US" altLang="ko-KR" sz="1200" dirty="0" err="1"/>
              <a:t>NameError</a:t>
            </a:r>
            <a:r>
              <a:rPr lang="en-US" altLang="ko-KR" sz="1200" dirty="0"/>
              <a:t>: name '</a:t>
            </a:r>
            <a:r>
              <a:rPr lang="en-US" altLang="ko-KR" sz="1200" dirty="0" err="1"/>
              <a:t>i</a:t>
            </a:r>
            <a:r>
              <a:rPr lang="en-US" altLang="ko-KR" sz="1200" dirty="0"/>
              <a:t>' is not defined</a:t>
            </a:r>
            <a:endParaRPr lang="ko-KR" altLang="en-US" sz="1200" dirty="0"/>
          </a:p>
        </p:txBody>
      </p:sp>
      <p:sp>
        <p:nvSpPr>
          <p:cNvPr id="7" name="내용 개체 틀 2"/>
          <p:cNvSpPr txBox="1">
            <a:spLocks/>
          </p:cNvSpPr>
          <p:nvPr/>
        </p:nvSpPr>
        <p:spPr>
          <a:xfrm>
            <a:off x="586728" y="3717032"/>
            <a:ext cx="8229600" cy="604663"/>
          </a:xfrm>
          <a:prstGeom prst="rect">
            <a:avLst/>
          </a:prstGeom>
        </p:spPr>
        <p:txBody>
          <a:bodyPr vert="horz" lIns="91440" tIns="45720" rIns="91440" bIns="45720" rtlCol="0">
            <a:normAutofit fontScale="62500" lnSpcReduction="20000"/>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ko-KR" altLang="en-US" dirty="0" smtClean="0"/>
              <a:t>어휘분석에 따른 할당 될 경우 </a:t>
            </a:r>
            <a:r>
              <a:rPr lang="en-US" altLang="ko-KR" dirty="0" smtClean="0"/>
              <a:t>I + 1  </a:t>
            </a:r>
            <a:r>
              <a:rPr lang="ko-KR" altLang="en-US" dirty="0" smtClean="0"/>
              <a:t>부터 처리시 </a:t>
            </a:r>
            <a:r>
              <a:rPr lang="en-US" altLang="ko-KR" dirty="0" smtClean="0"/>
              <a:t>Unbinding </a:t>
            </a:r>
            <a:r>
              <a:rPr lang="ko-KR" altLang="en-US" dirty="0" smtClean="0"/>
              <a:t>에러가 발생함  </a:t>
            </a:r>
            <a:r>
              <a:rPr lang="en-US" altLang="ko-KR" dirty="0" smtClean="0"/>
              <a:t>(</a:t>
            </a:r>
            <a:r>
              <a:rPr lang="en-US" altLang="ko-KR" dirty="0" err="1" smtClean="0"/>
              <a:t>NameError</a:t>
            </a:r>
            <a:r>
              <a:rPr lang="en-US" altLang="ko-KR" dirty="0"/>
              <a:t>: name '</a:t>
            </a:r>
            <a:r>
              <a:rPr lang="en-US" altLang="ko-KR" dirty="0" err="1"/>
              <a:t>i</a:t>
            </a:r>
            <a:r>
              <a:rPr lang="en-US" altLang="ko-KR" dirty="0"/>
              <a:t>' is not </a:t>
            </a:r>
            <a:r>
              <a:rPr lang="en-US" altLang="ko-KR" dirty="0" smtClean="0"/>
              <a:t>defined)</a:t>
            </a:r>
          </a:p>
        </p:txBody>
      </p:sp>
    </p:spTree>
    <p:extLst>
      <p:ext uri="{BB962C8B-B14F-4D97-AF65-F5344CB8AC3E}">
        <p14:creationId xmlns:p14="http://schemas.microsoft.com/office/powerpoint/2010/main" val="140231968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Namespace</a:t>
            </a:r>
            <a:endParaRPr lang="ko-KR" altLang="en-US" dirty="0"/>
          </a:p>
        </p:txBody>
      </p:sp>
    </p:spTree>
    <p:extLst>
      <p:ext uri="{BB962C8B-B14F-4D97-AF65-F5344CB8AC3E}">
        <p14:creationId xmlns:p14="http://schemas.microsoft.com/office/powerpoint/2010/main" val="16164065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Namespace</a:t>
            </a:r>
            <a:endParaRPr lang="ko-KR" altLang="en-US" dirty="0"/>
          </a:p>
        </p:txBody>
      </p:sp>
      <p:sp>
        <p:nvSpPr>
          <p:cNvPr id="24" name="내용 개체 틀 2"/>
          <p:cNvSpPr>
            <a:spLocks noGrp="1"/>
          </p:cNvSpPr>
          <p:nvPr>
            <p:ph sz="quarter" idx="1"/>
          </p:nvPr>
        </p:nvSpPr>
        <p:spPr/>
        <p:txBody>
          <a:bodyPr/>
          <a:lstStyle/>
          <a:p>
            <a:pPr marL="0" indent="0">
              <a:buNone/>
            </a:pPr>
            <a:r>
              <a:rPr lang="en-US" altLang="ko-KR" dirty="0" smtClean="0"/>
              <a:t> </a:t>
            </a:r>
            <a:r>
              <a:rPr lang="ko-KR" altLang="en-US" dirty="0" err="1" smtClean="0"/>
              <a:t>파이썬은</a:t>
            </a:r>
            <a:r>
              <a:rPr lang="ko-KR" altLang="en-US" dirty="0" smtClean="0"/>
              <a:t> 모듈</a:t>
            </a:r>
            <a:r>
              <a:rPr lang="en-US" altLang="ko-KR" dirty="0" smtClean="0"/>
              <a:t>, </a:t>
            </a:r>
            <a:r>
              <a:rPr lang="ko-KR" altLang="en-US" dirty="0" smtClean="0"/>
              <a:t>패키지</a:t>
            </a:r>
            <a:r>
              <a:rPr lang="en-US" altLang="ko-KR" dirty="0" smtClean="0"/>
              <a:t>, </a:t>
            </a:r>
            <a:r>
              <a:rPr lang="ko-KR" altLang="en-US" dirty="0" smtClean="0"/>
              <a:t>프로젝트 등의 단위로 작업공간을 두고 </a:t>
            </a:r>
            <a:r>
              <a:rPr lang="en-US" altLang="ko-KR" dirty="0" smtClean="0"/>
              <a:t>name</a:t>
            </a:r>
            <a:r>
              <a:rPr lang="ko-KR" altLang="en-US" dirty="0" smtClean="0"/>
              <a:t>을 기준으로 식별한다</a:t>
            </a:r>
            <a:r>
              <a:rPr lang="en-US" altLang="ko-KR" dirty="0" smtClean="0"/>
              <a:t>.</a:t>
            </a:r>
          </a:p>
          <a:p>
            <a:pPr marL="0" indent="0">
              <a:buNone/>
            </a:pPr>
            <a:endParaRPr lang="en-US" altLang="ko-KR" dirty="0"/>
          </a:p>
          <a:p>
            <a:pPr marL="0" indent="0">
              <a:buNone/>
            </a:pPr>
            <a:r>
              <a:rPr lang="ko-KR" altLang="en-US" dirty="0" smtClean="0"/>
              <a:t>모듈</a:t>
            </a:r>
            <a:r>
              <a:rPr lang="en-US" altLang="ko-KR" dirty="0" smtClean="0"/>
              <a:t>, </a:t>
            </a:r>
            <a:r>
              <a:rPr lang="ko-KR" altLang="en-US" dirty="0" smtClean="0"/>
              <a:t>패키지</a:t>
            </a:r>
            <a:r>
              <a:rPr lang="en-US" altLang="ko-KR" dirty="0" smtClean="0"/>
              <a:t>, </a:t>
            </a:r>
            <a:r>
              <a:rPr lang="ko-KR" altLang="en-US" dirty="0" smtClean="0"/>
              <a:t>프로젝트 단위로 동일한 </a:t>
            </a:r>
            <a:r>
              <a:rPr lang="en-US" altLang="ko-KR" dirty="0" smtClean="0"/>
              <a:t>name</a:t>
            </a:r>
            <a:r>
              <a:rPr lang="ko-KR" altLang="en-US" dirty="0" smtClean="0"/>
              <a:t>을 가진 변수</a:t>
            </a:r>
            <a:r>
              <a:rPr lang="en-US" altLang="ko-KR" dirty="0" smtClean="0"/>
              <a:t>, </a:t>
            </a:r>
            <a:r>
              <a:rPr lang="ko-KR" altLang="en-US" dirty="0" smtClean="0"/>
              <a:t>클래스</a:t>
            </a:r>
            <a:r>
              <a:rPr lang="en-US" altLang="ko-KR" dirty="0"/>
              <a:t> </a:t>
            </a:r>
            <a:r>
              <a:rPr lang="ko-KR" altLang="en-US" dirty="0" smtClean="0"/>
              <a:t>객체</a:t>
            </a:r>
            <a:r>
              <a:rPr lang="en-US" altLang="ko-KR" dirty="0" smtClean="0"/>
              <a:t>, </a:t>
            </a:r>
            <a:r>
              <a:rPr lang="ko-KR" altLang="en-US" dirty="0" smtClean="0"/>
              <a:t>함수</a:t>
            </a:r>
            <a:r>
              <a:rPr lang="en-US" altLang="ko-KR" dirty="0" smtClean="0"/>
              <a:t>, </a:t>
            </a:r>
            <a:r>
              <a:rPr lang="ko-KR" altLang="en-US" dirty="0" smtClean="0"/>
              <a:t>값 객체 등을 관리해서 이중으로 발생하지 않도록 처리</a:t>
            </a:r>
            <a:endParaRPr lang="ko-KR" altLang="en-US" dirty="0"/>
          </a:p>
        </p:txBody>
      </p:sp>
    </p:spTree>
    <p:extLst>
      <p:ext uri="{BB962C8B-B14F-4D97-AF65-F5344CB8AC3E}">
        <p14:creationId xmlns:p14="http://schemas.microsoft.com/office/powerpoint/2010/main" val="213672767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Namespace </a:t>
            </a:r>
            <a:r>
              <a:rPr lang="ko-KR" altLang="en-US" dirty="0" smtClean="0"/>
              <a:t>관리 기준</a:t>
            </a:r>
            <a:endParaRPr lang="ko-KR" altLang="en-US" dirty="0"/>
          </a:p>
        </p:txBody>
      </p:sp>
      <p:sp>
        <p:nvSpPr>
          <p:cNvPr id="3" name="내용 개체 틀 2"/>
          <p:cNvSpPr>
            <a:spLocks noGrp="1"/>
          </p:cNvSpPr>
          <p:nvPr>
            <p:ph sz="quarter" idx="1"/>
          </p:nvPr>
        </p:nvSpPr>
        <p:spPr>
          <a:xfrm>
            <a:off x="457200" y="1600201"/>
            <a:ext cx="8229600" cy="1900807"/>
          </a:xfrm>
        </p:spPr>
        <p:txBody>
          <a:bodyPr>
            <a:normAutofit fontScale="70000" lnSpcReduction="20000"/>
          </a:bodyPr>
          <a:lstStyle/>
          <a:p>
            <a:pPr marL="0" indent="0" fontAlgn="base">
              <a:lnSpc>
                <a:spcPct val="120000"/>
              </a:lnSpc>
              <a:buNone/>
            </a:pPr>
            <a:r>
              <a:rPr lang="en-US" altLang="ko-KR" sz="2200" dirty="0" smtClean="0">
                <a:latin typeface="+mn-ea"/>
              </a:rPr>
              <a:t>Import</a:t>
            </a:r>
            <a:r>
              <a:rPr lang="ko-KR" altLang="en-US" sz="2200" dirty="0" smtClean="0">
                <a:latin typeface="+mn-ea"/>
              </a:rPr>
              <a:t>로 패키지를 포함한 모듈을 호출하여 모듈처리 시 식별이 명확하도록 작업공간을 분리</a:t>
            </a:r>
            <a:endParaRPr lang="en-US" altLang="ko-KR" sz="2200" dirty="0" smtClean="0">
              <a:latin typeface="+mn-ea"/>
            </a:endParaRPr>
          </a:p>
          <a:p>
            <a:pPr marL="0" indent="0" fontAlgn="base">
              <a:lnSpc>
                <a:spcPct val="120000"/>
              </a:lnSpc>
              <a:buNone/>
            </a:pPr>
            <a:endParaRPr lang="en-US" altLang="ko-KR" sz="2200" dirty="0">
              <a:latin typeface="+mn-ea"/>
            </a:endParaRPr>
          </a:p>
          <a:p>
            <a:pPr marL="0" indent="0" fontAlgn="base">
              <a:lnSpc>
                <a:spcPct val="120000"/>
              </a:lnSpc>
              <a:buNone/>
            </a:pPr>
            <a:r>
              <a:rPr lang="ko-KR" altLang="en-US" sz="2200" dirty="0" smtClean="0">
                <a:latin typeface="+mn-ea"/>
              </a:rPr>
              <a:t>프로젝트는 </a:t>
            </a:r>
            <a:r>
              <a:rPr lang="en-US" altLang="ko-KR" sz="2200" dirty="0" err="1" smtClean="0">
                <a:latin typeface="+mn-ea"/>
              </a:rPr>
              <a:t>pythonpath</a:t>
            </a:r>
            <a:r>
              <a:rPr lang="ko-KR" altLang="en-US" sz="2200" dirty="0" smtClean="0">
                <a:latin typeface="+mn-ea"/>
              </a:rPr>
              <a:t>를 기준으로 관리해서 </a:t>
            </a:r>
            <a:r>
              <a:rPr lang="ko-KR" altLang="en-US" sz="2200" dirty="0" err="1" smtClean="0">
                <a:latin typeface="+mn-ea"/>
              </a:rPr>
              <a:t>로드한다</a:t>
            </a:r>
            <a:r>
              <a:rPr lang="en-US" altLang="ko-KR" sz="2200" dirty="0" smtClean="0">
                <a:latin typeface="+mn-ea"/>
              </a:rPr>
              <a:t>.</a:t>
            </a:r>
          </a:p>
          <a:p>
            <a:pPr marL="0" indent="0" fontAlgn="base">
              <a:lnSpc>
                <a:spcPct val="120000"/>
              </a:lnSpc>
              <a:buNone/>
            </a:pPr>
            <a:endParaRPr lang="en-US" altLang="ko-KR" sz="2200" dirty="0">
              <a:latin typeface="+mn-ea"/>
            </a:endParaRPr>
          </a:p>
          <a:p>
            <a:pPr marL="0" indent="0" fontAlgn="base">
              <a:lnSpc>
                <a:spcPct val="120000"/>
              </a:lnSpc>
              <a:buNone/>
            </a:pPr>
            <a:r>
              <a:rPr lang="ko-KR" altLang="en-US" sz="2200" dirty="0" smtClean="0">
                <a:latin typeface="+mn-ea"/>
              </a:rPr>
              <a:t>공통 기능은 별도의 모듈로 분리해서 프로젝트를 분리해서 사용해야 이름공간이 충돌을 방지할 수 있다</a:t>
            </a:r>
            <a:endParaRPr lang="ko-KR" altLang="en-US" sz="1800" dirty="0">
              <a:latin typeface="+mn-ea"/>
            </a:endParaRPr>
          </a:p>
          <a:p>
            <a:pPr lvl="1" fontAlgn="base"/>
            <a:endParaRPr lang="ko-KR" altLang="en-US" dirty="0"/>
          </a:p>
          <a:p>
            <a:endParaRPr lang="ko-KR" altLang="en-US" dirty="0"/>
          </a:p>
        </p:txBody>
      </p:sp>
      <p:sp>
        <p:nvSpPr>
          <p:cNvPr id="19" name="TextBox 18"/>
          <p:cNvSpPr txBox="1"/>
          <p:nvPr/>
        </p:nvSpPr>
        <p:spPr>
          <a:xfrm>
            <a:off x="4788024" y="3275692"/>
            <a:ext cx="3816424" cy="369332"/>
          </a:xfrm>
          <a:prstGeom prst="rect">
            <a:avLst/>
          </a:prstGeom>
          <a:noFill/>
        </p:spPr>
        <p:txBody>
          <a:bodyPr wrap="square" rtlCol="0">
            <a:spAutoFit/>
          </a:bodyPr>
          <a:lstStyle/>
          <a:p>
            <a:r>
              <a:rPr lang="ko-KR" altLang="en-US" dirty="0" smtClean="0"/>
              <a:t>모든 객체이므로 이름공간관리 </a:t>
            </a:r>
            <a:endParaRPr lang="ko-KR" altLang="en-US" dirty="0"/>
          </a:p>
        </p:txBody>
      </p:sp>
      <p:grpSp>
        <p:nvGrpSpPr>
          <p:cNvPr id="26" name="그룹 25"/>
          <p:cNvGrpSpPr/>
          <p:nvPr/>
        </p:nvGrpSpPr>
        <p:grpSpPr>
          <a:xfrm>
            <a:off x="1043608" y="3645025"/>
            <a:ext cx="2808312" cy="2163622"/>
            <a:chOff x="1199088" y="4255360"/>
            <a:chExt cx="4472448" cy="2860794"/>
          </a:xfrm>
        </p:grpSpPr>
        <p:sp>
          <p:nvSpPr>
            <p:cNvPr id="4" name="직사각형 3"/>
            <p:cNvSpPr/>
            <p:nvPr/>
          </p:nvSpPr>
          <p:spPr>
            <a:xfrm>
              <a:off x="1199088" y="4255360"/>
              <a:ext cx="1296144" cy="32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프로젝</a:t>
              </a:r>
              <a:r>
                <a:rPr lang="ko-KR" altLang="en-US" sz="1200" dirty="0"/>
                <a:t>트</a:t>
              </a:r>
            </a:p>
          </p:txBody>
        </p:sp>
        <p:sp>
          <p:nvSpPr>
            <p:cNvPr id="5" name="직사각형 4"/>
            <p:cNvSpPr/>
            <p:nvPr/>
          </p:nvSpPr>
          <p:spPr>
            <a:xfrm>
              <a:off x="2218664" y="4753805"/>
              <a:ext cx="1296144" cy="32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패키지</a:t>
              </a:r>
              <a:endParaRPr lang="ko-KR" altLang="en-US" sz="1200" dirty="0"/>
            </a:p>
          </p:txBody>
        </p:sp>
        <p:sp>
          <p:nvSpPr>
            <p:cNvPr id="6" name="직사각형 5"/>
            <p:cNvSpPr/>
            <p:nvPr/>
          </p:nvSpPr>
          <p:spPr>
            <a:xfrm>
              <a:off x="3359328" y="5244629"/>
              <a:ext cx="1296144" cy="327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패키지</a:t>
              </a:r>
              <a:endParaRPr lang="ko-KR" altLang="en-US" sz="1200" dirty="0"/>
            </a:p>
          </p:txBody>
        </p:sp>
        <p:sp>
          <p:nvSpPr>
            <p:cNvPr id="10" name="직사각형 9"/>
            <p:cNvSpPr/>
            <p:nvPr/>
          </p:nvSpPr>
          <p:spPr>
            <a:xfrm>
              <a:off x="3374168" y="5722763"/>
              <a:ext cx="1296144" cy="3272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모</a:t>
              </a:r>
              <a:r>
                <a:rPr lang="ko-KR" altLang="en-US" sz="1200" dirty="0"/>
                <a:t>듈</a:t>
              </a:r>
            </a:p>
          </p:txBody>
        </p:sp>
        <p:cxnSp>
          <p:nvCxnSpPr>
            <p:cNvPr id="12" name="꺾인 연결선 11"/>
            <p:cNvCxnSpPr>
              <a:stCxn id="4" idx="2"/>
              <a:endCxn id="5" idx="1"/>
            </p:cNvCxnSpPr>
            <p:nvPr/>
          </p:nvCxnSpPr>
          <p:spPr>
            <a:xfrm rot="16200000" flipH="1">
              <a:off x="1865494" y="4564243"/>
              <a:ext cx="334836" cy="3715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꺾인 연결선 14"/>
            <p:cNvCxnSpPr>
              <a:stCxn id="5" idx="2"/>
              <a:endCxn id="6" idx="1"/>
            </p:cNvCxnSpPr>
            <p:nvPr/>
          </p:nvCxnSpPr>
          <p:spPr>
            <a:xfrm rot="16200000" flipH="1">
              <a:off x="2949424" y="4998333"/>
              <a:ext cx="327217" cy="49259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꺾인 연결선 16"/>
            <p:cNvCxnSpPr>
              <a:stCxn id="5" idx="2"/>
              <a:endCxn id="10" idx="1"/>
            </p:cNvCxnSpPr>
            <p:nvPr/>
          </p:nvCxnSpPr>
          <p:spPr>
            <a:xfrm rot="16200000" flipH="1">
              <a:off x="2717777" y="5229980"/>
              <a:ext cx="805351" cy="5074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4355976" y="6309320"/>
              <a:ext cx="1296144" cy="3272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함수</a:t>
              </a:r>
              <a:endParaRPr lang="ko-KR" altLang="en-US" sz="1200" dirty="0"/>
            </a:p>
          </p:txBody>
        </p:sp>
        <p:sp>
          <p:nvSpPr>
            <p:cNvPr id="21" name="직사각형 20"/>
            <p:cNvSpPr/>
            <p:nvPr/>
          </p:nvSpPr>
          <p:spPr>
            <a:xfrm>
              <a:off x="4375392" y="6788937"/>
              <a:ext cx="1296144" cy="327217"/>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클래스</a:t>
              </a:r>
              <a:endParaRPr lang="ko-KR" altLang="en-US" sz="1200" dirty="0"/>
            </a:p>
          </p:txBody>
        </p:sp>
        <p:cxnSp>
          <p:nvCxnSpPr>
            <p:cNvPr id="23" name="꺾인 연결선 22"/>
            <p:cNvCxnSpPr>
              <a:stCxn id="10" idx="2"/>
              <a:endCxn id="20" idx="1"/>
            </p:cNvCxnSpPr>
            <p:nvPr/>
          </p:nvCxnSpPr>
          <p:spPr>
            <a:xfrm rot="16200000" flipH="1">
              <a:off x="3977634" y="6094586"/>
              <a:ext cx="422949" cy="3337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꺾인 연결선 24"/>
            <p:cNvCxnSpPr>
              <a:stCxn id="10" idx="2"/>
              <a:endCxn id="21" idx="1"/>
            </p:cNvCxnSpPr>
            <p:nvPr/>
          </p:nvCxnSpPr>
          <p:spPr>
            <a:xfrm rot="16200000" flipH="1">
              <a:off x="3747533" y="6324687"/>
              <a:ext cx="902566" cy="3531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descr="https://www.pasteur.fr/formation/infobio/python/images/module_co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717032"/>
            <a:ext cx="4826521" cy="209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25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Namespace </a:t>
            </a:r>
            <a:r>
              <a:rPr lang="ko-KR" altLang="en-US" dirty="0" smtClean="0"/>
              <a:t>확인하기</a:t>
            </a:r>
            <a:endParaRPr lang="ko-KR" altLang="en-US" dirty="0"/>
          </a:p>
        </p:txBody>
      </p:sp>
      <p:sp>
        <p:nvSpPr>
          <p:cNvPr id="3" name="내용 개체 틀 2"/>
          <p:cNvSpPr>
            <a:spLocks noGrp="1"/>
          </p:cNvSpPr>
          <p:nvPr>
            <p:ph sz="quarter" idx="1"/>
          </p:nvPr>
        </p:nvSpPr>
        <p:spPr>
          <a:xfrm>
            <a:off x="457200" y="1600201"/>
            <a:ext cx="8229600" cy="3268959"/>
          </a:xfrm>
        </p:spPr>
        <p:txBody>
          <a:bodyPr>
            <a:normAutofit/>
          </a:bodyPr>
          <a:lstStyle/>
          <a:p>
            <a:pPr marL="457200" lvl="1" indent="0" fontAlgn="base">
              <a:buNone/>
            </a:pPr>
            <a:r>
              <a:rPr lang="en-US" altLang="ko-KR" dirty="0" err="1" smtClean="0"/>
              <a:t>Dir</a:t>
            </a:r>
            <a:r>
              <a:rPr lang="en-US" altLang="ko-KR" dirty="0" smtClean="0"/>
              <a:t>() </a:t>
            </a:r>
            <a:r>
              <a:rPr lang="ko-KR" altLang="en-US" dirty="0" smtClean="0"/>
              <a:t>함수 </a:t>
            </a:r>
            <a:r>
              <a:rPr lang="en-US" altLang="ko-KR" dirty="0" smtClean="0"/>
              <a:t>: </a:t>
            </a:r>
            <a:r>
              <a:rPr lang="ko-KR" altLang="en-US" dirty="0" smtClean="0"/>
              <a:t>패키지</a:t>
            </a:r>
            <a:r>
              <a:rPr lang="en-US" altLang="ko-KR" dirty="0" smtClean="0"/>
              <a:t>, </a:t>
            </a:r>
            <a:r>
              <a:rPr lang="ko-KR" altLang="en-US" dirty="0" smtClean="0"/>
              <a:t>모듈 등 네임스페이스 관리를 </a:t>
            </a:r>
            <a:r>
              <a:rPr lang="en-US" altLang="ko-KR" dirty="0" smtClean="0"/>
              <a:t>List</a:t>
            </a:r>
            <a:r>
              <a:rPr lang="ko-KR" altLang="en-US" dirty="0" smtClean="0"/>
              <a:t>로 표시</a:t>
            </a:r>
            <a:endParaRPr lang="en-US" altLang="ko-KR" dirty="0" smtClean="0"/>
          </a:p>
          <a:p>
            <a:pPr marL="457200" lvl="1" indent="0" fontAlgn="base">
              <a:buNone/>
            </a:pPr>
            <a:endParaRPr lang="en-US" altLang="ko-KR" dirty="0" smtClean="0"/>
          </a:p>
          <a:p>
            <a:pPr marL="457200" lvl="1" indent="0" fontAlgn="base">
              <a:buNone/>
            </a:pPr>
            <a:endParaRPr lang="en-US" altLang="ko-KR" dirty="0"/>
          </a:p>
          <a:p>
            <a:pPr marL="457200" lvl="1" indent="0" fontAlgn="base">
              <a:buNone/>
            </a:pPr>
            <a:endParaRPr lang="en-US" altLang="ko-KR" dirty="0" smtClean="0"/>
          </a:p>
          <a:p>
            <a:pPr marL="457200" lvl="1" indent="0" fontAlgn="base">
              <a:buNone/>
            </a:pPr>
            <a:r>
              <a:rPr lang="en-US" altLang="ko-KR" dirty="0" smtClean="0"/>
              <a:t>__</a:t>
            </a:r>
            <a:r>
              <a:rPr lang="en-US" altLang="ko-KR" dirty="0" err="1" smtClean="0"/>
              <a:t>dict</a:t>
            </a:r>
            <a:r>
              <a:rPr lang="en-US" altLang="ko-KR" dirty="0" smtClean="0"/>
              <a:t>__ : </a:t>
            </a:r>
            <a:r>
              <a:rPr lang="ko-KR" altLang="en-US" dirty="0" smtClean="0"/>
              <a:t>객체 네임스페이스를 관리 사전으로 표시</a:t>
            </a:r>
            <a:endParaRPr lang="ko-KR" altLang="en-US" dirty="0"/>
          </a:p>
        </p:txBody>
      </p:sp>
      <p:sp>
        <p:nvSpPr>
          <p:cNvPr id="7" name="직사각형 6"/>
          <p:cNvSpPr/>
          <p:nvPr/>
        </p:nvSpPr>
        <p:spPr>
          <a:xfrm>
            <a:off x="1403648" y="2564904"/>
            <a:ext cx="41044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t>&gt;&gt;&gt;</a:t>
            </a:r>
            <a:r>
              <a:rPr lang="en-US" altLang="ko-KR" dirty="0" err="1" smtClean="0"/>
              <a:t>dir</a:t>
            </a:r>
            <a:r>
              <a:rPr lang="en-US" altLang="ko-KR" dirty="0" smtClean="0"/>
              <a:t>() </a:t>
            </a:r>
          </a:p>
          <a:p>
            <a:r>
              <a:rPr lang="en-US" altLang="ko-KR" dirty="0" smtClean="0"/>
              <a:t>&gt;&gt;&gt;</a:t>
            </a:r>
            <a:r>
              <a:rPr lang="en-US" altLang="ko-KR" dirty="0" err="1" smtClean="0"/>
              <a:t>dir</a:t>
            </a:r>
            <a:r>
              <a:rPr lang="en-US" altLang="ko-KR" dirty="0" smtClean="0"/>
              <a:t>(</a:t>
            </a:r>
            <a:r>
              <a:rPr lang="ko-KR" altLang="en-US" dirty="0" smtClean="0"/>
              <a:t>패키지</a:t>
            </a:r>
            <a:r>
              <a:rPr lang="en-US" altLang="ko-KR" dirty="0" smtClean="0"/>
              <a:t>)</a:t>
            </a:r>
            <a:endParaRPr lang="ko-KR" altLang="en-US" dirty="0"/>
          </a:p>
        </p:txBody>
      </p:sp>
      <p:sp>
        <p:nvSpPr>
          <p:cNvPr id="22" name="직사각형 21"/>
          <p:cNvSpPr/>
          <p:nvPr/>
        </p:nvSpPr>
        <p:spPr>
          <a:xfrm>
            <a:off x="1403648" y="4797152"/>
            <a:ext cx="41044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t>&gt;&gt;&gt;</a:t>
            </a:r>
            <a:r>
              <a:rPr lang="ko-KR" altLang="en-US" dirty="0" smtClean="0"/>
              <a:t>객체이름</a:t>
            </a:r>
            <a:r>
              <a:rPr lang="en-US" altLang="ko-KR" dirty="0" smtClean="0"/>
              <a:t>.__</a:t>
            </a:r>
            <a:r>
              <a:rPr lang="en-US" altLang="ko-KR" dirty="0" err="1" smtClean="0"/>
              <a:t>dict</a:t>
            </a:r>
            <a:r>
              <a:rPr lang="en-US" altLang="ko-KR" dirty="0" smtClean="0"/>
              <a:t>__</a:t>
            </a:r>
          </a:p>
          <a:p>
            <a:r>
              <a:rPr lang="en-US" altLang="ko-KR" dirty="0" smtClean="0"/>
              <a:t>&gt;&gt;&gt;</a:t>
            </a:r>
            <a:endParaRPr lang="ko-KR" altLang="en-US" dirty="0"/>
          </a:p>
        </p:txBody>
      </p:sp>
    </p:spTree>
    <p:extLst>
      <p:ext uri="{BB962C8B-B14F-4D97-AF65-F5344CB8AC3E}">
        <p14:creationId xmlns:p14="http://schemas.microsoft.com/office/powerpoint/2010/main" val="341339981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Object Namespace </a:t>
            </a:r>
            <a:r>
              <a:rPr lang="ko-KR" altLang="en-US" dirty="0" smtClean="0"/>
              <a:t>흐름</a:t>
            </a:r>
            <a:endParaRPr lang="ko-KR" altLang="en-US" dirty="0"/>
          </a:p>
        </p:txBody>
      </p:sp>
      <p:sp>
        <p:nvSpPr>
          <p:cNvPr id="5" name="직사각형 4"/>
          <p:cNvSpPr/>
          <p:nvPr/>
        </p:nvSpPr>
        <p:spPr>
          <a:xfrm>
            <a:off x="2172896" y="201054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Base class</a:t>
            </a:r>
          </a:p>
        </p:txBody>
      </p:sp>
      <p:sp>
        <p:nvSpPr>
          <p:cNvPr id="6" name="직사각형 5"/>
          <p:cNvSpPr/>
          <p:nvPr/>
        </p:nvSpPr>
        <p:spPr>
          <a:xfrm>
            <a:off x="2172896" y="337869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class</a:t>
            </a:r>
          </a:p>
        </p:txBody>
      </p:sp>
      <p:sp>
        <p:nvSpPr>
          <p:cNvPr id="7" name="직사각형 6"/>
          <p:cNvSpPr/>
          <p:nvPr/>
        </p:nvSpPr>
        <p:spPr>
          <a:xfrm>
            <a:off x="899592" y="489086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instance</a:t>
            </a:r>
          </a:p>
        </p:txBody>
      </p:sp>
      <p:sp>
        <p:nvSpPr>
          <p:cNvPr id="8" name="직사각형 7"/>
          <p:cNvSpPr/>
          <p:nvPr/>
        </p:nvSpPr>
        <p:spPr>
          <a:xfrm>
            <a:off x="2217440" y="489086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instance</a:t>
            </a:r>
          </a:p>
        </p:txBody>
      </p:sp>
      <p:sp>
        <p:nvSpPr>
          <p:cNvPr id="9" name="직사각형 8"/>
          <p:cNvSpPr/>
          <p:nvPr/>
        </p:nvSpPr>
        <p:spPr>
          <a:xfrm>
            <a:off x="3563888" y="489086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instance</a:t>
            </a:r>
          </a:p>
        </p:txBody>
      </p:sp>
      <p:cxnSp>
        <p:nvCxnSpPr>
          <p:cNvPr id="11" name="직선 화살표 연결선 10"/>
          <p:cNvCxnSpPr>
            <a:stCxn id="6" idx="0"/>
            <a:endCxn id="5" idx="2"/>
          </p:cNvCxnSpPr>
          <p:nvPr/>
        </p:nvCxnSpPr>
        <p:spPr>
          <a:xfrm flipV="1">
            <a:off x="2630096" y="2924944"/>
            <a:ext cx="0" cy="453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stCxn id="6" idx="2"/>
            <a:endCxn id="7" idx="0"/>
          </p:cNvCxnSpPr>
          <p:nvPr/>
        </p:nvCxnSpPr>
        <p:spPr>
          <a:xfrm flipH="1">
            <a:off x="1356792" y="4293096"/>
            <a:ext cx="1273304" cy="597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a:stCxn id="6" idx="2"/>
            <a:endCxn id="8" idx="0"/>
          </p:cNvCxnSpPr>
          <p:nvPr/>
        </p:nvCxnSpPr>
        <p:spPr>
          <a:xfrm>
            <a:off x="2630096" y="4293096"/>
            <a:ext cx="44544" cy="597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stCxn id="6" idx="2"/>
            <a:endCxn id="9" idx="0"/>
          </p:cNvCxnSpPr>
          <p:nvPr/>
        </p:nvCxnSpPr>
        <p:spPr>
          <a:xfrm>
            <a:off x="2630096" y="4293096"/>
            <a:ext cx="1390992" cy="597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09328" y="2996952"/>
            <a:ext cx="770384" cy="276999"/>
          </a:xfrm>
          <a:prstGeom prst="rect">
            <a:avLst/>
          </a:prstGeom>
          <a:noFill/>
        </p:spPr>
        <p:txBody>
          <a:bodyPr wrap="square" rtlCol="0">
            <a:spAutoFit/>
          </a:bodyPr>
          <a:lstStyle/>
          <a:p>
            <a:pPr algn="ctr"/>
            <a:r>
              <a:rPr lang="ko-KR" altLang="en-US" sz="1200" dirty="0" smtClean="0"/>
              <a:t>상</a:t>
            </a:r>
            <a:r>
              <a:rPr lang="ko-KR" altLang="en-US" sz="1200" dirty="0"/>
              <a:t>속</a:t>
            </a:r>
          </a:p>
        </p:txBody>
      </p:sp>
      <p:sp>
        <p:nvSpPr>
          <p:cNvPr id="19" name="TextBox 18"/>
          <p:cNvSpPr txBox="1"/>
          <p:nvPr/>
        </p:nvSpPr>
        <p:spPr>
          <a:xfrm>
            <a:off x="467544" y="4293096"/>
            <a:ext cx="1320560" cy="276999"/>
          </a:xfrm>
          <a:prstGeom prst="rect">
            <a:avLst/>
          </a:prstGeom>
          <a:noFill/>
        </p:spPr>
        <p:txBody>
          <a:bodyPr wrap="square" rtlCol="0">
            <a:spAutoFit/>
          </a:bodyPr>
          <a:lstStyle/>
          <a:p>
            <a:pPr algn="ctr"/>
            <a:r>
              <a:rPr lang="ko-KR" altLang="en-US" sz="1200" err="1" smtClean="0"/>
              <a:t>인스턴스</a:t>
            </a:r>
            <a:r>
              <a:rPr lang="ko-KR" altLang="en-US" sz="1200" dirty="0" smtClean="0"/>
              <a:t> 생성</a:t>
            </a:r>
            <a:endParaRPr lang="ko-KR" altLang="en-US" sz="1200" dirty="0"/>
          </a:p>
        </p:txBody>
      </p:sp>
      <p:sp>
        <p:nvSpPr>
          <p:cNvPr id="20" name="직사각형 19"/>
          <p:cNvSpPr/>
          <p:nvPr/>
        </p:nvSpPr>
        <p:spPr>
          <a:xfrm>
            <a:off x="3635896" y="2204864"/>
            <a:ext cx="1152128" cy="36004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21" name="직사각형 20"/>
          <p:cNvSpPr/>
          <p:nvPr/>
        </p:nvSpPr>
        <p:spPr>
          <a:xfrm>
            <a:off x="3635896" y="3655876"/>
            <a:ext cx="1152128" cy="36004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22" name="직사각형 21"/>
          <p:cNvSpPr/>
          <p:nvPr/>
        </p:nvSpPr>
        <p:spPr>
          <a:xfrm>
            <a:off x="755576" y="6093296"/>
            <a:ext cx="1152128" cy="36004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23" name="직사각형 22"/>
          <p:cNvSpPr/>
          <p:nvPr/>
        </p:nvSpPr>
        <p:spPr>
          <a:xfrm>
            <a:off x="2123728" y="6093296"/>
            <a:ext cx="1152128" cy="36004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24" name="직사각형 23"/>
          <p:cNvSpPr/>
          <p:nvPr/>
        </p:nvSpPr>
        <p:spPr>
          <a:xfrm>
            <a:off x="3491880" y="6093296"/>
            <a:ext cx="1152128" cy="36004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25" name="오른쪽 화살표 24"/>
          <p:cNvSpPr/>
          <p:nvPr/>
        </p:nvSpPr>
        <p:spPr>
          <a:xfrm rot="16200000">
            <a:off x="3547026" y="3899614"/>
            <a:ext cx="4262772" cy="484632"/>
          </a:xfrm>
          <a:prstGeom prst="rightArrow">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4994336" y="3754306"/>
            <a:ext cx="1368152" cy="523220"/>
          </a:xfrm>
          <a:prstGeom prst="rect">
            <a:avLst/>
          </a:prstGeom>
          <a:noFill/>
        </p:spPr>
        <p:txBody>
          <a:bodyPr wrap="square" rtlCol="0">
            <a:spAutoFit/>
          </a:bodyPr>
          <a:lstStyle/>
          <a:p>
            <a:pPr algn="ctr"/>
            <a:r>
              <a:rPr lang="en-US" altLang="ko-KR" sz="1400" dirty="0" smtClean="0"/>
              <a:t>Namespace</a:t>
            </a:r>
          </a:p>
          <a:p>
            <a:pPr algn="ctr"/>
            <a:r>
              <a:rPr lang="en-US" altLang="ko-KR" sz="1400" dirty="0" smtClean="0"/>
              <a:t> </a:t>
            </a:r>
            <a:r>
              <a:rPr lang="ko-KR" altLang="en-US" sz="1400" dirty="0" smtClean="0"/>
              <a:t>검색 </a:t>
            </a:r>
            <a:endParaRPr lang="ko-KR" altLang="en-US" sz="1400" dirty="0"/>
          </a:p>
        </p:txBody>
      </p:sp>
      <p:sp>
        <p:nvSpPr>
          <p:cNvPr id="27" name="TextBox 26"/>
          <p:cNvSpPr txBox="1"/>
          <p:nvPr/>
        </p:nvSpPr>
        <p:spPr>
          <a:xfrm>
            <a:off x="6724200" y="3121044"/>
            <a:ext cx="2016224" cy="1600438"/>
          </a:xfrm>
          <a:prstGeom prst="rect">
            <a:avLst/>
          </a:prstGeom>
          <a:noFill/>
        </p:spPr>
        <p:txBody>
          <a:bodyPr wrap="square" rtlCol="0">
            <a:spAutoFit/>
          </a:bodyPr>
          <a:lstStyle/>
          <a:p>
            <a:r>
              <a:rPr lang="en-US" altLang="ko-KR" sz="1400" dirty="0" smtClean="0"/>
              <a:t> </a:t>
            </a:r>
            <a:r>
              <a:rPr lang="ko-KR" altLang="en-US" sz="1400" dirty="0" smtClean="0"/>
              <a:t>객체는 자신들이 관리하는 </a:t>
            </a:r>
            <a:r>
              <a:rPr lang="en-US" altLang="ko-KR" sz="1400" dirty="0" smtClean="0"/>
              <a:t>Namespace </a:t>
            </a:r>
            <a:r>
              <a:rPr lang="ko-KR" altLang="en-US" sz="1400" dirty="0" smtClean="0"/>
              <a:t>공간을 생성하며 </a:t>
            </a:r>
            <a:endParaRPr lang="en-US" altLang="ko-KR" sz="1400" dirty="0" smtClean="0"/>
          </a:p>
          <a:p>
            <a:endParaRPr lang="en-US" altLang="ko-KR" sz="1400" dirty="0"/>
          </a:p>
          <a:p>
            <a:r>
              <a:rPr lang="ko-KR" altLang="en-US" sz="1400" dirty="0" smtClean="0"/>
              <a:t>객체 내의 속성이나 </a:t>
            </a:r>
            <a:r>
              <a:rPr lang="ko-KR" altLang="en-US" sz="1400" dirty="0" err="1" smtClean="0"/>
              <a:t>메소드</a:t>
            </a:r>
            <a:r>
              <a:rPr lang="ko-KR" altLang="en-US" sz="1400" dirty="0" smtClean="0"/>
              <a:t> </a:t>
            </a:r>
            <a:r>
              <a:rPr lang="ko-KR" altLang="en-US" sz="1400" dirty="0" err="1" smtClean="0"/>
              <a:t>호출시</a:t>
            </a:r>
            <a:r>
              <a:rPr lang="ko-KR" altLang="en-US" sz="1400" dirty="0" smtClean="0"/>
              <a:t> 이를 검색해서 처리</a:t>
            </a:r>
            <a:endParaRPr lang="ko-KR" altLang="en-US" sz="1400" dirty="0"/>
          </a:p>
        </p:txBody>
      </p:sp>
    </p:spTree>
    <p:extLst>
      <p:ext uri="{BB962C8B-B14F-4D97-AF65-F5344CB8AC3E}">
        <p14:creationId xmlns:p14="http://schemas.microsoft.com/office/powerpoint/2010/main" val="20042874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Mutable &amp; </a:t>
            </a:r>
            <a:r>
              <a:rPr lang="en-US" altLang="ko-KR" dirty="0"/>
              <a:t>immutable</a:t>
            </a:r>
            <a:endParaRPr lang="ko-KR" altLang="en-US" dirty="0"/>
          </a:p>
        </p:txBody>
      </p:sp>
      <p:sp>
        <p:nvSpPr>
          <p:cNvPr id="24" name="내용 개체 틀 2"/>
          <p:cNvSpPr>
            <a:spLocks noGrp="1"/>
          </p:cNvSpPr>
          <p:nvPr>
            <p:ph sz="quarter" idx="1"/>
          </p:nvPr>
        </p:nvSpPr>
        <p:spPr>
          <a:xfrm>
            <a:off x="457200" y="1628800"/>
            <a:ext cx="8229600" cy="4104456"/>
          </a:xfrm>
        </p:spPr>
        <p:txBody>
          <a:bodyPr>
            <a:normAutofit fontScale="92500" lnSpcReduction="20000"/>
          </a:bodyPr>
          <a:lstStyle/>
          <a:p>
            <a:pPr marL="320040" lvl="1" indent="0">
              <a:buNone/>
            </a:pPr>
            <a:r>
              <a:rPr lang="en-US" altLang="ko-KR" dirty="0" smtClean="0"/>
              <a:t>Values </a:t>
            </a:r>
            <a:r>
              <a:rPr lang="ko-KR" altLang="en-US" dirty="0" smtClean="0"/>
              <a:t>내부의 값을 변경이 가능한지 점검하여 값을 변경</a:t>
            </a:r>
            <a:r>
              <a:rPr lang="en-US" altLang="ko-KR" dirty="0" smtClean="0"/>
              <a:t>.</a:t>
            </a:r>
          </a:p>
          <a:p>
            <a:pPr marL="320040" lvl="1" indent="0">
              <a:buNone/>
            </a:pPr>
            <a:r>
              <a:rPr lang="ko-KR" altLang="en-US" dirty="0" smtClean="0"/>
              <a:t>특히 </a:t>
            </a:r>
            <a:r>
              <a:rPr lang="en-US" altLang="ko-KR" dirty="0" smtClean="0"/>
              <a:t>variables, </a:t>
            </a:r>
            <a:r>
              <a:rPr lang="ko-KR" altLang="en-US" dirty="0" smtClean="0"/>
              <a:t>함수 </a:t>
            </a:r>
            <a:r>
              <a:rPr lang="ko-KR" altLang="en-US" dirty="0" err="1" smtClean="0"/>
              <a:t>파라미터에</a:t>
            </a:r>
            <a:r>
              <a:rPr lang="ko-KR" altLang="en-US" dirty="0" smtClean="0"/>
              <a:t> 복사할 경우 실제 값 객체가 변경가능여부에 따라 다른 경우가 발생함</a:t>
            </a:r>
            <a:endParaRPr lang="en-US" altLang="ko-KR" dirty="0" smtClean="0"/>
          </a:p>
          <a:p>
            <a:pPr marL="320040" lvl="1" indent="0">
              <a:buNone/>
            </a:pPr>
            <a:endParaRPr lang="en-US" altLang="ko-KR" dirty="0"/>
          </a:p>
          <a:p>
            <a:pPr marL="320040" lvl="1" indent="0">
              <a:buNone/>
            </a:pPr>
            <a:r>
              <a:rPr lang="en-US" altLang="ko-KR" dirty="0" smtClean="0"/>
              <a:t>Mutable</a:t>
            </a:r>
            <a:r>
              <a:rPr lang="ko-KR" altLang="en-US" dirty="0" smtClean="0"/>
              <a:t>은 주로 리스트</a:t>
            </a:r>
            <a:r>
              <a:rPr lang="en-US" altLang="ko-KR" dirty="0" smtClean="0"/>
              <a:t>, </a:t>
            </a:r>
            <a:r>
              <a:rPr lang="ko-KR" altLang="en-US" dirty="0" err="1" smtClean="0"/>
              <a:t>딕셔너리</a:t>
            </a:r>
            <a:r>
              <a:rPr lang="ko-KR" altLang="en-US" dirty="0" smtClean="0"/>
              <a:t> 타입으로 내부  값인 요소에 추가하는 것이므로 변수나 함수 </a:t>
            </a:r>
            <a:r>
              <a:rPr lang="ko-KR" altLang="en-US" dirty="0" err="1" smtClean="0"/>
              <a:t>파라미터로</a:t>
            </a:r>
            <a:r>
              <a:rPr lang="ko-KR" altLang="en-US" dirty="0" smtClean="0"/>
              <a:t> 사용해도 변경</a:t>
            </a:r>
            <a:r>
              <a:rPr lang="en-US" altLang="ko-KR" dirty="0" smtClean="0"/>
              <a:t>( swallow copy </a:t>
            </a:r>
            <a:r>
              <a:rPr lang="ko-KR" altLang="en-US" dirty="0" smtClean="0"/>
              <a:t>사용</a:t>
            </a:r>
            <a:r>
              <a:rPr lang="en-US" altLang="ko-KR" dirty="0" smtClean="0"/>
              <a:t>)</a:t>
            </a:r>
          </a:p>
          <a:p>
            <a:pPr marL="320040" lvl="1" indent="0">
              <a:buNone/>
            </a:pPr>
            <a:endParaRPr lang="en-US" altLang="ko-KR" dirty="0"/>
          </a:p>
          <a:p>
            <a:pPr marL="320040" lvl="1" indent="0">
              <a:buNone/>
            </a:pPr>
            <a:r>
              <a:rPr lang="en-US" altLang="ko-KR" dirty="0" smtClean="0"/>
              <a:t>Mutable </a:t>
            </a:r>
            <a:r>
              <a:rPr lang="ko-KR" altLang="en-US" dirty="0" smtClean="0"/>
              <a:t>처리할 경우 처음이 값이 변경되지 않으려면 참조만 복사하지 말고 전체 값을 복사해야 별도의 참조가 생겨 다른 값 객체로 인식함</a:t>
            </a:r>
            <a:r>
              <a:rPr lang="en-US" altLang="ko-KR" dirty="0" smtClean="0"/>
              <a:t>(</a:t>
            </a:r>
            <a:r>
              <a:rPr lang="en-US" altLang="ko-KR" dirty="0" err="1" smtClean="0"/>
              <a:t>deepcopy</a:t>
            </a:r>
            <a:r>
              <a:rPr lang="en-US" altLang="ko-KR" dirty="0"/>
              <a:t> </a:t>
            </a:r>
            <a:r>
              <a:rPr lang="ko-KR" altLang="en-US" dirty="0" smtClean="0"/>
              <a:t>이용</a:t>
            </a:r>
            <a:r>
              <a:rPr lang="en-US" altLang="ko-KR" dirty="0" smtClean="0"/>
              <a:t>) </a:t>
            </a:r>
            <a:endParaRPr lang="en-US" altLang="ko-KR" dirty="0"/>
          </a:p>
          <a:p>
            <a:pPr marL="320040" lvl="1" indent="0">
              <a:buNone/>
            </a:pPr>
            <a:endParaRPr lang="en-US" altLang="ko-KR" dirty="0" smtClean="0"/>
          </a:p>
        </p:txBody>
      </p:sp>
    </p:spTree>
    <p:extLst>
      <p:ext uri="{BB962C8B-B14F-4D97-AF65-F5344CB8AC3E}">
        <p14:creationId xmlns:p14="http://schemas.microsoft.com/office/powerpoint/2010/main" val="8830989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 Namespace </a:t>
            </a:r>
            <a:r>
              <a:rPr lang="ko-KR" altLang="en-US" dirty="0" smtClean="0"/>
              <a:t>흐름</a:t>
            </a:r>
            <a:endParaRPr lang="ko-KR" altLang="en-US" dirty="0"/>
          </a:p>
        </p:txBody>
      </p:sp>
      <p:sp>
        <p:nvSpPr>
          <p:cNvPr id="25" name="오른쪽 화살표 24"/>
          <p:cNvSpPr/>
          <p:nvPr/>
        </p:nvSpPr>
        <p:spPr>
          <a:xfrm rot="16200000">
            <a:off x="3547026" y="3899614"/>
            <a:ext cx="4262772" cy="484632"/>
          </a:xfrm>
          <a:prstGeom prst="rightArrow">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p:cNvSpPr txBox="1"/>
          <p:nvPr/>
        </p:nvSpPr>
        <p:spPr>
          <a:xfrm>
            <a:off x="4994336" y="3754306"/>
            <a:ext cx="1368152" cy="523220"/>
          </a:xfrm>
          <a:prstGeom prst="rect">
            <a:avLst/>
          </a:prstGeom>
          <a:noFill/>
        </p:spPr>
        <p:txBody>
          <a:bodyPr wrap="square" rtlCol="0">
            <a:spAutoFit/>
          </a:bodyPr>
          <a:lstStyle/>
          <a:p>
            <a:pPr algn="ctr"/>
            <a:r>
              <a:rPr lang="en-US" altLang="ko-KR" sz="1400" dirty="0" smtClean="0"/>
              <a:t>Namespace</a:t>
            </a:r>
          </a:p>
          <a:p>
            <a:pPr algn="ctr"/>
            <a:r>
              <a:rPr lang="en-US" altLang="ko-KR" sz="1400" dirty="0" smtClean="0"/>
              <a:t> </a:t>
            </a:r>
            <a:r>
              <a:rPr lang="ko-KR" altLang="en-US" sz="1400" dirty="0" smtClean="0"/>
              <a:t>검색 </a:t>
            </a:r>
            <a:endParaRPr lang="ko-KR" altLang="en-US" sz="1400" dirty="0"/>
          </a:p>
        </p:txBody>
      </p:sp>
      <p:sp>
        <p:nvSpPr>
          <p:cNvPr id="27" name="TextBox 26"/>
          <p:cNvSpPr txBox="1"/>
          <p:nvPr/>
        </p:nvSpPr>
        <p:spPr>
          <a:xfrm>
            <a:off x="6660232" y="2757977"/>
            <a:ext cx="2016224" cy="3539430"/>
          </a:xfrm>
          <a:prstGeom prst="rect">
            <a:avLst/>
          </a:prstGeom>
          <a:noFill/>
        </p:spPr>
        <p:txBody>
          <a:bodyPr wrap="square" rtlCol="0">
            <a:spAutoFit/>
          </a:bodyPr>
          <a:lstStyle/>
          <a:p>
            <a:r>
              <a:rPr lang="ko-KR" altLang="en-US" sz="1400" dirty="0" smtClean="0"/>
              <a:t>함수는 내부의 </a:t>
            </a:r>
            <a:r>
              <a:rPr lang="ko-KR" altLang="en-US" sz="1400" dirty="0" err="1" smtClean="0"/>
              <a:t>로직</a:t>
            </a:r>
            <a:r>
              <a:rPr lang="ko-KR" altLang="en-US" sz="1400" dirty="0" smtClean="0"/>
              <a:t> 처리를 위한 </a:t>
            </a:r>
            <a:r>
              <a:rPr lang="en-US" altLang="ko-KR" sz="1400" dirty="0" smtClean="0"/>
              <a:t>Namespace</a:t>
            </a:r>
            <a:r>
              <a:rPr lang="ko-KR" altLang="en-US" sz="1400" dirty="0" smtClean="0"/>
              <a:t>를 별도로 관리한다</a:t>
            </a:r>
            <a:r>
              <a:rPr lang="en-US" altLang="ko-KR" sz="1400" dirty="0" smtClean="0"/>
              <a:t>.</a:t>
            </a:r>
          </a:p>
          <a:p>
            <a:endParaRPr lang="en-US" altLang="ko-KR" sz="1400" dirty="0"/>
          </a:p>
          <a:p>
            <a:r>
              <a:rPr lang="ko-KR" altLang="en-US" sz="1400" dirty="0" smtClean="0"/>
              <a:t>내부함수가 실행되면 외부함수 </a:t>
            </a:r>
            <a:r>
              <a:rPr lang="en-US" altLang="ko-KR" sz="1400" dirty="0" smtClean="0"/>
              <a:t>Namespace</a:t>
            </a:r>
            <a:r>
              <a:rPr lang="ko-KR" altLang="en-US" sz="1400" dirty="0" smtClean="0"/>
              <a:t>를 참조하여 처리할 수 있다</a:t>
            </a:r>
            <a:r>
              <a:rPr lang="en-US" altLang="ko-KR" sz="1400" dirty="0" smtClean="0"/>
              <a:t>.</a:t>
            </a:r>
          </a:p>
          <a:p>
            <a:endParaRPr lang="en-US" altLang="ko-KR" sz="1400" dirty="0"/>
          </a:p>
          <a:p>
            <a:r>
              <a:rPr lang="ko-KR" altLang="en-US" sz="1400" dirty="0" smtClean="0"/>
              <a:t>하위에서 상위는 참조가 가능하나 상위에서 하위는 참조가 불가</a:t>
            </a:r>
            <a:endParaRPr lang="en-US" altLang="ko-KR" sz="1400" dirty="0" smtClean="0"/>
          </a:p>
          <a:p>
            <a:endParaRPr lang="en-US" altLang="ko-KR" sz="1400" dirty="0"/>
          </a:p>
          <a:p>
            <a:r>
              <a:rPr lang="ko-KR" altLang="en-US" sz="1400" dirty="0" smtClean="0"/>
              <a:t>함수 내부에서 </a:t>
            </a:r>
            <a:r>
              <a:rPr lang="en-US" altLang="ko-KR" sz="1400" dirty="0" smtClean="0"/>
              <a:t>locals()/</a:t>
            </a:r>
            <a:r>
              <a:rPr lang="en-US" altLang="ko-KR" sz="1400" dirty="0" err="1" smtClean="0"/>
              <a:t>globals</a:t>
            </a:r>
            <a:r>
              <a:rPr lang="en-US" altLang="ko-KR" sz="1400" dirty="0" smtClean="0"/>
              <a:t>() </a:t>
            </a:r>
            <a:r>
              <a:rPr lang="ko-KR" altLang="en-US" sz="1400" dirty="0" smtClean="0"/>
              <a:t>관리 영역 참조가능</a:t>
            </a:r>
            <a:endParaRPr lang="ko-KR" altLang="en-US" sz="1400" dirty="0"/>
          </a:p>
        </p:txBody>
      </p:sp>
      <p:sp>
        <p:nvSpPr>
          <p:cNvPr id="5" name="직사각형 4"/>
          <p:cNvSpPr/>
          <p:nvPr/>
        </p:nvSpPr>
        <p:spPr>
          <a:xfrm>
            <a:off x="2172896" y="3121044"/>
            <a:ext cx="914400" cy="685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모듈</a:t>
            </a:r>
            <a:endParaRPr lang="en-US" altLang="ko-KR" sz="1400" dirty="0" smtClean="0"/>
          </a:p>
        </p:txBody>
      </p:sp>
      <p:sp>
        <p:nvSpPr>
          <p:cNvPr id="6" name="직사각형 5"/>
          <p:cNvSpPr/>
          <p:nvPr/>
        </p:nvSpPr>
        <p:spPr>
          <a:xfrm>
            <a:off x="2172896" y="4147219"/>
            <a:ext cx="914400" cy="685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외부함수</a:t>
            </a:r>
            <a:endParaRPr lang="en-US" altLang="ko-KR" sz="1400" dirty="0" smtClean="0"/>
          </a:p>
        </p:txBody>
      </p:sp>
      <p:sp>
        <p:nvSpPr>
          <p:cNvPr id="7" name="직사각형 6"/>
          <p:cNvSpPr/>
          <p:nvPr/>
        </p:nvSpPr>
        <p:spPr>
          <a:xfrm>
            <a:off x="899592" y="5281412"/>
            <a:ext cx="914400" cy="685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내부함수</a:t>
            </a:r>
            <a:endParaRPr lang="en-US" altLang="ko-KR" sz="1400" dirty="0" smtClean="0"/>
          </a:p>
        </p:txBody>
      </p:sp>
      <p:sp>
        <p:nvSpPr>
          <p:cNvPr id="8" name="직사각형 7"/>
          <p:cNvSpPr/>
          <p:nvPr/>
        </p:nvSpPr>
        <p:spPr>
          <a:xfrm>
            <a:off x="2217440" y="5281412"/>
            <a:ext cx="914400" cy="685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내부함수</a:t>
            </a:r>
            <a:endParaRPr lang="en-US" altLang="ko-KR" sz="1400" dirty="0" smtClean="0"/>
          </a:p>
        </p:txBody>
      </p:sp>
      <p:sp>
        <p:nvSpPr>
          <p:cNvPr id="9" name="직사각형 8"/>
          <p:cNvSpPr/>
          <p:nvPr/>
        </p:nvSpPr>
        <p:spPr>
          <a:xfrm>
            <a:off x="3563888" y="5281412"/>
            <a:ext cx="914400" cy="685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내부함수</a:t>
            </a:r>
            <a:endParaRPr lang="en-US" altLang="ko-KR" sz="1400" dirty="0" smtClean="0"/>
          </a:p>
        </p:txBody>
      </p:sp>
      <p:cxnSp>
        <p:nvCxnSpPr>
          <p:cNvPr id="11" name="직선 화살표 연결선 10"/>
          <p:cNvCxnSpPr>
            <a:stCxn id="6" idx="0"/>
            <a:endCxn id="5" idx="2"/>
          </p:cNvCxnSpPr>
          <p:nvPr/>
        </p:nvCxnSpPr>
        <p:spPr>
          <a:xfrm flipV="1">
            <a:off x="2630096" y="3806885"/>
            <a:ext cx="0" cy="340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83568" y="3860894"/>
            <a:ext cx="1296144" cy="207762"/>
          </a:xfrm>
          <a:prstGeom prst="rect">
            <a:avLst/>
          </a:prstGeom>
          <a:noFill/>
        </p:spPr>
        <p:txBody>
          <a:bodyPr wrap="square" rtlCol="0">
            <a:spAutoFit/>
          </a:bodyPr>
          <a:lstStyle/>
          <a:p>
            <a:pPr algn="ctr"/>
            <a:r>
              <a:rPr lang="ko-KR" altLang="en-US" sz="1200" dirty="0" smtClean="0"/>
              <a:t>영역 참조</a:t>
            </a:r>
            <a:endParaRPr lang="ko-KR" altLang="en-US" sz="1200" dirty="0"/>
          </a:p>
        </p:txBody>
      </p:sp>
      <p:sp>
        <p:nvSpPr>
          <p:cNvPr id="19" name="TextBox 18"/>
          <p:cNvSpPr txBox="1"/>
          <p:nvPr/>
        </p:nvSpPr>
        <p:spPr>
          <a:xfrm>
            <a:off x="467544" y="4833059"/>
            <a:ext cx="1320560" cy="207762"/>
          </a:xfrm>
          <a:prstGeom prst="rect">
            <a:avLst/>
          </a:prstGeom>
          <a:noFill/>
        </p:spPr>
        <p:txBody>
          <a:bodyPr wrap="square" rtlCol="0">
            <a:spAutoFit/>
          </a:bodyPr>
          <a:lstStyle/>
          <a:p>
            <a:pPr algn="ctr"/>
            <a:r>
              <a:rPr lang="ko-KR" altLang="en-US" sz="1200" dirty="0" smtClean="0"/>
              <a:t>영역참조</a:t>
            </a:r>
            <a:endParaRPr lang="ko-KR" altLang="en-US" sz="1200" dirty="0"/>
          </a:p>
        </p:txBody>
      </p:sp>
      <p:sp>
        <p:nvSpPr>
          <p:cNvPr id="20" name="직사각형 19"/>
          <p:cNvSpPr/>
          <p:nvPr/>
        </p:nvSpPr>
        <p:spPr>
          <a:xfrm>
            <a:off x="3632464" y="3266793"/>
            <a:ext cx="1152128" cy="270046"/>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21" name="직사각형 20"/>
          <p:cNvSpPr/>
          <p:nvPr/>
        </p:nvSpPr>
        <p:spPr>
          <a:xfrm>
            <a:off x="3632464" y="4355116"/>
            <a:ext cx="1152128" cy="270046"/>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22" name="직사각형 21"/>
          <p:cNvSpPr/>
          <p:nvPr/>
        </p:nvSpPr>
        <p:spPr>
          <a:xfrm>
            <a:off x="755576" y="6183289"/>
            <a:ext cx="1152128" cy="270046"/>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23" name="직사각형 22"/>
          <p:cNvSpPr/>
          <p:nvPr/>
        </p:nvSpPr>
        <p:spPr>
          <a:xfrm>
            <a:off x="2123728" y="6183289"/>
            <a:ext cx="1152128" cy="270046"/>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24" name="직사각형 23"/>
          <p:cNvSpPr/>
          <p:nvPr/>
        </p:nvSpPr>
        <p:spPr>
          <a:xfrm>
            <a:off x="3491880" y="6183289"/>
            <a:ext cx="1152128" cy="270046"/>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cxnSp>
        <p:nvCxnSpPr>
          <p:cNvPr id="4" name="직선 화살표 연결선 3"/>
          <p:cNvCxnSpPr>
            <a:stCxn id="7" idx="0"/>
            <a:endCxn id="6" idx="2"/>
          </p:cNvCxnSpPr>
          <p:nvPr/>
        </p:nvCxnSpPr>
        <p:spPr>
          <a:xfrm flipV="1">
            <a:off x="1356792" y="4833059"/>
            <a:ext cx="1273304" cy="448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8" idx="0"/>
          </p:cNvCxnSpPr>
          <p:nvPr/>
        </p:nvCxnSpPr>
        <p:spPr>
          <a:xfrm flipH="1" flipV="1">
            <a:off x="2630096" y="4833059"/>
            <a:ext cx="44544" cy="448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stCxn id="9" idx="0"/>
            <a:endCxn id="6" idx="2"/>
          </p:cNvCxnSpPr>
          <p:nvPr/>
        </p:nvCxnSpPr>
        <p:spPr>
          <a:xfrm flipH="1" flipV="1">
            <a:off x="2630096" y="4833059"/>
            <a:ext cx="1390992" cy="4483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2172896" y="1916832"/>
            <a:ext cx="914400" cy="685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Built-in</a:t>
            </a:r>
          </a:p>
        </p:txBody>
      </p:sp>
      <p:cxnSp>
        <p:nvCxnSpPr>
          <p:cNvPr id="31" name="직선 화살표 연결선 30"/>
          <p:cNvCxnSpPr>
            <a:stCxn id="5" idx="0"/>
            <a:endCxn id="29" idx="2"/>
          </p:cNvCxnSpPr>
          <p:nvPr/>
        </p:nvCxnSpPr>
        <p:spPr>
          <a:xfrm flipV="1">
            <a:off x="2630096" y="2602673"/>
            <a:ext cx="0" cy="5183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직사각형 31"/>
          <p:cNvSpPr/>
          <p:nvPr/>
        </p:nvSpPr>
        <p:spPr>
          <a:xfrm>
            <a:off x="3632464" y="2204864"/>
            <a:ext cx="1152128" cy="270046"/>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err="1" smtClean="0">
                <a:solidFill>
                  <a:schemeClr val="tx1"/>
                </a:solidFill>
              </a:rPr>
              <a:t>Dict</a:t>
            </a:r>
            <a:r>
              <a:rPr lang="en-US" altLang="ko-KR" sz="1200" dirty="0" smtClean="0">
                <a:solidFill>
                  <a:schemeClr val="tx1"/>
                </a:solidFill>
              </a:rPr>
              <a:t>{}</a:t>
            </a:r>
            <a:endParaRPr lang="ko-KR" altLang="en-US" sz="1200" dirty="0">
              <a:solidFill>
                <a:schemeClr val="tx1"/>
              </a:solidFill>
            </a:endParaRPr>
          </a:p>
        </p:txBody>
      </p:sp>
      <p:sp>
        <p:nvSpPr>
          <p:cNvPr id="34" name="TextBox 33"/>
          <p:cNvSpPr txBox="1"/>
          <p:nvPr/>
        </p:nvSpPr>
        <p:spPr>
          <a:xfrm>
            <a:off x="724752" y="2757977"/>
            <a:ext cx="1296144" cy="207762"/>
          </a:xfrm>
          <a:prstGeom prst="rect">
            <a:avLst/>
          </a:prstGeom>
          <a:noFill/>
        </p:spPr>
        <p:txBody>
          <a:bodyPr wrap="square" rtlCol="0">
            <a:spAutoFit/>
          </a:bodyPr>
          <a:lstStyle/>
          <a:p>
            <a:pPr algn="ctr"/>
            <a:r>
              <a:rPr lang="ko-KR" altLang="en-US" sz="1200" dirty="0" smtClean="0"/>
              <a:t>영역 참조</a:t>
            </a:r>
            <a:endParaRPr lang="ko-KR" altLang="en-US" sz="1200" dirty="0"/>
          </a:p>
        </p:txBody>
      </p:sp>
    </p:spTree>
    <p:extLst>
      <p:ext uri="{BB962C8B-B14F-4D97-AF65-F5344CB8AC3E}">
        <p14:creationId xmlns:p14="http://schemas.microsoft.com/office/powerpoint/2010/main" val="34402228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Namespace </a:t>
            </a:r>
            <a:r>
              <a:rPr lang="ko-KR" altLang="en-US" dirty="0" smtClean="0"/>
              <a:t> 기준</a:t>
            </a:r>
            <a:endParaRPr lang="ko-KR" altLang="en-US" dirty="0"/>
          </a:p>
        </p:txBody>
      </p:sp>
      <p:sp>
        <p:nvSpPr>
          <p:cNvPr id="3" name="내용 개체 틀 2"/>
          <p:cNvSpPr>
            <a:spLocks noGrp="1"/>
          </p:cNvSpPr>
          <p:nvPr>
            <p:ph sz="quarter" idx="1"/>
          </p:nvPr>
        </p:nvSpPr>
        <p:spPr/>
        <p:txBody>
          <a:bodyPr>
            <a:normAutofit/>
          </a:bodyPr>
          <a:lstStyle/>
          <a:p>
            <a:pPr fontAlgn="base">
              <a:lnSpc>
                <a:spcPct val="120000"/>
              </a:lnSpc>
              <a:buFont typeface="Wingdings" panose="05000000000000000000" pitchFamily="2" charset="2"/>
              <a:buChar char="§"/>
            </a:pPr>
            <a:r>
              <a:rPr lang="ko-KR" altLang="en-US" sz="2200" dirty="0" smtClean="0">
                <a:latin typeface="+mn-ea"/>
              </a:rPr>
              <a:t>프로젝트</a:t>
            </a:r>
            <a:endParaRPr lang="en-US" altLang="ko-KR" sz="2200" dirty="0">
              <a:latin typeface="+mn-ea"/>
            </a:endParaRPr>
          </a:p>
          <a:p>
            <a:pPr fontAlgn="base">
              <a:lnSpc>
                <a:spcPct val="120000"/>
              </a:lnSpc>
              <a:buFont typeface="Wingdings" panose="05000000000000000000" pitchFamily="2" charset="2"/>
              <a:buChar char="§"/>
            </a:pPr>
            <a:r>
              <a:rPr lang="ko-KR" altLang="en-US" sz="2200" dirty="0" smtClean="0">
                <a:latin typeface="+mn-ea"/>
              </a:rPr>
              <a:t>패키지</a:t>
            </a:r>
            <a:endParaRPr lang="en-US" altLang="ko-KR" sz="2200" dirty="0" smtClean="0">
              <a:latin typeface="+mn-ea"/>
            </a:endParaRPr>
          </a:p>
          <a:p>
            <a:pPr fontAlgn="base">
              <a:lnSpc>
                <a:spcPct val="120000"/>
              </a:lnSpc>
              <a:buFont typeface="Wingdings" panose="05000000000000000000" pitchFamily="2" charset="2"/>
              <a:buChar char="§"/>
            </a:pPr>
            <a:r>
              <a:rPr lang="ko-KR" altLang="en-US" sz="2200" dirty="0" smtClean="0">
                <a:latin typeface="+mn-ea"/>
              </a:rPr>
              <a:t>모듈</a:t>
            </a:r>
            <a:endParaRPr lang="en-US" altLang="ko-KR" sz="2200" dirty="0" smtClean="0">
              <a:latin typeface="+mn-ea"/>
            </a:endParaRPr>
          </a:p>
          <a:p>
            <a:pPr fontAlgn="base">
              <a:lnSpc>
                <a:spcPct val="120000"/>
              </a:lnSpc>
              <a:buFont typeface="Wingdings" panose="05000000000000000000" pitchFamily="2" charset="2"/>
              <a:buChar char="§"/>
            </a:pPr>
            <a:r>
              <a:rPr lang="ko-KR" altLang="en-US" sz="2200" dirty="0" smtClean="0">
                <a:latin typeface="+mn-ea"/>
              </a:rPr>
              <a:t>함수</a:t>
            </a:r>
            <a:endParaRPr lang="en-US" altLang="ko-KR" sz="2200" dirty="0" smtClean="0">
              <a:latin typeface="+mn-ea"/>
            </a:endParaRPr>
          </a:p>
          <a:p>
            <a:pPr fontAlgn="base">
              <a:lnSpc>
                <a:spcPct val="120000"/>
              </a:lnSpc>
              <a:buFont typeface="Wingdings" panose="05000000000000000000" pitchFamily="2" charset="2"/>
              <a:buChar char="§"/>
            </a:pPr>
            <a:r>
              <a:rPr lang="ko-KR" altLang="en-US" sz="2200" dirty="0" smtClean="0">
                <a:latin typeface="+mn-ea"/>
              </a:rPr>
              <a:t>클래스</a:t>
            </a:r>
            <a:r>
              <a:rPr lang="en-US" altLang="ko-KR" sz="2200" dirty="0" smtClean="0">
                <a:latin typeface="+mn-ea"/>
              </a:rPr>
              <a:t>/</a:t>
            </a:r>
            <a:r>
              <a:rPr lang="ko-KR" altLang="en-US" sz="2200" dirty="0" err="1" smtClean="0">
                <a:latin typeface="+mn-ea"/>
              </a:rPr>
              <a:t>인스턴스</a:t>
            </a:r>
            <a:r>
              <a:rPr lang="ko-KR" altLang="en-US" sz="2200" dirty="0" smtClean="0">
                <a:latin typeface="+mn-ea"/>
              </a:rPr>
              <a:t> 객체</a:t>
            </a:r>
            <a:endParaRPr lang="en-US" altLang="ko-KR" sz="2200" dirty="0" smtClean="0">
              <a:latin typeface="+mn-ea"/>
            </a:endParaRPr>
          </a:p>
          <a:p>
            <a:pPr marL="0" indent="0" fontAlgn="base">
              <a:lnSpc>
                <a:spcPct val="120000"/>
              </a:lnSpc>
              <a:buNone/>
            </a:pPr>
            <a:r>
              <a:rPr lang="en-US" altLang="ko-KR" sz="2200" dirty="0">
                <a:latin typeface="+mn-ea"/>
              </a:rPr>
              <a:t> </a:t>
            </a:r>
            <a:r>
              <a:rPr lang="en-US" altLang="ko-KR" sz="2200" dirty="0" smtClean="0">
                <a:latin typeface="+mn-ea"/>
              </a:rPr>
              <a:t>  - </a:t>
            </a:r>
            <a:r>
              <a:rPr lang="ko-KR" altLang="en-US" sz="2200" dirty="0" smtClean="0">
                <a:latin typeface="+mn-ea"/>
              </a:rPr>
              <a:t>클래스 객체는 클래스 멤버들에 대한 관리할 경우에만 이름공간 역할을 수행</a:t>
            </a:r>
            <a:endParaRPr lang="en-US" altLang="ko-KR" sz="2200" dirty="0">
              <a:latin typeface="+mn-ea"/>
            </a:endParaRPr>
          </a:p>
          <a:p>
            <a:pPr marL="0" indent="0" fontAlgn="base">
              <a:lnSpc>
                <a:spcPct val="120000"/>
              </a:lnSpc>
              <a:buNone/>
            </a:pPr>
            <a:endParaRPr lang="ko-KR" altLang="en-US" sz="1800" dirty="0">
              <a:latin typeface="+mn-ea"/>
            </a:endParaRPr>
          </a:p>
          <a:p>
            <a:pPr lvl="1" fontAlgn="base"/>
            <a:endParaRPr lang="ko-KR" altLang="en-US" dirty="0"/>
          </a:p>
          <a:p>
            <a:endParaRPr lang="ko-KR" altLang="en-US" dirty="0"/>
          </a:p>
        </p:txBody>
      </p:sp>
    </p:spTree>
    <p:extLst>
      <p:ext uri="{BB962C8B-B14F-4D97-AF65-F5344CB8AC3E}">
        <p14:creationId xmlns:p14="http://schemas.microsoft.com/office/powerpoint/2010/main" val="305604690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Control flow</a:t>
            </a:r>
            <a:endParaRPr lang="ko-KR" altLang="en-US" dirty="0"/>
          </a:p>
        </p:txBody>
      </p:sp>
    </p:spTree>
    <p:extLst>
      <p:ext uri="{BB962C8B-B14F-4D97-AF65-F5344CB8AC3E}">
        <p14:creationId xmlns:p14="http://schemas.microsoft.com/office/powerpoint/2010/main" val="35586602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  Statement</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320090772"/>
              </p:ext>
            </p:extLst>
          </p:nvPr>
        </p:nvGraphicFramePr>
        <p:xfrm>
          <a:off x="755576" y="2492896"/>
          <a:ext cx="7488832" cy="3456384"/>
        </p:xfrm>
        <a:graphic>
          <a:graphicData uri="http://schemas.openxmlformats.org/drawingml/2006/table">
            <a:tbl>
              <a:tblPr/>
              <a:tblGrid>
                <a:gridCol w="2657327"/>
                <a:gridCol w="4831505"/>
              </a:tblGrid>
              <a:tr h="568772">
                <a:tc>
                  <a:txBody>
                    <a:bodyPr/>
                    <a:lstStyle/>
                    <a:p>
                      <a:pPr algn="ctr" fontAlgn="t"/>
                      <a:r>
                        <a:rPr lang="en-US" dirty="0">
                          <a:effectLst/>
                        </a:rPr>
                        <a:t>Statement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68772">
                <a:tc>
                  <a:txBody>
                    <a:bodyPr/>
                    <a:lstStyle/>
                    <a:p>
                      <a:pPr algn="just" fontAlgn="t"/>
                      <a:r>
                        <a:rPr lang="en-US" b="0" u="none" strike="noStrike" dirty="0">
                          <a:solidFill>
                            <a:schemeClr val="tx1"/>
                          </a:solidFill>
                          <a:effectLst/>
                        </a:rPr>
                        <a:t>if statements</a:t>
                      </a:r>
                      <a:endParaRPr lang="en-US" b="0" dirty="0">
                        <a:solidFill>
                          <a:schemeClr val="tx1"/>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dirty="0" err="1" smtClean="0">
                          <a:effectLst/>
                        </a:rPr>
                        <a:t>조건식</a:t>
                      </a:r>
                      <a:r>
                        <a:rPr lang="ko-KR" altLang="en-US" dirty="0" smtClean="0">
                          <a:effectLst/>
                        </a:rPr>
                        <a:t> 결과가 </a:t>
                      </a:r>
                      <a:r>
                        <a:rPr lang="en-US" altLang="ko-KR" dirty="0" smtClean="0">
                          <a:effectLst/>
                        </a:rPr>
                        <a:t>true </a:t>
                      </a:r>
                      <a:r>
                        <a:rPr lang="ko-KR" altLang="en-US" dirty="0" smtClean="0">
                          <a:effectLst/>
                        </a:rPr>
                        <a:t>일 경우만 처리</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62537">
                <a:tc>
                  <a:txBody>
                    <a:bodyPr/>
                    <a:lstStyle/>
                    <a:p>
                      <a:pPr algn="just" fontAlgn="t"/>
                      <a:r>
                        <a:rPr lang="en-US" b="0" u="none" strike="noStrike" dirty="0">
                          <a:solidFill>
                            <a:schemeClr val="tx1"/>
                          </a:solidFill>
                          <a:effectLst/>
                        </a:rPr>
                        <a:t>if...else statements</a:t>
                      </a:r>
                      <a:endParaRPr lang="en-US" b="0" dirty="0">
                        <a:solidFill>
                          <a:schemeClr val="tx1"/>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dirty="0" err="1" smtClean="0">
                          <a:effectLst/>
                        </a:rPr>
                        <a:t>조건식</a:t>
                      </a:r>
                      <a:r>
                        <a:rPr lang="ko-KR" altLang="en-US" dirty="0" smtClean="0">
                          <a:effectLst/>
                        </a:rPr>
                        <a:t> 결과가 </a:t>
                      </a:r>
                      <a:r>
                        <a:rPr lang="en-US" altLang="ko-KR" dirty="0" smtClean="0">
                          <a:effectLst/>
                        </a:rPr>
                        <a:t>true</a:t>
                      </a:r>
                      <a:r>
                        <a:rPr lang="en-US" altLang="ko-KR" baseline="0" dirty="0" smtClean="0">
                          <a:effectLst/>
                        </a:rPr>
                        <a:t> </a:t>
                      </a:r>
                      <a:r>
                        <a:rPr lang="ko-KR" altLang="en-US" baseline="0" dirty="0" smtClean="0">
                          <a:effectLst/>
                        </a:rPr>
                        <a:t>일 경우는 </a:t>
                      </a:r>
                      <a:r>
                        <a:rPr lang="en-US" altLang="ko-KR" baseline="0" dirty="0" smtClean="0">
                          <a:effectLst/>
                        </a:rPr>
                        <a:t>if </a:t>
                      </a:r>
                      <a:r>
                        <a:rPr lang="ko-KR" altLang="en-US" baseline="0" dirty="0" smtClean="0">
                          <a:effectLst/>
                        </a:rPr>
                        <a:t>내의 </a:t>
                      </a:r>
                      <a:r>
                        <a:rPr lang="ko-KR" altLang="en-US" baseline="0" dirty="0" err="1" smtClean="0">
                          <a:effectLst/>
                        </a:rPr>
                        <a:t>블럭처리하고</a:t>
                      </a:r>
                      <a:r>
                        <a:rPr lang="ko-KR" altLang="en-US" baseline="0" dirty="0" smtClean="0">
                          <a:effectLst/>
                        </a:rPr>
                        <a:t> </a:t>
                      </a:r>
                      <a:r>
                        <a:rPr lang="en-US" altLang="ko-KR" baseline="0" dirty="0" smtClean="0">
                          <a:effectLst/>
                        </a:rPr>
                        <a:t>false </a:t>
                      </a:r>
                      <a:r>
                        <a:rPr lang="ko-KR" altLang="en-US" baseline="0" dirty="0" smtClean="0">
                          <a:effectLst/>
                        </a:rPr>
                        <a:t>일 경우 </a:t>
                      </a:r>
                      <a:r>
                        <a:rPr lang="en-US" altLang="ko-KR" baseline="0" dirty="0" smtClean="0">
                          <a:effectLst/>
                        </a:rPr>
                        <a:t>else </a:t>
                      </a:r>
                      <a:r>
                        <a:rPr lang="ko-KR" altLang="en-US" baseline="0" dirty="0" smtClean="0">
                          <a:effectLst/>
                        </a:rPr>
                        <a:t>내의 블록 처리</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356303">
                <a:tc>
                  <a:txBody>
                    <a:bodyPr/>
                    <a:lstStyle/>
                    <a:p>
                      <a:pPr algn="just" fontAlgn="t"/>
                      <a:r>
                        <a:rPr lang="en-US" b="0" u="none" strike="noStrike" dirty="0">
                          <a:solidFill>
                            <a:schemeClr val="tx1"/>
                          </a:solidFill>
                          <a:effectLst/>
                        </a:rPr>
                        <a:t>nested if statements</a:t>
                      </a:r>
                      <a:endParaRPr lang="en-US" b="0" dirty="0">
                        <a:solidFill>
                          <a:schemeClr val="tx1"/>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smtClean="0">
                          <a:effectLst/>
                        </a:rPr>
                        <a:t>If</a:t>
                      </a:r>
                      <a:r>
                        <a:rPr lang="ko-KR" altLang="en-US" dirty="0" smtClean="0">
                          <a:effectLst/>
                        </a:rPr>
                        <a:t>와 </a:t>
                      </a:r>
                      <a:r>
                        <a:rPr lang="en-US" altLang="ko-KR" dirty="0" err="1" smtClean="0">
                          <a:effectLst/>
                        </a:rPr>
                        <a:t>elif</a:t>
                      </a:r>
                      <a:r>
                        <a:rPr lang="en-US" altLang="ko-KR" baseline="0" dirty="0" smtClean="0">
                          <a:effectLst/>
                        </a:rPr>
                        <a:t> </a:t>
                      </a:r>
                      <a:r>
                        <a:rPr lang="ko-KR" altLang="en-US" baseline="0" dirty="0" err="1" smtClean="0">
                          <a:effectLst/>
                        </a:rPr>
                        <a:t>조건식</a:t>
                      </a:r>
                      <a:r>
                        <a:rPr lang="ko-KR" altLang="en-US" baseline="0" dirty="0" smtClean="0">
                          <a:effectLst/>
                        </a:rPr>
                        <a:t> 결과가 </a:t>
                      </a:r>
                      <a:r>
                        <a:rPr lang="en-US" altLang="ko-KR" baseline="0" dirty="0" smtClean="0">
                          <a:effectLst/>
                        </a:rPr>
                        <a:t>true </a:t>
                      </a:r>
                      <a:r>
                        <a:rPr lang="ko-KR" altLang="en-US" baseline="0" dirty="0" smtClean="0">
                          <a:effectLst/>
                        </a:rPr>
                        <a:t>일 경우 </a:t>
                      </a:r>
                      <a:r>
                        <a:rPr lang="ko-KR" altLang="en-US" baseline="0" dirty="0" err="1" smtClean="0">
                          <a:effectLst/>
                        </a:rPr>
                        <a:t>블럭처리하고</a:t>
                      </a:r>
                      <a:r>
                        <a:rPr lang="ko-KR" altLang="en-US" baseline="0" dirty="0" smtClean="0">
                          <a:effectLst/>
                        </a:rPr>
                        <a:t> 모든 조건식이 </a:t>
                      </a:r>
                      <a:r>
                        <a:rPr lang="en-US" altLang="ko-KR" baseline="0" dirty="0" smtClean="0">
                          <a:effectLst/>
                        </a:rPr>
                        <a:t>false </a:t>
                      </a:r>
                      <a:r>
                        <a:rPr lang="ko-KR" altLang="en-US" baseline="0" dirty="0" smtClean="0">
                          <a:effectLst/>
                        </a:rPr>
                        <a:t>일 경우 </a:t>
                      </a:r>
                      <a:r>
                        <a:rPr lang="en-US" altLang="ko-KR" baseline="0" dirty="0" smtClean="0">
                          <a:effectLst/>
                        </a:rPr>
                        <a:t>else </a:t>
                      </a:r>
                      <a:r>
                        <a:rPr lang="ko-KR" altLang="en-US" baseline="0" dirty="0" err="1" smtClean="0">
                          <a:effectLst/>
                        </a:rPr>
                        <a:t>블럭처리</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6885925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For Statement</a:t>
            </a:r>
            <a:endParaRPr lang="ko-KR" altLang="en-US" dirty="0"/>
          </a:p>
        </p:txBody>
      </p:sp>
      <p:sp>
        <p:nvSpPr>
          <p:cNvPr id="3" name="내용 개체 틀 2"/>
          <p:cNvSpPr>
            <a:spLocks noGrp="1"/>
          </p:cNvSpPr>
          <p:nvPr>
            <p:ph sz="quarter" idx="1"/>
          </p:nvPr>
        </p:nvSpPr>
        <p:spPr>
          <a:xfrm>
            <a:off x="457200" y="1600201"/>
            <a:ext cx="8229600" cy="1828800"/>
          </a:xfrm>
        </p:spPr>
        <p:txBody>
          <a:bodyPr>
            <a:normAutofit fontScale="92500" lnSpcReduction="10000"/>
          </a:bodyPr>
          <a:lstStyle/>
          <a:p>
            <a:pPr marL="0" indent="0">
              <a:buNone/>
            </a:pPr>
            <a:r>
              <a:rPr lang="ko-KR" altLang="en-US" dirty="0" err="1" smtClean="0"/>
              <a:t>파이썬에서는</a:t>
            </a:r>
            <a:r>
              <a:rPr lang="ko-KR" altLang="en-US" dirty="0" smtClean="0"/>
              <a:t> </a:t>
            </a:r>
            <a:r>
              <a:rPr lang="en-US" altLang="ko-KR" dirty="0" smtClean="0"/>
              <a:t>for  in (sequence </a:t>
            </a:r>
            <a:r>
              <a:rPr lang="ko-KR" altLang="en-US" dirty="0" smtClean="0"/>
              <a:t>타입</a:t>
            </a:r>
            <a:r>
              <a:rPr lang="en-US" altLang="ko-KR" dirty="0" smtClean="0"/>
              <a:t>)</a:t>
            </a:r>
            <a:r>
              <a:rPr lang="ko-KR" altLang="en-US" dirty="0" smtClean="0"/>
              <a:t>으로 처리함</a:t>
            </a:r>
            <a:endParaRPr lang="en-US" altLang="ko-KR" dirty="0" smtClean="0"/>
          </a:p>
          <a:p>
            <a:pPr marL="0" indent="0">
              <a:buNone/>
            </a:pPr>
            <a:endParaRPr lang="en-US" altLang="ko-KR" dirty="0"/>
          </a:p>
          <a:p>
            <a:pPr marL="0" indent="0">
              <a:buNone/>
            </a:pPr>
            <a:r>
              <a:rPr lang="en-US" altLang="ko-KR" dirty="0" smtClean="0"/>
              <a:t>For </a:t>
            </a:r>
            <a:r>
              <a:rPr lang="ko-KR" altLang="en-US" dirty="0" smtClean="0"/>
              <a:t>문을 처리하고 추가적으로 처리할 것이 필요하면 </a:t>
            </a:r>
            <a:r>
              <a:rPr lang="en-US" altLang="ko-KR" dirty="0" smtClean="0"/>
              <a:t>else </a:t>
            </a:r>
            <a:r>
              <a:rPr lang="ko-KR" altLang="en-US" dirty="0" smtClean="0"/>
              <a:t>구문을 이용하여 처리함</a:t>
            </a:r>
            <a:endParaRPr lang="en-US" altLang="ko-KR" dirty="0" smtClean="0"/>
          </a:p>
        </p:txBody>
      </p:sp>
    </p:spTree>
    <p:extLst>
      <p:ext uri="{BB962C8B-B14F-4D97-AF65-F5344CB8AC3E}">
        <p14:creationId xmlns:p14="http://schemas.microsoft.com/office/powerpoint/2010/main" val="202670570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Loop  Statement</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882706027"/>
              </p:ext>
            </p:extLst>
          </p:nvPr>
        </p:nvGraphicFramePr>
        <p:xfrm>
          <a:off x="899592" y="2132856"/>
          <a:ext cx="7200800" cy="3384377"/>
        </p:xfrm>
        <a:graphic>
          <a:graphicData uri="http://schemas.openxmlformats.org/drawingml/2006/table">
            <a:tbl>
              <a:tblPr/>
              <a:tblGrid>
                <a:gridCol w="2145933"/>
                <a:gridCol w="5054867"/>
              </a:tblGrid>
              <a:tr h="721261">
                <a:tc>
                  <a:txBody>
                    <a:bodyPr/>
                    <a:lstStyle/>
                    <a:p>
                      <a:pPr algn="ctr" fontAlgn="t"/>
                      <a:r>
                        <a:rPr lang="en-US" dirty="0" smtClean="0">
                          <a:effectLst/>
                        </a:rPr>
                        <a:t>Loop </a:t>
                      </a:r>
                      <a:r>
                        <a:rPr lang="en-US" dirty="0">
                          <a:effectLst/>
                        </a:rPr>
                        <a:t>Type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721261">
                <a:tc>
                  <a:txBody>
                    <a:bodyPr/>
                    <a:lstStyle/>
                    <a:p>
                      <a:pPr algn="just" fontAlgn="t"/>
                      <a:r>
                        <a:rPr lang="en-US" b="0" u="none" strike="noStrike" dirty="0">
                          <a:solidFill>
                            <a:schemeClr val="tx1"/>
                          </a:solidFill>
                          <a:effectLst/>
                        </a:rPr>
                        <a:t>while loop</a:t>
                      </a:r>
                      <a:endParaRPr lang="en-US" b="0" dirty="0">
                        <a:solidFill>
                          <a:schemeClr val="tx1"/>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smtClean="0">
                          <a:effectLst/>
                        </a:rPr>
                        <a:t> </a:t>
                      </a:r>
                      <a:r>
                        <a:rPr lang="ko-KR" altLang="en-US" dirty="0" smtClean="0">
                          <a:effectLst/>
                        </a:rPr>
                        <a:t>조건식이 </a:t>
                      </a:r>
                      <a:r>
                        <a:rPr lang="en-US" altLang="ko-KR" dirty="0" smtClean="0">
                          <a:effectLst/>
                        </a:rPr>
                        <a:t>true </a:t>
                      </a:r>
                      <a:r>
                        <a:rPr lang="ko-KR" altLang="en-US" dirty="0" smtClean="0">
                          <a:effectLst/>
                        </a:rPr>
                        <a:t>일</a:t>
                      </a:r>
                      <a:r>
                        <a:rPr lang="ko-KR" altLang="en-US" baseline="0" dirty="0" smtClean="0">
                          <a:effectLst/>
                        </a:rPr>
                        <a:t> 경우에 실행</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21261">
                <a:tc>
                  <a:txBody>
                    <a:bodyPr/>
                    <a:lstStyle/>
                    <a:p>
                      <a:pPr algn="just" fontAlgn="t"/>
                      <a:r>
                        <a:rPr lang="en-US" b="0" u="none" strike="noStrike" dirty="0">
                          <a:solidFill>
                            <a:schemeClr val="tx1"/>
                          </a:solidFill>
                          <a:effectLst/>
                        </a:rPr>
                        <a:t>for loop</a:t>
                      </a:r>
                      <a:endParaRPr lang="en-US" b="0" dirty="0">
                        <a:solidFill>
                          <a:schemeClr val="tx1"/>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baseline="0" dirty="0" smtClean="0">
                          <a:effectLst/>
                        </a:rPr>
                        <a:t> sequence </a:t>
                      </a:r>
                      <a:r>
                        <a:rPr lang="ko-KR" altLang="en-US" baseline="0" dirty="0" smtClean="0">
                          <a:effectLst/>
                        </a:rPr>
                        <a:t>타입에 대해 순환하여 처리</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220594">
                <a:tc>
                  <a:txBody>
                    <a:bodyPr/>
                    <a:lstStyle/>
                    <a:p>
                      <a:pPr algn="just" fontAlgn="t"/>
                      <a:r>
                        <a:rPr lang="en-US" b="0" u="none" strike="noStrike" dirty="0">
                          <a:solidFill>
                            <a:schemeClr val="tx1"/>
                          </a:solidFill>
                          <a:effectLst/>
                        </a:rPr>
                        <a:t>nested </a:t>
                      </a:r>
                      <a:r>
                        <a:rPr lang="en-US" b="0" u="none" strike="noStrike" dirty="0" smtClean="0">
                          <a:solidFill>
                            <a:schemeClr val="tx1"/>
                          </a:solidFill>
                          <a:effectLst/>
                        </a:rPr>
                        <a:t>loops</a:t>
                      </a:r>
                      <a:endParaRPr lang="en-US" b="0" dirty="0">
                        <a:solidFill>
                          <a:schemeClr val="tx1"/>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smtClean="0">
                          <a:effectLst/>
                        </a:rPr>
                        <a:t> </a:t>
                      </a:r>
                      <a:r>
                        <a:rPr lang="ko-KR" altLang="en-US" dirty="0" err="1" smtClean="0">
                          <a:effectLst/>
                        </a:rPr>
                        <a:t>순환내에</a:t>
                      </a:r>
                      <a:r>
                        <a:rPr lang="ko-KR" altLang="en-US" dirty="0" smtClean="0">
                          <a:effectLst/>
                        </a:rPr>
                        <a:t> 내부적인 순환조건을 만들 경우 외부 순환에 맞춰 내부 순환이 반복하여 실행</a:t>
                      </a:r>
                      <a:endParaRPr lang="en-US"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77727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With Statement</a:t>
            </a:r>
            <a:endParaRPr lang="ko-KR" altLang="en-US" dirty="0"/>
          </a:p>
        </p:txBody>
      </p:sp>
      <p:sp>
        <p:nvSpPr>
          <p:cNvPr id="3" name="내용 개체 틀 2"/>
          <p:cNvSpPr>
            <a:spLocks noGrp="1"/>
          </p:cNvSpPr>
          <p:nvPr>
            <p:ph sz="quarter" idx="1"/>
          </p:nvPr>
        </p:nvSpPr>
        <p:spPr>
          <a:xfrm>
            <a:off x="457200" y="1600201"/>
            <a:ext cx="8229600" cy="1540767"/>
          </a:xfrm>
        </p:spPr>
        <p:txBody>
          <a:bodyPr>
            <a:normAutofit/>
          </a:bodyPr>
          <a:lstStyle/>
          <a:p>
            <a:pPr marL="0" indent="0">
              <a:buNone/>
            </a:pPr>
            <a:r>
              <a:rPr lang="ko-KR" altLang="en-US" dirty="0" err="1" smtClean="0"/>
              <a:t>파이썬에서</a:t>
            </a:r>
            <a:r>
              <a:rPr lang="ko-KR" altLang="en-US" dirty="0" smtClean="0"/>
              <a:t> </a:t>
            </a:r>
            <a:r>
              <a:rPr lang="en-US" altLang="ko-KR" dirty="0" smtClean="0"/>
              <a:t>with </a:t>
            </a:r>
            <a:r>
              <a:rPr lang="ko-KR" altLang="en-US" dirty="0" smtClean="0"/>
              <a:t>문은 파일</a:t>
            </a:r>
            <a:r>
              <a:rPr lang="en-US" altLang="ko-KR" dirty="0" smtClean="0"/>
              <a:t>, </a:t>
            </a:r>
            <a:r>
              <a:rPr lang="ko-KR" altLang="en-US" dirty="0" err="1" smtClean="0"/>
              <a:t>락</a:t>
            </a:r>
            <a:r>
              <a:rPr lang="ko-KR" altLang="en-US" dirty="0" smtClean="0"/>
              <a:t> 등 </a:t>
            </a:r>
            <a:r>
              <a:rPr lang="ko-KR" altLang="en-US" dirty="0" err="1" smtClean="0"/>
              <a:t>오픈하면</a:t>
            </a:r>
            <a:r>
              <a:rPr lang="ko-KR" altLang="en-US" dirty="0" smtClean="0"/>
              <a:t> 닫아야 하는 것을 자동으로 처리하는 환경을 만들어줌</a:t>
            </a:r>
            <a:endParaRPr lang="en-US" altLang="ko-KR" dirty="0" smtClean="0"/>
          </a:p>
          <a:p>
            <a:pPr marL="0" indent="0">
              <a:buNone/>
            </a:pPr>
            <a:endParaRPr lang="en-US" altLang="ko-KR" dirty="0" smtClean="0"/>
          </a:p>
        </p:txBody>
      </p:sp>
      <p:sp>
        <p:nvSpPr>
          <p:cNvPr id="4" name="직사각형 3"/>
          <p:cNvSpPr/>
          <p:nvPr/>
        </p:nvSpPr>
        <p:spPr>
          <a:xfrm>
            <a:off x="829880" y="3284984"/>
            <a:ext cx="360040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f = open("foo.txt", 'w</a:t>
            </a:r>
            <a:r>
              <a:rPr lang="en-US" altLang="ko-KR" sz="1200" dirty="0" smtClean="0"/>
              <a:t>')</a:t>
            </a:r>
          </a:p>
          <a:p>
            <a:r>
              <a:rPr lang="en-US" altLang="ko-KR" sz="1200" dirty="0" err="1" smtClean="0"/>
              <a:t>f.write</a:t>
            </a:r>
            <a:r>
              <a:rPr lang="en-US" altLang="ko-KR" sz="1200" dirty="0"/>
              <a:t>("Life is too short, you need python</a:t>
            </a:r>
            <a:r>
              <a:rPr lang="en-US" altLang="ko-KR" sz="1200" dirty="0" smtClean="0"/>
              <a:t>")</a:t>
            </a:r>
          </a:p>
          <a:p>
            <a:r>
              <a:rPr lang="en-US" altLang="ko-KR" sz="1200" dirty="0" err="1" smtClean="0"/>
              <a:t>f.close</a:t>
            </a:r>
            <a:r>
              <a:rPr lang="en-US" altLang="ko-KR" sz="1200" dirty="0"/>
              <a:t>()</a:t>
            </a:r>
            <a:endParaRPr lang="ko-KR" altLang="en-US" sz="1200" dirty="0"/>
          </a:p>
        </p:txBody>
      </p:sp>
      <p:sp>
        <p:nvSpPr>
          <p:cNvPr id="5" name="직사각형 4"/>
          <p:cNvSpPr/>
          <p:nvPr/>
        </p:nvSpPr>
        <p:spPr>
          <a:xfrm>
            <a:off x="829880" y="4725144"/>
            <a:ext cx="360040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t>with</a:t>
            </a:r>
            <a:r>
              <a:rPr lang="en-US" altLang="ko-KR" sz="1200" dirty="0"/>
              <a:t> open("foo.txt", "w") </a:t>
            </a:r>
            <a:r>
              <a:rPr lang="en-US" altLang="ko-KR" sz="1200" b="1" dirty="0"/>
              <a:t>as</a:t>
            </a:r>
            <a:r>
              <a:rPr lang="en-US" altLang="ko-KR" sz="1200" dirty="0"/>
              <a:t> f: </a:t>
            </a:r>
            <a:endParaRPr lang="en-US" altLang="ko-KR" sz="1200" dirty="0" smtClean="0"/>
          </a:p>
          <a:p>
            <a:r>
              <a:rPr lang="en-US" altLang="ko-KR" sz="1200" dirty="0"/>
              <a:t> </a:t>
            </a:r>
            <a:r>
              <a:rPr lang="en-US" altLang="ko-KR" sz="1200" dirty="0" smtClean="0"/>
              <a:t>   </a:t>
            </a:r>
            <a:r>
              <a:rPr lang="en-US" altLang="ko-KR" sz="1200" dirty="0" err="1" smtClean="0"/>
              <a:t>f.write</a:t>
            </a:r>
            <a:r>
              <a:rPr lang="en-US" altLang="ko-KR" sz="1200" dirty="0"/>
              <a:t>("Life is too short, you need python")</a:t>
            </a:r>
            <a:endParaRPr lang="ko-KR" altLang="en-US" sz="1200" dirty="0"/>
          </a:p>
        </p:txBody>
      </p:sp>
      <p:sp>
        <p:nvSpPr>
          <p:cNvPr id="6" name="TextBox 5"/>
          <p:cNvSpPr txBox="1"/>
          <p:nvPr/>
        </p:nvSpPr>
        <p:spPr>
          <a:xfrm>
            <a:off x="5148064" y="4005064"/>
            <a:ext cx="2736304" cy="1200329"/>
          </a:xfrm>
          <a:prstGeom prst="rect">
            <a:avLst/>
          </a:prstGeom>
          <a:noFill/>
        </p:spPr>
        <p:txBody>
          <a:bodyPr wrap="square" rtlCol="0">
            <a:spAutoFit/>
          </a:bodyPr>
          <a:lstStyle/>
          <a:p>
            <a:r>
              <a:rPr lang="en-US" altLang="ko-KR" dirty="0" smtClean="0"/>
              <a:t>With </a:t>
            </a:r>
            <a:r>
              <a:rPr lang="ko-KR" altLang="en-US" dirty="0" smtClean="0"/>
              <a:t>구문을 사용하는 경우 </a:t>
            </a:r>
            <a:r>
              <a:rPr lang="en-US" altLang="ko-KR" dirty="0" smtClean="0"/>
              <a:t>file close</a:t>
            </a:r>
            <a:r>
              <a:rPr lang="ko-KR" altLang="en-US" dirty="0" smtClean="0"/>
              <a:t>문을 사용하지 않아도 처리가 끝나면 </a:t>
            </a:r>
            <a:r>
              <a:rPr lang="ko-KR" altLang="en-US" dirty="0" err="1" smtClean="0"/>
              <a:t>클로즈가</a:t>
            </a:r>
            <a:r>
              <a:rPr lang="ko-KR" altLang="en-US" dirty="0" smtClean="0"/>
              <a:t> 자동으로 됨</a:t>
            </a:r>
            <a:endParaRPr lang="ko-KR" altLang="en-US" dirty="0"/>
          </a:p>
        </p:txBody>
      </p:sp>
    </p:spTree>
    <p:extLst>
      <p:ext uri="{BB962C8B-B14F-4D97-AF65-F5344CB8AC3E}">
        <p14:creationId xmlns:p14="http://schemas.microsoft.com/office/powerpoint/2010/main" val="236299514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Break Statement</a:t>
            </a:r>
            <a:endParaRPr lang="ko-KR" altLang="en-US" dirty="0"/>
          </a:p>
        </p:txBody>
      </p:sp>
      <p:sp>
        <p:nvSpPr>
          <p:cNvPr id="3" name="내용 개체 틀 2"/>
          <p:cNvSpPr>
            <a:spLocks noGrp="1"/>
          </p:cNvSpPr>
          <p:nvPr>
            <p:ph sz="quarter" idx="1"/>
          </p:nvPr>
        </p:nvSpPr>
        <p:spPr>
          <a:xfrm>
            <a:off x="457200" y="1600201"/>
            <a:ext cx="8229600" cy="1540767"/>
          </a:xfrm>
        </p:spPr>
        <p:txBody>
          <a:bodyPr>
            <a:normAutofit/>
          </a:bodyPr>
          <a:lstStyle/>
          <a:p>
            <a:pPr marL="0" indent="0">
              <a:buNone/>
            </a:pPr>
            <a:r>
              <a:rPr lang="ko-KR" altLang="en-US" dirty="0" smtClean="0"/>
              <a:t>기존 </a:t>
            </a:r>
            <a:r>
              <a:rPr lang="en-US" altLang="ko-KR" dirty="0" smtClean="0"/>
              <a:t>control flow</a:t>
            </a:r>
            <a:r>
              <a:rPr lang="ko-KR" altLang="en-US" dirty="0" smtClean="0"/>
              <a:t>를 강제로 빠져나갈 경우 필요</a:t>
            </a:r>
            <a:endParaRPr lang="en-US" altLang="ko-KR" dirty="0" smtClean="0"/>
          </a:p>
          <a:p>
            <a:pPr marL="0" indent="0">
              <a:buNone/>
            </a:pPr>
            <a:endParaRPr lang="en-US" altLang="ko-KR" dirty="0" smtClean="0"/>
          </a:p>
        </p:txBody>
      </p:sp>
      <p:sp>
        <p:nvSpPr>
          <p:cNvPr id="7" name="직사각형 6"/>
          <p:cNvSpPr/>
          <p:nvPr/>
        </p:nvSpPr>
        <p:spPr>
          <a:xfrm>
            <a:off x="1043608" y="3645024"/>
            <a:ext cx="3454152" cy="2177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for x in range(0, 5):</a:t>
            </a:r>
          </a:p>
          <a:p>
            <a:r>
              <a:rPr lang="en-US" altLang="ko-KR" sz="1200" dirty="0"/>
              <a:t>    print(x)</a:t>
            </a:r>
          </a:p>
          <a:p>
            <a:r>
              <a:rPr lang="en-US" altLang="ko-KR" sz="1200" dirty="0"/>
              <a:t>    if(x == 6):</a:t>
            </a:r>
          </a:p>
          <a:p>
            <a:r>
              <a:rPr lang="en-US" altLang="ko-KR" sz="1200" dirty="0"/>
              <a:t>        break</a:t>
            </a:r>
          </a:p>
          <a:p>
            <a:r>
              <a:rPr lang="en-US" altLang="ko-KR" sz="1200" dirty="0"/>
              <a:t>else:</a:t>
            </a:r>
          </a:p>
          <a:p>
            <a:r>
              <a:rPr lang="en-US" altLang="ko-KR" sz="1200" dirty="0"/>
              <a:t>    print("else")</a:t>
            </a:r>
          </a:p>
        </p:txBody>
      </p:sp>
    </p:spTree>
    <p:extLst>
      <p:ext uri="{BB962C8B-B14F-4D97-AF65-F5344CB8AC3E}">
        <p14:creationId xmlns:p14="http://schemas.microsoft.com/office/powerpoint/2010/main" val="309520703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Continue Statement</a:t>
            </a:r>
            <a:endParaRPr lang="ko-KR" altLang="en-US" dirty="0"/>
          </a:p>
        </p:txBody>
      </p:sp>
      <p:sp>
        <p:nvSpPr>
          <p:cNvPr id="3" name="내용 개체 틀 2"/>
          <p:cNvSpPr>
            <a:spLocks noGrp="1"/>
          </p:cNvSpPr>
          <p:nvPr>
            <p:ph sz="quarter" idx="1"/>
          </p:nvPr>
        </p:nvSpPr>
        <p:spPr>
          <a:xfrm>
            <a:off x="457200" y="1600201"/>
            <a:ext cx="8229600" cy="1540767"/>
          </a:xfrm>
        </p:spPr>
        <p:txBody>
          <a:bodyPr>
            <a:normAutofit/>
          </a:bodyPr>
          <a:lstStyle/>
          <a:p>
            <a:pPr marL="0" indent="0">
              <a:buNone/>
            </a:pPr>
            <a:r>
              <a:rPr lang="ko-KR" altLang="en-US" dirty="0" smtClean="0"/>
              <a:t>기존 </a:t>
            </a:r>
            <a:r>
              <a:rPr lang="en-US" altLang="ko-KR" dirty="0" smtClean="0"/>
              <a:t>control flow</a:t>
            </a:r>
            <a:r>
              <a:rPr lang="ko-KR" altLang="en-US" dirty="0" smtClean="0"/>
              <a:t>를 처리시 조건이 맞을 경우 처음으로 돌아가서 계속 실행할 수 있도록 처리</a:t>
            </a:r>
            <a:endParaRPr lang="en-US" altLang="ko-KR" dirty="0" smtClean="0"/>
          </a:p>
          <a:p>
            <a:pPr marL="0" indent="0">
              <a:buNone/>
            </a:pPr>
            <a:endParaRPr lang="en-US" altLang="ko-KR" dirty="0" smtClean="0"/>
          </a:p>
        </p:txBody>
      </p:sp>
      <p:sp>
        <p:nvSpPr>
          <p:cNvPr id="4" name="직사각형 3"/>
          <p:cNvSpPr/>
          <p:nvPr/>
        </p:nvSpPr>
        <p:spPr>
          <a:xfrm>
            <a:off x="1043608" y="3861048"/>
            <a:ext cx="3888432"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for </a:t>
            </a:r>
            <a:r>
              <a:rPr lang="en-US" altLang="ko-KR" sz="1200" dirty="0" err="1"/>
              <a:t>i</a:t>
            </a:r>
            <a:r>
              <a:rPr lang="en-US" altLang="ko-KR" sz="1200" dirty="0"/>
              <a:t> in [1,2,3,4,5] :</a:t>
            </a:r>
          </a:p>
          <a:p>
            <a:r>
              <a:rPr lang="en-US" altLang="ko-KR" sz="1200" dirty="0"/>
              <a:t>...     if </a:t>
            </a:r>
            <a:r>
              <a:rPr lang="en-US" altLang="ko-KR" sz="1200" dirty="0" err="1"/>
              <a:t>i</a:t>
            </a:r>
            <a:r>
              <a:rPr lang="en-US" altLang="ko-KR" sz="1200" dirty="0"/>
              <a:t> == 2 :</a:t>
            </a:r>
          </a:p>
          <a:p>
            <a:r>
              <a:rPr lang="en-US" altLang="ko-KR" sz="1200" dirty="0"/>
              <a:t>...         continue</a:t>
            </a:r>
          </a:p>
          <a:p>
            <a:r>
              <a:rPr lang="en-US" altLang="ko-KR" sz="1200" dirty="0"/>
              <a:t>...     print </a:t>
            </a:r>
            <a:r>
              <a:rPr lang="en-US" altLang="ko-KR" sz="1200" dirty="0" err="1"/>
              <a:t>i</a:t>
            </a:r>
            <a:endParaRPr lang="en-US" altLang="ko-KR" sz="1200" dirty="0"/>
          </a:p>
          <a:p>
            <a:r>
              <a:rPr lang="en-US" altLang="ko-KR" sz="1200" dirty="0"/>
              <a:t>... </a:t>
            </a:r>
          </a:p>
          <a:p>
            <a:r>
              <a:rPr lang="en-US" altLang="ko-KR" sz="1200" dirty="0"/>
              <a:t>1</a:t>
            </a:r>
          </a:p>
          <a:p>
            <a:r>
              <a:rPr lang="en-US" altLang="ko-KR" sz="1200" dirty="0"/>
              <a:t>3</a:t>
            </a:r>
          </a:p>
          <a:p>
            <a:r>
              <a:rPr lang="en-US" altLang="ko-KR" sz="1200" dirty="0"/>
              <a:t>4</a:t>
            </a:r>
          </a:p>
          <a:p>
            <a:r>
              <a:rPr lang="en-US" altLang="ko-KR" sz="1200" dirty="0"/>
              <a:t>5</a:t>
            </a:r>
          </a:p>
        </p:txBody>
      </p:sp>
    </p:spTree>
    <p:extLst>
      <p:ext uri="{BB962C8B-B14F-4D97-AF65-F5344CB8AC3E}">
        <p14:creationId xmlns:p14="http://schemas.microsoft.com/office/powerpoint/2010/main" val="4186955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Pass Statement</a:t>
            </a:r>
            <a:endParaRPr lang="ko-KR" altLang="en-US" dirty="0"/>
          </a:p>
        </p:txBody>
      </p:sp>
      <p:sp>
        <p:nvSpPr>
          <p:cNvPr id="3" name="내용 개체 틀 2"/>
          <p:cNvSpPr>
            <a:spLocks noGrp="1"/>
          </p:cNvSpPr>
          <p:nvPr>
            <p:ph sz="quarter" idx="1"/>
          </p:nvPr>
        </p:nvSpPr>
        <p:spPr>
          <a:xfrm>
            <a:off x="457200" y="1600201"/>
            <a:ext cx="8229600" cy="1540767"/>
          </a:xfrm>
        </p:spPr>
        <p:txBody>
          <a:bodyPr>
            <a:normAutofit fontScale="92500" lnSpcReduction="20000"/>
          </a:bodyPr>
          <a:lstStyle/>
          <a:p>
            <a:pPr marL="0" indent="0">
              <a:buNone/>
            </a:pPr>
            <a:r>
              <a:rPr lang="ko-KR" altLang="en-US" dirty="0" smtClean="0"/>
              <a:t>처리가 </a:t>
            </a:r>
            <a:r>
              <a:rPr lang="ko-KR" altLang="en-US" dirty="0" err="1" smtClean="0"/>
              <a:t>필요없는</a:t>
            </a:r>
            <a:r>
              <a:rPr lang="ko-KR" altLang="en-US" dirty="0" smtClean="0"/>
              <a:t> 블록이 필요할 경우 </a:t>
            </a:r>
            <a:r>
              <a:rPr lang="en-US" altLang="ko-KR" dirty="0" smtClean="0"/>
              <a:t>pass</a:t>
            </a:r>
            <a:r>
              <a:rPr lang="ko-KR" altLang="en-US" dirty="0" smtClean="0"/>
              <a:t>문을 사용하여 처리하지 않음</a:t>
            </a:r>
            <a:endParaRPr lang="en-US" altLang="ko-KR" dirty="0" smtClean="0"/>
          </a:p>
          <a:p>
            <a:pPr marL="0" indent="0">
              <a:buNone/>
            </a:pPr>
            <a:r>
              <a:rPr lang="en-US" altLang="ko-KR" dirty="0" smtClean="0"/>
              <a:t>Continue </a:t>
            </a:r>
            <a:r>
              <a:rPr lang="ko-KR" altLang="en-US" dirty="0" smtClean="0"/>
              <a:t>문장과의 차이점은 </a:t>
            </a:r>
            <a:r>
              <a:rPr lang="en-US" altLang="ko-KR" dirty="0" smtClean="0"/>
              <a:t>pass</a:t>
            </a:r>
            <a:r>
              <a:rPr lang="ko-KR" altLang="en-US" dirty="0" smtClean="0"/>
              <a:t>문은 현재 실행이 없다는 것을 의미만 함 </a:t>
            </a:r>
            <a:endParaRPr lang="en-US" altLang="ko-KR" dirty="0" smtClean="0"/>
          </a:p>
        </p:txBody>
      </p:sp>
      <p:sp>
        <p:nvSpPr>
          <p:cNvPr id="4" name="직사각형 3"/>
          <p:cNvSpPr/>
          <p:nvPr/>
        </p:nvSpPr>
        <p:spPr>
          <a:xfrm>
            <a:off x="1043608" y="3861048"/>
            <a:ext cx="3888432"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for </a:t>
            </a:r>
            <a:r>
              <a:rPr lang="en-US" altLang="ko-KR" sz="1200" dirty="0" err="1"/>
              <a:t>i</a:t>
            </a:r>
            <a:r>
              <a:rPr lang="en-US" altLang="ko-KR" sz="1200" dirty="0"/>
              <a:t> in [1,2,3,4,5] :</a:t>
            </a:r>
          </a:p>
          <a:p>
            <a:r>
              <a:rPr lang="en-US" altLang="ko-KR" sz="1200" dirty="0"/>
              <a:t>...    </a:t>
            </a:r>
            <a:r>
              <a:rPr lang="en-US" altLang="ko-KR" sz="1200" dirty="0" smtClean="0"/>
              <a:t>     </a:t>
            </a:r>
            <a:r>
              <a:rPr lang="en-US" altLang="ko-KR" sz="1200" dirty="0"/>
              <a:t>if </a:t>
            </a:r>
            <a:r>
              <a:rPr lang="en-US" altLang="ko-KR" sz="1200" dirty="0" err="1"/>
              <a:t>i</a:t>
            </a:r>
            <a:r>
              <a:rPr lang="en-US" altLang="ko-KR" sz="1200" dirty="0"/>
              <a:t> == 2 :</a:t>
            </a:r>
          </a:p>
          <a:p>
            <a:r>
              <a:rPr lang="en-US" altLang="ko-KR" sz="1200" dirty="0"/>
              <a:t>...     </a:t>
            </a:r>
            <a:r>
              <a:rPr lang="en-US" altLang="ko-KR" sz="1200" dirty="0" smtClean="0"/>
              <a:t>       </a:t>
            </a:r>
            <a:r>
              <a:rPr lang="en-US" altLang="ko-KR" sz="1200" dirty="0"/>
              <a:t>pass</a:t>
            </a:r>
          </a:p>
          <a:p>
            <a:r>
              <a:rPr lang="en-US" altLang="ko-KR" sz="1200" dirty="0"/>
              <a:t>...     </a:t>
            </a:r>
            <a:r>
              <a:rPr lang="en-US" altLang="ko-KR" sz="1200" dirty="0" smtClean="0"/>
              <a:t>    print </a:t>
            </a:r>
            <a:r>
              <a:rPr lang="en-US" altLang="ko-KR" sz="1200" dirty="0" err="1"/>
              <a:t>i</a:t>
            </a:r>
            <a:endParaRPr lang="en-US" altLang="ko-KR" sz="1200" dirty="0"/>
          </a:p>
          <a:p>
            <a:r>
              <a:rPr lang="en-US" altLang="ko-KR" sz="1200" dirty="0"/>
              <a:t>... </a:t>
            </a:r>
          </a:p>
          <a:p>
            <a:r>
              <a:rPr lang="en-US" altLang="ko-KR" sz="1200" dirty="0"/>
              <a:t>1</a:t>
            </a:r>
          </a:p>
          <a:p>
            <a:r>
              <a:rPr lang="en-US" altLang="ko-KR" sz="1200" dirty="0"/>
              <a:t>2</a:t>
            </a:r>
          </a:p>
          <a:p>
            <a:r>
              <a:rPr lang="en-US" altLang="ko-KR" sz="1200" dirty="0"/>
              <a:t>3</a:t>
            </a:r>
          </a:p>
          <a:p>
            <a:r>
              <a:rPr lang="en-US" altLang="ko-KR" sz="1200" dirty="0"/>
              <a:t>4</a:t>
            </a:r>
          </a:p>
          <a:p>
            <a:r>
              <a:rPr lang="en-US" altLang="ko-KR" sz="1200" dirty="0"/>
              <a:t>5</a:t>
            </a:r>
          </a:p>
        </p:txBody>
      </p:sp>
    </p:spTree>
    <p:extLst>
      <p:ext uri="{BB962C8B-B14F-4D97-AF65-F5344CB8AC3E}">
        <p14:creationId xmlns:p14="http://schemas.microsoft.com/office/powerpoint/2010/main" val="2420218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Mutable &amp; immutable </a:t>
            </a:r>
            <a:r>
              <a:rPr lang="ko-KR" altLang="en-US" dirty="0" smtClean="0"/>
              <a:t>예시</a:t>
            </a:r>
            <a:endParaRPr lang="ko-KR" altLang="en-US" dirty="0"/>
          </a:p>
        </p:txBody>
      </p:sp>
      <p:sp>
        <p:nvSpPr>
          <p:cNvPr id="24" name="내용 개체 틀 2"/>
          <p:cNvSpPr>
            <a:spLocks noGrp="1"/>
          </p:cNvSpPr>
          <p:nvPr>
            <p:ph sz="quarter" idx="1"/>
          </p:nvPr>
        </p:nvSpPr>
        <p:spPr>
          <a:xfrm>
            <a:off x="457200" y="1628800"/>
            <a:ext cx="8229600" cy="1008112"/>
          </a:xfrm>
        </p:spPr>
        <p:txBody>
          <a:bodyPr>
            <a:normAutofit fontScale="85000" lnSpcReduction="20000"/>
          </a:bodyPr>
          <a:lstStyle/>
          <a:p>
            <a:pPr marL="320040" lvl="1" indent="0">
              <a:buNone/>
            </a:pPr>
            <a:r>
              <a:rPr lang="en-US" altLang="ko-KR" dirty="0" err="1" smtClean="0"/>
              <a:t>ismutable</a:t>
            </a:r>
            <a:r>
              <a:rPr lang="en-US" altLang="ko-KR" dirty="0" smtClean="0"/>
              <a:t> </a:t>
            </a:r>
            <a:r>
              <a:rPr lang="ko-KR" altLang="en-US" dirty="0" smtClean="0"/>
              <a:t>함수를 만들어서 실제 값들이 변경여부를 점검한 후에 처리할 수 있으면 좋다</a:t>
            </a:r>
            <a:endParaRPr lang="en-US" altLang="ko-KR" dirty="0"/>
          </a:p>
          <a:p>
            <a:pPr marL="320040" lvl="1" indent="0">
              <a:buNone/>
            </a:pPr>
            <a:r>
              <a:rPr lang="en-US" altLang="ko-KR" dirty="0" smtClean="0"/>
              <a:t> </a:t>
            </a:r>
            <a:endParaRPr lang="en-US" altLang="ko-KR" dirty="0"/>
          </a:p>
          <a:p>
            <a:pPr marL="320040" lvl="1" indent="0">
              <a:buNone/>
            </a:pPr>
            <a:endParaRPr lang="en-US" altLang="ko-KR" dirty="0" smtClean="0"/>
          </a:p>
        </p:txBody>
      </p:sp>
      <p:sp>
        <p:nvSpPr>
          <p:cNvPr id="3" name="직사각형 2"/>
          <p:cNvSpPr/>
          <p:nvPr/>
        </p:nvSpPr>
        <p:spPr>
          <a:xfrm>
            <a:off x="1043608" y="2780928"/>
            <a:ext cx="3744416"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a:t>
            </a:r>
            <a:r>
              <a:rPr lang="ko-KR" altLang="en-US" sz="1200" dirty="0" smtClean="0"/>
              <a:t>함수를 정의해서 각 타입에 대한 갱신여부를 확인</a:t>
            </a:r>
            <a:endParaRPr lang="en-US" altLang="ko-KR" sz="1200" dirty="0" smtClean="0"/>
          </a:p>
          <a:p>
            <a:r>
              <a:rPr lang="en-US" altLang="ko-KR" sz="1200" dirty="0" err="1" smtClean="0"/>
              <a:t>def</a:t>
            </a:r>
            <a:r>
              <a:rPr lang="en-US" altLang="ko-KR" sz="1200" dirty="0" smtClean="0"/>
              <a:t> </a:t>
            </a:r>
            <a:r>
              <a:rPr lang="en-US" altLang="ko-KR" sz="1200" dirty="0" err="1"/>
              <a:t>ismutable</a:t>
            </a:r>
            <a:r>
              <a:rPr lang="en-US" altLang="ko-KR" sz="1200" dirty="0"/>
              <a:t>(</a:t>
            </a:r>
            <a:r>
              <a:rPr lang="en-US" altLang="ko-KR" sz="1200" dirty="0" err="1"/>
              <a:t>obj</a:t>
            </a:r>
            <a:r>
              <a:rPr lang="en-US" altLang="ko-KR" sz="1200" dirty="0"/>
              <a:t>) :</a:t>
            </a:r>
          </a:p>
          <a:p>
            <a:r>
              <a:rPr lang="en-US" altLang="ko-KR" sz="1200" dirty="0"/>
              <a:t>    result = </a:t>
            </a:r>
            <a:r>
              <a:rPr lang="en-US" altLang="ko-KR" sz="1200" dirty="0" smtClean="0"/>
              <a:t>True</a:t>
            </a:r>
          </a:p>
          <a:p>
            <a:r>
              <a:rPr lang="en-US" altLang="ko-KR" sz="1200" dirty="0"/>
              <a:t> </a:t>
            </a:r>
            <a:r>
              <a:rPr lang="en-US" altLang="ko-KR" sz="1200" dirty="0" smtClean="0"/>
              <a:t>   #</a:t>
            </a:r>
            <a:r>
              <a:rPr lang="ko-KR" altLang="en-US" sz="1200" dirty="0" smtClean="0"/>
              <a:t>타입을 문자열로 가져오기</a:t>
            </a:r>
            <a:endParaRPr lang="en-US" altLang="ko-KR" sz="1200" dirty="0"/>
          </a:p>
          <a:p>
            <a:r>
              <a:rPr lang="en-US" altLang="ko-KR" sz="1200" dirty="0"/>
              <a:t>    com = </a:t>
            </a:r>
            <a:r>
              <a:rPr lang="en-US" altLang="ko-KR" sz="1200" dirty="0" err="1"/>
              <a:t>obj</a:t>
            </a:r>
            <a:r>
              <a:rPr lang="en-US" altLang="ko-KR" sz="1200" dirty="0"/>
              <a:t>.__</a:t>
            </a:r>
            <a:r>
              <a:rPr lang="en-US" altLang="ko-KR" sz="1200" dirty="0" err="1"/>
              <a:t>class__.__name</a:t>
            </a:r>
            <a:r>
              <a:rPr lang="en-US" altLang="ko-KR" sz="1200" dirty="0"/>
              <a:t>__</a:t>
            </a:r>
          </a:p>
          <a:p>
            <a:r>
              <a:rPr lang="en-US" altLang="ko-KR" sz="1200" dirty="0"/>
              <a:t>    if com not in [ '</a:t>
            </a:r>
            <a:r>
              <a:rPr lang="en-US" altLang="ko-KR" sz="1200" dirty="0" err="1"/>
              <a:t>int</a:t>
            </a:r>
            <a:r>
              <a:rPr lang="en-US" altLang="ko-KR" sz="1200" dirty="0"/>
              <a:t>','float','</a:t>
            </a:r>
            <a:r>
              <a:rPr lang="en-US" altLang="ko-KR" sz="1200" dirty="0" err="1"/>
              <a:t>str</a:t>
            </a:r>
            <a:r>
              <a:rPr lang="en-US" altLang="ko-KR" sz="1200" dirty="0"/>
              <a:t>','tuple']  :</a:t>
            </a:r>
          </a:p>
          <a:p>
            <a:r>
              <a:rPr lang="en-US" altLang="ko-KR" sz="1200" dirty="0"/>
              <a:t>        result = </a:t>
            </a:r>
            <a:r>
              <a:rPr lang="en-US" altLang="ko-KR" sz="1200" dirty="0" smtClean="0"/>
              <a:t>False         </a:t>
            </a:r>
            <a:endParaRPr lang="en-US" altLang="ko-KR" sz="1200" dirty="0"/>
          </a:p>
          <a:p>
            <a:r>
              <a:rPr lang="en-US" altLang="ko-KR" sz="1200" dirty="0"/>
              <a:t>    return </a:t>
            </a:r>
            <a:r>
              <a:rPr lang="en-US" altLang="ko-KR" sz="1200" dirty="0" smtClean="0"/>
              <a:t>(</a:t>
            </a:r>
            <a:r>
              <a:rPr lang="en-US" altLang="ko-KR" sz="1200" dirty="0" err="1" smtClean="0"/>
              <a:t>com,result</a:t>
            </a:r>
            <a:r>
              <a:rPr lang="en-US" altLang="ko-KR" sz="1200" dirty="0" smtClean="0"/>
              <a:t>)</a:t>
            </a:r>
            <a:endParaRPr lang="en-US" altLang="ko-KR" sz="1200" dirty="0"/>
          </a:p>
          <a:p>
            <a:r>
              <a:rPr lang="en-US" altLang="ko-KR" sz="1200" dirty="0" smtClean="0"/>
              <a:t>#</a:t>
            </a:r>
            <a:r>
              <a:rPr lang="ko-KR" altLang="en-US" sz="1200" dirty="0" smtClean="0"/>
              <a:t>실행</a:t>
            </a:r>
            <a:r>
              <a:rPr lang="en-US" altLang="ko-KR" sz="1200" dirty="0" smtClean="0"/>
              <a:t>    </a:t>
            </a:r>
            <a:endParaRPr lang="en-US" altLang="ko-KR" sz="1200" dirty="0"/>
          </a:p>
          <a:p>
            <a:r>
              <a:rPr lang="en-US" altLang="ko-KR" sz="1200" dirty="0"/>
              <a:t>print '</a:t>
            </a:r>
            <a:r>
              <a:rPr lang="en-US" altLang="ko-KR" sz="1200" dirty="0" err="1"/>
              <a:t>str</a:t>
            </a:r>
            <a:r>
              <a:rPr lang="en-US" altLang="ko-KR" sz="1200" dirty="0"/>
              <a:t> is ', </a:t>
            </a:r>
            <a:r>
              <a:rPr lang="en-US" altLang="ko-KR" sz="1200" dirty="0" err="1"/>
              <a:t>ismutable</a:t>
            </a:r>
            <a:r>
              <a:rPr lang="en-US" altLang="ko-KR" sz="1200" dirty="0"/>
              <a:t>('a')</a:t>
            </a:r>
          </a:p>
          <a:p>
            <a:r>
              <a:rPr lang="en-US" altLang="ko-KR" sz="1200" dirty="0"/>
              <a:t>print 'list is',</a:t>
            </a:r>
            <a:r>
              <a:rPr lang="en-US" altLang="ko-KR" sz="1200" dirty="0" err="1"/>
              <a:t>ismutable</a:t>
            </a:r>
            <a:r>
              <a:rPr lang="en-US" altLang="ko-KR" sz="1200" dirty="0"/>
              <a:t>([])</a:t>
            </a:r>
          </a:p>
          <a:p>
            <a:r>
              <a:rPr lang="en-US" altLang="ko-KR" sz="1200" dirty="0"/>
              <a:t>print 'tuple is',</a:t>
            </a:r>
            <a:r>
              <a:rPr lang="en-US" altLang="ko-KR" sz="1200" dirty="0" err="1"/>
              <a:t>ismutable</a:t>
            </a:r>
            <a:r>
              <a:rPr lang="en-US" altLang="ko-KR" sz="1200" dirty="0"/>
              <a:t>((1,))</a:t>
            </a:r>
          </a:p>
          <a:p>
            <a:r>
              <a:rPr lang="en-US" altLang="ko-KR" sz="1200" dirty="0"/>
              <a:t>print '</a:t>
            </a:r>
            <a:r>
              <a:rPr lang="en-US" altLang="ko-KR" sz="1200" dirty="0" err="1"/>
              <a:t>dict</a:t>
            </a:r>
            <a:r>
              <a:rPr lang="en-US" altLang="ko-KR" sz="1200" dirty="0"/>
              <a:t> is',</a:t>
            </a:r>
            <a:r>
              <a:rPr lang="en-US" altLang="ko-KR" sz="1200" dirty="0" err="1"/>
              <a:t>ismutable</a:t>
            </a:r>
            <a:r>
              <a:rPr lang="en-US" altLang="ko-KR" sz="1200" dirty="0"/>
              <a:t>({})</a:t>
            </a:r>
          </a:p>
          <a:p>
            <a:r>
              <a:rPr lang="en-US" altLang="ko-KR" sz="1200" dirty="0"/>
              <a:t>print 'object is',</a:t>
            </a:r>
            <a:r>
              <a:rPr lang="en-US" altLang="ko-KR" sz="1200" dirty="0" err="1"/>
              <a:t>ismutable</a:t>
            </a:r>
            <a:r>
              <a:rPr lang="en-US" altLang="ko-KR" sz="1200" dirty="0"/>
              <a:t>(object)</a:t>
            </a:r>
          </a:p>
          <a:p>
            <a:r>
              <a:rPr lang="en-US" altLang="ko-KR" sz="1200" dirty="0"/>
              <a:t>print 'function is',</a:t>
            </a:r>
            <a:r>
              <a:rPr lang="en-US" altLang="ko-KR" sz="1200" dirty="0" err="1"/>
              <a:t>ismutable</a:t>
            </a:r>
            <a:r>
              <a:rPr lang="en-US" altLang="ko-KR" sz="1200" dirty="0"/>
              <a:t>(lambda x:x)</a:t>
            </a:r>
            <a:endParaRPr lang="ko-KR" altLang="en-US" sz="1200" dirty="0"/>
          </a:p>
        </p:txBody>
      </p:sp>
      <p:sp>
        <p:nvSpPr>
          <p:cNvPr id="4" name="TextBox 3"/>
          <p:cNvSpPr txBox="1"/>
          <p:nvPr/>
        </p:nvSpPr>
        <p:spPr>
          <a:xfrm>
            <a:off x="5580112" y="4005064"/>
            <a:ext cx="3240360" cy="2031325"/>
          </a:xfrm>
          <a:prstGeom prst="rect">
            <a:avLst/>
          </a:prstGeom>
          <a:noFill/>
        </p:spPr>
        <p:txBody>
          <a:bodyPr wrap="square" rtlCol="0">
            <a:spAutoFit/>
          </a:bodyPr>
          <a:lstStyle/>
          <a:p>
            <a:r>
              <a:rPr lang="en-US" altLang="ko-KR" dirty="0" smtClean="0"/>
              <a:t># </a:t>
            </a:r>
            <a:r>
              <a:rPr lang="ko-KR" altLang="en-US" dirty="0" smtClean="0"/>
              <a:t>결과값</a:t>
            </a:r>
            <a:endParaRPr lang="en-US" altLang="ko-KR" dirty="0" smtClean="0"/>
          </a:p>
          <a:p>
            <a:r>
              <a:rPr lang="en-US" altLang="ko-KR" dirty="0" err="1"/>
              <a:t>str</a:t>
            </a:r>
            <a:r>
              <a:rPr lang="en-US" altLang="ko-KR" dirty="0"/>
              <a:t> is  ('</a:t>
            </a:r>
            <a:r>
              <a:rPr lang="en-US" altLang="ko-KR" dirty="0" err="1"/>
              <a:t>str</a:t>
            </a:r>
            <a:r>
              <a:rPr lang="en-US" altLang="ko-KR" dirty="0"/>
              <a:t>', True)</a:t>
            </a:r>
          </a:p>
          <a:p>
            <a:r>
              <a:rPr lang="en-US" altLang="ko-KR" dirty="0"/>
              <a:t>list is ('list', False)</a:t>
            </a:r>
          </a:p>
          <a:p>
            <a:r>
              <a:rPr lang="en-US" altLang="ko-KR" dirty="0"/>
              <a:t>tuple is ('tuple', True)</a:t>
            </a:r>
          </a:p>
          <a:p>
            <a:r>
              <a:rPr lang="en-US" altLang="ko-KR" dirty="0" err="1"/>
              <a:t>dict</a:t>
            </a:r>
            <a:r>
              <a:rPr lang="en-US" altLang="ko-KR" dirty="0"/>
              <a:t> is ('</a:t>
            </a:r>
            <a:r>
              <a:rPr lang="en-US" altLang="ko-KR" dirty="0" err="1"/>
              <a:t>dict</a:t>
            </a:r>
            <a:r>
              <a:rPr lang="en-US" altLang="ko-KR" dirty="0"/>
              <a:t>', False)</a:t>
            </a:r>
          </a:p>
          <a:p>
            <a:r>
              <a:rPr lang="en-US" altLang="ko-KR" dirty="0"/>
              <a:t>object is ('type', False)</a:t>
            </a:r>
          </a:p>
          <a:p>
            <a:r>
              <a:rPr lang="en-US" altLang="ko-KR" dirty="0"/>
              <a:t>function is ('function', False)</a:t>
            </a:r>
            <a:endParaRPr lang="ko-KR" altLang="en-US" dirty="0"/>
          </a:p>
        </p:txBody>
      </p:sp>
    </p:spTree>
    <p:extLst>
      <p:ext uri="{BB962C8B-B14F-4D97-AF65-F5344CB8AC3E}">
        <p14:creationId xmlns:p14="http://schemas.microsoft.com/office/powerpoint/2010/main" val="31424945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else Statement</a:t>
            </a:r>
            <a:endParaRPr lang="ko-KR" altLang="en-US" dirty="0"/>
          </a:p>
        </p:txBody>
      </p:sp>
      <p:sp>
        <p:nvSpPr>
          <p:cNvPr id="3" name="내용 개체 틀 2"/>
          <p:cNvSpPr>
            <a:spLocks noGrp="1"/>
          </p:cNvSpPr>
          <p:nvPr>
            <p:ph sz="quarter" idx="1"/>
          </p:nvPr>
        </p:nvSpPr>
        <p:spPr>
          <a:xfrm>
            <a:off x="457200" y="1600201"/>
            <a:ext cx="8229600" cy="1972815"/>
          </a:xfrm>
        </p:spPr>
        <p:txBody>
          <a:bodyPr>
            <a:normAutofit/>
          </a:bodyPr>
          <a:lstStyle/>
          <a:p>
            <a:pPr marL="0" indent="0">
              <a:buNone/>
            </a:pPr>
            <a:r>
              <a:rPr lang="en-US" altLang="ko-KR" dirty="0" smtClean="0"/>
              <a:t>For/while </a:t>
            </a:r>
            <a:r>
              <a:rPr lang="ko-KR" altLang="en-US" dirty="0" smtClean="0"/>
              <a:t>문 등 반드시 처리가 필요한  경우 </a:t>
            </a:r>
            <a:r>
              <a:rPr lang="en-US" altLang="ko-KR" dirty="0" smtClean="0"/>
              <a:t>else</a:t>
            </a:r>
            <a:r>
              <a:rPr lang="ko-KR" altLang="en-US" dirty="0" smtClean="0"/>
              <a:t>문을 이용하여 처리</a:t>
            </a:r>
            <a:r>
              <a:rPr lang="en-US" altLang="ko-KR" dirty="0" smtClean="0"/>
              <a:t>.</a:t>
            </a:r>
          </a:p>
          <a:p>
            <a:pPr marL="0" indent="0">
              <a:buNone/>
            </a:pPr>
            <a:r>
              <a:rPr lang="en-US" altLang="ko-KR" dirty="0" smtClean="0"/>
              <a:t>If than else</a:t>
            </a:r>
            <a:r>
              <a:rPr lang="ko-KR" altLang="en-US" dirty="0" smtClean="0"/>
              <a:t>는 하나의 구문이므로 </a:t>
            </a:r>
            <a:r>
              <a:rPr lang="en-US" altLang="ko-KR" dirty="0" smtClean="0"/>
              <a:t>else</a:t>
            </a:r>
            <a:r>
              <a:rPr lang="ko-KR" altLang="en-US" dirty="0" smtClean="0"/>
              <a:t>문과는 구분해야 함</a:t>
            </a:r>
            <a:endParaRPr lang="en-US" altLang="ko-KR" dirty="0" smtClean="0"/>
          </a:p>
          <a:p>
            <a:pPr marL="0" indent="0">
              <a:buNone/>
            </a:pPr>
            <a:endParaRPr lang="en-US" altLang="ko-KR" dirty="0" smtClean="0"/>
          </a:p>
        </p:txBody>
      </p:sp>
      <p:sp>
        <p:nvSpPr>
          <p:cNvPr id="4" name="직사각형 3"/>
          <p:cNvSpPr/>
          <p:nvPr/>
        </p:nvSpPr>
        <p:spPr>
          <a:xfrm>
            <a:off x="1043608" y="3861048"/>
            <a:ext cx="3888432"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b="1" dirty="0"/>
              <a:t>if</a:t>
            </a:r>
            <a:r>
              <a:rPr lang="en-US" altLang="ko-KR" sz="1200" dirty="0"/>
              <a:t> [1]: </a:t>
            </a:r>
            <a:endParaRPr lang="en-US" altLang="ko-KR" sz="1200" dirty="0" smtClean="0"/>
          </a:p>
          <a:p>
            <a:r>
              <a:rPr lang="en-US" altLang="ko-KR" sz="1200" dirty="0" smtClean="0"/>
              <a:t>...          </a:t>
            </a:r>
            <a:r>
              <a:rPr lang="en-US" altLang="ko-KR" sz="1200" b="1" dirty="0" smtClean="0"/>
              <a:t>print</a:t>
            </a:r>
            <a:r>
              <a:rPr lang="en-US" altLang="ko-KR" sz="1200" dirty="0"/>
              <a:t>("Then</a:t>
            </a:r>
            <a:r>
              <a:rPr lang="en-US" altLang="ko-KR" sz="1200" dirty="0" smtClean="0"/>
              <a:t>")</a:t>
            </a:r>
          </a:p>
          <a:p>
            <a:r>
              <a:rPr lang="en-US" altLang="ko-KR" sz="1200" dirty="0" smtClean="0"/>
              <a:t>...     </a:t>
            </a:r>
            <a:r>
              <a:rPr lang="en-US" altLang="ko-KR" sz="1200" b="1" dirty="0" smtClean="0"/>
              <a:t>else</a:t>
            </a:r>
            <a:r>
              <a:rPr lang="en-US" altLang="ko-KR" sz="1200" dirty="0"/>
              <a:t>: </a:t>
            </a:r>
            <a:endParaRPr lang="en-US" altLang="ko-KR" sz="1200" dirty="0" smtClean="0"/>
          </a:p>
          <a:p>
            <a:r>
              <a:rPr lang="en-US" altLang="ko-KR" sz="1200" dirty="0" smtClean="0"/>
              <a:t>...          </a:t>
            </a:r>
            <a:r>
              <a:rPr lang="en-US" altLang="ko-KR" sz="1200" b="1" dirty="0" smtClean="0"/>
              <a:t>print</a:t>
            </a:r>
            <a:r>
              <a:rPr lang="en-US" altLang="ko-KR" sz="1200" dirty="0"/>
              <a:t>("Else") </a:t>
            </a:r>
            <a:endParaRPr lang="en-US" altLang="ko-KR" sz="1200" dirty="0" smtClean="0"/>
          </a:p>
          <a:p>
            <a:r>
              <a:rPr lang="en-US" altLang="ko-KR" sz="1200" dirty="0" smtClean="0"/>
              <a:t> </a:t>
            </a:r>
            <a:r>
              <a:rPr lang="en-US" altLang="ko-KR" sz="1200" dirty="0"/>
              <a:t>Then </a:t>
            </a:r>
            <a:endParaRPr lang="en-US" altLang="ko-KR" sz="1200" dirty="0" smtClean="0"/>
          </a:p>
          <a:p>
            <a:r>
              <a:rPr lang="en-US" altLang="ko-KR" sz="1200" dirty="0" smtClean="0"/>
              <a:t>&gt;&gt;&gt;</a:t>
            </a:r>
          </a:p>
          <a:p>
            <a:r>
              <a:rPr lang="en-US" altLang="ko-KR" sz="1200" dirty="0" smtClean="0"/>
              <a:t>&gt;&gt;&gt; </a:t>
            </a:r>
            <a:r>
              <a:rPr lang="en-US" altLang="ko-KR" sz="1200" b="1" dirty="0"/>
              <a:t>for</a:t>
            </a:r>
            <a:r>
              <a:rPr lang="en-US" altLang="ko-KR" sz="1200" dirty="0"/>
              <a:t> x </a:t>
            </a:r>
            <a:r>
              <a:rPr lang="en-US" altLang="ko-KR" sz="1200" b="1" dirty="0"/>
              <a:t>in</a:t>
            </a:r>
            <a:r>
              <a:rPr lang="en-US" altLang="ko-KR" sz="1200" dirty="0"/>
              <a:t> [1]: </a:t>
            </a:r>
            <a:endParaRPr lang="en-US" altLang="ko-KR" sz="1200" dirty="0" smtClean="0"/>
          </a:p>
          <a:p>
            <a:r>
              <a:rPr lang="en-US" altLang="ko-KR" sz="1200" dirty="0" smtClean="0"/>
              <a:t>...          </a:t>
            </a:r>
            <a:r>
              <a:rPr lang="en-US" altLang="ko-KR" sz="1200" b="1" dirty="0" smtClean="0"/>
              <a:t>print</a:t>
            </a:r>
            <a:r>
              <a:rPr lang="en-US" altLang="ko-KR" sz="1200" dirty="0"/>
              <a:t>("Then</a:t>
            </a:r>
            <a:r>
              <a:rPr lang="en-US" altLang="ko-KR" sz="1200" dirty="0" smtClean="0"/>
              <a:t>")</a:t>
            </a:r>
          </a:p>
          <a:p>
            <a:r>
              <a:rPr lang="en-US" altLang="ko-KR" sz="1200" dirty="0" smtClean="0"/>
              <a:t> </a:t>
            </a:r>
            <a:r>
              <a:rPr lang="en-US" altLang="ko-KR" sz="1200" dirty="0"/>
              <a:t>... </a:t>
            </a:r>
            <a:r>
              <a:rPr lang="en-US" altLang="ko-KR" sz="1200" dirty="0" smtClean="0"/>
              <a:t>    </a:t>
            </a:r>
            <a:r>
              <a:rPr lang="en-US" altLang="ko-KR" sz="1200" b="1" dirty="0" smtClean="0"/>
              <a:t>else</a:t>
            </a:r>
            <a:r>
              <a:rPr lang="en-US" altLang="ko-KR" sz="1200" dirty="0"/>
              <a:t>: </a:t>
            </a:r>
            <a:endParaRPr lang="en-US" altLang="ko-KR" sz="1200" dirty="0" smtClean="0"/>
          </a:p>
          <a:p>
            <a:r>
              <a:rPr lang="en-US" altLang="ko-KR" sz="1200" dirty="0" smtClean="0"/>
              <a:t>...          </a:t>
            </a:r>
            <a:r>
              <a:rPr lang="en-US" altLang="ko-KR" sz="1200" b="1" dirty="0" smtClean="0"/>
              <a:t>print</a:t>
            </a:r>
            <a:r>
              <a:rPr lang="en-US" altLang="ko-KR" sz="1200" dirty="0"/>
              <a:t>("Else</a:t>
            </a:r>
            <a:r>
              <a:rPr lang="en-US" altLang="ko-KR" sz="1200" dirty="0" smtClean="0"/>
              <a:t>")</a:t>
            </a:r>
          </a:p>
          <a:p>
            <a:r>
              <a:rPr lang="en-US" altLang="ko-KR" sz="1200" dirty="0" smtClean="0"/>
              <a:t> </a:t>
            </a:r>
            <a:r>
              <a:rPr lang="en-US" altLang="ko-KR" sz="1200" dirty="0"/>
              <a:t>... </a:t>
            </a:r>
            <a:endParaRPr lang="en-US" altLang="ko-KR" sz="1200" dirty="0" smtClean="0"/>
          </a:p>
          <a:p>
            <a:r>
              <a:rPr lang="en-US" altLang="ko-KR" sz="1200" dirty="0" smtClean="0"/>
              <a:t>Then </a:t>
            </a:r>
          </a:p>
          <a:p>
            <a:r>
              <a:rPr lang="en-US" altLang="ko-KR" sz="1200" dirty="0" smtClean="0"/>
              <a:t>Else</a:t>
            </a:r>
            <a:endParaRPr lang="en-US" altLang="ko-KR" sz="1200" dirty="0"/>
          </a:p>
        </p:txBody>
      </p:sp>
    </p:spTree>
    <p:extLst>
      <p:ext uri="{BB962C8B-B14F-4D97-AF65-F5344CB8AC3E}">
        <p14:creationId xmlns:p14="http://schemas.microsoft.com/office/powerpoint/2010/main" val="15965824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Module/package</a:t>
            </a:r>
            <a:endParaRPr lang="ko-KR" altLang="en-US" dirty="0"/>
          </a:p>
        </p:txBody>
      </p:sp>
    </p:spTree>
    <p:extLst>
      <p:ext uri="{BB962C8B-B14F-4D97-AF65-F5344CB8AC3E}">
        <p14:creationId xmlns:p14="http://schemas.microsoft.com/office/powerpoint/2010/main" val="261058889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모</a:t>
            </a:r>
            <a:r>
              <a:rPr lang="ko-KR" altLang="en-US" dirty="0"/>
              <a:t>듈</a:t>
            </a:r>
          </a:p>
        </p:txBody>
      </p:sp>
      <p:sp>
        <p:nvSpPr>
          <p:cNvPr id="3" name="내용 개체 틀 2"/>
          <p:cNvSpPr>
            <a:spLocks noGrp="1"/>
          </p:cNvSpPr>
          <p:nvPr>
            <p:ph sz="quarter" idx="1"/>
          </p:nvPr>
        </p:nvSpPr>
        <p:spPr>
          <a:xfrm>
            <a:off x="457200" y="1600201"/>
            <a:ext cx="8229600" cy="2044823"/>
          </a:xfrm>
        </p:spPr>
        <p:txBody>
          <a:bodyPr>
            <a:normAutofit fontScale="92500" lnSpcReduction="10000"/>
          </a:bodyPr>
          <a:lstStyle/>
          <a:p>
            <a:pPr marL="0" indent="0">
              <a:buNone/>
            </a:pPr>
            <a:r>
              <a:rPr lang="ko-KR" altLang="en-US" sz="2000" dirty="0"/>
              <a:t>모듈이란 함수나 변수들</a:t>
            </a:r>
            <a:r>
              <a:rPr lang="en-US" altLang="ko-KR" sz="2000" dirty="0"/>
              <a:t>, </a:t>
            </a:r>
            <a:r>
              <a:rPr lang="ko-KR" altLang="en-US" sz="2000" dirty="0"/>
              <a:t>또는 클래스들을 모아놓은 </a:t>
            </a:r>
            <a:r>
              <a:rPr lang="ko-KR" altLang="en-US" sz="2000" dirty="0" smtClean="0"/>
              <a:t>파일</a:t>
            </a:r>
            <a:endParaRPr lang="en-US" altLang="ko-KR" sz="2000" dirty="0" smtClean="0"/>
          </a:p>
          <a:p>
            <a:pPr marL="0" indent="0">
              <a:buNone/>
            </a:pPr>
            <a:endParaRPr lang="en-US" altLang="ko-KR" sz="2000" dirty="0" smtClean="0"/>
          </a:p>
          <a:p>
            <a:pPr marL="0" indent="0">
              <a:buNone/>
            </a:pPr>
            <a:r>
              <a:rPr lang="ko-KR" altLang="en-US" sz="2000" dirty="0" err="1" smtClean="0"/>
              <a:t>파이썬이</a:t>
            </a:r>
            <a:r>
              <a:rPr lang="ko-KR" altLang="en-US" sz="2000" dirty="0" smtClean="0"/>
              <a:t> 모듈은 하나의 객체이면서 하나의 이름공간을 구성해서 내부 속성에 대한 처리 방안을 제시한다</a:t>
            </a:r>
            <a:r>
              <a:rPr lang="en-US" altLang="ko-KR" sz="2000" dirty="0" smtClean="0"/>
              <a:t>.</a:t>
            </a:r>
          </a:p>
          <a:p>
            <a:pPr marL="0" indent="0">
              <a:buNone/>
            </a:pPr>
            <a:endParaRPr lang="en-US" altLang="ko-KR" sz="2000" dirty="0" smtClean="0"/>
          </a:p>
          <a:p>
            <a:pPr marL="0" indent="0">
              <a:buNone/>
            </a:pPr>
            <a:r>
              <a:rPr lang="ko-KR" altLang="en-US" sz="2000" dirty="0" smtClean="0"/>
              <a:t>모듈 내의 속성에 대한 접근은 점</a:t>
            </a:r>
            <a:r>
              <a:rPr lang="en-US" altLang="ko-KR" sz="2000" dirty="0" smtClean="0"/>
              <a:t>(.) </a:t>
            </a:r>
            <a:r>
              <a:rPr lang="ko-KR" altLang="en-US" sz="2000" dirty="0" smtClean="0"/>
              <a:t>연산자를 통해 접근</a:t>
            </a:r>
            <a:endParaRPr lang="en-US" altLang="ko-KR" sz="2000" dirty="0"/>
          </a:p>
          <a:p>
            <a:pPr marL="0" indent="0">
              <a:buNone/>
            </a:pPr>
            <a:endParaRPr lang="en-US" altLang="ko-KR" sz="2000" dirty="0"/>
          </a:p>
          <a:p>
            <a:pPr marL="0" indent="0">
              <a:buNone/>
            </a:pPr>
            <a:endParaRPr lang="en-US" altLang="ko-KR" sz="2000" dirty="0" smtClean="0"/>
          </a:p>
          <a:p>
            <a:pPr marL="0" indent="0">
              <a:buNone/>
            </a:pPr>
            <a:endParaRPr lang="en-US" altLang="ko-KR" sz="1900" dirty="0"/>
          </a:p>
          <a:p>
            <a:pPr marL="0" indent="0">
              <a:buNone/>
            </a:pPr>
            <a:endParaRPr lang="en-US" altLang="ko-KR" sz="1900" dirty="0" smtClean="0"/>
          </a:p>
          <a:p>
            <a:pPr marL="0" indent="0">
              <a:buNone/>
            </a:pPr>
            <a:endParaRPr lang="en-US" altLang="ko-KR" dirty="0"/>
          </a:p>
          <a:p>
            <a:pPr marL="0" indent="0">
              <a:buNone/>
            </a:pPr>
            <a:endParaRPr lang="en-US" altLang="ko-KR" dirty="0" smtClean="0"/>
          </a:p>
        </p:txBody>
      </p:sp>
      <p:sp>
        <p:nvSpPr>
          <p:cNvPr id="4" name="직사각형 3"/>
          <p:cNvSpPr/>
          <p:nvPr/>
        </p:nvSpPr>
        <p:spPr>
          <a:xfrm>
            <a:off x="971600" y="4293096"/>
            <a:ext cx="374441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t>
            </a:r>
            <a:r>
              <a:rPr lang="ko-KR" altLang="en-US" sz="1200" dirty="0" smtClean="0"/>
              <a:t>모듈 </a:t>
            </a:r>
            <a:r>
              <a:rPr lang="en-US" altLang="ko-KR" sz="1200" dirty="0" smtClean="0"/>
              <a:t>mod.py</a:t>
            </a:r>
          </a:p>
          <a:p>
            <a:endParaRPr lang="en-US" altLang="ko-KR" sz="1200" dirty="0" smtClean="0"/>
          </a:p>
          <a:p>
            <a:r>
              <a:rPr lang="en-US" altLang="ko-KR" sz="1200" dirty="0" err="1" smtClean="0"/>
              <a:t>def</a:t>
            </a:r>
            <a:r>
              <a:rPr lang="en-US" altLang="ko-KR" sz="1200" dirty="0" smtClean="0"/>
              <a:t> </a:t>
            </a:r>
            <a:r>
              <a:rPr lang="en-US" altLang="ko-KR" sz="1200" dirty="0"/>
              <a:t>apple(): </a:t>
            </a:r>
            <a:endParaRPr lang="en-US" altLang="ko-KR" sz="1200" dirty="0" smtClean="0"/>
          </a:p>
          <a:p>
            <a:r>
              <a:rPr lang="en-US" altLang="ko-KR" sz="1200" dirty="0" smtClean="0"/>
              <a:t>    print </a:t>
            </a:r>
            <a:r>
              <a:rPr lang="en-US" altLang="ko-KR" sz="1200" dirty="0"/>
              <a:t>"I AM APPLES!" # this is just a </a:t>
            </a:r>
            <a:r>
              <a:rPr lang="en-US" altLang="ko-KR" sz="1200" dirty="0" smtClean="0"/>
              <a:t>variable</a:t>
            </a:r>
          </a:p>
          <a:p>
            <a:endParaRPr lang="en-US" altLang="ko-KR" sz="1200" dirty="0"/>
          </a:p>
          <a:p>
            <a:r>
              <a:rPr lang="en-US" altLang="ko-KR" sz="1200" dirty="0" smtClean="0"/>
              <a:t> </a:t>
            </a:r>
            <a:r>
              <a:rPr lang="en-US" altLang="ko-KR" sz="1200" dirty="0"/>
              <a:t>tangerine = "Living reflection of a dream" </a:t>
            </a:r>
          </a:p>
        </p:txBody>
      </p:sp>
      <p:sp>
        <p:nvSpPr>
          <p:cNvPr id="6" name="직사각형 5"/>
          <p:cNvSpPr/>
          <p:nvPr/>
        </p:nvSpPr>
        <p:spPr>
          <a:xfrm>
            <a:off x="5004048" y="4286200"/>
            <a:ext cx="374441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t>
            </a:r>
            <a:r>
              <a:rPr lang="ko-KR" altLang="en-US" sz="1200" dirty="0" smtClean="0"/>
              <a:t>모듈 </a:t>
            </a:r>
            <a:r>
              <a:rPr lang="en-US" altLang="ko-KR" sz="1200" dirty="0" smtClean="0"/>
              <a:t>mod_import.py</a:t>
            </a:r>
          </a:p>
          <a:p>
            <a:endParaRPr lang="en-US" altLang="ko-KR" sz="1200" dirty="0" smtClean="0"/>
          </a:p>
          <a:p>
            <a:r>
              <a:rPr lang="en-US" altLang="ko-KR" sz="1200" b="1" dirty="0"/>
              <a:t>import</a:t>
            </a:r>
            <a:r>
              <a:rPr lang="en-US" altLang="ko-KR" sz="1200" dirty="0"/>
              <a:t> </a:t>
            </a:r>
            <a:r>
              <a:rPr lang="en-US" altLang="ko-KR" sz="1200" dirty="0" smtClean="0"/>
              <a:t>mod</a:t>
            </a:r>
          </a:p>
          <a:p>
            <a:r>
              <a:rPr lang="en-US" altLang="ko-KR" sz="1200" dirty="0" err="1" smtClean="0"/>
              <a:t>mod</a:t>
            </a:r>
            <a:r>
              <a:rPr lang="en-US" altLang="ko-KR" sz="1200" b="1" dirty="0" err="1" smtClean="0"/>
              <a:t>.</a:t>
            </a:r>
            <a:r>
              <a:rPr lang="en-US" altLang="ko-KR" sz="1200" dirty="0" err="1" smtClean="0"/>
              <a:t>apple</a:t>
            </a:r>
            <a:r>
              <a:rPr lang="en-US" altLang="ko-KR" sz="1200" b="1" dirty="0"/>
              <a:t>()</a:t>
            </a:r>
            <a:r>
              <a:rPr lang="en-US" altLang="ko-KR" sz="1200" dirty="0"/>
              <a:t> </a:t>
            </a:r>
            <a:endParaRPr lang="en-US" altLang="ko-KR" sz="1200" dirty="0" smtClean="0"/>
          </a:p>
          <a:p>
            <a:r>
              <a:rPr lang="en-US" altLang="ko-KR" sz="1200" b="1" dirty="0" smtClean="0"/>
              <a:t>print</a:t>
            </a:r>
            <a:r>
              <a:rPr lang="en-US" altLang="ko-KR" sz="1200" dirty="0" smtClean="0"/>
              <a:t> </a:t>
            </a:r>
            <a:r>
              <a:rPr lang="en-US" altLang="ko-KR" sz="1200" dirty="0" err="1" smtClean="0"/>
              <a:t>mod</a:t>
            </a:r>
            <a:r>
              <a:rPr lang="en-US" altLang="ko-KR" sz="1200" b="1" dirty="0" err="1" smtClean="0"/>
              <a:t>.</a:t>
            </a:r>
            <a:r>
              <a:rPr lang="en-US" altLang="ko-KR" sz="1200" dirty="0" err="1" smtClean="0"/>
              <a:t>tangerine</a:t>
            </a:r>
            <a:r>
              <a:rPr lang="en-US" altLang="ko-KR" sz="1200" dirty="0" smtClean="0"/>
              <a:t>" </a:t>
            </a:r>
            <a:endParaRPr lang="en-US" altLang="ko-KR" sz="1200" dirty="0"/>
          </a:p>
        </p:txBody>
      </p:sp>
    </p:spTree>
    <p:extLst>
      <p:ext uri="{BB962C8B-B14F-4D97-AF65-F5344CB8AC3E}">
        <p14:creationId xmlns:p14="http://schemas.microsoft.com/office/powerpoint/2010/main" val="217912051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모듈 </a:t>
            </a:r>
            <a:r>
              <a:rPr lang="en-US" altLang="ko-KR" dirty="0" smtClean="0"/>
              <a:t>namespace </a:t>
            </a:r>
            <a:r>
              <a:rPr lang="ko-KR" altLang="en-US" dirty="0" smtClean="0"/>
              <a:t>검색하기</a:t>
            </a:r>
            <a:endParaRPr lang="ko-KR" altLang="en-US" dirty="0"/>
          </a:p>
        </p:txBody>
      </p:sp>
      <p:sp>
        <p:nvSpPr>
          <p:cNvPr id="3" name="내용 개체 틀 2"/>
          <p:cNvSpPr>
            <a:spLocks noGrp="1"/>
          </p:cNvSpPr>
          <p:nvPr>
            <p:ph sz="quarter" idx="1"/>
          </p:nvPr>
        </p:nvSpPr>
        <p:spPr>
          <a:xfrm>
            <a:off x="457200" y="1600201"/>
            <a:ext cx="8229600" cy="2044823"/>
          </a:xfrm>
        </p:spPr>
        <p:txBody>
          <a:bodyPr>
            <a:normAutofit/>
          </a:bodyPr>
          <a:lstStyle/>
          <a:p>
            <a:pPr marL="0" indent="0">
              <a:buNone/>
            </a:pPr>
            <a:r>
              <a:rPr lang="ko-KR" altLang="en-US" sz="2000" dirty="0" smtClean="0"/>
              <a:t>모듈도 객체이므로 하나의 이름공간을 관리한다</a:t>
            </a:r>
            <a:r>
              <a:rPr lang="en-US" altLang="ko-KR" sz="2000" dirty="0" smtClean="0"/>
              <a:t>.</a:t>
            </a:r>
          </a:p>
          <a:p>
            <a:pPr marL="0" indent="0">
              <a:buNone/>
            </a:pPr>
            <a:endParaRPr lang="en-US" altLang="ko-KR" sz="2000" dirty="0"/>
          </a:p>
          <a:p>
            <a:pPr marL="0" indent="0">
              <a:buNone/>
            </a:pPr>
            <a:r>
              <a:rPr lang="en-US" altLang="ko-KR" sz="2000" dirty="0" smtClean="0"/>
              <a:t>Namespace : </a:t>
            </a:r>
            <a:r>
              <a:rPr lang="ko-KR" altLang="en-US" sz="2000" dirty="0" err="1" smtClean="0"/>
              <a:t>모듈명</a:t>
            </a:r>
            <a:r>
              <a:rPr lang="en-US" altLang="ko-KR" sz="2000" dirty="0" smtClean="0"/>
              <a:t>.__</a:t>
            </a:r>
            <a:r>
              <a:rPr lang="en-US" altLang="ko-KR" sz="2000" dirty="0" err="1" smtClean="0"/>
              <a:t>dict</a:t>
            </a:r>
            <a:r>
              <a:rPr lang="en-US" altLang="ko-KR" sz="2000" dirty="0" smtClean="0"/>
              <a:t>__ </a:t>
            </a:r>
          </a:p>
          <a:p>
            <a:pPr marL="0" indent="0">
              <a:buNone/>
            </a:pPr>
            <a:r>
              <a:rPr lang="ko-KR" altLang="en-US" sz="2000" dirty="0" smtClean="0"/>
              <a:t>모듈 내의 속성을 가져오기 </a:t>
            </a:r>
            <a:r>
              <a:rPr lang="en-US" altLang="ko-KR" sz="2000" dirty="0" smtClean="0"/>
              <a:t>: </a:t>
            </a:r>
            <a:r>
              <a:rPr lang="ko-KR" altLang="en-US" sz="2000" dirty="0" err="1" smtClean="0"/>
              <a:t>모듈명</a:t>
            </a:r>
            <a:r>
              <a:rPr lang="en-US" altLang="ko-KR" sz="2000" dirty="0" smtClean="0"/>
              <a:t>.__</a:t>
            </a:r>
            <a:r>
              <a:rPr lang="en-US" altLang="ko-KR" sz="2000" dirty="0" err="1" smtClean="0"/>
              <a:t>dict</a:t>
            </a:r>
            <a:r>
              <a:rPr lang="en-US" altLang="ko-KR" sz="2000" dirty="0" smtClean="0"/>
              <a:t>__.get(‘</a:t>
            </a:r>
            <a:r>
              <a:rPr lang="ko-KR" altLang="en-US" sz="2000" dirty="0" err="1" smtClean="0"/>
              <a:t>속성명</a:t>
            </a:r>
            <a:r>
              <a:rPr lang="en-US" altLang="ko-KR" sz="2000" dirty="0" smtClean="0"/>
              <a:t>’)</a:t>
            </a:r>
            <a:endParaRPr lang="en-US" altLang="ko-KR" sz="2000" dirty="0"/>
          </a:p>
          <a:p>
            <a:pPr marL="0" indent="0">
              <a:buNone/>
            </a:pPr>
            <a:endParaRPr lang="en-US" altLang="ko-KR" sz="2000" dirty="0" smtClean="0"/>
          </a:p>
          <a:p>
            <a:pPr marL="0" indent="0">
              <a:buNone/>
            </a:pPr>
            <a:endParaRPr lang="en-US" altLang="ko-KR" sz="2000" dirty="0"/>
          </a:p>
          <a:p>
            <a:pPr marL="0" indent="0">
              <a:buNone/>
            </a:pPr>
            <a:endParaRPr lang="en-US" altLang="ko-KR" sz="2000" dirty="0" smtClean="0"/>
          </a:p>
          <a:p>
            <a:pPr marL="0" indent="0">
              <a:buNone/>
            </a:pPr>
            <a:endParaRPr lang="en-US" altLang="ko-KR" sz="1900" dirty="0"/>
          </a:p>
          <a:p>
            <a:pPr marL="0" indent="0">
              <a:buNone/>
            </a:pPr>
            <a:endParaRPr lang="en-US" altLang="ko-KR" sz="1900" dirty="0" smtClean="0"/>
          </a:p>
          <a:p>
            <a:pPr marL="0" indent="0">
              <a:buNone/>
            </a:pPr>
            <a:endParaRPr lang="en-US" altLang="ko-KR" dirty="0"/>
          </a:p>
          <a:p>
            <a:pPr marL="0" indent="0">
              <a:buNone/>
            </a:pPr>
            <a:endParaRPr lang="en-US" altLang="ko-KR" dirty="0" smtClean="0"/>
          </a:p>
        </p:txBody>
      </p:sp>
      <p:sp>
        <p:nvSpPr>
          <p:cNvPr id="4" name="직사각형 3"/>
          <p:cNvSpPr/>
          <p:nvPr/>
        </p:nvSpPr>
        <p:spPr>
          <a:xfrm>
            <a:off x="971600" y="4293096"/>
            <a:ext cx="374441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t>
            </a:r>
            <a:r>
              <a:rPr lang="ko-KR" altLang="en-US" sz="1200" dirty="0" smtClean="0"/>
              <a:t>모듈 </a:t>
            </a:r>
            <a:r>
              <a:rPr lang="en-US" altLang="ko-KR" sz="1200" dirty="0" smtClean="0"/>
              <a:t>mod.py</a:t>
            </a:r>
          </a:p>
          <a:p>
            <a:endParaRPr lang="en-US" altLang="ko-KR" sz="1200" dirty="0" smtClean="0"/>
          </a:p>
          <a:p>
            <a:r>
              <a:rPr lang="en-US" altLang="ko-KR" sz="1200" dirty="0" err="1" smtClean="0"/>
              <a:t>def</a:t>
            </a:r>
            <a:r>
              <a:rPr lang="en-US" altLang="ko-KR" sz="1200" dirty="0" smtClean="0"/>
              <a:t> </a:t>
            </a:r>
            <a:r>
              <a:rPr lang="en-US" altLang="ko-KR" sz="1200" dirty="0"/>
              <a:t>apple(): </a:t>
            </a:r>
            <a:endParaRPr lang="en-US" altLang="ko-KR" sz="1200" dirty="0" smtClean="0"/>
          </a:p>
          <a:p>
            <a:r>
              <a:rPr lang="en-US" altLang="ko-KR" sz="1200" dirty="0" smtClean="0"/>
              <a:t>    print </a:t>
            </a:r>
            <a:r>
              <a:rPr lang="en-US" altLang="ko-KR" sz="1200" dirty="0"/>
              <a:t>"I AM APPLES!" # this is just a </a:t>
            </a:r>
            <a:r>
              <a:rPr lang="en-US" altLang="ko-KR" sz="1200" dirty="0" smtClean="0"/>
              <a:t>variable</a:t>
            </a:r>
          </a:p>
          <a:p>
            <a:endParaRPr lang="en-US" altLang="ko-KR" sz="1200" dirty="0"/>
          </a:p>
          <a:p>
            <a:r>
              <a:rPr lang="en-US" altLang="ko-KR" sz="1200" dirty="0" smtClean="0"/>
              <a:t> </a:t>
            </a:r>
            <a:r>
              <a:rPr lang="en-US" altLang="ko-KR" sz="1200" dirty="0"/>
              <a:t>tangerine = "Living reflection of a dream" </a:t>
            </a:r>
          </a:p>
        </p:txBody>
      </p:sp>
      <p:sp>
        <p:nvSpPr>
          <p:cNvPr id="6" name="직사각형 5"/>
          <p:cNvSpPr/>
          <p:nvPr/>
        </p:nvSpPr>
        <p:spPr>
          <a:xfrm>
            <a:off x="5004048" y="4286200"/>
            <a:ext cx="374441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t>
            </a:r>
            <a:r>
              <a:rPr lang="ko-KR" altLang="en-US" sz="1200" dirty="0" smtClean="0"/>
              <a:t>모듈 </a:t>
            </a:r>
            <a:r>
              <a:rPr lang="en-US" altLang="ko-KR" sz="1200" dirty="0" smtClean="0"/>
              <a:t>mod_import.py</a:t>
            </a:r>
          </a:p>
          <a:p>
            <a:endParaRPr lang="en-US" altLang="ko-KR" sz="1200" dirty="0" smtClean="0"/>
          </a:p>
          <a:p>
            <a:r>
              <a:rPr lang="en-US" altLang="ko-KR" sz="1200" b="1" dirty="0"/>
              <a:t>import</a:t>
            </a:r>
            <a:r>
              <a:rPr lang="en-US" altLang="ko-KR" sz="1200" dirty="0"/>
              <a:t> </a:t>
            </a:r>
            <a:r>
              <a:rPr lang="en-US" altLang="ko-KR" sz="1200" dirty="0" smtClean="0"/>
              <a:t>mod</a:t>
            </a:r>
          </a:p>
          <a:p>
            <a:endParaRPr lang="en-US" altLang="ko-KR" sz="1200" dirty="0" smtClean="0"/>
          </a:p>
          <a:p>
            <a:r>
              <a:rPr lang="en-US" altLang="ko-KR" sz="1200" dirty="0" smtClean="0"/>
              <a:t>mod</a:t>
            </a:r>
            <a:r>
              <a:rPr lang="en-US" altLang="ko-KR" sz="1200" b="1" dirty="0" smtClean="0"/>
              <a:t>.__</a:t>
            </a:r>
            <a:r>
              <a:rPr lang="en-US" altLang="ko-KR" sz="1200" b="1" dirty="0" err="1" smtClean="0"/>
              <a:t>dict</a:t>
            </a:r>
            <a:r>
              <a:rPr lang="en-US" altLang="ko-KR" sz="1200" b="1" dirty="0" smtClean="0"/>
              <a:t>__.get(‘</a:t>
            </a:r>
            <a:r>
              <a:rPr lang="en-US" altLang="ko-KR" sz="1200" dirty="0" smtClean="0"/>
              <a:t>apple’) </a:t>
            </a:r>
          </a:p>
          <a:p>
            <a:r>
              <a:rPr lang="en-US" altLang="ko-KR" sz="1200" dirty="0"/>
              <a:t>mod</a:t>
            </a:r>
            <a:r>
              <a:rPr lang="en-US" altLang="ko-KR" sz="1200" b="1" dirty="0"/>
              <a:t>.__</a:t>
            </a:r>
            <a:r>
              <a:rPr lang="en-US" altLang="ko-KR" sz="1200" b="1" dirty="0" err="1"/>
              <a:t>dict</a:t>
            </a:r>
            <a:r>
              <a:rPr lang="en-US" altLang="ko-KR" sz="1200" b="1" dirty="0"/>
              <a:t>__.get</a:t>
            </a:r>
            <a:r>
              <a:rPr lang="en-US" altLang="ko-KR" sz="1200" b="1" dirty="0" smtClean="0"/>
              <a:t>(‘</a:t>
            </a:r>
            <a:r>
              <a:rPr lang="en-US" altLang="ko-KR" sz="1200" dirty="0"/>
              <a:t>tangerine </a:t>
            </a:r>
            <a:r>
              <a:rPr lang="en-US" altLang="ko-KR" sz="1200" dirty="0" smtClean="0"/>
              <a:t>’) </a:t>
            </a:r>
            <a:endParaRPr lang="en-US" altLang="ko-KR" sz="1200" dirty="0"/>
          </a:p>
          <a:p>
            <a:endParaRPr lang="en-US" altLang="ko-KR" sz="1200" dirty="0"/>
          </a:p>
        </p:txBody>
      </p:sp>
    </p:spTree>
    <p:extLst>
      <p:ext uri="{BB962C8B-B14F-4D97-AF65-F5344CB8AC3E}">
        <p14:creationId xmlns:p14="http://schemas.microsoft.com/office/powerpoint/2010/main" val="42533144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모듈 </a:t>
            </a:r>
            <a:r>
              <a:rPr lang="en-US" altLang="ko-KR" dirty="0" smtClean="0"/>
              <a:t>namespace </a:t>
            </a:r>
            <a:r>
              <a:rPr lang="ko-KR" altLang="en-US" dirty="0" smtClean="0"/>
              <a:t>검색하기</a:t>
            </a:r>
            <a:endParaRPr lang="ko-KR" altLang="en-US" dirty="0"/>
          </a:p>
        </p:txBody>
      </p:sp>
      <p:sp>
        <p:nvSpPr>
          <p:cNvPr id="3" name="내용 개체 틀 2"/>
          <p:cNvSpPr>
            <a:spLocks noGrp="1"/>
          </p:cNvSpPr>
          <p:nvPr>
            <p:ph sz="quarter" idx="1"/>
          </p:nvPr>
        </p:nvSpPr>
        <p:spPr>
          <a:xfrm>
            <a:off x="457200" y="1600201"/>
            <a:ext cx="8229600" cy="2044823"/>
          </a:xfrm>
        </p:spPr>
        <p:txBody>
          <a:bodyPr>
            <a:normAutofit/>
          </a:bodyPr>
          <a:lstStyle/>
          <a:p>
            <a:pPr marL="0" indent="0">
              <a:buNone/>
            </a:pPr>
            <a:r>
              <a:rPr lang="ko-KR" altLang="en-US" sz="2000" dirty="0" smtClean="0"/>
              <a:t>모듈도 객체이므로 하나의 이름공간을 관리한다</a:t>
            </a:r>
            <a:r>
              <a:rPr lang="en-US" altLang="ko-KR" sz="2000" dirty="0" smtClean="0"/>
              <a:t>.</a:t>
            </a:r>
          </a:p>
          <a:p>
            <a:pPr marL="0" indent="0">
              <a:buNone/>
            </a:pPr>
            <a:endParaRPr lang="en-US" altLang="ko-KR" sz="2000" dirty="0"/>
          </a:p>
          <a:p>
            <a:pPr marL="0" indent="0">
              <a:buNone/>
            </a:pPr>
            <a:r>
              <a:rPr lang="en-US" altLang="ko-KR" sz="2000" dirty="0" smtClean="0"/>
              <a:t>Namespace : </a:t>
            </a:r>
            <a:r>
              <a:rPr lang="ko-KR" altLang="en-US" sz="2000" dirty="0" err="1" smtClean="0"/>
              <a:t>모듈명</a:t>
            </a:r>
            <a:r>
              <a:rPr lang="en-US" altLang="ko-KR" sz="2000" dirty="0" smtClean="0"/>
              <a:t>.__</a:t>
            </a:r>
            <a:r>
              <a:rPr lang="en-US" altLang="ko-KR" sz="2000" dirty="0" err="1" smtClean="0"/>
              <a:t>dict</a:t>
            </a:r>
            <a:r>
              <a:rPr lang="en-US" altLang="ko-KR" sz="2000" dirty="0" smtClean="0"/>
              <a:t>__ </a:t>
            </a:r>
          </a:p>
          <a:p>
            <a:pPr marL="0" indent="0">
              <a:buNone/>
            </a:pPr>
            <a:r>
              <a:rPr lang="ko-KR" altLang="en-US" sz="2000" dirty="0" smtClean="0"/>
              <a:t>모듈 내의 속성을 가져오기 </a:t>
            </a:r>
            <a:r>
              <a:rPr lang="en-US" altLang="ko-KR" sz="2000" dirty="0" smtClean="0"/>
              <a:t>: </a:t>
            </a:r>
            <a:r>
              <a:rPr lang="ko-KR" altLang="en-US" sz="2000" dirty="0" err="1" smtClean="0"/>
              <a:t>모듈명</a:t>
            </a:r>
            <a:r>
              <a:rPr lang="en-US" altLang="ko-KR" sz="2000" dirty="0" smtClean="0"/>
              <a:t>.__</a:t>
            </a:r>
            <a:r>
              <a:rPr lang="en-US" altLang="ko-KR" sz="2000" dirty="0" err="1" smtClean="0"/>
              <a:t>dict</a:t>
            </a:r>
            <a:r>
              <a:rPr lang="en-US" altLang="ko-KR" sz="2000" dirty="0" smtClean="0"/>
              <a:t>__.get(‘</a:t>
            </a:r>
            <a:r>
              <a:rPr lang="ko-KR" altLang="en-US" sz="2000" dirty="0" err="1" smtClean="0"/>
              <a:t>속성명</a:t>
            </a:r>
            <a:r>
              <a:rPr lang="en-US" altLang="ko-KR" sz="2000" dirty="0" smtClean="0"/>
              <a:t>’)</a:t>
            </a:r>
            <a:endParaRPr lang="en-US" altLang="ko-KR" sz="2000" dirty="0"/>
          </a:p>
          <a:p>
            <a:pPr marL="0" indent="0">
              <a:buNone/>
            </a:pPr>
            <a:endParaRPr lang="en-US" altLang="ko-KR" sz="2000" dirty="0" smtClean="0"/>
          </a:p>
          <a:p>
            <a:pPr marL="0" indent="0">
              <a:buNone/>
            </a:pPr>
            <a:endParaRPr lang="en-US" altLang="ko-KR" sz="2000" dirty="0"/>
          </a:p>
          <a:p>
            <a:pPr marL="0" indent="0">
              <a:buNone/>
            </a:pPr>
            <a:endParaRPr lang="en-US" altLang="ko-KR" sz="2000" dirty="0" smtClean="0"/>
          </a:p>
          <a:p>
            <a:pPr marL="0" indent="0">
              <a:buNone/>
            </a:pPr>
            <a:endParaRPr lang="en-US" altLang="ko-KR" sz="1900" dirty="0"/>
          </a:p>
          <a:p>
            <a:pPr marL="0" indent="0">
              <a:buNone/>
            </a:pPr>
            <a:endParaRPr lang="en-US" altLang="ko-KR" sz="1900" dirty="0" smtClean="0"/>
          </a:p>
          <a:p>
            <a:pPr marL="0" indent="0">
              <a:buNone/>
            </a:pPr>
            <a:endParaRPr lang="en-US" altLang="ko-KR" dirty="0"/>
          </a:p>
          <a:p>
            <a:pPr marL="0" indent="0">
              <a:buNone/>
            </a:pPr>
            <a:endParaRPr lang="en-US" altLang="ko-KR" dirty="0" smtClean="0"/>
          </a:p>
        </p:txBody>
      </p:sp>
      <p:sp>
        <p:nvSpPr>
          <p:cNvPr id="4" name="직사각형 3"/>
          <p:cNvSpPr/>
          <p:nvPr/>
        </p:nvSpPr>
        <p:spPr>
          <a:xfrm>
            <a:off x="971600" y="4293096"/>
            <a:ext cx="374441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t>
            </a:r>
            <a:r>
              <a:rPr lang="ko-KR" altLang="en-US" sz="1200" dirty="0" smtClean="0"/>
              <a:t>모듈 </a:t>
            </a:r>
            <a:r>
              <a:rPr lang="en-US" altLang="ko-KR" sz="1200" dirty="0" smtClean="0"/>
              <a:t>mod.py</a:t>
            </a:r>
          </a:p>
          <a:p>
            <a:endParaRPr lang="en-US" altLang="ko-KR" sz="1200" dirty="0" smtClean="0"/>
          </a:p>
          <a:p>
            <a:r>
              <a:rPr lang="en-US" altLang="ko-KR" sz="1200" dirty="0" err="1" smtClean="0"/>
              <a:t>def</a:t>
            </a:r>
            <a:r>
              <a:rPr lang="en-US" altLang="ko-KR" sz="1200" dirty="0" smtClean="0"/>
              <a:t> </a:t>
            </a:r>
            <a:r>
              <a:rPr lang="en-US" altLang="ko-KR" sz="1200" dirty="0"/>
              <a:t>apple(): </a:t>
            </a:r>
            <a:endParaRPr lang="en-US" altLang="ko-KR" sz="1200" dirty="0" smtClean="0"/>
          </a:p>
          <a:p>
            <a:r>
              <a:rPr lang="en-US" altLang="ko-KR" sz="1200" dirty="0" smtClean="0"/>
              <a:t>    print </a:t>
            </a:r>
            <a:r>
              <a:rPr lang="en-US" altLang="ko-KR" sz="1200" dirty="0"/>
              <a:t>"I AM APPLES!" # this is just a </a:t>
            </a:r>
            <a:r>
              <a:rPr lang="en-US" altLang="ko-KR" sz="1200" dirty="0" smtClean="0"/>
              <a:t>variable</a:t>
            </a:r>
          </a:p>
          <a:p>
            <a:endParaRPr lang="en-US" altLang="ko-KR" sz="1200" dirty="0"/>
          </a:p>
          <a:p>
            <a:r>
              <a:rPr lang="en-US" altLang="ko-KR" sz="1200" dirty="0" smtClean="0"/>
              <a:t> </a:t>
            </a:r>
            <a:r>
              <a:rPr lang="en-US" altLang="ko-KR" sz="1200" dirty="0"/>
              <a:t>tangerine = "Living reflection of a dream" </a:t>
            </a:r>
          </a:p>
        </p:txBody>
      </p:sp>
      <p:sp>
        <p:nvSpPr>
          <p:cNvPr id="6" name="직사각형 5"/>
          <p:cNvSpPr/>
          <p:nvPr/>
        </p:nvSpPr>
        <p:spPr>
          <a:xfrm>
            <a:off x="5004048" y="4286200"/>
            <a:ext cx="374441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t>
            </a:r>
            <a:r>
              <a:rPr lang="ko-KR" altLang="en-US" sz="1200" dirty="0" smtClean="0"/>
              <a:t>모듈 </a:t>
            </a:r>
            <a:r>
              <a:rPr lang="en-US" altLang="ko-KR" sz="1200" dirty="0" smtClean="0"/>
              <a:t>mod_import.py</a:t>
            </a:r>
          </a:p>
          <a:p>
            <a:endParaRPr lang="en-US" altLang="ko-KR" sz="1200" dirty="0" smtClean="0"/>
          </a:p>
          <a:p>
            <a:r>
              <a:rPr lang="en-US" altLang="ko-KR" sz="1200" b="1" dirty="0"/>
              <a:t>import</a:t>
            </a:r>
            <a:r>
              <a:rPr lang="en-US" altLang="ko-KR" sz="1200" dirty="0"/>
              <a:t> </a:t>
            </a:r>
            <a:r>
              <a:rPr lang="en-US" altLang="ko-KR" sz="1200" dirty="0" smtClean="0"/>
              <a:t>mod</a:t>
            </a:r>
          </a:p>
          <a:p>
            <a:endParaRPr lang="en-US" altLang="ko-KR" sz="1200" dirty="0" smtClean="0"/>
          </a:p>
          <a:p>
            <a:r>
              <a:rPr lang="en-US" altLang="ko-KR" sz="1200" dirty="0" smtClean="0"/>
              <a:t>mod</a:t>
            </a:r>
            <a:r>
              <a:rPr lang="en-US" altLang="ko-KR" sz="1200" b="1" dirty="0" smtClean="0"/>
              <a:t>.__</a:t>
            </a:r>
            <a:r>
              <a:rPr lang="en-US" altLang="ko-KR" sz="1200" b="1" dirty="0" err="1" smtClean="0"/>
              <a:t>dict</a:t>
            </a:r>
            <a:r>
              <a:rPr lang="en-US" altLang="ko-KR" sz="1200" b="1" dirty="0" smtClean="0"/>
              <a:t>__.get(‘</a:t>
            </a:r>
            <a:r>
              <a:rPr lang="en-US" altLang="ko-KR" sz="1200" dirty="0" smtClean="0"/>
              <a:t>apple’) </a:t>
            </a:r>
          </a:p>
          <a:p>
            <a:r>
              <a:rPr lang="en-US" altLang="ko-KR" sz="1200" dirty="0"/>
              <a:t>mod</a:t>
            </a:r>
            <a:r>
              <a:rPr lang="en-US" altLang="ko-KR" sz="1200" b="1" dirty="0"/>
              <a:t>.__</a:t>
            </a:r>
            <a:r>
              <a:rPr lang="en-US" altLang="ko-KR" sz="1200" b="1" dirty="0" err="1"/>
              <a:t>dict</a:t>
            </a:r>
            <a:r>
              <a:rPr lang="en-US" altLang="ko-KR" sz="1200" b="1" dirty="0"/>
              <a:t>__.get</a:t>
            </a:r>
            <a:r>
              <a:rPr lang="en-US" altLang="ko-KR" sz="1200" b="1" dirty="0" smtClean="0"/>
              <a:t>(‘</a:t>
            </a:r>
            <a:r>
              <a:rPr lang="en-US" altLang="ko-KR" sz="1200" dirty="0"/>
              <a:t>tangerine </a:t>
            </a:r>
            <a:r>
              <a:rPr lang="en-US" altLang="ko-KR" sz="1200" dirty="0" smtClean="0"/>
              <a:t>’) </a:t>
            </a:r>
            <a:endParaRPr lang="en-US" altLang="ko-KR" sz="1200" dirty="0"/>
          </a:p>
          <a:p>
            <a:endParaRPr lang="en-US" altLang="ko-KR" sz="1200" dirty="0"/>
          </a:p>
        </p:txBody>
      </p:sp>
    </p:spTree>
    <p:extLst>
      <p:ext uri="{BB962C8B-B14F-4D97-AF65-F5344CB8AC3E}">
        <p14:creationId xmlns:p14="http://schemas.microsoft.com/office/powerpoint/2010/main" val="83032289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if </a:t>
            </a:r>
            <a:r>
              <a:rPr lang="en-US" altLang="ko-KR" b="1" dirty="0"/>
              <a:t>__name__ == "__main__": </a:t>
            </a:r>
            <a:endParaRPr lang="ko-KR" altLang="en-US" b="1" dirty="0"/>
          </a:p>
        </p:txBody>
      </p:sp>
      <p:sp>
        <p:nvSpPr>
          <p:cNvPr id="3" name="내용 개체 틀 2"/>
          <p:cNvSpPr>
            <a:spLocks noGrp="1"/>
          </p:cNvSpPr>
          <p:nvPr>
            <p:ph sz="quarter" idx="1"/>
          </p:nvPr>
        </p:nvSpPr>
        <p:spPr>
          <a:xfrm>
            <a:off x="457200" y="1600201"/>
            <a:ext cx="8229600" cy="2332855"/>
          </a:xfrm>
        </p:spPr>
        <p:txBody>
          <a:bodyPr>
            <a:normAutofit/>
          </a:bodyPr>
          <a:lstStyle/>
          <a:p>
            <a:pPr marL="0" indent="0">
              <a:buNone/>
            </a:pPr>
            <a:r>
              <a:rPr lang="en-US" altLang="ko-KR" sz="2000" dirty="0" smtClean="0"/>
              <a:t>Command </a:t>
            </a:r>
            <a:r>
              <a:rPr lang="ko-KR" altLang="en-US" sz="2000" dirty="0" smtClean="0"/>
              <a:t>창에서 모듈을 호출할 경우 </a:t>
            </a:r>
            <a:r>
              <a:rPr lang="en-US" altLang="ko-KR" sz="2000" dirty="0" smtClean="0"/>
              <a:t>__name__ </a:t>
            </a:r>
            <a:r>
              <a:rPr lang="ko-KR" altLang="en-US" sz="2000" dirty="0" smtClean="0"/>
              <a:t>속성에 </a:t>
            </a:r>
            <a:r>
              <a:rPr lang="en-US" altLang="ko-KR" sz="2000" dirty="0" smtClean="0"/>
              <a:t>“__main__” </a:t>
            </a:r>
            <a:r>
              <a:rPr lang="ko-KR" altLang="en-US" sz="2000" dirty="0" smtClean="0"/>
              <a:t>으로 들어감</a:t>
            </a:r>
            <a:endParaRPr lang="en-US" altLang="ko-KR" sz="2000" dirty="0" smtClean="0"/>
          </a:p>
          <a:p>
            <a:pPr marL="0" indent="0">
              <a:buNone/>
            </a:pPr>
            <a:endParaRPr lang="en-US" altLang="ko-KR" sz="2000" dirty="0"/>
          </a:p>
          <a:p>
            <a:pPr marL="0" indent="0">
              <a:buNone/>
            </a:pPr>
            <a:r>
              <a:rPr lang="en-US" altLang="ko-KR" sz="2000" dirty="0" smtClean="0"/>
              <a:t>Command </a:t>
            </a:r>
            <a:r>
              <a:rPr lang="ko-KR" altLang="en-US" sz="2000" dirty="0" smtClean="0"/>
              <a:t>창에서 실행하면 현재 호출된 모듈을 기준으로 실행환경이 설정되기 때문에 </a:t>
            </a:r>
            <a:r>
              <a:rPr lang="en-US" altLang="ko-KR" sz="2000" dirty="0" smtClean="0"/>
              <a:t>“__main__” </a:t>
            </a:r>
            <a:r>
              <a:rPr lang="ko-KR" altLang="en-US" sz="2000" dirty="0" smtClean="0"/>
              <a:t>이 실행환경이 기준이 됨</a:t>
            </a:r>
            <a:endParaRPr lang="en-US" altLang="ko-KR" sz="2000" dirty="0"/>
          </a:p>
          <a:p>
            <a:pPr marL="0" indent="0">
              <a:buNone/>
            </a:pPr>
            <a:endParaRPr lang="en-US" altLang="ko-KR" sz="2000" dirty="0" smtClean="0"/>
          </a:p>
          <a:p>
            <a:pPr marL="0" indent="0">
              <a:buNone/>
            </a:pPr>
            <a:endParaRPr lang="en-US" altLang="ko-KR" sz="1900" dirty="0"/>
          </a:p>
          <a:p>
            <a:pPr marL="0" indent="0">
              <a:buNone/>
            </a:pPr>
            <a:endParaRPr lang="en-US" altLang="ko-KR" sz="1900" dirty="0" smtClean="0"/>
          </a:p>
          <a:p>
            <a:pPr marL="0" indent="0">
              <a:buNone/>
            </a:pPr>
            <a:endParaRPr lang="en-US" altLang="ko-KR" dirty="0"/>
          </a:p>
          <a:p>
            <a:pPr marL="0" indent="0">
              <a:buNone/>
            </a:pPr>
            <a:endParaRPr lang="en-US" altLang="ko-KR" dirty="0" smtClean="0"/>
          </a:p>
        </p:txBody>
      </p:sp>
    </p:spTree>
    <p:extLst>
      <p:ext uri="{BB962C8B-B14F-4D97-AF65-F5344CB8AC3E}">
        <p14:creationId xmlns:p14="http://schemas.microsoft.com/office/powerpoint/2010/main" val="255041093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command line  </a:t>
            </a:r>
            <a:r>
              <a:rPr lang="ko-KR" altLang="en-US" dirty="0" smtClean="0"/>
              <a:t>모듈 실행</a:t>
            </a:r>
            <a:endParaRPr lang="ko-KR" altLang="en-US" dirty="0"/>
          </a:p>
        </p:txBody>
      </p:sp>
      <p:sp>
        <p:nvSpPr>
          <p:cNvPr id="3" name="내용 개체 틀 2"/>
          <p:cNvSpPr>
            <a:spLocks noGrp="1"/>
          </p:cNvSpPr>
          <p:nvPr>
            <p:ph sz="quarter" idx="1"/>
          </p:nvPr>
        </p:nvSpPr>
        <p:spPr>
          <a:xfrm>
            <a:off x="457200" y="1600201"/>
            <a:ext cx="8229600" cy="4205063"/>
          </a:xfrm>
        </p:spPr>
        <p:txBody>
          <a:bodyPr>
            <a:normAutofit/>
          </a:bodyPr>
          <a:lstStyle/>
          <a:p>
            <a:pPr marL="0" indent="0">
              <a:buNone/>
            </a:pPr>
            <a:r>
              <a:rPr lang="ko-KR" altLang="en-US" sz="2000" dirty="0" smtClean="0"/>
              <a:t>직접 모듈 호출할 경우  </a:t>
            </a:r>
            <a:r>
              <a:rPr lang="en-US" altLang="ko-KR" sz="2000" dirty="0" smtClean="0"/>
              <a:t>__name__</a:t>
            </a:r>
            <a:r>
              <a:rPr lang="ko-KR" altLang="en-US" sz="2000" dirty="0" smtClean="0"/>
              <a:t>의 값이 </a:t>
            </a:r>
            <a:r>
              <a:rPr lang="ko-KR" altLang="en-US" sz="2000" dirty="0" err="1" smtClean="0"/>
              <a:t>모듈명이</a:t>
            </a:r>
            <a:r>
              <a:rPr lang="ko-KR" altLang="en-US" sz="2000" dirty="0" smtClean="0"/>
              <a:t> 아닌 </a:t>
            </a:r>
            <a:r>
              <a:rPr lang="en-US" altLang="ko-KR" sz="2000" dirty="0" smtClean="0"/>
              <a:t>__main__</a:t>
            </a:r>
            <a:r>
              <a:rPr lang="ko-KR" altLang="en-US" sz="2000" dirty="0" smtClean="0"/>
              <a:t>으로 처리</a:t>
            </a:r>
            <a:endParaRPr lang="en-US" altLang="ko-KR" sz="2000" dirty="0" smtClean="0"/>
          </a:p>
          <a:p>
            <a:pPr marL="0" indent="0">
              <a:buNone/>
            </a:pPr>
            <a:r>
              <a:rPr lang="ko-KR" altLang="en-US" sz="2000" dirty="0" smtClean="0"/>
              <a:t>실제 모듈에서 호출된 것과 </a:t>
            </a:r>
            <a:r>
              <a:rPr lang="en-US" altLang="ko-KR" sz="2000" dirty="0" smtClean="0"/>
              <a:t>import</a:t>
            </a:r>
            <a:r>
              <a:rPr lang="ko-KR" altLang="en-US" sz="2000" dirty="0" smtClean="0"/>
              <a:t>되어 활용하는 부분을 별도로 구현이 가능</a:t>
            </a:r>
            <a:endParaRPr lang="en-US" altLang="ko-KR" sz="2000" dirty="0" smtClean="0"/>
          </a:p>
          <a:p>
            <a:pPr marL="0" indent="0">
              <a:buNone/>
            </a:pPr>
            <a:endParaRPr lang="en-US" altLang="ko-KR" sz="2000" dirty="0"/>
          </a:p>
          <a:p>
            <a:pPr marL="0" indent="0">
              <a:buNone/>
            </a:pPr>
            <a:r>
              <a:rPr lang="en-US" altLang="ko-KR" sz="2000" b="1" dirty="0" smtClean="0"/>
              <a:t>if </a:t>
            </a:r>
            <a:r>
              <a:rPr lang="en-US" altLang="ko-KR" sz="2000" b="1" dirty="0"/>
              <a:t>__name__ == "__main__": </a:t>
            </a:r>
            <a:r>
              <a:rPr lang="en-US" altLang="ko-KR" sz="2000" b="1" dirty="0" smtClean="0"/>
              <a:t>  # </a:t>
            </a:r>
            <a:r>
              <a:rPr lang="ko-KR" altLang="en-US" sz="2000" b="1" dirty="0" smtClean="0"/>
              <a:t>직접 모듈 </a:t>
            </a:r>
            <a:r>
              <a:rPr lang="ko-KR" altLang="en-US" sz="2000" b="1" dirty="0" err="1" smtClean="0"/>
              <a:t>호출시</a:t>
            </a:r>
            <a:r>
              <a:rPr lang="ko-KR" altLang="en-US" sz="2000" b="1" dirty="0" smtClean="0"/>
              <a:t> 실행되는 영역</a:t>
            </a:r>
            <a:endParaRPr lang="en-US" altLang="ko-KR" sz="2000" b="1" dirty="0" smtClean="0"/>
          </a:p>
          <a:p>
            <a:pPr marL="0" indent="0">
              <a:buNone/>
            </a:pPr>
            <a:r>
              <a:rPr lang="en-US" altLang="ko-KR" sz="2000" b="1" dirty="0" smtClean="0"/>
              <a:t>     print</a:t>
            </a:r>
            <a:r>
              <a:rPr lang="en-US" altLang="ko-KR" sz="2000" dirty="0" smtClean="0"/>
              <a:t>(</a:t>
            </a:r>
            <a:r>
              <a:rPr lang="en-US" altLang="ko-KR" sz="2000" dirty="0" err="1" smtClean="0"/>
              <a:t>safe_sum</a:t>
            </a:r>
            <a:r>
              <a:rPr lang="en-US" altLang="ko-KR" sz="2000" dirty="0"/>
              <a:t>('a', 1</a:t>
            </a:r>
            <a:r>
              <a:rPr lang="en-US" altLang="ko-KR" sz="2000" dirty="0" smtClean="0"/>
              <a:t>))</a:t>
            </a:r>
          </a:p>
          <a:p>
            <a:pPr marL="0" indent="0">
              <a:buNone/>
            </a:pPr>
            <a:r>
              <a:rPr lang="en-US" altLang="ko-KR" sz="2000" dirty="0"/>
              <a:t> </a:t>
            </a:r>
            <a:r>
              <a:rPr lang="en-US" altLang="ko-KR" sz="2000" dirty="0" smtClean="0"/>
              <a:t>    </a:t>
            </a:r>
            <a:r>
              <a:rPr lang="en-US" altLang="ko-KR" sz="2000" b="1" dirty="0"/>
              <a:t>print</a:t>
            </a:r>
            <a:r>
              <a:rPr lang="en-US" altLang="ko-KR" sz="2000" dirty="0"/>
              <a:t>(</a:t>
            </a:r>
            <a:r>
              <a:rPr lang="en-US" altLang="ko-KR" sz="2000" dirty="0" err="1"/>
              <a:t>safe_sum</a:t>
            </a:r>
            <a:r>
              <a:rPr lang="en-US" altLang="ko-KR" sz="2000" dirty="0"/>
              <a:t>(1, 4)) </a:t>
            </a:r>
            <a:endParaRPr lang="en-US" altLang="ko-KR" sz="2000" dirty="0" smtClean="0"/>
          </a:p>
          <a:p>
            <a:pPr marL="0" indent="0">
              <a:buNone/>
            </a:pPr>
            <a:r>
              <a:rPr lang="en-US" altLang="ko-KR" sz="2000" b="1" dirty="0"/>
              <a:t> </a:t>
            </a:r>
            <a:r>
              <a:rPr lang="en-US" altLang="ko-KR" sz="2000" b="1" dirty="0" smtClean="0"/>
              <a:t>    print</a:t>
            </a:r>
            <a:r>
              <a:rPr lang="en-US" altLang="ko-KR" sz="2000" dirty="0" smtClean="0"/>
              <a:t>(sum(10</a:t>
            </a:r>
            <a:r>
              <a:rPr lang="en-US" altLang="ko-KR" sz="2000" dirty="0"/>
              <a:t>, 10.4))</a:t>
            </a:r>
            <a:endParaRPr lang="ko-KR" altLang="en-US" sz="2000" b="1" dirty="0"/>
          </a:p>
          <a:p>
            <a:pPr marL="0" indent="0">
              <a:buNone/>
            </a:pPr>
            <a:r>
              <a:rPr lang="en-US" altLang="ko-KR" sz="2000" dirty="0" smtClean="0"/>
              <a:t>else :                                      # import </a:t>
            </a:r>
            <a:r>
              <a:rPr lang="ko-KR" altLang="en-US" sz="2000" dirty="0" smtClean="0"/>
              <a:t>시 실행되는 영역</a:t>
            </a:r>
            <a:endParaRPr lang="en-US" altLang="ko-KR" sz="2000" dirty="0" smtClean="0"/>
          </a:p>
          <a:p>
            <a:pPr marL="0" indent="0">
              <a:buNone/>
            </a:pPr>
            <a:endParaRPr lang="en-US" altLang="ko-KR" sz="1900" dirty="0" smtClean="0"/>
          </a:p>
          <a:p>
            <a:pPr marL="0" indent="0">
              <a:buNone/>
            </a:pPr>
            <a:endParaRPr lang="en-US" altLang="ko-KR" dirty="0"/>
          </a:p>
          <a:p>
            <a:pPr marL="0" indent="0">
              <a:buNone/>
            </a:pPr>
            <a:endParaRPr lang="en-US" altLang="ko-KR" dirty="0" smtClean="0"/>
          </a:p>
        </p:txBody>
      </p:sp>
    </p:spTree>
    <p:extLst>
      <p:ext uri="{BB962C8B-B14F-4D97-AF65-F5344CB8AC3E}">
        <p14:creationId xmlns:p14="http://schemas.microsoft.com/office/powerpoint/2010/main" val="33020532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모듈 </a:t>
            </a:r>
            <a:r>
              <a:rPr lang="en-US" altLang="ko-KR" dirty="0" smtClean="0"/>
              <a:t>–import </a:t>
            </a:r>
            <a:r>
              <a:rPr lang="ko-KR" altLang="en-US" dirty="0" smtClean="0"/>
              <a:t>처리 예시</a:t>
            </a:r>
            <a:endParaRPr lang="ko-KR" altLang="en-US" dirty="0"/>
          </a:p>
        </p:txBody>
      </p:sp>
      <p:sp>
        <p:nvSpPr>
          <p:cNvPr id="5" name="직사각형 4"/>
          <p:cNvSpPr/>
          <p:nvPr/>
        </p:nvSpPr>
        <p:spPr>
          <a:xfrm>
            <a:off x="971600" y="3429000"/>
            <a:ext cx="3168352"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a:t>
            </a:r>
            <a:r>
              <a:rPr lang="ko-KR" altLang="en-US" sz="1200" dirty="0"/>
              <a:t>현재 </a:t>
            </a:r>
            <a:r>
              <a:rPr lang="ko-KR" altLang="en-US" sz="1200" dirty="0" err="1"/>
              <a:t>디렉토리</a:t>
            </a:r>
            <a:r>
              <a:rPr lang="ko-KR" altLang="en-US" sz="1200" dirty="0"/>
              <a:t> </a:t>
            </a:r>
            <a:r>
              <a:rPr lang="en-US" altLang="ko-KR" sz="1200" dirty="0"/>
              <a:t>c:\python</a:t>
            </a:r>
          </a:p>
          <a:p>
            <a:r>
              <a:rPr lang="en-US" altLang="ko-KR" sz="1200" dirty="0"/>
              <a:t># mod1.py </a:t>
            </a:r>
          </a:p>
          <a:p>
            <a:r>
              <a:rPr lang="en-US" altLang="ko-KR" sz="1200" dirty="0" err="1"/>
              <a:t>def</a:t>
            </a:r>
            <a:r>
              <a:rPr lang="en-US" altLang="ko-KR" sz="1200" dirty="0"/>
              <a:t> sum(a, b): </a:t>
            </a:r>
          </a:p>
          <a:p>
            <a:r>
              <a:rPr lang="en-US" altLang="ko-KR" sz="1200" dirty="0"/>
              <a:t>    return a + b </a:t>
            </a:r>
          </a:p>
          <a:p>
            <a:endParaRPr lang="en-US" altLang="ko-KR" sz="1200" dirty="0"/>
          </a:p>
          <a:p>
            <a:r>
              <a:rPr lang="en-US" altLang="ko-KR" sz="1200" dirty="0"/>
              <a:t>c:\python&gt;dir</a:t>
            </a:r>
          </a:p>
          <a:p>
            <a:r>
              <a:rPr lang="en-US" altLang="ko-KR" sz="1200" dirty="0"/>
              <a:t> ... </a:t>
            </a:r>
          </a:p>
          <a:p>
            <a:r>
              <a:rPr lang="en-US" altLang="ko-KR" sz="1200" dirty="0"/>
              <a:t>2014-09-23 </a:t>
            </a:r>
            <a:r>
              <a:rPr lang="ko-KR" altLang="en-US" sz="1200" dirty="0"/>
              <a:t>오후 </a:t>
            </a:r>
            <a:r>
              <a:rPr lang="en-US" altLang="ko-KR" sz="1200" dirty="0"/>
              <a:t>01:53 49 mod1.py </a:t>
            </a:r>
          </a:p>
          <a:p>
            <a:r>
              <a:rPr lang="en-US" altLang="ko-KR" sz="1200" dirty="0"/>
              <a:t>...</a:t>
            </a:r>
          </a:p>
        </p:txBody>
      </p:sp>
      <p:sp>
        <p:nvSpPr>
          <p:cNvPr id="6" name="직사각형 5"/>
          <p:cNvSpPr/>
          <p:nvPr/>
        </p:nvSpPr>
        <p:spPr>
          <a:xfrm>
            <a:off x="4932040" y="3417844"/>
            <a:ext cx="3168352"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100" dirty="0"/>
              <a:t>#</a:t>
            </a:r>
            <a:r>
              <a:rPr lang="ko-KR" altLang="en-US" sz="1100" dirty="0"/>
              <a:t>현재 </a:t>
            </a:r>
            <a:r>
              <a:rPr lang="ko-KR" altLang="en-US" sz="1100" dirty="0" err="1"/>
              <a:t>디렉토리</a:t>
            </a:r>
            <a:r>
              <a:rPr lang="ko-KR" altLang="en-US" sz="1100" dirty="0"/>
              <a:t> </a:t>
            </a:r>
            <a:r>
              <a:rPr lang="en-US" altLang="ko-KR" sz="1100" dirty="0"/>
              <a:t>c:\python</a:t>
            </a:r>
          </a:p>
          <a:p>
            <a:r>
              <a:rPr lang="en-US" altLang="ko-KR" sz="1100" dirty="0"/>
              <a:t># </a:t>
            </a:r>
            <a:r>
              <a:rPr lang="ko-KR" altLang="en-US" sz="1100" dirty="0"/>
              <a:t>다른 모듈에서 </a:t>
            </a:r>
            <a:r>
              <a:rPr lang="ko-KR" altLang="en-US" sz="1100" dirty="0" err="1"/>
              <a:t>호출시</a:t>
            </a:r>
            <a:endParaRPr lang="en-US" altLang="ko-KR" sz="1200" dirty="0"/>
          </a:p>
          <a:p>
            <a:r>
              <a:rPr lang="en-US" altLang="ko-KR" sz="1200" dirty="0"/>
              <a:t>import </a:t>
            </a:r>
            <a:r>
              <a:rPr lang="en-US" altLang="ko-KR" sz="1200" dirty="0" smtClean="0"/>
              <a:t>mod1</a:t>
            </a:r>
          </a:p>
          <a:p>
            <a:endParaRPr lang="en-US" altLang="ko-KR" sz="1200" dirty="0"/>
          </a:p>
          <a:p>
            <a:r>
              <a:rPr lang="en-US" altLang="ko-KR" sz="1200" dirty="0"/>
              <a:t>mod1.sum(10,10)  # </a:t>
            </a:r>
            <a:r>
              <a:rPr lang="ko-KR" altLang="en-US" sz="1200" dirty="0"/>
              <a:t>결과값 </a:t>
            </a:r>
            <a:r>
              <a:rPr lang="en-US" altLang="ko-KR" sz="1200" dirty="0" smtClean="0"/>
              <a:t>20 </a:t>
            </a:r>
            <a:r>
              <a:rPr lang="ko-KR" altLang="en-US" sz="1200" dirty="0" smtClean="0"/>
              <a:t>실행</a:t>
            </a:r>
            <a:endParaRPr lang="en-US" altLang="ko-KR" sz="1200" dirty="0"/>
          </a:p>
        </p:txBody>
      </p:sp>
      <p:sp>
        <p:nvSpPr>
          <p:cNvPr id="7" name="내용 개체 틀 2"/>
          <p:cNvSpPr>
            <a:spLocks noGrp="1"/>
          </p:cNvSpPr>
          <p:nvPr>
            <p:ph sz="quarter" idx="1"/>
          </p:nvPr>
        </p:nvSpPr>
        <p:spPr>
          <a:xfrm>
            <a:off x="457200" y="1600201"/>
            <a:ext cx="8229600" cy="1180727"/>
          </a:xfrm>
        </p:spPr>
        <p:txBody>
          <a:bodyPr>
            <a:normAutofit/>
          </a:bodyPr>
          <a:lstStyle/>
          <a:p>
            <a:pPr marL="0" indent="0">
              <a:buNone/>
            </a:pPr>
            <a:r>
              <a:rPr lang="ko-KR" altLang="en-US" sz="2000" dirty="0" smtClean="0"/>
              <a:t>모듈을 현재 작성되는 모듈에서 호출하려면 </a:t>
            </a:r>
            <a:r>
              <a:rPr lang="en-US" altLang="ko-KR" sz="2000" dirty="0" smtClean="0"/>
              <a:t>import</a:t>
            </a:r>
            <a:r>
              <a:rPr lang="ko-KR" altLang="en-US" sz="2000" dirty="0" smtClean="0"/>
              <a:t>해야 하며 실행되는 환경도 호출하는 모듈을 기준으로 만들어진다</a:t>
            </a:r>
            <a:r>
              <a:rPr lang="en-US" altLang="ko-KR" sz="2000" dirty="0" smtClean="0"/>
              <a:t>.</a:t>
            </a:r>
            <a:endParaRPr lang="en-US" altLang="ko-KR" sz="2000" dirty="0"/>
          </a:p>
          <a:p>
            <a:pPr marL="0" indent="0">
              <a:buNone/>
            </a:pPr>
            <a:endParaRPr lang="en-US" altLang="ko-KR" sz="2000" dirty="0" smtClean="0"/>
          </a:p>
          <a:p>
            <a:pPr marL="0" indent="0">
              <a:buNone/>
            </a:pPr>
            <a:endParaRPr lang="en-US" altLang="ko-KR" sz="1900" dirty="0"/>
          </a:p>
          <a:p>
            <a:pPr marL="0" indent="0">
              <a:buNone/>
            </a:pPr>
            <a:endParaRPr lang="en-US" altLang="ko-KR" sz="1900" dirty="0" smtClean="0"/>
          </a:p>
          <a:p>
            <a:pPr marL="0" indent="0">
              <a:buNone/>
            </a:pPr>
            <a:endParaRPr lang="en-US" altLang="ko-KR" dirty="0"/>
          </a:p>
          <a:p>
            <a:pPr marL="0" indent="0">
              <a:buNone/>
            </a:pPr>
            <a:endParaRPr lang="en-US" altLang="ko-KR" dirty="0" smtClean="0"/>
          </a:p>
        </p:txBody>
      </p:sp>
      <p:sp>
        <p:nvSpPr>
          <p:cNvPr id="8" name="TextBox 7"/>
          <p:cNvSpPr txBox="1"/>
          <p:nvPr/>
        </p:nvSpPr>
        <p:spPr>
          <a:xfrm>
            <a:off x="1475656" y="2996952"/>
            <a:ext cx="2016224" cy="369332"/>
          </a:xfrm>
          <a:prstGeom prst="rect">
            <a:avLst/>
          </a:prstGeom>
          <a:noFill/>
        </p:spPr>
        <p:txBody>
          <a:bodyPr wrap="square" rtlCol="0">
            <a:spAutoFit/>
          </a:bodyPr>
          <a:lstStyle/>
          <a:p>
            <a:pPr algn="ctr"/>
            <a:r>
              <a:rPr lang="en-US" altLang="ko-KR" u="sng" dirty="0" smtClean="0"/>
              <a:t>Module </a:t>
            </a:r>
            <a:r>
              <a:rPr lang="ko-KR" altLang="en-US" u="sng" dirty="0" smtClean="0"/>
              <a:t>정의</a:t>
            </a:r>
            <a:endParaRPr lang="ko-KR" altLang="en-US" u="sng" dirty="0"/>
          </a:p>
        </p:txBody>
      </p:sp>
      <p:sp>
        <p:nvSpPr>
          <p:cNvPr id="9" name="TextBox 8"/>
          <p:cNvSpPr txBox="1"/>
          <p:nvPr/>
        </p:nvSpPr>
        <p:spPr>
          <a:xfrm>
            <a:off x="5436096" y="2964686"/>
            <a:ext cx="2016224" cy="369332"/>
          </a:xfrm>
          <a:prstGeom prst="rect">
            <a:avLst/>
          </a:prstGeom>
          <a:noFill/>
        </p:spPr>
        <p:txBody>
          <a:bodyPr wrap="square" rtlCol="0">
            <a:spAutoFit/>
          </a:bodyPr>
          <a:lstStyle/>
          <a:p>
            <a:pPr algn="ctr"/>
            <a:r>
              <a:rPr lang="en-US" altLang="ko-KR" u="sng" dirty="0" smtClean="0"/>
              <a:t>Module  import</a:t>
            </a:r>
            <a:endParaRPr lang="ko-KR" altLang="en-US" u="sng" dirty="0"/>
          </a:p>
        </p:txBody>
      </p:sp>
    </p:spTree>
    <p:extLst>
      <p:ext uri="{BB962C8B-B14F-4D97-AF65-F5344CB8AC3E}">
        <p14:creationId xmlns:p14="http://schemas.microsoft.com/office/powerpoint/2010/main" val="19854488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패키</a:t>
            </a:r>
            <a:r>
              <a:rPr lang="ko-KR" altLang="en-US" dirty="0"/>
              <a:t>지</a:t>
            </a:r>
          </a:p>
        </p:txBody>
      </p:sp>
      <p:sp>
        <p:nvSpPr>
          <p:cNvPr id="3" name="내용 개체 틀 2"/>
          <p:cNvSpPr>
            <a:spLocks noGrp="1"/>
          </p:cNvSpPr>
          <p:nvPr>
            <p:ph sz="quarter" idx="1"/>
          </p:nvPr>
        </p:nvSpPr>
        <p:spPr>
          <a:xfrm>
            <a:off x="457200" y="1600201"/>
            <a:ext cx="8229600" cy="4637111"/>
          </a:xfrm>
        </p:spPr>
        <p:txBody>
          <a:bodyPr>
            <a:normAutofit fontScale="77500" lnSpcReduction="20000"/>
          </a:bodyPr>
          <a:lstStyle/>
          <a:p>
            <a:pPr marL="0" indent="0">
              <a:buNone/>
            </a:pPr>
            <a:r>
              <a:rPr lang="ko-KR" altLang="en-US" sz="2000" dirty="0"/>
              <a:t>패키지</a:t>
            </a:r>
            <a:r>
              <a:rPr lang="en-US" altLang="ko-KR" sz="2000" dirty="0"/>
              <a:t>(Packages)</a:t>
            </a:r>
            <a:r>
              <a:rPr lang="ko-KR" altLang="en-US" sz="2000" dirty="0"/>
              <a:t>는 도트</a:t>
            </a:r>
            <a:r>
              <a:rPr lang="en-US" altLang="ko-KR" sz="2000" dirty="0"/>
              <a:t>('.')</a:t>
            </a:r>
            <a:r>
              <a:rPr lang="ko-KR" altLang="en-US" sz="2000" dirty="0"/>
              <a:t>를 이용하여 </a:t>
            </a:r>
            <a:r>
              <a:rPr lang="ko-KR" altLang="en-US" sz="2000" dirty="0" err="1"/>
              <a:t>파이썬</a:t>
            </a:r>
            <a:r>
              <a:rPr lang="ko-KR" altLang="en-US" sz="2000" dirty="0"/>
              <a:t> 모듈을 계층적</a:t>
            </a:r>
            <a:r>
              <a:rPr lang="en-US" altLang="ko-KR" sz="2000" dirty="0"/>
              <a:t>(</a:t>
            </a:r>
            <a:r>
              <a:rPr lang="ko-KR" altLang="en-US" sz="2000" dirty="0" err="1"/>
              <a:t>디렉토리</a:t>
            </a:r>
            <a:r>
              <a:rPr lang="ko-KR" altLang="en-US" sz="2000" dirty="0"/>
              <a:t> 구조</a:t>
            </a:r>
            <a:r>
              <a:rPr lang="en-US" altLang="ko-KR" sz="2000" dirty="0"/>
              <a:t>)</a:t>
            </a:r>
            <a:r>
              <a:rPr lang="ko-KR" altLang="en-US" sz="2000" dirty="0"/>
              <a:t>으로 관리</a:t>
            </a:r>
            <a:endParaRPr lang="en-US" altLang="ko-KR" sz="1900" dirty="0"/>
          </a:p>
          <a:p>
            <a:pPr marL="0" indent="0">
              <a:buNone/>
            </a:pPr>
            <a:endParaRPr lang="en-US" altLang="ko-KR" sz="1900" dirty="0" smtClean="0"/>
          </a:p>
          <a:p>
            <a:pPr marL="0" indent="0">
              <a:buNone/>
            </a:pPr>
            <a:r>
              <a:rPr lang="ko-KR" altLang="en-US" sz="1900" dirty="0" smtClean="0"/>
              <a:t>절대경</a:t>
            </a:r>
            <a:r>
              <a:rPr lang="ko-KR" altLang="en-US" sz="1900" dirty="0"/>
              <a:t>로</a:t>
            </a:r>
            <a:endParaRPr lang="en-US" altLang="ko-KR" sz="1900" dirty="0" smtClean="0"/>
          </a:p>
          <a:p>
            <a:pPr marL="0" indent="0">
              <a:buNone/>
            </a:pPr>
            <a:r>
              <a:rPr lang="en-US" altLang="ko-KR" sz="1900" b="1" dirty="0" smtClean="0"/>
              <a:t>import</a:t>
            </a:r>
            <a:r>
              <a:rPr lang="en-US" altLang="ko-KR" sz="1900" dirty="0" smtClean="0"/>
              <a:t>  </a:t>
            </a:r>
            <a:r>
              <a:rPr lang="en-US" altLang="ko-KR" sz="1900" dirty="0" err="1" smtClean="0"/>
              <a:t>game.sound.echo</a:t>
            </a:r>
            <a:r>
              <a:rPr lang="en-US" altLang="ko-KR" sz="1900" dirty="0" smtClean="0"/>
              <a:t>            # </a:t>
            </a:r>
            <a:r>
              <a:rPr lang="ko-KR" altLang="en-US" sz="1900" dirty="0" smtClean="0"/>
              <a:t>패키지</a:t>
            </a:r>
            <a:r>
              <a:rPr lang="en-US" altLang="ko-KR" sz="1900" dirty="0" smtClean="0"/>
              <a:t>.</a:t>
            </a:r>
            <a:r>
              <a:rPr lang="ko-KR" altLang="en-US" sz="1900" dirty="0" smtClean="0"/>
              <a:t>패키지</a:t>
            </a:r>
            <a:r>
              <a:rPr lang="en-US" altLang="ko-KR" sz="1900" dirty="0" smtClean="0"/>
              <a:t>.</a:t>
            </a:r>
            <a:r>
              <a:rPr lang="ko-KR" altLang="en-US" sz="1900" dirty="0" smtClean="0"/>
              <a:t>모듈</a:t>
            </a:r>
            <a:r>
              <a:rPr lang="en-US" altLang="ko-KR" sz="1900" dirty="0" smtClean="0"/>
              <a:t> </a:t>
            </a:r>
          </a:p>
          <a:p>
            <a:pPr marL="0" indent="0">
              <a:buNone/>
            </a:pPr>
            <a:r>
              <a:rPr lang="en-US" altLang="ko-KR" sz="1900" b="1" dirty="0" smtClean="0"/>
              <a:t>from </a:t>
            </a:r>
            <a:r>
              <a:rPr lang="en-US" altLang="ko-KR" sz="1900" dirty="0" err="1"/>
              <a:t>game.sound</a:t>
            </a:r>
            <a:r>
              <a:rPr lang="en-US" altLang="ko-KR" sz="1900" dirty="0"/>
              <a:t> </a:t>
            </a:r>
            <a:r>
              <a:rPr lang="en-US" altLang="ko-KR" sz="1900" b="1" dirty="0"/>
              <a:t>import</a:t>
            </a:r>
            <a:r>
              <a:rPr lang="en-US" altLang="ko-KR" sz="1900" dirty="0"/>
              <a:t> </a:t>
            </a:r>
            <a:r>
              <a:rPr lang="en-US" altLang="ko-KR" sz="1900" dirty="0" smtClean="0"/>
              <a:t>echo</a:t>
            </a:r>
          </a:p>
          <a:p>
            <a:pPr marL="0" indent="0">
              <a:buNone/>
            </a:pPr>
            <a:r>
              <a:rPr lang="en-US" altLang="ko-KR" sz="1900" b="1" dirty="0" smtClean="0"/>
              <a:t>from </a:t>
            </a:r>
            <a:r>
              <a:rPr lang="en-US" altLang="ko-KR" sz="1900" dirty="0" err="1"/>
              <a:t>game.sound.echo</a:t>
            </a:r>
            <a:r>
              <a:rPr lang="en-US" altLang="ko-KR" sz="1900" dirty="0"/>
              <a:t> </a:t>
            </a:r>
            <a:r>
              <a:rPr lang="en-US" altLang="ko-KR" sz="1900" b="1" dirty="0"/>
              <a:t>import</a:t>
            </a:r>
            <a:r>
              <a:rPr lang="en-US" altLang="ko-KR" sz="1900" dirty="0"/>
              <a:t> </a:t>
            </a:r>
            <a:r>
              <a:rPr lang="en-US" altLang="ko-KR" sz="1900" dirty="0" err="1" smtClean="0"/>
              <a:t>echo_test</a:t>
            </a:r>
            <a:r>
              <a:rPr lang="en-US" altLang="ko-KR" sz="1900" dirty="0" smtClean="0"/>
              <a:t>   # </a:t>
            </a:r>
            <a:r>
              <a:rPr lang="ko-KR" altLang="en-US" sz="1900" dirty="0" smtClean="0"/>
              <a:t>패키지</a:t>
            </a:r>
            <a:r>
              <a:rPr lang="en-US" altLang="ko-KR" sz="1900" dirty="0" smtClean="0"/>
              <a:t>.</a:t>
            </a:r>
            <a:r>
              <a:rPr lang="ko-KR" altLang="en-US" sz="1900" dirty="0" smtClean="0"/>
              <a:t>패키지</a:t>
            </a:r>
            <a:r>
              <a:rPr lang="en-US" altLang="ko-KR" sz="1900" dirty="0" smtClean="0"/>
              <a:t>.</a:t>
            </a:r>
            <a:r>
              <a:rPr lang="ko-KR" altLang="en-US" sz="1900" dirty="0" smtClean="0"/>
              <a:t>모듈 한 후  모듈속성 정의</a:t>
            </a:r>
            <a:endParaRPr lang="en-US" altLang="ko-KR" sz="1900" dirty="0" smtClean="0"/>
          </a:p>
          <a:p>
            <a:pPr marL="0" indent="0">
              <a:buNone/>
            </a:pPr>
            <a:endParaRPr lang="en-US" altLang="ko-KR" sz="1900" dirty="0"/>
          </a:p>
          <a:p>
            <a:pPr marL="0" indent="0">
              <a:buNone/>
            </a:pPr>
            <a:r>
              <a:rPr lang="ko-KR" altLang="en-US" sz="1900" dirty="0" smtClean="0"/>
              <a:t>상대경로</a:t>
            </a:r>
            <a:endParaRPr lang="en-US" altLang="ko-KR" sz="1900" dirty="0"/>
          </a:p>
          <a:p>
            <a:pPr marL="0" indent="0">
              <a:buNone/>
            </a:pPr>
            <a:r>
              <a:rPr lang="en-US" altLang="ko-KR" sz="1900" b="1" dirty="0"/>
              <a:t>i</a:t>
            </a:r>
            <a:r>
              <a:rPr lang="en-US" altLang="ko-KR" sz="1900" b="1" dirty="0" smtClean="0"/>
              <a:t>mport </a:t>
            </a:r>
            <a:r>
              <a:rPr lang="en-US" altLang="ko-KR" sz="1900" dirty="0" smtClean="0"/>
              <a:t> .echo                                # </a:t>
            </a:r>
            <a:r>
              <a:rPr lang="ko-KR" altLang="en-US" sz="1900" dirty="0" smtClean="0"/>
              <a:t>현재 패키지에 모듈을 </a:t>
            </a:r>
            <a:r>
              <a:rPr lang="en-US" altLang="ko-KR" sz="1900" dirty="0" smtClean="0"/>
              <a:t>import</a:t>
            </a:r>
          </a:p>
          <a:p>
            <a:pPr marL="0" indent="0">
              <a:buNone/>
            </a:pPr>
            <a:r>
              <a:rPr lang="en-US" altLang="ko-KR" sz="1900" b="1" dirty="0"/>
              <a:t>i</a:t>
            </a:r>
            <a:r>
              <a:rPr lang="en-US" altLang="ko-KR" sz="1900" b="1" dirty="0" smtClean="0"/>
              <a:t>mport </a:t>
            </a:r>
            <a:r>
              <a:rPr lang="en-US" altLang="ko-KR" sz="1900" dirty="0" smtClean="0"/>
              <a:t> ..echo                               # </a:t>
            </a:r>
            <a:r>
              <a:rPr lang="ko-KR" altLang="en-US" sz="1900" dirty="0" smtClean="0"/>
              <a:t>상위 패키지에 모듈 </a:t>
            </a:r>
            <a:r>
              <a:rPr lang="en-US" altLang="ko-KR" sz="1900" dirty="0" smtClean="0"/>
              <a:t>import</a:t>
            </a:r>
          </a:p>
          <a:p>
            <a:pPr marL="0" indent="0">
              <a:buNone/>
            </a:pPr>
            <a:endParaRPr lang="en-US" altLang="ko-KR" sz="1900" dirty="0"/>
          </a:p>
          <a:p>
            <a:pPr marL="0" indent="0">
              <a:buNone/>
            </a:pPr>
            <a:r>
              <a:rPr lang="en-US" altLang="ko-KR" sz="2000" dirty="0"/>
              <a:t>game/ </a:t>
            </a:r>
            <a:endParaRPr lang="en-US" altLang="ko-KR" sz="2000" dirty="0" smtClean="0"/>
          </a:p>
          <a:p>
            <a:pPr marL="0" indent="0">
              <a:buNone/>
            </a:pPr>
            <a:r>
              <a:rPr lang="en-US" altLang="ko-KR" sz="2000" dirty="0"/>
              <a:t> </a:t>
            </a:r>
            <a:r>
              <a:rPr lang="en-US" altLang="ko-KR" sz="2000" dirty="0" smtClean="0"/>
              <a:t>   __</a:t>
            </a:r>
            <a:r>
              <a:rPr lang="en-US" altLang="ko-KR" sz="2000" dirty="0"/>
              <a:t>init__.py </a:t>
            </a:r>
            <a:r>
              <a:rPr lang="en-US" altLang="ko-KR" sz="2000" dirty="0" smtClean="0"/>
              <a:t>                            # </a:t>
            </a:r>
            <a:r>
              <a:rPr lang="ko-KR" altLang="en-US" sz="2000" dirty="0" smtClean="0"/>
              <a:t>패키지에 반드시 생성해야 함</a:t>
            </a:r>
            <a:endParaRPr lang="en-US" altLang="ko-KR" sz="2000" dirty="0" smtClean="0"/>
          </a:p>
          <a:p>
            <a:pPr marL="0" indent="0">
              <a:buNone/>
            </a:pPr>
            <a:r>
              <a:rPr lang="en-US" altLang="ko-KR" sz="2000" dirty="0"/>
              <a:t> </a:t>
            </a:r>
            <a:r>
              <a:rPr lang="en-US" altLang="ko-KR" sz="2000" dirty="0" smtClean="0"/>
              <a:t>  sound</a:t>
            </a:r>
            <a:r>
              <a:rPr lang="en-US" altLang="ko-KR" sz="2000" dirty="0"/>
              <a:t>/ __init__.py echo.py wav.py </a:t>
            </a:r>
            <a:endParaRPr lang="en-US" altLang="ko-KR" sz="2000" dirty="0" smtClean="0"/>
          </a:p>
          <a:p>
            <a:pPr marL="0" indent="0">
              <a:buNone/>
            </a:pPr>
            <a:r>
              <a:rPr lang="en-US" altLang="ko-KR" sz="2000" dirty="0"/>
              <a:t> </a:t>
            </a:r>
            <a:r>
              <a:rPr lang="en-US" altLang="ko-KR" sz="2000" dirty="0" smtClean="0"/>
              <a:t>  graphic</a:t>
            </a:r>
            <a:r>
              <a:rPr lang="en-US" altLang="ko-KR" sz="2000" dirty="0"/>
              <a:t>/ __init__.py screen.py render.py </a:t>
            </a:r>
            <a:endParaRPr lang="en-US" altLang="ko-KR" sz="2000" dirty="0" smtClean="0"/>
          </a:p>
          <a:p>
            <a:pPr marL="0" indent="0">
              <a:buNone/>
            </a:pPr>
            <a:r>
              <a:rPr lang="en-US" altLang="ko-KR" sz="2000" dirty="0"/>
              <a:t> </a:t>
            </a:r>
            <a:r>
              <a:rPr lang="en-US" altLang="ko-KR" sz="2000" dirty="0" smtClean="0"/>
              <a:t>  play</a:t>
            </a:r>
            <a:r>
              <a:rPr lang="en-US" altLang="ko-KR" sz="2000" dirty="0"/>
              <a:t>/ __init__.py run.py test.py</a:t>
            </a:r>
            <a:endParaRPr lang="en-US" altLang="ko-KR" sz="1900" dirty="0" smtClean="0"/>
          </a:p>
          <a:p>
            <a:pPr marL="0" indent="0">
              <a:buNone/>
            </a:pPr>
            <a:endParaRPr lang="en-US" altLang="ko-KR" dirty="0"/>
          </a:p>
          <a:p>
            <a:pPr marL="0" indent="0">
              <a:buNone/>
            </a:pPr>
            <a:endParaRPr lang="en-US" altLang="ko-KR" dirty="0" smtClean="0"/>
          </a:p>
        </p:txBody>
      </p:sp>
    </p:spTree>
    <p:extLst>
      <p:ext uri="{BB962C8B-B14F-4D97-AF65-F5344CB8AC3E}">
        <p14:creationId xmlns:p14="http://schemas.microsoft.com/office/powerpoint/2010/main" val="31894013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패키지 예시 </a:t>
            </a:r>
            <a:r>
              <a:rPr lang="en-US" altLang="ko-KR" dirty="0" smtClean="0"/>
              <a:t>(1)</a:t>
            </a:r>
            <a:endParaRPr lang="ko-KR"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68960"/>
            <a:ext cx="5852889" cy="2221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내용 개체 틀 2"/>
          <p:cNvSpPr>
            <a:spLocks noGrp="1"/>
          </p:cNvSpPr>
          <p:nvPr>
            <p:ph sz="quarter" idx="1"/>
          </p:nvPr>
        </p:nvSpPr>
        <p:spPr>
          <a:xfrm>
            <a:off x="457200" y="1600201"/>
            <a:ext cx="8229600" cy="1396751"/>
          </a:xfrm>
        </p:spPr>
        <p:txBody>
          <a:bodyPr>
            <a:normAutofit/>
          </a:bodyPr>
          <a:lstStyle/>
          <a:p>
            <a:pPr marL="0" indent="0">
              <a:buNone/>
            </a:pPr>
            <a:r>
              <a:rPr lang="en-US" altLang="ko-KR" sz="2000" dirty="0" smtClean="0"/>
              <a:t>1. </a:t>
            </a:r>
            <a:r>
              <a:rPr lang="en-US" altLang="ko-KR" sz="2000" dirty="0" err="1" smtClean="0"/>
              <a:t>Kakao</a:t>
            </a:r>
            <a:r>
              <a:rPr lang="en-US" altLang="ko-KR" sz="2000" dirty="0" smtClean="0"/>
              <a:t> </a:t>
            </a:r>
            <a:r>
              <a:rPr lang="ko-KR" altLang="en-US" sz="2000" dirty="0" smtClean="0"/>
              <a:t>프로젝트는 </a:t>
            </a:r>
            <a:r>
              <a:rPr lang="en-US" altLang="ko-KR" sz="2000" dirty="0" err="1" smtClean="0"/>
              <a:t>pythonpath</a:t>
            </a:r>
            <a:r>
              <a:rPr lang="ko-KR" altLang="en-US" sz="2000" dirty="0" smtClean="0"/>
              <a:t>에 등록</a:t>
            </a:r>
            <a:endParaRPr lang="en-US" altLang="ko-KR" sz="2000" dirty="0" smtClean="0"/>
          </a:p>
          <a:p>
            <a:pPr marL="0" indent="0">
              <a:buNone/>
            </a:pPr>
            <a:r>
              <a:rPr lang="en-US" altLang="ko-KR" sz="2000" dirty="0" smtClean="0"/>
              <a:t>2. account </a:t>
            </a:r>
            <a:r>
              <a:rPr lang="ko-KR" altLang="en-US" sz="2000" dirty="0" smtClean="0"/>
              <a:t>패키지 생성</a:t>
            </a:r>
            <a:endParaRPr lang="en-US" altLang="ko-KR" sz="2000" dirty="0" smtClean="0"/>
          </a:p>
          <a:p>
            <a:pPr marL="0" indent="0">
              <a:buNone/>
            </a:pPr>
            <a:r>
              <a:rPr lang="en-US" altLang="ko-KR" sz="2000" dirty="0" smtClean="0"/>
              <a:t>3. account </a:t>
            </a:r>
            <a:r>
              <a:rPr lang="ko-KR" altLang="en-US" sz="2000" dirty="0" smtClean="0"/>
              <a:t>패키지 내에 </a:t>
            </a:r>
            <a:r>
              <a:rPr lang="en-US" altLang="ko-KR" sz="2000" dirty="0" smtClean="0"/>
              <a:t>account.py </a:t>
            </a:r>
            <a:r>
              <a:rPr lang="ko-KR" altLang="en-US" sz="2000" dirty="0" smtClean="0"/>
              <a:t>생성</a:t>
            </a:r>
            <a:endParaRPr lang="en-US" altLang="ko-KR" sz="2000" dirty="0" smtClean="0"/>
          </a:p>
          <a:p>
            <a:pPr marL="0" indent="0">
              <a:buNone/>
            </a:pPr>
            <a:endParaRPr lang="en-US" altLang="ko-KR" sz="1900" dirty="0" smtClean="0"/>
          </a:p>
          <a:p>
            <a:pPr marL="0" indent="0">
              <a:buNone/>
            </a:pPr>
            <a:endParaRPr lang="en-US" altLang="ko-KR" dirty="0"/>
          </a:p>
          <a:p>
            <a:pPr marL="0" indent="0">
              <a:buNone/>
            </a:pPr>
            <a:endParaRPr lang="en-US" altLang="ko-KR" dirty="0" smtClean="0"/>
          </a:p>
        </p:txBody>
      </p:sp>
    </p:spTree>
    <p:extLst>
      <p:ext uri="{BB962C8B-B14F-4D97-AF65-F5344CB8AC3E}">
        <p14:creationId xmlns:p14="http://schemas.microsoft.com/office/powerpoint/2010/main" val="3938753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Type Conversion</a:t>
            </a:r>
            <a:endParaRPr lang="ko-KR" altLang="en-US" dirty="0"/>
          </a:p>
        </p:txBody>
      </p:sp>
    </p:spTree>
    <p:extLst>
      <p:ext uri="{BB962C8B-B14F-4D97-AF65-F5344CB8AC3E}">
        <p14:creationId xmlns:p14="http://schemas.microsoft.com/office/powerpoint/2010/main" val="373075723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패키지 예시 </a:t>
            </a:r>
            <a:r>
              <a:rPr lang="en-US" altLang="ko-KR" dirty="0" smtClean="0"/>
              <a:t>(2)</a:t>
            </a:r>
            <a:endParaRPr lang="ko-KR" altLang="en-US" dirty="0"/>
          </a:p>
        </p:txBody>
      </p:sp>
      <p:sp>
        <p:nvSpPr>
          <p:cNvPr id="6" name="내용 개체 틀 2"/>
          <p:cNvSpPr>
            <a:spLocks noGrp="1"/>
          </p:cNvSpPr>
          <p:nvPr>
            <p:ph sz="quarter" idx="1"/>
          </p:nvPr>
        </p:nvSpPr>
        <p:spPr>
          <a:xfrm>
            <a:off x="457200" y="1600201"/>
            <a:ext cx="8229600" cy="1396751"/>
          </a:xfrm>
        </p:spPr>
        <p:txBody>
          <a:bodyPr>
            <a:normAutofit/>
          </a:bodyPr>
          <a:lstStyle/>
          <a:p>
            <a:pPr marL="0" indent="0">
              <a:buNone/>
            </a:pPr>
            <a:r>
              <a:rPr lang="en-US" altLang="ko-KR" sz="2000" dirty="0" smtClean="0"/>
              <a:t>1. </a:t>
            </a:r>
            <a:r>
              <a:rPr lang="en-US" altLang="ko-KR" sz="2000" dirty="0" err="1" smtClean="0"/>
              <a:t>myproject</a:t>
            </a:r>
            <a:r>
              <a:rPr lang="en-US" altLang="ko-KR" sz="2000" dirty="0" smtClean="0"/>
              <a:t> </a:t>
            </a:r>
            <a:r>
              <a:rPr lang="ko-KR" altLang="en-US" sz="2000" dirty="0" smtClean="0"/>
              <a:t>프로젝트는 </a:t>
            </a:r>
            <a:r>
              <a:rPr lang="en-US" altLang="ko-KR" sz="2000" dirty="0" err="1" smtClean="0"/>
              <a:t>pythonpath</a:t>
            </a:r>
            <a:r>
              <a:rPr lang="ko-KR" altLang="en-US" sz="2000" dirty="0" smtClean="0"/>
              <a:t>에 등록</a:t>
            </a:r>
            <a:endParaRPr lang="en-US" altLang="ko-KR" sz="2000" dirty="0" smtClean="0"/>
          </a:p>
          <a:p>
            <a:pPr marL="0" indent="0">
              <a:buNone/>
            </a:pPr>
            <a:r>
              <a:rPr lang="en-US" altLang="ko-KR" sz="2000" dirty="0" smtClean="0"/>
              <a:t>2. add_test.py </a:t>
            </a:r>
            <a:r>
              <a:rPr lang="ko-KR" altLang="en-US" sz="2000" dirty="0" smtClean="0"/>
              <a:t>생성</a:t>
            </a:r>
            <a:endParaRPr lang="en-US" altLang="ko-KR" sz="2000" dirty="0" smtClean="0"/>
          </a:p>
          <a:p>
            <a:pPr marL="0" indent="0">
              <a:buNone/>
            </a:pPr>
            <a:r>
              <a:rPr lang="en-US" altLang="ko-KR" sz="2000" dirty="0" smtClean="0"/>
              <a:t>3. </a:t>
            </a:r>
            <a:r>
              <a:rPr lang="en-US" altLang="ko-KR" sz="2000" dirty="0" err="1" smtClean="0"/>
              <a:t>account.account</a:t>
            </a:r>
            <a:r>
              <a:rPr lang="ko-KR" altLang="en-US" sz="2000" dirty="0" smtClean="0"/>
              <a:t>를 </a:t>
            </a:r>
            <a:r>
              <a:rPr lang="en-US" altLang="ko-KR" sz="2000" dirty="0" smtClean="0"/>
              <a:t>import </a:t>
            </a:r>
            <a:r>
              <a:rPr lang="ko-KR" altLang="en-US" sz="2000" dirty="0" smtClean="0"/>
              <a:t>하여 </a:t>
            </a:r>
            <a:endParaRPr lang="en-US" altLang="ko-KR" sz="2000" dirty="0" smtClean="0"/>
          </a:p>
          <a:p>
            <a:pPr marL="0" indent="0">
              <a:buNone/>
            </a:pPr>
            <a:endParaRPr lang="en-US" altLang="ko-KR" sz="1900" dirty="0" smtClean="0"/>
          </a:p>
          <a:p>
            <a:pPr marL="0" indent="0">
              <a:buNone/>
            </a:pPr>
            <a:endParaRPr lang="en-US" altLang="ko-KR" dirty="0"/>
          </a:p>
          <a:p>
            <a:pPr marL="0" indent="0">
              <a:buNone/>
            </a:pPr>
            <a:endParaRPr lang="en-US" altLang="ko-KR"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12976"/>
            <a:ext cx="7600950" cy="3144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628800"/>
            <a:ext cx="3024336" cy="1035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58213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모듈 </a:t>
            </a:r>
            <a:r>
              <a:rPr lang="en-US" altLang="ko-KR" dirty="0" smtClean="0"/>
              <a:t>:</a:t>
            </a:r>
            <a:r>
              <a:rPr lang="en-US" altLang="ko-KR" dirty="0" err="1" smtClean="0"/>
              <a:t>pythonpath</a:t>
            </a:r>
            <a:r>
              <a:rPr lang="en-US" altLang="ko-KR" dirty="0" smtClean="0"/>
              <a:t> </a:t>
            </a:r>
            <a:r>
              <a:rPr lang="ko-KR" altLang="en-US" dirty="0" smtClean="0"/>
              <a:t>등</a:t>
            </a:r>
            <a:r>
              <a:rPr lang="ko-KR" altLang="en-US" dirty="0"/>
              <a:t>록</a:t>
            </a:r>
          </a:p>
        </p:txBody>
      </p:sp>
      <p:sp>
        <p:nvSpPr>
          <p:cNvPr id="3" name="내용 개체 틀 2"/>
          <p:cNvSpPr>
            <a:spLocks noGrp="1"/>
          </p:cNvSpPr>
          <p:nvPr>
            <p:ph sz="quarter" idx="1"/>
          </p:nvPr>
        </p:nvSpPr>
        <p:spPr>
          <a:xfrm>
            <a:off x="457200" y="1600201"/>
            <a:ext cx="8229600" cy="2332855"/>
          </a:xfrm>
        </p:spPr>
        <p:txBody>
          <a:bodyPr>
            <a:normAutofit/>
          </a:bodyPr>
          <a:lstStyle/>
          <a:p>
            <a:pPr marL="0" indent="0">
              <a:buNone/>
            </a:pPr>
            <a:r>
              <a:rPr lang="ko-KR" altLang="en-US" sz="2000" dirty="0" smtClean="0"/>
              <a:t>모듈에 대한 검색에서 오류가 발생할 경우 </a:t>
            </a:r>
            <a:r>
              <a:rPr lang="en-US" altLang="ko-KR" sz="2000" dirty="0" err="1" smtClean="0"/>
              <a:t>pythonpath</a:t>
            </a:r>
            <a:r>
              <a:rPr lang="ko-KR" altLang="en-US" sz="2000" dirty="0" smtClean="0"/>
              <a:t>에 현재 </a:t>
            </a:r>
            <a:r>
              <a:rPr lang="ko-KR" altLang="en-US" sz="2000" dirty="0" err="1" smtClean="0"/>
              <a:t>디렉토리</a:t>
            </a:r>
            <a:r>
              <a:rPr lang="ko-KR" altLang="en-US" sz="2000" dirty="0" smtClean="0"/>
              <a:t> 위치를 추가해야 함</a:t>
            </a:r>
            <a:endParaRPr lang="en-US" altLang="ko-KR" sz="2000" dirty="0" smtClean="0"/>
          </a:p>
          <a:p>
            <a:pPr marL="0" indent="0">
              <a:buNone/>
            </a:pPr>
            <a:endParaRPr lang="en-US" altLang="ko-KR" sz="2000" dirty="0"/>
          </a:p>
          <a:p>
            <a:pPr marL="0" indent="0">
              <a:buNone/>
            </a:pPr>
            <a:r>
              <a:rPr lang="en-US" altLang="ko-KR" sz="2000" dirty="0"/>
              <a:t>set PYTHONPATH=c:\python20\lib;</a:t>
            </a:r>
            <a:endParaRPr lang="en-US" altLang="ko-KR" sz="2000" dirty="0" smtClean="0"/>
          </a:p>
          <a:p>
            <a:pPr marL="0" indent="0">
              <a:buNone/>
            </a:pPr>
            <a:endParaRPr lang="en-US" altLang="ko-KR" sz="1900" dirty="0"/>
          </a:p>
          <a:p>
            <a:pPr marL="0" indent="0">
              <a:buNone/>
            </a:pPr>
            <a:endParaRPr lang="en-US" altLang="ko-KR" sz="1900" dirty="0" smtClean="0"/>
          </a:p>
          <a:p>
            <a:pPr marL="0" indent="0">
              <a:buNone/>
            </a:pPr>
            <a:endParaRPr lang="en-US" altLang="ko-KR" dirty="0"/>
          </a:p>
          <a:p>
            <a:pPr marL="0" indent="0">
              <a:buNone/>
            </a:pPr>
            <a:endParaRPr lang="en-US" altLang="ko-KR" dirty="0" smtClean="0"/>
          </a:p>
        </p:txBody>
      </p:sp>
    </p:spTree>
    <p:extLst>
      <p:ext uri="{BB962C8B-B14F-4D97-AF65-F5344CB8AC3E}">
        <p14:creationId xmlns:p14="http://schemas.microsoft.com/office/powerpoint/2010/main" val="240627736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모듈 </a:t>
            </a:r>
            <a:r>
              <a:rPr lang="en-US" altLang="ko-KR" dirty="0" smtClean="0"/>
              <a:t>:</a:t>
            </a:r>
            <a:r>
              <a:rPr lang="ko-KR" altLang="en-US" dirty="0" smtClean="0"/>
              <a:t> </a:t>
            </a:r>
            <a:r>
              <a:rPr lang="en-US" altLang="ko-KR" dirty="0" smtClean="0"/>
              <a:t>ide</a:t>
            </a:r>
            <a:r>
              <a:rPr lang="ko-KR" altLang="en-US" dirty="0" smtClean="0"/>
              <a:t>에서 </a:t>
            </a:r>
            <a:r>
              <a:rPr lang="en-US" altLang="ko-KR" dirty="0" smtClean="0"/>
              <a:t>path </a:t>
            </a:r>
            <a:r>
              <a:rPr lang="ko-KR" altLang="en-US" dirty="0" smtClean="0"/>
              <a:t>등록</a:t>
            </a:r>
            <a:endParaRPr lang="ko-KR" altLang="en-US" dirty="0"/>
          </a:p>
        </p:txBody>
      </p:sp>
      <p:sp>
        <p:nvSpPr>
          <p:cNvPr id="3" name="내용 개체 틀 2"/>
          <p:cNvSpPr>
            <a:spLocks noGrp="1"/>
          </p:cNvSpPr>
          <p:nvPr>
            <p:ph sz="quarter" idx="1"/>
          </p:nvPr>
        </p:nvSpPr>
        <p:spPr>
          <a:xfrm>
            <a:off x="457200" y="1600201"/>
            <a:ext cx="8229600" cy="4637111"/>
          </a:xfrm>
        </p:spPr>
        <p:txBody>
          <a:bodyPr>
            <a:normAutofit fontScale="92500" lnSpcReduction="20000"/>
          </a:bodyPr>
          <a:lstStyle/>
          <a:p>
            <a:pPr marL="0" indent="0">
              <a:buNone/>
            </a:pPr>
            <a:r>
              <a:rPr lang="ko-KR" altLang="en-US" sz="1900" dirty="0" smtClean="0"/>
              <a:t>실제 다양한 패키지를 사용할 경우 각 패키지를 등록해야 한다</a:t>
            </a:r>
            <a:r>
              <a:rPr lang="en-US" altLang="ko-KR" sz="1900" dirty="0" smtClean="0"/>
              <a:t>.</a:t>
            </a:r>
          </a:p>
          <a:p>
            <a:pPr marL="0" indent="0">
              <a:buNone/>
            </a:pPr>
            <a:endParaRPr lang="en-US" altLang="ko-KR" dirty="0" smtClean="0"/>
          </a:p>
          <a:p>
            <a:pPr marL="0" indent="0">
              <a:buNone/>
            </a:pPr>
            <a:r>
              <a:rPr lang="en-US" altLang="ko-KR" sz="1400" dirty="0" smtClean="0"/>
              <a:t>#path</a:t>
            </a:r>
            <a:endParaRPr lang="en-US" altLang="ko-KR" sz="1400" dirty="0"/>
          </a:p>
          <a:p>
            <a:pPr marL="0" indent="0">
              <a:buNone/>
            </a:pPr>
            <a:r>
              <a:rPr lang="en-US" altLang="ko-KR" sz="1400" dirty="0"/>
              <a:t>&gt;&gt;&gt; </a:t>
            </a:r>
            <a:r>
              <a:rPr lang="en-US" altLang="ko-KR" sz="1400" dirty="0" smtClean="0"/>
              <a:t>import sys</a:t>
            </a:r>
          </a:p>
          <a:p>
            <a:pPr marL="0" indent="0">
              <a:buNone/>
            </a:pPr>
            <a:r>
              <a:rPr lang="en-US" altLang="ko-KR" sz="1400" dirty="0" smtClean="0"/>
              <a:t>&gt;&gt;&gt; </a:t>
            </a:r>
            <a:r>
              <a:rPr lang="en-US" altLang="ko-KR" sz="1400" dirty="0" err="1"/>
              <a:t>sys.path</a:t>
            </a:r>
            <a:r>
              <a:rPr lang="en-US" altLang="ko-KR" sz="1400" dirty="0"/>
              <a:t> </a:t>
            </a:r>
            <a:endParaRPr lang="en-US" altLang="ko-KR" sz="1400" dirty="0" smtClean="0"/>
          </a:p>
          <a:p>
            <a:pPr marL="0" indent="0">
              <a:buNone/>
            </a:pPr>
            <a:r>
              <a:rPr lang="en-US" altLang="ko-KR" sz="1400" dirty="0" smtClean="0"/>
              <a:t>['', </a:t>
            </a:r>
            <a:r>
              <a:rPr lang="en-US" altLang="ko-KR" sz="1400" dirty="0"/>
              <a:t>'C:\\Windows\\SYSTEM32\\python34.zip', 'c:\\Python34\\DLLs', 'c:\\Python34\\lib', 'c</a:t>
            </a:r>
            <a:r>
              <a:rPr lang="en-US" altLang="ko-KR" sz="1400" dirty="0" smtClean="0"/>
              <a:t>:\</a:t>
            </a:r>
          </a:p>
          <a:p>
            <a:pPr marL="0" indent="0">
              <a:buNone/>
            </a:pPr>
            <a:r>
              <a:rPr lang="en-US" altLang="ko-KR" sz="1400" dirty="0" smtClean="0"/>
              <a:t>\</a:t>
            </a:r>
            <a:r>
              <a:rPr lang="en-US" altLang="ko-KR" sz="1400" dirty="0"/>
              <a:t>Python34', 'c:\\Python34\\lib\\site-packages</a:t>
            </a:r>
            <a:r>
              <a:rPr lang="en-US" altLang="ko-KR" sz="1400" dirty="0" smtClean="0"/>
              <a:t>']</a:t>
            </a:r>
          </a:p>
          <a:p>
            <a:pPr marL="0" indent="0">
              <a:buNone/>
            </a:pPr>
            <a:endParaRPr lang="en-US" altLang="ko-KR" sz="1400" dirty="0" smtClean="0"/>
          </a:p>
          <a:p>
            <a:pPr marL="0" indent="0">
              <a:buNone/>
            </a:pPr>
            <a:r>
              <a:rPr lang="en-US" altLang="ko-KR" sz="1400" dirty="0" smtClean="0"/>
              <a:t>#</a:t>
            </a:r>
            <a:r>
              <a:rPr lang="en-US" altLang="ko-KR" sz="1400" dirty="0"/>
              <a:t> </a:t>
            </a:r>
            <a:r>
              <a:rPr lang="ko-KR" altLang="en-US" sz="1400" dirty="0" smtClean="0"/>
              <a:t>현재 작성된 모듈의 위치 등록</a:t>
            </a:r>
            <a:endParaRPr lang="en-US" altLang="ko-KR" sz="1400" dirty="0" smtClean="0"/>
          </a:p>
          <a:p>
            <a:pPr marL="0" indent="0">
              <a:buNone/>
            </a:pPr>
            <a:r>
              <a:rPr lang="en-US" altLang="ko-KR" sz="1400" dirty="0"/>
              <a:t>&gt;&gt;&gt; </a:t>
            </a:r>
            <a:r>
              <a:rPr lang="en-US" altLang="ko-KR" sz="1400" dirty="0" err="1"/>
              <a:t>sys.path.append</a:t>
            </a:r>
            <a:r>
              <a:rPr lang="en-US" altLang="ko-KR" sz="1400" dirty="0"/>
              <a:t>("C:/Python/</a:t>
            </a:r>
            <a:r>
              <a:rPr lang="en-US" altLang="ko-KR" sz="1400" dirty="0" err="1"/>
              <a:t>Mymodules</a:t>
            </a:r>
            <a:r>
              <a:rPr lang="en-US" altLang="ko-KR" sz="1400" dirty="0"/>
              <a:t>") </a:t>
            </a:r>
            <a:endParaRPr lang="en-US" altLang="ko-KR" sz="1400" dirty="0" smtClean="0"/>
          </a:p>
          <a:p>
            <a:pPr marL="0" indent="0">
              <a:buNone/>
            </a:pPr>
            <a:r>
              <a:rPr lang="en-US" altLang="ko-KR" sz="1400" dirty="0" smtClean="0"/>
              <a:t>&gt;&gt;&gt; </a:t>
            </a:r>
            <a:r>
              <a:rPr lang="en-US" altLang="ko-KR" sz="1400" dirty="0" err="1" smtClean="0"/>
              <a:t>sys.path</a:t>
            </a:r>
            <a:endParaRPr lang="en-US" altLang="ko-KR" sz="1400" dirty="0" smtClean="0"/>
          </a:p>
          <a:p>
            <a:pPr marL="0" indent="0">
              <a:buNone/>
            </a:pPr>
            <a:r>
              <a:rPr lang="en-US" altLang="ko-KR" sz="1400" dirty="0" smtClean="0"/>
              <a:t> </a:t>
            </a:r>
            <a:r>
              <a:rPr lang="en-US" altLang="ko-KR" sz="1400" dirty="0"/>
              <a:t>['', 'C:\\Windows\\SYSTEM32\\python34.zip', 'c:\\Python34\\DLLs', 'c:\\Python34\\lib', 'c:\\Python34', 'c:\\Python34\\lib\\site-packages', 'C:/Python/</a:t>
            </a:r>
            <a:r>
              <a:rPr lang="en-US" altLang="ko-KR" sz="1400" dirty="0" err="1"/>
              <a:t>Mymodules</a:t>
            </a:r>
            <a:r>
              <a:rPr lang="en-US" altLang="ko-KR" sz="1400" dirty="0"/>
              <a:t>'] </a:t>
            </a:r>
            <a:endParaRPr lang="en-US" altLang="ko-KR" sz="1400" dirty="0" smtClean="0"/>
          </a:p>
          <a:p>
            <a:pPr marL="0" indent="0">
              <a:buNone/>
            </a:pPr>
            <a:r>
              <a:rPr lang="en-US" altLang="ko-KR" sz="1400" dirty="0" smtClean="0"/>
              <a:t>&gt;&gt;&gt;</a:t>
            </a:r>
          </a:p>
          <a:p>
            <a:pPr marL="0" indent="0">
              <a:buNone/>
            </a:pPr>
            <a:endParaRPr lang="en-US" altLang="ko-KR" sz="1400" dirty="0"/>
          </a:p>
          <a:p>
            <a:pPr marL="0" indent="0">
              <a:buNone/>
            </a:pPr>
            <a:r>
              <a:rPr lang="en-US" altLang="ko-KR" sz="1400" dirty="0"/>
              <a:t>&gt;&gt;&gt; </a:t>
            </a:r>
            <a:r>
              <a:rPr lang="en-US" altLang="ko-KR" sz="1400" b="1" dirty="0"/>
              <a:t>import</a:t>
            </a:r>
            <a:r>
              <a:rPr lang="en-US" altLang="ko-KR" sz="1400" dirty="0"/>
              <a:t> mod2 </a:t>
            </a:r>
            <a:endParaRPr lang="en-US" altLang="ko-KR" sz="1400" dirty="0" smtClean="0"/>
          </a:p>
          <a:p>
            <a:pPr marL="0" indent="0">
              <a:buNone/>
            </a:pPr>
            <a:r>
              <a:rPr lang="en-US" altLang="ko-KR" sz="1400" dirty="0" smtClean="0"/>
              <a:t>&gt;&gt;&gt; </a:t>
            </a:r>
            <a:r>
              <a:rPr lang="en-US" altLang="ko-KR" sz="1400" dirty="0"/>
              <a:t>print(mod2.sum(3,4</a:t>
            </a:r>
            <a:r>
              <a:rPr lang="en-US" altLang="ko-KR" sz="1400" dirty="0" smtClean="0"/>
              <a:t>))  # </a:t>
            </a:r>
            <a:r>
              <a:rPr lang="ko-KR" altLang="en-US" sz="1400" dirty="0" smtClean="0"/>
              <a:t>결과값</a:t>
            </a:r>
            <a:r>
              <a:rPr lang="en-US" altLang="ko-KR" sz="1400" dirty="0" smtClean="0"/>
              <a:t> </a:t>
            </a:r>
            <a:r>
              <a:rPr lang="en-US" altLang="ko-KR" sz="1400" dirty="0"/>
              <a:t>7</a:t>
            </a:r>
            <a:endParaRPr lang="en-US" altLang="ko-KR" sz="1400" dirty="0" smtClean="0"/>
          </a:p>
        </p:txBody>
      </p:sp>
    </p:spTree>
    <p:extLst>
      <p:ext uri="{BB962C8B-B14F-4D97-AF65-F5344CB8AC3E}">
        <p14:creationId xmlns:p14="http://schemas.microsoft.com/office/powerpoint/2010/main" val="101673732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Function </a:t>
            </a:r>
            <a:br>
              <a:rPr lang="en-US" altLang="ko-KR" dirty="0" smtClean="0"/>
            </a:br>
            <a:endParaRPr lang="ko-KR" altLang="en-US" dirty="0"/>
          </a:p>
        </p:txBody>
      </p:sp>
    </p:spTree>
    <p:extLst>
      <p:ext uri="{BB962C8B-B14F-4D97-AF65-F5344CB8AC3E}">
        <p14:creationId xmlns:p14="http://schemas.microsoft.com/office/powerpoint/2010/main" val="406100461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Function  </a:t>
            </a:r>
            <a:r>
              <a:rPr lang="ko-KR" altLang="en-US" dirty="0" smtClean="0"/>
              <a:t>기초</a:t>
            </a:r>
            <a:endParaRPr lang="ko-KR" altLang="en-US" dirty="0"/>
          </a:p>
        </p:txBody>
      </p:sp>
    </p:spTree>
    <p:extLst>
      <p:ext uri="{BB962C8B-B14F-4D97-AF65-F5344CB8AC3E}">
        <p14:creationId xmlns:p14="http://schemas.microsoft.com/office/powerpoint/2010/main" val="66968586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a:t>
            </a:r>
            <a:endParaRPr lang="ko-KR" altLang="en-US" dirty="0"/>
          </a:p>
        </p:txBody>
      </p:sp>
      <p:sp>
        <p:nvSpPr>
          <p:cNvPr id="3" name="내용 개체 틀 2"/>
          <p:cNvSpPr>
            <a:spLocks noGrp="1"/>
          </p:cNvSpPr>
          <p:nvPr>
            <p:ph sz="quarter" idx="1"/>
          </p:nvPr>
        </p:nvSpPr>
        <p:spPr>
          <a:xfrm>
            <a:off x="467544" y="1579624"/>
            <a:ext cx="8229600" cy="3845024"/>
          </a:xfrm>
        </p:spPr>
        <p:txBody>
          <a:bodyPr>
            <a:normAutofit/>
          </a:bodyPr>
          <a:lstStyle/>
          <a:p>
            <a:pPr marL="457200" lvl="1" indent="0" fontAlgn="base">
              <a:buNone/>
            </a:pPr>
            <a:r>
              <a:rPr lang="ko-KR" altLang="en-US" dirty="0" smtClean="0"/>
              <a:t>함수 정의와 함수 실행으로 구분</a:t>
            </a:r>
            <a:endParaRPr lang="en-US" altLang="ko-KR" dirty="0" smtClean="0"/>
          </a:p>
          <a:p>
            <a:pPr marL="457200" lvl="1" indent="0" fontAlgn="base">
              <a:buNone/>
            </a:pPr>
            <a:r>
              <a:rPr lang="ko-KR" altLang="en-US" dirty="0" smtClean="0"/>
              <a:t>함수를 실행</a:t>
            </a:r>
            <a:r>
              <a:rPr lang="en-US" altLang="ko-KR" dirty="0" smtClean="0"/>
              <a:t>(</a:t>
            </a:r>
            <a:r>
              <a:rPr lang="ko-KR" altLang="en-US" dirty="0" smtClean="0"/>
              <a:t>호출</a:t>
            </a:r>
            <a:r>
              <a:rPr lang="en-US" altLang="ko-KR" dirty="0" smtClean="0"/>
              <a:t>)</a:t>
            </a:r>
            <a:r>
              <a:rPr lang="ko-KR" altLang="en-US" dirty="0" smtClean="0"/>
              <a:t>하기 전에 모듈 내에 함수 정의를 해야 함</a:t>
            </a:r>
            <a:endParaRPr lang="en-US" altLang="ko-KR" dirty="0" smtClean="0"/>
          </a:p>
          <a:p>
            <a:pPr marL="457200" lvl="1" indent="0" fontAlgn="base">
              <a:buNone/>
            </a:pPr>
            <a:endParaRPr lang="en-US" altLang="ko-KR" dirty="0"/>
          </a:p>
          <a:p>
            <a:pPr marL="457200" lvl="1" indent="0" fontAlgn="base">
              <a:buNone/>
            </a:pPr>
            <a:r>
              <a:rPr lang="en-US" altLang="ko-KR" sz="1400" dirty="0" smtClean="0"/>
              <a:t>#</a:t>
            </a:r>
            <a:r>
              <a:rPr lang="ko-KR" altLang="en-US" sz="1400" dirty="0" smtClean="0"/>
              <a:t>함수 정의</a:t>
            </a:r>
            <a:endParaRPr lang="en-US" altLang="ko-KR" sz="1400" dirty="0" smtClean="0"/>
          </a:p>
          <a:p>
            <a:pPr marL="457200" lvl="1" indent="0" fontAlgn="base">
              <a:buNone/>
            </a:pPr>
            <a:r>
              <a:rPr lang="en-US" altLang="ko-KR" sz="1400" dirty="0" err="1" smtClean="0"/>
              <a:t>def</a:t>
            </a:r>
            <a:r>
              <a:rPr lang="en-US" altLang="ko-KR" sz="1400" dirty="0" smtClean="0"/>
              <a:t> </a:t>
            </a:r>
            <a:r>
              <a:rPr lang="ko-KR" altLang="en-US" sz="1400" dirty="0" err="1" smtClean="0"/>
              <a:t>함수명</a:t>
            </a:r>
            <a:r>
              <a:rPr lang="en-US" altLang="ko-KR" sz="1400" dirty="0" smtClean="0"/>
              <a:t>(</a:t>
            </a:r>
            <a:r>
              <a:rPr lang="ko-KR" altLang="en-US" sz="1400" dirty="0" smtClean="0"/>
              <a:t>인자</a:t>
            </a:r>
            <a:r>
              <a:rPr lang="en-US" altLang="ko-KR" sz="1400" dirty="0" smtClean="0"/>
              <a:t>) </a:t>
            </a:r>
            <a:r>
              <a:rPr lang="ko-KR" altLang="en-US" sz="1400" dirty="0" err="1" smtClean="0"/>
              <a:t>구문블럭</a:t>
            </a:r>
            <a:r>
              <a:rPr lang="en-US" altLang="ko-KR" sz="1400" dirty="0" smtClean="0"/>
              <a:t>(:) </a:t>
            </a:r>
          </a:p>
          <a:p>
            <a:pPr marL="457200" lvl="1" indent="0" fontAlgn="base">
              <a:buNone/>
            </a:pPr>
            <a:r>
              <a:rPr lang="en-US" altLang="ko-KR" sz="1400" dirty="0"/>
              <a:t> </a:t>
            </a:r>
            <a:r>
              <a:rPr lang="en-US" altLang="ko-KR" sz="1400" dirty="0" smtClean="0"/>
              <a:t>   </a:t>
            </a:r>
            <a:r>
              <a:rPr lang="ko-KR" altLang="en-US" sz="1400" dirty="0" smtClean="0"/>
              <a:t>함수 내부 </a:t>
            </a:r>
            <a:r>
              <a:rPr lang="ko-KR" altLang="en-US" sz="1400" dirty="0" err="1" smtClean="0"/>
              <a:t>로직</a:t>
            </a:r>
            <a:endParaRPr lang="en-US" altLang="ko-KR" sz="1400" dirty="0" smtClean="0"/>
          </a:p>
          <a:p>
            <a:pPr marL="457200" lvl="1" indent="0" fontAlgn="base">
              <a:buNone/>
            </a:pPr>
            <a:endParaRPr lang="en-US" altLang="ko-KR" sz="1400" dirty="0" smtClean="0"/>
          </a:p>
          <a:p>
            <a:pPr marL="457200" lvl="1" indent="0" fontAlgn="base">
              <a:buNone/>
            </a:pPr>
            <a:r>
              <a:rPr lang="en-US" altLang="ko-KR" sz="1400" dirty="0" smtClean="0"/>
              <a:t>#</a:t>
            </a:r>
            <a:r>
              <a:rPr lang="ko-KR" altLang="en-US" sz="1400" dirty="0" smtClean="0"/>
              <a:t>함수 실행</a:t>
            </a:r>
            <a:endParaRPr lang="en-US" altLang="ko-KR" sz="1400" dirty="0"/>
          </a:p>
          <a:p>
            <a:pPr marL="457200" lvl="1" indent="0" fontAlgn="base">
              <a:buNone/>
            </a:pPr>
            <a:r>
              <a:rPr lang="ko-KR" altLang="en-US" sz="1400" dirty="0" err="1" smtClean="0"/>
              <a:t>함수명</a:t>
            </a:r>
            <a:r>
              <a:rPr lang="en-US" altLang="ko-KR" sz="1400" dirty="0" smtClean="0"/>
              <a:t>(</a:t>
            </a:r>
            <a:r>
              <a:rPr lang="ko-KR" altLang="en-US" sz="1400" dirty="0" smtClean="0"/>
              <a:t>인자</a:t>
            </a:r>
            <a:r>
              <a:rPr lang="en-US" altLang="ko-KR" sz="1400" dirty="0" smtClean="0"/>
              <a:t>)</a:t>
            </a:r>
            <a:endParaRPr lang="ko-KR" altLang="en-US" sz="1400" dirty="0"/>
          </a:p>
        </p:txBody>
      </p:sp>
      <p:sp>
        <p:nvSpPr>
          <p:cNvPr id="4" name="직사각형 3"/>
          <p:cNvSpPr/>
          <p:nvPr/>
        </p:nvSpPr>
        <p:spPr>
          <a:xfrm>
            <a:off x="5940152" y="3501008"/>
            <a:ext cx="93610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 객체</a:t>
            </a:r>
            <a:endParaRPr lang="ko-KR" altLang="en-US" dirty="0"/>
          </a:p>
        </p:txBody>
      </p:sp>
      <p:sp>
        <p:nvSpPr>
          <p:cNvPr id="5" name="직사각형 4"/>
          <p:cNvSpPr/>
          <p:nvPr/>
        </p:nvSpPr>
        <p:spPr>
          <a:xfrm>
            <a:off x="7452320" y="3501008"/>
            <a:ext cx="93610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a:t>
            </a:r>
            <a:endParaRPr lang="en-US" altLang="ko-KR" dirty="0" smtClean="0"/>
          </a:p>
          <a:p>
            <a:pPr algn="ctr"/>
            <a:r>
              <a:rPr lang="ko-KR" altLang="en-US" dirty="0" smtClean="0"/>
              <a:t>인자</a:t>
            </a:r>
            <a:endParaRPr lang="en-US" altLang="ko-KR" dirty="0" smtClean="0"/>
          </a:p>
          <a:p>
            <a:pPr algn="ctr"/>
            <a:r>
              <a:rPr lang="ko-KR" altLang="en-US" dirty="0" smtClean="0"/>
              <a:t>객체</a:t>
            </a:r>
            <a:endParaRPr lang="ko-KR" altLang="en-US" dirty="0"/>
          </a:p>
        </p:txBody>
      </p:sp>
      <p:cxnSp>
        <p:nvCxnSpPr>
          <p:cNvPr id="7" name="직선 화살표 연결선 6"/>
          <p:cNvCxnSpPr/>
          <p:nvPr/>
        </p:nvCxnSpPr>
        <p:spPr>
          <a:xfrm>
            <a:off x="6876256" y="4005064"/>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직사각형 7"/>
          <p:cNvSpPr/>
          <p:nvPr/>
        </p:nvSpPr>
        <p:spPr>
          <a:xfrm>
            <a:off x="4283968" y="3502136"/>
            <a:ext cx="93610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 명</a:t>
            </a:r>
            <a:endParaRPr lang="en-US" altLang="ko-KR" dirty="0" smtClean="0"/>
          </a:p>
          <a:p>
            <a:pPr algn="ctr"/>
            <a:r>
              <a:rPr lang="en-US" altLang="ko-KR" dirty="0" smtClean="0"/>
              <a:t>(</a:t>
            </a:r>
            <a:r>
              <a:rPr lang="ko-KR" altLang="en-US" dirty="0" smtClean="0"/>
              <a:t>참조</a:t>
            </a:r>
            <a:r>
              <a:rPr lang="en-US" altLang="ko-KR" dirty="0"/>
              <a:t>)</a:t>
            </a:r>
            <a:endParaRPr lang="ko-KR" altLang="en-US" dirty="0"/>
          </a:p>
        </p:txBody>
      </p:sp>
      <p:cxnSp>
        <p:nvCxnSpPr>
          <p:cNvPr id="10" name="직선 화살표 연결선 9"/>
          <p:cNvCxnSpPr>
            <a:endCxn id="4" idx="1"/>
          </p:cNvCxnSpPr>
          <p:nvPr/>
        </p:nvCxnSpPr>
        <p:spPr>
          <a:xfrm>
            <a:off x="5220072" y="400506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91772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내부 구조 알아보기</a:t>
            </a:r>
            <a:endParaRPr lang="ko-KR" altLang="en-US" dirty="0"/>
          </a:p>
        </p:txBody>
      </p:sp>
      <p:sp>
        <p:nvSpPr>
          <p:cNvPr id="3" name="내용 개체 틀 2"/>
          <p:cNvSpPr>
            <a:spLocks noGrp="1"/>
          </p:cNvSpPr>
          <p:nvPr>
            <p:ph sz="quarter" idx="1"/>
          </p:nvPr>
        </p:nvSpPr>
        <p:spPr>
          <a:xfrm>
            <a:off x="467544" y="1579624"/>
            <a:ext cx="8229600" cy="697248"/>
          </a:xfrm>
        </p:spPr>
        <p:txBody>
          <a:bodyPr>
            <a:normAutofit fontScale="77500" lnSpcReduction="20000"/>
          </a:bodyPr>
          <a:lstStyle/>
          <a:p>
            <a:pPr marL="457200" lvl="1" indent="0" fontAlgn="base">
              <a:buNone/>
            </a:pPr>
            <a:r>
              <a:rPr lang="ko-KR" altLang="en-US" dirty="0" smtClean="0"/>
              <a:t>함수가 정의되면 함수 코드도 하나의 객체로 만들어짐</a:t>
            </a:r>
            <a:endParaRPr lang="en-US" altLang="ko-KR" dirty="0" smtClean="0"/>
          </a:p>
          <a:p>
            <a:pPr marL="457200" lvl="1" indent="0" fontAlgn="base">
              <a:buNone/>
            </a:pPr>
            <a:r>
              <a:rPr lang="ko-KR" altLang="en-US" dirty="0" smtClean="0"/>
              <a:t>간단히 함수에 대한 로컬변수 확인해 봄</a:t>
            </a:r>
            <a:endParaRPr lang="en-US" altLang="ko-KR" dirty="0" smtClean="0"/>
          </a:p>
        </p:txBody>
      </p:sp>
      <p:sp>
        <p:nvSpPr>
          <p:cNvPr id="6" name="직사각형 5"/>
          <p:cNvSpPr/>
          <p:nvPr/>
        </p:nvSpPr>
        <p:spPr>
          <a:xfrm>
            <a:off x="1043608" y="2708920"/>
            <a:ext cx="367240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def</a:t>
            </a:r>
            <a:r>
              <a:rPr lang="en-US" altLang="ko-KR" sz="1200" dirty="0"/>
              <a:t> add(</a:t>
            </a:r>
            <a:r>
              <a:rPr lang="en-US" altLang="ko-KR" sz="1200" dirty="0" err="1"/>
              <a:t>x,y</a:t>
            </a:r>
            <a:r>
              <a:rPr lang="en-US" altLang="ko-KR" sz="1200" dirty="0"/>
              <a:t>) :</a:t>
            </a:r>
          </a:p>
          <a:p>
            <a:r>
              <a:rPr lang="en-US" altLang="ko-KR" sz="1200" dirty="0"/>
              <a:t>...     return </a:t>
            </a:r>
            <a:r>
              <a:rPr lang="en-US" altLang="ko-KR" sz="1200" dirty="0" err="1"/>
              <a:t>x+y</a:t>
            </a:r>
            <a:endParaRPr lang="en-US" altLang="ko-KR" sz="1200" dirty="0"/>
          </a:p>
          <a:p>
            <a:r>
              <a:rPr lang="en-US" altLang="ko-KR" sz="1200" dirty="0"/>
              <a:t>... </a:t>
            </a:r>
            <a:endParaRPr lang="en-US" altLang="ko-KR" sz="1200" dirty="0" smtClean="0"/>
          </a:p>
          <a:p>
            <a:r>
              <a:rPr lang="en-US" altLang="ko-KR" sz="1200" dirty="0" smtClean="0"/>
              <a:t>&gt;&gt;&gt;  #</a:t>
            </a:r>
            <a:r>
              <a:rPr lang="ko-KR" altLang="en-US" sz="1200" dirty="0" smtClean="0"/>
              <a:t>함수정의에 대한 내부 구조</a:t>
            </a:r>
            <a:endParaRPr lang="en-US" altLang="ko-KR" sz="1200" dirty="0" smtClean="0"/>
          </a:p>
          <a:p>
            <a:r>
              <a:rPr lang="en-US" altLang="ko-KR" sz="1200" dirty="0"/>
              <a:t>&gt;&gt;&gt; </a:t>
            </a:r>
            <a:r>
              <a:rPr lang="en-US" altLang="ko-KR" sz="1200" dirty="0" err="1"/>
              <a:t>add.func_code.co_varnames</a:t>
            </a:r>
            <a:endParaRPr lang="en-US" altLang="ko-KR" sz="1200" dirty="0"/>
          </a:p>
          <a:p>
            <a:r>
              <a:rPr lang="en-US" altLang="ko-KR" sz="1200" dirty="0"/>
              <a:t>('x', 'y')</a:t>
            </a:r>
          </a:p>
          <a:p>
            <a:r>
              <a:rPr lang="en-US" altLang="ko-KR" sz="1200" dirty="0"/>
              <a:t>&gt;&gt;&gt; </a:t>
            </a:r>
            <a:endParaRPr lang="en-US" altLang="ko-KR" sz="1200" dirty="0" smtClean="0"/>
          </a:p>
          <a:p>
            <a:r>
              <a:rPr lang="en-US" altLang="ko-KR" sz="1200" dirty="0" smtClean="0"/>
              <a:t>&gt;&gt;&gt; # </a:t>
            </a:r>
            <a:r>
              <a:rPr lang="ko-KR" altLang="en-US" sz="1200" dirty="0" smtClean="0"/>
              <a:t>함수코드는 </a:t>
            </a:r>
            <a:r>
              <a:rPr lang="en-US" altLang="ko-KR" sz="1200" dirty="0" err="1" smtClean="0"/>
              <a:t>bytecode</a:t>
            </a:r>
            <a:r>
              <a:rPr lang="ko-KR" altLang="en-US" sz="1200" dirty="0" smtClean="0"/>
              <a:t>로 나타남</a:t>
            </a:r>
            <a:endParaRPr lang="en-US" altLang="ko-KR" sz="1200" dirty="0" smtClean="0"/>
          </a:p>
          <a:p>
            <a:r>
              <a:rPr lang="en-US" altLang="ko-KR" sz="1200" dirty="0"/>
              <a:t>&gt;&gt;&gt; </a:t>
            </a:r>
            <a:r>
              <a:rPr lang="en-US" altLang="ko-KR" sz="1200" dirty="0" err="1"/>
              <a:t>add.func_code.co_code</a:t>
            </a:r>
            <a:endParaRPr lang="en-US" altLang="ko-KR" sz="1200" dirty="0"/>
          </a:p>
          <a:p>
            <a:r>
              <a:rPr lang="en-US" altLang="ko-KR" sz="1200" dirty="0"/>
              <a:t>'|\x00\x00|\x01\x00\x17S'</a:t>
            </a:r>
          </a:p>
          <a:p>
            <a:r>
              <a:rPr lang="en-US" altLang="ko-KR" sz="1200" dirty="0"/>
              <a:t>&gt;&gt;&gt; </a:t>
            </a:r>
          </a:p>
          <a:p>
            <a:endParaRPr lang="ko-KR" altLang="en-US" sz="1200" dirty="0"/>
          </a:p>
        </p:txBody>
      </p:sp>
    </p:spTree>
    <p:extLst>
      <p:ext uri="{BB962C8B-B14F-4D97-AF65-F5344CB8AC3E}">
        <p14:creationId xmlns:p14="http://schemas.microsoft.com/office/powerpoint/2010/main" val="28713870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a:t>
            </a:r>
            <a:r>
              <a:rPr lang="en-US" altLang="ko-KR" dirty="0" smtClean="0"/>
              <a:t>– </a:t>
            </a:r>
            <a:r>
              <a:rPr lang="ko-KR" altLang="en-US" dirty="0" smtClean="0"/>
              <a:t>메모리 생성 규칙 </a:t>
            </a:r>
            <a:endParaRPr lang="ko-KR" altLang="en-US" dirty="0"/>
          </a:p>
        </p:txBody>
      </p:sp>
      <p:sp>
        <p:nvSpPr>
          <p:cNvPr id="3" name="내용 개체 틀 2"/>
          <p:cNvSpPr>
            <a:spLocks noGrp="1"/>
          </p:cNvSpPr>
          <p:nvPr>
            <p:ph sz="quarter" idx="1"/>
          </p:nvPr>
        </p:nvSpPr>
        <p:spPr>
          <a:xfrm>
            <a:off x="467544" y="1579624"/>
            <a:ext cx="8229600" cy="2209416"/>
          </a:xfrm>
        </p:spPr>
        <p:txBody>
          <a:bodyPr>
            <a:normAutofit/>
          </a:bodyPr>
          <a:lstStyle/>
          <a:p>
            <a:pPr marL="914400" lvl="1" indent="-457200" fontAlgn="base">
              <a:buFont typeface="Wingdings" panose="05000000000000000000" pitchFamily="2" charset="2"/>
              <a:buChar char="§"/>
            </a:pPr>
            <a:r>
              <a:rPr lang="ko-KR" altLang="en-US" dirty="0" smtClean="0"/>
              <a:t>함수 호출 시 마다 </a:t>
            </a:r>
            <a:r>
              <a:rPr lang="en-US" altLang="ko-KR" dirty="0" smtClean="0"/>
              <a:t>Stack</a:t>
            </a:r>
            <a:r>
              <a:rPr lang="ko-KR" altLang="en-US" dirty="0" smtClean="0"/>
              <a:t>에 함수 영역을 구성하고 실행됨</a:t>
            </a:r>
            <a:endParaRPr lang="en-US" altLang="ko-KR" dirty="0" smtClean="0"/>
          </a:p>
          <a:p>
            <a:pPr marL="914400" lvl="1" indent="-457200" fontAlgn="base">
              <a:buFont typeface="Wingdings" panose="05000000000000000000" pitchFamily="2" charset="2"/>
              <a:buChar char="§"/>
            </a:pPr>
            <a:r>
              <a:rPr lang="ko-KR" altLang="en-US" dirty="0" smtClean="0"/>
              <a:t>함수를 </a:t>
            </a:r>
            <a:r>
              <a:rPr lang="ko-KR" altLang="en-US" dirty="0" err="1" smtClean="0"/>
              <a:t>재귀호출할</a:t>
            </a:r>
            <a:r>
              <a:rPr lang="ko-KR" altLang="en-US" dirty="0" smtClean="0"/>
              <a:t> 경우 각 호출된 함수 별로 </a:t>
            </a:r>
            <a:r>
              <a:rPr lang="en-US" altLang="ko-KR" dirty="0" smtClean="0"/>
              <a:t>stack</a:t>
            </a:r>
            <a:r>
              <a:rPr lang="ko-KR" altLang="en-US" dirty="0" smtClean="0"/>
              <a:t>영역을 구성하고 처리</a:t>
            </a:r>
            <a:endParaRPr lang="en-US" altLang="ko-KR" dirty="0" smtClean="0"/>
          </a:p>
        </p:txBody>
      </p:sp>
      <p:sp>
        <p:nvSpPr>
          <p:cNvPr id="6" name="직사각형 5"/>
          <p:cNvSpPr/>
          <p:nvPr/>
        </p:nvSpPr>
        <p:spPr>
          <a:xfrm>
            <a:off x="1403648" y="4805152"/>
            <a:ext cx="1440160" cy="680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함수정의</a:t>
            </a:r>
            <a:endParaRPr lang="ko-KR" altLang="en-US" dirty="0"/>
          </a:p>
        </p:txBody>
      </p:sp>
      <p:grpSp>
        <p:nvGrpSpPr>
          <p:cNvPr id="9" name="그룹 8"/>
          <p:cNvGrpSpPr/>
          <p:nvPr/>
        </p:nvGrpSpPr>
        <p:grpSpPr>
          <a:xfrm>
            <a:off x="4118168" y="4005064"/>
            <a:ext cx="1440160" cy="2160240"/>
            <a:chOff x="5580112" y="3573016"/>
            <a:chExt cx="1440160" cy="2592288"/>
          </a:xfrm>
        </p:grpSpPr>
        <p:sp>
          <p:nvSpPr>
            <p:cNvPr id="11" name="직사각형 10"/>
            <p:cNvSpPr/>
            <p:nvPr/>
          </p:nvSpPr>
          <p:spPr>
            <a:xfrm>
              <a:off x="5580112" y="5589240"/>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함수호출 </a:t>
              </a:r>
              <a:r>
                <a:rPr lang="en-US" altLang="ko-KR" sz="1200" dirty="0" smtClean="0"/>
                <a:t>1</a:t>
              </a:r>
              <a:endParaRPr lang="ko-KR" altLang="en-US" sz="1200" dirty="0"/>
            </a:p>
          </p:txBody>
        </p:sp>
        <p:sp>
          <p:nvSpPr>
            <p:cNvPr id="12" name="직사각형 11"/>
            <p:cNvSpPr/>
            <p:nvPr/>
          </p:nvSpPr>
          <p:spPr>
            <a:xfrm>
              <a:off x="5580112" y="491716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함수호출 </a:t>
              </a:r>
              <a:r>
                <a:rPr lang="en-US" altLang="ko-KR" sz="1200" dirty="0"/>
                <a:t>2</a:t>
              </a:r>
              <a:endParaRPr lang="ko-KR" altLang="en-US" sz="1200" dirty="0"/>
            </a:p>
          </p:txBody>
        </p:sp>
        <p:sp>
          <p:nvSpPr>
            <p:cNvPr id="13" name="직사각형 12"/>
            <p:cNvSpPr/>
            <p:nvPr/>
          </p:nvSpPr>
          <p:spPr>
            <a:xfrm>
              <a:off x="5580112" y="4245091"/>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함수호출 </a:t>
              </a:r>
              <a:r>
                <a:rPr lang="en-US" altLang="ko-KR" sz="1200" dirty="0"/>
                <a:t>3</a:t>
              </a:r>
              <a:endParaRPr lang="ko-KR" altLang="en-US" sz="1200" dirty="0"/>
            </a:p>
          </p:txBody>
        </p:sp>
        <p:sp>
          <p:nvSpPr>
            <p:cNvPr id="14" name="직사각형 13"/>
            <p:cNvSpPr/>
            <p:nvPr/>
          </p:nvSpPr>
          <p:spPr>
            <a:xfrm>
              <a:off x="5580112" y="3573016"/>
              <a:ext cx="144016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함수호출 </a:t>
              </a:r>
              <a:r>
                <a:rPr lang="en-US" altLang="ko-KR" sz="1200" dirty="0"/>
                <a:t>4</a:t>
              </a:r>
              <a:endParaRPr lang="ko-KR" altLang="en-US" sz="1200" dirty="0"/>
            </a:p>
          </p:txBody>
        </p:sp>
      </p:grpSp>
      <p:sp>
        <p:nvSpPr>
          <p:cNvPr id="15" name="TextBox 14"/>
          <p:cNvSpPr txBox="1"/>
          <p:nvPr/>
        </p:nvSpPr>
        <p:spPr>
          <a:xfrm>
            <a:off x="4092976" y="3586234"/>
            <a:ext cx="1440160" cy="369332"/>
          </a:xfrm>
          <a:prstGeom prst="rect">
            <a:avLst/>
          </a:prstGeom>
          <a:noFill/>
        </p:spPr>
        <p:txBody>
          <a:bodyPr wrap="square" rtlCol="0">
            <a:spAutoFit/>
          </a:bodyPr>
          <a:lstStyle/>
          <a:p>
            <a:pPr algn="ctr"/>
            <a:r>
              <a:rPr lang="en-US" altLang="ko-KR" dirty="0" smtClean="0"/>
              <a:t>Stack</a:t>
            </a:r>
            <a:endParaRPr lang="ko-KR" altLang="en-US" dirty="0"/>
          </a:p>
        </p:txBody>
      </p:sp>
      <p:cxnSp>
        <p:nvCxnSpPr>
          <p:cNvPr id="17" name="직선 화살표 연결선 16"/>
          <p:cNvCxnSpPr>
            <a:stCxn id="6" idx="3"/>
            <a:endCxn id="11" idx="1"/>
          </p:cNvCxnSpPr>
          <p:nvPr/>
        </p:nvCxnSpPr>
        <p:spPr>
          <a:xfrm>
            <a:off x="2843808" y="5145513"/>
            <a:ext cx="1274360" cy="779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a:stCxn id="6" idx="3"/>
            <a:endCxn id="12" idx="1"/>
          </p:cNvCxnSpPr>
          <p:nvPr/>
        </p:nvCxnSpPr>
        <p:spPr>
          <a:xfrm>
            <a:off x="2843808" y="5145513"/>
            <a:ext cx="1274360" cy="2197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6" idx="3"/>
            <a:endCxn id="13" idx="1"/>
          </p:cNvCxnSpPr>
          <p:nvPr/>
        </p:nvCxnSpPr>
        <p:spPr>
          <a:xfrm flipV="1">
            <a:off x="2843808" y="4805153"/>
            <a:ext cx="1274360" cy="340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직선 화살표 연결선 22"/>
          <p:cNvCxnSpPr>
            <a:stCxn id="6" idx="3"/>
            <a:endCxn id="14" idx="1"/>
          </p:cNvCxnSpPr>
          <p:nvPr/>
        </p:nvCxnSpPr>
        <p:spPr>
          <a:xfrm flipV="1">
            <a:off x="2843808" y="4245091"/>
            <a:ext cx="1274360" cy="9004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꺾인 연결선 24"/>
          <p:cNvCxnSpPr>
            <a:stCxn id="14" idx="3"/>
            <a:endCxn id="13" idx="3"/>
          </p:cNvCxnSpPr>
          <p:nvPr/>
        </p:nvCxnSpPr>
        <p:spPr>
          <a:xfrm>
            <a:off x="5558328" y="4245091"/>
            <a:ext cx="12700" cy="56006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꺾인 연결선 26"/>
          <p:cNvCxnSpPr>
            <a:stCxn id="13" idx="3"/>
            <a:endCxn id="12" idx="3"/>
          </p:cNvCxnSpPr>
          <p:nvPr/>
        </p:nvCxnSpPr>
        <p:spPr>
          <a:xfrm>
            <a:off x="5558328" y="4805153"/>
            <a:ext cx="12700" cy="560063"/>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꺾인 연결선 28"/>
          <p:cNvCxnSpPr>
            <a:stCxn id="12" idx="3"/>
            <a:endCxn id="11" idx="3"/>
          </p:cNvCxnSpPr>
          <p:nvPr/>
        </p:nvCxnSpPr>
        <p:spPr>
          <a:xfrm>
            <a:off x="5558328" y="5365216"/>
            <a:ext cx="12700" cy="560062"/>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40152" y="4854351"/>
            <a:ext cx="2592288" cy="461665"/>
          </a:xfrm>
          <a:prstGeom prst="rect">
            <a:avLst/>
          </a:prstGeom>
          <a:noFill/>
        </p:spPr>
        <p:txBody>
          <a:bodyPr wrap="square" rtlCol="0">
            <a:spAutoFit/>
          </a:bodyPr>
          <a:lstStyle/>
          <a:p>
            <a:r>
              <a:rPr lang="ko-KR" altLang="en-US" sz="1200" dirty="0" smtClean="0"/>
              <a:t>제일 마지막 호출된 것을 처리가 끝나면 그 전 호출한 함수를 처리</a:t>
            </a:r>
            <a:endParaRPr lang="ko-KR" altLang="en-US" sz="1200" dirty="0"/>
          </a:p>
        </p:txBody>
      </p:sp>
      <p:sp>
        <p:nvSpPr>
          <p:cNvPr id="31" name="TextBox 30"/>
          <p:cNvSpPr txBox="1"/>
          <p:nvPr/>
        </p:nvSpPr>
        <p:spPr>
          <a:xfrm>
            <a:off x="2857544" y="5002078"/>
            <a:ext cx="864096" cy="246221"/>
          </a:xfrm>
          <a:prstGeom prst="rect">
            <a:avLst/>
          </a:prstGeom>
          <a:noFill/>
        </p:spPr>
        <p:txBody>
          <a:bodyPr wrap="square" rtlCol="0">
            <a:spAutoFit/>
          </a:bodyPr>
          <a:lstStyle/>
          <a:p>
            <a:pPr algn="ctr"/>
            <a:r>
              <a:rPr lang="en-US" altLang="ko-KR" sz="1000" dirty="0" smtClean="0"/>
              <a:t>load</a:t>
            </a:r>
            <a:endParaRPr lang="ko-KR" altLang="en-US" sz="1000" dirty="0"/>
          </a:p>
        </p:txBody>
      </p:sp>
    </p:spTree>
    <p:extLst>
      <p:ext uri="{BB962C8B-B14F-4D97-AF65-F5344CB8AC3E}">
        <p14:creationId xmlns:p14="http://schemas.microsoft.com/office/powerpoint/2010/main" val="12338021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a:t>
            </a:r>
            <a:r>
              <a:rPr lang="en-US" altLang="ko-KR" dirty="0" smtClean="0"/>
              <a:t>– </a:t>
            </a:r>
            <a:r>
              <a:rPr lang="ko-KR" altLang="en-US" dirty="0" smtClean="0"/>
              <a:t>메모리 생성 예</a:t>
            </a:r>
            <a:r>
              <a:rPr lang="ko-KR" altLang="en-US" dirty="0"/>
              <a:t>시</a:t>
            </a:r>
            <a:r>
              <a:rPr lang="ko-KR" altLang="en-US" dirty="0" smtClean="0"/>
              <a:t> </a:t>
            </a:r>
            <a:endParaRPr lang="ko-KR" altLang="en-US" dirty="0"/>
          </a:p>
        </p:txBody>
      </p:sp>
      <p:sp>
        <p:nvSpPr>
          <p:cNvPr id="3" name="내용 개체 틀 2"/>
          <p:cNvSpPr>
            <a:spLocks noGrp="1"/>
          </p:cNvSpPr>
          <p:nvPr>
            <p:ph sz="quarter" idx="1"/>
          </p:nvPr>
        </p:nvSpPr>
        <p:spPr>
          <a:xfrm>
            <a:off x="467544" y="1561484"/>
            <a:ext cx="8229600" cy="1363460"/>
          </a:xfrm>
        </p:spPr>
        <p:txBody>
          <a:bodyPr>
            <a:normAutofit/>
          </a:bodyPr>
          <a:lstStyle/>
          <a:p>
            <a:pPr marL="457200" lvl="1" indent="0" fontAlgn="base">
              <a:buNone/>
            </a:pPr>
            <a:r>
              <a:rPr lang="ko-KR" altLang="en-US" dirty="0" smtClean="0"/>
              <a:t>정의된 함수에서 실제 함수를 </a:t>
            </a:r>
            <a:r>
              <a:rPr lang="ko-KR" altLang="en-US" dirty="0" err="1" smtClean="0"/>
              <a:t>실행시</a:t>
            </a:r>
            <a:r>
              <a:rPr lang="ko-KR" altLang="en-US" dirty="0" smtClean="0"/>
              <a:t> 함수 </a:t>
            </a:r>
            <a:r>
              <a:rPr lang="ko-KR" altLang="en-US" dirty="0" err="1" smtClean="0"/>
              <a:t>인스턴스를</a:t>
            </a:r>
            <a:r>
              <a:rPr lang="ko-KR" altLang="en-US" dirty="0" smtClean="0"/>
              <a:t> 만들어서 실행됨 </a:t>
            </a:r>
            <a:endParaRPr lang="en-US" altLang="ko-KR" dirty="0" smtClean="0"/>
          </a:p>
        </p:txBody>
      </p:sp>
      <p:sp>
        <p:nvSpPr>
          <p:cNvPr id="4" name="직사각형 3"/>
          <p:cNvSpPr/>
          <p:nvPr/>
        </p:nvSpPr>
        <p:spPr>
          <a:xfrm>
            <a:off x="899592" y="3419060"/>
            <a:ext cx="3384376" cy="2674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err="1"/>
              <a:t>funcs</a:t>
            </a:r>
            <a:r>
              <a:rPr lang="en-US" altLang="ko-KR" sz="1000" dirty="0"/>
              <a:t> = []</a:t>
            </a:r>
          </a:p>
          <a:p>
            <a:r>
              <a:rPr lang="en-US" altLang="ko-KR" sz="1000" dirty="0"/>
              <a:t>for </a:t>
            </a:r>
            <a:r>
              <a:rPr lang="en-US" altLang="ko-KR" sz="1000" dirty="0" err="1"/>
              <a:t>i</a:t>
            </a:r>
            <a:r>
              <a:rPr lang="en-US" altLang="ko-KR" sz="1000" dirty="0"/>
              <a:t> in range(4):</a:t>
            </a:r>
          </a:p>
          <a:p>
            <a:r>
              <a:rPr lang="en-US" altLang="ko-KR" sz="1000" dirty="0" smtClean="0"/>
              <a:t>    </a:t>
            </a:r>
            <a:r>
              <a:rPr lang="en-US" altLang="ko-KR" sz="1000" dirty="0" err="1" smtClean="0"/>
              <a:t>def</a:t>
            </a:r>
            <a:r>
              <a:rPr lang="en-US" altLang="ko-KR" sz="1000" dirty="0" smtClean="0"/>
              <a:t> </a:t>
            </a:r>
            <a:r>
              <a:rPr lang="en-US" altLang="ko-KR" sz="1000" dirty="0"/>
              <a:t>f():</a:t>
            </a:r>
          </a:p>
          <a:p>
            <a:r>
              <a:rPr lang="en-US" altLang="ko-KR" sz="1000" dirty="0" smtClean="0"/>
              <a:t>        print I</a:t>
            </a:r>
          </a:p>
          <a:p>
            <a:endParaRPr lang="en-US" altLang="ko-KR" sz="1000" dirty="0"/>
          </a:p>
          <a:p>
            <a:r>
              <a:rPr lang="en-US" altLang="ko-KR" sz="1000" dirty="0" smtClean="0"/>
              <a:t>    # </a:t>
            </a:r>
            <a:r>
              <a:rPr lang="ko-KR" altLang="en-US" sz="1000" dirty="0"/>
              <a:t>함수 </a:t>
            </a:r>
            <a:r>
              <a:rPr lang="ko-KR" altLang="en-US" sz="1000" dirty="0" err="1"/>
              <a:t>인스턴스를</a:t>
            </a:r>
            <a:r>
              <a:rPr lang="ko-KR" altLang="en-US" sz="1000" dirty="0"/>
              <a:t> 추가</a:t>
            </a:r>
          </a:p>
          <a:p>
            <a:r>
              <a:rPr lang="en-US" altLang="ko-KR" sz="1000" dirty="0" smtClean="0"/>
              <a:t>    </a:t>
            </a:r>
            <a:r>
              <a:rPr lang="en-US" altLang="ko-KR" sz="1000" dirty="0" err="1" smtClean="0"/>
              <a:t>funcs.append</a:t>
            </a:r>
            <a:r>
              <a:rPr lang="en-US" altLang="ko-KR" sz="1000" dirty="0" smtClean="0"/>
              <a:t>(f)</a:t>
            </a:r>
          </a:p>
          <a:p>
            <a:endParaRPr lang="en-US" altLang="ko-KR" sz="1000" dirty="0"/>
          </a:p>
          <a:p>
            <a:r>
              <a:rPr lang="en-US" altLang="ko-KR" sz="1000" dirty="0"/>
              <a:t>print </a:t>
            </a:r>
            <a:r>
              <a:rPr lang="en-US" altLang="ko-KR" sz="1000" dirty="0" err="1" smtClean="0"/>
              <a:t>funcs</a:t>
            </a:r>
            <a:endParaRPr lang="en-US" altLang="ko-KR" sz="1000" dirty="0" smtClean="0"/>
          </a:p>
          <a:p>
            <a:endParaRPr lang="en-US" altLang="ko-KR" sz="1000" dirty="0"/>
          </a:p>
          <a:p>
            <a:r>
              <a:rPr lang="en-US" altLang="ko-KR" sz="1000" dirty="0" err="1"/>
              <a:t>i</a:t>
            </a:r>
            <a:r>
              <a:rPr lang="en-US" altLang="ko-KR" sz="1000" dirty="0"/>
              <a:t> =0</a:t>
            </a:r>
          </a:p>
          <a:p>
            <a:r>
              <a:rPr lang="en-US" altLang="ko-KR" sz="1000" dirty="0"/>
              <a:t>for f in </a:t>
            </a:r>
            <a:r>
              <a:rPr lang="en-US" altLang="ko-KR" sz="1000" dirty="0" err="1"/>
              <a:t>funcs</a:t>
            </a:r>
            <a:r>
              <a:rPr lang="en-US" altLang="ko-KR" sz="1000" dirty="0"/>
              <a:t>:</a:t>
            </a:r>
          </a:p>
          <a:p>
            <a:r>
              <a:rPr lang="en-US" altLang="ko-KR" sz="1000" dirty="0" smtClean="0"/>
              <a:t>    </a:t>
            </a:r>
            <a:r>
              <a:rPr lang="en-US" altLang="ko-KR" sz="1000" dirty="0" err="1" smtClean="0"/>
              <a:t>i</a:t>
            </a:r>
            <a:r>
              <a:rPr lang="en-US" altLang="ko-KR" sz="1000" dirty="0" smtClean="0"/>
              <a:t> </a:t>
            </a:r>
            <a:r>
              <a:rPr lang="en-US" altLang="ko-KR" sz="1000" dirty="0"/>
              <a:t>+= 1</a:t>
            </a:r>
          </a:p>
          <a:p>
            <a:r>
              <a:rPr lang="en-US" altLang="ko-KR" sz="1000" dirty="0" smtClean="0"/>
              <a:t>    print </a:t>
            </a:r>
            <a:r>
              <a:rPr lang="en-US" altLang="ko-KR" sz="1000" dirty="0"/>
              <a:t>id(f), f()</a:t>
            </a:r>
            <a:endParaRPr lang="ko-KR" altLang="en-US" sz="1000" dirty="0"/>
          </a:p>
        </p:txBody>
      </p:sp>
      <p:sp>
        <p:nvSpPr>
          <p:cNvPr id="22" name="직사각형 21"/>
          <p:cNvSpPr/>
          <p:nvPr/>
        </p:nvSpPr>
        <p:spPr>
          <a:xfrm>
            <a:off x="5076056" y="3419060"/>
            <a:ext cx="3384376" cy="2674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[&lt;function f at 0x02C1CF30&gt;, &lt;function f at 0x02C29EF0&gt;, &lt;function f at 0x02C29FB0&gt;, &lt;function f at 0x02C37370</a:t>
            </a:r>
            <a:r>
              <a:rPr lang="en-US" altLang="ko-KR" sz="1000" dirty="0" smtClean="0"/>
              <a:t>&gt;]</a:t>
            </a:r>
          </a:p>
          <a:p>
            <a:endParaRPr lang="en-US" altLang="ko-KR" sz="1000" dirty="0" smtClean="0"/>
          </a:p>
          <a:p>
            <a:endParaRPr lang="en-US" altLang="ko-KR" sz="1000" dirty="0"/>
          </a:p>
          <a:p>
            <a:r>
              <a:rPr lang="en-US" altLang="ko-KR" sz="1000" dirty="0"/>
              <a:t>46255920 1</a:t>
            </a:r>
          </a:p>
          <a:p>
            <a:r>
              <a:rPr lang="en-US" altLang="ko-KR" sz="1000" dirty="0"/>
              <a:t>None</a:t>
            </a:r>
          </a:p>
          <a:p>
            <a:r>
              <a:rPr lang="en-US" altLang="ko-KR" sz="1000" dirty="0"/>
              <a:t>46309104 2</a:t>
            </a:r>
          </a:p>
          <a:p>
            <a:r>
              <a:rPr lang="en-US" altLang="ko-KR" sz="1000" dirty="0"/>
              <a:t>None</a:t>
            </a:r>
          </a:p>
          <a:p>
            <a:r>
              <a:rPr lang="en-US" altLang="ko-KR" sz="1000" dirty="0"/>
              <a:t>46309296 3</a:t>
            </a:r>
          </a:p>
          <a:p>
            <a:r>
              <a:rPr lang="en-US" altLang="ko-KR" sz="1000" dirty="0"/>
              <a:t>None</a:t>
            </a:r>
          </a:p>
          <a:p>
            <a:r>
              <a:rPr lang="en-US" altLang="ko-KR" sz="1000" dirty="0"/>
              <a:t>46363504 4</a:t>
            </a:r>
          </a:p>
          <a:p>
            <a:r>
              <a:rPr lang="en-US" altLang="ko-KR" sz="1000" dirty="0"/>
              <a:t>None</a:t>
            </a:r>
            <a:endParaRPr lang="ko-KR" altLang="en-US" sz="1000" dirty="0"/>
          </a:p>
        </p:txBody>
      </p:sp>
      <p:sp>
        <p:nvSpPr>
          <p:cNvPr id="5" name="직사각형 4"/>
          <p:cNvSpPr/>
          <p:nvPr/>
        </p:nvSpPr>
        <p:spPr>
          <a:xfrm>
            <a:off x="5076056" y="4365104"/>
            <a:ext cx="1152128" cy="13681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1043608" y="4406079"/>
            <a:ext cx="1800200" cy="39107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p:cNvCxnSpPr>
            <a:stCxn id="24" idx="3"/>
          </p:cNvCxnSpPr>
          <p:nvPr/>
        </p:nvCxnSpPr>
        <p:spPr>
          <a:xfrm>
            <a:off x="2843808" y="4601616"/>
            <a:ext cx="2232248" cy="4885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11353" y="3933926"/>
            <a:ext cx="1224136" cy="646331"/>
          </a:xfrm>
          <a:prstGeom prst="rect">
            <a:avLst/>
          </a:prstGeom>
          <a:noFill/>
        </p:spPr>
        <p:txBody>
          <a:bodyPr wrap="square" rtlCol="0">
            <a:spAutoFit/>
          </a:bodyPr>
          <a:lstStyle/>
          <a:p>
            <a:r>
              <a:rPr lang="ko-KR" altLang="en-US" sz="1200" b="1" dirty="0" smtClean="0"/>
              <a:t>함수 생성된 </a:t>
            </a:r>
            <a:endParaRPr lang="en-US" altLang="ko-KR" sz="1200" b="1" dirty="0" smtClean="0"/>
          </a:p>
          <a:p>
            <a:r>
              <a:rPr lang="ko-KR" altLang="en-US" sz="1200" b="1" dirty="0" smtClean="0"/>
              <a:t>개수만큼 </a:t>
            </a:r>
            <a:endParaRPr lang="en-US" altLang="ko-KR" sz="1200" b="1" dirty="0" smtClean="0"/>
          </a:p>
          <a:p>
            <a:r>
              <a:rPr lang="ko-KR" altLang="en-US" sz="1200" b="1" dirty="0" smtClean="0"/>
              <a:t>생성됨</a:t>
            </a:r>
            <a:endParaRPr lang="ko-KR" altLang="en-US" sz="1200" b="1" dirty="0"/>
          </a:p>
        </p:txBody>
      </p:sp>
      <p:sp>
        <p:nvSpPr>
          <p:cNvPr id="28" name="직사각형 27"/>
          <p:cNvSpPr/>
          <p:nvPr/>
        </p:nvSpPr>
        <p:spPr>
          <a:xfrm>
            <a:off x="5076056" y="3573016"/>
            <a:ext cx="3096344" cy="68407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꺾인 연결선 25"/>
          <p:cNvCxnSpPr>
            <a:endCxn id="5" idx="3"/>
          </p:cNvCxnSpPr>
          <p:nvPr/>
        </p:nvCxnSpPr>
        <p:spPr>
          <a:xfrm rot="5400000">
            <a:off x="6030162" y="4455114"/>
            <a:ext cx="792088" cy="396044"/>
          </a:xfrm>
          <a:prstGeom prst="bent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99583" y="4845886"/>
            <a:ext cx="1544825" cy="461665"/>
          </a:xfrm>
          <a:prstGeom prst="rect">
            <a:avLst/>
          </a:prstGeom>
          <a:noFill/>
        </p:spPr>
        <p:txBody>
          <a:bodyPr wrap="square" rtlCol="0">
            <a:spAutoFit/>
          </a:bodyPr>
          <a:lstStyle/>
          <a:p>
            <a:r>
              <a:rPr lang="ko-KR" altLang="en-US" sz="1200" b="1" dirty="0" err="1" smtClean="0"/>
              <a:t>레퍼런스를</a:t>
            </a:r>
            <a:r>
              <a:rPr lang="ko-KR" altLang="en-US" sz="1200" b="1" dirty="0" smtClean="0"/>
              <a:t> 정수로 변환처리</a:t>
            </a:r>
            <a:endParaRPr lang="ko-KR" altLang="en-US" sz="1200" b="1" dirty="0"/>
          </a:p>
        </p:txBody>
      </p:sp>
    </p:spTree>
    <p:extLst>
      <p:ext uri="{BB962C8B-B14F-4D97-AF65-F5344CB8AC3E}">
        <p14:creationId xmlns:p14="http://schemas.microsoft.com/office/powerpoint/2010/main" val="8055492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변수 </a:t>
            </a:r>
            <a:r>
              <a:rPr lang="en-US" altLang="ko-KR" dirty="0" smtClean="0"/>
              <a:t>Scoping</a:t>
            </a:r>
            <a:endParaRPr lang="ko-KR" altLang="en-US" dirty="0"/>
          </a:p>
        </p:txBody>
      </p:sp>
      <p:sp>
        <p:nvSpPr>
          <p:cNvPr id="3" name="내용 개체 틀 2"/>
          <p:cNvSpPr>
            <a:spLocks noGrp="1"/>
          </p:cNvSpPr>
          <p:nvPr>
            <p:ph sz="quarter" idx="1"/>
          </p:nvPr>
        </p:nvSpPr>
        <p:spPr>
          <a:xfrm>
            <a:off x="457200" y="1600201"/>
            <a:ext cx="8229600" cy="1252736"/>
          </a:xfrm>
        </p:spPr>
        <p:txBody>
          <a:bodyPr>
            <a:normAutofit fontScale="92500" lnSpcReduction="10000"/>
          </a:bodyPr>
          <a:lstStyle/>
          <a:p>
            <a:pPr marL="0" indent="0" fontAlgn="base">
              <a:lnSpc>
                <a:spcPct val="120000"/>
              </a:lnSpc>
              <a:buNone/>
            </a:pPr>
            <a:r>
              <a:rPr lang="ko-KR" altLang="en-US" sz="2200" dirty="0" smtClean="0">
                <a:latin typeface="+mn-ea"/>
              </a:rPr>
              <a:t>함수에 실행하면 함수 내의 변수에 대한 검색을 처리</a:t>
            </a:r>
            <a:r>
              <a:rPr lang="en-US" altLang="ko-KR" sz="2200" dirty="0" smtClean="0">
                <a:latin typeface="+mn-ea"/>
              </a:rPr>
              <a:t>.</a:t>
            </a:r>
          </a:p>
          <a:p>
            <a:pPr marL="0" indent="0" fontAlgn="base">
              <a:lnSpc>
                <a:spcPct val="120000"/>
              </a:lnSpc>
              <a:buNone/>
            </a:pPr>
            <a:r>
              <a:rPr lang="ko-KR" altLang="en-US" sz="2200" dirty="0" smtClean="0">
                <a:latin typeface="+mn-ea"/>
              </a:rPr>
              <a:t>검색 순은 </a:t>
            </a:r>
            <a:r>
              <a:rPr lang="en-US" altLang="ko-KR" sz="2200" dirty="0" smtClean="0">
                <a:latin typeface="+mn-ea"/>
              </a:rPr>
              <a:t>Local &gt; global &gt; Built-in </a:t>
            </a:r>
            <a:r>
              <a:rPr lang="ko-KR" altLang="en-US" sz="2200" dirty="0" smtClean="0">
                <a:latin typeface="+mn-ea"/>
              </a:rPr>
              <a:t>순으로 호출</a:t>
            </a:r>
            <a:endParaRPr lang="en-US" altLang="ko-KR" sz="2200" dirty="0" smtClean="0">
              <a:latin typeface="+mn-ea"/>
            </a:endParaRPr>
          </a:p>
          <a:p>
            <a:pPr marL="0" indent="0" fontAlgn="base">
              <a:lnSpc>
                <a:spcPct val="120000"/>
              </a:lnSpc>
              <a:buNone/>
            </a:pPr>
            <a:r>
              <a:rPr lang="en-US" altLang="ko-KR" sz="1800" dirty="0" smtClean="0">
                <a:latin typeface="+mn-ea"/>
              </a:rPr>
              <a:t>Global/nonlocal </a:t>
            </a:r>
            <a:r>
              <a:rPr lang="ko-KR" altLang="en-US" sz="1800" dirty="0" smtClean="0">
                <a:latin typeface="+mn-ea"/>
              </a:rPr>
              <a:t>키워드를 변수에 정의해서 직접 상위 영역을 직접 참조할 수 있다</a:t>
            </a:r>
            <a:endParaRPr lang="ko-KR" altLang="en-US" sz="1800" dirty="0">
              <a:latin typeface="+mn-ea"/>
            </a:endParaRPr>
          </a:p>
          <a:p>
            <a:pPr marL="457200" lvl="1" indent="0" fontAlgn="base">
              <a:buNone/>
            </a:pPr>
            <a:endParaRPr lang="ko-KR" altLang="en-US" dirty="0"/>
          </a:p>
          <a:p>
            <a:endParaRPr lang="ko-KR" altLang="en-US" dirty="0"/>
          </a:p>
        </p:txBody>
      </p:sp>
      <p:sp>
        <p:nvSpPr>
          <p:cNvPr id="4" name="직사각형 3"/>
          <p:cNvSpPr/>
          <p:nvPr/>
        </p:nvSpPr>
        <p:spPr>
          <a:xfrm>
            <a:off x="2819805" y="4456535"/>
            <a:ext cx="144016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global</a:t>
            </a:r>
            <a:endParaRPr lang="ko-KR" altLang="en-US" dirty="0"/>
          </a:p>
        </p:txBody>
      </p:sp>
      <p:sp>
        <p:nvSpPr>
          <p:cNvPr id="8" name="직사각형 7"/>
          <p:cNvSpPr/>
          <p:nvPr/>
        </p:nvSpPr>
        <p:spPr>
          <a:xfrm>
            <a:off x="899592" y="4456535"/>
            <a:ext cx="144016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Built-in</a:t>
            </a:r>
          </a:p>
        </p:txBody>
      </p:sp>
      <p:sp>
        <p:nvSpPr>
          <p:cNvPr id="21" name="오른쪽 화살표 20"/>
          <p:cNvSpPr/>
          <p:nvPr/>
        </p:nvSpPr>
        <p:spPr>
          <a:xfrm>
            <a:off x="1547664" y="3827887"/>
            <a:ext cx="5904656" cy="484632"/>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오른쪽 화살표 21"/>
          <p:cNvSpPr/>
          <p:nvPr/>
        </p:nvSpPr>
        <p:spPr>
          <a:xfrm rot="10800000">
            <a:off x="1561376" y="5824687"/>
            <a:ext cx="5904656" cy="484632"/>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TextBox 22"/>
          <p:cNvSpPr txBox="1"/>
          <p:nvPr/>
        </p:nvSpPr>
        <p:spPr>
          <a:xfrm>
            <a:off x="3419872" y="5860311"/>
            <a:ext cx="2016224" cy="369332"/>
          </a:xfrm>
          <a:prstGeom prst="rect">
            <a:avLst/>
          </a:prstGeom>
          <a:noFill/>
        </p:spPr>
        <p:txBody>
          <a:bodyPr wrap="square" rtlCol="0">
            <a:spAutoFit/>
          </a:bodyPr>
          <a:lstStyle/>
          <a:p>
            <a:pPr algn="ctr"/>
            <a:r>
              <a:rPr lang="ko-KR" altLang="en-US" dirty="0" smtClean="0"/>
              <a:t>함</a:t>
            </a:r>
            <a:r>
              <a:rPr lang="ko-KR" altLang="en-US" dirty="0"/>
              <a:t>수</a:t>
            </a:r>
            <a:r>
              <a:rPr lang="en-US" altLang="ko-KR" dirty="0" smtClean="0"/>
              <a:t> Scope </a:t>
            </a:r>
            <a:endParaRPr lang="ko-KR" altLang="en-US" dirty="0"/>
          </a:p>
        </p:txBody>
      </p:sp>
      <p:sp>
        <p:nvSpPr>
          <p:cNvPr id="24" name="TextBox 23"/>
          <p:cNvSpPr txBox="1"/>
          <p:nvPr/>
        </p:nvSpPr>
        <p:spPr>
          <a:xfrm>
            <a:off x="2771800" y="3880471"/>
            <a:ext cx="3240360" cy="369332"/>
          </a:xfrm>
          <a:prstGeom prst="rect">
            <a:avLst/>
          </a:prstGeom>
          <a:noFill/>
        </p:spPr>
        <p:txBody>
          <a:bodyPr wrap="square" rtlCol="0">
            <a:spAutoFit/>
          </a:bodyPr>
          <a:lstStyle/>
          <a:p>
            <a:pPr algn="ctr"/>
            <a:r>
              <a:rPr lang="ko-KR" altLang="en-US" dirty="0" smtClean="0"/>
              <a:t>함</a:t>
            </a:r>
            <a:r>
              <a:rPr lang="ko-KR" altLang="en-US" dirty="0"/>
              <a:t>수</a:t>
            </a:r>
            <a:r>
              <a:rPr lang="ko-KR" altLang="en-US" dirty="0" smtClean="0"/>
              <a:t> </a:t>
            </a:r>
            <a:r>
              <a:rPr lang="en-US" altLang="ko-KR" dirty="0" smtClean="0"/>
              <a:t>Namespace</a:t>
            </a:r>
            <a:endParaRPr lang="ko-KR" altLang="en-US" dirty="0"/>
          </a:p>
        </p:txBody>
      </p:sp>
      <p:sp>
        <p:nvSpPr>
          <p:cNvPr id="25" name="직사각형 24"/>
          <p:cNvSpPr/>
          <p:nvPr/>
        </p:nvSpPr>
        <p:spPr>
          <a:xfrm>
            <a:off x="4740018" y="4456535"/>
            <a:ext cx="144016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local</a:t>
            </a:r>
            <a:endParaRPr lang="ko-KR" altLang="en-US" dirty="0"/>
          </a:p>
        </p:txBody>
      </p:sp>
      <p:sp>
        <p:nvSpPr>
          <p:cNvPr id="26" name="직사각형 25"/>
          <p:cNvSpPr/>
          <p:nvPr/>
        </p:nvSpPr>
        <p:spPr>
          <a:xfrm>
            <a:off x="6660232" y="4456535"/>
            <a:ext cx="144016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내부함수</a:t>
            </a:r>
            <a:endParaRPr lang="en-US" altLang="ko-KR" dirty="0" smtClean="0"/>
          </a:p>
          <a:p>
            <a:pPr algn="ctr"/>
            <a:r>
              <a:rPr lang="en-US" altLang="ko-KR" dirty="0" smtClean="0"/>
              <a:t>local</a:t>
            </a:r>
            <a:endParaRPr lang="ko-KR" altLang="en-US" dirty="0"/>
          </a:p>
        </p:txBody>
      </p:sp>
      <p:cxnSp>
        <p:nvCxnSpPr>
          <p:cNvPr id="13" name="직선 화살표 연결선 12"/>
          <p:cNvCxnSpPr>
            <a:stCxn id="26" idx="1"/>
            <a:endCxn id="25" idx="3"/>
          </p:cNvCxnSpPr>
          <p:nvPr/>
        </p:nvCxnSpPr>
        <p:spPr>
          <a:xfrm flipH="1">
            <a:off x="6180178" y="5068603"/>
            <a:ext cx="4800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직선 화살표 연결선 16"/>
          <p:cNvCxnSpPr>
            <a:stCxn id="25" idx="1"/>
            <a:endCxn id="4" idx="3"/>
          </p:cNvCxnSpPr>
          <p:nvPr/>
        </p:nvCxnSpPr>
        <p:spPr>
          <a:xfrm flipH="1">
            <a:off x="4259965" y="5068603"/>
            <a:ext cx="480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stCxn id="4" idx="1"/>
            <a:endCxn id="8" idx="3"/>
          </p:cNvCxnSpPr>
          <p:nvPr/>
        </p:nvCxnSpPr>
        <p:spPr>
          <a:xfrm flipH="1">
            <a:off x="2339752" y="5068603"/>
            <a:ext cx="480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094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conversion</a:t>
            </a:r>
            <a:endParaRPr lang="ko-KR" altLang="en-US" dirty="0"/>
          </a:p>
        </p:txBody>
      </p:sp>
      <p:sp>
        <p:nvSpPr>
          <p:cNvPr id="24" name="내용 개체 틀 2"/>
          <p:cNvSpPr>
            <a:spLocks noGrp="1"/>
          </p:cNvSpPr>
          <p:nvPr>
            <p:ph sz="quarter" idx="1"/>
          </p:nvPr>
        </p:nvSpPr>
        <p:spPr>
          <a:xfrm>
            <a:off x="457200" y="1772816"/>
            <a:ext cx="8229600" cy="1046004"/>
          </a:xfrm>
        </p:spPr>
        <p:txBody>
          <a:bodyPr>
            <a:normAutofit fontScale="62500" lnSpcReduction="20000"/>
          </a:bodyPr>
          <a:lstStyle/>
          <a:p>
            <a:pPr marL="0" indent="0">
              <a:buNone/>
            </a:pPr>
            <a:r>
              <a:rPr lang="en-US" altLang="ko-KR" dirty="0" smtClean="0"/>
              <a:t> </a:t>
            </a:r>
            <a:r>
              <a:rPr lang="ko-KR" altLang="en-US" dirty="0" smtClean="0"/>
              <a:t>변수에서 참조하는 타입을 자신의 필요한 타입으로 변경이 필요할 경우 사용</a:t>
            </a:r>
            <a:endParaRPr lang="en-US" altLang="ko-KR" dirty="0" smtClean="0"/>
          </a:p>
          <a:p>
            <a:pPr marL="0" indent="0">
              <a:buNone/>
            </a:pPr>
            <a:endParaRPr lang="en-US" altLang="ko-KR" dirty="0"/>
          </a:p>
          <a:p>
            <a:pPr marL="0" indent="0">
              <a:buNone/>
            </a:pPr>
            <a:r>
              <a:rPr lang="ko-KR" altLang="en-US" dirty="0" err="1" smtClean="0"/>
              <a:t>파이썬에</a:t>
            </a:r>
            <a:r>
              <a:rPr lang="ko-KR" altLang="en-US" dirty="0" smtClean="0"/>
              <a:t> 제공되는 함수들을 이용해서 사용하면 됨</a:t>
            </a:r>
            <a:endParaRPr lang="en-US" altLang="ko-KR" dirty="0" smtClean="0"/>
          </a:p>
        </p:txBody>
      </p:sp>
      <p:sp>
        <p:nvSpPr>
          <p:cNvPr id="5" name="직사각형 4"/>
          <p:cNvSpPr/>
          <p:nvPr/>
        </p:nvSpPr>
        <p:spPr>
          <a:xfrm>
            <a:off x="1547664" y="3140968"/>
            <a:ext cx="3528392"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v = 1</a:t>
            </a:r>
          </a:p>
          <a:p>
            <a:r>
              <a:rPr lang="en-US" altLang="ko-KR" sz="1200" dirty="0" smtClean="0"/>
              <a:t>&gt;&gt;&gt; </a:t>
            </a:r>
            <a:r>
              <a:rPr lang="en-US" altLang="ko-KR" sz="1200" dirty="0" err="1"/>
              <a:t>str</a:t>
            </a:r>
            <a:r>
              <a:rPr lang="en-US" altLang="ko-KR" sz="1200" dirty="0"/>
              <a:t>(v)</a:t>
            </a:r>
          </a:p>
          <a:p>
            <a:r>
              <a:rPr lang="en-US" altLang="ko-KR" sz="1200" dirty="0"/>
              <a:t>'1'</a:t>
            </a:r>
          </a:p>
          <a:p>
            <a:r>
              <a:rPr lang="en-US" altLang="ko-KR" sz="1200" dirty="0"/>
              <a:t>&gt;&gt;&gt; float(</a:t>
            </a:r>
            <a:r>
              <a:rPr lang="en-US" altLang="ko-KR" sz="1200" dirty="0" err="1"/>
              <a:t>str</a:t>
            </a:r>
            <a:r>
              <a:rPr lang="en-US" altLang="ko-KR" sz="1200" dirty="0"/>
              <a:t>(v))</a:t>
            </a:r>
          </a:p>
          <a:p>
            <a:r>
              <a:rPr lang="en-US" altLang="ko-KR" sz="1200" dirty="0"/>
              <a:t>1.0</a:t>
            </a:r>
          </a:p>
          <a:p>
            <a:r>
              <a:rPr lang="en-US" altLang="ko-KR" sz="1200" dirty="0"/>
              <a:t>&gt;&gt;&gt; </a:t>
            </a:r>
            <a:r>
              <a:rPr lang="en-US" altLang="ko-KR" sz="1200" dirty="0" err="1"/>
              <a:t>int</a:t>
            </a:r>
            <a:r>
              <a:rPr lang="en-US" altLang="ko-KR" sz="1200" dirty="0"/>
              <a:t>(</a:t>
            </a:r>
            <a:r>
              <a:rPr lang="en-US" altLang="ko-KR" sz="1200" dirty="0" err="1"/>
              <a:t>str</a:t>
            </a:r>
            <a:r>
              <a:rPr lang="en-US" altLang="ko-KR" sz="1200" dirty="0"/>
              <a:t>(v))</a:t>
            </a:r>
          </a:p>
          <a:p>
            <a:r>
              <a:rPr lang="en-US" altLang="ko-KR" sz="1200" dirty="0" smtClean="0"/>
              <a:t>1 </a:t>
            </a:r>
          </a:p>
          <a:p>
            <a:r>
              <a:rPr lang="pl-PL" altLang="ko-KR" sz="1200" dirty="0"/>
              <a:t>&gt;&gt;&gt; x = int()</a:t>
            </a:r>
          </a:p>
          <a:p>
            <a:r>
              <a:rPr lang="pl-PL" altLang="ko-KR" sz="1200" dirty="0"/>
              <a:t>&gt;&gt;&gt; x</a:t>
            </a:r>
          </a:p>
          <a:p>
            <a:r>
              <a:rPr lang="pl-PL" altLang="ko-KR" sz="1200" dirty="0"/>
              <a:t>0</a:t>
            </a:r>
          </a:p>
          <a:p>
            <a:r>
              <a:rPr lang="pl-PL" altLang="ko-KR" sz="1200" dirty="0"/>
              <a:t>&gt;&gt;&gt; y = str()</a:t>
            </a:r>
          </a:p>
          <a:p>
            <a:r>
              <a:rPr lang="pl-PL" altLang="ko-KR" sz="1200" dirty="0"/>
              <a:t>&gt;&gt;&gt; y</a:t>
            </a:r>
          </a:p>
          <a:p>
            <a:r>
              <a:rPr lang="pl-PL" altLang="ko-KR" sz="1200" dirty="0"/>
              <a:t>''</a:t>
            </a:r>
          </a:p>
          <a:p>
            <a:r>
              <a:rPr lang="pl-PL" altLang="ko-KR" sz="1200" dirty="0"/>
              <a:t>&gt;&gt;&gt; z = float()</a:t>
            </a:r>
          </a:p>
          <a:p>
            <a:r>
              <a:rPr lang="pl-PL" altLang="ko-KR" sz="1200" dirty="0"/>
              <a:t>&gt;&gt;&gt; z</a:t>
            </a:r>
          </a:p>
          <a:p>
            <a:r>
              <a:rPr lang="pl-PL" altLang="ko-KR" sz="1200" dirty="0"/>
              <a:t>0.0</a:t>
            </a:r>
          </a:p>
          <a:p>
            <a:r>
              <a:rPr lang="pl-PL" altLang="ko-KR" sz="1200" dirty="0"/>
              <a:t>&gt;&gt;&gt; </a:t>
            </a:r>
            <a:endParaRPr lang="ko-KR" altLang="en-US" sz="1200" dirty="0"/>
          </a:p>
        </p:txBody>
      </p:sp>
      <p:sp>
        <p:nvSpPr>
          <p:cNvPr id="7" name="TextBox 6"/>
          <p:cNvSpPr txBox="1"/>
          <p:nvPr/>
        </p:nvSpPr>
        <p:spPr>
          <a:xfrm>
            <a:off x="3995936" y="5013176"/>
            <a:ext cx="3528392" cy="646331"/>
          </a:xfrm>
          <a:prstGeom prst="rect">
            <a:avLst/>
          </a:prstGeom>
          <a:noFill/>
        </p:spPr>
        <p:txBody>
          <a:bodyPr wrap="square" rtlCol="0">
            <a:spAutoFit/>
          </a:bodyPr>
          <a:lstStyle/>
          <a:p>
            <a:r>
              <a:rPr lang="ko-KR" altLang="en-US" dirty="0" smtClean="0"/>
              <a:t>타입 함수를 이용해서 변수에 할당하면 초기값을 </a:t>
            </a:r>
            <a:r>
              <a:rPr lang="ko-KR" altLang="en-US" dirty="0" err="1" smtClean="0"/>
              <a:t>세팅</a:t>
            </a:r>
            <a:endParaRPr lang="ko-KR" altLang="en-US" dirty="0"/>
          </a:p>
        </p:txBody>
      </p:sp>
      <p:sp>
        <p:nvSpPr>
          <p:cNvPr id="9" name="오른쪽 중괄호 8"/>
          <p:cNvSpPr/>
          <p:nvPr/>
        </p:nvSpPr>
        <p:spPr>
          <a:xfrm>
            <a:off x="3311860" y="4653136"/>
            <a:ext cx="684076" cy="1368152"/>
          </a:xfrm>
          <a:prstGeom prst="rightBrace">
            <a:avLst>
              <a:gd name="adj1" fmla="val 68363"/>
              <a:gd name="adj2" fmla="val 51154"/>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2" name="오른쪽 중괄호 21"/>
          <p:cNvSpPr/>
          <p:nvPr/>
        </p:nvSpPr>
        <p:spPr>
          <a:xfrm>
            <a:off x="3311860" y="3212976"/>
            <a:ext cx="684076" cy="1368152"/>
          </a:xfrm>
          <a:prstGeom prst="rightBrace">
            <a:avLst>
              <a:gd name="adj1" fmla="val 68363"/>
              <a:gd name="adj2" fmla="val 51154"/>
            </a:avLst>
          </a:prstGeom>
          <a:ln w="285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3" name="TextBox 22"/>
          <p:cNvSpPr txBox="1"/>
          <p:nvPr/>
        </p:nvSpPr>
        <p:spPr>
          <a:xfrm>
            <a:off x="4148336" y="3573886"/>
            <a:ext cx="3528392" cy="646331"/>
          </a:xfrm>
          <a:prstGeom prst="rect">
            <a:avLst/>
          </a:prstGeom>
          <a:noFill/>
        </p:spPr>
        <p:txBody>
          <a:bodyPr wrap="square" rtlCol="0">
            <a:spAutoFit/>
          </a:bodyPr>
          <a:lstStyle/>
          <a:p>
            <a:r>
              <a:rPr lang="ko-KR" altLang="en-US" dirty="0" smtClean="0"/>
              <a:t>타입 함수를  이용해서 변수에 적절한 타입으로 변환</a:t>
            </a:r>
            <a:endParaRPr lang="ko-KR" altLang="en-US" dirty="0"/>
          </a:p>
        </p:txBody>
      </p:sp>
    </p:spTree>
    <p:extLst>
      <p:ext uri="{BB962C8B-B14F-4D97-AF65-F5344CB8AC3E}">
        <p14:creationId xmlns:p14="http://schemas.microsoft.com/office/powerpoint/2010/main" val="254070747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a:t>
            </a:r>
            <a:r>
              <a:rPr lang="en-US" altLang="ko-KR" dirty="0" smtClean="0"/>
              <a:t>-Namespace </a:t>
            </a:r>
            <a:r>
              <a:rPr lang="ko-KR" altLang="en-US" dirty="0" smtClean="0"/>
              <a:t> </a:t>
            </a:r>
            <a:endParaRPr lang="ko-KR" altLang="en-US" dirty="0"/>
          </a:p>
        </p:txBody>
      </p:sp>
      <p:sp>
        <p:nvSpPr>
          <p:cNvPr id="3" name="내용 개체 틀 2"/>
          <p:cNvSpPr>
            <a:spLocks noGrp="1"/>
          </p:cNvSpPr>
          <p:nvPr>
            <p:ph sz="quarter" idx="1"/>
          </p:nvPr>
        </p:nvSpPr>
        <p:spPr>
          <a:xfrm>
            <a:off x="457200" y="1600200"/>
            <a:ext cx="8229600" cy="4493095"/>
          </a:xfrm>
        </p:spPr>
        <p:txBody>
          <a:bodyPr>
            <a:normAutofit/>
          </a:bodyPr>
          <a:lstStyle/>
          <a:p>
            <a:pPr marL="914400" lvl="1" indent="-457200" fontAlgn="base">
              <a:buFont typeface="Wingdings" panose="05000000000000000000" pitchFamily="2" charset="2"/>
              <a:buChar char="§"/>
            </a:pPr>
            <a:r>
              <a:rPr lang="ko-KR" altLang="en-US" dirty="0" smtClean="0"/>
              <a:t>함수내의 인자를 함수 이름공간으로 관리하므로</a:t>
            </a:r>
            <a:endParaRPr lang="en-US" altLang="ko-KR" dirty="0" smtClean="0"/>
          </a:p>
          <a:p>
            <a:pPr marL="914400" lvl="1" indent="-457200" fontAlgn="base">
              <a:buFont typeface="Wingdings" panose="05000000000000000000" pitchFamily="2" charset="2"/>
              <a:buChar char="§"/>
            </a:pPr>
            <a:r>
              <a:rPr lang="ko-KR" altLang="en-US" dirty="0" smtClean="0"/>
              <a:t>하나의 </a:t>
            </a:r>
            <a:r>
              <a:rPr lang="en-US" altLang="ko-KR" dirty="0" smtClean="0"/>
              <a:t>dictionary</a:t>
            </a:r>
            <a:r>
              <a:rPr lang="ko-KR" altLang="en-US" dirty="0" smtClean="0"/>
              <a:t>로 관리</a:t>
            </a:r>
            <a:endParaRPr lang="en-US" altLang="ko-KR" dirty="0" smtClean="0"/>
          </a:p>
          <a:p>
            <a:pPr marL="914400" lvl="1" indent="-457200" fontAlgn="base">
              <a:buFont typeface="Wingdings" panose="05000000000000000000" pitchFamily="2" charset="2"/>
              <a:buChar char="§"/>
            </a:pPr>
            <a:r>
              <a:rPr lang="ko-KR" altLang="en-US" dirty="0" smtClean="0"/>
              <a:t>함수 인자는 이름공간에 하나의 키</a:t>
            </a:r>
            <a:r>
              <a:rPr lang="en-US" altLang="ko-KR" dirty="0" smtClean="0"/>
              <a:t>/</a:t>
            </a:r>
            <a:r>
              <a:rPr lang="ko-KR" altLang="en-US" dirty="0" smtClean="0"/>
              <a:t>값 체계로 관리</a:t>
            </a:r>
            <a:endParaRPr lang="en-US" altLang="ko-KR" dirty="0" smtClean="0"/>
          </a:p>
          <a:p>
            <a:pPr marL="914400" lvl="1" indent="-457200" fontAlgn="base">
              <a:buFont typeface="Wingdings" panose="05000000000000000000" pitchFamily="2" charset="2"/>
              <a:buChar char="§"/>
            </a:pPr>
            <a:r>
              <a:rPr lang="ko-KR" altLang="en-US" dirty="0" smtClean="0"/>
              <a:t>함수의 인자나 함수내의 로컬변수는 동일한 이름공간에서 관리</a:t>
            </a:r>
            <a:endParaRPr lang="en-US" altLang="ko-KR" dirty="0" smtClean="0"/>
          </a:p>
          <a:p>
            <a:pPr marL="914400" lvl="1" indent="-457200" fontAlgn="base">
              <a:buFont typeface="Wingdings" panose="05000000000000000000" pitchFamily="2" charset="2"/>
              <a:buChar char="§"/>
            </a:pPr>
            <a:r>
              <a:rPr lang="en-US" altLang="ko-KR" dirty="0"/>
              <a:t> </a:t>
            </a:r>
            <a:r>
              <a:rPr lang="en-US" altLang="ko-KR" dirty="0" smtClean="0"/>
              <a:t>locals() </a:t>
            </a:r>
            <a:r>
              <a:rPr lang="ko-KR" altLang="en-US" dirty="0" smtClean="0"/>
              <a:t>함수로 함수 내의 이름공간을 확인할 수 있음</a:t>
            </a:r>
            <a:endParaRPr lang="en-US" altLang="ko-KR" dirty="0" smtClean="0"/>
          </a:p>
          <a:p>
            <a:pPr marL="457200" lvl="1" indent="0" fontAlgn="base">
              <a:buNone/>
            </a:pPr>
            <a:endParaRPr lang="en-US" altLang="ko-KR" dirty="0"/>
          </a:p>
          <a:p>
            <a:pPr marL="457200" lvl="1" indent="0" fontAlgn="base">
              <a:buNone/>
            </a:pPr>
            <a:r>
              <a:rPr lang="en-US" altLang="ko-KR" sz="1400" dirty="0" smtClean="0"/>
              <a:t>#</a:t>
            </a:r>
            <a:endParaRPr lang="ko-KR" altLang="en-US" sz="1400" dirty="0"/>
          </a:p>
        </p:txBody>
      </p:sp>
    </p:spTree>
    <p:extLst>
      <p:ext uri="{BB962C8B-B14F-4D97-AF65-F5344CB8AC3E}">
        <p14:creationId xmlns:p14="http://schemas.microsoft.com/office/powerpoint/2010/main" val="50570227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a:t>
            </a:r>
            <a:r>
              <a:rPr lang="en-US" altLang="ko-KR" dirty="0" smtClean="0"/>
              <a:t>-Namespace : locals() </a:t>
            </a:r>
            <a:r>
              <a:rPr lang="ko-KR" altLang="en-US" dirty="0" smtClean="0"/>
              <a:t> </a:t>
            </a:r>
            <a:endParaRPr lang="ko-KR" altLang="en-US" dirty="0"/>
          </a:p>
        </p:txBody>
      </p:sp>
      <p:sp>
        <p:nvSpPr>
          <p:cNvPr id="3" name="내용 개체 틀 2"/>
          <p:cNvSpPr>
            <a:spLocks noGrp="1"/>
          </p:cNvSpPr>
          <p:nvPr>
            <p:ph sz="quarter" idx="1"/>
          </p:nvPr>
        </p:nvSpPr>
        <p:spPr>
          <a:xfrm>
            <a:off x="457200" y="1600201"/>
            <a:ext cx="8229600" cy="1252736"/>
          </a:xfrm>
        </p:spPr>
        <p:txBody>
          <a:bodyPr>
            <a:normAutofit fontScale="92500" lnSpcReduction="10000"/>
          </a:bodyPr>
          <a:lstStyle/>
          <a:p>
            <a:pPr marL="457200" lvl="1" indent="0" fontAlgn="base">
              <a:buNone/>
            </a:pPr>
            <a:r>
              <a:rPr lang="ko-KR" altLang="en-US" dirty="0" smtClean="0"/>
              <a:t>함수의 이름공간 </a:t>
            </a:r>
            <a:r>
              <a:rPr lang="en-US" altLang="ko-KR" dirty="0" smtClean="0"/>
              <a:t>locals() </a:t>
            </a:r>
            <a:r>
              <a:rPr lang="ko-KR" altLang="en-US" dirty="0" smtClean="0"/>
              <a:t>함수를 이용하여 확인하기</a:t>
            </a:r>
            <a:endParaRPr lang="en-US" altLang="ko-KR" dirty="0" smtClean="0"/>
          </a:p>
          <a:p>
            <a:pPr marL="457200" lvl="1" indent="0" fontAlgn="base">
              <a:buNone/>
            </a:pPr>
            <a:r>
              <a:rPr lang="ko-KR" altLang="en-US" dirty="0" err="1" smtClean="0"/>
              <a:t>함수명</a:t>
            </a:r>
            <a:r>
              <a:rPr lang="en-US" altLang="ko-KR" dirty="0" smtClean="0"/>
              <a:t>.__</a:t>
            </a:r>
            <a:r>
              <a:rPr lang="en-US" altLang="ko-KR" dirty="0" err="1" smtClean="0"/>
              <a:t>globals</a:t>
            </a:r>
            <a:r>
              <a:rPr lang="en-US" altLang="ko-KR" dirty="0" smtClean="0"/>
              <a:t>__ </a:t>
            </a:r>
            <a:r>
              <a:rPr lang="ko-KR" altLang="en-US" dirty="0" smtClean="0"/>
              <a:t>나 </a:t>
            </a:r>
            <a:r>
              <a:rPr lang="en-US" altLang="ko-KR" dirty="0" err="1" smtClean="0"/>
              <a:t>globals</a:t>
            </a:r>
            <a:r>
              <a:rPr lang="en-US" altLang="ko-KR" dirty="0" smtClean="0"/>
              <a:t>() </a:t>
            </a:r>
            <a:r>
              <a:rPr lang="ko-KR" altLang="en-US" dirty="0" smtClean="0"/>
              <a:t>함수를 호출하여 글로벌</a:t>
            </a:r>
            <a:r>
              <a:rPr lang="en-US" altLang="ko-KR" dirty="0" smtClean="0"/>
              <a:t>context </a:t>
            </a:r>
            <a:r>
              <a:rPr lang="ko-KR" altLang="en-US" dirty="0" smtClean="0"/>
              <a:t>내의 이름공간을 확인</a:t>
            </a:r>
            <a:endParaRPr lang="en-US" altLang="ko-KR" dirty="0" smtClean="0"/>
          </a:p>
        </p:txBody>
      </p:sp>
      <p:sp>
        <p:nvSpPr>
          <p:cNvPr id="6" name="직사각형 5"/>
          <p:cNvSpPr/>
          <p:nvPr/>
        </p:nvSpPr>
        <p:spPr>
          <a:xfrm>
            <a:off x="1043608" y="2996952"/>
            <a:ext cx="3240360"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def</a:t>
            </a:r>
            <a:r>
              <a:rPr lang="en-US" altLang="ko-KR" sz="1200" dirty="0"/>
              <a:t> add(</a:t>
            </a:r>
            <a:r>
              <a:rPr lang="en-US" altLang="ko-KR" sz="1200" dirty="0" err="1"/>
              <a:t>x,y</a:t>
            </a:r>
            <a:r>
              <a:rPr lang="en-US" altLang="ko-KR" sz="1200" dirty="0"/>
              <a:t>) :</a:t>
            </a:r>
          </a:p>
          <a:p>
            <a:r>
              <a:rPr lang="en-US" altLang="ko-KR" sz="1200" dirty="0"/>
              <a:t>...     p="local variable"</a:t>
            </a:r>
          </a:p>
          <a:p>
            <a:r>
              <a:rPr lang="en-US" altLang="ko-KR" sz="1200" dirty="0"/>
              <a:t>...     print locals()</a:t>
            </a:r>
          </a:p>
          <a:p>
            <a:r>
              <a:rPr lang="en-US" altLang="ko-KR" sz="1200" dirty="0"/>
              <a:t>...     return x+ y</a:t>
            </a:r>
          </a:p>
          <a:p>
            <a:r>
              <a:rPr lang="en-US" altLang="ko-KR" sz="1200" dirty="0"/>
              <a:t>... </a:t>
            </a:r>
          </a:p>
          <a:p>
            <a:r>
              <a:rPr lang="en-US" altLang="ko-KR" sz="1200" dirty="0"/>
              <a:t>&gt;&gt;&gt; </a:t>
            </a:r>
          </a:p>
          <a:p>
            <a:r>
              <a:rPr lang="en-US" altLang="ko-KR" sz="1200" dirty="0"/>
              <a:t>&gt;&gt;&gt; add(1,2)</a:t>
            </a:r>
          </a:p>
          <a:p>
            <a:r>
              <a:rPr lang="en-US" altLang="ko-KR" sz="1200" dirty="0"/>
              <a:t>{'y': 2, 'p': 'local variable', 'x': 1}</a:t>
            </a:r>
          </a:p>
          <a:p>
            <a:r>
              <a:rPr lang="en-US" altLang="ko-KR" sz="1200" dirty="0" smtClean="0"/>
              <a:t>3</a:t>
            </a:r>
          </a:p>
          <a:p>
            <a:endParaRPr lang="en-US" altLang="ko-KR" sz="1200" dirty="0"/>
          </a:p>
          <a:p>
            <a:r>
              <a:rPr lang="en-US" altLang="ko-KR" sz="1200" dirty="0" smtClean="0"/>
              <a:t>&gt;&gt;&gt; add.__</a:t>
            </a:r>
            <a:r>
              <a:rPr lang="en-US" altLang="ko-KR" sz="1200" dirty="0" err="1" smtClean="0"/>
              <a:t>globals</a:t>
            </a:r>
            <a:r>
              <a:rPr lang="en-US" altLang="ko-KR" sz="1200" dirty="0" smtClean="0"/>
              <a:t>__</a:t>
            </a:r>
            <a:endParaRPr lang="ko-KR" altLang="en-US" sz="1200" dirty="0"/>
          </a:p>
        </p:txBody>
      </p:sp>
      <p:sp>
        <p:nvSpPr>
          <p:cNvPr id="7" name="직사각형 6"/>
          <p:cNvSpPr/>
          <p:nvPr/>
        </p:nvSpPr>
        <p:spPr>
          <a:xfrm>
            <a:off x="1043608" y="4833156"/>
            <a:ext cx="2664296" cy="2520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5076056" y="3789040"/>
            <a:ext cx="2880320" cy="646331"/>
          </a:xfrm>
          <a:prstGeom prst="rect">
            <a:avLst/>
          </a:prstGeom>
          <a:noFill/>
        </p:spPr>
        <p:txBody>
          <a:bodyPr wrap="square" rtlCol="0">
            <a:spAutoFit/>
          </a:bodyPr>
          <a:lstStyle/>
          <a:p>
            <a:r>
              <a:rPr lang="ko-KR" altLang="en-US" dirty="0" err="1" smtClean="0"/>
              <a:t>함수별로</a:t>
            </a:r>
            <a:r>
              <a:rPr lang="ko-KR" altLang="en-US" dirty="0" smtClean="0"/>
              <a:t> 자신의 이름공간을 관리</a:t>
            </a:r>
            <a:r>
              <a:rPr lang="en-US" altLang="ko-KR" dirty="0" smtClean="0"/>
              <a:t>(</a:t>
            </a:r>
            <a:r>
              <a:rPr lang="en-US" altLang="ko-KR" dirty="0" err="1" smtClean="0"/>
              <a:t>dict</a:t>
            </a:r>
            <a:r>
              <a:rPr lang="en-US" altLang="ko-KR" dirty="0" smtClean="0"/>
              <a:t>())</a:t>
            </a:r>
            <a:endParaRPr lang="ko-KR" altLang="en-US" dirty="0"/>
          </a:p>
        </p:txBody>
      </p:sp>
      <p:cxnSp>
        <p:nvCxnSpPr>
          <p:cNvPr id="10" name="직선 화살표 연결선 9"/>
          <p:cNvCxnSpPr>
            <a:stCxn id="7" idx="3"/>
            <a:endCxn id="8" idx="1"/>
          </p:cNvCxnSpPr>
          <p:nvPr/>
        </p:nvCxnSpPr>
        <p:spPr>
          <a:xfrm flipV="1">
            <a:off x="3707904" y="4112206"/>
            <a:ext cx="1368152" cy="8469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1043608" y="3861048"/>
            <a:ext cx="2664296" cy="2520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 name="직선 화살표 연결선 14"/>
          <p:cNvCxnSpPr/>
          <p:nvPr/>
        </p:nvCxnSpPr>
        <p:spPr>
          <a:xfrm>
            <a:off x="3707904" y="3987062"/>
            <a:ext cx="1368152" cy="1260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직사각형 15"/>
          <p:cNvSpPr/>
          <p:nvPr/>
        </p:nvSpPr>
        <p:spPr>
          <a:xfrm>
            <a:off x="1043608" y="5409220"/>
            <a:ext cx="2664296" cy="25202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p:cNvSpPr txBox="1"/>
          <p:nvPr/>
        </p:nvSpPr>
        <p:spPr>
          <a:xfrm>
            <a:off x="5076056" y="5212068"/>
            <a:ext cx="2880320" cy="646331"/>
          </a:xfrm>
          <a:prstGeom prst="rect">
            <a:avLst/>
          </a:prstGeom>
          <a:noFill/>
        </p:spPr>
        <p:txBody>
          <a:bodyPr wrap="square" rtlCol="0">
            <a:spAutoFit/>
          </a:bodyPr>
          <a:lstStyle/>
          <a:p>
            <a:r>
              <a:rPr lang="ko-KR" altLang="en-US" dirty="0" smtClean="0"/>
              <a:t>함수 외부 환경에 대한 변수들을 관리하는 이름공간</a:t>
            </a:r>
            <a:endParaRPr lang="ko-KR" altLang="en-US" dirty="0"/>
          </a:p>
        </p:txBody>
      </p:sp>
      <p:cxnSp>
        <p:nvCxnSpPr>
          <p:cNvPr id="19" name="직선 화살표 연결선 18"/>
          <p:cNvCxnSpPr>
            <a:stCxn id="16" idx="3"/>
            <a:endCxn id="17" idx="1"/>
          </p:cNvCxnSpPr>
          <p:nvPr/>
        </p:nvCxnSpPr>
        <p:spPr>
          <a:xfrm>
            <a:off x="3707904" y="5535234"/>
            <a:ext cx="136815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5663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결과 처리</a:t>
            </a:r>
            <a:r>
              <a:rPr lang="en-US" altLang="ko-KR" dirty="0" smtClean="0"/>
              <a:t>-return/yield</a:t>
            </a:r>
            <a:endParaRPr lang="ko-KR" altLang="en-US" dirty="0"/>
          </a:p>
        </p:txBody>
      </p:sp>
      <p:sp>
        <p:nvSpPr>
          <p:cNvPr id="3" name="내용 개체 틀 2"/>
          <p:cNvSpPr>
            <a:spLocks noGrp="1"/>
          </p:cNvSpPr>
          <p:nvPr>
            <p:ph sz="quarter" idx="1"/>
          </p:nvPr>
        </p:nvSpPr>
        <p:spPr>
          <a:xfrm>
            <a:off x="457200" y="1600201"/>
            <a:ext cx="8229600" cy="3124943"/>
          </a:xfrm>
        </p:spPr>
        <p:txBody>
          <a:bodyPr>
            <a:normAutofit fontScale="85000" lnSpcReduction="10000"/>
          </a:bodyPr>
          <a:lstStyle/>
          <a:p>
            <a:pPr>
              <a:buFont typeface="Wingdings" panose="05000000000000000000" pitchFamily="2" charset="2"/>
              <a:buChar char="§"/>
            </a:pPr>
            <a:r>
              <a:rPr lang="ko-KR" altLang="en-US" dirty="0" smtClean="0"/>
              <a:t>함수는 처리결과를 무조건 처리한다</a:t>
            </a:r>
            <a:r>
              <a:rPr lang="en-US" altLang="ko-KR" dirty="0" smtClean="0"/>
              <a:t>.</a:t>
            </a:r>
          </a:p>
          <a:p>
            <a:pPr>
              <a:buFont typeface="Wingdings" panose="05000000000000000000" pitchFamily="2" charset="2"/>
              <a:buChar char="§"/>
            </a:pPr>
            <a:r>
              <a:rPr lang="en-US" altLang="ko-KR" dirty="0" smtClean="0"/>
              <a:t>Return </a:t>
            </a:r>
            <a:r>
              <a:rPr lang="ko-KR" altLang="en-US" dirty="0" smtClean="0"/>
              <a:t>이 없는 경우에는 </a:t>
            </a:r>
            <a:r>
              <a:rPr lang="en-US" altLang="ko-KR" dirty="0" smtClean="0"/>
              <a:t>None</a:t>
            </a:r>
            <a:r>
              <a:rPr lang="ko-KR" altLang="en-US" dirty="0" smtClean="0"/>
              <a:t>으로 결과를 처리</a:t>
            </a:r>
            <a:endParaRPr lang="en-US" altLang="ko-KR" dirty="0" smtClean="0"/>
          </a:p>
          <a:p>
            <a:pPr>
              <a:buFont typeface="Wingdings" panose="05000000000000000000" pitchFamily="2" charset="2"/>
              <a:buChar char="§"/>
            </a:pPr>
            <a:r>
              <a:rPr lang="ko-KR" altLang="en-US" dirty="0" smtClean="0"/>
              <a:t>함수 결과는 하나의 결과만 전달</a:t>
            </a:r>
            <a:endParaRPr lang="en-US" altLang="ko-KR" dirty="0" smtClean="0"/>
          </a:p>
          <a:p>
            <a:pPr lvl="1">
              <a:buFont typeface="Arial" panose="020B0604020202020204" pitchFamily="34" charset="0"/>
              <a:buChar char="•"/>
            </a:pPr>
            <a:r>
              <a:rPr lang="en-US" altLang="ko-KR" dirty="0"/>
              <a:t> </a:t>
            </a:r>
            <a:r>
              <a:rPr lang="ko-KR" altLang="en-US" dirty="0" smtClean="0"/>
              <a:t>여러 개를 전달 할 경우 </a:t>
            </a:r>
            <a:r>
              <a:rPr lang="en-US" altLang="ko-KR" dirty="0" smtClean="0"/>
              <a:t>Tuple</a:t>
            </a:r>
            <a:r>
              <a:rPr lang="ko-KR" altLang="en-US" dirty="0" smtClean="0"/>
              <a:t>로 묶어서 하나로 처리한다</a:t>
            </a:r>
            <a:r>
              <a:rPr lang="en-US" altLang="ko-KR" dirty="0" smtClean="0"/>
              <a:t>.</a:t>
            </a:r>
          </a:p>
          <a:p>
            <a:pPr marL="365760" lvl="1" indent="0">
              <a:buNone/>
            </a:pPr>
            <a:endParaRPr lang="en-US" altLang="ko-KR" dirty="0" smtClean="0"/>
          </a:p>
          <a:p>
            <a:pPr>
              <a:buFont typeface="Wingdings" panose="05000000000000000000" pitchFamily="2" charset="2"/>
              <a:buChar char="§"/>
            </a:pPr>
            <a:r>
              <a:rPr lang="en-US" altLang="ko-KR" dirty="0"/>
              <a:t> </a:t>
            </a:r>
            <a:r>
              <a:rPr lang="en-US" altLang="ko-KR" dirty="0" smtClean="0"/>
              <a:t>return </a:t>
            </a:r>
            <a:r>
              <a:rPr lang="ko-KR" altLang="en-US" dirty="0" smtClean="0"/>
              <a:t>를 </a:t>
            </a:r>
            <a:r>
              <a:rPr lang="en-US" altLang="ko-KR" dirty="0" smtClean="0"/>
              <a:t>yield</a:t>
            </a:r>
            <a:r>
              <a:rPr lang="ko-KR" altLang="en-US" dirty="0" smtClean="0"/>
              <a:t>로 대체할 경우는 </a:t>
            </a:r>
            <a:r>
              <a:rPr lang="en-US" altLang="ko-KR" dirty="0" smtClean="0"/>
              <a:t>Generator</a:t>
            </a:r>
            <a:r>
              <a:rPr lang="ko-KR" altLang="en-US" dirty="0" smtClean="0"/>
              <a:t>가 발생 </a:t>
            </a:r>
            <a:endParaRPr lang="en-US" altLang="ko-KR" dirty="0" smtClean="0"/>
          </a:p>
          <a:p>
            <a:pPr lvl="1">
              <a:buFont typeface="Arial" panose="020B0604020202020204" pitchFamily="34" charset="0"/>
              <a:buChar char="•"/>
            </a:pPr>
            <a:r>
              <a:rPr lang="en-US" altLang="ko-KR" dirty="0"/>
              <a:t> </a:t>
            </a:r>
            <a:r>
              <a:rPr lang="ko-KR" altLang="en-US" dirty="0" smtClean="0"/>
              <a:t>함수가 메모리에 있다가 재호출</a:t>
            </a:r>
            <a:r>
              <a:rPr lang="en-US" altLang="ko-KR" dirty="0" smtClean="0"/>
              <a:t>(next())</a:t>
            </a:r>
            <a:r>
              <a:rPr lang="ko-KR" altLang="en-US" dirty="0" smtClean="0"/>
              <a:t>하면 결과값을 처리</a:t>
            </a:r>
            <a:endParaRPr lang="en-US" altLang="ko-KR" dirty="0" smtClean="0"/>
          </a:p>
          <a:p>
            <a:pPr>
              <a:buFont typeface="Wingdings" panose="05000000000000000000" pitchFamily="2" charset="2"/>
              <a:buChar char="§"/>
            </a:pPr>
            <a:endParaRPr lang="en-US" altLang="ko-KR" dirty="0" smtClean="0"/>
          </a:p>
          <a:p>
            <a:pPr>
              <a:buFont typeface="Wingdings" panose="05000000000000000000" pitchFamily="2" charset="2"/>
              <a:buChar char="§"/>
            </a:pPr>
            <a:endParaRPr lang="ko-KR" altLang="en-US" dirty="0"/>
          </a:p>
        </p:txBody>
      </p:sp>
    </p:spTree>
    <p:extLst>
      <p:ext uri="{BB962C8B-B14F-4D97-AF65-F5344CB8AC3E}">
        <p14:creationId xmlns:p14="http://schemas.microsoft.com/office/powerpoint/2010/main" val="3748376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Function  Parameter</a:t>
            </a:r>
            <a:endParaRPr lang="ko-KR" altLang="en-US" dirty="0"/>
          </a:p>
        </p:txBody>
      </p:sp>
    </p:spTree>
    <p:extLst>
      <p:ext uri="{BB962C8B-B14F-4D97-AF65-F5344CB8AC3E}">
        <p14:creationId xmlns:p14="http://schemas.microsoft.com/office/powerpoint/2010/main" val="103312800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a:t>
            </a:r>
            <a:r>
              <a:rPr lang="en-US" altLang="ko-KR" dirty="0" smtClean="0"/>
              <a:t>-Namespace : </a:t>
            </a:r>
            <a:r>
              <a:rPr lang="ko-KR" altLang="en-US" dirty="0" smtClean="0"/>
              <a:t>인자관리 </a:t>
            </a:r>
            <a:endParaRPr lang="ko-KR" altLang="en-US" dirty="0"/>
          </a:p>
        </p:txBody>
      </p:sp>
      <p:sp>
        <p:nvSpPr>
          <p:cNvPr id="3" name="내용 개체 틀 2"/>
          <p:cNvSpPr>
            <a:spLocks noGrp="1"/>
          </p:cNvSpPr>
          <p:nvPr>
            <p:ph sz="quarter" idx="1"/>
          </p:nvPr>
        </p:nvSpPr>
        <p:spPr>
          <a:xfrm>
            <a:off x="457200" y="1600200"/>
            <a:ext cx="8229600" cy="4493095"/>
          </a:xfrm>
        </p:spPr>
        <p:txBody>
          <a:bodyPr>
            <a:normAutofit lnSpcReduction="10000"/>
          </a:bodyPr>
          <a:lstStyle/>
          <a:p>
            <a:pPr marL="457200" lvl="1" indent="0" fontAlgn="base">
              <a:buNone/>
            </a:pPr>
            <a:r>
              <a:rPr lang="ko-KR" altLang="en-US" dirty="0" err="1" smtClean="0"/>
              <a:t>파이썬은</a:t>
            </a:r>
            <a:r>
              <a:rPr lang="ko-KR" altLang="en-US" dirty="0" smtClean="0"/>
              <a:t> 함수 인자와 함수 내의 로컬 변수를 동일하게 관리</a:t>
            </a:r>
            <a:r>
              <a:rPr lang="en-US" altLang="ko-KR" dirty="0" smtClean="0"/>
              <a:t>.</a:t>
            </a:r>
          </a:p>
          <a:p>
            <a:pPr marL="457200" lvl="1" indent="0" fontAlgn="base">
              <a:buNone/>
            </a:pPr>
            <a:r>
              <a:rPr lang="ko-KR" altLang="en-US" dirty="0" smtClean="0"/>
              <a:t>함수 인자와 함수 내의 </a:t>
            </a:r>
            <a:r>
              <a:rPr lang="ko-KR" altLang="en-US" dirty="0" err="1" smtClean="0"/>
              <a:t>로컬변수명이</a:t>
            </a:r>
            <a:r>
              <a:rPr lang="ko-KR" altLang="en-US" dirty="0" smtClean="0"/>
              <a:t> 같은 경우 동일한 것으로 처리</a:t>
            </a:r>
            <a:endParaRPr lang="en-US" altLang="ko-KR" dirty="0" smtClean="0"/>
          </a:p>
          <a:p>
            <a:pPr marL="457200" lvl="1" indent="0" fontAlgn="base">
              <a:buNone/>
            </a:pPr>
            <a:endParaRPr lang="en-US" altLang="ko-KR" dirty="0"/>
          </a:p>
          <a:p>
            <a:pPr marL="457200" lvl="1" indent="0" fontAlgn="base">
              <a:buNone/>
            </a:pPr>
            <a:endParaRPr lang="en-US" altLang="ko-KR" dirty="0"/>
          </a:p>
          <a:p>
            <a:pPr marL="457200" lvl="1" indent="0" fontAlgn="base">
              <a:buNone/>
            </a:pPr>
            <a:r>
              <a:rPr lang="en-US" altLang="ko-KR" sz="1400" dirty="0" smtClean="0"/>
              <a:t>#</a:t>
            </a:r>
            <a:r>
              <a:rPr lang="ko-KR" altLang="en-US" sz="1400" dirty="0" smtClean="0"/>
              <a:t>함수 정의</a:t>
            </a:r>
            <a:endParaRPr lang="en-US" altLang="ko-KR" sz="1400" dirty="0" smtClean="0"/>
          </a:p>
          <a:p>
            <a:pPr marL="457200" lvl="1" indent="0" fontAlgn="base">
              <a:buNone/>
            </a:pPr>
            <a:r>
              <a:rPr lang="en-US" altLang="ko-KR" sz="1400" dirty="0" err="1" smtClean="0"/>
              <a:t>def</a:t>
            </a:r>
            <a:r>
              <a:rPr lang="en-US" altLang="ko-KR" sz="1400" dirty="0" smtClean="0"/>
              <a:t> add(x, y) : </a:t>
            </a:r>
          </a:p>
          <a:p>
            <a:pPr marL="457200" lvl="1" indent="0" fontAlgn="base">
              <a:buNone/>
            </a:pPr>
            <a:r>
              <a:rPr lang="en-US" altLang="ko-KR" sz="1400" dirty="0"/>
              <a:t> </a:t>
            </a:r>
            <a:r>
              <a:rPr lang="en-US" altLang="ko-KR" sz="1400" dirty="0" smtClean="0"/>
              <a:t>   return </a:t>
            </a:r>
            <a:r>
              <a:rPr lang="en-US" altLang="ko-KR" sz="1400" dirty="0" err="1" smtClean="0"/>
              <a:t>x+y</a:t>
            </a:r>
            <a:endParaRPr lang="en-US" altLang="ko-KR" sz="1400" dirty="0" smtClean="0"/>
          </a:p>
          <a:p>
            <a:pPr marL="457200" lvl="1" indent="0" fontAlgn="base">
              <a:buNone/>
            </a:pPr>
            <a:endParaRPr lang="en-US" altLang="ko-KR" sz="1400" dirty="0" smtClean="0"/>
          </a:p>
          <a:p>
            <a:pPr marL="457200" lvl="1" indent="0" fontAlgn="base">
              <a:buNone/>
            </a:pPr>
            <a:endParaRPr lang="en-US" altLang="ko-KR" sz="1400" dirty="0" smtClean="0"/>
          </a:p>
          <a:p>
            <a:pPr marL="457200" lvl="1" indent="0" fontAlgn="base">
              <a:buNone/>
            </a:pPr>
            <a:r>
              <a:rPr lang="en-US" altLang="ko-KR" sz="1400" dirty="0" smtClean="0"/>
              <a:t>#</a:t>
            </a:r>
            <a:r>
              <a:rPr lang="ko-KR" altLang="en-US" sz="1400" dirty="0" smtClean="0"/>
              <a:t>함수 실행</a:t>
            </a:r>
            <a:endParaRPr lang="en-US" altLang="ko-KR" sz="1400" dirty="0"/>
          </a:p>
          <a:p>
            <a:pPr marL="457200" lvl="1" indent="0" fontAlgn="base">
              <a:buNone/>
            </a:pPr>
            <a:r>
              <a:rPr lang="en-US" altLang="ko-KR" sz="1400" dirty="0" smtClean="0"/>
              <a:t> add(1,2)  # 3 </a:t>
            </a:r>
            <a:r>
              <a:rPr lang="ko-KR" altLang="en-US" sz="1400" dirty="0" smtClean="0"/>
              <a:t>을</a:t>
            </a:r>
            <a:r>
              <a:rPr lang="en-US" altLang="ko-KR" sz="1400" dirty="0" smtClean="0"/>
              <a:t> return</a:t>
            </a:r>
            <a:endParaRPr lang="ko-KR" altLang="en-US" sz="1400" dirty="0"/>
          </a:p>
        </p:txBody>
      </p:sp>
      <p:sp>
        <p:nvSpPr>
          <p:cNvPr id="4" name="TextBox 3"/>
          <p:cNvSpPr txBox="1"/>
          <p:nvPr/>
        </p:nvSpPr>
        <p:spPr>
          <a:xfrm>
            <a:off x="4067944" y="4254187"/>
            <a:ext cx="3816424" cy="830997"/>
          </a:xfrm>
          <a:prstGeom prst="rect">
            <a:avLst/>
          </a:prstGeom>
          <a:noFill/>
        </p:spPr>
        <p:txBody>
          <a:bodyPr wrap="square" rtlCol="0">
            <a:spAutoFit/>
          </a:bodyPr>
          <a:lstStyle/>
          <a:p>
            <a:r>
              <a:rPr lang="en-US" altLang="ko-KR" sz="1600" dirty="0" smtClean="0"/>
              <a:t>Add </a:t>
            </a:r>
            <a:r>
              <a:rPr lang="ko-KR" altLang="en-US" sz="1600" dirty="0" smtClean="0"/>
              <a:t>함수 내의 로컬 영역에 인자를 관리하는 사전이 생기고 </a:t>
            </a:r>
            <a:endParaRPr lang="en-US" altLang="ko-KR" sz="1600" dirty="0" smtClean="0"/>
          </a:p>
          <a:p>
            <a:r>
              <a:rPr lang="en-US" altLang="ko-KR" sz="1600" dirty="0" smtClean="0"/>
              <a:t>{‘x’: None, ‘</a:t>
            </a:r>
            <a:r>
              <a:rPr lang="en-US" altLang="ko-KR" sz="1600" dirty="0" err="1" smtClean="0"/>
              <a:t>y’:None</a:t>
            </a:r>
            <a:r>
              <a:rPr lang="en-US" altLang="ko-KR" sz="1600" dirty="0" smtClean="0"/>
              <a:t>}</a:t>
            </a:r>
            <a:endParaRPr lang="ko-KR" altLang="en-US" sz="1600" dirty="0"/>
          </a:p>
        </p:txBody>
      </p:sp>
      <p:sp>
        <p:nvSpPr>
          <p:cNvPr id="5" name="TextBox 4"/>
          <p:cNvSpPr txBox="1"/>
          <p:nvPr/>
        </p:nvSpPr>
        <p:spPr>
          <a:xfrm>
            <a:off x="4101048" y="5406315"/>
            <a:ext cx="3816424" cy="830997"/>
          </a:xfrm>
          <a:prstGeom prst="rect">
            <a:avLst/>
          </a:prstGeom>
          <a:noFill/>
        </p:spPr>
        <p:txBody>
          <a:bodyPr wrap="square" rtlCol="0">
            <a:spAutoFit/>
          </a:bodyPr>
          <a:lstStyle/>
          <a:p>
            <a:r>
              <a:rPr lang="en-US" altLang="ko-KR" sz="1600" dirty="0" smtClean="0"/>
              <a:t>Add </a:t>
            </a:r>
            <a:r>
              <a:rPr lang="ko-KR" altLang="en-US" sz="1600" dirty="0" smtClean="0"/>
              <a:t>함수 내의 로컬 영역에 인자에</a:t>
            </a:r>
            <a:r>
              <a:rPr lang="en-US" altLang="ko-KR" sz="1600" dirty="0" smtClean="0"/>
              <a:t> </a:t>
            </a:r>
            <a:r>
              <a:rPr lang="ko-KR" altLang="en-US" sz="1600" dirty="0" err="1" smtClean="0"/>
              <a:t>매핑</a:t>
            </a:r>
            <a:r>
              <a:rPr lang="ko-KR" altLang="en-US" sz="1600" dirty="0" smtClean="0"/>
              <a:t> </a:t>
            </a:r>
            <a:endParaRPr lang="en-US" altLang="ko-KR" sz="1600" dirty="0" smtClean="0"/>
          </a:p>
          <a:p>
            <a:r>
              <a:rPr lang="en-US" altLang="ko-KR" sz="1600" dirty="0" smtClean="0"/>
              <a:t>{‘x’: 1, ‘y’: 2}</a:t>
            </a:r>
            <a:endParaRPr lang="ko-KR" altLang="en-US" sz="1600" dirty="0"/>
          </a:p>
        </p:txBody>
      </p:sp>
    </p:spTree>
    <p:extLst>
      <p:ext uri="{BB962C8B-B14F-4D97-AF65-F5344CB8AC3E}">
        <p14:creationId xmlns:p14="http://schemas.microsoft.com/office/powerpoint/2010/main" val="108271401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dirty="0" smtClean="0"/>
              <a:t>함수 인자 </a:t>
            </a:r>
            <a:r>
              <a:rPr lang="en-US" altLang="ko-KR" dirty="0" smtClean="0"/>
              <a:t>– mutable/immutable</a:t>
            </a:r>
            <a:r>
              <a:rPr lang="ko-KR" altLang="en-US" dirty="0" smtClean="0"/>
              <a:t> </a:t>
            </a:r>
            <a:endParaRPr lang="ko-KR" altLang="en-US" dirty="0"/>
          </a:p>
        </p:txBody>
      </p:sp>
      <p:sp>
        <p:nvSpPr>
          <p:cNvPr id="26" name="내용 개체 틀 2"/>
          <p:cNvSpPr>
            <a:spLocks noGrp="1"/>
          </p:cNvSpPr>
          <p:nvPr>
            <p:ph sz="quarter" idx="1"/>
          </p:nvPr>
        </p:nvSpPr>
        <p:spPr>
          <a:xfrm>
            <a:off x="457200" y="1600201"/>
            <a:ext cx="8229600" cy="1396751"/>
          </a:xfrm>
        </p:spPr>
        <p:txBody>
          <a:bodyPr>
            <a:normAutofit fontScale="70000" lnSpcReduction="20000"/>
          </a:bodyPr>
          <a:lstStyle/>
          <a:p>
            <a:pPr marL="914400" lvl="1" indent="-457200" fontAlgn="base">
              <a:buFont typeface="Wingdings" panose="05000000000000000000" pitchFamily="2" charset="2"/>
              <a:buChar char="§"/>
            </a:pPr>
            <a:r>
              <a:rPr lang="ko-KR" altLang="en-US" dirty="0" smtClean="0"/>
              <a:t>함수가 </a:t>
            </a:r>
            <a:r>
              <a:rPr lang="ko-KR" altLang="en-US" dirty="0" err="1" smtClean="0"/>
              <a:t>실행시</a:t>
            </a:r>
            <a:r>
              <a:rPr lang="ko-KR" altLang="en-US" dirty="0" smtClean="0"/>
              <a:t> 함수 실행을 위한 프레임을 하나를 가지고 실행</a:t>
            </a:r>
            <a:endParaRPr lang="en-US" altLang="ko-KR" dirty="0" smtClean="0"/>
          </a:p>
          <a:p>
            <a:pPr marL="914400" lvl="1" indent="-457200" fontAlgn="base">
              <a:buFont typeface="Wingdings" panose="05000000000000000000" pitchFamily="2" charset="2"/>
              <a:buChar char="§"/>
            </a:pPr>
            <a:r>
              <a:rPr lang="ko-KR" altLang="en-US" dirty="0" smtClean="0"/>
              <a:t>반복적으로 함수를 호출 시 인자의 값이 참조 객체일 경우는 지속적으로 연결</a:t>
            </a:r>
            <a:endParaRPr lang="en-US" altLang="ko-KR" dirty="0" smtClean="0"/>
          </a:p>
          <a:p>
            <a:pPr marL="914400" lvl="1" indent="-457200" fontAlgn="base">
              <a:buFont typeface="Wingdings" panose="05000000000000000000" pitchFamily="2" charset="2"/>
              <a:buChar char="§"/>
            </a:pPr>
            <a:r>
              <a:rPr lang="ko-KR" altLang="en-US" dirty="0" smtClean="0"/>
              <a:t>인자에 </a:t>
            </a:r>
            <a:r>
              <a:rPr lang="ko-KR" altLang="en-US" dirty="0" err="1" smtClean="0"/>
              <a:t>참조형을</a:t>
            </a:r>
            <a:r>
              <a:rPr lang="ko-KR" altLang="en-US" dirty="0" smtClean="0"/>
              <a:t> 기본 인자로 사용하면 원하지 않는 결과가 생기므로 </a:t>
            </a:r>
            <a:r>
              <a:rPr lang="en-US" altLang="ko-KR" dirty="0" smtClean="0"/>
              <a:t>None</a:t>
            </a:r>
            <a:r>
              <a:rPr lang="ko-KR" altLang="en-US" dirty="0" smtClean="0"/>
              <a:t>으로 처리한 후 함수 내부에 </a:t>
            </a:r>
            <a:r>
              <a:rPr lang="ko-KR" altLang="en-US" dirty="0" err="1" smtClean="0"/>
              <a:t>참조형을</a:t>
            </a:r>
            <a:r>
              <a:rPr lang="ko-KR" altLang="en-US" dirty="0" smtClean="0"/>
              <a:t> 추가 정의해야 함 </a:t>
            </a:r>
            <a:endParaRPr lang="en-US" altLang="ko-KR" dirty="0" smtClean="0"/>
          </a:p>
          <a:p>
            <a:pPr marL="457200" lvl="1" indent="0" fontAlgn="base">
              <a:buNone/>
            </a:pPr>
            <a:endParaRPr lang="en-US" altLang="ko-KR" dirty="0"/>
          </a:p>
        </p:txBody>
      </p:sp>
      <p:sp>
        <p:nvSpPr>
          <p:cNvPr id="7" name="직사각형 6"/>
          <p:cNvSpPr/>
          <p:nvPr/>
        </p:nvSpPr>
        <p:spPr>
          <a:xfrm>
            <a:off x="969488" y="3965996"/>
            <a:ext cx="1302802" cy="108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err="1" smtClean="0"/>
              <a:t>def</a:t>
            </a:r>
            <a:r>
              <a:rPr lang="en-US" altLang="ko-KR" sz="1000" dirty="0" smtClean="0"/>
              <a:t> f(a, l=[]) :</a:t>
            </a:r>
          </a:p>
          <a:p>
            <a:r>
              <a:rPr lang="en-US" altLang="ko-KR" sz="1000" dirty="0"/>
              <a:t> </a:t>
            </a:r>
            <a:r>
              <a:rPr lang="en-US" altLang="ko-KR" sz="1000" dirty="0" smtClean="0"/>
              <a:t>   </a:t>
            </a:r>
            <a:r>
              <a:rPr lang="en-US" altLang="ko-KR" sz="1000" dirty="0" err="1" smtClean="0"/>
              <a:t>l.append</a:t>
            </a:r>
            <a:r>
              <a:rPr lang="en-US" altLang="ko-KR" sz="1000" dirty="0" smtClean="0"/>
              <a:t>(a)</a:t>
            </a:r>
          </a:p>
          <a:p>
            <a:r>
              <a:rPr lang="en-US" altLang="ko-KR" sz="1000" dirty="0"/>
              <a:t> </a:t>
            </a:r>
            <a:r>
              <a:rPr lang="en-US" altLang="ko-KR" sz="1000" dirty="0" smtClean="0"/>
              <a:t>   return l</a:t>
            </a:r>
            <a:endParaRPr lang="ko-KR" altLang="en-US" sz="1000" dirty="0"/>
          </a:p>
        </p:txBody>
      </p:sp>
      <p:sp>
        <p:nvSpPr>
          <p:cNvPr id="8" name="직사각형 7"/>
          <p:cNvSpPr/>
          <p:nvPr/>
        </p:nvSpPr>
        <p:spPr>
          <a:xfrm>
            <a:off x="969488" y="5133794"/>
            <a:ext cx="1302802" cy="1121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f(1)</a:t>
            </a:r>
          </a:p>
          <a:p>
            <a:r>
              <a:rPr lang="en-US" altLang="ko-KR" sz="1000" dirty="0"/>
              <a:t>f</a:t>
            </a:r>
            <a:r>
              <a:rPr lang="en-US" altLang="ko-KR" sz="1000" dirty="0" smtClean="0"/>
              <a:t>(2)</a:t>
            </a:r>
          </a:p>
          <a:p>
            <a:r>
              <a:rPr lang="en-US" altLang="ko-KR" sz="1000" dirty="0"/>
              <a:t>f</a:t>
            </a:r>
            <a:r>
              <a:rPr lang="en-US" altLang="ko-KR" sz="1000" dirty="0" smtClean="0"/>
              <a:t>(3)</a:t>
            </a:r>
            <a:endParaRPr lang="ko-KR" altLang="en-US" sz="1000" dirty="0"/>
          </a:p>
        </p:txBody>
      </p:sp>
      <p:sp>
        <p:nvSpPr>
          <p:cNvPr id="9" name="TextBox 8"/>
          <p:cNvSpPr txBox="1"/>
          <p:nvPr/>
        </p:nvSpPr>
        <p:spPr>
          <a:xfrm>
            <a:off x="323528" y="4165638"/>
            <a:ext cx="539091" cy="246221"/>
          </a:xfrm>
          <a:prstGeom prst="rect">
            <a:avLst/>
          </a:prstGeom>
          <a:noFill/>
        </p:spPr>
        <p:txBody>
          <a:bodyPr wrap="square" rtlCol="0">
            <a:spAutoFit/>
          </a:bodyPr>
          <a:lstStyle/>
          <a:p>
            <a:r>
              <a:rPr lang="ko-KR" altLang="en-US" sz="1000" dirty="0" smtClean="0"/>
              <a:t>함수정</a:t>
            </a:r>
            <a:r>
              <a:rPr lang="ko-KR" altLang="en-US" sz="1000" dirty="0"/>
              <a:t>의</a:t>
            </a:r>
          </a:p>
        </p:txBody>
      </p:sp>
      <p:sp>
        <p:nvSpPr>
          <p:cNvPr id="10" name="TextBox 9"/>
          <p:cNvSpPr txBox="1"/>
          <p:nvPr/>
        </p:nvSpPr>
        <p:spPr>
          <a:xfrm>
            <a:off x="398368" y="5417276"/>
            <a:ext cx="539091" cy="246221"/>
          </a:xfrm>
          <a:prstGeom prst="rect">
            <a:avLst/>
          </a:prstGeom>
          <a:noFill/>
        </p:spPr>
        <p:txBody>
          <a:bodyPr wrap="square" rtlCol="0">
            <a:spAutoFit/>
          </a:bodyPr>
          <a:lstStyle/>
          <a:p>
            <a:r>
              <a:rPr lang="ko-KR" altLang="en-US" sz="1000" dirty="0" smtClean="0"/>
              <a:t>함수실행</a:t>
            </a:r>
            <a:endParaRPr lang="ko-KR" altLang="en-US" sz="1000" dirty="0"/>
          </a:p>
        </p:txBody>
      </p:sp>
      <p:grpSp>
        <p:nvGrpSpPr>
          <p:cNvPr id="25" name="그룹 24"/>
          <p:cNvGrpSpPr/>
          <p:nvPr/>
        </p:nvGrpSpPr>
        <p:grpSpPr>
          <a:xfrm>
            <a:off x="2445554" y="4820908"/>
            <a:ext cx="2740377" cy="1553370"/>
            <a:chOff x="4427984" y="3639507"/>
            <a:chExt cx="4631496" cy="2405766"/>
          </a:xfrm>
        </p:grpSpPr>
        <p:sp>
          <p:nvSpPr>
            <p:cNvPr id="11" name="직사각형 10"/>
            <p:cNvSpPr/>
            <p:nvPr/>
          </p:nvSpPr>
          <p:spPr>
            <a:xfrm>
              <a:off x="5436096" y="4077072"/>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 ‘a’:1, ‘l’ :[1]}</a:t>
              </a:r>
              <a:endParaRPr lang="ko-KR" altLang="en-US" sz="1000" dirty="0"/>
            </a:p>
          </p:txBody>
        </p:sp>
        <p:sp>
          <p:nvSpPr>
            <p:cNvPr id="12" name="TextBox 11"/>
            <p:cNvSpPr txBox="1"/>
            <p:nvPr/>
          </p:nvSpPr>
          <p:spPr>
            <a:xfrm>
              <a:off x="5220072" y="3639507"/>
              <a:ext cx="2232248" cy="381332"/>
            </a:xfrm>
            <a:prstGeom prst="rect">
              <a:avLst/>
            </a:prstGeom>
            <a:noFill/>
          </p:spPr>
          <p:txBody>
            <a:bodyPr wrap="square" rtlCol="0">
              <a:spAutoFit/>
            </a:bodyPr>
            <a:lstStyle/>
            <a:p>
              <a:pPr algn="ctr"/>
              <a:r>
                <a:rPr lang="ko-KR" altLang="en-US" sz="1000" dirty="0" smtClean="0"/>
                <a:t>함수 내부이름공간</a:t>
              </a:r>
              <a:endParaRPr lang="ko-KR" altLang="en-US" sz="1000" dirty="0"/>
            </a:p>
          </p:txBody>
        </p:sp>
        <p:sp>
          <p:nvSpPr>
            <p:cNvPr id="13" name="직사각형 12"/>
            <p:cNvSpPr/>
            <p:nvPr/>
          </p:nvSpPr>
          <p:spPr>
            <a:xfrm>
              <a:off x="5436096" y="4797152"/>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 ‘a’:2, ‘l’ :[1,2]}</a:t>
              </a:r>
              <a:endParaRPr lang="ko-KR" altLang="en-US" sz="1000" dirty="0"/>
            </a:p>
          </p:txBody>
        </p:sp>
        <p:sp>
          <p:nvSpPr>
            <p:cNvPr id="14" name="직사각형 13"/>
            <p:cNvSpPr/>
            <p:nvPr/>
          </p:nvSpPr>
          <p:spPr>
            <a:xfrm>
              <a:off x="5440648" y="5466629"/>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 ‘a’:2, ‘l’ :[1,2,3]}</a:t>
              </a:r>
              <a:endParaRPr lang="ko-KR" altLang="en-US" sz="1000" dirty="0"/>
            </a:p>
          </p:txBody>
        </p:sp>
        <p:sp>
          <p:nvSpPr>
            <p:cNvPr id="15" name="TextBox 14"/>
            <p:cNvSpPr txBox="1"/>
            <p:nvPr/>
          </p:nvSpPr>
          <p:spPr>
            <a:xfrm>
              <a:off x="4427984" y="4221088"/>
              <a:ext cx="864096" cy="381332"/>
            </a:xfrm>
            <a:prstGeom prst="rect">
              <a:avLst/>
            </a:prstGeom>
            <a:noFill/>
          </p:spPr>
          <p:txBody>
            <a:bodyPr wrap="square" rtlCol="0">
              <a:spAutoFit/>
            </a:bodyPr>
            <a:lstStyle/>
            <a:p>
              <a:r>
                <a:rPr lang="en-US" altLang="ko-KR" sz="1000" dirty="0" smtClean="0"/>
                <a:t>f(1) </a:t>
              </a:r>
              <a:r>
                <a:rPr lang="ko-KR" altLang="en-US" sz="1000" dirty="0" smtClean="0"/>
                <a:t>실행</a:t>
              </a:r>
              <a:endParaRPr lang="ko-KR" altLang="en-US" sz="1000" dirty="0"/>
            </a:p>
          </p:txBody>
        </p:sp>
        <p:sp>
          <p:nvSpPr>
            <p:cNvPr id="16" name="TextBox 15"/>
            <p:cNvSpPr txBox="1"/>
            <p:nvPr/>
          </p:nvSpPr>
          <p:spPr>
            <a:xfrm>
              <a:off x="4445120" y="4880194"/>
              <a:ext cx="864096" cy="381332"/>
            </a:xfrm>
            <a:prstGeom prst="rect">
              <a:avLst/>
            </a:prstGeom>
            <a:noFill/>
          </p:spPr>
          <p:txBody>
            <a:bodyPr wrap="square" rtlCol="0">
              <a:spAutoFit/>
            </a:bodyPr>
            <a:lstStyle/>
            <a:p>
              <a:r>
                <a:rPr lang="en-US" altLang="ko-KR" sz="1000" dirty="0" smtClean="0"/>
                <a:t>f(2) </a:t>
              </a:r>
              <a:r>
                <a:rPr lang="ko-KR" altLang="en-US" sz="1000" dirty="0" smtClean="0"/>
                <a:t>실행</a:t>
              </a:r>
              <a:endParaRPr lang="ko-KR" altLang="en-US" sz="1000" dirty="0"/>
            </a:p>
          </p:txBody>
        </p:sp>
        <p:sp>
          <p:nvSpPr>
            <p:cNvPr id="17" name="TextBox 16"/>
            <p:cNvSpPr txBox="1"/>
            <p:nvPr/>
          </p:nvSpPr>
          <p:spPr>
            <a:xfrm>
              <a:off x="4445120" y="5663941"/>
              <a:ext cx="864096" cy="381332"/>
            </a:xfrm>
            <a:prstGeom prst="rect">
              <a:avLst/>
            </a:prstGeom>
            <a:noFill/>
          </p:spPr>
          <p:txBody>
            <a:bodyPr wrap="square" rtlCol="0">
              <a:spAutoFit/>
            </a:bodyPr>
            <a:lstStyle/>
            <a:p>
              <a:r>
                <a:rPr lang="en-US" altLang="ko-KR" sz="1000" dirty="0" smtClean="0"/>
                <a:t>f(3) </a:t>
              </a:r>
              <a:r>
                <a:rPr lang="ko-KR" altLang="en-US" sz="1000" dirty="0" smtClean="0"/>
                <a:t>실행</a:t>
              </a:r>
              <a:endParaRPr lang="ko-KR" altLang="en-US" sz="1000" dirty="0"/>
            </a:p>
          </p:txBody>
        </p:sp>
        <p:sp>
          <p:nvSpPr>
            <p:cNvPr id="18" name="직사각형 17"/>
            <p:cNvSpPr/>
            <p:nvPr/>
          </p:nvSpPr>
          <p:spPr>
            <a:xfrm>
              <a:off x="7812360" y="4797152"/>
              <a:ext cx="124712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smtClean="0"/>
                <a:t>실제 </a:t>
              </a:r>
              <a:r>
                <a:rPr lang="en-US" altLang="ko-KR" sz="1000" dirty="0" smtClean="0"/>
                <a:t>List </a:t>
              </a:r>
              <a:r>
                <a:rPr lang="ko-KR" altLang="en-US" sz="1000" dirty="0" smtClean="0"/>
                <a:t>객체</a:t>
              </a:r>
              <a:endParaRPr lang="ko-KR" altLang="en-US" sz="1000" dirty="0"/>
            </a:p>
          </p:txBody>
        </p:sp>
        <p:cxnSp>
          <p:nvCxnSpPr>
            <p:cNvPr id="20" name="꺾인 연결선 19"/>
            <p:cNvCxnSpPr>
              <a:stCxn id="11" idx="3"/>
              <a:endCxn id="18" idx="0"/>
            </p:cNvCxnSpPr>
            <p:nvPr/>
          </p:nvCxnSpPr>
          <p:spPr>
            <a:xfrm>
              <a:off x="7308304" y="4329100"/>
              <a:ext cx="1127616" cy="4680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꺾인 연결선 21"/>
            <p:cNvCxnSpPr>
              <a:stCxn id="13" idx="3"/>
              <a:endCxn id="18" idx="1"/>
            </p:cNvCxnSpPr>
            <p:nvPr/>
          </p:nvCxnSpPr>
          <p:spPr>
            <a:xfrm>
              <a:off x="7308304" y="5049180"/>
              <a:ext cx="50405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꺾인 연결선 23"/>
            <p:cNvCxnSpPr>
              <a:stCxn id="14" idx="3"/>
              <a:endCxn id="18" idx="2"/>
            </p:cNvCxnSpPr>
            <p:nvPr/>
          </p:nvCxnSpPr>
          <p:spPr>
            <a:xfrm flipV="1">
              <a:off x="7312856" y="5301208"/>
              <a:ext cx="1123064" cy="41744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4235002" y="4450087"/>
            <a:ext cx="1238961" cy="861774"/>
          </a:xfrm>
          <a:prstGeom prst="rect">
            <a:avLst/>
          </a:prstGeom>
          <a:noFill/>
        </p:spPr>
        <p:txBody>
          <a:bodyPr wrap="square" rtlCol="0">
            <a:spAutoFit/>
          </a:bodyPr>
          <a:lstStyle/>
          <a:p>
            <a:r>
              <a:rPr lang="ko-KR" altLang="en-US" sz="1000" dirty="0" smtClean="0"/>
              <a:t>참조객체를 함수 인자에 초기값으로 받을 경우 함수 </a:t>
            </a:r>
            <a:r>
              <a:rPr lang="ko-KR" altLang="en-US" sz="1000" dirty="0" err="1" smtClean="0"/>
              <a:t>호출시에</a:t>
            </a:r>
            <a:r>
              <a:rPr lang="ko-KR" altLang="en-US" sz="1000" dirty="0" smtClean="0"/>
              <a:t> </a:t>
            </a:r>
            <a:r>
              <a:rPr lang="ko-KR" altLang="en-US" sz="1000" dirty="0" err="1" smtClean="0"/>
              <a:t>연결된게</a:t>
            </a:r>
            <a:r>
              <a:rPr lang="ko-KR" altLang="en-US" sz="1000" dirty="0" smtClean="0"/>
              <a:t> 남아있는다</a:t>
            </a:r>
            <a:r>
              <a:rPr lang="en-US" altLang="ko-KR" sz="1000" dirty="0" smtClean="0"/>
              <a:t>.</a:t>
            </a:r>
            <a:endParaRPr lang="ko-KR" altLang="en-US" sz="1000" dirty="0"/>
          </a:p>
        </p:txBody>
      </p:sp>
      <p:sp>
        <p:nvSpPr>
          <p:cNvPr id="23" name="직사각형 22"/>
          <p:cNvSpPr/>
          <p:nvPr/>
        </p:nvSpPr>
        <p:spPr>
          <a:xfrm>
            <a:off x="6740214" y="3733381"/>
            <a:ext cx="1656184" cy="1930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err="1" smtClean="0"/>
              <a:t>def</a:t>
            </a:r>
            <a:r>
              <a:rPr lang="en-US" altLang="ko-KR" sz="1000" dirty="0" smtClean="0"/>
              <a:t> f(a, l=None) :</a:t>
            </a:r>
          </a:p>
          <a:p>
            <a:r>
              <a:rPr lang="en-US" altLang="ko-KR" sz="1000" dirty="0"/>
              <a:t> </a:t>
            </a:r>
            <a:r>
              <a:rPr lang="en-US" altLang="ko-KR" sz="1000" dirty="0" smtClean="0"/>
              <a:t>   l = []</a:t>
            </a:r>
          </a:p>
          <a:p>
            <a:r>
              <a:rPr lang="en-US" altLang="ko-KR" sz="1000" dirty="0"/>
              <a:t> </a:t>
            </a:r>
            <a:r>
              <a:rPr lang="en-US" altLang="ko-KR" sz="1000" dirty="0" smtClean="0"/>
              <a:t>   </a:t>
            </a:r>
            <a:r>
              <a:rPr lang="en-US" altLang="ko-KR" sz="1000" dirty="0" err="1" smtClean="0"/>
              <a:t>l.append</a:t>
            </a:r>
            <a:r>
              <a:rPr lang="en-US" altLang="ko-KR" sz="1000" dirty="0" smtClean="0"/>
              <a:t>(a)</a:t>
            </a:r>
          </a:p>
          <a:p>
            <a:r>
              <a:rPr lang="en-US" altLang="ko-KR" sz="1000" dirty="0"/>
              <a:t> </a:t>
            </a:r>
            <a:r>
              <a:rPr lang="en-US" altLang="ko-KR" sz="1000" dirty="0" smtClean="0"/>
              <a:t>   return l</a:t>
            </a:r>
            <a:endParaRPr lang="ko-KR" altLang="en-US" sz="1000" dirty="0"/>
          </a:p>
        </p:txBody>
      </p:sp>
      <p:sp>
        <p:nvSpPr>
          <p:cNvPr id="28" name="TextBox 27"/>
          <p:cNvSpPr txBox="1"/>
          <p:nvPr/>
        </p:nvSpPr>
        <p:spPr>
          <a:xfrm>
            <a:off x="5796136" y="4689756"/>
            <a:ext cx="800061" cy="246221"/>
          </a:xfrm>
          <a:prstGeom prst="rect">
            <a:avLst/>
          </a:prstGeom>
          <a:noFill/>
        </p:spPr>
        <p:txBody>
          <a:bodyPr wrap="square" rtlCol="0">
            <a:spAutoFit/>
          </a:bodyPr>
          <a:lstStyle/>
          <a:p>
            <a:r>
              <a:rPr lang="ko-KR" altLang="en-US" sz="1000" dirty="0" smtClean="0"/>
              <a:t>함수정</a:t>
            </a:r>
            <a:r>
              <a:rPr lang="ko-KR" altLang="en-US" sz="1000" dirty="0"/>
              <a:t>의</a:t>
            </a:r>
          </a:p>
        </p:txBody>
      </p:sp>
      <p:sp>
        <p:nvSpPr>
          <p:cNvPr id="4" name="직사각형 3"/>
          <p:cNvSpPr/>
          <p:nvPr/>
        </p:nvSpPr>
        <p:spPr>
          <a:xfrm>
            <a:off x="1480202" y="4108745"/>
            <a:ext cx="396044" cy="30311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7308304" y="4260302"/>
            <a:ext cx="648072" cy="30311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3347864" y="3573016"/>
            <a:ext cx="2376264" cy="400110"/>
          </a:xfrm>
          <a:prstGeom prst="rect">
            <a:avLst/>
          </a:prstGeom>
          <a:noFill/>
          <a:ln>
            <a:solidFill>
              <a:srgbClr val="FF0000"/>
            </a:solidFill>
          </a:ln>
        </p:spPr>
        <p:txBody>
          <a:bodyPr wrap="square" rtlCol="0">
            <a:spAutoFit/>
          </a:bodyPr>
          <a:lstStyle/>
          <a:p>
            <a:r>
              <a:rPr lang="ko-KR" altLang="en-US" sz="1000" dirty="0" smtClean="0"/>
              <a:t>인자에  </a:t>
            </a:r>
            <a:r>
              <a:rPr lang="ko-KR" altLang="en-US" sz="1000" dirty="0" err="1" smtClean="0"/>
              <a:t>변경가능한</a:t>
            </a:r>
            <a:r>
              <a:rPr lang="ko-KR" altLang="en-US" sz="1000" dirty="0" smtClean="0"/>
              <a:t> 값을 할당하지 않음</a:t>
            </a:r>
            <a:endParaRPr lang="ko-KR" altLang="en-US" sz="1000" dirty="0"/>
          </a:p>
        </p:txBody>
      </p:sp>
      <p:cxnSp>
        <p:nvCxnSpPr>
          <p:cNvPr id="19" name="직선 화살표 연결선 18"/>
          <p:cNvCxnSpPr>
            <a:endCxn id="5" idx="1"/>
          </p:cNvCxnSpPr>
          <p:nvPr/>
        </p:nvCxnSpPr>
        <p:spPr>
          <a:xfrm flipV="1">
            <a:off x="1876246" y="3773071"/>
            <a:ext cx="1471618" cy="48723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endCxn id="5" idx="3"/>
          </p:cNvCxnSpPr>
          <p:nvPr/>
        </p:nvCxnSpPr>
        <p:spPr>
          <a:xfrm flipH="1" flipV="1">
            <a:off x="5724128" y="3773071"/>
            <a:ext cx="1584176" cy="5156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51607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외부변수를 함수 변수 활용</a:t>
            </a:r>
            <a:endParaRPr lang="ko-KR" altLang="en-US" dirty="0"/>
          </a:p>
        </p:txBody>
      </p:sp>
      <p:sp>
        <p:nvSpPr>
          <p:cNvPr id="3" name="내용 개체 틀 2"/>
          <p:cNvSpPr>
            <a:spLocks noGrp="1"/>
          </p:cNvSpPr>
          <p:nvPr>
            <p:ph sz="quarter" idx="1"/>
          </p:nvPr>
        </p:nvSpPr>
        <p:spPr>
          <a:xfrm>
            <a:off x="457200" y="1600201"/>
            <a:ext cx="8229600" cy="1036711"/>
          </a:xfrm>
        </p:spPr>
        <p:txBody>
          <a:bodyPr>
            <a:normAutofit fontScale="92500" lnSpcReduction="20000"/>
          </a:bodyPr>
          <a:lstStyle/>
          <a:p>
            <a:pPr marL="457200" lvl="1" indent="0" fontAlgn="base">
              <a:buNone/>
            </a:pPr>
            <a:r>
              <a:rPr lang="ko-KR" altLang="en-US" dirty="0" smtClean="0"/>
              <a:t>함수의 인자를  함수 외부와 내부에서 활용하려면 </a:t>
            </a:r>
            <a:r>
              <a:rPr lang="en-US" altLang="ko-KR" dirty="0" smtClean="0"/>
              <a:t>mutable(</a:t>
            </a:r>
            <a:r>
              <a:rPr lang="ko-KR" altLang="en-US" dirty="0" smtClean="0"/>
              <a:t>변경가능</a:t>
            </a:r>
            <a:r>
              <a:rPr lang="en-US" altLang="ko-KR" dirty="0" smtClean="0"/>
              <a:t>)</a:t>
            </a:r>
            <a:r>
              <a:rPr lang="ko-KR" altLang="en-US" dirty="0" smtClean="0"/>
              <a:t>한 </a:t>
            </a:r>
            <a:r>
              <a:rPr lang="en-US" altLang="ko-KR" dirty="0" smtClean="0"/>
              <a:t> </a:t>
            </a:r>
            <a:r>
              <a:rPr lang="ko-KR" altLang="en-US" dirty="0" smtClean="0"/>
              <a:t>객체로 전달하여 처리해야 </a:t>
            </a:r>
            <a:r>
              <a:rPr lang="en-US" altLang="ko-KR" dirty="0" smtClean="0"/>
              <a:t>Return </a:t>
            </a:r>
            <a:r>
              <a:rPr lang="ko-KR" altLang="en-US" dirty="0" smtClean="0"/>
              <a:t>없이 값이 변경됨</a:t>
            </a:r>
            <a:endParaRPr lang="en-US" altLang="ko-KR" dirty="0"/>
          </a:p>
        </p:txBody>
      </p:sp>
      <p:sp>
        <p:nvSpPr>
          <p:cNvPr id="4" name="TextBox 3"/>
          <p:cNvSpPr txBox="1"/>
          <p:nvPr/>
        </p:nvSpPr>
        <p:spPr>
          <a:xfrm>
            <a:off x="5220072" y="3284984"/>
            <a:ext cx="3528392" cy="830997"/>
          </a:xfrm>
          <a:prstGeom prst="rect">
            <a:avLst/>
          </a:prstGeom>
          <a:noFill/>
        </p:spPr>
        <p:txBody>
          <a:bodyPr wrap="square" rtlCol="0">
            <a:spAutoFit/>
          </a:bodyPr>
          <a:lstStyle/>
          <a:p>
            <a:r>
              <a:rPr lang="ko-KR" altLang="en-US" sz="1200" dirty="0" smtClean="0"/>
              <a:t>함수를 정의</a:t>
            </a:r>
            <a:endParaRPr lang="en-US" altLang="ko-KR" sz="1200" dirty="0" smtClean="0"/>
          </a:p>
          <a:p>
            <a:pPr lvl="1"/>
            <a:r>
              <a:rPr lang="en-US" altLang="ko-KR" sz="1200" dirty="0"/>
              <a:t> </a:t>
            </a:r>
            <a:r>
              <a:rPr lang="en-US" altLang="ko-KR" sz="1200" dirty="0" smtClean="0">
                <a:sym typeface="Wingdings" panose="05000000000000000000" pitchFamily="2" charset="2"/>
              </a:rPr>
              <a:t></a:t>
            </a:r>
            <a:r>
              <a:rPr lang="ko-KR" altLang="en-US" sz="1200" dirty="0" smtClean="0"/>
              <a:t>변수에는 참조만 가지고 있으므로</a:t>
            </a:r>
            <a:endParaRPr lang="en-US" altLang="ko-KR" sz="1200" dirty="0" smtClean="0"/>
          </a:p>
          <a:p>
            <a:pPr lvl="1"/>
            <a:r>
              <a:rPr lang="en-US" altLang="ko-KR" sz="1200" dirty="0"/>
              <a:t> </a:t>
            </a:r>
            <a:r>
              <a:rPr lang="en-US" altLang="ko-KR" sz="1200" dirty="0" smtClean="0"/>
              <a:t>  </a:t>
            </a:r>
            <a:r>
              <a:rPr lang="ko-KR" altLang="en-US" sz="1200" dirty="0" smtClean="0"/>
              <a:t> 전체를 카피해야 리스트 원소들이 </a:t>
            </a:r>
            <a:endParaRPr lang="en-US" altLang="ko-KR" sz="1200" dirty="0" smtClean="0"/>
          </a:p>
          <a:p>
            <a:pPr lvl="1"/>
            <a:r>
              <a:rPr lang="en-US" altLang="ko-KR" sz="1200" dirty="0"/>
              <a:t> </a:t>
            </a:r>
            <a:r>
              <a:rPr lang="en-US" altLang="ko-KR" sz="1200" dirty="0" smtClean="0"/>
              <a:t>   </a:t>
            </a:r>
            <a:r>
              <a:rPr lang="ko-KR" altLang="en-US" sz="1200" dirty="0" smtClean="0"/>
              <a:t>변경됨</a:t>
            </a:r>
            <a:endParaRPr lang="ko-KR" altLang="en-US" sz="1200" dirty="0"/>
          </a:p>
        </p:txBody>
      </p:sp>
      <p:sp>
        <p:nvSpPr>
          <p:cNvPr id="5" name="TextBox 4"/>
          <p:cNvSpPr txBox="1"/>
          <p:nvPr/>
        </p:nvSpPr>
        <p:spPr>
          <a:xfrm>
            <a:off x="5248640" y="4509120"/>
            <a:ext cx="3571832" cy="461665"/>
          </a:xfrm>
          <a:prstGeom prst="rect">
            <a:avLst/>
          </a:prstGeom>
          <a:noFill/>
        </p:spPr>
        <p:txBody>
          <a:bodyPr wrap="square" rtlCol="0">
            <a:spAutoFit/>
          </a:bodyPr>
          <a:lstStyle/>
          <a:p>
            <a:r>
              <a:rPr lang="en-US" altLang="ko-KR" sz="1200" dirty="0" smtClean="0"/>
              <a:t>Mutable </a:t>
            </a:r>
            <a:r>
              <a:rPr lang="ko-KR" altLang="en-US" sz="1200" dirty="0" smtClean="0"/>
              <a:t>인 리스트로 값을 전달하여 </a:t>
            </a:r>
            <a:r>
              <a:rPr lang="en-US" altLang="ko-KR" sz="1200" dirty="0" smtClean="0"/>
              <a:t>swap() </a:t>
            </a:r>
            <a:r>
              <a:rPr lang="ko-KR" altLang="en-US" sz="1200" dirty="0" smtClean="0"/>
              <a:t>처리</a:t>
            </a:r>
            <a:endParaRPr lang="en-US" altLang="ko-KR" sz="1200" dirty="0" smtClean="0"/>
          </a:p>
          <a:p>
            <a:pPr lvl="1"/>
            <a:r>
              <a:rPr lang="en-US" altLang="ko-KR" sz="1200" dirty="0" smtClean="0">
                <a:sym typeface="Wingdings" panose="05000000000000000000" pitchFamily="2" charset="2"/>
              </a:rPr>
              <a:t> Return </a:t>
            </a:r>
            <a:r>
              <a:rPr lang="ko-KR" altLang="en-US" sz="1200" dirty="0" smtClean="0">
                <a:sym typeface="Wingdings" panose="05000000000000000000" pitchFamily="2" charset="2"/>
              </a:rPr>
              <a:t>이 없어도 실제 값이 변경됨</a:t>
            </a:r>
            <a:endParaRPr lang="ko-KR" altLang="en-US" sz="1200" dirty="0"/>
          </a:p>
        </p:txBody>
      </p:sp>
      <p:sp>
        <p:nvSpPr>
          <p:cNvPr id="6" name="직사각형 5"/>
          <p:cNvSpPr/>
          <p:nvPr/>
        </p:nvSpPr>
        <p:spPr>
          <a:xfrm>
            <a:off x="683568" y="2996952"/>
            <a:ext cx="4032448"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a:t>
            </a:r>
            <a:r>
              <a:rPr lang="ko-KR" altLang="en-US" sz="1200" dirty="0" smtClean="0"/>
              <a:t>함수정의</a:t>
            </a:r>
            <a:endParaRPr lang="en-US" altLang="ko-KR" sz="1200" dirty="0" smtClean="0"/>
          </a:p>
          <a:p>
            <a:r>
              <a:rPr lang="en-US" altLang="ko-KR" sz="1200" dirty="0" err="1" smtClean="0"/>
              <a:t>def</a:t>
            </a:r>
            <a:r>
              <a:rPr lang="en-US" altLang="ko-KR" sz="1200" dirty="0" smtClean="0"/>
              <a:t> </a:t>
            </a:r>
            <a:r>
              <a:rPr lang="en-US" altLang="ko-KR" sz="1200" dirty="0"/>
              <a:t>swap(</a:t>
            </a:r>
            <a:r>
              <a:rPr lang="en-US" altLang="ko-KR" sz="1200" dirty="0" err="1"/>
              <a:t>a,b</a:t>
            </a:r>
            <a:r>
              <a:rPr lang="en-US" altLang="ko-KR" sz="1200" dirty="0"/>
              <a:t>) :</a:t>
            </a:r>
          </a:p>
          <a:p>
            <a:r>
              <a:rPr lang="en-US" altLang="ko-KR" sz="1200" dirty="0" smtClean="0"/>
              <a:t>    x </a:t>
            </a:r>
            <a:r>
              <a:rPr lang="en-US" altLang="ko-KR" sz="1200" dirty="0"/>
              <a:t>= a[:]</a:t>
            </a:r>
          </a:p>
          <a:p>
            <a:r>
              <a:rPr lang="en-US" altLang="ko-KR" sz="1200" dirty="0" smtClean="0"/>
              <a:t>    a</a:t>
            </a:r>
            <a:r>
              <a:rPr lang="en-US" altLang="ko-KR" sz="1200" dirty="0"/>
              <a:t>[:] = b[:]</a:t>
            </a:r>
          </a:p>
          <a:p>
            <a:r>
              <a:rPr lang="en-US" altLang="ko-KR" sz="1200" dirty="0" smtClean="0"/>
              <a:t>    b</a:t>
            </a:r>
            <a:r>
              <a:rPr lang="en-US" altLang="ko-KR" sz="1200" dirty="0"/>
              <a:t>[:] = x[:]</a:t>
            </a:r>
          </a:p>
          <a:p>
            <a:r>
              <a:rPr lang="en-US" altLang="ko-KR" sz="1200" dirty="0"/>
              <a:t/>
            </a:r>
            <a:br>
              <a:rPr lang="en-US" altLang="ko-KR" sz="1200" dirty="0"/>
            </a:br>
            <a:r>
              <a:rPr lang="en-US" altLang="ko-KR" sz="1200" dirty="0" smtClean="0"/>
              <a:t>#</a:t>
            </a:r>
            <a:r>
              <a:rPr lang="ko-KR" altLang="en-US" sz="1200" dirty="0" smtClean="0"/>
              <a:t>함수 실행</a:t>
            </a:r>
            <a:endParaRPr lang="en-US" altLang="ko-KR" sz="1200" dirty="0"/>
          </a:p>
          <a:p>
            <a:r>
              <a:rPr lang="en-US" altLang="ko-KR" sz="1200" dirty="0"/>
              <a:t>a = [1]</a:t>
            </a:r>
          </a:p>
          <a:p>
            <a:r>
              <a:rPr lang="en-US" altLang="ko-KR" sz="1200" dirty="0"/>
              <a:t>b = [2]</a:t>
            </a:r>
          </a:p>
          <a:p>
            <a:r>
              <a:rPr lang="en-US" altLang="ko-KR" sz="1200" dirty="0"/>
              <a:t>print(swap(</a:t>
            </a:r>
            <a:r>
              <a:rPr lang="en-US" altLang="ko-KR" sz="1200" dirty="0" err="1"/>
              <a:t>a,b</a:t>
            </a:r>
            <a:r>
              <a:rPr lang="en-US" altLang="ko-KR" sz="1200" dirty="0"/>
              <a:t>))</a:t>
            </a:r>
          </a:p>
          <a:p>
            <a:r>
              <a:rPr lang="en-US" altLang="ko-KR" sz="1200" dirty="0"/>
              <a:t>print(</a:t>
            </a:r>
            <a:r>
              <a:rPr lang="en-US" altLang="ko-KR" sz="1200" dirty="0" err="1"/>
              <a:t>a,b</a:t>
            </a:r>
            <a:r>
              <a:rPr lang="en-US" altLang="ko-KR" sz="1200" dirty="0" smtClean="0"/>
              <a:t>)      //[2] ,[1]</a:t>
            </a:r>
            <a:endParaRPr lang="ko-KR" altLang="en-US" sz="1200" dirty="0"/>
          </a:p>
        </p:txBody>
      </p:sp>
    </p:spTree>
    <p:extLst>
      <p:ext uri="{BB962C8B-B14F-4D97-AF65-F5344CB8AC3E}">
        <p14:creationId xmlns:p14="http://schemas.microsoft.com/office/powerpoint/2010/main" val="222810750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dirty="0" smtClean="0"/>
              <a:t>함수</a:t>
            </a:r>
            <a:r>
              <a:rPr lang="en-US" altLang="ko-KR" dirty="0" smtClean="0"/>
              <a:t>-</a:t>
            </a:r>
            <a:r>
              <a:rPr lang="ko-KR" altLang="en-US" dirty="0" smtClean="0"/>
              <a:t>초기값</a:t>
            </a:r>
            <a:r>
              <a:rPr lang="en-US" altLang="ko-KR" dirty="0" smtClean="0"/>
              <a:t>/</a:t>
            </a:r>
            <a:r>
              <a:rPr lang="ko-KR" altLang="en-US" dirty="0" smtClean="0"/>
              <a:t>인자변수에 </a:t>
            </a:r>
            <a:r>
              <a:rPr lang="ko-KR" altLang="en-US" dirty="0" err="1" smtClean="0"/>
              <a:t>값할당</a:t>
            </a:r>
            <a:r>
              <a:rPr lang="ko-KR" altLang="en-US" dirty="0" smtClean="0"/>
              <a:t> </a:t>
            </a:r>
            <a:endParaRPr lang="ko-KR" altLang="en-US" dirty="0"/>
          </a:p>
        </p:txBody>
      </p:sp>
      <p:sp>
        <p:nvSpPr>
          <p:cNvPr id="3" name="내용 개체 틀 2"/>
          <p:cNvSpPr>
            <a:spLocks noGrp="1"/>
          </p:cNvSpPr>
          <p:nvPr>
            <p:ph sz="quarter" idx="1"/>
          </p:nvPr>
        </p:nvSpPr>
        <p:spPr>
          <a:xfrm>
            <a:off x="457200" y="1600201"/>
            <a:ext cx="8229600" cy="3845024"/>
          </a:xfrm>
        </p:spPr>
        <p:txBody>
          <a:bodyPr>
            <a:normAutofit lnSpcReduction="10000"/>
          </a:bodyPr>
          <a:lstStyle/>
          <a:p>
            <a:pPr marL="457200" lvl="1" indent="0" fontAlgn="base">
              <a:buNone/>
            </a:pPr>
            <a:r>
              <a:rPr lang="ko-KR" altLang="en-US" dirty="0" smtClean="0"/>
              <a:t>함수 내의 인자를 별도의 이름공간에 관리하므로 고정인자일 경우에도 이름에 값을 할당 가능</a:t>
            </a:r>
            <a:endParaRPr lang="en-US" altLang="ko-KR" dirty="0" smtClean="0"/>
          </a:p>
          <a:p>
            <a:pPr marL="457200" lvl="1" indent="0" fontAlgn="base">
              <a:buNone/>
            </a:pPr>
            <a:endParaRPr lang="en-US" altLang="ko-KR" dirty="0"/>
          </a:p>
          <a:p>
            <a:pPr marL="457200" lvl="1" indent="0" fontAlgn="base">
              <a:buNone/>
            </a:pPr>
            <a:endParaRPr lang="en-US" altLang="ko-KR" dirty="0"/>
          </a:p>
          <a:p>
            <a:pPr marL="457200" lvl="1" indent="0" fontAlgn="base">
              <a:buNone/>
            </a:pPr>
            <a:r>
              <a:rPr lang="en-US" altLang="ko-KR" sz="1400" dirty="0" smtClean="0"/>
              <a:t>#</a:t>
            </a:r>
            <a:r>
              <a:rPr lang="ko-KR" altLang="en-US" sz="1400" dirty="0" smtClean="0"/>
              <a:t>함수 정의</a:t>
            </a:r>
            <a:endParaRPr lang="en-US" altLang="ko-KR" sz="1400" dirty="0" smtClean="0"/>
          </a:p>
          <a:p>
            <a:pPr marL="457200" lvl="1" indent="0" fontAlgn="base">
              <a:buNone/>
            </a:pPr>
            <a:r>
              <a:rPr lang="en-US" altLang="ko-KR" sz="1400" dirty="0" err="1" smtClean="0"/>
              <a:t>def</a:t>
            </a:r>
            <a:r>
              <a:rPr lang="en-US" altLang="ko-KR" sz="1400" dirty="0" smtClean="0"/>
              <a:t> add(x=10, y) : </a:t>
            </a:r>
          </a:p>
          <a:p>
            <a:pPr marL="457200" lvl="1" indent="0" fontAlgn="base">
              <a:buNone/>
            </a:pPr>
            <a:r>
              <a:rPr lang="en-US" altLang="ko-KR" sz="1400" dirty="0"/>
              <a:t> </a:t>
            </a:r>
            <a:r>
              <a:rPr lang="en-US" altLang="ko-KR" sz="1400" dirty="0" smtClean="0"/>
              <a:t>   return </a:t>
            </a:r>
            <a:r>
              <a:rPr lang="en-US" altLang="ko-KR" sz="1400" dirty="0" err="1" smtClean="0"/>
              <a:t>x+y</a:t>
            </a:r>
            <a:endParaRPr lang="en-US" altLang="ko-KR" sz="1400" dirty="0" smtClean="0"/>
          </a:p>
          <a:p>
            <a:pPr marL="457200" lvl="1" indent="0" fontAlgn="base">
              <a:buNone/>
            </a:pPr>
            <a:endParaRPr lang="en-US" altLang="ko-KR" sz="1400" dirty="0" smtClean="0"/>
          </a:p>
          <a:p>
            <a:pPr marL="457200" lvl="1" indent="0" fontAlgn="base">
              <a:buNone/>
            </a:pPr>
            <a:endParaRPr lang="en-US" altLang="ko-KR" sz="1400" dirty="0" smtClean="0"/>
          </a:p>
          <a:p>
            <a:pPr marL="457200" lvl="1" indent="0" fontAlgn="base">
              <a:buNone/>
            </a:pPr>
            <a:r>
              <a:rPr lang="en-US" altLang="ko-KR" sz="1400" dirty="0" smtClean="0"/>
              <a:t>#</a:t>
            </a:r>
            <a:r>
              <a:rPr lang="ko-KR" altLang="en-US" sz="1400" dirty="0" smtClean="0"/>
              <a:t>함수 실행</a:t>
            </a:r>
            <a:endParaRPr lang="en-US" altLang="ko-KR" sz="1400" dirty="0"/>
          </a:p>
          <a:p>
            <a:pPr marL="457200" lvl="1" indent="0" fontAlgn="base">
              <a:buNone/>
            </a:pPr>
            <a:r>
              <a:rPr lang="en-US" altLang="ko-KR" sz="1400" dirty="0" smtClean="0"/>
              <a:t> add(1,y=20)  # 21 </a:t>
            </a:r>
            <a:r>
              <a:rPr lang="ko-KR" altLang="en-US" sz="1400" dirty="0" smtClean="0"/>
              <a:t>을</a:t>
            </a:r>
            <a:r>
              <a:rPr lang="en-US" altLang="ko-KR" sz="1400" dirty="0" smtClean="0"/>
              <a:t> return</a:t>
            </a:r>
            <a:endParaRPr lang="ko-KR" altLang="en-US" sz="1400" dirty="0"/>
          </a:p>
        </p:txBody>
      </p:sp>
      <p:sp>
        <p:nvSpPr>
          <p:cNvPr id="4" name="TextBox 3"/>
          <p:cNvSpPr txBox="1"/>
          <p:nvPr/>
        </p:nvSpPr>
        <p:spPr>
          <a:xfrm>
            <a:off x="4067944" y="3462099"/>
            <a:ext cx="3816424" cy="830997"/>
          </a:xfrm>
          <a:prstGeom prst="rect">
            <a:avLst/>
          </a:prstGeom>
          <a:noFill/>
        </p:spPr>
        <p:txBody>
          <a:bodyPr wrap="square" rtlCol="0">
            <a:spAutoFit/>
          </a:bodyPr>
          <a:lstStyle/>
          <a:p>
            <a:r>
              <a:rPr lang="en-US" altLang="ko-KR" sz="1600" dirty="0" smtClean="0"/>
              <a:t>add </a:t>
            </a:r>
            <a:r>
              <a:rPr lang="ko-KR" altLang="en-US" sz="1600" dirty="0" smtClean="0"/>
              <a:t>함수 내의 로컬 영역에 인자를 관리하는 사전이 생기고 </a:t>
            </a:r>
            <a:endParaRPr lang="en-US" altLang="ko-KR" sz="1600" dirty="0" smtClean="0"/>
          </a:p>
          <a:p>
            <a:r>
              <a:rPr lang="en-US" altLang="ko-KR" sz="1600" dirty="0" smtClean="0"/>
              <a:t>{‘x’: 10, ‘</a:t>
            </a:r>
            <a:r>
              <a:rPr lang="en-US" altLang="ko-KR" sz="1600" dirty="0" err="1" smtClean="0"/>
              <a:t>y’:None</a:t>
            </a:r>
            <a:r>
              <a:rPr lang="en-US" altLang="ko-KR" sz="1600" dirty="0" smtClean="0"/>
              <a:t>}</a:t>
            </a:r>
            <a:endParaRPr lang="ko-KR" altLang="en-US" sz="1600" dirty="0"/>
          </a:p>
        </p:txBody>
      </p:sp>
      <p:sp>
        <p:nvSpPr>
          <p:cNvPr id="5" name="TextBox 4"/>
          <p:cNvSpPr txBox="1"/>
          <p:nvPr/>
        </p:nvSpPr>
        <p:spPr>
          <a:xfrm>
            <a:off x="4101048" y="4686235"/>
            <a:ext cx="3816424" cy="584775"/>
          </a:xfrm>
          <a:prstGeom prst="rect">
            <a:avLst/>
          </a:prstGeom>
          <a:noFill/>
        </p:spPr>
        <p:txBody>
          <a:bodyPr wrap="square" rtlCol="0">
            <a:spAutoFit/>
          </a:bodyPr>
          <a:lstStyle/>
          <a:p>
            <a:r>
              <a:rPr lang="en-US" altLang="ko-KR" sz="1600" dirty="0"/>
              <a:t>a</a:t>
            </a:r>
            <a:r>
              <a:rPr lang="en-US" altLang="ko-KR" sz="1600" dirty="0" smtClean="0"/>
              <a:t>dd </a:t>
            </a:r>
            <a:r>
              <a:rPr lang="ko-KR" altLang="en-US" sz="1600" dirty="0" smtClean="0"/>
              <a:t>함수 내의 로컬 영역에 인자에</a:t>
            </a:r>
            <a:r>
              <a:rPr lang="en-US" altLang="ko-KR" sz="1600" dirty="0" smtClean="0"/>
              <a:t> </a:t>
            </a:r>
            <a:r>
              <a:rPr lang="ko-KR" altLang="en-US" sz="1600" dirty="0" err="1" smtClean="0"/>
              <a:t>매핑</a:t>
            </a:r>
            <a:r>
              <a:rPr lang="ko-KR" altLang="en-US" sz="1600" dirty="0" smtClean="0"/>
              <a:t> </a:t>
            </a:r>
            <a:endParaRPr lang="en-US" altLang="ko-KR" sz="1600" dirty="0" smtClean="0"/>
          </a:p>
          <a:p>
            <a:r>
              <a:rPr lang="en-US" altLang="ko-KR" sz="1600" dirty="0" smtClean="0"/>
              <a:t>{‘x’: 1, ‘y’: 20}</a:t>
            </a:r>
            <a:endParaRPr lang="ko-KR" altLang="en-US" sz="1600" dirty="0"/>
          </a:p>
        </p:txBody>
      </p:sp>
    </p:spTree>
    <p:extLst>
      <p:ext uri="{BB962C8B-B14F-4D97-AF65-F5344CB8AC3E}">
        <p14:creationId xmlns:p14="http://schemas.microsoft.com/office/powerpoint/2010/main" val="34060316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a:t>
            </a:r>
            <a:r>
              <a:rPr lang="en-US" altLang="ko-KR" dirty="0" smtClean="0"/>
              <a:t>-</a:t>
            </a:r>
            <a:r>
              <a:rPr lang="ko-KR" altLang="en-US" dirty="0" smtClean="0"/>
              <a:t>가변인자</a:t>
            </a:r>
            <a:r>
              <a:rPr lang="en-US" altLang="ko-KR" dirty="0" smtClean="0"/>
              <a:t>-</a:t>
            </a:r>
            <a:r>
              <a:rPr lang="ko-KR" altLang="en-US" dirty="0" smtClean="0"/>
              <a:t>값</a:t>
            </a:r>
            <a:r>
              <a:rPr lang="en-US" altLang="ko-KR" dirty="0" smtClean="0"/>
              <a:t>(*</a:t>
            </a:r>
            <a:r>
              <a:rPr lang="en-US" altLang="ko-KR" dirty="0" err="1" smtClean="0"/>
              <a:t>args</a:t>
            </a:r>
            <a:r>
              <a:rPr lang="en-US" altLang="ko-KR" dirty="0" smtClean="0"/>
              <a:t>)</a:t>
            </a:r>
            <a:r>
              <a:rPr lang="ko-KR" altLang="en-US" dirty="0" smtClean="0"/>
              <a:t> </a:t>
            </a:r>
            <a:endParaRPr lang="ko-KR" altLang="en-US" dirty="0"/>
          </a:p>
        </p:txBody>
      </p:sp>
      <p:sp>
        <p:nvSpPr>
          <p:cNvPr id="3" name="내용 개체 틀 2"/>
          <p:cNvSpPr>
            <a:spLocks noGrp="1"/>
          </p:cNvSpPr>
          <p:nvPr>
            <p:ph sz="quarter" idx="1"/>
          </p:nvPr>
        </p:nvSpPr>
        <p:spPr>
          <a:xfrm>
            <a:off x="457200" y="1600201"/>
            <a:ext cx="8229600" cy="3845024"/>
          </a:xfrm>
        </p:spPr>
        <p:txBody>
          <a:bodyPr>
            <a:normAutofit lnSpcReduction="10000"/>
          </a:bodyPr>
          <a:lstStyle/>
          <a:p>
            <a:pPr marL="457200" lvl="1" indent="0" fontAlgn="base">
              <a:buNone/>
            </a:pPr>
            <a:r>
              <a:rPr lang="ko-KR" altLang="en-US" dirty="0" smtClean="0"/>
              <a:t>함수 인자의 개수가 미정일 경우 사용</a:t>
            </a:r>
            <a:endParaRPr lang="en-US" altLang="ko-KR" dirty="0"/>
          </a:p>
          <a:p>
            <a:pPr marL="457200" lvl="1" indent="0" fontAlgn="base">
              <a:buNone/>
            </a:pPr>
            <a:endParaRPr lang="en-US" altLang="ko-KR" dirty="0"/>
          </a:p>
          <a:p>
            <a:pPr marL="457200" lvl="1" indent="0" fontAlgn="base">
              <a:buNone/>
            </a:pPr>
            <a:r>
              <a:rPr lang="en-US" altLang="ko-KR" sz="1400" dirty="0" smtClean="0"/>
              <a:t>#</a:t>
            </a:r>
            <a:r>
              <a:rPr lang="ko-KR" altLang="en-US" sz="1400" dirty="0" smtClean="0"/>
              <a:t>함수 정의</a:t>
            </a:r>
            <a:endParaRPr lang="en-US" altLang="ko-KR" sz="1400" dirty="0" smtClean="0"/>
          </a:p>
          <a:p>
            <a:pPr marL="457200" lvl="1" indent="0" fontAlgn="base">
              <a:buNone/>
            </a:pPr>
            <a:r>
              <a:rPr lang="en-US" altLang="ko-KR" sz="1400" dirty="0" err="1" smtClean="0"/>
              <a:t>def</a:t>
            </a:r>
            <a:r>
              <a:rPr lang="en-US" altLang="ko-KR" sz="1400" dirty="0" smtClean="0"/>
              <a:t> add(*</a:t>
            </a:r>
            <a:r>
              <a:rPr lang="en-US" altLang="ko-KR" sz="1400" dirty="0" err="1" smtClean="0"/>
              <a:t>arg</a:t>
            </a:r>
            <a:r>
              <a:rPr lang="en-US" altLang="ko-KR" sz="1400" dirty="0" smtClean="0"/>
              <a:t>) : </a:t>
            </a:r>
          </a:p>
          <a:p>
            <a:pPr marL="457200" lvl="1" indent="0" fontAlgn="base">
              <a:buNone/>
            </a:pPr>
            <a:r>
              <a:rPr lang="en-US" altLang="ko-KR" sz="1400" dirty="0"/>
              <a:t> </a:t>
            </a:r>
            <a:r>
              <a:rPr lang="en-US" altLang="ko-KR" sz="1400" dirty="0" smtClean="0"/>
              <a:t>   x =0</a:t>
            </a:r>
          </a:p>
          <a:p>
            <a:pPr marL="457200" lvl="1" indent="0" fontAlgn="base">
              <a:buNone/>
            </a:pPr>
            <a:r>
              <a:rPr lang="en-US" altLang="ko-KR" sz="1400" dirty="0"/>
              <a:t> </a:t>
            </a:r>
            <a:r>
              <a:rPr lang="en-US" altLang="ko-KR" sz="1400" dirty="0" smtClean="0"/>
              <a:t>   for y in </a:t>
            </a:r>
            <a:r>
              <a:rPr lang="en-US" altLang="ko-KR" sz="1400" dirty="0" err="1" smtClean="0"/>
              <a:t>arg</a:t>
            </a:r>
            <a:r>
              <a:rPr lang="en-US" altLang="ko-KR" sz="1400" dirty="0" smtClean="0"/>
              <a:t> :</a:t>
            </a:r>
          </a:p>
          <a:p>
            <a:pPr marL="457200" lvl="1" indent="0" fontAlgn="base">
              <a:buNone/>
            </a:pPr>
            <a:r>
              <a:rPr lang="en-US" altLang="ko-KR" sz="1400" dirty="0"/>
              <a:t> </a:t>
            </a:r>
            <a:r>
              <a:rPr lang="en-US" altLang="ko-KR" sz="1400" dirty="0" smtClean="0"/>
              <a:t>        x=</a:t>
            </a:r>
            <a:r>
              <a:rPr lang="en-US" altLang="ko-KR" sz="1400" dirty="0" err="1" smtClean="0"/>
              <a:t>x+y</a:t>
            </a:r>
            <a:endParaRPr lang="en-US" altLang="ko-KR" sz="1400" dirty="0" smtClean="0"/>
          </a:p>
          <a:p>
            <a:pPr marL="457200" lvl="1" indent="0" fontAlgn="base">
              <a:buNone/>
            </a:pPr>
            <a:r>
              <a:rPr lang="en-US" altLang="ko-KR" sz="1400" dirty="0"/>
              <a:t> </a:t>
            </a:r>
            <a:r>
              <a:rPr lang="en-US" altLang="ko-KR" sz="1400" dirty="0" smtClean="0"/>
              <a:t>   return x</a:t>
            </a:r>
          </a:p>
          <a:p>
            <a:pPr marL="457200" lvl="1" indent="0" fontAlgn="base">
              <a:buNone/>
            </a:pPr>
            <a:endParaRPr lang="en-US" altLang="ko-KR" sz="1400" dirty="0" smtClean="0"/>
          </a:p>
          <a:p>
            <a:pPr marL="457200" lvl="1" indent="0" fontAlgn="base">
              <a:buNone/>
            </a:pPr>
            <a:endParaRPr lang="en-US" altLang="ko-KR" sz="1400" dirty="0" smtClean="0"/>
          </a:p>
          <a:p>
            <a:pPr marL="457200" lvl="1" indent="0" fontAlgn="base">
              <a:buNone/>
            </a:pPr>
            <a:r>
              <a:rPr lang="en-US" altLang="ko-KR" sz="1400" dirty="0" smtClean="0"/>
              <a:t>#</a:t>
            </a:r>
            <a:r>
              <a:rPr lang="ko-KR" altLang="en-US" sz="1400" dirty="0" smtClean="0"/>
              <a:t>함수 실행</a:t>
            </a:r>
            <a:endParaRPr lang="en-US" altLang="ko-KR" sz="1400" dirty="0"/>
          </a:p>
          <a:p>
            <a:pPr marL="457200" lvl="1" indent="0" fontAlgn="base">
              <a:buNone/>
            </a:pPr>
            <a:r>
              <a:rPr lang="en-US" altLang="ko-KR" sz="1400" dirty="0" smtClean="0"/>
              <a:t> add(1,2)  # 3 </a:t>
            </a:r>
            <a:r>
              <a:rPr lang="ko-KR" altLang="en-US" sz="1400" dirty="0" smtClean="0"/>
              <a:t>을</a:t>
            </a:r>
            <a:r>
              <a:rPr lang="en-US" altLang="ko-KR" sz="1400" dirty="0" smtClean="0"/>
              <a:t> return</a:t>
            </a:r>
            <a:endParaRPr lang="ko-KR" altLang="en-US" sz="1400" dirty="0"/>
          </a:p>
        </p:txBody>
      </p:sp>
      <p:sp>
        <p:nvSpPr>
          <p:cNvPr id="4" name="TextBox 3"/>
          <p:cNvSpPr txBox="1"/>
          <p:nvPr/>
        </p:nvSpPr>
        <p:spPr>
          <a:xfrm>
            <a:off x="4101048" y="3284984"/>
            <a:ext cx="3816424" cy="830997"/>
          </a:xfrm>
          <a:prstGeom prst="rect">
            <a:avLst/>
          </a:prstGeom>
          <a:noFill/>
        </p:spPr>
        <p:txBody>
          <a:bodyPr wrap="square" rtlCol="0">
            <a:spAutoFit/>
          </a:bodyPr>
          <a:lstStyle/>
          <a:p>
            <a:r>
              <a:rPr lang="en-US" altLang="ko-KR" sz="1600" dirty="0"/>
              <a:t>a</a:t>
            </a:r>
            <a:r>
              <a:rPr lang="en-US" altLang="ko-KR" sz="1600" dirty="0" smtClean="0"/>
              <a:t>dd </a:t>
            </a:r>
            <a:r>
              <a:rPr lang="ko-KR" altLang="en-US" sz="1600" dirty="0" smtClean="0"/>
              <a:t>함수 내의 로컬 영역에 인자를 관리하는 사전이 생기고 </a:t>
            </a:r>
            <a:endParaRPr lang="en-US" altLang="ko-KR" sz="1600" dirty="0" smtClean="0"/>
          </a:p>
          <a:p>
            <a:r>
              <a:rPr lang="en-US" altLang="ko-KR" sz="1600" dirty="0" smtClean="0"/>
              <a:t>{‘</a:t>
            </a:r>
            <a:r>
              <a:rPr lang="en-US" altLang="ko-KR" sz="1600" dirty="0" err="1" smtClean="0"/>
              <a:t>arg</a:t>
            </a:r>
            <a:r>
              <a:rPr lang="en-US" altLang="ko-KR" sz="1600" dirty="0" smtClean="0"/>
              <a:t>’: None}</a:t>
            </a:r>
            <a:endParaRPr lang="ko-KR" altLang="en-US" sz="1600" dirty="0"/>
          </a:p>
        </p:txBody>
      </p:sp>
      <p:sp>
        <p:nvSpPr>
          <p:cNvPr id="5" name="TextBox 4"/>
          <p:cNvSpPr txBox="1"/>
          <p:nvPr/>
        </p:nvSpPr>
        <p:spPr>
          <a:xfrm>
            <a:off x="4129616" y="4509120"/>
            <a:ext cx="3816424" cy="830997"/>
          </a:xfrm>
          <a:prstGeom prst="rect">
            <a:avLst/>
          </a:prstGeom>
          <a:noFill/>
        </p:spPr>
        <p:txBody>
          <a:bodyPr wrap="square" rtlCol="0">
            <a:spAutoFit/>
          </a:bodyPr>
          <a:lstStyle/>
          <a:p>
            <a:r>
              <a:rPr lang="en-US" altLang="ko-KR" sz="1600" dirty="0"/>
              <a:t>a</a:t>
            </a:r>
            <a:r>
              <a:rPr lang="en-US" altLang="ko-KR" sz="1600" dirty="0" smtClean="0"/>
              <a:t>dd </a:t>
            </a:r>
            <a:r>
              <a:rPr lang="ko-KR" altLang="en-US" sz="1600" dirty="0" smtClean="0"/>
              <a:t>함수 내의 로컬 영역에 인자에 </a:t>
            </a:r>
            <a:r>
              <a:rPr lang="ko-KR" altLang="en-US" sz="1600" dirty="0" err="1" smtClean="0"/>
              <a:t>튜플</a:t>
            </a:r>
            <a:r>
              <a:rPr lang="ko-KR" altLang="en-US" sz="1600" dirty="0" smtClean="0"/>
              <a:t> 값으로</a:t>
            </a:r>
            <a:r>
              <a:rPr lang="en-US" altLang="ko-KR" sz="1600" dirty="0" smtClean="0"/>
              <a:t> </a:t>
            </a:r>
            <a:r>
              <a:rPr lang="ko-KR" altLang="en-US" sz="1600" dirty="0" err="1" smtClean="0"/>
              <a:t>매핑</a:t>
            </a:r>
            <a:r>
              <a:rPr lang="ko-KR" altLang="en-US" sz="1600" dirty="0" smtClean="0"/>
              <a:t> </a:t>
            </a:r>
            <a:endParaRPr lang="en-US" altLang="ko-KR" sz="1600" dirty="0" smtClean="0"/>
          </a:p>
          <a:p>
            <a:r>
              <a:rPr lang="en-US" altLang="ko-KR" sz="1600" dirty="0" smtClean="0"/>
              <a:t>{‘</a:t>
            </a:r>
            <a:r>
              <a:rPr lang="en-US" altLang="ko-KR" sz="1600" dirty="0" err="1" smtClean="0"/>
              <a:t>arg</a:t>
            </a:r>
            <a:r>
              <a:rPr lang="en-US" altLang="ko-KR" sz="1600" dirty="0" smtClean="0"/>
              <a:t>’: (1,2) }</a:t>
            </a:r>
            <a:endParaRPr lang="ko-KR" altLang="en-US" sz="1600" dirty="0"/>
          </a:p>
        </p:txBody>
      </p:sp>
    </p:spTree>
    <p:extLst>
      <p:ext uri="{BB962C8B-B14F-4D97-AF65-F5344CB8AC3E}">
        <p14:creationId xmlns:p14="http://schemas.microsoft.com/office/powerpoint/2010/main" val="10103757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a:t>
            </a:r>
            <a:r>
              <a:rPr lang="en-US" altLang="ko-KR" dirty="0" smtClean="0"/>
              <a:t>-</a:t>
            </a:r>
            <a:r>
              <a:rPr lang="ko-KR" altLang="en-US" dirty="0" smtClean="0"/>
              <a:t>가변인자</a:t>
            </a:r>
            <a:r>
              <a:rPr lang="en-US" altLang="ko-KR" dirty="0" smtClean="0"/>
              <a:t>-</a:t>
            </a:r>
            <a:r>
              <a:rPr lang="ko-KR" altLang="en-US" dirty="0" smtClean="0"/>
              <a:t>키</a:t>
            </a:r>
            <a:r>
              <a:rPr lang="en-US" altLang="ko-KR" dirty="0" smtClean="0"/>
              <a:t>/</a:t>
            </a:r>
            <a:r>
              <a:rPr lang="ko-KR" altLang="en-US" dirty="0" smtClean="0"/>
              <a:t>값</a:t>
            </a:r>
            <a:r>
              <a:rPr lang="en-US" altLang="ko-KR" dirty="0" smtClean="0"/>
              <a:t>(**</a:t>
            </a:r>
            <a:r>
              <a:rPr lang="en-US" altLang="ko-KR" dirty="0" err="1" smtClean="0"/>
              <a:t>args</a:t>
            </a:r>
            <a:r>
              <a:rPr lang="en-US" altLang="ko-KR" dirty="0" smtClean="0"/>
              <a:t>)</a:t>
            </a:r>
            <a:r>
              <a:rPr lang="ko-KR" altLang="en-US" dirty="0" smtClean="0"/>
              <a:t> </a:t>
            </a:r>
            <a:endParaRPr lang="ko-KR" altLang="en-US" dirty="0"/>
          </a:p>
        </p:txBody>
      </p:sp>
      <p:sp>
        <p:nvSpPr>
          <p:cNvPr id="3" name="내용 개체 틀 2"/>
          <p:cNvSpPr>
            <a:spLocks noGrp="1"/>
          </p:cNvSpPr>
          <p:nvPr>
            <p:ph sz="quarter" idx="1"/>
          </p:nvPr>
        </p:nvSpPr>
        <p:spPr>
          <a:xfrm>
            <a:off x="457200" y="1600201"/>
            <a:ext cx="8229600" cy="3845024"/>
          </a:xfrm>
        </p:spPr>
        <p:txBody>
          <a:bodyPr>
            <a:normAutofit/>
          </a:bodyPr>
          <a:lstStyle/>
          <a:p>
            <a:pPr marL="457200" lvl="1" indent="0" fontAlgn="base">
              <a:buNone/>
            </a:pPr>
            <a:r>
              <a:rPr lang="ko-KR" altLang="en-US" dirty="0" smtClean="0"/>
              <a:t>함수 인자의 개수가 미정이고 인자 변수를 정의할 경우 </a:t>
            </a:r>
            <a:endParaRPr lang="en-US" altLang="ko-KR" dirty="0"/>
          </a:p>
          <a:p>
            <a:pPr marL="457200" lvl="1" indent="0" fontAlgn="base">
              <a:buNone/>
            </a:pPr>
            <a:endParaRPr lang="en-US" altLang="ko-KR" dirty="0"/>
          </a:p>
          <a:p>
            <a:pPr marL="457200" lvl="1" indent="0" fontAlgn="base">
              <a:buNone/>
            </a:pPr>
            <a:r>
              <a:rPr lang="en-US" altLang="ko-KR" sz="1400" dirty="0" smtClean="0"/>
              <a:t>#</a:t>
            </a:r>
            <a:r>
              <a:rPr lang="ko-KR" altLang="en-US" sz="1400" dirty="0" smtClean="0"/>
              <a:t>함수 정의</a:t>
            </a:r>
            <a:endParaRPr lang="en-US" altLang="ko-KR" sz="1400" dirty="0" smtClean="0"/>
          </a:p>
          <a:p>
            <a:pPr marL="457200" lvl="1" indent="0" fontAlgn="base">
              <a:buNone/>
            </a:pPr>
            <a:r>
              <a:rPr lang="en-US" altLang="ko-KR" sz="1400" dirty="0" err="1" smtClean="0"/>
              <a:t>def</a:t>
            </a:r>
            <a:r>
              <a:rPr lang="en-US" altLang="ko-KR" sz="1400" dirty="0" smtClean="0"/>
              <a:t> add(**</a:t>
            </a:r>
            <a:r>
              <a:rPr lang="en-US" altLang="ko-KR" sz="1400" dirty="0" err="1" smtClean="0"/>
              <a:t>arg</a:t>
            </a:r>
            <a:r>
              <a:rPr lang="en-US" altLang="ko-KR" sz="1400" dirty="0" smtClean="0"/>
              <a:t>) : </a:t>
            </a:r>
          </a:p>
          <a:p>
            <a:pPr marL="457200" lvl="1" indent="0" fontAlgn="base">
              <a:buNone/>
            </a:pPr>
            <a:r>
              <a:rPr lang="en-US" altLang="ko-KR" sz="1400" dirty="0" smtClean="0"/>
              <a:t>return </a:t>
            </a:r>
            <a:r>
              <a:rPr lang="en-US" altLang="ko-KR" sz="1400" dirty="0" err="1" smtClean="0"/>
              <a:t>arg</a:t>
            </a:r>
            <a:r>
              <a:rPr lang="en-US" altLang="ko-KR" sz="1400" dirty="0" smtClean="0"/>
              <a:t>[‘x’] + </a:t>
            </a:r>
            <a:r>
              <a:rPr lang="en-US" altLang="ko-KR" sz="1400" dirty="0" err="1" smtClean="0"/>
              <a:t>arg</a:t>
            </a:r>
            <a:r>
              <a:rPr lang="en-US" altLang="ko-KR" sz="1400" dirty="0" smtClean="0"/>
              <a:t>[‘y’]</a:t>
            </a:r>
          </a:p>
          <a:p>
            <a:pPr marL="457200" lvl="1" indent="0" fontAlgn="base">
              <a:buNone/>
            </a:pPr>
            <a:endParaRPr lang="en-US" altLang="ko-KR" sz="1400" dirty="0" smtClean="0"/>
          </a:p>
          <a:p>
            <a:pPr marL="457200" lvl="1" indent="0" fontAlgn="base">
              <a:buNone/>
            </a:pPr>
            <a:endParaRPr lang="en-US" altLang="ko-KR" sz="1400" dirty="0" smtClean="0"/>
          </a:p>
          <a:p>
            <a:pPr marL="457200" lvl="1" indent="0" fontAlgn="base">
              <a:buNone/>
            </a:pPr>
            <a:r>
              <a:rPr lang="en-US" altLang="ko-KR" sz="1400" dirty="0" smtClean="0"/>
              <a:t>#</a:t>
            </a:r>
            <a:r>
              <a:rPr lang="ko-KR" altLang="en-US" sz="1400" dirty="0" smtClean="0"/>
              <a:t>함수 실행</a:t>
            </a:r>
            <a:endParaRPr lang="en-US" altLang="ko-KR" sz="1400" dirty="0"/>
          </a:p>
          <a:p>
            <a:pPr marL="457200" lvl="1" indent="0" fontAlgn="base">
              <a:buNone/>
            </a:pPr>
            <a:r>
              <a:rPr lang="en-US" altLang="ko-KR" sz="1400" dirty="0" smtClean="0"/>
              <a:t> add(x=1,y=2)  # 3 </a:t>
            </a:r>
            <a:r>
              <a:rPr lang="ko-KR" altLang="en-US" sz="1400" dirty="0" smtClean="0"/>
              <a:t>을</a:t>
            </a:r>
            <a:r>
              <a:rPr lang="en-US" altLang="ko-KR" sz="1400" dirty="0" smtClean="0"/>
              <a:t> return</a:t>
            </a:r>
            <a:endParaRPr lang="ko-KR" altLang="en-US" sz="1400" dirty="0"/>
          </a:p>
        </p:txBody>
      </p:sp>
      <p:sp>
        <p:nvSpPr>
          <p:cNvPr id="4" name="TextBox 3"/>
          <p:cNvSpPr txBox="1"/>
          <p:nvPr/>
        </p:nvSpPr>
        <p:spPr>
          <a:xfrm>
            <a:off x="4101048" y="3284984"/>
            <a:ext cx="3816424" cy="830997"/>
          </a:xfrm>
          <a:prstGeom prst="rect">
            <a:avLst/>
          </a:prstGeom>
          <a:noFill/>
        </p:spPr>
        <p:txBody>
          <a:bodyPr wrap="square" rtlCol="0">
            <a:spAutoFit/>
          </a:bodyPr>
          <a:lstStyle/>
          <a:p>
            <a:r>
              <a:rPr lang="en-US" altLang="ko-KR" sz="1600" dirty="0"/>
              <a:t>a</a:t>
            </a:r>
            <a:r>
              <a:rPr lang="en-US" altLang="ko-KR" sz="1600" dirty="0" smtClean="0"/>
              <a:t>dd </a:t>
            </a:r>
            <a:r>
              <a:rPr lang="ko-KR" altLang="en-US" sz="1600" dirty="0" smtClean="0"/>
              <a:t>함수 내의 로컬 영역에 인자를 관리하는 사전이 생기고 </a:t>
            </a:r>
            <a:endParaRPr lang="en-US" altLang="ko-KR" sz="1600" dirty="0" smtClean="0"/>
          </a:p>
          <a:p>
            <a:r>
              <a:rPr lang="en-US" altLang="ko-KR" sz="1600" dirty="0" smtClean="0"/>
              <a:t>{‘</a:t>
            </a:r>
            <a:r>
              <a:rPr lang="en-US" altLang="ko-KR" sz="1600" dirty="0" err="1" smtClean="0"/>
              <a:t>arg</a:t>
            </a:r>
            <a:r>
              <a:rPr lang="en-US" altLang="ko-KR" sz="1600" dirty="0" smtClean="0"/>
              <a:t>’: None}</a:t>
            </a:r>
            <a:endParaRPr lang="ko-KR" altLang="en-US" sz="1600" dirty="0"/>
          </a:p>
        </p:txBody>
      </p:sp>
      <p:sp>
        <p:nvSpPr>
          <p:cNvPr id="5" name="TextBox 4"/>
          <p:cNvSpPr txBox="1"/>
          <p:nvPr/>
        </p:nvSpPr>
        <p:spPr>
          <a:xfrm>
            <a:off x="4129616" y="4509120"/>
            <a:ext cx="3816424" cy="830997"/>
          </a:xfrm>
          <a:prstGeom prst="rect">
            <a:avLst/>
          </a:prstGeom>
          <a:noFill/>
        </p:spPr>
        <p:txBody>
          <a:bodyPr wrap="square" rtlCol="0">
            <a:spAutoFit/>
          </a:bodyPr>
          <a:lstStyle/>
          <a:p>
            <a:r>
              <a:rPr lang="en-US" altLang="ko-KR" sz="1600" dirty="0"/>
              <a:t>a</a:t>
            </a:r>
            <a:r>
              <a:rPr lang="en-US" altLang="ko-KR" sz="1600" dirty="0" smtClean="0"/>
              <a:t>dd </a:t>
            </a:r>
            <a:r>
              <a:rPr lang="ko-KR" altLang="en-US" sz="1600" dirty="0" smtClean="0"/>
              <a:t>함수 내의 로컬 영역에 인자에</a:t>
            </a:r>
            <a:r>
              <a:rPr lang="en-US" altLang="ko-KR" sz="1600" dirty="0" smtClean="0"/>
              <a:t> </a:t>
            </a:r>
            <a:r>
              <a:rPr lang="ko-KR" altLang="en-US" sz="1600" dirty="0" smtClean="0"/>
              <a:t>사전으로 </a:t>
            </a:r>
            <a:r>
              <a:rPr lang="ko-KR" altLang="en-US" sz="1600" dirty="0" err="1" smtClean="0"/>
              <a:t>매핑</a:t>
            </a:r>
            <a:r>
              <a:rPr lang="ko-KR" altLang="en-US" sz="1600" dirty="0" smtClean="0"/>
              <a:t> </a:t>
            </a:r>
            <a:endParaRPr lang="en-US" altLang="ko-KR" sz="1600" dirty="0" smtClean="0"/>
          </a:p>
          <a:p>
            <a:r>
              <a:rPr lang="en-US" altLang="ko-KR" sz="1600" dirty="0" smtClean="0"/>
              <a:t>{‘</a:t>
            </a:r>
            <a:r>
              <a:rPr lang="en-US" altLang="ko-KR" sz="1600" dirty="0" err="1" smtClean="0"/>
              <a:t>arg</a:t>
            </a:r>
            <a:r>
              <a:rPr lang="en-US" altLang="ko-KR" sz="1600" dirty="0" smtClean="0"/>
              <a:t>’: { ‘x’:1,’y’:2</a:t>
            </a:r>
            <a:r>
              <a:rPr lang="en-US" altLang="ko-KR" sz="1600" dirty="0"/>
              <a:t>}</a:t>
            </a:r>
            <a:r>
              <a:rPr lang="en-US" altLang="ko-KR" sz="1600" dirty="0" smtClean="0"/>
              <a:t> }</a:t>
            </a:r>
            <a:endParaRPr lang="ko-KR" altLang="en-US" sz="1600" dirty="0"/>
          </a:p>
        </p:txBody>
      </p:sp>
    </p:spTree>
    <p:extLst>
      <p:ext uri="{BB962C8B-B14F-4D97-AF65-F5344CB8AC3E}">
        <p14:creationId xmlns:p14="http://schemas.microsoft.com/office/powerpoint/2010/main" val="66853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Type conversion</a:t>
            </a:r>
            <a:endParaRPr lang="ko-KR" altLang="en-US" dirty="0"/>
          </a:p>
        </p:txBody>
      </p:sp>
      <p:sp>
        <p:nvSpPr>
          <p:cNvPr id="24" name="내용 개체 틀 2"/>
          <p:cNvSpPr>
            <a:spLocks noGrp="1"/>
          </p:cNvSpPr>
          <p:nvPr>
            <p:ph sz="quarter" idx="1"/>
          </p:nvPr>
        </p:nvSpPr>
        <p:spPr>
          <a:xfrm>
            <a:off x="457200" y="1772816"/>
            <a:ext cx="8229600" cy="4176464"/>
          </a:xfrm>
        </p:spPr>
        <p:txBody>
          <a:bodyPr>
            <a:normAutofit fontScale="92500" lnSpcReduction="20000"/>
          </a:bodyPr>
          <a:lstStyle/>
          <a:p>
            <a:pPr marL="0" indent="0">
              <a:buNone/>
            </a:pPr>
            <a:r>
              <a:rPr lang="ko-KR" altLang="en-US" dirty="0" err="1" smtClean="0"/>
              <a:t>파라미터를</a:t>
            </a:r>
            <a:r>
              <a:rPr lang="ko-KR" altLang="en-US" dirty="0" smtClean="0"/>
              <a:t> 하나 받아 객체를 실행하면 타입전환 처리함</a:t>
            </a:r>
            <a:r>
              <a:rPr lang="en-US" altLang="ko-KR" dirty="0" smtClean="0"/>
              <a:t> </a:t>
            </a:r>
          </a:p>
          <a:p>
            <a:pPr marL="0" indent="0">
              <a:buNone/>
            </a:pPr>
            <a:endParaRPr lang="en-US" altLang="ko-KR" dirty="0" smtClean="0"/>
          </a:p>
          <a:p>
            <a:pPr>
              <a:buFont typeface="Wingdings" panose="05000000000000000000" pitchFamily="2" charset="2"/>
              <a:buChar char="§"/>
            </a:pPr>
            <a:r>
              <a:rPr lang="en-US" altLang="ko-KR" dirty="0" smtClean="0"/>
              <a:t> </a:t>
            </a:r>
            <a:r>
              <a:rPr lang="en-US" altLang="ko-KR" dirty="0" err="1" smtClean="0"/>
              <a:t>int</a:t>
            </a:r>
            <a:r>
              <a:rPr lang="en-US" altLang="ko-KR" dirty="0" smtClean="0"/>
              <a:t>()</a:t>
            </a:r>
          </a:p>
          <a:p>
            <a:pPr>
              <a:buFont typeface="Wingdings" panose="05000000000000000000" pitchFamily="2" charset="2"/>
              <a:buChar char="§"/>
            </a:pPr>
            <a:r>
              <a:rPr lang="en-US" altLang="ko-KR" dirty="0"/>
              <a:t> </a:t>
            </a:r>
            <a:r>
              <a:rPr lang="en-US" altLang="ko-KR" dirty="0" smtClean="0"/>
              <a:t>float()</a:t>
            </a:r>
          </a:p>
          <a:p>
            <a:pPr>
              <a:buFont typeface="Wingdings" panose="05000000000000000000" pitchFamily="2" charset="2"/>
              <a:buChar char="§"/>
            </a:pPr>
            <a:r>
              <a:rPr lang="en-US" altLang="ko-KR" dirty="0"/>
              <a:t> </a:t>
            </a:r>
            <a:r>
              <a:rPr lang="en-US" altLang="ko-KR" dirty="0" err="1" smtClean="0"/>
              <a:t>str</a:t>
            </a:r>
            <a:r>
              <a:rPr lang="en-US" altLang="ko-KR" dirty="0" smtClean="0"/>
              <a:t>()</a:t>
            </a:r>
          </a:p>
          <a:p>
            <a:pPr>
              <a:buFont typeface="Wingdings" panose="05000000000000000000" pitchFamily="2" charset="2"/>
              <a:buChar char="§"/>
            </a:pPr>
            <a:r>
              <a:rPr lang="en-US" altLang="ko-KR" dirty="0"/>
              <a:t> </a:t>
            </a:r>
            <a:r>
              <a:rPr lang="en-US" altLang="ko-KR" dirty="0" smtClean="0"/>
              <a:t>list()</a:t>
            </a:r>
          </a:p>
          <a:p>
            <a:pPr>
              <a:buFont typeface="Wingdings" panose="05000000000000000000" pitchFamily="2" charset="2"/>
              <a:buChar char="§"/>
            </a:pPr>
            <a:r>
              <a:rPr lang="en-US" altLang="ko-KR" dirty="0"/>
              <a:t> </a:t>
            </a:r>
            <a:r>
              <a:rPr lang="en-US" altLang="ko-KR" dirty="0" err="1" smtClean="0"/>
              <a:t>dict</a:t>
            </a:r>
            <a:r>
              <a:rPr lang="en-US" altLang="ko-KR" dirty="0" smtClean="0"/>
              <a:t>()</a:t>
            </a:r>
          </a:p>
          <a:p>
            <a:pPr>
              <a:buFont typeface="Wingdings" panose="05000000000000000000" pitchFamily="2" charset="2"/>
              <a:buChar char="§"/>
            </a:pPr>
            <a:r>
              <a:rPr lang="en-US" altLang="ko-KR" dirty="0"/>
              <a:t> </a:t>
            </a:r>
            <a:r>
              <a:rPr lang="en-US" altLang="ko-KR" dirty="0" smtClean="0"/>
              <a:t>tuple()</a:t>
            </a:r>
          </a:p>
          <a:p>
            <a:pPr>
              <a:buFont typeface="Wingdings" panose="05000000000000000000" pitchFamily="2" charset="2"/>
              <a:buChar char="§"/>
            </a:pPr>
            <a:r>
              <a:rPr lang="en-US" altLang="ko-KR" dirty="0"/>
              <a:t> </a:t>
            </a:r>
            <a:r>
              <a:rPr lang="en-US" altLang="ko-KR" dirty="0" smtClean="0"/>
              <a:t>set()</a:t>
            </a:r>
          </a:p>
        </p:txBody>
      </p:sp>
      <p:sp>
        <p:nvSpPr>
          <p:cNvPr id="4" name="직사각형 3"/>
          <p:cNvSpPr/>
          <p:nvPr/>
        </p:nvSpPr>
        <p:spPr>
          <a:xfrm>
            <a:off x="2771800" y="2780928"/>
            <a:ext cx="2664296"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int</a:t>
            </a:r>
            <a:endParaRPr lang="en-US" altLang="ko-KR" sz="1200" dirty="0"/>
          </a:p>
          <a:p>
            <a:r>
              <a:rPr lang="en-US" altLang="ko-KR" sz="1200" dirty="0"/>
              <a:t>&lt;type '</a:t>
            </a:r>
            <a:r>
              <a:rPr lang="en-US" altLang="ko-KR" sz="1200" dirty="0" err="1"/>
              <a:t>int</a:t>
            </a:r>
            <a:r>
              <a:rPr lang="en-US" altLang="ko-KR" sz="1200" dirty="0"/>
              <a:t>'&gt;</a:t>
            </a:r>
          </a:p>
          <a:p>
            <a:r>
              <a:rPr lang="en-US" altLang="ko-KR" sz="1200" dirty="0"/>
              <a:t>&gt;&gt;&gt; float</a:t>
            </a:r>
          </a:p>
          <a:p>
            <a:r>
              <a:rPr lang="en-US" altLang="ko-KR" sz="1200" dirty="0"/>
              <a:t>&lt;type 'float'&gt;</a:t>
            </a:r>
          </a:p>
          <a:p>
            <a:r>
              <a:rPr lang="en-US" altLang="ko-KR" sz="1200" dirty="0"/>
              <a:t>&gt;&gt;&gt; </a:t>
            </a:r>
            <a:r>
              <a:rPr lang="en-US" altLang="ko-KR" sz="1200" dirty="0" err="1"/>
              <a:t>str</a:t>
            </a:r>
            <a:endParaRPr lang="en-US" altLang="ko-KR" sz="1200" dirty="0"/>
          </a:p>
          <a:p>
            <a:r>
              <a:rPr lang="en-US" altLang="ko-KR" sz="1200" dirty="0"/>
              <a:t>&lt;type '</a:t>
            </a:r>
            <a:r>
              <a:rPr lang="en-US" altLang="ko-KR" sz="1200" dirty="0" err="1"/>
              <a:t>str</a:t>
            </a:r>
            <a:r>
              <a:rPr lang="en-US" altLang="ko-KR" sz="1200" dirty="0"/>
              <a:t>'&gt;</a:t>
            </a:r>
          </a:p>
          <a:p>
            <a:r>
              <a:rPr lang="en-US" altLang="ko-KR" sz="1200" dirty="0"/>
              <a:t>&gt;&gt;&gt; list</a:t>
            </a:r>
          </a:p>
          <a:p>
            <a:r>
              <a:rPr lang="en-US" altLang="ko-KR" sz="1200" dirty="0"/>
              <a:t>&lt;type 'list'&gt;</a:t>
            </a:r>
          </a:p>
          <a:p>
            <a:r>
              <a:rPr lang="en-US" altLang="ko-KR" sz="1200" dirty="0"/>
              <a:t>&gt;&gt;&gt; </a:t>
            </a:r>
            <a:r>
              <a:rPr lang="en-US" altLang="ko-KR" sz="1200" dirty="0" err="1"/>
              <a:t>dict</a:t>
            </a:r>
            <a:endParaRPr lang="en-US" altLang="ko-KR" sz="1200" dirty="0"/>
          </a:p>
          <a:p>
            <a:r>
              <a:rPr lang="en-US" altLang="ko-KR" sz="1200" dirty="0"/>
              <a:t>&lt;type '</a:t>
            </a:r>
            <a:r>
              <a:rPr lang="en-US" altLang="ko-KR" sz="1200" dirty="0" err="1"/>
              <a:t>dict</a:t>
            </a:r>
            <a:r>
              <a:rPr lang="en-US" altLang="ko-KR" sz="1200" dirty="0"/>
              <a:t>'&gt;</a:t>
            </a:r>
          </a:p>
          <a:p>
            <a:r>
              <a:rPr lang="en-US" altLang="ko-KR" sz="1200" dirty="0"/>
              <a:t>&gt;&gt;&gt; tuple</a:t>
            </a:r>
          </a:p>
          <a:p>
            <a:r>
              <a:rPr lang="en-US" altLang="ko-KR" sz="1200" dirty="0"/>
              <a:t>&lt;type 'tuple'&gt;</a:t>
            </a:r>
          </a:p>
          <a:p>
            <a:r>
              <a:rPr lang="en-US" altLang="ko-KR" sz="1200" dirty="0"/>
              <a:t>&gt;&gt;&gt; set</a:t>
            </a:r>
          </a:p>
          <a:p>
            <a:r>
              <a:rPr lang="en-US" altLang="ko-KR" sz="1200" dirty="0"/>
              <a:t>&lt;type 'set'&gt;</a:t>
            </a:r>
          </a:p>
          <a:p>
            <a:r>
              <a:rPr lang="en-US" altLang="ko-KR" sz="1200" dirty="0"/>
              <a:t>&gt;&gt;&gt; </a:t>
            </a:r>
            <a:endParaRPr lang="ko-KR" altLang="en-US" sz="1200" dirty="0"/>
          </a:p>
        </p:txBody>
      </p:sp>
    </p:spTree>
    <p:extLst>
      <p:ext uri="{BB962C8B-B14F-4D97-AF65-F5344CB8AC3E}">
        <p14:creationId xmlns:p14="http://schemas.microsoft.com/office/powerpoint/2010/main" val="378531432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Function  Call</a:t>
            </a:r>
            <a:endParaRPr lang="ko-KR" altLang="en-US" dirty="0"/>
          </a:p>
        </p:txBody>
      </p:sp>
    </p:spTree>
    <p:extLst>
      <p:ext uri="{BB962C8B-B14F-4D97-AF65-F5344CB8AC3E}">
        <p14:creationId xmlns:p14="http://schemas.microsoft.com/office/powerpoint/2010/main" val="234356405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a:t>
            </a:r>
            <a:r>
              <a:rPr lang="en-US" altLang="ko-KR" dirty="0" smtClean="0"/>
              <a:t> </a:t>
            </a:r>
            <a:r>
              <a:rPr lang="ko-KR" altLang="en-US" dirty="0" smtClean="0"/>
              <a:t>반복 호출</a:t>
            </a:r>
            <a:endParaRPr lang="ko-KR" altLang="en-US" dirty="0"/>
          </a:p>
        </p:txBody>
      </p:sp>
      <p:sp>
        <p:nvSpPr>
          <p:cNvPr id="3" name="내용 개체 틀 2"/>
          <p:cNvSpPr>
            <a:spLocks noGrp="1"/>
          </p:cNvSpPr>
          <p:nvPr>
            <p:ph sz="quarter" idx="1"/>
          </p:nvPr>
        </p:nvSpPr>
        <p:spPr>
          <a:xfrm>
            <a:off x="457200" y="1600201"/>
            <a:ext cx="8229600" cy="1252735"/>
          </a:xfrm>
        </p:spPr>
        <p:txBody>
          <a:bodyPr>
            <a:normAutofit/>
          </a:bodyPr>
          <a:lstStyle/>
          <a:p>
            <a:pPr marL="457200" lvl="1" indent="0" fontAlgn="base">
              <a:buNone/>
            </a:pPr>
            <a:r>
              <a:rPr lang="ko-KR" altLang="en-US" dirty="0" smtClean="0"/>
              <a:t>함수도 호출 방법에 따라 다양한 구현 및 처리가 가능</a:t>
            </a:r>
            <a:endParaRPr lang="en-US" altLang="ko-KR" dirty="0"/>
          </a:p>
        </p:txBody>
      </p:sp>
      <p:sp>
        <p:nvSpPr>
          <p:cNvPr id="4" name="직사각형 3"/>
          <p:cNvSpPr/>
          <p:nvPr/>
        </p:nvSpPr>
        <p:spPr>
          <a:xfrm>
            <a:off x="1259632" y="3140968"/>
            <a:ext cx="208823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연속</a:t>
            </a:r>
            <a:r>
              <a:rPr lang="en-US" altLang="ko-KR" dirty="0" smtClean="0"/>
              <a:t>(</a:t>
            </a:r>
            <a:r>
              <a:rPr lang="ko-KR" altLang="en-US" dirty="0" smtClean="0"/>
              <a:t>재귀</a:t>
            </a:r>
            <a:r>
              <a:rPr lang="en-US" altLang="ko-KR" dirty="0" smtClean="0"/>
              <a:t>)</a:t>
            </a:r>
            <a:r>
              <a:rPr lang="ko-KR" altLang="en-US" dirty="0" smtClean="0"/>
              <a:t>호출</a:t>
            </a:r>
            <a:endParaRPr lang="ko-KR" altLang="en-US" dirty="0"/>
          </a:p>
        </p:txBody>
      </p:sp>
      <p:sp>
        <p:nvSpPr>
          <p:cNvPr id="9" name="직사각형 8"/>
          <p:cNvSpPr/>
          <p:nvPr/>
        </p:nvSpPr>
        <p:spPr>
          <a:xfrm>
            <a:off x="1259632" y="4149080"/>
            <a:ext cx="208823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특정 시점 호출</a:t>
            </a:r>
            <a:endParaRPr lang="ko-KR" altLang="en-US" dirty="0"/>
          </a:p>
        </p:txBody>
      </p:sp>
      <p:sp>
        <p:nvSpPr>
          <p:cNvPr id="11" name="직사각형 10"/>
          <p:cNvSpPr/>
          <p:nvPr/>
        </p:nvSpPr>
        <p:spPr>
          <a:xfrm>
            <a:off x="1259632" y="5157192"/>
            <a:ext cx="208823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부분 호출</a:t>
            </a:r>
            <a:endParaRPr lang="ko-KR" altLang="en-US" dirty="0"/>
          </a:p>
        </p:txBody>
      </p:sp>
      <p:sp>
        <p:nvSpPr>
          <p:cNvPr id="5" name="TextBox 4"/>
          <p:cNvSpPr txBox="1"/>
          <p:nvPr/>
        </p:nvSpPr>
        <p:spPr>
          <a:xfrm>
            <a:off x="3851920" y="3212976"/>
            <a:ext cx="4536504" cy="646331"/>
          </a:xfrm>
          <a:prstGeom prst="rect">
            <a:avLst/>
          </a:prstGeom>
          <a:noFill/>
        </p:spPr>
        <p:txBody>
          <a:bodyPr wrap="square" rtlCol="0">
            <a:spAutoFit/>
          </a:bodyPr>
          <a:lstStyle/>
          <a:p>
            <a:r>
              <a:rPr lang="ko-KR" altLang="en-US" dirty="0" smtClean="0"/>
              <a:t>함수를 </a:t>
            </a:r>
            <a:r>
              <a:rPr lang="ko-KR" altLang="en-US" dirty="0" err="1" smtClean="0"/>
              <a:t>인자값을</a:t>
            </a:r>
            <a:r>
              <a:rPr lang="ko-KR" altLang="en-US" dirty="0" smtClean="0"/>
              <a:t> 바꿔가면 처리가 완료 </a:t>
            </a:r>
            <a:r>
              <a:rPr lang="ko-KR" altLang="en-US" dirty="0" err="1" smtClean="0"/>
              <a:t>될때까지</a:t>
            </a:r>
            <a:r>
              <a:rPr lang="ko-KR" altLang="en-US" dirty="0" smtClean="0"/>
              <a:t> 연속해서 호출하여 처리</a:t>
            </a:r>
            <a:endParaRPr lang="ko-KR" altLang="en-US" dirty="0"/>
          </a:p>
        </p:txBody>
      </p:sp>
      <p:sp>
        <p:nvSpPr>
          <p:cNvPr id="12" name="TextBox 11"/>
          <p:cNvSpPr txBox="1"/>
          <p:nvPr/>
        </p:nvSpPr>
        <p:spPr>
          <a:xfrm>
            <a:off x="3851920" y="4294837"/>
            <a:ext cx="4536504" cy="646331"/>
          </a:xfrm>
          <a:prstGeom prst="rect">
            <a:avLst/>
          </a:prstGeom>
          <a:noFill/>
        </p:spPr>
        <p:txBody>
          <a:bodyPr wrap="square" rtlCol="0">
            <a:spAutoFit/>
          </a:bodyPr>
          <a:lstStyle/>
          <a:p>
            <a:r>
              <a:rPr lang="ko-KR" altLang="en-US" dirty="0" smtClean="0"/>
              <a:t>함수를 구동시켜 필요한 시점에 호출하여 결과 처리</a:t>
            </a:r>
            <a:r>
              <a:rPr lang="en-US" altLang="ko-KR" dirty="0" smtClean="0"/>
              <a:t>(iteration, generation) </a:t>
            </a:r>
            <a:endParaRPr lang="ko-KR" altLang="en-US" dirty="0"/>
          </a:p>
        </p:txBody>
      </p:sp>
      <p:sp>
        <p:nvSpPr>
          <p:cNvPr id="13" name="TextBox 12"/>
          <p:cNvSpPr txBox="1"/>
          <p:nvPr/>
        </p:nvSpPr>
        <p:spPr>
          <a:xfrm>
            <a:off x="3851920" y="5308815"/>
            <a:ext cx="4536504" cy="646331"/>
          </a:xfrm>
          <a:prstGeom prst="rect">
            <a:avLst/>
          </a:prstGeom>
          <a:noFill/>
        </p:spPr>
        <p:txBody>
          <a:bodyPr wrap="square" rtlCol="0">
            <a:spAutoFit/>
          </a:bodyPr>
          <a:lstStyle/>
          <a:p>
            <a:r>
              <a:rPr lang="ko-KR" altLang="en-US" dirty="0" smtClean="0"/>
              <a:t>함수를 </a:t>
            </a:r>
            <a:r>
              <a:rPr lang="ko-KR" altLang="en-US" dirty="0" err="1" smtClean="0"/>
              <a:t>인자별로</a:t>
            </a:r>
            <a:r>
              <a:rPr lang="ko-KR" altLang="en-US" dirty="0" smtClean="0"/>
              <a:t> 분리하여 호출하면서 연결해서 결과를 처리</a:t>
            </a:r>
            <a:endParaRPr lang="ko-KR" altLang="en-US" dirty="0"/>
          </a:p>
        </p:txBody>
      </p:sp>
    </p:spTree>
    <p:extLst>
      <p:ext uri="{BB962C8B-B14F-4D97-AF65-F5344CB8AC3E}">
        <p14:creationId xmlns:p14="http://schemas.microsoft.com/office/powerpoint/2010/main" val="62178804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a:t>
            </a:r>
            <a:r>
              <a:rPr lang="en-US" altLang="ko-KR" dirty="0" smtClean="0"/>
              <a:t> - </a:t>
            </a:r>
            <a:r>
              <a:rPr lang="ko-KR" altLang="en-US" dirty="0" smtClean="0"/>
              <a:t>재귀호출</a:t>
            </a:r>
            <a:endParaRPr lang="ko-KR" altLang="en-US" dirty="0"/>
          </a:p>
        </p:txBody>
      </p:sp>
      <p:sp>
        <p:nvSpPr>
          <p:cNvPr id="3" name="내용 개체 틀 2"/>
          <p:cNvSpPr>
            <a:spLocks noGrp="1"/>
          </p:cNvSpPr>
          <p:nvPr>
            <p:ph sz="quarter" idx="1"/>
          </p:nvPr>
        </p:nvSpPr>
        <p:spPr>
          <a:xfrm>
            <a:off x="457200" y="1600201"/>
            <a:ext cx="8229600" cy="1252735"/>
          </a:xfrm>
        </p:spPr>
        <p:txBody>
          <a:bodyPr>
            <a:normAutofit lnSpcReduction="10000"/>
          </a:bodyPr>
          <a:lstStyle/>
          <a:p>
            <a:pPr marL="457200" lvl="1" indent="0" fontAlgn="base">
              <a:buNone/>
            </a:pPr>
            <a:r>
              <a:rPr lang="ko-KR" altLang="en-US" dirty="0" smtClean="0"/>
              <a:t>함수 </a:t>
            </a:r>
            <a:r>
              <a:rPr lang="ko-KR" altLang="en-US" dirty="0" err="1" smtClean="0"/>
              <a:t>정의시</a:t>
            </a:r>
            <a:r>
              <a:rPr lang="ko-KR" altLang="en-US" dirty="0" smtClean="0"/>
              <a:t> 함수가 여러 번 호출될 것을 기준으로 </a:t>
            </a:r>
            <a:r>
              <a:rPr lang="ko-KR" altLang="en-US" dirty="0" err="1" smtClean="0"/>
              <a:t>로직을</a:t>
            </a:r>
            <a:r>
              <a:rPr lang="ko-KR" altLang="en-US" dirty="0" smtClean="0"/>
              <a:t> 작성해서 동일한 함수를 지속적으로 처리할 </a:t>
            </a:r>
            <a:r>
              <a:rPr lang="ko-KR" altLang="en-US" dirty="0" err="1" smtClean="0"/>
              <a:t>도록</a:t>
            </a:r>
            <a:r>
              <a:rPr lang="ko-KR" altLang="en-US" dirty="0" smtClean="0"/>
              <a:t> 호출</a:t>
            </a:r>
            <a:endParaRPr lang="en-US" altLang="ko-KR" dirty="0"/>
          </a:p>
          <a:p>
            <a:pPr marL="457200" lvl="1" indent="0" fontAlgn="base">
              <a:buNone/>
            </a:pPr>
            <a:endParaRPr lang="en-US" altLang="ko-KR" dirty="0"/>
          </a:p>
        </p:txBody>
      </p:sp>
      <p:sp>
        <p:nvSpPr>
          <p:cNvPr id="4" name="직사각형 3"/>
          <p:cNvSpPr/>
          <p:nvPr/>
        </p:nvSpPr>
        <p:spPr>
          <a:xfrm>
            <a:off x="1115616" y="3284984"/>
            <a:ext cx="4392488"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err="1"/>
              <a:t>def</a:t>
            </a:r>
            <a:r>
              <a:rPr lang="en-US" altLang="ko-KR" sz="1000" dirty="0"/>
              <a:t> factorial(n):</a:t>
            </a:r>
          </a:p>
          <a:p>
            <a:r>
              <a:rPr lang="en-US" altLang="ko-KR" sz="1000" dirty="0" smtClean="0"/>
              <a:t>    print</a:t>
            </a:r>
            <a:r>
              <a:rPr lang="en-US" altLang="ko-KR" sz="1000" dirty="0"/>
              <a:t>("factorial has been called with n = " + </a:t>
            </a:r>
            <a:r>
              <a:rPr lang="en-US" altLang="ko-KR" sz="1000" dirty="0" err="1"/>
              <a:t>str</a:t>
            </a:r>
            <a:r>
              <a:rPr lang="en-US" altLang="ko-KR" sz="1000" dirty="0"/>
              <a:t>(n))</a:t>
            </a:r>
          </a:p>
          <a:p>
            <a:r>
              <a:rPr lang="en-US" altLang="ko-KR" sz="1000" dirty="0" smtClean="0"/>
              <a:t>    if </a:t>
            </a:r>
            <a:r>
              <a:rPr lang="en-US" altLang="ko-KR" sz="1000" dirty="0"/>
              <a:t>n == 1:</a:t>
            </a:r>
          </a:p>
          <a:p>
            <a:r>
              <a:rPr lang="en-US" altLang="ko-KR" sz="1000" dirty="0" smtClean="0"/>
              <a:t>        return </a:t>
            </a:r>
            <a:r>
              <a:rPr lang="en-US" altLang="ko-KR" sz="1000" dirty="0"/>
              <a:t>1</a:t>
            </a:r>
          </a:p>
          <a:p>
            <a:r>
              <a:rPr lang="en-US" altLang="ko-KR" sz="1000" dirty="0" smtClean="0"/>
              <a:t>    else</a:t>
            </a:r>
            <a:r>
              <a:rPr lang="en-US" altLang="ko-KR" sz="1000" dirty="0"/>
              <a:t>:</a:t>
            </a:r>
          </a:p>
          <a:p>
            <a:r>
              <a:rPr lang="en-US" altLang="ko-KR" sz="1000" dirty="0" smtClean="0"/>
              <a:t>        result </a:t>
            </a:r>
            <a:r>
              <a:rPr lang="en-US" altLang="ko-KR" sz="1000" dirty="0"/>
              <a:t>= n * factorial(n-1)</a:t>
            </a:r>
          </a:p>
          <a:p>
            <a:r>
              <a:rPr lang="en-US" altLang="ko-KR" sz="1000" dirty="0" smtClean="0"/>
              <a:t>        print</a:t>
            </a:r>
            <a:r>
              <a:rPr lang="en-US" altLang="ko-KR" sz="1000" dirty="0"/>
              <a:t>("intermediate result for ", n, " * factorial(" ,n-1, "): ",</a:t>
            </a:r>
            <a:r>
              <a:rPr lang="en-US" altLang="ko-KR" sz="1000" dirty="0" smtClean="0"/>
              <a:t>result)</a:t>
            </a:r>
            <a:endParaRPr lang="en-US" altLang="ko-KR" sz="1000" dirty="0"/>
          </a:p>
          <a:p>
            <a:r>
              <a:rPr lang="en-US" altLang="ko-KR" sz="1000" dirty="0" smtClean="0"/>
              <a:t>        return result </a:t>
            </a:r>
            <a:endParaRPr lang="en-US" altLang="ko-KR" sz="1000" dirty="0"/>
          </a:p>
          <a:p>
            <a:r>
              <a:rPr lang="en-US" altLang="ko-KR" sz="1000" dirty="0"/>
              <a:t/>
            </a:r>
            <a:br>
              <a:rPr lang="en-US" altLang="ko-KR" sz="1000" dirty="0"/>
            </a:br>
            <a:endParaRPr lang="en-US" altLang="ko-KR" sz="1000" dirty="0"/>
          </a:p>
          <a:p>
            <a:r>
              <a:rPr lang="en-US" altLang="ko-KR" sz="1000" dirty="0"/>
              <a:t>print(factorial(5))</a:t>
            </a:r>
            <a:endParaRPr lang="ko-KR" altLang="en-US" sz="1000" dirty="0"/>
          </a:p>
        </p:txBody>
      </p:sp>
      <p:sp>
        <p:nvSpPr>
          <p:cNvPr id="5" name="직사각형 4"/>
          <p:cNvSpPr/>
          <p:nvPr/>
        </p:nvSpPr>
        <p:spPr>
          <a:xfrm>
            <a:off x="1582653" y="4437111"/>
            <a:ext cx="1728192" cy="2880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5868144" y="3789040"/>
            <a:ext cx="2232248" cy="1200329"/>
          </a:xfrm>
          <a:prstGeom prst="rect">
            <a:avLst/>
          </a:prstGeom>
          <a:noFill/>
        </p:spPr>
        <p:txBody>
          <a:bodyPr wrap="square" rtlCol="0">
            <a:spAutoFit/>
          </a:bodyPr>
          <a:lstStyle/>
          <a:p>
            <a:r>
              <a:rPr lang="ko-KR" altLang="en-US" dirty="0" smtClean="0"/>
              <a:t>자신의 함수를 계속 호출하면 </a:t>
            </a:r>
            <a:r>
              <a:rPr lang="en-US" altLang="ko-KR" dirty="0" smtClean="0"/>
              <a:t>stack</a:t>
            </a:r>
            <a:r>
              <a:rPr lang="ko-KR" altLang="en-US" dirty="0" smtClean="0"/>
              <a:t>에 새로운 함수 영역이 생겨서 처리한다</a:t>
            </a:r>
            <a:endParaRPr lang="ko-KR" altLang="en-US" dirty="0"/>
          </a:p>
        </p:txBody>
      </p:sp>
      <p:cxnSp>
        <p:nvCxnSpPr>
          <p:cNvPr id="8" name="직선 화살표 연결선 7"/>
          <p:cNvCxnSpPr>
            <a:stCxn id="5" idx="3"/>
            <a:endCxn id="6" idx="1"/>
          </p:cNvCxnSpPr>
          <p:nvPr/>
        </p:nvCxnSpPr>
        <p:spPr>
          <a:xfrm flipV="1">
            <a:off x="3310845" y="4389205"/>
            <a:ext cx="2557299" cy="1919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2971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a:t>
            </a:r>
            <a:r>
              <a:rPr lang="en-US" altLang="ko-KR" dirty="0" smtClean="0"/>
              <a:t>– </a:t>
            </a:r>
            <a:r>
              <a:rPr lang="ko-KR" altLang="en-US" dirty="0" smtClean="0"/>
              <a:t>시</a:t>
            </a:r>
            <a:r>
              <a:rPr lang="ko-KR" altLang="en-US" dirty="0"/>
              <a:t>점</a:t>
            </a:r>
            <a:r>
              <a:rPr lang="ko-KR" altLang="en-US" dirty="0" smtClean="0"/>
              <a:t> 호출 </a:t>
            </a:r>
            <a:r>
              <a:rPr lang="en-US" altLang="ko-KR" dirty="0" smtClean="0"/>
              <a:t>iteration</a:t>
            </a:r>
            <a:endParaRPr lang="ko-KR" altLang="en-US" dirty="0"/>
          </a:p>
        </p:txBody>
      </p:sp>
      <p:sp>
        <p:nvSpPr>
          <p:cNvPr id="3" name="내용 개체 틀 2"/>
          <p:cNvSpPr>
            <a:spLocks noGrp="1"/>
          </p:cNvSpPr>
          <p:nvPr>
            <p:ph sz="quarter" idx="1"/>
          </p:nvPr>
        </p:nvSpPr>
        <p:spPr/>
        <p:txBody>
          <a:bodyPr>
            <a:normAutofit/>
          </a:bodyPr>
          <a:lstStyle/>
          <a:p>
            <a:pPr marL="0" indent="0">
              <a:buNone/>
            </a:pPr>
            <a:r>
              <a:rPr lang="en-US" altLang="ko-KR" dirty="0" smtClean="0"/>
              <a:t> sequence </a:t>
            </a:r>
            <a:r>
              <a:rPr lang="ko-KR" altLang="en-US" dirty="0" smtClean="0"/>
              <a:t>객체 등을 반복해서 사용할 수 있도록 지원하는 객체처리 방식</a:t>
            </a:r>
            <a:endParaRPr lang="ko-KR" altLang="en-US" dirty="0"/>
          </a:p>
        </p:txBody>
      </p:sp>
      <p:sp>
        <p:nvSpPr>
          <p:cNvPr id="4" name="직사각형 3"/>
          <p:cNvSpPr/>
          <p:nvPr/>
        </p:nvSpPr>
        <p:spPr>
          <a:xfrm>
            <a:off x="1275632" y="2996952"/>
            <a:ext cx="3744416"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l= [1,2,3,4]</a:t>
            </a:r>
          </a:p>
          <a:p>
            <a:r>
              <a:rPr lang="en-US" altLang="ko-KR" sz="1000" dirty="0"/>
              <a:t>&gt;&gt;&gt; </a:t>
            </a:r>
            <a:r>
              <a:rPr lang="en-US" altLang="ko-KR" sz="1000" dirty="0" err="1"/>
              <a:t>iter</a:t>
            </a:r>
            <a:r>
              <a:rPr lang="en-US" altLang="ko-KR" sz="1000" dirty="0"/>
              <a:t>(l)</a:t>
            </a:r>
          </a:p>
          <a:p>
            <a:r>
              <a:rPr lang="en-US" altLang="ko-KR" sz="1000" dirty="0"/>
              <a:t>&lt;</a:t>
            </a:r>
            <a:r>
              <a:rPr lang="en-US" altLang="ko-KR" sz="1000" dirty="0" err="1"/>
              <a:t>listiterator</a:t>
            </a:r>
            <a:r>
              <a:rPr lang="en-US" altLang="ko-KR" sz="1000" dirty="0"/>
              <a:t> object at 0x06585090&gt;</a:t>
            </a:r>
          </a:p>
          <a:p>
            <a:r>
              <a:rPr lang="en-US" altLang="ko-KR" sz="1000" dirty="0"/>
              <a:t>&gt;&gt;&gt; li = </a:t>
            </a:r>
            <a:r>
              <a:rPr lang="en-US" altLang="ko-KR" sz="1000" dirty="0" err="1"/>
              <a:t>iter</a:t>
            </a:r>
            <a:r>
              <a:rPr lang="en-US" altLang="ko-KR" sz="1000" dirty="0"/>
              <a:t>(l)</a:t>
            </a:r>
          </a:p>
          <a:p>
            <a:r>
              <a:rPr lang="en-US" altLang="ko-KR" sz="1000" dirty="0"/>
              <a:t>&gt;&gt;&gt; </a:t>
            </a:r>
            <a:r>
              <a:rPr lang="en-US" altLang="ko-KR" sz="1000" dirty="0" err="1"/>
              <a:t>li.next</a:t>
            </a:r>
            <a:r>
              <a:rPr lang="en-US" altLang="ko-KR" sz="1000" dirty="0"/>
              <a:t>()</a:t>
            </a:r>
          </a:p>
          <a:p>
            <a:r>
              <a:rPr lang="en-US" altLang="ko-KR" sz="1000" dirty="0"/>
              <a:t>1</a:t>
            </a:r>
          </a:p>
          <a:p>
            <a:r>
              <a:rPr lang="en-US" altLang="ko-KR" sz="1000" dirty="0"/>
              <a:t>&gt;&gt;&gt; </a:t>
            </a:r>
            <a:r>
              <a:rPr lang="en-US" altLang="ko-KR" sz="1000" dirty="0" err="1"/>
              <a:t>li.next</a:t>
            </a:r>
            <a:r>
              <a:rPr lang="en-US" altLang="ko-KR" sz="1000" dirty="0"/>
              <a:t>()</a:t>
            </a:r>
          </a:p>
          <a:p>
            <a:r>
              <a:rPr lang="en-US" altLang="ko-KR" sz="1000" dirty="0"/>
              <a:t>2</a:t>
            </a:r>
          </a:p>
          <a:p>
            <a:r>
              <a:rPr lang="en-US" altLang="ko-KR" sz="1000" dirty="0"/>
              <a:t>&gt;&gt;&gt; </a:t>
            </a:r>
            <a:r>
              <a:rPr lang="en-US" altLang="ko-KR" sz="1000" dirty="0" err="1"/>
              <a:t>li.next</a:t>
            </a:r>
            <a:r>
              <a:rPr lang="en-US" altLang="ko-KR" sz="1000" dirty="0"/>
              <a:t>()</a:t>
            </a:r>
          </a:p>
          <a:p>
            <a:r>
              <a:rPr lang="en-US" altLang="ko-KR" sz="1000" dirty="0"/>
              <a:t>3</a:t>
            </a:r>
          </a:p>
          <a:p>
            <a:r>
              <a:rPr lang="en-US" altLang="ko-KR" sz="1000" dirty="0"/>
              <a:t>&gt;&gt;&gt; </a:t>
            </a:r>
            <a:r>
              <a:rPr lang="en-US" altLang="ko-KR" sz="1000" dirty="0" err="1"/>
              <a:t>li.next</a:t>
            </a:r>
            <a:r>
              <a:rPr lang="en-US" altLang="ko-KR" sz="1000" dirty="0"/>
              <a:t>()</a:t>
            </a:r>
          </a:p>
          <a:p>
            <a:r>
              <a:rPr lang="en-US" altLang="ko-KR" sz="1000" dirty="0"/>
              <a:t>4</a:t>
            </a:r>
          </a:p>
          <a:p>
            <a:r>
              <a:rPr lang="en-US" altLang="ko-KR" sz="1000" dirty="0"/>
              <a:t>&gt;&gt;&gt; </a:t>
            </a:r>
            <a:r>
              <a:rPr lang="en-US" altLang="ko-KR" sz="1000" dirty="0" err="1"/>
              <a:t>li.next</a:t>
            </a:r>
            <a:r>
              <a:rPr lang="en-US" altLang="ko-KR" sz="1000" dirty="0"/>
              <a:t>()</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StopIteration</a:t>
            </a:r>
            <a:endParaRPr lang="en-US" altLang="ko-KR" sz="1000" dirty="0"/>
          </a:p>
          <a:p>
            <a:r>
              <a:rPr lang="en-US" altLang="ko-KR" sz="1000" dirty="0"/>
              <a:t>&gt;&gt;&gt; </a:t>
            </a:r>
            <a:endParaRPr lang="ko-KR" altLang="en-US" sz="1000" dirty="0"/>
          </a:p>
        </p:txBody>
      </p:sp>
    </p:spTree>
    <p:extLst>
      <p:ext uri="{BB962C8B-B14F-4D97-AF65-F5344CB8AC3E}">
        <p14:creationId xmlns:p14="http://schemas.microsoft.com/office/powerpoint/2010/main" val="37271014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함수 </a:t>
            </a:r>
            <a:r>
              <a:rPr lang="en-US" altLang="ko-KR" dirty="0" smtClean="0"/>
              <a:t>– </a:t>
            </a:r>
            <a:r>
              <a:rPr lang="ko-KR" altLang="en-US" dirty="0" smtClean="0"/>
              <a:t>시점 호출 </a:t>
            </a:r>
            <a:r>
              <a:rPr lang="en-US" altLang="ko-KR" dirty="0" smtClean="0"/>
              <a:t>:Generation </a:t>
            </a:r>
            <a:endParaRPr lang="ko-KR" altLang="en-US" dirty="0"/>
          </a:p>
        </p:txBody>
      </p:sp>
      <p:sp>
        <p:nvSpPr>
          <p:cNvPr id="3" name="내용 개체 틀 2"/>
          <p:cNvSpPr>
            <a:spLocks noGrp="1"/>
          </p:cNvSpPr>
          <p:nvPr>
            <p:ph sz="quarter" idx="1"/>
          </p:nvPr>
        </p:nvSpPr>
        <p:spPr>
          <a:xfrm>
            <a:off x="612648" y="1600200"/>
            <a:ext cx="8153400" cy="1324744"/>
          </a:xfrm>
        </p:spPr>
        <p:txBody>
          <a:bodyPr>
            <a:normAutofit/>
          </a:bodyPr>
          <a:lstStyle/>
          <a:p>
            <a:pPr>
              <a:buFont typeface="Wingdings" panose="05000000000000000000" pitchFamily="2" charset="2"/>
              <a:buChar char="§"/>
            </a:pPr>
            <a:r>
              <a:rPr lang="ko-KR" altLang="en-US" dirty="0" smtClean="0"/>
              <a:t>함수를 호출해도 계속 저장 함수를 호출</a:t>
            </a:r>
            <a:endParaRPr lang="en-US" altLang="ko-KR" dirty="0" smtClean="0"/>
          </a:p>
          <a:p>
            <a:pPr>
              <a:buFont typeface="Wingdings" panose="05000000000000000000" pitchFamily="2" charset="2"/>
              <a:buChar char="§"/>
            </a:pPr>
            <a:r>
              <a:rPr lang="ko-KR" altLang="en-US" dirty="0" smtClean="0"/>
              <a:t>처리가 종료되면 </a:t>
            </a:r>
            <a:r>
              <a:rPr lang="en-US" altLang="ko-KR" dirty="0" smtClean="0"/>
              <a:t>exception </a:t>
            </a:r>
            <a:r>
              <a:rPr lang="ko-KR" altLang="en-US" dirty="0" smtClean="0"/>
              <a:t>발생 </a:t>
            </a:r>
            <a:endParaRPr lang="ko-KR" altLang="en-US" dirty="0"/>
          </a:p>
        </p:txBody>
      </p:sp>
      <p:sp>
        <p:nvSpPr>
          <p:cNvPr id="4" name="직사각형 3"/>
          <p:cNvSpPr/>
          <p:nvPr/>
        </p:nvSpPr>
        <p:spPr>
          <a:xfrm>
            <a:off x="755576" y="3418680"/>
            <a:ext cx="3672408"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v = (</a:t>
            </a:r>
            <a:r>
              <a:rPr lang="en-US" altLang="ko-KR" sz="1000" dirty="0" err="1"/>
              <a:t>i</a:t>
            </a:r>
            <a:r>
              <a:rPr lang="en-US" altLang="ko-KR" sz="1000" dirty="0"/>
              <a:t> for </a:t>
            </a:r>
            <a:r>
              <a:rPr lang="en-US" altLang="ko-KR" sz="1000" dirty="0" err="1"/>
              <a:t>i</a:t>
            </a:r>
            <a:r>
              <a:rPr lang="en-US" altLang="ko-KR" sz="1000" dirty="0"/>
              <a:t> in l)</a:t>
            </a:r>
          </a:p>
          <a:p>
            <a:r>
              <a:rPr lang="en-US" altLang="ko-KR" sz="1000" dirty="0"/>
              <a:t>&gt;&gt;&gt; v</a:t>
            </a:r>
          </a:p>
          <a:p>
            <a:r>
              <a:rPr lang="en-US" altLang="ko-KR" sz="1000" dirty="0"/>
              <a:t>&lt;generator object &lt;</a:t>
            </a:r>
            <a:r>
              <a:rPr lang="en-US" altLang="ko-KR" sz="1000" dirty="0" err="1"/>
              <a:t>genexpr</a:t>
            </a:r>
            <a:r>
              <a:rPr lang="en-US" altLang="ko-KR" sz="1000" dirty="0"/>
              <a:t>&gt; at 0x06521E90&gt;</a:t>
            </a:r>
          </a:p>
          <a:p>
            <a:r>
              <a:rPr lang="en-US" altLang="ko-KR" sz="1000" dirty="0"/>
              <a:t>&gt;&gt;&gt; </a:t>
            </a:r>
            <a:r>
              <a:rPr lang="en-US" altLang="ko-KR" sz="1000" dirty="0" err="1"/>
              <a:t>v.next</a:t>
            </a:r>
            <a:r>
              <a:rPr lang="en-US" altLang="ko-KR" sz="1000" dirty="0"/>
              <a:t>()</a:t>
            </a:r>
          </a:p>
          <a:p>
            <a:r>
              <a:rPr lang="en-US" altLang="ko-KR" sz="1000" dirty="0"/>
              <a:t>0</a:t>
            </a:r>
          </a:p>
          <a:p>
            <a:r>
              <a:rPr lang="en-US" altLang="ko-KR" sz="1000" dirty="0"/>
              <a:t>&gt;&gt;&gt; </a:t>
            </a:r>
            <a:r>
              <a:rPr lang="en-US" altLang="ko-KR" sz="1000" dirty="0" err="1"/>
              <a:t>v.next</a:t>
            </a:r>
            <a:r>
              <a:rPr lang="en-US" altLang="ko-KR" sz="1000" dirty="0"/>
              <a:t>()</a:t>
            </a:r>
          </a:p>
          <a:p>
            <a:r>
              <a:rPr lang="en-US" altLang="ko-KR" sz="1000" dirty="0"/>
              <a:t>1</a:t>
            </a:r>
          </a:p>
          <a:p>
            <a:r>
              <a:rPr lang="en-US" altLang="ko-KR" sz="1000" dirty="0"/>
              <a:t>&gt;&gt;&gt; </a:t>
            </a:r>
            <a:r>
              <a:rPr lang="en-US" altLang="ko-KR" sz="1000" dirty="0" err="1"/>
              <a:t>v.next</a:t>
            </a:r>
            <a:r>
              <a:rPr lang="en-US" altLang="ko-KR" sz="1000" dirty="0"/>
              <a:t>()</a:t>
            </a:r>
          </a:p>
          <a:p>
            <a:r>
              <a:rPr lang="en-US" altLang="ko-KR" sz="1000" dirty="0"/>
              <a:t>2</a:t>
            </a:r>
          </a:p>
          <a:p>
            <a:r>
              <a:rPr lang="en-US" altLang="ko-KR" sz="1000" dirty="0"/>
              <a:t>&gt;&gt;&gt; </a:t>
            </a:r>
            <a:r>
              <a:rPr lang="en-US" altLang="ko-KR" sz="1000" dirty="0" err="1"/>
              <a:t>v.next</a:t>
            </a:r>
            <a:r>
              <a:rPr lang="en-US" altLang="ko-KR" sz="1000" dirty="0"/>
              <a:t>()</a:t>
            </a:r>
          </a:p>
          <a:p>
            <a:r>
              <a:rPr lang="en-US" altLang="ko-KR" sz="1000" dirty="0"/>
              <a:t>3</a:t>
            </a:r>
          </a:p>
          <a:p>
            <a:r>
              <a:rPr lang="en-US" altLang="ko-KR" sz="1000" dirty="0"/>
              <a:t>&gt;&gt;&gt; </a:t>
            </a:r>
            <a:r>
              <a:rPr lang="en-US" altLang="ko-KR" sz="1000" dirty="0" err="1"/>
              <a:t>v.next</a:t>
            </a:r>
            <a:r>
              <a:rPr lang="en-US" altLang="ko-KR" sz="1000" dirty="0"/>
              <a:t>()</a:t>
            </a:r>
          </a:p>
          <a:p>
            <a:r>
              <a:rPr lang="en-US" altLang="ko-KR" sz="1000" dirty="0"/>
              <a:t>4</a:t>
            </a:r>
          </a:p>
          <a:p>
            <a:r>
              <a:rPr lang="en-US" altLang="ko-KR" sz="1000" dirty="0"/>
              <a:t>&gt;&gt;&gt; </a:t>
            </a:r>
            <a:r>
              <a:rPr lang="en-US" altLang="ko-KR" sz="1000" dirty="0" err="1"/>
              <a:t>v.next</a:t>
            </a:r>
            <a:r>
              <a:rPr lang="en-US" altLang="ko-KR" sz="1000" dirty="0"/>
              <a:t>()</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StopIteration</a:t>
            </a:r>
            <a:endParaRPr lang="en-US" altLang="ko-KR" sz="1000" dirty="0"/>
          </a:p>
          <a:p>
            <a:r>
              <a:rPr lang="en-US" altLang="ko-KR" sz="1000" dirty="0"/>
              <a:t>&gt;&gt;&gt; </a:t>
            </a:r>
            <a:endParaRPr lang="ko-KR" altLang="en-US" sz="1000" dirty="0"/>
          </a:p>
        </p:txBody>
      </p:sp>
      <p:sp>
        <p:nvSpPr>
          <p:cNvPr id="5" name="직사각형 4"/>
          <p:cNvSpPr/>
          <p:nvPr/>
        </p:nvSpPr>
        <p:spPr>
          <a:xfrm>
            <a:off x="4788024" y="3384360"/>
            <a:ext cx="3672408"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t>
            </a:r>
            <a:r>
              <a:rPr lang="en-US" altLang="ko-KR" sz="1000" dirty="0" err="1"/>
              <a:t>def</a:t>
            </a:r>
            <a:r>
              <a:rPr lang="en-US" altLang="ko-KR" sz="1000" dirty="0"/>
              <a:t> </a:t>
            </a:r>
            <a:r>
              <a:rPr lang="en-US" altLang="ko-KR" sz="1000" dirty="0" err="1"/>
              <a:t>returnfunc</a:t>
            </a:r>
            <a:r>
              <a:rPr lang="en-US" altLang="ko-KR" sz="1000" dirty="0"/>
              <a:t>(x) :</a:t>
            </a:r>
          </a:p>
          <a:p>
            <a:r>
              <a:rPr lang="en-US" altLang="ko-KR" sz="1000" dirty="0"/>
              <a:t>...     for </a:t>
            </a:r>
            <a:r>
              <a:rPr lang="en-US" altLang="ko-KR" sz="1000" dirty="0" err="1"/>
              <a:t>i</a:t>
            </a:r>
            <a:r>
              <a:rPr lang="en-US" altLang="ko-KR" sz="1000" dirty="0"/>
              <a:t> in x :</a:t>
            </a:r>
          </a:p>
          <a:p>
            <a:r>
              <a:rPr lang="en-US" altLang="ko-KR" sz="1000" dirty="0"/>
              <a:t>...         yield </a:t>
            </a:r>
            <a:r>
              <a:rPr lang="en-US" altLang="ko-KR" sz="1000" dirty="0" err="1"/>
              <a:t>i</a:t>
            </a:r>
            <a:endParaRPr lang="en-US" altLang="ko-KR" sz="1000" dirty="0"/>
          </a:p>
          <a:p>
            <a:r>
              <a:rPr lang="en-US" altLang="ko-KR" sz="1000" dirty="0"/>
              <a:t>... </a:t>
            </a:r>
          </a:p>
          <a:p>
            <a:r>
              <a:rPr lang="en-US" altLang="ko-KR" sz="1000" dirty="0" smtClean="0"/>
              <a:t>&gt;&gt;&gt; </a:t>
            </a:r>
            <a:r>
              <a:rPr lang="en-US" altLang="ko-KR" sz="1000" dirty="0"/>
              <a:t>p = </a:t>
            </a:r>
            <a:r>
              <a:rPr lang="en-US" altLang="ko-KR" sz="1000" dirty="0" err="1"/>
              <a:t>returnfunc</a:t>
            </a:r>
            <a:r>
              <a:rPr lang="en-US" altLang="ko-KR" sz="1000" dirty="0"/>
              <a:t>([1,2,3</a:t>
            </a:r>
            <a:r>
              <a:rPr lang="en-US" altLang="ko-KR" sz="1000" dirty="0" smtClean="0"/>
              <a:t>])</a:t>
            </a:r>
          </a:p>
          <a:p>
            <a:r>
              <a:rPr lang="en-US" altLang="ko-KR" sz="1000" dirty="0"/>
              <a:t>&gt;&gt;&gt; p</a:t>
            </a:r>
          </a:p>
          <a:p>
            <a:r>
              <a:rPr lang="en-US" altLang="ko-KR" sz="1000" dirty="0"/>
              <a:t>&lt;generator object </a:t>
            </a:r>
            <a:r>
              <a:rPr lang="en-US" altLang="ko-KR" sz="1000" dirty="0" err="1"/>
              <a:t>returnfunc</a:t>
            </a:r>
            <a:r>
              <a:rPr lang="en-US" altLang="ko-KR" sz="1000" dirty="0"/>
              <a:t> at 0x06480918&gt;</a:t>
            </a:r>
          </a:p>
          <a:p>
            <a:r>
              <a:rPr lang="en-US" altLang="ko-KR" sz="1000" dirty="0"/>
              <a:t>&gt;&gt;&gt; </a:t>
            </a:r>
            <a:r>
              <a:rPr lang="en-US" altLang="ko-KR" sz="1000" dirty="0" err="1"/>
              <a:t>p.next</a:t>
            </a:r>
            <a:r>
              <a:rPr lang="en-US" altLang="ko-KR" sz="1000" dirty="0"/>
              <a:t>()</a:t>
            </a:r>
          </a:p>
          <a:p>
            <a:r>
              <a:rPr lang="en-US" altLang="ko-KR" sz="1000" dirty="0"/>
              <a:t>1</a:t>
            </a:r>
          </a:p>
          <a:p>
            <a:r>
              <a:rPr lang="en-US" altLang="ko-KR" sz="1000" dirty="0"/>
              <a:t>&gt;&gt;&gt; </a:t>
            </a:r>
            <a:r>
              <a:rPr lang="en-US" altLang="ko-KR" sz="1000" dirty="0" err="1"/>
              <a:t>p.next</a:t>
            </a:r>
            <a:r>
              <a:rPr lang="en-US" altLang="ko-KR" sz="1000" dirty="0"/>
              <a:t>()</a:t>
            </a:r>
          </a:p>
          <a:p>
            <a:r>
              <a:rPr lang="en-US" altLang="ko-KR" sz="1000" dirty="0"/>
              <a:t>2</a:t>
            </a:r>
          </a:p>
          <a:p>
            <a:r>
              <a:rPr lang="en-US" altLang="ko-KR" sz="1000" dirty="0"/>
              <a:t>&gt;&gt;&gt; </a:t>
            </a:r>
            <a:r>
              <a:rPr lang="en-US" altLang="ko-KR" sz="1000" dirty="0" err="1"/>
              <a:t>p.next</a:t>
            </a:r>
            <a:r>
              <a:rPr lang="en-US" altLang="ko-KR" sz="1000" dirty="0"/>
              <a:t>()</a:t>
            </a:r>
          </a:p>
          <a:p>
            <a:r>
              <a:rPr lang="en-US" altLang="ko-KR" sz="1000" dirty="0"/>
              <a:t>3</a:t>
            </a:r>
          </a:p>
          <a:p>
            <a:r>
              <a:rPr lang="en-US" altLang="ko-KR" sz="1000" dirty="0"/>
              <a:t>&gt;&gt;&gt; </a:t>
            </a:r>
            <a:r>
              <a:rPr lang="en-US" altLang="ko-KR" sz="1000" dirty="0" err="1"/>
              <a:t>p.next</a:t>
            </a:r>
            <a:r>
              <a:rPr lang="en-US" altLang="ko-KR" sz="1000" dirty="0"/>
              <a:t>()</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StopIteration</a:t>
            </a:r>
            <a:endParaRPr lang="en-US" altLang="ko-KR" sz="1000" dirty="0"/>
          </a:p>
          <a:p>
            <a:r>
              <a:rPr lang="en-US" altLang="ko-KR" sz="1000" dirty="0"/>
              <a:t>&gt;&gt;&gt; </a:t>
            </a:r>
            <a:endParaRPr lang="ko-KR" altLang="en-US" sz="1000" dirty="0"/>
          </a:p>
        </p:txBody>
      </p:sp>
      <p:sp>
        <p:nvSpPr>
          <p:cNvPr id="6" name="TextBox 5"/>
          <p:cNvSpPr txBox="1"/>
          <p:nvPr/>
        </p:nvSpPr>
        <p:spPr>
          <a:xfrm>
            <a:off x="1331640" y="2924944"/>
            <a:ext cx="2704587" cy="369332"/>
          </a:xfrm>
          <a:prstGeom prst="rect">
            <a:avLst/>
          </a:prstGeom>
          <a:noFill/>
        </p:spPr>
        <p:txBody>
          <a:bodyPr wrap="none" rtlCol="0">
            <a:spAutoFit/>
          </a:bodyPr>
          <a:lstStyle/>
          <a:p>
            <a:r>
              <a:rPr lang="en-US" altLang="ko-KR" dirty="0" smtClean="0"/>
              <a:t>Generation Expression</a:t>
            </a:r>
            <a:endParaRPr lang="ko-KR" altLang="en-US" dirty="0"/>
          </a:p>
        </p:txBody>
      </p:sp>
      <p:sp>
        <p:nvSpPr>
          <p:cNvPr id="7" name="TextBox 6"/>
          <p:cNvSpPr txBox="1"/>
          <p:nvPr/>
        </p:nvSpPr>
        <p:spPr>
          <a:xfrm>
            <a:off x="5271934" y="2924944"/>
            <a:ext cx="2523448" cy="369332"/>
          </a:xfrm>
          <a:prstGeom prst="rect">
            <a:avLst/>
          </a:prstGeom>
          <a:noFill/>
        </p:spPr>
        <p:txBody>
          <a:bodyPr wrap="none" rtlCol="0">
            <a:spAutoFit/>
          </a:bodyPr>
          <a:lstStyle/>
          <a:p>
            <a:r>
              <a:rPr lang="en-US" altLang="ko-KR" dirty="0" smtClean="0"/>
              <a:t>Generation Function </a:t>
            </a:r>
            <a:endParaRPr lang="ko-KR" altLang="en-US" dirty="0"/>
          </a:p>
        </p:txBody>
      </p:sp>
    </p:spTree>
    <p:extLst>
      <p:ext uri="{BB962C8B-B14F-4D97-AF65-F5344CB8AC3E}">
        <p14:creationId xmlns:p14="http://schemas.microsoft.com/office/powerpoint/2010/main" val="235451089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ko-KR" altLang="en-US" dirty="0" smtClean="0"/>
              <a:t>함수 </a:t>
            </a:r>
            <a:r>
              <a:rPr lang="en-US" altLang="ko-KR" dirty="0" smtClean="0"/>
              <a:t>– </a:t>
            </a:r>
            <a:r>
              <a:rPr lang="ko-KR" altLang="en-US" dirty="0" smtClean="0"/>
              <a:t>시점호출 </a:t>
            </a:r>
            <a:r>
              <a:rPr lang="en-US" altLang="ko-KR" dirty="0" smtClean="0"/>
              <a:t>: Generation – Function(yield)</a:t>
            </a:r>
            <a:endParaRPr lang="ko-KR" altLang="en-US" dirty="0"/>
          </a:p>
        </p:txBody>
      </p:sp>
      <p:sp>
        <p:nvSpPr>
          <p:cNvPr id="3" name="내용 개체 틀 2"/>
          <p:cNvSpPr>
            <a:spLocks noGrp="1"/>
          </p:cNvSpPr>
          <p:nvPr>
            <p:ph sz="quarter" idx="1"/>
          </p:nvPr>
        </p:nvSpPr>
        <p:spPr>
          <a:xfrm>
            <a:off x="612648" y="1600200"/>
            <a:ext cx="8153400" cy="1324744"/>
          </a:xfrm>
        </p:spPr>
        <p:txBody>
          <a:bodyPr>
            <a:normAutofit fontScale="92500" lnSpcReduction="20000"/>
          </a:bodyPr>
          <a:lstStyle/>
          <a:p>
            <a:pPr>
              <a:buFont typeface="Wingdings" panose="05000000000000000000" pitchFamily="2" charset="2"/>
              <a:buChar char="§"/>
            </a:pPr>
            <a:r>
              <a:rPr lang="ko-KR" altLang="en-US" dirty="0" smtClean="0"/>
              <a:t>함수 </a:t>
            </a:r>
            <a:r>
              <a:rPr lang="en-US" altLang="ko-KR" dirty="0" smtClean="0"/>
              <a:t>Return </a:t>
            </a:r>
            <a:r>
              <a:rPr lang="ko-KR" altLang="en-US" dirty="0" smtClean="0"/>
              <a:t>대신  </a:t>
            </a:r>
            <a:r>
              <a:rPr lang="en-US" altLang="ko-KR" dirty="0" smtClean="0"/>
              <a:t>Yield </a:t>
            </a:r>
            <a:r>
              <a:rPr lang="ko-KR" altLang="en-US" dirty="0" smtClean="0"/>
              <a:t>대체</a:t>
            </a:r>
            <a:endParaRPr lang="en-US" altLang="ko-KR" dirty="0" smtClean="0"/>
          </a:p>
          <a:p>
            <a:pPr>
              <a:buFont typeface="Wingdings" panose="05000000000000000000" pitchFamily="2" charset="2"/>
              <a:buChar char="§"/>
            </a:pPr>
            <a:r>
              <a:rPr lang="ko-KR" altLang="en-US" dirty="0" smtClean="0"/>
              <a:t>함수를 호출</a:t>
            </a:r>
            <a:r>
              <a:rPr lang="en-US" altLang="ko-KR" dirty="0" smtClean="0"/>
              <a:t>(next())</a:t>
            </a:r>
            <a:r>
              <a:rPr lang="ko-KR" altLang="en-US" dirty="0" smtClean="0"/>
              <a:t>해도 계속 저장 함수를 호출</a:t>
            </a:r>
            <a:endParaRPr lang="en-US" altLang="ko-KR" dirty="0" smtClean="0"/>
          </a:p>
          <a:p>
            <a:pPr>
              <a:buFont typeface="Wingdings" panose="05000000000000000000" pitchFamily="2" charset="2"/>
              <a:buChar char="§"/>
            </a:pPr>
            <a:r>
              <a:rPr lang="ko-KR" altLang="en-US" dirty="0" smtClean="0"/>
              <a:t>처리가 종료되면 </a:t>
            </a:r>
            <a:r>
              <a:rPr lang="en-US" altLang="ko-KR" dirty="0" smtClean="0"/>
              <a:t>exception </a:t>
            </a:r>
            <a:r>
              <a:rPr lang="ko-KR" altLang="en-US" dirty="0" smtClean="0"/>
              <a:t>발생 </a:t>
            </a:r>
            <a:endParaRPr lang="ko-KR" altLang="en-US" dirty="0"/>
          </a:p>
        </p:txBody>
      </p:sp>
      <p:sp>
        <p:nvSpPr>
          <p:cNvPr id="4" name="직사각형 3"/>
          <p:cNvSpPr/>
          <p:nvPr/>
        </p:nvSpPr>
        <p:spPr>
          <a:xfrm>
            <a:off x="1043608" y="2924944"/>
            <a:ext cx="4680520"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t>
            </a:r>
            <a:r>
              <a:rPr lang="en-US" altLang="ko-KR" sz="1000" dirty="0" err="1"/>
              <a:t>def</a:t>
            </a:r>
            <a:r>
              <a:rPr lang="en-US" altLang="ko-KR" sz="1000" dirty="0"/>
              <a:t> </a:t>
            </a:r>
            <a:r>
              <a:rPr lang="en-US" altLang="ko-KR" sz="1000" dirty="0" err="1"/>
              <a:t>list_c</a:t>
            </a:r>
            <a:r>
              <a:rPr lang="en-US" altLang="ko-KR" sz="1000" dirty="0"/>
              <a:t>(l) :</a:t>
            </a:r>
          </a:p>
          <a:p>
            <a:r>
              <a:rPr lang="en-US" altLang="ko-KR" sz="1000" dirty="0"/>
              <a:t>...     for </a:t>
            </a:r>
            <a:r>
              <a:rPr lang="en-US" altLang="ko-KR" sz="1000" dirty="0" err="1"/>
              <a:t>i</a:t>
            </a:r>
            <a:r>
              <a:rPr lang="en-US" altLang="ko-KR" sz="1000" dirty="0"/>
              <a:t> in l :</a:t>
            </a:r>
          </a:p>
          <a:p>
            <a:r>
              <a:rPr lang="en-US" altLang="ko-KR" sz="1000" dirty="0"/>
              <a:t>...         yield </a:t>
            </a:r>
            <a:r>
              <a:rPr lang="en-US" altLang="ko-KR" sz="1000" dirty="0" err="1"/>
              <a:t>i</a:t>
            </a:r>
            <a:endParaRPr lang="en-US" altLang="ko-KR" sz="1000" dirty="0"/>
          </a:p>
          <a:p>
            <a:r>
              <a:rPr lang="en-US" altLang="ko-KR" sz="1000" dirty="0"/>
              <a:t>... </a:t>
            </a:r>
            <a:endParaRPr lang="en-US" altLang="ko-KR" sz="1000" dirty="0" smtClean="0"/>
          </a:p>
          <a:p>
            <a:r>
              <a:rPr lang="en-US" altLang="ko-KR" sz="1000" dirty="0"/>
              <a:t>&gt;&gt;&gt; </a:t>
            </a:r>
            <a:r>
              <a:rPr lang="en-US" altLang="ko-KR" sz="1000" dirty="0" err="1"/>
              <a:t>list_c</a:t>
            </a:r>
            <a:r>
              <a:rPr lang="en-US" altLang="ko-KR" sz="1000" dirty="0"/>
              <a:t>(l)</a:t>
            </a:r>
          </a:p>
          <a:p>
            <a:r>
              <a:rPr lang="en-US" altLang="ko-KR" sz="1000" dirty="0"/>
              <a:t>&lt;generator object </a:t>
            </a:r>
            <a:r>
              <a:rPr lang="en-US" altLang="ko-KR" sz="1000" dirty="0" err="1"/>
              <a:t>list_c</a:t>
            </a:r>
            <a:r>
              <a:rPr lang="en-US" altLang="ko-KR" sz="1000" dirty="0"/>
              <a:t> at 0x06521A08</a:t>
            </a:r>
            <a:r>
              <a:rPr lang="en-US" altLang="ko-KR" sz="1000" dirty="0" smtClean="0"/>
              <a:t>&gt;</a:t>
            </a:r>
          </a:p>
          <a:p>
            <a:r>
              <a:rPr lang="en-US" altLang="ko-KR" sz="1000" dirty="0"/>
              <a:t>&gt;&gt;&gt; v = </a:t>
            </a:r>
            <a:r>
              <a:rPr lang="en-US" altLang="ko-KR" sz="1000" dirty="0" err="1"/>
              <a:t>list_c</a:t>
            </a:r>
            <a:r>
              <a:rPr lang="en-US" altLang="ko-KR" sz="1000" dirty="0"/>
              <a:t>(l)</a:t>
            </a:r>
          </a:p>
          <a:p>
            <a:r>
              <a:rPr lang="en-US" altLang="ko-KR" sz="1000" dirty="0"/>
              <a:t>&gt;&gt;&gt; </a:t>
            </a:r>
            <a:r>
              <a:rPr lang="en-US" altLang="ko-KR" sz="1000" dirty="0" err="1"/>
              <a:t>v.next</a:t>
            </a:r>
            <a:r>
              <a:rPr lang="en-US" altLang="ko-KR" sz="1000" dirty="0"/>
              <a:t>()</a:t>
            </a:r>
          </a:p>
          <a:p>
            <a:r>
              <a:rPr lang="en-US" altLang="ko-KR" sz="1000" dirty="0" smtClean="0"/>
              <a:t>0</a:t>
            </a:r>
          </a:p>
          <a:p>
            <a:r>
              <a:rPr lang="en-US" altLang="ko-KR" sz="1000" dirty="0"/>
              <a:t>&gt;&gt;&gt; </a:t>
            </a:r>
            <a:r>
              <a:rPr lang="en-US" altLang="ko-KR" sz="1000" dirty="0" err="1"/>
              <a:t>v.next</a:t>
            </a:r>
            <a:r>
              <a:rPr lang="en-US" altLang="ko-KR" sz="1000" dirty="0"/>
              <a:t>()</a:t>
            </a:r>
          </a:p>
          <a:p>
            <a:r>
              <a:rPr lang="en-US" altLang="ko-KR" sz="1000" dirty="0"/>
              <a:t>1</a:t>
            </a:r>
          </a:p>
          <a:p>
            <a:r>
              <a:rPr lang="en-US" altLang="ko-KR" sz="1000" dirty="0"/>
              <a:t>&gt;&gt;&gt; </a:t>
            </a:r>
            <a:r>
              <a:rPr lang="en-US" altLang="ko-KR" sz="1000" dirty="0" err="1"/>
              <a:t>v.next</a:t>
            </a:r>
            <a:r>
              <a:rPr lang="en-US" altLang="ko-KR" sz="1000" dirty="0"/>
              <a:t>()</a:t>
            </a:r>
          </a:p>
          <a:p>
            <a:r>
              <a:rPr lang="en-US" altLang="ko-KR" sz="1000" dirty="0"/>
              <a:t>2</a:t>
            </a:r>
          </a:p>
          <a:p>
            <a:r>
              <a:rPr lang="en-US" altLang="ko-KR" sz="1000" dirty="0"/>
              <a:t>&gt;&gt;&gt; </a:t>
            </a:r>
            <a:r>
              <a:rPr lang="en-US" altLang="ko-KR" sz="1000" dirty="0" err="1"/>
              <a:t>v.next</a:t>
            </a:r>
            <a:r>
              <a:rPr lang="en-US" altLang="ko-KR" sz="1000" dirty="0"/>
              <a:t>()</a:t>
            </a:r>
          </a:p>
          <a:p>
            <a:r>
              <a:rPr lang="en-US" altLang="ko-KR" sz="1000" dirty="0"/>
              <a:t>3</a:t>
            </a:r>
          </a:p>
          <a:p>
            <a:r>
              <a:rPr lang="en-US" altLang="ko-KR" sz="1000" dirty="0"/>
              <a:t>&gt;&gt;&gt; </a:t>
            </a:r>
            <a:r>
              <a:rPr lang="en-US" altLang="ko-KR" sz="1000" dirty="0" err="1"/>
              <a:t>v.next</a:t>
            </a:r>
            <a:r>
              <a:rPr lang="en-US" altLang="ko-KR" sz="1000" dirty="0"/>
              <a:t>()</a:t>
            </a:r>
          </a:p>
          <a:p>
            <a:r>
              <a:rPr lang="en-US" altLang="ko-KR" sz="1000" dirty="0"/>
              <a:t>4</a:t>
            </a:r>
          </a:p>
          <a:p>
            <a:r>
              <a:rPr lang="en-US" altLang="ko-KR" sz="1000" dirty="0"/>
              <a:t>&gt;&gt;&gt; </a:t>
            </a:r>
            <a:r>
              <a:rPr lang="en-US" altLang="ko-KR" sz="1000" dirty="0" err="1"/>
              <a:t>v.next</a:t>
            </a:r>
            <a:r>
              <a:rPr lang="en-US" altLang="ko-KR" sz="1000" dirty="0"/>
              <a:t>()</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StopIteration</a:t>
            </a:r>
            <a:endParaRPr lang="en-US" altLang="ko-KR" sz="1000" dirty="0"/>
          </a:p>
          <a:p>
            <a:r>
              <a:rPr lang="en-US" altLang="ko-KR" sz="1000" dirty="0"/>
              <a:t>&gt;&gt;&gt; </a:t>
            </a:r>
            <a:endParaRPr lang="ko-KR" altLang="en-US" sz="1000" dirty="0"/>
          </a:p>
        </p:txBody>
      </p:sp>
    </p:spTree>
    <p:extLst>
      <p:ext uri="{BB962C8B-B14F-4D97-AF65-F5344CB8AC3E}">
        <p14:creationId xmlns:p14="http://schemas.microsoft.com/office/powerpoint/2010/main" val="10565303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a:t>
            </a:r>
            <a:r>
              <a:rPr lang="en-US" altLang="ko-KR" dirty="0" smtClean="0"/>
              <a:t>- </a:t>
            </a:r>
            <a:r>
              <a:rPr lang="ko-KR" altLang="en-US" dirty="0" smtClean="0"/>
              <a:t>부분호출 </a:t>
            </a:r>
            <a:r>
              <a:rPr lang="en-US" altLang="ko-KR" dirty="0" smtClean="0"/>
              <a:t>: Curry</a:t>
            </a:r>
            <a:endParaRPr lang="ko-KR" altLang="en-US" dirty="0"/>
          </a:p>
        </p:txBody>
      </p:sp>
      <p:sp>
        <p:nvSpPr>
          <p:cNvPr id="3" name="내용 개체 틀 2"/>
          <p:cNvSpPr>
            <a:spLocks noGrp="1"/>
          </p:cNvSpPr>
          <p:nvPr>
            <p:ph sz="quarter" idx="1"/>
          </p:nvPr>
        </p:nvSpPr>
        <p:spPr>
          <a:xfrm>
            <a:off x="457200" y="1600201"/>
            <a:ext cx="8229600" cy="1252735"/>
          </a:xfrm>
        </p:spPr>
        <p:txBody>
          <a:bodyPr>
            <a:normAutofit lnSpcReduction="10000"/>
          </a:bodyPr>
          <a:lstStyle/>
          <a:p>
            <a:pPr marL="457200" lvl="1" indent="0" fontAlgn="base">
              <a:buNone/>
            </a:pPr>
            <a:r>
              <a:rPr lang="ko-KR" altLang="en-US" dirty="0" smtClean="0"/>
              <a:t>함수의 인자를 점진적으로 증가하면서 처리하는 법으로 외부함수에서 내부함수로 처리를 위임해서 점진적으로 실행하도록 처리하는 함수</a:t>
            </a:r>
            <a:endParaRPr lang="en-US" altLang="ko-KR" dirty="0"/>
          </a:p>
          <a:p>
            <a:pPr marL="457200" lvl="1" indent="0" fontAlgn="base">
              <a:buNone/>
            </a:pPr>
            <a:endParaRPr lang="en-US" altLang="ko-KR" dirty="0"/>
          </a:p>
        </p:txBody>
      </p:sp>
      <p:sp>
        <p:nvSpPr>
          <p:cNvPr id="6" name="직사각형 5"/>
          <p:cNvSpPr/>
          <p:nvPr/>
        </p:nvSpPr>
        <p:spPr>
          <a:xfrm>
            <a:off x="1043608" y="3212976"/>
            <a:ext cx="2880320"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err="1"/>
              <a:t>def</a:t>
            </a:r>
            <a:r>
              <a:rPr lang="en-US" altLang="ko-KR" sz="1000" dirty="0"/>
              <a:t> f(a):</a:t>
            </a:r>
          </a:p>
          <a:p>
            <a:r>
              <a:rPr lang="en-US" altLang="ko-KR" sz="1000" dirty="0" smtClean="0"/>
              <a:t>     print </a:t>
            </a:r>
            <a:r>
              <a:rPr lang="en-US" altLang="ko-KR" sz="1000" dirty="0"/>
              <a:t>"function class object ",id(f)</a:t>
            </a:r>
          </a:p>
          <a:p>
            <a:r>
              <a:rPr lang="en-US" altLang="ko-KR" sz="1000" dirty="0" smtClean="0"/>
              <a:t>     </a:t>
            </a:r>
            <a:r>
              <a:rPr lang="en-US" altLang="ko-KR" sz="1000" dirty="0" err="1" smtClean="0"/>
              <a:t>def</a:t>
            </a:r>
            <a:r>
              <a:rPr lang="en-US" altLang="ko-KR" sz="1000" dirty="0" smtClean="0"/>
              <a:t> </a:t>
            </a:r>
            <a:r>
              <a:rPr lang="en-US" altLang="ko-KR" sz="1000" dirty="0"/>
              <a:t>g(b, c, d, e):</a:t>
            </a:r>
          </a:p>
          <a:p>
            <a:r>
              <a:rPr lang="en-US" altLang="ko-KR" sz="1000" dirty="0" smtClean="0"/>
              <a:t>           print(a</a:t>
            </a:r>
            <a:r>
              <a:rPr lang="en-US" altLang="ko-KR" sz="1000" dirty="0"/>
              <a:t>, b, c, d, e)</a:t>
            </a:r>
          </a:p>
          <a:p>
            <a:r>
              <a:rPr lang="en-US" altLang="ko-KR" sz="1000" dirty="0" smtClean="0"/>
              <a:t>     return </a:t>
            </a:r>
            <a:r>
              <a:rPr lang="en-US" altLang="ko-KR" sz="1000" dirty="0"/>
              <a:t>g</a:t>
            </a:r>
          </a:p>
          <a:p>
            <a:endParaRPr lang="en-US" altLang="ko-KR" sz="1000" dirty="0"/>
          </a:p>
          <a:p>
            <a:r>
              <a:rPr lang="en-US" altLang="ko-KR" sz="1000" dirty="0"/>
              <a:t>print " function instance ", id(f(1))</a:t>
            </a:r>
          </a:p>
          <a:p>
            <a:r>
              <a:rPr lang="en-US" altLang="ko-KR" sz="1000" dirty="0"/>
              <a:t>f1 = f(1)</a:t>
            </a:r>
          </a:p>
          <a:p>
            <a:r>
              <a:rPr lang="en-US" altLang="ko-KR" sz="1000" dirty="0"/>
              <a:t>f1(2,3,4,5</a:t>
            </a:r>
            <a:r>
              <a:rPr lang="en-US" altLang="ko-KR" sz="1000" dirty="0" smtClean="0"/>
              <a:t>)</a:t>
            </a:r>
            <a:r>
              <a:rPr lang="en-US" altLang="ko-KR" sz="1000" dirty="0"/>
              <a:t/>
            </a:r>
            <a:br>
              <a:rPr lang="en-US" altLang="ko-KR" sz="1000" dirty="0"/>
            </a:br>
            <a:endParaRPr lang="en-US" altLang="ko-KR" sz="1000" dirty="0"/>
          </a:p>
          <a:p>
            <a:r>
              <a:rPr lang="en-US" altLang="ko-KR" sz="1000" dirty="0" err="1" smtClean="0"/>
              <a:t>def</a:t>
            </a:r>
            <a:r>
              <a:rPr lang="en-US" altLang="ko-KR" sz="1000" dirty="0" smtClean="0"/>
              <a:t>  </a:t>
            </a:r>
            <a:r>
              <a:rPr lang="en-US" altLang="ko-KR" sz="1000" dirty="0"/>
              <a:t>f1(a):</a:t>
            </a:r>
          </a:p>
          <a:p>
            <a:r>
              <a:rPr lang="en-US" altLang="ko-KR" sz="1000" dirty="0" smtClean="0"/>
              <a:t>    </a:t>
            </a:r>
            <a:r>
              <a:rPr lang="en-US" altLang="ko-KR" sz="1000" dirty="0" err="1" smtClean="0"/>
              <a:t>def</a:t>
            </a:r>
            <a:r>
              <a:rPr lang="en-US" altLang="ko-KR" sz="1000" dirty="0" smtClean="0"/>
              <a:t>  g1(b</a:t>
            </a:r>
            <a:r>
              <a:rPr lang="en-US" altLang="ko-KR" sz="1000" dirty="0"/>
              <a:t>):</a:t>
            </a:r>
          </a:p>
          <a:p>
            <a:r>
              <a:rPr lang="en-US" altLang="ko-KR" sz="1000" dirty="0" smtClean="0"/>
              <a:t>         </a:t>
            </a:r>
            <a:r>
              <a:rPr lang="en-US" altLang="ko-KR" sz="1000" dirty="0" err="1" smtClean="0"/>
              <a:t>def</a:t>
            </a:r>
            <a:r>
              <a:rPr lang="en-US" altLang="ko-KR" sz="1000" dirty="0" smtClean="0"/>
              <a:t> </a:t>
            </a:r>
            <a:r>
              <a:rPr lang="en-US" altLang="ko-KR" sz="1000" dirty="0"/>
              <a:t>h1(c, d, e):</a:t>
            </a:r>
          </a:p>
          <a:p>
            <a:r>
              <a:rPr lang="en-US" altLang="ko-KR" sz="1000" dirty="0" smtClean="0"/>
              <a:t>              print(a</a:t>
            </a:r>
            <a:r>
              <a:rPr lang="en-US" altLang="ko-KR" sz="1000" dirty="0"/>
              <a:t>, b, c, d, e)</a:t>
            </a:r>
          </a:p>
          <a:p>
            <a:r>
              <a:rPr lang="en-US" altLang="ko-KR" sz="1000" dirty="0" smtClean="0"/>
              <a:t>          return </a:t>
            </a:r>
            <a:r>
              <a:rPr lang="en-US" altLang="ko-KR" sz="1000" dirty="0"/>
              <a:t>h1</a:t>
            </a:r>
          </a:p>
          <a:p>
            <a:r>
              <a:rPr lang="en-US" altLang="ko-KR" sz="1000" dirty="0" smtClean="0"/>
              <a:t>    return g1</a:t>
            </a:r>
          </a:p>
          <a:p>
            <a:endParaRPr lang="en-US" altLang="ko-KR" sz="1000" dirty="0"/>
          </a:p>
          <a:p>
            <a:r>
              <a:rPr lang="en-US" altLang="ko-KR" sz="1000" dirty="0"/>
              <a:t>f1(1)(2)(3,4,5)</a:t>
            </a:r>
            <a:endParaRPr lang="ko-KR" altLang="en-US" sz="1000" dirty="0"/>
          </a:p>
        </p:txBody>
      </p:sp>
      <p:sp>
        <p:nvSpPr>
          <p:cNvPr id="7" name="TextBox 6"/>
          <p:cNvSpPr txBox="1"/>
          <p:nvPr/>
        </p:nvSpPr>
        <p:spPr>
          <a:xfrm>
            <a:off x="5580112" y="4149080"/>
            <a:ext cx="2520280" cy="1477328"/>
          </a:xfrm>
          <a:prstGeom prst="rect">
            <a:avLst/>
          </a:prstGeom>
          <a:noFill/>
        </p:spPr>
        <p:txBody>
          <a:bodyPr wrap="square" rtlCol="0">
            <a:spAutoFit/>
          </a:bodyPr>
          <a:lstStyle/>
          <a:p>
            <a:r>
              <a:rPr lang="en-US" altLang="ko-KR" dirty="0" smtClean="0"/>
              <a:t>f1(1) </a:t>
            </a:r>
            <a:r>
              <a:rPr lang="ko-KR" altLang="en-US" dirty="0" smtClean="0"/>
              <a:t>함수 실행하면 </a:t>
            </a:r>
            <a:r>
              <a:rPr lang="en-US" altLang="ko-KR" dirty="0" smtClean="0"/>
              <a:t>g1(2) </a:t>
            </a:r>
            <a:r>
              <a:rPr lang="ko-KR" altLang="en-US" dirty="0" smtClean="0"/>
              <a:t>함수가 실행되고 </a:t>
            </a:r>
            <a:r>
              <a:rPr lang="en-US" altLang="ko-KR" dirty="0" smtClean="0"/>
              <a:t>h1 (3,4,5)</a:t>
            </a:r>
            <a:r>
              <a:rPr lang="ko-KR" altLang="en-US" dirty="0" smtClean="0"/>
              <a:t>가 최종적으로 </a:t>
            </a:r>
            <a:r>
              <a:rPr lang="ko-KR" altLang="en-US" dirty="0" err="1" smtClean="0"/>
              <a:t>실행되여</a:t>
            </a:r>
            <a:r>
              <a:rPr lang="ko-KR" altLang="en-US" dirty="0" smtClean="0"/>
              <a:t> 결과는 </a:t>
            </a:r>
            <a:r>
              <a:rPr lang="en-US" altLang="ko-KR" dirty="0"/>
              <a:t>(</a:t>
            </a:r>
            <a:r>
              <a:rPr lang="en-US" altLang="ko-KR" dirty="0" smtClean="0"/>
              <a:t>1,2,3,4,5) </a:t>
            </a:r>
            <a:r>
              <a:rPr lang="ko-KR" altLang="en-US" dirty="0" smtClean="0"/>
              <a:t>출력</a:t>
            </a:r>
            <a:endParaRPr lang="ko-KR" altLang="en-US" dirty="0"/>
          </a:p>
        </p:txBody>
      </p:sp>
      <p:sp>
        <p:nvSpPr>
          <p:cNvPr id="8" name="직사각형 7"/>
          <p:cNvSpPr/>
          <p:nvPr/>
        </p:nvSpPr>
        <p:spPr>
          <a:xfrm>
            <a:off x="971600" y="5733256"/>
            <a:ext cx="1656184" cy="5760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9"/>
          <p:cNvCxnSpPr>
            <a:stCxn id="8" idx="3"/>
            <a:endCxn id="7" idx="1"/>
          </p:cNvCxnSpPr>
          <p:nvPr/>
        </p:nvCxnSpPr>
        <p:spPr>
          <a:xfrm flipV="1">
            <a:off x="2627784" y="4887744"/>
            <a:ext cx="2952328" cy="11335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3749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함수</a:t>
            </a:r>
            <a:r>
              <a:rPr lang="en-US" altLang="ko-KR" dirty="0" smtClean="0"/>
              <a:t>- </a:t>
            </a:r>
            <a:r>
              <a:rPr lang="ko-KR" altLang="en-US" dirty="0" smtClean="0"/>
              <a:t>부분 호출</a:t>
            </a:r>
            <a:r>
              <a:rPr lang="en-US" altLang="ko-KR" dirty="0"/>
              <a:t> </a:t>
            </a:r>
            <a:r>
              <a:rPr lang="en-US" altLang="ko-KR" dirty="0" smtClean="0"/>
              <a:t>: partial</a:t>
            </a:r>
            <a:endParaRPr lang="ko-KR" altLang="en-US" dirty="0"/>
          </a:p>
        </p:txBody>
      </p:sp>
      <p:sp>
        <p:nvSpPr>
          <p:cNvPr id="3" name="내용 개체 틀 2"/>
          <p:cNvSpPr>
            <a:spLocks noGrp="1"/>
          </p:cNvSpPr>
          <p:nvPr>
            <p:ph sz="quarter" idx="1"/>
          </p:nvPr>
        </p:nvSpPr>
        <p:spPr>
          <a:xfrm>
            <a:off x="457200" y="1600201"/>
            <a:ext cx="8229600" cy="1252735"/>
          </a:xfrm>
        </p:spPr>
        <p:txBody>
          <a:bodyPr>
            <a:normAutofit/>
          </a:bodyPr>
          <a:lstStyle/>
          <a:p>
            <a:pPr marL="457200" lvl="1" indent="0" fontAlgn="base">
              <a:buNone/>
            </a:pPr>
            <a:r>
              <a:rPr lang="ko-KR" altLang="en-US" dirty="0" err="1" smtClean="0"/>
              <a:t>파이썬에서는</a:t>
            </a:r>
            <a:r>
              <a:rPr lang="ko-KR" altLang="en-US" dirty="0" smtClean="0"/>
              <a:t> </a:t>
            </a:r>
            <a:r>
              <a:rPr lang="en-US" altLang="ko-KR" dirty="0" smtClean="0"/>
              <a:t>partial </a:t>
            </a:r>
            <a:r>
              <a:rPr lang="ko-KR" altLang="en-US" dirty="0" smtClean="0"/>
              <a:t>함수를 제공해서 함수를 분할하여 처리함</a:t>
            </a:r>
            <a:endParaRPr lang="en-US" altLang="ko-KR" dirty="0"/>
          </a:p>
        </p:txBody>
      </p:sp>
      <p:sp>
        <p:nvSpPr>
          <p:cNvPr id="6" name="직사각형 5"/>
          <p:cNvSpPr/>
          <p:nvPr/>
        </p:nvSpPr>
        <p:spPr>
          <a:xfrm>
            <a:off x="1043608" y="3212976"/>
            <a:ext cx="4104456"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from </a:t>
            </a:r>
            <a:r>
              <a:rPr lang="en-US" altLang="ko-KR" sz="1000" dirty="0" err="1"/>
              <a:t>functools</a:t>
            </a:r>
            <a:r>
              <a:rPr lang="en-US" altLang="ko-KR" sz="1000" dirty="0"/>
              <a:t> import partial</a:t>
            </a:r>
          </a:p>
          <a:p>
            <a:r>
              <a:rPr lang="en-US" altLang="ko-KR" sz="1000" dirty="0" err="1"/>
              <a:t>def</a:t>
            </a:r>
            <a:r>
              <a:rPr lang="en-US" altLang="ko-KR" sz="1000" dirty="0"/>
              <a:t> f2(a, b, c, d):</a:t>
            </a:r>
          </a:p>
          <a:p>
            <a:r>
              <a:rPr lang="en-US" altLang="ko-KR" sz="1000" dirty="0" smtClean="0"/>
              <a:t>    print(a</a:t>
            </a:r>
            <a:r>
              <a:rPr lang="en-US" altLang="ko-KR" sz="1000" dirty="0"/>
              <a:t>, b, c, d</a:t>
            </a:r>
            <a:r>
              <a:rPr lang="en-US" altLang="ko-KR" sz="1000" dirty="0" smtClean="0"/>
              <a:t>)</a:t>
            </a:r>
          </a:p>
          <a:p>
            <a:endParaRPr lang="en-US" altLang="ko-KR" sz="1000" dirty="0"/>
          </a:p>
          <a:p>
            <a:r>
              <a:rPr lang="en-US" altLang="ko-KR" sz="1000" dirty="0" smtClean="0"/>
              <a:t>#&lt;</a:t>
            </a:r>
            <a:r>
              <a:rPr lang="en-US" altLang="ko-KR" sz="1000" dirty="0" err="1"/>
              <a:t>functools.partial</a:t>
            </a:r>
            <a:r>
              <a:rPr lang="en-US" altLang="ko-KR" sz="1000" dirty="0"/>
              <a:t> object at 0x029CE210&gt;</a:t>
            </a:r>
            <a:endParaRPr lang="en-US" altLang="ko-KR" sz="1000" dirty="0" smtClean="0"/>
          </a:p>
          <a:p>
            <a:endParaRPr lang="en-US" altLang="ko-KR" sz="1000" dirty="0"/>
          </a:p>
          <a:p>
            <a:r>
              <a:rPr lang="en-US" altLang="ko-KR" sz="1000" dirty="0"/>
              <a:t>p</a:t>
            </a:r>
            <a:r>
              <a:rPr lang="en-US" altLang="ko-KR" sz="1000" dirty="0" smtClean="0"/>
              <a:t>rint partial(f2</a:t>
            </a:r>
            <a:r>
              <a:rPr lang="en-US" altLang="ko-KR" sz="1000" dirty="0"/>
              <a:t>, 1, 2, 3)</a:t>
            </a:r>
          </a:p>
          <a:p>
            <a:endParaRPr lang="en-US" altLang="ko-KR" sz="1000" dirty="0"/>
          </a:p>
          <a:p>
            <a:r>
              <a:rPr lang="en-US" altLang="ko-KR" sz="1000" dirty="0"/>
              <a:t>g2 = partial(f2, 1, 2, 3)</a:t>
            </a:r>
          </a:p>
          <a:p>
            <a:r>
              <a:rPr lang="en-US" altLang="ko-KR" sz="1000" dirty="0"/>
              <a:t>g2(4)</a:t>
            </a:r>
            <a:endParaRPr lang="ko-KR" altLang="en-US" sz="1000" dirty="0"/>
          </a:p>
        </p:txBody>
      </p:sp>
      <p:sp>
        <p:nvSpPr>
          <p:cNvPr id="7" name="TextBox 6"/>
          <p:cNvSpPr txBox="1"/>
          <p:nvPr/>
        </p:nvSpPr>
        <p:spPr>
          <a:xfrm>
            <a:off x="5580112" y="4149080"/>
            <a:ext cx="2520280" cy="1200329"/>
          </a:xfrm>
          <a:prstGeom prst="rect">
            <a:avLst/>
          </a:prstGeom>
          <a:noFill/>
        </p:spPr>
        <p:txBody>
          <a:bodyPr wrap="square" rtlCol="0">
            <a:spAutoFit/>
          </a:bodyPr>
          <a:lstStyle/>
          <a:p>
            <a:r>
              <a:rPr lang="en-US" altLang="ko-KR" dirty="0" smtClean="0"/>
              <a:t>Partial </a:t>
            </a:r>
            <a:r>
              <a:rPr lang="ko-KR" altLang="en-US" dirty="0" smtClean="0"/>
              <a:t>함수 객체를 생성하고 추가 인자를 받으면 처리</a:t>
            </a:r>
            <a:endParaRPr lang="en-US" altLang="ko-KR" dirty="0" smtClean="0"/>
          </a:p>
          <a:p>
            <a:r>
              <a:rPr lang="en-US" altLang="ko-KR" dirty="0" smtClean="0"/>
              <a:t>(1,2,3,4) </a:t>
            </a:r>
            <a:r>
              <a:rPr lang="ko-KR" altLang="en-US" dirty="0" smtClean="0"/>
              <a:t>출력</a:t>
            </a:r>
            <a:r>
              <a:rPr lang="en-US" altLang="ko-KR" dirty="0" smtClean="0"/>
              <a:t> </a:t>
            </a:r>
            <a:endParaRPr lang="ko-KR" altLang="en-US" dirty="0"/>
          </a:p>
        </p:txBody>
      </p:sp>
      <p:sp>
        <p:nvSpPr>
          <p:cNvPr id="8" name="직사각형 7"/>
          <p:cNvSpPr/>
          <p:nvPr/>
        </p:nvSpPr>
        <p:spPr>
          <a:xfrm>
            <a:off x="1115616" y="4797152"/>
            <a:ext cx="1656184" cy="72008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9"/>
          <p:cNvCxnSpPr>
            <a:stCxn id="8" idx="3"/>
            <a:endCxn id="7" idx="1"/>
          </p:cNvCxnSpPr>
          <p:nvPr/>
        </p:nvCxnSpPr>
        <p:spPr>
          <a:xfrm flipV="1">
            <a:off x="2771800" y="4749245"/>
            <a:ext cx="2808312" cy="4079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11510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Nested Function</a:t>
            </a:r>
            <a:endParaRPr lang="ko-KR" altLang="en-US" dirty="0"/>
          </a:p>
        </p:txBody>
      </p:sp>
    </p:spTree>
    <p:extLst>
      <p:ext uri="{BB962C8B-B14F-4D97-AF65-F5344CB8AC3E}">
        <p14:creationId xmlns:p14="http://schemas.microsoft.com/office/powerpoint/2010/main" val="263588221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함수를 내부함수 정</a:t>
            </a:r>
            <a:r>
              <a:rPr lang="ko-KR" altLang="en-US" dirty="0"/>
              <a:t>의</a:t>
            </a:r>
          </a:p>
        </p:txBody>
      </p:sp>
      <p:sp>
        <p:nvSpPr>
          <p:cNvPr id="3" name="내용 개체 틀 2"/>
          <p:cNvSpPr>
            <a:spLocks noGrp="1"/>
          </p:cNvSpPr>
          <p:nvPr>
            <p:ph sz="quarter" idx="1"/>
          </p:nvPr>
        </p:nvSpPr>
        <p:spPr>
          <a:xfrm>
            <a:off x="395536" y="1628800"/>
            <a:ext cx="8229600" cy="1612775"/>
          </a:xfrm>
        </p:spPr>
        <p:txBody>
          <a:bodyPr>
            <a:normAutofit/>
          </a:bodyPr>
          <a:lstStyle/>
          <a:p>
            <a:pPr marL="0" indent="0">
              <a:buNone/>
            </a:pPr>
            <a:r>
              <a:rPr lang="ko-KR" altLang="en-US" dirty="0" smtClean="0"/>
              <a:t>함수는 사용하기 전에 정의해서 사용</a:t>
            </a:r>
            <a:r>
              <a:rPr lang="en-US" altLang="ko-KR" dirty="0" smtClean="0"/>
              <a:t>.</a:t>
            </a:r>
          </a:p>
          <a:p>
            <a:pPr marL="0" indent="0">
              <a:buNone/>
            </a:pPr>
            <a:r>
              <a:rPr lang="ko-KR" altLang="en-US" dirty="0" smtClean="0"/>
              <a:t>함수 내에 다시 함수를 정의하여 사용</a:t>
            </a:r>
            <a:endParaRPr lang="ko-KR" altLang="en-US" dirty="0"/>
          </a:p>
        </p:txBody>
      </p:sp>
      <p:sp>
        <p:nvSpPr>
          <p:cNvPr id="6" name="직사각형 5"/>
          <p:cNvSpPr/>
          <p:nvPr/>
        </p:nvSpPr>
        <p:spPr>
          <a:xfrm>
            <a:off x="899592" y="3356992"/>
            <a:ext cx="4032448"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t>
            </a:r>
            <a:r>
              <a:rPr lang="ko-KR" altLang="en-US" sz="1200" dirty="0" smtClean="0"/>
              <a:t>외부 함수 정의</a:t>
            </a:r>
            <a:endParaRPr lang="en-US" altLang="ko-KR" sz="1200" dirty="0" smtClean="0"/>
          </a:p>
          <a:p>
            <a:r>
              <a:rPr lang="en-US" altLang="ko-KR" sz="1200" dirty="0" err="1" smtClean="0"/>
              <a:t>def</a:t>
            </a:r>
            <a:r>
              <a:rPr lang="en-US" altLang="ko-KR" sz="1200" dirty="0" smtClean="0"/>
              <a:t>  outer() :</a:t>
            </a:r>
          </a:p>
          <a:p>
            <a:r>
              <a:rPr lang="en-US" altLang="ko-KR" sz="1200" dirty="0"/>
              <a:t> </a:t>
            </a:r>
            <a:r>
              <a:rPr lang="en-US" altLang="ko-KR" sz="1200" dirty="0" smtClean="0"/>
              <a:t>   # </a:t>
            </a:r>
            <a:r>
              <a:rPr lang="ko-KR" altLang="en-US" sz="1200" dirty="0" smtClean="0"/>
              <a:t>내부 함수정의</a:t>
            </a:r>
            <a:endParaRPr lang="en-US" altLang="ko-KR" sz="1200" dirty="0" smtClean="0"/>
          </a:p>
          <a:p>
            <a:r>
              <a:rPr lang="en-US" altLang="ko-KR" sz="1200" dirty="0"/>
              <a:t> </a:t>
            </a:r>
            <a:r>
              <a:rPr lang="en-US" altLang="ko-KR" sz="1200" dirty="0" smtClean="0"/>
              <a:t>   </a:t>
            </a:r>
            <a:r>
              <a:rPr lang="en-US" altLang="ko-KR" sz="1200" dirty="0" err="1" smtClean="0"/>
              <a:t>def</a:t>
            </a:r>
            <a:r>
              <a:rPr lang="en-US" altLang="ko-KR" sz="1200" dirty="0" smtClean="0"/>
              <a:t> inner() :</a:t>
            </a:r>
          </a:p>
          <a:p>
            <a:r>
              <a:rPr lang="en-US" altLang="ko-KR" sz="1200" dirty="0"/>
              <a:t> </a:t>
            </a:r>
            <a:r>
              <a:rPr lang="en-US" altLang="ko-KR" sz="1200" dirty="0" smtClean="0"/>
              <a:t>          pass</a:t>
            </a:r>
          </a:p>
          <a:p>
            <a:endParaRPr lang="en-US" altLang="ko-KR" sz="1200" dirty="0"/>
          </a:p>
          <a:p>
            <a:r>
              <a:rPr lang="en-US" altLang="ko-KR" sz="1200" dirty="0" smtClean="0"/>
              <a:t>    # </a:t>
            </a:r>
            <a:r>
              <a:rPr lang="ko-KR" altLang="en-US" sz="1200" dirty="0" smtClean="0"/>
              <a:t>내부함수 실행 후 결과 전달</a:t>
            </a:r>
            <a:endParaRPr lang="en-US" altLang="ko-KR" sz="1200" dirty="0" smtClean="0"/>
          </a:p>
          <a:p>
            <a:r>
              <a:rPr lang="en-US" altLang="ko-KR" sz="1200" dirty="0"/>
              <a:t> </a:t>
            </a:r>
            <a:r>
              <a:rPr lang="en-US" altLang="ko-KR" sz="1200" dirty="0" smtClean="0"/>
              <a:t>   # </a:t>
            </a:r>
            <a:r>
              <a:rPr lang="ko-KR" altLang="en-US" sz="1200" dirty="0" smtClean="0"/>
              <a:t>결과값은 아무것도 없음</a:t>
            </a:r>
            <a:endParaRPr lang="en-US" altLang="ko-KR" sz="1200" dirty="0" smtClean="0"/>
          </a:p>
          <a:p>
            <a:r>
              <a:rPr lang="en-US" altLang="ko-KR" sz="1200" dirty="0"/>
              <a:t> </a:t>
            </a:r>
            <a:r>
              <a:rPr lang="en-US" altLang="ko-KR" sz="1200" dirty="0" smtClean="0"/>
              <a:t>   return inner()</a:t>
            </a:r>
            <a:endParaRPr lang="ko-KR" altLang="en-US" sz="1200" dirty="0"/>
          </a:p>
        </p:txBody>
      </p:sp>
    </p:spTree>
    <p:extLst>
      <p:ext uri="{BB962C8B-B14F-4D97-AF65-F5344CB8AC3E}">
        <p14:creationId xmlns:p14="http://schemas.microsoft.com/office/powerpoint/2010/main" val="3813990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String</a:t>
            </a:r>
            <a:r>
              <a:rPr lang="ko-KR" altLang="en-US" dirty="0" smtClean="0"/>
              <a:t>에서 </a:t>
            </a:r>
            <a:r>
              <a:rPr lang="en-US" altLang="ko-KR" dirty="0" smtClean="0"/>
              <a:t>integer </a:t>
            </a:r>
            <a:r>
              <a:rPr lang="ko-KR" altLang="en-US" dirty="0" smtClean="0"/>
              <a:t>변환</a:t>
            </a:r>
            <a:endParaRPr lang="ko-KR" altLang="en-US" dirty="0"/>
          </a:p>
        </p:txBody>
      </p:sp>
      <p:sp>
        <p:nvSpPr>
          <p:cNvPr id="24" name="내용 개체 틀 2"/>
          <p:cNvSpPr>
            <a:spLocks noGrp="1"/>
          </p:cNvSpPr>
          <p:nvPr>
            <p:ph sz="quarter" idx="1"/>
          </p:nvPr>
        </p:nvSpPr>
        <p:spPr>
          <a:xfrm>
            <a:off x="457200" y="1772816"/>
            <a:ext cx="8229600" cy="1080120"/>
          </a:xfrm>
        </p:spPr>
        <p:txBody>
          <a:bodyPr>
            <a:normAutofit/>
          </a:bodyPr>
          <a:lstStyle/>
          <a:p>
            <a:pPr marL="0" indent="0">
              <a:buNone/>
            </a:pPr>
            <a:r>
              <a:rPr lang="ko-KR" altLang="en-US" dirty="0" smtClean="0"/>
              <a:t>문자열은 문자와 숫자로 구성될 수 있으므로 숫자여부를 확인하고 </a:t>
            </a:r>
            <a:r>
              <a:rPr lang="ko-KR" altLang="en-US" dirty="0" err="1" smtClean="0"/>
              <a:t>형변환을</a:t>
            </a:r>
            <a:r>
              <a:rPr lang="ko-KR" altLang="en-US" dirty="0" smtClean="0"/>
              <a:t> 해야 함</a:t>
            </a:r>
            <a:endParaRPr lang="en-US" altLang="ko-KR" dirty="0" smtClean="0"/>
          </a:p>
        </p:txBody>
      </p:sp>
      <p:sp>
        <p:nvSpPr>
          <p:cNvPr id="3" name="직사각형 2"/>
          <p:cNvSpPr/>
          <p:nvPr/>
        </p:nvSpPr>
        <p:spPr>
          <a:xfrm>
            <a:off x="1187624" y="3356992"/>
            <a:ext cx="3600400"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smtClean="0"/>
              <a:t># string</a:t>
            </a:r>
            <a:r>
              <a:rPr lang="ko-KR" altLang="en-US" sz="1200" dirty="0" smtClean="0"/>
              <a:t>을 내부를 숫자로</a:t>
            </a:r>
            <a:endParaRPr lang="en-US" altLang="ko-KR" sz="1200" dirty="0" smtClean="0"/>
          </a:p>
          <a:p>
            <a:r>
              <a:rPr lang="en-US" altLang="ko-KR" sz="1200" dirty="0" smtClean="0"/>
              <a:t>&gt;&gt;&gt; v </a:t>
            </a:r>
            <a:r>
              <a:rPr lang="en-US" altLang="ko-KR" sz="1200" dirty="0"/>
              <a:t>= </a:t>
            </a:r>
            <a:r>
              <a:rPr lang="en-US" altLang="ko-KR" sz="1200" dirty="0" smtClean="0"/>
              <a:t>'1‘</a:t>
            </a:r>
          </a:p>
          <a:p>
            <a:r>
              <a:rPr lang="en-US" altLang="ko-KR" sz="1200" dirty="0" smtClean="0"/>
              <a:t>&gt;&gt;&gt; #string </a:t>
            </a:r>
            <a:r>
              <a:rPr lang="ko-KR" altLang="en-US" sz="1200" dirty="0" smtClean="0"/>
              <a:t>내장 </a:t>
            </a:r>
            <a:r>
              <a:rPr lang="ko-KR" altLang="en-US" sz="1200" dirty="0" err="1" smtClean="0"/>
              <a:t>메소드로</a:t>
            </a:r>
            <a:r>
              <a:rPr lang="ko-KR" altLang="en-US" sz="1200" dirty="0" smtClean="0"/>
              <a:t> 숫자여부 체크</a:t>
            </a:r>
            <a:endParaRPr lang="en-US" altLang="ko-KR" sz="1200" dirty="0"/>
          </a:p>
          <a:p>
            <a:r>
              <a:rPr lang="en-US" altLang="ko-KR" sz="1200" dirty="0" smtClean="0"/>
              <a:t>&gt;&gt;&gt; </a:t>
            </a:r>
            <a:r>
              <a:rPr lang="en-US" altLang="ko-KR" sz="1200" dirty="0"/>
              <a:t>if </a:t>
            </a:r>
            <a:r>
              <a:rPr lang="en-US" altLang="ko-KR" sz="1200" dirty="0" err="1"/>
              <a:t>v.isdigit</a:t>
            </a:r>
            <a:r>
              <a:rPr lang="en-US" altLang="ko-KR" sz="1200" dirty="0"/>
              <a:t>() :</a:t>
            </a:r>
          </a:p>
          <a:p>
            <a:r>
              <a:rPr lang="en-US" altLang="ko-KR" sz="1200" dirty="0"/>
              <a:t>...     </a:t>
            </a:r>
            <a:r>
              <a:rPr lang="en-US" altLang="ko-KR" sz="1200" dirty="0" smtClean="0"/>
              <a:t>    s </a:t>
            </a:r>
            <a:r>
              <a:rPr lang="en-US" altLang="ko-KR" sz="1200" dirty="0"/>
              <a:t>= </a:t>
            </a:r>
            <a:r>
              <a:rPr lang="en-US" altLang="ko-KR" sz="1200" dirty="0" err="1"/>
              <a:t>int</a:t>
            </a:r>
            <a:r>
              <a:rPr lang="en-US" altLang="ko-KR" sz="1200" dirty="0"/>
              <a:t>(v)</a:t>
            </a:r>
          </a:p>
          <a:p>
            <a:r>
              <a:rPr lang="en-US" altLang="ko-KR" sz="1200" dirty="0" smtClean="0"/>
              <a:t>...     </a:t>
            </a:r>
            <a:r>
              <a:rPr lang="en-US" altLang="ko-KR" sz="1200" dirty="0"/>
              <a:t>else :</a:t>
            </a:r>
          </a:p>
          <a:p>
            <a:r>
              <a:rPr lang="en-US" altLang="ko-KR" sz="1200" dirty="0"/>
              <a:t>...     </a:t>
            </a:r>
            <a:r>
              <a:rPr lang="en-US" altLang="ko-KR" sz="1200" dirty="0" smtClean="0"/>
              <a:t>    s </a:t>
            </a:r>
            <a:r>
              <a:rPr lang="en-US" altLang="ko-KR" sz="1200" dirty="0"/>
              <a:t>= 0</a:t>
            </a:r>
          </a:p>
          <a:p>
            <a:r>
              <a:rPr lang="en-US" altLang="ko-KR" sz="1200" dirty="0"/>
              <a:t>... </a:t>
            </a:r>
          </a:p>
          <a:p>
            <a:r>
              <a:rPr lang="en-US" altLang="ko-KR" sz="1200" dirty="0"/>
              <a:t>&gt;&gt;&gt; s</a:t>
            </a:r>
          </a:p>
          <a:p>
            <a:r>
              <a:rPr lang="en-US" altLang="ko-KR" sz="1200" dirty="0"/>
              <a:t>1</a:t>
            </a:r>
            <a:endParaRPr lang="ko-KR" altLang="en-US" sz="1200" dirty="0"/>
          </a:p>
        </p:txBody>
      </p:sp>
    </p:spTree>
    <p:extLst>
      <p:ext uri="{BB962C8B-B14F-4D97-AF65-F5344CB8AC3E}">
        <p14:creationId xmlns:p14="http://schemas.microsoft.com/office/powerpoint/2010/main" val="55069693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함수를 내부함수 처리</a:t>
            </a:r>
            <a:endParaRPr lang="ko-KR" altLang="en-US" dirty="0"/>
          </a:p>
        </p:txBody>
      </p:sp>
      <p:sp>
        <p:nvSpPr>
          <p:cNvPr id="3" name="내용 개체 틀 2"/>
          <p:cNvSpPr>
            <a:spLocks noGrp="1"/>
          </p:cNvSpPr>
          <p:nvPr>
            <p:ph sz="quarter" idx="1"/>
          </p:nvPr>
        </p:nvSpPr>
        <p:spPr>
          <a:xfrm>
            <a:off x="457200" y="1600201"/>
            <a:ext cx="8229600" cy="1612775"/>
          </a:xfrm>
        </p:spPr>
        <p:txBody>
          <a:bodyPr>
            <a:normAutofit/>
          </a:bodyPr>
          <a:lstStyle/>
          <a:p>
            <a:pPr marL="0" indent="0">
              <a:buNone/>
            </a:pPr>
            <a:r>
              <a:rPr lang="en-US" altLang="ko-KR" dirty="0" smtClean="0"/>
              <a:t> </a:t>
            </a:r>
            <a:r>
              <a:rPr lang="ko-KR" altLang="en-US" dirty="0" smtClean="0"/>
              <a:t>함수 내부에 함수를 정의하고 함수 내부에서 실행하여 처리</a:t>
            </a:r>
            <a:endParaRPr lang="ko-KR" altLang="en-US" dirty="0"/>
          </a:p>
        </p:txBody>
      </p:sp>
      <p:sp>
        <p:nvSpPr>
          <p:cNvPr id="15" name="직사각형 14"/>
          <p:cNvSpPr/>
          <p:nvPr/>
        </p:nvSpPr>
        <p:spPr>
          <a:xfrm>
            <a:off x="899592" y="3356992"/>
            <a:ext cx="4032448"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err="1"/>
              <a:t>def</a:t>
            </a:r>
            <a:r>
              <a:rPr lang="en-US" altLang="ko-KR" sz="1200" dirty="0"/>
              <a:t> greet(name</a:t>
            </a:r>
            <a:r>
              <a:rPr lang="en-US" altLang="ko-KR" sz="1200" dirty="0" smtClean="0"/>
              <a:t>):</a:t>
            </a:r>
          </a:p>
          <a:p>
            <a:r>
              <a:rPr lang="en-US" altLang="ko-KR" sz="1200" dirty="0"/>
              <a:t> </a:t>
            </a:r>
            <a:r>
              <a:rPr lang="en-US" altLang="ko-KR" sz="1200" dirty="0" smtClean="0"/>
              <a:t>   #</a:t>
            </a:r>
            <a:r>
              <a:rPr lang="ko-KR" altLang="en-US" sz="1200" dirty="0" smtClean="0"/>
              <a:t>내부 함수 정의</a:t>
            </a:r>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err="1"/>
              <a:t>get_message</a:t>
            </a:r>
            <a:r>
              <a:rPr lang="en-US" altLang="ko-KR" sz="1200" dirty="0"/>
              <a:t>():</a:t>
            </a:r>
          </a:p>
          <a:p>
            <a:r>
              <a:rPr lang="en-US" altLang="ko-KR" sz="1200" dirty="0" smtClean="0"/>
              <a:t>        return </a:t>
            </a:r>
            <a:r>
              <a:rPr lang="en-US" altLang="ko-KR" sz="1200" dirty="0"/>
              <a:t>"Hello </a:t>
            </a:r>
            <a:r>
              <a:rPr lang="en-US" altLang="ko-KR" sz="1200" dirty="0" smtClean="0"/>
              <a:t>“</a:t>
            </a:r>
          </a:p>
          <a:p>
            <a:r>
              <a:rPr lang="en-US" altLang="ko-KR" sz="1200" dirty="0"/>
              <a:t> </a:t>
            </a:r>
            <a:r>
              <a:rPr lang="en-US" altLang="ko-KR" sz="1200" dirty="0" smtClean="0"/>
              <a:t>   #</a:t>
            </a:r>
            <a:r>
              <a:rPr lang="ko-KR" altLang="en-US" sz="1200" dirty="0" smtClean="0"/>
              <a:t>내부함수 실행</a:t>
            </a:r>
            <a:endParaRPr lang="en-US" altLang="ko-KR" sz="1200" dirty="0"/>
          </a:p>
          <a:p>
            <a:r>
              <a:rPr lang="en-US" altLang="ko-KR" sz="1200" dirty="0" smtClean="0"/>
              <a:t>    result </a:t>
            </a:r>
            <a:r>
              <a:rPr lang="en-US" altLang="ko-KR" sz="1200" dirty="0"/>
              <a:t>= </a:t>
            </a:r>
            <a:r>
              <a:rPr lang="en-US" altLang="ko-KR" sz="1200" dirty="0" err="1"/>
              <a:t>get_message</a:t>
            </a:r>
            <a:r>
              <a:rPr lang="en-US" altLang="ko-KR" sz="1200" dirty="0"/>
              <a:t>()+name</a:t>
            </a:r>
          </a:p>
          <a:p>
            <a:r>
              <a:rPr lang="en-US" altLang="ko-KR" sz="1200" dirty="0" smtClean="0"/>
              <a:t>    return </a:t>
            </a:r>
            <a:r>
              <a:rPr lang="en-US" altLang="ko-KR" sz="1200" dirty="0"/>
              <a:t>result</a:t>
            </a:r>
          </a:p>
          <a:p>
            <a:r>
              <a:rPr lang="en-US" altLang="ko-KR" sz="1200" dirty="0"/>
              <a:t/>
            </a:r>
            <a:br>
              <a:rPr lang="en-US" altLang="ko-KR" sz="1200" dirty="0"/>
            </a:br>
            <a:r>
              <a:rPr lang="en-US" altLang="ko-KR" sz="1200" dirty="0" smtClean="0"/>
              <a:t>#</a:t>
            </a:r>
            <a:r>
              <a:rPr lang="ko-KR" altLang="en-US" sz="1200" dirty="0" smtClean="0"/>
              <a:t>외부함수 실행</a:t>
            </a:r>
            <a:endParaRPr lang="en-US" altLang="ko-KR" sz="1200" dirty="0"/>
          </a:p>
          <a:p>
            <a:r>
              <a:rPr lang="en-US" altLang="ko-KR" sz="1200" dirty="0"/>
              <a:t>print greet("Dahl")</a:t>
            </a:r>
            <a:endParaRPr lang="ko-KR" altLang="en-US" sz="1200" dirty="0"/>
          </a:p>
        </p:txBody>
      </p:sp>
      <p:sp>
        <p:nvSpPr>
          <p:cNvPr id="8" name="TextBox 7"/>
          <p:cNvSpPr txBox="1"/>
          <p:nvPr/>
        </p:nvSpPr>
        <p:spPr>
          <a:xfrm>
            <a:off x="5292080" y="4221088"/>
            <a:ext cx="2952328" cy="461665"/>
          </a:xfrm>
          <a:prstGeom prst="rect">
            <a:avLst/>
          </a:prstGeom>
          <a:noFill/>
        </p:spPr>
        <p:txBody>
          <a:bodyPr wrap="square" rtlCol="0">
            <a:spAutoFit/>
          </a:bodyPr>
          <a:lstStyle/>
          <a:p>
            <a:r>
              <a:rPr lang="ko-KR" altLang="en-US" sz="1200" dirty="0" smtClean="0"/>
              <a:t>함수 내부에 기능이 필요한 경우 내부 함수를 정의하여 호출하여 처리</a:t>
            </a:r>
            <a:endParaRPr lang="ko-KR" altLang="en-US" sz="1200" dirty="0"/>
          </a:p>
        </p:txBody>
      </p:sp>
    </p:spTree>
    <p:extLst>
      <p:ext uri="{BB962C8B-B14F-4D97-AF65-F5344CB8AC3E}">
        <p14:creationId xmlns:p14="http://schemas.microsoft.com/office/powerpoint/2010/main" val="35206506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err="1" smtClean="0"/>
              <a:t>내외부</a:t>
            </a:r>
            <a:r>
              <a:rPr lang="ko-KR" altLang="en-US" dirty="0" smtClean="0"/>
              <a:t> 함수에 대한 변수 </a:t>
            </a:r>
            <a:r>
              <a:rPr lang="en-US" altLang="ko-KR" dirty="0" smtClean="0"/>
              <a:t>scope</a:t>
            </a:r>
            <a:endParaRPr lang="ko-KR" altLang="en-US" dirty="0"/>
          </a:p>
        </p:txBody>
      </p:sp>
      <p:sp>
        <p:nvSpPr>
          <p:cNvPr id="3" name="내용 개체 틀 2"/>
          <p:cNvSpPr>
            <a:spLocks noGrp="1"/>
          </p:cNvSpPr>
          <p:nvPr>
            <p:ph sz="quarter" idx="1"/>
          </p:nvPr>
        </p:nvSpPr>
        <p:spPr>
          <a:xfrm>
            <a:off x="457200" y="1600201"/>
            <a:ext cx="8229600" cy="1540767"/>
          </a:xfrm>
        </p:spPr>
        <p:txBody>
          <a:bodyPr>
            <a:normAutofit fontScale="92500" lnSpcReduction="20000"/>
          </a:bodyPr>
          <a:lstStyle/>
          <a:p>
            <a:pPr marL="0" indent="0">
              <a:buNone/>
            </a:pPr>
            <a:r>
              <a:rPr lang="ko-KR" altLang="en-US" dirty="0" smtClean="0"/>
              <a:t>외부함수에 정의된 자유변수를 내부함수에서 활용하여 처리 가능</a:t>
            </a:r>
            <a:endParaRPr lang="en-US" altLang="ko-KR" dirty="0" smtClean="0"/>
          </a:p>
          <a:p>
            <a:pPr marL="0" indent="0">
              <a:buNone/>
            </a:pPr>
            <a:r>
              <a:rPr lang="ko-KR" altLang="en-US" dirty="0" smtClean="0"/>
              <a:t>단</a:t>
            </a:r>
            <a:r>
              <a:rPr lang="en-US" altLang="ko-KR" dirty="0" smtClean="0"/>
              <a:t>, </a:t>
            </a:r>
            <a:r>
              <a:rPr lang="ko-KR" altLang="en-US" dirty="0" smtClean="0"/>
              <a:t>내부함수에서 갱신할 경우 </a:t>
            </a:r>
            <a:r>
              <a:rPr lang="en-US" altLang="ko-KR" dirty="0" smtClean="0"/>
              <a:t>mutable </a:t>
            </a:r>
            <a:r>
              <a:rPr lang="ko-KR" altLang="en-US" dirty="0" smtClean="0"/>
              <a:t>타입이 사용 해야 함</a:t>
            </a:r>
            <a:endParaRPr lang="ko-KR" altLang="en-US" dirty="0"/>
          </a:p>
        </p:txBody>
      </p:sp>
      <p:sp>
        <p:nvSpPr>
          <p:cNvPr id="15" name="직사각형 14"/>
          <p:cNvSpPr/>
          <p:nvPr/>
        </p:nvSpPr>
        <p:spPr>
          <a:xfrm>
            <a:off x="1111628" y="3356992"/>
            <a:ext cx="4032448"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a:t>
            </a:r>
            <a:r>
              <a:rPr lang="ko-KR" altLang="en-US" sz="1200" dirty="0"/>
              <a:t>자유변수에 대한 </a:t>
            </a:r>
            <a:r>
              <a:rPr lang="ko-KR" altLang="en-US" sz="1200" dirty="0" err="1"/>
              <a:t>스코핑</a:t>
            </a:r>
            <a:endParaRPr lang="ko-KR" altLang="en-US" sz="1200" dirty="0"/>
          </a:p>
          <a:p>
            <a:r>
              <a:rPr lang="en-US" altLang="ko-KR" sz="1200" dirty="0" err="1"/>
              <a:t>def</a:t>
            </a:r>
            <a:r>
              <a:rPr lang="en-US" altLang="ko-KR" sz="1200" dirty="0"/>
              <a:t> </a:t>
            </a:r>
            <a:r>
              <a:rPr lang="en-US" altLang="ko-KR" sz="1200" dirty="0" err="1"/>
              <a:t>compose_greet_func</a:t>
            </a:r>
            <a:r>
              <a:rPr lang="en-US" altLang="ko-KR" sz="1200" dirty="0"/>
              <a:t>(name</a:t>
            </a:r>
            <a:r>
              <a:rPr lang="en-US" altLang="ko-KR" sz="1200" dirty="0" smtClean="0"/>
              <a:t>):</a:t>
            </a:r>
          </a:p>
          <a:p>
            <a:r>
              <a:rPr lang="en-US" altLang="ko-KR" sz="1200" dirty="0"/>
              <a:t> </a:t>
            </a:r>
            <a:r>
              <a:rPr lang="en-US" altLang="ko-KR" sz="1200" dirty="0" smtClean="0"/>
              <a:t>   #</a:t>
            </a:r>
            <a:r>
              <a:rPr lang="ko-KR" altLang="en-US" sz="1200" dirty="0" smtClean="0"/>
              <a:t>내부 함수 정의</a:t>
            </a:r>
            <a:endParaRPr lang="en-US" altLang="ko-KR" sz="1200" dirty="0" smtClean="0"/>
          </a:p>
          <a:p>
            <a:r>
              <a:rPr lang="en-US" altLang="ko-KR" sz="1200" dirty="0"/>
              <a:t> </a:t>
            </a:r>
            <a:r>
              <a:rPr lang="en-US" altLang="ko-KR" sz="1200" dirty="0" smtClean="0"/>
              <a:t>   # </a:t>
            </a:r>
            <a:r>
              <a:rPr lang="ko-KR" altLang="en-US" sz="1200" dirty="0" smtClean="0"/>
              <a:t>외부 함수 자유변수 </a:t>
            </a:r>
            <a:r>
              <a:rPr lang="en-US" altLang="ko-KR" sz="1200" dirty="0" smtClean="0"/>
              <a:t>name</a:t>
            </a:r>
            <a:r>
              <a:rPr lang="ko-KR" altLang="en-US" sz="1200" dirty="0" smtClean="0"/>
              <a:t>을 사용</a:t>
            </a:r>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err="1"/>
              <a:t>get_message</a:t>
            </a:r>
            <a:r>
              <a:rPr lang="en-US" altLang="ko-KR" sz="1200" dirty="0"/>
              <a:t>():</a:t>
            </a:r>
          </a:p>
          <a:p>
            <a:r>
              <a:rPr lang="en-US" altLang="ko-KR" sz="1200" dirty="0" smtClean="0"/>
              <a:t>        return </a:t>
            </a:r>
            <a:r>
              <a:rPr lang="en-US" altLang="ko-KR" sz="1200" dirty="0"/>
              <a:t>"Hello there "+name</a:t>
            </a:r>
            <a:r>
              <a:rPr lang="en-US" altLang="ko-KR" sz="1200" dirty="0" smtClean="0"/>
              <a:t>+"!“</a:t>
            </a:r>
          </a:p>
          <a:p>
            <a:r>
              <a:rPr lang="en-US" altLang="ko-KR" sz="1200" dirty="0"/>
              <a:t> </a:t>
            </a:r>
            <a:r>
              <a:rPr lang="en-US" altLang="ko-KR" sz="1200" dirty="0" smtClean="0"/>
              <a:t>   #</a:t>
            </a:r>
            <a:r>
              <a:rPr lang="ko-KR" altLang="en-US" sz="1200" dirty="0" smtClean="0"/>
              <a:t>내부함수를 함수 결과값으로 전달</a:t>
            </a:r>
            <a:endParaRPr lang="en-US" altLang="ko-KR" sz="1200" dirty="0"/>
          </a:p>
          <a:p>
            <a:r>
              <a:rPr lang="en-US" altLang="ko-KR" sz="1200" dirty="0" smtClean="0"/>
              <a:t>    return </a:t>
            </a:r>
            <a:r>
              <a:rPr lang="en-US" altLang="ko-KR" sz="1200" dirty="0" err="1"/>
              <a:t>get_message</a:t>
            </a:r>
            <a:endParaRPr lang="en-US" altLang="ko-KR" sz="1200" dirty="0"/>
          </a:p>
          <a:p>
            <a:r>
              <a:rPr lang="en-US" altLang="ko-KR" sz="1200" dirty="0" smtClean="0"/>
              <a:t>#</a:t>
            </a:r>
            <a:r>
              <a:rPr lang="ko-KR" altLang="en-US" sz="1200" dirty="0" smtClean="0"/>
              <a:t>함수실행</a:t>
            </a:r>
            <a:endParaRPr lang="en-US" altLang="ko-KR" sz="1200" dirty="0"/>
          </a:p>
          <a:p>
            <a:r>
              <a:rPr lang="en-US" altLang="ko-KR" sz="1200" dirty="0"/>
              <a:t>greet = </a:t>
            </a:r>
            <a:r>
              <a:rPr lang="en-US" altLang="ko-KR" sz="1200" dirty="0" err="1"/>
              <a:t>compose_greet_func</a:t>
            </a:r>
            <a:r>
              <a:rPr lang="en-US" altLang="ko-KR" sz="1200" dirty="0" smtClean="0"/>
              <a:t>(“Dahl")</a:t>
            </a:r>
            <a:endParaRPr lang="en-US" altLang="ko-KR" sz="1200" dirty="0"/>
          </a:p>
          <a:p>
            <a:r>
              <a:rPr lang="en-US" altLang="ko-KR" sz="1200" dirty="0"/>
              <a:t>print greet()</a:t>
            </a:r>
            <a:endParaRPr lang="ko-KR" altLang="en-US" sz="1200" dirty="0"/>
          </a:p>
        </p:txBody>
      </p:sp>
    </p:spTree>
    <p:extLst>
      <p:ext uri="{BB962C8B-B14F-4D97-AF65-F5344CB8AC3E}">
        <p14:creationId xmlns:p14="http://schemas.microsoft.com/office/powerpoint/2010/main" val="5449056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First </a:t>
            </a:r>
            <a:r>
              <a:rPr lang="en-US" altLang="ko-KR" dirty="0" smtClean="0"/>
              <a:t>Class Object</a:t>
            </a:r>
            <a:endParaRPr lang="ko-KR" altLang="en-US" dirty="0"/>
          </a:p>
        </p:txBody>
      </p:sp>
    </p:spTree>
    <p:extLst>
      <p:ext uri="{BB962C8B-B14F-4D97-AF65-F5344CB8AC3E}">
        <p14:creationId xmlns:p14="http://schemas.microsoft.com/office/powerpoint/2010/main" val="395232807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First </a:t>
            </a:r>
            <a:r>
              <a:rPr lang="en-US" altLang="ko-KR" dirty="0"/>
              <a:t>Class </a:t>
            </a:r>
            <a:r>
              <a:rPr lang="en-US" altLang="ko-KR" dirty="0" smtClean="0"/>
              <a:t>Object(1)</a:t>
            </a:r>
            <a:endParaRPr lang="ko-KR" altLang="en-US" dirty="0"/>
          </a:p>
        </p:txBody>
      </p:sp>
      <p:sp>
        <p:nvSpPr>
          <p:cNvPr id="3" name="내용 개체 틀 2"/>
          <p:cNvSpPr>
            <a:spLocks noGrp="1"/>
          </p:cNvSpPr>
          <p:nvPr>
            <p:ph sz="quarter" idx="1"/>
          </p:nvPr>
        </p:nvSpPr>
        <p:spPr>
          <a:xfrm>
            <a:off x="612648" y="1600200"/>
            <a:ext cx="8153400" cy="2116832"/>
          </a:xfrm>
        </p:spPr>
        <p:txBody>
          <a:bodyPr>
            <a:normAutofit fontScale="62500" lnSpcReduction="20000"/>
          </a:bodyPr>
          <a:lstStyle/>
          <a:p>
            <a:pPr marL="0" indent="0" fontAlgn="base">
              <a:lnSpc>
                <a:spcPct val="170000"/>
              </a:lnSpc>
              <a:buNone/>
            </a:pPr>
            <a:r>
              <a:rPr lang="ko-KR" altLang="en-US" sz="2200" dirty="0">
                <a:latin typeface="+mn-ea"/>
              </a:rPr>
              <a:t>일반적으로 </a:t>
            </a:r>
            <a:r>
              <a:rPr lang="en-US" altLang="ko-KR" sz="2200" b="1" dirty="0" smtClean="0">
                <a:latin typeface="+mn-ea"/>
              </a:rPr>
              <a:t>First Class </a:t>
            </a:r>
            <a:r>
              <a:rPr lang="ko-KR" altLang="en-US" sz="2200" dirty="0" smtClean="0">
                <a:latin typeface="+mn-ea"/>
              </a:rPr>
              <a:t>의 </a:t>
            </a:r>
            <a:r>
              <a:rPr lang="ko-KR" altLang="en-US" sz="2200" dirty="0">
                <a:latin typeface="+mn-ea"/>
              </a:rPr>
              <a:t>조건을 다음과 같이 정의한다</a:t>
            </a:r>
            <a:r>
              <a:rPr lang="en-US" altLang="ko-KR" sz="2200" dirty="0">
                <a:latin typeface="+mn-ea"/>
              </a:rPr>
              <a:t>.</a:t>
            </a:r>
          </a:p>
          <a:p>
            <a:pPr fontAlgn="base">
              <a:lnSpc>
                <a:spcPct val="170000"/>
              </a:lnSpc>
              <a:buFont typeface="Wingdings" panose="05000000000000000000" pitchFamily="2" charset="2"/>
              <a:buChar char="§"/>
            </a:pPr>
            <a:r>
              <a:rPr lang="ko-KR" altLang="en-US" sz="2200" dirty="0">
                <a:latin typeface="+mn-ea"/>
              </a:rPr>
              <a:t>변수</a:t>
            </a:r>
            <a:r>
              <a:rPr lang="en-US" altLang="ko-KR" sz="2200" dirty="0">
                <a:latin typeface="+mn-ea"/>
              </a:rPr>
              <a:t>(variable)</a:t>
            </a:r>
            <a:r>
              <a:rPr lang="ko-KR" altLang="en-US" sz="2200" dirty="0">
                <a:latin typeface="+mn-ea"/>
              </a:rPr>
              <a:t>에 담을 수 있다</a:t>
            </a:r>
          </a:p>
          <a:p>
            <a:pPr fontAlgn="base">
              <a:lnSpc>
                <a:spcPct val="170000"/>
              </a:lnSpc>
              <a:buFont typeface="Wingdings" panose="05000000000000000000" pitchFamily="2" charset="2"/>
              <a:buChar char="§"/>
            </a:pPr>
            <a:r>
              <a:rPr lang="ko-KR" altLang="en-US" sz="2200" dirty="0">
                <a:latin typeface="+mn-ea"/>
              </a:rPr>
              <a:t>인자</a:t>
            </a:r>
            <a:r>
              <a:rPr lang="en-US" altLang="ko-KR" sz="2200" dirty="0">
                <a:latin typeface="+mn-ea"/>
              </a:rPr>
              <a:t>(parameter)</a:t>
            </a:r>
            <a:r>
              <a:rPr lang="ko-KR" altLang="en-US" sz="2200" dirty="0">
                <a:latin typeface="+mn-ea"/>
              </a:rPr>
              <a:t>로 전달할 수 있다</a:t>
            </a:r>
          </a:p>
          <a:p>
            <a:pPr fontAlgn="base">
              <a:lnSpc>
                <a:spcPct val="170000"/>
              </a:lnSpc>
              <a:buFont typeface="Wingdings" panose="05000000000000000000" pitchFamily="2" charset="2"/>
              <a:buChar char="§"/>
            </a:pPr>
            <a:r>
              <a:rPr lang="ko-KR" altLang="en-US" sz="2200" dirty="0" err="1">
                <a:latin typeface="+mn-ea"/>
              </a:rPr>
              <a:t>반환값</a:t>
            </a:r>
            <a:r>
              <a:rPr lang="en-US" altLang="ko-KR" sz="2200" dirty="0">
                <a:latin typeface="+mn-ea"/>
              </a:rPr>
              <a:t>(return value)</a:t>
            </a:r>
            <a:r>
              <a:rPr lang="ko-KR" altLang="en-US" sz="2200" dirty="0">
                <a:latin typeface="+mn-ea"/>
              </a:rPr>
              <a:t>으로 전달할 수 </a:t>
            </a:r>
            <a:r>
              <a:rPr lang="ko-KR" altLang="en-US" sz="2200" dirty="0" smtClean="0">
                <a:latin typeface="+mn-ea"/>
              </a:rPr>
              <a:t>있다</a:t>
            </a:r>
            <a:endParaRPr lang="en-US" altLang="ko-KR" sz="2200" dirty="0">
              <a:latin typeface="+mn-ea"/>
            </a:endParaRPr>
          </a:p>
          <a:p>
            <a:pPr fontAlgn="base">
              <a:lnSpc>
                <a:spcPct val="170000"/>
              </a:lnSpc>
              <a:buFont typeface="Wingdings" panose="05000000000000000000" pitchFamily="2" charset="2"/>
              <a:buChar char="§"/>
            </a:pPr>
            <a:r>
              <a:rPr lang="en-US" altLang="ko-KR" sz="2200" b="1" dirty="0">
                <a:latin typeface="+mn-ea"/>
              </a:rPr>
              <a:t>1</a:t>
            </a:r>
            <a:r>
              <a:rPr lang="ko-KR" altLang="en-US" sz="2200" b="1" dirty="0">
                <a:latin typeface="+mn-ea"/>
              </a:rPr>
              <a:t>급 객체</a:t>
            </a:r>
            <a:r>
              <a:rPr lang="en-US" altLang="ko-KR" sz="2200" b="1" dirty="0">
                <a:latin typeface="+mn-ea"/>
              </a:rPr>
              <a:t>(first class object)</a:t>
            </a:r>
          </a:p>
          <a:p>
            <a:pPr lvl="1" fontAlgn="base"/>
            <a:endParaRPr lang="ko-KR" altLang="en-US" dirty="0"/>
          </a:p>
          <a:p>
            <a:endParaRPr lang="ko-KR" altLang="en-US" dirty="0"/>
          </a:p>
        </p:txBody>
      </p:sp>
      <p:sp>
        <p:nvSpPr>
          <p:cNvPr id="4" name="직사각형 3"/>
          <p:cNvSpPr/>
          <p:nvPr/>
        </p:nvSpPr>
        <p:spPr>
          <a:xfrm>
            <a:off x="4860032" y="2492896"/>
            <a:ext cx="3384376"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a:t>
            </a:r>
            <a:r>
              <a:rPr lang="ko-KR" altLang="en-US" sz="1200" dirty="0"/>
              <a:t>함수를 변수에 할당</a:t>
            </a:r>
          </a:p>
          <a:p>
            <a:r>
              <a:rPr lang="en-US" altLang="ko-KR" sz="1200" dirty="0" err="1"/>
              <a:t>func</a:t>
            </a:r>
            <a:r>
              <a:rPr lang="en-US" altLang="ko-KR" sz="1200" dirty="0"/>
              <a:t> = add</a:t>
            </a:r>
          </a:p>
          <a:p>
            <a:r>
              <a:rPr lang="en-US" altLang="ko-KR" sz="1200" dirty="0"/>
              <a:t>print </a:t>
            </a:r>
            <a:r>
              <a:rPr lang="en-US" altLang="ko-KR" sz="1200" dirty="0" err="1"/>
              <a:t>func</a:t>
            </a:r>
            <a:endParaRPr lang="en-US" altLang="ko-KR" sz="1200" dirty="0"/>
          </a:p>
          <a:p>
            <a:endParaRPr lang="en-US" altLang="ko-KR" sz="1200" dirty="0"/>
          </a:p>
          <a:p>
            <a:r>
              <a:rPr lang="en-US" altLang="ko-KR" sz="1200" dirty="0"/>
              <a:t># </a:t>
            </a:r>
            <a:r>
              <a:rPr lang="ko-KR" altLang="en-US" sz="1200" dirty="0"/>
              <a:t>함수를 함수의 인자로 전달</a:t>
            </a:r>
          </a:p>
          <a:p>
            <a:r>
              <a:rPr lang="en-US" altLang="ko-KR" sz="1200" dirty="0" err="1"/>
              <a:t>def</a:t>
            </a:r>
            <a:r>
              <a:rPr lang="en-US" altLang="ko-KR" sz="1200" dirty="0"/>
              <a:t> </a:t>
            </a:r>
            <a:r>
              <a:rPr lang="en-US" altLang="ko-KR" sz="1200" dirty="0" err="1"/>
              <a:t>addplus</a:t>
            </a:r>
            <a:r>
              <a:rPr lang="en-US" altLang="ko-KR" sz="1200" dirty="0"/>
              <a:t>(</a:t>
            </a:r>
            <a:r>
              <a:rPr lang="en-US" altLang="ko-KR" sz="1200" dirty="0" err="1"/>
              <a:t>func,x,y</a:t>
            </a:r>
            <a:r>
              <a:rPr lang="en-US" altLang="ko-KR" sz="1200" dirty="0"/>
              <a:t>) :</a:t>
            </a:r>
          </a:p>
          <a:p>
            <a:r>
              <a:rPr lang="en-US" altLang="ko-KR" sz="1200" dirty="0"/>
              <a:t>    return </a:t>
            </a:r>
            <a:r>
              <a:rPr lang="en-US" altLang="ko-KR" sz="1200" dirty="0" err="1"/>
              <a:t>func</a:t>
            </a:r>
            <a:r>
              <a:rPr lang="en-US" altLang="ko-KR" sz="1200" dirty="0"/>
              <a:t>(</a:t>
            </a:r>
            <a:r>
              <a:rPr lang="en-US" altLang="ko-KR" sz="1200" dirty="0" err="1"/>
              <a:t>x,y</a:t>
            </a:r>
            <a:r>
              <a:rPr lang="en-US" altLang="ko-KR" sz="1200" dirty="0"/>
              <a:t>)</a:t>
            </a:r>
          </a:p>
          <a:p>
            <a:r>
              <a:rPr lang="en-US" altLang="ko-KR" sz="1200" dirty="0"/>
              <a:t>    </a:t>
            </a:r>
          </a:p>
          <a:p>
            <a:r>
              <a:rPr lang="en-US" altLang="ko-KR" sz="1200" dirty="0"/>
              <a:t>print </a:t>
            </a:r>
            <a:r>
              <a:rPr lang="en-US" altLang="ko-KR" sz="1200" dirty="0" err="1"/>
              <a:t>addplus</a:t>
            </a:r>
            <a:r>
              <a:rPr lang="en-US" altLang="ko-KR" sz="1200" dirty="0"/>
              <a:t>(add,5,5)</a:t>
            </a:r>
          </a:p>
          <a:p>
            <a:endParaRPr lang="en-US" altLang="ko-KR" sz="1200" dirty="0"/>
          </a:p>
          <a:p>
            <a:r>
              <a:rPr lang="en-US" altLang="ko-KR" sz="1200" dirty="0"/>
              <a:t># </a:t>
            </a:r>
            <a:r>
              <a:rPr lang="ko-KR" altLang="en-US" sz="1200" dirty="0"/>
              <a:t>함수를 함수의 리턴 결과로 전달</a:t>
            </a:r>
          </a:p>
          <a:p>
            <a:endParaRPr lang="ko-KR" altLang="en-US" sz="1200" dirty="0"/>
          </a:p>
          <a:p>
            <a:r>
              <a:rPr lang="en-US" altLang="ko-KR" sz="1200" dirty="0" err="1"/>
              <a:t>def</a:t>
            </a:r>
            <a:r>
              <a:rPr lang="en-US" altLang="ko-KR" sz="1200" dirty="0"/>
              <a:t> </a:t>
            </a:r>
            <a:r>
              <a:rPr lang="en-US" altLang="ko-KR" sz="1200" dirty="0" err="1"/>
              <a:t>addpass</a:t>
            </a:r>
            <a:r>
              <a:rPr lang="en-US" altLang="ko-KR" sz="1200" dirty="0"/>
              <a:t>(</a:t>
            </a:r>
            <a:r>
              <a:rPr lang="en-US" altLang="ko-KR" sz="1200" dirty="0" err="1"/>
              <a:t>func</a:t>
            </a:r>
            <a:r>
              <a:rPr lang="en-US" altLang="ko-KR" sz="1200" dirty="0"/>
              <a:t>) :</a:t>
            </a:r>
          </a:p>
          <a:p>
            <a:r>
              <a:rPr lang="en-US" altLang="ko-KR" sz="1200" dirty="0"/>
              <a:t>    return </a:t>
            </a:r>
            <a:r>
              <a:rPr lang="en-US" altLang="ko-KR" sz="1200" dirty="0" err="1"/>
              <a:t>func</a:t>
            </a:r>
            <a:endParaRPr lang="en-US" altLang="ko-KR" sz="1200" dirty="0"/>
          </a:p>
          <a:p>
            <a:endParaRPr lang="en-US" altLang="ko-KR" sz="1200" dirty="0"/>
          </a:p>
          <a:p>
            <a:r>
              <a:rPr lang="en-US" altLang="ko-KR" sz="1200" dirty="0"/>
              <a:t>print </a:t>
            </a:r>
            <a:r>
              <a:rPr lang="en-US" altLang="ko-KR" sz="1200" dirty="0" err="1"/>
              <a:t>addpass</a:t>
            </a:r>
            <a:r>
              <a:rPr lang="en-US" altLang="ko-KR" sz="1200" dirty="0"/>
              <a:t>(add)(5,5)</a:t>
            </a:r>
          </a:p>
        </p:txBody>
      </p:sp>
      <p:sp>
        <p:nvSpPr>
          <p:cNvPr id="5" name="직사각형 4"/>
          <p:cNvSpPr/>
          <p:nvPr/>
        </p:nvSpPr>
        <p:spPr>
          <a:xfrm>
            <a:off x="827584" y="4653136"/>
            <a:ext cx="302433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smtClean="0"/>
          </a:p>
          <a:p>
            <a:r>
              <a:rPr lang="en-US" altLang="ko-KR" sz="1200" dirty="0" smtClean="0"/>
              <a:t># </a:t>
            </a:r>
            <a:r>
              <a:rPr lang="ko-KR" altLang="en-US" sz="1200" dirty="0" smtClean="0"/>
              <a:t>결과</a:t>
            </a:r>
            <a:endParaRPr lang="en-US" altLang="ko-KR" sz="1200" dirty="0" smtClean="0"/>
          </a:p>
          <a:p>
            <a:r>
              <a:rPr lang="en-US" altLang="ko-KR" sz="1200" dirty="0" smtClean="0"/>
              <a:t>&lt;function </a:t>
            </a:r>
            <a:r>
              <a:rPr lang="en-US" altLang="ko-KR" sz="1200" dirty="0"/>
              <a:t>add at 0x041F7FB0&gt;</a:t>
            </a:r>
          </a:p>
          <a:p>
            <a:r>
              <a:rPr lang="en-US" altLang="ko-KR" sz="1200" dirty="0"/>
              <a:t>10</a:t>
            </a:r>
          </a:p>
          <a:p>
            <a:r>
              <a:rPr lang="en-US" altLang="ko-KR" sz="1200" dirty="0"/>
              <a:t>10</a:t>
            </a:r>
            <a:endParaRPr lang="ko-KR" altLang="en-US" sz="1200" dirty="0"/>
          </a:p>
        </p:txBody>
      </p:sp>
    </p:spTree>
    <p:extLst>
      <p:ext uri="{BB962C8B-B14F-4D97-AF65-F5344CB8AC3E}">
        <p14:creationId xmlns:p14="http://schemas.microsoft.com/office/powerpoint/2010/main" val="4977356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First </a:t>
            </a:r>
            <a:r>
              <a:rPr lang="en-US" altLang="ko-KR" dirty="0"/>
              <a:t>Class </a:t>
            </a:r>
            <a:r>
              <a:rPr lang="en-US" altLang="ko-KR" dirty="0" smtClean="0"/>
              <a:t>Object(2)</a:t>
            </a:r>
            <a:endParaRPr lang="ko-KR" altLang="en-US" dirty="0"/>
          </a:p>
        </p:txBody>
      </p:sp>
      <p:sp>
        <p:nvSpPr>
          <p:cNvPr id="3" name="내용 개체 틀 2"/>
          <p:cNvSpPr>
            <a:spLocks noGrp="1"/>
          </p:cNvSpPr>
          <p:nvPr>
            <p:ph sz="quarter" idx="1"/>
          </p:nvPr>
        </p:nvSpPr>
        <p:spPr>
          <a:xfrm>
            <a:off x="612648" y="1600200"/>
            <a:ext cx="8153400" cy="1900808"/>
          </a:xfrm>
        </p:spPr>
        <p:txBody>
          <a:bodyPr>
            <a:normAutofit/>
          </a:bodyPr>
          <a:lstStyle/>
          <a:p>
            <a:pPr fontAlgn="base">
              <a:lnSpc>
                <a:spcPct val="170000"/>
              </a:lnSpc>
              <a:buFont typeface="Wingdings" panose="05000000000000000000" pitchFamily="2" charset="2"/>
              <a:buChar char="§"/>
            </a:pPr>
            <a:r>
              <a:rPr lang="en-US" altLang="ko-KR" sz="2200" b="1" dirty="0" smtClean="0">
                <a:latin typeface="+mn-ea"/>
              </a:rPr>
              <a:t>1</a:t>
            </a:r>
            <a:r>
              <a:rPr lang="ko-KR" altLang="en-US" sz="2200" b="1" dirty="0">
                <a:latin typeface="+mn-ea"/>
              </a:rPr>
              <a:t>급 함수</a:t>
            </a:r>
            <a:r>
              <a:rPr lang="en-US" altLang="ko-KR" sz="2200" b="1" dirty="0">
                <a:latin typeface="+mn-ea"/>
              </a:rPr>
              <a:t>(first class object)</a:t>
            </a:r>
          </a:p>
          <a:p>
            <a:pPr lvl="1" fontAlgn="base">
              <a:lnSpc>
                <a:spcPct val="170000"/>
              </a:lnSpc>
              <a:buFont typeface="Wingdings" panose="05000000000000000000" pitchFamily="2" charset="2"/>
              <a:buChar char="ü"/>
            </a:pPr>
            <a:r>
              <a:rPr lang="ko-KR" altLang="en-US" sz="1800" dirty="0" smtClean="0">
                <a:latin typeface="+mn-ea"/>
              </a:rPr>
              <a:t>런타임</a:t>
            </a:r>
            <a:r>
              <a:rPr lang="en-US" altLang="ko-KR" sz="1800" dirty="0">
                <a:latin typeface="+mn-ea"/>
              </a:rPr>
              <a:t>(runtime) </a:t>
            </a:r>
            <a:r>
              <a:rPr lang="ko-KR" altLang="en-US" sz="1800" dirty="0">
                <a:latin typeface="+mn-ea"/>
              </a:rPr>
              <a:t>생성이 </a:t>
            </a:r>
            <a:r>
              <a:rPr lang="ko-KR" altLang="en-US" sz="1800" dirty="0" smtClean="0">
                <a:latin typeface="+mn-ea"/>
              </a:rPr>
              <a:t>가능</a:t>
            </a:r>
            <a:endParaRPr lang="ko-KR" altLang="en-US" sz="1800" dirty="0">
              <a:latin typeface="+mn-ea"/>
            </a:endParaRPr>
          </a:p>
          <a:p>
            <a:pPr lvl="1" fontAlgn="base">
              <a:lnSpc>
                <a:spcPct val="170000"/>
              </a:lnSpc>
              <a:buFont typeface="Wingdings" panose="05000000000000000000" pitchFamily="2" charset="2"/>
              <a:buChar char="ü"/>
            </a:pPr>
            <a:r>
              <a:rPr lang="ko-KR" altLang="en-US" sz="1800" dirty="0">
                <a:latin typeface="+mn-ea"/>
              </a:rPr>
              <a:t>익명</a:t>
            </a:r>
            <a:r>
              <a:rPr lang="en-US" altLang="ko-KR" sz="1800" dirty="0">
                <a:latin typeface="+mn-ea"/>
              </a:rPr>
              <a:t>(anonymous)</a:t>
            </a:r>
            <a:r>
              <a:rPr lang="ko-KR" altLang="en-US" sz="1800" dirty="0">
                <a:latin typeface="+mn-ea"/>
              </a:rPr>
              <a:t>으로 생성이 </a:t>
            </a:r>
            <a:r>
              <a:rPr lang="ko-KR" altLang="en-US" sz="1800" dirty="0" smtClean="0">
                <a:latin typeface="+mn-ea"/>
              </a:rPr>
              <a:t>가능</a:t>
            </a:r>
            <a:endParaRPr lang="ko-KR" altLang="en-US" sz="1800" dirty="0">
              <a:latin typeface="+mn-ea"/>
            </a:endParaRPr>
          </a:p>
          <a:p>
            <a:pPr lvl="1" fontAlgn="base"/>
            <a:endParaRPr lang="ko-KR" altLang="en-US" dirty="0"/>
          </a:p>
          <a:p>
            <a:endParaRPr lang="ko-KR" altLang="en-US" dirty="0"/>
          </a:p>
        </p:txBody>
      </p:sp>
      <p:sp>
        <p:nvSpPr>
          <p:cNvPr id="4" name="직사각형 3"/>
          <p:cNvSpPr/>
          <p:nvPr/>
        </p:nvSpPr>
        <p:spPr>
          <a:xfrm>
            <a:off x="1403648" y="3717032"/>
            <a:ext cx="4464496"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a:p>
          <a:p>
            <a:r>
              <a:rPr lang="en-US" altLang="ko-KR" sz="1200" dirty="0"/>
              <a:t># </a:t>
            </a:r>
            <a:r>
              <a:rPr lang="ko-KR" altLang="en-US" sz="1200" dirty="0"/>
              <a:t>함수를 함수의 리턴 결과로 전달</a:t>
            </a:r>
          </a:p>
          <a:p>
            <a:endParaRPr lang="ko-KR" altLang="en-US" sz="1200" dirty="0"/>
          </a:p>
          <a:p>
            <a:r>
              <a:rPr lang="en-US" altLang="ko-KR" sz="1200" dirty="0" err="1"/>
              <a:t>def</a:t>
            </a:r>
            <a:r>
              <a:rPr lang="en-US" altLang="ko-KR" sz="1200" dirty="0"/>
              <a:t> </a:t>
            </a:r>
            <a:r>
              <a:rPr lang="en-US" altLang="ko-KR" sz="1200" dirty="0" err="1"/>
              <a:t>addpass</a:t>
            </a:r>
            <a:r>
              <a:rPr lang="en-US" altLang="ko-KR" sz="1200" dirty="0"/>
              <a:t>(</a:t>
            </a:r>
            <a:r>
              <a:rPr lang="en-US" altLang="ko-KR" sz="1200" dirty="0" err="1"/>
              <a:t>func</a:t>
            </a:r>
            <a:r>
              <a:rPr lang="en-US" altLang="ko-KR" sz="1200" dirty="0"/>
              <a:t>) :</a:t>
            </a:r>
          </a:p>
          <a:p>
            <a:r>
              <a:rPr lang="en-US" altLang="ko-KR" sz="1200" dirty="0"/>
              <a:t>    return </a:t>
            </a:r>
            <a:r>
              <a:rPr lang="en-US" altLang="ko-KR" sz="1200" dirty="0" err="1"/>
              <a:t>func</a:t>
            </a:r>
            <a:endParaRPr lang="en-US" altLang="ko-KR" sz="1200" dirty="0"/>
          </a:p>
          <a:p>
            <a:endParaRPr lang="en-US" altLang="ko-KR" sz="1200" dirty="0"/>
          </a:p>
          <a:p>
            <a:r>
              <a:rPr lang="en-US" altLang="ko-KR" sz="1200" dirty="0"/>
              <a:t>print </a:t>
            </a:r>
            <a:r>
              <a:rPr lang="en-US" altLang="ko-KR" sz="1200" dirty="0" err="1"/>
              <a:t>addpass</a:t>
            </a:r>
            <a:r>
              <a:rPr lang="en-US" altLang="ko-KR" sz="1200" dirty="0"/>
              <a:t>(add)(5,5</a:t>
            </a:r>
            <a:r>
              <a:rPr lang="en-US" altLang="ko-KR" sz="1200" dirty="0" smtClean="0"/>
              <a:t>)</a:t>
            </a:r>
          </a:p>
          <a:p>
            <a:endParaRPr lang="en-US" altLang="ko-KR" sz="1200" dirty="0"/>
          </a:p>
          <a:p>
            <a:r>
              <a:rPr lang="en-US" altLang="ko-KR" sz="1200" dirty="0" smtClean="0"/>
              <a:t>#lambda </a:t>
            </a:r>
            <a:r>
              <a:rPr lang="ko-KR" altLang="en-US" sz="1200" dirty="0" smtClean="0"/>
              <a:t>함수를 이용하여 익명으로 </a:t>
            </a:r>
            <a:endParaRPr lang="en-US" altLang="ko-KR" sz="1200" dirty="0" smtClean="0"/>
          </a:p>
          <a:p>
            <a:r>
              <a:rPr lang="en-US" altLang="ko-KR" sz="1200" dirty="0" smtClean="0"/>
              <a:t>#</a:t>
            </a:r>
            <a:r>
              <a:rPr lang="ko-KR" altLang="en-US" sz="1200" dirty="0" smtClean="0"/>
              <a:t>사용하지만 함수가 객체이므로 </a:t>
            </a:r>
            <a:r>
              <a:rPr lang="ko-KR" altLang="en-US" sz="1200" dirty="0" err="1" smtClean="0"/>
              <a:t>처리가됨</a:t>
            </a:r>
            <a:endParaRPr lang="en-US" altLang="ko-KR" sz="1200" dirty="0" smtClean="0"/>
          </a:p>
          <a:p>
            <a:endParaRPr lang="en-US" altLang="ko-KR" sz="1200" dirty="0" smtClean="0"/>
          </a:p>
          <a:p>
            <a:r>
              <a:rPr lang="es-ES" altLang="ko-KR" sz="1200" dirty="0"/>
              <a:t>print addpass(lambda x,y: x+y)(5,5)</a:t>
            </a:r>
            <a:endParaRPr lang="en-US" altLang="ko-KR" sz="1200" dirty="0" smtClean="0"/>
          </a:p>
          <a:p>
            <a:endParaRPr lang="en-US" altLang="ko-KR" sz="1200" dirty="0"/>
          </a:p>
          <a:p>
            <a:endParaRPr lang="en-US" altLang="ko-KR" sz="1200" dirty="0"/>
          </a:p>
        </p:txBody>
      </p:sp>
    </p:spTree>
    <p:extLst>
      <p:ext uri="{BB962C8B-B14F-4D97-AF65-F5344CB8AC3E}">
        <p14:creationId xmlns:p14="http://schemas.microsoft.com/office/powerpoint/2010/main" val="10655567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함수를 변수에 할당</a:t>
            </a:r>
            <a:endParaRPr lang="ko-KR" altLang="en-US" dirty="0"/>
          </a:p>
        </p:txBody>
      </p:sp>
      <p:sp>
        <p:nvSpPr>
          <p:cNvPr id="3" name="내용 개체 틀 2"/>
          <p:cNvSpPr>
            <a:spLocks noGrp="1"/>
          </p:cNvSpPr>
          <p:nvPr>
            <p:ph sz="quarter" idx="1"/>
          </p:nvPr>
        </p:nvSpPr>
        <p:spPr>
          <a:xfrm>
            <a:off x="457200" y="1600201"/>
            <a:ext cx="8229600" cy="748679"/>
          </a:xfrm>
        </p:spPr>
        <p:txBody>
          <a:bodyPr>
            <a:normAutofit/>
          </a:bodyPr>
          <a:lstStyle/>
          <a:p>
            <a:pPr marL="365760" lvl="1" indent="0" fontAlgn="base">
              <a:buNone/>
            </a:pPr>
            <a:r>
              <a:rPr lang="ko-KR" altLang="en-US" dirty="0" smtClean="0"/>
              <a:t>함수도 객체이므로 변수에 할당이 가능</a:t>
            </a:r>
            <a:endParaRPr lang="ko-KR" altLang="en-US" dirty="0"/>
          </a:p>
          <a:p>
            <a:endParaRPr lang="ko-KR" altLang="en-US" dirty="0"/>
          </a:p>
        </p:txBody>
      </p:sp>
      <p:sp>
        <p:nvSpPr>
          <p:cNvPr id="4" name="직사각형 3"/>
          <p:cNvSpPr/>
          <p:nvPr/>
        </p:nvSpPr>
        <p:spPr>
          <a:xfrm>
            <a:off x="5144076" y="2634259"/>
            <a:ext cx="936104" cy="70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함수 객체</a:t>
            </a:r>
            <a:endParaRPr lang="ko-KR" altLang="en-US" sz="1200" dirty="0"/>
          </a:p>
        </p:txBody>
      </p:sp>
      <p:sp>
        <p:nvSpPr>
          <p:cNvPr id="5" name="직사각형 4"/>
          <p:cNvSpPr/>
          <p:nvPr/>
        </p:nvSpPr>
        <p:spPr>
          <a:xfrm>
            <a:off x="6656244" y="2634259"/>
            <a:ext cx="936104" cy="70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함수</a:t>
            </a:r>
            <a:endParaRPr lang="en-US" altLang="ko-KR" sz="1200" dirty="0" smtClean="0"/>
          </a:p>
          <a:p>
            <a:pPr algn="ctr"/>
            <a:r>
              <a:rPr lang="ko-KR" altLang="en-US" sz="1200" dirty="0" smtClean="0"/>
              <a:t>인자</a:t>
            </a:r>
            <a:endParaRPr lang="en-US" altLang="ko-KR" sz="1200" dirty="0" smtClean="0"/>
          </a:p>
          <a:p>
            <a:pPr algn="ctr"/>
            <a:r>
              <a:rPr lang="ko-KR" altLang="en-US" sz="1200" dirty="0" smtClean="0"/>
              <a:t>객체</a:t>
            </a:r>
            <a:endParaRPr lang="ko-KR" altLang="en-US" sz="1200" dirty="0"/>
          </a:p>
        </p:txBody>
      </p:sp>
      <p:cxnSp>
        <p:nvCxnSpPr>
          <p:cNvPr id="6" name="직선 화살표 연결선 5"/>
          <p:cNvCxnSpPr/>
          <p:nvPr/>
        </p:nvCxnSpPr>
        <p:spPr>
          <a:xfrm>
            <a:off x="6080180" y="2985955"/>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3631908" y="2634259"/>
            <a:ext cx="936104" cy="70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err="1" smtClean="0"/>
              <a:t>함수명</a:t>
            </a:r>
            <a:r>
              <a:rPr lang="ko-KR" altLang="en-US" sz="1200" dirty="0" smtClean="0"/>
              <a:t> </a:t>
            </a:r>
            <a:endParaRPr lang="en-US" altLang="ko-KR" sz="1200" dirty="0" smtClean="0"/>
          </a:p>
          <a:p>
            <a:pPr algn="ctr"/>
            <a:r>
              <a:rPr lang="en-US" altLang="ko-KR" sz="1200" dirty="0" smtClean="0"/>
              <a:t>(</a:t>
            </a:r>
            <a:r>
              <a:rPr lang="ko-KR" altLang="en-US" sz="1200" dirty="0" smtClean="0"/>
              <a:t>참조주소</a:t>
            </a:r>
            <a:r>
              <a:rPr lang="en-US" altLang="ko-KR" sz="1200" dirty="0" smtClean="0"/>
              <a:t>)</a:t>
            </a:r>
            <a:endParaRPr lang="ko-KR" altLang="en-US" sz="1200" dirty="0"/>
          </a:p>
        </p:txBody>
      </p:sp>
      <p:cxnSp>
        <p:nvCxnSpPr>
          <p:cNvPr id="9" name="직선 화살표 연결선 8"/>
          <p:cNvCxnSpPr>
            <a:endCxn id="4" idx="1"/>
          </p:cNvCxnSpPr>
          <p:nvPr/>
        </p:nvCxnSpPr>
        <p:spPr>
          <a:xfrm>
            <a:off x="4568012" y="2985955"/>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59932" y="2204864"/>
            <a:ext cx="3240360" cy="369332"/>
          </a:xfrm>
          <a:prstGeom prst="rect">
            <a:avLst/>
          </a:prstGeom>
          <a:noFill/>
        </p:spPr>
        <p:txBody>
          <a:bodyPr wrap="square" rtlCol="0">
            <a:spAutoFit/>
          </a:bodyPr>
          <a:lstStyle/>
          <a:p>
            <a:pPr algn="ctr"/>
            <a:r>
              <a:rPr lang="ko-KR" altLang="en-US" dirty="0" smtClean="0"/>
              <a:t>함수 정의</a:t>
            </a:r>
            <a:endParaRPr lang="ko-KR" altLang="en-US" dirty="0"/>
          </a:p>
        </p:txBody>
      </p:sp>
      <p:sp>
        <p:nvSpPr>
          <p:cNvPr id="11" name="직사각형 10"/>
          <p:cNvSpPr/>
          <p:nvPr/>
        </p:nvSpPr>
        <p:spPr>
          <a:xfrm>
            <a:off x="679580" y="2733689"/>
            <a:ext cx="1152128" cy="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변수</a:t>
            </a:r>
            <a:endParaRPr lang="ko-KR" altLang="en-US" sz="1200" dirty="0"/>
          </a:p>
        </p:txBody>
      </p:sp>
      <p:cxnSp>
        <p:nvCxnSpPr>
          <p:cNvPr id="13" name="꺾인 연결선 12"/>
          <p:cNvCxnSpPr>
            <a:stCxn id="7" idx="1"/>
            <a:endCxn id="11" idx="3"/>
          </p:cNvCxnSpPr>
          <p:nvPr/>
        </p:nvCxnSpPr>
        <p:spPr>
          <a:xfrm rot="10800000" flipV="1">
            <a:off x="1831708" y="2985955"/>
            <a:ext cx="1800200" cy="491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31708" y="3181348"/>
            <a:ext cx="1800199" cy="369332"/>
          </a:xfrm>
          <a:prstGeom prst="rect">
            <a:avLst/>
          </a:prstGeom>
          <a:noFill/>
        </p:spPr>
        <p:txBody>
          <a:bodyPr wrap="square" rtlCol="0">
            <a:spAutoFit/>
          </a:bodyPr>
          <a:lstStyle/>
          <a:p>
            <a:r>
              <a:rPr lang="ko-KR" altLang="en-US" dirty="0" smtClean="0"/>
              <a:t>변수에 할당</a:t>
            </a:r>
            <a:endParaRPr lang="ko-KR" altLang="en-US" dirty="0"/>
          </a:p>
        </p:txBody>
      </p:sp>
      <p:sp>
        <p:nvSpPr>
          <p:cNvPr id="15" name="직사각형 14"/>
          <p:cNvSpPr/>
          <p:nvPr/>
        </p:nvSpPr>
        <p:spPr>
          <a:xfrm>
            <a:off x="1111628" y="3861048"/>
            <a:ext cx="4032448"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err="1"/>
              <a:t>def</a:t>
            </a:r>
            <a:r>
              <a:rPr lang="en-US" altLang="ko-KR" sz="1200" dirty="0"/>
              <a:t> swap(</a:t>
            </a:r>
            <a:r>
              <a:rPr lang="en-US" altLang="ko-KR" sz="1200" dirty="0" err="1"/>
              <a:t>a,b</a:t>
            </a:r>
            <a:r>
              <a:rPr lang="en-US" altLang="ko-KR" sz="1200" dirty="0"/>
              <a:t>) :</a:t>
            </a:r>
          </a:p>
          <a:p>
            <a:r>
              <a:rPr lang="en-US" altLang="ko-KR" sz="1200" dirty="0"/>
              <a:t>x = a[:]</a:t>
            </a:r>
          </a:p>
          <a:p>
            <a:r>
              <a:rPr lang="en-US" altLang="ko-KR" sz="1200" dirty="0"/>
              <a:t>a[:] = b[:]</a:t>
            </a:r>
          </a:p>
          <a:p>
            <a:r>
              <a:rPr lang="en-US" altLang="ko-KR" sz="1200" dirty="0"/>
              <a:t>b[:] = x[:]</a:t>
            </a:r>
          </a:p>
          <a:p>
            <a:r>
              <a:rPr lang="en-US" altLang="ko-KR" sz="1200" dirty="0"/>
              <a:t/>
            </a:r>
            <a:br>
              <a:rPr lang="en-US" altLang="ko-KR" sz="1200" dirty="0"/>
            </a:br>
            <a:endParaRPr lang="en-US" altLang="ko-KR" sz="1200" dirty="0"/>
          </a:p>
          <a:p>
            <a:r>
              <a:rPr lang="en-US" altLang="ko-KR" sz="1200" dirty="0" err="1"/>
              <a:t>func_var</a:t>
            </a:r>
            <a:r>
              <a:rPr lang="en-US" altLang="ko-KR" sz="1200" dirty="0"/>
              <a:t> = swap </a:t>
            </a:r>
            <a:r>
              <a:rPr lang="en-US" altLang="ko-KR" sz="1200" dirty="0" smtClean="0"/>
              <a:t>  # </a:t>
            </a:r>
            <a:r>
              <a:rPr lang="ko-KR" altLang="en-US" sz="1200" dirty="0" smtClean="0"/>
              <a:t>함수를 변수에 할당</a:t>
            </a:r>
            <a:endParaRPr lang="en-US" altLang="ko-KR" sz="1200" dirty="0"/>
          </a:p>
          <a:p>
            <a:r>
              <a:rPr lang="en-US" altLang="ko-KR" sz="1200" dirty="0"/>
              <a:t>a = [1]</a:t>
            </a:r>
          </a:p>
          <a:p>
            <a:r>
              <a:rPr lang="en-US" altLang="ko-KR" sz="1200" dirty="0"/>
              <a:t>b = [2]</a:t>
            </a:r>
          </a:p>
          <a:p>
            <a:r>
              <a:rPr lang="en-US" altLang="ko-KR" sz="1200" dirty="0"/>
              <a:t>#print(swap(</a:t>
            </a:r>
            <a:r>
              <a:rPr lang="en-US" altLang="ko-KR" sz="1200" dirty="0" err="1"/>
              <a:t>a,b</a:t>
            </a:r>
            <a:r>
              <a:rPr lang="en-US" altLang="ko-KR" sz="1200" dirty="0"/>
              <a:t>))</a:t>
            </a:r>
          </a:p>
          <a:p>
            <a:r>
              <a:rPr lang="en-US" altLang="ko-KR" sz="1200" dirty="0"/>
              <a:t>print(</a:t>
            </a:r>
            <a:r>
              <a:rPr lang="en-US" altLang="ko-KR" sz="1200" dirty="0" err="1"/>
              <a:t>func_var</a:t>
            </a:r>
            <a:r>
              <a:rPr lang="en-US" altLang="ko-KR" sz="1200" dirty="0"/>
              <a:t>(</a:t>
            </a:r>
            <a:r>
              <a:rPr lang="en-US" altLang="ko-KR" sz="1200" dirty="0" err="1"/>
              <a:t>a,b</a:t>
            </a:r>
            <a:r>
              <a:rPr lang="en-US" altLang="ko-KR" sz="1200" dirty="0"/>
              <a:t>))</a:t>
            </a:r>
          </a:p>
          <a:p>
            <a:r>
              <a:rPr lang="en-US" altLang="ko-KR" sz="1200" dirty="0"/>
              <a:t>print(</a:t>
            </a:r>
            <a:r>
              <a:rPr lang="en-US" altLang="ko-KR" sz="1200" dirty="0" err="1"/>
              <a:t>a,b</a:t>
            </a:r>
            <a:r>
              <a:rPr lang="en-US" altLang="ko-KR" sz="1200" dirty="0"/>
              <a:t>)</a:t>
            </a:r>
            <a:endParaRPr lang="ko-KR" altLang="en-US" sz="1200" dirty="0"/>
          </a:p>
        </p:txBody>
      </p:sp>
      <p:sp>
        <p:nvSpPr>
          <p:cNvPr id="8" name="TextBox 7"/>
          <p:cNvSpPr txBox="1"/>
          <p:nvPr/>
        </p:nvSpPr>
        <p:spPr>
          <a:xfrm>
            <a:off x="5364088" y="4581128"/>
            <a:ext cx="2952328" cy="646331"/>
          </a:xfrm>
          <a:prstGeom prst="rect">
            <a:avLst/>
          </a:prstGeom>
          <a:noFill/>
        </p:spPr>
        <p:txBody>
          <a:bodyPr wrap="square" rtlCol="0">
            <a:spAutoFit/>
          </a:bodyPr>
          <a:lstStyle/>
          <a:p>
            <a:r>
              <a:rPr lang="ko-KR" altLang="en-US" sz="1200" dirty="0" smtClean="0"/>
              <a:t>변수는 참조를 저장하므로 </a:t>
            </a:r>
            <a:endParaRPr lang="en-US" altLang="ko-KR" sz="1200" dirty="0" smtClean="0"/>
          </a:p>
          <a:p>
            <a:r>
              <a:rPr lang="ko-KR" altLang="en-US" sz="1200" dirty="0" smtClean="0"/>
              <a:t>함수의 참조도 변수에 저장되고 실행연산자</a:t>
            </a:r>
            <a:r>
              <a:rPr lang="en-US" altLang="ko-KR" sz="1200" dirty="0" smtClean="0"/>
              <a:t>( () )</a:t>
            </a:r>
            <a:r>
              <a:rPr lang="ko-KR" altLang="en-US" sz="1200" dirty="0" smtClean="0"/>
              <a:t>를</a:t>
            </a:r>
            <a:r>
              <a:rPr lang="en-US" altLang="ko-KR" sz="1200" dirty="0" smtClean="0"/>
              <a:t> </a:t>
            </a:r>
            <a:r>
              <a:rPr lang="ko-KR" altLang="en-US" sz="1200" dirty="0" smtClean="0"/>
              <a:t>이용하여 처리 가능</a:t>
            </a:r>
            <a:endParaRPr lang="ko-KR" altLang="en-US" sz="1200" dirty="0"/>
          </a:p>
        </p:txBody>
      </p:sp>
    </p:spTree>
    <p:extLst>
      <p:ext uri="{BB962C8B-B14F-4D97-AF65-F5344CB8AC3E}">
        <p14:creationId xmlns:p14="http://schemas.microsoft.com/office/powerpoint/2010/main" val="38890445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함수를 </a:t>
            </a:r>
            <a:r>
              <a:rPr lang="ko-KR" altLang="en-US" dirty="0" err="1" smtClean="0"/>
              <a:t>파라미터로</a:t>
            </a:r>
            <a:r>
              <a:rPr lang="ko-KR" altLang="en-US" dirty="0" smtClean="0"/>
              <a:t> 전달</a:t>
            </a:r>
            <a:endParaRPr lang="ko-KR" altLang="en-US" dirty="0"/>
          </a:p>
        </p:txBody>
      </p:sp>
      <p:sp>
        <p:nvSpPr>
          <p:cNvPr id="3" name="내용 개체 틀 2"/>
          <p:cNvSpPr>
            <a:spLocks noGrp="1"/>
          </p:cNvSpPr>
          <p:nvPr>
            <p:ph sz="quarter" idx="1"/>
          </p:nvPr>
        </p:nvSpPr>
        <p:spPr>
          <a:xfrm>
            <a:off x="457200" y="1600201"/>
            <a:ext cx="8229600" cy="1828799"/>
          </a:xfrm>
        </p:spPr>
        <p:txBody>
          <a:bodyPr>
            <a:normAutofit lnSpcReduction="10000"/>
          </a:bodyPr>
          <a:lstStyle/>
          <a:p>
            <a:pPr marL="0" indent="0">
              <a:buNone/>
            </a:pPr>
            <a:r>
              <a:rPr lang="ko-KR" altLang="en-US" dirty="0" smtClean="0"/>
              <a:t>함수도 하나의 객체이며 데이터 타입이므로 </a:t>
            </a:r>
            <a:r>
              <a:rPr lang="ko-KR" altLang="en-US" dirty="0" err="1" smtClean="0"/>
              <a:t>파라미터인자로</a:t>
            </a:r>
            <a:r>
              <a:rPr lang="ko-KR" altLang="en-US" dirty="0" smtClean="0"/>
              <a:t> 전달이 가능</a:t>
            </a:r>
            <a:endParaRPr lang="en-US" altLang="ko-KR" dirty="0" smtClean="0"/>
          </a:p>
          <a:p>
            <a:pPr marL="0" indent="0">
              <a:buNone/>
            </a:pPr>
            <a:r>
              <a:rPr lang="ko-KR" altLang="en-US" dirty="0" smtClean="0"/>
              <a:t>외부에 함수를 정의하고 실행함수에 </a:t>
            </a:r>
            <a:r>
              <a:rPr lang="ko-KR" altLang="en-US" dirty="0" err="1" smtClean="0"/>
              <a:t>파라미터로</a:t>
            </a:r>
            <a:r>
              <a:rPr lang="ko-KR" altLang="en-US" dirty="0" smtClean="0"/>
              <a:t> 전달 후 실행함수 내부에서 실행</a:t>
            </a:r>
            <a:endParaRPr lang="ko-KR" altLang="en-US" dirty="0"/>
          </a:p>
        </p:txBody>
      </p:sp>
      <p:sp>
        <p:nvSpPr>
          <p:cNvPr id="15" name="직사각형 14"/>
          <p:cNvSpPr/>
          <p:nvPr/>
        </p:nvSpPr>
        <p:spPr>
          <a:xfrm>
            <a:off x="1111628" y="3861048"/>
            <a:ext cx="4032448"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a:t>
            </a:r>
            <a:r>
              <a:rPr lang="ko-KR" altLang="en-US" sz="1200" dirty="0" err="1" smtClean="0"/>
              <a:t>파라미터</a:t>
            </a:r>
            <a:r>
              <a:rPr lang="ko-KR" altLang="en-US" sz="1200" dirty="0" smtClean="0"/>
              <a:t> 전달 함수 정의</a:t>
            </a:r>
            <a:endParaRPr lang="en-US" altLang="ko-KR" sz="1200" dirty="0" smtClean="0"/>
          </a:p>
          <a:p>
            <a:r>
              <a:rPr lang="en-US" altLang="ko-KR" sz="1200" dirty="0" err="1" smtClean="0"/>
              <a:t>def</a:t>
            </a:r>
            <a:r>
              <a:rPr lang="en-US" altLang="ko-KR" sz="1200" dirty="0" smtClean="0"/>
              <a:t> </a:t>
            </a:r>
            <a:r>
              <a:rPr lang="en-US" altLang="ko-KR" sz="1200" dirty="0"/>
              <a:t>greet(name):</a:t>
            </a:r>
          </a:p>
          <a:p>
            <a:r>
              <a:rPr lang="en-US" altLang="ko-KR" sz="1200" dirty="0" smtClean="0"/>
              <a:t>    return </a:t>
            </a:r>
            <a:r>
              <a:rPr lang="en-US" altLang="ko-KR" sz="1200" dirty="0"/>
              <a:t>"Hello " + name </a:t>
            </a:r>
          </a:p>
          <a:p>
            <a:r>
              <a:rPr lang="en-US" altLang="ko-KR" sz="1200" dirty="0" smtClean="0"/>
              <a:t>#</a:t>
            </a:r>
            <a:r>
              <a:rPr lang="ko-KR" altLang="en-US" sz="1200" dirty="0" smtClean="0"/>
              <a:t>실행 함수 정의</a:t>
            </a:r>
            <a:endParaRPr lang="en-US" altLang="ko-KR" sz="1200" dirty="0"/>
          </a:p>
          <a:p>
            <a:r>
              <a:rPr lang="en-US" altLang="ko-KR" sz="1200" dirty="0" err="1"/>
              <a:t>def</a:t>
            </a:r>
            <a:r>
              <a:rPr lang="en-US" altLang="ko-KR" sz="1200" dirty="0"/>
              <a:t> </a:t>
            </a:r>
            <a:r>
              <a:rPr lang="en-US" altLang="ko-KR" sz="1200" dirty="0" err="1"/>
              <a:t>call_func</a:t>
            </a:r>
            <a:r>
              <a:rPr lang="en-US" altLang="ko-KR" sz="1200" dirty="0"/>
              <a:t>(</a:t>
            </a:r>
            <a:r>
              <a:rPr lang="en-US" altLang="ko-KR" sz="1200" dirty="0" err="1"/>
              <a:t>func</a:t>
            </a:r>
            <a:r>
              <a:rPr lang="en-US" altLang="ko-KR" sz="1200" dirty="0"/>
              <a:t>):</a:t>
            </a:r>
          </a:p>
          <a:p>
            <a:r>
              <a:rPr lang="en-US" altLang="ko-KR" sz="1200" dirty="0" smtClean="0"/>
              <a:t>    </a:t>
            </a:r>
            <a:r>
              <a:rPr lang="en-US" altLang="ko-KR" sz="1200" dirty="0" err="1" smtClean="0"/>
              <a:t>other_name</a:t>
            </a:r>
            <a:r>
              <a:rPr lang="en-US" altLang="ko-KR" sz="1200" dirty="0" smtClean="0"/>
              <a:t> </a:t>
            </a:r>
            <a:r>
              <a:rPr lang="en-US" altLang="ko-KR" sz="1200" dirty="0"/>
              <a:t>= </a:t>
            </a:r>
            <a:r>
              <a:rPr lang="en-US" altLang="ko-KR" sz="1200" dirty="0" smtClean="0"/>
              <a:t>“Dahl“</a:t>
            </a:r>
          </a:p>
          <a:p>
            <a:r>
              <a:rPr lang="en-US" altLang="ko-KR" sz="1200" dirty="0"/>
              <a:t> </a:t>
            </a:r>
            <a:r>
              <a:rPr lang="en-US" altLang="ko-KR" sz="1200" dirty="0" smtClean="0"/>
              <a:t>   #</a:t>
            </a:r>
            <a:r>
              <a:rPr lang="ko-KR" altLang="en-US" sz="1200" dirty="0" err="1" smtClean="0"/>
              <a:t>파라미터</a:t>
            </a:r>
            <a:r>
              <a:rPr lang="ko-KR" altLang="en-US" sz="1200" dirty="0" smtClean="0"/>
              <a:t> 전달된 함수 실행</a:t>
            </a:r>
            <a:endParaRPr lang="en-US" altLang="ko-KR" sz="1200" dirty="0"/>
          </a:p>
          <a:p>
            <a:r>
              <a:rPr lang="en-US" altLang="ko-KR" sz="1200" dirty="0" smtClean="0"/>
              <a:t>    return </a:t>
            </a:r>
            <a:r>
              <a:rPr lang="en-US" altLang="ko-KR" sz="1200" dirty="0" err="1"/>
              <a:t>func</a:t>
            </a:r>
            <a:r>
              <a:rPr lang="en-US" altLang="ko-KR" sz="1200" dirty="0"/>
              <a:t>(</a:t>
            </a:r>
            <a:r>
              <a:rPr lang="en-US" altLang="ko-KR" sz="1200" dirty="0" err="1"/>
              <a:t>other_name</a:t>
            </a:r>
            <a:r>
              <a:rPr lang="en-US" altLang="ko-KR" sz="1200" dirty="0"/>
              <a:t>) </a:t>
            </a:r>
          </a:p>
          <a:p>
            <a:r>
              <a:rPr lang="en-US" altLang="ko-KR" sz="1200" dirty="0"/>
              <a:t/>
            </a:r>
            <a:br>
              <a:rPr lang="en-US" altLang="ko-KR" sz="1200" dirty="0"/>
            </a:br>
            <a:r>
              <a:rPr lang="en-US" altLang="ko-KR" sz="1200" dirty="0" smtClean="0"/>
              <a:t>#</a:t>
            </a:r>
            <a:r>
              <a:rPr lang="ko-KR" altLang="en-US" sz="1200" dirty="0" smtClean="0"/>
              <a:t>함수 실행</a:t>
            </a:r>
            <a:endParaRPr lang="en-US" altLang="ko-KR" sz="1200" dirty="0"/>
          </a:p>
          <a:p>
            <a:r>
              <a:rPr lang="en-US" altLang="ko-KR" sz="1200" dirty="0"/>
              <a:t>print </a:t>
            </a:r>
            <a:r>
              <a:rPr lang="en-US" altLang="ko-KR" sz="1200" dirty="0" err="1"/>
              <a:t>call_func</a:t>
            </a:r>
            <a:r>
              <a:rPr lang="en-US" altLang="ko-KR" sz="1200" dirty="0"/>
              <a:t>(greet)</a:t>
            </a:r>
            <a:endParaRPr lang="ko-KR" altLang="en-US" sz="1200" dirty="0"/>
          </a:p>
        </p:txBody>
      </p:sp>
    </p:spTree>
    <p:extLst>
      <p:ext uri="{BB962C8B-B14F-4D97-AF65-F5344CB8AC3E}">
        <p14:creationId xmlns:p14="http://schemas.microsoft.com/office/powerpoint/2010/main" val="119771459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결과값을 함수로 전달</a:t>
            </a:r>
            <a:endParaRPr lang="ko-KR" altLang="en-US" dirty="0"/>
          </a:p>
        </p:txBody>
      </p:sp>
      <p:sp>
        <p:nvSpPr>
          <p:cNvPr id="3" name="내용 개체 틀 2"/>
          <p:cNvSpPr>
            <a:spLocks noGrp="1"/>
          </p:cNvSpPr>
          <p:nvPr>
            <p:ph sz="quarter" idx="1"/>
          </p:nvPr>
        </p:nvSpPr>
        <p:spPr>
          <a:xfrm>
            <a:off x="457200" y="1600201"/>
            <a:ext cx="8229600" cy="1540767"/>
          </a:xfrm>
        </p:spPr>
        <p:txBody>
          <a:bodyPr>
            <a:normAutofit/>
          </a:bodyPr>
          <a:lstStyle/>
          <a:p>
            <a:pPr marL="0" indent="0">
              <a:buNone/>
            </a:pPr>
            <a:r>
              <a:rPr lang="ko-KR" altLang="en-US" dirty="0" smtClean="0"/>
              <a:t>함수 결과값을 </a:t>
            </a:r>
            <a:r>
              <a:rPr lang="ko-KR" altLang="en-US" dirty="0" err="1" smtClean="0"/>
              <a:t>함수정의된</a:t>
            </a:r>
            <a:r>
              <a:rPr lang="ko-KR" altLang="en-US" dirty="0" smtClean="0"/>
              <a:t> 참조를 전달해서 외부에서 전달받은 함수를 실행하여 처리</a:t>
            </a:r>
            <a:endParaRPr lang="ko-KR" altLang="en-US" dirty="0"/>
          </a:p>
        </p:txBody>
      </p:sp>
      <p:sp>
        <p:nvSpPr>
          <p:cNvPr id="15" name="직사각형 14"/>
          <p:cNvSpPr/>
          <p:nvPr/>
        </p:nvSpPr>
        <p:spPr>
          <a:xfrm>
            <a:off x="1111628" y="3356992"/>
            <a:ext cx="4032448"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a:t>
            </a:r>
            <a:r>
              <a:rPr lang="ko-KR" altLang="en-US" sz="1200" dirty="0" smtClean="0"/>
              <a:t>실행함수 정의</a:t>
            </a:r>
            <a:endParaRPr lang="en-US" altLang="ko-KR" sz="1200" dirty="0" smtClean="0"/>
          </a:p>
          <a:p>
            <a:r>
              <a:rPr lang="en-US" altLang="ko-KR" sz="1200" dirty="0" err="1" smtClean="0"/>
              <a:t>def</a:t>
            </a:r>
            <a:r>
              <a:rPr lang="en-US" altLang="ko-KR" sz="1200" dirty="0" smtClean="0"/>
              <a:t> </a:t>
            </a:r>
            <a:r>
              <a:rPr lang="en-US" altLang="ko-KR" sz="1200" dirty="0" err="1"/>
              <a:t>compose_greet_func</a:t>
            </a:r>
            <a:r>
              <a:rPr lang="en-US" altLang="ko-KR" sz="1200" dirty="0" smtClean="0"/>
              <a:t>():</a:t>
            </a:r>
          </a:p>
          <a:p>
            <a:r>
              <a:rPr lang="en-US" altLang="ko-KR" sz="1200" dirty="0"/>
              <a:t> </a:t>
            </a:r>
            <a:r>
              <a:rPr lang="en-US" altLang="ko-KR" sz="1200" dirty="0" smtClean="0"/>
              <a:t>   #</a:t>
            </a:r>
            <a:r>
              <a:rPr lang="ko-KR" altLang="en-US" sz="1200" dirty="0" smtClean="0"/>
              <a:t>내부함수 정의</a:t>
            </a:r>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err="1"/>
              <a:t>get_message</a:t>
            </a:r>
            <a:r>
              <a:rPr lang="en-US" altLang="ko-KR" sz="1200" dirty="0"/>
              <a:t>():</a:t>
            </a:r>
          </a:p>
          <a:p>
            <a:r>
              <a:rPr lang="en-US" altLang="ko-KR" sz="1200" dirty="0" smtClean="0"/>
              <a:t>        return </a:t>
            </a:r>
            <a:r>
              <a:rPr lang="en-US" altLang="ko-KR" sz="1200" dirty="0"/>
              <a:t>"Hello there</a:t>
            </a:r>
            <a:r>
              <a:rPr lang="en-US" altLang="ko-KR" sz="1200" dirty="0" smtClean="0"/>
              <a:t>!“</a:t>
            </a:r>
          </a:p>
          <a:p>
            <a:r>
              <a:rPr lang="en-US" altLang="ko-KR" sz="1200" dirty="0"/>
              <a:t> </a:t>
            </a:r>
            <a:r>
              <a:rPr lang="en-US" altLang="ko-KR" sz="1200" dirty="0" smtClean="0"/>
              <a:t>   #</a:t>
            </a:r>
            <a:r>
              <a:rPr lang="ko-KR" altLang="en-US" sz="1200" dirty="0" smtClean="0"/>
              <a:t>내부함수를 함수처리결과값으로 전달</a:t>
            </a:r>
            <a:endParaRPr lang="en-US" altLang="ko-KR" sz="1200" dirty="0"/>
          </a:p>
          <a:p>
            <a:r>
              <a:rPr lang="en-US" altLang="ko-KR" sz="1200" dirty="0" smtClean="0"/>
              <a:t>    return </a:t>
            </a:r>
            <a:r>
              <a:rPr lang="en-US" altLang="ko-KR" sz="1200" dirty="0" err="1"/>
              <a:t>get_message</a:t>
            </a:r>
            <a:endParaRPr lang="en-US" altLang="ko-KR" sz="1200" dirty="0"/>
          </a:p>
          <a:p>
            <a:r>
              <a:rPr lang="en-US" altLang="ko-KR" sz="1200" dirty="0"/>
              <a:t/>
            </a:r>
            <a:br>
              <a:rPr lang="en-US" altLang="ko-KR" sz="1200" dirty="0"/>
            </a:br>
            <a:r>
              <a:rPr lang="en-US" altLang="ko-KR" sz="1200" dirty="0" smtClean="0"/>
              <a:t>#</a:t>
            </a:r>
            <a:r>
              <a:rPr lang="ko-KR" altLang="en-US" sz="1200" dirty="0" smtClean="0"/>
              <a:t>함수실행 </a:t>
            </a:r>
            <a:r>
              <a:rPr lang="en-US" altLang="ko-KR" sz="1200" dirty="0" smtClean="0"/>
              <a:t>: </a:t>
            </a:r>
            <a:r>
              <a:rPr lang="ko-KR" altLang="en-US" sz="1200" dirty="0" smtClean="0"/>
              <a:t>결과값은 함수의 참조 전달</a:t>
            </a:r>
            <a:endParaRPr lang="en-US" altLang="ko-KR" sz="1200" dirty="0" smtClean="0"/>
          </a:p>
          <a:p>
            <a:r>
              <a:rPr lang="en-US" altLang="ko-KR" sz="1200" dirty="0" smtClean="0"/>
              <a:t>#</a:t>
            </a:r>
            <a:r>
              <a:rPr lang="ko-KR" altLang="en-US" sz="1200" dirty="0" smtClean="0"/>
              <a:t>함수를 변수에 할당</a:t>
            </a:r>
            <a:endParaRPr lang="en-US" altLang="ko-KR" sz="1200" dirty="0"/>
          </a:p>
          <a:p>
            <a:r>
              <a:rPr lang="en-US" altLang="ko-KR" sz="1200" dirty="0"/>
              <a:t>greet = </a:t>
            </a:r>
            <a:r>
              <a:rPr lang="en-US" altLang="ko-KR" sz="1200" dirty="0" err="1"/>
              <a:t>compose_greet_func</a:t>
            </a:r>
            <a:r>
              <a:rPr lang="en-US" altLang="ko-KR" sz="1200" dirty="0" smtClean="0"/>
              <a:t>()</a:t>
            </a:r>
          </a:p>
          <a:p>
            <a:r>
              <a:rPr lang="en-US" altLang="ko-KR" sz="1200" dirty="0" smtClean="0"/>
              <a:t>#</a:t>
            </a:r>
            <a:r>
              <a:rPr lang="ko-KR" altLang="en-US" sz="1200" dirty="0" smtClean="0"/>
              <a:t>함수 실행</a:t>
            </a:r>
            <a:r>
              <a:rPr lang="en-US" altLang="ko-KR" sz="1200" dirty="0" smtClean="0"/>
              <a:t>: </a:t>
            </a:r>
            <a:r>
              <a:rPr lang="ko-KR" altLang="en-US" sz="1200" dirty="0" smtClean="0"/>
              <a:t>변수에 할당된 내부함수가 실행됨</a:t>
            </a:r>
            <a:endParaRPr lang="en-US" altLang="ko-KR" sz="1200" dirty="0"/>
          </a:p>
          <a:p>
            <a:r>
              <a:rPr lang="en-US" altLang="ko-KR" sz="1200" dirty="0"/>
              <a:t>print greet()</a:t>
            </a:r>
            <a:endParaRPr lang="ko-KR" altLang="en-US" sz="1200" dirty="0"/>
          </a:p>
        </p:txBody>
      </p:sp>
    </p:spTree>
    <p:extLst>
      <p:ext uri="{BB962C8B-B14F-4D97-AF65-F5344CB8AC3E}">
        <p14:creationId xmlns:p14="http://schemas.microsoft.com/office/powerpoint/2010/main" val="365248424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smtClean="0"/>
              <a:t>익명함</a:t>
            </a:r>
            <a:r>
              <a:rPr lang="ko-KR" altLang="en-US" dirty="0"/>
              <a:t>수</a:t>
            </a:r>
          </a:p>
        </p:txBody>
      </p:sp>
    </p:spTree>
    <p:extLst>
      <p:ext uri="{BB962C8B-B14F-4D97-AF65-F5344CB8AC3E}">
        <p14:creationId xmlns:p14="http://schemas.microsoft.com/office/powerpoint/2010/main" val="35408783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a:t>
            </a:r>
            <a:r>
              <a:rPr lang="en-US" altLang="ko-KR" dirty="0" smtClean="0"/>
              <a:t>- Lambda</a:t>
            </a:r>
            <a:endParaRPr lang="ko-KR" altLang="en-US" dirty="0"/>
          </a:p>
        </p:txBody>
      </p:sp>
      <p:sp>
        <p:nvSpPr>
          <p:cNvPr id="3" name="내용 개체 틀 2"/>
          <p:cNvSpPr>
            <a:spLocks noGrp="1"/>
          </p:cNvSpPr>
          <p:nvPr>
            <p:ph sz="quarter" idx="1"/>
          </p:nvPr>
        </p:nvSpPr>
        <p:spPr>
          <a:xfrm>
            <a:off x="457200" y="1600201"/>
            <a:ext cx="8229600" cy="2548879"/>
          </a:xfrm>
        </p:spPr>
        <p:txBody>
          <a:bodyPr>
            <a:normAutofit fontScale="92500"/>
          </a:bodyPr>
          <a:lstStyle/>
          <a:p>
            <a:pPr marL="0" indent="0" fontAlgn="base">
              <a:lnSpc>
                <a:spcPct val="120000"/>
              </a:lnSpc>
              <a:buNone/>
            </a:pPr>
            <a:r>
              <a:rPr lang="en-US" altLang="ko-KR" sz="2200" dirty="0" smtClean="0">
                <a:latin typeface="+mn-ea"/>
              </a:rPr>
              <a:t>Lambda</a:t>
            </a:r>
            <a:r>
              <a:rPr lang="ko-KR" altLang="en-US" sz="2200" dirty="0" smtClean="0">
                <a:latin typeface="+mn-ea"/>
              </a:rPr>
              <a:t>는 단순 처리를 위한 익명함수이고 </a:t>
            </a:r>
            <a:r>
              <a:rPr lang="en-US" altLang="ko-KR" sz="2200" dirty="0" smtClean="0">
                <a:latin typeface="+mn-ea"/>
              </a:rPr>
              <a:t>return</a:t>
            </a:r>
            <a:r>
              <a:rPr lang="ko-KR" altLang="en-US" sz="2200" dirty="0" smtClean="0">
                <a:latin typeface="+mn-ea"/>
              </a:rPr>
              <a:t>을 표시하지 않는다</a:t>
            </a:r>
            <a:r>
              <a:rPr lang="en-US" altLang="ko-KR" sz="2200" dirty="0" smtClean="0">
                <a:latin typeface="+mn-ea"/>
              </a:rPr>
              <a:t>.</a:t>
            </a:r>
          </a:p>
          <a:p>
            <a:pPr marL="0" indent="0" fontAlgn="base">
              <a:lnSpc>
                <a:spcPct val="120000"/>
              </a:lnSpc>
              <a:buNone/>
            </a:pPr>
            <a:r>
              <a:rPr lang="ko-KR" altLang="en-US" sz="2200" dirty="0" smtClean="0">
                <a:latin typeface="+mn-ea"/>
              </a:rPr>
              <a:t>익명함수를 정의하고 실행하지만 리턴 결과는 한 개만 전달 할 수 있다</a:t>
            </a:r>
            <a:r>
              <a:rPr lang="en-US" altLang="ko-KR" sz="2200" dirty="0" smtClean="0">
                <a:latin typeface="+mn-ea"/>
              </a:rPr>
              <a:t>.</a:t>
            </a:r>
          </a:p>
          <a:p>
            <a:pPr marL="0" indent="0" fontAlgn="base">
              <a:lnSpc>
                <a:spcPct val="120000"/>
              </a:lnSpc>
              <a:buNone/>
            </a:pPr>
            <a:endParaRPr lang="en-US" altLang="ko-KR" sz="2200" dirty="0" smtClean="0">
              <a:latin typeface="+mn-ea"/>
            </a:endParaRPr>
          </a:p>
          <a:p>
            <a:pPr marL="0" indent="0" fontAlgn="base">
              <a:lnSpc>
                <a:spcPct val="120000"/>
              </a:lnSpc>
              <a:buNone/>
            </a:pPr>
            <a:r>
              <a:rPr lang="en-US" altLang="ko-KR" sz="2200" dirty="0" smtClean="0">
                <a:latin typeface="+mn-ea"/>
              </a:rPr>
              <a:t>Lambda </a:t>
            </a:r>
            <a:r>
              <a:rPr lang="ko-KR" altLang="en-US" sz="2200" dirty="0" smtClean="0">
                <a:latin typeface="+mn-ea"/>
              </a:rPr>
              <a:t>인</a:t>
            </a:r>
            <a:r>
              <a:rPr lang="ko-KR" altLang="en-US" sz="2200" dirty="0">
                <a:latin typeface="+mn-ea"/>
              </a:rPr>
              <a:t>자</a:t>
            </a:r>
            <a:r>
              <a:rPr lang="ko-KR" altLang="en-US" sz="2200" dirty="0" smtClean="0">
                <a:latin typeface="+mn-ea"/>
              </a:rPr>
              <a:t> </a:t>
            </a:r>
            <a:r>
              <a:rPr lang="en-US" altLang="ko-KR" sz="2200" dirty="0" smtClean="0">
                <a:latin typeface="+mn-ea"/>
              </a:rPr>
              <a:t>: </a:t>
            </a:r>
            <a:r>
              <a:rPr lang="ko-KR" altLang="en-US" sz="2200" dirty="0" err="1" smtClean="0">
                <a:latin typeface="+mn-ea"/>
              </a:rPr>
              <a:t>표현식</a:t>
            </a:r>
            <a:endParaRPr lang="ko-KR" altLang="en-US" sz="1800" dirty="0">
              <a:latin typeface="+mn-ea"/>
            </a:endParaRPr>
          </a:p>
          <a:p>
            <a:pPr lvl="1" fontAlgn="base"/>
            <a:endParaRPr lang="ko-KR" altLang="en-US" dirty="0"/>
          </a:p>
          <a:p>
            <a:endParaRPr lang="ko-KR" altLang="en-US" dirty="0"/>
          </a:p>
        </p:txBody>
      </p:sp>
      <p:sp>
        <p:nvSpPr>
          <p:cNvPr id="4" name="직사각형 3"/>
          <p:cNvSpPr/>
          <p:nvPr/>
        </p:nvSpPr>
        <p:spPr>
          <a:xfrm>
            <a:off x="5220072" y="5011034"/>
            <a:ext cx="936104" cy="70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 객체</a:t>
            </a:r>
            <a:endParaRPr lang="ko-KR" altLang="en-US" dirty="0"/>
          </a:p>
        </p:txBody>
      </p:sp>
      <p:sp>
        <p:nvSpPr>
          <p:cNvPr id="5" name="직사각형 4"/>
          <p:cNvSpPr/>
          <p:nvPr/>
        </p:nvSpPr>
        <p:spPr>
          <a:xfrm>
            <a:off x="6732240" y="5011034"/>
            <a:ext cx="936104" cy="70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a:t>
            </a:r>
            <a:endParaRPr lang="en-US" altLang="ko-KR" dirty="0" smtClean="0"/>
          </a:p>
          <a:p>
            <a:pPr algn="ctr"/>
            <a:r>
              <a:rPr lang="ko-KR" altLang="en-US" dirty="0" smtClean="0"/>
              <a:t>인자</a:t>
            </a:r>
            <a:endParaRPr lang="en-US" altLang="ko-KR" dirty="0" smtClean="0"/>
          </a:p>
          <a:p>
            <a:pPr algn="ctr"/>
            <a:r>
              <a:rPr lang="ko-KR" altLang="en-US" dirty="0" smtClean="0"/>
              <a:t>객체</a:t>
            </a:r>
            <a:endParaRPr lang="ko-KR" altLang="en-US" dirty="0"/>
          </a:p>
        </p:txBody>
      </p:sp>
      <p:cxnSp>
        <p:nvCxnSpPr>
          <p:cNvPr id="6" name="직선 화살표 연결선 5"/>
          <p:cNvCxnSpPr/>
          <p:nvPr/>
        </p:nvCxnSpPr>
        <p:spPr>
          <a:xfrm>
            <a:off x="6156176" y="536273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3707904" y="5011034"/>
            <a:ext cx="936104" cy="703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000" dirty="0" err="1" smtClean="0"/>
              <a:t>함수명</a:t>
            </a:r>
            <a:r>
              <a:rPr lang="ko-KR" altLang="en-US" sz="1000" dirty="0" smtClean="0"/>
              <a:t> </a:t>
            </a:r>
            <a:endParaRPr lang="en-US" altLang="ko-KR" sz="1000" dirty="0" smtClean="0"/>
          </a:p>
          <a:p>
            <a:pPr algn="ctr"/>
            <a:r>
              <a:rPr lang="ko-KR" altLang="en-US" sz="1000" dirty="0" err="1" smtClean="0"/>
              <a:t>미존재</a:t>
            </a:r>
            <a:endParaRPr lang="en-US" altLang="ko-KR" sz="1000" dirty="0" smtClean="0"/>
          </a:p>
          <a:p>
            <a:pPr algn="ctr"/>
            <a:r>
              <a:rPr lang="en-US" altLang="ko-KR" sz="1000" dirty="0" smtClean="0"/>
              <a:t>(</a:t>
            </a:r>
            <a:r>
              <a:rPr lang="ko-KR" altLang="en-US" sz="1000" dirty="0" smtClean="0"/>
              <a:t>참조주소</a:t>
            </a:r>
            <a:r>
              <a:rPr lang="en-US" altLang="ko-KR" sz="1000" dirty="0" smtClean="0"/>
              <a:t>)</a:t>
            </a:r>
            <a:endParaRPr lang="ko-KR" altLang="en-US" sz="1000" dirty="0"/>
          </a:p>
        </p:txBody>
      </p:sp>
      <p:cxnSp>
        <p:nvCxnSpPr>
          <p:cNvPr id="9" name="직선 화살표 연결선 8"/>
          <p:cNvCxnSpPr>
            <a:endCxn id="4" idx="1"/>
          </p:cNvCxnSpPr>
          <p:nvPr/>
        </p:nvCxnSpPr>
        <p:spPr>
          <a:xfrm>
            <a:off x="4644008" y="536273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35928" y="4581639"/>
            <a:ext cx="3240360" cy="257695"/>
          </a:xfrm>
          <a:prstGeom prst="rect">
            <a:avLst/>
          </a:prstGeom>
          <a:noFill/>
        </p:spPr>
        <p:txBody>
          <a:bodyPr wrap="square" rtlCol="0">
            <a:spAutoFit/>
          </a:bodyPr>
          <a:lstStyle/>
          <a:p>
            <a:pPr algn="ctr"/>
            <a:r>
              <a:rPr lang="ko-KR" altLang="en-US" dirty="0" smtClean="0"/>
              <a:t>익명함수 정의</a:t>
            </a:r>
            <a:endParaRPr lang="ko-KR" altLang="en-US" dirty="0"/>
          </a:p>
        </p:txBody>
      </p:sp>
      <p:sp>
        <p:nvSpPr>
          <p:cNvPr id="11" name="직사각형 10"/>
          <p:cNvSpPr/>
          <p:nvPr/>
        </p:nvSpPr>
        <p:spPr>
          <a:xfrm>
            <a:off x="755576" y="5156184"/>
            <a:ext cx="1152128" cy="602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변수</a:t>
            </a:r>
            <a:endParaRPr lang="ko-KR" altLang="en-US" dirty="0"/>
          </a:p>
        </p:txBody>
      </p:sp>
      <p:cxnSp>
        <p:nvCxnSpPr>
          <p:cNvPr id="13" name="꺾인 연결선 12"/>
          <p:cNvCxnSpPr>
            <a:stCxn id="7" idx="1"/>
            <a:endCxn id="11" idx="3"/>
          </p:cNvCxnSpPr>
          <p:nvPr/>
        </p:nvCxnSpPr>
        <p:spPr>
          <a:xfrm rot="10800000" flipV="1">
            <a:off x="1907704" y="5362730"/>
            <a:ext cx="1800200" cy="9490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07704" y="5558123"/>
            <a:ext cx="1800199" cy="536227"/>
          </a:xfrm>
          <a:prstGeom prst="rect">
            <a:avLst/>
          </a:prstGeom>
          <a:noFill/>
        </p:spPr>
        <p:txBody>
          <a:bodyPr wrap="square" rtlCol="0">
            <a:spAutoFit/>
          </a:bodyPr>
          <a:lstStyle/>
          <a:p>
            <a:r>
              <a:rPr lang="ko-KR" altLang="en-US" dirty="0" err="1" smtClean="0"/>
              <a:t>필요시</a:t>
            </a:r>
            <a:r>
              <a:rPr lang="ko-KR" altLang="en-US" dirty="0" smtClean="0"/>
              <a:t> 변수에 할당</a:t>
            </a:r>
            <a:endParaRPr lang="ko-KR" altLang="en-US" dirty="0"/>
          </a:p>
        </p:txBody>
      </p:sp>
    </p:spTree>
    <p:extLst>
      <p:ext uri="{BB962C8B-B14F-4D97-AF65-F5344CB8AC3E}">
        <p14:creationId xmlns:p14="http://schemas.microsoft.com/office/powerpoint/2010/main" val="3139601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Numeric Type</a:t>
            </a:r>
            <a:endParaRPr lang="ko-KR" altLang="en-US" dirty="0"/>
          </a:p>
        </p:txBody>
      </p:sp>
    </p:spTree>
    <p:extLst>
      <p:ext uri="{BB962C8B-B14F-4D97-AF65-F5344CB8AC3E}">
        <p14:creationId xmlns:p14="http://schemas.microsoft.com/office/powerpoint/2010/main" val="65637709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a:t>
            </a:r>
            <a:r>
              <a:rPr lang="en-US" altLang="ko-KR" dirty="0" smtClean="0"/>
              <a:t>– Lambda </a:t>
            </a:r>
            <a:r>
              <a:rPr lang="ko-KR" altLang="en-US" dirty="0" smtClean="0"/>
              <a:t>예시</a:t>
            </a:r>
            <a:endParaRPr lang="ko-KR" altLang="en-US" dirty="0"/>
          </a:p>
        </p:txBody>
      </p:sp>
      <p:sp>
        <p:nvSpPr>
          <p:cNvPr id="3" name="내용 개체 틀 2"/>
          <p:cNvSpPr>
            <a:spLocks noGrp="1"/>
          </p:cNvSpPr>
          <p:nvPr>
            <p:ph sz="quarter" idx="1"/>
          </p:nvPr>
        </p:nvSpPr>
        <p:spPr>
          <a:xfrm>
            <a:off x="457200" y="1600201"/>
            <a:ext cx="8229600" cy="1396751"/>
          </a:xfrm>
        </p:spPr>
        <p:txBody>
          <a:bodyPr>
            <a:normAutofit/>
          </a:bodyPr>
          <a:lstStyle/>
          <a:p>
            <a:pPr marL="0" indent="0" fontAlgn="base">
              <a:lnSpc>
                <a:spcPct val="120000"/>
              </a:lnSpc>
              <a:buNone/>
            </a:pPr>
            <a:r>
              <a:rPr lang="en-US" altLang="ko-KR" sz="2200" dirty="0" smtClean="0">
                <a:latin typeface="+mn-ea"/>
              </a:rPr>
              <a:t>Lambda</a:t>
            </a:r>
            <a:r>
              <a:rPr lang="ko-KR" altLang="en-US" sz="2200" dirty="0" smtClean="0">
                <a:latin typeface="+mn-ea"/>
              </a:rPr>
              <a:t>는 </a:t>
            </a:r>
            <a:r>
              <a:rPr lang="ko-KR" altLang="en-US" sz="2200" dirty="0" err="1" smtClean="0">
                <a:latin typeface="+mn-ea"/>
              </a:rPr>
              <a:t>표현식시</a:t>
            </a:r>
            <a:r>
              <a:rPr lang="ko-KR" altLang="en-US" sz="2200" dirty="0" smtClean="0">
                <a:latin typeface="+mn-ea"/>
              </a:rPr>
              <a:t> </a:t>
            </a:r>
            <a:r>
              <a:rPr lang="en-US" altLang="ko-KR" sz="2200" dirty="0" smtClean="0">
                <a:latin typeface="+mn-ea"/>
              </a:rPr>
              <a:t>2</a:t>
            </a:r>
            <a:r>
              <a:rPr lang="ko-KR" altLang="en-US" sz="2200" dirty="0" smtClean="0">
                <a:latin typeface="+mn-ea"/>
              </a:rPr>
              <a:t>개의 리턴 값이 생기므로 에러가 발생함</a:t>
            </a:r>
            <a:endParaRPr lang="en-US" altLang="ko-KR" sz="2200" dirty="0" smtClean="0">
              <a:latin typeface="+mn-ea"/>
            </a:endParaRPr>
          </a:p>
          <a:p>
            <a:pPr marL="0" indent="0" fontAlgn="base">
              <a:lnSpc>
                <a:spcPct val="120000"/>
              </a:lnSpc>
              <a:buNone/>
            </a:pPr>
            <a:r>
              <a:rPr lang="ko-KR" altLang="en-US" sz="2200" dirty="0" err="1" smtClean="0">
                <a:latin typeface="+mn-ea"/>
              </a:rPr>
              <a:t>표현식에서</a:t>
            </a:r>
            <a:r>
              <a:rPr lang="ko-KR" altLang="en-US" sz="2200" dirty="0" smtClean="0">
                <a:latin typeface="+mn-ea"/>
              </a:rPr>
              <a:t> </a:t>
            </a:r>
            <a:r>
              <a:rPr lang="en-US" altLang="ko-KR" sz="2200" dirty="0" smtClean="0">
                <a:latin typeface="+mn-ea"/>
              </a:rPr>
              <a:t>2</a:t>
            </a:r>
            <a:r>
              <a:rPr lang="ko-KR" altLang="en-US" sz="2200" dirty="0" smtClean="0">
                <a:latin typeface="+mn-ea"/>
              </a:rPr>
              <a:t>개 이상 결과를 나타내려면 </a:t>
            </a:r>
            <a:r>
              <a:rPr lang="en-US" altLang="ko-KR" sz="2200" dirty="0" smtClean="0">
                <a:latin typeface="+mn-ea"/>
              </a:rPr>
              <a:t>tuple </a:t>
            </a:r>
            <a:r>
              <a:rPr lang="ko-KR" altLang="en-US" sz="2200" dirty="0" smtClean="0">
                <a:latin typeface="+mn-ea"/>
              </a:rPr>
              <a:t>처리해야 함</a:t>
            </a:r>
            <a:endParaRPr lang="ko-KR" altLang="en-US" dirty="0"/>
          </a:p>
          <a:p>
            <a:endParaRPr lang="ko-KR" altLang="en-US" dirty="0"/>
          </a:p>
        </p:txBody>
      </p:sp>
      <p:sp>
        <p:nvSpPr>
          <p:cNvPr id="8" name="직사각형 7"/>
          <p:cNvSpPr/>
          <p:nvPr/>
        </p:nvSpPr>
        <p:spPr>
          <a:xfrm>
            <a:off x="1331640" y="3356992"/>
            <a:ext cx="3240360"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x = lambda </a:t>
            </a:r>
            <a:r>
              <a:rPr lang="en-US" altLang="ko-KR" sz="1200" dirty="0" err="1"/>
              <a:t>x,y</a:t>
            </a:r>
            <a:r>
              <a:rPr lang="en-US" altLang="ko-KR" sz="1200" dirty="0"/>
              <a:t> : </a:t>
            </a:r>
            <a:r>
              <a:rPr lang="en-US" altLang="ko-KR" sz="1200" dirty="0" err="1"/>
              <a:t>y,x</a:t>
            </a:r>
            <a:endParaRPr lang="en-US" altLang="ko-KR" sz="1200" dirty="0"/>
          </a:p>
          <a:p>
            <a:r>
              <a:rPr lang="en-US" altLang="ko-KR" sz="1200" dirty="0" err="1"/>
              <a:t>Traceback</a:t>
            </a:r>
            <a:r>
              <a:rPr lang="en-US" altLang="ko-KR" sz="1200" dirty="0"/>
              <a:t> (most recent call last):</a:t>
            </a:r>
          </a:p>
          <a:p>
            <a:r>
              <a:rPr lang="en-US" altLang="ko-KR" sz="1200" dirty="0"/>
              <a:t> </a:t>
            </a:r>
            <a:r>
              <a:rPr lang="en-US" altLang="ko-KR" sz="1200" dirty="0" smtClean="0"/>
              <a:t>File </a:t>
            </a:r>
            <a:r>
              <a:rPr lang="en-US" altLang="ko-KR" sz="1200" dirty="0"/>
              <a:t>"&lt;</a:t>
            </a:r>
            <a:r>
              <a:rPr lang="en-US" altLang="ko-KR" sz="1200" dirty="0" err="1"/>
              <a:t>stdin</a:t>
            </a:r>
            <a:r>
              <a:rPr lang="en-US" altLang="ko-KR" sz="1200" dirty="0"/>
              <a:t>&gt;", line 1, in &lt;module&gt;</a:t>
            </a:r>
          </a:p>
          <a:p>
            <a:r>
              <a:rPr lang="en-US" altLang="ko-KR" sz="1200" dirty="0" err="1"/>
              <a:t>NameError</a:t>
            </a:r>
            <a:r>
              <a:rPr lang="en-US" altLang="ko-KR" sz="1200" dirty="0"/>
              <a:t>: name 'x' is not </a:t>
            </a:r>
            <a:r>
              <a:rPr lang="en-US" altLang="ko-KR" sz="1200" dirty="0" smtClean="0"/>
              <a:t>defined</a:t>
            </a:r>
          </a:p>
          <a:p>
            <a:r>
              <a:rPr lang="en-US" altLang="ko-KR" sz="1200" dirty="0" smtClean="0"/>
              <a:t>&gt;&gt;&gt;</a:t>
            </a:r>
            <a:endParaRPr lang="en-US" altLang="ko-KR" sz="1200" dirty="0"/>
          </a:p>
          <a:p>
            <a:r>
              <a:rPr lang="en-US" altLang="ko-KR" sz="1200" dirty="0"/>
              <a:t>&gt;&gt;&gt; x = lambda </a:t>
            </a:r>
            <a:r>
              <a:rPr lang="en-US" altLang="ko-KR" sz="1200" dirty="0" err="1"/>
              <a:t>x,y</a:t>
            </a:r>
            <a:r>
              <a:rPr lang="en-US" altLang="ko-KR" sz="1200" dirty="0"/>
              <a:t> : (</a:t>
            </a:r>
            <a:r>
              <a:rPr lang="en-US" altLang="ko-KR" sz="1200" dirty="0" err="1"/>
              <a:t>y,x</a:t>
            </a:r>
            <a:r>
              <a:rPr lang="en-US" altLang="ko-KR" sz="1200" dirty="0"/>
              <a:t>)</a:t>
            </a:r>
          </a:p>
          <a:p>
            <a:r>
              <a:rPr lang="en-US" altLang="ko-KR" sz="1200" dirty="0"/>
              <a:t>&gt;&gt;&gt; x(1,2)</a:t>
            </a:r>
          </a:p>
          <a:p>
            <a:r>
              <a:rPr lang="en-US" altLang="ko-KR" sz="1200" dirty="0"/>
              <a:t>(2, 1)</a:t>
            </a:r>
            <a:endParaRPr lang="ko-KR" altLang="en-US" sz="1200" dirty="0"/>
          </a:p>
        </p:txBody>
      </p:sp>
    </p:spTree>
    <p:extLst>
      <p:ext uri="{BB962C8B-B14F-4D97-AF65-F5344CB8AC3E}">
        <p14:creationId xmlns:p14="http://schemas.microsoft.com/office/powerpoint/2010/main" val="396385056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Closure</a:t>
            </a:r>
            <a:endParaRPr lang="ko-KR" altLang="en-US" dirty="0"/>
          </a:p>
        </p:txBody>
      </p:sp>
    </p:spTree>
    <p:extLst>
      <p:ext uri="{BB962C8B-B14F-4D97-AF65-F5344CB8AC3E}">
        <p14:creationId xmlns:p14="http://schemas.microsoft.com/office/powerpoint/2010/main" val="180331713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a:t>
            </a:r>
            <a:r>
              <a:rPr lang="en-US" altLang="ko-KR" dirty="0" smtClean="0"/>
              <a:t>– Closure : context</a:t>
            </a:r>
            <a:endParaRPr lang="ko-KR" altLang="en-US" dirty="0"/>
          </a:p>
        </p:txBody>
      </p:sp>
      <p:sp>
        <p:nvSpPr>
          <p:cNvPr id="3" name="내용 개체 틀 2"/>
          <p:cNvSpPr>
            <a:spLocks noGrp="1"/>
          </p:cNvSpPr>
          <p:nvPr>
            <p:ph sz="quarter" idx="1"/>
          </p:nvPr>
        </p:nvSpPr>
        <p:spPr>
          <a:xfrm>
            <a:off x="457200" y="1600201"/>
            <a:ext cx="8229600" cy="2476871"/>
          </a:xfrm>
        </p:spPr>
        <p:txBody>
          <a:bodyPr>
            <a:normAutofit/>
          </a:bodyPr>
          <a:lstStyle/>
          <a:p>
            <a:pPr marL="0" indent="0" fontAlgn="base">
              <a:lnSpc>
                <a:spcPct val="120000"/>
              </a:lnSpc>
              <a:buNone/>
            </a:pPr>
            <a:r>
              <a:rPr lang="ko-KR" altLang="en-US" sz="2200" dirty="0" smtClean="0">
                <a:latin typeface="+mn-ea"/>
              </a:rPr>
              <a:t>외부함수 내의 자유변수를 내부함수에서 사용하면 기존 외부함수도 내부함수가 </a:t>
            </a:r>
            <a:r>
              <a:rPr lang="ko-KR" altLang="en-US" sz="2200" dirty="0" err="1" smtClean="0">
                <a:latin typeface="+mn-ea"/>
              </a:rPr>
              <a:t>종료시까지</a:t>
            </a:r>
            <a:r>
              <a:rPr lang="ko-KR" altLang="en-US" sz="2200" dirty="0" smtClean="0">
                <a:latin typeface="+mn-ea"/>
              </a:rPr>
              <a:t> 같이 지속된다</a:t>
            </a:r>
            <a:r>
              <a:rPr lang="en-US" altLang="ko-KR" sz="2200" dirty="0" smtClean="0">
                <a:latin typeface="+mn-ea"/>
              </a:rPr>
              <a:t>.</a:t>
            </a:r>
            <a:endParaRPr lang="en-US" altLang="ko-KR" sz="2200" dirty="0">
              <a:latin typeface="+mn-ea"/>
            </a:endParaRPr>
          </a:p>
          <a:p>
            <a:pPr marL="0" indent="0" fontAlgn="base">
              <a:lnSpc>
                <a:spcPct val="120000"/>
              </a:lnSpc>
              <a:buNone/>
            </a:pPr>
            <a:r>
              <a:rPr lang="ko-KR" altLang="en-US" sz="2200" dirty="0" smtClean="0">
                <a:latin typeface="+mn-ea"/>
              </a:rPr>
              <a:t>함수 단위의 </a:t>
            </a:r>
            <a:r>
              <a:rPr lang="en-US" altLang="ko-KR" sz="2200" dirty="0" smtClean="0">
                <a:latin typeface="+mn-ea"/>
              </a:rPr>
              <a:t>variable scope </a:t>
            </a:r>
            <a:r>
              <a:rPr lang="ko-KR" altLang="en-US" sz="2200" dirty="0" smtClean="0">
                <a:latin typeface="+mn-ea"/>
              </a:rPr>
              <a:t>위반이지만 현재 함수형 언어에서는 함수 내의 변수를 공유하여 처리할 수 있도록 구성하여 처리할 수 있도록 구성이 가능하다</a:t>
            </a:r>
            <a:r>
              <a:rPr lang="en-US" altLang="ko-KR" sz="2200" dirty="0" smtClean="0">
                <a:latin typeface="+mn-ea"/>
              </a:rPr>
              <a:t>.</a:t>
            </a:r>
          </a:p>
          <a:p>
            <a:pPr marL="457200" lvl="1" indent="0" fontAlgn="base">
              <a:buNone/>
            </a:pPr>
            <a:endParaRPr lang="ko-KR" altLang="en-US" sz="2200" dirty="0"/>
          </a:p>
          <a:p>
            <a:endParaRPr lang="ko-KR" altLang="en-US" sz="2200" dirty="0"/>
          </a:p>
        </p:txBody>
      </p:sp>
      <p:grpSp>
        <p:nvGrpSpPr>
          <p:cNvPr id="20" name="그룹 19"/>
          <p:cNvGrpSpPr/>
          <p:nvPr/>
        </p:nvGrpSpPr>
        <p:grpSpPr>
          <a:xfrm>
            <a:off x="611560" y="4605636"/>
            <a:ext cx="4930829" cy="1974704"/>
            <a:chOff x="937352" y="4283804"/>
            <a:chExt cx="7379064" cy="2416914"/>
          </a:xfrm>
        </p:grpSpPr>
        <p:sp>
          <p:nvSpPr>
            <p:cNvPr id="4" name="직사각형 3"/>
            <p:cNvSpPr/>
            <p:nvPr/>
          </p:nvSpPr>
          <p:spPr>
            <a:xfrm>
              <a:off x="971600" y="4653136"/>
              <a:ext cx="3816424" cy="18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사각형 4"/>
            <p:cNvSpPr/>
            <p:nvPr/>
          </p:nvSpPr>
          <p:spPr>
            <a:xfrm>
              <a:off x="2087216" y="5565533"/>
              <a:ext cx="2340768" cy="6717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p:cNvSpPr txBox="1"/>
            <p:nvPr/>
          </p:nvSpPr>
          <p:spPr>
            <a:xfrm>
              <a:off x="937352" y="4283804"/>
              <a:ext cx="1296144" cy="316809"/>
            </a:xfrm>
            <a:prstGeom prst="rect">
              <a:avLst/>
            </a:prstGeom>
            <a:noFill/>
          </p:spPr>
          <p:txBody>
            <a:bodyPr wrap="square" rtlCol="0">
              <a:spAutoFit/>
            </a:bodyPr>
            <a:lstStyle/>
            <a:p>
              <a:r>
                <a:rPr lang="ko-KR" altLang="en-US" sz="1200" smtClean="0"/>
                <a:t>외부함수</a:t>
              </a:r>
              <a:endParaRPr lang="ko-KR" altLang="en-US" sz="1200"/>
            </a:p>
          </p:txBody>
        </p:sp>
        <p:sp>
          <p:nvSpPr>
            <p:cNvPr id="7" name="TextBox 6"/>
            <p:cNvSpPr txBox="1"/>
            <p:nvPr/>
          </p:nvSpPr>
          <p:spPr>
            <a:xfrm>
              <a:off x="2080456" y="5111025"/>
              <a:ext cx="1296144" cy="316809"/>
            </a:xfrm>
            <a:prstGeom prst="rect">
              <a:avLst/>
            </a:prstGeom>
            <a:noFill/>
          </p:spPr>
          <p:txBody>
            <a:bodyPr wrap="square" rtlCol="0">
              <a:spAutoFit/>
            </a:bodyPr>
            <a:lstStyle/>
            <a:p>
              <a:r>
                <a:rPr lang="ko-KR" altLang="en-US" sz="1200" dirty="0" smtClean="0"/>
                <a:t>내</a:t>
              </a:r>
              <a:r>
                <a:rPr lang="ko-KR" altLang="en-US" sz="1200" dirty="0"/>
                <a:t>부</a:t>
              </a:r>
              <a:r>
                <a:rPr lang="ko-KR" altLang="en-US" sz="1200" dirty="0" smtClean="0"/>
                <a:t>함수</a:t>
              </a:r>
              <a:endParaRPr lang="ko-KR" altLang="en-US" sz="1200" dirty="0"/>
            </a:p>
          </p:txBody>
        </p:sp>
        <p:sp>
          <p:nvSpPr>
            <p:cNvPr id="8" name="직사각형 7"/>
            <p:cNvSpPr/>
            <p:nvPr/>
          </p:nvSpPr>
          <p:spPr>
            <a:xfrm>
              <a:off x="6156176" y="4365104"/>
              <a:ext cx="2160240" cy="607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외부함수</a:t>
              </a:r>
              <a:endParaRPr lang="en-US" altLang="ko-KR" sz="1200" dirty="0" smtClean="0"/>
            </a:p>
            <a:p>
              <a:pPr algn="ctr"/>
              <a:r>
                <a:rPr lang="ko-KR" altLang="en-US" sz="1200" dirty="0" smtClean="0"/>
                <a:t>이름공간</a:t>
              </a:r>
              <a:endParaRPr lang="ko-KR" altLang="en-US" sz="1200" dirty="0"/>
            </a:p>
          </p:txBody>
        </p:sp>
        <p:cxnSp>
          <p:nvCxnSpPr>
            <p:cNvPr id="11" name="꺾인 연결선 10"/>
            <p:cNvCxnSpPr>
              <a:stCxn id="5" idx="3"/>
              <a:endCxn id="9" idx="1"/>
            </p:cNvCxnSpPr>
            <p:nvPr/>
          </p:nvCxnSpPr>
          <p:spPr>
            <a:xfrm>
              <a:off x="4427984" y="5901423"/>
              <a:ext cx="1721296" cy="4955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꺾인 연결선 12"/>
            <p:cNvCxnSpPr>
              <a:stCxn id="5" idx="3"/>
              <a:endCxn id="8" idx="2"/>
            </p:cNvCxnSpPr>
            <p:nvPr/>
          </p:nvCxnSpPr>
          <p:spPr>
            <a:xfrm flipV="1">
              <a:off x="4427984" y="4972526"/>
              <a:ext cx="2808312" cy="9288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직사각형 8"/>
            <p:cNvSpPr/>
            <p:nvPr/>
          </p:nvSpPr>
          <p:spPr>
            <a:xfrm>
              <a:off x="6149280" y="6093296"/>
              <a:ext cx="2160240" cy="607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내부함수</a:t>
              </a:r>
              <a:endParaRPr lang="en-US" altLang="ko-KR" sz="1200" dirty="0" smtClean="0"/>
            </a:p>
            <a:p>
              <a:pPr algn="ctr"/>
              <a:r>
                <a:rPr lang="ko-KR" altLang="en-US" sz="1200" dirty="0" smtClean="0"/>
                <a:t>이름공간</a:t>
              </a:r>
              <a:endParaRPr lang="ko-KR" altLang="en-US" sz="1200" dirty="0"/>
            </a:p>
          </p:txBody>
        </p:sp>
        <p:cxnSp>
          <p:nvCxnSpPr>
            <p:cNvPr id="16" name="꺾인 연결선 15"/>
            <p:cNvCxnSpPr>
              <a:stCxn id="4" idx="3"/>
              <a:endCxn id="8" idx="1"/>
            </p:cNvCxnSpPr>
            <p:nvPr/>
          </p:nvCxnSpPr>
          <p:spPr>
            <a:xfrm flipV="1">
              <a:off x="4788024" y="4668815"/>
              <a:ext cx="1368152" cy="8844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396820" y="4077072"/>
            <a:ext cx="2664296" cy="369332"/>
          </a:xfrm>
          <a:prstGeom prst="rect">
            <a:avLst/>
          </a:prstGeom>
          <a:noFill/>
        </p:spPr>
        <p:txBody>
          <a:bodyPr wrap="square" rtlCol="0">
            <a:spAutoFit/>
          </a:bodyPr>
          <a:lstStyle/>
          <a:p>
            <a:r>
              <a:rPr lang="en-US" altLang="ko-KR" dirty="0" smtClean="0"/>
              <a:t>Closure context </a:t>
            </a:r>
            <a:r>
              <a:rPr lang="ko-KR" altLang="en-US" dirty="0" smtClean="0"/>
              <a:t>구성</a:t>
            </a:r>
            <a:endParaRPr lang="ko-KR" altLang="en-US" dirty="0"/>
          </a:p>
        </p:txBody>
      </p:sp>
      <p:sp>
        <p:nvSpPr>
          <p:cNvPr id="22" name="TextBox 21"/>
          <p:cNvSpPr txBox="1"/>
          <p:nvPr/>
        </p:nvSpPr>
        <p:spPr>
          <a:xfrm>
            <a:off x="5940152" y="5042642"/>
            <a:ext cx="2520280" cy="1200329"/>
          </a:xfrm>
          <a:prstGeom prst="rect">
            <a:avLst/>
          </a:prstGeom>
          <a:noFill/>
        </p:spPr>
        <p:txBody>
          <a:bodyPr wrap="square" rtlCol="0">
            <a:spAutoFit/>
          </a:bodyPr>
          <a:lstStyle/>
          <a:p>
            <a:r>
              <a:rPr lang="ko-KR" altLang="en-US" dirty="0" smtClean="0"/>
              <a:t>내부함수 변수 검색 순서는 내부함수 이름공간 </a:t>
            </a:r>
            <a:r>
              <a:rPr lang="en-US" altLang="ko-KR" dirty="0" smtClean="0"/>
              <a:t>-&gt; </a:t>
            </a:r>
            <a:r>
              <a:rPr lang="ko-KR" altLang="en-US" dirty="0" smtClean="0"/>
              <a:t>외부함수 이름공간</a:t>
            </a:r>
            <a:endParaRPr lang="ko-KR" altLang="en-US" dirty="0"/>
          </a:p>
        </p:txBody>
      </p:sp>
    </p:spTree>
    <p:extLst>
      <p:ext uri="{BB962C8B-B14F-4D97-AF65-F5344CB8AC3E}">
        <p14:creationId xmlns:p14="http://schemas.microsoft.com/office/powerpoint/2010/main" val="199497422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a:t>
            </a:r>
            <a:r>
              <a:rPr lang="en-US" altLang="ko-KR" dirty="0" smtClean="0"/>
              <a:t>– Closure : __closure__</a:t>
            </a:r>
            <a:endParaRPr lang="ko-KR" altLang="en-US" dirty="0"/>
          </a:p>
        </p:txBody>
      </p:sp>
      <p:sp>
        <p:nvSpPr>
          <p:cNvPr id="3" name="내용 개체 틀 2"/>
          <p:cNvSpPr>
            <a:spLocks noGrp="1"/>
          </p:cNvSpPr>
          <p:nvPr>
            <p:ph sz="quarter" idx="1"/>
          </p:nvPr>
        </p:nvSpPr>
        <p:spPr>
          <a:xfrm>
            <a:off x="457200" y="1600201"/>
            <a:ext cx="8229600" cy="1180727"/>
          </a:xfrm>
        </p:spPr>
        <p:txBody>
          <a:bodyPr>
            <a:normAutofit/>
          </a:bodyPr>
          <a:lstStyle/>
          <a:p>
            <a:pPr marL="0" indent="0" fontAlgn="base">
              <a:lnSpc>
                <a:spcPct val="120000"/>
              </a:lnSpc>
              <a:buNone/>
            </a:pPr>
            <a:r>
              <a:rPr lang="ko-KR" altLang="en-US" sz="2200" dirty="0" err="1" smtClean="0">
                <a:latin typeface="+mn-ea"/>
              </a:rPr>
              <a:t>파이썬은</a:t>
            </a:r>
            <a:r>
              <a:rPr lang="ko-KR" altLang="en-US" sz="2200" dirty="0" smtClean="0">
                <a:latin typeface="+mn-ea"/>
              </a:rPr>
              <a:t> </a:t>
            </a:r>
            <a:r>
              <a:rPr lang="ko-KR" altLang="en-US" sz="2200" dirty="0" err="1" smtClean="0">
                <a:latin typeface="+mn-ea"/>
              </a:rPr>
              <a:t>클로저</a:t>
            </a:r>
            <a:r>
              <a:rPr lang="ko-KR" altLang="en-US" sz="2200" dirty="0" smtClean="0">
                <a:latin typeface="+mn-ea"/>
              </a:rPr>
              <a:t> 환경에 대해서도 별도의 객체로 제공하며 이 환경에 대해서도 접근이 가능함</a:t>
            </a:r>
            <a:endParaRPr lang="ko-KR" altLang="en-US" sz="2200" dirty="0"/>
          </a:p>
        </p:txBody>
      </p:sp>
      <p:sp>
        <p:nvSpPr>
          <p:cNvPr id="10" name="직사각형 9"/>
          <p:cNvSpPr/>
          <p:nvPr/>
        </p:nvSpPr>
        <p:spPr>
          <a:xfrm>
            <a:off x="755576" y="3140968"/>
            <a:ext cx="3024336"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err="1"/>
              <a:t>def</a:t>
            </a:r>
            <a:r>
              <a:rPr lang="en-US" altLang="ko-KR" sz="1000" dirty="0"/>
              <a:t> </a:t>
            </a:r>
            <a:r>
              <a:rPr lang="en-US" altLang="ko-KR" sz="1000" dirty="0" err="1"/>
              <a:t>generate_power_func</a:t>
            </a:r>
            <a:r>
              <a:rPr lang="en-US" altLang="ko-KR" sz="1000" dirty="0"/>
              <a:t>(n):</a:t>
            </a:r>
          </a:p>
          <a:p>
            <a:r>
              <a:rPr lang="en-US" altLang="ko-KR" sz="1000" dirty="0" smtClean="0"/>
              <a:t>    </a:t>
            </a:r>
            <a:r>
              <a:rPr lang="en-US" altLang="ko-KR" sz="1000" dirty="0" err="1" smtClean="0"/>
              <a:t>out_v</a:t>
            </a:r>
            <a:r>
              <a:rPr lang="en-US" altLang="ko-KR" sz="1000" dirty="0" smtClean="0"/>
              <a:t> </a:t>
            </a:r>
            <a:r>
              <a:rPr lang="en-US" altLang="ko-KR" sz="1000" dirty="0"/>
              <a:t>= </a:t>
            </a:r>
            <a:r>
              <a:rPr lang="en-US" altLang="ko-KR" sz="1000" dirty="0" smtClean="0"/>
              <a:t>10.0</a:t>
            </a:r>
            <a:endParaRPr lang="en-US" altLang="ko-KR" sz="1000" dirty="0"/>
          </a:p>
          <a:p>
            <a:r>
              <a:rPr lang="en-US" altLang="ko-KR" sz="1000" dirty="0" smtClean="0"/>
              <a:t>    </a:t>
            </a:r>
            <a:r>
              <a:rPr lang="en-US" altLang="ko-KR" sz="1000" dirty="0" err="1" smtClean="0"/>
              <a:t>def</a:t>
            </a:r>
            <a:r>
              <a:rPr lang="en-US" altLang="ko-KR" sz="1000" dirty="0" smtClean="0"/>
              <a:t> </a:t>
            </a:r>
            <a:r>
              <a:rPr lang="en-US" altLang="ko-KR" sz="1000" dirty="0" err="1"/>
              <a:t>nth_power</a:t>
            </a:r>
            <a:r>
              <a:rPr lang="en-US" altLang="ko-KR" sz="1000" dirty="0"/>
              <a:t>(x):</a:t>
            </a:r>
          </a:p>
          <a:p>
            <a:r>
              <a:rPr lang="en-US" altLang="ko-KR" sz="1000" dirty="0"/>
              <a:t> </a:t>
            </a:r>
            <a:r>
              <a:rPr lang="en-US" altLang="ko-KR" sz="1000" dirty="0" smtClean="0"/>
              <a:t>       return </a:t>
            </a:r>
            <a:r>
              <a:rPr lang="en-US" altLang="ko-KR" sz="1000" dirty="0"/>
              <a:t>x**</a:t>
            </a:r>
            <a:r>
              <a:rPr lang="en-US" altLang="ko-KR" sz="1000" dirty="0" smtClean="0"/>
              <a:t>n + </a:t>
            </a:r>
            <a:r>
              <a:rPr lang="en-US" altLang="ko-KR" sz="1000" dirty="0" err="1" smtClean="0"/>
              <a:t>out_v</a:t>
            </a:r>
            <a:endParaRPr lang="en-US" altLang="ko-KR" sz="1000" dirty="0"/>
          </a:p>
          <a:p>
            <a:r>
              <a:rPr lang="en-US" altLang="ko-KR" sz="1000" dirty="0" smtClean="0"/>
              <a:t>    return </a:t>
            </a:r>
            <a:r>
              <a:rPr lang="en-US" altLang="ko-KR" sz="1000" dirty="0" err="1" smtClean="0"/>
              <a:t>nth_power</a:t>
            </a:r>
            <a:endParaRPr lang="en-US" altLang="ko-KR" sz="1000" dirty="0" smtClean="0"/>
          </a:p>
          <a:p>
            <a:endParaRPr lang="en-US" altLang="ko-KR" sz="1000" dirty="0">
              <a:effectLst/>
            </a:endParaRPr>
          </a:p>
          <a:p>
            <a:endParaRPr lang="en-US" altLang="ko-KR" sz="1000" dirty="0" smtClean="0"/>
          </a:p>
          <a:p>
            <a:r>
              <a:rPr lang="en-US" altLang="ko-KR" sz="1000" dirty="0"/>
              <a:t>print </a:t>
            </a:r>
            <a:r>
              <a:rPr lang="en-US" altLang="ko-KR" sz="1000" dirty="0" err="1"/>
              <a:t>clo</a:t>
            </a:r>
            <a:r>
              <a:rPr lang="en-US" altLang="ko-KR" sz="1000" dirty="0"/>
              <a:t>.__closure__</a:t>
            </a:r>
          </a:p>
          <a:p>
            <a:r>
              <a:rPr lang="en-US" altLang="ko-KR" sz="1000" dirty="0"/>
              <a:t>print </a:t>
            </a:r>
            <a:r>
              <a:rPr lang="en-US" altLang="ko-KR" sz="1000" dirty="0" err="1"/>
              <a:t>clo</a:t>
            </a:r>
            <a:r>
              <a:rPr lang="en-US" altLang="ko-KR" sz="1000" dirty="0"/>
              <a:t>.__closure__[0]</a:t>
            </a:r>
          </a:p>
          <a:p>
            <a:r>
              <a:rPr lang="en-US" altLang="ko-KR" sz="1000" dirty="0"/>
              <a:t>print type(</a:t>
            </a:r>
            <a:r>
              <a:rPr lang="en-US" altLang="ko-KR" sz="1000" dirty="0" err="1"/>
              <a:t>clo</a:t>
            </a:r>
            <a:r>
              <a:rPr lang="en-US" altLang="ko-KR" sz="1000" dirty="0"/>
              <a:t>.__closure__[0])</a:t>
            </a:r>
          </a:p>
          <a:p>
            <a:r>
              <a:rPr lang="en-US" altLang="ko-KR" sz="1000" dirty="0"/>
              <a:t>print </a:t>
            </a:r>
            <a:r>
              <a:rPr lang="en-US" altLang="ko-KR" sz="1000" dirty="0" err="1"/>
              <a:t>clo</a:t>
            </a:r>
            <a:r>
              <a:rPr lang="en-US" altLang="ko-KR" sz="1000" dirty="0"/>
              <a:t>.__closure__[0].</a:t>
            </a:r>
            <a:r>
              <a:rPr lang="en-US" altLang="ko-KR" sz="1000" dirty="0" err="1" smtClean="0"/>
              <a:t>cell_contents</a:t>
            </a:r>
            <a:endParaRPr lang="en-US" altLang="ko-KR" sz="1000" dirty="0" smtClean="0"/>
          </a:p>
          <a:p>
            <a:r>
              <a:rPr lang="en-US" altLang="ko-KR" sz="1000" dirty="0"/>
              <a:t>print type(</a:t>
            </a:r>
            <a:r>
              <a:rPr lang="en-US" altLang="ko-KR" sz="1000" dirty="0" err="1"/>
              <a:t>clo</a:t>
            </a:r>
            <a:r>
              <a:rPr lang="en-US" altLang="ko-KR" sz="1000" dirty="0"/>
              <a:t>.__closure</a:t>
            </a:r>
            <a:r>
              <a:rPr lang="en-US" altLang="ko-KR" sz="1000" dirty="0" smtClean="0"/>
              <a:t>__[1])</a:t>
            </a:r>
          </a:p>
          <a:p>
            <a:r>
              <a:rPr lang="en-US" altLang="ko-KR" sz="1000" dirty="0"/>
              <a:t>print </a:t>
            </a:r>
            <a:r>
              <a:rPr lang="en-US" altLang="ko-KR" sz="1000" dirty="0" err="1"/>
              <a:t>clo</a:t>
            </a:r>
            <a:r>
              <a:rPr lang="en-US" altLang="ko-KR" sz="1000" dirty="0"/>
              <a:t>.__closure__[1].</a:t>
            </a:r>
            <a:r>
              <a:rPr lang="en-US" altLang="ko-KR" sz="1000" dirty="0" err="1"/>
              <a:t>cell_contents</a:t>
            </a:r>
            <a:endParaRPr lang="en-US" altLang="ko-KR" sz="1000" dirty="0">
              <a:effectLst/>
            </a:endParaRPr>
          </a:p>
        </p:txBody>
      </p:sp>
      <p:sp>
        <p:nvSpPr>
          <p:cNvPr id="17" name="직사각형 16"/>
          <p:cNvSpPr/>
          <p:nvPr/>
        </p:nvSpPr>
        <p:spPr>
          <a:xfrm>
            <a:off x="4499992" y="4531832"/>
            <a:ext cx="3888432" cy="14174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(&lt;cell at 0x02940ED0: </a:t>
            </a:r>
            <a:r>
              <a:rPr lang="en-US" altLang="ko-KR" sz="1000" dirty="0" err="1"/>
              <a:t>int</a:t>
            </a:r>
            <a:r>
              <a:rPr lang="en-US" altLang="ko-KR" sz="1000" dirty="0"/>
              <a:t> object at 0x01DAABC4&gt;, &lt;cell at 0x02B6FEF0: float object at 0x02766600</a:t>
            </a:r>
            <a:r>
              <a:rPr lang="en-US" altLang="ko-KR" sz="1000" dirty="0" smtClean="0"/>
              <a:t>&gt;)</a:t>
            </a:r>
          </a:p>
          <a:p>
            <a:endParaRPr lang="en-US" altLang="ko-KR" sz="1000" dirty="0"/>
          </a:p>
          <a:p>
            <a:r>
              <a:rPr lang="en-US" altLang="ko-KR" sz="1000" dirty="0"/>
              <a:t>&lt;cell at 0x02940ED0: </a:t>
            </a:r>
            <a:r>
              <a:rPr lang="en-US" altLang="ko-KR" sz="1000" dirty="0" err="1"/>
              <a:t>int</a:t>
            </a:r>
            <a:r>
              <a:rPr lang="en-US" altLang="ko-KR" sz="1000" dirty="0"/>
              <a:t> object at 0x01DAABC4&gt;</a:t>
            </a:r>
          </a:p>
          <a:p>
            <a:r>
              <a:rPr lang="en-US" altLang="ko-KR" sz="1000" dirty="0"/>
              <a:t>&lt;type 'cell'&gt;</a:t>
            </a:r>
          </a:p>
          <a:p>
            <a:r>
              <a:rPr lang="en-US" altLang="ko-KR" sz="1000" dirty="0"/>
              <a:t>4</a:t>
            </a:r>
          </a:p>
          <a:p>
            <a:r>
              <a:rPr lang="en-US" altLang="ko-KR" sz="1000" dirty="0"/>
              <a:t>&lt;cell at 0x02B6FEF0: float object at 0x02766600&gt;</a:t>
            </a:r>
          </a:p>
          <a:p>
            <a:r>
              <a:rPr lang="en-US" altLang="ko-KR" sz="1000" dirty="0"/>
              <a:t>10.0</a:t>
            </a:r>
            <a:endParaRPr lang="en-US" altLang="ko-KR" sz="1000" dirty="0">
              <a:effectLst/>
            </a:endParaRPr>
          </a:p>
        </p:txBody>
      </p:sp>
      <p:sp>
        <p:nvSpPr>
          <p:cNvPr id="12" name="직사각형 11"/>
          <p:cNvSpPr/>
          <p:nvPr/>
        </p:nvSpPr>
        <p:spPr>
          <a:xfrm>
            <a:off x="827584" y="4545125"/>
            <a:ext cx="2448272" cy="113883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 name="직선 화살표 연결선 14"/>
          <p:cNvCxnSpPr>
            <a:stCxn id="12" idx="3"/>
            <a:endCxn id="17" idx="1"/>
          </p:cNvCxnSpPr>
          <p:nvPr/>
        </p:nvCxnSpPr>
        <p:spPr>
          <a:xfrm>
            <a:off x="3275856" y="5114543"/>
            <a:ext cx="1224136" cy="1260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90662" y="3070701"/>
            <a:ext cx="3672408" cy="646331"/>
          </a:xfrm>
          <a:prstGeom prst="rect">
            <a:avLst/>
          </a:prstGeom>
          <a:noFill/>
        </p:spPr>
        <p:txBody>
          <a:bodyPr wrap="square" rtlCol="0">
            <a:spAutoFit/>
          </a:bodyPr>
          <a:lstStyle/>
          <a:p>
            <a:r>
              <a:rPr lang="en-US" altLang="ko-KR" dirty="0" smtClean="0"/>
              <a:t>__closure__</a:t>
            </a:r>
            <a:r>
              <a:rPr lang="ko-KR" altLang="en-US" dirty="0" smtClean="0"/>
              <a:t>는 </a:t>
            </a:r>
            <a:r>
              <a:rPr lang="ko-KR" altLang="en-US" dirty="0" err="1" smtClean="0"/>
              <a:t>튜플로</a:t>
            </a:r>
            <a:r>
              <a:rPr lang="ko-KR" altLang="en-US" dirty="0" smtClean="0"/>
              <a:t> 구성되어 자유변수에 대해 객체로 구성됨</a:t>
            </a:r>
            <a:endParaRPr lang="ko-KR" altLang="en-US" dirty="0"/>
          </a:p>
        </p:txBody>
      </p:sp>
      <p:sp>
        <p:nvSpPr>
          <p:cNvPr id="26" name="직사각형 25"/>
          <p:cNvSpPr/>
          <p:nvPr/>
        </p:nvSpPr>
        <p:spPr>
          <a:xfrm>
            <a:off x="4499992" y="4545124"/>
            <a:ext cx="3888432" cy="45476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p:cNvCxnSpPr>
            <a:stCxn id="17" idx="0"/>
            <a:endCxn id="25" idx="2"/>
          </p:cNvCxnSpPr>
          <p:nvPr/>
        </p:nvCxnSpPr>
        <p:spPr>
          <a:xfrm flipH="1" flipV="1">
            <a:off x="6426866" y="3717032"/>
            <a:ext cx="17342" cy="81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직사각형 28"/>
          <p:cNvSpPr/>
          <p:nvPr/>
        </p:nvSpPr>
        <p:spPr>
          <a:xfrm>
            <a:off x="755576" y="4501110"/>
            <a:ext cx="1872208" cy="29938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1" name="직선 화살표 연결선 30"/>
          <p:cNvCxnSpPr>
            <a:endCxn id="25" idx="2"/>
          </p:cNvCxnSpPr>
          <p:nvPr/>
        </p:nvCxnSpPr>
        <p:spPr>
          <a:xfrm flipV="1">
            <a:off x="2627784" y="3717032"/>
            <a:ext cx="3799082" cy="9057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38097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a:t>
            </a:r>
            <a:r>
              <a:rPr lang="en-US" altLang="ko-KR" dirty="0" smtClean="0"/>
              <a:t>– Closure : </a:t>
            </a:r>
            <a:r>
              <a:rPr lang="ko-KR" altLang="en-US" dirty="0" smtClean="0"/>
              <a:t>자유변수</a:t>
            </a:r>
            <a:r>
              <a:rPr lang="en-US" altLang="ko-KR" dirty="0" smtClean="0"/>
              <a:t>(1)</a:t>
            </a:r>
            <a:endParaRPr lang="ko-KR" altLang="en-US" dirty="0"/>
          </a:p>
        </p:txBody>
      </p:sp>
      <p:sp>
        <p:nvSpPr>
          <p:cNvPr id="3" name="내용 개체 틀 2"/>
          <p:cNvSpPr>
            <a:spLocks noGrp="1"/>
          </p:cNvSpPr>
          <p:nvPr>
            <p:ph sz="quarter" idx="1"/>
          </p:nvPr>
        </p:nvSpPr>
        <p:spPr>
          <a:xfrm>
            <a:off x="457200" y="1600201"/>
            <a:ext cx="8229600" cy="1036711"/>
          </a:xfrm>
        </p:spPr>
        <p:txBody>
          <a:bodyPr>
            <a:normAutofit/>
          </a:bodyPr>
          <a:lstStyle/>
          <a:p>
            <a:pPr marL="0" indent="0" fontAlgn="base">
              <a:lnSpc>
                <a:spcPct val="120000"/>
              </a:lnSpc>
              <a:buNone/>
            </a:pPr>
            <a:r>
              <a:rPr lang="ko-KR" altLang="en-US" sz="2200" dirty="0" smtClean="0">
                <a:latin typeface="+mn-ea"/>
              </a:rPr>
              <a:t>외부함수 내의 자유변수를 내부함수에서 사용하면 기존 외부함수도 내부함수가 </a:t>
            </a:r>
            <a:r>
              <a:rPr lang="ko-KR" altLang="en-US" sz="2200" dirty="0" err="1" smtClean="0">
                <a:latin typeface="+mn-ea"/>
              </a:rPr>
              <a:t>종료시까지</a:t>
            </a:r>
            <a:r>
              <a:rPr lang="ko-KR" altLang="en-US" sz="2200" dirty="0" smtClean="0">
                <a:latin typeface="+mn-ea"/>
              </a:rPr>
              <a:t> 같이 지속된다</a:t>
            </a:r>
            <a:r>
              <a:rPr lang="en-US" altLang="ko-KR" sz="2200" dirty="0" smtClean="0">
                <a:latin typeface="+mn-ea"/>
              </a:rPr>
              <a:t>.</a:t>
            </a:r>
            <a:endParaRPr lang="en-US" altLang="ko-KR" sz="2200" dirty="0">
              <a:latin typeface="+mn-ea"/>
            </a:endParaRPr>
          </a:p>
          <a:p>
            <a:pPr marL="457200" lvl="1" indent="0" fontAlgn="base">
              <a:buNone/>
            </a:pPr>
            <a:endParaRPr lang="ko-KR" altLang="en-US" sz="2200" dirty="0"/>
          </a:p>
          <a:p>
            <a:endParaRPr lang="ko-KR" altLang="en-US" sz="2200" dirty="0"/>
          </a:p>
        </p:txBody>
      </p:sp>
      <p:sp>
        <p:nvSpPr>
          <p:cNvPr id="10" name="직사각형 9"/>
          <p:cNvSpPr/>
          <p:nvPr/>
        </p:nvSpPr>
        <p:spPr>
          <a:xfrm>
            <a:off x="755576" y="2996952"/>
            <a:ext cx="4968552"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err="1"/>
              <a:t>def</a:t>
            </a:r>
            <a:r>
              <a:rPr lang="en-US" altLang="ko-KR" sz="1000" dirty="0"/>
              <a:t> </a:t>
            </a:r>
            <a:r>
              <a:rPr lang="en-US" altLang="ko-KR" sz="1000" dirty="0" err="1"/>
              <a:t>generate_power_func</a:t>
            </a:r>
            <a:r>
              <a:rPr lang="en-US" altLang="ko-KR" sz="1000" dirty="0"/>
              <a:t>(n):</a:t>
            </a:r>
          </a:p>
          <a:p>
            <a:r>
              <a:rPr lang="en-US" altLang="ko-KR" sz="1000" dirty="0" smtClean="0"/>
              <a:t>    print </a:t>
            </a:r>
            <a:r>
              <a:rPr lang="en-US" altLang="ko-KR" sz="1000" dirty="0"/>
              <a:t>"id(n): %X" % id(n)</a:t>
            </a:r>
          </a:p>
          <a:p>
            <a:r>
              <a:rPr lang="en-US" altLang="ko-KR" sz="1000" dirty="0" smtClean="0"/>
              <a:t>    print </a:t>
            </a:r>
            <a:r>
              <a:rPr lang="en-US" altLang="ko-KR" sz="1000" dirty="0"/>
              <a:t>' outer ', locals()</a:t>
            </a:r>
          </a:p>
          <a:p>
            <a:r>
              <a:rPr lang="en-US" altLang="ko-KR" sz="1000" dirty="0" smtClean="0"/>
              <a:t>    </a:t>
            </a:r>
            <a:r>
              <a:rPr lang="en-US" altLang="ko-KR" sz="1000" dirty="0" err="1" smtClean="0"/>
              <a:t>def</a:t>
            </a:r>
            <a:r>
              <a:rPr lang="en-US" altLang="ko-KR" sz="1000" dirty="0" smtClean="0"/>
              <a:t> </a:t>
            </a:r>
            <a:r>
              <a:rPr lang="en-US" altLang="ko-KR" sz="1000" dirty="0" err="1"/>
              <a:t>nth_power</a:t>
            </a:r>
            <a:r>
              <a:rPr lang="en-US" altLang="ko-KR" sz="1000" dirty="0"/>
              <a:t>(x):</a:t>
            </a:r>
          </a:p>
          <a:p>
            <a:r>
              <a:rPr lang="en-US" altLang="ko-KR" sz="1000" dirty="0" smtClean="0"/>
              <a:t>         print </a:t>
            </a:r>
            <a:r>
              <a:rPr lang="en-US" altLang="ko-KR" sz="1000" dirty="0"/>
              <a:t>' inner ', locals()</a:t>
            </a:r>
          </a:p>
          <a:p>
            <a:r>
              <a:rPr lang="en-US" altLang="ko-KR" sz="1000" dirty="0" smtClean="0"/>
              <a:t>         #</a:t>
            </a:r>
            <a:r>
              <a:rPr lang="en-US" altLang="ko-KR" sz="1000" dirty="0"/>
              <a:t>return x**n</a:t>
            </a:r>
          </a:p>
          <a:p>
            <a:r>
              <a:rPr lang="en-US" altLang="ko-KR" sz="1000" dirty="0" smtClean="0"/>
              <a:t>         v </a:t>
            </a:r>
            <a:r>
              <a:rPr lang="en-US" altLang="ko-KR" sz="1000" dirty="0"/>
              <a:t>= x**n</a:t>
            </a:r>
          </a:p>
          <a:p>
            <a:r>
              <a:rPr lang="en-US" altLang="ko-KR" sz="1000" dirty="0" smtClean="0"/>
              <a:t>         # </a:t>
            </a:r>
            <a:r>
              <a:rPr lang="en-US" altLang="ko-KR" sz="1000" dirty="0"/>
              <a:t>n = v + n </a:t>
            </a:r>
            <a:r>
              <a:rPr lang="en-US" altLang="ko-KR" sz="1000" dirty="0" smtClean="0"/>
              <a:t>    #</a:t>
            </a:r>
            <a:r>
              <a:rPr lang="en-US" altLang="ko-KR" sz="1000" dirty="0" err="1"/>
              <a:t>UnboundLocalError</a:t>
            </a:r>
            <a:r>
              <a:rPr lang="en-US" altLang="ko-KR" sz="1000" dirty="0"/>
              <a:t>: local variable 'n' referenced </a:t>
            </a:r>
            <a:endParaRPr lang="en-US" altLang="ko-KR" sz="1000" dirty="0" smtClean="0"/>
          </a:p>
          <a:p>
            <a:r>
              <a:rPr lang="en-US" altLang="ko-KR" sz="1000" dirty="0"/>
              <a:t> </a:t>
            </a:r>
            <a:r>
              <a:rPr lang="en-US" altLang="ko-KR" sz="1000" dirty="0" smtClean="0"/>
              <a:t>                               #before   assignment</a:t>
            </a:r>
            <a:endParaRPr lang="en-US" altLang="ko-KR" sz="1000" dirty="0"/>
          </a:p>
          <a:p>
            <a:r>
              <a:rPr lang="en-US" altLang="ko-KR" sz="1000" dirty="0" smtClean="0"/>
              <a:t>         return </a:t>
            </a:r>
            <a:r>
              <a:rPr lang="en-US" altLang="ko-KR" sz="1000" dirty="0"/>
              <a:t>v</a:t>
            </a:r>
          </a:p>
          <a:p>
            <a:r>
              <a:rPr lang="en-US" altLang="ko-KR" sz="1000" dirty="0" smtClean="0"/>
              <a:t>     print </a:t>
            </a:r>
            <a:r>
              <a:rPr lang="en-US" altLang="ko-KR" sz="1000" dirty="0"/>
              <a:t>"id(</a:t>
            </a:r>
            <a:r>
              <a:rPr lang="en-US" altLang="ko-KR" sz="1000" dirty="0" err="1"/>
              <a:t>nth_power</a:t>
            </a:r>
            <a:r>
              <a:rPr lang="en-US" altLang="ko-KR" sz="1000" dirty="0"/>
              <a:t>): %X" % id(</a:t>
            </a:r>
            <a:r>
              <a:rPr lang="en-US" altLang="ko-KR" sz="1000" dirty="0" err="1"/>
              <a:t>nth_power</a:t>
            </a:r>
            <a:r>
              <a:rPr lang="en-US" altLang="ko-KR" sz="1000" dirty="0"/>
              <a:t>)</a:t>
            </a:r>
          </a:p>
          <a:p>
            <a:r>
              <a:rPr lang="en-US" altLang="ko-KR" sz="1000" dirty="0" smtClean="0"/>
              <a:t>     return </a:t>
            </a:r>
            <a:r>
              <a:rPr lang="en-US" altLang="ko-KR" sz="1000" dirty="0" err="1"/>
              <a:t>nth_power</a:t>
            </a:r>
            <a:endParaRPr lang="en-US" altLang="ko-KR" sz="1000" dirty="0"/>
          </a:p>
          <a:p>
            <a:endParaRPr lang="en-US" altLang="ko-KR" sz="1000" dirty="0"/>
          </a:p>
          <a:p>
            <a:r>
              <a:rPr lang="en-US" altLang="ko-KR" sz="1000" dirty="0" err="1"/>
              <a:t>clo</a:t>
            </a:r>
            <a:r>
              <a:rPr lang="en-US" altLang="ko-KR" sz="1000" dirty="0"/>
              <a:t> = </a:t>
            </a:r>
            <a:r>
              <a:rPr lang="en-US" altLang="ko-KR" sz="1000" dirty="0" err="1"/>
              <a:t>generate_power_func</a:t>
            </a:r>
            <a:r>
              <a:rPr lang="en-US" altLang="ko-KR" sz="1000" dirty="0"/>
              <a:t>(4</a:t>
            </a:r>
            <a:r>
              <a:rPr lang="en-US" altLang="ko-KR" sz="1000" dirty="0" smtClean="0"/>
              <a:t>)</a:t>
            </a:r>
            <a:endParaRPr lang="en-US" altLang="ko-KR" sz="1000" dirty="0"/>
          </a:p>
          <a:p>
            <a:r>
              <a:rPr lang="en-US" altLang="ko-KR" sz="1000" dirty="0"/>
              <a:t>print </a:t>
            </a:r>
            <a:r>
              <a:rPr lang="en-US" altLang="ko-KR" sz="1000" dirty="0" err="1"/>
              <a:t>clo</a:t>
            </a:r>
            <a:r>
              <a:rPr lang="en-US" altLang="ko-KR" sz="1000" dirty="0"/>
              <a:t>(5)</a:t>
            </a:r>
            <a:endParaRPr lang="ko-KR" altLang="en-US" sz="1000" dirty="0"/>
          </a:p>
        </p:txBody>
      </p:sp>
      <p:sp>
        <p:nvSpPr>
          <p:cNvPr id="12" name="직사각형 11"/>
          <p:cNvSpPr/>
          <p:nvPr/>
        </p:nvSpPr>
        <p:spPr>
          <a:xfrm>
            <a:off x="1115616" y="4365104"/>
            <a:ext cx="4320480" cy="32403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6640963" y="4531635"/>
            <a:ext cx="2016224" cy="1754326"/>
          </a:xfrm>
          <a:prstGeom prst="rect">
            <a:avLst/>
          </a:prstGeom>
          <a:noFill/>
        </p:spPr>
        <p:txBody>
          <a:bodyPr wrap="square" rtlCol="0">
            <a:spAutoFit/>
          </a:bodyPr>
          <a:lstStyle/>
          <a:p>
            <a:r>
              <a:rPr lang="ko-KR" altLang="en-US" dirty="0" smtClean="0"/>
              <a:t>자유변수가 </a:t>
            </a:r>
            <a:r>
              <a:rPr lang="en-US" altLang="ko-KR" dirty="0" smtClean="0"/>
              <a:t>immutable </a:t>
            </a:r>
            <a:r>
              <a:rPr lang="ko-KR" altLang="en-US" dirty="0" smtClean="0"/>
              <a:t>일 경우 내부함수에 생기지만 변경할 수 없으므로 에러처리</a:t>
            </a:r>
            <a:endParaRPr lang="ko-KR" altLang="en-US" dirty="0"/>
          </a:p>
        </p:txBody>
      </p:sp>
      <p:cxnSp>
        <p:nvCxnSpPr>
          <p:cNvPr id="17" name="직선 화살표 연결선 16"/>
          <p:cNvCxnSpPr>
            <a:stCxn id="12" idx="3"/>
            <a:endCxn id="14" idx="1"/>
          </p:cNvCxnSpPr>
          <p:nvPr/>
        </p:nvCxnSpPr>
        <p:spPr>
          <a:xfrm>
            <a:off x="5436096" y="4527122"/>
            <a:ext cx="1204867" cy="8816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40963" y="2492896"/>
            <a:ext cx="2016224" cy="1508105"/>
          </a:xfrm>
          <a:prstGeom prst="rect">
            <a:avLst/>
          </a:prstGeom>
          <a:noFill/>
        </p:spPr>
        <p:txBody>
          <a:bodyPr wrap="square" rtlCol="0">
            <a:spAutoFit/>
          </a:bodyPr>
          <a:lstStyle/>
          <a:p>
            <a:r>
              <a:rPr lang="en-US" altLang="ko-KR" dirty="0" smtClean="0"/>
              <a:t>Locals()</a:t>
            </a:r>
            <a:r>
              <a:rPr lang="ko-KR" altLang="en-US" dirty="0" smtClean="0"/>
              <a:t>함수를 이용하여 함수에서 관리하는 변수를 출력</a:t>
            </a:r>
            <a:endParaRPr lang="en-US" altLang="ko-KR" dirty="0" smtClean="0"/>
          </a:p>
          <a:p>
            <a:r>
              <a:rPr lang="en-US" altLang="ko-KR" sz="1000" dirty="0" smtClean="0"/>
              <a:t>outer  </a:t>
            </a:r>
            <a:r>
              <a:rPr lang="en-US" altLang="ko-KR" sz="1000" dirty="0"/>
              <a:t>{'n': 4}</a:t>
            </a:r>
          </a:p>
          <a:p>
            <a:r>
              <a:rPr lang="en-US" altLang="ko-KR" sz="1000" dirty="0" smtClean="0"/>
              <a:t>inner  </a:t>
            </a:r>
            <a:r>
              <a:rPr lang="en-US" altLang="ko-KR" sz="1000" dirty="0"/>
              <a:t>{'x': 5, 'n': 4}</a:t>
            </a:r>
            <a:endParaRPr lang="ko-KR" altLang="en-US" sz="1000" dirty="0"/>
          </a:p>
        </p:txBody>
      </p:sp>
      <p:sp>
        <p:nvSpPr>
          <p:cNvPr id="25" name="직사각형 24"/>
          <p:cNvSpPr/>
          <p:nvPr/>
        </p:nvSpPr>
        <p:spPr>
          <a:xfrm>
            <a:off x="971600" y="3645024"/>
            <a:ext cx="1944216" cy="50405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화살표 연결선 26"/>
          <p:cNvCxnSpPr>
            <a:stCxn id="25" idx="3"/>
            <a:endCxn id="24" idx="1"/>
          </p:cNvCxnSpPr>
          <p:nvPr/>
        </p:nvCxnSpPr>
        <p:spPr>
          <a:xfrm flipV="1">
            <a:off x="2915816" y="3246949"/>
            <a:ext cx="3725147" cy="6501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0173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함수 </a:t>
            </a:r>
            <a:r>
              <a:rPr lang="en-US" altLang="ko-KR" dirty="0"/>
              <a:t>– Closure : </a:t>
            </a:r>
            <a:r>
              <a:rPr lang="ko-KR" altLang="en-US" dirty="0" smtClean="0"/>
              <a:t>자유변수</a:t>
            </a:r>
            <a:r>
              <a:rPr lang="en-US" altLang="ko-KR" dirty="0" smtClean="0"/>
              <a:t>(2)</a:t>
            </a:r>
            <a:endParaRPr lang="ko-KR" altLang="en-US" dirty="0"/>
          </a:p>
        </p:txBody>
      </p:sp>
      <p:sp>
        <p:nvSpPr>
          <p:cNvPr id="3" name="내용 개체 틀 2"/>
          <p:cNvSpPr>
            <a:spLocks noGrp="1"/>
          </p:cNvSpPr>
          <p:nvPr>
            <p:ph sz="quarter" idx="1"/>
          </p:nvPr>
        </p:nvSpPr>
        <p:spPr>
          <a:xfrm>
            <a:off x="457200" y="1600200"/>
            <a:ext cx="8229600" cy="1684783"/>
          </a:xfrm>
        </p:spPr>
        <p:txBody>
          <a:bodyPr>
            <a:normAutofit fontScale="85000" lnSpcReduction="20000"/>
          </a:bodyPr>
          <a:lstStyle/>
          <a:p>
            <a:pPr marL="0" indent="0" fontAlgn="base">
              <a:lnSpc>
                <a:spcPct val="120000"/>
              </a:lnSpc>
              <a:buNone/>
            </a:pPr>
            <a:r>
              <a:rPr lang="ko-KR" altLang="en-US" sz="2200" dirty="0" smtClean="0">
                <a:latin typeface="+mn-ea"/>
              </a:rPr>
              <a:t>변수는 </a:t>
            </a:r>
            <a:r>
              <a:rPr lang="en-US" altLang="ko-KR" sz="2200" dirty="0" smtClean="0">
                <a:latin typeface="+mn-ea"/>
              </a:rPr>
              <a:t>Mutable </a:t>
            </a:r>
            <a:r>
              <a:rPr lang="ko-KR" altLang="en-US" sz="2200" dirty="0" smtClean="0">
                <a:latin typeface="+mn-ea"/>
              </a:rPr>
              <a:t>값과 </a:t>
            </a:r>
            <a:r>
              <a:rPr lang="en-US" altLang="ko-KR" sz="2200" dirty="0" smtClean="0">
                <a:latin typeface="+mn-ea"/>
              </a:rPr>
              <a:t>Immutable </a:t>
            </a:r>
            <a:r>
              <a:rPr lang="ko-KR" altLang="en-US" sz="2200" dirty="0" smtClean="0">
                <a:latin typeface="+mn-ea"/>
              </a:rPr>
              <a:t>값이 </a:t>
            </a:r>
            <a:r>
              <a:rPr lang="en-US" altLang="ko-KR" sz="2200" dirty="0" smtClean="0">
                <a:latin typeface="+mn-ea"/>
              </a:rPr>
              <a:t>binding</a:t>
            </a:r>
            <a:r>
              <a:rPr lang="ko-KR" altLang="en-US" sz="2200" dirty="0" smtClean="0">
                <a:latin typeface="+mn-ea"/>
              </a:rPr>
              <a:t>되면서 정의되므로 </a:t>
            </a:r>
            <a:endParaRPr lang="en-US" altLang="ko-KR" sz="2200" dirty="0" smtClean="0">
              <a:latin typeface="+mn-ea"/>
            </a:endParaRPr>
          </a:p>
          <a:p>
            <a:pPr marL="0" indent="0" fontAlgn="base">
              <a:lnSpc>
                <a:spcPct val="120000"/>
              </a:lnSpc>
              <a:buNone/>
            </a:pPr>
            <a:r>
              <a:rPr lang="ko-KR" altLang="en-US" sz="2200" dirty="0" smtClean="0">
                <a:latin typeface="+mn-ea"/>
              </a:rPr>
              <a:t>내부함수에서 외부함수의 변수</a:t>
            </a:r>
            <a:r>
              <a:rPr lang="en-US" altLang="ko-KR" sz="2200" dirty="0" smtClean="0">
                <a:latin typeface="+mn-ea"/>
              </a:rPr>
              <a:t>(immutable)</a:t>
            </a:r>
            <a:r>
              <a:rPr lang="ko-KR" altLang="en-US" sz="2200" dirty="0" smtClean="0">
                <a:latin typeface="+mn-ea"/>
              </a:rPr>
              <a:t>에 재할당 시 </a:t>
            </a:r>
            <a:r>
              <a:rPr lang="en-US" altLang="ko-KR" sz="2200" dirty="0" err="1" smtClean="0">
                <a:latin typeface="+mn-ea"/>
              </a:rPr>
              <a:t>unboundlocalerror</a:t>
            </a:r>
            <a:r>
              <a:rPr lang="en-US" altLang="ko-KR" sz="2200" dirty="0" smtClean="0">
                <a:latin typeface="+mn-ea"/>
              </a:rPr>
              <a:t> </a:t>
            </a:r>
            <a:r>
              <a:rPr lang="ko-KR" altLang="en-US" sz="2200" dirty="0" smtClean="0">
                <a:latin typeface="+mn-ea"/>
              </a:rPr>
              <a:t>발생시 해결 방안</a:t>
            </a:r>
            <a:endParaRPr lang="en-US" altLang="ko-KR" sz="2200" dirty="0" smtClean="0">
              <a:latin typeface="+mn-ea"/>
            </a:endParaRPr>
          </a:p>
          <a:p>
            <a:pPr lvl="1" fontAlgn="base">
              <a:lnSpc>
                <a:spcPct val="120000"/>
              </a:lnSpc>
              <a:buFont typeface="Wingdings" panose="05000000000000000000" pitchFamily="2" charset="2"/>
              <a:buChar char="§"/>
            </a:pPr>
            <a:r>
              <a:rPr lang="en-US" altLang="ko-KR" sz="1800" dirty="0" smtClean="0">
                <a:latin typeface="+mn-ea"/>
              </a:rPr>
              <a:t> </a:t>
            </a:r>
            <a:r>
              <a:rPr lang="ko-KR" altLang="en-US" sz="1800" dirty="0" smtClean="0">
                <a:latin typeface="+mn-ea"/>
              </a:rPr>
              <a:t>내부함수에 키워드 </a:t>
            </a:r>
            <a:r>
              <a:rPr lang="en-US" altLang="ko-KR" sz="1800" dirty="0" smtClean="0">
                <a:latin typeface="+mn-ea"/>
              </a:rPr>
              <a:t>nonlocal</a:t>
            </a:r>
            <a:r>
              <a:rPr lang="ko-KR" altLang="en-US" sz="1800" dirty="0" smtClean="0">
                <a:latin typeface="+mn-ea"/>
              </a:rPr>
              <a:t>를 변수에 사용</a:t>
            </a:r>
            <a:endParaRPr lang="en-US" altLang="ko-KR" sz="1800" dirty="0" smtClean="0">
              <a:latin typeface="+mn-ea"/>
            </a:endParaRPr>
          </a:p>
          <a:p>
            <a:pPr lvl="1" fontAlgn="base">
              <a:lnSpc>
                <a:spcPct val="120000"/>
              </a:lnSpc>
              <a:buFont typeface="Wingdings" panose="05000000000000000000" pitchFamily="2" charset="2"/>
              <a:buChar char="§"/>
            </a:pPr>
            <a:r>
              <a:rPr lang="ko-KR" altLang="en-US" sz="1800" dirty="0" smtClean="0">
                <a:latin typeface="+mn-ea"/>
              </a:rPr>
              <a:t> 외부함수에 </a:t>
            </a:r>
            <a:r>
              <a:rPr lang="en-US" altLang="ko-KR" sz="1800" dirty="0" smtClean="0">
                <a:latin typeface="+mn-ea"/>
              </a:rPr>
              <a:t>mutable </a:t>
            </a:r>
            <a:r>
              <a:rPr lang="ko-KR" altLang="en-US" sz="1800" dirty="0" smtClean="0">
                <a:latin typeface="+mn-ea"/>
              </a:rPr>
              <a:t>값을 할당한 변수를 사용</a:t>
            </a:r>
            <a:r>
              <a:rPr lang="en-US" altLang="ko-KR" sz="1800" dirty="0" smtClean="0">
                <a:latin typeface="+mn-ea"/>
              </a:rPr>
              <a:t>(</a:t>
            </a:r>
            <a:r>
              <a:rPr lang="ko-KR" altLang="en-US" sz="1800" dirty="0" smtClean="0">
                <a:latin typeface="+mn-ea"/>
              </a:rPr>
              <a:t>리스트</a:t>
            </a:r>
            <a:r>
              <a:rPr lang="en-US" altLang="ko-KR" sz="1800" dirty="0" smtClean="0">
                <a:latin typeface="+mn-ea"/>
              </a:rPr>
              <a:t>, </a:t>
            </a:r>
            <a:r>
              <a:rPr lang="ko-KR" altLang="en-US" sz="1800" dirty="0" smtClean="0">
                <a:latin typeface="+mn-ea"/>
              </a:rPr>
              <a:t>사전으로 정의</a:t>
            </a:r>
            <a:r>
              <a:rPr lang="en-US" altLang="ko-KR" sz="1800" dirty="0" smtClean="0">
                <a:latin typeface="+mn-ea"/>
              </a:rPr>
              <a:t>) </a:t>
            </a:r>
            <a:endParaRPr lang="ko-KR" altLang="en-US" sz="1400" dirty="0">
              <a:latin typeface="+mn-ea"/>
            </a:endParaRPr>
          </a:p>
          <a:p>
            <a:pPr lvl="1" fontAlgn="base"/>
            <a:endParaRPr lang="ko-KR" altLang="en-US" dirty="0"/>
          </a:p>
          <a:p>
            <a:endParaRPr lang="ko-KR" altLang="en-US" dirty="0"/>
          </a:p>
        </p:txBody>
      </p:sp>
      <p:grpSp>
        <p:nvGrpSpPr>
          <p:cNvPr id="15" name="그룹 14"/>
          <p:cNvGrpSpPr/>
          <p:nvPr/>
        </p:nvGrpSpPr>
        <p:grpSpPr>
          <a:xfrm>
            <a:off x="1038912" y="4725144"/>
            <a:ext cx="3888432" cy="1368152"/>
            <a:chOff x="2699792" y="3789040"/>
            <a:chExt cx="3888432" cy="1800200"/>
          </a:xfrm>
        </p:grpSpPr>
        <p:sp>
          <p:nvSpPr>
            <p:cNvPr id="4" name="직사각형 3"/>
            <p:cNvSpPr/>
            <p:nvPr/>
          </p:nvSpPr>
          <p:spPr>
            <a:xfrm>
              <a:off x="2699792" y="4653136"/>
              <a:ext cx="152156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외부함수</a:t>
              </a:r>
              <a:endParaRPr lang="en-US" altLang="ko-KR" dirty="0" smtClean="0"/>
            </a:p>
            <a:p>
              <a:pPr algn="ctr"/>
              <a:r>
                <a:rPr lang="en-US" altLang="ko-KR" dirty="0" smtClean="0"/>
                <a:t>Context</a:t>
              </a:r>
              <a:endParaRPr lang="ko-KR" altLang="en-US" dirty="0"/>
            </a:p>
          </p:txBody>
        </p:sp>
        <p:sp>
          <p:nvSpPr>
            <p:cNvPr id="5" name="직사각형 4"/>
            <p:cNvSpPr/>
            <p:nvPr/>
          </p:nvSpPr>
          <p:spPr>
            <a:xfrm>
              <a:off x="5066664" y="4653136"/>
              <a:ext cx="1521560"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내</a:t>
              </a:r>
              <a:r>
                <a:rPr lang="ko-KR" altLang="en-US" dirty="0"/>
                <a:t>부</a:t>
              </a:r>
              <a:r>
                <a:rPr lang="ko-KR" altLang="en-US" dirty="0" smtClean="0"/>
                <a:t>함수</a:t>
              </a:r>
              <a:endParaRPr lang="en-US" altLang="ko-KR" dirty="0" smtClean="0"/>
            </a:p>
            <a:p>
              <a:pPr algn="ctr"/>
              <a:r>
                <a:rPr lang="en-US" altLang="ko-KR" dirty="0" smtClean="0"/>
                <a:t>Context</a:t>
              </a:r>
              <a:endParaRPr lang="ko-KR" altLang="en-US" dirty="0"/>
            </a:p>
          </p:txBody>
        </p:sp>
        <p:sp>
          <p:nvSpPr>
            <p:cNvPr id="7" name="직사각형 6"/>
            <p:cNvSpPr/>
            <p:nvPr/>
          </p:nvSpPr>
          <p:spPr>
            <a:xfrm>
              <a:off x="2699792" y="3789040"/>
              <a:ext cx="15215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Local</a:t>
              </a:r>
              <a:endParaRPr lang="ko-KR" altLang="en-US" dirty="0"/>
            </a:p>
          </p:txBody>
        </p:sp>
        <p:sp>
          <p:nvSpPr>
            <p:cNvPr id="8" name="직사각형 7"/>
            <p:cNvSpPr/>
            <p:nvPr/>
          </p:nvSpPr>
          <p:spPr>
            <a:xfrm>
              <a:off x="5066664" y="3789040"/>
              <a:ext cx="15215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Local</a:t>
              </a:r>
            </a:p>
          </p:txBody>
        </p:sp>
        <p:cxnSp>
          <p:nvCxnSpPr>
            <p:cNvPr id="10" name="직선 화살표 연결선 9"/>
            <p:cNvCxnSpPr>
              <a:stCxn id="5" idx="0"/>
              <a:endCxn id="8" idx="2"/>
            </p:cNvCxnSpPr>
            <p:nvPr/>
          </p:nvCxnSpPr>
          <p:spPr>
            <a:xfrm flipV="1">
              <a:off x="5827444" y="422108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5" idx="1"/>
              <a:endCxn id="4" idx="3"/>
            </p:cNvCxnSpPr>
            <p:nvPr/>
          </p:nvCxnSpPr>
          <p:spPr>
            <a:xfrm flipH="1">
              <a:off x="4221352" y="5121188"/>
              <a:ext cx="845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4" idx="0"/>
              <a:endCxn id="7" idx="2"/>
            </p:cNvCxnSpPr>
            <p:nvPr/>
          </p:nvCxnSpPr>
          <p:spPr>
            <a:xfrm flipV="1">
              <a:off x="3460572" y="422108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 name="타원 15"/>
          <p:cNvSpPr/>
          <p:nvPr/>
        </p:nvSpPr>
        <p:spPr>
          <a:xfrm>
            <a:off x="966904" y="3912894"/>
            <a:ext cx="724776" cy="6637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smtClean="0"/>
              <a:t>Int</a:t>
            </a:r>
            <a:endParaRPr lang="en-US" altLang="ko-KR" sz="900" dirty="0" smtClean="0"/>
          </a:p>
          <a:p>
            <a:pPr algn="ctr"/>
            <a:r>
              <a:rPr lang="en-US" altLang="ko-KR" sz="900" dirty="0" smtClean="0"/>
              <a:t>Float</a:t>
            </a:r>
            <a:endParaRPr lang="ko-KR" altLang="en-US" sz="900" dirty="0"/>
          </a:p>
        </p:txBody>
      </p:sp>
      <p:sp>
        <p:nvSpPr>
          <p:cNvPr id="17" name="타원 16"/>
          <p:cNvSpPr/>
          <p:nvPr/>
        </p:nvSpPr>
        <p:spPr>
          <a:xfrm>
            <a:off x="1799692" y="3897194"/>
            <a:ext cx="751388" cy="6637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string</a:t>
            </a:r>
            <a:endParaRPr lang="ko-KR" altLang="en-US" sz="900" dirty="0"/>
          </a:p>
        </p:txBody>
      </p:sp>
      <p:sp>
        <p:nvSpPr>
          <p:cNvPr id="18" name="TextBox 17"/>
          <p:cNvSpPr txBox="1"/>
          <p:nvPr/>
        </p:nvSpPr>
        <p:spPr>
          <a:xfrm>
            <a:off x="827584" y="3664990"/>
            <a:ext cx="1944216" cy="230832"/>
          </a:xfrm>
          <a:prstGeom prst="rect">
            <a:avLst/>
          </a:prstGeom>
          <a:noFill/>
        </p:spPr>
        <p:txBody>
          <a:bodyPr wrap="square" rtlCol="0">
            <a:spAutoFit/>
          </a:bodyPr>
          <a:lstStyle/>
          <a:p>
            <a:pPr algn="ctr"/>
            <a:r>
              <a:rPr lang="en-US" altLang="ko-KR" sz="900" dirty="0" smtClean="0"/>
              <a:t>Immutable </a:t>
            </a:r>
            <a:r>
              <a:rPr lang="ko-KR" altLang="en-US" sz="900" dirty="0" smtClean="0"/>
              <a:t>객체</a:t>
            </a:r>
            <a:endParaRPr lang="ko-KR" altLang="en-US" sz="900" dirty="0"/>
          </a:p>
        </p:txBody>
      </p:sp>
      <p:sp>
        <p:nvSpPr>
          <p:cNvPr id="19" name="위로 굽은 화살표 18"/>
          <p:cNvSpPr/>
          <p:nvPr/>
        </p:nvSpPr>
        <p:spPr>
          <a:xfrm rot="16200000">
            <a:off x="3150839" y="3739937"/>
            <a:ext cx="509890" cy="1163568"/>
          </a:xfrm>
          <a:prstGeom prst="bentUpArrow">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5220072" y="3935116"/>
            <a:ext cx="3456384" cy="954107"/>
          </a:xfrm>
          <a:prstGeom prst="rect">
            <a:avLst/>
          </a:prstGeom>
          <a:noFill/>
        </p:spPr>
        <p:txBody>
          <a:bodyPr wrap="square" rtlCol="0">
            <a:spAutoFit/>
          </a:bodyPr>
          <a:lstStyle/>
          <a:p>
            <a:r>
              <a:rPr lang="ko-KR" altLang="en-US" sz="1400" dirty="0" smtClean="0"/>
              <a:t>외부함수의 변수를 변경하려면 외부함수 </a:t>
            </a:r>
            <a:r>
              <a:rPr lang="en-US" altLang="ko-KR" sz="1400" dirty="0" smtClean="0"/>
              <a:t>context</a:t>
            </a:r>
            <a:r>
              <a:rPr lang="ko-KR" altLang="en-US" sz="1400" dirty="0" smtClean="0"/>
              <a:t> 에서 처리 되어야 함 </a:t>
            </a:r>
            <a:endParaRPr lang="en-US" altLang="ko-KR" sz="1400" dirty="0" smtClean="0"/>
          </a:p>
          <a:p>
            <a:endParaRPr lang="en-US" altLang="ko-KR" sz="1400" dirty="0"/>
          </a:p>
          <a:p>
            <a:r>
              <a:rPr lang="ko-KR" altLang="en-US" sz="1400" dirty="0" smtClean="0"/>
              <a:t>함수의 인자 </a:t>
            </a:r>
            <a:r>
              <a:rPr lang="ko-KR" altLang="en-US" sz="1400" dirty="0" err="1" smtClean="0"/>
              <a:t>전달시</a:t>
            </a:r>
            <a:r>
              <a:rPr lang="ko-KR" altLang="en-US" sz="1400" dirty="0" smtClean="0"/>
              <a:t> 동일한 원칙이 발생</a:t>
            </a:r>
            <a:endParaRPr lang="ko-KR" altLang="en-US" sz="1400" dirty="0"/>
          </a:p>
        </p:txBody>
      </p:sp>
    </p:spTree>
    <p:extLst>
      <p:ext uri="{BB962C8B-B14F-4D97-AF65-F5344CB8AC3E}">
        <p14:creationId xmlns:p14="http://schemas.microsoft.com/office/powerpoint/2010/main" val="387005588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Function Chaining</a:t>
            </a:r>
            <a:endParaRPr lang="ko-KR" altLang="en-US" dirty="0"/>
          </a:p>
        </p:txBody>
      </p:sp>
    </p:spTree>
    <p:extLst>
      <p:ext uri="{BB962C8B-B14F-4D97-AF65-F5344CB8AC3E}">
        <p14:creationId xmlns:p14="http://schemas.microsoft.com/office/powerpoint/2010/main" val="295510357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함수 연속 실행</a:t>
            </a:r>
            <a:endParaRPr lang="ko-KR" altLang="en-US" dirty="0"/>
          </a:p>
        </p:txBody>
      </p:sp>
      <p:sp>
        <p:nvSpPr>
          <p:cNvPr id="3" name="내용 개체 틀 2"/>
          <p:cNvSpPr>
            <a:spLocks noGrp="1"/>
          </p:cNvSpPr>
          <p:nvPr>
            <p:ph sz="quarter" idx="1"/>
          </p:nvPr>
        </p:nvSpPr>
        <p:spPr>
          <a:xfrm>
            <a:off x="612648" y="1600200"/>
            <a:ext cx="8153400" cy="1180728"/>
          </a:xfrm>
        </p:spPr>
        <p:txBody>
          <a:bodyPr>
            <a:normAutofit fontScale="92500"/>
          </a:bodyPr>
          <a:lstStyle/>
          <a:p>
            <a:pPr marL="0" indent="0">
              <a:buNone/>
            </a:pPr>
            <a:r>
              <a:rPr lang="ko-KR" altLang="en-US" dirty="0" smtClean="0"/>
              <a:t>함수 </a:t>
            </a:r>
            <a:r>
              <a:rPr lang="en-US" altLang="ko-KR" dirty="0" err="1" smtClean="0"/>
              <a:t>chian</a:t>
            </a:r>
            <a:r>
              <a:rPr lang="ko-KR" altLang="en-US" dirty="0" smtClean="0"/>
              <a:t>은 함수를 결과값으로 받고 실행연산자</a:t>
            </a:r>
            <a:r>
              <a:rPr lang="en-US" altLang="ko-KR" dirty="0" smtClean="0"/>
              <a:t>(parameter)</a:t>
            </a:r>
            <a:r>
              <a:rPr lang="ko-KR" altLang="en-US" dirty="0" smtClean="0"/>
              <a:t>를 연속하면 함수들을 계속 실행함</a:t>
            </a:r>
            <a:endParaRPr lang="en-US" altLang="ko-KR" dirty="0" smtClean="0"/>
          </a:p>
        </p:txBody>
      </p:sp>
      <p:sp>
        <p:nvSpPr>
          <p:cNvPr id="12" name="직사각형 11"/>
          <p:cNvSpPr/>
          <p:nvPr/>
        </p:nvSpPr>
        <p:spPr>
          <a:xfrm>
            <a:off x="1187624" y="3717032"/>
            <a:ext cx="280831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err="1"/>
              <a:t>def</a:t>
            </a:r>
            <a:r>
              <a:rPr lang="en-US" altLang="ko-KR" sz="1200" dirty="0"/>
              <a:t> chain(</a:t>
            </a:r>
            <a:r>
              <a:rPr lang="en-US" altLang="ko-KR" sz="1200" dirty="0" err="1"/>
              <a:t>obj</a:t>
            </a:r>
            <a:r>
              <a:rPr lang="en-US" altLang="ko-KR" sz="1200" dirty="0"/>
              <a:t>) :</a:t>
            </a:r>
          </a:p>
          <a:p>
            <a:r>
              <a:rPr lang="en-US" altLang="ko-KR" sz="1200" dirty="0"/>
              <a:t>     return </a:t>
            </a:r>
            <a:r>
              <a:rPr lang="en-US" altLang="ko-KR" sz="1200" dirty="0" err="1"/>
              <a:t>obj</a:t>
            </a:r>
            <a:endParaRPr lang="en-US" altLang="ko-KR" sz="1200" dirty="0"/>
          </a:p>
          <a:p>
            <a:r>
              <a:rPr lang="en-US" altLang="ko-KR" sz="1200" dirty="0"/>
              <a:t>     </a:t>
            </a:r>
          </a:p>
          <a:p>
            <a:r>
              <a:rPr lang="en-US" altLang="ko-KR" sz="1200" dirty="0" err="1"/>
              <a:t>def</a:t>
            </a:r>
            <a:r>
              <a:rPr lang="en-US" altLang="ko-KR" sz="1200" dirty="0"/>
              <a:t> cc(</a:t>
            </a:r>
            <a:r>
              <a:rPr lang="en-US" altLang="ko-KR" sz="1200" dirty="0" err="1"/>
              <a:t>obj</a:t>
            </a:r>
            <a:r>
              <a:rPr lang="en-US" altLang="ko-KR" sz="1200" dirty="0"/>
              <a:t>):</a:t>
            </a:r>
          </a:p>
          <a:p>
            <a:r>
              <a:rPr lang="en-US" altLang="ko-KR" sz="1200" dirty="0"/>
              <a:t>    print </a:t>
            </a:r>
            <a:r>
              <a:rPr lang="en-US" altLang="ko-KR" sz="1200" dirty="0" err="1"/>
              <a:t>obj</a:t>
            </a:r>
            <a:endParaRPr lang="en-US" altLang="ko-KR" sz="1200" dirty="0"/>
          </a:p>
          <a:p>
            <a:r>
              <a:rPr lang="en-US" altLang="ko-KR" sz="1200" dirty="0"/>
              <a:t>    </a:t>
            </a:r>
          </a:p>
          <a:p>
            <a:r>
              <a:rPr lang="en-US" altLang="ko-KR" sz="1200" dirty="0"/>
              <a:t>chain(cc)('</a:t>
            </a:r>
            <a:r>
              <a:rPr lang="en-US" altLang="ko-KR" sz="1200" dirty="0" err="1"/>
              <a:t>str</a:t>
            </a:r>
            <a:r>
              <a:rPr lang="en-US" altLang="ko-KR" sz="1200" dirty="0"/>
              <a:t>')</a:t>
            </a:r>
            <a:endParaRPr lang="ko-KR" altLang="en-US" sz="1200" dirty="0"/>
          </a:p>
        </p:txBody>
      </p:sp>
      <p:sp>
        <p:nvSpPr>
          <p:cNvPr id="4" name="TextBox 3"/>
          <p:cNvSpPr txBox="1"/>
          <p:nvPr/>
        </p:nvSpPr>
        <p:spPr>
          <a:xfrm>
            <a:off x="4572000" y="4130496"/>
            <a:ext cx="2376264" cy="1477328"/>
          </a:xfrm>
          <a:prstGeom prst="rect">
            <a:avLst/>
          </a:prstGeom>
          <a:noFill/>
        </p:spPr>
        <p:txBody>
          <a:bodyPr wrap="square" rtlCol="0">
            <a:spAutoFit/>
          </a:bodyPr>
          <a:lstStyle/>
          <a:p>
            <a:r>
              <a:rPr lang="ko-KR" altLang="en-US" dirty="0" smtClean="0"/>
              <a:t>함수</a:t>
            </a:r>
            <a:r>
              <a:rPr lang="en-US" altLang="ko-KR" dirty="0" smtClean="0"/>
              <a:t>1 </a:t>
            </a:r>
            <a:r>
              <a:rPr lang="ko-KR" altLang="en-US" dirty="0" smtClean="0"/>
              <a:t>실행 하고 함수</a:t>
            </a:r>
            <a:r>
              <a:rPr lang="en-US" altLang="ko-KR" dirty="0" smtClean="0"/>
              <a:t>2</a:t>
            </a:r>
            <a:r>
              <a:rPr lang="ko-KR" altLang="en-US" dirty="0" smtClean="0"/>
              <a:t>실행</a:t>
            </a:r>
            <a:endParaRPr lang="en-US" altLang="ko-KR" dirty="0" smtClean="0"/>
          </a:p>
          <a:p>
            <a:endParaRPr lang="en-US" altLang="ko-KR" dirty="0"/>
          </a:p>
          <a:p>
            <a:r>
              <a:rPr lang="en-US" altLang="ko-KR" dirty="0" smtClean="0"/>
              <a:t>#</a:t>
            </a:r>
            <a:r>
              <a:rPr lang="ko-KR" altLang="en-US" dirty="0" smtClean="0"/>
              <a:t>결과값</a:t>
            </a:r>
            <a:endParaRPr lang="en-US" altLang="ko-KR" dirty="0" smtClean="0"/>
          </a:p>
          <a:p>
            <a:r>
              <a:rPr lang="en-US" altLang="ko-KR" dirty="0" err="1" smtClean="0"/>
              <a:t>str</a:t>
            </a:r>
            <a:endParaRPr lang="ko-KR" altLang="en-US" dirty="0"/>
          </a:p>
        </p:txBody>
      </p:sp>
    </p:spTree>
    <p:extLst>
      <p:ext uri="{BB962C8B-B14F-4D97-AF65-F5344CB8AC3E}">
        <p14:creationId xmlns:p14="http://schemas.microsoft.com/office/powerpoint/2010/main" val="54577913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High </a:t>
            </a:r>
            <a:r>
              <a:rPr lang="en-US" altLang="ko-KR" dirty="0" smtClean="0"/>
              <a:t>Order Function</a:t>
            </a:r>
            <a:endParaRPr lang="ko-KR" altLang="en-US" dirty="0"/>
          </a:p>
        </p:txBody>
      </p:sp>
    </p:spTree>
    <p:extLst>
      <p:ext uri="{BB962C8B-B14F-4D97-AF65-F5344CB8AC3E}">
        <p14:creationId xmlns:p14="http://schemas.microsoft.com/office/powerpoint/2010/main" val="62744616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High Order Function</a:t>
            </a:r>
            <a:endParaRPr lang="ko-KR" altLang="en-US" dirty="0"/>
          </a:p>
        </p:txBody>
      </p:sp>
      <p:sp>
        <p:nvSpPr>
          <p:cNvPr id="3" name="내용 개체 틀 2"/>
          <p:cNvSpPr>
            <a:spLocks noGrp="1"/>
          </p:cNvSpPr>
          <p:nvPr>
            <p:ph sz="quarter" idx="1"/>
          </p:nvPr>
        </p:nvSpPr>
        <p:spPr>
          <a:xfrm>
            <a:off x="612648" y="1600200"/>
            <a:ext cx="8153400" cy="1900808"/>
          </a:xfrm>
        </p:spPr>
        <p:txBody>
          <a:bodyPr>
            <a:normAutofit/>
          </a:bodyPr>
          <a:lstStyle/>
          <a:p>
            <a:pPr fontAlgn="base">
              <a:lnSpc>
                <a:spcPct val="170000"/>
              </a:lnSpc>
              <a:buFont typeface="Wingdings" panose="05000000000000000000" pitchFamily="2" charset="2"/>
              <a:buChar char="§"/>
            </a:pPr>
            <a:r>
              <a:rPr lang="ko-KR" altLang="en-US" sz="2200" b="1" dirty="0" smtClean="0">
                <a:latin typeface="+mn-ea"/>
              </a:rPr>
              <a:t>고차함수</a:t>
            </a:r>
            <a:r>
              <a:rPr lang="en-US" altLang="ko-KR" sz="2200" b="1" dirty="0" smtClean="0">
                <a:latin typeface="+mn-ea"/>
              </a:rPr>
              <a:t>(high order function)</a:t>
            </a:r>
            <a:r>
              <a:rPr lang="ko-KR" altLang="en-US" sz="2200" b="1" dirty="0" smtClean="0">
                <a:latin typeface="+mn-ea"/>
              </a:rPr>
              <a:t>는 </a:t>
            </a:r>
            <a:r>
              <a:rPr lang="en-US" altLang="ko-KR" sz="2200" b="1" dirty="0" smtClean="0">
                <a:latin typeface="+mn-ea"/>
              </a:rPr>
              <a:t>2</a:t>
            </a:r>
            <a:r>
              <a:rPr lang="ko-KR" altLang="en-US" sz="2200" b="1" dirty="0" smtClean="0">
                <a:latin typeface="+mn-ea"/>
              </a:rPr>
              <a:t>가지 중에 하나를 수행</a:t>
            </a:r>
            <a:endParaRPr lang="en-US" altLang="ko-KR" sz="2200" b="1" dirty="0">
              <a:latin typeface="+mn-ea"/>
            </a:endParaRPr>
          </a:p>
          <a:p>
            <a:pPr lvl="1" fontAlgn="base">
              <a:lnSpc>
                <a:spcPct val="170000"/>
              </a:lnSpc>
              <a:buFont typeface="Wingdings" panose="05000000000000000000" pitchFamily="2" charset="2"/>
              <a:buChar char="ü"/>
            </a:pPr>
            <a:r>
              <a:rPr lang="ko-KR" altLang="en-US" sz="1800" dirty="0" smtClean="0">
                <a:latin typeface="+mn-ea"/>
              </a:rPr>
              <a:t>하나 이상의 함수를 </a:t>
            </a:r>
            <a:r>
              <a:rPr lang="ko-KR" altLang="en-US" sz="1800" dirty="0" err="1" smtClean="0">
                <a:latin typeface="+mn-ea"/>
              </a:rPr>
              <a:t>파라미터로</a:t>
            </a:r>
            <a:r>
              <a:rPr lang="ko-KR" altLang="en-US" sz="1800" dirty="0" smtClean="0">
                <a:latin typeface="+mn-ea"/>
              </a:rPr>
              <a:t> 받거나</a:t>
            </a:r>
            <a:r>
              <a:rPr lang="en-US" altLang="ko-KR" sz="1800" dirty="0" smtClean="0">
                <a:latin typeface="+mn-ea"/>
              </a:rPr>
              <a:t>, </a:t>
            </a:r>
          </a:p>
          <a:p>
            <a:pPr lvl="1" fontAlgn="base">
              <a:lnSpc>
                <a:spcPct val="170000"/>
              </a:lnSpc>
              <a:buFont typeface="Wingdings" panose="05000000000000000000" pitchFamily="2" charset="2"/>
              <a:buChar char="ü"/>
            </a:pPr>
            <a:r>
              <a:rPr lang="ko-KR" altLang="en-US" sz="1800" dirty="0" smtClean="0">
                <a:latin typeface="+mn-ea"/>
              </a:rPr>
              <a:t>함수를 리턴 결과로 보내는 함수 </a:t>
            </a:r>
            <a:endParaRPr lang="ko-KR" altLang="en-US" sz="1800" dirty="0">
              <a:latin typeface="+mn-ea"/>
            </a:endParaRPr>
          </a:p>
        </p:txBody>
      </p:sp>
      <p:sp>
        <p:nvSpPr>
          <p:cNvPr id="4" name="직사각형 3"/>
          <p:cNvSpPr/>
          <p:nvPr/>
        </p:nvSpPr>
        <p:spPr>
          <a:xfrm>
            <a:off x="827584" y="3501008"/>
            <a:ext cx="3672408"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a:t>
            </a:r>
            <a:r>
              <a:rPr lang="ko-KR" altLang="en-US" sz="1200" dirty="0" smtClean="0"/>
              <a:t>고차 함수 정의</a:t>
            </a:r>
            <a:endParaRPr lang="en-US" altLang="ko-KR" sz="1200" dirty="0"/>
          </a:p>
          <a:p>
            <a:r>
              <a:rPr lang="en-US" altLang="ko-KR" sz="1200" dirty="0" err="1"/>
              <a:t>def</a:t>
            </a:r>
            <a:r>
              <a:rPr lang="en-US" altLang="ko-KR" sz="1200" dirty="0"/>
              <a:t> </a:t>
            </a:r>
            <a:r>
              <a:rPr lang="en-US" altLang="ko-KR" sz="1200" dirty="0" smtClean="0"/>
              <a:t>addList8(list</a:t>
            </a:r>
            <a:r>
              <a:rPr lang="en-US" altLang="ko-KR" sz="1200" dirty="0"/>
              <a:t>):</a:t>
            </a:r>
          </a:p>
          <a:p>
            <a:r>
              <a:rPr lang="en-US" altLang="ko-KR" sz="1200" dirty="0"/>
              <a:t>    return </a:t>
            </a:r>
            <a:r>
              <a:rPr lang="en-US" altLang="ko-KR" sz="1200" dirty="0" smtClean="0"/>
              <a:t>reduce(add8, </a:t>
            </a:r>
            <a:r>
              <a:rPr lang="en-US" altLang="ko-KR" sz="1200" dirty="0"/>
              <a:t>list)</a:t>
            </a:r>
          </a:p>
          <a:p>
            <a:r>
              <a:rPr lang="en-US" altLang="ko-KR" sz="1200" dirty="0" smtClean="0"/>
              <a:t>#</a:t>
            </a:r>
            <a:r>
              <a:rPr lang="ko-KR" altLang="en-US" sz="1200" dirty="0" smtClean="0"/>
              <a:t>일반함수 정의</a:t>
            </a:r>
            <a:endParaRPr lang="en-US" altLang="ko-KR" sz="1200" dirty="0"/>
          </a:p>
          <a:p>
            <a:r>
              <a:rPr lang="en-US" altLang="ko-KR" sz="1200" dirty="0" err="1"/>
              <a:t>def</a:t>
            </a:r>
            <a:r>
              <a:rPr lang="en-US" altLang="ko-KR" sz="1200" dirty="0"/>
              <a:t> </a:t>
            </a:r>
            <a:r>
              <a:rPr lang="en-US" altLang="ko-KR" sz="1200" dirty="0" smtClean="0"/>
              <a:t>add8(*</a:t>
            </a:r>
            <a:r>
              <a:rPr lang="en-US" altLang="ko-KR" sz="1200" dirty="0" err="1" smtClean="0"/>
              <a:t>arg</a:t>
            </a:r>
            <a:r>
              <a:rPr lang="en-US" altLang="ko-KR" sz="1200" dirty="0" smtClean="0"/>
              <a:t>): </a:t>
            </a:r>
          </a:p>
          <a:p>
            <a:r>
              <a:rPr lang="en-US" altLang="ko-KR" sz="1200" dirty="0" smtClean="0"/>
              <a:t>    v = []</a:t>
            </a:r>
          </a:p>
          <a:p>
            <a:r>
              <a:rPr lang="en-US" altLang="ko-KR" sz="1200" dirty="0"/>
              <a:t> </a:t>
            </a:r>
            <a:r>
              <a:rPr lang="en-US" altLang="ko-KR" sz="1200" dirty="0" smtClean="0"/>
              <a:t>   for </a:t>
            </a:r>
            <a:r>
              <a:rPr lang="en-US" altLang="ko-KR" sz="1200" dirty="0" err="1" smtClean="0"/>
              <a:t>i</a:t>
            </a:r>
            <a:r>
              <a:rPr lang="en-US" altLang="ko-KR" sz="1200" dirty="0" smtClean="0"/>
              <a:t> in </a:t>
            </a:r>
            <a:r>
              <a:rPr lang="en-US" altLang="ko-KR" sz="1200" dirty="0" err="1" smtClean="0"/>
              <a:t>arg</a:t>
            </a:r>
            <a:r>
              <a:rPr lang="en-US" altLang="ko-KR" sz="1200" dirty="0" smtClean="0"/>
              <a:t>:</a:t>
            </a:r>
          </a:p>
          <a:p>
            <a:r>
              <a:rPr lang="en-US" altLang="ko-KR" sz="1200" dirty="0"/>
              <a:t> </a:t>
            </a:r>
            <a:r>
              <a:rPr lang="en-US" altLang="ko-KR" sz="1200" dirty="0" smtClean="0"/>
              <a:t>         v = v +</a:t>
            </a:r>
            <a:r>
              <a:rPr lang="en-US" altLang="ko-KR" sz="1200" dirty="0" err="1" smtClean="0"/>
              <a:t>i</a:t>
            </a:r>
            <a:endParaRPr lang="en-US" altLang="ko-KR" sz="1200" dirty="0"/>
          </a:p>
          <a:p>
            <a:r>
              <a:rPr lang="en-US" altLang="ko-KR" sz="1200" dirty="0"/>
              <a:t>    return </a:t>
            </a:r>
            <a:r>
              <a:rPr lang="en-US" altLang="ko-KR" sz="1200" dirty="0" smtClean="0"/>
              <a:t>v</a:t>
            </a:r>
            <a:endParaRPr lang="en-US" altLang="ko-KR" sz="1200" dirty="0"/>
          </a:p>
          <a:p>
            <a:endParaRPr lang="en-US" altLang="ko-KR" sz="1200" dirty="0" smtClean="0"/>
          </a:p>
          <a:p>
            <a:r>
              <a:rPr lang="en-US" altLang="ko-KR" sz="1200" dirty="0" smtClean="0"/>
              <a:t>#</a:t>
            </a:r>
            <a:r>
              <a:rPr lang="ko-KR" altLang="en-US" sz="1200" dirty="0" smtClean="0"/>
              <a:t>고차함수 실행</a:t>
            </a:r>
            <a:endParaRPr lang="en-US" altLang="ko-KR" sz="1200" dirty="0"/>
          </a:p>
          <a:p>
            <a:r>
              <a:rPr lang="en-US" altLang="ko-KR" sz="1200" dirty="0"/>
              <a:t>print </a:t>
            </a:r>
            <a:r>
              <a:rPr lang="en-US" altLang="ko-KR" sz="1200" dirty="0" smtClean="0"/>
              <a:t>addList8([[</a:t>
            </a:r>
            <a:r>
              <a:rPr lang="en-US" altLang="ko-KR" sz="1200" dirty="0"/>
              <a:t>1, 2, 3],[4, 5],[6],[]])</a:t>
            </a:r>
          </a:p>
          <a:p>
            <a:endParaRPr lang="en-US" altLang="ko-KR" sz="1200" dirty="0"/>
          </a:p>
          <a:p>
            <a:r>
              <a:rPr lang="en-US" altLang="ko-KR" sz="1200" dirty="0"/>
              <a:t>print </a:t>
            </a:r>
            <a:r>
              <a:rPr lang="en-US" altLang="ko-KR" sz="1200" dirty="0" smtClean="0"/>
              <a:t>reduce(add8, </a:t>
            </a:r>
            <a:r>
              <a:rPr lang="en-US" altLang="ko-KR" sz="1200" dirty="0"/>
              <a:t>[[1, 2, 3],[4, 5],[6],[]])</a:t>
            </a:r>
            <a:endParaRPr lang="ko-KR" altLang="en-US" sz="1200" dirty="0"/>
          </a:p>
        </p:txBody>
      </p:sp>
      <p:sp>
        <p:nvSpPr>
          <p:cNvPr id="5" name="TextBox 4"/>
          <p:cNvSpPr txBox="1"/>
          <p:nvPr/>
        </p:nvSpPr>
        <p:spPr>
          <a:xfrm>
            <a:off x="5436096" y="4623519"/>
            <a:ext cx="2664296" cy="923330"/>
          </a:xfrm>
          <a:prstGeom prst="rect">
            <a:avLst/>
          </a:prstGeom>
          <a:noFill/>
        </p:spPr>
        <p:txBody>
          <a:bodyPr wrap="square" rtlCol="0">
            <a:spAutoFit/>
          </a:bodyPr>
          <a:lstStyle/>
          <a:p>
            <a:r>
              <a:rPr lang="en-US" altLang="ko-KR" dirty="0" smtClean="0"/>
              <a:t># </a:t>
            </a:r>
            <a:r>
              <a:rPr lang="ko-KR" altLang="en-US" dirty="0" smtClean="0"/>
              <a:t>결과값</a:t>
            </a:r>
            <a:endParaRPr lang="en-US" altLang="ko-KR" dirty="0" smtClean="0"/>
          </a:p>
          <a:p>
            <a:r>
              <a:rPr lang="en-US" altLang="ko-KR" dirty="0" smtClean="0"/>
              <a:t>[</a:t>
            </a:r>
            <a:r>
              <a:rPr lang="en-US" altLang="ko-KR" dirty="0"/>
              <a:t>1, 2, 3, 4, 5, 6]</a:t>
            </a:r>
          </a:p>
          <a:p>
            <a:r>
              <a:rPr lang="en-US" altLang="ko-KR" dirty="0"/>
              <a:t>[1, 2, 3, 4, 5, 6]</a:t>
            </a:r>
            <a:endParaRPr lang="ko-KR" altLang="en-US" dirty="0"/>
          </a:p>
        </p:txBody>
      </p:sp>
    </p:spTree>
    <p:extLst>
      <p:ext uri="{BB962C8B-B14F-4D97-AF65-F5344CB8AC3E}">
        <p14:creationId xmlns:p14="http://schemas.microsoft.com/office/powerpoint/2010/main" val="1887874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숫자타입</a:t>
            </a:r>
            <a:endParaRPr lang="ko-KR" altLang="en-US" dirty="0"/>
          </a:p>
        </p:txBody>
      </p:sp>
      <p:sp>
        <p:nvSpPr>
          <p:cNvPr id="24" name="내용 개체 틀 2"/>
          <p:cNvSpPr>
            <a:spLocks noGrp="1"/>
          </p:cNvSpPr>
          <p:nvPr>
            <p:ph sz="quarter" idx="1"/>
          </p:nvPr>
        </p:nvSpPr>
        <p:spPr>
          <a:xfrm>
            <a:off x="457200" y="1628800"/>
            <a:ext cx="8229600" cy="1190020"/>
          </a:xfrm>
        </p:spPr>
        <p:txBody>
          <a:bodyPr>
            <a:normAutofit/>
          </a:bodyPr>
          <a:lstStyle/>
          <a:p>
            <a:pPr marL="0" indent="0">
              <a:buNone/>
            </a:pPr>
            <a:r>
              <a:rPr lang="en-US" altLang="ko-KR" dirty="0" smtClean="0"/>
              <a:t> </a:t>
            </a:r>
            <a:r>
              <a:rPr lang="ko-KR" altLang="en-US" dirty="0" smtClean="0"/>
              <a:t>숫자에 대한 객체를 관리하는 데이터 타입</a:t>
            </a:r>
            <a:endParaRPr lang="en-US" altLang="ko-KR" dirty="0" smtClean="0"/>
          </a:p>
        </p:txBody>
      </p:sp>
      <p:grpSp>
        <p:nvGrpSpPr>
          <p:cNvPr id="37" name="그룹 36"/>
          <p:cNvGrpSpPr/>
          <p:nvPr/>
        </p:nvGrpSpPr>
        <p:grpSpPr>
          <a:xfrm>
            <a:off x="1115616" y="2544667"/>
            <a:ext cx="4536504" cy="1532405"/>
            <a:chOff x="1187624" y="3356992"/>
            <a:chExt cx="4909096" cy="2069350"/>
          </a:xfrm>
        </p:grpSpPr>
        <p:sp>
          <p:nvSpPr>
            <p:cNvPr id="5" name="직사각형 4"/>
            <p:cNvSpPr/>
            <p:nvPr/>
          </p:nvSpPr>
          <p:spPr>
            <a:xfrm>
              <a:off x="1187624" y="4077072"/>
              <a:ext cx="2016224" cy="34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t>Numberic</a:t>
              </a:r>
              <a:r>
                <a:rPr lang="en-US" altLang="ko-KR" sz="1400" dirty="0" smtClean="0"/>
                <a:t> Types</a:t>
              </a:r>
              <a:endParaRPr lang="ko-KR" altLang="en-US" sz="1400" dirty="0"/>
            </a:p>
          </p:txBody>
        </p:sp>
        <p:sp>
          <p:nvSpPr>
            <p:cNvPr id="26" name="직사각형 25"/>
            <p:cNvSpPr/>
            <p:nvPr/>
          </p:nvSpPr>
          <p:spPr>
            <a:xfrm>
              <a:off x="4067944" y="3356992"/>
              <a:ext cx="2016224" cy="34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t>int</a:t>
              </a:r>
              <a:endParaRPr lang="ko-KR" altLang="en-US" sz="1400" dirty="0"/>
            </a:p>
          </p:txBody>
        </p:sp>
        <p:sp>
          <p:nvSpPr>
            <p:cNvPr id="28" name="직사각형 27"/>
            <p:cNvSpPr/>
            <p:nvPr/>
          </p:nvSpPr>
          <p:spPr>
            <a:xfrm>
              <a:off x="4067944" y="3906493"/>
              <a:ext cx="2016224" cy="34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mtClean="0"/>
                <a:t>float</a:t>
              </a:r>
              <a:endParaRPr lang="ko-KR" altLang="en-US" sz="1400" dirty="0"/>
            </a:p>
          </p:txBody>
        </p:sp>
        <p:sp>
          <p:nvSpPr>
            <p:cNvPr id="29" name="직사각형 28"/>
            <p:cNvSpPr/>
            <p:nvPr/>
          </p:nvSpPr>
          <p:spPr>
            <a:xfrm>
              <a:off x="4067944" y="4509120"/>
              <a:ext cx="2016224" cy="34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long</a:t>
              </a:r>
              <a:endParaRPr lang="ko-KR" altLang="en-US" sz="1400" dirty="0"/>
            </a:p>
          </p:txBody>
        </p:sp>
        <p:sp>
          <p:nvSpPr>
            <p:cNvPr id="30" name="직사각형 29"/>
            <p:cNvSpPr/>
            <p:nvPr/>
          </p:nvSpPr>
          <p:spPr>
            <a:xfrm>
              <a:off x="4080496" y="5085184"/>
              <a:ext cx="2016224" cy="34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complex</a:t>
              </a:r>
              <a:endParaRPr lang="ko-KR" altLang="en-US" sz="1400" dirty="0"/>
            </a:p>
          </p:txBody>
        </p:sp>
        <p:cxnSp>
          <p:nvCxnSpPr>
            <p:cNvPr id="22" name="꺾인 연결선 21"/>
            <p:cNvCxnSpPr>
              <a:stCxn id="5" idx="3"/>
              <a:endCxn id="26" idx="1"/>
            </p:cNvCxnSpPr>
            <p:nvPr/>
          </p:nvCxnSpPr>
          <p:spPr>
            <a:xfrm flipV="1">
              <a:off x="3203848" y="3527571"/>
              <a:ext cx="864096" cy="72008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2" name="꺾인 연결선 31"/>
            <p:cNvCxnSpPr>
              <a:stCxn id="5" idx="3"/>
              <a:endCxn id="30" idx="1"/>
            </p:cNvCxnSpPr>
            <p:nvPr/>
          </p:nvCxnSpPr>
          <p:spPr>
            <a:xfrm>
              <a:off x="3203848" y="4247651"/>
              <a:ext cx="876648" cy="100811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꺾인 연결선 33"/>
            <p:cNvCxnSpPr>
              <a:stCxn id="5" idx="3"/>
              <a:endCxn id="28" idx="1"/>
            </p:cNvCxnSpPr>
            <p:nvPr/>
          </p:nvCxnSpPr>
          <p:spPr>
            <a:xfrm flipV="1">
              <a:off x="3203848" y="4077072"/>
              <a:ext cx="864096" cy="1705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꺾인 연결선 35"/>
            <p:cNvCxnSpPr>
              <a:stCxn id="5" idx="3"/>
              <a:endCxn id="29" idx="1"/>
            </p:cNvCxnSpPr>
            <p:nvPr/>
          </p:nvCxnSpPr>
          <p:spPr>
            <a:xfrm>
              <a:off x="3203848" y="4247651"/>
              <a:ext cx="864096" cy="432048"/>
            </a:xfrm>
            <a:prstGeom prst="bentConnector3">
              <a:avLst/>
            </a:prstGeom>
          </p:spPr>
          <p:style>
            <a:lnRef idx="1">
              <a:schemeClr val="accent1"/>
            </a:lnRef>
            <a:fillRef idx="0">
              <a:schemeClr val="accent1"/>
            </a:fillRef>
            <a:effectRef idx="0">
              <a:schemeClr val="accent1"/>
            </a:effectRef>
            <a:fontRef idx="minor">
              <a:schemeClr val="tx1"/>
            </a:fontRef>
          </p:style>
        </p:cxnSp>
      </p:grpSp>
      <p:sp>
        <p:nvSpPr>
          <p:cNvPr id="39" name="직사각형 38"/>
          <p:cNvSpPr/>
          <p:nvPr/>
        </p:nvSpPr>
        <p:spPr>
          <a:xfrm>
            <a:off x="1141928" y="4365104"/>
            <a:ext cx="2088232" cy="1878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id(1)</a:t>
            </a:r>
          </a:p>
          <a:p>
            <a:r>
              <a:rPr lang="en-US" altLang="ko-KR" sz="1200" dirty="0"/>
              <a:t>5939944</a:t>
            </a:r>
          </a:p>
          <a:p>
            <a:r>
              <a:rPr lang="en-US" altLang="ko-KR" sz="1200" dirty="0"/>
              <a:t>&gt;&gt;&gt; v = 1</a:t>
            </a:r>
          </a:p>
          <a:p>
            <a:r>
              <a:rPr lang="en-US" altLang="ko-KR" sz="1200" dirty="0"/>
              <a:t>&gt;&gt;&gt; type(v)</a:t>
            </a:r>
          </a:p>
          <a:p>
            <a:r>
              <a:rPr lang="en-US" altLang="ko-KR" sz="1200" dirty="0"/>
              <a:t>&lt;type '</a:t>
            </a:r>
            <a:r>
              <a:rPr lang="en-US" altLang="ko-KR" sz="1200" dirty="0" err="1"/>
              <a:t>int</a:t>
            </a:r>
            <a:r>
              <a:rPr lang="en-US" altLang="ko-KR" sz="1200" dirty="0"/>
              <a:t>'&gt;</a:t>
            </a:r>
          </a:p>
          <a:p>
            <a:r>
              <a:rPr lang="en-US" altLang="ko-KR" sz="1200" dirty="0"/>
              <a:t>&gt;&gt;&gt; id(v)</a:t>
            </a:r>
          </a:p>
          <a:p>
            <a:r>
              <a:rPr lang="en-US" altLang="ko-KR" sz="1200" dirty="0"/>
              <a:t>5939944</a:t>
            </a:r>
          </a:p>
          <a:p>
            <a:r>
              <a:rPr lang="en-US" altLang="ko-KR" sz="1200" dirty="0"/>
              <a:t>&gt;&gt;&gt; </a:t>
            </a:r>
            <a:endParaRPr lang="ko-KR" altLang="en-US" sz="1200" dirty="0"/>
          </a:p>
        </p:txBody>
      </p:sp>
      <p:sp>
        <p:nvSpPr>
          <p:cNvPr id="41" name="TextBox 40"/>
          <p:cNvSpPr txBox="1"/>
          <p:nvPr/>
        </p:nvSpPr>
        <p:spPr>
          <a:xfrm>
            <a:off x="3707904" y="4725144"/>
            <a:ext cx="4599500" cy="923330"/>
          </a:xfrm>
          <a:prstGeom prst="rect">
            <a:avLst/>
          </a:prstGeom>
          <a:noFill/>
        </p:spPr>
        <p:txBody>
          <a:bodyPr wrap="square" rtlCol="0">
            <a:spAutoFit/>
          </a:bodyPr>
          <a:lstStyle/>
          <a:p>
            <a:r>
              <a:rPr lang="ko-KR" altLang="en-US" dirty="0" smtClean="0"/>
              <a:t>숫자타입도 하나의 객체이므로 </a:t>
            </a:r>
            <a:r>
              <a:rPr lang="en-US" altLang="ko-KR" dirty="0" smtClean="0"/>
              <a:t> 1 </a:t>
            </a:r>
            <a:r>
              <a:rPr lang="ko-KR" altLang="en-US" dirty="0" smtClean="0"/>
              <a:t>이 생성되면 동일한 </a:t>
            </a:r>
            <a:r>
              <a:rPr lang="en-US" altLang="ko-KR" dirty="0" smtClean="0"/>
              <a:t>context </a:t>
            </a:r>
            <a:r>
              <a:rPr lang="ko-KR" altLang="en-US" dirty="0" smtClean="0"/>
              <a:t>내에서는 동일한 객체 </a:t>
            </a:r>
            <a:r>
              <a:rPr lang="en-US" altLang="ko-KR" dirty="0" smtClean="0"/>
              <a:t>id</a:t>
            </a:r>
            <a:r>
              <a:rPr lang="ko-KR" altLang="en-US" dirty="0" smtClean="0"/>
              <a:t>를 가지고 사용</a:t>
            </a:r>
            <a:endParaRPr lang="ko-KR" altLang="en-US" dirty="0"/>
          </a:p>
        </p:txBody>
      </p:sp>
    </p:spTree>
    <p:extLst>
      <p:ext uri="{BB962C8B-B14F-4D97-AF65-F5344CB8AC3E}">
        <p14:creationId xmlns:p14="http://schemas.microsoft.com/office/powerpoint/2010/main" val="143653531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a:t>
            </a:r>
            <a:r>
              <a:rPr lang="en-US" altLang="ko-KR" dirty="0" smtClean="0"/>
              <a:t>ap </a:t>
            </a:r>
            <a:r>
              <a:rPr lang="ko-KR" altLang="en-US" dirty="0" smtClean="0"/>
              <a:t>함수</a:t>
            </a:r>
            <a:endParaRPr lang="ko-KR" altLang="en-US" dirty="0"/>
          </a:p>
        </p:txBody>
      </p:sp>
      <p:sp>
        <p:nvSpPr>
          <p:cNvPr id="3" name="내용 개체 틀 2"/>
          <p:cNvSpPr>
            <a:spLocks noGrp="1"/>
          </p:cNvSpPr>
          <p:nvPr>
            <p:ph sz="quarter" idx="1"/>
          </p:nvPr>
        </p:nvSpPr>
        <p:spPr>
          <a:xfrm>
            <a:off x="612648" y="1600200"/>
            <a:ext cx="8153400" cy="1396752"/>
          </a:xfrm>
        </p:spPr>
        <p:txBody>
          <a:bodyPr>
            <a:normAutofit/>
          </a:bodyPr>
          <a:lstStyle/>
          <a:p>
            <a:pPr marL="0" indent="0" fontAlgn="base">
              <a:buNone/>
            </a:pPr>
            <a:r>
              <a:rPr lang="en-US" altLang="ko-KR" sz="2400" dirty="0"/>
              <a:t>map(f, </a:t>
            </a:r>
            <a:r>
              <a:rPr lang="en-US" altLang="ko-KR" sz="2400" dirty="0" err="1"/>
              <a:t>iterable</a:t>
            </a:r>
            <a:r>
              <a:rPr lang="en-US" altLang="ko-KR" sz="2400" dirty="0"/>
              <a:t>)</a:t>
            </a:r>
            <a:r>
              <a:rPr lang="ko-KR" altLang="en-US" sz="2400" dirty="0"/>
              <a:t>은 함수</a:t>
            </a:r>
            <a:r>
              <a:rPr lang="en-US" altLang="ko-KR" sz="2400" dirty="0"/>
              <a:t>(f)</a:t>
            </a:r>
            <a:r>
              <a:rPr lang="ko-KR" altLang="en-US" sz="2400" dirty="0"/>
              <a:t>와 </a:t>
            </a:r>
            <a:r>
              <a:rPr lang="ko-KR" altLang="en-US" sz="2400" dirty="0" err="1"/>
              <a:t>반복가능한</a:t>
            </a:r>
            <a:r>
              <a:rPr lang="ko-KR" altLang="en-US" sz="2400" dirty="0"/>
              <a:t> </a:t>
            </a:r>
            <a:r>
              <a:rPr lang="ko-KR" altLang="en-US" sz="2400" dirty="0" err="1"/>
              <a:t>자료형</a:t>
            </a:r>
            <a:r>
              <a:rPr lang="en-US" altLang="ko-KR" sz="2400" dirty="0"/>
              <a:t>(</a:t>
            </a:r>
            <a:r>
              <a:rPr lang="en-US" altLang="ko-KR" sz="2400" dirty="0" err="1"/>
              <a:t>iterable</a:t>
            </a:r>
            <a:r>
              <a:rPr lang="en-US" altLang="ko-KR" sz="2400" dirty="0"/>
              <a:t>)</a:t>
            </a:r>
            <a:r>
              <a:rPr lang="ko-KR" altLang="en-US" sz="2400" dirty="0"/>
              <a:t>을 입력으로 받아 입력 </a:t>
            </a:r>
            <a:r>
              <a:rPr lang="ko-KR" altLang="en-US" sz="2400" dirty="0" err="1"/>
              <a:t>자료형의</a:t>
            </a:r>
            <a:r>
              <a:rPr lang="ko-KR" altLang="en-US" sz="2400" dirty="0"/>
              <a:t> 각각의 요소가 함수 </a:t>
            </a:r>
            <a:r>
              <a:rPr lang="en-US" altLang="ko-KR" sz="2400" dirty="0"/>
              <a:t>f</a:t>
            </a:r>
            <a:r>
              <a:rPr lang="ko-KR" altLang="en-US" sz="2400" dirty="0"/>
              <a:t>에 의해 수행된 결과를 묶어서 </a:t>
            </a:r>
            <a:r>
              <a:rPr lang="ko-KR" altLang="en-US" sz="2400" dirty="0" err="1"/>
              <a:t>리턴하는</a:t>
            </a:r>
            <a:r>
              <a:rPr lang="ko-KR" altLang="en-US" sz="2400" dirty="0"/>
              <a:t> 함수</a:t>
            </a:r>
            <a:endParaRPr lang="ko-KR" altLang="en-US" sz="1800" dirty="0">
              <a:latin typeface="+mn-ea"/>
            </a:endParaRPr>
          </a:p>
        </p:txBody>
      </p:sp>
      <p:sp>
        <p:nvSpPr>
          <p:cNvPr id="4" name="직사각형 3"/>
          <p:cNvSpPr/>
          <p:nvPr/>
        </p:nvSpPr>
        <p:spPr>
          <a:xfrm>
            <a:off x="1043608" y="3573016"/>
            <a:ext cx="3888432"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 </a:t>
            </a:r>
            <a:r>
              <a:rPr lang="ko-KR" altLang="en-US" sz="1200" dirty="0" err="1"/>
              <a:t>파이썬</a:t>
            </a:r>
            <a:r>
              <a:rPr lang="ko-KR" altLang="en-US" sz="1200" dirty="0"/>
              <a:t> </a:t>
            </a:r>
            <a:r>
              <a:rPr lang="en-US" altLang="ko-KR" sz="1200" dirty="0"/>
              <a:t>2 </a:t>
            </a:r>
            <a:r>
              <a:rPr lang="ko-KR" altLang="en-US" sz="1200" dirty="0"/>
              <a:t>및 </a:t>
            </a:r>
            <a:r>
              <a:rPr lang="ko-KR" altLang="en-US" sz="1200" dirty="0" err="1"/>
              <a:t>파이썬</a:t>
            </a:r>
            <a:r>
              <a:rPr lang="ko-KR" altLang="en-US" sz="1200" dirty="0"/>
              <a:t> </a:t>
            </a:r>
            <a:r>
              <a:rPr lang="en-US" altLang="ko-KR" sz="1200" dirty="0" smtClean="0"/>
              <a:t>3</a:t>
            </a:r>
          </a:p>
          <a:p>
            <a:r>
              <a:rPr lang="en-US" altLang="ko-KR" sz="1200" dirty="0" smtClean="0"/>
              <a:t># 5</a:t>
            </a:r>
            <a:r>
              <a:rPr lang="ko-KR" altLang="en-US" sz="1200" dirty="0" smtClean="0"/>
              <a:t>개 원소를 가진 리스트의 제곱하여 변환</a:t>
            </a:r>
            <a:endParaRPr lang="en-US" altLang="ko-KR" sz="1200" dirty="0" smtClean="0"/>
          </a:p>
          <a:p>
            <a:endParaRPr lang="en-US" altLang="ko-KR" sz="1200" dirty="0" smtClean="0"/>
          </a:p>
          <a:p>
            <a:r>
              <a:rPr lang="en-US" altLang="ko-KR" sz="1200" dirty="0" smtClean="0"/>
              <a:t>list(map(</a:t>
            </a:r>
            <a:r>
              <a:rPr lang="en-US" altLang="ko-KR" sz="1200" b="1" dirty="0" smtClean="0"/>
              <a:t>lambda</a:t>
            </a:r>
            <a:r>
              <a:rPr lang="en-US" altLang="ko-KR" sz="1200" dirty="0" smtClean="0"/>
              <a:t> </a:t>
            </a:r>
            <a:r>
              <a:rPr lang="en-US" altLang="ko-KR" sz="1200" dirty="0"/>
              <a:t>x: x ** 2, range(5))) </a:t>
            </a:r>
            <a:endParaRPr lang="en-US" altLang="ko-KR" sz="1200" dirty="0" smtClean="0"/>
          </a:p>
          <a:p>
            <a:endParaRPr lang="en-US" altLang="ko-KR" sz="1200" dirty="0" smtClean="0"/>
          </a:p>
          <a:p>
            <a:r>
              <a:rPr lang="en-US" altLang="ko-KR" sz="1200" dirty="0" smtClean="0"/>
              <a:t># </a:t>
            </a:r>
            <a:r>
              <a:rPr lang="ko-KR" altLang="en-US" sz="1200" dirty="0" smtClean="0"/>
              <a:t>결과값 </a:t>
            </a:r>
            <a:r>
              <a:rPr lang="en-US" altLang="ko-KR" sz="1200" dirty="0" smtClean="0"/>
              <a:t>: [0</a:t>
            </a:r>
            <a:r>
              <a:rPr lang="en-US" altLang="ko-KR" sz="1200" dirty="0"/>
              <a:t>, 1, 4, 9, 16]</a:t>
            </a:r>
            <a:endParaRPr lang="ko-KR" altLang="en-US" sz="1200" dirty="0"/>
          </a:p>
        </p:txBody>
      </p:sp>
    </p:spTree>
    <p:extLst>
      <p:ext uri="{BB962C8B-B14F-4D97-AF65-F5344CB8AC3E}">
        <p14:creationId xmlns:p14="http://schemas.microsoft.com/office/powerpoint/2010/main" val="22684643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reduce </a:t>
            </a:r>
            <a:r>
              <a:rPr lang="ko-KR" altLang="en-US" dirty="0" smtClean="0"/>
              <a:t>함수</a:t>
            </a:r>
            <a:endParaRPr lang="ko-KR" altLang="en-US" dirty="0"/>
          </a:p>
        </p:txBody>
      </p:sp>
      <p:sp>
        <p:nvSpPr>
          <p:cNvPr id="5" name="내용 개체 틀 2"/>
          <p:cNvSpPr>
            <a:spLocks noGrp="1"/>
          </p:cNvSpPr>
          <p:nvPr>
            <p:ph sz="quarter" idx="1"/>
          </p:nvPr>
        </p:nvSpPr>
        <p:spPr>
          <a:xfrm>
            <a:off x="612648" y="1600200"/>
            <a:ext cx="8153400" cy="1396752"/>
          </a:xfrm>
        </p:spPr>
        <p:txBody>
          <a:bodyPr>
            <a:normAutofit/>
          </a:bodyPr>
          <a:lstStyle/>
          <a:p>
            <a:pPr marL="0" indent="0" fontAlgn="base">
              <a:buNone/>
            </a:pPr>
            <a:r>
              <a:rPr lang="en-US" altLang="ko-KR" sz="2400" dirty="0"/>
              <a:t>reduce(f, </a:t>
            </a:r>
            <a:r>
              <a:rPr lang="en-US" altLang="ko-KR" sz="2400" dirty="0" err="1"/>
              <a:t>iterable</a:t>
            </a:r>
            <a:r>
              <a:rPr lang="en-US" altLang="ko-KR" sz="2400" dirty="0"/>
              <a:t>)</a:t>
            </a:r>
            <a:r>
              <a:rPr lang="ko-KR" altLang="en-US" sz="2400" dirty="0"/>
              <a:t>은 함수</a:t>
            </a:r>
            <a:r>
              <a:rPr lang="en-US" altLang="ko-KR" sz="2400" dirty="0"/>
              <a:t>(f)</a:t>
            </a:r>
            <a:r>
              <a:rPr lang="ko-KR" altLang="en-US" sz="2400" dirty="0"/>
              <a:t>와 </a:t>
            </a:r>
            <a:r>
              <a:rPr lang="ko-KR" altLang="en-US" sz="2400" dirty="0" err="1"/>
              <a:t>반복가능한</a:t>
            </a:r>
            <a:r>
              <a:rPr lang="ko-KR" altLang="en-US" sz="2400" dirty="0"/>
              <a:t> </a:t>
            </a:r>
            <a:r>
              <a:rPr lang="ko-KR" altLang="en-US" sz="2400" dirty="0" err="1"/>
              <a:t>자료형</a:t>
            </a:r>
            <a:r>
              <a:rPr lang="en-US" altLang="ko-KR" sz="2400" dirty="0"/>
              <a:t>(</a:t>
            </a:r>
            <a:r>
              <a:rPr lang="en-US" altLang="ko-KR" sz="2400" dirty="0" err="1"/>
              <a:t>iterable</a:t>
            </a:r>
            <a:r>
              <a:rPr lang="en-US" altLang="ko-KR" sz="2400" dirty="0"/>
              <a:t>)</a:t>
            </a:r>
            <a:r>
              <a:rPr lang="ko-KR" altLang="en-US" sz="2400" dirty="0"/>
              <a:t>을 입력으로 받아 입력 </a:t>
            </a:r>
            <a:r>
              <a:rPr lang="ko-KR" altLang="en-US" sz="2400" dirty="0" err="1"/>
              <a:t>자료형의</a:t>
            </a:r>
            <a:r>
              <a:rPr lang="ko-KR" altLang="en-US" sz="2400" dirty="0"/>
              <a:t> 각각의 요소가 함수 </a:t>
            </a:r>
            <a:r>
              <a:rPr lang="en-US" altLang="ko-KR" sz="2400" dirty="0"/>
              <a:t>f</a:t>
            </a:r>
            <a:r>
              <a:rPr lang="ko-KR" altLang="en-US" sz="2400" dirty="0"/>
              <a:t>에 의해 수행된 결과를 </a:t>
            </a:r>
            <a:r>
              <a:rPr lang="ko-KR" altLang="en-US" sz="2400" dirty="0" err="1"/>
              <a:t>리턴하는</a:t>
            </a:r>
            <a:r>
              <a:rPr lang="ko-KR" altLang="en-US" sz="2400" dirty="0"/>
              <a:t> 함수</a:t>
            </a:r>
            <a:endParaRPr lang="ko-KR" altLang="en-US" sz="1800" dirty="0">
              <a:latin typeface="+mn-ea"/>
            </a:endParaRPr>
          </a:p>
        </p:txBody>
      </p:sp>
      <p:sp>
        <p:nvSpPr>
          <p:cNvPr id="6" name="직사각형 5"/>
          <p:cNvSpPr/>
          <p:nvPr/>
        </p:nvSpPr>
        <p:spPr>
          <a:xfrm>
            <a:off x="827584" y="3645024"/>
            <a:ext cx="3672408"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err="1"/>
              <a:t>def</a:t>
            </a:r>
            <a:r>
              <a:rPr lang="en-US" altLang="ko-KR" sz="1200" dirty="0"/>
              <a:t> addList7(list):</a:t>
            </a:r>
          </a:p>
          <a:p>
            <a:r>
              <a:rPr lang="en-US" altLang="ko-KR" sz="1200" dirty="0"/>
              <a:t>    return reduce(add, list)</a:t>
            </a:r>
          </a:p>
          <a:p>
            <a:r>
              <a:rPr lang="en-US" altLang="ko-KR" sz="1200" dirty="0"/>
              <a:t>    </a:t>
            </a:r>
          </a:p>
          <a:p>
            <a:r>
              <a:rPr lang="en-US" altLang="ko-KR" sz="1200" dirty="0" err="1"/>
              <a:t>def</a:t>
            </a:r>
            <a:r>
              <a:rPr lang="en-US" altLang="ko-KR" sz="1200" dirty="0"/>
              <a:t> add(*</a:t>
            </a:r>
            <a:r>
              <a:rPr lang="en-US" altLang="ko-KR" sz="1200" dirty="0" err="1"/>
              <a:t>arg</a:t>
            </a:r>
            <a:r>
              <a:rPr lang="en-US" altLang="ko-KR" sz="1200" dirty="0"/>
              <a:t>): </a:t>
            </a:r>
          </a:p>
          <a:p>
            <a:r>
              <a:rPr lang="en-US" altLang="ko-KR" sz="1200" dirty="0"/>
              <a:t>    x = 0</a:t>
            </a:r>
          </a:p>
          <a:p>
            <a:r>
              <a:rPr lang="en-US" altLang="ko-KR" sz="1200" dirty="0"/>
              <a:t>    for </a:t>
            </a:r>
            <a:r>
              <a:rPr lang="en-US" altLang="ko-KR" sz="1200" dirty="0" err="1"/>
              <a:t>i</a:t>
            </a:r>
            <a:r>
              <a:rPr lang="en-US" altLang="ko-KR" sz="1200" dirty="0"/>
              <a:t> in </a:t>
            </a:r>
            <a:r>
              <a:rPr lang="en-US" altLang="ko-KR" sz="1200" dirty="0" err="1"/>
              <a:t>arg</a:t>
            </a:r>
            <a:r>
              <a:rPr lang="en-US" altLang="ko-KR" sz="1200" dirty="0"/>
              <a:t> :</a:t>
            </a:r>
          </a:p>
          <a:p>
            <a:r>
              <a:rPr lang="en-US" altLang="ko-KR" sz="1200" dirty="0"/>
              <a:t>        x = x + </a:t>
            </a:r>
            <a:r>
              <a:rPr lang="en-US" altLang="ko-KR" sz="1200" dirty="0" err="1"/>
              <a:t>i</a:t>
            </a:r>
            <a:endParaRPr lang="en-US" altLang="ko-KR" sz="1200" dirty="0"/>
          </a:p>
          <a:p>
            <a:r>
              <a:rPr lang="en-US" altLang="ko-KR" sz="1200" dirty="0"/>
              <a:t>    return x</a:t>
            </a:r>
          </a:p>
          <a:p>
            <a:r>
              <a:rPr lang="en-US" altLang="ko-KR" sz="1200" dirty="0"/>
              <a:t>    </a:t>
            </a:r>
          </a:p>
          <a:p>
            <a:r>
              <a:rPr lang="en-US" altLang="ko-KR" sz="1200" dirty="0"/>
              <a:t>print "</a:t>
            </a:r>
            <a:r>
              <a:rPr lang="en-US" altLang="ko-KR" sz="1200" dirty="0" err="1"/>
              <a:t>addlist</a:t>
            </a:r>
            <a:r>
              <a:rPr lang="en-US" altLang="ko-KR" sz="1200" dirty="0"/>
              <a:t>", addList7([1, 2, 3])</a:t>
            </a:r>
          </a:p>
          <a:p>
            <a:endParaRPr lang="en-US" altLang="ko-KR" sz="1200" dirty="0"/>
          </a:p>
          <a:p>
            <a:r>
              <a:rPr lang="en-US" altLang="ko-KR" sz="1200" dirty="0"/>
              <a:t>print "reduce ", reduce(add, [1, 2, 3])</a:t>
            </a:r>
            <a:endParaRPr lang="ko-KR" altLang="en-US" sz="1200" dirty="0"/>
          </a:p>
        </p:txBody>
      </p:sp>
      <p:sp>
        <p:nvSpPr>
          <p:cNvPr id="7" name="TextBox 6"/>
          <p:cNvSpPr txBox="1"/>
          <p:nvPr/>
        </p:nvSpPr>
        <p:spPr>
          <a:xfrm>
            <a:off x="5436096" y="4623519"/>
            <a:ext cx="2664296" cy="923330"/>
          </a:xfrm>
          <a:prstGeom prst="rect">
            <a:avLst/>
          </a:prstGeom>
          <a:noFill/>
        </p:spPr>
        <p:txBody>
          <a:bodyPr wrap="square" rtlCol="0">
            <a:spAutoFit/>
          </a:bodyPr>
          <a:lstStyle/>
          <a:p>
            <a:r>
              <a:rPr lang="en-US" altLang="ko-KR" dirty="0" smtClean="0"/>
              <a:t># </a:t>
            </a:r>
            <a:r>
              <a:rPr lang="ko-KR" altLang="en-US" dirty="0" smtClean="0"/>
              <a:t>결과값</a:t>
            </a:r>
            <a:endParaRPr lang="en-US" altLang="ko-KR" dirty="0" smtClean="0"/>
          </a:p>
          <a:p>
            <a:r>
              <a:rPr lang="en-US" altLang="ko-KR" dirty="0" err="1"/>
              <a:t>addlist</a:t>
            </a:r>
            <a:r>
              <a:rPr lang="en-US" altLang="ko-KR" dirty="0"/>
              <a:t> 6</a:t>
            </a:r>
          </a:p>
          <a:p>
            <a:r>
              <a:rPr lang="en-US" altLang="ko-KR" dirty="0"/>
              <a:t>reduce  6</a:t>
            </a:r>
            <a:endParaRPr lang="ko-KR" altLang="en-US" dirty="0"/>
          </a:p>
        </p:txBody>
      </p:sp>
    </p:spTree>
    <p:extLst>
      <p:ext uri="{BB962C8B-B14F-4D97-AF65-F5344CB8AC3E}">
        <p14:creationId xmlns:p14="http://schemas.microsoft.com/office/powerpoint/2010/main" val="12457210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filter </a:t>
            </a:r>
            <a:r>
              <a:rPr lang="ko-KR" altLang="en-US" dirty="0" smtClean="0"/>
              <a:t>함수</a:t>
            </a:r>
            <a:endParaRPr lang="ko-KR" altLang="en-US" dirty="0"/>
          </a:p>
        </p:txBody>
      </p:sp>
      <p:sp>
        <p:nvSpPr>
          <p:cNvPr id="4" name="직사각형 3"/>
          <p:cNvSpPr/>
          <p:nvPr/>
        </p:nvSpPr>
        <p:spPr>
          <a:xfrm>
            <a:off x="827584" y="3933056"/>
            <a:ext cx="3672408"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 </a:t>
            </a:r>
            <a:r>
              <a:rPr lang="ko-KR" altLang="en-US" sz="1200" dirty="0" err="1"/>
              <a:t>파이썬</a:t>
            </a:r>
            <a:r>
              <a:rPr lang="ko-KR" altLang="en-US" sz="1200" dirty="0"/>
              <a:t> </a:t>
            </a:r>
            <a:r>
              <a:rPr lang="en-US" altLang="ko-KR" sz="1200" dirty="0"/>
              <a:t>2 </a:t>
            </a:r>
            <a:r>
              <a:rPr lang="ko-KR" altLang="en-US" sz="1200" dirty="0"/>
              <a:t>및 </a:t>
            </a:r>
            <a:r>
              <a:rPr lang="ko-KR" altLang="en-US" sz="1200" dirty="0" err="1"/>
              <a:t>파이썬</a:t>
            </a:r>
            <a:r>
              <a:rPr lang="ko-KR" altLang="en-US" sz="1200" dirty="0"/>
              <a:t> </a:t>
            </a:r>
            <a:r>
              <a:rPr lang="en-US" altLang="ko-KR" sz="1200" dirty="0" smtClean="0"/>
              <a:t>3</a:t>
            </a:r>
          </a:p>
          <a:p>
            <a:r>
              <a:rPr lang="en-US" altLang="ko-KR" sz="1200" dirty="0" smtClean="0"/>
              <a:t>#10</a:t>
            </a:r>
            <a:r>
              <a:rPr lang="ko-KR" altLang="en-US" sz="1200" dirty="0" smtClean="0"/>
              <a:t>개 </a:t>
            </a:r>
            <a:r>
              <a:rPr lang="ko-KR" altLang="en-US" sz="1200" dirty="0" err="1" smtClean="0"/>
              <a:t>원소중에</a:t>
            </a:r>
            <a:r>
              <a:rPr lang="ko-KR" altLang="en-US" sz="1200" dirty="0" smtClean="0"/>
              <a:t> </a:t>
            </a:r>
            <a:r>
              <a:rPr lang="en-US" altLang="ko-KR" sz="1200" dirty="0" smtClean="0"/>
              <a:t>5</a:t>
            </a:r>
            <a:r>
              <a:rPr lang="ko-KR" altLang="en-US" sz="1200" dirty="0" smtClean="0"/>
              <a:t>보다 작은 </a:t>
            </a:r>
            <a:r>
              <a:rPr lang="en-US" altLang="ko-KR" sz="1200" dirty="0" smtClean="0"/>
              <a:t>5</a:t>
            </a:r>
            <a:r>
              <a:rPr lang="ko-KR" altLang="en-US" sz="1200" dirty="0" smtClean="0"/>
              <a:t>개만 추출</a:t>
            </a:r>
            <a:endParaRPr lang="en-US" altLang="ko-KR" sz="1200" dirty="0" smtClean="0"/>
          </a:p>
          <a:p>
            <a:r>
              <a:rPr lang="ko-KR" altLang="en-US" sz="1200" dirty="0" smtClean="0"/>
              <a:t> </a:t>
            </a:r>
            <a:endParaRPr lang="en-US" altLang="ko-KR" sz="1200" dirty="0" smtClean="0"/>
          </a:p>
          <a:p>
            <a:r>
              <a:rPr lang="en-US" altLang="ko-KR" sz="1200" dirty="0" smtClean="0"/>
              <a:t>list(filter(</a:t>
            </a:r>
            <a:r>
              <a:rPr lang="en-US" altLang="ko-KR" sz="1200" b="1" dirty="0" smtClean="0"/>
              <a:t>lambda</a:t>
            </a:r>
            <a:r>
              <a:rPr lang="en-US" altLang="ko-KR" sz="1200" dirty="0" smtClean="0"/>
              <a:t> </a:t>
            </a:r>
            <a:r>
              <a:rPr lang="en-US" altLang="ko-KR" sz="1200" dirty="0"/>
              <a:t>x: x &lt; 5, range(10))) </a:t>
            </a:r>
            <a:endParaRPr lang="en-US" altLang="ko-KR" sz="1200" dirty="0" smtClean="0"/>
          </a:p>
          <a:p>
            <a:endParaRPr lang="en-US" altLang="ko-KR" sz="1200" dirty="0"/>
          </a:p>
          <a:p>
            <a:r>
              <a:rPr lang="en-US" altLang="ko-KR" sz="1200" dirty="0" smtClean="0"/>
              <a:t># </a:t>
            </a:r>
            <a:r>
              <a:rPr lang="ko-KR" altLang="en-US" sz="1200" dirty="0" smtClean="0"/>
              <a:t>결과값 </a:t>
            </a:r>
            <a:r>
              <a:rPr lang="en-US" altLang="ko-KR" sz="1200" dirty="0" smtClean="0"/>
              <a:t>: </a:t>
            </a:r>
            <a:r>
              <a:rPr lang="ko-KR" altLang="en-US" sz="1200" dirty="0" smtClean="0"/>
              <a:t> </a:t>
            </a:r>
            <a:r>
              <a:rPr lang="en-US" altLang="ko-KR" sz="1200" dirty="0"/>
              <a:t>[0, 1, 2, 3, 4]</a:t>
            </a:r>
            <a:endParaRPr lang="ko-KR" altLang="en-US" sz="1200" dirty="0"/>
          </a:p>
        </p:txBody>
      </p:sp>
      <p:sp>
        <p:nvSpPr>
          <p:cNvPr id="7" name="내용 개체 틀 2"/>
          <p:cNvSpPr>
            <a:spLocks noGrp="1"/>
          </p:cNvSpPr>
          <p:nvPr>
            <p:ph sz="quarter" idx="1"/>
          </p:nvPr>
        </p:nvSpPr>
        <p:spPr>
          <a:xfrm>
            <a:off x="612648" y="1600200"/>
            <a:ext cx="8153400" cy="1396752"/>
          </a:xfrm>
        </p:spPr>
        <p:txBody>
          <a:bodyPr>
            <a:normAutofit/>
          </a:bodyPr>
          <a:lstStyle/>
          <a:p>
            <a:pPr marL="0" indent="0" fontAlgn="base">
              <a:buNone/>
            </a:pPr>
            <a:r>
              <a:rPr lang="en-US" altLang="ko-KR" sz="2400" dirty="0" smtClean="0"/>
              <a:t>filter(f</a:t>
            </a:r>
            <a:r>
              <a:rPr lang="en-US" altLang="ko-KR" sz="2400" dirty="0"/>
              <a:t>, </a:t>
            </a:r>
            <a:r>
              <a:rPr lang="en-US" altLang="ko-KR" sz="2400" dirty="0" err="1"/>
              <a:t>iterable</a:t>
            </a:r>
            <a:r>
              <a:rPr lang="en-US" altLang="ko-KR" sz="2400" dirty="0"/>
              <a:t>)</a:t>
            </a:r>
            <a:r>
              <a:rPr lang="ko-KR" altLang="en-US" sz="2400" dirty="0"/>
              <a:t>은 함수</a:t>
            </a:r>
            <a:r>
              <a:rPr lang="en-US" altLang="ko-KR" sz="2400" dirty="0"/>
              <a:t>(f)</a:t>
            </a:r>
            <a:r>
              <a:rPr lang="ko-KR" altLang="en-US" sz="2400" dirty="0"/>
              <a:t>와 </a:t>
            </a:r>
            <a:r>
              <a:rPr lang="ko-KR" altLang="en-US" sz="2400" dirty="0" err="1"/>
              <a:t>반복가능한</a:t>
            </a:r>
            <a:r>
              <a:rPr lang="ko-KR" altLang="en-US" sz="2400" dirty="0"/>
              <a:t> </a:t>
            </a:r>
            <a:r>
              <a:rPr lang="ko-KR" altLang="en-US" sz="2400" dirty="0" err="1"/>
              <a:t>자료형</a:t>
            </a:r>
            <a:r>
              <a:rPr lang="en-US" altLang="ko-KR" sz="2400" dirty="0"/>
              <a:t>(</a:t>
            </a:r>
            <a:r>
              <a:rPr lang="en-US" altLang="ko-KR" sz="2400" dirty="0" err="1"/>
              <a:t>iterable</a:t>
            </a:r>
            <a:r>
              <a:rPr lang="en-US" altLang="ko-KR" sz="2400" dirty="0"/>
              <a:t>)</a:t>
            </a:r>
            <a:r>
              <a:rPr lang="ko-KR" altLang="en-US" sz="2400" dirty="0"/>
              <a:t>을 입력으로 받아 </a:t>
            </a:r>
            <a:r>
              <a:rPr lang="ko-KR" altLang="en-US" sz="2400" dirty="0" smtClean="0"/>
              <a:t>함수 </a:t>
            </a:r>
            <a:r>
              <a:rPr lang="en-US" altLang="ko-KR" sz="2400" dirty="0"/>
              <a:t>f</a:t>
            </a:r>
            <a:r>
              <a:rPr lang="ko-KR" altLang="en-US" sz="2400" dirty="0"/>
              <a:t>에 의해 수행된 </a:t>
            </a:r>
            <a:r>
              <a:rPr lang="ko-KR" altLang="en-US" sz="2400" dirty="0" smtClean="0"/>
              <a:t>결과 즉 </a:t>
            </a:r>
            <a:r>
              <a:rPr lang="en-US" altLang="ko-KR" sz="2400" dirty="0" smtClean="0"/>
              <a:t>filter</a:t>
            </a:r>
            <a:r>
              <a:rPr lang="ko-KR" altLang="en-US" sz="2400" dirty="0" smtClean="0"/>
              <a:t>된 결과를 </a:t>
            </a:r>
            <a:r>
              <a:rPr lang="ko-KR" altLang="en-US" sz="2400" dirty="0" err="1"/>
              <a:t>리턴하는</a:t>
            </a:r>
            <a:r>
              <a:rPr lang="ko-KR" altLang="en-US" sz="2400" dirty="0"/>
              <a:t> 함수</a:t>
            </a:r>
            <a:endParaRPr lang="ko-KR" altLang="en-US" sz="1800" dirty="0">
              <a:latin typeface="+mn-ea"/>
            </a:endParaRPr>
          </a:p>
        </p:txBody>
      </p:sp>
    </p:spTree>
    <p:extLst>
      <p:ext uri="{BB962C8B-B14F-4D97-AF65-F5344CB8AC3E}">
        <p14:creationId xmlns:p14="http://schemas.microsoft.com/office/powerpoint/2010/main" val="217962524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Function Decorator</a:t>
            </a:r>
            <a:endParaRPr lang="ko-KR" altLang="en-US" dirty="0"/>
          </a:p>
        </p:txBody>
      </p:sp>
    </p:spTree>
    <p:extLst>
      <p:ext uri="{BB962C8B-B14F-4D97-AF65-F5344CB8AC3E}">
        <p14:creationId xmlns:p14="http://schemas.microsoft.com/office/powerpoint/2010/main" val="105970391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Decorator </a:t>
            </a:r>
            <a:r>
              <a:rPr lang="ko-KR" altLang="en-US" dirty="0" smtClean="0"/>
              <a:t>사용 기법</a:t>
            </a:r>
            <a:endParaRPr lang="ko-KR" altLang="en-US" dirty="0"/>
          </a:p>
        </p:txBody>
      </p:sp>
      <p:sp>
        <p:nvSpPr>
          <p:cNvPr id="3" name="내용 개체 틀 2"/>
          <p:cNvSpPr>
            <a:spLocks noGrp="1"/>
          </p:cNvSpPr>
          <p:nvPr>
            <p:ph sz="quarter" idx="1"/>
          </p:nvPr>
        </p:nvSpPr>
        <p:spPr>
          <a:xfrm>
            <a:off x="457200" y="1600201"/>
            <a:ext cx="8229600" cy="2764903"/>
          </a:xfrm>
        </p:spPr>
        <p:txBody>
          <a:bodyPr>
            <a:normAutofit/>
          </a:bodyPr>
          <a:lstStyle/>
          <a:p>
            <a:pPr>
              <a:lnSpc>
                <a:spcPct val="120000"/>
              </a:lnSpc>
              <a:buFont typeface="Wingdings" panose="05000000000000000000" pitchFamily="2" charset="2"/>
              <a:buChar char="§"/>
            </a:pPr>
            <a:r>
              <a:rPr lang="en-US" altLang="ko-KR" dirty="0" smtClean="0"/>
              <a:t> </a:t>
            </a:r>
            <a:r>
              <a:rPr lang="ko-KR" altLang="en-US" dirty="0" smtClean="0"/>
              <a:t>함수 </a:t>
            </a:r>
            <a:r>
              <a:rPr lang="en-US" altLang="ko-KR" dirty="0" smtClean="0"/>
              <a:t>Chain : </a:t>
            </a:r>
            <a:r>
              <a:rPr lang="ko-KR" altLang="en-US" dirty="0" smtClean="0"/>
              <a:t>함수를 결과 값 처리</a:t>
            </a:r>
            <a:endParaRPr lang="en-US" altLang="ko-KR" dirty="0" smtClean="0"/>
          </a:p>
          <a:p>
            <a:pPr>
              <a:lnSpc>
                <a:spcPct val="120000"/>
              </a:lnSpc>
              <a:buFont typeface="Wingdings" panose="05000000000000000000" pitchFamily="2" charset="2"/>
              <a:buChar char="§"/>
            </a:pPr>
            <a:r>
              <a:rPr lang="en-US" altLang="ko-KR" dirty="0"/>
              <a:t> </a:t>
            </a:r>
            <a:r>
              <a:rPr lang="ko-KR" altLang="en-US" dirty="0" smtClean="0"/>
              <a:t>고차함수</a:t>
            </a:r>
            <a:endParaRPr lang="en-US" altLang="ko-KR" dirty="0" smtClean="0"/>
          </a:p>
          <a:p>
            <a:pPr>
              <a:lnSpc>
                <a:spcPct val="120000"/>
              </a:lnSpc>
              <a:buFont typeface="Wingdings" panose="05000000000000000000" pitchFamily="2" charset="2"/>
              <a:buChar char="§"/>
            </a:pPr>
            <a:r>
              <a:rPr lang="en-US" altLang="ko-KR" dirty="0"/>
              <a:t> </a:t>
            </a:r>
            <a:r>
              <a:rPr lang="ko-KR" altLang="en-US" dirty="0" err="1" smtClean="0"/>
              <a:t>클로저</a:t>
            </a:r>
            <a:endParaRPr lang="en-US" altLang="ko-KR" dirty="0" smtClean="0"/>
          </a:p>
          <a:p>
            <a:pPr>
              <a:lnSpc>
                <a:spcPct val="120000"/>
              </a:lnSpc>
              <a:buFont typeface="Wingdings" panose="05000000000000000000" pitchFamily="2" charset="2"/>
              <a:buChar char="§"/>
            </a:pPr>
            <a:r>
              <a:rPr lang="en-US" altLang="ko-KR" dirty="0" err="1" smtClean="0"/>
              <a:t>functools</a:t>
            </a:r>
            <a:r>
              <a:rPr lang="en-US" altLang="ko-KR" dirty="0" smtClean="0"/>
              <a:t> </a:t>
            </a:r>
            <a:r>
              <a:rPr lang="ko-KR" altLang="en-US" dirty="0" smtClean="0"/>
              <a:t>모듈의 </a:t>
            </a:r>
            <a:r>
              <a:rPr lang="en-US" altLang="ko-KR" dirty="0" smtClean="0"/>
              <a:t>wraps</a:t>
            </a:r>
            <a:r>
              <a:rPr lang="ko-KR" altLang="en-US" dirty="0" smtClean="0"/>
              <a:t>함수 사용</a:t>
            </a:r>
            <a:endParaRPr lang="en-US" altLang="ko-KR" dirty="0" smtClean="0"/>
          </a:p>
        </p:txBody>
      </p:sp>
    </p:spTree>
    <p:extLst>
      <p:ext uri="{BB962C8B-B14F-4D97-AF65-F5344CB8AC3E}">
        <p14:creationId xmlns:p14="http://schemas.microsoft.com/office/powerpoint/2010/main" val="87962571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Decorator : </a:t>
            </a:r>
            <a:r>
              <a:rPr lang="en-US" altLang="ko-KR" dirty="0" err="1" smtClean="0"/>
              <a:t>functools</a:t>
            </a:r>
            <a:r>
              <a:rPr lang="en-US" altLang="ko-KR" dirty="0" smtClean="0"/>
              <a:t> </a:t>
            </a:r>
            <a:r>
              <a:rPr lang="ko-KR" altLang="en-US" dirty="0" smtClean="0"/>
              <a:t>사용이유</a:t>
            </a:r>
            <a:endParaRPr lang="ko-KR" altLang="en-US" dirty="0"/>
          </a:p>
        </p:txBody>
      </p:sp>
      <p:sp>
        <p:nvSpPr>
          <p:cNvPr id="3" name="내용 개체 틀 2"/>
          <p:cNvSpPr>
            <a:spLocks noGrp="1"/>
          </p:cNvSpPr>
          <p:nvPr>
            <p:ph sz="quarter" idx="1"/>
          </p:nvPr>
        </p:nvSpPr>
        <p:spPr>
          <a:xfrm>
            <a:off x="457200" y="1600201"/>
            <a:ext cx="8229600" cy="2764903"/>
          </a:xfrm>
        </p:spPr>
        <p:txBody>
          <a:bodyPr>
            <a:normAutofit/>
          </a:bodyPr>
          <a:lstStyle/>
          <a:p>
            <a:pPr>
              <a:lnSpc>
                <a:spcPct val="120000"/>
              </a:lnSpc>
              <a:buFont typeface="Wingdings" panose="05000000000000000000" pitchFamily="2" charset="2"/>
              <a:buChar char="§"/>
            </a:pPr>
            <a:r>
              <a:rPr lang="en-US" altLang="ko-KR" dirty="0" err="1" smtClean="0"/>
              <a:t>functools</a:t>
            </a:r>
            <a:r>
              <a:rPr lang="en-US" altLang="ko-KR" dirty="0" smtClean="0"/>
              <a:t> </a:t>
            </a:r>
            <a:r>
              <a:rPr lang="ko-KR" altLang="en-US" dirty="0" smtClean="0"/>
              <a:t>모듈의 </a:t>
            </a:r>
            <a:r>
              <a:rPr lang="en-US" altLang="ko-KR" dirty="0" smtClean="0"/>
              <a:t>wraps</a:t>
            </a:r>
            <a:r>
              <a:rPr lang="ko-KR" altLang="en-US" dirty="0" smtClean="0"/>
              <a:t>함수 사용을 할 경우 </a:t>
            </a:r>
            <a:endParaRPr lang="en-US" altLang="ko-KR" dirty="0" smtClean="0"/>
          </a:p>
          <a:p>
            <a:pPr marL="0" indent="0">
              <a:lnSpc>
                <a:spcPct val="120000"/>
              </a:lnSpc>
              <a:buNone/>
            </a:pPr>
            <a:r>
              <a:rPr lang="en-US" altLang="ko-KR" dirty="0" smtClean="0"/>
              <a:t>__doc__/__name__</a:t>
            </a:r>
            <a:r>
              <a:rPr lang="ko-KR" altLang="en-US" dirty="0" smtClean="0"/>
              <a:t>이 삭제되지 않고 함수의 것을 유지</a:t>
            </a:r>
            <a:endParaRPr lang="en-US" altLang="ko-KR" dirty="0" smtClean="0"/>
          </a:p>
        </p:txBody>
      </p:sp>
    </p:spTree>
    <p:extLst>
      <p:ext uri="{BB962C8B-B14F-4D97-AF65-F5344CB8AC3E}">
        <p14:creationId xmlns:p14="http://schemas.microsoft.com/office/powerpoint/2010/main" val="6226314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Decorator </a:t>
            </a:r>
            <a:r>
              <a:rPr lang="ko-KR" altLang="en-US" dirty="0" smtClean="0"/>
              <a:t>처리 흐름</a:t>
            </a:r>
            <a:endParaRPr lang="ko-KR" altLang="en-US" dirty="0"/>
          </a:p>
        </p:txBody>
      </p:sp>
      <p:sp>
        <p:nvSpPr>
          <p:cNvPr id="3" name="내용 개체 틀 2"/>
          <p:cNvSpPr>
            <a:spLocks noGrp="1"/>
          </p:cNvSpPr>
          <p:nvPr>
            <p:ph sz="quarter" idx="1"/>
          </p:nvPr>
        </p:nvSpPr>
        <p:spPr>
          <a:xfrm>
            <a:off x="457200" y="1600201"/>
            <a:ext cx="8229600" cy="1603485"/>
          </a:xfrm>
        </p:spPr>
        <p:txBody>
          <a:bodyPr>
            <a:normAutofit fontScale="77500" lnSpcReduction="20000"/>
          </a:bodyPr>
          <a:lstStyle/>
          <a:p>
            <a:pPr marL="0" indent="0">
              <a:lnSpc>
                <a:spcPct val="120000"/>
              </a:lnSpc>
              <a:buNone/>
            </a:pPr>
            <a:r>
              <a:rPr lang="en-US" altLang="ko-KR" dirty="0" smtClean="0"/>
              <a:t> Decorator </a:t>
            </a:r>
            <a:r>
              <a:rPr lang="ko-KR" altLang="en-US" dirty="0" smtClean="0"/>
              <a:t>함수 내부에 내부함수를 정의해서 </a:t>
            </a:r>
            <a:r>
              <a:rPr lang="ko-KR" altLang="en-US" dirty="0" err="1" smtClean="0"/>
              <a:t>파라미터로</a:t>
            </a:r>
            <a:r>
              <a:rPr lang="ko-KR" altLang="en-US" dirty="0" smtClean="0"/>
              <a:t> 받은 함수를 </a:t>
            </a:r>
            <a:r>
              <a:rPr lang="en-US" altLang="ko-KR" dirty="0" smtClean="0"/>
              <a:t>wrapping</a:t>
            </a:r>
            <a:r>
              <a:rPr lang="ko-KR" altLang="en-US" dirty="0" smtClean="0"/>
              <a:t>하여 리턴 처리하고 최종으로 전달함수를 실행 </a:t>
            </a:r>
            <a:endParaRPr lang="en-US" altLang="ko-KR" dirty="0" smtClean="0"/>
          </a:p>
          <a:p>
            <a:pPr marL="0" indent="0">
              <a:lnSpc>
                <a:spcPct val="120000"/>
              </a:lnSpc>
              <a:buNone/>
            </a:pPr>
            <a:r>
              <a:rPr lang="ko-KR" altLang="en-US" dirty="0" smtClean="0"/>
              <a:t> </a:t>
            </a:r>
            <a:r>
              <a:rPr lang="en-US" altLang="ko-KR" dirty="0" smtClean="0">
                <a:sym typeface="Wingdings" panose="05000000000000000000" pitchFamily="2" charset="2"/>
              </a:rPr>
              <a:t> </a:t>
            </a:r>
            <a:r>
              <a:rPr lang="ko-KR" altLang="en-US" dirty="0" smtClean="0"/>
              <a:t>함수</a:t>
            </a:r>
            <a:r>
              <a:rPr lang="en-US" altLang="ko-KR" dirty="0" smtClean="0"/>
              <a:t>Chain</a:t>
            </a:r>
            <a:r>
              <a:rPr lang="ko-KR" altLang="en-US" dirty="0"/>
              <a:t> </a:t>
            </a:r>
            <a:r>
              <a:rPr lang="ko-KR" altLang="en-US" dirty="0" smtClean="0"/>
              <a:t>처리</a:t>
            </a:r>
            <a:r>
              <a:rPr lang="en-US" altLang="ko-KR" dirty="0" smtClean="0"/>
              <a:t>(</a:t>
            </a:r>
            <a:r>
              <a:rPr lang="ko-KR" altLang="en-US" dirty="0" err="1" smtClean="0"/>
              <a:t>버블링</a:t>
            </a:r>
            <a:r>
              <a:rPr lang="en-US" altLang="ko-KR" dirty="0" smtClean="0"/>
              <a:t>)</a:t>
            </a:r>
            <a:endParaRPr lang="ko-KR" altLang="en-US" dirty="0"/>
          </a:p>
        </p:txBody>
      </p:sp>
      <p:grpSp>
        <p:nvGrpSpPr>
          <p:cNvPr id="35" name="그룹 34"/>
          <p:cNvGrpSpPr/>
          <p:nvPr/>
        </p:nvGrpSpPr>
        <p:grpSpPr>
          <a:xfrm>
            <a:off x="971600" y="4300599"/>
            <a:ext cx="7128792" cy="1460288"/>
            <a:chOff x="683568" y="3610136"/>
            <a:chExt cx="7776864" cy="1460288"/>
          </a:xfrm>
        </p:grpSpPr>
        <p:sp>
          <p:nvSpPr>
            <p:cNvPr id="11" name="직사각형 10"/>
            <p:cNvSpPr/>
            <p:nvPr/>
          </p:nvSpPr>
          <p:spPr>
            <a:xfrm>
              <a:off x="2915816" y="3610136"/>
              <a:ext cx="127526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 </a:t>
              </a:r>
              <a:r>
                <a:rPr lang="en-US" altLang="ko-KR" dirty="0" smtClean="0"/>
                <a:t>1</a:t>
              </a:r>
            </a:p>
            <a:p>
              <a:pPr algn="ctr"/>
              <a:endParaRPr lang="ko-KR" altLang="en-US" dirty="0"/>
            </a:p>
          </p:txBody>
        </p:sp>
        <p:sp>
          <p:nvSpPr>
            <p:cNvPr id="16" name="직사각형 15"/>
            <p:cNvSpPr/>
            <p:nvPr/>
          </p:nvSpPr>
          <p:spPr>
            <a:xfrm>
              <a:off x="5050493" y="3610136"/>
              <a:ext cx="127526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 </a:t>
              </a:r>
              <a:r>
                <a:rPr lang="en-US" altLang="ko-KR" dirty="0"/>
                <a:t>2</a:t>
              </a:r>
              <a:endParaRPr lang="ko-KR" altLang="en-US" dirty="0"/>
            </a:p>
          </p:txBody>
        </p:sp>
        <p:sp>
          <p:nvSpPr>
            <p:cNvPr id="19" name="직사각형 18"/>
            <p:cNvSpPr/>
            <p:nvPr/>
          </p:nvSpPr>
          <p:spPr>
            <a:xfrm>
              <a:off x="7185170" y="3610136"/>
              <a:ext cx="127526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 </a:t>
              </a:r>
              <a:r>
                <a:rPr lang="en-US" altLang="ko-KR" dirty="0" smtClean="0"/>
                <a:t>3</a:t>
              </a:r>
            </a:p>
            <a:p>
              <a:pPr algn="ctr"/>
              <a:r>
                <a:rPr lang="en-US" altLang="ko-KR" dirty="0" smtClean="0"/>
                <a:t>(</a:t>
              </a:r>
              <a:r>
                <a:rPr lang="ko-KR" altLang="en-US" dirty="0" smtClean="0"/>
                <a:t>전</a:t>
              </a:r>
              <a:r>
                <a:rPr lang="ko-KR" altLang="en-US" dirty="0"/>
                <a:t>달</a:t>
              </a:r>
              <a:r>
                <a:rPr lang="ko-KR" altLang="en-US" dirty="0" smtClean="0"/>
                <a:t>함수</a:t>
              </a:r>
              <a:r>
                <a:rPr lang="en-US" altLang="ko-KR" dirty="0" smtClean="0"/>
                <a:t>)</a:t>
              </a:r>
              <a:endParaRPr lang="ko-KR" altLang="en-US" dirty="0"/>
            </a:p>
          </p:txBody>
        </p:sp>
        <p:cxnSp>
          <p:nvCxnSpPr>
            <p:cNvPr id="25" name="직선 화살표 연결선 24"/>
            <p:cNvCxnSpPr>
              <a:stCxn id="16" idx="3"/>
              <a:endCxn id="19" idx="1"/>
            </p:cNvCxnSpPr>
            <p:nvPr/>
          </p:nvCxnSpPr>
          <p:spPr>
            <a:xfrm>
              <a:off x="6325755" y="4150196"/>
              <a:ext cx="859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69788" y="4793425"/>
              <a:ext cx="1155968" cy="276999"/>
            </a:xfrm>
            <a:prstGeom prst="rect">
              <a:avLst/>
            </a:prstGeom>
            <a:noFill/>
          </p:spPr>
          <p:txBody>
            <a:bodyPr wrap="square" rtlCol="0">
              <a:spAutoFit/>
            </a:bodyPr>
            <a:lstStyle/>
            <a:p>
              <a:r>
                <a:rPr lang="ko-KR" altLang="en-US" sz="1200" dirty="0" smtClean="0"/>
                <a:t>함수</a:t>
              </a:r>
              <a:r>
                <a:rPr lang="en-US" altLang="ko-KR" sz="1200" dirty="0" smtClean="0"/>
                <a:t>2(</a:t>
              </a:r>
              <a:r>
                <a:rPr lang="ko-KR" altLang="en-US" sz="1200" dirty="0" smtClean="0"/>
                <a:t>함수</a:t>
              </a:r>
              <a:r>
                <a:rPr lang="en-US" altLang="ko-KR" sz="1200" dirty="0" smtClean="0"/>
                <a:t>3)</a:t>
              </a:r>
              <a:endParaRPr lang="ko-KR" altLang="en-US" sz="1200" dirty="0"/>
            </a:p>
          </p:txBody>
        </p:sp>
        <p:cxnSp>
          <p:nvCxnSpPr>
            <p:cNvPr id="29" name="직선 화살표 연결선 28"/>
            <p:cNvCxnSpPr>
              <a:stCxn id="16" idx="1"/>
              <a:endCxn id="11" idx="3"/>
            </p:cNvCxnSpPr>
            <p:nvPr/>
          </p:nvCxnSpPr>
          <p:spPr>
            <a:xfrm flipH="1">
              <a:off x="4191078" y="4150196"/>
              <a:ext cx="859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683568" y="3610136"/>
              <a:ext cx="127526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 </a:t>
              </a:r>
              <a:r>
                <a:rPr lang="en-US" altLang="ko-KR" dirty="0" smtClean="0"/>
                <a:t>3</a:t>
              </a:r>
            </a:p>
            <a:p>
              <a:pPr algn="ctr"/>
              <a:r>
                <a:rPr lang="ko-KR" altLang="en-US" dirty="0" smtClean="0"/>
                <a:t>실행</a:t>
              </a:r>
              <a:endParaRPr lang="ko-KR" altLang="en-US" dirty="0"/>
            </a:p>
          </p:txBody>
        </p:sp>
        <p:cxnSp>
          <p:nvCxnSpPr>
            <p:cNvPr id="33" name="직선 화살표 연결선 32"/>
            <p:cNvCxnSpPr>
              <a:stCxn id="11" idx="1"/>
              <a:endCxn id="31" idx="3"/>
            </p:cNvCxnSpPr>
            <p:nvPr/>
          </p:nvCxnSpPr>
          <p:spPr>
            <a:xfrm flipH="1">
              <a:off x="1958830" y="4150196"/>
              <a:ext cx="95698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725978" y="4790727"/>
              <a:ext cx="1728192" cy="276999"/>
            </a:xfrm>
            <a:prstGeom prst="rect">
              <a:avLst/>
            </a:prstGeom>
            <a:noFill/>
          </p:spPr>
          <p:txBody>
            <a:bodyPr wrap="square" rtlCol="0">
              <a:spAutoFit/>
            </a:bodyPr>
            <a:lstStyle/>
            <a:p>
              <a:r>
                <a:rPr lang="ko-KR" altLang="en-US" sz="1200" dirty="0" smtClean="0"/>
                <a:t>함수</a:t>
              </a:r>
              <a:r>
                <a:rPr lang="en-US" altLang="ko-KR" sz="1200" dirty="0" smtClean="0"/>
                <a:t>1(</a:t>
              </a:r>
              <a:r>
                <a:rPr lang="ko-KR" altLang="en-US" sz="1200" dirty="0" smtClean="0"/>
                <a:t>함수</a:t>
              </a:r>
              <a:r>
                <a:rPr lang="en-US" altLang="ko-KR" sz="1200" dirty="0" smtClean="0"/>
                <a:t>2(</a:t>
              </a:r>
              <a:r>
                <a:rPr lang="ko-KR" altLang="en-US" sz="1200" dirty="0" smtClean="0"/>
                <a:t>함수</a:t>
              </a:r>
              <a:r>
                <a:rPr lang="en-US" altLang="ko-KR" sz="1200" dirty="0" smtClean="0"/>
                <a:t>3))</a:t>
              </a:r>
              <a:endParaRPr lang="ko-KR" altLang="en-US" sz="1200" dirty="0"/>
            </a:p>
          </p:txBody>
        </p:sp>
      </p:grpSp>
      <p:sp>
        <p:nvSpPr>
          <p:cNvPr id="36" name="TextBox 35"/>
          <p:cNvSpPr txBox="1"/>
          <p:nvPr/>
        </p:nvSpPr>
        <p:spPr>
          <a:xfrm>
            <a:off x="3059832" y="3894147"/>
            <a:ext cx="1152128" cy="369332"/>
          </a:xfrm>
          <a:prstGeom prst="rect">
            <a:avLst/>
          </a:prstGeom>
          <a:noFill/>
        </p:spPr>
        <p:txBody>
          <a:bodyPr wrap="square" rtlCol="0">
            <a:spAutoFit/>
          </a:bodyPr>
          <a:lstStyle/>
          <a:p>
            <a:pPr algn="ctr"/>
            <a:r>
              <a:rPr lang="en-US" altLang="ko-KR" dirty="0" smtClean="0"/>
              <a:t>@f1</a:t>
            </a:r>
            <a:endParaRPr lang="ko-KR" altLang="en-US" dirty="0"/>
          </a:p>
        </p:txBody>
      </p:sp>
      <p:sp>
        <p:nvSpPr>
          <p:cNvPr id="37" name="TextBox 36"/>
          <p:cNvSpPr txBox="1"/>
          <p:nvPr/>
        </p:nvSpPr>
        <p:spPr>
          <a:xfrm>
            <a:off x="5004048" y="3903439"/>
            <a:ext cx="1152128" cy="369332"/>
          </a:xfrm>
          <a:prstGeom prst="rect">
            <a:avLst/>
          </a:prstGeom>
          <a:noFill/>
        </p:spPr>
        <p:txBody>
          <a:bodyPr wrap="square" rtlCol="0">
            <a:spAutoFit/>
          </a:bodyPr>
          <a:lstStyle/>
          <a:p>
            <a:pPr algn="ctr"/>
            <a:r>
              <a:rPr lang="en-US" altLang="ko-KR" dirty="0" smtClean="0"/>
              <a:t>@f2</a:t>
            </a:r>
            <a:endParaRPr lang="ko-KR" altLang="en-US" dirty="0"/>
          </a:p>
        </p:txBody>
      </p:sp>
      <p:sp>
        <p:nvSpPr>
          <p:cNvPr id="39" name="왼쪽 중괄호 38"/>
          <p:cNvSpPr/>
          <p:nvPr/>
        </p:nvSpPr>
        <p:spPr>
          <a:xfrm rot="5400000">
            <a:off x="4406789" y="2658109"/>
            <a:ext cx="330421" cy="21602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0" name="TextBox 39"/>
          <p:cNvSpPr txBox="1"/>
          <p:nvPr/>
        </p:nvSpPr>
        <p:spPr>
          <a:xfrm>
            <a:off x="3635896" y="3203686"/>
            <a:ext cx="2160239" cy="369332"/>
          </a:xfrm>
          <a:prstGeom prst="rect">
            <a:avLst/>
          </a:prstGeom>
          <a:noFill/>
        </p:spPr>
        <p:txBody>
          <a:bodyPr wrap="square" rtlCol="0">
            <a:spAutoFit/>
          </a:bodyPr>
          <a:lstStyle/>
          <a:p>
            <a:pPr algn="ctr"/>
            <a:r>
              <a:rPr lang="en-US" altLang="ko-KR" smtClean="0"/>
              <a:t>Decorator </a:t>
            </a:r>
            <a:r>
              <a:rPr lang="ko-KR" altLang="en-US" dirty="0" smtClean="0"/>
              <a:t>순서</a:t>
            </a:r>
            <a:endParaRPr lang="ko-KR" altLang="en-US" dirty="0"/>
          </a:p>
        </p:txBody>
      </p:sp>
      <p:sp>
        <p:nvSpPr>
          <p:cNvPr id="41" name="TextBox 40"/>
          <p:cNvSpPr txBox="1"/>
          <p:nvPr/>
        </p:nvSpPr>
        <p:spPr>
          <a:xfrm>
            <a:off x="395536" y="5507081"/>
            <a:ext cx="2304256" cy="276999"/>
          </a:xfrm>
          <a:prstGeom prst="rect">
            <a:avLst/>
          </a:prstGeom>
          <a:noFill/>
        </p:spPr>
        <p:txBody>
          <a:bodyPr wrap="square" rtlCol="0">
            <a:spAutoFit/>
          </a:bodyPr>
          <a:lstStyle/>
          <a:p>
            <a:r>
              <a:rPr lang="ko-KR" altLang="en-US" sz="1200" dirty="0" smtClean="0"/>
              <a:t>함수</a:t>
            </a:r>
            <a:r>
              <a:rPr lang="en-US" altLang="ko-KR" sz="1200" dirty="0" smtClean="0"/>
              <a:t>1(</a:t>
            </a:r>
            <a:r>
              <a:rPr lang="ko-KR" altLang="en-US" sz="1200" dirty="0" smtClean="0"/>
              <a:t>함수</a:t>
            </a:r>
            <a:r>
              <a:rPr lang="en-US" altLang="ko-KR" sz="1200" dirty="0" smtClean="0"/>
              <a:t>2(</a:t>
            </a:r>
            <a:r>
              <a:rPr lang="ko-KR" altLang="en-US" sz="1200" dirty="0" smtClean="0"/>
              <a:t>함수</a:t>
            </a:r>
            <a:r>
              <a:rPr lang="en-US" altLang="ko-KR" sz="1200" dirty="0" smtClean="0"/>
              <a:t>3))(</a:t>
            </a:r>
            <a:r>
              <a:rPr lang="ko-KR" altLang="en-US" sz="1200" dirty="0" smtClean="0"/>
              <a:t>전달변수</a:t>
            </a:r>
            <a:r>
              <a:rPr lang="en-US" altLang="ko-KR" sz="1200" dirty="0" smtClean="0"/>
              <a:t>)</a:t>
            </a:r>
            <a:endParaRPr lang="ko-KR" altLang="en-US" sz="1200" dirty="0"/>
          </a:p>
        </p:txBody>
      </p:sp>
      <p:sp>
        <p:nvSpPr>
          <p:cNvPr id="42" name="오른쪽 화살표 41"/>
          <p:cNvSpPr/>
          <p:nvPr/>
        </p:nvSpPr>
        <p:spPr>
          <a:xfrm rot="10800000">
            <a:off x="395536" y="5701115"/>
            <a:ext cx="6018968" cy="484632"/>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6660232" y="5760887"/>
            <a:ext cx="2088232" cy="369332"/>
          </a:xfrm>
          <a:prstGeom prst="rect">
            <a:avLst/>
          </a:prstGeom>
          <a:noFill/>
        </p:spPr>
        <p:txBody>
          <a:bodyPr wrap="square" rtlCol="0">
            <a:spAutoFit/>
          </a:bodyPr>
          <a:lstStyle/>
          <a:p>
            <a:r>
              <a:rPr lang="ko-KR" altLang="en-US" dirty="0" smtClean="0"/>
              <a:t>함수호출 순서</a:t>
            </a:r>
            <a:endParaRPr lang="ko-KR" altLang="en-US" dirty="0"/>
          </a:p>
        </p:txBody>
      </p:sp>
    </p:spTree>
    <p:extLst>
      <p:ext uri="{BB962C8B-B14F-4D97-AF65-F5344CB8AC3E}">
        <p14:creationId xmlns:p14="http://schemas.microsoft.com/office/powerpoint/2010/main" val="132203197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Decorator </a:t>
            </a:r>
            <a:r>
              <a:rPr lang="ko-KR" altLang="en-US" dirty="0" smtClean="0"/>
              <a:t>단순 예시</a:t>
            </a:r>
            <a:endParaRPr lang="ko-KR" altLang="en-US" dirty="0"/>
          </a:p>
        </p:txBody>
      </p:sp>
      <p:sp>
        <p:nvSpPr>
          <p:cNvPr id="3" name="내용 개체 틀 2"/>
          <p:cNvSpPr>
            <a:spLocks noGrp="1"/>
          </p:cNvSpPr>
          <p:nvPr>
            <p:ph sz="quarter" idx="1"/>
          </p:nvPr>
        </p:nvSpPr>
        <p:spPr>
          <a:xfrm>
            <a:off x="457200" y="1600201"/>
            <a:ext cx="8229600" cy="1603485"/>
          </a:xfrm>
        </p:spPr>
        <p:txBody>
          <a:bodyPr>
            <a:normAutofit/>
          </a:bodyPr>
          <a:lstStyle/>
          <a:p>
            <a:pPr marL="0" indent="0">
              <a:lnSpc>
                <a:spcPct val="120000"/>
              </a:lnSpc>
              <a:buNone/>
            </a:pPr>
            <a:r>
              <a:rPr lang="en-US" altLang="ko-KR" dirty="0" smtClean="0"/>
              <a:t> Decorator</a:t>
            </a:r>
            <a:r>
              <a:rPr lang="ko-KR" altLang="en-US" dirty="0" smtClean="0"/>
              <a:t>는 함수의 실행을 전달함수만 정의해도 외부함수까지 같이 실행된 결과를 보여준다</a:t>
            </a:r>
            <a:r>
              <a:rPr lang="en-US" altLang="ko-KR" dirty="0" smtClean="0"/>
              <a:t>.</a:t>
            </a:r>
            <a:endParaRPr lang="ko-KR" altLang="en-US" dirty="0"/>
          </a:p>
        </p:txBody>
      </p:sp>
      <p:sp>
        <p:nvSpPr>
          <p:cNvPr id="4" name="직사각형 3"/>
          <p:cNvSpPr/>
          <p:nvPr/>
        </p:nvSpPr>
        <p:spPr>
          <a:xfrm>
            <a:off x="1979712" y="3494112"/>
            <a:ext cx="2808312" cy="238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err="1"/>
              <a:t>def</a:t>
            </a:r>
            <a:r>
              <a:rPr lang="en-US" altLang="ko-KR" sz="1200" dirty="0"/>
              <a:t> </a:t>
            </a:r>
            <a:r>
              <a:rPr lang="en-US" altLang="ko-KR" sz="1200" dirty="0" err="1"/>
              <a:t>func_return</a:t>
            </a:r>
            <a:r>
              <a:rPr lang="en-US" altLang="ko-KR" sz="1200" dirty="0"/>
              <a:t>(</a:t>
            </a:r>
            <a:r>
              <a:rPr lang="en-US" altLang="ko-KR" sz="1200" dirty="0" err="1"/>
              <a:t>func</a:t>
            </a:r>
            <a:r>
              <a:rPr lang="en-US" altLang="ko-KR" sz="1200" dirty="0"/>
              <a:t>) :</a:t>
            </a:r>
          </a:p>
          <a:p>
            <a:r>
              <a:rPr lang="en-US" altLang="ko-KR" sz="1200" dirty="0"/>
              <a:t>    return </a:t>
            </a:r>
            <a:r>
              <a:rPr lang="en-US" altLang="ko-KR" sz="1200" dirty="0" err="1" smtClean="0"/>
              <a:t>func</a:t>
            </a:r>
            <a:endParaRPr lang="en-US" altLang="ko-KR" sz="1200" dirty="0" smtClean="0"/>
          </a:p>
          <a:p>
            <a:endParaRPr lang="en-US" altLang="ko-KR" sz="1200" dirty="0"/>
          </a:p>
          <a:p>
            <a:r>
              <a:rPr lang="en-US" altLang="ko-KR" sz="1200" dirty="0"/>
              <a:t>    </a:t>
            </a:r>
          </a:p>
          <a:p>
            <a:r>
              <a:rPr lang="en-US" altLang="ko-KR" sz="1200" dirty="0" err="1"/>
              <a:t>def</a:t>
            </a:r>
            <a:r>
              <a:rPr lang="en-US" altLang="ko-KR" sz="1200" dirty="0"/>
              <a:t> </a:t>
            </a:r>
            <a:r>
              <a:rPr lang="en-US" altLang="ko-KR" sz="1200" dirty="0" err="1"/>
              <a:t>x_print</a:t>
            </a:r>
            <a:r>
              <a:rPr lang="en-US" altLang="ko-KR" sz="1200" dirty="0"/>
              <a:t>() :</a:t>
            </a:r>
          </a:p>
          <a:p>
            <a:r>
              <a:rPr lang="en-US" altLang="ko-KR" sz="1200" dirty="0"/>
              <a:t>    print(" x print </a:t>
            </a:r>
            <a:r>
              <a:rPr lang="en-US" altLang="ko-KR" sz="1200" dirty="0" smtClean="0"/>
              <a:t>")</a:t>
            </a:r>
          </a:p>
          <a:p>
            <a:endParaRPr lang="en-US" altLang="ko-KR" sz="1200" dirty="0" smtClean="0"/>
          </a:p>
          <a:p>
            <a:endParaRPr lang="en-US" altLang="ko-KR" sz="1200" dirty="0"/>
          </a:p>
          <a:p>
            <a:r>
              <a:rPr lang="en-US" altLang="ko-KR" sz="1200" dirty="0"/>
              <a:t>    </a:t>
            </a:r>
          </a:p>
          <a:p>
            <a:r>
              <a:rPr lang="en-US" altLang="ko-KR" sz="1200" dirty="0"/>
              <a:t>x = </a:t>
            </a:r>
            <a:r>
              <a:rPr lang="en-US" altLang="ko-KR" sz="1200" dirty="0" err="1"/>
              <a:t>func_return</a:t>
            </a:r>
            <a:r>
              <a:rPr lang="en-US" altLang="ko-KR" sz="1200" dirty="0"/>
              <a:t>(</a:t>
            </a:r>
            <a:r>
              <a:rPr lang="en-US" altLang="ko-KR" sz="1200" dirty="0" err="1"/>
              <a:t>x_print</a:t>
            </a:r>
            <a:r>
              <a:rPr lang="en-US" altLang="ko-KR" sz="1200" dirty="0"/>
              <a:t>)</a:t>
            </a:r>
          </a:p>
          <a:p>
            <a:r>
              <a:rPr lang="en-US" altLang="ko-KR" sz="1200" dirty="0"/>
              <a:t>x()</a:t>
            </a:r>
            <a:endParaRPr lang="ko-KR" altLang="en-US" sz="1200" dirty="0"/>
          </a:p>
        </p:txBody>
      </p:sp>
      <p:sp>
        <p:nvSpPr>
          <p:cNvPr id="22" name="직사각형 21"/>
          <p:cNvSpPr/>
          <p:nvPr/>
        </p:nvSpPr>
        <p:spPr>
          <a:xfrm>
            <a:off x="5364088" y="3494112"/>
            <a:ext cx="2808312" cy="2383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err="1"/>
              <a:t>def</a:t>
            </a:r>
            <a:r>
              <a:rPr lang="en-US" altLang="ko-KR" sz="1200" dirty="0"/>
              <a:t> </a:t>
            </a:r>
            <a:r>
              <a:rPr lang="en-US" altLang="ko-KR" sz="1200" dirty="0" err="1"/>
              <a:t>func_return</a:t>
            </a:r>
            <a:r>
              <a:rPr lang="en-US" altLang="ko-KR" sz="1200" dirty="0"/>
              <a:t>(</a:t>
            </a:r>
            <a:r>
              <a:rPr lang="en-US" altLang="ko-KR" sz="1200" dirty="0" err="1"/>
              <a:t>func</a:t>
            </a:r>
            <a:r>
              <a:rPr lang="en-US" altLang="ko-KR" sz="1200" dirty="0"/>
              <a:t>) :</a:t>
            </a:r>
          </a:p>
          <a:p>
            <a:r>
              <a:rPr lang="en-US" altLang="ko-KR" sz="1200" dirty="0"/>
              <a:t>    return </a:t>
            </a:r>
            <a:r>
              <a:rPr lang="en-US" altLang="ko-KR" sz="1200" dirty="0" err="1" smtClean="0"/>
              <a:t>func</a:t>
            </a:r>
            <a:endParaRPr lang="en-US" altLang="ko-KR" sz="1200" dirty="0" smtClean="0"/>
          </a:p>
          <a:p>
            <a:endParaRPr lang="en-US" altLang="ko-KR" sz="1200" dirty="0"/>
          </a:p>
          <a:p>
            <a:r>
              <a:rPr lang="en-US" altLang="ko-KR" sz="1200" dirty="0"/>
              <a:t>    </a:t>
            </a:r>
          </a:p>
          <a:p>
            <a:r>
              <a:rPr lang="en-US" altLang="ko-KR" sz="1200" dirty="0"/>
              <a:t>@</a:t>
            </a:r>
            <a:r>
              <a:rPr lang="en-US" altLang="ko-KR" sz="1200" dirty="0" err="1"/>
              <a:t>func_return</a:t>
            </a:r>
            <a:endParaRPr lang="en-US" altLang="ko-KR" sz="1200" dirty="0"/>
          </a:p>
          <a:p>
            <a:r>
              <a:rPr lang="en-US" altLang="ko-KR" sz="1200" dirty="0" err="1"/>
              <a:t>def</a:t>
            </a:r>
            <a:r>
              <a:rPr lang="en-US" altLang="ko-KR" sz="1200" dirty="0"/>
              <a:t> </a:t>
            </a:r>
            <a:r>
              <a:rPr lang="en-US" altLang="ko-KR" sz="1200" dirty="0" err="1"/>
              <a:t>r_print</a:t>
            </a:r>
            <a:r>
              <a:rPr lang="en-US" altLang="ko-KR" sz="1200" dirty="0"/>
              <a:t>() :</a:t>
            </a:r>
          </a:p>
          <a:p>
            <a:r>
              <a:rPr lang="en-US" altLang="ko-KR" sz="1200" dirty="0"/>
              <a:t>    print (" r print </a:t>
            </a:r>
            <a:r>
              <a:rPr lang="en-US" altLang="ko-KR" sz="1200" dirty="0" smtClean="0"/>
              <a:t>")</a:t>
            </a:r>
          </a:p>
          <a:p>
            <a:endParaRPr lang="en-US" altLang="ko-KR" sz="1200" dirty="0" smtClean="0"/>
          </a:p>
          <a:p>
            <a:endParaRPr lang="en-US" altLang="ko-KR" sz="1200" dirty="0"/>
          </a:p>
          <a:p>
            <a:r>
              <a:rPr lang="en-US" altLang="ko-KR" sz="1200" dirty="0"/>
              <a:t>    </a:t>
            </a:r>
          </a:p>
          <a:p>
            <a:r>
              <a:rPr lang="en-US" altLang="ko-KR" sz="1200" dirty="0" err="1"/>
              <a:t>r_print</a:t>
            </a:r>
            <a:r>
              <a:rPr lang="en-US" altLang="ko-KR" sz="1200" dirty="0"/>
              <a:t>()</a:t>
            </a:r>
            <a:endParaRPr lang="ko-KR" altLang="en-US" sz="1200" dirty="0"/>
          </a:p>
        </p:txBody>
      </p:sp>
      <p:sp>
        <p:nvSpPr>
          <p:cNvPr id="5" name="모서리가 둥근 직사각형 4"/>
          <p:cNvSpPr/>
          <p:nvPr/>
        </p:nvSpPr>
        <p:spPr>
          <a:xfrm>
            <a:off x="611560" y="3645024"/>
            <a:ext cx="7704856" cy="504056"/>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638841" y="3760478"/>
            <a:ext cx="1296144" cy="369332"/>
          </a:xfrm>
          <a:prstGeom prst="rect">
            <a:avLst/>
          </a:prstGeom>
          <a:noFill/>
        </p:spPr>
        <p:txBody>
          <a:bodyPr wrap="square" rtlCol="0">
            <a:spAutoFit/>
          </a:bodyPr>
          <a:lstStyle/>
          <a:p>
            <a:r>
              <a:rPr lang="ko-KR" altLang="en-US" dirty="0" smtClean="0"/>
              <a:t>외부함</a:t>
            </a:r>
            <a:r>
              <a:rPr lang="ko-KR" altLang="en-US" dirty="0"/>
              <a:t>수</a:t>
            </a:r>
          </a:p>
        </p:txBody>
      </p:sp>
      <p:sp>
        <p:nvSpPr>
          <p:cNvPr id="26" name="모서리가 둥근 직사각형 25"/>
          <p:cNvSpPr/>
          <p:nvPr/>
        </p:nvSpPr>
        <p:spPr>
          <a:xfrm>
            <a:off x="611560" y="4325652"/>
            <a:ext cx="7704856" cy="759532"/>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638841" y="4577680"/>
            <a:ext cx="1296144" cy="369332"/>
          </a:xfrm>
          <a:prstGeom prst="rect">
            <a:avLst/>
          </a:prstGeom>
          <a:noFill/>
        </p:spPr>
        <p:txBody>
          <a:bodyPr wrap="square" rtlCol="0">
            <a:spAutoFit/>
          </a:bodyPr>
          <a:lstStyle/>
          <a:p>
            <a:r>
              <a:rPr lang="ko-KR" altLang="en-US" dirty="0" smtClean="0"/>
              <a:t>전</a:t>
            </a:r>
            <a:r>
              <a:rPr lang="ko-KR" altLang="en-US" dirty="0"/>
              <a:t>달</a:t>
            </a:r>
            <a:r>
              <a:rPr lang="ko-KR" altLang="en-US" dirty="0" smtClean="0"/>
              <a:t>함수</a:t>
            </a:r>
            <a:endParaRPr lang="ko-KR" altLang="en-US" dirty="0"/>
          </a:p>
        </p:txBody>
      </p:sp>
      <p:sp>
        <p:nvSpPr>
          <p:cNvPr id="32" name="모서리가 둥근 직사각형 31"/>
          <p:cNvSpPr/>
          <p:nvPr/>
        </p:nvSpPr>
        <p:spPr>
          <a:xfrm>
            <a:off x="611560" y="5157192"/>
            <a:ext cx="7704856" cy="655239"/>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p:cNvSpPr txBox="1"/>
          <p:nvPr/>
        </p:nvSpPr>
        <p:spPr>
          <a:xfrm>
            <a:off x="638841" y="5300145"/>
            <a:ext cx="1296144" cy="369332"/>
          </a:xfrm>
          <a:prstGeom prst="rect">
            <a:avLst/>
          </a:prstGeom>
          <a:noFill/>
        </p:spPr>
        <p:txBody>
          <a:bodyPr wrap="square" rtlCol="0">
            <a:spAutoFit/>
          </a:bodyPr>
          <a:lstStyle/>
          <a:p>
            <a:r>
              <a:rPr lang="ko-KR" altLang="en-US" dirty="0" smtClean="0"/>
              <a:t>함수 실행</a:t>
            </a:r>
            <a:endParaRPr lang="ko-KR" altLang="en-US" dirty="0"/>
          </a:p>
        </p:txBody>
      </p:sp>
    </p:spTree>
    <p:extLst>
      <p:ext uri="{BB962C8B-B14F-4D97-AF65-F5344CB8AC3E}">
        <p14:creationId xmlns:p14="http://schemas.microsoft.com/office/powerpoint/2010/main" val="30840745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Decorator </a:t>
            </a:r>
            <a:r>
              <a:rPr lang="en-US" altLang="ko-KR" dirty="0" smtClean="0"/>
              <a:t>:</a:t>
            </a:r>
            <a:r>
              <a:rPr lang="ko-KR" altLang="en-US" dirty="0" smtClean="0"/>
              <a:t>단순 </a:t>
            </a:r>
            <a:r>
              <a:rPr lang="en-US" altLang="ko-KR" dirty="0" smtClean="0"/>
              <a:t>wrapping</a:t>
            </a:r>
            <a:r>
              <a:rPr lang="ko-KR" altLang="en-US" dirty="0" smtClean="0"/>
              <a:t> </a:t>
            </a:r>
            <a:r>
              <a:rPr lang="ko-KR" altLang="en-US" dirty="0"/>
              <a:t>예시</a:t>
            </a:r>
          </a:p>
        </p:txBody>
      </p:sp>
      <p:sp>
        <p:nvSpPr>
          <p:cNvPr id="3" name="내용 개체 틀 2"/>
          <p:cNvSpPr>
            <a:spLocks noGrp="1"/>
          </p:cNvSpPr>
          <p:nvPr>
            <p:ph sz="quarter" idx="1"/>
          </p:nvPr>
        </p:nvSpPr>
        <p:spPr>
          <a:xfrm>
            <a:off x="612648" y="1600200"/>
            <a:ext cx="8153400" cy="2044824"/>
          </a:xfrm>
        </p:spPr>
        <p:txBody>
          <a:bodyPr>
            <a:normAutofit fontScale="70000" lnSpcReduction="20000"/>
          </a:bodyPr>
          <a:lstStyle/>
          <a:p>
            <a:pPr>
              <a:lnSpc>
                <a:spcPct val="120000"/>
              </a:lnSpc>
              <a:buFont typeface="Wingdings" panose="05000000000000000000" pitchFamily="2" charset="2"/>
              <a:buChar char="§"/>
            </a:pPr>
            <a:r>
              <a:rPr lang="en-US" altLang="ko-KR" dirty="0" smtClean="0"/>
              <a:t>Decorator </a:t>
            </a:r>
            <a:r>
              <a:rPr lang="ko-KR" altLang="en-US" dirty="0" smtClean="0"/>
              <a:t>되는 함수에 </a:t>
            </a:r>
            <a:r>
              <a:rPr lang="ko-KR" altLang="en-US" dirty="0" err="1" smtClean="0"/>
              <a:t>파라미터에</a:t>
            </a:r>
            <a:r>
              <a:rPr lang="ko-KR" altLang="en-US" dirty="0" smtClean="0"/>
              <a:t> 실행될 함수를 전달되고 내부함수인 </a:t>
            </a:r>
            <a:r>
              <a:rPr lang="en-US" altLang="ko-KR" dirty="0" smtClean="0"/>
              <a:t>wrapping</a:t>
            </a:r>
            <a:r>
              <a:rPr lang="ko-KR" altLang="en-US" dirty="0" smtClean="0"/>
              <a:t>함수를 리턴</a:t>
            </a:r>
            <a:endParaRPr lang="en-US" altLang="ko-KR" dirty="0" smtClean="0"/>
          </a:p>
          <a:p>
            <a:pPr>
              <a:buFont typeface="Wingdings" panose="05000000000000000000" pitchFamily="2" charset="2"/>
              <a:buChar char="§"/>
            </a:pPr>
            <a:r>
              <a:rPr lang="en-US" altLang="ko-KR" dirty="0" smtClean="0"/>
              <a:t>Wrapping </a:t>
            </a:r>
            <a:r>
              <a:rPr lang="ko-KR" altLang="en-US" dirty="0" smtClean="0"/>
              <a:t>함수 내부에 전달함수를 실행하도록 정의</a:t>
            </a:r>
            <a:endParaRPr lang="en-US" altLang="ko-KR" dirty="0" smtClean="0"/>
          </a:p>
          <a:p>
            <a:pPr>
              <a:buFont typeface="Wingdings" panose="05000000000000000000" pitchFamily="2" charset="2"/>
              <a:buChar char="§"/>
            </a:pPr>
            <a:r>
              <a:rPr lang="ko-KR" altLang="en-US" dirty="0" err="1" smtClean="0"/>
              <a:t>데코레이터와</a:t>
            </a:r>
            <a:r>
              <a:rPr lang="ko-KR" altLang="en-US" dirty="0" smtClean="0"/>
              <a:t> 전달함수 정의</a:t>
            </a:r>
            <a:endParaRPr lang="en-US" altLang="ko-KR" dirty="0" smtClean="0"/>
          </a:p>
          <a:p>
            <a:pPr>
              <a:buFont typeface="Wingdings" panose="05000000000000000000" pitchFamily="2" charset="2"/>
              <a:buChar char="§"/>
            </a:pPr>
            <a:r>
              <a:rPr lang="ko-KR" altLang="en-US" dirty="0" smtClean="0"/>
              <a:t>전달함수를 실행하면 </a:t>
            </a:r>
            <a:r>
              <a:rPr lang="ko-KR" altLang="en-US" dirty="0" err="1" smtClean="0"/>
              <a:t>데코레이터</a:t>
            </a:r>
            <a:r>
              <a:rPr lang="ko-KR" altLang="en-US" dirty="0" smtClean="0"/>
              <a:t> 함수와 연계해서 실행 후 결과값 출력</a:t>
            </a:r>
            <a:endParaRPr lang="en-US" altLang="ko-KR" dirty="0" smtClean="0"/>
          </a:p>
          <a:p>
            <a:pPr>
              <a:buFont typeface="Wingdings" panose="05000000000000000000" pitchFamily="2" charset="2"/>
              <a:buChar char="§"/>
            </a:pPr>
            <a:endParaRPr lang="ko-KR" altLang="en-US" dirty="0"/>
          </a:p>
        </p:txBody>
      </p:sp>
      <p:sp>
        <p:nvSpPr>
          <p:cNvPr id="4" name="TextBox 3"/>
          <p:cNvSpPr txBox="1"/>
          <p:nvPr/>
        </p:nvSpPr>
        <p:spPr>
          <a:xfrm>
            <a:off x="467544" y="4581128"/>
            <a:ext cx="2736304" cy="1200329"/>
          </a:xfrm>
          <a:prstGeom prst="rect">
            <a:avLst/>
          </a:prstGeom>
          <a:noFill/>
        </p:spPr>
        <p:txBody>
          <a:bodyPr wrap="square" rtlCol="0">
            <a:spAutoFit/>
          </a:bodyPr>
          <a:lstStyle/>
          <a:p>
            <a:r>
              <a:rPr lang="en-US" altLang="ko-KR" sz="1200" dirty="0" err="1"/>
              <a:t>def</a:t>
            </a:r>
            <a:r>
              <a:rPr lang="en-US" altLang="ko-KR" sz="1200" dirty="0"/>
              <a:t> </a:t>
            </a:r>
            <a:r>
              <a:rPr lang="en-US" altLang="ko-KR" sz="1200" dirty="0" err="1"/>
              <a:t>common_func</a:t>
            </a:r>
            <a:r>
              <a:rPr lang="en-US" altLang="ko-KR" sz="1200" dirty="0"/>
              <a:t>(</a:t>
            </a:r>
            <a:r>
              <a:rPr lang="en-US" altLang="ko-KR" sz="1200" dirty="0" err="1"/>
              <a:t>func</a:t>
            </a:r>
            <a:r>
              <a:rPr lang="en-US" altLang="ko-KR" sz="1200" dirty="0"/>
              <a:t>) :</a:t>
            </a:r>
          </a:p>
          <a:p>
            <a:r>
              <a:rPr lang="en-US" altLang="ko-KR" sz="1200" dirty="0"/>
              <a:t>    </a:t>
            </a:r>
          </a:p>
          <a:p>
            <a:r>
              <a:rPr lang="en-US" altLang="ko-KR" sz="1200" dirty="0"/>
              <a:t>    </a:t>
            </a:r>
            <a:r>
              <a:rPr lang="en-US" altLang="ko-KR" sz="1200" dirty="0" err="1"/>
              <a:t>def</a:t>
            </a:r>
            <a:r>
              <a:rPr lang="en-US" altLang="ko-KR" sz="1200" dirty="0"/>
              <a:t> </a:t>
            </a:r>
            <a:r>
              <a:rPr lang="en-US" altLang="ko-KR" sz="1200" dirty="0" err="1"/>
              <a:t>wrap_func</a:t>
            </a:r>
            <a:r>
              <a:rPr lang="en-US" altLang="ko-KR" sz="1200" dirty="0"/>
              <a:t>() :</a:t>
            </a:r>
          </a:p>
          <a:p>
            <a:r>
              <a:rPr lang="en-US" altLang="ko-KR" sz="1200" dirty="0"/>
              <a:t>        return </a:t>
            </a:r>
            <a:r>
              <a:rPr lang="en-US" altLang="ko-KR" sz="1200" dirty="0" err="1"/>
              <a:t>func</a:t>
            </a:r>
            <a:r>
              <a:rPr lang="en-US" altLang="ko-KR" sz="1200" dirty="0"/>
              <a:t>()</a:t>
            </a:r>
          </a:p>
          <a:p>
            <a:r>
              <a:rPr lang="en-US" altLang="ko-KR" sz="1200" dirty="0"/>
              <a:t>    </a:t>
            </a:r>
          </a:p>
          <a:p>
            <a:r>
              <a:rPr lang="en-US" altLang="ko-KR" sz="1200" dirty="0"/>
              <a:t>    return </a:t>
            </a:r>
            <a:r>
              <a:rPr lang="en-US" altLang="ko-KR" sz="1200" dirty="0" err="1"/>
              <a:t>wrap_func</a:t>
            </a:r>
            <a:endParaRPr lang="en-US" altLang="ko-KR" sz="1200" dirty="0"/>
          </a:p>
        </p:txBody>
      </p:sp>
      <p:sp>
        <p:nvSpPr>
          <p:cNvPr id="5" name="TextBox 4"/>
          <p:cNvSpPr txBox="1"/>
          <p:nvPr/>
        </p:nvSpPr>
        <p:spPr>
          <a:xfrm>
            <a:off x="3347864" y="4581128"/>
            <a:ext cx="2592288" cy="646331"/>
          </a:xfrm>
          <a:prstGeom prst="rect">
            <a:avLst/>
          </a:prstGeom>
          <a:noFill/>
        </p:spPr>
        <p:txBody>
          <a:bodyPr wrap="square" rtlCol="0">
            <a:spAutoFit/>
          </a:bodyPr>
          <a:lstStyle/>
          <a:p>
            <a:r>
              <a:rPr lang="pt-BR" altLang="ko-KR" sz="1200" dirty="0"/>
              <a:t>@common_func</a:t>
            </a:r>
          </a:p>
          <a:p>
            <a:r>
              <a:rPr lang="pt-BR" altLang="ko-KR" sz="1200" dirty="0"/>
              <a:t>def r_func() :</a:t>
            </a:r>
          </a:p>
          <a:p>
            <a:r>
              <a:rPr lang="pt-BR" altLang="ko-KR" sz="1200" dirty="0"/>
              <a:t>    print " r func "</a:t>
            </a:r>
            <a:endParaRPr lang="es-ES" altLang="ko-KR" sz="1200" dirty="0"/>
          </a:p>
        </p:txBody>
      </p:sp>
      <p:sp>
        <p:nvSpPr>
          <p:cNvPr id="7" name="직사각형 6"/>
          <p:cNvSpPr/>
          <p:nvPr/>
        </p:nvSpPr>
        <p:spPr>
          <a:xfrm>
            <a:off x="467544" y="4005064"/>
            <a:ext cx="25200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err="1" smtClean="0"/>
              <a:t>데코레이터</a:t>
            </a:r>
            <a:r>
              <a:rPr lang="ko-KR" altLang="en-US" sz="1200" b="1" dirty="0" smtClean="0"/>
              <a:t> 함수 정의</a:t>
            </a:r>
            <a:endParaRPr lang="ko-KR" altLang="en-US" sz="1200" b="1" dirty="0"/>
          </a:p>
        </p:txBody>
      </p:sp>
      <p:sp>
        <p:nvSpPr>
          <p:cNvPr id="8" name="직사각형 7"/>
          <p:cNvSpPr/>
          <p:nvPr/>
        </p:nvSpPr>
        <p:spPr>
          <a:xfrm>
            <a:off x="3276136" y="4005064"/>
            <a:ext cx="25200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t>전달 함수 및 </a:t>
            </a:r>
            <a:r>
              <a:rPr lang="ko-KR" altLang="en-US" sz="1200" b="1" dirty="0" err="1" smtClean="0"/>
              <a:t>데코레이션</a:t>
            </a:r>
            <a:r>
              <a:rPr lang="ko-KR" altLang="en-US" sz="1200" b="1" dirty="0" smtClean="0"/>
              <a:t> 정의 </a:t>
            </a:r>
            <a:endParaRPr lang="ko-KR" altLang="en-US" sz="1200" b="1" dirty="0"/>
          </a:p>
        </p:txBody>
      </p:sp>
      <p:sp>
        <p:nvSpPr>
          <p:cNvPr id="9" name="직사각형 8"/>
          <p:cNvSpPr/>
          <p:nvPr/>
        </p:nvSpPr>
        <p:spPr>
          <a:xfrm>
            <a:off x="6084448" y="4005064"/>
            <a:ext cx="26640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t>함수 할당 및 실행</a:t>
            </a:r>
            <a:endParaRPr lang="ko-KR" altLang="en-US" sz="1200" b="1" dirty="0"/>
          </a:p>
        </p:txBody>
      </p:sp>
      <p:sp>
        <p:nvSpPr>
          <p:cNvPr id="14" name="직사각형 13"/>
          <p:cNvSpPr/>
          <p:nvPr/>
        </p:nvSpPr>
        <p:spPr>
          <a:xfrm>
            <a:off x="6221319" y="5373216"/>
            <a:ext cx="2448272"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6265336" y="4643844"/>
            <a:ext cx="2376264" cy="276999"/>
          </a:xfrm>
          <a:prstGeom prst="rect">
            <a:avLst/>
          </a:prstGeom>
          <a:noFill/>
        </p:spPr>
        <p:txBody>
          <a:bodyPr wrap="square" rtlCol="0">
            <a:spAutoFit/>
          </a:bodyPr>
          <a:lstStyle/>
          <a:p>
            <a:r>
              <a:rPr lang="en-US" altLang="ko-KR" sz="1200" dirty="0" err="1"/>
              <a:t>r_func</a:t>
            </a:r>
            <a:r>
              <a:rPr lang="en-US" altLang="ko-KR" sz="1200" dirty="0"/>
              <a:t>()</a:t>
            </a:r>
          </a:p>
        </p:txBody>
      </p:sp>
      <p:sp>
        <p:nvSpPr>
          <p:cNvPr id="16" name="TextBox 15"/>
          <p:cNvSpPr txBox="1"/>
          <p:nvPr/>
        </p:nvSpPr>
        <p:spPr>
          <a:xfrm>
            <a:off x="6257323" y="5445224"/>
            <a:ext cx="2376264" cy="461665"/>
          </a:xfrm>
          <a:prstGeom prst="rect">
            <a:avLst/>
          </a:prstGeom>
          <a:noFill/>
        </p:spPr>
        <p:txBody>
          <a:bodyPr wrap="square" rtlCol="0">
            <a:spAutoFit/>
          </a:bodyPr>
          <a:lstStyle/>
          <a:p>
            <a:r>
              <a:rPr lang="en-US" altLang="ko-KR" sz="1200" dirty="0" smtClean="0"/>
              <a:t>#</a:t>
            </a:r>
            <a:r>
              <a:rPr lang="ko-KR" altLang="en-US" sz="1200" dirty="0" smtClean="0"/>
              <a:t>처리결과</a:t>
            </a:r>
            <a:endParaRPr lang="en-US" altLang="ko-KR" sz="1200" dirty="0" smtClean="0"/>
          </a:p>
          <a:p>
            <a:r>
              <a:rPr lang="en-US" altLang="ko-KR" sz="1200" dirty="0" smtClean="0"/>
              <a:t> </a:t>
            </a:r>
            <a:r>
              <a:rPr lang="en-US" altLang="ko-KR" sz="1200" dirty="0"/>
              <a:t>r </a:t>
            </a:r>
            <a:r>
              <a:rPr lang="en-US" altLang="ko-KR" sz="1200" dirty="0" err="1"/>
              <a:t>func</a:t>
            </a:r>
            <a:r>
              <a:rPr lang="en-US" altLang="ko-KR" sz="1200" dirty="0"/>
              <a:t> </a:t>
            </a:r>
          </a:p>
        </p:txBody>
      </p:sp>
    </p:spTree>
    <p:extLst>
      <p:ext uri="{BB962C8B-B14F-4D97-AF65-F5344CB8AC3E}">
        <p14:creationId xmlns:p14="http://schemas.microsoft.com/office/powerpoint/2010/main" val="38812848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Decorator:</a:t>
            </a:r>
            <a:r>
              <a:rPr lang="ko-KR" altLang="en-US" dirty="0" smtClean="0"/>
              <a:t>전달함수</a:t>
            </a:r>
            <a:r>
              <a:rPr lang="en-US" altLang="ko-KR" dirty="0" smtClean="0"/>
              <a:t>(</a:t>
            </a:r>
            <a:r>
              <a:rPr lang="ko-KR" altLang="en-US" dirty="0" err="1" smtClean="0"/>
              <a:t>파라미터</a:t>
            </a:r>
            <a:r>
              <a:rPr lang="en-US" altLang="ko-KR" dirty="0" smtClean="0"/>
              <a:t>)</a:t>
            </a:r>
            <a:endParaRPr lang="ko-KR" altLang="en-US" dirty="0"/>
          </a:p>
        </p:txBody>
      </p:sp>
      <p:sp>
        <p:nvSpPr>
          <p:cNvPr id="3" name="내용 개체 틀 2"/>
          <p:cNvSpPr>
            <a:spLocks noGrp="1"/>
          </p:cNvSpPr>
          <p:nvPr>
            <p:ph sz="quarter" idx="1"/>
          </p:nvPr>
        </p:nvSpPr>
        <p:spPr>
          <a:xfrm>
            <a:off x="612648" y="1600200"/>
            <a:ext cx="8153400" cy="1756792"/>
          </a:xfrm>
        </p:spPr>
        <p:txBody>
          <a:bodyPr>
            <a:normAutofit fontScale="77500" lnSpcReduction="20000"/>
          </a:bodyPr>
          <a:lstStyle/>
          <a:p>
            <a:pPr>
              <a:buFont typeface="Wingdings" panose="05000000000000000000" pitchFamily="2" charset="2"/>
              <a:buChar char="§"/>
            </a:pPr>
            <a:r>
              <a:rPr lang="en-US" altLang="ko-KR" dirty="0" smtClean="0"/>
              <a:t>Decorator </a:t>
            </a:r>
            <a:r>
              <a:rPr lang="ko-KR" altLang="en-US" dirty="0" smtClean="0"/>
              <a:t>할 함수를 정의하여 기존 함수 </a:t>
            </a:r>
            <a:r>
              <a:rPr lang="ko-KR" altLang="en-US" dirty="0" err="1" smtClean="0"/>
              <a:t>처리말고</a:t>
            </a:r>
            <a:r>
              <a:rPr lang="ko-KR" altLang="en-US" dirty="0" smtClean="0"/>
              <a:t> 추가 처리할 부분을 정의</a:t>
            </a:r>
            <a:endParaRPr lang="en-US" altLang="ko-KR" dirty="0" smtClean="0"/>
          </a:p>
          <a:p>
            <a:pPr>
              <a:buFont typeface="Wingdings" panose="05000000000000000000" pitchFamily="2" charset="2"/>
              <a:buChar char="§"/>
            </a:pPr>
            <a:r>
              <a:rPr lang="ko-KR" altLang="en-US" dirty="0" smtClean="0"/>
              <a:t>실제 실행할 함수 즉 전달함수를 정의</a:t>
            </a:r>
            <a:endParaRPr lang="en-US" altLang="ko-KR" dirty="0" smtClean="0"/>
          </a:p>
          <a:p>
            <a:pPr>
              <a:buFont typeface="Wingdings" panose="05000000000000000000" pitchFamily="2" charset="2"/>
              <a:buChar char="§"/>
            </a:pPr>
            <a:r>
              <a:rPr lang="ko-KR" altLang="en-US" dirty="0" smtClean="0"/>
              <a:t>실행할 함수를 실행하면 </a:t>
            </a:r>
            <a:r>
              <a:rPr lang="en-US" altLang="ko-KR" dirty="0" smtClean="0"/>
              <a:t>decorator </a:t>
            </a:r>
            <a:r>
              <a:rPr lang="ko-KR" altLang="en-US" dirty="0" smtClean="0"/>
              <a:t>함수까지 연계되어 처리됨</a:t>
            </a:r>
            <a:endParaRPr lang="ko-KR" altLang="en-US" dirty="0"/>
          </a:p>
        </p:txBody>
      </p:sp>
      <p:sp>
        <p:nvSpPr>
          <p:cNvPr id="4" name="TextBox 3"/>
          <p:cNvSpPr txBox="1"/>
          <p:nvPr/>
        </p:nvSpPr>
        <p:spPr>
          <a:xfrm>
            <a:off x="467544" y="4293096"/>
            <a:ext cx="2736304" cy="1569660"/>
          </a:xfrm>
          <a:prstGeom prst="rect">
            <a:avLst/>
          </a:prstGeom>
          <a:noFill/>
        </p:spPr>
        <p:txBody>
          <a:bodyPr wrap="square" rtlCol="0">
            <a:spAutoFit/>
          </a:bodyPr>
          <a:lstStyle/>
          <a:p>
            <a:r>
              <a:rPr lang="en-US" altLang="ko-KR" sz="1200" dirty="0" err="1" smtClean="0"/>
              <a:t>def</a:t>
            </a:r>
            <a:r>
              <a:rPr lang="en-US" altLang="ko-KR" sz="1200" dirty="0" smtClean="0"/>
              <a:t> </a:t>
            </a:r>
            <a:r>
              <a:rPr lang="en-US" altLang="ko-KR" sz="1200" dirty="0" err="1"/>
              <a:t>outer_f</a:t>
            </a:r>
            <a:r>
              <a:rPr lang="en-US" altLang="ko-KR" sz="1200" dirty="0"/>
              <a:t>(</a:t>
            </a:r>
            <a:r>
              <a:rPr lang="en-US" altLang="ko-KR" sz="1200" dirty="0" err="1"/>
              <a:t>func</a:t>
            </a:r>
            <a:r>
              <a:rPr lang="en-US" altLang="ko-KR" sz="1200" dirty="0"/>
              <a:t>) </a:t>
            </a:r>
            <a:r>
              <a:rPr lang="en-US" altLang="ko-KR" sz="1200" dirty="0" smtClean="0"/>
              <a:t>:</a:t>
            </a:r>
          </a:p>
          <a:p>
            <a:endParaRPr lang="en-US" altLang="ko-KR" sz="1200" dirty="0"/>
          </a:p>
          <a:p>
            <a:r>
              <a:rPr lang="en-US" altLang="ko-KR" sz="1200" dirty="0"/>
              <a:t>    </a:t>
            </a:r>
            <a:r>
              <a:rPr lang="en-US" altLang="ko-KR" sz="1200" dirty="0" err="1"/>
              <a:t>def</a:t>
            </a:r>
            <a:r>
              <a:rPr lang="en-US" altLang="ko-KR" sz="1200" dirty="0"/>
              <a:t> </a:t>
            </a:r>
            <a:r>
              <a:rPr lang="en-US" altLang="ko-KR" sz="1200" dirty="0" err="1"/>
              <a:t>inner_f</a:t>
            </a:r>
            <a:r>
              <a:rPr lang="en-US" altLang="ko-KR" sz="1200" dirty="0"/>
              <a:t>(*</a:t>
            </a:r>
            <a:r>
              <a:rPr lang="en-US" altLang="ko-KR" sz="1200" dirty="0" err="1"/>
              <a:t>arg</a:t>
            </a:r>
            <a:r>
              <a:rPr lang="en-US" altLang="ko-KR" sz="1200" dirty="0"/>
              <a:t>, **</a:t>
            </a:r>
            <a:r>
              <a:rPr lang="en-US" altLang="ko-KR" sz="1200" dirty="0" err="1"/>
              <a:t>kargs</a:t>
            </a:r>
            <a:r>
              <a:rPr lang="en-US" altLang="ko-KR" sz="1200" dirty="0"/>
              <a:t>) </a:t>
            </a:r>
            <a:r>
              <a:rPr lang="en-US" altLang="ko-KR" sz="1200" dirty="0" smtClean="0"/>
              <a:t>:</a:t>
            </a:r>
            <a:endParaRPr lang="en-US" altLang="ko-KR" sz="1200" dirty="0"/>
          </a:p>
          <a:p>
            <a:r>
              <a:rPr lang="en-US" altLang="ko-KR" sz="1200" dirty="0" smtClean="0"/>
              <a:t>        result </a:t>
            </a:r>
            <a:r>
              <a:rPr lang="en-US" altLang="ko-KR" sz="1200" dirty="0"/>
              <a:t>= </a:t>
            </a:r>
            <a:r>
              <a:rPr lang="en-US" altLang="ko-KR" sz="1200" dirty="0" err="1"/>
              <a:t>func</a:t>
            </a:r>
            <a:r>
              <a:rPr lang="en-US" altLang="ko-KR" sz="1200" dirty="0"/>
              <a:t>(*</a:t>
            </a:r>
            <a:r>
              <a:rPr lang="en-US" altLang="ko-KR" sz="1200" dirty="0" err="1"/>
              <a:t>arg</a:t>
            </a:r>
            <a:r>
              <a:rPr lang="en-US" altLang="ko-KR" sz="1200" dirty="0"/>
              <a:t>, **</a:t>
            </a:r>
            <a:r>
              <a:rPr lang="en-US" altLang="ko-KR" sz="1200" dirty="0" err="1"/>
              <a:t>kargs</a:t>
            </a:r>
            <a:r>
              <a:rPr lang="en-US" altLang="ko-KR" sz="1200" dirty="0" smtClean="0"/>
              <a:t>)</a:t>
            </a:r>
            <a:endParaRPr lang="en-US" altLang="ko-KR" sz="1200" dirty="0"/>
          </a:p>
          <a:p>
            <a:r>
              <a:rPr lang="en-US" altLang="ko-KR" sz="1200" dirty="0"/>
              <a:t>        print(' result ', result</a:t>
            </a:r>
            <a:r>
              <a:rPr lang="en-US" altLang="ko-KR" sz="1200" dirty="0" smtClean="0"/>
              <a:t>)</a:t>
            </a:r>
            <a:endParaRPr lang="en-US" altLang="ko-KR" sz="1200" dirty="0"/>
          </a:p>
          <a:p>
            <a:r>
              <a:rPr lang="en-US" altLang="ko-KR" sz="1200" dirty="0"/>
              <a:t>        return </a:t>
            </a:r>
            <a:r>
              <a:rPr lang="en-US" altLang="ko-KR" sz="1200" dirty="0" smtClean="0"/>
              <a:t>result</a:t>
            </a:r>
            <a:endParaRPr lang="en-US" altLang="ko-KR" sz="1200" dirty="0"/>
          </a:p>
          <a:p>
            <a:r>
              <a:rPr lang="en-US" altLang="ko-KR" sz="1200" dirty="0"/>
              <a:t>    return </a:t>
            </a:r>
            <a:r>
              <a:rPr lang="en-US" altLang="ko-KR" sz="1200" dirty="0" err="1" smtClean="0"/>
              <a:t>inner_f</a:t>
            </a:r>
            <a:r>
              <a:rPr lang="en-US" altLang="ko-KR" sz="1200" dirty="0" smtClean="0"/>
              <a:t>   </a:t>
            </a:r>
            <a:endParaRPr lang="en-US" altLang="ko-KR" sz="1200" dirty="0"/>
          </a:p>
          <a:p>
            <a:endParaRPr lang="en-US" altLang="ko-KR" sz="1200" dirty="0"/>
          </a:p>
        </p:txBody>
      </p:sp>
      <p:sp>
        <p:nvSpPr>
          <p:cNvPr id="5" name="TextBox 4"/>
          <p:cNvSpPr txBox="1"/>
          <p:nvPr/>
        </p:nvSpPr>
        <p:spPr>
          <a:xfrm>
            <a:off x="3203848" y="4293096"/>
            <a:ext cx="2808312" cy="646331"/>
          </a:xfrm>
          <a:prstGeom prst="rect">
            <a:avLst/>
          </a:prstGeom>
          <a:noFill/>
        </p:spPr>
        <p:txBody>
          <a:bodyPr wrap="square" rtlCol="0">
            <a:spAutoFit/>
          </a:bodyPr>
          <a:lstStyle/>
          <a:p>
            <a:r>
              <a:rPr lang="es-ES" altLang="ko-KR" sz="1200" dirty="0"/>
              <a:t>@outer_f</a:t>
            </a:r>
          </a:p>
          <a:p>
            <a:r>
              <a:rPr lang="es-ES" altLang="ko-KR" sz="1200" dirty="0"/>
              <a:t>def add_1(x,y): </a:t>
            </a:r>
          </a:p>
          <a:p>
            <a:r>
              <a:rPr lang="es-ES" altLang="ko-KR" sz="1200" dirty="0" smtClean="0"/>
              <a:t>    return </a:t>
            </a:r>
            <a:r>
              <a:rPr lang="es-ES" altLang="ko-KR" sz="1200" dirty="0"/>
              <a:t>x+y</a:t>
            </a:r>
          </a:p>
        </p:txBody>
      </p:sp>
      <p:sp>
        <p:nvSpPr>
          <p:cNvPr id="7" name="직사각형 6"/>
          <p:cNvSpPr/>
          <p:nvPr/>
        </p:nvSpPr>
        <p:spPr>
          <a:xfrm>
            <a:off x="467544" y="3717032"/>
            <a:ext cx="25200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err="1" smtClean="0"/>
              <a:t>데코레이터</a:t>
            </a:r>
            <a:r>
              <a:rPr lang="ko-KR" altLang="en-US" sz="1200" b="1" dirty="0" smtClean="0"/>
              <a:t> 함수 정의</a:t>
            </a:r>
            <a:endParaRPr lang="ko-KR" altLang="en-US" sz="1200" b="1" dirty="0"/>
          </a:p>
        </p:txBody>
      </p:sp>
      <p:sp>
        <p:nvSpPr>
          <p:cNvPr id="8" name="직사각형 7"/>
          <p:cNvSpPr/>
          <p:nvPr/>
        </p:nvSpPr>
        <p:spPr>
          <a:xfrm>
            <a:off x="3276136" y="3717032"/>
            <a:ext cx="25200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t>전달 함수 및 </a:t>
            </a:r>
            <a:r>
              <a:rPr lang="ko-KR" altLang="en-US" sz="1200" b="1" dirty="0" err="1" smtClean="0"/>
              <a:t>데코레이션</a:t>
            </a:r>
            <a:r>
              <a:rPr lang="ko-KR" altLang="en-US" sz="1200" b="1" dirty="0" smtClean="0"/>
              <a:t> 정의 </a:t>
            </a:r>
            <a:endParaRPr lang="ko-KR" altLang="en-US" sz="1200" b="1" dirty="0"/>
          </a:p>
        </p:txBody>
      </p:sp>
      <p:sp>
        <p:nvSpPr>
          <p:cNvPr id="9" name="직사각형 8"/>
          <p:cNvSpPr/>
          <p:nvPr/>
        </p:nvSpPr>
        <p:spPr>
          <a:xfrm>
            <a:off x="6084448" y="3717032"/>
            <a:ext cx="266400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b="1" dirty="0" smtClean="0"/>
              <a:t>함수 할당 및 실행</a:t>
            </a:r>
            <a:endParaRPr lang="ko-KR" altLang="en-US" sz="1200" b="1" dirty="0"/>
          </a:p>
        </p:txBody>
      </p:sp>
      <p:sp>
        <p:nvSpPr>
          <p:cNvPr id="14" name="직사각형 13"/>
          <p:cNvSpPr/>
          <p:nvPr/>
        </p:nvSpPr>
        <p:spPr>
          <a:xfrm>
            <a:off x="6221319" y="5517232"/>
            <a:ext cx="2448272"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6293327" y="4355812"/>
            <a:ext cx="2376264" cy="646331"/>
          </a:xfrm>
          <a:prstGeom prst="rect">
            <a:avLst/>
          </a:prstGeom>
          <a:noFill/>
        </p:spPr>
        <p:txBody>
          <a:bodyPr wrap="square" rtlCol="0">
            <a:spAutoFit/>
          </a:bodyPr>
          <a:lstStyle/>
          <a:p>
            <a:r>
              <a:rPr lang="en-US" altLang="ko-KR" sz="1200" dirty="0"/>
              <a:t>#</a:t>
            </a:r>
            <a:r>
              <a:rPr lang="ko-KR" altLang="en-US" sz="1200" dirty="0" err="1"/>
              <a:t>데코레이터</a:t>
            </a:r>
            <a:r>
              <a:rPr lang="ko-KR" altLang="en-US" sz="1200" dirty="0"/>
              <a:t> 호출 </a:t>
            </a:r>
          </a:p>
          <a:p>
            <a:r>
              <a:rPr lang="en-US" altLang="ko-KR" sz="1200" dirty="0"/>
              <a:t>x = add_1(5,5)</a:t>
            </a:r>
          </a:p>
          <a:p>
            <a:r>
              <a:rPr lang="en-US" altLang="ko-KR" sz="1200" dirty="0"/>
              <a:t>print(' decorator ', x)</a:t>
            </a:r>
          </a:p>
        </p:txBody>
      </p:sp>
      <p:sp>
        <p:nvSpPr>
          <p:cNvPr id="16" name="TextBox 15"/>
          <p:cNvSpPr txBox="1"/>
          <p:nvPr/>
        </p:nvSpPr>
        <p:spPr>
          <a:xfrm>
            <a:off x="6257323" y="5589240"/>
            <a:ext cx="2376264" cy="646331"/>
          </a:xfrm>
          <a:prstGeom prst="rect">
            <a:avLst/>
          </a:prstGeom>
          <a:noFill/>
        </p:spPr>
        <p:txBody>
          <a:bodyPr wrap="square" rtlCol="0">
            <a:spAutoFit/>
          </a:bodyPr>
          <a:lstStyle/>
          <a:p>
            <a:r>
              <a:rPr lang="en-US" altLang="ko-KR" sz="1200" dirty="0" smtClean="0"/>
              <a:t>#</a:t>
            </a:r>
            <a:r>
              <a:rPr lang="ko-KR" altLang="en-US" sz="1200" dirty="0" smtClean="0"/>
              <a:t>함수 처리 순서</a:t>
            </a:r>
            <a:endParaRPr lang="en-US" altLang="ko-KR" sz="1200" dirty="0" smtClean="0"/>
          </a:p>
          <a:p>
            <a:r>
              <a:rPr lang="en-US" altLang="ko-KR" sz="1200" dirty="0" smtClean="0"/>
              <a:t>v </a:t>
            </a:r>
            <a:r>
              <a:rPr lang="en-US" altLang="ko-KR" sz="1200" dirty="0"/>
              <a:t>= </a:t>
            </a:r>
            <a:r>
              <a:rPr lang="en-US" altLang="ko-KR" sz="1200" dirty="0" err="1"/>
              <a:t>outer_f</a:t>
            </a:r>
            <a:r>
              <a:rPr lang="en-US" altLang="ko-KR" sz="1200" dirty="0"/>
              <a:t>(add)</a:t>
            </a:r>
          </a:p>
          <a:p>
            <a:r>
              <a:rPr lang="en-US" altLang="ko-KR" sz="1200" dirty="0" smtClean="0"/>
              <a:t>v(5,5)</a:t>
            </a:r>
            <a:endParaRPr lang="en-US" altLang="ko-KR" sz="1200" dirty="0"/>
          </a:p>
        </p:txBody>
      </p:sp>
    </p:spTree>
    <p:extLst>
      <p:ext uri="{BB962C8B-B14F-4D97-AF65-F5344CB8AC3E}">
        <p14:creationId xmlns:p14="http://schemas.microsoft.com/office/powerpoint/2010/main" val="1125492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숫자타입 </a:t>
            </a:r>
            <a:r>
              <a:rPr lang="en-US" altLang="ko-KR" dirty="0" smtClean="0"/>
              <a:t>- </a:t>
            </a:r>
            <a:r>
              <a:rPr lang="ko-KR" altLang="en-US" dirty="0" smtClean="0"/>
              <a:t>기본처리</a:t>
            </a:r>
            <a:endParaRPr lang="ko-KR" altLang="en-US" dirty="0"/>
          </a:p>
        </p:txBody>
      </p:sp>
      <p:sp>
        <p:nvSpPr>
          <p:cNvPr id="24" name="내용 개체 틀 2"/>
          <p:cNvSpPr>
            <a:spLocks noGrp="1"/>
          </p:cNvSpPr>
          <p:nvPr>
            <p:ph sz="quarter" idx="1"/>
          </p:nvPr>
        </p:nvSpPr>
        <p:spPr>
          <a:xfrm>
            <a:off x="457200" y="1628800"/>
            <a:ext cx="8229600" cy="1190020"/>
          </a:xfrm>
        </p:spPr>
        <p:txBody>
          <a:bodyPr>
            <a:normAutofit/>
          </a:bodyPr>
          <a:lstStyle/>
          <a:p>
            <a:pPr marL="0" indent="0">
              <a:buNone/>
            </a:pPr>
            <a:r>
              <a:rPr lang="en-US" altLang="ko-KR" dirty="0" smtClean="0"/>
              <a:t> </a:t>
            </a:r>
            <a:r>
              <a:rPr lang="ko-KR" altLang="en-US" dirty="0" smtClean="0"/>
              <a:t>숫</a:t>
            </a:r>
            <a:r>
              <a:rPr lang="ko-KR" altLang="en-US" dirty="0"/>
              <a:t>자</a:t>
            </a:r>
            <a:r>
              <a:rPr lang="en-US" altLang="ko-KR" dirty="0" smtClean="0"/>
              <a:t> </a:t>
            </a:r>
            <a:r>
              <a:rPr lang="ko-KR" altLang="en-US" dirty="0"/>
              <a:t>타입에 기본으로 처리 되는 함수</a:t>
            </a:r>
            <a:r>
              <a:rPr lang="en-US" altLang="ko-KR" dirty="0"/>
              <a:t>, operator</a:t>
            </a:r>
          </a:p>
        </p:txBody>
      </p:sp>
      <p:graphicFrame>
        <p:nvGraphicFramePr>
          <p:cNvPr id="3" name="표 2"/>
          <p:cNvGraphicFramePr>
            <a:graphicFrameLocks noGrp="1"/>
          </p:cNvGraphicFramePr>
          <p:nvPr>
            <p:extLst>
              <p:ext uri="{D42A27DB-BD31-4B8C-83A1-F6EECF244321}">
                <p14:modId xmlns:p14="http://schemas.microsoft.com/office/powerpoint/2010/main" val="1920370380"/>
              </p:ext>
            </p:extLst>
          </p:nvPr>
        </p:nvGraphicFramePr>
        <p:xfrm>
          <a:off x="683568" y="2636912"/>
          <a:ext cx="7704856" cy="3744228"/>
        </p:xfrm>
        <a:graphic>
          <a:graphicData uri="http://schemas.openxmlformats.org/drawingml/2006/table">
            <a:tbl>
              <a:tblPr/>
              <a:tblGrid>
                <a:gridCol w="2016224"/>
                <a:gridCol w="4464496"/>
                <a:gridCol w="1224136"/>
              </a:tblGrid>
              <a:tr h="166152">
                <a:tc>
                  <a:txBody>
                    <a:bodyPr/>
                    <a:lstStyle/>
                    <a:p>
                      <a:pPr algn="ctr" fontAlgn="base"/>
                      <a:r>
                        <a:rPr lang="en-US" sz="1000" dirty="0" smtClean="0">
                          <a:effectLst/>
                        </a:rPr>
                        <a:t>Operation</a:t>
                      </a:r>
                      <a:endParaRPr lang="en-US" sz="1000" dirty="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dirty="0">
                          <a:effectLst/>
                        </a:rPr>
                        <a:t>Result</a:t>
                      </a: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000" dirty="0">
                          <a:effectLst/>
                        </a:rPr>
                        <a:t>Notes</a:t>
                      </a: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166152">
                <a:tc>
                  <a:txBody>
                    <a:bodyPr/>
                    <a:lstStyle/>
                    <a:p>
                      <a:pPr algn="ctr" fontAlgn="base"/>
                      <a:r>
                        <a:rPr lang="en-US" sz="1000" b="0" i="1" dirty="0">
                          <a:effectLst/>
                          <a:latin typeface="times"/>
                        </a:rPr>
                        <a:t>x</a:t>
                      </a:r>
                      <a:r>
                        <a:rPr lang="en-US" sz="1000" dirty="0">
                          <a:effectLst/>
                        </a:rPr>
                        <a:t> + </a:t>
                      </a:r>
                      <a:r>
                        <a:rPr lang="en-US" sz="1000" b="0" i="1" dirty="0">
                          <a:effectLst/>
                          <a:latin typeface="times"/>
                        </a:rPr>
                        <a:t>y</a:t>
                      </a:r>
                      <a:endParaRPr lang="en-US" sz="1000" dirty="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sum of </a:t>
                      </a:r>
                      <a:r>
                        <a:rPr lang="en-US" sz="1000" b="0" i="1" dirty="0">
                          <a:effectLst/>
                          <a:latin typeface="times"/>
                        </a:rPr>
                        <a:t>x</a:t>
                      </a:r>
                      <a:r>
                        <a:rPr lang="en-US" sz="1000" dirty="0">
                          <a:effectLst/>
                        </a:rPr>
                        <a:t> and </a:t>
                      </a:r>
                      <a:r>
                        <a:rPr lang="en-US" sz="1000" b="0" i="1" dirty="0">
                          <a:effectLst/>
                          <a:latin typeface="times"/>
                        </a:rPr>
                        <a:t>y</a:t>
                      </a:r>
                      <a:endParaRPr 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b="0" i="1">
                          <a:effectLst/>
                          <a:latin typeface="times"/>
                        </a:rPr>
                        <a:t>x</a:t>
                      </a:r>
                      <a:r>
                        <a:rPr lang="en-US" sz="1000">
                          <a:effectLst/>
                        </a:rPr>
                        <a:t> - </a:t>
                      </a:r>
                      <a:r>
                        <a:rPr lang="en-US" sz="1000" b="0" i="1">
                          <a:effectLst/>
                          <a:latin typeface="times"/>
                        </a:rPr>
                        <a:t>y</a:t>
                      </a:r>
                      <a:endParaRPr lang="en-US" sz="100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difference of </a:t>
                      </a:r>
                      <a:r>
                        <a:rPr lang="en-US" sz="1000" b="0" i="1" dirty="0">
                          <a:effectLst/>
                          <a:latin typeface="times"/>
                        </a:rPr>
                        <a:t>x</a:t>
                      </a:r>
                      <a:r>
                        <a:rPr lang="en-US" sz="1000" dirty="0">
                          <a:effectLst/>
                        </a:rPr>
                        <a:t> and </a:t>
                      </a:r>
                      <a:r>
                        <a:rPr lang="en-US" sz="1000" b="0" i="1" dirty="0">
                          <a:effectLst/>
                          <a:latin typeface="times"/>
                        </a:rPr>
                        <a:t>y</a:t>
                      </a:r>
                      <a:endParaRPr 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b="0" i="1">
                          <a:effectLst/>
                          <a:latin typeface="times"/>
                        </a:rPr>
                        <a:t>x</a:t>
                      </a:r>
                      <a:r>
                        <a:rPr lang="en-US" sz="1000">
                          <a:effectLst/>
                        </a:rPr>
                        <a:t> * </a:t>
                      </a:r>
                      <a:r>
                        <a:rPr lang="en-US" sz="1000" b="0" i="1">
                          <a:effectLst/>
                          <a:latin typeface="times"/>
                        </a:rPr>
                        <a:t>y</a:t>
                      </a:r>
                      <a:endParaRPr lang="en-US" sz="100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product of </a:t>
                      </a:r>
                      <a:r>
                        <a:rPr lang="en-US" sz="1000" b="0" i="1" dirty="0">
                          <a:effectLst/>
                          <a:latin typeface="times"/>
                        </a:rPr>
                        <a:t>x</a:t>
                      </a:r>
                      <a:r>
                        <a:rPr lang="en-US" sz="1000" dirty="0">
                          <a:effectLst/>
                        </a:rPr>
                        <a:t> and </a:t>
                      </a:r>
                      <a:r>
                        <a:rPr lang="en-US" sz="1000" b="0" i="1" dirty="0">
                          <a:effectLst/>
                          <a:latin typeface="times"/>
                        </a:rPr>
                        <a:t>y</a:t>
                      </a:r>
                      <a:endParaRPr 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b="0" i="1">
                          <a:effectLst/>
                          <a:latin typeface="times"/>
                        </a:rPr>
                        <a:t>x</a:t>
                      </a:r>
                      <a:r>
                        <a:rPr lang="en-US" sz="1000">
                          <a:effectLst/>
                        </a:rPr>
                        <a:t> / </a:t>
                      </a:r>
                      <a:r>
                        <a:rPr lang="en-US" sz="1000" b="0" i="1">
                          <a:effectLst/>
                          <a:latin typeface="times"/>
                        </a:rPr>
                        <a:t>y</a:t>
                      </a:r>
                      <a:endParaRPr lang="en-US" sz="100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quotient of </a:t>
                      </a:r>
                      <a:r>
                        <a:rPr lang="en-US" sz="1000" b="0" i="1" dirty="0">
                          <a:effectLst/>
                          <a:latin typeface="times"/>
                        </a:rPr>
                        <a:t>x</a:t>
                      </a:r>
                      <a:r>
                        <a:rPr lang="en-US" sz="1000" dirty="0">
                          <a:effectLst/>
                        </a:rPr>
                        <a:t> and </a:t>
                      </a:r>
                      <a:r>
                        <a:rPr lang="en-US" sz="1000" b="0" i="1" dirty="0">
                          <a:effectLst/>
                          <a:latin typeface="times"/>
                        </a:rPr>
                        <a:t>y</a:t>
                      </a:r>
                      <a:endParaRPr 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b="0" i="1">
                          <a:effectLst/>
                          <a:latin typeface="times"/>
                        </a:rPr>
                        <a:t>x</a:t>
                      </a:r>
                      <a:r>
                        <a:rPr lang="en-US" sz="1000">
                          <a:effectLst/>
                        </a:rPr>
                        <a:t> // </a:t>
                      </a:r>
                      <a:r>
                        <a:rPr lang="en-US" sz="1000" b="0" i="1">
                          <a:effectLst/>
                          <a:latin typeface="times"/>
                        </a:rPr>
                        <a:t>y</a:t>
                      </a:r>
                      <a:endParaRPr lang="en-US" sz="100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(floored) quotient of </a:t>
                      </a:r>
                      <a:r>
                        <a:rPr lang="en-US" sz="1000" b="0" i="1" dirty="0">
                          <a:effectLst/>
                          <a:latin typeface="times"/>
                        </a:rPr>
                        <a:t>x</a:t>
                      </a:r>
                      <a:r>
                        <a:rPr lang="en-US" sz="1000" dirty="0">
                          <a:effectLst/>
                        </a:rPr>
                        <a:t> and </a:t>
                      </a:r>
                      <a:r>
                        <a:rPr lang="en-US" sz="1000" b="0" i="1" dirty="0">
                          <a:effectLst/>
                          <a:latin typeface="times"/>
                        </a:rPr>
                        <a:t>y</a:t>
                      </a:r>
                      <a:endParaRPr 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b="0" i="1">
                          <a:effectLst/>
                          <a:latin typeface="times"/>
                        </a:rPr>
                        <a:t>x</a:t>
                      </a:r>
                      <a:r>
                        <a:rPr lang="en-US" sz="1000">
                          <a:effectLst/>
                        </a:rPr>
                        <a:t> % </a:t>
                      </a:r>
                      <a:r>
                        <a:rPr lang="en-US" sz="1000" b="0" i="1">
                          <a:effectLst/>
                          <a:latin typeface="times"/>
                        </a:rPr>
                        <a:t>y</a:t>
                      </a:r>
                      <a:endParaRPr lang="en-US" sz="100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remainder of </a:t>
                      </a:r>
                      <a:r>
                        <a:rPr lang="en-US" sz="1000" b="0" i="1" dirty="0">
                          <a:effectLst/>
                          <a:latin typeface="times"/>
                        </a:rPr>
                        <a:t>x</a:t>
                      </a:r>
                      <a:r>
                        <a:rPr lang="en-US" sz="1000" dirty="0">
                          <a:effectLst/>
                        </a:rPr>
                        <a:t> / </a:t>
                      </a:r>
                      <a:r>
                        <a:rPr lang="en-US" sz="1000" b="0" i="1" dirty="0">
                          <a:effectLst/>
                          <a:latin typeface="times"/>
                        </a:rPr>
                        <a:t>y</a:t>
                      </a:r>
                      <a:endParaRPr 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a:effectLst/>
                        </a:rPr>
                        <a:t>-</a:t>
                      </a:r>
                      <a:r>
                        <a:rPr lang="en-US" sz="1000" b="0" i="1">
                          <a:effectLst/>
                          <a:latin typeface="times"/>
                        </a:rPr>
                        <a:t>x</a:t>
                      </a:r>
                      <a:endParaRPr lang="en-US" sz="100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b="0" i="1" dirty="0">
                          <a:effectLst/>
                          <a:latin typeface="times"/>
                        </a:rPr>
                        <a:t>x</a:t>
                      </a:r>
                      <a:r>
                        <a:rPr lang="en-US" sz="1000" dirty="0">
                          <a:effectLst/>
                        </a:rPr>
                        <a:t> negated</a:t>
                      </a: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a:effectLst/>
                        </a:rPr>
                        <a:t>+</a:t>
                      </a:r>
                      <a:r>
                        <a:rPr lang="en-US" sz="1000" b="0" i="1">
                          <a:effectLst/>
                          <a:latin typeface="times"/>
                        </a:rPr>
                        <a:t>x</a:t>
                      </a:r>
                      <a:endParaRPr lang="en-US" sz="100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b="0" i="1" dirty="0">
                          <a:effectLst/>
                          <a:latin typeface="times"/>
                        </a:rPr>
                        <a:t>x</a:t>
                      </a:r>
                      <a:r>
                        <a:rPr lang="en-US" sz="1000" dirty="0">
                          <a:effectLst/>
                        </a:rPr>
                        <a:t> unchanged</a:t>
                      </a: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a:effectLst/>
                        </a:rPr>
                        <a:t>abs(</a:t>
                      </a:r>
                      <a:r>
                        <a:rPr lang="en-US" sz="1000" b="0" i="1">
                          <a:effectLst/>
                          <a:latin typeface="times"/>
                        </a:rPr>
                        <a:t>x</a:t>
                      </a:r>
                      <a:r>
                        <a:rPr lang="en-US" sz="1000">
                          <a:effectLst/>
                        </a:rPr>
                        <a:t>)</a:t>
                      </a: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absolute value or magnitude of </a:t>
                      </a:r>
                      <a:r>
                        <a:rPr lang="en-US" sz="1000" b="0" i="1" dirty="0">
                          <a:effectLst/>
                          <a:latin typeface="times"/>
                        </a:rPr>
                        <a:t>x</a:t>
                      </a:r>
                      <a:endParaRPr 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a:effectLst/>
                        </a:rPr>
                        <a:t>int(</a:t>
                      </a:r>
                      <a:r>
                        <a:rPr lang="en-US" sz="1000" b="0" i="1">
                          <a:effectLst/>
                          <a:latin typeface="times"/>
                        </a:rPr>
                        <a:t>x</a:t>
                      </a:r>
                      <a:r>
                        <a:rPr lang="en-US" sz="1000">
                          <a:effectLst/>
                        </a:rPr>
                        <a:t>)</a:t>
                      </a: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b="0" i="1" dirty="0">
                          <a:effectLst/>
                          <a:latin typeface="times"/>
                        </a:rPr>
                        <a:t>x</a:t>
                      </a:r>
                      <a:r>
                        <a:rPr lang="en-US" sz="1000" dirty="0">
                          <a:effectLst/>
                        </a:rPr>
                        <a:t> converted to integer</a:t>
                      </a: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a:effectLst/>
                        </a:rPr>
                        <a:t>long(</a:t>
                      </a:r>
                      <a:r>
                        <a:rPr lang="en-US" sz="1000" b="0" i="1">
                          <a:effectLst/>
                          <a:latin typeface="times"/>
                        </a:rPr>
                        <a:t>x</a:t>
                      </a:r>
                      <a:r>
                        <a:rPr lang="en-US" sz="1000">
                          <a:effectLst/>
                        </a:rPr>
                        <a:t>)</a:t>
                      </a: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b="0" i="1" dirty="0">
                          <a:effectLst/>
                          <a:latin typeface="times"/>
                        </a:rPr>
                        <a:t>x</a:t>
                      </a:r>
                      <a:r>
                        <a:rPr lang="en-US" sz="1000" dirty="0">
                          <a:effectLst/>
                        </a:rPr>
                        <a:t> converted to long integer</a:t>
                      </a: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a:effectLst/>
                        </a:rPr>
                        <a:t>float(</a:t>
                      </a:r>
                      <a:r>
                        <a:rPr lang="en-US" sz="1000" b="0" i="1">
                          <a:effectLst/>
                          <a:latin typeface="times"/>
                        </a:rPr>
                        <a:t>x</a:t>
                      </a:r>
                      <a:r>
                        <a:rPr lang="en-US" sz="1000">
                          <a:effectLst/>
                        </a:rPr>
                        <a:t>)</a:t>
                      </a: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b="0" i="1" dirty="0">
                          <a:effectLst/>
                          <a:latin typeface="times"/>
                        </a:rPr>
                        <a:t>x</a:t>
                      </a:r>
                      <a:r>
                        <a:rPr lang="en-US" sz="1000" dirty="0">
                          <a:effectLst/>
                        </a:rPr>
                        <a:t> converted to floating point</a:t>
                      </a: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833">
                <a:tc>
                  <a:txBody>
                    <a:bodyPr/>
                    <a:lstStyle/>
                    <a:p>
                      <a:pPr algn="ctr" fontAlgn="base"/>
                      <a:r>
                        <a:rPr lang="en-US" sz="1000">
                          <a:effectLst/>
                        </a:rPr>
                        <a:t>complex(</a:t>
                      </a:r>
                      <a:r>
                        <a:rPr lang="en-US" sz="1000" b="0" i="1">
                          <a:effectLst/>
                          <a:latin typeface="times"/>
                        </a:rPr>
                        <a:t>re</a:t>
                      </a:r>
                      <a:r>
                        <a:rPr lang="en-US" sz="1000">
                          <a:effectLst/>
                        </a:rPr>
                        <a:t>,</a:t>
                      </a:r>
                      <a:r>
                        <a:rPr lang="en-US" sz="1000" b="0" i="1">
                          <a:effectLst/>
                          <a:latin typeface="times"/>
                        </a:rPr>
                        <a:t>im</a:t>
                      </a:r>
                      <a:r>
                        <a:rPr lang="en-US" sz="1000">
                          <a:effectLst/>
                        </a:rPr>
                        <a:t>)</a:t>
                      </a: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a complex number with real part </a:t>
                      </a:r>
                      <a:r>
                        <a:rPr lang="en-US" sz="1000" b="0" i="1" dirty="0">
                          <a:effectLst/>
                          <a:latin typeface="times"/>
                        </a:rPr>
                        <a:t>re</a:t>
                      </a:r>
                      <a:r>
                        <a:rPr lang="en-US" sz="1000" dirty="0">
                          <a:effectLst/>
                        </a:rPr>
                        <a:t>, imaginary part </a:t>
                      </a:r>
                      <a:r>
                        <a:rPr lang="en-US" sz="1000" b="0" i="1" dirty="0" err="1">
                          <a:effectLst/>
                          <a:latin typeface="times"/>
                        </a:rPr>
                        <a:t>im</a:t>
                      </a:r>
                      <a:r>
                        <a:rPr lang="en-US" sz="1000" dirty="0">
                          <a:effectLst/>
                        </a:rPr>
                        <a:t>. </a:t>
                      </a:r>
                      <a:r>
                        <a:rPr lang="en-US" sz="1000" b="0" i="1" dirty="0" err="1">
                          <a:effectLst/>
                          <a:latin typeface="times"/>
                        </a:rPr>
                        <a:t>im</a:t>
                      </a:r>
                      <a:r>
                        <a:rPr lang="en-US" sz="1000" dirty="0">
                          <a:effectLst/>
                        </a:rPr>
                        <a:t> defaults to zero.</a:t>
                      </a: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b="0" i="1">
                          <a:effectLst/>
                          <a:latin typeface="times"/>
                        </a:rPr>
                        <a:t>c</a:t>
                      </a:r>
                      <a:r>
                        <a:rPr lang="en-US" sz="1000">
                          <a:effectLst/>
                        </a:rPr>
                        <a:t>.conjugate()</a:t>
                      </a: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conjugate of the complex number </a:t>
                      </a:r>
                      <a:r>
                        <a:rPr lang="en-US" sz="1000" b="0" i="1" dirty="0">
                          <a:effectLst/>
                          <a:latin typeface="times"/>
                        </a:rPr>
                        <a:t>c</a:t>
                      </a:r>
                      <a:endParaRPr 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a:effectLst/>
                        </a:rPr>
                        <a:t>divmod(</a:t>
                      </a:r>
                      <a:r>
                        <a:rPr lang="en-US" sz="1000" b="0" i="1">
                          <a:effectLst/>
                          <a:latin typeface="times"/>
                        </a:rPr>
                        <a:t>x</a:t>
                      </a:r>
                      <a:r>
                        <a:rPr lang="en-US" sz="1000">
                          <a:effectLst/>
                        </a:rPr>
                        <a:t>, </a:t>
                      </a:r>
                      <a:r>
                        <a:rPr lang="en-US" sz="1000" b="0" i="1">
                          <a:effectLst/>
                          <a:latin typeface="times"/>
                        </a:rPr>
                        <a:t>y</a:t>
                      </a:r>
                      <a:r>
                        <a:rPr lang="en-US" sz="1000">
                          <a:effectLst/>
                        </a:rPr>
                        <a:t>)</a:t>
                      </a: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dirty="0">
                          <a:effectLst/>
                        </a:rPr>
                        <a:t>the pair (</a:t>
                      </a:r>
                      <a:r>
                        <a:rPr lang="en-US" sz="1000" b="0" i="1" dirty="0">
                          <a:effectLst/>
                          <a:latin typeface="times"/>
                        </a:rPr>
                        <a:t>x</a:t>
                      </a:r>
                      <a:r>
                        <a:rPr lang="en-US" sz="1000" dirty="0">
                          <a:effectLst/>
                        </a:rPr>
                        <a:t> // </a:t>
                      </a:r>
                      <a:r>
                        <a:rPr lang="en-US" sz="1000" b="0" i="1" dirty="0">
                          <a:effectLst/>
                          <a:latin typeface="times"/>
                        </a:rPr>
                        <a:t>y</a:t>
                      </a:r>
                      <a:r>
                        <a:rPr lang="en-US" sz="1000" dirty="0">
                          <a:effectLst/>
                        </a:rPr>
                        <a:t>, </a:t>
                      </a:r>
                      <a:r>
                        <a:rPr lang="en-US" sz="1000" b="0" i="1" dirty="0">
                          <a:effectLst/>
                          <a:latin typeface="times"/>
                        </a:rPr>
                        <a:t>x</a:t>
                      </a:r>
                      <a:r>
                        <a:rPr lang="en-US" sz="1000" dirty="0">
                          <a:effectLst/>
                        </a:rPr>
                        <a:t> % </a:t>
                      </a:r>
                      <a:r>
                        <a:rPr lang="en-US" sz="1000" b="0" i="1" dirty="0">
                          <a:effectLst/>
                          <a:latin typeface="times"/>
                        </a:rPr>
                        <a:t>y</a:t>
                      </a:r>
                      <a:r>
                        <a:rPr lang="en-US" sz="1000" dirty="0">
                          <a:effectLst/>
                        </a:rPr>
                        <a:t>)</a:t>
                      </a: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a:effectLst/>
                        </a:rPr>
                        <a:t>pow(</a:t>
                      </a:r>
                      <a:r>
                        <a:rPr lang="en-US" sz="1000" b="0" i="1">
                          <a:effectLst/>
                          <a:latin typeface="times"/>
                        </a:rPr>
                        <a:t>x</a:t>
                      </a:r>
                      <a:r>
                        <a:rPr lang="en-US" sz="1000">
                          <a:effectLst/>
                        </a:rPr>
                        <a:t>, </a:t>
                      </a:r>
                      <a:r>
                        <a:rPr lang="en-US" sz="1000" b="0" i="1">
                          <a:effectLst/>
                          <a:latin typeface="times"/>
                        </a:rPr>
                        <a:t>y</a:t>
                      </a:r>
                      <a:r>
                        <a:rPr lang="en-US" sz="1000">
                          <a:effectLst/>
                        </a:rPr>
                        <a:t>)</a:t>
                      </a: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000" b="0" i="1">
                          <a:effectLst/>
                          <a:latin typeface="times"/>
                        </a:rPr>
                        <a:t>x</a:t>
                      </a:r>
                      <a:r>
                        <a:rPr lang="en-US" sz="1000">
                          <a:effectLst/>
                        </a:rPr>
                        <a:t> to the power </a:t>
                      </a:r>
                      <a:r>
                        <a:rPr lang="en-US" sz="1000" b="0" i="1">
                          <a:effectLst/>
                          <a:latin typeface="times"/>
                        </a:rPr>
                        <a:t>y</a:t>
                      </a:r>
                      <a:endParaRPr lang="en-US" sz="100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6152">
                <a:tc>
                  <a:txBody>
                    <a:bodyPr/>
                    <a:lstStyle/>
                    <a:p>
                      <a:pPr algn="ctr" fontAlgn="base"/>
                      <a:r>
                        <a:rPr lang="en-US" sz="1000" b="0" i="1">
                          <a:effectLst/>
                          <a:latin typeface="times"/>
                        </a:rPr>
                        <a:t>x</a:t>
                      </a:r>
                      <a:r>
                        <a:rPr lang="en-US" sz="1000">
                          <a:effectLst/>
                        </a:rPr>
                        <a:t> ** </a:t>
                      </a:r>
                      <a:r>
                        <a:rPr lang="en-US" sz="1000" b="0" i="1">
                          <a:effectLst/>
                          <a:latin typeface="times"/>
                        </a:rPr>
                        <a:t>y</a:t>
                      </a:r>
                      <a:endParaRPr lang="en-US" sz="1000">
                        <a:effectLst/>
                      </a:endParaRPr>
                    </a:p>
                  </a:txBody>
                  <a:tcPr marL="47145" marR="47145" marT="23573" marB="23573"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a:r>
                        <a:rPr lang="en-US" sz="1000" b="0" i="1" dirty="0">
                          <a:effectLst/>
                          <a:latin typeface="times"/>
                        </a:rPr>
                        <a:t>x</a:t>
                      </a:r>
                      <a:r>
                        <a:rPr lang="en-US" sz="1000" dirty="0">
                          <a:effectLst/>
                        </a:rPr>
                        <a:t> to the power </a:t>
                      </a:r>
                      <a:r>
                        <a:rPr lang="en-US" sz="1000" b="0" i="1" dirty="0">
                          <a:effectLst/>
                          <a:latin typeface="times"/>
                        </a:rPr>
                        <a:t>y</a:t>
                      </a:r>
                      <a:endParaRPr 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endParaRPr lang="ko-KR" altLang="en-US" sz="1000" dirty="0">
                        <a:effectLst/>
                      </a:endParaRPr>
                    </a:p>
                  </a:txBody>
                  <a:tcPr marL="47145" marR="47145" marT="23573" marB="23573"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1651598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Functools</a:t>
            </a:r>
            <a:r>
              <a:rPr lang="en-US" altLang="ko-KR" dirty="0" smtClean="0"/>
              <a:t> Module</a:t>
            </a:r>
            <a:endParaRPr lang="ko-KR" altLang="en-US" dirty="0"/>
          </a:p>
        </p:txBody>
      </p:sp>
      <p:sp>
        <p:nvSpPr>
          <p:cNvPr id="3" name="내용 개체 틀 2"/>
          <p:cNvSpPr>
            <a:spLocks noGrp="1"/>
          </p:cNvSpPr>
          <p:nvPr>
            <p:ph sz="quarter" idx="1"/>
          </p:nvPr>
        </p:nvSpPr>
        <p:spPr>
          <a:xfrm>
            <a:off x="612648" y="1600200"/>
            <a:ext cx="8153400" cy="1180728"/>
          </a:xfrm>
        </p:spPr>
        <p:txBody>
          <a:bodyPr>
            <a:normAutofit/>
          </a:bodyPr>
          <a:lstStyle/>
          <a:p>
            <a:pPr marL="0" indent="0">
              <a:buNone/>
            </a:pPr>
            <a:r>
              <a:rPr lang="en-US" altLang="ko-KR" dirty="0" err="1"/>
              <a:t>functools.wraps</a:t>
            </a:r>
            <a:r>
              <a:rPr lang="en-US" altLang="ko-KR" dirty="0"/>
              <a:t>(wrapped[, assigned][, updated</a:t>
            </a:r>
            <a:r>
              <a:rPr lang="en-US" altLang="ko-KR" dirty="0" smtClean="0"/>
              <a:t>])  </a:t>
            </a:r>
            <a:r>
              <a:rPr lang="ko-KR" altLang="en-US" dirty="0" smtClean="0"/>
              <a:t>을 이용하여 </a:t>
            </a:r>
            <a:r>
              <a:rPr lang="ko-KR" altLang="en-US" dirty="0" err="1" smtClean="0"/>
              <a:t>데코레이션</a:t>
            </a:r>
            <a:r>
              <a:rPr lang="ko-KR" altLang="en-US" dirty="0" smtClean="0"/>
              <a:t> 처리</a:t>
            </a:r>
            <a:endParaRPr lang="en-US" altLang="ko-KR" dirty="0" smtClean="0"/>
          </a:p>
        </p:txBody>
      </p:sp>
      <p:sp>
        <p:nvSpPr>
          <p:cNvPr id="7" name="직사각형 6"/>
          <p:cNvSpPr/>
          <p:nvPr/>
        </p:nvSpPr>
        <p:spPr>
          <a:xfrm>
            <a:off x="827584" y="2852936"/>
            <a:ext cx="4104456"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from </a:t>
            </a:r>
            <a:r>
              <a:rPr lang="en-US" altLang="ko-KR" sz="1200" dirty="0" err="1"/>
              <a:t>functools</a:t>
            </a:r>
            <a:r>
              <a:rPr lang="en-US" altLang="ko-KR" sz="1200" dirty="0"/>
              <a:t> import wraps</a:t>
            </a:r>
          </a:p>
          <a:p>
            <a:r>
              <a:rPr lang="en-US" altLang="ko-KR" sz="1200" dirty="0" err="1"/>
              <a:t>def</a:t>
            </a:r>
            <a:r>
              <a:rPr lang="en-US" altLang="ko-KR" sz="1200" dirty="0"/>
              <a:t> </a:t>
            </a:r>
            <a:r>
              <a:rPr lang="en-US" altLang="ko-KR" sz="1200" dirty="0" err="1"/>
              <a:t>my_decorator</a:t>
            </a:r>
            <a:r>
              <a:rPr lang="en-US" altLang="ko-KR" sz="1200" dirty="0"/>
              <a:t>(f):</a:t>
            </a:r>
          </a:p>
          <a:p>
            <a:r>
              <a:rPr lang="en-US" altLang="ko-KR" sz="1200" dirty="0"/>
              <a:t>     @wraps(f)</a:t>
            </a:r>
          </a:p>
          <a:p>
            <a:r>
              <a:rPr lang="en-US" altLang="ko-KR" sz="1200" dirty="0"/>
              <a:t>     </a:t>
            </a:r>
            <a:r>
              <a:rPr lang="en-US" altLang="ko-KR" sz="1200" dirty="0" err="1"/>
              <a:t>def</a:t>
            </a:r>
            <a:r>
              <a:rPr lang="en-US" altLang="ko-KR" sz="1200" dirty="0"/>
              <a:t> wrapper(*</a:t>
            </a:r>
            <a:r>
              <a:rPr lang="en-US" altLang="ko-KR" sz="1200" dirty="0" err="1"/>
              <a:t>args</a:t>
            </a:r>
            <a:r>
              <a:rPr lang="en-US" altLang="ko-KR" sz="1200" dirty="0"/>
              <a:t>, **</a:t>
            </a:r>
            <a:r>
              <a:rPr lang="en-US" altLang="ko-KR" sz="1200" dirty="0" err="1"/>
              <a:t>kwds</a:t>
            </a:r>
            <a:r>
              <a:rPr lang="en-US" altLang="ko-KR" sz="1200" dirty="0"/>
              <a:t>):</a:t>
            </a:r>
          </a:p>
          <a:p>
            <a:r>
              <a:rPr lang="en-US" altLang="ko-KR" sz="1200" dirty="0"/>
              <a:t>         print 'Calling decorated function'</a:t>
            </a:r>
          </a:p>
          <a:p>
            <a:r>
              <a:rPr lang="en-US" altLang="ko-KR" sz="1200" dirty="0"/>
              <a:t>         return f(*</a:t>
            </a:r>
            <a:r>
              <a:rPr lang="en-US" altLang="ko-KR" sz="1200" dirty="0" err="1"/>
              <a:t>args</a:t>
            </a:r>
            <a:r>
              <a:rPr lang="en-US" altLang="ko-KR" sz="1200" dirty="0"/>
              <a:t>, **</a:t>
            </a:r>
            <a:r>
              <a:rPr lang="en-US" altLang="ko-KR" sz="1200" dirty="0" err="1"/>
              <a:t>kwds</a:t>
            </a:r>
            <a:r>
              <a:rPr lang="en-US" altLang="ko-KR" sz="1200" dirty="0"/>
              <a:t>)</a:t>
            </a:r>
          </a:p>
          <a:p>
            <a:r>
              <a:rPr lang="en-US" altLang="ko-KR" sz="1200" dirty="0"/>
              <a:t>     return wrapper</a:t>
            </a:r>
          </a:p>
          <a:p>
            <a:endParaRPr lang="en-US" altLang="ko-KR" sz="1200" dirty="0"/>
          </a:p>
          <a:p>
            <a:r>
              <a:rPr lang="en-US" altLang="ko-KR" sz="1200" dirty="0"/>
              <a:t>@</a:t>
            </a:r>
            <a:r>
              <a:rPr lang="en-US" altLang="ko-KR" sz="1200" dirty="0" err="1"/>
              <a:t>my_decorator</a:t>
            </a:r>
            <a:endParaRPr lang="en-US" altLang="ko-KR" sz="1200" dirty="0"/>
          </a:p>
          <a:p>
            <a:r>
              <a:rPr lang="en-US" altLang="ko-KR" sz="1200" dirty="0" err="1"/>
              <a:t>def</a:t>
            </a:r>
            <a:r>
              <a:rPr lang="en-US" altLang="ko-KR" sz="1200" dirty="0"/>
              <a:t> example():</a:t>
            </a:r>
          </a:p>
          <a:p>
            <a:r>
              <a:rPr lang="en-US" altLang="ko-KR" sz="1200" dirty="0"/>
              <a:t>     """</a:t>
            </a:r>
            <a:r>
              <a:rPr lang="en-US" altLang="ko-KR" sz="1200" dirty="0" err="1"/>
              <a:t>Docstring</a:t>
            </a:r>
            <a:r>
              <a:rPr lang="en-US" altLang="ko-KR" sz="1200" dirty="0"/>
              <a:t>"""</a:t>
            </a:r>
          </a:p>
          <a:p>
            <a:r>
              <a:rPr lang="en-US" altLang="ko-KR" sz="1200" dirty="0"/>
              <a:t>     print 'Called example function'</a:t>
            </a:r>
          </a:p>
          <a:p>
            <a:endParaRPr lang="en-US" altLang="ko-KR" sz="1200" dirty="0"/>
          </a:p>
          <a:p>
            <a:endParaRPr lang="en-US" altLang="ko-KR" sz="1200" dirty="0"/>
          </a:p>
          <a:p>
            <a:endParaRPr lang="en-US" altLang="ko-KR" sz="1200" dirty="0"/>
          </a:p>
          <a:p>
            <a:r>
              <a:rPr lang="en-US" altLang="ko-KR" sz="1200" dirty="0"/>
              <a:t>example()</a:t>
            </a:r>
            <a:endParaRPr lang="ko-KR" altLang="en-US" sz="1200" dirty="0"/>
          </a:p>
        </p:txBody>
      </p:sp>
      <p:sp>
        <p:nvSpPr>
          <p:cNvPr id="4" name="TextBox 3"/>
          <p:cNvSpPr txBox="1"/>
          <p:nvPr/>
        </p:nvSpPr>
        <p:spPr>
          <a:xfrm>
            <a:off x="5292080" y="3140968"/>
            <a:ext cx="2808312" cy="2308324"/>
          </a:xfrm>
          <a:prstGeom prst="rect">
            <a:avLst/>
          </a:prstGeom>
          <a:noFill/>
        </p:spPr>
        <p:txBody>
          <a:bodyPr wrap="square" rtlCol="0">
            <a:spAutoFit/>
          </a:bodyPr>
          <a:lstStyle/>
          <a:p>
            <a:pPr marL="342900" indent="-342900">
              <a:buAutoNum type="arabicPeriod"/>
            </a:pPr>
            <a:r>
              <a:rPr lang="en-US" altLang="ko-KR" dirty="0" err="1" smtClean="0"/>
              <a:t>Functool</a:t>
            </a:r>
            <a:r>
              <a:rPr lang="ko-KR" altLang="en-US" dirty="0" smtClean="0"/>
              <a:t>를 </a:t>
            </a:r>
            <a:r>
              <a:rPr lang="en-US" altLang="ko-KR" dirty="0" smtClean="0"/>
              <a:t>import </a:t>
            </a:r>
            <a:r>
              <a:rPr lang="ko-KR" altLang="en-US" dirty="0" smtClean="0"/>
              <a:t>처리</a:t>
            </a:r>
            <a:endParaRPr lang="en-US" altLang="ko-KR" dirty="0" smtClean="0"/>
          </a:p>
          <a:p>
            <a:pPr marL="342900" indent="-342900">
              <a:buAutoNum type="arabicPeriod"/>
            </a:pPr>
            <a:r>
              <a:rPr lang="en-US" altLang="ko-KR" dirty="0" smtClean="0"/>
              <a:t>@wraps(</a:t>
            </a:r>
            <a:r>
              <a:rPr lang="ko-KR" altLang="en-US" dirty="0" smtClean="0"/>
              <a:t>전달함</a:t>
            </a:r>
            <a:r>
              <a:rPr lang="ko-KR" altLang="en-US" dirty="0"/>
              <a:t>수</a:t>
            </a:r>
            <a:r>
              <a:rPr lang="en-US" altLang="ko-KR" dirty="0" smtClean="0"/>
              <a:t>)</a:t>
            </a:r>
          </a:p>
          <a:p>
            <a:pPr marL="342900" indent="-342900">
              <a:buAutoNum type="arabicPeriod"/>
            </a:pPr>
            <a:r>
              <a:rPr lang="en-US" altLang="ko-KR" dirty="0" smtClean="0"/>
              <a:t>Wrapper</a:t>
            </a:r>
            <a:r>
              <a:rPr lang="ko-KR" altLang="en-US" dirty="0" smtClean="0"/>
              <a:t>로 함수에 </a:t>
            </a:r>
            <a:r>
              <a:rPr lang="ko-KR" altLang="en-US" dirty="0" err="1" smtClean="0"/>
              <a:t>파라미터</a:t>
            </a:r>
            <a:r>
              <a:rPr lang="ko-KR" altLang="en-US" dirty="0" smtClean="0"/>
              <a:t> 전달 </a:t>
            </a:r>
            <a:endParaRPr lang="en-US" altLang="ko-KR" dirty="0" smtClean="0"/>
          </a:p>
          <a:p>
            <a:pPr marL="342900" indent="-342900">
              <a:buAutoNum type="arabicPeriod"/>
            </a:pPr>
            <a:r>
              <a:rPr lang="ko-KR" altLang="en-US" dirty="0" err="1" smtClean="0"/>
              <a:t>데코레이션</a:t>
            </a:r>
            <a:r>
              <a:rPr lang="ko-KR" altLang="en-US" dirty="0" smtClean="0"/>
              <a:t> 정의</a:t>
            </a:r>
            <a:endParaRPr lang="en-US" altLang="ko-KR" dirty="0" smtClean="0"/>
          </a:p>
          <a:p>
            <a:pPr marL="342900" indent="-342900">
              <a:buAutoNum type="arabicPeriod"/>
            </a:pPr>
            <a:r>
              <a:rPr lang="ko-KR" altLang="en-US" dirty="0" smtClean="0"/>
              <a:t>전달함수 작성</a:t>
            </a:r>
            <a:endParaRPr lang="en-US" altLang="ko-KR" dirty="0" smtClean="0"/>
          </a:p>
          <a:p>
            <a:pPr marL="342900" indent="-342900">
              <a:buAutoNum type="arabicPeriod"/>
            </a:pPr>
            <a:r>
              <a:rPr lang="ko-KR" altLang="en-US" dirty="0" smtClean="0"/>
              <a:t>전달함수 실행</a:t>
            </a:r>
            <a:endParaRPr lang="ko-KR" altLang="en-US" dirty="0"/>
          </a:p>
        </p:txBody>
      </p:sp>
    </p:spTree>
    <p:extLst>
      <p:ext uri="{BB962C8B-B14F-4D97-AF65-F5344CB8AC3E}">
        <p14:creationId xmlns:p14="http://schemas.microsoft.com/office/powerpoint/2010/main" val="64860666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Function decorator : </a:t>
            </a:r>
            <a:r>
              <a:rPr lang="ko-KR" altLang="en-US" dirty="0" err="1" smtClean="0"/>
              <a:t>파라미</a:t>
            </a:r>
            <a:r>
              <a:rPr lang="ko-KR" altLang="en-US" dirty="0" err="1"/>
              <a:t>터</a:t>
            </a:r>
            <a:endParaRPr lang="ko-KR" altLang="en-US" dirty="0"/>
          </a:p>
        </p:txBody>
      </p:sp>
      <p:sp>
        <p:nvSpPr>
          <p:cNvPr id="3" name="내용 개체 틀 2"/>
          <p:cNvSpPr>
            <a:spLocks noGrp="1"/>
          </p:cNvSpPr>
          <p:nvPr>
            <p:ph sz="quarter" idx="1"/>
          </p:nvPr>
        </p:nvSpPr>
        <p:spPr>
          <a:xfrm>
            <a:off x="612648" y="1600200"/>
            <a:ext cx="8153400" cy="1180728"/>
          </a:xfrm>
        </p:spPr>
        <p:txBody>
          <a:bodyPr>
            <a:normAutofit fontScale="77500" lnSpcReduction="20000"/>
          </a:bodyPr>
          <a:lstStyle/>
          <a:p>
            <a:pPr>
              <a:buFont typeface="Wingdings" panose="05000000000000000000" pitchFamily="2" charset="2"/>
              <a:buChar char="§"/>
            </a:pPr>
            <a:r>
              <a:rPr lang="ko-KR" altLang="en-US" dirty="0" err="1" smtClean="0"/>
              <a:t>데코레이터</a:t>
            </a:r>
            <a:r>
              <a:rPr lang="ko-KR" altLang="en-US" dirty="0" smtClean="0"/>
              <a:t> 함수에서 사용할 </a:t>
            </a:r>
            <a:r>
              <a:rPr lang="ko-KR" altLang="en-US" dirty="0" err="1" smtClean="0"/>
              <a:t>파라미터</a:t>
            </a:r>
            <a:r>
              <a:rPr lang="ko-KR" altLang="en-US" dirty="0" smtClean="0"/>
              <a:t> 전달</a:t>
            </a:r>
            <a:endParaRPr lang="en-US" altLang="ko-KR" dirty="0" smtClean="0"/>
          </a:p>
          <a:p>
            <a:pPr>
              <a:buFont typeface="Wingdings" panose="05000000000000000000" pitchFamily="2" charset="2"/>
              <a:buChar char="§"/>
            </a:pPr>
            <a:r>
              <a:rPr lang="ko-KR" altLang="en-US" dirty="0" smtClean="0"/>
              <a:t>내부함수에 전달함수를 </a:t>
            </a:r>
            <a:r>
              <a:rPr lang="ko-KR" altLang="en-US" dirty="0" err="1" smtClean="0"/>
              <a:t>파라미터로</a:t>
            </a:r>
            <a:r>
              <a:rPr lang="ko-KR" altLang="en-US" dirty="0" smtClean="0"/>
              <a:t> 전달</a:t>
            </a:r>
            <a:r>
              <a:rPr lang="en-US" altLang="ko-KR" dirty="0" smtClean="0"/>
              <a:t>(</a:t>
            </a:r>
            <a:r>
              <a:rPr lang="ko-KR" altLang="en-US" dirty="0" err="1" smtClean="0"/>
              <a:t>클로저</a:t>
            </a:r>
            <a:r>
              <a:rPr lang="en-US" altLang="ko-KR" dirty="0"/>
              <a:t> </a:t>
            </a:r>
            <a:r>
              <a:rPr lang="ko-KR" altLang="en-US" dirty="0" smtClean="0"/>
              <a:t>구성</a:t>
            </a:r>
            <a:r>
              <a:rPr lang="en-US" altLang="ko-KR" dirty="0" smtClean="0"/>
              <a:t>)</a:t>
            </a:r>
            <a:r>
              <a:rPr lang="ko-KR" altLang="en-US" dirty="0" smtClean="0"/>
              <a:t> </a:t>
            </a:r>
            <a:endParaRPr lang="en-US" altLang="ko-KR" dirty="0" smtClean="0"/>
          </a:p>
          <a:p>
            <a:pPr>
              <a:buFont typeface="Wingdings" panose="05000000000000000000" pitchFamily="2" charset="2"/>
              <a:buChar char="§"/>
            </a:pPr>
            <a:r>
              <a:rPr lang="en-US" altLang="ko-KR" dirty="0"/>
              <a:t> </a:t>
            </a:r>
            <a:r>
              <a:rPr lang="en-US" altLang="ko-KR" dirty="0" smtClean="0"/>
              <a:t>wrapping </a:t>
            </a:r>
            <a:r>
              <a:rPr lang="ko-KR" altLang="en-US" dirty="0" smtClean="0"/>
              <a:t>함수 정의 및 내부함수 </a:t>
            </a:r>
            <a:r>
              <a:rPr lang="ko-KR" altLang="en-US" dirty="0" err="1" smtClean="0"/>
              <a:t>파라미터</a:t>
            </a:r>
            <a:r>
              <a:rPr lang="ko-KR" altLang="en-US" dirty="0" smtClean="0"/>
              <a:t> 전달</a:t>
            </a:r>
            <a:endParaRPr lang="en-US" altLang="ko-KR" dirty="0" smtClean="0"/>
          </a:p>
        </p:txBody>
      </p:sp>
      <p:sp>
        <p:nvSpPr>
          <p:cNvPr id="12" name="직사각형 11"/>
          <p:cNvSpPr/>
          <p:nvPr/>
        </p:nvSpPr>
        <p:spPr>
          <a:xfrm>
            <a:off x="1513790" y="3429000"/>
            <a:ext cx="5184576"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200" dirty="0" smtClean="0"/>
          </a:p>
          <a:p>
            <a:r>
              <a:rPr lang="en-US" altLang="ko-KR" sz="1200" dirty="0" err="1" smtClean="0"/>
              <a:t>def</a:t>
            </a:r>
            <a:r>
              <a:rPr lang="en-US" altLang="ko-KR" sz="1200" dirty="0" smtClean="0"/>
              <a:t> </a:t>
            </a:r>
            <a:r>
              <a:rPr lang="en-US" altLang="ko-KR" sz="1200" dirty="0"/>
              <a:t>tags(</a:t>
            </a:r>
            <a:r>
              <a:rPr lang="en-US" altLang="ko-KR" sz="1200" dirty="0" err="1"/>
              <a:t>tag_name</a:t>
            </a:r>
            <a:r>
              <a:rPr lang="en-US" altLang="ko-KR" sz="1200" dirty="0"/>
              <a:t>):</a:t>
            </a:r>
          </a:p>
          <a:p>
            <a:r>
              <a:rPr lang="en-US" altLang="ko-KR" sz="1200" dirty="0" smtClean="0"/>
              <a:t>    </a:t>
            </a:r>
            <a:r>
              <a:rPr lang="en-US" altLang="ko-KR" sz="1200" dirty="0" err="1" smtClean="0"/>
              <a:t>def</a:t>
            </a:r>
            <a:r>
              <a:rPr lang="en-US" altLang="ko-KR" sz="1200" dirty="0" smtClean="0"/>
              <a:t> </a:t>
            </a:r>
            <a:r>
              <a:rPr lang="en-US" altLang="ko-KR" sz="1200" dirty="0" err="1"/>
              <a:t>tags_decorator</a:t>
            </a:r>
            <a:r>
              <a:rPr lang="en-US" altLang="ko-KR" sz="1200" dirty="0"/>
              <a:t>(</a:t>
            </a:r>
            <a:r>
              <a:rPr lang="en-US" altLang="ko-KR" sz="1200" dirty="0" err="1"/>
              <a:t>func</a:t>
            </a:r>
            <a:r>
              <a:rPr lang="en-US" altLang="ko-KR" sz="1200" dirty="0"/>
              <a:t>):</a:t>
            </a:r>
          </a:p>
          <a:p>
            <a:r>
              <a:rPr lang="en-US" altLang="ko-KR" sz="1200" dirty="0" smtClean="0"/>
              <a:t>        </a:t>
            </a:r>
            <a:r>
              <a:rPr lang="en-US" altLang="ko-KR" sz="1200" dirty="0" err="1" smtClean="0"/>
              <a:t>def</a:t>
            </a:r>
            <a:r>
              <a:rPr lang="en-US" altLang="ko-KR" sz="1200" dirty="0" smtClean="0"/>
              <a:t> </a:t>
            </a:r>
            <a:r>
              <a:rPr lang="en-US" altLang="ko-KR" sz="1200" dirty="0" err="1"/>
              <a:t>func_wrapper</a:t>
            </a:r>
            <a:r>
              <a:rPr lang="en-US" altLang="ko-KR" sz="1200" dirty="0"/>
              <a:t>(name):</a:t>
            </a:r>
          </a:p>
          <a:p>
            <a:r>
              <a:rPr lang="en-US" altLang="ko-KR" sz="1200" dirty="0" smtClean="0"/>
              <a:t>             return </a:t>
            </a:r>
            <a:r>
              <a:rPr lang="en-US" altLang="ko-KR" sz="1200" dirty="0"/>
              <a:t>"&lt;{0}&gt;{1}&lt;/{0}&gt;".format(</a:t>
            </a:r>
            <a:r>
              <a:rPr lang="en-US" altLang="ko-KR" sz="1200" dirty="0" err="1"/>
              <a:t>tag_name</a:t>
            </a:r>
            <a:r>
              <a:rPr lang="en-US" altLang="ko-KR" sz="1200" dirty="0"/>
              <a:t>, </a:t>
            </a:r>
            <a:r>
              <a:rPr lang="en-US" altLang="ko-KR" sz="1200" dirty="0" err="1"/>
              <a:t>func</a:t>
            </a:r>
            <a:r>
              <a:rPr lang="en-US" altLang="ko-KR" sz="1200" dirty="0"/>
              <a:t>(name))</a:t>
            </a:r>
          </a:p>
          <a:p>
            <a:r>
              <a:rPr lang="en-US" altLang="ko-KR" sz="1200" dirty="0" smtClean="0"/>
              <a:t>         return </a:t>
            </a:r>
            <a:r>
              <a:rPr lang="en-US" altLang="ko-KR" sz="1200" dirty="0" err="1"/>
              <a:t>func_wrapper</a:t>
            </a:r>
            <a:endParaRPr lang="en-US" altLang="ko-KR" sz="1200" dirty="0"/>
          </a:p>
          <a:p>
            <a:r>
              <a:rPr lang="en-US" altLang="ko-KR" sz="1200" dirty="0" smtClean="0"/>
              <a:t>    return </a:t>
            </a:r>
            <a:r>
              <a:rPr lang="en-US" altLang="ko-KR" sz="1200" dirty="0" err="1"/>
              <a:t>tags_decorator</a:t>
            </a:r>
            <a:endParaRPr lang="en-US" altLang="ko-KR" sz="1200" dirty="0"/>
          </a:p>
          <a:p>
            <a:endParaRPr lang="en-US" altLang="ko-KR" sz="1200" dirty="0"/>
          </a:p>
          <a:p>
            <a:r>
              <a:rPr lang="en-US" altLang="ko-KR" sz="1200" dirty="0"/>
              <a:t>@tags("p")</a:t>
            </a:r>
          </a:p>
          <a:p>
            <a:r>
              <a:rPr lang="en-US" altLang="ko-KR" sz="1200" dirty="0" err="1"/>
              <a:t>def</a:t>
            </a:r>
            <a:r>
              <a:rPr lang="en-US" altLang="ko-KR" sz="1200" dirty="0"/>
              <a:t> </a:t>
            </a:r>
            <a:r>
              <a:rPr lang="en-US" altLang="ko-KR" sz="1200" dirty="0" err="1"/>
              <a:t>get_text</a:t>
            </a:r>
            <a:r>
              <a:rPr lang="en-US" altLang="ko-KR" sz="1200" dirty="0"/>
              <a:t>(name):</a:t>
            </a:r>
          </a:p>
          <a:p>
            <a:r>
              <a:rPr lang="en-US" altLang="ko-KR" sz="1200" dirty="0" smtClean="0"/>
              <a:t>    return </a:t>
            </a:r>
            <a:r>
              <a:rPr lang="en-US" altLang="ko-KR" sz="1200" dirty="0"/>
              <a:t>"Hello "+</a:t>
            </a:r>
            <a:r>
              <a:rPr lang="en-US" altLang="ko-KR" sz="1200" dirty="0" smtClean="0"/>
              <a:t>name</a:t>
            </a:r>
          </a:p>
          <a:p>
            <a:endParaRPr lang="en-US" altLang="ko-KR" sz="1200" dirty="0"/>
          </a:p>
          <a:p>
            <a:r>
              <a:rPr lang="en-US" altLang="ko-KR" sz="1200" dirty="0" smtClean="0"/>
              <a:t>#</a:t>
            </a:r>
            <a:r>
              <a:rPr lang="ko-KR" altLang="en-US" sz="1200" dirty="0" smtClean="0"/>
              <a:t>함수 실행</a:t>
            </a:r>
            <a:endParaRPr lang="en-US" altLang="ko-KR" sz="1200" dirty="0"/>
          </a:p>
          <a:p>
            <a:r>
              <a:rPr lang="en-US" altLang="ko-KR" sz="1200" dirty="0"/>
              <a:t>print </a:t>
            </a:r>
            <a:r>
              <a:rPr lang="en-US" altLang="ko-KR" sz="1200" dirty="0" err="1"/>
              <a:t>get_text</a:t>
            </a:r>
            <a:r>
              <a:rPr lang="en-US" altLang="ko-KR" sz="1200" dirty="0"/>
              <a:t>("Dahl")</a:t>
            </a:r>
            <a:endParaRPr lang="ko-KR" altLang="en-US" sz="1200" dirty="0"/>
          </a:p>
        </p:txBody>
      </p:sp>
    </p:spTree>
    <p:extLst>
      <p:ext uri="{BB962C8B-B14F-4D97-AF65-F5344CB8AC3E}">
        <p14:creationId xmlns:p14="http://schemas.microsoft.com/office/powerpoint/2010/main" val="372086353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Functools</a:t>
            </a:r>
            <a:r>
              <a:rPr lang="en-US" altLang="ko-KR" dirty="0" smtClean="0"/>
              <a:t> Module</a:t>
            </a:r>
            <a:endParaRPr lang="ko-KR" altLang="en-US" dirty="0"/>
          </a:p>
        </p:txBody>
      </p:sp>
      <p:sp>
        <p:nvSpPr>
          <p:cNvPr id="3" name="내용 개체 틀 2"/>
          <p:cNvSpPr>
            <a:spLocks noGrp="1"/>
          </p:cNvSpPr>
          <p:nvPr>
            <p:ph sz="quarter" idx="1"/>
          </p:nvPr>
        </p:nvSpPr>
        <p:spPr>
          <a:xfrm>
            <a:off x="612648" y="1600200"/>
            <a:ext cx="8153400" cy="1180728"/>
          </a:xfrm>
        </p:spPr>
        <p:txBody>
          <a:bodyPr>
            <a:normAutofit/>
          </a:bodyPr>
          <a:lstStyle/>
          <a:p>
            <a:pPr marL="0" indent="0">
              <a:buNone/>
            </a:pPr>
            <a:r>
              <a:rPr lang="en-US" altLang="ko-KR" dirty="0" err="1"/>
              <a:t>functools.wraps</a:t>
            </a:r>
            <a:r>
              <a:rPr lang="en-US" altLang="ko-KR" dirty="0"/>
              <a:t>(wrapped[, assigned][, updated</a:t>
            </a:r>
            <a:r>
              <a:rPr lang="en-US" altLang="ko-KR" dirty="0" smtClean="0"/>
              <a:t>])  </a:t>
            </a:r>
            <a:r>
              <a:rPr lang="ko-KR" altLang="en-US" dirty="0" smtClean="0"/>
              <a:t>을 이용하여 </a:t>
            </a:r>
            <a:r>
              <a:rPr lang="ko-KR" altLang="en-US" dirty="0" err="1" smtClean="0"/>
              <a:t>데코레이션</a:t>
            </a:r>
            <a:r>
              <a:rPr lang="ko-KR" altLang="en-US" dirty="0" smtClean="0"/>
              <a:t> 처리</a:t>
            </a:r>
            <a:endParaRPr lang="en-US" altLang="ko-KR" dirty="0" smtClean="0"/>
          </a:p>
        </p:txBody>
      </p:sp>
      <p:sp>
        <p:nvSpPr>
          <p:cNvPr id="7" name="직사각형 6"/>
          <p:cNvSpPr/>
          <p:nvPr/>
        </p:nvSpPr>
        <p:spPr>
          <a:xfrm>
            <a:off x="827584" y="2852936"/>
            <a:ext cx="4104456"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from </a:t>
            </a:r>
            <a:r>
              <a:rPr lang="en-US" altLang="ko-KR" sz="1200" dirty="0" err="1"/>
              <a:t>functools</a:t>
            </a:r>
            <a:r>
              <a:rPr lang="en-US" altLang="ko-KR" sz="1200" dirty="0"/>
              <a:t> import wraps</a:t>
            </a:r>
          </a:p>
          <a:p>
            <a:r>
              <a:rPr lang="en-US" altLang="ko-KR" sz="1200" dirty="0" err="1"/>
              <a:t>def</a:t>
            </a:r>
            <a:r>
              <a:rPr lang="en-US" altLang="ko-KR" sz="1200" dirty="0"/>
              <a:t> </a:t>
            </a:r>
            <a:r>
              <a:rPr lang="en-US" altLang="ko-KR" sz="1200" dirty="0" err="1"/>
              <a:t>my_decorator</a:t>
            </a:r>
            <a:r>
              <a:rPr lang="en-US" altLang="ko-KR" sz="1200" dirty="0"/>
              <a:t>(f):</a:t>
            </a:r>
          </a:p>
          <a:p>
            <a:r>
              <a:rPr lang="en-US" altLang="ko-KR" sz="1200" dirty="0"/>
              <a:t>     @wraps(f)</a:t>
            </a:r>
          </a:p>
          <a:p>
            <a:r>
              <a:rPr lang="en-US" altLang="ko-KR" sz="1200" dirty="0"/>
              <a:t>     </a:t>
            </a:r>
            <a:r>
              <a:rPr lang="en-US" altLang="ko-KR" sz="1200" dirty="0" err="1"/>
              <a:t>def</a:t>
            </a:r>
            <a:r>
              <a:rPr lang="en-US" altLang="ko-KR" sz="1200" dirty="0"/>
              <a:t> wrapper(*</a:t>
            </a:r>
            <a:r>
              <a:rPr lang="en-US" altLang="ko-KR" sz="1200" dirty="0" err="1"/>
              <a:t>args</a:t>
            </a:r>
            <a:r>
              <a:rPr lang="en-US" altLang="ko-KR" sz="1200" dirty="0"/>
              <a:t>, **</a:t>
            </a:r>
            <a:r>
              <a:rPr lang="en-US" altLang="ko-KR" sz="1200" dirty="0" err="1"/>
              <a:t>kwds</a:t>
            </a:r>
            <a:r>
              <a:rPr lang="en-US" altLang="ko-KR" sz="1200" dirty="0"/>
              <a:t>):</a:t>
            </a:r>
          </a:p>
          <a:p>
            <a:r>
              <a:rPr lang="en-US" altLang="ko-KR" sz="1200" dirty="0"/>
              <a:t>         print 'Calling decorated function'</a:t>
            </a:r>
          </a:p>
          <a:p>
            <a:r>
              <a:rPr lang="en-US" altLang="ko-KR" sz="1200" dirty="0"/>
              <a:t>         return f(*</a:t>
            </a:r>
            <a:r>
              <a:rPr lang="en-US" altLang="ko-KR" sz="1200" dirty="0" err="1"/>
              <a:t>args</a:t>
            </a:r>
            <a:r>
              <a:rPr lang="en-US" altLang="ko-KR" sz="1200" dirty="0"/>
              <a:t>, **</a:t>
            </a:r>
            <a:r>
              <a:rPr lang="en-US" altLang="ko-KR" sz="1200" dirty="0" err="1"/>
              <a:t>kwds</a:t>
            </a:r>
            <a:r>
              <a:rPr lang="en-US" altLang="ko-KR" sz="1200" dirty="0"/>
              <a:t>)</a:t>
            </a:r>
          </a:p>
          <a:p>
            <a:r>
              <a:rPr lang="en-US" altLang="ko-KR" sz="1200" dirty="0"/>
              <a:t>     return wrapper</a:t>
            </a:r>
          </a:p>
          <a:p>
            <a:endParaRPr lang="en-US" altLang="ko-KR" sz="1200" dirty="0"/>
          </a:p>
          <a:p>
            <a:r>
              <a:rPr lang="en-US" altLang="ko-KR" sz="1200" dirty="0"/>
              <a:t>@</a:t>
            </a:r>
            <a:r>
              <a:rPr lang="en-US" altLang="ko-KR" sz="1200" dirty="0" err="1"/>
              <a:t>my_decorator</a:t>
            </a:r>
            <a:endParaRPr lang="en-US" altLang="ko-KR" sz="1200" dirty="0"/>
          </a:p>
          <a:p>
            <a:r>
              <a:rPr lang="en-US" altLang="ko-KR" sz="1200" dirty="0" err="1"/>
              <a:t>def</a:t>
            </a:r>
            <a:r>
              <a:rPr lang="en-US" altLang="ko-KR" sz="1200" dirty="0"/>
              <a:t> example():</a:t>
            </a:r>
          </a:p>
          <a:p>
            <a:r>
              <a:rPr lang="en-US" altLang="ko-KR" sz="1200" dirty="0"/>
              <a:t>     """</a:t>
            </a:r>
            <a:r>
              <a:rPr lang="en-US" altLang="ko-KR" sz="1200" dirty="0" err="1"/>
              <a:t>Docstring</a:t>
            </a:r>
            <a:r>
              <a:rPr lang="en-US" altLang="ko-KR" sz="1200" dirty="0"/>
              <a:t>"""</a:t>
            </a:r>
          </a:p>
          <a:p>
            <a:r>
              <a:rPr lang="en-US" altLang="ko-KR" sz="1200" dirty="0"/>
              <a:t>     print 'Called example function'</a:t>
            </a:r>
          </a:p>
          <a:p>
            <a:endParaRPr lang="en-US" altLang="ko-KR" sz="1200" dirty="0"/>
          </a:p>
          <a:p>
            <a:endParaRPr lang="en-US" altLang="ko-KR" sz="1200" dirty="0"/>
          </a:p>
          <a:p>
            <a:endParaRPr lang="en-US" altLang="ko-KR" sz="1200" dirty="0"/>
          </a:p>
          <a:p>
            <a:r>
              <a:rPr lang="en-US" altLang="ko-KR" sz="1200" dirty="0"/>
              <a:t>example()</a:t>
            </a:r>
            <a:endParaRPr lang="ko-KR" altLang="en-US" sz="1200" dirty="0"/>
          </a:p>
        </p:txBody>
      </p:sp>
      <p:sp>
        <p:nvSpPr>
          <p:cNvPr id="4" name="TextBox 3"/>
          <p:cNvSpPr txBox="1"/>
          <p:nvPr/>
        </p:nvSpPr>
        <p:spPr>
          <a:xfrm>
            <a:off x="5292080" y="3140968"/>
            <a:ext cx="2808312" cy="2308324"/>
          </a:xfrm>
          <a:prstGeom prst="rect">
            <a:avLst/>
          </a:prstGeom>
          <a:noFill/>
        </p:spPr>
        <p:txBody>
          <a:bodyPr wrap="square" rtlCol="0">
            <a:spAutoFit/>
          </a:bodyPr>
          <a:lstStyle/>
          <a:p>
            <a:pPr marL="342900" indent="-342900">
              <a:buAutoNum type="arabicPeriod"/>
            </a:pPr>
            <a:r>
              <a:rPr lang="en-US" altLang="ko-KR" dirty="0" err="1" smtClean="0"/>
              <a:t>Functool</a:t>
            </a:r>
            <a:r>
              <a:rPr lang="ko-KR" altLang="en-US" dirty="0" smtClean="0"/>
              <a:t>를 </a:t>
            </a:r>
            <a:r>
              <a:rPr lang="en-US" altLang="ko-KR" dirty="0" smtClean="0"/>
              <a:t>import </a:t>
            </a:r>
            <a:r>
              <a:rPr lang="ko-KR" altLang="en-US" dirty="0" smtClean="0"/>
              <a:t>처리</a:t>
            </a:r>
            <a:endParaRPr lang="en-US" altLang="ko-KR" dirty="0" smtClean="0"/>
          </a:p>
          <a:p>
            <a:pPr marL="342900" indent="-342900">
              <a:buAutoNum type="arabicPeriod"/>
            </a:pPr>
            <a:r>
              <a:rPr lang="en-US" altLang="ko-KR" dirty="0" smtClean="0"/>
              <a:t>@wraps(</a:t>
            </a:r>
            <a:r>
              <a:rPr lang="ko-KR" altLang="en-US" dirty="0" smtClean="0"/>
              <a:t>전달함</a:t>
            </a:r>
            <a:r>
              <a:rPr lang="ko-KR" altLang="en-US" dirty="0"/>
              <a:t>수</a:t>
            </a:r>
            <a:r>
              <a:rPr lang="en-US" altLang="ko-KR" dirty="0" smtClean="0"/>
              <a:t>)</a:t>
            </a:r>
          </a:p>
          <a:p>
            <a:pPr marL="342900" indent="-342900">
              <a:buAutoNum type="arabicPeriod"/>
            </a:pPr>
            <a:r>
              <a:rPr lang="en-US" altLang="ko-KR" dirty="0" smtClean="0"/>
              <a:t>Wrapper</a:t>
            </a:r>
            <a:r>
              <a:rPr lang="ko-KR" altLang="en-US" dirty="0" smtClean="0"/>
              <a:t>로 함수에 </a:t>
            </a:r>
            <a:r>
              <a:rPr lang="ko-KR" altLang="en-US" dirty="0" err="1" smtClean="0"/>
              <a:t>파라미터</a:t>
            </a:r>
            <a:r>
              <a:rPr lang="ko-KR" altLang="en-US" dirty="0" smtClean="0"/>
              <a:t> 전달 </a:t>
            </a:r>
            <a:endParaRPr lang="en-US" altLang="ko-KR" dirty="0" smtClean="0"/>
          </a:p>
          <a:p>
            <a:pPr marL="342900" indent="-342900">
              <a:buAutoNum type="arabicPeriod"/>
            </a:pPr>
            <a:r>
              <a:rPr lang="ko-KR" altLang="en-US" dirty="0" err="1" smtClean="0"/>
              <a:t>데코레이션</a:t>
            </a:r>
            <a:r>
              <a:rPr lang="ko-KR" altLang="en-US" dirty="0" smtClean="0"/>
              <a:t> 정의</a:t>
            </a:r>
            <a:endParaRPr lang="en-US" altLang="ko-KR" dirty="0" smtClean="0"/>
          </a:p>
          <a:p>
            <a:pPr marL="342900" indent="-342900">
              <a:buAutoNum type="arabicPeriod"/>
            </a:pPr>
            <a:r>
              <a:rPr lang="ko-KR" altLang="en-US" dirty="0" smtClean="0"/>
              <a:t>전달함수 작성</a:t>
            </a:r>
            <a:endParaRPr lang="en-US" altLang="ko-KR" dirty="0" smtClean="0"/>
          </a:p>
          <a:p>
            <a:pPr marL="342900" indent="-342900">
              <a:buAutoNum type="arabicPeriod"/>
            </a:pPr>
            <a:r>
              <a:rPr lang="ko-KR" altLang="en-US" dirty="0" smtClean="0"/>
              <a:t>전달함수 실행</a:t>
            </a:r>
            <a:endParaRPr lang="ko-KR" altLang="en-US" dirty="0"/>
          </a:p>
        </p:txBody>
      </p:sp>
    </p:spTree>
    <p:extLst>
      <p:ext uri="{BB962C8B-B14F-4D97-AF65-F5344CB8AC3E}">
        <p14:creationId xmlns:p14="http://schemas.microsoft.com/office/powerpoint/2010/main" val="381646833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복수 </a:t>
            </a:r>
            <a:r>
              <a:rPr lang="en-US" altLang="ko-KR" dirty="0" smtClean="0"/>
              <a:t>Function decorator </a:t>
            </a:r>
            <a:r>
              <a:rPr lang="ko-KR" altLang="en-US" dirty="0" smtClean="0"/>
              <a:t>순</a:t>
            </a:r>
            <a:r>
              <a:rPr lang="ko-KR" altLang="en-US" dirty="0"/>
              <a:t>서</a:t>
            </a:r>
          </a:p>
        </p:txBody>
      </p:sp>
      <p:sp>
        <p:nvSpPr>
          <p:cNvPr id="3" name="내용 개체 틀 2"/>
          <p:cNvSpPr>
            <a:spLocks noGrp="1"/>
          </p:cNvSpPr>
          <p:nvPr>
            <p:ph sz="quarter" idx="1"/>
          </p:nvPr>
        </p:nvSpPr>
        <p:spPr>
          <a:xfrm>
            <a:off x="612648" y="1600200"/>
            <a:ext cx="8153400" cy="1756792"/>
          </a:xfrm>
        </p:spPr>
        <p:txBody>
          <a:bodyPr>
            <a:normAutofit/>
          </a:bodyPr>
          <a:lstStyle/>
          <a:p>
            <a:pPr marL="0" indent="0">
              <a:buNone/>
            </a:pPr>
            <a:r>
              <a:rPr lang="ko-KR" altLang="en-US" dirty="0" smtClean="0"/>
              <a:t>실행 </a:t>
            </a:r>
            <a:r>
              <a:rPr lang="en-US" altLang="ko-KR" dirty="0" err="1" smtClean="0"/>
              <a:t>func</a:t>
            </a:r>
            <a:r>
              <a:rPr lang="ko-KR" altLang="en-US" dirty="0" smtClean="0"/>
              <a:t>을</a:t>
            </a:r>
            <a:r>
              <a:rPr lang="en-US" altLang="ko-KR" dirty="0" smtClean="0"/>
              <a:t> </a:t>
            </a:r>
            <a:r>
              <a:rPr lang="ko-KR" altLang="en-US" dirty="0" err="1" smtClean="0"/>
              <a:t>호출시</a:t>
            </a:r>
            <a:r>
              <a:rPr lang="ko-KR" altLang="en-US" dirty="0" smtClean="0"/>
              <a:t> 실행 순서는</a:t>
            </a:r>
            <a:endParaRPr lang="en-US" altLang="ko-KR" dirty="0" smtClean="0"/>
          </a:p>
          <a:p>
            <a:pPr marL="0" indent="0">
              <a:buNone/>
            </a:pPr>
            <a:r>
              <a:rPr lang="en-US" altLang="ko-KR" dirty="0" smtClean="0"/>
              <a:t>decorate1(decorate2(decorat3(</a:t>
            </a:r>
            <a:r>
              <a:rPr lang="en-US" altLang="ko-KR" dirty="0" err="1" smtClean="0"/>
              <a:t>func</a:t>
            </a:r>
            <a:r>
              <a:rPr lang="en-US" altLang="ko-KR" dirty="0" smtClean="0"/>
              <a:t>)))</a:t>
            </a:r>
            <a:r>
              <a:rPr lang="ko-KR" altLang="en-US" dirty="0" smtClean="0"/>
              <a:t>로</a:t>
            </a:r>
            <a:r>
              <a:rPr lang="en-US" altLang="ko-KR" dirty="0" smtClean="0"/>
              <a:t> </a:t>
            </a:r>
            <a:r>
              <a:rPr lang="ko-KR" altLang="en-US" dirty="0" smtClean="0"/>
              <a:t>자동으로 연결하여  처리됨</a:t>
            </a:r>
            <a:endParaRPr lang="en-US" altLang="ko-KR" dirty="0" smtClean="0"/>
          </a:p>
        </p:txBody>
      </p:sp>
      <p:sp>
        <p:nvSpPr>
          <p:cNvPr id="12" name="직사각형 11"/>
          <p:cNvSpPr/>
          <p:nvPr/>
        </p:nvSpPr>
        <p:spPr>
          <a:xfrm>
            <a:off x="1979712" y="3429000"/>
            <a:ext cx="4752528"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#decorate1</a:t>
            </a:r>
          </a:p>
          <a:p>
            <a:r>
              <a:rPr lang="en-US" altLang="ko-KR" sz="1200" dirty="0"/>
              <a:t> </a:t>
            </a:r>
            <a:r>
              <a:rPr lang="en-US" altLang="ko-KR" sz="1200" dirty="0" err="1" smtClean="0"/>
              <a:t>def</a:t>
            </a:r>
            <a:r>
              <a:rPr lang="en-US" altLang="ko-KR" sz="1200" dirty="0" smtClean="0"/>
              <a:t> decorate1 : </a:t>
            </a:r>
          </a:p>
          <a:p>
            <a:r>
              <a:rPr lang="en-US" altLang="ko-KR" sz="1200" dirty="0"/>
              <a:t> </a:t>
            </a:r>
            <a:r>
              <a:rPr lang="en-US" altLang="ko-KR" sz="1200" dirty="0" smtClean="0"/>
              <a:t>    pass</a:t>
            </a:r>
          </a:p>
          <a:p>
            <a:r>
              <a:rPr lang="en-US" altLang="ko-KR" sz="1200" dirty="0"/>
              <a:t>#</a:t>
            </a:r>
            <a:r>
              <a:rPr lang="en-US" altLang="ko-KR" sz="1200" dirty="0" smtClean="0"/>
              <a:t>decorate2</a:t>
            </a:r>
            <a:endParaRPr lang="en-US" altLang="ko-KR" sz="1200" dirty="0"/>
          </a:p>
          <a:p>
            <a:r>
              <a:rPr lang="en-US" altLang="ko-KR" sz="1200" dirty="0"/>
              <a:t> </a:t>
            </a:r>
            <a:r>
              <a:rPr lang="en-US" altLang="ko-KR" sz="1200" dirty="0" err="1"/>
              <a:t>def</a:t>
            </a:r>
            <a:r>
              <a:rPr lang="en-US" altLang="ko-KR" sz="1200" dirty="0"/>
              <a:t> </a:t>
            </a:r>
            <a:r>
              <a:rPr lang="en-US" altLang="ko-KR" sz="1200" dirty="0" smtClean="0"/>
              <a:t>decorate2 </a:t>
            </a:r>
            <a:r>
              <a:rPr lang="en-US" altLang="ko-KR" sz="1200" dirty="0"/>
              <a:t>: </a:t>
            </a:r>
          </a:p>
          <a:p>
            <a:r>
              <a:rPr lang="en-US" altLang="ko-KR" sz="1200" dirty="0"/>
              <a:t>     pass</a:t>
            </a:r>
          </a:p>
          <a:p>
            <a:r>
              <a:rPr lang="en-US" altLang="ko-KR" sz="1200" dirty="0"/>
              <a:t>#</a:t>
            </a:r>
            <a:r>
              <a:rPr lang="en-US" altLang="ko-KR" sz="1200" dirty="0" smtClean="0"/>
              <a:t>decorate3</a:t>
            </a:r>
            <a:endParaRPr lang="en-US" altLang="ko-KR" sz="1200" dirty="0"/>
          </a:p>
          <a:p>
            <a:r>
              <a:rPr lang="en-US" altLang="ko-KR" sz="1200" dirty="0"/>
              <a:t> </a:t>
            </a:r>
            <a:r>
              <a:rPr lang="en-US" altLang="ko-KR" sz="1200" dirty="0" err="1"/>
              <a:t>def</a:t>
            </a:r>
            <a:r>
              <a:rPr lang="en-US" altLang="ko-KR" sz="1200" dirty="0"/>
              <a:t> </a:t>
            </a:r>
            <a:r>
              <a:rPr lang="en-US" altLang="ko-KR" sz="1200" dirty="0" smtClean="0"/>
              <a:t>decorate3 </a:t>
            </a:r>
            <a:r>
              <a:rPr lang="en-US" altLang="ko-KR" sz="1200" dirty="0"/>
              <a:t>: </a:t>
            </a:r>
          </a:p>
          <a:p>
            <a:r>
              <a:rPr lang="en-US" altLang="ko-KR" sz="1200" dirty="0"/>
              <a:t>     pass</a:t>
            </a:r>
          </a:p>
          <a:p>
            <a:endParaRPr lang="en-US" altLang="ko-KR" sz="1200" dirty="0" smtClean="0"/>
          </a:p>
          <a:p>
            <a:r>
              <a:rPr lang="en-US" altLang="ko-KR" sz="1200" dirty="0" smtClean="0"/>
              <a:t>@decorate1</a:t>
            </a:r>
          </a:p>
          <a:p>
            <a:r>
              <a:rPr lang="en-US" altLang="ko-KR" sz="1200" dirty="0" smtClean="0"/>
              <a:t>@decorate2</a:t>
            </a:r>
          </a:p>
          <a:p>
            <a:r>
              <a:rPr lang="en-US" altLang="ko-KR" sz="1200" dirty="0" smtClean="0"/>
              <a:t>@decorate3</a:t>
            </a:r>
          </a:p>
          <a:p>
            <a:r>
              <a:rPr lang="en-US" altLang="ko-KR" sz="1200" dirty="0" err="1"/>
              <a:t>d</a:t>
            </a:r>
            <a:r>
              <a:rPr lang="en-US" altLang="ko-KR" sz="1200" dirty="0" err="1" smtClean="0"/>
              <a:t>ef</a:t>
            </a:r>
            <a:r>
              <a:rPr lang="en-US" altLang="ko-KR" sz="1200" dirty="0" smtClean="0"/>
              <a:t> </a:t>
            </a:r>
            <a:r>
              <a:rPr lang="en-US" altLang="ko-KR" sz="1200" dirty="0" err="1" smtClean="0"/>
              <a:t>func</a:t>
            </a:r>
            <a:r>
              <a:rPr lang="en-US" altLang="ko-KR" sz="1200" dirty="0" smtClean="0"/>
              <a:t> :</a:t>
            </a:r>
          </a:p>
          <a:p>
            <a:r>
              <a:rPr lang="en-US" altLang="ko-KR" sz="1200" dirty="0"/>
              <a:t> </a:t>
            </a:r>
            <a:r>
              <a:rPr lang="en-US" altLang="ko-KR" sz="1200" dirty="0" smtClean="0"/>
              <a:t>     pass</a:t>
            </a:r>
            <a:endParaRPr lang="ko-KR" altLang="en-US" sz="1200" dirty="0"/>
          </a:p>
        </p:txBody>
      </p:sp>
    </p:spTree>
    <p:extLst>
      <p:ext uri="{BB962C8B-B14F-4D97-AF65-F5344CB8AC3E}">
        <p14:creationId xmlns:p14="http://schemas.microsoft.com/office/powerpoint/2010/main" val="353892428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Functools</a:t>
            </a:r>
            <a:r>
              <a:rPr lang="en-US" altLang="ko-KR" dirty="0" smtClean="0"/>
              <a:t> Module: </a:t>
            </a:r>
            <a:r>
              <a:rPr lang="ko-KR" altLang="en-US" dirty="0" err="1" smtClean="0"/>
              <a:t>파라미터</a:t>
            </a:r>
            <a:endParaRPr lang="ko-KR" altLang="en-US" dirty="0"/>
          </a:p>
        </p:txBody>
      </p:sp>
      <p:sp>
        <p:nvSpPr>
          <p:cNvPr id="3" name="내용 개체 틀 2"/>
          <p:cNvSpPr>
            <a:spLocks noGrp="1"/>
          </p:cNvSpPr>
          <p:nvPr>
            <p:ph sz="quarter" idx="1"/>
          </p:nvPr>
        </p:nvSpPr>
        <p:spPr>
          <a:xfrm>
            <a:off x="612648" y="1600200"/>
            <a:ext cx="8153400" cy="1180728"/>
          </a:xfrm>
        </p:spPr>
        <p:txBody>
          <a:bodyPr>
            <a:normAutofit/>
          </a:bodyPr>
          <a:lstStyle/>
          <a:p>
            <a:pPr marL="0" indent="0">
              <a:buNone/>
            </a:pPr>
            <a:r>
              <a:rPr lang="ko-KR" altLang="en-US" dirty="0" err="1" smtClean="0"/>
              <a:t>데코레이터</a:t>
            </a:r>
            <a:r>
              <a:rPr lang="ko-KR" altLang="en-US" dirty="0" smtClean="0"/>
              <a:t> </a:t>
            </a:r>
            <a:r>
              <a:rPr lang="ko-KR" altLang="en-US" dirty="0" err="1" smtClean="0"/>
              <a:t>파라미터를</a:t>
            </a:r>
            <a:r>
              <a:rPr lang="ko-KR" altLang="en-US" dirty="0" smtClean="0"/>
              <a:t> 처리하기 위해 </a:t>
            </a:r>
            <a:r>
              <a:rPr lang="ko-KR" altLang="en-US" dirty="0" err="1" smtClean="0"/>
              <a:t>파라미터</a:t>
            </a:r>
            <a:r>
              <a:rPr lang="ko-KR" altLang="en-US" dirty="0" smtClean="0"/>
              <a:t> 처리하는 함수를 하나 더 처리</a:t>
            </a:r>
            <a:endParaRPr lang="en-US" altLang="ko-KR" dirty="0" smtClean="0"/>
          </a:p>
        </p:txBody>
      </p:sp>
      <p:sp>
        <p:nvSpPr>
          <p:cNvPr id="7" name="직사각형 6"/>
          <p:cNvSpPr/>
          <p:nvPr/>
        </p:nvSpPr>
        <p:spPr>
          <a:xfrm>
            <a:off x="827584" y="2852936"/>
            <a:ext cx="4104456"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from </a:t>
            </a:r>
            <a:r>
              <a:rPr lang="en-US" altLang="ko-KR" sz="1200" dirty="0" err="1"/>
              <a:t>functools</a:t>
            </a:r>
            <a:r>
              <a:rPr lang="en-US" altLang="ko-KR" sz="1200" dirty="0"/>
              <a:t> import wraps</a:t>
            </a:r>
          </a:p>
          <a:p>
            <a:r>
              <a:rPr lang="en-US" altLang="ko-KR" sz="1200" dirty="0" err="1"/>
              <a:t>def</a:t>
            </a:r>
            <a:r>
              <a:rPr lang="en-US" altLang="ko-KR" sz="1200" dirty="0"/>
              <a:t> my_decorator0(x) :</a:t>
            </a:r>
          </a:p>
          <a:p>
            <a:r>
              <a:rPr lang="en-US" altLang="ko-KR" sz="1200" dirty="0"/>
              <a:t>    print x   </a:t>
            </a:r>
          </a:p>
          <a:p>
            <a:r>
              <a:rPr lang="en-US" altLang="ko-KR" sz="1200" dirty="0"/>
              <a:t>    </a:t>
            </a:r>
            <a:r>
              <a:rPr lang="en-US" altLang="ko-KR" sz="1200" dirty="0" err="1"/>
              <a:t>def</a:t>
            </a:r>
            <a:r>
              <a:rPr lang="en-US" altLang="ko-KR" sz="1200" dirty="0"/>
              <a:t> my_decorator1(f):</a:t>
            </a:r>
          </a:p>
          <a:p>
            <a:r>
              <a:rPr lang="en-US" altLang="ko-KR" sz="1200" dirty="0"/>
              <a:t>         @wraps(f)</a:t>
            </a:r>
          </a:p>
          <a:p>
            <a:r>
              <a:rPr lang="en-US" altLang="ko-KR" sz="1200" dirty="0"/>
              <a:t>         </a:t>
            </a:r>
            <a:r>
              <a:rPr lang="en-US" altLang="ko-KR" sz="1200" dirty="0" err="1"/>
              <a:t>def</a:t>
            </a:r>
            <a:r>
              <a:rPr lang="en-US" altLang="ko-KR" sz="1200" dirty="0"/>
              <a:t> wrapper(*</a:t>
            </a:r>
            <a:r>
              <a:rPr lang="en-US" altLang="ko-KR" sz="1200" dirty="0" err="1"/>
              <a:t>args</a:t>
            </a:r>
            <a:r>
              <a:rPr lang="en-US" altLang="ko-KR" sz="1200" dirty="0"/>
              <a:t>, **</a:t>
            </a:r>
            <a:r>
              <a:rPr lang="en-US" altLang="ko-KR" sz="1200" dirty="0" err="1"/>
              <a:t>kwds</a:t>
            </a:r>
            <a:r>
              <a:rPr lang="en-US" altLang="ko-KR" sz="1200" dirty="0"/>
              <a:t>):</a:t>
            </a:r>
          </a:p>
          <a:p>
            <a:r>
              <a:rPr lang="en-US" altLang="ko-KR" sz="1200" dirty="0"/>
              <a:t>             print 'Calling decorated function'</a:t>
            </a:r>
          </a:p>
          <a:p>
            <a:r>
              <a:rPr lang="en-US" altLang="ko-KR" sz="1200" dirty="0"/>
              <a:t>             return f(*</a:t>
            </a:r>
            <a:r>
              <a:rPr lang="en-US" altLang="ko-KR" sz="1200" dirty="0" err="1"/>
              <a:t>args</a:t>
            </a:r>
            <a:r>
              <a:rPr lang="en-US" altLang="ko-KR" sz="1200" dirty="0"/>
              <a:t>, **</a:t>
            </a:r>
            <a:r>
              <a:rPr lang="en-US" altLang="ko-KR" sz="1200" dirty="0" err="1"/>
              <a:t>kwds</a:t>
            </a:r>
            <a:r>
              <a:rPr lang="en-US" altLang="ko-KR" sz="1200" dirty="0"/>
              <a:t>)</a:t>
            </a:r>
          </a:p>
          <a:p>
            <a:r>
              <a:rPr lang="en-US" altLang="ko-KR" sz="1200" dirty="0"/>
              <a:t>         return wrapper</a:t>
            </a:r>
          </a:p>
          <a:p>
            <a:r>
              <a:rPr lang="en-US" altLang="ko-KR" sz="1200" dirty="0"/>
              <a:t>    return my_decorator1</a:t>
            </a:r>
          </a:p>
          <a:p>
            <a:r>
              <a:rPr lang="en-US" altLang="ko-KR" sz="1200" dirty="0"/>
              <a:t>     </a:t>
            </a:r>
          </a:p>
          <a:p>
            <a:endParaRPr lang="en-US" altLang="ko-KR" sz="1200" dirty="0"/>
          </a:p>
          <a:p>
            <a:r>
              <a:rPr lang="en-US" altLang="ko-KR" sz="1200" dirty="0"/>
              <a:t>@my_decorator0('xxx')</a:t>
            </a:r>
          </a:p>
          <a:p>
            <a:r>
              <a:rPr lang="en-US" altLang="ko-KR" sz="1200" dirty="0" err="1"/>
              <a:t>def</a:t>
            </a:r>
            <a:r>
              <a:rPr lang="en-US" altLang="ko-KR" sz="1200" dirty="0"/>
              <a:t> example1():</a:t>
            </a:r>
          </a:p>
          <a:p>
            <a:r>
              <a:rPr lang="en-US" altLang="ko-KR" sz="1200" dirty="0"/>
              <a:t>     """</a:t>
            </a:r>
            <a:r>
              <a:rPr lang="en-US" altLang="ko-KR" sz="1200" dirty="0" err="1"/>
              <a:t>Docstring</a:t>
            </a:r>
            <a:r>
              <a:rPr lang="en-US" altLang="ko-KR" sz="1200" dirty="0"/>
              <a:t>"""</a:t>
            </a:r>
          </a:p>
          <a:p>
            <a:r>
              <a:rPr lang="en-US" altLang="ko-KR" sz="1200" dirty="0"/>
              <a:t>     print 'Called example function'</a:t>
            </a:r>
          </a:p>
          <a:p>
            <a:r>
              <a:rPr lang="en-US" altLang="ko-KR" sz="1200" dirty="0"/>
              <a:t>     </a:t>
            </a:r>
          </a:p>
          <a:p>
            <a:r>
              <a:rPr lang="en-US" altLang="ko-KR" sz="1200" dirty="0"/>
              <a:t>example1()</a:t>
            </a:r>
            <a:endParaRPr lang="ko-KR" altLang="en-US" sz="1200" dirty="0"/>
          </a:p>
        </p:txBody>
      </p:sp>
      <p:sp>
        <p:nvSpPr>
          <p:cNvPr id="4" name="TextBox 3"/>
          <p:cNvSpPr txBox="1"/>
          <p:nvPr/>
        </p:nvSpPr>
        <p:spPr>
          <a:xfrm>
            <a:off x="5292080" y="3140968"/>
            <a:ext cx="2808312" cy="2862322"/>
          </a:xfrm>
          <a:prstGeom prst="rect">
            <a:avLst/>
          </a:prstGeom>
          <a:noFill/>
        </p:spPr>
        <p:txBody>
          <a:bodyPr wrap="square" rtlCol="0">
            <a:spAutoFit/>
          </a:bodyPr>
          <a:lstStyle/>
          <a:p>
            <a:pPr marL="342900" indent="-342900">
              <a:buAutoNum type="arabicPeriod"/>
            </a:pPr>
            <a:r>
              <a:rPr lang="ko-KR" altLang="en-US" dirty="0" err="1" smtClean="0"/>
              <a:t>데코레이터</a:t>
            </a:r>
            <a:r>
              <a:rPr lang="ko-KR" altLang="en-US" dirty="0" smtClean="0"/>
              <a:t> </a:t>
            </a:r>
            <a:r>
              <a:rPr lang="ko-KR" altLang="en-US" dirty="0" err="1" smtClean="0"/>
              <a:t>파라미터</a:t>
            </a:r>
            <a:r>
              <a:rPr lang="ko-KR" altLang="en-US" dirty="0" smtClean="0"/>
              <a:t> 처리함수 정의</a:t>
            </a:r>
            <a:r>
              <a:rPr lang="en-US" altLang="ko-KR" dirty="0" smtClean="0"/>
              <a:t> </a:t>
            </a:r>
          </a:p>
          <a:p>
            <a:pPr marL="342900" indent="-342900">
              <a:buAutoNum type="arabicPeriod"/>
            </a:pPr>
            <a:r>
              <a:rPr lang="en-US" altLang="ko-KR" dirty="0" err="1" smtClean="0"/>
              <a:t>Functool</a:t>
            </a:r>
            <a:r>
              <a:rPr lang="ko-KR" altLang="en-US" dirty="0" smtClean="0"/>
              <a:t>를 </a:t>
            </a:r>
            <a:r>
              <a:rPr lang="en-US" altLang="ko-KR" dirty="0" smtClean="0"/>
              <a:t>import </a:t>
            </a:r>
            <a:r>
              <a:rPr lang="ko-KR" altLang="en-US" dirty="0" smtClean="0"/>
              <a:t>처리</a:t>
            </a:r>
            <a:endParaRPr lang="en-US" altLang="ko-KR" dirty="0" smtClean="0"/>
          </a:p>
          <a:p>
            <a:pPr marL="342900" indent="-342900">
              <a:buAutoNum type="arabicPeriod"/>
            </a:pPr>
            <a:r>
              <a:rPr lang="en-US" altLang="ko-KR" dirty="0" smtClean="0"/>
              <a:t>@wraps(</a:t>
            </a:r>
            <a:r>
              <a:rPr lang="ko-KR" altLang="en-US" dirty="0" smtClean="0"/>
              <a:t>전달함</a:t>
            </a:r>
            <a:r>
              <a:rPr lang="ko-KR" altLang="en-US" dirty="0"/>
              <a:t>수</a:t>
            </a:r>
            <a:r>
              <a:rPr lang="en-US" altLang="ko-KR" dirty="0" smtClean="0"/>
              <a:t>)</a:t>
            </a:r>
          </a:p>
          <a:p>
            <a:pPr marL="342900" indent="-342900">
              <a:buAutoNum type="arabicPeriod"/>
            </a:pPr>
            <a:r>
              <a:rPr lang="en-US" altLang="ko-KR" dirty="0" smtClean="0"/>
              <a:t>Wrapper</a:t>
            </a:r>
            <a:r>
              <a:rPr lang="ko-KR" altLang="en-US" dirty="0" smtClean="0"/>
              <a:t>로 함수에 </a:t>
            </a:r>
            <a:r>
              <a:rPr lang="ko-KR" altLang="en-US" dirty="0" err="1" smtClean="0"/>
              <a:t>파라미터</a:t>
            </a:r>
            <a:r>
              <a:rPr lang="ko-KR" altLang="en-US" dirty="0" smtClean="0"/>
              <a:t> 전달 </a:t>
            </a:r>
            <a:endParaRPr lang="en-US" altLang="ko-KR" dirty="0" smtClean="0"/>
          </a:p>
          <a:p>
            <a:pPr marL="342900" indent="-342900">
              <a:buAutoNum type="arabicPeriod"/>
            </a:pPr>
            <a:r>
              <a:rPr lang="ko-KR" altLang="en-US" dirty="0" err="1" smtClean="0"/>
              <a:t>데코레이션</a:t>
            </a:r>
            <a:r>
              <a:rPr lang="ko-KR" altLang="en-US" dirty="0" smtClean="0"/>
              <a:t> 정의</a:t>
            </a:r>
            <a:endParaRPr lang="en-US" altLang="ko-KR" dirty="0" smtClean="0"/>
          </a:p>
          <a:p>
            <a:pPr marL="342900" indent="-342900">
              <a:buAutoNum type="arabicPeriod"/>
            </a:pPr>
            <a:r>
              <a:rPr lang="ko-KR" altLang="en-US" dirty="0" smtClean="0"/>
              <a:t>전달함수 작성</a:t>
            </a:r>
            <a:endParaRPr lang="en-US" altLang="ko-KR" dirty="0" smtClean="0"/>
          </a:p>
          <a:p>
            <a:pPr marL="342900" indent="-342900">
              <a:buAutoNum type="arabicPeriod"/>
            </a:pPr>
            <a:r>
              <a:rPr lang="ko-KR" altLang="en-US" dirty="0" smtClean="0"/>
              <a:t>전달함수 실행</a:t>
            </a:r>
            <a:endParaRPr lang="ko-KR" altLang="en-US" dirty="0"/>
          </a:p>
        </p:txBody>
      </p:sp>
    </p:spTree>
    <p:extLst>
      <p:ext uri="{BB962C8B-B14F-4D97-AF65-F5344CB8AC3E}">
        <p14:creationId xmlns:p14="http://schemas.microsoft.com/office/powerpoint/2010/main" val="305698917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복수 </a:t>
            </a:r>
            <a:r>
              <a:rPr lang="en-US" altLang="ko-KR" dirty="0" smtClean="0"/>
              <a:t>Function decorator </a:t>
            </a:r>
            <a:r>
              <a:rPr lang="ko-KR" altLang="en-US" dirty="0" smtClean="0"/>
              <a:t>예시</a:t>
            </a:r>
            <a:endParaRPr lang="ko-KR" altLang="en-US" dirty="0"/>
          </a:p>
        </p:txBody>
      </p:sp>
      <p:sp>
        <p:nvSpPr>
          <p:cNvPr id="3" name="내용 개체 틀 2"/>
          <p:cNvSpPr>
            <a:spLocks noGrp="1"/>
          </p:cNvSpPr>
          <p:nvPr>
            <p:ph sz="quarter" idx="1"/>
          </p:nvPr>
        </p:nvSpPr>
        <p:spPr>
          <a:xfrm>
            <a:off x="612648" y="1600200"/>
            <a:ext cx="8153400" cy="1180728"/>
          </a:xfrm>
        </p:spPr>
        <p:txBody>
          <a:bodyPr>
            <a:normAutofit/>
          </a:bodyPr>
          <a:lstStyle/>
          <a:p>
            <a:pPr marL="0" indent="0">
              <a:buNone/>
            </a:pPr>
            <a:r>
              <a:rPr lang="ko-KR" altLang="en-US" dirty="0" smtClean="0"/>
              <a:t>함수 호출 순서는 </a:t>
            </a:r>
            <a:r>
              <a:rPr lang="en-US" altLang="ko-KR" dirty="0" smtClean="0"/>
              <a:t>f1(f2(add))(5,5)</a:t>
            </a:r>
            <a:r>
              <a:rPr lang="ko-KR" altLang="en-US" dirty="0" smtClean="0"/>
              <a:t>로</a:t>
            </a:r>
            <a:r>
              <a:rPr lang="en-US" altLang="ko-KR" dirty="0" smtClean="0"/>
              <a:t> </a:t>
            </a:r>
            <a:r>
              <a:rPr lang="ko-KR" altLang="en-US" dirty="0" smtClean="0"/>
              <a:t>자동으로 연결하여  처리됨</a:t>
            </a:r>
            <a:endParaRPr lang="en-US" altLang="ko-KR" dirty="0" smtClean="0"/>
          </a:p>
        </p:txBody>
      </p:sp>
      <p:sp>
        <p:nvSpPr>
          <p:cNvPr id="12" name="직사각형 11"/>
          <p:cNvSpPr/>
          <p:nvPr/>
        </p:nvSpPr>
        <p:spPr>
          <a:xfrm>
            <a:off x="971600" y="3573016"/>
            <a:ext cx="2304256"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#decorator </a:t>
            </a:r>
            <a:r>
              <a:rPr lang="ko-KR" altLang="en-US" sz="1200" dirty="0" smtClean="0"/>
              <a:t>함수 </a:t>
            </a:r>
            <a:r>
              <a:rPr lang="en-US" altLang="ko-KR" sz="1200" dirty="0" smtClean="0"/>
              <a:t>1</a:t>
            </a:r>
          </a:p>
          <a:p>
            <a:r>
              <a:rPr lang="en-US" altLang="ko-KR" sz="1200" dirty="0" err="1" smtClean="0"/>
              <a:t>def</a:t>
            </a:r>
            <a:r>
              <a:rPr lang="en-US" altLang="ko-KR" sz="1200" dirty="0" smtClean="0"/>
              <a:t> </a:t>
            </a:r>
            <a:r>
              <a:rPr lang="en-US" altLang="ko-KR" sz="1200" dirty="0"/>
              <a:t>f1(</a:t>
            </a:r>
            <a:r>
              <a:rPr lang="en-US" altLang="ko-KR" sz="1200" dirty="0" err="1"/>
              <a:t>func</a:t>
            </a:r>
            <a:r>
              <a:rPr lang="en-US" altLang="ko-KR" sz="1200" dirty="0"/>
              <a:t>) :</a:t>
            </a:r>
          </a:p>
          <a:p>
            <a:r>
              <a:rPr lang="en-US" altLang="ko-KR" sz="1200" dirty="0"/>
              <a:t>    </a:t>
            </a:r>
            <a:r>
              <a:rPr lang="en-US" altLang="ko-KR" sz="1200" dirty="0" err="1"/>
              <a:t>def</a:t>
            </a:r>
            <a:r>
              <a:rPr lang="en-US" altLang="ko-KR" sz="1200" dirty="0"/>
              <a:t> wrap_1(*</a:t>
            </a:r>
            <a:r>
              <a:rPr lang="en-US" altLang="ko-KR" sz="1200" dirty="0" err="1"/>
              <a:t>args</a:t>
            </a:r>
            <a:r>
              <a:rPr lang="en-US" altLang="ko-KR" sz="1200" dirty="0"/>
              <a:t>) :</a:t>
            </a:r>
          </a:p>
          <a:p>
            <a:r>
              <a:rPr lang="en-US" altLang="ko-KR" sz="1200" dirty="0"/>
              <a:t>        return </a:t>
            </a:r>
            <a:r>
              <a:rPr lang="en-US" altLang="ko-KR" sz="1200" dirty="0" err="1"/>
              <a:t>func</a:t>
            </a:r>
            <a:r>
              <a:rPr lang="en-US" altLang="ko-KR" sz="1200" dirty="0"/>
              <a:t>(*</a:t>
            </a:r>
            <a:r>
              <a:rPr lang="en-US" altLang="ko-KR" sz="1200" dirty="0" err="1"/>
              <a:t>args</a:t>
            </a:r>
            <a:r>
              <a:rPr lang="en-US" altLang="ko-KR" sz="1200" dirty="0"/>
              <a:t>)</a:t>
            </a:r>
          </a:p>
          <a:p>
            <a:r>
              <a:rPr lang="en-US" altLang="ko-KR" sz="1200" dirty="0"/>
              <a:t>    print " f1 call"</a:t>
            </a:r>
          </a:p>
          <a:p>
            <a:r>
              <a:rPr lang="en-US" altLang="ko-KR" sz="1200" dirty="0"/>
              <a:t>    return </a:t>
            </a:r>
            <a:r>
              <a:rPr lang="en-US" altLang="ko-KR" sz="1200" dirty="0" smtClean="0"/>
              <a:t>wrap_1</a:t>
            </a:r>
          </a:p>
          <a:p>
            <a:endParaRPr lang="en-US" altLang="ko-KR" sz="1200" dirty="0"/>
          </a:p>
          <a:p>
            <a:r>
              <a:rPr lang="en-US" altLang="ko-KR" sz="1200" dirty="0" smtClean="0"/>
              <a:t>#decorator </a:t>
            </a:r>
            <a:r>
              <a:rPr lang="ko-KR" altLang="en-US" sz="1200" dirty="0" smtClean="0"/>
              <a:t>함수</a:t>
            </a:r>
            <a:r>
              <a:rPr lang="en-US" altLang="ko-KR" sz="1200" dirty="0" smtClean="0"/>
              <a:t>2   </a:t>
            </a:r>
            <a:endParaRPr lang="en-US" altLang="ko-KR" sz="1200" dirty="0"/>
          </a:p>
          <a:p>
            <a:r>
              <a:rPr lang="en-US" altLang="ko-KR" sz="1200" dirty="0" err="1"/>
              <a:t>def</a:t>
            </a:r>
            <a:r>
              <a:rPr lang="en-US" altLang="ko-KR" sz="1200" dirty="0"/>
              <a:t> f2(</a:t>
            </a:r>
            <a:r>
              <a:rPr lang="en-US" altLang="ko-KR" sz="1200" dirty="0" err="1"/>
              <a:t>func</a:t>
            </a:r>
            <a:r>
              <a:rPr lang="en-US" altLang="ko-KR" sz="1200" dirty="0"/>
              <a:t>) :</a:t>
            </a:r>
          </a:p>
          <a:p>
            <a:r>
              <a:rPr lang="en-US" altLang="ko-KR" sz="1200" dirty="0"/>
              <a:t>    </a:t>
            </a:r>
            <a:r>
              <a:rPr lang="en-US" altLang="ko-KR" sz="1200" dirty="0" err="1"/>
              <a:t>def</a:t>
            </a:r>
            <a:r>
              <a:rPr lang="en-US" altLang="ko-KR" sz="1200" dirty="0"/>
              <a:t> wrap_2(*</a:t>
            </a:r>
            <a:r>
              <a:rPr lang="en-US" altLang="ko-KR" sz="1200" dirty="0" err="1"/>
              <a:t>args</a:t>
            </a:r>
            <a:r>
              <a:rPr lang="en-US" altLang="ko-KR" sz="1200" dirty="0"/>
              <a:t>) :</a:t>
            </a:r>
          </a:p>
          <a:p>
            <a:r>
              <a:rPr lang="en-US" altLang="ko-KR" sz="1200" dirty="0"/>
              <a:t>        return </a:t>
            </a:r>
            <a:r>
              <a:rPr lang="en-US" altLang="ko-KR" sz="1200" dirty="0" err="1"/>
              <a:t>func</a:t>
            </a:r>
            <a:r>
              <a:rPr lang="en-US" altLang="ko-KR" sz="1200" dirty="0"/>
              <a:t>(*</a:t>
            </a:r>
            <a:r>
              <a:rPr lang="en-US" altLang="ko-KR" sz="1200" dirty="0" err="1"/>
              <a:t>args</a:t>
            </a:r>
            <a:r>
              <a:rPr lang="en-US" altLang="ko-KR" sz="1200" dirty="0"/>
              <a:t>)</a:t>
            </a:r>
          </a:p>
          <a:p>
            <a:r>
              <a:rPr lang="en-US" altLang="ko-KR" sz="1200" dirty="0"/>
              <a:t>    print "f2 call"</a:t>
            </a:r>
          </a:p>
          <a:p>
            <a:r>
              <a:rPr lang="en-US" altLang="ko-KR" sz="1200" dirty="0"/>
              <a:t>    return wrap_2</a:t>
            </a:r>
          </a:p>
          <a:p>
            <a:r>
              <a:rPr lang="en-US" altLang="ko-KR" sz="1200" dirty="0"/>
              <a:t>    </a:t>
            </a:r>
          </a:p>
          <a:p>
            <a:endParaRPr lang="en-US" altLang="ko-KR" sz="1200" dirty="0"/>
          </a:p>
        </p:txBody>
      </p:sp>
      <p:sp>
        <p:nvSpPr>
          <p:cNvPr id="5" name="직사각형 4"/>
          <p:cNvSpPr/>
          <p:nvPr/>
        </p:nvSpPr>
        <p:spPr>
          <a:xfrm>
            <a:off x="3635896" y="3573016"/>
            <a:ext cx="2088232"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#decorator </a:t>
            </a:r>
            <a:r>
              <a:rPr lang="ko-KR" altLang="en-US" sz="1200" dirty="0" smtClean="0"/>
              <a:t>처리</a:t>
            </a:r>
            <a:r>
              <a:rPr lang="en-US" altLang="ko-KR" sz="1200" dirty="0" smtClean="0"/>
              <a:t>  </a:t>
            </a:r>
            <a:endParaRPr lang="en-US" altLang="ko-KR" sz="1200" dirty="0"/>
          </a:p>
          <a:p>
            <a:r>
              <a:rPr lang="en-US" altLang="ko-KR" sz="1200" dirty="0"/>
              <a:t>@f1</a:t>
            </a:r>
          </a:p>
          <a:p>
            <a:r>
              <a:rPr lang="en-US" altLang="ko-KR" sz="1200" dirty="0"/>
              <a:t>@f2</a:t>
            </a:r>
          </a:p>
          <a:p>
            <a:r>
              <a:rPr lang="en-US" altLang="ko-KR" sz="1200" dirty="0" err="1"/>
              <a:t>def</a:t>
            </a:r>
            <a:r>
              <a:rPr lang="en-US" altLang="ko-KR" sz="1200" dirty="0"/>
              <a:t> add(</a:t>
            </a:r>
            <a:r>
              <a:rPr lang="en-US" altLang="ko-KR" sz="1200" dirty="0" err="1"/>
              <a:t>x,y</a:t>
            </a:r>
            <a:r>
              <a:rPr lang="en-US" altLang="ko-KR" sz="1200" dirty="0"/>
              <a:t>) : </a:t>
            </a:r>
          </a:p>
          <a:p>
            <a:r>
              <a:rPr lang="en-US" altLang="ko-KR" sz="1200" dirty="0"/>
              <a:t>    print " add call "</a:t>
            </a:r>
          </a:p>
          <a:p>
            <a:r>
              <a:rPr lang="en-US" altLang="ko-KR" sz="1200" dirty="0"/>
              <a:t>    return x +y</a:t>
            </a:r>
          </a:p>
          <a:p>
            <a:r>
              <a:rPr lang="en-US" altLang="ko-KR" sz="1200" dirty="0"/>
              <a:t>    </a:t>
            </a:r>
          </a:p>
          <a:p>
            <a:r>
              <a:rPr lang="en-US" altLang="ko-KR" sz="1200" dirty="0"/>
              <a:t>print add(5,5)</a:t>
            </a:r>
          </a:p>
          <a:p>
            <a:endParaRPr lang="en-US" altLang="ko-KR" sz="1200" dirty="0" smtClean="0"/>
          </a:p>
          <a:p>
            <a:r>
              <a:rPr lang="en-US" altLang="ko-KR" sz="1200" dirty="0" smtClean="0"/>
              <a:t>#</a:t>
            </a:r>
            <a:r>
              <a:rPr lang="ko-KR" altLang="en-US" sz="1200" dirty="0" smtClean="0"/>
              <a:t>함수연결 호출</a:t>
            </a:r>
            <a:endParaRPr lang="en-US" altLang="ko-KR" sz="1200" dirty="0"/>
          </a:p>
          <a:p>
            <a:r>
              <a:rPr lang="en-US" altLang="ko-KR" sz="1200" dirty="0"/>
              <a:t>print f1(f2(add))(5,5)</a:t>
            </a:r>
            <a:endParaRPr lang="ko-KR" altLang="en-US" sz="1200" dirty="0"/>
          </a:p>
        </p:txBody>
      </p:sp>
      <p:sp>
        <p:nvSpPr>
          <p:cNvPr id="4" name="TextBox 3"/>
          <p:cNvSpPr txBox="1"/>
          <p:nvPr/>
        </p:nvSpPr>
        <p:spPr>
          <a:xfrm>
            <a:off x="6156176" y="3429000"/>
            <a:ext cx="2448272" cy="2862322"/>
          </a:xfrm>
          <a:prstGeom prst="rect">
            <a:avLst/>
          </a:prstGeom>
          <a:noFill/>
        </p:spPr>
        <p:txBody>
          <a:bodyPr wrap="square" rtlCol="0">
            <a:spAutoFit/>
          </a:bodyPr>
          <a:lstStyle/>
          <a:p>
            <a:r>
              <a:rPr lang="en-US" altLang="ko-KR" dirty="0" smtClean="0"/>
              <a:t>#decorator</a:t>
            </a:r>
            <a:r>
              <a:rPr lang="ko-KR" altLang="en-US" dirty="0" smtClean="0"/>
              <a:t>처리 결과</a:t>
            </a:r>
            <a:endParaRPr lang="en-US" altLang="ko-KR" dirty="0" smtClean="0"/>
          </a:p>
          <a:p>
            <a:r>
              <a:rPr lang="en-US" altLang="ko-KR" dirty="0" smtClean="0"/>
              <a:t>f2 </a:t>
            </a:r>
            <a:r>
              <a:rPr lang="en-US" altLang="ko-KR" dirty="0"/>
              <a:t>call</a:t>
            </a:r>
          </a:p>
          <a:p>
            <a:r>
              <a:rPr lang="en-US" altLang="ko-KR" dirty="0"/>
              <a:t> f1 call</a:t>
            </a:r>
          </a:p>
          <a:p>
            <a:r>
              <a:rPr lang="en-US" altLang="ko-KR" dirty="0"/>
              <a:t> add call </a:t>
            </a:r>
          </a:p>
          <a:p>
            <a:r>
              <a:rPr lang="en-US" altLang="ko-KR" dirty="0" smtClean="0"/>
              <a:t>10</a:t>
            </a:r>
          </a:p>
          <a:p>
            <a:r>
              <a:rPr lang="en-US" altLang="ko-KR" dirty="0" smtClean="0"/>
              <a:t>#</a:t>
            </a:r>
            <a:r>
              <a:rPr lang="ko-KR" altLang="en-US" dirty="0" smtClean="0"/>
              <a:t>함수 연결 처리결과</a:t>
            </a:r>
            <a:endParaRPr lang="en-US" altLang="ko-KR" dirty="0"/>
          </a:p>
          <a:p>
            <a:r>
              <a:rPr lang="en-US" altLang="ko-KR" dirty="0"/>
              <a:t>f2 call</a:t>
            </a:r>
          </a:p>
          <a:p>
            <a:r>
              <a:rPr lang="en-US" altLang="ko-KR" dirty="0"/>
              <a:t> f1 call</a:t>
            </a:r>
          </a:p>
          <a:p>
            <a:r>
              <a:rPr lang="en-US" altLang="ko-KR" dirty="0"/>
              <a:t> add call </a:t>
            </a:r>
          </a:p>
          <a:p>
            <a:r>
              <a:rPr lang="en-US" altLang="ko-KR" dirty="0"/>
              <a:t>10</a:t>
            </a:r>
            <a:endParaRPr lang="ko-KR" altLang="en-US" dirty="0"/>
          </a:p>
        </p:txBody>
      </p:sp>
      <p:sp>
        <p:nvSpPr>
          <p:cNvPr id="6" name="TextBox 5"/>
          <p:cNvSpPr txBox="1"/>
          <p:nvPr/>
        </p:nvSpPr>
        <p:spPr>
          <a:xfrm>
            <a:off x="899592" y="3140968"/>
            <a:ext cx="2448272" cy="369332"/>
          </a:xfrm>
          <a:prstGeom prst="rect">
            <a:avLst/>
          </a:prstGeom>
          <a:noFill/>
        </p:spPr>
        <p:txBody>
          <a:bodyPr wrap="square" rtlCol="0">
            <a:spAutoFit/>
          </a:bodyPr>
          <a:lstStyle/>
          <a:p>
            <a:pPr algn="ctr"/>
            <a:r>
              <a:rPr lang="en-US" altLang="ko-KR" smtClean="0"/>
              <a:t>Decorator </a:t>
            </a:r>
            <a:r>
              <a:rPr lang="ko-KR" altLang="en-US" dirty="0" smtClean="0"/>
              <a:t>함수 정의</a:t>
            </a:r>
            <a:endParaRPr lang="ko-KR" altLang="en-US" dirty="0"/>
          </a:p>
        </p:txBody>
      </p:sp>
      <p:sp>
        <p:nvSpPr>
          <p:cNvPr id="8" name="TextBox 7"/>
          <p:cNvSpPr txBox="1"/>
          <p:nvPr/>
        </p:nvSpPr>
        <p:spPr>
          <a:xfrm>
            <a:off x="3500264" y="3140968"/>
            <a:ext cx="2448272" cy="369332"/>
          </a:xfrm>
          <a:prstGeom prst="rect">
            <a:avLst/>
          </a:prstGeom>
          <a:noFill/>
        </p:spPr>
        <p:txBody>
          <a:bodyPr wrap="square" rtlCol="0">
            <a:spAutoFit/>
          </a:bodyPr>
          <a:lstStyle/>
          <a:p>
            <a:pPr algn="ctr"/>
            <a:r>
              <a:rPr lang="ko-KR" altLang="en-US" smtClean="0"/>
              <a:t>함수 실행</a:t>
            </a:r>
            <a:endParaRPr lang="ko-KR" altLang="en-US" dirty="0"/>
          </a:p>
        </p:txBody>
      </p:sp>
    </p:spTree>
    <p:extLst>
      <p:ext uri="{BB962C8B-B14F-4D97-AF65-F5344CB8AC3E}">
        <p14:creationId xmlns:p14="http://schemas.microsoft.com/office/powerpoint/2010/main" val="84629976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Class</a:t>
            </a:r>
            <a:br>
              <a:rPr lang="en-US" altLang="ko-KR" dirty="0" smtClean="0"/>
            </a:br>
            <a:endParaRPr lang="ko-KR" altLang="en-US" dirty="0"/>
          </a:p>
        </p:txBody>
      </p:sp>
    </p:spTree>
    <p:extLst>
      <p:ext uri="{BB962C8B-B14F-4D97-AF65-F5344CB8AC3E}">
        <p14:creationId xmlns:p14="http://schemas.microsoft.com/office/powerpoint/2010/main" val="215977793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Class  </a:t>
            </a:r>
            <a:r>
              <a:rPr lang="ko-KR" altLang="en-US" dirty="0" smtClean="0"/>
              <a:t>기초</a:t>
            </a:r>
            <a:endParaRPr lang="ko-KR" altLang="en-US" dirty="0"/>
          </a:p>
        </p:txBody>
      </p:sp>
    </p:spTree>
    <p:extLst>
      <p:ext uri="{BB962C8B-B14F-4D97-AF65-F5344CB8AC3E}">
        <p14:creationId xmlns:p14="http://schemas.microsoft.com/office/powerpoint/2010/main" val="77132290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a:t>
            </a:r>
            <a:r>
              <a:rPr lang="ko-KR" altLang="en-US" dirty="0" smtClean="0"/>
              <a:t>란</a:t>
            </a:r>
            <a:endParaRPr lang="ko-KR" altLang="en-US" dirty="0"/>
          </a:p>
        </p:txBody>
      </p:sp>
      <p:sp>
        <p:nvSpPr>
          <p:cNvPr id="14" name="TextBox 13"/>
          <p:cNvSpPr txBox="1"/>
          <p:nvPr/>
        </p:nvSpPr>
        <p:spPr>
          <a:xfrm>
            <a:off x="611560" y="1591632"/>
            <a:ext cx="7992888" cy="2031325"/>
          </a:xfrm>
          <a:prstGeom prst="rect">
            <a:avLst/>
          </a:prstGeom>
          <a:noFill/>
        </p:spPr>
        <p:txBody>
          <a:bodyPr wrap="square" rtlCol="0">
            <a:spAutoFit/>
          </a:bodyPr>
          <a:lstStyle/>
          <a:p>
            <a:r>
              <a:rPr lang="ko-KR" altLang="en-US" dirty="0" err="1" smtClean="0"/>
              <a:t>파이썬</a:t>
            </a:r>
            <a:r>
              <a:rPr lang="ko-KR" altLang="en-US" dirty="0" smtClean="0"/>
              <a:t> 언어에서 객체를 만드는 타입을 </a:t>
            </a:r>
            <a:r>
              <a:rPr lang="en-US" altLang="ko-KR" dirty="0" smtClean="0"/>
              <a:t>Class</a:t>
            </a:r>
            <a:r>
              <a:rPr lang="ko-KR" altLang="en-US" dirty="0" smtClean="0"/>
              <a:t>로 생성해서 처리</a:t>
            </a:r>
            <a:endParaRPr lang="en-US" altLang="ko-KR" dirty="0" smtClean="0"/>
          </a:p>
          <a:p>
            <a:endParaRPr lang="en-US" altLang="ko-KR" dirty="0"/>
          </a:p>
          <a:p>
            <a:r>
              <a:rPr lang="en-US" altLang="ko-KR" dirty="0" smtClean="0"/>
              <a:t>Class</a:t>
            </a:r>
            <a:r>
              <a:rPr lang="ko-KR" altLang="en-US" dirty="0" smtClean="0"/>
              <a:t>는 객체를 만드는 하나의 틀로 이용</a:t>
            </a:r>
            <a:endParaRPr lang="en-US" altLang="ko-KR" dirty="0" smtClean="0"/>
          </a:p>
          <a:p>
            <a:endParaRPr lang="en-US" altLang="ko-KR" dirty="0"/>
          </a:p>
          <a:p>
            <a:r>
              <a:rPr lang="ko-KR" altLang="en-US" dirty="0" smtClean="0"/>
              <a:t>자바 언어와의 차이점은 </a:t>
            </a:r>
            <a:r>
              <a:rPr lang="en-US" altLang="ko-KR" dirty="0" smtClean="0"/>
              <a:t>Class</a:t>
            </a:r>
            <a:r>
              <a:rPr lang="ko-KR" altLang="en-US" dirty="0" smtClean="0"/>
              <a:t>도 </a:t>
            </a:r>
            <a:r>
              <a:rPr lang="en-US" altLang="ko-KR" dirty="0" smtClean="0"/>
              <a:t>Object</a:t>
            </a:r>
            <a:r>
              <a:rPr lang="ko-KR" altLang="en-US" dirty="0" smtClean="0"/>
              <a:t>로 인식</a:t>
            </a:r>
            <a:endParaRPr lang="en-US" altLang="ko-KR" dirty="0"/>
          </a:p>
          <a:p>
            <a:endParaRPr lang="en-US" altLang="ko-KR" dirty="0" smtClean="0"/>
          </a:p>
          <a:p>
            <a:endParaRPr lang="ko-KR" altLang="en-US" dirty="0"/>
          </a:p>
        </p:txBody>
      </p:sp>
      <p:grpSp>
        <p:nvGrpSpPr>
          <p:cNvPr id="3" name="그룹 2"/>
          <p:cNvGrpSpPr/>
          <p:nvPr/>
        </p:nvGrpSpPr>
        <p:grpSpPr>
          <a:xfrm>
            <a:off x="5292080" y="4041068"/>
            <a:ext cx="2808312" cy="1908212"/>
            <a:chOff x="1547664" y="3897052"/>
            <a:chExt cx="5184576" cy="1908212"/>
          </a:xfrm>
        </p:grpSpPr>
        <p:sp>
          <p:nvSpPr>
            <p:cNvPr id="16" name="직사각형 15"/>
            <p:cNvSpPr/>
            <p:nvPr/>
          </p:nvSpPr>
          <p:spPr>
            <a:xfrm>
              <a:off x="1547664" y="4041068"/>
              <a:ext cx="1440160"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Class</a:t>
              </a:r>
              <a:endParaRPr lang="ko-KR" altLang="en-US" sz="1200" dirty="0"/>
            </a:p>
          </p:txBody>
        </p:sp>
        <p:sp>
          <p:nvSpPr>
            <p:cNvPr id="18" name="직사각형 17"/>
            <p:cNvSpPr/>
            <p:nvPr/>
          </p:nvSpPr>
          <p:spPr>
            <a:xfrm>
              <a:off x="5220072" y="3897052"/>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Object 1</a:t>
              </a:r>
              <a:endParaRPr lang="ko-KR" altLang="en-US" sz="1200" dirty="0"/>
            </a:p>
          </p:txBody>
        </p:sp>
        <p:sp>
          <p:nvSpPr>
            <p:cNvPr id="24" name="직사각형 23"/>
            <p:cNvSpPr/>
            <p:nvPr/>
          </p:nvSpPr>
          <p:spPr>
            <a:xfrm>
              <a:off x="5220072" y="4562072"/>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Object 1</a:t>
              </a:r>
              <a:endParaRPr lang="ko-KR" altLang="en-US" sz="1200" dirty="0"/>
            </a:p>
          </p:txBody>
        </p:sp>
        <p:sp>
          <p:nvSpPr>
            <p:cNvPr id="26" name="직사각형 25"/>
            <p:cNvSpPr/>
            <p:nvPr/>
          </p:nvSpPr>
          <p:spPr>
            <a:xfrm>
              <a:off x="5220072" y="5301208"/>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Object 1</a:t>
              </a:r>
              <a:endParaRPr lang="ko-KR" altLang="en-US" sz="1200" dirty="0"/>
            </a:p>
          </p:txBody>
        </p:sp>
        <p:cxnSp>
          <p:nvCxnSpPr>
            <p:cNvPr id="21" name="직선 화살표 연결선 20"/>
            <p:cNvCxnSpPr>
              <a:stCxn id="16" idx="3"/>
              <a:endCxn id="18" idx="1"/>
            </p:cNvCxnSpPr>
            <p:nvPr/>
          </p:nvCxnSpPr>
          <p:spPr>
            <a:xfrm flipV="1">
              <a:off x="2987824" y="4149080"/>
              <a:ext cx="223224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stCxn id="16" idx="3"/>
              <a:endCxn id="24" idx="1"/>
            </p:cNvCxnSpPr>
            <p:nvPr/>
          </p:nvCxnSpPr>
          <p:spPr>
            <a:xfrm flipV="1">
              <a:off x="2987824" y="4814100"/>
              <a:ext cx="2232248" cy="55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16" idx="3"/>
              <a:endCxn id="26" idx="1"/>
            </p:cNvCxnSpPr>
            <p:nvPr/>
          </p:nvCxnSpPr>
          <p:spPr>
            <a:xfrm>
              <a:off x="2987824" y="4869160"/>
              <a:ext cx="2232248" cy="684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51083" y="4041068"/>
              <a:ext cx="1800199" cy="276999"/>
            </a:xfrm>
            <a:prstGeom prst="rect">
              <a:avLst/>
            </a:prstGeom>
            <a:noFill/>
          </p:spPr>
          <p:txBody>
            <a:bodyPr wrap="square" rtlCol="0">
              <a:spAutoFit/>
            </a:bodyPr>
            <a:lstStyle/>
            <a:p>
              <a:r>
                <a:rPr lang="en-US" altLang="ko-KR" sz="1200" dirty="0" smtClean="0"/>
                <a:t> instance</a:t>
              </a:r>
              <a:endParaRPr lang="ko-KR" altLang="en-US" sz="1200" dirty="0"/>
            </a:p>
          </p:txBody>
        </p:sp>
      </p:grpSp>
      <p:sp>
        <p:nvSpPr>
          <p:cNvPr id="4" name="직사각형 3"/>
          <p:cNvSpPr/>
          <p:nvPr/>
        </p:nvSpPr>
        <p:spPr>
          <a:xfrm>
            <a:off x="899592" y="3391280"/>
            <a:ext cx="3708412" cy="3062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t>class</a:t>
            </a:r>
            <a:r>
              <a:rPr lang="ko-KR" altLang="en-US" sz="1200" dirty="0"/>
              <a:t> 클래스이름</a:t>
            </a:r>
            <a:r>
              <a:rPr lang="en-US" altLang="ko-KR" sz="1200" dirty="0"/>
              <a:t>[(</a:t>
            </a:r>
            <a:r>
              <a:rPr lang="ko-KR" altLang="en-US" sz="1200" dirty="0"/>
              <a:t>상속 </a:t>
            </a:r>
            <a:r>
              <a:rPr lang="ko-KR" altLang="en-US" sz="1200" dirty="0" err="1"/>
              <a:t>클래스명</a:t>
            </a:r>
            <a:r>
              <a:rPr lang="en-US" altLang="ko-KR" sz="1200" dirty="0"/>
              <a:t>)]: </a:t>
            </a:r>
            <a:endParaRPr lang="en-US" altLang="ko-KR" sz="1200" dirty="0" smtClean="0"/>
          </a:p>
          <a:p>
            <a:r>
              <a:rPr lang="en-US" altLang="ko-KR" sz="1200" dirty="0"/>
              <a:t> </a:t>
            </a:r>
            <a:r>
              <a:rPr lang="en-US" altLang="ko-KR" sz="1200" dirty="0" smtClean="0"/>
              <a:t>   &lt;</a:t>
            </a:r>
            <a:r>
              <a:rPr lang="ko-KR" altLang="en-US" sz="1200" dirty="0"/>
              <a:t>클래스 변수 </a:t>
            </a:r>
            <a:r>
              <a:rPr lang="en-US" altLang="ko-KR" sz="1200" dirty="0"/>
              <a:t>1&gt; </a:t>
            </a:r>
            <a:endParaRPr lang="en-US" altLang="ko-KR" sz="1200" dirty="0" smtClean="0"/>
          </a:p>
          <a:p>
            <a:r>
              <a:rPr lang="en-US" altLang="ko-KR" sz="1200" dirty="0"/>
              <a:t> </a:t>
            </a:r>
            <a:r>
              <a:rPr lang="en-US" altLang="ko-KR" sz="1200" dirty="0" smtClean="0"/>
              <a:t>   &lt;</a:t>
            </a:r>
            <a:r>
              <a:rPr lang="ko-KR" altLang="en-US" sz="1200" dirty="0"/>
              <a:t>클래스 변수 </a:t>
            </a:r>
            <a:r>
              <a:rPr lang="en-US" altLang="ko-KR" sz="1200" dirty="0"/>
              <a:t>2&gt; </a:t>
            </a:r>
            <a:endParaRPr lang="en-US" altLang="ko-KR" sz="1200" dirty="0" smtClean="0"/>
          </a:p>
          <a:p>
            <a:r>
              <a:rPr lang="en-US" altLang="ko-KR" sz="1200" dirty="0"/>
              <a:t> </a:t>
            </a:r>
            <a:r>
              <a:rPr lang="en-US" altLang="ko-KR" sz="1200" dirty="0" smtClean="0"/>
              <a:t>   ... </a:t>
            </a:r>
          </a:p>
          <a:p>
            <a:r>
              <a:rPr lang="en-US" altLang="ko-KR" sz="1200" b="1" dirty="0"/>
              <a:t> </a:t>
            </a:r>
            <a:r>
              <a:rPr lang="en-US" altLang="ko-KR" sz="1200" b="1" dirty="0" smtClean="0"/>
              <a:t>   </a:t>
            </a:r>
            <a:r>
              <a:rPr lang="en-US" altLang="ko-KR" sz="1200" b="1" dirty="0" err="1" smtClean="0"/>
              <a:t>def</a:t>
            </a:r>
            <a:r>
              <a:rPr lang="ko-KR" altLang="en-US" sz="1200" dirty="0" smtClean="0"/>
              <a:t> </a:t>
            </a:r>
            <a:r>
              <a:rPr lang="ko-KR" altLang="en-US" sz="1200" dirty="0"/>
              <a:t>클래스함수</a:t>
            </a:r>
            <a:r>
              <a:rPr lang="en-US" altLang="ko-KR" sz="1200" dirty="0"/>
              <a:t>1(self[, </a:t>
            </a:r>
            <a:r>
              <a:rPr lang="ko-KR" altLang="en-US" sz="1200" dirty="0"/>
              <a:t>인수</a:t>
            </a:r>
            <a:r>
              <a:rPr lang="en-US" altLang="ko-KR" sz="1200" dirty="0"/>
              <a:t>1, </a:t>
            </a:r>
            <a:r>
              <a:rPr lang="ko-KR" altLang="en-US" sz="1200" dirty="0"/>
              <a:t>인수</a:t>
            </a:r>
            <a:r>
              <a:rPr lang="en-US" altLang="ko-KR" sz="1200" dirty="0"/>
              <a:t>2,,,]): </a:t>
            </a:r>
            <a:endParaRPr lang="en-US" altLang="ko-KR" sz="1200" dirty="0" smtClean="0"/>
          </a:p>
          <a:p>
            <a:r>
              <a:rPr lang="en-US" altLang="ko-KR" sz="1200" dirty="0"/>
              <a:t> </a:t>
            </a:r>
            <a:r>
              <a:rPr lang="en-US" altLang="ko-KR" sz="1200" dirty="0" smtClean="0"/>
              <a:t>       &lt;</a:t>
            </a:r>
            <a:r>
              <a:rPr lang="ko-KR" altLang="en-US" sz="1200" dirty="0"/>
              <a:t>수행할 문장 </a:t>
            </a:r>
            <a:r>
              <a:rPr lang="en-US" altLang="ko-KR" sz="1200" dirty="0"/>
              <a:t>1&gt; </a:t>
            </a:r>
            <a:endParaRPr lang="en-US" altLang="ko-KR" sz="1200" dirty="0" smtClean="0"/>
          </a:p>
          <a:p>
            <a:r>
              <a:rPr lang="en-US" altLang="ko-KR" sz="1200" dirty="0"/>
              <a:t> </a:t>
            </a:r>
            <a:r>
              <a:rPr lang="en-US" altLang="ko-KR" sz="1200" dirty="0" smtClean="0"/>
              <a:t>       &lt;</a:t>
            </a:r>
            <a:r>
              <a:rPr lang="ko-KR" altLang="en-US" sz="1200" dirty="0"/>
              <a:t>수행할 문장 </a:t>
            </a:r>
            <a:r>
              <a:rPr lang="en-US" altLang="ko-KR" sz="1200" dirty="0"/>
              <a:t>2</a:t>
            </a:r>
            <a:r>
              <a:rPr lang="en-US" altLang="ko-KR" sz="1200" dirty="0" smtClean="0"/>
              <a:t>&gt;</a:t>
            </a:r>
          </a:p>
          <a:p>
            <a:r>
              <a:rPr lang="en-US" altLang="ko-KR" sz="1200" dirty="0"/>
              <a:t> </a:t>
            </a:r>
            <a:r>
              <a:rPr lang="en-US" altLang="ko-KR" sz="1200" dirty="0" smtClean="0"/>
              <a:t>        </a:t>
            </a:r>
            <a:r>
              <a:rPr lang="en-US" altLang="ko-KR" sz="1200" dirty="0"/>
              <a:t>... </a:t>
            </a:r>
            <a:endParaRPr lang="en-US" altLang="ko-KR" sz="1200" dirty="0" smtClean="0"/>
          </a:p>
          <a:p>
            <a:r>
              <a:rPr lang="en-US" altLang="ko-KR" sz="1200" b="1" dirty="0"/>
              <a:t> </a:t>
            </a:r>
            <a:r>
              <a:rPr lang="en-US" altLang="ko-KR" sz="1200" b="1" dirty="0" smtClean="0"/>
              <a:t>   </a:t>
            </a:r>
            <a:r>
              <a:rPr lang="en-US" altLang="ko-KR" sz="1200" b="1" dirty="0" err="1" smtClean="0"/>
              <a:t>def</a:t>
            </a:r>
            <a:r>
              <a:rPr lang="ko-KR" altLang="en-US" sz="1200" dirty="0" smtClean="0"/>
              <a:t> </a:t>
            </a:r>
            <a:r>
              <a:rPr lang="ko-KR" altLang="en-US" sz="1200" dirty="0"/>
              <a:t>클래스함수</a:t>
            </a:r>
            <a:r>
              <a:rPr lang="en-US" altLang="ko-KR" sz="1200" dirty="0"/>
              <a:t>2(self[, </a:t>
            </a:r>
            <a:r>
              <a:rPr lang="ko-KR" altLang="en-US" sz="1200" dirty="0"/>
              <a:t>인수</a:t>
            </a:r>
            <a:r>
              <a:rPr lang="en-US" altLang="ko-KR" sz="1200" dirty="0"/>
              <a:t>1, </a:t>
            </a:r>
            <a:r>
              <a:rPr lang="ko-KR" altLang="en-US" sz="1200" dirty="0"/>
              <a:t>인수</a:t>
            </a:r>
            <a:r>
              <a:rPr lang="en-US" altLang="ko-KR" sz="1200" dirty="0"/>
              <a:t>2</a:t>
            </a:r>
            <a:r>
              <a:rPr lang="en-US" altLang="ko-KR" sz="1200" dirty="0" smtClean="0"/>
              <a:t>,,,]):</a:t>
            </a:r>
          </a:p>
          <a:p>
            <a:r>
              <a:rPr lang="en-US" altLang="ko-KR" sz="1200" dirty="0"/>
              <a:t> </a:t>
            </a:r>
            <a:r>
              <a:rPr lang="en-US" altLang="ko-KR" sz="1200" dirty="0" smtClean="0"/>
              <a:t>        </a:t>
            </a:r>
            <a:r>
              <a:rPr lang="en-US" altLang="ko-KR" sz="1200" dirty="0"/>
              <a:t>&lt;</a:t>
            </a:r>
            <a:r>
              <a:rPr lang="ko-KR" altLang="en-US" sz="1200" dirty="0"/>
              <a:t>수행할 문장</a:t>
            </a:r>
            <a:r>
              <a:rPr lang="en-US" altLang="ko-KR" sz="1200" dirty="0"/>
              <a:t>1&gt; </a:t>
            </a:r>
            <a:endParaRPr lang="en-US" altLang="ko-KR" sz="1200" dirty="0" smtClean="0"/>
          </a:p>
          <a:p>
            <a:r>
              <a:rPr lang="en-US" altLang="ko-KR" sz="1200" dirty="0"/>
              <a:t> </a:t>
            </a:r>
            <a:r>
              <a:rPr lang="en-US" altLang="ko-KR" sz="1200" dirty="0" smtClean="0"/>
              <a:t>        &lt;</a:t>
            </a:r>
            <a:r>
              <a:rPr lang="ko-KR" altLang="en-US" sz="1200" dirty="0"/>
              <a:t>수행할 문장</a:t>
            </a:r>
            <a:r>
              <a:rPr lang="en-US" altLang="ko-KR" sz="1200" dirty="0"/>
              <a:t>2&gt; </a:t>
            </a:r>
            <a:endParaRPr lang="en-US" altLang="ko-KR" sz="1200" dirty="0" smtClean="0"/>
          </a:p>
          <a:p>
            <a:r>
              <a:rPr lang="en-US" altLang="ko-KR" sz="1200" dirty="0"/>
              <a:t> </a:t>
            </a:r>
            <a:r>
              <a:rPr lang="en-US" altLang="ko-KR" sz="1200" dirty="0" smtClean="0"/>
              <a:t>        ... </a:t>
            </a:r>
          </a:p>
          <a:p>
            <a:r>
              <a:rPr lang="en-US" altLang="ko-KR" sz="1200" dirty="0"/>
              <a:t> </a:t>
            </a:r>
            <a:r>
              <a:rPr lang="en-US" altLang="ko-KR" sz="1200" dirty="0" smtClean="0"/>
              <a:t>   ...</a:t>
            </a:r>
            <a:endParaRPr lang="ko-KR" altLang="en-US" sz="1200" dirty="0"/>
          </a:p>
        </p:txBody>
      </p:sp>
      <p:sp>
        <p:nvSpPr>
          <p:cNvPr id="5" name="TextBox 4"/>
          <p:cNvSpPr txBox="1"/>
          <p:nvPr/>
        </p:nvSpPr>
        <p:spPr>
          <a:xfrm>
            <a:off x="5247974" y="3383704"/>
            <a:ext cx="2880320" cy="369332"/>
          </a:xfrm>
          <a:prstGeom prst="rect">
            <a:avLst/>
          </a:prstGeom>
          <a:noFill/>
        </p:spPr>
        <p:txBody>
          <a:bodyPr wrap="square" rtlCol="0">
            <a:spAutoFit/>
          </a:bodyPr>
          <a:lstStyle/>
          <a:p>
            <a:r>
              <a:rPr lang="ko-KR" altLang="en-US" smtClean="0"/>
              <a:t>클래스에서 객체 생성하기</a:t>
            </a:r>
            <a:endParaRPr lang="ko-KR" altLang="en-US"/>
          </a:p>
        </p:txBody>
      </p:sp>
    </p:spTree>
    <p:extLst>
      <p:ext uri="{BB962C8B-B14F-4D97-AF65-F5344CB8AC3E}">
        <p14:creationId xmlns:p14="http://schemas.microsoft.com/office/powerpoint/2010/main" val="234748612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a:t>
            </a:r>
            <a:r>
              <a:rPr lang="ko-KR" altLang="en-US" dirty="0" smtClean="0"/>
              <a:t>작성 예시</a:t>
            </a:r>
            <a:endParaRPr lang="ko-KR" altLang="en-US" dirty="0"/>
          </a:p>
        </p:txBody>
      </p:sp>
      <p:sp>
        <p:nvSpPr>
          <p:cNvPr id="3" name="직사각형 2"/>
          <p:cNvSpPr/>
          <p:nvPr/>
        </p:nvSpPr>
        <p:spPr>
          <a:xfrm>
            <a:off x="755576" y="2996952"/>
            <a:ext cx="5184576"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class Employee:</a:t>
            </a:r>
          </a:p>
          <a:p>
            <a:r>
              <a:rPr lang="en-US" altLang="ko-KR" sz="1200" dirty="0"/>
              <a:t>   'Common base class for all employees'</a:t>
            </a:r>
          </a:p>
          <a:p>
            <a:r>
              <a:rPr lang="en-US" altLang="ko-KR" sz="1200" dirty="0"/>
              <a:t>   </a:t>
            </a:r>
            <a:r>
              <a:rPr lang="en-US" altLang="ko-KR" sz="1200" dirty="0" err="1"/>
              <a:t>empCount</a:t>
            </a:r>
            <a:r>
              <a:rPr lang="en-US" altLang="ko-KR" sz="1200" dirty="0"/>
              <a:t> = 0</a:t>
            </a:r>
          </a:p>
          <a:p>
            <a:endParaRPr lang="en-US" altLang="ko-KR" sz="1200" dirty="0"/>
          </a:p>
          <a:p>
            <a:r>
              <a:rPr lang="en-US" altLang="ko-KR" sz="1200" dirty="0"/>
              <a:t>   </a:t>
            </a:r>
            <a:r>
              <a:rPr lang="en-US" altLang="ko-KR" sz="1200" dirty="0" err="1"/>
              <a:t>def</a:t>
            </a:r>
            <a:r>
              <a:rPr lang="en-US" altLang="ko-KR" sz="1200" dirty="0"/>
              <a:t> __</a:t>
            </a:r>
            <a:r>
              <a:rPr lang="en-US" altLang="ko-KR" sz="1200" dirty="0" err="1"/>
              <a:t>init</a:t>
            </a:r>
            <a:r>
              <a:rPr lang="en-US" altLang="ko-KR" sz="1200" dirty="0"/>
              <a:t>__(self, name, salary):</a:t>
            </a:r>
          </a:p>
          <a:p>
            <a:r>
              <a:rPr lang="en-US" altLang="ko-KR" sz="1200" dirty="0"/>
              <a:t>      self.name = name</a:t>
            </a:r>
          </a:p>
          <a:p>
            <a:r>
              <a:rPr lang="en-US" altLang="ko-KR" sz="1200" dirty="0"/>
              <a:t>      </a:t>
            </a:r>
            <a:r>
              <a:rPr lang="en-US" altLang="ko-KR" sz="1200" dirty="0" err="1"/>
              <a:t>self.salary</a:t>
            </a:r>
            <a:r>
              <a:rPr lang="en-US" altLang="ko-KR" sz="1200" dirty="0"/>
              <a:t> = salary</a:t>
            </a:r>
          </a:p>
          <a:p>
            <a:r>
              <a:rPr lang="en-US" altLang="ko-KR" sz="1200" dirty="0"/>
              <a:t>      </a:t>
            </a:r>
            <a:r>
              <a:rPr lang="en-US" altLang="ko-KR" sz="1200" dirty="0" err="1"/>
              <a:t>Employee.empCount</a:t>
            </a:r>
            <a:r>
              <a:rPr lang="en-US" altLang="ko-KR" sz="1200" dirty="0"/>
              <a:t> += 1</a:t>
            </a:r>
          </a:p>
          <a:p>
            <a:r>
              <a:rPr lang="en-US" altLang="ko-KR" sz="1200" dirty="0"/>
              <a:t>   </a:t>
            </a:r>
          </a:p>
          <a:p>
            <a:r>
              <a:rPr lang="en-US" altLang="ko-KR" sz="1200" dirty="0"/>
              <a:t>   </a:t>
            </a:r>
            <a:r>
              <a:rPr lang="en-US" altLang="ko-KR" sz="1200" dirty="0" err="1"/>
              <a:t>def</a:t>
            </a:r>
            <a:r>
              <a:rPr lang="en-US" altLang="ko-KR" sz="1200" dirty="0"/>
              <a:t> </a:t>
            </a:r>
            <a:r>
              <a:rPr lang="en-US" altLang="ko-KR" sz="1200" dirty="0" err="1"/>
              <a:t>displayCount</a:t>
            </a:r>
            <a:r>
              <a:rPr lang="en-US" altLang="ko-KR" sz="1200" dirty="0"/>
              <a:t>(self):</a:t>
            </a:r>
          </a:p>
          <a:p>
            <a:r>
              <a:rPr lang="en-US" altLang="ko-KR" sz="1200" dirty="0"/>
              <a:t>     print "Total Employee %d" % </a:t>
            </a:r>
            <a:r>
              <a:rPr lang="en-US" altLang="ko-KR" sz="1200" dirty="0" err="1"/>
              <a:t>Employee.empCount</a:t>
            </a:r>
            <a:endParaRPr lang="en-US" altLang="ko-KR" sz="1200" dirty="0"/>
          </a:p>
          <a:p>
            <a:endParaRPr lang="en-US" altLang="ko-KR" sz="1200" dirty="0"/>
          </a:p>
          <a:p>
            <a:r>
              <a:rPr lang="en-US" altLang="ko-KR" sz="1200" dirty="0"/>
              <a:t>   </a:t>
            </a:r>
            <a:r>
              <a:rPr lang="en-US" altLang="ko-KR" sz="1200" dirty="0" err="1"/>
              <a:t>def</a:t>
            </a:r>
            <a:r>
              <a:rPr lang="en-US" altLang="ko-KR" sz="1200" dirty="0"/>
              <a:t> </a:t>
            </a:r>
            <a:r>
              <a:rPr lang="en-US" altLang="ko-KR" sz="1200" dirty="0" err="1"/>
              <a:t>displayEmployee</a:t>
            </a:r>
            <a:r>
              <a:rPr lang="en-US" altLang="ko-KR" sz="1200" dirty="0"/>
              <a:t>(self):</a:t>
            </a:r>
          </a:p>
          <a:p>
            <a:r>
              <a:rPr lang="en-US" altLang="ko-KR" sz="1200" dirty="0"/>
              <a:t>      print "Name : ", self.name,  ", Salary: ", </a:t>
            </a:r>
            <a:r>
              <a:rPr lang="en-US" altLang="ko-KR" sz="1200" dirty="0" err="1"/>
              <a:t>self.salary</a:t>
            </a:r>
            <a:endParaRPr lang="ko-KR" altLang="en-US" sz="1200" dirty="0"/>
          </a:p>
        </p:txBody>
      </p:sp>
      <p:sp>
        <p:nvSpPr>
          <p:cNvPr id="6" name="직사각형 5"/>
          <p:cNvSpPr/>
          <p:nvPr/>
        </p:nvSpPr>
        <p:spPr>
          <a:xfrm>
            <a:off x="971600" y="3501008"/>
            <a:ext cx="2088232" cy="28803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6660232" y="2996952"/>
            <a:ext cx="1872208" cy="307777"/>
          </a:xfrm>
          <a:prstGeom prst="rect">
            <a:avLst/>
          </a:prstGeom>
          <a:noFill/>
        </p:spPr>
        <p:txBody>
          <a:bodyPr wrap="square" rtlCol="0">
            <a:spAutoFit/>
          </a:bodyPr>
          <a:lstStyle/>
          <a:p>
            <a:r>
              <a:rPr lang="en-US" altLang="ko-KR" sz="1400" dirty="0" smtClean="0"/>
              <a:t>Class  </a:t>
            </a:r>
            <a:r>
              <a:rPr lang="ko-KR" altLang="en-US" sz="1400" dirty="0" smtClean="0"/>
              <a:t>객체 변수</a:t>
            </a:r>
            <a:endParaRPr lang="ko-KR" altLang="en-US" sz="1400" dirty="0"/>
          </a:p>
        </p:txBody>
      </p:sp>
      <p:cxnSp>
        <p:nvCxnSpPr>
          <p:cNvPr id="9" name="직선 화살표 연결선 8"/>
          <p:cNvCxnSpPr>
            <a:endCxn id="7" idx="1"/>
          </p:cNvCxnSpPr>
          <p:nvPr/>
        </p:nvCxnSpPr>
        <p:spPr>
          <a:xfrm flipV="1">
            <a:off x="3059832" y="3150841"/>
            <a:ext cx="3600400" cy="4941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971600" y="4077072"/>
            <a:ext cx="2088232" cy="39604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p:cNvSpPr txBox="1"/>
          <p:nvPr/>
        </p:nvSpPr>
        <p:spPr>
          <a:xfrm>
            <a:off x="6660232" y="3931298"/>
            <a:ext cx="1872208" cy="307777"/>
          </a:xfrm>
          <a:prstGeom prst="rect">
            <a:avLst/>
          </a:prstGeom>
          <a:noFill/>
        </p:spPr>
        <p:txBody>
          <a:bodyPr wrap="square" rtlCol="0">
            <a:spAutoFit/>
          </a:bodyPr>
          <a:lstStyle/>
          <a:p>
            <a:r>
              <a:rPr lang="en-US" altLang="ko-KR" sz="1400" dirty="0" smtClean="0"/>
              <a:t>Instance </a:t>
            </a:r>
            <a:r>
              <a:rPr lang="ko-KR" altLang="en-US" sz="1400" dirty="0" smtClean="0"/>
              <a:t>객체 변수</a:t>
            </a:r>
            <a:endParaRPr lang="ko-KR" altLang="en-US" sz="1400" dirty="0"/>
          </a:p>
        </p:txBody>
      </p:sp>
      <p:cxnSp>
        <p:nvCxnSpPr>
          <p:cNvPr id="11" name="직선 화살표 연결선 10"/>
          <p:cNvCxnSpPr>
            <a:stCxn id="19" idx="3"/>
            <a:endCxn id="20" idx="1"/>
          </p:cNvCxnSpPr>
          <p:nvPr/>
        </p:nvCxnSpPr>
        <p:spPr>
          <a:xfrm flipV="1">
            <a:off x="3059832" y="4085187"/>
            <a:ext cx="3600400" cy="18990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931616" y="4797152"/>
            <a:ext cx="4144440" cy="10801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6660232" y="5152546"/>
            <a:ext cx="1872208" cy="523220"/>
          </a:xfrm>
          <a:prstGeom prst="rect">
            <a:avLst/>
          </a:prstGeom>
          <a:noFill/>
        </p:spPr>
        <p:txBody>
          <a:bodyPr wrap="square" rtlCol="0">
            <a:spAutoFit/>
          </a:bodyPr>
          <a:lstStyle/>
          <a:p>
            <a:r>
              <a:rPr lang="en-US" altLang="ko-KR" sz="1400" dirty="0" smtClean="0"/>
              <a:t>Class </a:t>
            </a:r>
            <a:r>
              <a:rPr lang="ko-KR" altLang="en-US" sz="1400" dirty="0" smtClean="0"/>
              <a:t>내의 </a:t>
            </a:r>
            <a:r>
              <a:rPr lang="ko-KR" altLang="en-US" sz="1400" dirty="0" err="1" smtClean="0"/>
              <a:t>인스턴스</a:t>
            </a:r>
            <a:r>
              <a:rPr lang="ko-KR" altLang="en-US" sz="1400" dirty="0" smtClean="0"/>
              <a:t> </a:t>
            </a:r>
            <a:r>
              <a:rPr lang="ko-KR" altLang="en-US" sz="1400" dirty="0" err="1" smtClean="0"/>
              <a:t>메소</a:t>
            </a:r>
            <a:r>
              <a:rPr lang="ko-KR" altLang="en-US" sz="1400" dirty="0" err="1"/>
              <a:t>드</a:t>
            </a:r>
            <a:endParaRPr lang="ko-KR" altLang="en-US" sz="1400" dirty="0"/>
          </a:p>
        </p:txBody>
      </p:sp>
      <p:cxnSp>
        <p:nvCxnSpPr>
          <p:cNvPr id="13" name="직선 화살표 연결선 12"/>
          <p:cNvCxnSpPr>
            <a:stCxn id="23" idx="3"/>
            <a:endCxn id="25" idx="1"/>
          </p:cNvCxnSpPr>
          <p:nvPr/>
        </p:nvCxnSpPr>
        <p:spPr>
          <a:xfrm>
            <a:off x="5076056" y="5337212"/>
            <a:ext cx="1584176" cy="769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1560" y="1591632"/>
            <a:ext cx="7992888" cy="923330"/>
          </a:xfrm>
          <a:prstGeom prst="rect">
            <a:avLst/>
          </a:prstGeom>
          <a:noFill/>
        </p:spPr>
        <p:txBody>
          <a:bodyPr wrap="square" rtlCol="0">
            <a:spAutoFit/>
          </a:bodyPr>
          <a:lstStyle/>
          <a:p>
            <a:r>
              <a:rPr lang="ko-KR" altLang="en-US" dirty="0" err="1" smtClean="0"/>
              <a:t>파이썬에서</a:t>
            </a:r>
            <a:r>
              <a:rPr lang="ko-KR" altLang="en-US" dirty="0" smtClean="0"/>
              <a:t> 클래스는 하나의 타입이면서 하나의 객체이다</a:t>
            </a:r>
            <a:r>
              <a:rPr lang="en-US" altLang="ko-KR" dirty="0" smtClean="0"/>
              <a:t>. </a:t>
            </a:r>
            <a:r>
              <a:rPr lang="ko-KR" altLang="en-US" dirty="0" smtClean="0"/>
              <a:t>실제 </a:t>
            </a:r>
            <a:r>
              <a:rPr lang="ko-KR" altLang="en-US" dirty="0" err="1" smtClean="0"/>
              <a:t>인스턴스</a:t>
            </a:r>
            <a:r>
              <a:rPr lang="ko-KR" altLang="en-US" dirty="0" smtClean="0"/>
              <a:t> 객체를 만들 수 있는 타입으로 사용</a:t>
            </a:r>
            <a:endParaRPr lang="en-US" altLang="ko-KR" dirty="0" smtClean="0"/>
          </a:p>
          <a:p>
            <a:endParaRPr lang="ko-KR" altLang="en-US" dirty="0"/>
          </a:p>
        </p:txBody>
      </p:sp>
    </p:spTree>
    <p:extLst>
      <p:ext uri="{BB962C8B-B14F-4D97-AF65-F5344CB8AC3E}">
        <p14:creationId xmlns:p14="http://schemas.microsoft.com/office/powerpoint/2010/main" val="347081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pPr algn="ctr"/>
            <a:r>
              <a:rPr lang="en-US" altLang="ko-KR" dirty="0" smtClean="0"/>
              <a:t>Data(Object) Type </a:t>
            </a:r>
            <a:br>
              <a:rPr lang="en-US" altLang="ko-KR" dirty="0" smtClean="0"/>
            </a:br>
            <a:endParaRPr lang="ko-KR" altLang="en-US" dirty="0"/>
          </a:p>
        </p:txBody>
      </p:sp>
    </p:spTree>
    <p:extLst>
      <p:ext uri="{BB962C8B-B14F-4D97-AF65-F5344CB8AC3E}">
        <p14:creationId xmlns:p14="http://schemas.microsoft.com/office/powerpoint/2010/main" val="278865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Sequence  Type</a:t>
            </a:r>
            <a:endParaRPr lang="ko-KR" altLang="en-US" dirty="0"/>
          </a:p>
        </p:txBody>
      </p:sp>
    </p:spTree>
    <p:extLst>
      <p:ext uri="{BB962C8B-B14F-4D97-AF65-F5344CB8AC3E}">
        <p14:creationId xmlns:p14="http://schemas.microsoft.com/office/powerpoint/2010/main" val="3910300371"/>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Int</a:t>
            </a:r>
            <a:r>
              <a:rPr lang="en-US" altLang="ko-KR" dirty="0" smtClean="0"/>
              <a:t> Class </a:t>
            </a:r>
            <a:r>
              <a:rPr lang="ko-KR" altLang="en-US" dirty="0" smtClean="0"/>
              <a:t>설명 예시</a:t>
            </a:r>
            <a:endParaRPr lang="ko-KR" altLang="en-US" dirty="0"/>
          </a:p>
        </p:txBody>
      </p:sp>
      <p:sp>
        <p:nvSpPr>
          <p:cNvPr id="3" name="직사각형 2"/>
          <p:cNvSpPr/>
          <p:nvPr/>
        </p:nvSpPr>
        <p:spPr>
          <a:xfrm>
            <a:off x="755576" y="3212976"/>
            <a:ext cx="3600400"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t>
            </a:r>
            <a:r>
              <a:rPr lang="en-US" altLang="ko-KR" sz="1000" dirty="0" err="1"/>
              <a:t>dir</a:t>
            </a:r>
            <a:r>
              <a:rPr lang="en-US" altLang="ko-KR" sz="1000" dirty="0"/>
              <a:t>(</a:t>
            </a:r>
            <a:r>
              <a:rPr lang="en-US" altLang="ko-KR" sz="1000" dirty="0" err="1"/>
              <a:t>int</a:t>
            </a:r>
            <a:r>
              <a:rPr lang="en-US" altLang="ko-KR" sz="1000" dirty="0"/>
              <a:t>)</a:t>
            </a:r>
          </a:p>
          <a:p>
            <a:r>
              <a:rPr lang="en-US" altLang="ko-KR" sz="1000" dirty="0"/>
              <a:t>['__abs__', '__add__', '__and__', '__class__', '__</a:t>
            </a:r>
            <a:r>
              <a:rPr lang="en-US" altLang="ko-KR" sz="1000" dirty="0" err="1"/>
              <a:t>cmp</a:t>
            </a:r>
            <a:r>
              <a:rPr lang="en-US" altLang="ko-KR" sz="1000" dirty="0"/>
              <a:t>__', '__coerce__', '__</a:t>
            </a:r>
            <a:r>
              <a:rPr lang="en-US" altLang="ko-KR" sz="1000" dirty="0" err="1"/>
              <a:t>delattr</a:t>
            </a:r>
            <a:r>
              <a:rPr lang="en-US" altLang="ko-KR" sz="1000" dirty="0"/>
              <a:t>__', '__div__', '__</a:t>
            </a:r>
            <a:r>
              <a:rPr lang="en-US" altLang="ko-KR" sz="1000" dirty="0" err="1"/>
              <a:t>divmod</a:t>
            </a:r>
            <a:r>
              <a:rPr lang="en-US" altLang="ko-KR" sz="1000" dirty="0"/>
              <a:t>__', '__doc__', '__float__', '__</a:t>
            </a:r>
            <a:r>
              <a:rPr lang="en-US" altLang="ko-KR" sz="1000" dirty="0" err="1"/>
              <a:t>floordiv</a:t>
            </a:r>
            <a:r>
              <a:rPr lang="en-US" altLang="ko-KR" sz="1000" dirty="0"/>
              <a:t>__', '__format__', '__</a:t>
            </a:r>
            <a:r>
              <a:rPr lang="en-US" altLang="ko-KR" sz="1000" dirty="0" err="1"/>
              <a:t>getattribute</a:t>
            </a:r>
            <a:r>
              <a:rPr lang="en-US" altLang="ko-KR" sz="1000" dirty="0"/>
              <a:t>__', '__</a:t>
            </a:r>
            <a:r>
              <a:rPr lang="en-US" altLang="ko-KR" sz="1000" dirty="0" err="1"/>
              <a:t>getnewargs</a:t>
            </a:r>
            <a:r>
              <a:rPr lang="en-US" altLang="ko-KR" sz="1000" dirty="0"/>
              <a:t>__', '__hash__', '__hex__', '__index__', '__</a:t>
            </a:r>
            <a:r>
              <a:rPr lang="en-US" altLang="ko-KR" sz="1000" dirty="0" err="1"/>
              <a:t>init</a:t>
            </a:r>
            <a:r>
              <a:rPr lang="en-US" altLang="ko-KR" sz="1000" dirty="0"/>
              <a:t>__', '__</a:t>
            </a:r>
            <a:r>
              <a:rPr lang="en-US" altLang="ko-KR" sz="1000" dirty="0" err="1"/>
              <a:t>int</a:t>
            </a:r>
            <a:r>
              <a:rPr lang="en-US" altLang="ko-KR" sz="1000" dirty="0"/>
              <a:t>__', '__invert__', '__long__', '__</a:t>
            </a:r>
            <a:r>
              <a:rPr lang="en-US" altLang="ko-KR" sz="1000" dirty="0" err="1"/>
              <a:t>lshift</a:t>
            </a:r>
            <a:r>
              <a:rPr lang="en-US" altLang="ko-KR" sz="1000" dirty="0"/>
              <a:t>__', '__mod__', '__</a:t>
            </a:r>
            <a:r>
              <a:rPr lang="en-US" altLang="ko-KR" sz="1000" dirty="0" err="1"/>
              <a:t>mul</a:t>
            </a:r>
            <a:r>
              <a:rPr lang="en-US" altLang="ko-KR" sz="1000" dirty="0"/>
              <a:t>__', '__</a:t>
            </a:r>
            <a:r>
              <a:rPr lang="en-US" altLang="ko-KR" sz="1000" dirty="0" err="1"/>
              <a:t>neg</a:t>
            </a:r>
            <a:r>
              <a:rPr lang="en-US" altLang="ko-KR" sz="1000" dirty="0"/>
              <a:t>__', '__new__', '__nonzero__', '__</a:t>
            </a:r>
            <a:r>
              <a:rPr lang="en-US" altLang="ko-KR" sz="1000" dirty="0" err="1"/>
              <a:t>oct</a:t>
            </a:r>
            <a:r>
              <a:rPr lang="en-US" altLang="ko-KR" sz="1000" dirty="0"/>
              <a:t>__', '__or__', '__</a:t>
            </a:r>
            <a:r>
              <a:rPr lang="en-US" altLang="ko-KR" sz="1000" dirty="0" err="1"/>
              <a:t>pos</a:t>
            </a:r>
            <a:r>
              <a:rPr lang="en-US" altLang="ko-KR" sz="1000" dirty="0"/>
              <a:t>__', '__pow__', '__</a:t>
            </a:r>
            <a:r>
              <a:rPr lang="en-US" altLang="ko-KR" sz="1000" dirty="0" err="1"/>
              <a:t>radd</a:t>
            </a:r>
            <a:r>
              <a:rPr lang="en-US" altLang="ko-KR" sz="1000" dirty="0"/>
              <a:t>__', '__rand__', '__</a:t>
            </a:r>
            <a:r>
              <a:rPr lang="en-US" altLang="ko-KR" sz="1000" dirty="0" err="1"/>
              <a:t>rdiv</a:t>
            </a:r>
            <a:r>
              <a:rPr lang="en-US" altLang="ko-KR" sz="1000" dirty="0"/>
              <a:t>__', '__</a:t>
            </a:r>
            <a:r>
              <a:rPr lang="en-US" altLang="ko-KR" sz="1000" dirty="0" err="1"/>
              <a:t>rdivmod</a:t>
            </a:r>
            <a:r>
              <a:rPr lang="en-US" altLang="ko-KR" sz="1000" dirty="0"/>
              <a:t>__', '__reduce__', '__</a:t>
            </a:r>
            <a:r>
              <a:rPr lang="en-US" altLang="ko-KR" sz="1000" dirty="0" err="1"/>
              <a:t>reduce_ex</a:t>
            </a:r>
            <a:r>
              <a:rPr lang="en-US" altLang="ko-KR" sz="1000" dirty="0"/>
              <a:t>__', '__</a:t>
            </a:r>
            <a:r>
              <a:rPr lang="en-US" altLang="ko-KR" sz="1000" dirty="0" err="1"/>
              <a:t>repr</a:t>
            </a:r>
            <a:r>
              <a:rPr lang="en-US" altLang="ko-KR" sz="1000" dirty="0"/>
              <a:t>__', '__</a:t>
            </a:r>
            <a:r>
              <a:rPr lang="en-US" altLang="ko-KR" sz="1000" dirty="0" err="1"/>
              <a:t>rfloordiv</a:t>
            </a:r>
            <a:r>
              <a:rPr lang="en-US" altLang="ko-KR" sz="1000" dirty="0"/>
              <a:t>__', '__</a:t>
            </a:r>
            <a:r>
              <a:rPr lang="en-US" altLang="ko-KR" sz="1000" dirty="0" err="1"/>
              <a:t>rlshift</a:t>
            </a:r>
            <a:r>
              <a:rPr lang="en-US" altLang="ko-KR" sz="1000" dirty="0"/>
              <a:t>__', '__</a:t>
            </a:r>
            <a:r>
              <a:rPr lang="en-US" altLang="ko-KR" sz="1000" dirty="0" err="1"/>
              <a:t>rmod</a:t>
            </a:r>
            <a:r>
              <a:rPr lang="en-US" altLang="ko-KR" sz="1000" dirty="0"/>
              <a:t>__', '__</a:t>
            </a:r>
            <a:r>
              <a:rPr lang="en-US" altLang="ko-KR" sz="1000" dirty="0" err="1"/>
              <a:t>rmul</a:t>
            </a:r>
            <a:r>
              <a:rPr lang="en-US" altLang="ko-KR" sz="1000" dirty="0"/>
              <a:t>__', '__</a:t>
            </a:r>
            <a:r>
              <a:rPr lang="en-US" altLang="ko-KR" sz="1000" dirty="0" err="1"/>
              <a:t>ror</a:t>
            </a:r>
            <a:r>
              <a:rPr lang="en-US" altLang="ko-KR" sz="1000" dirty="0"/>
              <a:t>__', '__</a:t>
            </a:r>
            <a:r>
              <a:rPr lang="en-US" altLang="ko-KR" sz="1000" dirty="0" err="1"/>
              <a:t>rpow</a:t>
            </a:r>
            <a:r>
              <a:rPr lang="en-US" altLang="ko-KR" sz="1000" dirty="0"/>
              <a:t>__', '__</a:t>
            </a:r>
            <a:r>
              <a:rPr lang="en-US" altLang="ko-KR" sz="1000" dirty="0" err="1"/>
              <a:t>rrshift</a:t>
            </a:r>
            <a:r>
              <a:rPr lang="en-US" altLang="ko-KR" sz="1000" dirty="0"/>
              <a:t>__', '__</a:t>
            </a:r>
            <a:r>
              <a:rPr lang="en-US" altLang="ko-KR" sz="1000" dirty="0" err="1"/>
              <a:t>rshift</a:t>
            </a:r>
            <a:r>
              <a:rPr lang="en-US" altLang="ko-KR" sz="1000" dirty="0"/>
              <a:t>__', '__</a:t>
            </a:r>
            <a:r>
              <a:rPr lang="en-US" altLang="ko-KR" sz="1000" dirty="0" err="1"/>
              <a:t>rsub</a:t>
            </a:r>
            <a:r>
              <a:rPr lang="en-US" altLang="ko-KR" sz="1000" dirty="0"/>
              <a:t>__', '__</a:t>
            </a:r>
            <a:r>
              <a:rPr lang="en-US" altLang="ko-KR" sz="1000" dirty="0" err="1"/>
              <a:t>rtruediv</a:t>
            </a:r>
            <a:r>
              <a:rPr lang="en-US" altLang="ko-KR" sz="1000" dirty="0"/>
              <a:t>__', '__</a:t>
            </a:r>
            <a:r>
              <a:rPr lang="en-US" altLang="ko-KR" sz="1000" dirty="0" err="1"/>
              <a:t>rxor</a:t>
            </a:r>
            <a:r>
              <a:rPr lang="en-US" altLang="ko-KR" sz="1000" dirty="0"/>
              <a:t>__', '__</a:t>
            </a:r>
            <a:r>
              <a:rPr lang="en-US" altLang="ko-KR" sz="1000" dirty="0" err="1"/>
              <a:t>setattr</a:t>
            </a:r>
            <a:r>
              <a:rPr lang="en-US" altLang="ko-KR" sz="1000" dirty="0"/>
              <a:t>__', '__</a:t>
            </a:r>
            <a:r>
              <a:rPr lang="en-US" altLang="ko-KR" sz="1000" dirty="0" err="1"/>
              <a:t>sizeof</a:t>
            </a:r>
            <a:r>
              <a:rPr lang="en-US" altLang="ko-KR" sz="1000" dirty="0"/>
              <a:t>__', '__</a:t>
            </a:r>
            <a:r>
              <a:rPr lang="en-US" altLang="ko-KR" sz="1000" dirty="0" err="1"/>
              <a:t>str</a:t>
            </a:r>
            <a:r>
              <a:rPr lang="en-US" altLang="ko-KR" sz="1000" dirty="0"/>
              <a:t>__', '__sub__', '__</a:t>
            </a:r>
            <a:r>
              <a:rPr lang="en-US" altLang="ko-KR" sz="1000" dirty="0" err="1"/>
              <a:t>subclasshook</a:t>
            </a:r>
            <a:r>
              <a:rPr lang="en-US" altLang="ko-KR" sz="1000" dirty="0"/>
              <a:t>__', '__</a:t>
            </a:r>
            <a:r>
              <a:rPr lang="en-US" altLang="ko-KR" sz="1000" dirty="0" err="1"/>
              <a:t>truediv</a:t>
            </a:r>
            <a:r>
              <a:rPr lang="en-US" altLang="ko-KR" sz="1000" dirty="0"/>
              <a:t>__', '__</a:t>
            </a:r>
            <a:r>
              <a:rPr lang="en-US" altLang="ko-KR" sz="1000" dirty="0" err="1"/>
              <a:t>trunc</a:t>
            </a:r>
            <a:r>
              <a:rPr lang="en-US" altLang="ko-KR" sz="1000" dirty="0"/>
              <a:t>__', '__</a:t>
            </a:r>
            <a:r>
              <a:rPr lang="en-US" altLang="ko-KR" sz="1000" dirty="0" err="1"/>
              <a:t>xor</a:t>
            </a:r>
            <a:r>
              <a:rPr lang="en-US" altLang="ko-KR" sz="1000" dirty="0"/>
              <a:t>__', '</a:t>
            </a:r>
            <a:r>
              <a:rPr lang="en-US" altLang="ko-KR" sz="1000" dirty="0" err="1"/>
              <a:t>bit_length</a:t>
            </a:r>
            <a:r>
              <a:rPr lang="en-US" altLang="ko-KR" sz="1000" dirty="0"/>
              <a:t>', 'conjugate', 'denominator', '</a:t>
            </a:r>
            <a:r>
              <a:rPr lang="en-US" altLang="ko-KR" sz="1000" dirty="0" err="1"/>
              <a:t>imag</a:t>
            </a:r>
            <a:r>
              <a:rPr lang="en-US" altLang="ko-KR" sz="1000" dirty="0"/>
              <a:t>', 'numerator', 'real']</a:t>
            </a:r>
          </a:p>
          <a:p>
            <a:r>
              <a:rPr lang="en-US" altLang="ko-KR" sz="1000" dirty="0"/>
              <a:t>&gt;&gt;&gt; </a:t>
            </a:r>
            <a:endParaRPr lang="ko-KR" altLang="en-US" sz="1000" dirty="0"/>
          </a:p>
        </p:txBody>
      </p:sp>
      <p:sp>
        <p:nvSpPr>
          <p:cNvPr id="27" name="TextBox 26"/>
          <p:cNvSpPr txBox="1"/>
          <p:nvPr/>
        </p:nvSpPr>
        <p:spPr>
          <a:xfrm>
            <a:off x="611560" y="1591632"/>
            <a:ext cx="7992888" cy="1200329"/>
          </a:xfrm>
          <a:prstGeom prst="rect">
            <a:avLst/>
          </a:prstGeom>
          <a:noFill/>
        </p:spPr>
        <p:txBody>
          <a:bodyPr wrap="square" rtlCol="0">
            <a:spAutoFit/>
          </a:bodyPr>
          <a:lstStyle/>
          <a:p>
            <a:r>
              <a:rPr lang="en-US" altLang="ko-KR" dirty="0" err="1" smtClean="0"/>
              <a:t>Int</a:t>
            </a:r>
            <a:r>
              <a:rPr lang="ko-KR" altLang="en-US" dirty="0" smtClean="0"/>
              <a:t> </a:t>
            </a:r>
            <a:r>
              <a:rPr lang="en-US" altLang="ko-KR" dirty="0" smtClean="0"/>
              <a:t>Class</a:t>
            </a:r>
            <a:r>
              <a:rPr lang="ko-KR" altLang="en-US" dirty="0" smtClean="0"/>
              <a:t>에는 </a:t>
            </a:r>
            <a:r>
              <a:rPr lang="en-US" altLang="ko-KR" dirty="0" smtClean="0"/>
              <a:t>__del__() </a:t>
            </a:r>
            <a:r>
              <a:rPr lang="ko-KR" altLang="en-US" dirty="0" smtClean="0"/>
              <a:t>즉 소멸자가 없다</a:t>
            </a:r>
            <a:r>
              <a:rPr lang="en-US" altLang="ko-KR" dirty="0" smtClean="0"/>
              <a:t>. </a:t>
            </a:r>
            <a:r>
              <a:rPr lang="ko-KR" altLang="en-US" dirty="0" smtClean="0"/>
              <a:t>동일한 값을 생성하면 동일한 </a:t>
            </a:r>
            <a:r>
              <a:rPr lang="ko-KR" altLang="en-US" dirty="0" err="1" smtClean="0"/>
              <a:t>인스턴스를</a:t>
            </a:r>
            <a:r>
              <a:rPr lang="ko-KR" altLang="en-US" dirty="0" smtClean="0"/>
              <a:t> </a:t>
            </a:r>
            <a:r>
              <a:rPr lang="ko-KR" altLang="en-US" dirty="0" err="1" smtClean="0"/>
              <a:t>가진게</a:t>
            </a:r>
            <a:r>
              <a:rPr lang="ko-KR" altLang="en-US" dirty="0" smtClean="0"/>
              <a:t> 된다</a:t>
            </a:r>
            <a:r>
              <a:rPr lang="en-US" altLang="ko-KR" dirty="0" smtClean="0"/>
              <a:t>.</a:t>
            </a:r>
          </a:p>
          <a:p>
            <a:r>
              <a:rPr lang="ko-KR" altLang="en-US" dirty="0" smtClean="0"/>
              <a:t>같은 </a:t>
            </a:r>
            <a:r>
              <a:rPr lang="en-US" altLang="ko-KR" dirty="0" smtClean="0"/>
              <a:t>context </a:t>
            </a:r>
            <a:r>
              <a:rPr lang="ko-KR" altLang="en-US" dirty="0" smtClean="0"/>
              <a:t>환경하에서는 생성된 객체 </a:t>
            </a:r>
            <a:r>
              <a:rPr lang="ko-KR" altLang="en-US" dirty="0" err="1" smtClean="0"/>
              <a:t>인스턴스는</a:t>
            </a:r>
            <a:r>
              <a:rPr lang="ko-KR" altLang="en-US" dirty="0" smtClean="0"/>
              <a:t> 동일하게 사용한다</a:t>
            </a:r>
            <a:r>
              <a:rPr lang="en-US" altLang="ko-KR" dirty="0" smtClean="0"/>
              <a:t>.</a:t>
            </a:r>
          </a:p>
          <a:p>
            <a:r>
              <a:rPr lang="en-US" altLang="ko-KR" dirty="0"/>
              <a:t> </a:t>
            </a:r>
            <a:endParaRPr lang="en-US" altLang="ko-KR" dirty="0" smtClean="0"/>
          </a:p>
        </p:txBody>
      </p:sp>
      <p:sp>
        <p:nvSpPr>
          <p:cNvPr id="4" name="TextBox 3"/>
          <p:cNvSpPr txBox="1"/>
          <p:nvPr/>
        </p:nvSpPr>
        <p:spPr>
          <a:xfrm>
            <a:off x="1403648" y="2780928"/>
            <a:ext cx="2088232" cy="276999"/>
          </a:xfrm>
          <a:prstGeom prst="rect">
            <a:avLst/>
          </a:prstGeom>
          <a:noFill/>
        </p:spPr>
        <p:txBody>
          <a:bodyPr wrap="square" rtlCol="0">
            <a:spAutoFit/>
          </a:bodyPr>
          <a:lstStyle/>
          <a:p>
            <a:pPr algn="ctr"/>
            <a:r>
              <a:rPr lang="en-US" altLang="ko-KR" sz="1200" u="sng" dirty="0" err="1" smtClean="0"/>
              <a:t>int</a:t>
            </a:r>
            <a:r>
              <a:rPr lang="en-US" altLang="ko-KR" sz="1200" u="sng" dirty="0" smtClean="0"/>
              <a:t>  Class </a:t>
            </a:r>
            <a:r>
              <a:rPr lang="ko-KR" altLang="en-US" sz="1200" u="sng" dirty="0" smtClean="0"/>
              <a:t>내부 멤버</a:t>
            </a:r>
            <a:endParaRPr lang="ko-KR" altLang="en-US" sz="1200" u="sng" dirty="0"/>
          </a:p>
        </p:txBody>
      </p:sp>
      <p:sp>
        <p:nvSpPr>
          <p:cNvPr id="15" name="직사각형 14"/>
          <p:cNvSpPr/>
          <p:nvPr/>
        </p:nvSpPr>
        <p:spPr>
          <a:xfrm>
            <a:off x="4932040" y="3238120"/>
            <a:ext cx="3600400"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altLang="ko-KR" sz="1000" dirty="0"/>
              <a:t>&gt;&gt;&gt; v = int(1)</a:t>
            </a:r>
          </a:p>
          <a:p>
            <a:r>
              <a:rPr lang="pl-PL" altLang="ko-KR" sz="1000" dirty="0"/>
              <a:t>&gt;&gt;&gt; w = int(1)</a:t>
            </a:r>
          </a:p>
          <a:p>
            <a:r>
              <a:rPr lang="pl-PL" altLang="ko-KR" sz="1000" dirty="0"/>
              <a:t>&gt;&gt;&gt; z = int(1)</a:t>
            </a:r>
          </a:p>
          <a:p>
            <a:r>
              <a:rPr lang="pl-PL" altLang="ko-KR" sz="1000" dirty="0"/>
              <a:t>&gt;&gt;&gt; id(v)</a:t>
            </a:r>
          </a:p>
          <a:p>
            <a:r>
              <a:rPr lang="pl-PL" altLang="ko-KR" sz="1000" dirty="0"/>
              <a:t>5939944</a:t>
            </a:r>
          </a:p>
          <a:p>
            <a:r>
              <a:rPr lang="pl-PL" altLang="ko-KR" sz="1000" dirty="0"/>
              <a:t>&gt;&gt;&gt; id(w)</a:t>
            </a:r>
          </a:p>
          <a:p>
            <a:r>
              <a:rPr lang="pl-PL" altLang="ko-KR" sz="1000" dirty="0"/>
              <a:t>5939944</a:t>
            </a:r>
          </a:p>
          <a:p>
            <a:r>
              <a:rPr lang="pl-PL" altLang="ko-KR" sz="1000" dirty="0"/>
              <a:t>&gt;&gt;&gt; id(z)</a:t>
            </a:r>
          </a:p>
          <a:p>
            <a:r>
              <a:rPr lang="pl-PL" altLang="ko-KR" sz="1000" dirty="0"/>
              <a:t>5939944</a:t>
            </a:r>
          </a:p>
          <a:p>
            <a:r>
              <a:rPr lang="pl-PL" altLang="ko-KR" sz="1000" dirty="0"/>
              <a:t>&gt;&gt;&gt; v = 2</a:t>
            </a:r>
          </a:p>
          <a:p>
            <a:r>
              <a:rPr lang="pl-PL" altLang="ko-KR" sz="1000" dirty="0"/>
              <a:t>&gt;&gt;&gt; id(v)</a:t>
            </a:r>
          </a:p>
          <a:p>
            <a:r>
              <a:rPr lang="pl-PL" altLang="ko-KR" sz="1000" dirty="0" smtClean="0"/>
              <a:t>5939932</a:t>
            </a:r>
            <a:endParaRPr lang="en-US" altLang="ko-KR" sz="1000" dirty="0" smtClean="0"/>
          </a:p>
          <a:p>
            <a:r>
              <a:rPr lang="en-US" altLang="ko-KR" sz="1000" dirty="0"/>
              <a:t>&gt;&gt;&gt; id(1)</a:t>
            </a:r>
          </a:p>
          <a:p>
            <a:r>
              <a:rPr lang="en-US" altLang="ko-KR" sz="1000" dirty="0"/>
              <a:t>5939944</a:t>
            </a:r>
          </a:p>
          <a:p>
            <a:r>
              <a:rPr lang="en-US" altLang="ko-KR" sz="1000" dirty="0"/>
              <a:t>&gt;&gt;&gt; v=1</a:t>
            </a:r>
          </a:p>
          <a:p>
            <a:r>
              <a:rPr lang="en-US" altLang="ko-KR" sz="1000" dirty="0"/>
              <a:t>&gt;&gt;&gt; id(v)</a:t>
            </a:r>
          </a:p>
          <a:p>
            <a:r>
              <a:rPr lang="en-US" altLang="ko-KR" sz="1000" dirty="0"/>
              <a:t>5939944</a:t>
            </a:r>
            <a:endParaRPr lang="ko-KR" altLang="en-US" sz="1000" dirty="0"/>
          </a:p>
        </p:txBody>
      </p:sp>
      <p:sp>
        <p:nvSpPr>
          <p:cNvPr id="16" name="TextBox 15"/>
          <p:cNvSpPr txBox="1"/>
          <p:nvPr/>
        </p:nvSpPr>
        <p:spPr>
          <a:xfrm>
            <a:off x="5508104" y="2779032"/>
            <a:ext cx="2088232" cy="276999"/>
          </a:xfrm>
          <a:prstGeom prst="rect">
            <a:avLst/>
          </a:prstGeom>
          <a:noFill/>
        </p:spPr>
        <p:txBody>
          <a:bodyPr wrap="square" rtlCol="0">
            <a:spAutoFit/>
          </a:bodyPr>
          <a:lstStyle/>
          <a:p>
            <a:pPr algn="ctr"/>
            <a:r>
              <a:rPr lang="en-US" altLang="ko-KR" sz="1200" u="sng" dirty="0" err="1" smtClean="0"/>
              <a:t>int</a:t>
            </a:r>
            <a:r>
              <a:rPr lang="en-US" altLang="ko-KR" sz="1200" u="sng" dirty="0" smtClean="0"/>
              <a:t>  Object instance  </a:t>
            </a:r>
            <a:r>
              <a:rPr lang="ko-KR" altLang="en-US" sz="1200" u="sng" dirty="0" smtClean="0"/>
              <a:t>생성</a:t>
            </a:r>
            <a:endParaRPr lang="ko-KR" altLang="en-US" sz="1200" u="sng" dirty="0"/>
          </a:p>
        </p:txBody>
      </p:sp>
    </p:spTree>
    <p:extLst>
      <p:ext uri="{BB962C8B-B14F-4D97-AF65-F5344CB8AC3E}">
        <p14:creationId xmlns:p14="http://schemas.microsoft.com/office/powerpoint/2010/main" val="426586532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Object &amp; instance</a:t>
            </a:r>
            <a:endParaRPr lang="ko-KR" altLang="en-US" dirty="0"/>
          </a:p>
        </p:txBody>
      </p:sp>
      <p:sp>
        <p:nvSpPr>
          <p:cNvPr id="3" name="내용 개체 틀 2"/>
          <p:cNvSpPr>
            <a:spLocks noGrp="1"/>
          </p:cNvSpPr>
          <p:nvPr>
            <p:ph sz="quarter" idx="1"/>
          </p:nvPr>
        </p:nvSpPr>
        <p:spPr>
          <a:xfrm>
            <a:off x="457200" y="1600201"/>
            <a:ext cx="8229600" cy="1252736"/>
          </a:xfrm>
        </p:spPr>
        <p:txBody>
          <a:bodyPr>
            <a:normAutofit fontScale="77500" lnSpcReduction="20000"/>
          </a:bodyPr>
          <a:lstStyle/>
          <a:p>
            <a:pPr marL="0" indent="0" fontAlgn="base">
              <a:lnSpc>
                <a:spcPct val="120000"/>
              </a:lnSpc>
              <a:buNone/>
            </a:pPr>
            <a:r>
              <a:rPr lang="en-US" altLang="ko-KR" sz="2200" dirty="0" smtClean="0">
                <a:latin typeface="+mn-ea"/>
              </a:rPr>
              <a:t>Class</a:t>
            </a:r>
            <a:r>
              <a:rPr lang="ko-KR" altLang="en-US" sz="2200" dirty="0">
                <a:latin typeface="+mn-ea"/>
              </a:rPr>
              <a:t> </a:t>
            </a:r>
            <a:r>
              <a:rPr lang="en-US" altLang="ko-KR" sz="2200" dirty="0" smtClean="0">
                <a:latin typeface="+mn-ea"/>
              </a:rPr>
              <a:t>Object</a:t>
            </a:r>
            <a:r>
              <a:rPr lang="ko-KR" altLang="en-US" sz="2200" dirty="0" smtClean="0">
                <a:latin typeface="+mn-ea"/>
              </a:rPr>
              <a:t>는 </a:t>
            </a:r>
            <a:r>
              <a:rPr lang="ko-KR" altLang="en-US" sz="2200" dirty="0" err="1" smtClean="0">
                <a:latin typeface="+mn-ea"/>
              </a:rPr>
              <a:t>인스턴스를</a:t>
            </a:r>
            <a:r>
              <a:rPr lang="ko-KR" altLang="en-US" sz="2200" dirty="0" smtClean="0">
                <a:latin typeface="+mn-ea"/>
              </a:rPr>
              <a:t> 만드는 기준을 정리한다</a:t>
            </a:r>
            <a:r>
              <a:rPr lang="en-US" altLang="ko-KR" sz="2200" dirty="0" smtClean="0">
                <a:latin typeface="+mn-ea"/>
              </a:rPr>
              <a:t>.  </a:t>
            </a:r>
          </a:p>
          <a:p>
            <a:pPr marL="0" indent="0" fontAlgn="base">
              <a:lnSpc>
                <a:spcPct val="120000"/>
              </a:lnSpc>
              <a:buNone/>
            </a:pPr>
            <a:r>
              <a:rPr lang="ko-KR" altLang="en-US" sz="2200" dirty="0" smtClean="0">
                <a:latin typeface="+mn-ea"/>
              </a:rPr>
              <a:t>클래스를 정의한다고  하나의 저장공간</a:t>
            </a:r>
            <a:r>
              <a:rPr lang="en-US" altLang="ko-KR" sz="2200" dirty="0" smtClean="0">
                <a:latin typeface="+mn-ea"/>
              </a:rPr>
              <a:t>(Namespace) </a:t>
            </a:r>
            <a:r>
              <a:rPr lang="ko-KR" altLang="en-US" sz="2200" dirty="0" smtClean="0">
                <a:latin typeface="+mn-ea"/>
              </a:rPr>
              <a:t>기준이 되는 것은 아니다</a:t>
            </a:r>
            <a:r>
              <a:rPr lang="en-US" altLang="ko-KR" sz="2200" dirty="0" smtClean="0">
                <a:latin typeface="+mn-ea"/>
              </a:rPr>
              <a:t>.</a:t>
            </a:r>
          </a:p>
          <a:p>
            <a:pPr marL="0" indent="0" fontAlgn="base">
              <a:lnSpc>
                <a:spcPct val="120000"/>
              </a:lnSpc>
              <a:buNone/>
            </a:pPr>
            <a:r>
              <a:rPr lang="en-US" altLang="ko-KR" sz="2200" dirty="0">
                <a:latin typeface="+mn-ea"/>
              </a:rPr>
              <a:t> </a:t>
            </a:r>
            <a:r>
              <a:rPr lang="en-US" altLang="ko-KR" sz="2200" dirty="0" smtClean="0">
                <a:latin typeface="+mn-ea"/>
              </a:rPr>
              <a:t>  - </a:t>
            </a:r>
            <a:r>
              <a:rPr lang="ko-KR" altLang="en-US" sz="2200" dirty="0" smtClean="0">
                <a:latin typeface="+mn-ea"/>
              </a:rPr>
              <a:t>클래스 저장공간과 </a:t>
            </a:r>
            <a:r>
              <a:rPr lang="ko-KR" altLang="en-US" sz="2200" dirty="0" err="1" smtClean="0">
                <a:latin typeface="+mn-ea"/>
              </a:rPr>
              <a:t>인스턴스</a:t>
            </a:r>
            <a:r>
              <a:rPr lang="ko-KR" altLang="en-US" sz="2200" dirty="0" smtClean="0">
                <a:latin typeface="+mn-ea"/>
              </a:rPr>
              <a:t> 저장공간이 분리된다</a:t>
            </a:r>
            <a:endParaRPr lang="ko-KR" altLang="en-US" sz="1800" dirty="0">
              <a:latin typeface="+mn-ea"/>
            </a:endParaRPr>
          </a:p>
          <a:p>
            <a:pPr marL="457200" lvl="1" indent="0" fontAlgn="base">
              <a:buNone/>
            </a:pPr>
            <a:endParaRPr lang="ko-KR" altLang="en-US" dirty="0"/>
          </a:p>
          <a:p>
            <a:endParaRPr lang="ko-KR" altLang="en-US" dirty="0"/>
          </a:p>
        </p:txBody>
      </p:sp>
      <p:sp>
        <p:nvSpPr>
          <p:cNvPr id="4" name="직사각형 3"/>
          <p:cNvSpPr/>
          <p:nvPr/>
        </p:nvSpPr>
        <p:spPr>
          <a:xfrm>
            <a:off x="3707904" y="4077072"/>
            <a:ext cx="144016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User defined</a:t>
            </a:r>
          </a:p>
          <a:p>
            <a:pPr algn="ctr"/>
            <a:r>
              <a:rPr lang="en-US" altLang="ko-KR" dirty="0" smtClean="0"/>
              <a:t>Class</a:t>
            </a:r>
            <a:endParaRPr lang="ko-KR" altLang="en-US" dirty="0"/>
          </a:p>
        </p:txBody>
      </p:sp>
      <p:sp>
        <p:nvSpPr>
          <p:cNvPr id="5" name="직사각형 4"/>
          <p:cNvSpPr/>
          <p:nvPr/>
        </p:nvSpPr>
        <p:spPr>
          <a:xfrm>
            <a:off x="6516216" y="3645024"/>
            <a:ext cx="1440160" cy="612068"/>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Instance</a:t>
            </a:r>
            <a:endParaRPr lang="ko-KR" altLang="en-US" dirty="0"/>
          </a:p>
        </p:txBody>
      </p:sp>
      <p:sp>
        <p:nvSpPr>
          <p:cNvPr id="6" name="직사각형 5"/>
          <p:cNvSpPr/>
          <p:nvPr/>
        </p:nvSpPr>
        <p:spPr>
          <a:xfrm>
            <a:off x="6516216" y="4409492"/>
            <a:ext cx="1440160" cy="612068"/>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Instance</a:t>
            </a:r>
            <a:endParaRPr lang="ko-KR" altLang="en-US" dirty="0"/>
          </a:p>
        </p:txBody>
      </p:sp>
      <p:sp>
        <p:nvSpPr>
          <p:cNvPr id="7" name="직사각형 6"/>
          <p:cNvSpPr/>
          <p:nvPr/>
        </p:nvSpPr>
        <p:spPr>
          <a:xfrm>
            <a:off x="6516216" y="5173960"/>
            <a:ext cx="1440160" cy="612068"/>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Instance</a:t>
            </a:r>
            <a:endParaRPr lang="ko-KR" altLang="en-US" dirty="0"/>
          </a:p>
        </p:txBody>
      </p:sp>
      <p:sp>
        <p:nvSpPr>
          <p:cNvPr id="8" name="직사각형 7"/>
          <p:cNvSpPr/>
          <p:nvPr/>
        </p:nvSpPr>
        <p:spPr>
          <a:xfrm>
            <a:off x="1331640" y="4077072"/>
            <a:ext cx="1440160"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Built-in</a:t>
            </a:r>
          </a:p>
          <a:p>
            <a:pPr algn="ctr"/>
            <a:r>
              <a:rPr lang="en-US" altLang="ko-KR" dirty="0" smtClean="0"/>
              <a:t>Class</a:t>
            </a:r>
            <a:endParaRPr lang="ko-KR" altLang="en-US" dirty="0"/>
          </a:p>
        </p:txBody>
      </p:sp>
      <p:cxnSp>
        <p:nvCxnSpPr>
          <p:cNvPr id="10" name="직선 화살표 연결선 9"/>
          <p:cNvCxnSpPr>
            <a:stCxn id="8" idx="3"/>
            <a:endCxn id="4" idx="1"/>
          </p:cNvCxnSpPr>
          <p:nvPr/>
        </p:nvCxnSpPr>
        <p:spPr>
          <a:xfrm>
            <a:off x="2771800" y="4689140"/>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4" idx="3"/>
            <a:endCxn id="5" idx="1"/>
          </p:cNvCxnSpPr>
          <p:nvPr/>
        </p:nvCxnSpPr>
        <p:spPr>
          <a:xfrm flipV="1">
            <a:off x="5148064" y="3951058"/>
            <a:ext cx="1368152" cy="7380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stCxn id="4" idx="3"/>
            <a:endCxn id="6" idx="1"/>
          </p:cNvCxnSpPr>
          <p:nvPr/>
        </p:nvCxnSpPr>
        <p:spPr>
          <a:xfrm>
            <a:off x="5148064" y="4689140"/>
            <a:ext cx="1368152" cy="26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stCxn id="4" idx="3"/>
            <a:endCxn id="7" idx="1"/>
          </p:cNvCxnSpPr>
          <p:nvPr/>
        </p:nvCxnSpPr>
        <p:spPr>
          <a:xfrm>
            <a:off x="5148064" y="4689140"/>
            <a:ext cx="1368152" cy="790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915816" y="3789040"/>
            <a:ext cx="792088" cy="276999"/>
          </a:xfrm>
          <a:prstGeom prst="rect">
            <a:avLst/>
          </a:prstGeom>
          <a:noFill/>
        </p:spPr>
        <p:txBody>
          <a:bodyPr wrap="square" rtlCol="0">
            <a:spAutoFit/>
          </a:bodyPr>
          <a:lstStyle/>
          <a:p>
            <a:r>
              <a:rPr lang="ko-KR" altLang="en-US" sz="1200" dirty="0" smtClean="0"/>
              <a:t>상</a:t>
            </a:r>
            <a:r>
              <a:rPr lang="ko-KR" altLang="en-US" sz="1200" dirty="0"/>
              <a:t>속</a:t>
            </a:r>
          </a:p>
        </p:txBody>
      </p:sp>
      <p:sp>
        <p:nvSpPr>
          <p:cNvPr id="20" name="TextBox 19"/>
          <p:cNvSpPr txBox="1"/>
          <p:nvPr/>
        </p:nvSpPr>
        <p:spPr>
          <a:xfrm>
            <a:off x="5207512" y="3728065"/>
            <a:ext cx="1092680" cy="276999"/>
          </a:xfrm>
          <a:prstGeom prst="rect">
            <a:avLst/>
          </a:prstGeom>
          <a:noFill/>
        </p:spPr>
        <p:txBody>
          <a:bodyPr wrap="square" rtlCol="0">
            <a:spAutoFit/>
          </a:bodyPr>
          <a:lstStyle/>
          <a:p>
            <a:r>
              <a:rPr lang="ko-KR" altLang="en-US" sz="1200" dirty="0" err="1" smtClean="0"/>
              <a:t>인스턴스</a:t>
            </a:r>
            <a:r>
              <a:rPr lang="ko-KR" altLang="en-US" sz="1200" dirty="0" err="1"/>
              <a:t>화</a:t>
            </a:r>
            <a:endParaRPr lang="ko-KR" altLang="en-US" sz="1200" dirty="0"/>
          </a:p>
        </p:txBody>
      </p:sp>
      <p:sp>
        <p:nvSpPr>
          <p:cNvPr id="21" name="오른쪽 화살표 20"/>
          <p:cNvSpPr/>
          <p:nvPr/>
        </p:nvSpPr>
        <p:spPr>
          <a:xfrm>
            <a:off x="1547664" y="2996952"/>
            <a:ext cx="5904656" cy="484632"/>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오른쪽 화살표 21"/>
          <p:cNvSpPr/>
          <p:nvPr/>
        </p:nvSpPr>
        <p:spPr>
          <a:xfrm rot="10800000">
            <a:off x="1561376" y="5904364"/>
            <a:ext cx="5904656" cy="484632"/>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TextBox 22"/>
          <p:cNvSpPr txBox="1"/>
          <p:nvPr/>
        </p:nvSpPr>
        <p:spPr>
          <a:xfrm>
            <a:off x="3419872" y="5939988"/>
            <a:ext cx="2016224" cy="369332"/>
          </a:xfrm>
          <a:prstGeom prst="rect">
            <a:avLst/>
          </a:prstGeom>
          <a:noFill/>
        </p:spPr>
        <p:txBody>
          <a:bodyPr wrap="square" rtlCol="0">
            <a:spAutoFit/>
          </a:bodyPr>
          <a:lstStyle/>
          <a:p>
            <a:pPr algn="ctr"/>
            <a:r>
              <a:rPr lang="en-US" altLang="ko-KR" dirty="0" smtClean="0"/>
              <a:t>Object Scope </a:t>
            </a:r>
            <a:endParaRPr lang="ko-KR" altLang="en-US" dirty="0"/>
          </a:p>
        </p:txBody>
      </p:sp>
      <p:sp>
        <p:nvSpPr>
          <p:cNvPr id="24" name="TextBox 23"/>
          <p:cNvSpPr txBox="1"/>
          <p:nvPr/>
        </p:nvSpPr>
        <p:spPr>
          <a:xfrm>
            <a:off x="2771800" y="3041528"/>
            <a:ext cx="3240360" cy="369332"/>
          </a:xfrm>
          <a:prstGeom prst="rect">
            <a:avLst/>
          </a:prstGeom>
          <a:noFill/>
        </p:spPr>
        <p:txBody>
          <a:bodyPr wrap="square" rtlCol="0">
            <a:spAutoFit/>
          </a:bodyPr>
          <a:lstStyle/>
          <a:p>
            <a:pPr algn="ctr"/>
            <a:r>
              <a:rPr lang="en-US" altLang="ko-KR" dirty="0" smtClean="0"/>
              <a:t>Object</a:t>
            </a:r>
            <a:r>
              <a:rPr lang="ko-KR" altLang="en-US" dirty="0"/>
              <a:t> </a:t>
            </a:r>
            <a:r>
              <a:rPr lang="en-US" altLang="ko-KR" dirty="0" smtClean="0"/>
              <a:t>Namespace</a:t>
            </a:r>
            <a:endParaRPr lang="ko-KR" altLang="en-US" dirty="0"/>
          </a:p>
        </p:txBody>
      </p:sp>
    </p:spTree>
    <p:extLst>
      <p:ext uri="{BB962C8B-B14F-4D97-AF65-F5344CB8AC3E}">
        <p14:creationId xmlns:p14="http://schemas.microsoft.com/office/powerpoint/2010/main" val="286630685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Class Member</a:t>
            </a:r>
            <a:endParaRPr lang="ko-KR" altLang="en-US" dirty="0"/>
          </a:p>
        </p:txBody>
      </p:sp>
    </p:spTree>
    <p:extLst>
      <p:ext uri="{BB962C8B-B14F-4D97-AF65-F5344CB8AC3E}">
        <p14:creationId xmlns:p14="http://schemas.microsoft.com/office/powerpoint/2010/main" val="4278817219"/>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274638"/>
            <a:ext cx="8784976" cy="1143000"/>
          </a:xfrm>
        </p:spPr>
        <p:txBody>
          <a:bodyPr>
            <a:normAutofit/>
          </a:bodyPr>
          <a:lstStyle/>
          <a:p>
            <a:r>
              <a:rPr lang="en-US" altLang="ko-KR" dirty="0" smtClean="0"/>
              <a:t>Class Member</a:t>
            </a:r>
            <a:endParaRPr lang="ko-KR" altLang="en-US" dirty="0"/>
          </a:p>
        </p:txBody>
      </p:sp>
      <p:sp>
        <p:nvSpPr>
          <p:cNvPr id="3" name="내용 개체 틀 2"/>
          <p:cNvSpPr>
            <a:spLocks noGrp="1"/>
          </p:cNvSpPr>
          <p:nvPr>
            <p:ph sz="quarter" idx="1"/>
          </p:nvPr>
        </p:nvSpPr>
        <p:spPr>
          <a:xfrm>
            <a:off x="395536" y="1772816"/>
            <a:ext cx="8229600" cy="792088"/>
          </a:xfrm>
        </p:spPr>
        <p:txBody>
          <a:bodyPr>
            <a:normAutofit fontScale="92500" lnSpcReduction="10000"/>
          </a:bodyPr>
          <a:lstStyle/>
          <a:p>
            <a:pPr marL="0" indent="0" fontAlgn="base">
              <a:lnSpc>
                <a:spcPct val="120000"/>
              </a:lnSpc>
              <a:buNone/>
            </a:pPr>
            <a:r>
              <a:rPr lang="en-US" altLang="ko-KR" sz="2200" dirty="0" smtClean="0">
                <a:latin typeface="+mn-ea"/>
              </a:rPr>
              <a:t>Class</a:t>
            </a:r>
            <a:r>
              <a:rPr lang="ko-KR" altLang="en-US" sz="2200" dirty="0">
                <a:latin typeface="+mn-ea"/>
              </a:rPr>
              <a:t> </a:t>
            </a:r>
            <a:r>
              <a:rPr lang="en-US" altLang="ko-KR" sz="2200" dirty="0" smtClean="0">
                <a:latin typeface="+mn-ea"/>
              </a:rPr>
              <a:t>Object</a:t>
            </a:r>
            <a:r>
              <a:rPr lang="ko-KR" altLang="en-US" sz="2200" dirty="0" smtClean="0">
                <a:latin typeface="+mn-ea"/>
              </a:rPr>
              <a:t>는 클래스 </a:t>
            </a:r>
            <a:r>
              <a:rPr lang="ko-KR" altLang="en-US" sz="2200" dirty="0" err="1" smtClean="0">
                <a:latin typeface="+mn-ea"/>
              </a:rPr>
              <a:t>메소드</a:t>
            </a:r>
            <a:r>
              <a:rPr lang="en-US" altLang="ko-KR" sz="2200" dirty="0" smtClean="0">
                <a:latin typeface="+mn-ea"/>
              </a:rPr>
              <a:t>, </a:t>
            </a:r>
            <a:r>
              <a:rPr lang="ko-KR" altLang="en-US" sz="2200" dirty="0" err="1" smtClean="0">
                <a:latin typeface="+mn-ea"/>
              </a:rPr>
              <a:t>정적메소드</a:t>
            </a:r>
            <a:r>
              <a:rPr lang="en-US" altLang="ko-KR" sz="2200" dirty="0" smtClean="0">
                <a:latin typeface="+mn-ea"/>
              </a:rPr>
              <a:t>, </a:t>
            </a:r>
            <a:r>
              <a:rPr lang="ko-KR" altLang="en-US" sz="2200" dirty="0">
                <a:latin typeface="+mn-ea"/>
              </a:rPr>
              <a:t> </a:t>
            </a:r>
            <a:r>
              <a:rPr lang="ko-KR" altLang="en-US" sz="2200" dirty="0" smtClean="0">
                <a:latin typeface="+mn-ea"/>
              </a:rPr>
              <a:t>클래스 내부 변수 등을 관리한다</a:t>
            </a:r>
            <a:r>
              <a:rPr lang="en-US" altLang="ko-KR" sz="2200" dirty="0" smtClean="0">
                <a:latin typeface="+mn-ea"/>
              </a:rPr>
              <a:t>.</a:t>
            </a:r>
          </a:p>
          <a:p>
            <a:pPr marL="0" indent="0" fontAlgn="base">
              <a:lnSpc>
                <a:spcPct val="120000"/>
              </a:lnSpc>
              <a:buNone/>
            </a:pPr>
            <a:endParaRPr lang="en-US" altLang="ko-KR" sz="2200" dirty="0">
              <a:latin typeface="+mn-ea"/>
            </a:endParaRPr>
          </a:p>
          <a:p>
            <a:pPr marL="457200" lvl="1" indent="0" fontAlgn="base">
              <a:buNone/>
            </a:pPr>
            <a:endParaRPr lang="ko-KR" altLang="en-US" dirty="0"/>
          </a:p>
          <a:p>
            <a:endParaRPr lang="ko-KR" altLang="en-US" dirty="0"/>
          </a:p>
        </p:txBody>
      </p:sp>
      <p:sp>
        <p:nvSpPr>
          <p:cNvPr id="4" name="직사각형 3"/>
          <p:cNvSpPr/>
          <p:nvPr/>
        </p:nvSpPr>
        <p:spPr>
          <a:xfrm>
            <a:off x="1115616" y="2564904"/>
            <a:ext cx="3456384"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class </a:t>
            </a:r>
            <a:r>
              <a:rPr lang="en-US" altLang="ko-KR" sz="1000" dirty="0" err="1"/>
              <a:t>Class_Member</a:t>
            </a:r>
            <a:r>
              <a:rPr lang="en-US" altLang="ko-KR" sz="1000" dirty="0"/>
              <a:t> :</a:t>
            </a:r>
          </a:p>
          <a:p>
            <a:r>
              <a:rPr lang="en-US" altLang="ko-KR" sz="1000" dirty="0" smtClean="0"/>
              <a:t>    </a:t>
            </a:r>
            <a:r>
              <a:rPr lang="en-US" altLang="ko-KR" sz="1000" dirty="0" err="1" smtClean="0"/>
              <a:t>cls_var</a:t>
            </a:r>
            <a:r>
              <a:rPr lang="en-US" altLang="ko-KR" sz="1000" dirty="0" smtClean="0"/>
              <a:t> </a:t>
            </a:r>
            <a:r>
              <a:rPr lang="en-US" altLang="ko-KR" sz="1000" dirty="0"/>
              <a:t>= 0</a:t>
            </a:r>
          </a:p>
          <a:p>
            <a:r>
              <a:rPr lang="en-US" altLang="ko-KR" sz="1000" dirty="0" smtClean="0"/>
              <a:t>    @</a:t>
            </a:r>
            <a:r>
              <a:rPr lang="en-US" altLang="ko-KR" sz="1000" dirty="0" err="1"/>
              <a:t>classmethod</a:t>
            </a:r>
            <a:r>
              <a:rPr lang="en-US" altLang="ko-KR" sz="1000" dirty="0"/>
              <a:t> </a:t>
            </a:r>
          </a:p>
          <a:p>
            <a:r>
              <a:rPr lang="en-US" altLang="ko-KR" sz="1000" dirty="0" smtClean="0"/>
              <a:t>    </a:t>
            </a:r>
            <a:r>
              <a:rPr lang="en-US" altLang="ko-KR" sz="1000" dirty="0" err="1" smtClean="0"/>
              <a:t>def</a:t>
            </a:r>
            <a:r>
              <a:rPr lang="en-US" altLang="ko-KR" sz="1000" dirty="0" smtClean="0"/>
              <a:t> </a:t>
            </a:r>
            <a:r>
              <a:rPr lang="en-US" altLang="ko-KR" sz="1000" dirty="0" err="1"/>
              <a:t>cls_method</a:t>
            </a:r>
            <a:r>
              <a:rPr lang="en-US" altLang="ko-KR" sz="1000" dirty="0"/>
              <a:t>(</a:t>
            </a:r>
            <a:r>
              <a:rPr lang="en-US" altLang="ko-KR" sz="1000" dirty="0" err="1"/>
              <a:t>cls</a:t>
            </a:r>
            <a:r>
              <a:rPr lang="en-US" altLang="ko-KR" sz="1000" dirty="0"/>
              <a:t>) :</a:t>
            </a:r>
          </a:p>
          <a:p>
            <a:r>
              <a:rPr lang="en-US" altLang="ko-KR" sz="1000" dirty="0" smtClean="0"/>
              <a:t>         </a:t>
            </a:r>
            <a:r>
              <a:rPr lang="en-US" altLang="ko-KR" sz="1000" dirty="0" err="1" smtClean="0"/>
              <a:t>cls.cls_var</a:t>
            </a:r>
            <a:r>
              <a:rPr lang="en-US" altLang="ko-KR" sz="1000" dirty="0" smtClean="0"/>
              <a:t> </a:t>
            </a:r>
            <a:r>
              <a:rPr lang="en-US" altLang="ko-KR" sz="1000" dirty="0"/>
              <a:t>= 1</a:t>
            </a:r>
          </a:p>
          <a:p>
            <a:r>
              <a:rPr lang="en-US" altLang="ko-KR" sz="1000" dirty="0" smtClean="0"/>
              <a:t>        print</a:t>
            </a:r>
            <a:r>
              <a:rPr lang="en-US" altLang="ko-KR" sz="1000" dirty="0"/>
              <a:t>("call </a:t>
            </a:r>
            <a:r>
              <a:rPr lang="en-US" altLang="ko-KR" sz="1000" dirty="0" err="1"/>
              <a:t>cls_method</a:t>
            </a:r>
            <a:r>
              <a:rPr lang="en-US" altLang="ko-KR" sz="1000" dirty="0"/>
              <a:t> ", </a:t>
            </a:r>
            <a:r>
              <a:rPr lang="en-US" altLang="ko-KR" sz="1000" dirty="0" err="1"/>
              <a:t>cls.cls_var</a:t>
            </a:r>
            <a:r>
              <a:rPr lang="en-US" altLang="ko-KR" sz="1000" dirty="0" smtClean="0"/>
              <a:t>)</a:t>
            </a:r>
          </a:p>
          <a:p>
            <a:endParaRPr lang="en-US" altLang="ko-KR" sz="1000" dirty="0"/>
          </a:p>
          <a:p>
            <a:r>
              <a:rPr lang="en-US" altLang="ko-KR" sz="1000" dirty="0" smtClean="0"/>
              <a:t>   @</a:t>
            </a:r>
            <a:r>
              <a:rPr lang="en-US" altLang="ko-KR" sz="1000" dirty="0" err="1"/>
              <a:t>staticmethod</a:t>
            </a:r>
            <a:endParaRPr lang="en-US" altLang="ko-KR" sz="1000" dirty="0"/>
          </a:p>
          <a:p>
            <a:r>
              <a:rPr lang="en-US" altLang="ko-KR" sz="1000" dirty="0" smtClean="0"/>
              <a:t>    </a:t>
            </a:r>
            <a:r>
              <a:rPr lang="en-US" altLang="ko-KR" sz="1000" dirty="0" err="1" smtClean="0"/>
              <a:t>def</a:t>
            </a:r>
            <a:r>
              <a:rPr lang="en-US" altLang="ko-KR" sz="1000" dirty="0" smtClean="0"/>
              <a:t> </a:t>
            </a:r>
            <a:r>
              <a:rPr lang="en-US" altLang="ko-KR" sz="1000" dirty="0" err="1"/>
              <a:t>sta_method</a:t>
            </a:r>
            <a:r>
              <a:rPr lang="en-US" altLang="ko-KR" sz="1000" dirty="0"/>
              <a:t>() :</a:t>
            </a:r>
          </a:p>
          <a:p>
            <a:r>
              <a:rPr lang="en-US" altLang="ko-KR" sz="1000" dirty="0" smtClean="0"/>
              <a:t>        </a:t>
            </a:r>
            <a:r>
              <a:rPr lang="en-US" altLang="ko-KR" sz="1000" dirty="0" err="1" smtClean="0"/>
              <a:t>cls_var</a:t>
            </a:r>
            <a:r>
              <a:rPr lang="en-US" altLang="ko-KR" sz="1000" dirty="0" smtClean="0"/>
              <a:t> </a:t>
            </a:r>
            <a:r>
              <a:rPr lang="en-US" altLang="ko-KR" sz="1000" dirty="0"/>
              <a:t>= 100</a:t>
            </a:r>
          </a:p>
          <a:p>
            <a:r>
              <a:rPr lang="en-US" altLang="ko-KR" sz="1000" dirty="0" smtClean="0"/>
              <a:t>        print</a:t>
            </a:r>
            <a:r>
              <a:rPr lang="en-US" altLang="ko-KR" sz="1000" dirty="0"/>
              <a:t>("call </a:t>
            </a:r>
            <a:r>
              <a:rPr lang="en-US" altLang="ko-KR" sz="1000" dirty="0" err="1"/>
              <a:t>sta_method</a:t>
            </a:r>
            <a:r>
              <a:rPr lang="en-US" altLang="ko-KR" sz="1000" dirty="0"/>
              <a:t> ", </a:t>
            </a:r>
            <a:r>
              <a:rPr lang="en-US" altLang="ko-KR" sz="1000" dirty="0" err="1"/>
              <a:t>cls_var</a:t>
            </a:r>
            <a:r>
              <a:rPr lang="en-US" altLang="ko-KR" sz="1000" dirty="0" smtClean="0"/>
              <a:t>)</a:t>
            </a:r>
          </a:p>
          <a:p>
            <a:endParaRPr lang="en-US" altLang="ko-KR" sz="1000" dirty="0"/>
          </a:p>
          <a:p>
            <a:r>
              <a:rPr lang="en-US" altLang="ko-KR" sz="1000" dirty="0" smtClean="0"/>
              <a:t>   </a:t>
            </a:r>
            <a:r>
              <a:rPr lang="en-US" altLang="ko-KR" sz="1000" dirty="0" err="1" smtClean="0"/>
              <a:t>def</a:t>
            </a:r>
            <a:r>
              <a:rPr lang="en-US" altLang="ko-KR" sz="1000" dirty="0" smtClean="0"/>
              <a:t> </a:t>
            </a:r>
            <a:r>
              <a:rPr lang="en-US" altLang="ko-KR" sz="1000" dirty="0" err="1"/>
              <a:t>ins_method</a:t>
            </a:r>
            <a:r>
              <a:rPr lang="en-US" altLang="ko-KR" sz="1000" dirty="0"/>
              <a:t>(self) :</a:t>
            </a:r>
          </a:p>
          <a:p>
            <a:r>
              <a:rPr lang="en-US" altLang="ko-KR" sz="1000" dirty="0" smtClean="0"/>
              <a:t>       </a:t>
            </a:r>
            <a:r>
              <a:rPr lang="en-US" altLang="ko-KR" sz="1000" dirty="0" err="1" smtClean="0"/>
              <a:t>self.ins_var</a:t>
            </a:r>
            <a:r>
              <a:rPr lang="en-US" altLang="ko-KR" sz="1000" dirty="0" smtClean="0"/>
              <a:t> </a:t>
            </a:r>
            <a:r>
              <a:rPr lang="en-US" altLang="ko-KR" sz="1000" dirty="0"/>
              <a:t>= 1</a:t>
            </a:r>
          </a:p>
          <a:p>
            <a:r>
              <a:rPr lang="en-US" altLang="ko-KR" sz="1000" dirty="0" smtClean="0"/>
              <a:t>       print</a:t>
            </a:r>
            <a:r>
              <a:rPr lang="en-US" altLang="ko-KR" sz="1000" dirty="0"/>
              <a:t>('call ins method ', </a:t>
            </a:r>
            <a:r>
              <a:rPr lang="en-US" altLang="ko-KR" sz="1000" dirty="0" err="1"/>
              <a:t>self.ins_var</a:t>
            </a:r>
            <a:r>
              <a:rPr lang="en-US" altLang="ko-KR" sz="1000" dirty="0"/>
              <a:t>)</a:t>
            </a:r>
          </a:p>
          <a:p>
            <a:endParaRPr lang="en-US" altLang="ko-KR" sz="1000" dirty="0"/>
          </a:p>
          <a:p>
            <a:r>
              <a:rPr lang="en-US" altLang="ko-KR" sz="1000" dirty="0"/>
              <a:t>c = </a:t>
            </a:r>
            <a:r>
              <a:rPr lang="en-US" altLang="ko-KR" sz="1000" dirty="0" err="1"/>
              <a:t>Class_Member</a:t>
            </a:r>
            <a:r>
              <a:rPr lang="en-US" altLang="ko-KR" sz="1000" dirty="0"/>
              <a:t>()</a:t>
            </a:r>
          </a:p>
          <a:p>
            <a:r>
              <a:rPr lang="en-US" altLang="ko-KR" sz="1000" dirty="0" err="1"/>
              <a:t>c.ins_method</a:t>
            </a:r>
            <a:r>
              <a:rPr lang="en-US" altLang="ko-KR" sz="1000" dirty="0"/>
              <a:t>()</a:t>
            </a:r>
          </a:p>
          <a:p>
            <a:r>
              <a:rPr lang="en-US" altLang="ko-KR" sz="1000" dirty="0"/>
              <a:t>print(c.__</a:t>
            </a:r>
            <a:r>
              <a:rPr lang="en-US" altLang="ko-KR" sz="1000" dirty="0" err="1"/>
              <a:t>dict</a:t>
            </a:r>
            <a:r>
              <a:rPr lang="en-US" altLang="ko-KR" sz="1000" dirty="0"/>
              <a:t>__)</a:t>
            </a:r>
            <a:endParaRPr lang="ko-KR" altLang="en-US" sz="1000" dirty="0"/>
          </a:p>
        </p:txBody>
      </p:sp>
      <p:sp>
        <p:nvSpPr>
          <p:cNvPr id="5" name="직사각형 4"/>
          <p:cNvSpPr/>
          <p:nvPr/>
        </p:nvSpPr>
        <p:spPr>
          <a:xfrm>
            <a:off x="1331640" y="2708920"/>
            <a:ext cx="1224136" cy="21602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1331640" y="2996952"/>
            <a:ext cx="2416240" cy="5941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5580112" y="2627620"/>
            <a:ext cx="1656184" cy="369332"/>
          </a:xfrm>
          <a:prstGeom prst="rect">
            <a:avLst/>
          </a:prstGeom>
          <a:noFill/>
        </p:spPr>
        <p:txBody>
          <a:bodyPr wrap="square" rtlCol="0">
            <a:spAutoFit/>
          </a:bodyPr>
          <a:lstStyle/>
          <a:p>
            <a:r>
              <a:rPr lang="ko-KR" altLang="en-US" dirty="0" smtClean="0"/>
              <a:t>클래스 변수</a:t>
            </a:r>
            <a:endParaRPr lang="ko-KR" altLang="en-US" dirty="0"/>
          </a:p>
        </p:txBody>
      </p:sp>
      <p:sp>
        <p:nvSpPr>
          <p:cNvPr id="9" name="TextBox 8"/>
          <p:cNvSpPr txBox="1"/>
          <p:nvPr/>
        </p:nvSpPr>
        <p:spPr>
          <a:xfrm>
            <a:off x="5580112" y="3131824"/>
            <a:ext cx="2799928" cy="369332"/>
          </a:xfrm>
          <a:prstGeom prst="rect">
            <a:avLst/>
          </a:prstGeom>
          <a:noFill/>
        </p:spPr>
        <p:txBody>
          <a:bodyPr wrap="square" rtlCol="0">
            <a:spAutoFit/>
          </a:bodyPr>
          <a:lstStyle/>
          <a:p>
            <a:r>
              <a:rPr lang="ko-KR" altLang="en-US" dirty="0" smtClean="0"/>
              <a:t>클래스 객체 </a:t>
            </a:r>
            <a:r>
              <a:rPr lang="ko-KR" altLang="en-US" dirty="0" err="1" smtClean="0"/>
              <a:t>메소드</a:t>
            </a:r>
            <a:endParaRPr lang="ko-KR" altLang="en-US" dirty="0"/>
          </a:p>
        </p:txBody>
      </p:sp>
      <p:sp>
        <p:nvSpPr>
          <p:cNvPr id="10" name="TextBox 9"/>
          <p:cNvSpPr txBox="1"/>
          <p:nvPr/>
        </p:nvSpPr>
        <p:spPr>
          <a:xfrm>
            <a:off x="5580112" y="3887881"/>
            <a:ext cx="2799928" cy="369332"/>
          </a:xfrm>
          <a:prstGeom prst="rect">
            <a:avLst/>
          </a:prstGeom>
          <a:noFill/>
        </p:spPr>
        <p:txBody>
          <a:bodyPr wrap="square" rtlCol="0">
            <a:spAutoFit/>
          </a:bodyPr>
          <a:lstStyle/>
          <a:p>
            <a:r>
              <a:rPr lang="ko-KR" altLang="en-US" dirty="0" smtClean="0"/>
              <a:t>클래스 정적 </a:t>
            </a:r>
            <a:r>
              <a:rPr lang="ko-KR" altLang="en-US" dirty="0" err="1" smtClean="0"/>
              <a:t>메소드</a:t>
            </a:r>
            <a:endParaRPr lang="ko-KR" altLang="en-US" dirty="0"/>
          </a:p>
        </p:txBody>
      </p:sp>
      <p:cxnSp>
        <p:nvCxnSpPr>
          <p:cNvPr id="12" name="직선 화살표 연결선 11"/>
          <p:cNvCxnSpPr>
            <a:stCxn id="5" idx="3"/>
            <a:endCxn id="8" idx="1"/>
          </p:cNvCxnSpPr>
          <p:nvPr/>
        </p:nvCxnSpPr>
        <p:spPr>
          <a:xfrm flipV="1">
            <a:off x="2555776" y="2812286"/>
            <a:ext cx="3024336" cy="46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a:stCxn id="6" idx="3"/>
            <a:endCxn id="9" idx="1"/>
          </p:cNvCxnSpPr>
          <p:nvPr/>
        </p:nvCxnSpPr>
        <p:spPr>
          <a:xfrm>
            <a:off x="3747880" y="3294034"/>
            <a:ext cx="1832232" cy="224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a:endCxn id="10" idx="1"/>
          </p:cNvCxnSpPr>
          <p:nvPr/>
        </p:nvCxnSpPr>
        <p:spPr>
          <a:xfrm>
            <a:off x="3747880" y="4072547"/>
            <a:ext cx="183223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71718" y="5661248"/>
            <a:ext cx="7432730" cy="984885"/>
          </a:xfrm>
          <a:prstGeom prst="rect">
            <a:avLst/>
          </a:prstGeom>
          <a:noFill/>
        </p:spPr>
        <p:txBody>
          <a:bodyPr wrap="square" rtlCol="0">
            <a:spAutoFit/>
          </a:bodyPr>
          <a:lstStyle/>
          <a:p>
            <a:r>
              <a:rPr lang="en-US" altLang="ko-KR" sz="900" dirty="0" smtClean="0"/>
              <a:t># </a:t>
            </a:r>
            <a:r>
              <a:rPr lang="ko-KR" altLang="en-US" sz="900" dirty="0" smtClean="0"/>
              <a:t>처리결과</a:t>
            </a:r>
            <a:endParaRPr lang="en-US" altLang="ko-KR" sz="900" dirty="0" smtClean="0"/>
          </a:p>
          <a:p>
            <a:r>
              <a:rPr lang="en-US" altLang="ko-KR" sz="900" dirty="0" smtClean="0"/>
              <a:t>('call </a:t>
            </a:r>
            <a:r>
              <a:rPr lang="en-US" altLang="ko-KR" sz="900" dirty="0" err="1" smtClean="0"/>
              <a:t>cls_method</a:t>
            </a:r>
            <a:r>
              <a:rPr lang="en-US" altLang="ko-KR" sz="900" dirty="0" smtClean="0"/>
              <a:t> ', 1)</a:t>
            </a:r>
          </a:p>
          <a:p>
            <a:r>
              <a:rPr lang="en-US" altLang="ko-KR" sz="1000" dirty="0" smtClean="0"/>
              <a:t>('call </a:t>
            </a:r>
            <a:r>
              <a:rPr lang="en-US" altLang="ko-KR" sz="1000" dirty="0" err="1" smtClean="0"/>
              <a:t>sta_method</a:t>
            </a:r>
            <a:r>
              <a:rPr lang="en-US" altLang="ko-KR" sz="1000" dirty="0" smtClean="0"/>
              <a:t> ', 100)</a:t>
            </a:r>
          </a:p>
          <a:p>
            <a:r>
              <a:rPr lang="en-US" altLang="ko-KR" sz="1000" dirty="0" smtClean="0"/>
              <a:t>#</a:t>
            </a:r>
            <a:r>
              <a:rPr lang="en-US" altLang="ko-KR" sz="1000" dirty="0" err="1" smtClean="0"/>
              <a:t>Class_Member</a:t>
            </a:r>
            <a:r>
              <a:rPr lang="en-US" altLang="ko-KR" sz="1000" dirty="0" smtClean="0"/>
              <a:t> </a:t>
            </a:r>
            <a:r>
              <a:rPr lang="ko-KR" altLang="en-US" sz="1000" dirty="0" smtClean="0"/>
              <a:t>내부 관리 영역</a:t>
            </a:r>
            <a:endParaRPr lang="en-US" altLang="ko-KR" sz="1000" dirty="0" smtClean="0"/>
          </a:p>
          <a:p>
            <a:r>
              <a:rPr lang="en-US" altLang="ko-KR" sz="1000" dirty="0" smtClean="0"/>
              <a:t>{'</a:t>
            </a:r>
            <a:r>
              <a:rPr lang="en-US" altLang="ko-KR" sz="1000" dirty="0" err="1" smtClean="0"/>
              <a:t>sta_method</a:t>
            </a:r>
            <a:r>
              <a:rPr lang="en-US" altLang="ko-KR" sz="1000" dirty="0" smtClean="0"/>
              <a:t>': &lt;</a:t>
            </a:r>
            <a:r>
              <a:rPr lang="en-US" altLang="ko-KR" sz="1000" dirty="0" err="1" smtClean="0"/>
              <a:t>staticmethod</a:t>
            </a:r>
            <a:r>
              <a:rPr lang="en-US" altLang="ko-KR" sz="1000" dirty="0" smtClean="0"/>
              <a:t> object at 0x0215A650&gt;, '__module__': '__main__', '</a:t>
            </a:r>
            <a:r>
              <a:rPr lang="en-US" altLang="ko-KR" sz="1000" dirty="0" err="1" smtClean="0"/>
              <a:t>ins_method</a:t>
            </a:r>
            <a:r>
              <a:rPr lang="en-US" altLang="ko-KR" sz="1000" dirty="0" smtClean="0"/>
              <a:t>': &lt;function </a:t>
            </a:r>
            <a:r>
              <a:rPr lang="en-US" altLang="ko-KR" sz="1000" dirty="0" err="1" smtClean="0"/>
              <a:t>ins_method</a:t>
            </a:r>
            <a:r>
              <a:rPr lang="en-US" altLang="ko-KR" sz="1000" dirty="0" smtClean="0"/>
              <a:t> at 0x029D2270&gt;, '</a:t>
            </a:r>
            <a:r>
              <a:rPr lang="en-US" altLang="ko-KR" sz="1000" dirty="0" err="1" smtClean="0"/>
              <a:t>cls_method</a:t>
            </a:r>
            <a:r>
              <a:rPr lang="en-US" altLang="ko-KR" sz="1000" dirty="0" smtClean="0"/>
              <a:t>': &lt;</a:t>
            </a:r>
            <a:r>
              <a:rPr lang="en-US" altLang="ko-KR" sz="1000" dirty="0" err="1" smtClean="0"/>
              <a:t>classmethod</a:t>
            </a:r>
            <a:r>
              <a:rPr lang="en-US" altLang="ko-KR" sz="1000" dirty="0" smtClean="0"/>
              <a:t> object at 0x01D92070&gt;, '</a:t>
            </a:r>
            <a:r>
              <a:rPr lang="en-US" altLang="ko-KR" sz="1000" dirty="0" err="1" smtClean="0"/>
              <a:t>cls_var</a:t>
            </a:r>
            <a:r>
              <a:rPr lang="en-US" altLang="ko-KR" sz="1000" dirty="0" smtClean="0"/>
              <a:t>': 1, '__doc__': None}</a:t>
            </a:r>
            <a:endParaRPr lang="ko-KR" altLang="en-US" sz="1000" dirty="0"/>
          </a:p>
        </p:txBody>
      </p:sp>
      <p:sp>
        <p:nvSpPr>
          <p:cNvPr id="28" name="직사각형 27"/>
          <p:cNvSpPr/>
          <p:nvPr/>
        </p:nvSpPr>
        <p:spPr>
          <a:xfrm>
            <a:off x="1347656" y="3737992"/>
            <a:ext cx="2416240" cy="5941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1330528" y="4488552"/>
            <a:ext cx="2416240" cy="5941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5580112" y="4600968"/>
            <a:ext cx="2799928" cy="369332"/>
          </a:xfrm>
          <a:prstGeom prst="rect">
            <a:avLst/>
          </a:prstGeom>
          <a:noFill/>
        </p:spPr>
        <p:txBody>
          <a:bodyPr wrap="square" rtlCol="0">
            <a:spAutoFit/>
          </a:bodyPr>
          <a:lstStyle/>
          <a:p>
            <a:r>
              <a:rPr lang="ko-KR" altLang="en-US" dirty="0" err="1" smtClean="0"/>
              <a:t>인스턴스</a:t>
            </a:r>
            <a:r>
              <a:rPr lang="ko-KR" altLang="en-US" dirty="0" smtClean="0"/>
              <a:t> </a:t>
            </a:r>
            <a:r>
              <a:rPr lang="ko-KR" altLang="en-US" dirty="0" err="1" smtClean="0"/>
              <a:t>메소드</a:t>
            </a:r>
            <a:endParaRPr lang="ko-KR" altLang="en-US" dirty="0"/>
          </a:p>
        </p:txBody>
      </p:sp>
      <p:cxnSp>
        <p:nvCxnSpPr>
          <p:cNvPr id="32" name="직선 화살표 연결선 31"/>
          <p:cNvCxnSpPr>
            <a:stCxn id="29" idx="3"/>
            <a:endCxn id="30" idx="1"/>
          </p:cNvCxnSpPr>
          <p:nvPr/>
        </p:nvCxnSpPr>
        <p:spPr>
          <a:xfrm>
            <a:off x="3746768" y="4785634"/>
            <a:ext cx="183334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22074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Predefined </a:t>
            </a:r>
            <a:r>
              <a:rPr lang="en-US" altLang="ko-KR" b="1" dirty="0" smtClean="0"/>
              <a:t>Class </a:t>
            </a:r>
            <a:r>
              <a:rPr lang="en-US" altLang="ko-KR" b="1" dirty="0"/>
              <a:t>Attributes</a:t>
            </a:r>
          </a:p>
        </p:txBody>
      </p:sp>
      <p:graphicFrame>
        <p:nvGraphicFramePr>
          <p:cNvPr id="4" name="표 3"/>
          <p:cNvGraphicFramePr>
            <a:graphicFrameLocks noGrp="1"/>
          </p:cNvGraphicFramePr>
          <p:nvPr>
            <p:extLst>
              <p:ext uri="{D42A27DB-BD31-4B8C-83A1-F6EECF244321}">
                <p14:modId xmlns:p14="http://schemas.microsoft.com/office/powerpoint/2010/main" val="4176207351"/>
              </p:ext>
            </p:extLst>
          </p:nvPr>
        </p:nvGraphicFramePr>
        <p:xfrm>
          <a:off x="457200" y="1668619"/>
          <a:ext cx="8229600" cy="2552468"/>
        </p:xfrm>
        <a:graphic>
          <a:graphicData uri="http://schemas.openxmlformats.org/drawingml/2006/table">
            <a:tbl>
              <a:tblPr/>
              <a:tblGrid>
                <a:gridCol w="1666528"/>
                <a:gridCol w="1728192"/>
                <a:gridCol w="1368152"/>
                <a:gridCol w="3466728"/>
              </a:tblGrid>
              <a:tr h="348064">
                <a:tc>
                  <a:txBody>
                    <a:bodyPr/>
                    <a:lstStyle/>
                    <a:p>
                      <a:pPr algn="ctr"/>
                      <a:r>
                        <a:rPr lang="en-US" sz="1200" dirty="0" smtClean="0"/>
                        <a:t>Attribute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Read/Write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48064">
                <a:tc>
                  <a:txBody>
                    <a:bodyPr/>
                    <a:lstStyle/>
                    <a:p>
                      <a:r>
                        <a:rPr lang="en-US" sz="1200"/>
                        <a:t>__dict__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dictionary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R/W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The class name 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48064">
                <a:tc>
                  <a:txBody>
                    <a:bodyPr/>
                    <a:lstStyle/>
                    <a:p>
                      <a:r>
                        <a:rPr lang="en-US" sz="1200"/>
                        <a:t>__name__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The name of the 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0106">
                <a:tc>
                  <a:txBody>
                    <a:bodyPr/>
                    <a:lstStyle/>
                    <a:p>
                      <a:r>
                        <a:rPr lang="en-US" sz="1200"/>
                        <a:t>__bases__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tuple of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The classes from which this class inherits.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48064">
                <a:tc>
                  <a:txBody>
                    <a:bodyPr/>
                    <a:lstStyle/>
                    <a:p>
                      <a:r>
                        <a:rPr lang="en-US" sz="1200"/>
                        <a:t>__doc__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string OR 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R/W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The class documentation </a:t>
                      </a:r>
                      <a:r>
                        <a:rPr lang="en-US" sz="1200" dirty="0" smtClean="0"/>
                        <a:t>string</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80106">
                <a:tc>
                  <a:txBody>
                    <a:bodyPr/>
                    <a:lstStyle/>
                    <a:p>
                      <a:r>
                        <a:rPr lang="en-US" sz="1200"/>
                        <a:t>__module__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string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R/W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The name of the module in which this class was defined.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245851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274638"/>
            <a:ext cx="8784976" cy="1143000"/>
          </a:xfrm>
        </p:spPr>
        <p:txBody>
          <a:bodyPr>
            <a:normAutofit/>
          </a:bodyPr>
          <a:lstStyle/>
          <a:p>
            <a:r>
              <a:rPr lang="en-US" altLang="ko-KR" dirty="0" smtClean="0"/>
              <a:t>Instance Member</a:t>
            </a:r>
            <a:endParaRPr lang="ko-KR" altLang="en-US" dirty="0"/>
          </a:p>
        </p:txBody>
      </p:sp>
      <p:sp>
        <p:nvSpPr>
          <p:cNvPr id="3" name="내용 개체 틀 2"/>
          <p:cNvSpPr>
            <a:spLocks noGrp="1"/>
          </p:cNvSpPr>
          <p:nvPr>
            <p:ph sz="quarter" idx="1"/>
          </p:nvPr>
        </p:nvSpPr>
        <p:spPr>
          <a:xfrm>
            <a:off x="395536" y="1772816"/>
            <a:ext cx="8229600" cy="792088"/>
          </a:xfrm>
        </p:spPr>
        <p:txBody>
          <a:bodyPr>
            <a:normAutofit fontScale="92500" lnSpcReduction="10000"/>
          </a:bodyPr>
          <a:lstStyle/>
          <a:p>
            <a:pPr marL="0" indent="0" fontAlgn="base">
              <a:lnSpc>
                <a:spcPct val="120000"/>
              </a:lnSpc>
              <a:buNone/>
            </a:pPr>
            <a:r>
              <a:rPr lang="en-US" altLang="ko-KR" sz="2200" dirty="0" smtClean="0">
                <a:latin typeface="+mn-ea"/>
              </a:rPr>
              <a:t>Instance </a:t>
            </a:r>
            <a:r>
              <a:rPr lang="ko-KR" altLang="en-US" sz="2200" dirty="0" smtClean="0">
                <a:latin typeface="+mn-ea"/>
              </a:rPr>
              <a:t>생성시 </a:t>
            </a:r>
            <a:r>
              <a:rPr lang="en-US" altLang="ko-KR" sz="2200" dirty="0" smtClean="0">
                <a:latin typeface="+mn-ea"/>
              </a:rPr>
              <a:t>self</a:t>
            </a:r>
            <a:r>
              <a:rPr lang="ko-KR" altLang="en-US" sz="2200" dirty="0" smtClean="0">
                <a:latin typeface="+mn-ea"/>
              </a:rPr>
              <a:t>로 정의된 변수만 </a:t>
            </a:r>
            <a:r>
              <a:rPr lang="ko-KR" altLang="en-US" sz="2200" dirty="0" err="1" smtClean="0">
                <a:latin typeface="+mn-ea"/>
              </a:rPr>
              <a:t>인스턴스</a:t>
            </a:r>
            <a:r>
              <a:rPr lang="ko-KR" altLang="en-US" sz="2200" dirty="0" smtClean="0">
                <a:latin typeface="+mn-ea"/>
              </a:rPr>
              <a:t> 영역에서 관리하고 </a:t>
            </a:r>
            <a:r>
              <a:rPr lang="ko-KR" altLang="en-US" sz="2200" dirty="0" err="1" smtClean="0">
                <a:latin typeface="+mn-ea"/>
              </a:rPr>
              <a:t>인스턴스</a:t>
            </a:r>
            <a:r>
              <a:rPr lang="ko-KR" altLang="en-US" sz="2200" dirty="0" smtClean="0">
                <a:latin typeface="+mn-ea"/>
              </a:rPr>
              <a:t> </a:t>
            </a:r>
            <a:r>
              <a:rPr lang="ko-KR" altLang="en-US" sz="2200" dirty="0" err="1" smtClean="0">
                <a:latin typeface="+mn-ea"/>
              </a:rPr>
              <a:t>메소드는</a:t>
            </a:r>
            <a:r>
              <a:rPr lang="ko-KR" altLang="en-US" sz="2200" dirty="0" smtClean="0">
                <a:latin typeface="+mn-ea"/>
              </a:rPr>
              <a:t> 클래스에서 관리함</a:t>
            </a:r>
            <a:endParaRPr lang="en-US" altLang="ko-KR" sz="2200" dirty="0" smtClean="0">
              <a:latin typeface="+mn-ea"/>
            </a:endParaRPr>
          </a:p>
          <a:p>
            <a:pPr marL="0" indent="0" fontAlgn="base">
              <a:lnSpc>
                <a:spcPct val="120000"/>
              </a:lnSpc>
              <a:buNone/>
            </a:pPr>
            <a:endParaRPr lang="en-US" altLang="ko-KR" sz="2200" dirty="0">
              <a:latin typeface="+mn-ea"/>
            </a:endParaRPr>
          </a:p>
          <a:p>
            <a:pPr marL="457200" lvl="1" indent="0" fontAlgn="base">
              <a:buNone/>
            </a:pPr>
            <a:endParaRPr lang="ko-KR" altLang="en-US" dirty="0"/>
          </a:p>
          <a:p>
            <a:endParaRPr lang="ko-KR" altLang="en-US" dirty="0"/>
          </a:p>
        </p:txBody>
      </p:sp>
      <p:sp>
        <p:nvSpPr>
          <p:cNvPr id="4" name="직사각형 3"/>
          <p:cNvSpPr/>
          <p:nvPr/>
        </p:nvSpPr>
        <p:spPr>
          <a:xfrm>
            <a:off x="1115616" y="2852936"/>
            <a:ext cx="3456384"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class </a:t>
            </a:r>
            <a:r>
              <a:rPr lang="en-US" altLang="ko-KR" sz="1000" dirty="0" err="1"/>
              <a:t>Class_Member</a:t>
            </a:r>
            <a:r>
              <a:rPr lang="en-US" altLang="ko-KR" sz="1000" dirty="0"/>
              <a:t> :</a:t>
            </a:r>
          </a:p>
          <a:p>
            <a:r>
              <a:rPr lang="en-US" altLang="ko-KR" sz="1000" dirty="0" smtClean="0"/>
              <a:t>    </a:t>
            </a:r>
            <a:r>
              <a:rPr lang="en-US" altLang="ko-KR" sz="1000" dirty="0" err="1" smtClean="0"/>
              <a:t>cls_var</a:t>
            </a:r>
            <a:r>
              <a:rPr lang="en-US" altLang="ko-KR" sz="1000" dirty="0" smtClean="0"/>
              <a:t> </a:t>
            </a:r>
            <a:r>
              <a:rPr lang="en-US" altLang="ko-KR" sz="1000" dirty="0"/>
              <a:t>= 0</a:t>
            </a:r>
          </a:p>
          <a:p>
            <a:r>
              <a:rPr lang="en-US" altLang="ko-KR" sz="1000" dirty="0" smtClean="0"/>
              <a:t>    @</a:t>
            </a:r>
            <a:r>
              <a:rPr lang="en-US" altLang="ko-KR" sz="1000" dirty="0" err="1"/>
              <a:t>classmethod</a:t>
            </a:r>
            <a:r>
              <a:rPr lang="en-US" altLang="ko-KR" sz="1000" dirty="0"/>
              <a:t> </a:t>
            </a:r>
          </a:p>
          <a:p>
            <a:r>
              <a:rPr lang="en-US" altLang="ko-KR" sz="1000" dirty="0" smtClean="0"/>
              <a:t>    </a:t>
            </a:r>
            <a:r>
              <a:rPr lang="en-US" altLang="ko-KR" sz="1000" dirty="0" err="1" smtClean="0"/>
              <a:t>def</a:t>
            </a:r>
            <a:r>
              <a:rPr lang="en-US" altLang="ko-KR" sz="1000" dirty="0" smtClean="0"/>
              <a:t> </a:t>
            </a:r>
            <a:r>
              <a:rPr lang="en-US" altLang="ko-KR" sz="1000" dirty="0" err="1"/>
              <a:t>cls_method</a:t>
            </a:r>
            <a:r>
              <a:rPr lang="en-US" altLang="ko-KR" sz="1000" dirty="0"/>
              <a:t>(</a:t>
            </a:r>
            <a:r>
              <a:rPr lang="en-US" altLang="ko-KR" sz="1000" dirty="0" err="1"/>
              <a:t>cls</a:t>
            </a:r>
            <a:r>
              <a:rPr lang="en-US" altLang="ko-KR" sz="1000" dirty="0"/>
              <a:t>) :</a:t>
            </a:r>
          </a:p>
          <a:p>
            <a:r>
              <a:rPr lang="en-US" altLang="ko-KR" sz="1000" dirty="0" smtClean="0"/>
              <a:t>        </a:t>
            </a:r>
            <a:r>
              <a:rPr lang="en-US" altLang="ko-KR" sz="1000" dirty="0" err="1" smtClean="0"/>
              <a:t>cls.cls_var</a:t>
            </a:r>
            <a:r>
              <a:rPr lang="en-US" altLang="ko-KR" sz="1000" dirty="0" smtClean="0"/>
              <a:t> </a:t>
            </a:r>
            <a:r>
              <a:rPr lang="en-US" altLang="ko-KR" sz="1000" dirty="0"/>
              <a:t>= 1</a:t>
            </a:r>
          </a:p>
          <a:p>
            <a:r>
              <a:rPr lang="en-US" altLang="ko-KR" sz="1000" dirty="0" smtClean="0"/>
              <a:t>        print</a:t>
            </a:r>
            <a:r>
              <a:rPr lang="en-US" altLang="ko-KR" sz="1000" dirty="0"/>
              <a:t>("call </a:t>
            </a:r>
            <a:r>
              <a:rPr lang="en-US" altLang="ko-KR" sz="1000" dirty="0" err="1"/>
              <a:t>cls_method</a:t>
            </a:r>
            <a:r>
              <a:rPr lang="en-US" altLang="ko-KR" sz="1000" dirty="0"/>
              <a:t> ", </a:t>
            </a:r>
            <a:r>
              <a:rPr lang="en-US" altLang="ko-KR" sz="1000" dirty="0" err="1"/>
              <a:t>cls.cls_var</a:t>
            </a:r>
            <a:r>
              <a:rPr lang="en-US" altLang="ko-KR" sz="1000" dirty="0"/>
              <a:t>)</a:t>
            </a:r>
          </a:p>
          <a:p>
            <a:r>
              <a:rPr lang="en-US" altLang="ko-KR" sz="1000" dirty="0" smtClean="0"/>
              <a:t>   @</a:t>
            </a:r>
            <a:r>
              <a:rPr lang="en-US" altLang="ko-KR" sz="1000" dirty="0" err="1"/>
              <a:t>staticmethod</a:t>
            </a:r>
            <a:endParaRPr lang="en-US" altLang="ko-KR" sz="1000" dirty="0"/>
          </a:p>
          <a:p>
            <a:r>
              <a:rPr lang="en-US" altLang="ko-KR" sz="1000" dirty="0" smtClean="0"/>
              <a:t>    </a:t>
            </a:r>
            <a:r>
              <a:rPr lang="en-US" altLang="ko-KR" sz="1000" dirty="0" err="1" smtClean="0"/>
              <a:t>def</a:t>
            </a:r>
            <a:r>
              <a:rPr lang="en-US" altLang="ko-KR" sz="1000" dirty="0" smtClean="0"/>
              <a:t> </a:t>
            </a:r>
            <a:r>
              <a:rPr lang="en-US" altLang="ko-KR" sz="1000" dirty="0" err="1"/>
              <a:t>sta_method</a:t>
            </a:r>
            <a:r>
              <a:rPr lang="en-US" altLang="ko-KR" sz="1000" dirty="0"/>
              <a:t>() :</a:t>
            </a:r>
          </a:p>
          <a:p>
            <a:r>
              <a:rPr lang="en-US" altLang="ko-KR" sz="1000" dirty="0" smtClean="0"/>
              <a:t>        </a:t>
            </a:r>
            <a:r>
              <a:rPr lang="en-US" altLang="ko-KR" sz="1000" dirty="0" err="1" smtClean="0"/>
              <a:t>cls_var</a:t>
            </a:r>
            <a:r>
              <a:rPr lang="en-US" altLang="ko-KR" sz="1000" dirty="0" smtClean="0"/>
              <a:t> </a:t>
            </a:r>
            <a:r>
              <a:rPr lang="en-US" altLang="ko-KR" sz="1000" dirty="0"/>
              <a:t>= 100</a:t>
            </a:r>
          </a:p>
          <a:p>
            <a:r>
              <a:rPr lang="en-US" altLang="ko-KR" sz="1000" dirty="0" smtClean="0"/>
              <a:t>        print</a:t>
            </a:r>
            <a:r>
              <a:rPr lang="en-US" altLang="ko-KR" sz="1000" dirty="0"/>
              <a:t>("call </a:t>
            </a:r>
            <a:r>
              <a:rPr lang="en-US" altLang="ko-KR" sz="1000" dirty="0" err="1"/>
              <a:t>sta_method</a:t>
            </a:r>
            <a:r>
              <a:rPr lang="en-US" altLang="ko-KR" sz="1000" dirty="0"/>
              <a:t> ", </a:t>
            </a:r>
            <a:r>
              <a:rPr lang="en-US" altLang="ko-KR" sz="1000" dirty="0" err="1"/>
              <a:t>cls_var</a:t>
            </a:r>
            <a:r>
              <a:rPr lang="en-US" altLang="ko-KR" sz="1000" dirty="0" smtClean="0"/>
              <a:t>)</a:t>
            </a:r>
          </a:p>
          <a:p>
            <a:endParaRPr lang="en-US" altLang="ko-KR" sz="1000" dirty="0"/>
          </a:p>
          <a:p>
            <a:r>
              <a:rPr lang="en-US" altLang="ko-KR" sz="1000" dirty="0" smtClean="0"/>
              <a:t>    </a:t>
            </a:r>
            <a:r>
              <a:rPr lang="en-US" altLang="ko-KR" sz="1000" dirty="0" err="1" smtClean="0"/>
              <a:t>def</a:t>
            </a:r>
            <a:r>
              <a:rPr lang="en-US" altLang="ko-KR" sz="1000" dirty="0" smtClean="0"/>
              <a:t> </a:t>
            </a:r>
            <a:r>
              <a:rPr lang="en-US" altLang="ko-KR" sz="1000" dirty="0" err="1"/>
              <a:t>ins_method</a:t>
            </a:r>
            <a:r>
              <a:rPr lang="en-US" altLang="ko-KR" sz="1000" dirty="0"/>
              <a:t>(self) :</a:t>
            </a:r>
          </a:p>
          <a:p>
            <a:r>
              <a:rPr lang="en-US" altLang="ko-KR" sz="1000" dirty="0" smtClean="0"/>
              <a:t>        </a:t>
            </a:r>
            <a:r>
              <a:rPr lang="en-US" altLang="ko-KR" sz="1000" dirty="0" err="1" smtClean="0"/>
              <a:t>self.ins_var</a:t>
            </a:r>
            <a:r>
              <a:rPr lang="en-US" altLang="ko-KR" sz="1000" dirty="0" smtClean="0"/>
              <a:t> </a:t>
            </a:r>
            <a:r>
              <a:rPr lang="en-US" altLang="ko-KR" sz="1000" dirty="0"/>
              <a:t>= 1</a:t>
            </a:r>
          </a:p>
          <a:p>
            <a:r>
              <a:rPr lang="en-US" altLang="ko-KR" sz="1000" dirty="0" smtClean="0"/>
              <a:t>        print</a:t>
            </a:r>
            <a:r>
              <a:rPr lang="en-US" altLang="ko-KR" sz="1000" dirty="0"/>
              <a:t>('call ins method ', </a:t>
            </a:r>
            <a:r>
              <a:rPr lang="en-US" altLang="ko-KR" sz="1000" dirty="0" err="1"/>
              <a:t>self.ins_var</a:t>
            </a:r>
            <a:r>
              <a:rPr lang="en-US" altLang="ko-KR" sz="1000" dirty="0" smtClean="0"/>
              <a:t>)</a:t>
            </a:r>
          </a:p>
          <a:p>
            <a:endParaRPr lang="en-US" altLang="ko-KR" sz="1000" dirty="0"/>
          </a:p>
          <a:p>
            <a:r>
              <a:rPr lang="en-US" altLang="ko-KR" sz="1000" dirty="0"/>
              <a:t>c = </a:t>
            </a:r>
            <a:r>
              <a:rPr lang="en-US" altLang="ko-KR" sz="1000" dirty="0" err="1"/>
              <a:t>Class_Member</a:t>
            </a:r>
            <a:r>
              <a:rPr lang="en-US" altLang="ko-KR" sz="1000" dirty="0"/>
              <a:t>()</a:t>
            </a:r>
          </a:p>
          <a:p>
            <a:r>
              <a:rPr lang="en-US" altLang="ko-KR" sz="1000" dirty="0" err="1"/>
              <a:t>c.ins_method</a:t>
            </a:r>
            <a:r>
              <a:rPr lang="en-US" altLang="ko-KR" sz="1000" dirty="0"/>
              <a:t>()</a:t>
            </a:r>
          </a:p>
          <a:p>
            <a:r>
              <a:rPr lang="en-US" altLang="ko-KR" sz="1000" dirty="0"/>
              <a:t>print(c.__</a:t>
            </a:r>
            <a:r>
              <a:rPr lang="en-US" altLang="ko-KR" sz="1000" dirty="0" err="1"/>
              <a:t>dict</a:t>
            </a:r>
            <a:r>
              <a:rPr lang="en-US" altLang="ko-KR" sz="1000" dirty="0"/>
              <a:t>__)</a:t>
            </a:r>
          </a:p>
        </p:txBody>
      </p:sp>
      <p:sp>
        <p:nvSpPr>
          <p:cNvPr id="7" name="직사각형 6"/>
          <p:cNvSpPr/>
          <p:nvPr/>
        </p:nvSpPr>
        <p:spPr>
          <a:xfrm>
            <a:off x="1331640" y="4653136"/>
            <a:ext cx="2416240" cy="22400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5580112" y="4581128"/>
            <a:ext cx="2799928" cy="369332"/>
          </a:xfrm>
          <a:prstGeom prst="rect">
            <a:avLst/>
          </a:prstGeom>
          <a:noFill/>
        </p:spPr>
        <p:txBody>
          <a:bodyPr wrap="square" rtlCol="0">
            <a:spAutoFit/>
          </a:bodyPr>
          <a:lstStyle/>
          <a:p>
            <a:r>
              <a:rPr lang="ko-KR" altLang="en-US" dirty="0" err="1" smtClean="0"/>
              <a:t>인스턴스</a:t>
            </a:r>
            <a:r>
              <a:rPr lang="ko-KR" altLang="en-US" dirty="0" smtClean="0"/>
              <a:t> 변수</a:t>
            </a:r>
            <a:endParaRPr lang="ko-KR" altLang="en-US" dirty="0"/>
          </a:p>
        </p:txBody>
      </p:sp>
      <p:cxnSp>
        <p:nvCxnSpPr>
          <p:cNvPr id="16" name="직선 화살표 연결선 15"/>
          <p:cNvCxnSpPr>
            <a:stCxn id="7" idx="3"/>
            <a:endCxn id="10" idx="1"/>
          </p:cNvCxnSpPr>
          <p:nvPr/>
        </p:nvCxnSpPr>
        <p:spPr>
          <a:xfrm>
            <a:off x="3747880" y="4765139"/>
            <a:ext cx="1832232" cy="6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71718" y="5873497"/>
            <a:ext cx="7432730" cy="507831"/>
          </a:xfrm>
          <a:prstGeom prst="rect">
            <a:avLst/>
          </a:prstGeom>
          <a:noFill/>
        </p:spPr>
        <p:txBody>
          <a:bodyPr wrap="square" rtlCol="0">
            <a:spAutoFit/>
          </a:bodyPr>
          <a:lstStyle/>
          <a:p>
            <a:r>
              <a:rPr lang="en-US" altLang="ko-KR" sz="900" dirty="0" smtClean="0"/>
              <a:t># </a:t>
            </a:r>
            <a:r>
              <a:rPr lang="ko-KR" altLang="en-US" sz="900" dirty="0" smtClean="0"/>
              <a:t>처리결과</a:t>
            </a:r>
            <a:endParaRPr lang="en-US" altLang="ko-KR" sz="900" dirty="0" smtClean="0"/>
          </a:p>
          <a:p>
            <a:r>
              <a:rPr lang="en-US" altLang="ko-KR" sz="900" dirty="0" smtClean="0"/>
              <a:t>(</a:t>
            </a:r>
            <a:r>
              <a:rPr lang="en-US" altLang="ko-KR" sz="900" dirty="0"/>
              <a:t>'call ins method ', 1)</a:t>
            </a:r>
          </a:p>
          <a:p>
            <a:r>
              <a:rPr lang="en-US" altLang="ko-KR" sz="900" dirty="0"/>
              <a:t>{'</a:t>
            </a:r>
            <a:r>
              <a:rPr lang="en-US" altLang="ko-KR" sz="900" dirty="0" err="1"/>
              <a:t>ins_var</a:t>
            </a:r>
            <a:r>
              <a:rPr lang="en-US" altLang="ko-KR" sz="900" dirty="0"/>
              <a:t>': 1</a:t>
            </a:r>
            <a:r>
              <a:rPr lang="en-US" altLang="ko-KR" sz="900" dirty="0" smtClean="0"/>
              <a:t>}    # </a:t>
            </a:r>
            <a:r>
              <a:rPr lang="ko-KR" altLang="en-US" sz="900" dirty="0" err="1" smtClean="0"/>
              <a:t>인스턴스</a:t>
            </a:r>
            <a:r>
              <a:rPr lang="ko-KR" altLang="en-US" sz="900" dirty="0" smtClean="0"/>
              <a:t> 객체 관리 영역</a:t>
            </a:r>
            <a:endParaRPr lang="ko-KR" altLang="en-US" sz="1000" dirty="0"/>
          </a:p>
        </p:txBody>
      </p:sp>
    </p:spTree>
    <p:extLst>
      <p:ext uri="{BB962C8B-B14F-4D97-AF65-F5344CB8AC3E}">
        <p14:creationId xmlns:p14="http://schemas.microsoft.com/office/powerpoint/2010/main" val="158075686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b="1" dirty="0"/>
              <a:t>Predefined </a:t>
            </a:r>
            <a:r>
              <a:rPr lang="en-US" altLang="ko-KR" b="1" dirty="0" smtClean="0"/>
              <a:t>Instance </a:t>
            </a:r>
            <a:r>
              <a:rPr lang="en-US" altLang="ko-KR" b="1" dirty="0"/>
              <a:t>Attributes</a:t>
            </a:r>
          </a:p>
        </p:txBody>
      </p:sp>
      <p:graphicFrame>
        <p:nvGraphicFramePr>
          <p:cNvPr id="4" name="표 3"/>
          <p:cNvGraphicFramePr>
            <a:graphicFrameLocks noGrp="1"/>
          </p:cNvGraphicFramePr>
          <p:nvPr>
            <p:extLst>
              <p:ext uri="{D42A27DB-BD31-4B8C-83A1-F6EECF244321}">
                <p14:modId xmlns:p14="http://schemas.microsoft.com/office/powerpoint/2010/main" val="4076508035"/>
              </p:ext>
            </p:extLst>
          </p:nvPr>
        </p:nvGraphicFramePr>
        <p:xfrm>
          <a:off x="457200" y="1668619"/>
          <a:ext cx="8229600" cy="1392256"/>
        </p:xfrm>
        <a:graphic>
          <a:graphicData uri="http://schemas.openxmlformats.org/drawingml/2006/table">
            <a:tbl>
              <a:tblPr/>
              <a:tblGrid>
                <a:gridCol w="1666528"/>
                <a:gridCol w="1728192"/>
                <a:gridCol w="1368152"/>
                <a:gridCol w="3466728"/>
              </a:tblGrid>
              <a:tr h="348064">
                <a:tc>
                  <a:txBody>
                    <a:bodyPr/>
                    <a:lstStyle/>
                    <a:p>
                      <a:pPr algn="ctr"/>
                      <a:r>
                        <a:rPr lang="en-US" sz="1200" dirty="0" smtClean="0"/>
                        <a:t>Attribute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Read/Write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48064">
                <a:tc>
                  <a:txBody>
                    <a:bodyPr/>
                    <a:lstStyle/>
                    <a:p>
                      <a:r>
                        <a:rPr lang="en-US" sz="1200"/>
                        <a:t>__dict__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dictionary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a:t>R/W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The </a:t>
                      </a:r>
                      <a:r>
                        <a:rPr lang="en-US" sz="1200" dirty="0" smtClean="0"/>
                        <a:t>instance </a:t>
                      </a:r>
                      <a:r>
                        <a:rPr lang="en-US" sz="1200" dirty="0"/>
                        <a:t>name 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48064">
                <a:tc>
                  <a:txBody>
                    <a:bodyPr/>
                    <a:lstStyle/>
                    <a:p>
                      <a:r>
                        <a:rPr lang="en-US" sz="1200" dirty="0" smtClean="0"/>
                        <a:t>__class__</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smtClean="0"/>
                        <a:t>Base</a:t>
                      </a:r>
                      <a:r>
                        <a:rPr lang="en-US" sz="1200" baseline="0" dirty="0" smtClean="0"/>
                        <a:t> class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smtClean="0"/>
                        <a:t>R</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smtClean="0"/>
                        <a:t>The base</a:t>
                      </a:r>
                      <a:r>
                        <a:rPr lang="en-US" sz="1200" baseline="0" dirty="0" smtClean="0"/>
                        <a:t> class</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48064">
                <a:tc>
                  <a:txBody>
                    <a:bodyPr/>
                    <a:lstStyle/>
                    <a:p>
                      <a:r>
                        <a:rPr lang="en-US" sz="1200" dirty="0"/>
                        <a:t>__doc__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string OR 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R/W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200" dirty="0"/>
                        <a:t>The </a:t>
                      </a:r>
                      <a:r>
                        <a:rPr lang="en-US" sz="1200" dirty="0" smtClean="0"/>
                        <a:t>instance</a:t>
                      </a:r>
                      <a:r>
                        <a:rPr lang="en-US" sz="1200" dirty="0"/>
                        <a:t> </a:t>
                      </a:r>
                      <a:r>
                        <a:rPr kumimoji="0" lang="en-US" sz="1200" kern="1200" dirty="0">
                          <a:solidFill>
                            <a:schemeClr val="tx1"/>
                          </a:solidFill>
                          <a:latin typeface="+mn-lt"/>
                          <a:ea typeface="+mn-ea"/>
                          <a:cs typeface="+mn-cs"/>
                        </a:rPr>
                        <a:t>documentation </a:t>
                      </a:r>
                      <a:r>
                        <a:rPr kumimoji="0" lang="en-US" sz="1200" kern="1200" dirty="0" smtClean="0">
                          <a:solidFill>
                            <a:schemeClr val="tx1"/>
                          </a:solidFill>
                          <a:latin typeface="+mn-lt"/>
                          <a:ea typeface="+mn-ea"/>
                          <a:cs typeface="+mn-cs"/>
                        </a:rPr>
                        <a:t>string</a:t>
                      </a:r>
                      <a:endParaRPr kumimoji="0" lang="en-US" sz="12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4556302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err="1" smtClean="0"/>
              <a:t>메소드</a:t>
            </a:r>
            <a:r>
              <a:rPr lang="ko-KR" altLang="en-US" dirty="0" smtClean="0"/>
              <a:t> </a:t>
            </a:r>
            <a:r>
              <a:rPr lang="ko-KR" altLang="en-US" dirty="0" err="1" smtClean="0"/>
              <a:t>접근자</a:t>
            </a:r>
            <a:endParaRPr lang="ko-KR" altLang="en-US" dirty="0"/>
          </a:p>
        </p:txBody>
      </p:sp>
    </p:spTree>
    <p:extLst>
      <p:ext uri="{BB962C8B-B14F-4D97-AF65-F5344CB8AC3E}">
        <p14:creationId xmlns:p14="http://schemas.microsoft.com/office/powerpoint/2010/main" val="230026445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a:t>
            </a:r>
            <a:r>
              <a:rPr lang="ko-KR" altLang="en-US" dirty="0" smtClean="0"/>
              <a:t>멤버 </a:t>
            </a:r>
            <a:r>
              <a:rPr lang="en-US" altLang="ko-KR" dirty="0" smtClean="0"/>
              <a:t> </a:t>
            </a:r>
            <a:r>
              <a:rPr lang="ko-KR" altLang="en-US" dirty="0" err="1" smtClean="0"/>
              <a:t>접근자</a:t>
            </a:r>
            <a:r>
              <a:rPr lang="ko-KR" altLang="en-US" dirty="0" smtClean="0"/>
              <a:t> </a:t>
            </a:r>
            <a:r>
              <a:rPr lang="en-US" altLang="ko-KR" dirty="0" smtClean="0"/>
              <a:t>- </a:t>
            </a:r>
            <a:r>
              <a:rPr lang="en-US" altLang="ko-KR" dirty="0" err="1" smtClean="0"/>
              <a:t>cls</a:t>
            </a:r>
            <a:endParaRPr lang="ko-KR" altLang="en-US" dirty="0"/>
          </a:p>
        </p:txBody>
      </p:sp>
      <p:sp>
        <p:nvSpPr>
          <p:cNvPr id="3" name="내용 개체 틀 2"/>
          <p:cNvSpPr>
            <a:spLocks noGrp="1"/>
          </p:cNvSpPr>
          <p:nvPr>
            <p:ph sz="quarter" idx="1"/>
          </p:nvPr>
        </p:nvSpPr>
        <p:spPr/>
        <p:txBody>
          <a:bodyPr>
            <a:normAutofit/>
          </a:bodyPr>
          <a:lstStyle/>
          <a:p>
            <a:pPr marL="457200" lvl="1" indent="0" fontAlgn="base">
              <a:buNone/>
            </a:pPr>
            <a:r>
              <a:rPr lang="ko-KR" altLang="en-US" dirty="0" smtClean="0"/>
              <a:t>클래스 객체의 변수나 </a:t>
            </a:r>
            <a:r>
              <a:rPr lang="ko-KR" altLang="en-US" dirty="0" err="1" smtClean="0"/>
              <a:t>메소드</a:t>
            </a:r>
            <a:r>
              <a:rPr lang="ko-KR" altLang="en-US" dirty="0" smtClean="0"/>
              <a:t> 접근을 위해 </a:t>
            </a:r>
            <a:r>
              <a:rPr lang="en-US" altLang="ko-KR" dirty="0" err="1" smtClean="0"/>
              <a:t>cls</a:t>
            </a:r>
            <a:r>
              <a:rPr lang="en-US" altLang="ko-KR" dirty="0" smtClean="0"/>
              <a:t> </a:t>
            </a:r>
            <a:r>
              <a:rPr lang="ko-KR" altLang="en-US" dirty="0" smtClean="0"/>
              <a:t>키워드 사용 </a:t>
            </a:r>
            <a:endParaRPr lang="en-US" altLang="ko-KR" dirty="0" smtClean="0"/>
          </a:p>
          <a:p>
            <a:pPr marL="457200" lvl="1" indent="0" fontAlgn="base">
              <a:buNone/>
            </a:pPr>
            <a:endParaRPr lang="en-US" altLang="ko-KR" dirty="0"/>
          </a:p>
          <a:p>
            <a:endParaRPr lang="ko-KR" altLang="en-US" dirty="0"/>
          </a:p>
        </p:txBody>
      </p:sp>
    </p:spTree>
    <p:extLst>
      <p:ext uri="{BB962C8B-B14F-4D97-AF65-F5344CB8AC3E}">
        <p14:creationId xmlns:p14="http://schemas.microsoft.com/office/powerpoint/2010/main" val="69122057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Instance </a:t>
            </a:r>
            <a:r>
              <a:rPr lang="ko-KR" altLang="en-US" dirty="0" smtClean="0"/>
              <a:t>멤버</a:t>
            </a:r>
            <a:r>
              <a:rPr lang="en-US" altLang="ko-KR" dirty="0" smtClean="0"/>
              <a:t> </a:t>
            </a:r>
            <a:r>
              <a:rPr lang="ko-KR" altLang="en-US" dirty="0" err="1" smtClean="0"/>
              <a:t>접근자</a:t>
            </a:r>
            <a:r>
              <a:rPr lang="en-US" altLang="ko-KR" dirty="0" smtClean="0"/>
              <a:t>-self</a:t>
            </a:r>
            <a:endParaRPr lang="ko-KR" altLang="en-US" dirty="0"/>
          </a:p>
        </p:txBody>
      </p:sp>
      <p:sp>
        <p:nvSpPr>
          <p:cNvPr id="3" name="내용 개체 틀 2"/>
          <p:cNvSpPr>
            <a:spLocks noGrp="1"/>
          </p:cNvSpPr>
          <p:nvPr>
            <p:ph sz="quarter" idx="1"/>
          </p:nvPr>
        </p:nvSpPr>
        <p:spPr>
          <a:xfrm>
            <a:off x="612648" y="1600200"/>
            <a:ext cx="8153400" cy="1468760"/>
          </a:xfrm>
        </p:spPr>
        <p:txBody>
          <a:bodyPr>
            <a:normAutofit/>
          </a:bodyPr>
          <a:lstStyle/>
          <a:p>
            <a:pPr marL="457200" lvl="1" indent="0" fontAlgn="base">
              <a:buNone/>
            </a:pPr>
            <a:r>
              <a:rPr lang="ko-KR" altLang="en-US" dirty="0" err="1" smtClean="0"/>
              <a:t>인스턴스객체</a:t>
            </a:r>
            <a:r>
              <a:rPr lang="ko-KR" altLang="en-US" dirty="0" smtClean="0"/>
              <a:t> </a:t>
            </a:r>
            <a:r>
              <a:rPr lang="ko-KR" altLang="en-US" dirty="0" err="1" smtClean="0"/>
              <a:t>메소드의</a:t>
            </a:r>
            <a:r>
              <a:rPr lang="ko-KR" altLang="en-US" dirty="0" smtClean="0"/>
              <a:t> 첫 인자는 </a:t>
            </a:r>
            <a:r>
              <a:rPr lang="en-US" altLang="ko-KR" dirty="0" smtClean="0"/>
              <a:t>Self</a:t>
            </a:r>
            <a:r>
              <a:rPr lang="ko-KR" altLang="en-US" dirty="0" smtClean="0"/>
              <a:t>를 사용하여 각 </a:t>
            </a:r>
            <a:r>
              <a:rPr lang="ko-KR" altLang="en-US" dirty="0" err="1" smtClean="0"/>
              <a:t>인스턴스별로</a:t>
            </a:r>
            <a:r>
              <a:rPr lang="ko-KR" altLang="en-US" dirty="0"/>
              <a:t> </a:t>
            </a:r>
            <a:r>
              <a:rPr lang="ko-KR" altLang="en-US" dirty="0" err="1" smtClean="0"/>
              <a:t>메소드를</a:t>
            </a:r>
            <a:r>
              <a:rPr lang="ko-KR" altLang="en-US" dirty="0" smtClean="0"/>
              <a:t> 호출하여 사용할 수 있도록 정의</a:t>
            </a:r>
            <a:endParaRPr lang="en-US" altLang="ko-KR" dirty="0"/>
          </a:p>
        </p:txBody>
      </p:sp>
    </p:spTree>
    <p:extLst>
      <p:ext uri="{BB962C8B-B14F-4D97-AF65-F5344CB8AC3E}">
        <p14:creationId xmlns:p14="http://schemas.microsoft.com/office/powerpoint/2010/main" val="1174684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Sequence </a:t>
            </a:r>
            <a:r>
              <a:rPr lang="ko-KR" altLang="en-US" dirty="0" smtClean="0"/>
              <a:t>타입</a:t>
            </a:r>
            <a:endParaRPr lang="ko-KR" altLang="en-US" dirty="0"/>
          </a:p>
        </p:txBody>
      </p:sp>
      <p:sp>
        <p:nvSpPr>
          <p:cNvPr id="24" name="내용 개체 틀 2"/>
          <p:cNvSpPr>
            <a:spLocks noGrp="1"/>
          </p:cNvSpPr>
          <p:nvPr>
            <p:ph sz="quarter" idx="1"/>
          </p:nvPr>
        </p:nvSpPr>
        <p:spPr>
          <a:xfrm>
            <a:off x="457200" y="1628800"/>
            <a:ext cx="8229600" cy="1190020"/>
          </a:xfrm>
        </p:spPr>
        <p:txBody>
          <a:bodyPr>
            <a:normAutofit/>
          </a:bodyPr>
          <a:lstStyle/>
          <a:p>
            <a:pPr marL="0" indent="0">
              <a:buNone/>
            </a:pPr>
            <a:r>
              <a:rPr lang="en-US" altLang="ko-KR" dirty="0" smtClean="0"/>
              <a:t> </a:t>
            </a:r>
            <a:r>
              <a:rPr lang="ko-KR" altLang="en-US" dirty="0" smtClean="0"/>
              <a:t>다양한 객체의 값을 원소로 </a:t>
            </a:r>
            <a:r>
              <a:rPr lang="ko-KR" altLang="en-US" dirty="0" err="1" smtClean="0"/>
              <a:t>값는</a:t>
            </a:r>
            <a:r>
              <a:rPr lang="ko-KR" altLang="en-US" dirty="0" smtClean="0"/>
              <a:t> 데이터 타입</a:t>
            </a:r>
            <a:endParaRPr lang="en-US" altLang="ko-KR" dirty="0" smtClean="0"/>
          </a:p>
        </p:txBody>
      </p:sp>
      <p:grpSp>
        <p:nvGrpSpPr>
          <p:cNvPr id="37" name="그룹 36"/>
          <p:cNvGrpSpPr/>
          <p:nvPr/>
        </p:nvGrpSpPr>
        <p:grpSpPr>
          <a:xfrm>
            <a:off x="1115616" y="2755233"/>
            <a:ext cx="4524905" cy="1105815"/>
            <a:chOff x="1187624" y="3356992"/>
            <a:chExt cx="4896544" cy="1493286"/>
          </a:xfrm>
        </p:grpSpPr>
        <p:sp>
          <p:nvSpPr>
            <p:cNvPr id="5" name="직사각형 4"/>
            <p:cNvSpPr/>
            <p:nvPr/>
          </p:nvSpPr>
          <p:spPr>
            <a:xfrm>
              <a:off x="1187624" y="3916548"/>
              <a:ext cx="2016224" cy="34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t>Sequenec</a:t>
              </a:r>
              <a:r>
                <a:rPr lang="en-US" altLang="ko-KR" sz="1400" dirty="0" smtClean="0"/>
                <a:t> Types</a:t>
              </a:r>
              <a:endParaRPr lang="ko-KR" altLang="en-US" sz="1400" dirty="0"/>
            </a:p>
          </p:txBody>
        </p:sp>
        <p:sp>
          <p:nvSpPr>
            <p:cNvPr id="26" name="직사각형 25"/>
            <p:cNvSpPr/>
            <p:nvPr/>
          </p:nvSpPr>
          <p:spPr>
            <a:xfrm>
              <a:off x="4067944" y="3356992"/>
              <a:ext cx="2016224" cy="34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String/</a:t>
              </a:r>
              <a:r>
                <a:rPr lang="en-US" altLang="ko-KR" sz="1400" dirty="0" err="1" smtClean="0"/>
                <a:t>unicode</a:t>
              </a:r>
              <a:endParaRPr lang="ko-KR" altLang="en-US" sz="1400" dirty="0"/>
            </a:p>
          </p:txBody>
        </p:sp>
        <p:sp>
          <p:nvSpPr>
            <p:cNvPr id="28" name="직사각형 27"/>
            <p:cNvSpPr/>
            <p:nvPr/>
          </p:nvSpPr>
          <p:spPr>
            <a:xfrm>
              <a:off x="4067944" y="3906493"/>
              <a:ext cx="2016224" cy="34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Buffer/range</a:t>
              </a:r>
              <a:endParaRPr lang="ko-KR" altLang="en-US" sz="1400" dirty="0"/>
            </a:p>
          </p:txBody>
        </p:sp>
        <p:sp>
          <p:nvSpPr>
            <p:cNvPr id="29" name="직사각형 28"/>
            <p:cNvSpPr/>
            <p:nvPr/>
          </p:nvSpPr>
          <p:spPr>
            <a:xfrm>
              <a:off x="4067944" y="4509120"/>
              <a:ext cx="2016224" cy="3411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List/tuple</a:t>
              </a:r>
              <a:endParaRPr lang="ko-KR" altLang="en-US" sz="1400" dirty="0"/>
            </a:p>
          </p:txBody>
        </p:sp>
        <p:cxnSp>
          <p:nvCxnSpPr>
            <p:cNvPr id="22" name="꺾인 연결선 21"/>
            <p:cNvCxnSpPr>
              <a:stCxn id="5" idx="3"/>
              <a:endCxn id="26" idx="1"/>
            </p:cNvCxnSpPr>
            <p:nvPr/>
          </p:nvCxnSpPr>
          <p:spPr>
            <a:xfrm flipV="1">
              <a:off x="3203848" y="3527571"/>
              <a:ext cx="864096" cy="55955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꺾인 연결선 33"/>
            <p:cNvCxnSpPr>
              <a:stCxn id="5" idx="3"/>
              <a:endCxn id="28" idx="1"/>
            </p:cNvCxnSpPr>
            <p:nvPr/>
          </p:nvCxnSpPr>
          <p:spPr>
            <a:xfrm flipV="1">
              <a:off x="3203848" y="4077072"/>
              <a:ext cx="864096" cy="1005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6" name="꺾인 연결선 35"/>
            <p:cNvCxnSpPr>
              <a:stCxn id="5" idx="3"/>
              <a:endCxn id="29" idx="1"/>
            </p:cNvCxnSpPr>
            <p:nvPr/>
          </p:nvCxnSpPr>
          <p:spPr>
            <a:xfrm>
              <a:off x="3203848" y="4087127"/>
              <a:ext cx="864096" cy="592572"/>
            </a:xfrm>
            <a:prstGeom prst="bentConnector3">
              <a:avLst/>
            </a:prstGeom>
          </p:spPr>
          <p:style>
            <a:lnRef idx="1">
              <a:schemeClr val="accent1"/>
            </a:lnRef>
            <a:fillRef idx="0">
              <a:schemeClr val="accent1"/>
            </a:fillRef>
            <a:effectRef idx="0">
              <a:schemeClr val="accent1"/>
            </a:effectRef>
            <a:fontRef idx="minor">
              <a:schemeClr val="tx1"/>
            </a:fontRef>
          </p:style>
        </p:cxnSp>
      </p:grpSp>
      <p:grpSp>
        <p:nvGrpSpPr>
          <p:cNvPr id="3" name="그룹 2"/>
          <p:cNvGrpSpPr/>
          <p:nvPr/>
        </p:nvGrpSpPr>
        <p:grpSpPr>
          <a:xfrm>
            <a:off x="971600" y="4530464"/>
            <a:ext cx="5844048" cy="1800200"/>
            <a:chOff x="1648264" y="4293096"/>
            <a:chExt cx="5844048" cy="2037568"/>
          </a:xfrm>
        </p:grpSpPr>
        <p:sp>
          <p:nvSpPr>
            <p:cNvPr id="16" name="직사각형 15"/>
            <p:cNvSpPr/>
            <p:nvPr/>
          </p:nvSpPr>
          <p:spPr>
            <a:xfrm>
              <a:off x="1648264" y="4314440"/>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참</a:t>
              </a:r>
              <a:r>
                <a:rPr lang="ko-KR" altLang="en-US" dirty="0"/>
                <a:t>조</a:t>
              </a:r>
            </a:p>
          </p:txBody>
        </p:sp>
        <p:sp>
          <p:nvSpPr>
            <p:cNvPr id="17" name="직사각형 16"/>
            <p:cNvSpPr/>
            <p:nvPr/>
          </p:nvSpPr>
          <p:spPr>
            <a:xfrm>
              <a:off x="2944408" y="4293096"/>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container</a:t>
              </a:r>
              <a:endParaRPr lang="ko-KR" altLang="en-US" dirty="0"/>
            </a:p>
          </p:txBody>
        </p:sp>
        <p:sp>
          <p:nvSpPr>
            <p:cNvPr id="18" name="직사각형 17"/>
            <p:cNvSpPr/>
            <p:nvPr/>
          </p:nvSpPr>
          <p:spPr>
            <a:xfrm>
              <a:off x="4917216" y="532255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참조</a:t>
              </a:r>
            </a:p>
          </p:txBody>
        </p:sp>
        <p:sp>
          <p:nvSpPr>
            <p:cNvPr id="20" name="직사각형 19"/>
            <p:cNvSpPr/>
            <p:nvPr/>
          </p:nvSpPr>
          <p:spPr>
            <a:xfrm>
              <a:off x="4917216" y="5898616"/>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참조</a:t>
              </a:r>
            </a:p>
          </p:txBody>
        </p:sp>
        <p:cxnSp>
          <p:nvCxnSpPr>
            <p:cNvPr id="23" name="꺾인 연결선 22"/>
            <p:cNvCxnSpPr>
              <a:stCxn id="17" idx="2"/>
              <a:endCxn id="18" idx="1"/>
            </p:cNvCxnSpPr>
            <p:nvPr/>
          </p:nvCxnSpPr>
          <p:spPr>
            <a:xfrm rot="16200000" flipH="1">
              <a:off x="4172168" y="4793528"/>
              <a:ext cx="813432" cy="6766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꺾인 연결선 24"/>
            <p:cNvCxnSpPr>
              <a:stCxn id="17" idx="2"/>
              <a:endCxn id="20" idx="1"/>
            </p:cNvCxnSpPr>
            <p:nvPr/>
          </p:nvCxnSpPr>
          <p:spPr>
            <a:xfrm rot="16200000" flipH="1">
              <a:off x="3884136" y="5081560"/>
              <a:ext cx="1389496" cy="6766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직사각형 26"/>
            <p:cNvSpPr/>
            <p:nvPr/>
          </p:nvSpPr>
          <p:spPr>
            <a:xfrm>
              <a:off x="6484200" y="533091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값</a:t>
              </a:r>
            </a:p>
          </p:txBody>
        </p:sp>
        <p:sp>
          <p:nvSpPr>
            <p:cNvPr id="31" name="직사각형 30"/>
            <p:cNvSpPr/>
            <p:nvPr/>
          </p:nvSpPr>
          <p:spPr>
            <a:xfrm>
              <a:off x="6484200" y="589783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container</a:t>
              </a:r>
              <a:endParaRPr lang="ko-KR" altLang="en-US" sz="1200" dirty="0"/>
            </a:p>
          </p:txBody>
        </p:sp>
        <p:cxnSp>
          <p:nvCxnSpPr>
            <p:cNvPr id="33" name="직선 화살표 연결선 32"/>
            <p:cNvCxnSpPr>
              <a:stCxn id="18" idx="3"/>
              <a:endCxn id="27" idx="1"/>
            </p:cNvCxnSpPr>
            <p:nvPr/>
          </p:nvCxnSpPr>
          <p:spPr>
            <a:xfrm>
              <a:off x="5925328" y="5538576"/>
              <a:ext cx="558872" cy="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꺾인 연결선 34"/>
            <p:cNvCxnSpPr>
              <a:stCxn id="20" idx="3"/>
              <a:endCxn id="31" idx="1"/>
            </p:cNvCxnSpPr>
            <p:nvPr/>
          </p:nvCxnSpPr>
          <p:spPr>
            <a:xfrm flipV="1">
              <a:off x="5925328" y="6113856"/>
              <a:ext cx="558872" cy="7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6948264" y="5407404"/>
            <a:ext cx="1800200" cy="461665"/>
          </a:xfrm>
          <a:prstGeom prst="rect">
            <a:avLst/>
          </a:prstGeom>
          <a:noFill/>
        </p:spPr>
        <p:txBody>
          <a:bodyPr wrap="square" rtlCol="0">
            <a:spAutoFit/>
          </a:bodyPr>
          <a:lstStyle/>
          <a:p>
            <a:r>
              <a:rPr lang="en-US" altLang="ko-KR" sz="1200" dirty="0" smtClean="0"/>
              <a:t>** string </a:t>
            </a:r>
            <a:r>
              <a:rPr lang="ko-KR" altLang="en-US" sz="1200" dirty="0" err="1" smtClean="0"/>
              <a:t>일경우</a:t>
            </a:r>
            <a:r>
              <a:rPr lang="ko-KR" altLang="en-US" sz="1200" dirty="0" smtClean="0"/>
              <a:t> 값만 처리</a:t>
            </a:r>
            <a:endParaRPr lang="ko-KR" altLang="en-US" sz="1200" dirty="0"/>
          </a:p>
        </p:txBody>
      </p:sp>
      <p:sp>
        <p:nvSpPr>
          <p:cNvPr id="6" name="직사각형 5"/>
          <p:cNvSpPr/>
          <p:nvPr/>
        </p:nvSpPr>
        <p:spPr>
          <a:xfrm>
            <a:off x="4139952" y="5271516"/>
            <a:ext cx="2808312" cy="125382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4499992" y="4921423"/>
            <a:ext cx="2016224" cy="307777"/>
          </a:xfrm>
          <a:prstGeom prst="rect">
            <a:avLst/>
          </a:prstGeom>
          <a:noFill/>
        </p:spPr>
        <p:txBody>
          <a:bodyPr wrap="square" rtlCol="0">
            <a:spAutoFit/>
          </a:bodyPr>
          <a:lstStyle/>
          <a:p>
            <a:pPr algn="ctr"/>
            <a:r>
              <a:rPr lang="en-US" altLang="ko-KR" sz="1400" u="sng" dirty="0" smtClean="0"/>
              <a:t>Elements </a:t>
            </a:r>
            <a:r>
              <a:rPr lang="ko-KR" altLang="en-US" sz="1400" u="sng" dirty="0" smtClean="0"/>
              <a:t>관리</a:t>
            </a:r>
            <a:endParaRPr lang="ko-KR" altLang="en-US" sz="1400" u="sng" dirty="0"/>
          </a:p>
        </p:txBody>
      </p:sp>
    </p:spTree>
    <p:extLst>
      <p:ext uri="{BB962C8B-B14F-4D97-AF65-F5344CB8AC3E}">
        <p14:creationId xmlns:p14="http://schemas.microsoft.com/office/powerpoint/2010/main" val="203714180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 </a:t>
            </a:r>
            <a:r>
              <a:rPr lang="ko-KR" altLang="en-US" dirty="0" err="1" smtClean="0"/>
              <a:t>인스턴스</a:t>
            </a:r>
            <a:r>
              <a:rPr lang="ko-KR" altLang="en-US" dirty="0" smtClean="0"/>
              <a:t> 객체</a:t>
            </a:r>
            <a:endParaRPr lang="ko-KR" altLang="en-US" dirty="0"/>
          </a:p>
        </p:txBody>
      </p:sp>
      <p:sp>
        <p:nvSpPr>
          <p:cNvPr id="3" name="내용 개체 틀 2"/>
          <p:cNvSpPr>
            <a:spLocks noGrp="1"/>
          </p:cNvSpPr>
          <p:nvPr>
            <p:ph sz="quarter" idx="1"/>
          </p:nvPr>
        </p:nvSpPr>
        <p:spPr>
          <a:xfrm>
            <a:off x="457200" y="1600201"/>
            <a:ext cx="8229600" cy="3845024"/>
          </a:xfrm>
        </p:spPr>
        <p:txBody>
          <a:bodyPr>
            <a:normAutofit/>
          </a:bodyPr>
          <a:lstStyle/>
          <a:p>
            <a:pPr marL="0" indent="0" fontAlgn="base">
              <a:lnSpc>
                <a:spcPct val="120000"/>
              </a:lnSpc>
              <a:buNone/>
            </a:pPr>
            <a:r>
              <a:rPr lang="ko-KR" altLang="en-US" sz="2200" dirty="0">
                <a:latin typeface="+mn-ea"/>
              </a:rPr>
              <a:t>클래스 객체에서 생성되는 모든 </a:t>
            </a:r>
            <a:r>
              <a:rPr lang="ko-KR" altLang="en-US" sz="2200" dirty="0" err="1">
                <a:latin typeface="+mn-ea"/>
              </a:rPr>
              <a:t>인스턴스</a:t>
            </a:r>
            <a:r>
              <a:rPr lang="ko-KR" altLang="en-US" sz="2200" dirty="0">
                <a:latin typeface="+mn-ea"/>
              </a:rPr>
              <a:t> 객체에서 활용되므로 클래스 이름공간에서 </a:t>
            </a:r>
            <a:r>
              <a:rPr lang="ko-KR" altLang="en-US" sz="2200" dirty="0" smtClean="0">
                <a:latin typeface="+mn-ea"/>
              </a:rPr>
              <a:t>관리</a:t>
            </a:r>
            <a:endParaRPr lang="ko-KR" altLang="en-US" sz="2200" dirty="0">
              <a:latin typeface="+mn-ea"/>
            </a:endParaRPr>
          </a:p>
          <a:p>
            <a:pPr marL="0" indent="0" fontAlgn="base">
              <a:lnSpc>
                <a:spcPct val="120000"/>
              </a:lnSpc>
              <a:buNone/>
            </a:pPr>
            <a:r>
              <a:rPr lang="ko-KR" altLang="en-US" sz="2200" dirty="0" err="1" smtClean="0">
                <a:latin typeface="+mn-ea"/>
              </a:rPr>
              <a:t>메소드</a:t>
            </a:r>
            <a:r>
              <a:rPr lang="ko-KR" altLang="en-US" sz="2200" dirty="0" smtClean="0">
                <a:latin typeface="+mn-ea"/>
              </a:rPr>
              <a:t> 첫 </a:t>
            </a:r>
            <a:r>
              <a:rPr lang="ko-KR" altLang="en-US" sz="2200" dirty="0" err="1" smtClean="0">
                <a:latin typeface="+mn-ea"/>
              </a:rPr>
              <a:t>파라미터에</a:t>
            </a:r>
            <a:r>
              <a:rPr lang="ko-KR" altLang="en-US" sz="2200" dirty="0" smtClean="0">
                <a:latin typeface="+mn-ea"/>
              </a:rPr>
              <a:t> </a:t>
            </a:r>
            <a:r>
              <a:rPr lang="en-US" altLang="ko-KR" sz="2200" dirty="0" smtClean="0">
                <a:latin typeface="+mn-ea"/>
              </a:rPr>
              <a:t>self</a:t>
            </a:r>
            <a:r>
              <a:rPr lang="ko-KR" altLang="en-US" sz="2200" dirty="0" smtClean="0">
                <a:latin typeface="+mn-ea"/>
              </a:rPr>
              <a:t>라는 명칭을 정의</a:t>
            </a:r>
            <a:endParaRPr lang="en-US" altLang="ko-KR" sz="2200" dirty="0" smtClean="0">
              <a:latin typeface="+mn-ea"/>
            </a:endParaRPr>
          </a:p>
          <a:p>
            <a:pPr marL="0" indent="0" fontAlgn="base">
              <a:lnSpc>
                <a:spcPct val="120000"/>
              </a:lnSpc>
              <a:buNone/>
            </a:pPr>
            <a:endParaRPr lang="en-US" altLang="ko-KR" sz="2200" dirty="0">
              <a:latin typeface="+mn-ea"/>
            </a:endParaRPr>
          </a:p>
          <a:p>
            <a:pPr marL="0" indent="0" fontAlgn="base">
              <a:lnSpc>
                <a:spcPct val="120000"/>
              </a:lnSpc>
              <a:buNone/>
            </a:pPr>
            <a:endParaRPr lang="ko-KR" altLang="en-US" sz="2200" dirty="0">
              <a:latin typeface="+mn-ea"/>
            </a:endParaRPr>
          </a:p>
          <a:p>
            <a:pPr lvl="1" fontAlgn="base"/>
            <a:endParaRPr lang="ko-KR" altLang="en-US" sz="2200" dirty="0"/>
          </a:p>
          <a:p>
            <a:endParaRPr lang="ko-KR" altLang="en-US" sz="2200" dirty="0"/>
          </a:p>
        </p:txBody>
      </p:sp>
    </p:spTree>
    <p:extLst>
      <p:ext uri="{BB962C8B-B14F-4D97-AF65-F5344CB8AC3E}">
        <p14:creationId xmlns:p14="http://schemas.microsoft.com/office/powerpoint/2010/main" val="206577386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 </a:t>
            </a:r>
            <a:r>
              <a:rPr lang="ko-KR" altLang="en-US" dirty="0" smtClean="0"/>
              <a:t>클래</a:t>
            </a:r>
            <a:r>
              <a:rPr lang="ko-KR" altLang="en-US" dirty="0"/>
              <a:t>스</a:t>
            </a:r>
            <a:r>
              <a:rPr lang="ko-KR" altLang="en-US" dirty="0" smtClean="0"/>
              <a:t> </a:t>
            </a:r>
            <a:r>
              <a:rPr lang="en-US" altLang="ko-KR" dirty="0" smtClean="0"/>
              <a:t>decorator</a:t>
            </a:r>
            <a:endParaRPr lang="ko-KR" altLang="en-US" dirty="0"/>
          </a:p>
        </p:txBody>
      </p:sp>
      <p:sp>
        <p:nvSpPr>
          <p:cNvPr id="3" name="내용 개체 틀 2"/>
          <p:cNvSpPr>
            <a:spLocks noGrp="1"/>
          </p:cNvSpPr>
          <p:nvPr>
            <p:ph sz="quarter" idx="1"/>
          </p:nvPr>
        </p:nvSpPr>
        <p:spPr>
          <a:xfrm>
            <a:off x="457200" y="1600201"/>
            <a:ext cx="8229600" cy="3845024"/>
          </a:xfrm>
        </p:spPr>
        <p:txBody>
          <a:bodyPr>
            <a:normAutofit/>
          </a:bodyPr>
          <a:lstStyle/>
          <a:p>
            <a:pPr marL="457200" lvl="1" indent="0" fontAlgn="base">
              <a:buNone/>
            </a:pPr>
            <a:r>
              <a:rPr lang="ko-KR" altLang="en-US" sz="2200" dirty="0" smtClean="0"/>
              <a:t>클래스 객체에서 처리되는 </a:t>
            </a:r>
            <a:r>
              <a:rPr lang="ko-KR" altLang="en-US" sz="2200" dirty="0" err="1" smtClean="0"/>
              <a:t>메소드를</a:t>
            </a:r>
            <a:r>
              <a:rPr lang="ko-KR" altLang="en-US" sz="2200" dirty="0" smtClean="0"/>
              <a:t> 정의한다</a:t>
            </a:r>
            <a:r>
              <a:rPr lang="en-US" altLang="ko-KR" sz="2200" dirty="0" smtClean="0"/>
              <a:t>. </a:t>
            </a:r>
            <a:r>
              <a:rPr lang="ko-KR" altLang="en-US" sz="2200" dirty="0" smtClean="0"/>
              <a:t>클래스 </a:t>
            </a:r>
            <a:r>
              <a:rPr lang="ko-KR" altLang="en-US" sz="2200" dirty="0" err="1" smtClean="0"/>
              <a:t>메소드는</a:t>
            </a:r>
            <a:r>
              <a:rPr lang="ko-KR" altLang="en-US" sz="2200" dirty="0" smtClean="0"/>
              <a:t> </a:t>
            </a:r>
            <a:r>
              <a:rPr lang="ko-KR" altLang="en-US" sz="2200" dirty="0" err="1" smtClean="0"/>
              <a:t>첫번째</a:t>
            </a:r>
            <a:r>
              <a:rPr lang="ko-KR" altLang="en-US" sz="2200" dirty="0" smtClean="0"/>
              <a:t> </a:t>
            </a:r>
            <a:r>
              <a:rPr lang="ko-KR" altLang="en-US" sz="2200" dirty="0" err="1" smtClean="0"/>
              <a:t>파라미터에</a:t>
            </a:r>
            <a:r>
              <a:rPr lang="ko-KR" altLang="en-US" sz="2200" dirty="0" smtClean="0"/>
              <a:t> </a:t>
            </a:r>
            <a:r>
              <a:rPr lang="en-US" altLang="ko-KR" sz="2200" dirty="0" err="1" smtClean="0"/>
              <a:t>cls</a:t>
            </a:r>
            <a:r>
              <a:rPr lang="ko-KR" altLang="en-US" sz="2200" dirty="0" smtClean="0"/>
              <a:t>를 전달한다</a:t>
            </a:r>
            <a:r>
              <a:rPr lang="en-US" altLang="ko-KR" sz="2200" dirty="0" smtClean="0"/>
              <a:t>.</a:t>
            </a:r>
          </a:p>
          <a:p>
            <a:pPr marL="457200" lvl="1" indent="0" fontAlgn="base">
              <a:buNone/>
            </a:pPr>
            <a:endParaRPr lang="en-US" altLang="ko-KR" sz="2200" dirty="0"/>
          </a:p>
          <a:p>
            <a:pPr marL="457200" lvl="1" indent="0" fontAlgn="base">
              <a:buNone/>
            </a:pPr>
            <a:r>
              <a:rPr lang="ko-KR" altLang="en-US" sz="2200" dirty="0" err="1" smtClean="0"/>
              <a:t>장식자</a:t>
            </a:r>
            <a:r>
              <a:rPr lang="ko-KR" altLang="en-US" sz="2200" dirty="0" smtClean="0"/>
              <a:t> </a:t>
            </a:r>
            <a:r>
              <a:rPr lang="en-US" altLang="ko-KR" sz="2200" dirty="0" smtClean="0"/>
              <a:t>@</a:t>
            </a:r>
            <a:r>
              <a:rPr lang="en-US" altLang="ko-KR" sz="2200" dirty="0" err="1" smtClean="0"/>
              <a:t>classmethod</a:t>
            </a:r>
            <a:r>
              <a:rPr lang="en-US" altLang="ko-KR" sz="2200" dirty="0" smtClean="0"/>
              <a:t> : </a:t>
            </a:r>
            <a:r>
              <a:rPr lang="ko-KR" altLang="en-US" sz="2200" dirty="0" smtClean="0"/>
              <a:t>클래스 함수 위에 표시</a:t>
            </a:r>
            <a:r>
              <a:rPr lang="en-US" altLang="ko-KR" sz="2200" dirty="0" smtClean="0"/>
              <a:t>-Python 2.x</a:t>
            </a:r>
          </a:p>
          <a:p>
            <a:pPr marL="457200" lvl="1" indent="0" fontAlgn="base">
              <a:buNone/>
            </a:pPr>
            <a:r>
              <a:rPr lang="ko-KR" altLang="en-US" sz="2200" dirty="0" smtClean="0"/>
              <a:t>함수 </a:t>
            </a:r>
            <a:r>
              <a:rPr lang="en-US" altLang="ko-KR" sz="2200" dirty="0" err="1" smtClean="0"/>
              <a:t>classmethod</a:t>
            </a:r>
            <a:r>
              <a:rPr lang="en-US" altLang="ko-KR" sz="2200" dirty="0" smtClean="0"/>
              <a:t>() : </a:t>
            </a:r>
            <a:r>
              <a:rPr lang="ko-KR" altLang="en-US" sz="2200" dirty="0" smtClean="0"/>
              <a:t>별도 문장으로 표시 </a:t>
            </a:r>
            <a:r>
              <a:rPr lang="en-US" altLang="ko-KR" sz="2200" dirty="0" smtClean="0"/>
              <a:t>– Python 3.x</a:t>
            </a:r>
          </a:p>
          <a:p>
            <a:pPr marL="457200" lvl="1" indent="0" fontAlgn="base">
              <a:buNone/>
            </a:pPr>
            <a:endParaRPr lang="en-US" altLang="ko-KR" sz="2200" dirty="0"/>
          </a:p>
          <a:p>
            <a:pPr marL="457200" lvl="1" indent="0" fontAlgn="base">
              <a:buNone/>
            </a:pPr>
            <a:r>
              <a:rPr lang="ko-KR" altLang="en-US" sz="2200" dirty="0" err="1" smtClean="0"/>
              <a:t>인스턴스</a:t>
            </a:r>
            <a:r>
              <a:rPr lang="ko-KR" altLang="en-US" sz="2200" dirty="0" smtClean="0"/>
              <a:t> 객체도 호출이 가능 </a:t>
            </a:r>
            <a:endParaRPr lang="ko-KR" altLang="en-US" sz="2200" dirty="0"/>
          </a:p>
          <a:p>
            <a:endParaRPr lang="ko-KR" altLang="en-US" sz="2200" dirty="0"/>
          </a:p>
        </p:txBody>
      </p:sp>
    </p:spTree>
    <p:extLst>
      <p:ext uri="{BB962C8B-B14F-4D97-AF65-F5344CB8AC3E}">
        <p14:creationId xmlns:p14="http://schemas.microsoft.com/office/powerpoint/2010/main" val="122266002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 </a:t>
            </a:r>
            <a:r>
              <a:rPr lang="ko-KR" altLang="en-US" dirty="0" smtClean="0"/>
              <a:t>정적 </a:t>
            </a:r>
            <a:r>
              <a:rPr lang="en-US" altLang="ko-KR" dirty="0" smtClean="0"/>
              <a:t>decorator</a:t>
            </a:r>
            <a:endParaRPr lang="ko-KR" altLang="en-US" dirty="0"/>
          </a:p>
        </p:txBody>
      </p:sp>
      <p:sp>
        <p:nvSpPr>
          <p:cNvPr id="3" name="내용 개체 틀 2"/>
          <p:cNvSpPr>
            <a:spLocks noGrp="1"/>
          </p:cNvSpPr>
          <p:nvPr>
            <p:ph sz="quarter" idx="1"/>
          </p:nvPr>
        </p:nvSpPr>
        <p:spPr>
          <a:xfrm>
            <a:off x="457200" y="1600201"/>
            <a:ext cx="8229600" cy="3845024"/>
          </a:xfrm>
        </p:spPr>
        <p:txBody>
          <a:bodyPr>
            <a:normAutofit lnSpcReduction="10000"/>
          </a:bodyPr>
          <a:lstStyle/>
          <a:p>
            <a:pPr marL="457200" lvl="1" indent="0" fontAlgn="base">
              <a:buNone/>
            </a:pPr>
            <a:r>
              <a:rPr lang="ko-KR" altLang="en-US" sz="2200" dirty="0" smtClean="0"/>
              <a:t>클래스 객체로 생성된 모든 </a:t>
            </a:r>
            <a:r>
              <a:rPr lang="ko-KR" altLang="en-US" sz="2200" dirty="0" err="1" smtClean="0"/>
              <a:t>인스턴스</a:t>
            </a:r>
            <a:r>
              <a:rPr lang="ko-KR" altLang="en-US" sz="2200" dirty="0" smtClean="0"/>
              <a:t> 객체가 공유하여 사용할 수 있다</a:t>
            </a:r>
            <a:r>
              <a:rPr lang="en-US" altLang="ko-KR" sz="2200" dirty="0" smtClean="0"/>
              <a:t>.</a:t>
            </a:r>
          </a:p>
          <a:p>
            <a:pPr marL="457200" lvl="1" indent="0" fontAlgn="base">
              <a:buNone/>
            </a:pPr>
            <a:endParaRPr lang="en-US" altLang="ko-KR" sz="2200" dirty="0"/>
          </a:p>
          <a:p>
            <a:pPr marL="457200" lvl="1" indent="0" fontAlgn="base">
              <a:buNone/>
            </a:pPr>
            <a:r>
              <a:rPr lang="ko-KR" altLang="en-US" sz="2200" dirty="0" err="1" smtClean="0"/>
              <a:t>장식</a:t>
            </a:r>
            <a:r>
              <a:rPr lang="ko-KR" altLang="en-US" sz="2200" dirty="0" err="1"/>
              <a:t>자</a:t>
            </a:r>
            <a:r>
              <a:rPr lang="ko-KR" altLang="en-US" sz="2200" dirty="0" smtClean="0"/>
              <a:t> </a:t>
            </a:r>
            <a:r>
              <a:rPr lang="en-US" altLang="ko-KR" sz="2200" dirty="0" smtClean="0"/>
              <a:t>@</a:t>
            </a:r>
            <a:r>
              <a:rPr lang="en-US" altLang="ko-KR" sz="2200" dirty="0" err="1" smtClean="0"/>
              <a:t>staticmethod</a:t>
            </a:r>
            <a:r>
              <a:rPr lang="en-US" altLang="ko-KR" sz="2200" dirty="0" smtClean="0"/>
              <a:t> : </a:t>
            </a:r>
            <a:r>
              <a:rPr lang="ko-KR" altLang="en-US" sz="2200" dirty="0" err="1" smtClean="0"/>
              <a:t>정적함수</a:t>
            </a:r>
            <a:r>
              <a:rPr lang="ko-KR" altLang="en-US" sz="2200" dirty="0" smtClean="0"/>
              <a:t> 위에 표시 </a:t>
            </a:r>
            <a:r>
              <a:rPr lang="en-US" altLang="ko-KR" sz="2200" dirty="0" smtClean="0"/>
              <a:t>– Python 2.x</a:t>
            </a:r>
          </a:p>
          <a:p>
            <a:pPr marL="457200" lvl="1" indent="0" fontAlgn="base">
              <a:buNone/>
            </a:pPr>
            <a:r>
              <a:rPr lang="ko-KR" altLang="en-US" sz="2200" dirty="0" smtClean="0"/>
              <a:t>함수 </a:t>
            </a:r>
            <a:r>
              <a:rPr lang="en-US" altLang="ko-KR" sz="2200" dirty="0" err="1" smtClean="0"/>
              <a:t>staticmethod</a:t>
            </a:r>
            <a:r>
              <a:rPr lang="en-US" altLang="ko-KR" sz="2200" dirty="0" smtClean="0"/>
              <a:t>()</a:t>
            </a:r>
            <a:r>
              <a:rPr lang="ko-KR" altLang="en-US" sz="2200" dirty="0" smtClean="0"/>
              <a:t>는 별도의 문장으로 표시 </a:t>
            </a:r>
            <a:r>
              <a:rPr lang="en-US" altLang="ko-KR" sz="2200" dirty="0" smtClean="0"/>
              <a:t>–Python 3.x</a:t>
            </a:r>
          </a:p>
          <a:p>
            <a:pPr marL="457200" lvl="1" indent="0" fontAlgn="base">
              <a:buNone/>
            </a:pPr>
            <a:endParaRPr lang="en-US" altLang="ko-KR" sz="2200" dirty="0"/>
          </a:p>
          <a:p>
            <a:pPr marL="457200" lvl="1" indent="0" fontAlgn="base">
              <a:buNone/>
            </a:pPr>
            <a:r>
              <a:rPr lang="ko-KR" altLang="en-US" sz="2200" dirty="0" err="1" smtClean="0"/>
              <a:t>정적메소드는</a:t>
            </a:r>
            <a:r>
              <a:rPr lang="ko-KR" altLang="en-US" sz="2200" dirty="0" smtClean="0"/>
              <a:t> </a:t>
            </a:r>
            <a:r>
              <a:rPr lang="ko-KR" altLang="en-US" sz="2200" dirty="0" err="1" smtClean="0"/>
              <a:t>파라미터에</a:t>
            </a:r>
            <a:r>
              <a:rPr lang="ko-KR" altLang="en-US" sz="2200" dirty="0" smtClean="0"/>
              <a:t> 별도의 </a:t>
            </a:r>
            <a:r>
              <a:rPr lang="en-US" altLang="ko-KR" sz="2200" dirty="0" smtClean="0"/>
              <a:t>self, </a:t>
            </a:r>
            <a:r>
              <a:rPr lang="en-US" altLang="ko-KR" sz="2200" dirty="0" err="1" smtClean="0"/>
              <a:t>cls</a:t>
            </a:r>
            <a:r>
              <a:rPr lang="en-US" altLang="ko-KR" sz="2200" dirty="0" smtClean="0"/>
              <a:t>, </a:t>
            </a:r>
            <a:r>
              <a:rPr lang="ko-KR" altLang="en-US" sz="2200" dirty="0" smtClean="0"/>
              <a:t>등 객체에 대한 </a:t>
            </a:r>
            <a:r>
              <a:rPr lang="ko-KR" altLang="en-US" sz="2200" dirty="0" err="1" smtClean="0"/>
              <a:t>참조값을</a:t>
            </a:r>
            <a:r>
              <a:rPr lang="ko-KR" altLang="en-US" sz="2200" dirty="0" smtClean="0"/>
              <a:t> 전달하지 않아도 됨</a:t>
            </a:r>
            <a:r>
              <a:rPr lang="en-US" altLang="ko-KR" sz="2200" dirty="0" smtClean="0"/>
              <a:t> </a:t>
            </a:r>
          </a:p>
          <a:p>
            <a:pPr marL="457200" lvl="1" indent="0" fontAlgn="base">
              <a:buNone/>
            </a:pPr>
            <a:endParaRPr lang="en-US" altLang="ko-KR" sz="2200" dirty="0"/>
          </a:p>
          <a:p>
            <a:pPr marL="457200" lvl="1" indent="0" fontAlgn="base">
              <a:buNone/>
            </a:pPr>
            <a:r>
              <a:rPr lang="ko-KR" altLang="en-US" sz="2200" dirty="0" err="1" smtClean="0"/>
              <a:t>인스턴스</a:t>
            </a:r>
            <a:r>
              <a:rPr lang="ko-KR" altLang="en-US" sz="2200" dirty="0" smtClean="0"/>
              <a:t> 객체에서도 호출이 가능</a:t>
            </a:r>
            <a:endParaRPr lang="ko-KR" altLang="en-US" sz="2200" dirty="0"/>
          </a:p>
          <a:p>
            <a:endParaRPr lang="ko-KR" altLang="en-US" sz="2200" dirty="0"/>
          </a:p>
        </p:txBody>
      </p:sp>
    </p:spTree>
    <p:extLst>
      <p:ext uri="{BB962C8B-B14F-4D97-AF65-F5344CB8AC3E}">
        <p14:creationId xmlns:p14="http://schemas.microsoft.com/office/powerpoint/2010/main" val="183004058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Accessing </a:t>
            </a:r>
            <a:r>
              <a:rPr lang="en-US" altLang="ko-KR" dirty="0" smtClean="0"/>
              <a:t>Members</a:t>
            </a:r>
            <a:endParaRPr lang="en-US" altLang="ko-KR" dirty="0"/>
          </a:p>
        </p:txBody>
      </p:sp>
      <p:sp>
        <p:nvSpPr>
          <p:cNvPr id="3" name="내용 개체 틀 2"/>
          <p:cNvSpPr>
            <a:spLocks noGrp="1"/>
          </p:cNvSpPr>
          <p:nvPr>
            <p:ph sz="quarter" idx="1"/>
          </p:nvPr>
        </p:nvSpPr>
        <p:spPr>
          <a:xfrm>
            <a:off x="457200" y="1600201"/>
            <a:ext cx="8229600" cy="1324743"/>
          </a:xfrm>
        </p:spPr>
        <p:txBody>
          <a:bodyPr>
            <a:normAutofit/>
          </a:bodyPr>
          <a:lstStyle/>
          <a:p>
            <a:pPr marL="0" indent="0">
              <a:buNone/>
            </a:pPr>
            <a:r>
              <a:rPr lang="ko-KR" altLang="en-US" dirty="0" smtClean="0"/>
              <a:t>클래스를 정의한 후에 </a:t>
            </a:r>
            <a:r>
              <a:rPr lang="ko-KR" altLang="en-US" dirty="0" err="1" smtClean="0"/>
              <a:t>인스턴스를</a:t>
            </a:r>
            <a:r>
              <a:rPr lang="ko-KR" altLang="en-US" dirty="0" smtClean="0"/>
              <a:t> 생성하고 </a:t>
            </a:r>
            <a:r>
              <a:rPr lang="ko-KR" altLang="en-US" dirty="0" err="1" smtClean="0"/>
              <a:t>메소드</a:t>
            </a:r>
            <a:r>
              <a:rPr lang="ko-KR" altLang="en-US" dirty="0" smtClean="0"/>
              <a:t> 호출 및 클래스 변수를 직접 호출하여 출력</a:t>
            </a:r>
            <a:endParaRPr lang="en-US" altLang="ko-KR" dirty="0" smtClean="0"/>
          </a:p>
        </p:txBody>
      </p:sp>
      <p:sp>
        <p:nvSpPr>
          <p:cNvPr id="5" name="직사각형 4"/>
          <p:cNvSpPr/>
          <p:nvPr/>
        </p:nvSpPr>
        <p:spPr>
          <a:xfrm>
            <a:off x="899592" y="3645024"/>
            <a:ext cx="3672408"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class Employee: </a:t>
            </a:r>
            <a:endParaRPr lang="en-US" altLang="ko-KR" sz="1000" dirty="0" smtClean="0"/>
          </a:p>
          <a:p>
            <a:r>
              <a:rPr lang="en-US" altLang="ko-KR" sz="1000" dirty="0" smtClean="0"/>
              <a:t>'Common </a:t>
            </a:r>
            <a:r>
              <a:rPr lang="en-US" altLang="ko-KR" sz="1000" dirty="0"/>
              <a:t>base class for all </a:t>
            </a:r>
            <a:r>
              <a:rPr lang="en-US" altLang="ko-KR" sz="1000" dirty="0" smtClean="0"/>
              <a:t>employees‘</a:t>
            </a:r>
          </a:p>
          <a:p>
            <a:r>
              <a:rPr lang="en-US" altLang="ko-KR" sz="1000" dirty="0"/>
              <a:t> </a:t>
            </a:r>
            <a:r>
              <a:rPr lang="en-US" altLang="ko-KR" sz="1000" dirty="0" smtClean="0"/>
              <a:t>   </a:t>
            </a:r>
            <a:r>
              <a:rPr lang="en-US" altLang="ko-KR" sz="1000" dirty="0" err="1" smtClean="0"/>
              <a:t>empCount</a:t>
            </a:r>
            <a:r>
              <a:rPr lang="en-US" altLang="ko-KR" sz="1000" dirty="0" smtClean="0"/>
              <a:t> </a:t>
            </a:r>
            <a:r>
              <a:rPr lang="en-US" altLang="ko-KR" sz="1000" dirty="0"/>
              <a:t>= 0 </a:t>
            </a:r>
            <a:endParaRPr lang="en-US" altLang="ko-KR" sz="1000" dirty="0" smtClean="0"/>
          </a:p>
          <a:p>
            <a:r>
              <a:rPr lang="en-US" altLang="ko-KR" sz="1000" dirty="0"/>
              <a:t> </a:t>
            </a:r>
            <a:r>
              <a:rPr lang="en-US" altLang="ko-KR" sz="1000" dirty="0" smtClean="0"/>
              <a:t>   </a:t>
            </a:r>
            <a:r>
              <a:rPr lang="en-US" altLang="ko-KR" sz="1000" dirty="0" err="1" smtClean="0"/>
              <a:t>def</a:t>
            </a:r>
            <a:r>
              <a:rPr lang="en-US" altLang="ko-KR" sz="1000" dirty="0" smtClean="0"/>
              <a:t> </a:t>
            </a:r>
            <a:r>
              <a:rPr lang="en-US" altLang="ko-KR" sz="1000" dirty="0"/>
              <a:t>__</a:t>
            </a:r>
            <a:r>
              <a:rPr lang="en-US" altLang="ko-KR" sz="1000" dirty="0" err="1"/>
              <a:t>init</a:t>
            </a:r>
            <a:r>
              <a:rPr lang="en-US" altLang="ko-KR" sz="1000" dirty="0"/>
              <a:t>__(self, name, salary): </a:t>
            </a:r>
            <a:endParaRPr lang="en-US" altLang="ko-KR" sz="1000" dirty="0" smtClean="0"/>
          </a:p>
          <a:p>
            <a:r>
              <a:rPr lang="en-US" altLang="ko-KR" sz="1000" dirty="0"/>
              <a:t> </a:t>
            </a:r>
            <a:r>
              <a:rPr lang="en-US" altLang="ko-KR" sz="1000" dirty="0" smtClean="0"/>
              <a:t>       self.name </a:t>
            </a:r>
            <a:r>
              <a:rPr lang="en-US" altLang="ko-KR" sz="1000" dirty="0"/>
              <a:t>= name </a:t>
            </a:r>
            <a:endParaRPr lang="en-US" altLang="ko-KR" sz="1000" dirty="0" smtClean="0"/>
          </a:p>
          <a:p>
            <a:r>
              <a:rPr lang="en-US" altLang="ko-KR" sz="1000" dirty="0"/>
              <a:t> </a:t>
            </a:r>
            <a:r>
              <a:rPr lang="en-US" altLang="ko-KR" sz="1000" dirty="0" smtClean="0"/>
              <a:t>       </a:t>
            </a:r>
            <a:r>
              <a:rPr lang="en-US" altLang="ko-KR" sz="1000" dirty="0" err="1" smtClean="0"/>
              <a:t>self.salary</a:t>
            </a:r>
            <a:r>
              <a:rPr lang="en-US" altLang="ko-KR" sz="1000" dirty="0" smtClean="0"/>
              <a:t> </a:t>
            </a:r>
            <a:r>
              <a:rPr lang="en-US" altLang="ko-KR" sz="1000" dirty="0"/>
              <a:t>= </a:t>
            </a:r>
            <a:r>
              <a:rPr lang="en-US" altLang="ko-KR" sz="1000" dirty="0" smtClean="0"/>
              <a:t>salary</a:t>
            </a:r>
          </a:p>
          <a:p>
            <a:r>
              <a:rPr lang="en-US" altLang="ko-KR" sz="1000" dirty="0"/>
              <a:t> </a:t>
            </a:r>
            <a:r>
              <a:rPr lang="en-US" altLang="ko-KR" sz="1000" dirty="0" smtClean="0"/>
              <a:t>       </a:t>
            </a:r>
            <a:r>
              <a:rPr lang="en-US" altLang="ko-KR" sz="1000" dirty="0" err="1"/>
              <a:t>Employee.empCount</a:t>
            </a:r>
            <a:r>
              <a:rPr lang="en-US" altLang="ko-KR" sz="1000" dirty="0"/>
              <a:t> += 1 </a:t>
            </a:r>
            <a:endParaRPr lang="en-US" altLang="ko-KR" sz="1000" dirty="0" smtClean="0"/>
          </a:p>
          <a:p>
            <a:r>
              <a:rPr lang="en-US" altLang="ko-KR" sz="1000" dirty="0"/>
              <a:t> </a:t>
            </a:r>
            <a:r>
              <a:rPr lang="en-US" altLang="ko-KR" sz="1000" dirty="0" smtClean="0"/>
              <a:t>   </a:t>
            </a:r>
            <a:r>
              <a:rPr lang="en-US" altLang="ko-KR" sz="1000" dirty="0" err="1" smtClean="0"/>
              <a:t>def</a:t>
            </a:r>
            <a:r>
              <a:rPr lang="en-US" altLang="ko-KR" sz="1000" dirty="0" smtClean="0"/>
              <a:t> </a:t>
            </a:r>
            <a:r>
              <a:rPr lang="en-US" altLang="ko-KR" sz="1000" dirty="0" err="1"/>
              <a:t>displayCount</a:t>
            </a:r>
            <a:r>
              <a:rPr lang="en-US" altLang="ko-KR" sz="1000" dirty="0"/>
              <a:t>(self): </a:t>
            </a:r>
            <a:endParaRPr lang="en-US" altLang="ko-KR" sz="1000" dirty="0" smtClean="0"/>
          </a:p>
          <a:p>
            <a:r>
              <a:rPr lang="en-US" altLang="ko-KR" sz="1000" dirty="0"/>
              <a:t> </a:t>
            </a:r>
            <a:r>
              <a:rPr lang="en-US" altLang="ko-KR" sz="1000" dirty="0" smtClean="0"/>
              <a:t>       print </a:t>
            </a:r>
            <a:r>
              <a:rPr lang="en-US" altLang="ko-KR" sz="1000" dirty="0"/>
              <a:t>"Total Employee %d" % </a:t>
            </a:r>
            <a:r>
              <a:rPr lang="en-US" altLang="ko-KR" sz="1000" dirty="0" err="1"/>
              <a:t>Employee.empCount</a:t>
            </a:r>
            <a:r>
              <a:rPr lang="en-US" altLang="ko-KR" sz="1000" dirty="0"/>
              <a:t> </a:t>
            </a:r>
            <a:endParaRPr lang="en-US" altLang="ko-KR" sz="1000" dirty="0" smtClean="0"/>
          </a:p>
          <a:p>
            <a:r>
              <a:rPr lang="en-US" altLang="ko-KR" sz="1000" dirty="0"/>
              <a:t> </a:t>
            </a:r>
            <a:r>
              <a:rPr lang="en-US" altLang="ko-KR" sz="1000" dirty="0" smtClean="0"/>
              <a:t>   </a:t>
            </a:r>
            <a:r>
              <a:rPr lang="en-US" altLang="ko-KR" sz="1000" dirty="0" err="1" smtClean="0"/>
              <a:t>def</a:t>
            </a:r>
            <a:r>
              <a:rPr lang="en-US" altLang="ko-KR" sz="1000" dirty="0" smtClean="0"/>
              <a:t> </a:t>
            </a:r>
            <a:r>
              <a:rPr lang="en-US" altLang="ko-KR" sz="1000" dirty="0" err="1"/>
              <a:t>displayEmployee</a:t>
            </a:r>
            <a:r>
              <a:rPr lang="en-US" altLang="ko-KR" sz="1000" dirty="0"/>
              <a:t>(self): </a:t>
            </a:r>
            <a:endParaRPr lang="en-US" altLang="ko-KR" sz="1000" dirty="0" smtClean="0"/>
          </a:p>
          <a:p>
            <a:r>
              <a:rPr lang="en-US" altLang="ko-KR" sz="1000" dirty="0"/>
              <a:t> </a:t>
            </a:r>
            <a:r>
              <a:rPr lang="en-US" altLang="ko-KR" sz="1000" dirty="0" smtClean="0"/>
              <a:t>       print </a:t>
            </a:r>
            <a:r>
              <a:rPr lang="en-US" altLang="ko-KR" sz="1000" dirty="0"/>
              <a:t>"Name : ", self.name, ", Salary: ", </a:t>
            </a:r>
            <a:r>
              <a:rPr lang="en-US" altLang="ko-KR" sz="1000" dirty="0" err="1"/>
              <a:t>self.salary</a:t>
            </a:r>
            <a:endParaRPr lang="ko-KR" altLang="en-US" sz="1000" dirty="0"/>
          </a:p>
        </p:txBody>
      </p:sp>
      <p:sp>
        <p:nvSpPr>
          <p:cNvPr id="4" name="TextBox 3"/>
          <p:cNvSpPr txBox="1"/>
          <p:nvPr/>
        </p:nvSpPr>
        <p:spPr>
          <a:xfrm>
            <a:off x="1907704" y="3284984"/>
            <a:ext cx="1872208" cy="369332"/>
          </a:xfrm>
          <a:prstGeom prst="rect">
            <a:avLst/>
          </a:prstGeom>
          <a:noFill/>
        </p:spPr>
        <p:txBody>
          <a:bodyPr wrap="square" rtlCol="0">
            <a:spAutoFit/>
          </a:bodyPr>
          <a:lstStyle/>
          <a:p>
            <a:pPr algn="ctr"/>
            <a:r>
              <a:rPr lang="en-US" altLang="ko-KR" dirty="0" smtClean="0"/>
              <a:t>Class </a:t>
            </a:r>
            <a:r>
              <a:rPr lang="ko-KR" altLang="en-US" dirty="0" smtClean="0"/>
              <a:t>정</a:t>
            </a:r>
            <a:r>
              <a:rPr lang="ko-KR" altLang="en-US" dirty="0"/>
              <a:t>의</a:t>
            </a:r>
          </a:p>
        </p:txBody>
      </p:sp>
      <p:sp>
        <p:nvSpPr>
          <p:cNvPr id="7" name="직사각형 6"/>
          <p:cNvSpPr/>
          <p:nvPr/>
        </p:nvSpPr>
        <p:spPr>
          <a:xfrm>
            <a:off x="4724400" y="3661164"/>
            <a:ext cx="3672408"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a:t>
            </a:r>
            <a:r>
              <a:rPr lang="ko-KR" altLang="en-US" sz="1000" dirty="0" err="1" smtClean="0"/>
              <a:t>인스턴스</a:t>
            </a:r>
            <a:r>
              <a:rPr lang="ko-KR" altLang="en-US" sz="1000" dirty="0" smtClean="0"/>
              <a:t> 객체 생성 </a:t>
            </a:r>
            <a:r>
              <a:rPr lang="en-US" altLang="ko-KR" sz="1000" dirty="0" smtClean="0"/>
              <a:t>: </a:t>
            </a:r>
            <a:r>
              <a:rPr lang="ko-KR" altLang="en-US" sz="1000" dirty="0" err="1" smtClean="0"/>
              <a:t>생성자</a:t>
            </a:r>
            <a:r>
              <a:rPr lang="ko-KR" altLang="en-US" sz="1000" dirty="0" smtClean="0"/>
              <a:t> 호출</a:t>
            </a:r>
            <a:endParaRPr lang="en-US" altLang="ko-KR" sz="1000" dirty="0" smtClean="0"/>
          </a:p>
          <a:p>
            <a:r>
              <a:rPr lang="en-US" altLang="ko-KR" sz="1000" dirty="0" smtClean="0"/>
              <a:t>emp1 </a:t>
            </a:r>
            <a:r>
              <a:rPr lang="en-US" altLang="ko-KR" sz="1000" dirty="0"/>
              <a:t>= Employee("Zara", 2000) </a:t>
            </a:r>
            <a:endParaRPr lang="en-US" altLang="ko-KR" sz="1000" dirty="0" smtClean="0"/>
          </a:p>
          <a:p>
            <a:r>
              <a:rPr lang="en-US" altLang="ko-KR" sz="1000" dirty="0" smtClean="0"/>
              <a:t># </a:t>
            </a:r>
            <a:r>
              <a:rPr lang="ko-KR" altLang="en-US" sz="1000" dirty="0" err="1" smtClean="0"/>
              <a:t>인스턴스</a:t>
            </a:r>
            <a:r>
              <a:rPr lang="ko-KR" altLang="en-US" sz="1000" dirty="0" smtClean="0"/>
              <a:t> </a:t>
            </a:r>
            <a:r>
              <a:rPr lang="ko-KR" altLang="en-US" sz="1000" dirty="0" err="1" smtClean="0"/>
              <a:t>메소드</a:t>
            </a:r>
            <a:r>
              <a:rPr lang="ko-KR" altLang="en-US" sz="1000" dirty="0" smtClean="0"/>
              <a:t> 호출</a:t>
            </a:r>
            <a:endParaRPr lang="en-US" altLang="ko-KR" sz="1000" dirty="0" smtClean="0"/>
          </a:p>
          <a:p>
            <a:r>
              <a:rPr lang="en-US" altLang="ko-KR" sz="1000" dirty="0" smtClean="0"/>
              <a:t>emp1.displayEmployee</a:t>
            </a:r>
            <a:r>
              <a:rPr lang="en-US" altLang="ko-KR" sz="1000" dirty="0"/>
              <a:t>() </a:t>
            </a:r>
          </a:p>
          <a:p>
            <a:endParaRPr lang="en-US" altLang="ko-KR" sz="1000" dirty="0" smtClean="0"/>
          </a:p>
          <a:p>
            <a:r>
              <a:rPr lang="en-US" altLang="ko-KR" sz="1000" dirty="0" smtClean="0"/>
              <a:t>#</a:t>
            </a:r>
            <a:r>
              <a:rPr lang="ko-KR" altLang="en-US" sz="1000" dirty="0" err="1" smtClean="0"/>
              <a:t>인스턴스</a:t>
            </a:r>
            <a:r>
              <a:rPr lang="ko-KR" altLang="en-US" sz="1000" dirty="0" smtClean="0"/>
              <a:t> 객체 생성 </a:t>
            </a:r>
            <a:r>
              <a:rPr lang="en-US" altLang="ko-KR" sz="1000" dirty="0" smtClean="0"/>
              <a:t>: </a:t>
            </a:r>
            <a:r>
              <a:rPr lang="ko-KR" altLang="en-US" sz="1000" dirty="0" err="1" smtClean="0"/>
              <a:t>생성자</a:t>
            </a:r>
            <a:r>
              <a:rPr lang="ko-KR" altLang="en-US" sz="1000" dirty="0" smtClean="0"/>
              <a:t> 호출</a:t>
            </a:r>
            <a:endParaRPr lang="en-US" altLang="ko-KR" sz="1000" dirty="0" smtClean="0"/>
          </a:p>
          <a:p>
            <a:r>
              <a:rPr lang="en-US" altLang="ko-KR" sz="1000" dirty="0" smtClean="0"/>
              <a:t>emp2 </a:t>
            </a:r>
            <a:r>
              <a:rPr lang="en-US" altLang="ko-KR" sz="1000" dirty="0"/>
              <a:t>= Employee("</a:t>
            </a:r>
            <a:r>
              <a:rPr lang="en-US" altLang="ko-KR" sz="1000" dirty="0" err="1"/>
              <a:t>Manni</a:t>
            </a:r>
            <a:r>
              <a:rPr lang="en-US" altLang="ko-KR" sz="1000" dirty="0"/>
              <a:t>", 5000) </a:t>
            </a:r>
            <a:endParaRPr lang="en-US" altLang="ko-KR" sz="1000" dirty="0" smtClean="0"/>
          </a:p>
          <a:p>
            <a:r>
              <a:rPr lang="en-US" altLang="ko-KR" sz="1000" dirty="0" smtClean="0"/>
              <a:t># </a:t>
            </a:r>
            <a:r>
              <a:rPr lang="ko-KR" altLang="en-US" sz="1000" dirty="0" err="1"/>
              <a:t>인스턴스</a:t>
            </a:r>
            <a:r>
              <a:rPr lang="ko-KR" altLang="en-US" sz="1000" dirty="0"/>
              <a:t> </a:t>
            </a:r>
            <a:r>
              <a:rPr lang="ko-KR" altLang="en-US" sz="1000" dirty="0" err="1"/>
              <a:t>메소드</a:t>
            </a:r>
            <a:r>
              <a:rPr lang="ko-KR" altLang="en-US" sz="1000" dirty="0"/>
              <a:t> 호출</a:t>
            </a:r>
            <a:endParaRPr lang="en-US" altLang="ko-KR" sz="1000" dirty="0"/>
          </a:p>
          <a:p>
            <a:r>
              <a:rPr lang="en-US" altLang="ko-KR" sz="1000" dirty="0" smtClean="0"/>
              <a:t>emp2.displayEmployee</a:t>
            </a:r>
            <a:r>
              <a:rPr lang="en-US" altLang="ko-KR" sz="1000" dirty="0"/>
              <a:t>() </a:t>
            </a:r>
            <a:endParaRPr lang="en-US" altLang="ko-KR" sz="1000" dirty="0" smtClean="0"/>
          </a:p>
          <a:p>
            <a:endParaRPr lang="en-US" altLang="ko-KR" sz="1000" dirty="0"/>
          </a:p>
          <a:p>
            <a:r>
              <a:rPr lang="en-US" altLang="ko-KR" sz="1000" dirty="0" smtClean="0"/>
              <a:t>#</a:t>
            </a:r>
            <a:r>
              <a:rPr lang="ko-KR" altLang="en-US" sz="1000" dirty="0" smtClean="0"/>
              <a:t>클래스 변수 호출 및 출력</a:t>
            </a:r>
            <a:endParaRPr lang="en-US" altLang="ko-KR" sz="1000" dirty="0" smtClean="0"/>
          </a:p>
          <a:p>
            <a:r>
              <a:rPr lang="en-US" altLang="ko-KR" sz="1000" dirty="0" smtClean="0"/>
              <a:t>print </a:t>
            </a:r>
            <a:r>
              <a:rPr lang="en-US" altLang="ko-KR" sz="1000" dirty="0"/>
              <a:t>"Total Employee %d" % </a:t>
            </a:r>
            <a:r>
              <a:rPr lang="en-US" altLang="ko-KR" sz="1000" dirty="0" err="1"/>
              <a:t>Employee.empCount</a:t>
            </a:r>
            <a:endParaRPr lang="ko-KR" altLang="en-US" sz="1000" dirty="0"/>
          </a:p>
        </p:txBody>
      </p:sp>
      <p:sp>
        <p:nvSpPr>
          <p:cNvPr id="8" name="TextBox 7"/>
          <p:cNvSpPr txBox="1"/>
          <p:nvPr/>
        </p:nvSpPr>
        <p:spPr>
          <a:xfrm>
            <a:off x="5508104" y="3252718"/>
            <a:ext cx="2520280" cy="369332"/>
          </a:xfrm>
          <a:prstGeom prst="rect">
            <a:avLst/>
          </a:prstGeom>
          <a:noFill/>
        </p:spPr>
        <p:txBody>
          <a:bodyPr wrap="square" rtlCol="0">
            <a:spAutoFit/>
          </a:bodyPr>
          <a:lstStyle/>
          <a:p>
            <a:pPr algn="ctr"/>
            <a:r>
              <a:rPr lang="en-US" altLang="ko-KR" dirty="0" smtClean="0"/>
              <a:t>Instance </a:t>
            </a:r>
            <a:r>
              <a:rPr lang="ko-KR" altLang="en-US" dirty="0" smtClean="0"/>
              <a:t>생성 및 호출</a:t>
            </a:r>
            <a:endParaRPr lang="ko-KR" altLang="en-US" dirty="0"/>
          </a:p>
        </p:txBody>
      </p:sp>
    </p:spTree>
    <p:extLst>
      <p:ext uri="{BB962C8B-B14F-4D97-AF65-F5344CB8AC3E}">
        <p14:creationId xmlns:p14="http://schemas.microsoft.com/office/powerpoint/2010/main" val="526745436"/>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 Bound/unbound(1)</a:t>
            </a:r>
            <a:endParaRPr lang="ko-KR" altLang="en-US" dirty="0"/>
          </a:p>
        </p:txBody>
      </p:sp>
      <p:sp>
        <p:nvSpPr>
          <p:cNvPr id="3" name="내용 개체 틀 2"/>
          <p:cNvSpPr>
            <a:spLocks noGrp="1"/>
          </p:cNvSpPr>
          <p:nvPr>
            <p:ph sz="quarter" idx="1"/>
          </p:nvPr>
        </p:nvSpPr>
        <p:spPr>
          <a:xfrm>
            <a:off x="457200" y="1600201"/>
            <a:ext cx="8229600" cy="1828800"/>
          </a:xfrm>
        </p:spPr>
        <p:txBody>
          <a:bodyPr>
            <a:normAutofit/>
          </a:bodyPr>
          <a:lstStyle/>
          <a:p>
            <a:pPr marL="0" indent="0">
              <a:buNone/>
            </a:pPr>
            <a:r>
              <a:rPr lang="ko-KR" altLang="en-US" dirty="0" smtClean="0"/>
              <a:t>클래스이름과 </a:t>
            </a:r>
            <a:r>
              <a:rPr lang="ko-KR" altLang="en-US" dirty="0" err="1" smtClean="0"/>
              <a:t>인스턴스이름으로</a:t>
            </a:r>
            <a:r>
              <a:rPr lang="ko-KR" altLang="en-US" dirty="0" smtClean="0"/>
              <a:t> </a:t>
            </a:r>
            <a:r>
              <a:rPr lang="ko-KR" altLang="en-US" dirty="0" err="1" smtClean="0"/>
              <a:t>메소드를</a:t>
            </a:r>
            <a:r>
              <a:rPr lang="ko-KR" altLang="en-US" dirty="0" smtClean="0"/>
              <a:t> 호출하면 </a:t>
            </a:r>
            <a:r>
              <a:rPr lang="en-US" altLang="ko-KR" dirty="0" smtClean="0"/>
              <a:t>binding </a:t>
            </a:r>
            <a:r>
              <a:rPr lang="ko-KR" altLang="en-US" dirty="0" smtClean="0"/>
              <a:t>처리 됨</a:t>
            </a:r>
            <a:endParaRPr lang="en-US" altLang="ko-KR" dirty="0" smtClean="0"/>
          </a:p>
          <a:p>
            <a:pPr marL="0" indent="0">
              <a:buNone/>
            </a:pPr>
            <a:r>
              <a:rPr lang="ko-KR" altLang="en-US" dirty="0" err="1" smtClean="0"/>
              <a:t>메소드</a:t>
            </a:r>
            <a:r>
              <a:rPr lang="ko-KR" altLang="en-US" dirty="0" smtClean="0"/>
              <a:t> </a:t>
            </a:r>
            <a:r>
              <a:rPr lang="ko-KR" altLang="en-US" dirty="0" err="1" smtClean="0"/>
              <a:t>선언시</a:t>
            </a:r>
            <a:r>
              <a:rPr lang="ko-KR" altLang="en-US" dirty="0" smtClean="0"/>
              <a:t> 인자로 </a:t>
            </a:r>
            <a:r>
              <a:rPr lang="en-US" altLang="ko-KR" dirty="0" smtClean="0"/>
              <a:t>self, </a:t>
            </a:r>
            <a:r>
              <a:rPr lang="en-US" altLang="ko-KR" dirty="0" err="1" smtClean="0"/>
              <a:t>cls</a:t>
            </a:r>
            <a:r>
              <a:rPr lang="ko-KR" altLang="en-US" dirty="0" smtClean="0"/>
              <a:t>를 정의되어 있음</a:t>
            </a:r>
            <a:endParaRPr lang="en-US" altLang="ko-KR" dirty="0" smtClean="0"/>
          </a:p>
        </p:txBody>
      </p:sp>
      <p:sp>
        <p:nvSpPr>
          <p:cNvPr id="5" name="직사각형 4"/>
          <p:cNvSpPr/>
          <p:nvPr/>
        </p:nvSpPr>
        <p:spPr>
          <a:xfrm>
            <a:off x="899592" y="3645024"/>
            <a:ext cx="4104456"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class </a:t>
            </a:r>
            <a:r>
              <a:rPr lang="en-US" altLang="ko-KR" sz="1000" dirty="0" err="1"/>
              <a:t>Preson</a:t>
            </a:r>
            <a:r>
              <a:rPr lang="en-US" altLang="ko-KR" sz="1000" dirty="0"/>
              <a:t>() :</a:t>
            </a:r>
          </a:p>
          <a:p>
            <a:r>
              <a:rPr lang="en-US" altLang="ko-KR" sz="1000" dirty="0"/>
              <a:t>...     </a:t>
            </a:r>
            <a:r>
              <a:rPr lang="en-US" altLang="ko-KR" sz="1000" dirty="0" smtClean="0"/>
              <a:t>    </a:t>
            </a:r>
            <a:r>
              <a:rPr lang="en-US" altLang="ko-KR" sz="1000" dirty="0" err="1" smtClean="0"/>
              <a:t>def</a:t>
            </a:r>
            <a:r>
              <a:rPr lang="en-US" altLang="ko-KR" sz="1000" dirty="0" smtClean="0"/>
              <a:t> </a:t>
            </a:r>
            <a:r>
              <a:rPr lang="en-US" altLang="ko-KR" sz="1000" dirty="0" err="1"/>
              <a:t>printP</a:t>
            </a:r>
            <a:r>
              <a:rPr lang="en-US" altLang="ko-KR" sz="1000" dirty="0"/>
              <a:t>(self) :</a:t>
            </a:r>
          </a:p>
          <a:p>
            <a:r>
              <a:rPr lang="en-US" altLang="ko-KR" sz="1000" dirty="0"/>
              <a:t>...         </a:t>
            </a:r>
            <a:r>
              <a:rPr lang="en-US" altLang="ko-KR" sz="1000" dirty="0" smtClean="0"/>
              <a:t>    print</a:t>
            </a:r>
            <a:r>
              <a:rPr lang="en-US" altLang="ko-KR" sz="1000" dirty="0"/>
              <a:t>(' instance method ')</a:t>
            </a:r>
          </a:p>
          <a:p>
            <a:r>
              <a:rPr lang="en-US" altLang="ko-KR" sz="1000" dirty="0"/>
              <a:t>...    </a:t>
            </a:r>
            <a:r>
              <a:rPr lang="en-US" altLang="ko-KR" sz="1000" dirty="0" smtClean="0"/>
              <a:t>     </a:t>
            </a:r>
            <a:r>
              <a:rPr lang="en-US" altLang="ko-KR" sz="1000" dirty="0" err="1"/>
              <a:t>def</a:t>
            </a:r>
            <a:r>
              <a:rPr lang="en-US" altLang="ko-KR" sz="1000" dirty="0"/>
              <a:t> </a:t>
            </a:r>
            <a:r>
              <a:rPr lang="en-US" altLang="ko-KR" sz="1000" dirty="0" err="1"/>
              <a:t>printC</a:t>
            </a:r>
            <a:r>
              <a:rPr lang="en-US" altLang="ko-KR" sz="1000" dirty="0"/>
              <a:t>(</a:t>
            </a:r>
            <a:r>
              <a:rPr lang="en-US" altLang="ko-KR" sz="1000" dirty="0" err="1"/>
              <a:t>cls</a:t>
            </a:r>
            <a:r>
              <a:rPr lang="en-US" altLang="ko-KR" sz="1000" dirty="0"/>
              <a:t>) :</a:t>
            </a:r>
          </a:p>
          <a:p>
            <a:r>
              <a:rPr lang="en-US" altLang="ko-KR" sz="1000" dirty="0"/>
              <a:t>...       </a:t>
            </a:r>
            <a:r>
              <a:rPr lang="en-US" altLang="ko-KR" sz="1000" dirty="0" smtClean="0"/>
              <a:t>      </a:t>
            </a:r>
            <a:r>
              <a:rPr lang="en-US" altLang="ko-KR" sz="1000" dirty="0"/>
              <a:t>print(' class method</a:t>
            </a:r>
            <a:r>
              <a:rPr lang="en-US" altLang="ko-KR" sz="1000" dirty="0" smtClean="0"/>
              <a:t>')</a:t>
            </a:r>
          </a:p>
          <a:p>
            <a:r>
              <a:rPr lang="en-US" altLang="ko-KR" sz="1000" dirty="0" smtClean="0"/>
              <a:t>… </a:t>
            </a:r>
          </a:p>
          <a:p>
            <a:r>
              <a:rPr lang="en-US" altLang="ko-KR" sz="1000" dirty="0" smtClean="0"/>
              <a:t>&gt;&gt;&gt; </a:t>
            </a:r>
            <a:r>
              <a:rPr lang="en-US" altLang="ko-KR" sz="1000" dirty="0"/>
              <a:t>p = </a:t>
            </a:r>
            <a:r>
              <a:rPr lang="en-US" altLang="ko-KR" sz="1000" dirty="0" err="1"/>
              <a:t>Preson</a:t>
            </a:r>
            <a:r>
              <a:rPr lang="en-US" altLang="ko-KR" sz="1000" dirty="0" smtClean="0"/>
              <a:t>()    # </a:t>
            </a:r>
            <a:r>
              <a:rPr lang="ko-KR" altLang="en-US" sz="1000" dirty="0" err="1" smtClean="0"/>
              <a:t>인스턴스</a:t>
            </a:r>
            <a:r>
              <a:rPr lang="ko-KR" altLang="en-US" sz="1000" dirty="0" smtClean="0"/>
              <a:t> 생성</a:t>
            </a:r>
            <a:endParaRPr lang="en-US" altLang="ko-KR" sz="1000" dirty="0"/>
          </a:p>
          <a:p>
            <a:r>
              <a:rPr lang="en-US" altLang="ko-KR" sz="1000" dirty="0"/>
              <a:t>&gt;&gt;&gt; </a:t>
            </a:r>
            <a:r>
              <a:rPr lang="en-US" altLang="ko-KR" sz="1000" dirty="0" err="1"/>
              <a:t>p.printP</a:t>
            </a:r>
            <a:r>
              <a:rPr lang="en-US" altLang="ko-KR" sz="1000" dirty="0" smtClean="0"/>
              <a:t>()         #</a:t>
            </a:r>
            <a:r>
              <a:rPr lang="ko-KR" altLang="en-US" sz="1000" dirty="0" err="1" smtClean="0"/>
              <a:t>인스턴스</a:t>
            </a:r>
            <a:r>
              <a:rPr lang="ko-KR" altLang="en-US" sz="1000" dirty="0" smtClean="0"/>
              <a:t> </a:t>
            </a:r>
            <a:r>
              <a:rPr lang="ko-KR" altLang="en-US" sz="1000" dirty="0" err="1" smtClean="0"/>
              <a:t>메소드</a:t>
            </a:r>
            <a:r>
              <a:rPr lang="ko-KR" altLang="en-US" sz="1000" dirty="0" smtClean="0"/>
              <a:t> </a:t>
            </a:r>
            <a:r>
              <a:rPr lang="en-US" altLang="ko-KR" sz="1000" dirty="0" smtClean="0"/>
              <a:t>binding</a:t>
            </a:r>
            <a:endParaRPr lang="en-US" altLang="ko-KR" sz="1000" dirty="0"/>
          </a:p>
          <a:p>
            <a:r>
              <a:rPr lang="en-US" altLang="ko-KR" sz="1000" dirty="0"/>
              <a:t> instance method </a:t>
            </a:r>
          </a:p>
          <a:p>
            <a:r>
              <a:rPr lang="en-US" altLang="ko-KR" sz="1000" dirty="0"/>
              <a:t>&gt;&gt;&gt; </a:t>
            </a:r>
            <a:r>
              <a:rPr lang="en-US" altLang="ko-KR" sz="1000" dirty="0" err="1"/>
              <a:t>Preson.printP</a:t>
            </a:r>
            <a:r>
              <a:rPr lang="en-US" altLang="ko-KR" sz="1000" dirty="0"/>
              <a:t>(p</a:t>
            </a:r>
            <a:r>
              <a:rPr lang="en-US" altLang="ko-KR" sz="1000" dirty="0" smtClean="0"/>
              <a:t>) # </a:t>
            </a:r>
            <a:r>
              <a:rPr lang="ko-KR" altLang="en-US" sz="1000" dirty="0" err="1" smtClean="0"/>
              <a:t>인스턴스</a:t>
            </a:r>
            <a:r>
              <a:rPr lang="ko-KR" altLang="en-US" sz="1000" dirty="0" smtClean="0"/>
              <a:t> </a:t>
            </a:r>
            <a:r>
              <a:rPr lang="ko-KR" altLang="en-US" sz="1000" dirty="0" err="1" smtClean="0"/>
              <a:t>메소드</a:t>
            </a:r>
            <a:r>
              <a:rPr lang="ko-KR" altLang="en-US" sz="1000" dirty="0" smtClean="0"/>
              <a:t> </a:t>
            </a:r>
            <a:r>
              <a:rPr lang="en-US" altLang="ko-KR" sz="1000" dirty="0" smtClean="0"/>
              <a:t>unbinding</a:t>
            </a:r>
            <a:endParaRPr lang="en-US" altLang="ko-KR" sz="1000" dirty="0"/>
          </a:p>
          <a:p>
            <a:r>
              <a:rPr lang="en-US" altLang="ko-KR" sz="1000" dirty="0"/>
              <a:t> instance method </a:t>
            </a:r>
          </a:p>
          <a:p>
            <a:r>
              <a:rPr lang="en-US" altLang="ko-KR" sz="1000" dirty="0"/>
              <a:t>&gt;&gt;&gt; </a:t>
            </a:r>
            <a:endParaRPr lang="ko-KR" altLang="en-US" sz="1000" dirty="0"/>
          </a:p>
        </p:txBody>
      </p:sp>
      <p:sp>
        <p:nvSpPr>
          <p:cNvPr id="6" name="TextBox 5"/>
          <p:cNvSpPr txBox="1"/>
          <p:nvPr/>
        </p:nvSpPr>
        <p:spPr>
          <a:xfrm>
            <a:off x="5220072" y="4509120"/>
            <a:ext cx="3384376" cy="1200329"/>
          </a:xfrm>
          <a:prstGeom prst="rect">
            <a:avLst/>
          </a:prstGeom>
          <a:noFill/>
        </p:spPr>
        <p:txBody>
          <a:bodyPr wrap="square" rtlCol="0">
            <a:spAutoFit/>
          </a:bodyPr>
          <a:lstStyle/>
          <a:p>
            <a:pPr marL="171450" indent="-171450">
              <a:buFont typeface="Wingdings" panose="05000000000000000000" pitchFamily="2" charset="2"/>
              <a:buChar char="§"/>
            </a:pPr>
            <a:r>
              <a:rPr lang="ko-KR" altLang="en-US" sz="1200" dirty="0" err="1" smtClean="0"/>
              <a:t>인스턴스를</a:t>
            </a:r>
            <a:r>
              <a:rPr lang="ko-KR" altLang="en-US" sz="1200" dirty="0" smtClean="0"/>
              <a:t> 생성하고 </a:t>
            </a:r>
            <a:endParaRPr lang="en-US" altLang="ko-KR" sz="1200" dirty="0" smtClean="0"/>
          </a:p>
          <a:p>
            <a:pPr marL="171450" indent="-171450">
              <a:buFont typeface="Wingdings" panose="05000000000000000000" pitchFamily="2" charset="2"/>
              <a:buChar char="§"/>
            </a:pPr>
            <a:endParaRPr lang="en-US" altLang="ko-KR" sz="1200" dirty="0" smtClean="0"/>
          </a:p>
          <a:p>
            <a:pPr marL="171450" indent="-171450">
              <a:buFont typeface="Wingdings" panose="05000000000000000000" pitchFamily="2" charset="2"/>
              <a:buChar char="§"/>
            </a:pPr>
            <a:r>
              <a:rPr lang="ko-KR" altLang="en-US" sz="1200" dirty="0" err="1" smtClean="0"/>
              <a:t>인스턴스</a:t>
            </a:r>
            <a:r>
              <a:rPr lang="ko-KR" altLang="en-US" sz="1200" dirty="0" smtClean="0"/>
              <a:t> </a:t>
            </a:r>
            <a:r>
              <a:rPr lang="ko-KR" altLang="en-US" sz="1200" dirty="0" err="1" smtClean="0"/>
              <a:t>메소드</a:t>
            </a:r>
            <a:r>
              <a:rPr lang="ko-KR" altLang="en-US" sz="1200" dirty="0" smtClean="0"/>
              <a:t> </a:t>
            </a:r>
            <a:r>
              <a:rPr lang="ko-KR" altLang="en-US" sz="1200" dirty="0" err="1" smtClean="0"/>
              <a:t>호출시는</a:t>
            </a:r>
            <a:r>
              <a:rPr lang="ko-KR" altLang="en-US" sz="1200" dirty="0" smtClean="0"/>
              <a:t> </a:t>
            </a:r>
            <a:r>
              <a:rPr lang="en-US" altLang="ko-KR" sz="1200" dirty="0" smtClean="0"/>
              <a:t>binding </a:t>
            </a:r>
            <a:r>
              <a:rPr lang="ko-KR" altLang="en-US" sz="1200" dirty="0" smtClean="0"/>
              <a:t>처리</a:t>
            </a:r>
            <a:endParaRPr lang="en-US" altLang="ko-KR" sz="1200" dirty="0" smtClean="0"/>
          </a:p>
          <a:p>
            <a:pPr marL="171450" indent="-171450">
              <a:buFont typeface="Wingdings" panose="05000000000000000000" pitchFamily="2" charset="2"/>
              <a:buChar char="§"/>
            </a:pPr>
            <a:endParaRPr lang="en-US" altLang="ko-KR" sz="1200" dirty="0" smtClean="0"/>
          </a:p>
          <a:p>
            <a:pPr marL="171450" indent="-171450">
              <a:buFont typeface="Wingdings" panose="05000000000000000000" pitchFamily="2" charset="2"/>
              <a:buChar char="§"/>
            </a:pPr>
            <a:r>
              <a:rPr lang="ko-KR" altLang="en-US" sz="1200" dirty="0" smtClean="0"/>
              <a:t> 클래스로 </a:t>
            </a:r>
            <a:r>
              <a:rPr lang="ko-KR" altLang="en-US" sz="1200" dirty="0" err="1" smtClean="0"/>
              <a:t>인스턴스</a:t>
            </a:r>
            <a:r>
              <a:rPr lang="ko-KR" altLang="en-US" sz="1200" dirty="0" smtClean="0"/>
              <a:t> </a:t>
            </a:r>
            <a:r>
              <a:rPr lang="ko-KR" altLang="en-US" sz="1200" dirty="0" err="1" smtClean="0"/>
              <a:t>메소드</a:t>
            </a:r>
            <a:r>
              <a:rPr lang="ko-KR" altLang="en-US" sz="1200" dirty="0" smtClean="0"/>
              <a:t> </a:t>
            </a:r>
            <a:r>
              <a:rPr lang="ko-KR" altLang="en-US" sz="1200" dirty="0" err="1" smtClean="0"/>
              <a:t>호출시는</a:t>
            </a:r>
            <a:r>
              <a:rPr lang="ko-KR" altLang="en-US" sz="1200" dirty="0" smtClean="0"/>
              <a:t> 인자로 </a:t>
            </a:r>
            <a:r>
              <a:rPr lang="ko-KR" altLang="en-US" sz="1200" dirty="0" err="1" smtClean="0"/>
              <a:t>인스턴스</a:t>
            </a:r>
            <a:r>
              <a:rPr lang="ko-KR" altLang="en-US" sz="1200" dirty="0" smtClean="0"/>
              <a:t> 객체를 전달해서 </a:t>
            </a:r>
            <a:r>
              <a:rPr lang="en-US" altLang="ko-KR" sz="1200" dirty="0" smtClean="0"/>
              <a:t>unbinding</a:t>
            </a:r>
            <a:endParaRPr lang="ko-KR" altLang="en-US" sz="1200" dirty="0"/>
          </a:p>
        </p:txBody>
      </p:sp>
    </p:spTree>
    <p:extLst>
      <p:ext uri="{BB962C8B-B14F-4D97-AF65-F5344CB8AC3E}">
        <p14:creationId xmlns:p14="http://schemas.microsoft.com/office/powerpoint/2010/main" val="411614646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Method Bound/unbound(2)</a:t>
            </a:r>
            <a:endParaRPr lang="ko-KR" altLang="en-US" dirty="0"/>
          </a:p>
        </p:txBody>
      </p:sp>
      <p:sp>
        <p:nvSpPr>
          <p:cNvPr id="3" name="내용 개체 틀 2"/>
          <p:cNvSpPr>
            <a:spLocks noGrp="1"/>
          </p:cNvSpPr>
          <p:nvPr>
            <p:ph sz="quarter" idx="1"/>
          </p:nvPr>
        </p:nvSpPr>
        <p:spPr>
          <a:xfrm>
            <a:off x="457200" y="1600201"/>
            <a:ext cx="8229600" cy="1828800"/>
          </a:xfrm>
        </p:spPr>
        <p:txBody>
          <a:bodyPr>
            <a:normAutofit/>
          </a:bodyPr>
          <a:lstStyle/>
          <a:p>
            <a:pPr marL="0" indent="0">
              <a:buNone/>
            </a:pPr>
            <a:r>
              <a:rPr lang="ko-KR" altLang="en-US" dirty="0" err="1" smtClean="0"/>
              <a:t>메소드</a:t>
            </a:r>
            <a:r>
              <a:rPr lang="ko-KR" altLang="en-US" dirty="0" smtClean="0"/>
              <a:t> </a:t>
            </a:r>
            <a:r>
              <a:rPr lang="ko-KR" altLang="en-US" dirty="0" err="1" smtClean="0"/>
              <a:t>선언시</a:t>
            </a:r>
            <a:r>
              <a:rPr lang="ko-KR" altLang="en-US" dirty="0" smtClean="0"/>
              <a:t> 인자로 </a:t>
            </a:r>
            <a:r>
              <a:rPr lang="en-US" altLang="ko-KR" dirty="0" smtClean="0"/>
              <a:t>self, </a:t>
            </a:r>
            <a:r>
              <a:rPr lang="en-US" altLang="ko-KR" dirty="0" err="1" smtClean="0"/>
              <a:t>cls</a:t>
            </a:r>
            <a:r>
              <a:rPr lang="ko-KR" altLang="en-US" dirty="0" smtClean="0"/>
              <a:t>를 정의되어 있는 것에 따라 매칭시켜야 됨</a:t>
            </a:r>
            <a:endParaRPr lang="en-US" altLang="ko-KR" dirty="0" smtClean="0"/>
          </a:p>
        </p:txBody>
      </p:sp>
      <p:graphicFrame>
        <p:nvGraphicFramePr>
          <p:cNvPr id="4" name="표 3"/>
          <p:cNvGraphicFramePr>
            <a:graphicFrameLocks noGrp="1"/>
          </p:cNvGraphicFramePr>
          <p:nvPr>
            <p:extLst>
              <p:ext uri="{D42A27DB-BD31-4B8C-83A1-F6EECF244321}">
                <p14:modId xmlns:p14="http://schemas.microsoft.com/office/powerpoint/2010/main" val="4060112891"/>
              </p:ext>
            </p:extLst>
          </p:nvPr>
        </p:nvGraphicFramePr>
        <p:xfrm>
          <a:off x="611560" y="3789041"/>
          <a:ext cx="8153400" cy="2160238"/>
        </p:xfrm>
        <a:graphic>
          <a:graphicData uri="http://schemas.openxmlformats.org/drawingml/2006/table">
            <a:tbl>
              <a:tblPr/>
              <a:tblGrid>
                <a:gridCol w="2717800"/>
                <a:gridCol w="2717800"/>
                <a:gridCol w="2717800"/>
              </a:tblGrid>
              <a:tr h="635365">
                <a:tc>
                  <a:txBody>
                    <a:bodyPr/>
                    <a:lstStyle/>
                    <a:p>
                      <a:pPr algn="ctr"/>
                      <a:r>
                        <a:rPr lang="en-US" dirty="0" smtClean="0">
                          <a:effectLst/>
                        </a:rPr>
                        <a:t>Transformation</a:t>
                      </a:r>
                      <a:endParaRPr lang="en-US" dirty="0">
                        <a:effectLst/>
                      </a:endParaRP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a:effectLst/>
                        </a:rPr>
                        <a:t>Called from an Object</a:t>
                      </a: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dirty="0">
                          <a:effectLst/>
                        </a:rPr>
                        <a:t>Called from a Class</a:t>
                      </a: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508291">
                <a:tc>
                  <a:txBody>
                    <a:bodyPr/>
                    <a:lstStyle/>
                    <a:p>
                      <a:pPr algn="ctr"/>
                      <a:r>
                        <a:rPr lang="en-US" sz="1400" dirty="0" smtClean="0">
                          <a:effectLst/>
                        </a:rPr>
                        <a:t>Instance</a:t>
                      </a:r>
                      <a:r>
                        <a:rPr lang="en-US" sz="1400" baseline="0" dirty="0" smtClean="0">
                          <a:effectLst/>
                        </a:rPr>
                        <a:t> </a:t>
                      </a:r>
                      <a:r>
                        <a:rPr lang="en-US" sz="1400" dirty="0" smtClean="0">
                          <a:effectLst/>
                        </a:rPr>
                        <a:t>method</a:t>
                      </a:r>
                      <a:endParaRPr lang="en-US" sz="1400" dirty="0">
                        <a:effectLst/>
                      </a:endParaRP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effectLst/>
                        </a:rPr>
                        <a:t>f(*</a:t>
                      </a:r>
                      <a:r>
                        <a:rPr lang="en-US" sz="1400" dirty="0" err="1">
                          <a:effectLst/>
                        </a:rPr>
                        <a:t>args</a:t>
                      </a:r>
                      <a:r>
                        <a:rPr lang="en-US" sz="1400" dirty="0">
                          <a:effectLst/>
                        </a:rPr>
                        <a:t>)</a:t>
                      </a: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effectLst/>
                        </a:rPr>
                        <a:t>f(</a:t>
                      </a:r>
                      <a:r>
                        <a:rPr lang="en-US" sz="1400" dirty="0" err="1" smtClean="0">
                          <a:effectLst/>
                        </a:rPr>
                        <a:t>obj</a:t>
                      </a:r>
                      <a:r>
                        <a:rPr lang="en-US" sz="1400" dirty="0" smtClean="0">
                          <a:effectLst/>
                        </a:rPr>
                        <a:t>,*</a:t>
                      </a:r>
                      <a:r>
                        <a:rPr lang="en-US" sz="1400" dirty="0" err="1" smtClean="0">
                          <a:effectLst/>
                        </a:rPr>
                        <a:t>args</a:t>
                      </a:r>
                      <a:r>
                        <a:rPr lang="en-US" sz="1400" dirty="0">
                          <a:effectLst/>
                        </a:rPr>
                        <a:t>)</a:t>
                      </a: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8291">
                <a:tc>
                  <a:txBody>
                    <a:bodyPr/>
                    <a:lstStyle/>
                    <a:p>
                      <a:pPr algn="ctr"/>
                      <a:r>
                        <a:rPr lang="en-US" sz="1400" dirty="0" smtClean="0">
                          <a:effectLst/>
                        </a:rPr>
                        <a:t>Static method</a:t>
                      </a:r>
                      <a:endParaRPr lang="en-US" sz="1400" dirty="0">
                        <a:effectLst/>
                      </a:endParaRP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effectLst/>
                        </a:rPr>
                        <a:t>f(*args)</a:t>
                      </a: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effectLst/>
                        </a:rPr>
                        <a:t>f(*</a:t>
                      </a:r>
                      <a:r>
                        <a:rPr lang="en-US" sz="1400" dirty="0" err="1">
                          <a:effectLst/>
                        </a:rPr>
                        <a:t>args</a:t>
                      </a:r>
                      <a:r>
                        <a:rPr lang="en-US" sz="1400" dirty="0">
                          <a:effectLst/>
                        </a:rPr>
                        <a:t>)</a:t>
                      </a: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08291">
                <a:tc>
                  <a:txBody>
                    <a:bodyPr/>
                    <a:lstStyle/>
                    <a:p>
                      <a:pPr algn="ctr"/>
                      <a:r>
                        <a:rPr lang="en-US" sz="1400" dirty="0" smtClean="0">
                          <a:effectLst/>
                        </a:rPr>
                        <a:t>Class method</a:t>
                      </a:r>
                      <a:endParaRPr lang="en-US" sz="1400" dirty="0">
                        <a:effectLst/>
                      </a:endParaRP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effectLst/>
                        </a:rPr>
                        <a:t>f(</a:t>
                      </a:r>
                      <a:r>
                        <a:rPr lang="en-US" sz="1400" dirty="0" err="1" smtClean="0">
                          <a:effectLst/>
                        </a:rPr>
                        <a:t>cls</a:t>
                      </a:r>
                      <a:r>
                        <a:rPr lang="en-US" sz="1400" dirty="0" smtClean="0">
                          <a:effectLst/>
                        </a:rPr>
                        <a:t>, </a:t>
                      </a:r>
                      <a:r>
                        <a:rPr lang="en-US" sz="1400" dirty="0">
                          <a:effectLst/>
                        </a:rPr>
                        <a:t>*</a:t>
                      </a:r>
                      <a:r>
                        <a:rPr lang="en-US" sz="1400" dirty="0" err="1">
                          <a:effectLst/>
                        </a:rPr>
                        <a:t>args</a:t>
                      </a:r>
                      <a:r>
                        <a:rPr lang="en-US" sz="1400" dirty="0">
                          <a:effectLst/>
                        </a:rPr>
                        <a:t>)</a:t>
                      </a: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effectLst/>
                        </a:rPr>
                        <a:t>f(*</a:t>
                      </a:r>
                      <a:r>
                        <a:rPr lang="en-US" sz="1400" dirty="0" err="1">
                          <a:effectLst/>
                        </a:rPr>
                        <a:t>args</a:t>
                      </a:r>
                      <a:r>
                        <a:rPr lang="en-US" sz="1400" dirty="0">
                          <a:effectLst/>
                        </a:rPr>
                        <a:t>)</a:t>
                      </a:r>
                    </a:p>
                  </a:txBody>
                  <a:tcPr marL="38100" marR="3810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2169175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Method &amp; Object Chain</a:t>
            </a:r>
            <a:endParaRPr lang="ko-KR" altLang="en-US" dirty="0"/>
          </a:p>
        </p:txBody>
      </p:sp>
    </p:spTree>
    <p:extLst>
      <p:ext uri="{BB962C8B-B14F-4D97-AF65-F5344CB8AC3E}">
        <p14:creationId xmlns:p14="http://schemas.microsoft.com/office/powerpoint/2010/main" val="3257626849"/>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Method Chain</a:t>
            </a:r>
            <a:endParaRPr lang="en-US" altLang="ko-KR" b="1" dirty="0"/>
          </a:p>
        </p:txBody>
      </p:sp>
      <p:sp>
        <p:nvSpPr>
          <p:cNvPr id="4" name="직사각형 3"/>
          <p:cNvSpPr/>
          <p:nvPr/>
        </p:nvSpPr>
        <p:spPr>
          <a:xfrm>
            <a:off x="1115616" y="2852936"/>
            <a:ext cx="6048672"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t>class</a:t>
            </a:r>
            <a:r>
              <a:rPr lang="en-US" altLang="ko-KR" sz="1200" dirty="0"/>
              <a:t> </a:t>
            </a:r>
            <a:r>
              <a:rPr lang="en-US" altLang="ko-KR" sz="1200" b="1" dirty="0"/>
              <a:t>Person</a:t>
            </a:r>
            <a:r>
              <a:rPr lang="en-US" altLang="ko-KR" sz="1200" dirty="0"/>
              <a:t>: </a:t>
            </a:r>
            <a:endParaRPr lang="en-US" altLang="ko-KR" sz="1200" dirty="0" smtClean="0"/>
          </a:p>
          <a:p>
            <a:r>
              <a:rPr lang="en-US" altLang="ko-KR" sz="1200" b="1" dirty="0" smtClean="0"/>
              <a:t>    </a:t>
            </a:r>
            <a:r>
              <a:rPr lang="en-US" altLang="ko-KR" sz="1200" b="1" dirty="0" err="1" smtClean="0"/>
              <a:t>def</a:t>
            </a:r>
            <a:r>
              <a:rPr lang="en-US" altLang="ko-KR" sz="1200" dirty="0" smtClean="0"/>
              <a:t> </a:t>
            </a:r>
            <a:r>
              <a:rPr lang="en-US" altLang="ko-KR" sz="1200" dirty="0"/>
              <a:t>name(self, value): </a:t>
            </a:r>
            <a:endParaRPr lang="en-US" altLang="ko-KR" sz="1200" dirty="0" smtClean="0"/>
          </a:p>
          <a:p>
            <a:r>
              <a:rPr lang="en-US" altLang="ko-KR" sz="1200" dirty="0" smtClean="0"/>
              <a:t>        self.name </a:t>
            </a:r>
            <a:r>
              <a:rPr lang="en-US" altLang="ko-KR" sz="1200" dirty="0"/>
              <a:t>= value </a:t>
            </a:r>
            <a:endParaRPr lang="en-US" altLang="ko-KR" sz="1200" dirty="0" smtClean="0"/>
          </a:p>
          <a:p>
            <a:r>
              <a:rPr lang="en-US" altLang="ko-KR" sz="1200" b="1" dirty="0" smtClean="0"/>
              <a:t>        return</a:t>
            </a:r>
            <a:r>
              <a:rPr lang="en-US" altLang="ko-KR" sz="1200" dirty="0" smtClean="0"/>
              <a:t> </a:t>
            </a:r>
            <a:r>
              <a:rPr lang="en-US" altLang="ko-KR" sz="1200" dirty="0"/>
              <a:t>self </a:t>
            </a:r>
            <a:endParaRPr lang="en-US" altLang="ko-KR" sz="1200" dirty="0" smtClean="0"/>
          </a:p>
          <a:p>
            <a:r>
              <a:rPr lang="en-US" altLang="ko-KR" sz="1200" b="1" dirty="0" smtClean="0"/>
              <a:t>    </a:t>
            </a:r>
            <a:r>
              <a:rPr lang="en-US" altLang="ko-KR" sz="1200" b="1" dirty="0" err="1" smtClean="0"/>
              <a:t>def</a:t>
            </a:r>
            <a:r>
              <a:rPr lang="en-US" altLang="ko-KR" sz="1200" dirty="0" smtClean="0"/>
              <a:t> </a:t>
            </a:r>
            <a:r>
              <a:rPr lang="en-US" altLang="ko-KR" sz="1200" dirty="0"/>
              <a:t>age(self, value): </a:t>
            </a:r>
            <a:endParaRPr lang="en-US" altLang="ko-KR" sz="1200" dirty="0" smtClean="0"/>
          </a:p>
          <a:p>
            <a:r>
              <a:rPr lang="en-US" altLang="ko-KR" sz="1200" dirty="0" smtClean="0"/>
              <a:t>        </a:t>
            </a:r>
            <a:r>
              <a:rPr lang="en-US" altLang="ko-KR" sz="1200" dirty="0" err="1" smtClean="0"/>
              <a:t>self.age</a:t>
            </a:r>
            <a:r>
              <a:rPr lang="en-US" altLang="ko-KR" sz="1200" dirty="0" smtClean="0"/>
              <a:t> </a:t>
            </a:r>
            <a:r>
              <a:rPr lang="en-US" altLang="ko-KR" sz="1200" dirty="0"/>
              <a:t>= </a:t>
            </a:r>
            <a:r>
              <a:rPr lang="en-US" altLang="ko-KR" sz="1200" dirty="0" smtClean="0"/>
              <a:t>value</a:t>
            </a:r>
          </a:p>
          <a:p>
            <a:r>
              <a:rPr lang="en-US" altLang="ko-KR" sz="1200" dirty="0" smtClean="0"/>
              <a:t>        </a:t>
            </a:r>
            <a:r>
              <a:rPr lang="en-US" altLang="ko-KR" sz="1200" b="1" dirty="0"/>
              <a:t>return</a:t>
            </a:r>
            <a:r>
              <a:rPr lang="en-US" altLang="ko-KR" sz="1200" dirty="0"/>
              <a:t> self </a:t>
            </a:r>
            <a:endParaRPr lang="en-US" altLang="ko-KR" sz="1200" dirty="0" smtClean="0"/>
          </a:p>
          <a:p>
            <a:r>
              <a:rPr lang="en-US" altLang="ko-KR" sz="1200" b="1" dirty="0" smtClean="0"/>
              <a:t>    </a:t>
            </a:r>
            <a:r>
              <a:rPr lang="en-US" altLang="ko-KR" sz="1200" b="1" dirty="0" err="1" smtClean="0"/>
              <a:t>def</a:t>
            </a:r>
            <a:r>
              <a:rPr lang="en-US" altLang="ko-KR" sz="1200" dirty="0" smtClean="0"/>
              <a:t> </a:t>
            </a:r>
            <a:r>
              <a:rPr lang="en-US" altLang="ko-KR" sz="1200" dirty="0"/>
              <a:t>introduce(self): </a:t>
            </a:r>
            <a:endParaRPr lang="en-US" altLang="ko-KR" sz="1200" dirty="0" smtClean="0"/>
          </a:p>
          <a:p>
            <a:r>
              <a:rPr lang="en-US" altLang="ko-KR" sz="1200" b="1" dirty="0" smtClean="0"/>
              <a:t>        print</a:t>
            </a:r>
            <a:r>
              <a:rPr lang="en-US" altLang="ko-KR" sz="1200" dirty="0" smtClean="0"/>
              <a:t> </a:t>
            </a:r>
            <a:r>
              <a:rPr lang="en-US" altLang="ko-KR" sz="1200" dirty="0"/>
              <a:t>"Hello, my name is", self.name, "and I am", </a:t>
            </a:r>
            <a:r>
              <a:rPr lang="en-US" altLang="ko-KR" sz="1200" dirty="0" err="1"/>
              <a:t>self.age</a:t>
            </a:r>
            <a:r>
              <a:rPr lang="en-US" altLang="ko-KR" sz="1200" dirty="0"/>
              <a:t>, "years old." </a:t>
            </a:r>
            <a:endParaRPr lang="en-US" altLang="ko-KR" sz="1200" dirty="0" smtClean="0"/>
          </a:p>
          <a:p>
            <a:endParaRPr lang="en-US" altLang="ko-KR" sz="1200" dirty="0"/>
          </a:p>
          <a:p>
            <a:r>
              <a:rPr lang="en-US" altLang="ko-KR" sz="1200" dirty="0" smtClean="0"/>
              <a:t>person </a:t>
            </a:r>
            <a:r>
              <a:rPr lang="en-US" altLang="ko-KR" sz="1200" dirty="0"/>
              <a:t>= Person() </a:t>
            </a:r>
            <a:endParaRPr lang="en-US" altLang="ko-KR" sz="1200" dirty="0" smtClean="0"/>
          </a:p>
          <a:p>
            <a:r>
              <a:rPr lang="en-US" altLang="ko-KR" sz="1200" dirty="0" smtClean="0"/>
              <a:t>#</a:t>
            </a:r>
            <a:r>
              <a:rPr lang="ko-KR" altLang="en-US" sz="1200" dirty="0" smtClean="0"/>
              <a:t>객체의 </a:t>
            </a:r>
            <a:r>
              <a:rPr lang="ko-KR" altLang="en-US" sz="1200" dirty="0" err="1" smtClean="0"/>
              <a:t>메소드를</a:t>
            </a:r>
            <a:r>
              <a:rPr lang="ko-KR" altLang="en-US" sz="1200" dirty="0" smtClean="0"/>
              <a:t> 연속적으로 호출하여 처리</a:t>
            </a:r>
            <a:endParaRPr lang="en-US" altLang="ko-KR" sz="1200" dirty="0"/>
          </a:p>
          <a:p>
            <a:r>
              <a:rPr lang="en-US" altLang="ko-KR" sz="1200" dirty="0" smtClean="0"/>
              <a:t>person.name</a:t>
            </a:r>
            <a:r>
              <a:rPr lang="en-US" altLang="ko-KR" sz="1200" dirty="0"/>
              <a:t>("Peter").age(21).introduce()</a:t>
            </a:r>
            <a:endParaRPr lang="ko-KR" altLang="en-US" sz="1200" dirty="0"/>
          </a:p>
        </p:txBody>
      </p:sp>
      <p:sp>
        <p:nvSpPr>
          <p:cNvPr id="5" name="내용 개체 틀 2"/>
          <p:cNvSpPr>
            <a:spLocks noGrp="1"/>
          </p:cNvSpPr>
          <p:nvPr>
            <p:ph sz="quarter" idx="1"/>
          </p:nvPr>
        </p:nvSpPr>
        <p:spPr>
          <a:xfrm>
            <a:off x="612648" y="1600200"/>
            <a:ext cx="8153400" cy="964704"/>
          </a:xfrm>
        </p:spPr>
        <p:txBody>
          <a:bodyPr>
            <a:normAutofit/>
          </a:bodyPr>
          <a:lstStyle/>
          <a:p>
            <a:pPr marL="0" indent="0" fontAlgn="base">
              <a:lnSpc>
                <a:spcPct val="120000"/>
              </a:lnSpc>
              <a:buNone/>
            </a:pPr>
            <a:r>
              <a:rPr lang="ko-KR" altLang="en-US" sz="2200" dirty="0" smtClean="0">
                <a:latin typeface="+mn-ea"/>
              </a:rPr>
              <a:t>객체들간의 연결고리가</a:t>
            </a:r>
            <a:r>
              <a:rPr lang="en-US" altLang="ko-KR" sz="2200" dirty="0" smtClean="0">
                <a:latin typeface="+mn-ea"/>
              </a:rPr>
              <a:t> </a:t>
            </a:r>
            <a:r>
              <a:rPr lang="ko-KR" altLang="en-US" sz="2200" dirty="0" smtClean="0">
                <a:latin typeface="+mn-ea"/>
              </a:rPr>
              <a:t>있을 경우 </a:t>
            </a:r>
            <a:r>
              <a:rPr lang="ko-KR" altLang="en-US" sz="2200" dirty="0" err="1" smtClean="0">
                <a:latin typeface="+mn-ea"/>
              </a:rPr>
              <a:t>메소드</a:t>
            </a:r>
            <a:r>
              <a:rPr lang="ko-KR" altLang="en-US" sz="2200" dirty="0" smtClean="0">
                <a:latin typeface="+mn-ea"/>
              </a:rPr>
              <a:t> 결과값을 객체로 받아 연속적으로 실행하도록 처리</a:t>
            </a:r>
            <a:endParaRPr lang="en-US" altLang="ko-KR" sz="2200" dirty="0" smtClean="0">
              <a:latin typeface="+mn-ea"/>
            </a:endParaRPr>
          </a:p>
          <a:p>
            <a:pPr marL="365760" lvl="1" indent="0" fontAlgn="base">
              <a:buNone/>
            </a:pPr>
            <a:endParaRPr lang="ko-KR" altLang="en-US" dirty="0"/>
          </a:p>
          <a:p>
            <a:pPr marL="0" indent="0">
              <a:buNone/>
            </a:pPr>
            <a:endParaRPr lang="ko-KR" altLang="en-US" dirty="0"/>
          </a:p>
        </p:txBody>
      </p:sp>
    </p:spTree>
    <p:extLst>
      <p:ext uri="{BB962C8B-B14F-4D97-AF65-F5344CB8AC3E}">
        <p14:creationId xmlns:p14="http://schemas.microsoft.com/office/powerpoint/2010/main" val="425310571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Object Chain</a:t>
            </a:r>
            <a:endParaRPr lang="en-US" altLang="ko-KR" b="1" dirty="0"/>
          </a:p>
        </p:txBody>
      </p:sp>
      <p:sp>
        <p:nvSpPr>
          <p:cNvPr id="4" name="직사각형 3"/>
          <p:cNvSpPr/>
          <p:nvPr/>
        </p:nvSpPr>
        <p:spPr>
          <a:xfrm>
            <a:off x="1115616" y="2996952"/>
            <a:ext cx="3888432" cy="34563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#class </a:t>
            </a:r>
            <a:r>
              <a:rPr lang="ko-KR" altLang="en-US" sz="1200" dirty="0" smtClean="0"/>
              <a:t>정의하고 </a:t>
            </a:r>
            <a:r>
              <a:rPr lang="ko-KR" altLang="en-US" sz="1200" dirty="0" err="1" smtClean="0"/>
              <a:t>인스턴스에서</a:t>
            </a:r>
            <a:r>
              <a:rPr lang="ko-KR" altLang="en-US" sz="1200" dirty="0" smtClean="0"/>
              <a:t> 타 객체를 호출</a:t>
            </a:r>
            <a:endParaRPr lang="en-US" altLang="ko-KR" sz="1200" dirty="0"/>
          </a:p>
          <a:p>
            <a:r>
              <a:rPr lang="en-US" altLang="ko-KR" sz="1200" dirty="0"/>
              <a:t>class A:</a:t>
            </a:r>
          </a:p>
          <a:p>
            <a:r>
              <a:rPr lang="en-US" altLang="ko-KR" sz="1200" dirty="0"/>
              <a:t>   </a:t>
            </a:r>
            <a:r>
              <a:rPr lang="en-US" altLang="ko-KR" sz="1200" dirty="0" err="1"/>
              <a:t>def</a:t>
            </a:r>
            <a:r>
              <a:rPr lang="en-US" altLang="ko-KR" sz="1200" dirty="0"/>
              <a:t> __</a:t>
            </a:r>
            <a:r>
              <a:rPr lang="en-US" altLang="ko-KR" sz="1200" dirty="0" err="1"/>
              <a:t>init</a:t>
            </a:r>
            <a:r>
              <a:rPr lang="en-US" altLang="ko-KR" sz="1200" dirty="0"/>
              <a:t>__(self ):</a:t>
            </a:r>
          </a:p>
          <a:p>
            <a:r>
              <a:rPr lang="en-US" altLang="ko-KR" sz="1200" dirty="0"/>
              <a:t>       print 'a'</a:t>
            </a:r>
          </a:p>
          <a:p>
            <a:r>
              <a:rPr lang="en-US" altLang="ko-KR" sz="1200" dirty="0"/>
              <a:t>       </a:t>
            </a:r>
            <a:r>
              <a:rPr lang="en-US" altLang="ko-KR" sz="1200" dirty="0" err="1"/>
              <a:t>self.b</a:t>
            </a:r>
            <a:r>
              <a:rPr lang="en-US" altLang="ko-KR" sz="1200" dirty="0"/>
              <a:t> = B</a:t>
            </a:r>
            <a:r>
              <a:rPr lang="en-US" altLang="ko-KR" sz="1200" dirty="0" smtClean="0"/>
              <a:t>()</a:t>
            </a:r>
          </a:p>
          <a:p>
            <a:endParaRPr lang="en-US" altLang="ko-KR" sz="1200" dirty="0"/>
          </a:p>
          <a:p>
            <a:r>
              <a:rPr lang="en-US" altLang="ko-KR" sz="1200" dirty="0"/>
              <a:t> </a:t>
            </a:r>
            <a:r>
              <a:rPr lang="en-US" altLang="ko-KR" sz="1200" dirty="0" smtClean="0"/>
              <a:t>#object  chain</a:t>
            </a:r>
            <a:r>
              <a:rPr lang="ko-KR" altLang="en-US" sz="1200" dirty="0" smtClean="0"/>
              <a:t>을 하는 </a:t>
            </a:r>
            <a:r>
              <a:rPr lang="en-US" altLang="ko-KR" sz="1200" dirty="0" smtClean="0"/>
              <a:t>class </a:t>
            </a:r>
            <a:r>
              <a:rPr lang="ko-KR" altLang="en-US" sz="1200" dirty="0" smtClean="0"/>
              <a:t>생성</a:t>
            </a:r>
            <a:endParaRPr lang="en-US" altLang="ko-KR" sz="1200" dirty="0"/>
          </a:p>
          <a:p>
            <a:r>
              <a:rPr lang="en-US" altLang="ko-KR" sz="1200" dirty="0"/>
              <a:t>class B</a:t>
            </a:r>
            <a:r>
              <a:rPr lang="en-US" altLang="ko-KR" sz="1200" dirty="0" smtClean="0"/>
              <a:t>:</a:t>
            </a:r>
            <a:endParaRPr lang="en-US" altLang="ko-KR" sz="1200" dirty="0"/>
          </a:p>
          <a:p>
            <a:r>
              <a:rPr lang="en-US" altLang="ko-KR" sz="1200" dirty="0"/>
              <a:t>     </a:t>
            </a:r>
            <a:r>
              <a:rPr lang="en-US" altLang="ko-KR" sz="1200" dirty="0" err="1"/>
              <a:t>def</a:t>
            </a:r>
            <a:r>
              <a:rPr lang="en-US" altLang="ko-KR" sz="1200" dirty="0"/>
              <a:t> __</a:t>
            </a:r>
            <a:r>
              <a:rPr lang="en-US" altLang="ko-KR" sz="1200" dirty="0" err="1"/>
              <a:t>init</a:t>
            </a:r>
            <a:r>
              <a:rPr lang="en-US" altLang="ko-KR" sz="1200" dirty="0"/>
              <a:t>__(self ):</a:t>
            </a:r>
          </a:p>
          <a:p>
            <a:r>
              <a:rPr lang="en-US" altLang="ko-KR" sz="1200" dirty="0"/>
              <a:t>       print 'b'</a:t>
            </a:r>
          </a:p>
          <a:p>
            <a:r>
              <a:rPr lang="en-US" altLang="ko-KR" sz="1200" dirty="0"/>
              <a:t>      </a:t>
            </a:r>
          </a:p>
          <a:p>
            <a:r>
              <a:rPr lang="en-US" altLang="ko-KR" sz="1200" dirty="0"/>
              <a:t>     </a:t>
            </a:r>
            <a:r>
              <a:rPr lang="en-US" altLang="ko-KR" sz="1200" dirty="0" err="1"/>
              <a:t>def</a:t>
            </a:r>
            <a:r>
              <a:rPr lang="en-US" altLang="ko-KR" sz="1200" dirty="0"/>
              <a:t> </a:t>
            </a:r>
            <a:r>
              <a:rPr lang="en-US" altLang="ko-KR" sz="1200" dirty="0" err="1"/>
              <a:t>bbb</a:t>
            </a:r>
            <a:r>
              <a:rPr lang="en-US" altLang="ko-KR" sz="1200" dirty="0"/>
              <a:t>(self):</a:t>
            </a:r>
          </a:p>
          <a:p>
            <a:r>
              <a:rPr lang="en-US" altLang="ko-KR" sz="1200" dirty="0"/>
              <a:t>         print "B instance method "</a:t>
            </a:r>
          </a:p>
          <a:p>
            <a:r>
              <a:rPr lang="en-US" altLang="ko-KR" sz="1200" dirty="0"/>
              <a:t>         </a:t>
            </a:r>
            <a:r>
              <a:rPr lang="en-US" altLang="ko-KR" sz="1200" dirty="0" smtClean="0"/>
              <a:t>    </a:t>
            </a:r>
            <a:endParaRPr lang="en-US" altLang="ko-KR" sz="1200" dirty="0"/>
          </a:p>
          <a:p>
            <a:r>
              <a:rPr lang="en-US" altLang="ko-KR" sz="1200" dirty="0"/>
              <a:t>a = A()</a:t>
            </a:r>
          </a:p>
          <a:p>
            <a:endParaRPr lang="en-US" altLang="ko-KR" sz="1200" dirty="0"/>
          </a:p>
          <a:p>
            <a:r>
              <a:rPr lang="en-US" altLang="ko-KR" sz="1200" dirty="0"/>
              <a:t>print </a:t>
            </a:r>
            <a:r>
              <a:rPr lang="en-US" altLang="ko-KR" sz="1200" dirty="0" err="1"/>
              <a:t>a.b.bbb</a:t>
            </a:r>
            <a:r>
              <a:rPr lang="en-US" altLang="ko-KR" sz="1200" dirty="0"/>
              <a:t>()</a:t>
            </a:r>
            <a:endParaRPr lang="ko-KR" altLang="en-US" sz="1200" dirty="0"/>
          </a:p>
        </p:txBody>
      </p:sp>
      <p:sp>
        <p:nvSpPr>
          <p:cNvPr id="5" name="내용 개체 틀 2"/>
          <p:cNvSpPr>
            <a:spLocks noGrp="1"/>
          </p:cNvSpPr>
          <p:nvPr>
            <p:ph sz="quarter" idx="1"/>
          </p:nvPr>
        </p:nvSpPr>
        <p:spPr>
          <a:xfrm>
            <a:off x="612648" y="1600200"/>
            <a:ext cx="8153400" cy="1108720"/>
          </a:xfrm>
        </p:spPr>
        <p:txBody>
          <a:bodyPr>
            <a:normAutofit/>
          </a:bodyPr>
          <a:lstStyle/>
          <a:p>
            <a:pPr marL="0" indent="0" fontAlgn="base">
              <a:lnSpc>
                <a:spcPct val="120000"/>
              </a:lnSpc>
              <a:buNone/>
            </a:pPr>
            <a:r>
              <a:rPr lang="ko-KR" altLang="en-US" sz="2200" dirty="0" smtClean="0">
                <a:latin typeface="+mn-ea"/>
              </a:rPr>
              <a:t>객체들간의 연결고리</a:t>
            </a:r>
            <a:r>
              <a:rPr lang="en-US" altLang="ko-KR" sz="2200" dirty="0" smtClean="0">
                <a:latin typeface="+mn-ea"/>
              </a:rPr>
              <a:t>(Association, Composite </a:t>
            </a:r>
            <a:r>
              <a:rPr lang="ko-KR" altLang="en-US" sz="2200" dirty="0" smtClean="0">
                <a:latin typeface="+mn-ea"/>
              </a:rPr>
              <a:t>관계</a:t>
            </a:r>
            <a:r>
              <a:rPr lang="en-US" altLang="ko-KR" sz="2200" dirty="0" smtClean="0">
                <a:latin typeface="+mn-ea"/>
              </a:rPr>
              <a:t>)</a:t>
            </a:r>
            <a:r>
              <a:rPr lang="ko-KR" altLang="en-US" sz="2200" dirty="0" smtClean="0">
                <a:latin typeface="+mn-ea"/>
              </a:rPr>
              <a:t>가</a:t>
            </a:r>
            <a:r>
              <a:rPr lang="en-US" altLang="ko-KR" sz="2200" dirty="0" smtClean="0">
                <a:latin typeface="+mn-ea"/>
              </a:rPr>
              <a:t> </a:t>
            </a:r>
            <a:r>
              <a:rPr lang="ko-KR" altLang="en-US" sz="2200" dirty="0" smtClean="0">
                <a:latin typeface="+mn-ea"/>
              </a:rPr>
              <a:t>있을 경우 </a:t>
            </a:r>
            <a:r>
              <a:rPr lang="ko-KR" altLang="en-US" sz="2200" dirty="0" err="1" smtClean="0">
                <a:latin typeface="+mn-ea"/>
              </a:rPr>
              <a:t>메소드</a:t>
            </a:r>
            <a:r>
              <a:rPr lang="ko-KR" altLang="en-US" sz="2200" dirty="0" smtClean="0">
                <a:latin typeface="+mn-ea"/>
              </a:rPr>
              <a:t> 결과값을 객체로 받아 연속적으로 실행하도록 처리</a:t>
            </a:r>
            <a:endParaRPr lang="ko-KR" altLang="en-US" dirty="0"/>
          </a:p>
          <a:p>
            <a:pPr marL="0" indent="0">
              <a:buNone/>
            </a:pPr>
            <a:endParaRPr lang="ko-KR" altLang="en-US" dirty="0"/>
          </a:p>
        </p:txBody>
      </p:sp>
      <p:sp>
        <p:nvSpPr>
          <p:cNvPr id="3" name="TextBox 2"/>
          <p:cNvSpPr txBox="1"/>
          <p:nvPr/>
        </p:nvSpPr>
        <p:spPr>
          <a:xfrm>
            <a:off x="5580112" y="3570982"/>
            <a:ext cx="2232248" cy="2308324"/>
          </a:xfrm>
          <a:prstGeom prst="rect">
            <a:avLst/>
          </a:prstGeom>
          <a:noFill/>
        </p:spPr>
        <p:txBody>
          <a:bodyPr wrap="square" rtlCol="0">
            <a:spAutoFit/>
          </a:bodyPr>
          <a:lstStyle/>
          <a:p>
            <a:r>
              <a:rPr lang="ko-KR" altLang="en-US" dirty="0" smtClean="0"/>
              <a:t>객체</a:t>
            </a:r>
            <a:r>
              <a:rPr lang="en-US" altLang="ko-KR" dirty="0" smtClean="0"/>
              <a:t>.</a:t>
            </a:r>
            <a:r>
              <a:rPr lang="ko-KR" altLang="en-US" dirty="0" smtClean="0"/>
              <a:t>내부객체</a:t>
            </a:r>
            <a:r>
              <a:rPr lang="en-US" altLang="ko-KR" dirty="0" smtClean="0"/>
              <a:t>.</a:t>
            </a:r>
            <a:r>
              <a:rPr lang="ko-KR" altLang="en-US" dirty="0" err="1" smtClean="0"/>
              <a:t>메소드</a:t>
            </a:r>
            <a:r>
              <a:rPr lang="ko-KR" altLang="en-US" dirty="0" smtClean="0"/>
              <a:t> 처리</a:t>
            </a:r>
            <a:endParaRPr lang="en-US" altLang="ko-KR" dirty="0" smtClean="0"/>
          </a:p>
          <a:p>
            <a:r>
              <a:rPr lang="en-US" altLang="ko-KR" dirty="0" smtClean="0"/>
              <a:t>#</a:t>
            </a:r>
            <a:r>
              <a:rPr lang="ko-KR" altLang="en-US" dirty="0" smtClean="0"/>
              <a:t>결과값</a:t>
            </a:r>
            <a:endParaRPr lang="en-US" altLang="ko-KR" dirty="0" smtClean="0"/>
          </a:p>
          <a:p>
            <a:r>
              <a:rPr lang="en-US" altLang="ko-KR" dirty="0" smtClean="0"/>
              <a:t>a</a:t>
            </a:r>
            <a:endParaRPr lang="en-US" altLang="ko-KR" dirty="0"/>
          </a:p>
          <a:p>
            <a:r>
              <a:rPr lang="en-US" altLang="ko-KR" dirty="0"/>
              <a:t>b</a:t>
            </a:r>
          </a:p>
          <a:p>
            <a:r>
              <a:rPr lang="en-US" altLang="ko-KR" dirty="0"/>
              <a:t>B instance method </a:t>
            </a:r>
          </a:p>
          <a:p>
            <a:r>
              <a:rPr lang="en-US" altLang="ko-KR" dirty="0"/>
              <a:t>None</a:t>
            </a:r>
            <a:endParaRPr lang="ko-KR" altLang="en-US" dirty="0"/>
          </a:p>
        </p:txBody>
      </p:sp>
      <p:sp>
        <p:nvSpPr>
          <p:cNvPr id="6" name="직사각형 5"/>
          <p:cNvSpPr/>
          <p:nvPr/>
        </p:nvSpPr>
        <p:spPr>
          <a:xfrm>
            <a:off x="1187624" y="5949280"/>
            <a:ext cx="1584176" cy="50405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p:cNvCxnSpPr>
            <a:endCxn id="3" idx="1"/>
          </p:cNvCxnSpPr>
          <p:nvPr/>
        </p:nvCxnSpPr>
        <p:spPr>
          <a:xfrm flipV="1">
            <a:off x="2771800" y="4725144"/>
            <a:ext cx="2808312" cy="14761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17012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err="1" smtClean="0"/>
              <a:t>생성자와</a:t>
            </a:r>
            <a:r>
              <a:rPr lang="ko-KR" altLang="en-US" dirty="0" smtClean="0"/>
              <a:t> </a:t>
            </a:r>
            <a:r>
              <a:rPr lang="ko-KR" altLang="en-US" dirty="0" err="1" smtClean="0"/>
              <a:t>소멸자</a:t>
            </a:r>
            <a:endParaRPr lang="ko-KR" altLang="en-US" dirty="0"/>
          </a:p>
        </p:txBody>
      </p:sp>
    </p:spTree>
    <p:extLst>
      <p:ext uri="{BB962C8B-B14F-4D97-AF65-F5344CB8AC3E}">
        <p14:creationId xmlns:p14="http://schemas.microsoft.com/office/powerpoint/2010/main" val="278696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Sequence </a:t>
            </a:r>
            <a:r>
              <a:rPr lang="ko-KR" altLang="en-US" dirty="0" smtClean="0"/>
              <a:t>타입</a:t>
            </a:r>
            <a:r>
              <a:rPr lang="en-US" altLang="ko-KR" dirty="0" smtClean="0"/>
              <a:t>- </a:t>
            </a:r>
            <a:r>
              <a:rPr lang="ko-KR" altLang="en-US" dirty="0" smtClean="0"/>
              <a:t>기본처리</a:t>
            </a:r>
            <a:endParaRPr lang="ko-KR" altLang="en-US" dirty="0"/>
          </a:p>
        </p:txBody>
      </p:sp>
      <p:sp>
        <p:nvSpPr>
          <p:cNvPr id="24" name="내용 개체 틀 2"/>
          <p:cNvSpPr>
            <a:spLocks noGrp="1"/>
          </p:cNvSpPr>
          <p:nvPr>
            <p:ph sz="quarter" idx="1"/>
          </p:nvPr>
        </p:nvSpPr>
        <p:spPr>
          <a:xfrm>
            <a:off x="457200" y="1628800"/>
            <a:ext cx="8229600" cy="1190020"/>
          </a:xfrm>
        </p:spPr>
        <p:txBody>
          <a:bodyPr>
            <a:normAutofit/>
          </a:bodyPr>
          <a:lstStyle/>
          <a:p>
            <a:pPr marL="0" indent="0">
              <a:buNone/>
            </a:pPr>
            <a:r>
              <a:rPr lang="en-US" altLang="ko-KR" dirty="0" smtClean="0"/>
              <a:t> Sequence </a:t>
            </a:r>
            <a:r>
              <a:rPr lang="ko-KR" altLang="en-US" dirty="0" smtClean="0"/>
              <a:t>타입에 기본으로 처리 되는 함수</a:t>
            </a:r>
            <a:r>
              <a:rPr lang="en-US" altLang="ko-KR" dirty="0" smtClean="0"/>
              <a:t>, operator</a:t>
            </a:r>
          </a:p>
        </p:txBody>
      </p:sp>
      <p:graphicFrame>
        <p:nvGraphicFramePr>
          <p:cNvPr id="6" name="표 5"/>
          <p:cNvGraphicFramePr>
            <a:graphicFrameLocks noGrp="1"/>
          </p:cNvGraphicFramePr>
          <p:nvPr>
            <p:extLst>
              <p:ext uri="{D42A27DB-BD31-4B8C-83A1-F6EECF244321}">
                <p14:modId xmlns:p14="http://schemas.microsoft.com/office/powerpoint/2010/main" val="3564681007"/>
              </p:ext>
            </p:extLst>
          </p:nvPr>
        </p:nvGraphicFramePr>
        <p:xfrm>
          <a:off x="755576" y="2839896"/>
          <a:ext cx="7407024" cy="3541432"/>
        </p:xfrm>
        <a:graphic>
          <a:graphicData uri="http://schemas.openxmlformats.org/drawingml/2006/table">
            <a:tbl>
              <a:tblPr/>
              <a:tblGrid>
                <a:gridCol w="2160240"/>
                <a:gridCol w="4104456"/>
                <a:gridCol w="1142328"/>
              </a:tblGrid>
              <a:tr h="226892">
                <a:tc>
                  <a:txBody>
                    <a:bodyPr/>
                    <a:lstStyle/>
                    <a:p>
                      <a:pPr algn="ctr" fontAlgn="base"/>
                      <a:r>
                        <a:rPr lang="en-US" sz="1200" dirty="0" smtClean="0">
                          <a:effectLst/>
                        </a:rPr>
                        <a:t>Operation</a:t>
                      </a:r>
                      <a:endParaRPr lang="en-US" sz="1200" dirty="0">
                        <a:effectLst/>
                      </a:endParaRP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200" dirty="0">
                          <a:effectLst/>
                        </a:rPr>
                        <a:t>Result</a:t>
                      </a: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200" dirty="0">
                          <a:effectLst/>
                        </a:rPr>
                        <a:t>Notes</a:t>
                      </a: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96776">
                <a:tc>
                  <a:txBody>
                    <a:bodyPr/>
                    <a:lstStyle/>
                    <a:p>
                      <a:pPr algn="ctr" fontAlgn="base"/>
                      <a:r>
                        <a:rPr lang="en-US" sz="1200" b="0" i="1">
                          <a:effectLst/>
                          <a:latin typeface="times"/>
                        </a:rPr>
                        <a:t>x</a:t>
                      </a:r>
                      <a:r>
                        <a:rPr lang="en-US" sz="1200">
                          <a:effectLst/>
                        </a:rPr>
                        <a:t> in </a:t>
                      </a:r>
                      <a:r>
                        <a:rPr lang="en-US" sz="1200" b="0" i="1">
                          <a:effectLst/>
                          <a:latin typeface="times"/>
                        </a:rPr>
                        <a:t>s</a:t>
                      </a:r>
                      <a:endParaRPr lang="en-US" sz="1200">
                        <a:effectLst/>
                      </a:endParaRP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200" dirty="0">
                          <a:effectLst/>
                        </a:rPr>
                        <a:t>True if an item of </a:t>
                      </a:r>
                      <a:r>
                        <a:rPr lang="en-US" sz="1200" b="0" i="1" dirty="0">
                          <a:effectLst/>
                          <a:latin typeface="times"/>
                        </a:rPr>
                        <a:t>s</a:t>
                      </a:r>
                      <a:r>
                        <a:rPr lang="en-US" sz="1200" dirty="0">
                          <a:effectLst/>
                        </a:rPr>
                        <a:t> is equal to </a:t>
                      </a:r>
                      <a:r>
                        <a:rPr lang="en-US" sz="1200" b="0" i="1" dirty="0">
                          <a:effectLst/>
                          <a:latin typeface="times"/>
                        </a:rPr>
                        <a:t>x</a:t>
                      </a:r>
                      <a:r>
                        <a:rPr lang="en-US" sz="1200" dirty="0">
                          <a:effectLst/>
                        </a:rPr>
                        <a:t>, else False</a:t>
                      </a: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776">
                <a:tc>
                  <a:txBody>
                    <a:bodyPr/>
                    <a:lstStyle/>
                    <a:p>
                      <a:pPr algn="ctr" fontAlgn="base"/>
                      <a:r>
                        <a:rPr lang="en-US" sz="1200" b="0" i="1">
                          <a:effectLst/>
                          <a:latin typeface="times"/>
                        </a:rPr>
                        <a:t>x</a:t>
                      </a:r>
                      <a:r>
                        <a:rPr lang="en-US" sz="1200">
                          <a:effectLst/>
                        </a:rPr>
                        <a:t> not in </a:t>
                      </a:r>
                      <a:r>
                        <a:rPr lang="en-US" sz="1200" b="0" i="1">
                          <a:effectLst/>
                          <a:latin typeface="times"/>
                        </a:rPr>
                        <a:t>s</a:t>
                      </a:r>
                      <a:endParaRPr lang="en-US" sz="1200">
                        <a:effectLst/>
                      </a:endParaRP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200" dirty="0">
                          <a:effectLst/>
                        </a:rPr>
                        <a:t>False if an item of </a:t>
                      </a:r>
                      <a:r>
                        <a:rPr lang="en-US" sz="1200" b="0" i="1" dirty="0">
                          <a:effectLst/>
                          <a:latin typeface="times"/>
                        </a:rPr>
                        <a:t>s</a:t>
                      </a:r>
                      <a:r>
                        <a:rPr lang="en-US" sz="1200" dirty="0">
                          <a:effectLst/>
                        </a:rPr>
                        <a:t> is equal to </a:t>
                      </a:r>
                      <a:r>
                        <a:rPr lang="en-US" sz="1200" b="0" i="1" dirty="0">
                          <a:effectLst/>
                          <a:latin typeface="times"/>
                        </a:rPr>
                        <a:t>x</a:t>
                      </a:r>
                      <a:r>
                        <a:rPr lang="en-US" sz="1200" dirty="0">
                          <a:effectLst/>
                        </a:rPr>
                        <a:t>, else True</a:t>
                      </a: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776">
                <a:tc>
                  <a:txBody>
                    <a:bodyPr/>
                    <a:lstStyle/>
                    <a:p>
                      <a:pPr algn="ctr" fontAlgn="base"/>
                      <a:r>
                        <a:rPr lang="en-US" sz="1200" b="0" i="1">
                          <a:effectLst/>
                          <a:latin typeface="times"/>
                        </a:rPr>
                        <a:t>s</a:t>
                      </a:r>
                      <a:r>
                        <a:rPr lang="en-US" sz="1200">
                          <a:effectLst/>
                        </a:rPr>
                        <a:t> + </a:t>
                      </a:r>
                      <a:r>
                        <a:rPr lang="en-US" sz="1200" b="0" i="1">
                          <a:effectLst/>
                          <a:latin typeface="times"/>
                        </a:rPr>
                        <a:t>t</a:t>
                      </a:r>
                      <a:endParaRPr lang="en-US" sz="1200">
                        <a:effectLst/>
                      </a:endParaRP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200" dirty="0">
                          <a:effectLst/>
                        </a:rPr>
                        <a:t>the concatenation of </a:t>
                      </a:r>
                      <a:r>
                        <a:rPr lang="en-US" sz="1200" b="0" i="1" dirty="0">
                          <a:effectLst/>
                          <a:latin typeface="times"/>
                        </a:rPr>
                        <a:t>s</a:t>
                      </a:r>
                      <a:r>
                        <a:rPr lang="en-US" sz="1200" dirty="0">
                          <a:effectLst/>
                        </a:rPr>
                        <a:t> and </a:t>
                      </a:r>
                      <a:r>
                        <a:rPr lang="en-US" sz="1200" b="0" i="1" dirty="0">
                          <a:effectLst/>
                          <a:latin typeface="times"/>
                        </a:rPr>
                        <a:t>t</a:t>
                      </a:r>
                      <a:endParaRPr lang="en-US" sz="1200" dirty="0">
                        <a:effectLst/>
                      </a:endParaRP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776">
                <a:tc>
                  <a:txBody>
                    <a:bodyPr/>
                    <a:lstStyle/>
                    <a:p>
                      <a:pPr algn="ctr" fontAlgn="base"/>
                      <a:r>
                        <a:rPr lang="en-US" sz="1200" b="0" i="1">
                          <a:effectLst/>
                          <a:latin typeface="times"/>
                        </a:rPr>
                        <a:t>s</a:t>
                      </a:r>
                      <a:r>
                        <a:rPr lang="en-US" sz="1200">
                          <a:effectLst/>
                        </a:rPr>
                        <a:t> * </a:t>
                      </a:r>
                      <a:r>
                        <a:rPr lang="en-US" sz="1200" b="0" i="1">
                          <a:effectLst/>
                          <a:latin typeface="times"/>
                        </a:rPr>
                        <a:t>n</a:t>
                      </a:r>
                      <a:r>
                        <a:rPr lang="en-US" sz="1200">
                          <a:effectLst/>
                        </a:rPr>
                        <a:t> , </a:t>
                      </a:r>
                      <a:r>
                        <a:rPr lang="en-US" sz="1200" b="0" i="1">
                          <a:effectLst/>
                          <a:latin typeface="times"/>
                        </a:rPr>
                        <a:t>n</a:t>
                      </a:r>
                      <a:r>
                        <a:rPr lang="en-US" sz="1200">
                          <a:effectLst/>
                        </a:rPr>
                        <a:t> * </a:t>
                      </a:r>
                      <a:r>
                        <a:rPr lang="en-US" sz="1200" b="0" i="1">
                          <a:effectLst/>
                          <a:latin typeface="times"/>
                        </a:rPr>
                        <a:t>s</a:t>
                      </a:r>
                      <a:endParaRPr lang="en-US" sz="1200">
                        <a:effectLst/>
                      </a:endParaRP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200" b="0" i="1">
                          <a:effectLst/>
                          <a:latin typeface="times"/>
                        </a:rPr>
                        <a:t>n</a:t>
                      </a:r>
                      <a:r>
                        <a:rPr lang="en-US" sz="1200">
                          <a:effectLst/>
                        </a:rPr>
                        <a:t> shallow copies of </a:t>
                      </a:r>
                      <a:r>
                        <a:rPr lang="en-US" sz="1200" b="0" i="1">
                          <a:effectLst/>
                          <a:latin typeface="times"/>
                        </a:rPr>
                        <a:t>s</a:t>
                      </a:r>
                      <a:r>
                        <a:rPr lang="en-US" sz="1200">
                          <a:effectLst/>
                        </a:rPr>
                        <a:t> concatenated</a:t>
                      </a: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92">
                <a:tc>
                  <a:txBody>
                    <a:bodyPr/>
                    <a:lstStyle/>
                    <a:p>
                      <a:pPr algn="ctr" fontAlgn="base"/>
                      <a:r>
                        <a:rPr lang="en-US" sz="1200" b="0" i="1">
                          <a:effectLst/>
                          <a:latin typeface="times"/>
                        </a:rPr>
                        <a:t>s</a:t>
                      </a:r>
                      <a:r>
                        <a:rPr lang="en-US" sz="1200">
                          <a:effectLst/>
                        </a:rPr>
                        <a:t>[</a:t>
                      </a:r>
                      <a:r>
                        <a:rPr lang="en-US" sz="1200" b="0" i="1">
                          <a:effectLst/>
                          <a:latin typeface="times"/>
                        </a:rPr>
                        <a:t>i</a:t>
                      </a:r>
                      <a:r>
                        <a:rPr lang="en-US" sz="1200">
                          <a:effectLst/>
                        </a:rPr>
                        <a:t>]</a:t>
                      </a: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200" b="0" i="1">
                          <a:effectLst/>
                          <a:latin typeface="times"/>
                        </a:rPr>
                        <a:t>i</a:t>
                      </a:r>
                      <a:r>
                        <a:rPr lang="en-US" sz="1200">
                          <a:effectLst/>
                        </a:rPr>
                        <a:t>'th item of </a:t>
                      </a:r>
                      <a:r>
                        <a:rPr lang="en-US" sz="1200" b="0" i="1">
                          <a:effectLst/>
                          <a:latin typeface="times"/>
                        </a:rPr>
                        <a:t>s</a:t>
                      </a:r>
                      <a:r>
                        <a:rPr lang="en-US" sz="1200">
                          <a:effectLst/>
                        </a:rPr>
                        <a:t>, origin 0</a:t>
                      </a: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92">
                <a:tc>
                  <a:txBody>
                    <a:bodyPr/>
                    <a:lstStyle/>
                    <a:p>
                      <a:pPr algn="ctr" fontAlgn="base"/>
                      <a:r>
                        <a:rPr lang="en-US" sz="1200" b="0" i="1">
                          <a:effectLst/>
                          <a:latin typeface="times"/>
                        </a:rPr>
                        <a:t>s</a:t>
                      </a:r>
                      <a:r>
                        <a:rPr lang="en-US" sz="1200">
                          <a:effectLst/>
                        </a:rPr>
                        <a:t>[</a:t>
                      </a:r>
                      <a:r>
                        <a:rPr lang="en-US" sz="1200" b="0" i="1">
                          <a:effectLst/>
                          <a:latin typeface="times"/>
                        </a:rPr>
                        <a:t>i</a:t>
                      </a:r>
                      <a:r>
                        <a:rPr lang="en-US" sz="1200">
                          <a:effectLst/>
                        </a:rPr>
                        <a:t>:</a:t>
                      </a:r>
                      <a:r>
                        <a:rPr lang="en-US" sz="1200" b="0" i="1">
                          <a:effectLst/>
                          <a:latin typeface="times"/>
                        </a:rPr>
                        <a:t>j</a:t>
                      </a:r>
                      <a:r>
                        <a:rPr lang="en-US" sz="1200">
                          <a:effectLst/>
                        </a:rPr>
                        <a:t>]</a:t>
                      </a: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200">
                          <a:effectLst/>
                        </a:rPr>
                        <a:t>slice of </a:t>
                      </a:r>
                      <a:r>
                        <a:rPr lang="en-US" sz="1200" b="0" i="1">
                          <a:effectLst/>
                          <a:latin typeface="times"/>
                        </a:rPr>
                        <a:t>s</a:t>
                      </a:r>
                      <a:r>
                        <a:rPr lang="en-US" sz="1200">
                          <a:effectLst/>
                        </a:rPr>
                        <a:t> from </a:t>
                      </a:r>
                      <a:r>
                        <a:rPr lang="en-US" sz="1200" b="0" i="1">
                          <a:effectLst/>
                          <a:latin typeface="times"/>
                        </a:rPr>
                        <a:t>i</a:t>
                      </a:r>
                      <a:r>
                        <a:rPr lang="en-US" sz="1200">
                          <a:effectLst/>
                        </a:rPr>
                        <a:t> to </a:t>
                      </a:r>
                      <a:r>
                        <a:rPr lang="en-US" sz="1200" b="0" i="1">
                          <a:effectLst/>
                          <a:latin typeface="times"/>
                        </a:rPr>
                        <a:t>j</a:t>
                      </a:r>
                      <a:endParaRPr lang="en-US" sz="1200">
                        <a:effectLst/>
                      </a:endParaRP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776">
                <a:tc>
                  <a:txBody>
                    <a:bodyPr/>
                    <a:lstStyle/>
                    <a:p>
                      <a:pPr algn="ctr" fontAlgn="base"/>
                      <a:r>
                        <a:rPr lang="en-US" sz="1200" b="0" i="1">
                          <a:effectLst/>
                          <a:latin typeface="times"/>
                        </a:rPr>
                        <a:t>s</a:t>
                      </a:r>
                      <a:r>
                        <a:rPr lang="en-US" sz="1200">
                          <a:effectLst/>
                        </a:rPr>
                        <a:t>[</a:t>
                      </a:r>
                      <a:r>
                        <a:rPr lang="en-US" sz="1200" b="0" i="1">
                          <a:effectLst/>
                          <a:latin typeface="times"/>
                        </a:rPr>
                        <a:t>i</a:t>
                      </a:r>
                      <a:r>
                        <a:rPr lang="en-US" sz="1200">
                          <a:effectLst/>
                        </a:rPr>
                        <a:t>:</a:t>
                      </a:r>
                      <a:r>
                        <a:rPr lang="en-US" sz="1200" b="0" i="1">
                          <a:effectLst/>
                          <a:latin typeface="times"/>
                        </a:rPr>
                        <a:t>j</a:t>
                      </a:r>
                      <a:r>
                        <a:rPr lang="en-US" sz="1200">
                          <a:effectLst/>
                        </a:rPr>
                        <a:t>:</a:t>
                      </a:r>
                      <a:r>
                        <a:rPr lang="en-US" sz="1200" b="0" i="1">
                          <a:effectLst/>
                          <a:latin typeface="times"/>
                        </a:rPr>
                        <a:t>k</a:t>
                      </a:r>
                      <a:r>
                        <a:rPr lang="en-US" sz="1200">
                          <a:effectLst/>
                        </a:rPr>
                        <a:t>]</a:t>
                      </a: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200">
                          <a:effectLst/>
                        </a:rPr>
                        <a:t>slice of </a:t>
                      </a:r>
                      <a:r>
                        <a:rPr lang="en-US" sz="1200" b="0" i="1">
                          <a:effectLst/>
                          <a:latin typeface="times"/>
                        </a:rPr>
                        <a:t>s</a:t>
                      </a:r>
                      <a:r>
                        <a:rPr lang="en-US" sz="1200">
                          <a:effectLst/>
                        </a:rPr>
                        <a:t> from </a:t>
                      </a:r>
                      <a:r>
                        <a:rPr lang="en-US" sz="1200" b="0" i="1">
                          <a:effectLst/>
                          <a:latin typeface="times"/>
                        </a:rPr>
                        <a:t>i</a:t>
                      </a:r>
                      <a:r>
                        <a:rPr lang="en-US" sz="1200">
                          <a:effectLst/>
                        </a:rPr>
                        <a:t> to </a:t>
                      </a:r>
                      <a:r>
                        <a:rPr lang="en-US" sz="1200" b="0" i="1">
                          <a:effectLst/>
                          <a:latin typeface="times"/>
                        </a:rPr>
                        <a:t>j</a:t>
                      </a:r>
                      <a:r>
                        <a:rPr lang="en-US" sz="1200">
                          <a:effectLst/>
                        </a:rPr>
                        <a:t> with step </a:t>
                      </a:r>
                      <a:r>
                        <a:rPr lang="en-US" sz="1200" b="0" i="1">
                          <a:effectLst/>
                          <a:latin typeface="times"/>
                        </a:rPr>
                        <a:t>k</a:t>
                      </a:r>
                      <a:endParaRPr lang="en-US" sz="1200">
                        <a:effectLst/>
                      </a:endParaRP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altLang="ko-KR"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92">
                <a:tc>
                  <a:txBody>
                    <a:bodyPr/>
                    <a:lstStyle/>
                    <a:p>
                      <a:pPr algn="ctr" fontAlgn="base"/>
                      <a:r>
                        <a:rPr lang="en-US" sz="1200">
                          <a:effectLst/>
                        </a:rPr>
                        <a:t>len(</a:t>
                      </a:r>
                      <a:r>
                        <a:rPr lang="en-US" sz="1200" b="0" i="1">
                          <a:effectLst/>
                          <a:latin typeface="times"/>
                        </a:rPr>
                        <a:t>s</a:t>
                      </a:r>
                      <a:r>
                        <a:rPr lang="en-US" sz="1200">
                          <a:effectLst/>
                        </a:rPr>
                        <a:t>)</a:t>
                      </a: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200">
                          <a:effectLst/>
                        </a:rPr>
                        <a:t>length of </a:t>
                      </a:r>
                      <a:r>
                        <a:rPr lang="en-US" sz="1200" b="0" i="1">
                          <a:effectLst/>
                          <a:latin typeface="times"/>
                        </a:rPr>
                        <a:t>s</a:t>
                      </a:r>
                      <a:endParaRPr lang="en-US" sz="1200">
                        <a:effectLst/>
                      </a:endParaRP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92">
                <a:tc>
                  <a:txBody>
                    <a:bodyPr/>
                    <a:lstStyle/>
                    <a:p>
                      <a:pPr algn="ctr" fontAlgn="base"/>
                      <a:r>
                        <a:rPr lang="en-US" sz="1200">
                          <a:effectLst/>
                        </a:rPr>
                        <a:t>min(</a:t>
                      </a:r>
                      <a:r>
                        <a:rPr lang="en-US" sz="1200" b="0" i="1">
                          <a:effectLst/>
                          <a:latin typeface="times"/>
                        </a:rPr>
                        <a:t>s</a:t>
                      </a:r>
                      <a:r>
                        <a:rPr lang="en-US" sz="1200">
                          <a:effectLst/>
                        </a:rPr>
                        <a:t>)</a:t>
                      </a: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200">
                          <a:effectLst/>
                        </a:rPr>
                        <a:t>smallest item of </a:t>
                      </a:r>
                      <a:r>
                        <a:rPr lang="en-US" sz="1200" b="0" i="1">
                          <a:effectLst/>
                          <a:latin typeface="times"/>
                        </a:rPr>
                        <a:t>s</a:t>
                      </a:r>
                      <a:endParaRPr lang="en-US" sz="1200">
                        <a:effectLst/>
                      </a:endParaRP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ko-KR" altLang="en-US"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892">
                <a:tc>
                  <a:txBody>
                    <a:bodyPr/>
                    <a:lstStyle/>
                    <a:p>
                      <a:pPr algn="ctr" fontAlgn="base"/>
                      <a:r>
                        <a:rPr lang="en-US" sz="1200">
                          <a:effectLst/>
                        </a:rPr>
                        <a:t>max(</a:t>
                      </a:r>
                      <a:r>
                        <a:rPr lang="en-US" sz="1200" b="0" i="1">
                          <a:effectLst/>
                          <a:latin typeface="times"/>
                        </a:rPr>
                        <a:t>s</a:t>
                      </a:r>
                      <a:r>
                        <a:rPr lang="en-US" sz="1200">
                          <a:effectLst/>
                        </a:rPr>
                        <a:t>)</a:t>
                      </a:r>
                    </a:p>
                  </a:txBody>
                  <a:tcPr marL="76711" marR="76711" marT="38356" marB="38356"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l"/>
                      <a:r>
                        <a:rPr lang="en-US" sz="1200">
                          <a:effectLst/>
                        </a:rPr>
                        <a:t>largest item of </a:t>
                      </a:r>
                      <a:r>
                        <a:rPr lang="en-US" sz="1200" b="0" i="1">
                          <a:effectLst/>
                          <a:latin typeface="times"/>
                        </a:rPr>
                        <a:t>s</a:t>
                      </a:r>
                      <a:endParaRPr lang="en-US" sz="1200">
                        <a:effectLst/>
                      </a:endParaRPr>
                    </a:p>
                  </a:txBody>
                  <a:tcPr marL="76711" marR="76711" marT="38356" marB="38356"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pPr algn="ctr"/>
                      <a:endParaRPr lang="ko-KR" altLang="en-US" sz="1200" dirty="0">
                        <a:effectLst/>
                      </a:endParaRPr>
                    </a:p>
                  </a:txBody>
                  <a:tcPr marL="76711" marR="76711" marT="38356" marB="38356"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88000800"/>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err="1" smtClean="0"/>
              <a:t>생성자</a:t>
            </a:r>
            <a:r>
              <a:rPr lang="en-US" altLang="ko-KR" dirty="0" smtClean="0"/>
              <a:t>-</a:t>
            </a:r>
            <a:r>
              <a:rPr lang="en-US" altLang="ko-KR" dirty="0"/>
              <a:t>Creating Instance </a:t>
            </a:r>
            <a:endParaRPr lang="ko-KR" altLang="en-US" dirty="0"/>
          </a:p>
        </p:txBody>
      </p:sp>
      <p:sp>
        <p:nvSpPr>
          <p:cNvPr id="3" name="내용 개체 틀 2"/>
          <p:cNvSpPr>
            <a:spLocks noGrp="1"/>
          </p:cNvSpPr>
          <p:nvPr>
            <p:ph sz="quarter" idx="1"/>
          </p:nvPr>
        </p:nvSpPr>
        <p:spPr>
          <a:xfrm>
            <a:off x="457200" y="1600201"/>
            <a:ext cx="8229600" cy="1612775"/>
          </a:xfrm>
        </p:spPr>
        <p:txBody>
          <a:bodyPr>
            <a:normAutofit/>
          </a:bodyPr>
          <a:lstStyle/>
          <a:p>
            <a:pPr marL="0" indent="0">
              <a:buNone/>
            </a:pPr>
            <a:r>
              <a:rPr lang="ko-KR" altLang="en-US" dirty="0" err="1" smtClean="0"/>
              <a:t>파이썬</a:t>
            </a:r>
            <a:r>
              <a:rPr lang="ko-KR" altLang="en-US" dirty="0" smtClean="0"/>
              <a:t> </a:t>
            </a:r>
            <a:r>
              <a:rPr lang="ko-KR" altLang="en-US" dirty="0" err="1" smtClean="0"/>
              <a:t>생성자</a:t>
            </a:r>
            <a:r>
              <a:rPr lang="ko-KR" altLang="en-US" dirty="0" smtClean="0"/>
              <a:t> </a:t>
            </a:r>
            <a:r>
              <a:rPr lang="en-US" altLang="ko-KR" dirty="0" smtClean="0"/>
              <a:t>__</a:t>
            </a:r>
            <a:r>
              <a:rPr lang="en-US" altLang="ko-KR" dirty="0" err="1" smtClean="0"/>
              <a:t>init</a:t>
            </a:r>
            <a:r>
              <a:rPr lang="en-US" altLang="ko-KR" dirty="0" smtClean="0"/>
              <a:t>__() </a:t>
            </a:r>
            <a:r>
              <a:rPr lang="ko-KR" altLang="en-US" dirty="0" smtClean="0"/>
              <a:t>함수를 </a:t>
            </a:r>
            <a:r>
              <a:rPr lang="ko-KR" altLang="en-US" dirty="0" err="1" smtClean="0"/>
              <a:t>오버라이딩한</a:t>
            </a:r>
            <a:r>
              <a:rPr lang="ko-KR" altLang="en-US" dirty="0" smtClean="0"/>
              <a:t> 후</a:t>
            </a:r>
            <a:endParaRPr lang="en-US" altLang="ko-KR" dirty="0" smtClean="0"/>
          </a:p>
          <a:p>
            <a:pPr marL="0" indent="0">
              <a:buNone/>
            </a:pPr>
            <a:r>
              <a:rPr lang="ko-KR" altLang="en-US" dirty="0" smtClean="0"/>
              <a:t>클래스이름</a:t>
            </a:r>
            <a:r>
              <a:rPr lang="en-US" altLang="ko-KR" dirty="0" smtClean="0"/>
              <a:t>(</a:t>
            </a:r>
            <a:r>
              <a:rPr lang="ko-KR" altLang="en-US" dirty="0" err="1" smtClean="0"/>
              <a:t>파라미터</a:t>
            </a:r>
            <a:r>
              <a:rPr lang="en-US" altLang="ko-KR" dirty="0" smtClean="0"/>
              <a:t>)</a:t>
            </a:r>
            <a:r>
              <a:rPr lang="ko-KR" altLang="en-US" dirty="0" smtClean="0"/>
              <a:t>를 이용하여 객체 생성</a:t>
            </a:r>
            <a:endParaRPr lang="en-US" altLang="ko-KR" dirty="0" smtClean="0"/>
          </a:p>
          <a:p>
            <a:pPr marL="0" indent="0">
              <a:buNone/>
            </a:pPr>
            <a:r>
              <a:rPr lang="ko-KR" altLang="en-US" dirty="0" err="1" smtClean="0"/>
              <a:t>생성자</a:t>
            </a:r>
            <a:r>
              <a:rPr lang="ko-KR" altLang="en-US" dirty="0" smtClean="0"/>
              <a:t> 함수는 자동으로 연계됨</a:t>
            </a:r>
            <a:endParaRPr lang="en-US" altLang="ko-KR" dirty="0" smtClean="0"/>
          </a:p>
        </p:txBody>
      </p:sp>
      <p:sp>
        <p:nvSpPr>
          <p:cNvPr id="4" name="직사각형 3"/>
          <p:cNvSpPr/>
          <p:nvPr/>
        </p:nvSpPr>
        <p:spPr>
          <a:xfrm>
            <a:off x="1187624" y="3356992"/>
            <a:ext cx="4464496"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class Employee:</a:t>
            </a:r>
          </a:p>
          <a:p>
            <a:r>
              <a:rPr lang="en-US" altLang="ko-KR" sz="1200" dirty="0"/>
              <a:t>   'Common base class for all employees'</a:t>
            </a:r>
          </a:p>
          <a:p>
            <a:r>
              <a:rPr lang="en-US" altLang="ko-KR" sz="1200" dirty="0"/>
              <a:t>   </a:t>
            </a:r>
            <a:r>
              <a:rPr lang="en-US" altLang="ko-KR" sz="1200" dirty="0" err="1"/>
              <a:t>empCount</a:t>
            </a:r>
            <a:r>
              <a:rPr lang="en-US" altLang="ko-KR" sz="1200" dirty="0"/>
              <a:t> = 0</a:t>
            </a:r>
          </a:p>
          <a:p>
            <a:endParaRPr lang="en-US" altLang="ko-KR" sz="1200" dirty="0"/>
          </a:p>
          <a:p>
            <a:r>
              <a:rPr lang="en-US" altLang="ko-KR" sz="1200" dirty="0"/>
              <a:t>   </a:t>
            </a:r>
            <a:r>
              <a:rPr lang="en-US" altLang="ko-KR" sz="1200" dirty="0" err="1"/>
              <a:t>def</a:t>
            </a:r>
            <a:r>
              <a:rPr lang="en-US" altLang="ko-KR" sz="1200" dirty="0"/>
              <a:t> __</a:t>
            </a:r>
            <a:r>
              <a:rPr lang="en-US" altLang="ko-KR" sz="1200" dirty="0" err="1"/>
              <a:t>init</a:t>
            </a:r>
            <a:r>
              <a:rPr lang="en-US" altLang="ko-KR" sz="1200" dirty="0"/>
              <a:t>__(self, name, salary):</a:t>
            </a:r>
          </a:p>
          <a:p>
            <a:r>
              <a:rPr lang="en-US" altLang="ko-KR" sz="1200" dirty="0"/>
              <a:t>      self.name = name</a:t>
            </a:r>
          </a:p>
          <a:p>
            <a:r>
              <a:rPr lang="en-US" altLang="ko-KR" sz="1200" dirty="0"/>
              <a:t>      </a:t>
            </a:r>
            <a:r>
              <a:rPr lang="en-US" altLang="ko-KR" sz="1200" dirty="0" err="1"/>
              <a:t>self.salary</a:t>
            </a:r>
            <a:r>
              <a:rPr lang="en-US" altLang="ko-KR" sz="1200" dirty="0"/>
              <a:t> = salary</a:t>
            </a:r>
          </a:p>
          <a:p>
            <a:r>
              <a:rPr lang="en-US" altLang="ko-KR" sz="1200" dirty="0"/>
              <a:t>      </a:t>
            </a:r>
            <a:r>
              <a:rPr lang="en-US" altLang="ko-KR" sz="1200" dirty="0" err="1"/>
              <a:t>Employee.empCount</a:t>
            </a:r>
            <a:r>
              <a:rPr lang="en-US" altLang="ko-KR" sz="1200" dirty="0"/>
              <a:t> += 1</a:t>
            </a:r>
          </a:p>
          <a:p>
            <a:endParaRPr lang="en-US" altLang="ko-KR" sz="1200" dirty="0" smtClean="0"/>
          </a:p>
          <a:p>
            <a:endParaRPr lang="en-US" altLang="ko-KR" sz="1200" dirty="0"/>
          </a:p>
          <a:p>
            <a:endParaRPr lang="en-US" altLang="ko-KR" sz="1200" dirty="0" smtClean="0"/>
          </a:p>
          <a:p>
            <a:r>
              <a:rPr lang="en-US" altLang="ko-KR" sz="1200" dirty="0" smtClean="0"/>
              <a:t>"</a:t>
            </a:r>
            <a:r>
              <a:rPr lang="en-US" altLang="ko-KR" sz="1200" dirty="0"/>
              <a:t>This would create first object of Employee class"</a:t>
            </a:r>
          </a:p>
          <a:p>
            <a:r>
              <a:rPr lang="en-US" altLang="ko-KR" sz="1200" dirty="0"/>
              <a:t>emp1 = Employee("Zara", 2000)</a:t>
            </a:r>
          </a:p>
          <a:p>
            <a:r>
              <a:rPr lang="en-US" altLang="ko-KR" sz="1200" dirty="0"/>
              <a:t>"This would create second object of Employee class"</a:t>
            </a:r>
          </a:p>
          <a:p>
            <a:r>
              <a:rPr lang="en-US" altLang="ko-KR" sz="1200" dirty="0"/>
              <a:t>emp2 = Employee("</a:t>
            </a:r>
            <a:r>
              <a:rPr lang="en-US" altLang="ko-KR" sz="1200" dirty="0" err="1"/>
              <a:t>Manni</a:t>
            </a:r>
            <a:r>
              <a:rPr lang="en-US" altLang="ko-KR" sz="1200" dirty="0"/>
              <a:t>", 5000)</a:t>
            </a:r>
            <a:endParaRPr lang="ko-KR" altLang="en-US" sz="1200" dirty="0"/>
          </a:p>
        </p:txBody>
      </p:sp>
      <p:sp>
        <p:nvSpPr>
          <p:cNvPr id="7" name="직사각형 6"/>
          <p:cNvSpPr/>
          <p:nvPr/>
        </p:nvSpPr>
        <p:spPr>
          <a:xfrm>
            <a:off x="1331640" y="4221088"/>
            <a:ext cx="2952328" cy="86409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p:cNvSpPr txBox="1"/>
          <p:nvPr/>
        </p:nvSpPr>
        <p:spPr>
          <a:xfrm>
            <a:off x="6228184" y="4411458"/>
            <a:ext cx="1728192" cy="369332"/>
          </a:xfrm>
          <a:prstGeom prst="rect">
            <a:avLst/>
          </a:prstGeom>
          <a:noFill/>
        </p:spPr>
        <p:txBody>
          <a:bodyPr wrap="square" rtlCol="0">
            <a:spAutoFit/>
          </a:bodyPr>
          <a:lstStyle/>
          <a:p>
            <a:r>
              <a:rPr lang="ko-KR" altLang="en-US" dirty="0" err="1" smtClean="0"/>
              <a:t>생성자</a:t>
            </a:r>
            <a:r>
              <a:rPr lang="ko-KR" altLang="en-US" dirty="0" smtClean="0"/>
              <a:t> 정의</a:t>
            </a:r>
            <a:endParaRPr lang="ko-KR" altLang="en-US" dirty="0"/>
          </a:p>
        </p:txBody>
      </p:sp>
      <p:cxnSp>
        <p:nvCxnSpPr>
          <p:cNvPr id="10" name="직선 화살표 연결선 9"/>
          <p:cNvCxnSpPr>
            <a:stCxn id="7" idx="3"/>
            <a:endCxn id="8" idx="1"/>
          </p:cNvCxnSpPr>
          <p:nvPr/>
        </p:nvCxnSpPr>
        <p:spPr>
          <a:xfrm flipV="1">
            <a:off x="4283968" y="4596124"/>
            <a:ext cx="1944216" cy="570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1221920" y="5589240"/>
            <a:ext cx="2952328" cy="86409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6228184" y="5652958"/>
            <a:ext cx="2520280" cy="369332"/>
          </a:xfrm>
          <a:prstGeom prst="rect">
            <a:avLst/>
          </a:prstGeom>
          <a:noFill/>
        </p:spPr>
        <p:txBody>
          <a:bodyPr wrap="square" rtlCol="0">
            <a:spAutoFit/>
          </a:bodyPr>
          <a:lstStyle/>
          <a:p>
            <a:r>
              <a:rPr lang="ko-KR" altLang="en-US" dirty="0" err="1" smtClean="0"/>
              <a:t>인스턴스</a:t>
            </a:r>
            <a:r>
              <a:rPr lang="ko-KR" altLang="en-US" dirty="0" smtClean="0"/>
              <a:t> 객체 생성</a:t>
            </a:r>
            <a:endParaRPr lang="ko-KR" altLang="en-US" dirty="0"/>
          </a:p>
        </p:txBody>
      </p:sp>
      <p:cxnSp>
        <p:nvCxnSpPr>
          <p:cNvPr id="14" name="직선 화살표 연결선 13"/>
          <p:cNvCxnSpPr>
            <a:endCxn id="12" idx="1"/>
          </p:cNvCxnSpPr>
          <p:nvPr/>
        </p:nvCxnSpPr>
        <p:spPr>
          <a:xfrm flipV="1">
            <a:off x="4174248" y="5837624"/>
            <a:ext cx="2053936" cy="184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오른쪽 화살표 14"/>
          <p:cNvSpPr/>
          <p:nvPr/>
        </p:nvSpPr>
        <p:spPr>
          <a:xfrm rot="16200000">
            <a:off x="2538914" y="5111758"/>
            <a:ext cx="537780" cy="48463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075200" y="5115452"/>
            <a:ext cx="2664296" cy="307777"/>
          </a:xfrm>
          <a:prstGeom prst="rect">
            <a:avLst/>
          </a:prstGeom>
          <a:noFill/>
        </p:spPr>
        <p:txBody>
          <a:bodyPr wrap="square" rtlCol="0">
            <a:spAutoFit/>
          </a:bodyPr>
          <a:lstStyle/>
          <a:p>
            <a:r>
              <a:rPr lang="ko-KR" altLang="en-US" sz="1400" dirty="0" err="1" smtClean="0"/>
              <a:t>생성자와</a:t>
            </a:r>
            <a:r>
              <a:rPr lang="ko-KR" altLang="en-US" sz="1400" dirty="0" smtClean="0"/>
              <a:t> 자동으로 연계</a:t>
            </a:r>
            <a:endParaRPr lang="ko-KR" altLang="en-US" sz="1400" dirty="0"/>
          </a:p>
        </p:txBody>
      </p:sp>
    </p:spTree>
    <p:extLst>
      <p:ext uri="{BB962C8B-B14F-4D97-AF65-F5344CB8AC3E}">
        <p14:creationId xmlns:p14="http://schemas.microsoft.com/office/powerpoint/2010/main" val="220765142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err="1" smtClean="0"/>
              <a:t>소멸자</a:t>
            </a:r>
            <a:r>
              <a:rPr lang="en-US" altLang="ko-KR" dirty="0" smtClean="0"/>
              <a:t>- </a:t>
            </a:r>
            <a:r>
              <a:rPr lang="en-US" altLang="ko-KR" dirty="0"/>
              <a:t>Destroying </a:t>
            </a:r>
            <a:r>
              <a:rPr lang="en-US" altLang="ko-KR" dirty="0" smtClean="0"/>
              <a:t>Objects</a:t>
            </a:r>
            <a:endParaRPr lang="ko-KR" altLang="en-US" dirty="0"/>
          </a:p>
        </p:txBody>
      </p:sp>
      <p:sp>
        <p:nvSpPr>
          <p:cNvPr id="3" name="내용 개체 틀 2"/>
          <p:cNvSpPr>
            <a:spLocks noGrp="1"/>
          </p:cNvSpPr>
          <p:nvPr>
            <p:ph sz="quarter" idx="1"/>
          </p:nvPr>
        </p:nvSpPr>
        <p:spPr>
          <a:xfrm>
            <a:off x="457200" y="1600201"/>
            <a:ext cx="8229600" cy="1828800"/>
          </a:xfrm>
        </p:spPr>
        <p:txBody>
          <a:bodyPr>
            <a:normAutofit/>
          </a:bodyPr>
          <a:lstStyle/>
          <a:p>
            <a:pPr marL="0" indent="0">
              <a:buNone/>
            </a:pPr>
            <a:r>
              <a:rPr lang="ko-KR" altLang="en-US" dirty="0" smtClean="0"/>
              <a:t>클래스의 생성된 </a:t>
            </a:r>
            <a:r>
              <a:rPr lang="ko-KR" altLang="en-US" dirty="0" err="1" smtClean="0"/>
              <a:t>인스턴스를</a:t>
            </a:r>
            <a:r>
              <a:rPr lang="ko-KR" altLang="en-US" dirty="0" smtClean="0"/>
              <a:t> 삭제하는 </a:t>
            </a:r>
            <a:r>
              <a:rPr lang="ko-KR" altLang="en-US" dirty="0" err="1" smtClean="0"/>
              <a:t>메소드</a:t>
            </a:r>
            <a:endParaRPr lang="en-US" altLang="ko-KR" dirty="0" smtClean="0"/>
          </a:p>
        </p:txBody>
      </p:sp>
      <p:sp>
        <p:nvSpPr>
          <p:cNvPr id="4" name="직사각형 3"/>
          <p:cNvSpPr/>
          <p:nvPr/>
        </p:nvSpPr>
        <p:spPr>
          <a:xfrm>
            <a:off x="971600" y="2996952"/>
            <a:ext cx="5184576"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a:t>
            </a:r>
            <a:r>
              <a:rPr lang="en-US" altLang="ko-KR" sz="1200" dirty="0" err="1"/>
              <a:t>usr</a:t>
            </a:r>
            <a:r>
              <a:rPr lang="en-US" altLang="ko-KR" sz="1200" dirty="0"/>
              <a:t>/bin/python</a:t>
            </a:r>
          </a:p>
          <a:p>
            <a:endParaRPr lang="en-US" altLang="ko-KR" sz="1200" dirty="0"/>
          </a:p>
          <a:p>
            <a:r>
              <a:rPr lang="en-US" altLang="ko-KR" sz="1200" dirty="0"/>
              <a:t>class Point:</a:t>
            </a:r>
          </a:p>
          <a:p>
            <a:r>
              <a:rPr lang="en-US" altLang="ko-KR" sz="1200" dirty="0"/>
              <a:t>   </a:t>
            </a:r>
            <a:r>
              <a:rPr lang="en-US" altLang="ko-KR" sz="1200" dirty="0" err="1"/>
              <a:t>def</a:t>
            </a:r>
            <a:r>
              <a:rPr lang="en-US" altLang="ko-KR" sz="1200" dirty="0"/>
              <a:t> __</a:t>
            </a:r>
            <a:r>
              <a:rPr lang="en-US" altLang="ko-KR" sz="1200" dirty="0" err="1"/>
              <a:t>init</a:t>
            </a:r>
            <a:r>
              <a:rPr lang="en-US" altLang="ko-KR" sz="1200" dirty="0"/>
              <a:t>( self, x=0, y=0):</a:t>
            </a:r>
          </a:p>
          <a:p>
            <a:r>
              <a:rPr lang="en-US" altLang="ko-KR" sz="1200" dirty="0"/>
              <a:t>      </a:t>
            </a:r>
            <a:r>
              <a:rPr lang="en-US" altLang="ko-KR" sz="1200" dirty="0" err="1"/>
              <a:t>self.x</a:t>
            </a:r>
            <a:r>
              <a:rPr lang="en-US" altLang="ko-KR" sz="1200" dirty="0"/>
              <a:t> = x</a:t>
            </a:r>
          </a:p>
          <a:p>
            <a:r>
              <a:rPr lang="en-US" altLang="ko-KR" sz="1200" dirty="0"/>
              <a:t>      </a:t>
            </a:r>
            <a:r>
              <a:rPr lang="en-US" altLang="ko-KR" sz="1200" dirty="0" err="1"/>
              <a:t>self.y</a:t>
            </a:r>
            <a:r>
              <a:rPr lang="en-US" altLang="ko-KR" sz="1200" dirty="0"/>
              <a:t> = y</a:t>
            </a:r>
          </a:p>
          <a:p>
            <a:r>
              <a:rPr lang="en-US" altLang="ko-KR" sz="1200" dirty="0"/>
              <a:t>   </a:t>
            </a:r>
            <a:r>
              <a:rPr lang="en-US" altLang="ko-KR" sz="1200" dirty="0" err="1"/>
              <a:t>def</a:t>
            </a:r>
            <a:r>
              <a:rPr lang="en-US" altLang="ko-KR" sz="1200" dirty="0"/>
              <a:t> __del__(self):</a:t>
            </a:r>
          </a:p>
          <a:p>
            <a:r>
              <a:rPr lang="en-US" altLang="ko-KR" sz="1200" dirty="0"/>
              <a:t>      </a:t>
            </a:r>
            <a:r>
              <a:rPr lang="en-US" altLang="ko-KR" sz="1200" dirty="0" err="1"/>
              <a:t>class_name</a:t>
            </a:r>
            <a:r>
              <a:rPr lang="en-US" altLang="ko-KR" sz="1200" dirty="0"/>
              <a:t> = </a:t>
            </a:r>
            <a:r>
              <a:rPr lang="en-US" altLang="ko-KR" sz="1200" dirty="0" err="1"/>
              <a:t>self.__class__.__name</a:t>
            </a:r>
            <a:r>
              <a:rPr lang="en-US" altLang="ko-KR" sz="1200" dirty="0"/>
              <a:t>__</a:t>
            </a:r>
          </a:p>
          <a:p>
            <a:r>
              <a:rPr lang="en-US" altLang="ko-KR" sz="1200" dirty="0"/>
              <a:t>      print </a:t>
            </a:r>
            <a:r>
              <a:rPr lang="en-US" altLang="ko-KR" sz="1200" dirty="0" err="1"/>
              <a:t>class_name</a:t>
            </a:r>
            <a:r>
              <a:rPr lang="en-US" altLang="ko-KR" sz="1200" dirty="0"/>
              <a:t>, "destroyed"</a:t>
            </a:r>
          </a:p>
          <a:p>
            <a:endParaRPr lang="en-US" altLang="ko-KR" sz="1200" dirty="0"/>
          </a:p>
          <a:p>
            <a:r>
              <a:rPr lang="en-US" altLang="ko-KR" sz="1200" dirty="0"/>
              <a:t>pt1 = Point()</a:t>
            </a:r>
          </a:p>
          <a:p>
            <a:r>
              <a:rPr lang="en-US" altLang="ko-KR" sz="1200" dirty="0"/>
              <a:t>pt2 = pt1</a:t>
            </a:r>
          </a:p>
          <a:p>
            <a:r>
              <a:rPr lang="en-US" altLang="ko-KR" sz="1200" dirty="0"/>
              <a:t>pt3 = pt1</a:t>
            </a:r>
          </a:p>
          <a:p>
            <a:r>
              <a:rPr lang="en-US" altLang="ko-KR" sz="1200" dirty="0"/>
              <a:t>print id(pt1), id(pt2), id(pt3) # prints the ids of the </a:t>
            </a:r>
            <a:r>
              <a:rPr lang="en-US" altLang="ko-KR" sz="1200" dirty="0" err="1"/>
              <a:t>obejcts</a:t>
            </a:r>
            <a:endParaRPr lang="en-US" altLang="ko-KR" sz="1200" dirty="0"/>
          </a:p>
          <a:p>
            <a:r>
              <a:rPr lang="en-US" altLang="ko-KR" sz="1200" dirty="0"/>
              <a:t>del pt1</a:t>
            </a:r>
          </a:p>
          <a:p>
            <a:r>
              <a:rPr lang="en-US" altLang="ko-KR" sz="1200" dirty="0"/>
              <a:t>del pt2</a:t>
            </a:r>
          </a:p>
          <a:p>
            <a:r>
              <a:rPr lang="en-US" altLang="ko-KR" sz="1200" dirty="0"/>
              <a:t>del pt3</a:t>
            </a:r>
            <a:endParaRPr lang="ko-KR" altLang="en-US" sz="1200" dirty="0"/>
          </a:p>
        </p:txBody>
      </p:sp>
      <p:sp>
        <p:nvSpPr>
          <p:cNvPr id="5" name="직사각형 4"/>
          <p:cNvSpPr/>
          <p:nvPr/>
        </p:nvSpPr>
        <p:spPr>
          <a:xfrm>
            <a:off x="971600" y="4077072"/>
            <a:ext cx="3888432" cy="64807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6876256" y="4211796"/>
            <a:ext cx="1584176" cy="369332"/>
          </a:xfrm>
          <a:prstGeom prst="rect">
            <a:avLst/>
          </a:prstGeom>
          <a:noFill/>
        </p:spPr>
        <p:txBody>
          <a:bodyPr wrap="square" rtlCol="0">
            <a:spAutoFit/>
          </a:bodyPr>
          <a:lstStyle/>
          <a:p>
            <a:r>
              <a:rPr lang="ko-KR" altLang="en-US" dirty="0" err="1" smtClean="0"/>
              <a:t>소멸자</a:t>
            </a:r>
            <a:r>
              <a:rPr lang="ko-KR" altLang="en-US" dirty="0" smtClean="0"/>
              <a:t> 정의</a:t>
            </a:r>
            <a:endParaRPr lang="ko-KR" altLang="en-US" dirty="0"/>
          </a:p>
        </p:txBody>
      </p:sp>
      <p:cxnSp>
        <p:nvCxnSpPr>
          <p:cNvPr id="8" name="직선 화살표 연결선 7"/>
          <p:cNvCxnSpPr>
            <a:stCxn id="5" idx="3"/>
            <a:endCxn id="6" idx="1"/>
          </p:cNvCxnSpPr>
          <p:nvPr/>
        </p:nvCxnSpPr>
        <p:spPr>
          <a:xfrm flipV="1">
            <a:off x="4860032" y="4396462"/>
            <a:ext cx="2016224" cy="464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971600" y="5522788"/>
            <a:ext cx="1512168" cy="64807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6804248" y="5525296"/>
            <a:ext cx="1584176" cy="369332"/>
          </a:xfrm>
          <a:prstGeom prst="rect">
            <a:avLst/>
          </a:prstGeom>
          <a:noFill/>
        </p:spPr>
        <p:txBody>
          <a:bodyPr wrap="square" rtlCol="0">
            <a:spAutoFit/>
          </a:bodyPr>
          <a:lstStyle/>
          <a:p>
            <a:r>
              <a:rPr lang="ko-KR" altLang="en-US" dirty="0" err="1" smtClean="0"/>
              <a:t>소멸자</a:t>
            </a:r>
            <a:r>
              <a:rPr lang="ko-KR" altLang="en-US" dirty="0" smtClean="0"/>
              <a:t> 활용</a:t>
            </a:r>
            <a:endParaRPr lang="ko-KR" altLang="en-US" dirty="0"/>
          </a:p>
        </p:txBody>
      </p:sp>
      <p:cxnSp>
        <p:nvCxnSpPr>
          <p:cNvPr id="13" name="직선 화살표 연결선 12"/>
          <p:cNvCxnSpPr>
            <a:stCxn id="10" idx="3"/>
            <a:endCxn id="11" idx="1"/>
          </p:cNvCxnSpPr>
          <p:nvPr/>
        </p:nvCxnSpPr>
        <p:spPr>
          <a:xfrm flipV="1">
            <a:off x="2483768" y="5709962"/>
            <a:ext cx="4320480" cy="13686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5982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Class  </a:t>
            </a:r>
            <a:r>
              <a:rPr lang="ko-KR" altLang="en-US" dirty="0" smtClean="0"/>
              <a:t>구조</a:t>
            </a:r>
            <a:endParaRPr lang="ko-KR" altLang="en-US" dirty="0"/>
          </a:p>
        </p:txBody>
      </p:sp>
    </p:spTree>
    <p:extLst>
      <p:ext uri="{BB962C8B-B14F-4D97-AF65-F5344CB8AC3E}">
        <p14:creationId xmlns:p14="http://schemas.microsoft.com/office/powerpoint/2010/main" val="190237777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클래스 구조 알기</a:t>
            </a:r>
            <a:r>
              <a:rPr lang="en-US" altLang="ko-KR" dirty="0" smtClean="0"/>
              <a:t>(1)</a:t>
            </a:r>
            <a:endParaRPr lang="ko-KR" altLang="en-US" dirty="0"/>
          </a:p>
        </p:txBody>
      </p:sp>
      <p:sp>
        <p:nvSpPr>
          <p:cNvPr id="39" name="직사각형 38"/>
          <p:cNvSpPr/>
          <p:nvPr/>
        </p:nvSpPr>
        <p:spPr>
          <a:xfrm>
            <a:off x="755576" y="1844824"/>
            <a:ext cx="4176464" cy="4536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1000" b="1" dirty="0" smtClean="0"/>
          </a:p>
          <a:p>
            <a:r>
              <a:rPr lang="en-US" altLang="ko-KR" sz="1000" b="1" dirty="0" smtClean="0"/>
              <a:t>&gt;&gt;&gt; </a:t>
            </a:r>
            <a:r>
              <a:rPr lang="en-US" altLang="ko-KR" sz="1000" b="1" dirty="0"/>
              <a:t>one = 1</a:t>
            </a:r>
          </a:p>
          <a:p>
            <a:r>
              <a:rPr lang="en-US" altLang="ko-KR" sz="1000" b="1" dirty="0"/>
              <a:t>&gt;&gt;&gt; type(one)</a:t>
            </a:r>
          </a:p>
          <a:p>
            <a:r>
              <a:rPr lang="en-US" altLang="ko-KR" sz="1000" b="1" dirty="0"/>
              <a:t>&lt;type '</a:t>
            </a:r>
            <a:r>
              <a:rPr lang="en-US" altLang="ko-KR" sz="1000" b="1" dirty="0" err="1"/>
              <a:t>int</a:t>
            </a:r>
            <a:r>
              <a:rPr lang="en-US" altLang="ko-KR" sz="1000" b="1" dirty="0"/>
              <a:t>'&gt;</a:t>
            </a:r>
          </a:p>
          <a:p>
            <a:r>
              <a:rPr lang="en-US" altLang="ko-KR" sz="1000" b="1" dirty="0"/>
              <a:t>&gt;&gt;&gt; type(type(one))</a:t>
            </a:r>
          </a:p>
          <a:p>
            <a:r>
              <a:rPr lang="en-US" altLang="ko-KR" sz="1000" b="1" dirty="0"/>
              <a:t>&lt;type 'type</a:t>
            </a:r>
            <a:r>
              <a:rPr lang="en-US" altLang="ko-KR" sz="1000" b="1" dirty="0" smtClean="0"/>
              <a:t>'&gt;</a:t>
            </a:r>
          </a:p>
          <a:p>
            <a:r>
              <a:rPr lang="en-US" altLang="ko-KR" sz="1000" b="1" dirty="0"/>
              <a:t>&gt;&gt;&gt; type(one).__bases__</a:t>
            </a:r>
          </a:p>
          <a:p>
            <a:r>
              <a:rPr lang="en-US" altLang="ko-KR" sz="1000" b="1" dirty="0"/>
              <a:t>(&lt;type 'object'&gt;,)</a:t>
            </a:r>
          </a:p>
          <a:p>
            <a:r>
              <a:rPr lang="en-US" altLang="ko-KR" sz="1000" b="1" dirty="0"/>
              <a:t>&gt;&gt;&gt; </a:t>
            </a:r>
          </a:p>
          <a:p>
            <a:r>
              <a:rPr lang="en-US" altLang="ko-KR" sz="1000" b="1" dirty="0"/>
              <a:t>&gt;&gt;&gt; object </a:t>
            </a:r>
          </a:p>
          <a:p>
            <a:r>
              <a:rPr lang="en-US" altLang="ko-KR" sz="1000" b="1" dirty="0"/>
              <a:t>&lt;type 'object'&gt;</a:t>
            </a:r>
          </a:p>
          <a:p>
            <a:r>
              <a:rPr lang="en-US" altLang="ko-KR" sz="1000" b="1" dirty="0"/>
              <a:t>&gt;&gt;&gt; type </a:t>
            </a:r>
          </a:p>
          <a:p>
            <a:r>
              <a:rPr lang="en-US" altLang="ko-KR" sz="1000" b="1" dirty="0"/>
              <a:t>&lt;type 'type'&gt; </a:t>
            </a:r>
          </a:p>
          <a:p>
            <a:r>
              <a:rPr lang="en-US" altLang="ko-KR" sz="1000" b="1" dirty="0"/>
              <a:t>&gt;&gt;&gt; type(object) </a:t>
            </a:r>
          </a:p>
          <a:p>
            <a:r>
              <a:rPr lang="en-US" altLang="ko-KR" sz="1000" b="1" dirty="0"/>
              <a:t>&lt;type 'type'&gt;</a:t>
            </a:r>
          </a:p>
          <a:p>
            <a:r>
              <a:rPr lang="en-US" altLang="ko-KR" sz="1000" b="1" dirty="0"/>
              <a:t>&gt;&gt;&gt; </a:t>
            </a:r>
            <a:r>
              <a:rPr lang="en-US" altLang="ko-KR" sz="1000" b="1" dirty="0" err="1"/>
              <a:t>object.__class</a:t>
            </a:r>
            <a:r>
              <a:rPr lang="en-US" altLang="ko-KR" sz="1000" b="1" dirty="0"/>
              <a:t>__ </a:t>
            </a:r>
          </a:p>
          <a:p>
            <a:r>
              <a:rPr lang="en-US" altLang="ko-KR" sz="1000" b="1" dirty="0"/>
              <a:t>&lt;type 'type'&gt;</a:t>
            </a:r>
          </a:p>
          <a:p>
            <a:r>
              <a:rPr lang="en-US" altLang="ko-KR" sz="1000" b="1" dirty="0"/>
              <a:t>&gt;&gt;&gt; </a:t>
            </a:r>
            <a:r>
              <a:rPr lang="en-US" altLang="ko-KR" sz="1000" b="1" dirty="0" err="1"/>
              <a:t>object.__bases</a:t>
            </a:r>
            <a:r>
              <a:rPr lang="en-US" altLang="ko-KR" sz="1000" b="1" dirty="0"/>
              <a:t>__ </a:t>
            </a:r>
          </a:p>
          <a:p>
            <a:r>
              <a:rPr lang="en-US" altLang="ko-KR" sz="1000" b="1" dirty="0"/>
              <a:t>()</a:t>
            </a:r>
          </a:p>
          <a:p>
            <a:r>
              <a:rPr lang="en-US" altLang="ko-KR" sz="1000" b="1" dirty="0"/>
              <a:t>&gt;&gt;&gt; </a:t>
            </a:r>
            <a:r>
              <a:rPr lang="en-US" altLang="ko-KR" sz="1000" b="1" dirty="0" err="1"/>
              <a:t>type.__class</a:t>
            </a:r>
            <a:r>
              <a:rPr lang="en-US" altLang="ko-KR" sz="1000" b="1" dirty="0"/>
              <a:t>__ </a:t>
            </a:r>
          </a:p>
          <a:p>
            <a:r>
              <a:rPr lang="en-US" altLang="ko-KR" sz="1000" b="1" dirty="0"/>
              <a:t>&lt;type 'type'&gt;</a:t>
            </a:r>
          </a:p>
          <a:p>
            <a:r>
              <a:rPr lang="en-US" altLang="ko-KR" sz="1000" b="1" dirty="0"/>
              <a:t>&gt;&gt;&gt; </a:t>
            </a:r>
            <a:r>
              <a:rPr lang="en-US" altLang="ko-KR" sz="1000" b="1" dirty="0" err="1"/>
              <a:t>type.__bases</a:t>
            </a:r>
            <a:r>
              <a:rPr lang="en-US" altLang="ko-KR" sz="1000" b="1" dirty="0"/>
              <a:t>__ </a:t>
            </a:r>
          </a:p>
          <a:p>
            <a:r>
              <a:rPr lang="en-US" altLang="ko-KR" sz="1000" b="1" dirty="0"/>
              <a:t>(&lt;type 'object</a:t>
            </a:r>
            <a:r>
              <a:rPr lang="en-US" altLang="ko-KR" sz="1000" b="1" dirty="0" smtClean="0"/>
              <a:t>'&gt;,)</a:t>
            </a:r>
          </a:p>
          <a:p>
            <a:r>
              <a:rPr lang="en-US" altLang="ko-KR" sz="1000" b="1" dirty="0"/>
              <a:t>&gt;&gt;&gt; </a:t>
            </a:r>
            <a:r>
              <a:rPr lang="en-US" altLang="ko-KR" sz="1000" b="1" dirty="0" err="1"/>
              <a:t>isinstance</a:t>
            </a:r>
            <a:r>
              <a:rPr lang="en-US" altLang="ko-KR" sz="1000" b="1" dirty="0"/>
              <a:t>(object, object) </a:t>
            </a:r>
          </a:p>
          <a:p>
            <a:r>
              <a:rPr lang="en-US" altLang="ko-KR" sz="1000" b="1" dirty="0"/>
              <a:t>True</a:t>
            </a:r>
          </a:p>
          <a:p>
            <a:r>
              <a:rPr lang="en-US" altLang="ko-KR" sz="1000" b="1" dirty="0"/>
              <a:t>&gt;&gt;&gt; </a:t>
            </a:r>
            <a:r>
              <a:rPr lang="en-US" altLang="ko-KR" sz="1000" b="1" dirty="0" err="1"/>
              <a:t>isinstance</a:t>
            </a:r>
            <a:r>
              <a:rPr lang="en-US" altLang="ko-KR" sz="1000" b="1" dirty="0"/>
              <a:t>(type, object) </a:t>
            </a:r>
          </a:p>
          <a:p>
            <a:r>
              <a:rPr lang="en-US" altLang="ko-KR" sz="1000" b="1" dirty="0" smtClean="0"/>
              <a:t>True</a:t>
            </a:r>
          </a:p>
          <a:p>
            <a:r>
              <a:rPr lang="en-US" altLang="ko-KR" sz="1000" b="1" dirty="0"/>
              <a:t>&gt;&gt;&gt; </a:t>
            </a:r>
            <a:r>
              <a:rPr lang="en-US" altLang="ko-KR" sz="1000" b="1" dirty="0" err="1"/>
              <a:t>isinstance</a:t>
            </a:r>
            <a:r>
              <a:rPr lang="en-US" altLang="ko-KR" sz="1000" b="1" dirty="0"/>
              <a:t>(object, type)</a:t>
            </a:r>
          </a:p>
          <a:p>
            <a:r>
              <a:rPr lang="en-US" altLang="ko-KR" sz="1000" b="1" dirty="0"/>
              <a:t>True</a:t>
            </a:r>
            <a:endParaRPr lang="en-US" altLang="ko-KR" sz="1000" b="1" dirty="0" smtClean="0"/>
          </a:p>
          <a:p>
            <a:endParaRPr lang="ko-KR" altLang="en-US" sz="1000" dirty="0"/>
          </a:p>
        </p:txBody>
      </p:sp>
      <p:sp>
        <p:nvSpPr>
          <p:cNvPr id="11" name="직사각형 10"/>
          <p:cNvSpPr/>
          <p:nvPr/>
        </p:nvSpPr>
        <p:spPr>
          <a:xfrm>
            <a:off x="7524328" y="3926848"/>
            <a:ext cx="936104" cy="52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object</a:t>
            </a:r>
            <a:endParaRPr lang="ko-KR" altLang="en-US" dirty="0"/>
          </a:p>
        </p:txBody>
      </p:sp>
      <p:sp>
        <p:nvSpPr>
          <p:cNvPr id="15" name="직사각형 14"/>
          <p:cNvSpPr/>
          <p:nvPr/>
        </p:nvSpPr>
        <p:spPr>
          <a:xfrm>
            <a:off x="5787989" y="3926848"/>
            <a:ext cx="936104" cy="52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type</a:t>
            </a:r>
            <a:endParaRPr lang="ko-KR" altLang="en-US" dirty="0"/>
          </a:p>
        </p:txBody>
      </p:sp>
      <p:sp>
        <p:nvSpPr>
          <p:cNvPr id="16" name="직사각형 15"/>
          <p:cNvSpPr/>
          <p:nvPr/>
        </p:nvSpPr>
        <p:spPr>
          <a:xfrm>
            <a:off x="5580112" y="5497658"/>
            <a:ext cx="936104" cy="52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int</a:t>
            </a:r>
            <a:endParaRPr lang="ko-KR" altLang="en-US" dirty="0"/>
          </a:p>
        </p:txBody>
      </p:sp>
      <p:sp>
        <p:nvSpPr>
          <p:cNvPr id="17" name="직사각형 16"/>
          <p:cNvSpPr/>
          <p:nvPr/>
        </p:nvSpPr>
        <p:spPr>
          <a:xfrm>
            <a:off x="6668616" y="5497658"/>
            <a:ext cx="936104" cy="52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float</a:t>
            </a:r>
            <a:endParaRPr lang="ko-KR" altLang="en-US" dirty="0"/>
          </a:p>
        </p:txBody>
      </p:sp>
      <p:sp>
        <p:nvSpPr>
          <p:cNvPr id="18" name="직사각형 17"/>
          <p:cNvSpPr/>
          <p:nvPr/>
        </p:nvSpPr>
        <p:spPr>
          <a:xfrm>
            <a:off x="7784504" y="5497658"/>
            <a:ext cx="936104" cy="523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t>str</a:t>
            </a:r>
            <a:endParaRPr lang="ko-KR" altLang="en-US" dirty="0"/>
          </a:p>
        </p:txBody>
      </p:sp>
      <p:cxnSp>
        <p:nvCxnSpPr>
          <p:cNvPr id="13" name="꺾인 연결선 12"/>
          <p:cNvCxnSpPr>
            <a:stCxn id="16" idx="0"/>
            <a:endCxn id="11" idx="2"/>
          </p:cNvCxnSpPr>
          <p:nvPr/>
        </p:nvCxnSpPr>
        <p:spPr>
          <a:xfrm rot="5400000" flipH="1" flipV="1">
            <a:off x="6496682" y="4001960"/>
            <a:ext cx="1047180" cy="194421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꺾인 연결선 18"/>
          <p:cNvCxnSpPr>
            <a:stCxn id="17" idx="0"/>
            <a:endCxn id="15" idx="2"/>
          </p:cNvCxnSpPr>
          <p:nvPr/>
        </p:nvCxnSpPr>
        <p:spPr>
          <a:xfrm rot="16200000" flipV="1">
            <a:off x="6172765" y="4533754"/>
            <a:ext cx="1047180" cy="88062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꺾인 연결선 20"/>
          <p:cNvCxnSpPr>
            <a:stCxn id="18" idx="0"/>
            <a:endCxn id="11" idx="2"/>
          </p:cNvCxnSpPr>
          <p:nvPr/>
        </p:nvCxnSpPr>
        <p:spPr>
          <a:xfrm rot="16200000" flipV="1">
            <a:off x="7598878" y="4843980"/>
            <a:ext cx="1047180" cy="2601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52120" y="3068960"/>
            <a:ext cx="2852464" cy="369332"/>
          </a:xfrm>
          <a:prstGeom prst="rect">
            <a:avLst/>
          </a:prstGeom>
          <a:noFill/>
        </p:spPr>
        <p:txBody>
          <a:bodyPr wrap="square" rtlCol="0">
            <a:spAutoFit/>
          </a:bodyPr>
          <a:lstStyle/>
          <a:p>
            <a:pPr algn="ctr"/>
            <a:r>
              <a:rPr lang="en-US" altLang="ko-KR" dirty="0"/>
              <a:t> </a:t>
            </a:r>
            <a:r>
              <a:rPr lang="ko-KR" altLang="en-US" b="1" u="sng" dirty="0" smtClean="0"/>
              <a:t>클래스 구조</a:t>
            </a:r>
            <a:endParaRPr lang="ko-KR" altLang="en-US" b="1" u="sng" dirty="0"/>
          </a:p>
        </p:txBody>
      </p:sp>
      <p:sp>
        <p:nvSpPr>
          <p:cNvPr id="6" name="직사각형 5"/>
          <p:cNvSpPr/>
          <p:nvPr/>
        </p:nvSpPr>
        <p:spPr>
          <a:xfrm>
            <a:off x="755576" y="5301208"/>
            <a:ext cx="2376264" cy="96134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p:cNvCxnSpPr/>
          <p:nvPr/>
        </p:nvCxnSpPr>
        <p:spPr>
          <a:xfrm flipV="1">
            <a:off x="3131840" y="4828470"/>
            <a:ext cx="2448272" cy="10390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15" idx="3"/>
            <a:endCxn id="11" idx="1"/>
          </p:cNvCxnSpPr>
          <p:nvPr/>
        </p:nvCxnSpPr>
        <p:spPr>
          <a:xfrm>
            <a:off x="6724093" y="4188663"/>
            <a:ext cx="80023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13809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클래스 구조 알기</a:t>
            </a:r>
            <a:r>
              <a:rPr lang="en-US" altLang="ko-KR" dirty="0" smtClean="0"/>
              <a:t>(2)</a:t>
            </a:r>
            <a:endParaRPr lang="ko-KR" altLang="en-US" dirty="0"/>
          </a:p>
        </p:txBody>
      </p:sp>
      <p:sp>
        <p:nvSpPr>
          <p:cNvPr id="39" name="직사각형 38"/>
          <p:cNvSpPr/>
          <p:nvPr/>
        </p:nvSpPr>
        <p:spPr>
          <a:xfrm>
            <a:off x="755576" y="3356992"/>
            <a:ext cx="3096344"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b="1" dirty="0"/>
              <a:t>&gt;&gt;&gt; list </a:t>
            </a:r>
          </a:p>
          <a:p>
            <a:r>
              <a:rPr lang="en-US" altLang="ko-KR" sz="1000" b="1" dirty="0"/>
              <a:t>&lt;type 'list'&gt;</a:t>
            </a:r>
          </a:p>
          <a:p>
            <a:r>
              <a:rPr lang="en-US" altLang="ko-KR" sz="1000" b="1" dirty="0"/>
              <a:t>&gt;&gt;&gt; </a:t>
            </a:r>
            <a:r>
              <a:rPr lang="en-US" altLang="ko-KR" sz="1000" b="1" dirty="0" err="1"/>
              <a:t>list.__class</a:t>
            </a:r>
            <a:r>
              <a:rPr lang="en-US" altLang="ko-KR" sz="1000" b="1" dirty="0"/>
              <a:t>__  </a:t>
            </a:r>
          </a:p>
          <a:p>
            <a:r>
              <a:rPr lang="en-US" altLang="ko-KR" sz="1000" b="1" dirty="0"/>
              <a:t>&lt;type 'type'&gt;</a:t>
            </a:r>
          </a:p>
          <a:p>
            <a:r>
              <a:rPr lang="en-US" altLang="ko-KR" sz="1000" b="1" dirty="0"/>
              <a:t>&gt;&gt;&gt; </a:t>
            </a:r>
            <a:r>
              <a:rPr lang="en-US" altLang="ko-KR" sz="1000" b="1" dirty="0" err="1"/>
              <a:t>list.__bases</a:t>
            </a:r>
            <a:r>
              <a:rPr lang="en-US" altLang="ko-KR" sz="1000" b="1" dirty="0"/>
              <a:t>__  </a:t>
            </a:r>
          </a:p>
          <a:p>
            <a:r>
              <a:rPr lang="en-US" altLang="ko-KR" sz="1000" b="1" dirty="0"/>
              <a:t>(&lt;type 'object'&gt;,)</a:t>
            </a:r>
          </a:p>
          <a:p>
            <a:r>
              <a:rPr lang="en-US" altLang="ko-KR" sz="1000" b="1" dirty="0"/>
              <a:t>&gt;&gt;&gt; </a:t>
            </a:r>
            <a:r>
              <a:rPr lang="en-US" altLang="ko-KR" sz="1000" b="1" dirty="0" err="1"/>
              <a:t>tuple.__class</a:t>
            </a:r>
            <a:r>
              <a:rPr lang="en-US" altLang="ko-KR" sz="1000" b="1" dirty="0"/>
              <a:t>__, </a:t>
            </a:r>
            <a:r>
              <a:rPr lang="en-US" altLang="ko-KR" sz="1000" b="1" dirty="0" err="1"/>
              <a:t>tuple.__bases</a:t>
            </a:r>
            <a:r>
              <a:rPr lang="en-US" altLang="ko-KR" sz="1000" b="1" dirty="0"/>
              <a:t>__ </a:t>
            </a:r>
          </a:p>
          <a:p>
            <a:r>
              <a:rPr lang="en-US" altLang="ko-KR" sz="1000" b="1" dirty="0"/>
              <a:t>(&lt;type 'type'&gt;, (&lt;type 'object'&gt;,))</a:t>
            </a:r>
          </a:p>
          <a:p>
            <a:r>
              <a:rPr lang="en-US" altLang="ko-KR" sz="1000" b="1" dirty="0"/>
              <a:t>&gt;&gt;&gt; </a:t>
            </a:r>
            <a:r>
              <a:rPr lang="en-US" altLang="ko-KR" sz="1000" b="1" dirty="0" err="1"/>
              <a:t>dict</a:t>
            </a:r>
            <a:r>
              <a:rPr lang="en-US" altLang="ko-KR" sz="1000" b="1" dirty="0"/>
              <a:t>.__class__, </a:t>
            </a:r>
            <a:r>
              <a:rPr lang="en-US" altLang="ko-KR" sz="1000" b="1" dirty="0" err="1"/>
              <a:t>dict</a:t>
            </a:r>
            <a:r>
              <a:rPr lang="en-US" altLang="ko-KR" sz="1000" b="1" dirty="0"/>
              <a:t>.__bases__ </a:t>
            </a:r>
          </a:p>
          <a:p>
            <a:r>
              <a:rPr lang="en-US" altLang="ko-KR" sz="1000" b="1" dirty="0"/>
              <a:t>(&lt;type 'type'&gt;, (&lt;type 'object'&gt;,))</a:t>
            </a:r>
          </a:p>
          <a:p>
            <a:r>
              <a:rPr lang="en-US" altLang="ko-KR" sz="1000" b="1" dirty="0"/>
              <a:t>&gt;&gt;&gt;</a:t>
            </a:r>
          </a:p>
          <a:p>
            <a:r>
              <a:rPr lang="en-US" altLang="ko-KR" sz="1000" b="1" dirty="0"/>
              <a:t>&gt;&gt;&gt; </a:t>
            </a:r>
            <a:r>
              <a:rPr lang="en-US" altLang="ko-KR" sz="1000" b="1" dirty="0" err="1"/>
              <a:t>mylist</a:t>
            </a:r>
            <a:r>
              <a:rPr lang="en-US" altLang="ko-KR" sz="1000" b="1" dirty="0"/>
              <a:t> = [1,2,3] </a:t>
            </a:r>
          </a:p>
          <a:p>
            <a:r>
              <a:rPr lang="en-US" altLang="ko-KR" sz="1000" b="1" dirty="0"/>
              <a:t>&gt;&gt;&gt; </a:t>
            </a:r>
            <a:r>
              <a:rPr lang="en-US" altLang="ko-KR" sz="1000" b="1" dirty="0" err="1"/>
              <a:t>mylist</a:t>
            </a:r>
            <a:r>
              <a:rPr lang="en-US" altLang="ko-KR" sz="1000" b="1" dirty="0"/>
              <a:t>.__class__ </a:t>
            </a:r>
          </a:p>
          <a:p>
            <a:r>
              <a:rPr lang="en-US" altLang="ko-KR" sz="1000" b="1" dirty="0"/>
              <a:t>&lt;type 'list'&gt;</a:t>
            </a:r>
          </a:p>
          <a:p>
            <a:endParaRPr lang="ko-KR" altLang="en-US" sz="1000" dirty="0"/>
          </a:p>
        </p:txBody>
      </p:sp>
      <p:sp>
        <p:nvSpPr>
          <p:cNvPr id="40" name="내용 개체 틀 2"/>
          <p:cNvSpPr>
            <a:spLocks noGrp="1"/>
          </p:cNvSpPr>
          <p:nvPr>
            <p:ph sz="quarter" idx="1"/>
          </p:nvPr>
        </p:nvSpPr>
        <p:spPr>
          <a:xfrm>
            <a:off x="457200" y="1628800"/>
            <a:ext cx="8229600" cy="1190020"/>
          </a:xfrm>
        </p:spPr>
        <p:txBody>
          <a:bodyPr>
            <a:normAutofit/>
          </a:bodyPr>
          <a:lstStyle/>
          <a:p>
            <a:pPr marL="0" indent="0">
              <a:buNone/>
            </a:pPr>
            <a:r>
              <a:rPr lang="en-US" altLang="ko-KR" dirty="0" smtClean="0"/>
              <a:t> </a:t>
            </a:r>
            <a:r>
              <a:rPr lang="ko-KR" altLang="en-US" dirty="0" smtClean="0"/>
              <a:t>데이터 타입은 상속을 받을 때 타입 객체를 바로 받지만 </a:t>
            </a:r>
            <a:r>
              <a:rPr lang="en-US" altLang="ko-KR" dirty="0" smtClean="0"/>
              <a:t>base</a:t>
            </a:r>
            <a:r>
              <a:rPr lang="ko-KR" altLang="en-US" dirty="0" smtClean="0"/>
              <a:t>는 </a:t>
            </a:r>
            <a:r>
              <a:rPr lang="en-US" altLang="ko-KR" dirty="0" smtClean="0"/>
              <a:t>object </a:t>
            </a:r>
            <a:r>
              <a:rPr lang="ko-KR" altLang="en-US" dirty="0" smtClean="0"/>
              <a:t>클래스를 처리</a:t>
            </a:r>
            <a:endParaRPr lang="en-US" altLang="ko-KR" dirty="0" smtClean="0"/>
          </a:p>
        </p:txBody>
      </p:sp>
      <p:sp>
        <p:nvSpPr>
          <p:cNvPr id="37" name="TextBox 36"/>
          <p:cNvSpPr txBox="1"/>
          <p:nvPr/>
        </p:nvSpPr>
        <p:spPr>
          <a:xfrm>
            <a:off x="5220072" y="2996952"/>
            <a:ext cx="2376264" cy="307777"/>
          </a:xfrm>
          <a:prstGeom prst="rect">
            <a:avLst/>
          </a:prstGeom>
          <a:noFill/>
        </p:spPr>
        <p:txBody>
          <a:bodyPr wrap="square" rtlCol="0">
            <a:spAutoFit/>
          </a:bodyPr>
          <a:lstStyle/>
          <a:p>
            <a:pPr algn="ctr"/>
            <a:r>
              <a:rPr lang="en-US" altLang="ko-KR" sz="1400" u="sng" dirty="0"/>
              <a:t> </a:t>
            </a:r>
            <a:r>
              <a:rPr lang="ko-KR" altLang="en-US" sz="1400" u="sng" dirty="0" smtClean="0"/>
              <a:t>객체 생성 예시</a:t>
            </a:r>
            <a:endParaRPr lang="ko-KR" altLang="en-US" sz="1400" u="sng" dirty="0"/>
          </a:p>
        </p:txBody>
      </p:sp>
      <p:sp>
        <p:nvSpPr>
          <p:cNvPr id="38" name="직사각형 37"/>
          <p:cNvSpPr/>
          <p:nvPr/>
        </p:nvSpPr>
        <p:spPr>
          <a:xfrm>
            <a:off x="4427984" y="3789039"/>
            <a:ext cx="1368152" cy="242778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5820680" y="3789039"/>
            <a:ext cx="1368152" cy="242778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7221896" y="3789039"/>
            <a:ext cx="1368152" cy="242778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4572000" y="3429000"/>
            <a:ext cx="1080120" cy="307777"/>
          </a:xfrm>
          <a:prstGeom prst="rect">
            <a:avLst/>
          </a:prstGeom>
          <a:noFill/>
        </p:spPr>
        <p:txBody>
          <a:bodyPr wrap="square" rtlCol="0">
            <a:spAutoFit/>
          </a:bodyPr>
          <a:lstStyle/>
          <a:p>
            <a:pPr algn="ctr"/>
            <a:r>
              <a:rPr lang="ko-KR" altLang="en-US" sz="1400" dirty="0" smtClean="0"/>
              <a:t>메타클래스</a:t>
            </a:r>
            <a:endParaRPr lang="ko-KR" altLang="en-US" sz="1400" dirty="0"/>
          </a:p>
        </p:txBody>
      </p:sp>
      <p:sp>
        <p:nvSpPr>
          <p:cNvPr id="46" name="TextBox 45"/>
          <p:cNvSpPr txBox="1"/>
          <p:nvPr/>
        </p:nvSpPr>
        <p:spPr>
          <a:xfrm>
            <a:off x="5940152" y="3429000"/>
            <a:ext cx="1080120" cy="307777"/>
          </a:xfrm>
          <a:prstGeom prst="rect">
            <a:avLst/>
          </a:prstGeom>
          <a:noFill/>
        </p:spPr>
        <p:txBody>
          <a:bodyPr wrap="square" rtlCol="0">
            <a:spAutoFit/>
          </a:bodyPr>
          <a:lstStyle/>
          <a:p>
            <a:pPr algn="ctr"/>
            <a:r>
              <a:rPr lang="ko-KR" altLang="en-US" sz="1400" dirty="0" smtClean="0"/>
              <a:t>클래스</a:t>
            </a:r>
            <a:endParaRPr lang="ko-KR" altLang="en-US" sz="1400" dirty="0"/>
          </a:p>
        </p:txBody>
      </p:sp>
      <p:sp>
        <p:nvSpPr>
          <p:cNvPr id="47" name="TextBox 46"/>
          <p:cNvSpPr txBox="1"/>
          <p:nvPr/>
        </p:nvSpPr>
        <p:spPr>
          <a:xfrm>
            <a:off x="7308304" y="3429000"/>
            <a:ext cx="1080120" cy="307777"/>
          </a:xfrm>
          <a:prstGeom prst="rect">
            <a:avLst/>
          </a:prstGeom>
          <a:noFill/>
        </p:spPr>
        <p:txBody>
          <a:bodyPr wrap="square" rtlCol="0">
            <a:spAutoFit/>
          </a:bodyPr>
          <a:lstStyle/>
          <a:p>
            <a:pPr algn="ctr"/>
            <a:r>
              <a:rPr lang="ko-KR" altLang="en-US" sz="1400" dirty="0" err="1" smtClean="0"/>
              <a:t>인스턴스</a:t>
            </a:r>
            <a:endParaRPr lang="ko-KR" altLang="en-US" sz="1400" dirty="0"/>
          </a:p>
        </p:txBody>
      </p:sp>
      <p:sp>
        <p:nvSpPr>
          <p:cNvPr id="45" name="직사각형 44"/>
          <p:cNvSpPr/>
          <p:nvPr/>
        </p:nvSpPr>
        <p:spPr>
          <a:xfrm>
            <a:off x="4680012" y="4077072"/>
            <a:ext cx="864096" cy="3600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t</a:t>
            </a:r>
            <a:r>
              <a:rPr lang="en-US" altLang="ko-KR" sz="1400" dirty="0" smtClean="0"/>
              <a:t>ype</a:t>
            </a:r>
            <a:endParaRPr lang="ko-KR" altLang="en-US" sz="1400" dirty="0"/>
          </a:p>
        </p:txBody>
      </p:sp>
      <p:sp>
        <p:nvSpPr>
          <p:cNvPr id="49" name="직사각형 48"/>
          <p:cNvSpPr/>
          <p:nvPr/>
        </p:nvSpPr>
        <p:spPr>
          <a:xfrm>
            <a:off x="6048164" y="4036809"/>
            <a:ext cx="864096" cy="3600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o</a:t>
            </a:r>
            <a:r>
              <a:rPr lang="en-US" altLang="ko-KR" sz="1400" dirty="0" smtClean="0"/>
              <a:t>bject</a:t>
            </a:r>
            <a:endParaRPr lang="ko-KR" altLang="en-US" sz="1400" dirty="0"/>
          </a:p>
        </p:txBody>
      </p:sp>
      <p:sp>
        <p:nvSpPr>
          <p:cNvPr id="50" name="직사각형 49"/>
          <p:cNvSpPr/>
          <p:nvPr/>
        </p:nvSpPr>
        <p:spPr>
          <a:xfrm>
            <a:off x="6048164" y="4552698"/>
            <a:ext cx="864096" cy="3600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list</a:t>
            </a:r>
            <a:endParaRPr lang="ko-KR" altLang="en-US" sz="1400" dirty="0"/>
          </a:p>
        </p:txBody>
      </p:sp>
      <p:sp>
        <p:nvSpPr>
          <p:cNvPr id="52" name="직사각형 51"/>
          <p:cNvSpPr/>
          <p:nvPr/>
        </p:nvSpPr>
        <p:spPr>
          <a:xfrm>
            <a:off x="7416316" y="4543367"/>
            <a:ext cx="864096" cy="3600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err="1" smtClean="0"/>
              <a:t>mylist</a:t>
            </a:r>
            <a:endParaRPr lang="ko-KR" altLang="en-US" sz="1400" dirty="0"/>
          </a:p>
        </p:txBody>
      </p:sp>
    </p:spTree>
    <p:extLst>
      <p:ext uri="{BB962C8B-B14F-4D97-AF65-F5344CB8AC3E}">
        <p14:creationId xmlns:p14="http://schemas.microsoft.com/office/powerpoint/2010/main" val="126471728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i</a:t>
            </a:r>
            <a:r>
              <a:rPr lang="en-US" altLang="ko-KR" dirty="0" err="1" smtClean="0"/>
              <a:t>ssubclass</a:t>
            </a:r>
            <a:r>
              <a:rPr lang="en-US" altLang="ko-KR" dirty="0" smtClean="0"/>
              <a:t>/</a:t>
            </a:r>
            <a:r>
              <a:rPr lang="en-US" altLang="ko-KR" dirty="0" err="1" smtClean="0"/>
              <a:t>isinstance</a:t>
            </a:r>
            <a:r>
              <a:rPr lang="en-US" altLang="ko-KR" dirty="0" smtClean="0"/>
              <a:t> </a:t>
            </a:r>
            <a:r>
              <a:rPr lang="ko-KR" altLang="en-US" dirty="0" smtClean="0"/>
              <a:t>함수</a:t>
            </a:r>
            <a:endParaRPr lang="ko-KR" altLang="en-US" dirty="0"/>
          </a:p>
        </p:txBody>
      </p:sp>
      <p:sp>
        <p:nvSpPr>
          <p:cNvPr id="39" name="직사각형 38"/>
          <p:cNvSpPr/>
          <p:nvPr/>
        </p:nvSpPr>
        <p:spPr>
          <a:xfrm>
            <a:off x="1043608" y="4005064"/>
            <a:ext cx="3096344"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t>
            </a:r>
            <a:r>
              <a:rPr lang="en-US" altLang="ko-KR" sz="1000" dirty="0" err="1"/>
              <a:t>issubclass</a:t>
            </a:r>
            <a:r>
              <a:rPr lang="en-US" altLang="ko-KR" sz="1000" dirty="0"/>
              <a:t>(</a:t>
            </a:r>
            <a:r>
              <a:rPr lang="en-US" altLang="ko-KR" sz="1000" dirty="0" err="1"/>
              <a:t>list,object</a:t>
            </a:r>
            <a:r>
              <a:rPr lang="en-US" altLang="ko-KR" sz="1000" dirty="0"/>
              <a:t>)</a:t>
            </a:r>
          </a:p>
          <a:p>
            <a:r>
              <a:rPr lang="en-US" altLang="ko-KR" sz="1000" dirty="0"/>
              <a:t>True</a:t>
            </a:r>
          </a:p>
          <a:p>
            <a:r>
              <a:rPr lang="en-US" altLang="ko-KR" sz="1000" dirty="0"/>
              <a:t>&gt;&gt;&gt; </a:t>
            </a:r>
            <a:r>
              <a:rPr lang="en-US" altLang="ko-KR" sz="1000" dirty="0" err="1"/>
              <a:t>list.__bases</a:t>
            </a:r>
            <a:r>
              <a:rPr lang="en-US" altLang="ko-KR" sz="1000" dirty="0"/>
              <a:t>__</a:t>
            </a:r>
          </a:p>
          <a:p>
            <a:r>
              <a:rPr lang="en-US" altLang="ko-KR" sz="1000" dirty="0"/>
              <a:t>(&lt;type 'object</a:t>
            </a:r>
            <a:r>
              <a:rPr lang="en-US" altLang="ko-KR" sz="1000" dirty="0" smtClean="0"/>
              <a:t>'&gt;,)</a:t>
            </a:r>
          </a:p>
          <a:p>
            <a:r>
              <a:rPr lang="en-US" altLang="ko-KR" sz="1000" dirty="0"/>
              <a:t>&gt;&gt;&gt; </a:t>
            </a:r>
            <a:r>
              <a:rPr lang="en-US" altLang="ko-KR" sz="1000" dirty="0" err="1"/>
              <a:t>issubclass</a:t>
            </a:r>
            <a:r>
              <a:rPr lang="en-US" altLang="ko-KR" sz="1000" dirty="0"/>
              <a:t>(list, type)</a:t>
            </a:r>
          </a:p>
          <a:p>
            <a:r>
              <a:rPr lang="en-US" altLang="ko-KR" sz="1000" dirty="0"/>
              <a:t>False</a:t>
            </a:r>
          </a:p>
          <a:p>
            <a:r>
              <a:rPr lang="en-US" altLang="ko-KR" sz="1000" dirty="0"/>
              <a:t>&gt;&gt;&gt;</a:t>
            </a:r>
            <a:endParaRPr lang="ko-KR" altLang="en-US" sz="1000" dirty="0"/>
          </a:p>
        </p:txBody>
      </p:sp>
      <p:sp>
        <p:nvSpPr>
          <p:cNvPr id="40" name="내용 개체 틀 2"/>
          <p:cNvSpPr>
            <a:spLocks noGrp="1"/>
          </p:cNvSpPr>
          <p:nvPr>
            <p:ph sz="quarter" idx="1"/>
          </p:nvPr>
        </p:nvSpPr>
        <p:spPr>
          <a:xfrm>
            <a:off x="457200" y="1628800"/>
            <a:ext cx="8229600" cy="1512168"/>
          </a:xfrm>
        </p:spPr>
        <p:txBody>
          <a:bodyPr>
            <a:normAutofit/>
          </a:bodyPr>
          <a:lstStyle/>
          <a:p>
            <a:pPr marL="0" indent="0">
              <a:buNone/>
            </a:pPr>
            <a:r>
              <a:rPr lang="en-US" altLang="ko-KR" dirty="0" smtClean="0"/>
              <a:t> </a:t>
            </a:r>
            <a:r>
              <a:rPr lang="en-US" altLang="ko-KR" dirty="0" err="1" smtClean="0"/>
              <a:t>issubclass</a:t>
            </a:r>
            <a:r>
              <a:rPr lang="en-US" altLang="ko-KR" dirty="0" smtClean="0"/>
              <a:t>() : __bases__ </a:t>
            </a:r>
            <a:r>
              <a:rPr lang="ko-KR" altLang="en-US" dirty="0" smtClean="0"/>
              <a:t>기준으로 상속관계</a:t>
            </a:r>
            <a:endParaRPr lang="en-US" altLang="ko-KR" dirty="0" smtClean="0"/>
          </a:p>
          <a:p>
            <a:pPr marL="0" indent="0">
              <a:buNone/>
            </a:pPr>
            <a:r>
              <a:rPr lang="en-US" altLang="ko-KR" dirty="0"/>
              <a:t> </a:t>
            </a:r>
            <a:r>
              <a:rPr lang="en-US" altLang="ko-KR" dirty="0" err="1" smtClean="0"/>
              <a:t>isinstance</a:t>
            </a:r>
            <a:r>
              <a:rPr lang="en-US" altLang="ko-KR" dirty="0" smtClean="0"/>
              <a:t>() : __ class__ </a:t>
            </a:r>
            <a:r>
              <a:rPr lang="ko-KR" altLang="en-US" dirty="0" smtClean="0"/>
              <a:t>기준으로 </a:t>
            </a:r>
            <a:r>
              <a:rPr lang="ko-KR" altLang="en-US" dirty="0" err="1" smtClean="0"/>
              <a:t>인스턴스</a:t>
            </a:r>
            <a:r>
              <a:rPr lang="ko-KR" altLang="en-US" dirty="0" smtClean="0"/>
              <a:t> 객체 관계</a:t>
            </a:r>
            <a:endParaRPr lang="en-US" altLang="ko-KR" dirty="0" smtClean="0"/>
          </a:p>
        </p:txBody>
      </p:sp>
      <p:sp>
        <p:nvSpPr>
          <p:cNvPr id="16" name="직사각형 15"/>
          <p:cNvSpPr/>
          <p:nvPr/>
        </p:nvSpPr>
        <p:spPr>
          <a:xfrm>
            <a:off x="5004048" y="3954456"/>
            <a:ext cx="3096344"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t>
            </a:r>
            <a:r>
              <a:rPr lang="en-US" altLang="ko-KR" sz="1000" dirty="0" err="1"/>
              <a:t>isinstance</a:t>
            </a:r>
            <a:r>
              <a:rPr lang="en-US" altLang="ko-KR" sz="1000" dirty="0"/>
              <a:t>(list, type)</a:t>
            </a:r>
          </a:p>
          <a:p>
            <a:r>
              <a:rPr lang="en-US" altLang="ko-KR" sz="1000" dirty="0"/>
              <a:t>True</a:t>
            </a:r>
          </a:p>
          <a:p>
            <a:r>
              <a:rPr lang="en-US" altLang="ko-KR" sz="1000" dirty="0"/>
              <a:t>&gt;&gt;&gt; </a:t>
            </a:r>
            <a:r>
              <a:rPr lang="en-US" altLang="ko-KR" sz="1000" dirty="0" err="1"/>
              <a:t>list.__class</a:t>
            </a:r>
            <a:r>
              <a:rPr lang="en-US" altLang="ko-KR" sz="1000" dirty="0"/>
              <a:t>__</a:t>
            </a:r>
          </a:p>
          <a:p>
            <a:r>
              <a:rPr lang="en-US" altLang="ko-KR" sz="1000" dirty="0"/>
              <a:t>&lt;type 'type'&gt;</a:t>
            </a:r>
          </a:p>
          <a:p>
            <a:r>
              <a:rPr lang="en-US" altLang="ko-KR" sz="1000" dirty="0"/>
              <a:t>&gt;&gt;&gt; </a:t>
            </a:r>
            <a:endParaRPr lang="en-US" altLang="ko-KR" sz="1000" dirty="0" smtClean="0"/>
          </a:p>
          <a:p>
            <a:r>
              <a:rPr lang="en-US" altLang="ko-KR" sz="1000" dirty="0"/>
              <a:t>&gt;&gt;&gt; </a:t>
            </a:r>
            <a:r>
              <a:rPr lang="en-US" altLang="ko-KR" sz="1000" dirty="0" err="1"/>
              <a:t>isinstance</a:t>
            </a:r>
            <a:r>
              <a:rPr lang="en-US" altLang="ko-KR" sz="1000" dirty="0"/>
              <a:t>(list, object)</a:t>
            </a:r>
          </a:p>
          <a:p>
            <a:r>
              <a:rPr lang="en-US" altLang="ko-KR" sz="1000" dirty="0"/>
              <a:t>True</a:t>
            </a:r>
          </a:p>
          <a:p>
            <a:r>
              <a:rPr lang="en-US" altLang="ko-KR" sz="1000" dirty="0"/>
              <a:t>&gt;&gt;&gt; </a:t>
            </a:r>
            <a:endParaRPr lang="ko-KR" altLang="en-US" sz="1000" dirty="0"/>
          </a:p>
        </p:txBody>
      </p:sp>
      <p:sp>
        <p:nvSpPr>
          <p:cNvPr id="3" name="TextBox 2"/>
          <p:cNvSpPr txBox="1"/>
          <p:nvPr/>
        </p:nvSpPr>
        <p:spPr>
          <a:xfrm>
            <a:off x="1475656" y="3501008"/>
            <a:ext cx="2160240" cy="369332"/>
          </a:xfrm>
          <a:prstGeom prst="rect">
            <a:avLst/>
          </a:prstGeom>
          <a:noFill/>
        </p:spPr>
        <p:txBody>
          <a:bodyPr wrap="square" rtlCol="0">
            <a:spAutoFit/>
          </a:bodyPr>
          <a:lstStyle/>
          <a:p>
            <a:r>
              <a:rPr lang="en-US" altLang="ko-KR" dirty="0" err="1" smtClean="0"/>
              <a:t>issubclass</a:t>
            </a:r>
            <a:r>
              <a:rPr lang="en-US" altLang="ko-KR" dirty="0" smtClean="0"/>
              <a:t> </a:t>
            </a:r>
            <a:r>
              <a:rPr lang="ko-KR" altLang="en-US" dirty="0" smtClean="0"/>
              <a:t>처리</a:t>
            </a:r>
            <a:endParaRPr lang="ko-KR" altLang="en-US" dirty="0"/>
          </a:p>
        </p:txBody>
      </p:sp>
      <p:sp>
        <p:nvSpPr>
          <p:cNvPr id="18" name="TextBox 17"/>
          <p:cNvSpPr txBox="1"/>
          <p:nvPr/>
        </p:nvSpPr>
        <p:spPr>
          <a:xfrm>
            <a:off x="5472100" y="3468742"/>
            <a:ext cx="2160240" cy="369332"/>
          </a:xfrm>
          <a:prstGeom prst="rect">
            <a:avLst/>
          </a:prstGeom>
          <a:noFill/>
        </p:spPr>
        <p:txBody>
          <a:bodyPr wrap="square" rtlCol="0">
            <a:spAutoFit/>
          </a:bodyPr>
          <a:lstStyle/>
          <a:p>
            <a:r>
              <a:rPr lang="en-US" altLang="ko-KR" dirty="0" err="1" smtClean="0"/>
              <a:t>isinstance</a:t>
            </a:r>
            <a:r>
              <a:rPr lang="en-US" altLang="ko-KR" dirty="0" smtClean="0"/>
              <a:t> </a:t>
            </a:r>
            <a:r>
              <a:rPr lang="ko-KR" altLang="en-US" dirty="0" smtClean="0"/>
              <a:t>처리</a:t>
            </a:r>
            <a:endParaRPr lang="ko-KR" altLang="en-US" dirty="0"/>
          </a:p>
        </p:txBody>
      </p:sp>
    </p:spTree>
    <p:extLst>
      <p:ext uri="{BB962C8B-B14F-4D97-AF65-F5344CB8AC3E}">
        <p14:creationId xmlns:p14="http://schemas.microsoft.com/office/powerpoint/2010/main" val="268307059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274638"/>
            <a:ext cx="8784976" cy="1143000"/>
          </a:xfrm>
        </p:spPr>
        <p:txBody>
          <a:bodyPr>
            <a:normAutofit/>
          </a:bodyPr>
          <a:lstStyle/>
          <a:p>
            <a:r>
              <a:rPr lang="en-US" altLang="ko-KR" dirty="0" smtClean="0"/>
              <a:t>Class &amp; instance namespace</a:t>
            </a:r>
            <a:endParaRPr lang="ko-KR" altLang="en-US" dirty="0"/>
          </a:p>
        </p:txBody>
      </p:sp>
      <p:sp>
        <p:nvSpPr>
          <p:cNvPr id="3" name="내용 개체 틀 2"/>
          <p:cNvSpPr>
            <a:spLocks noGrp="1"/>
          </p:cNvSpPr>
          <p:nvPr>
            <p:ph sz="quarter" idx="1"/>
          </p:nvPr>
        </p:nvSpPr>
        <p:spPr>
          <a:xfrm>
            <a:off x="395536" y="1772816"/>
            <a:ext cx="8229600" cy="1584176"/>
          </a:xfrm>
        </p:spPr>
        <p:txBody>
          <a:bodyPr>
            <a:normAutofit fontScale="77500" lnSpcReduction="20000"/>
          </a:bodyPr>
          <a:lstStyle/>
          <a:p>
            <a:pPr marL="0" indent="0" fontAlgn="base">
              <a:lnSpc>
                <a:spcPct val="120000"/>
              </a:lnSpc>
              <a:buNone/>
            </a:pPr>
            <a:r>
              <a:rPr lang="en-US" altLang="ko-KR" sz="2200" dirty="0" smtClean="0">
                <a:latin typeface="+mn-ea"/>
              </a:rPr>
              <a:t>Class</a:t>
            </a:r>
            <a:r>
              <a:rPr lang="ko-KR" altLang="en-US" sz="2200" dirty="0">
                <a:latin typeface="+mn-ea"/>
              </a:rPr>
              <a:t> </a:t>
            </a:r>
            <a:r>
              <a:rPr lang="en-US" altLang="ko-KR" sz="2200" dirty="0" smtClean="0">
                <a:latin typeface="+mn-ea"/>
              </a:rPr>
              <a:t>Object</a:t>
            </a:r>
            <a:r>
              <a:rPr lang="ko-KR" altLang="en-US" sz="2200" dirty="0" smtClean="0">
                <a:latin typeface="+mn-ea"/>
              </a:rPr>
              <a:t>는 클래스 </a:t>
            </a:r>
            <a:r>
              <a:rPr lang="ko-KR" altLang="en-US" sz="2200" dirty="0" err="1" smtClean="0">
                <a:latin typeface="+mn-ea"/>
              </a:rPr>
              <a:t>메소드</a:t>
            </a:r>
            <a:r>
              <a:rPr lang="en-US" altLang="ko-KR" sz="2200" dirty="0" smtClean="0">
                <a:latin typeface="+mn-ea"/>
              </a:rPr>
              <a:t>, </a:t>
            </a:r>
            <a:r>
              <a:rPr lang="ko-KR" altLang="en-US" sz="2200" dirty="0" err="1" smtClean="0">
                <a:latin typeface="+mn-ea"/>
              </a:rPr>
              <a:t>정적메소드</a:t>
            </a:r>
            <a:r>
              <a:rPr lang="en-US" altLang="ko-KR" sz="2200" dirty="0" smtClean="0">
                <a:latin typeface="+mn-ea"/>
              </a:rPr>
              <a:t>, </a:t>
            </a:r>
            <a:r>
              <a:rPr lang="ko-KR" altLang="en-US" sz="2200" dirty="0">
                <a:latin typeface="+mn-ea"/>
              </a:rPr>
              <a:t> </a:t>
            </a:r>
            <a:r>
              <a:rPr lang="ko-KR" altLang="en-US" sz="2200" dirty="0" smtClean="0">
                <a:latin typeface="+mn-ea"/>
              </a:rPr>
              <a:t>클래스 내부 변수 등을 관리한다</a:t>
            </a:r>
            <a:r>
              <a:rPr lang="en-US" altLang="ko-KR" sz="2200" dirty="0" smtClean="0">
                <a:latin typeface="+mn-ea"/>
              </a:rPr>
              <a:t>.</a:t>
            </a:r>
          </a:p>
          <a:p>
            <a:pPr marL="0" indent="0" fontAlgn="base">
              <a:lnSpc>
                <a:spcPct val="120000"/>
              </a:lnSpc>
              <a:buNone/>
            </a:pPr>
            <a:r>
              <a:rPr lang="ko-KR" altLang="en-US" sz="2200" dirty="0" err="1" smtClean="0">
                <a:latin typeface="+mn-ea"/>
              </a:rPr>
              <a:t>파이썬은</a:t>
            </a:r>
            <a:r>
              <a:rPr lang="ko-KR" altLang="en-US" sz="2200" dirty="0" smtClean="0">
                <a:latin typeface="+mn-ea"/>
              </a:rPr>
              <a:t> 변수나 </a:t>
            </a:r>
            <a:r>
              <a:rPr lang="ko-KR" altLang="en-US" sz="2200" dirty="0" err="1" smtClean="0">
                <a:latin typeface="+mn-ea"/>
              </a:rPr>
              <a:t>메소드</a:t>
            </a:r>
            <a:r>
              <a:rPr lang="ko-KR" altLang="en-US" sz="2200" dirty="0" smtClean="0">
                <a:latin typeface="+mn-ea"/>
              </a:rPr>
              <a:t> 검색 기준이 </a:t>
            </a:r>
            <a:r>
              <a:rPr lang="ko-KR" altLang="en-US" sz="2200" dirty="0" err="1" smtClean="0">
                <a:latin typeface="+mn-ea"/>
              </a:rPr>
              <a:t>인스턴스</a:t>
            </a:r>
            <a:r>
              <a:rPr lang="en-US" altLang="ko-KR" sz="2200" dirty="0" smtClean="0">
                <a:latin typeface="+mn-ea"/>
              </a:rPr>
              <a:t>&gt; </a:t>
            </a:r>
            <a:r>
              <a:rPr lang="ko-KR" altLang="en-US" sz="2200" dirty="0" smtClean="0">
                <a:latin typeface="+mn-ea"/>
              </a:rPr>
              <a:t>클래스 </a:t>
            </a:r>
            <a:r>
              <a:rPr lang="en-US" altLang="ko-KR" sz="2200" dirty="0" smtClean="0">
                <a:latin typeface="+mn-ea"/>
              </a:rPr>
              <a:t>&gt; Built-in Class</a:t>
            </a:r>
            <a:r>
              <a:rPr lang="ko-KR" altLang="en-US" sz="2200" dirty="0">
                <a:latin typeface="+mn-ea"/>
              </a:rPr>
              <a:t> </a:t>
            </a:r>
            <a:r>
              <a:rPr lang="ko-KR" altLang="en-US" sz="2200" dirty="0" smtClean="0">
                <a:latin typeface="+mn-ea"/>
              </a:rPr>
              <a:t>순으로 매칭시키므로 </a:t>
            </a:r>
            <a:r>
              <a:rPr lang="en-US" altLang="ko-KR" sz="2200" dirty="0" smtClean="0">
                <a:latin typeface="+mn-ea"/>
              </a:rPr>
              <a:t>.</a:t>
            </a:r>
            <a:r>
              <a:rPr lang="ko-KR" altLang="en-US" sz="2200" dirty="0" smtClean="0">
                <a:latin typeface="+mn-ea"/>
              </a:rPr>
              <a:t>연산자를 이용하여 </a:t>
            </a:r>
            <a:r>
              <a:rPr lang="ko-KR" altLang="en-US" sz="2200" dirty="0" err="1" smtClean="0">
                <a:latin typeface="+mn-ea"/>
              </a:rPr>
              <a:t>인스턴스도</a:t>
            </a:r>
            <a:r>
              <a:rPr lang="ko-KR" altLang="en-US" sz="2200" dirty="0" smtClean="0">
                <a:latin typeface="+mn-ea"/>
              </a:rPr>
              <a:t> </a:t>
            </a:r>
            <a:r>
              <a:rPr lang="ko-KR" altLang="en-US" sz="2200" dirty="0" err="1" smtClean="0">
                <a:latin typeface="+mn-ea"/>
              </a:rPr>
              <a:t>메소드</a:t>
            </a:r>
            <a:r>
              <a:rPr lang="ko-KR" altLang="en-US" sz="2200" dirty="0" smtClean="0">
                <a:latin typeface="+mn-ea"/>
              </a:rPr>
              <a:t> 호출이 가능하다</a:t>
            </a:r>
            <a:r>
              <a:rPr lang="en-US" altLang="ko-KR" sz="2200" dirty="0" smtClean="0">
                <a:latin typeface="+mn-ea"/>
              </a:rPr>
              <a:t>.</a:t>
            </a:r>
          </a:p>
          <a:p>
            <a:pPr marL="457200" lvl="1" indent="0" fontAlgn="base">
              <a:buNone/>
            </a:pPr>
            <a:endParaRPr lang="ko-KR" altLang="en-US" dirty="0"/>
          </a:p>
          <a:p>
            <a:endParaRPr lang="ko-KR" altLang="en-US" dirty="0"/>
          </a:p>
        </p:txBody>
      </p:sp>
      <p:sp>
        <p:nvSpPr>
          <p:cNvPr id="4" name="직사각형 3"/>
          <p:cNvSpPr/>
          <p:nvPr/>
        </p:nvSpPr>
        <p:spPr>
          <a:xfrm>
            <a:off x="899592" y="4086364"/>
            <a:ext cx="3528392"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class Simple : </a:t>
            </a:r>
          </a:p>
          <a:p>
            <a:r>
              <a:rPr lang="en-US" altLang="ko-KR" sz="1000" dirty="0"/>
              <a:t>...     pass</a:t>
            </a:r>
          </a:p>
          <a:p>
            <a:r>
              <a:rPr lang="en-US" altLang="ko-KR" sz="1000" dirty="0"/>
              <a:t>... </a:t>
            </a:r>
          </a:p>
          <a:p>
            <a:r>
              <a:rPr lang="en-US" altLang="ko-KR" sz="1000" dirty="0"/>
              <a:t>&gt;&gt;&gt; Simple</a:t>
            </a:r>
          </a:p>
          <a:p>
            <a:r>
              <a:rPr lang="en-US" altLang="ko-KR" sz="1000" dirty="0"/>
              <a:t>&lt;class __</a:t>
            </a:r>
            <a:r>
              <a:rPr lang="en-US" altLang="ko-KR" sz="1000" dirty="0" err="1"/>
              <a:t>main__.Simple</a:t>
            </a:r>
            <a:r>
              <a:rPr lang="en-US" altLang="ko-KR" sz="1000" dirty="0"/>
              <a:t> at 0x0212B228&gt;</a:t>
            </a:r>
          </a:p>
          <a:p>
            <a:r>
              <a:rPr lang="en-US" altLang="ko-KR" sz="1000" dirty="0"/>
              <a:t>&gt;&gt;&gt; </a:t>
            </a:r>
            <a:r>
              <a:rPr lang="en-US" altLang="ko-KR" sz="1000" dirty="0" err="1"/>
              <a:t>Simple.__name</a:t>
            </a:r>
            <a:r>
              <a:rPr lang="en-US" altLang="ko-KR" sz="1000" dirty="0"/>
              <a:t>__</a:t>
            </a:r>
          </a:p>
          <a:p>
            <a:r>
              <a:rPr lang="en-US" altLang="ko-KR" sz="1000" dirty="0" smtClean="0"/>
              <a:t>'Simple‘</a:t>
            </a:r>
          </a:p>
          <a:p>
            <a:r>
              <a:rPr lang="en-US" altLang="ko-KR" sz="1000" dirty="0"/>
              <a:t>&gt;&gt;&gt; Simple.__</a:t>
            </a:r>
            <a:r>
              <a:rPr lang="en-US" altLang="ko-KR" sz="1000" dirty="0" err="1"/>
              <a:t>dict</a:t>
            </a:r>
            <a:r>
              <a:rPr lang="en-US" altLang="ko-KR" sz="1000" dirty="0"/>
              <a:t>__</a:t>
            </a:r>
          </a:p>
          <a:p>
            <a:r>
              <a:rPr lang="en-US" altLang="ko-KR" sz="1000" dirty="0"/>
              <a:t>{'__module__': '__main__', '__doc__': None}</a:t>
            </a:r>
            <a:endParaRPr lang="ko-KR" altLang="en-US" sz="1000" dirty="0"/>
          </a:p>
        </p:txBody>
      </p:sp>
      <p:sp>
        <p:nvSpPr>
          <p:cNvPr id="5" name="직사각형 4"/>
          <p:cNvSpPr/>
          <p:nvPr/>
        </p:nvSpPr>
        <p:spPr>
          <a:xfrm>
            <a:off x="4788024" y="4086364"/>
            <a:ext cx="3528392"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s = Simple()</a:t>
            </a:r>
          </a:p>
          <a:p>
            <a:r>
              <a:rPr lang="en-US" altLang="ko-KR" sz="1000" dirty="0"/>
              <a:t>&gt;&gt;&gt; s.__</a:t>
            </a:r>
            <a:r>
              <a:rPr lang="en-US" altLang="ko-KR" sz="1000" dirty="0" err="1"/>
              <a:t>dict</a:t>
            </a:r>
            <a:r>
              <a:rPr lang="en-US" altLang="ko-KR" sz="1000" dirty="0"/>
              <a:t>__</a:t>
            </a:r>
          </a:p>
          <a:p>
            <a:r>
              <a:rPr lang="en-US" altLang="ko-KR" sz="1000" dirty="0"/>
              <a:t>{}</a:t>
            </a:r>
          </a:p>
          <a:p>
            <a:r>
              <a:rPr lang="en-US" altLang="ko-KR" sz="1000" dirty="0"/>
              <a:t>&gt;&gt;&gt; s.name = "Simple instance"</a:t>
            </a:r>
          </a:p>
          <a:p>
            <a:r>
              <a:rPr lang="en-US" altLang="ko-KR" sz="1000" dirty="0"/>
              <a:t>&gt;&gt;&gt; s.__</a:t>
            </a:r>
            <a:r>
              <a:rPr lang="en-US" altLang="ko-KR" sz="1000" dirty="0" err="1"/>
              <a:t>dict</a:t>
            </a:r>
            <a:r>
              <a:rPr lang="en-US" altLang="ko-KR" sz="1000" dirty="0"/>
              <a:t>__</a:t>
            </a:r>
          </a:p>
          <a:p>
            <a:r>
              <a:rPr lang="en-US" altLang="ko-KR" sz="1000" dirty="0"/>
              <a:t>{'name': 'Simple instance</a:t>
            </a:r>
            <a:r>
              <a:rPr lang="en-US" altLang="ko-KR" sz="1000" dirty="0" smtClean="0"/>
              <a:t>'}</a:t>
            </a:r>
            <a:endParaRPr lang="ko-KR" altLang="en-US" sz="1000" dirty="0"/>
          </a:p>
        </p:txBody>
      </p:sp>
      <p:sp>
        <p:nvSpPr>
          <p:cNvPr id="6" name="TextBox 5"/>
          <p:cNvSpPr txBox="1"/>
          <p:nvPr/>
        </p:nvSpPr>
        <p:spPr>
          <a:xfrm>
            <a:off x="4860032" y="3573016"/>
            <a:ext cx="3312368" cy="307777"/>
          </a:xfrm>
          <a:prstGeom prst="rect">
            <a:avLst/>
          </a:prstGeom>
          <a:noFill/>
        </p:spPr>
        <p:txBody>
          <a:bodyPr wrap="square" rtlCol="0">
            <a:spAutoFit/>
          </a:bodyPr>
          <a:lstStyle/>
          <a:p>
            <a:pPr algn="ctr"/>
            <a:r>
              <a:rPr lang="en-US" altLang="ko-KR" sz="1400" dirty="0" smtClean="0"/>
              <a:t>Instance </a:t>
            </a:r>
            <a:r>
              <a:rPr lang="ko-KR" altLang="en-US" sz="1400" dirty="0" smtClean="0"/>
              <a:t>생성 및 </a:t>
            </a:r>
            <a:r>
              <a:rPr lang="ko-KR" altLang="en-US" sz="1400" dirty="0" err="1" smtClean="0"/>
              <a:t>인스턴스</a:t>
            </a:r>
            <a:r>
              <a:rPr lang="ko-KR" altLang="en-US" sz="1400" dirty="0" smtClean="0"/>
              <a:t> 멤버 추가</a:t>
            </a:r>
            <a:endParaRPr lang="ko-KR" altLang="en-US" sz="1400" dirty="0"/>
          </a:p>
        </p:txBody>
      </p:sp>
      <p:sp>
        <p:nvSpPr>
          <p:cNvPr id="7" name="TextBox 6"/>
          <p:cNvSpPr txBox="1"/>
          <p:nvPr/>
        </p:nvSpPr>
        <p:spPr>
          <a:xfrm>
            <a:off x="971600" y="3596248"/>
            <a:ext cx="3312368" cy="307777"/>
          </a:xfrm>
          <a:prstGeom prst="rect">
            <a:avLst/>
          </a:prstGeom>
          <a:noFill/>
        </p:spPr>
        <p:txBody>
          <a:bodyPr wrap="square" rtlCol="0">
            <a:spAutoFit/>
          </a:bodyPr>
          <a:lstStyle/>
          <a:p>
            <a:pPr algn="ctr"/>
            <a:r>
              <a:rPr lang="en-US" altLang="ko-KR" sz="1400" dirty="0" smtClean="0"/>
              <a:t>Class </a:t>
            </a:r>
            <a:r>
              <a:rPr lang="ko-KR" altLang="en-US" sz="1400" dirty="0" smtClean="0"/>
              <a:t>정의</a:t>
            </a:r>
            <a:endParaRPr lang="ko-KR" altLang="en-US" sz="1400" dirty="0"/>
          </a:p>
        </p:txBody>
      </p:sp>
    </p:spTree>
    <p:extLst>
      <p:ext uri="{BB962C8B-B14F-4D97-AF65-F5344CB8AC3E}">
        <p14:creationId xmlns:p14="http://schemas.microsoft.com/office/powerpoint/2010/main" val="3663720329"/>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smtClean="0"/>
              <a:t>클래스와 </a:t>
            </a:r>
            <a:r>
              <a:rPr lang="ko-KR" altLang="en-US" dirty="0" err="1" smtClean="0"/>
              <a:t>인스턴스</a:t>
            </a:r>
            <a:r>
              <a:rPr lang="ko-KR" altLang="en-US" dirty="0" smtClean="0"/>
              <a:t> 접근</a:t>
            </a:r>
            <a:endParaRPr lang="ko-KR" altLang="en-US" dirty="0"/>
          </a:p>
        </p:txBody>
      </p:sp>
    </p:spTree>
    <p:extLst>
      <p:ext uri="{BB962C8B-B14F-4D97-AF65-F5344CB8AC3E}">
        <p14:creationId xmlns:p14="http://schemas.microsoft.com/office/powerpoint/2010/main" val="170196412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274638"/>
            <a:ext cx="8784976" cy="1143000"/>
          </a:xfrm>
        </p:spPr>
        <p:txBody>
          <a:bodyPr>
            <a:normAutofit/>
          </a:bodyPr>
          <a:lstStyle/>
          <a:p>
            <a:r>
              <a:rPr lang="en-US" altLang="ko-KR" dirty="0" smtClean="0"/>
              <a:t>Members(</a:t>
            </a:r>
            <a:r>
              <a:rPr lang="ko-KR" altLang="en-US" dirty="0" smtClean="0"/>
              <a:t>변수</a:t>
            </a:r>
            <a:r>
              <a:rPr lang="en-US" altLang="ko-KR" dirty="0" smtClean="0"/>
              <a:t>) </a:t>
            </a:r>
            <a:r>
              <a:rPr lang="en-US" altLang="ko-KR" dirty="0"/>
              <a:t>Access</a:t>
            </a:r>
            <a:endParaRPr lang="ko-KR" altLang="en-US" dirty="0"/>
          </a:p>
        </p:txBody>
      </p:sp>
      <p:sp>
        <p:nvSpPr>
          <p:cNvPr id="3" name="내용 개체 틀 2"/>
          <p:cNvSpPr>
            <a:spLocks noGrp="1"/>
          </p:cNvSpPr>
          <p:nvPr>
            <p:ph sz="quarter" idx="1"/>
          </p:nvPr>
        </p:nvSpPr>
        <p:spPr>
          <a:xfrm>
            <a:off x="395536" y="1772816"/>
            <a:ext cx="8229600" cy="1080120"/>
          </a:xfrm>
        </p:spPr>
        <p:txBody>
          <a:bodyPr>
            <a:normAutofit/>
          </a:bodyPr>
          <a:lstStyle/>
          <a:p>
            <a:pPr marL="457200" lvl="1" indent="0" fontAlgn="base">
              <a:buNone/>
            </a:pPr>
            <a:r>
              <a:rPr lang="en-US" altLang="ko-KR" dirty="0" smtClean="0"/>
              <a:t>Class/Instance </a:t>
            </a:r>
            <a:r>
              <a:rPr lang="ko-KR" altLang="en-US" dirty="0" smtClean="0"/>
              <a:t>객체에 생성된 변수에 대한 구조 및 접근 방법 </a:t>
            </a:r>
            <a:endParaRPr lang="ko-KR" altLang="en-US" dirty="0"/>
          </a:p>
        </p:txBody>
      </p:sp>
      <p:sp>
        <p:nvSpPr>
          <p:cNvPr id="4" name="직사각형 3"/>
          <p:cNvSpPr/>
          <p:nvPr/>
        </p:nvSpPr>
        <p:spPr>
          <a:xfrm>
            <a:off x="755576" y="2996952"/>
            <a:ext cx="3528392" cy="2438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a:t>
            </a:r>
            <a:r>
              <a:rPr lang="en-US" altLang="ko-KR" sz="1000" dirty="0" smtClean="0"/>
              <a:t>&gt;&gt; # class  </a:t>
            </a:r>
            <a:r>
              <a:rPr lang="ko-KR" altLang="en-US" sz="1000" dirty="0" smtClean="0"/>
              <a:t>정의</a:t>
            </a:r>
            <a:r>
              <a:rPr lang="en-US" altLang="ko-KR" sz="1000" dirty="0" smtClean="0"/>
              <a:t> </a:t>
            </a:r>
          </a:p>
          <a:p>
            <a:r>
              <a:rPr lang="en-US" altLang="ko-KR" sz="1000" dirty="0" smtClean="0"/>
              <a:t>&gt;&gt;&gt; class </a:t>
            </a:r>
            <a:r>
              <a:rPr lang="en-US" altLang="ko-KR" sz="1000" dirty="0"/>
              <a:t>C(object): </a:t>
            </a:r>
            <a:endParaRPr lang="en-US" altLang="ko-KR" sz="1000" dirty="0" smtClean="0"/>
          </a:p>
          <a:p>
            <a:r>
              <a:rPr lang="en-US" altLang="ko-KR" sz="1000" dirty="0" smtClean="0"/>
              <a:t>...          </a:t>
            </a:r>
            <a:r>
              <a:rPr lang="en-US" altLang="ko-KR" sz="1000" dirty="0" err="1"/>
              <a:t>classattr</a:t>
            </a:r>
            <a:r>
              <a:rPr lang="en-US" altLang="ko-KR" sz="1000" dirty="0"/>
              <a:t> = "</a:t>
            </a:r>
            <a:r>
              <a:rPr lang="en-US" altLang="ko-KR" sz="1000" dirty="0" err="1"/>
              <a:t>attr</a:t>
            </a:r>
            <a:r>
              <a:rPr lang="en-US" altLang="ko-KR" sz="1000" dirty="0"/>
              <a:t> on </a:t>
            </a:r>
            <a:r>
              <a:rPr lang="en-US" altLang="ko-KR" sz="1000" dirty="0" smtClean="0"/>
              <a:t>class“</a:t>
            </a:r>
          </a:p>
          <a:p>
            <a:r>
              <a:rPr lang="en-US" altLang="ko-KR" sz="1000" dirty="0" smtClean="0"/>
              <a:t>... </a:t>
            </a:r>
          </a:p>
          <a:p>
            <a:r>
              <a:rPr lang="en-US" altLang="ko-KR" sz="1000" dirty="0" smtClean="0"/>
              <a:t>&gt;&gt;&gt;  #</a:t>
            </a:r>
            <a:r>
              <a:rPr lang="ko-KR" altLang="en-US" sz="1000" dirty="0" smtClean="0"/>
              <a:t>객체 생성 후 멤버 접근</a:t>
            </a:r>
            <a:endParaRPr lang="en-US" altLang="ko-KR" sz="1000" dirty="0" smtClean="0"/>
          </a:p>
          <a:p>
            <a:r>
              <a:rPr lang="en-US" altLang="ko-KR" sz="1000" dirty="0" smtClean="0"/>
              <a:t>&gt;&gt;&gt; </a:t>
            </a:r>
            <a:r>
              <a:rPr lang="en-US" altLang="ko-KR" sz="1000" dirty="0" err="1"/>
              <a:t>cobj</a:t>
            </a:r>
            <a:r>
              <a:rPr lang="en-US" altLang="ko-KR" sz="1000" dirty="0"/>
              <a:t> = C() </a:t>
            </a:r>
            <a:endParaRPr lang="en-US" altLang="ko-KR" sz="1000" dirty="0" smtClean="0"/>
          </a:p>
          <a:p>
            <a:r>
              <a:rPr lang="en-US" altLang="ko-KR" sz="1000" dirty="0" smtClean="0"/>
              <a:t>&gt;&gt;&gt; </a:t>
            </a:r>
            <a:r>
              <a:rPr lang="en-US" altLang="ko-KR" sz="1000" dirty="0" err="1"/>
              <a:t>cobj.instattr</a:t>
            </a:r>
            <a:r>
              <a:rPr lang="en-US" altLang="ko-KR" sz="1000" dirty="0"/>
              <a:t> = "</a:t>
            </a:r>
            <a:r>
              <a:rPr lang="en-US" altLang="ko-KR" sz="1000" dirty="0" err="1"/>
              <a:t>attr</a:t>
            </a:r>
            <a:r>
              <a:rPr lang="en-US" altLang="ko-KR" sz="1000" dirty="0"/>
              <a:t> on instance" </a:t>
            </a:r>
            <a:endParaRPr lang="en-US" altLang="ko-KR" sz="1000" dirty="0" smtClean="0"/>
          </a:p>
          <a:p>
            <a:r>
              <a:rPr lang="en-US" altLang="ko-KR" sz="1000" dirty="0" smtClean="0"/>
              <a:t>&gt;&gt;&gt; </a:t>
            </a:r>
          </a:p>
          <a:p>
            <a:r>
              <a:rPr lang="en-US" altLang="ko-KR" sz="1000" dirty="0" smtClean="0"/>
              <a:t>&gt;&gt;&gt; </a:t>
            </a:r>
            <a:r>
              <a:rPr lang="en-US" altLang="ko-KR" sz="1000" dirty="0" err="1" smtClean="0"/>
              <a:t>cobj.instattr</a:t>
            </a:r>
            <a:endParaRPr lang="en-US" altLang="ko-KR" sz="1000" dirty="0" smtClean="0"/>
          </a:p>
          <a:p>
            <a:r>
              <a:rPr lang="en-US" altLang="ko-KR" sz="1000" dirty="0" smtClean="0"/>
              <a:t> </a:t>
            </a:r>
            <a:r>
              <a:rPr lang="en-US" altLang="ko-KR" sz="1000" dirty="0"/>
              <a:t>'</a:t>
            </a:r>
            <a:r>
              <a:rPr lang="en-US" altLang="ko-KR" sz="1000" dirty="0" err="1"/>
              <a:t>attr</a:t>
            </a:r>
            <a:r>
              <a:rPr lang="en-US" altLang="ko-KR" sz="1000" dirty="0"/>
              <a:t> on instance' </a:t>
            </a:r>
            <a:endParaRPr lang="en-US" altLang="ko-KR" sz="1000" dirty="0" smtClean="0"/>
          </a:p>
          <a:p>
            <a:r>
              <a:rPr lang="en-US" altLang="ko-KR" sz="1000" dirty="0" smtClean="0"/>
              <a:t>&gt;&gt;&gt; </a:t>
            </a:r>
            <a:r>
              <a:rPr lang="en-US" altLang="ko-KR" sz="1000" dirty="0" err="1" smtClean="0"/>
              <a:t>cobj.classattr</a:t>
            </a:r>
            <a:endParaRPr lang="en-US" altLang="ko-KR" sz="1000" dirty="0" smtClean="0"/>
          </a:p>
          <a:p>
            <a:r>
              <a:rPr lang="en-US" altLang="ko-KR" sz="1000" dirty="0" smtClean="0"/>
              <a:t> </a:t>
            </a:r>
            <a:r>
              <a:rPr lang="en-US" altLang="ko-KR" sz="1000" dirty="0"/>
              <a:t>'</a:t>
            </a:r>
            <a:r>
              <a:rPr lang="en-US" altLang="ko-KR" sz="1000" dirty="0" err="1"/>
              <a:t>attr</a:t>
            </a:r>
            <a:r>
              <a:rPr lang="en-US" altLang="ko-KR" sz="1000" dirty="0"/>
              <a:t> on </a:t>
            </a:r>
            <a:r>
              <a:rPr lang="en-US" altLang="ko-KR" sz="1000" dirty="0" smtClean="0"/>
              <a:t>class‘</a:t>
            </a:r>
          </a:p>
          <a:p>
            <a:r>
              <a:rPr lang="en-US" altLang="ko-KR" sz="1000" dirty="0" smtClean="0"/>
              <a:t> </a:t>
            </a:r>
            <a:endParaRPr lang="ko-KR" altLang="en-US" sz="1000" dirty="0"/>
          </a:p>
        </p:txBody>
      </p:sp>
      <p:sp>
        <p:nvSpPr>
          <p:cNvPr id="9" name="TextBox 8"/>
          <p:cNvSpPr txBox="1"/>
          <p:nvPr/>
        </p:nvSpPr>
        <p:spPr>
          <a:xfrm>
            <a:off x="755576" y="5661248"/>
            <a:ext cx="3456384" cy="646331"/>
          </a:xfrm>
          <a:prstGeom prst="rect">
            <a:avLst/>
          </a:prstGeom>
          <a:noFill/>
        </p:spPr>
        <p:txBody>
          <a:bodyPr wrap="square" rtlCol="0">
            <a:spAutoFit/>
          </a:bodyPr>
          <a:lstStyle/>
          <a:p>
            <a:r>
              <a:rPr lang="ko-KR" altLang="en-US" dirty="0" smtClean="0"/>
              <a:t>멤버접근연사자</a:t>
            </a:r>
            <a:r>
              <a:rPr lang="en-US" altLang="ko-KR" dirty="0" smtClean="0"/>
              <a:t>(.)</a:t>
            </a:r>
            <a:r>
              <a:rPr lang="ko-KR" altLang="en-US" dirty="0" smtClean="0"/>
              <a:t>를 이용하여 접근</a:t>
            </a:r>
            <a:endParaRPr lang="ko-KR" altLang="en-US" dirty="0"/>
          </a:p>
        </p:txBody>
      </p:sp>
      <p:grpSp>
        <p:nvGrpSpPr>
          <p:cNvPr id="11" name="그룹 10"/>
          <p:cNvGrpSpPr/>
          <p:nvPr/>
        </p:nvGrpSpPr>
        <p:grpSpPr>
          <a:xfrm>
            <a:off x="5796136" y="2852936"/>
            <a:ext cx="1440160" cy="1152128"/>
            <a:chOff x="5724128" y="3356992"/>
            <a:chExt cx="1800200" cy="1512168"/>
          </a:xfrm>
        </p:grpSpPr>
        <p:sp>
          <p:nvSpPr>
            <p:cNvPr id="12" name="직사각형 11"/>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C</a:t>
              </a:r>
              <a:endParaRPr lang="ko-KR" altLang="en-US" sz="1000" dirty="0">
                <a:solidFill>
                  <a:schemeClr val="tx1"/>
                </a:solidFill>
              </a:endParaRPr>
            </a:p>
          </p:txBody>
        </p:sp>
        <p:sp>
          <p:nvSpPr>
            <p:cNvPr id="13" name="직사각형 12"/>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classattr</a:t>
              </a:r>
              <a:endParaRPr lang="ko-KR" altLang="en-US" sz="1000" dirty="0">
                <a:solidFill>
                  <a:schemeClr val="tx1"/>
                </a:solidFill>
              </a:endParaRPr>
            </a:p>
          </p:txBody>
        </p:sp>
        <p:sp>
          <p:nvSpPr>
            <p:cNvPr id="14" name="직사각형 13"/>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grpSp>
      <p:grpSp>
        <p:nvGrpSpPr>
          <p:cNvPr id="15" name="그룹 14"/>
          <p:cNvGrpSpPr/>
          <p:nvPr/>
        </p:nvGrpSpPr>
        <p:grpSpPr>
          <a:xfrm>
            <a:off x="5796136" y="4797152"/>
            <a:ext cx="1440160" cy="1152128"/>
            <a:chOff x="5724128" y="3356992"/>
            <a:chExt cx="1800200" cy="1512168"/>
          </a:xfrm>
        </p:grpSpPr>
        <p:sp>
          <p:nvSpPr>
            <p:cNvPr id="16" name="직사각형 15"/>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c</a:t>
              </a:r>
              <a:r>
                <a:rPr lang="en-US" altLang="ko-KR" sz="1000" dirty="0" err="1" smtClean="0">
                  <a:solidFill>
                    <a:schemeClr val="tx1"/>
                  </a:solidFill>
                </a:rPr>
                <a:t>obj:C</a:t>
              </a:r>
              <a:endParaRPr lang="ko-KR" altLang="en-US" sz="1000" dirty="0">
                <a:solidFill>
                  <a:schemeClr val="tx1"/>
                </a:solidFill>
              </a:endParaRPr>
            </a:p>
          </p:txBody>
        </p:sp>
        <p:sp>
          <p:nvSpPr>
            <p:cNvPr id="17" name="직사각형 16"/>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instattr</a:t>
              </a:r>
              <a:endParaRPr lang="ko-KR" altLang="en-US" sz="1000" dirty="0">
                <a:solidFill>
                  <a:schemeClr val="tx1"/>
                </a:solidFill>
              </a:endParaRPr>
            </a:p>
          </p:txBody>
        </p:sp>
        <p:sp>
          <p:nvSpPr>
            <p:cNvPr id="18" name="직사각형 17"/>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grpSp>
      <p:cxnSp>
        <p:nvCxnSpPr>
          <p:cNvPr id="6" name="직선 화살표 연결선 5"/>
          <p:cNvCxnSpPr>
            <a:stCxn id="14" idx="2"/>
            <a:endCxn id="16" idx="0"/>
          </p:cNvCxnSpPr>
          <p:nvPr/>
        </p:nvCxnSpPr>
        <p:spPr>
          <a:xfrm>
            <a:off x="6516216" y="4005064"/>
            <a:ext cx="0" cy="79208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04248" y="4216442"/>
            <a:ext cx="1296144" cy="369332"/>
          </a:xfrm>
          <a:prstGeom prst="rect">
            <a:avLst/>
          </a:prstGeom>
          <a:noFill/>
        </p:spPr>
        <p:txBody>
          <a:bodyPr wrap="square" rtlCol="0">
            <a:spAutoFit/>
          </a:bodyPr>
          <a:lstStyle/>
          <a:p>
            <a:r>
              <a:rPr lang="en-US" altLang="ko-KR" dirty="0" err="1"/>
              <a:t>c</a:t>
            </a:r>
            <a:r>
              <a:rPr lang="en-US" altLang="ko-KR" dirty="0" err="1" smtClean="0"/>
              <a:t>obj</a:t>
            </a:r>
            <a:r>
              <a:rPr lang="en-US" altLang="ko-KR" dirty="0" smtClean="0"/>
              <a:t> = C()</a:t>
            </a:r>
            <a:endParaRPr lang="ko-KR" altLang="en-US" dirty="0"/>
          </a:p>
        </p:txBody>
      </p:sp>
      <p:sp>
        <p:nvSpPr>
          <p:cNvPr id="19" name="직사각형 18"/>
          <p:cNvSpPr/>
          <p:nvPr/>
        </p:nvSpPr>
        <p:spPr>
          <a:xfrm>
            <a:off x="784988" y="3127658"/>
            <a:ext cx="2418860" cy="5893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a:stCxn id="19" idx="3"/>
            <a:endCxn id="13" idx="1"/>
          </p:cNvCxnSpPr>
          <p:nvPr/>
        </p:nvCxnSpPr>
        <p:spPr>
          <a:xfrm flipV="1">
            <a:off x="3203848" y="3346705"/>
            <a:ext cx="2592288" cy="7564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직사각형 21"/>
          <p:cNvSpPr/>
          <p:nvPr/>
        </p:nvSpPr>
        <p:spPr>
          <a:xfrm>
            <a:off x="784988" y="3921755"/>
            <a:ext cx="2490868" cy="58937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화살표 연결선 23"/>
          <p:cNvCxnSpPr>
            <a:endCxn id="17" idx="1"/>
          </p:cNvCxnSpPr>
          <p:nvPr/>
        </p:nvCxnSpPr>
        <p:spPr>
          <a:xfrm>
            <a:off x="3275856" y="4216442"/>
            <a:ext cx="2520280" cy="107447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13061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274638"/>
            <a:ext cx="8784976" cy="1143000"/>
          </a:xfrm>
        </p:spPr>
        <p:txBody>
          <a:bodyPr>
            <a:normAutofit/>
          </a:bodyPr>
          <a:lstStyle/>
          <a:p>
            <a:r>
              <a:rPr lang="en-US" altLang="ko-KR" dirty="0" smtClean="0"/>
              <a:t>Members(</a:t>
            </a:r>
            <a:r>
              <a:rPr lang="ko-KR" altLang="en-US" dirty="0" smtClean="0"/>
              <a:t>변수</a:t>
            </a:r>
            <a:r>
              <a:rPr lang="en-US" altLang="ko-KR" dirty="0" smtClean="0"/>
              <a:t>) Access -</a:t>
            </a:r>
            <a:r>
              <a:rPr lang="ko-KR" altLang="en-US" dirty="0" smtClean="0"/>
              <a:t>세부</a:t>
            </a:r>
            <a:endParaRPr lang="ko-KR" altLang="en-US" dirty="0"/>
          </a:p>
        </p:txBody>
      </p:sp>
      <p:sp>
        <p:nvSpPr>
          <p:cNvPr id="3" name="내용 개체 틀 2"/>
          <p:cNvSpPr>
            <a:spLocks noGrp="1"/>
          </p:cNvSpPr>
          <p:nvPr>
            <p:ph sz="quarter" idx="1"/>
          </p:nvPr>
        </p:nvSpPr>
        <p:spPr>
          <a:xfrm>
            <a:off x="395536" y="1772816"/>
            <a:ext cx="8229600" cy="1080120"/>
          </a:xfrm>
        </p:spPr>
        <p:txBody>
          <a:bodyPr>
            <a:normAutofit/>
          </a:bodyPr>
          <a:lstStyle/>
          <a:p>
            <a:pPr marL="457200" lvl="1" indent="0" fontAlgn="base">
              <a:buNone/>
            </a:pPr>
            <a:r>
              <a:rPr lang="en-US" altLang="ko-KR" dirty="0" smtClean="0"/>
              <a:t>Class/Instance </a:t>
            </a:r>
            <a:r>
              <a:rPr lang="ko-KR" altLang="en-US" dirty="0" smtClean="0"/>
              <a:t>객체는 내장 </a:t>
            </a:r>
            <a:r>
              <a:rPr lang="en-US" altLang="ko-KR" dirty="0" smtClean="0"/>
              <a:t>__</a:t>
            </a:r>
            <a:r>
              <a:rPr lang="en-US" altLang="ko-KR" dirty="0" err="1" smtClean="0"/>
              <a:t>dict</a:t>
            </a:r>
            <a:r>
              <a:rPr lang="en-US" altLang="ko-KR" dirty="0" smtClean="0"/>
              <a:t>__ </a:t>
            </a:r>
            <a:r>
              <a:rPr lang="ko-KR" altLang="en-US" dirty="0" smtClean="0"/>
              <a:t>멤버</a:t>
            </a:r>
            <a:r>
              <a:rPr lang="en-US" altLang="ko-KR" dirty="0" smtClean="0"/>
              <a:t>(</a:t>
            </a:r>
            <a:r>
              <a:rPr lang="ko-KR" altLang="en-US" dirty="0" smtClean="0"/>
              <a:t>변수</a:t>
            </a:r>
            <a:r>
              <a:rPr lang="en-US" altLang="ko-KR" dirty="0" smtClean="0"/>
              <a:t>)</a:t>
            </a:r>
            <a:r>
              <a:rPr lang="ko-KR" altLang="en-US" dirty="0" smtClean="0"/>
              <a:t>에 내부 정의 멤버들을 관리함</a:t>
            </a:r>
            <a:endParaRPr lang="ko-KR" altLang="en-US" dirty="0"/>
          </a:p>
        </p:txBody>
      </p:sp>
      <p:sp>
        <p:nvSpPr>
          <p:cNvPr id="8" name="직사각형 7"/>
          <p:cNvSpPr/>
          <p:nvPr/>
        </p:nvSpPr>
        <p:spPr>
          <a:xfrm>
            <a:off x="4860032" y="3212976"/>
            <a:ext cx="3528392" cy="2876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&gt;&gt;&gt;  # </a:t>
            </a:r>
            <a:r>
              <a:rPr lang="ko-KR" altLang="en-US" sz="1000" dirty="0" smtClean="0"/>
              <a:t>내장 </a:t>
            </a:r>
            <a:r>
              <a:rPr lang="en-US" altLang="ko-KR" sz="1000" dirty="0" smtClean="0"/>
              <a:t>__</a:t>
            </a:r>
            <a:r>
              <a:rPr lang="en-US" altLang="ko-KR" sz="1000" dirty="0" err="1" smtClean="0"/>
              <a:t>dict</a:t>
            </a:r>
            <a:r>
              <a:rPr lang="en-US" altLang="ko-KR" sz="1000" dirty="0" smtClean="0"/>
              <a:t>__</a:t>
            </a:r>
            <a:r>
              <a:rPr lang="ko-KR" altLang="en-US" sz="1000" dirty="0" smtClean="0"/>
              <a:t>를 이용한 멤버 접근</a:t>
            </a:r>
            <a:r>
              <a:rPr lang="en-US" altLang="ko-KR" sz="1000" dirty="0" smtClean="0"/>
              <a:t> </a:t>
            </a:r>
          </a:p>
          <a:p>
            <a:r>
              <a:rPr lang="en-US" altLang="ko-KR" sz="1000" dirty="0" smtClean="0"/>
              <a:t>&gt;&gt;&gt; # Class </a:t>
            </a:r>
            <a:r>
              <a:rPr lang="ko-KR" altLang="en-US" sz="1000" dirty="0" smtClean="0"/>
              <a:t>멤버</a:t>
            </a:r>
            <a:endParaRPr lang="en-US" altLang="ko-KR" sz="1000" dirty="0" smtClean="0"/>
          </a:p>
          <a:p>
            <a:r>
              <a:rPr lang="en-US" altLang="ko-KR" sz="1000" dirty="0" smtClean="0"/>
              <a:t>&gt;&gt;&gt; C</a:t>
            </a:r>
            <a:r>
              <a:rPr lang="en-US" altLang="ko-KR" sz="1000" dirty="0"/>
              <a:t>.__</a:t>
            </a:r>
            <a:r>
              <a:rPr lang="en-US" altLang="ko-KR" sz="1000" dirty="0" err="1"/>
              <a:t>dict</a:t>
            </a:r>
            <a:r>
              <a:rPr lang="en-US" altLang="ko-KR" sz="1000" dirty="0"/>
              <a:t>__['</a:t>
            </a:r>
            <a:r>
              <a:rPr lang="en-US" altLang="ko-KR" sz="1000" dirty="0" err="1"/>
              <a:t>classattr</a:t>
            </a:r>
            <a:r>
              <a:rPr lang="en-US" altLang="ko-KR" sz="1000" dirty="0"/>
              <a:t>'] </a:t>
            </a:r>
            <a:endParaRPr lang="en-US" altLang="ko-KR" sz="1000" dirty="0" smtClean="0"/>
          </a:p>
          <a:p>
            <a:r>
              <a:rPr lang="en-US" altLang="ko-KR" sz="1000" dirty="0" smtClean="0"/>
              <a:t>'</a:t>
            </a:r>
            <a:r>
              <a:rPr lang="en-US" altLang="ko-KR" sz="1000" dirty="0" err="1" smtClean="0"/>
              <a:t>attr</a:t>
            </a:r>
            <a:r>
              <a:rPr lang="en-US" altLang="ko-KR" sz="1000" dirty="0" smtClean="0"/>
              <a:t> </a:t>
            </a:r>
            <a:r>
              <a:rPr lang="en-US" altLang="ko-KR" sz="1000" dirty="0"/>
              <a:t>on class' </a:t>
            </a:r>
            <a:endParaRPr lang="en-US" altLang="ko-KR" sz="1000" dirty="0" smtClean="0"/>
          </a:p>
          <a:p>
            <a:r>
              <a:rPr lang="en-US" altLang="ko-KR" sz="1000" dirty="0" smtClean="0"/>
              <a:t>&gt;&gt;&gt; # Instance  </a:t>
            </a:r>
            <a:r>
              <a:rPr lang="ko-KR" altLang="en-US" sz="1000" dirty="0" smtClean="0"/>
              <a:t>멤버</a:t>
            </a:r>
            <a:endParaRPr lang="en-US" altLang="ko-KR" sz="1000" dirty="0" smtClean="0"/>
          </a:p>
          <a:p>
            <a:r>
              <a:rPr lang="en-US" altLang="ko-KR" sz="1000" dirty="0" smtClean="0"/>
              <a:t>&gt;&gt;&gt; </a:t>
            </a:r>
            <a:r>
              <a:rPr lang="en-US" altLang="ko-KR" sz="1000" dirty="0" err="1"/>
              <a:t>cobj</a:t>
            </a:r>
            <a:r>
              <a:rPr lang="en-US" altLang="ko-KR" sz="1000" dirty="0"/>
              <a:t>.__</a:t>
            </a:r>
            <a:r>
              <a:rPr lang="en-US" altLang="ko-KR" sz="1000" dirty="0" err="1"/>
              <a:t>dict</a:t>
            </a:r>
            <a:r>
              <a:rPr lang="en-US" altLang="ko-KR" sz="1000" dirty="0"/>
              <a:t>__['</a:t>
            </a:r>
            <a:r>
              <a:rPr lang="en-US" altLang="ko-KR" sz="1000" dirty="0" err="1"/>
              <a:t>instattr</a:t>
            </a:r>
            <a:r>
              <a:rPr lang="en-US" altLang="ko-KR" sz="1000" dirty="0"/>
              <a:t>'] </a:t>
            </a:r>
            <a:endParaRPr lang="en-US" altLang="ko-KR" sz="1000" dirty="0" smtClean="0"/>
          </a:p>
          <a:p>
            <a:r>
              <a:rPr lang="en-US" altLang="ko-KR" sz="1000" dirty="0" smtClean="0"/>
              <a:t>'</a:t>
            </a:r>
            <a:r>
              <a:rPr lang="en-US" altLang="ko-KR" sz="1000" dirty="0" err="1" smtClean="0"/>
              <a:t>attr</a:t>
            </a:r>
            <a:r>
              <a:rPr lang="en-US" altLang="ko-KR" sz="1000" dirty="0" smtClean="0"/>
              <a:t> </a:t>
            </a:r>
            <a:r>
              <a:rPr lang="en-US" altLang="ko-KR" sz="1000" dirty="0"/>
              <a:t>on instance' </a:t>
            </a:r>
            <a:endParaRPr lang="en-US" altLang="ko-KR" sz="1000" dirty="0" smtClean="0"/>
          </a:p>
          <a:p>
            <a:r>
              <a:rPr lang="en-US" altLang="ko-KR" sz="1000" dirty="0" smtClean="0"/>
              <a:t>&gt;&gt;&gt;</a:t>
            </a:r>
          </a:p>
          <a:p>
            <a:r>
              <a:rPr lang="en-US" altLang="ko-KR" sz="1000" dirty="0"/>
              <a:t>&gt;&gt;&gt; C.__</a:t>
            </a:r>
            <a:r>
              <a:rPr lang="en-US" altLang="ko-KR" sz="1000" dirty="0" err="1"/>
              <a:t>dict</a:t>
            </a:r>
            <a:r>
              <a:rPr lang="en-US" altLang="ko-KR" sz="1000" dirty="0"/>
              <a:t>__ </a:t>
            </a:r>
          </a:p>
          <a:p>
            <a:r>
              <a:rPr lang="en-US" altLang="ko-KR" sz="1000" dirty="0"/>
              <a:t>{'</a:t>
            </a:r>
            <a:r>
              <a:rPr lang="en-US" altLang="ko-KR" sz="1000" dirty="0" err="1"/>
              <a:t>classattr</a:t>
            </a:r>
            <a:r>
              <a:rPr lang="en-US" altLang="ko-KR" sz="1000" dirty="0"/>
              <a:t>': '</a:t>
            </a:r>
            <a:r>
              <a:rPr lang="en-US" altLang="ko-KR" sz="1000" dirty="0" err="1"/>
              <a:t>attr</a:t>
            </a:r>
            <a:r>
              <a:rPr lang="en-US" altLang="ko-KR" sz="1000" dirty="0"/>
              <a:t> on class', '__module__': '__main__', '__doc__': None</a:t>
            </a:r>
            <a:r>
              <a:rPr lang="en-US" altLang="ko-KR" sz="1000" dirty="0" smtClean="0"/>
              <a:t>}</a:t>
            </a:r>
          </a:p>
          <a:p>
            <a:r>
              <a:rPr lang="en-US" altLang="ko-KR" sz="1000" dirty="0" smtClean="0"/>
              <a:t>&gt;&gt;&gt;</a:t>
            </a:r>
          </a:p>
          <a:p>
            <a:r>
              <a:rPr lang="en-US" altLang="ko-KR" sz="1000" dirty="0" smtClean="0"/>
              <a:t>&gt;&gt;&gt;</a:t>
            </a:r>
          </a:p>
          <a:p>
            <a:r>
              <a:rPr lang="en-US" altLang="ko-KR" sz="1000" dirty="0" smtClean="0"/>
              <a:t>&gt;&gt;&gt; </a:t>
            </a:r>
            <a:r>
              <a:rPr lang="en-US" altLang="ko-KR" sz="1000" dirty="0" err="1"/>
              <a:t>cobj</a:t>
            </a:r>
            <a:r>
              <a:rPr lang="en-US" altLang="ko-KR" sz="1000" dirty="0"/>
              <a:t>.__</a:t>
            </a:r>
            <a:r>
              <a:rPr lang="en-US" altLang="ko-KR" sz="1000" dirty="0" err="1"/>
              <a:t>dict</a:t>
            </a:r>
            <a:r>
              <a:rPr lang="en-US" altLang="ko-KR" sz="1000" dirty="0" smtClean="0"/>
              <a:t>__</a:t>
            </a:r>
          </a:p>
          <a:p>
            <a:r>
              <a:rPr lang="en-US" altLang="ko-KR" sz="1000" dirty="0" smtClean="0"/>
              <a:t> </a:t>
            </a:r>
            <a:r>
              <a:rPr lang="en-US" altLang="ko-KR" sz="1000" dirty="0"/>
              <a:t>{'</a:t>
            </a:r>
            <a:r>
              <a:rPr lang="en-US" altLang="ko-KR" sz="1000" dirty="0" err="1"/>
              <a:t>instattr</a:t>
            </a:r>
            <a:r>
              <a:rPr lang="en-US" altLang="ko-KR" sz="1000" dirty="0"/>
              <a:t>': '</a:t>
            </a:r>
            <a:r>
              <a:rPr lang="en-US" altLang="ko-KR" sz="1000" dirty="0" err="1"/>
              <a:t>attr</a:t>
            </a:r>
            <a:r>
              <a:rPr lang="en-US" altLang="ko-KR" sz="1000" dirty="0"/>
              <a:t> on instance'} </a:t>
            </a:r>
            <a:endParaRPr lang="en-US" altLang="ko-KR" sz="1000" dirty="0" smtClean="0"/>
          </a:p>
          <a:p>
            <a:r>
              <a:rPr lang="en-US" altLang="ko-KR" sz="1000" dirty="0" smtClean="0"/>
              <a:t>&gt;&gt;&gt;</a:t>
            </a:r>
          </a:p>
        </p:txBody>
      </p:sp>
      <p:grpSp>
        <p:nvGrpSpPr>
          <p:cNvPr id="11" name="그룹 10"/>
          <p:cNvGrpSpPr/>
          <p:nvPr/>
        </p:nvGrpSpPr>
        <p:grpSpPr>
          <a:xfrm>
            <a:off x="899592" y="3212976"/>
            <a:ext cx="1440160" cy="1152128"/>
            <a:chOff x="5724128" y="3356992"/>
            <a:chExt cx="1800200" cy="1512168"/>
          </a:xfrm>
        </p:grpSpPr>
        <p:sp>
          <p:nvSpPr>
            <p:cNvPr id="12" name="직사각형 11"/>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C</a:t>
              </a:r>
              <a:endParaRPr lang="ko-KR" altLang="en-US" sz="1000" dirty="0">
                <a:solidFill>
                  <a:schemeClr val="tx1"/>
                </a:solidFill>
              </a:endParaRPr>
            </a:p>
          </p:txBody>
        </p:sp>
        <p:sp>
          <p:nvSpPr>
            <p:cNvPr id="13" name="직사각형 12"/>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endParaRPr>
            </a:p>
          </p:txBody>
        </p:sp>
        <p:sp>
          <p:nvSpPr>
            <p:cNvPr id="14" name="직사각형 13"/>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grpSp>
      <p:grpSp>
        <p:nvGrpSpPr>
          <p:cNvPr id="15" name="그룹 14"/>
          <p:cNvGrpSpPr/>
          <p:nvPr/>
        </p:nvGrpSpPr>
        <p:grpSpPr>
          <a:xfrm>
            <a:off x="899592" y="5157192"/>
            <a:ext cx="1440160" cy="1152128"/>
            <a:chOff x="5724128" y="3356992"/>
            <a:chExt cx="1800200" cy="1512168"/>
          </a:xfrm>
        </p:grpSpPr>
        <p:sp>
          <p:nvSpPr>
            <p:cNvPr id="16" name="직사각형 15"/>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cobj:C</a:t>
              </a:r>
              <a:endParaRPr lang="ko-KR" altLang="en-US" sz="1000" dirty="0">
                <a:solidFill>
                  <a:schemeClr val="tx1"/>
                </a:solidFill>
              </a:endParaRPr>
            </a:p>
          </p:txBody>
        </p:sp>
        <p:sp>
          <p:nvSpPr>
            <p:cNvPr id="17" name="직사각형 16"/>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endParaRPr>
            </a:p>
          </p:txBody>
        </p:sp>
        <p:sp>
          <p:nvSpPr>
            <p:cNvPr id="18" name="직사각형 17"/>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grpSp>
      <p:cxnSp>
        <p:nvCxnSpPr>
          <p:cNvPr id="19" name="직선 화살표 연결선 18"/>
          <p:cNvCxnSpPr>
            <a:stCxn id="14" idx="2"/>
            <a:endCxn id="16" idx="0"/>
          </p:cNvCxnSpPr>
          <p:nvPr/>
        </p:nvCxnSpPr>
        <p:spPr>
          <a:xfrm>
            <a:off x="1619672" y="4365104"/>
            <a:ext cx="0" cy="79208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79712" y="4576482"/>
            <a:ext cx="1296144" cy="369332"/>
          </a:xfrm>
          <a:prstGeom prst="rect">
            <a:avLst/>
          </a:prstGeom>
          <a:noFill/>
        </p:spPr>
        <p:txBody>
          <a:bodyPr wrap="square" rtlCol="0">
            <a:spAutoFit/>
          </a:bodyPr>
          <a:lstStyle/>
          <a:p>
            <a:r>
              <a:rPr lang="en-US" altLang="ko-KR" dirty="0" err="1"/>
              <a:t>c</a:t>
            </a:r>
            <a:r>
              <a:rPr lang="en-US" altLang="ko-KR" dirty="0" err="1" smtClean="0"/>
              <a:t>obj</a:t>
            </a:r>
            <a:r>
              <a:rPr lang="en-US" altLang="ko-KR" dirty="0" smtClean="0"/>
              <a:t> = C()</a:t>
            </a:r>
            <a:endParaRPr lang="ko-KR" altLang="en-US" dirty="0"/>
          </a:p>
        </p:txBody>
      </p:sp>
      <p:grpSp>
        <p:nvGrpSpPr>
          <p:cNvPr id="21" name="그룹 20"/>
          <p:cNvGrpSpPr/>
          <p:nvPr/>
        </p:nvGrpSpPr>
        <p:grpSpPr>
          <a:xfrm>
            <a:off x="2915816" y="3212976"/>
            <a:ext cx="1440160" cy="1152128"/>
            <a:chOff x="5724128" y="3356992"/>
            <a:chExt cx="1800200" cy="1512168"/>
          </a:xfrm>
        </p:grpSpPr>
        <p:sp>
          <p:nvSpPr>
            <p:cNvPr id="22" name="직사각형 21"/>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__</a:t>
              </a:r>
              <a:r>
                <a:rPr lang="en-US" altLang="ko-KR" sz="1000" dirty="0" err="1">
                  <a:solidFill>
                    <a:schemeClr val="tx1"/>
                  </a:solidFill>
                </a:rPr>
                <a:t>dict</a:t>
              </a:r>
              <a:r>
                <a:rPr lang="en-US" altLang="ko-KR" sz="1000" dirty="0">
                  <a:solidFill>
                    <a:schemeClr val="tx1"/>
                  </a:solidFill>
                </a:rPr>
                <a:t>__:</a:t>
              </a:r>
              <a:r>
                <a:rPr lang="en-US" altLang="ko-KR" sz="1000" dirty="0" err="1">
                  <a:solidFill>
                    <a:schemeClr val="tx1"/>
                  </a:solidFill>
                </a:rPr>
                <a:t>dict</a:t>
              </a:r>
              <a:endParaRPr lang="ko-KR" altLang="en-US" sz="1000" dirty="0">
                <a:solidFill>
                  <a:schemeClr val="tx1"/>
                </a:solidFill>
              </a:endParaRPr>
            </a:p>
          </p:txBody>
        </p:sp>
        <p:sp>
          <p:nvSpPr>
            <p:cNvPr id="23" name="직사각형 22"/>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classattr</a:t>
              </a:r>
              <a:endParaRPr lang="ko-KR" altLang="en-US" sz="1000" dirty="0">
                <a:solidFill>
                  <a:schemeClr val="tx1"/>
                </a:solidFill>
              </a:endParaRPr>
            </a:p>
          </p:txBody>
        </p:sp>
        <p:sp>
          <p:nvSpPr>
            <p:cNvPr id="24" name="직사각형 23"/>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grpSp>
      <p:grpSp>
        <p:nvGrpSpPr>
          <p:cNvPr id="25" name="그룹 24"/>
          <p:cNvGrpSpPr/>
          <p:nvPr/>
        </p:nvGrpSpPr>
        <p:grpSpPr>
          <a:xfrm>
            <a:off x="2987824" y="5157192"/>
            <a:ext cx="1440160" cy="1152128"/>
            <a:chOff x="5724128" y="3356992"/>
            <a:chExt cx="1800200" cy="1512168"/>
          </a:xfrm>
        </p:grpSpPr>
        <p:sp>
          <p:nvSpPr>
            <p:cNvPr id="26" name="직사각형 25"/>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__</a:t>
              </a:r>
              <a:r>
                <a:rPr lang="en-US" altLang="ko-KR" sz="1000" dirty="0" err="1">
                  <a:solidFill>
                    <a:schemeClr val="tx1"/>
                  </a:solidFill>
                </a:rPr>
                <a:t>dict</a:t>
              </a:r>
              <a:r>
                <a:rPr lang="en-US" altLang="ko-KR" sz="1000" dirty="0">
                  <a:solidFill>
                    <a:schemeClr val="tx1"/>
                  </a:solidFill>
                </a:rPr>
                <a:t>__:</a:t>
              </a:r>
              <a:r>
                <a:rPr lang="en-US" altLang="ko-KR" sz="1000" dirty="0" err="1">
                  <a:solidFill>
                    <a:schemeClr val="tx1"/>
                  </a:solidFill>
                </a:rPr>
                <a:t>dict</a:t>
              </a:r>
              <a:endParaRPr lang="ko-KR" altLang="en-US" sz="1000" dirty="0">
                <a:solidFill>
                  <a:schemeClr val="tx1"/>
                </a:solidFill>
              </a:endParaRPr>
            </a:p>
          </p:txBody>
        </p:sp>
        <p:sp>
          <p:nvSpPr>
            <p:cNvPr id="27" name="직사각형 26"/>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classattr</a:t>
              </a:r>
              <a:endParaRPr lang="ko-KR" altLang="en-US" sz="1000" dirty="0">
                <a:solidFill>
                  <a:schemeClr val="tx1"/>
                </a:solidFill>
              </a:endParaRPr>
            </a:p>
          </p:txBody>
        </p:sp>
        <p:sp>
          <p:nvSpPr>
            <p:cNvPr id="28" name="직사각형 27"/>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grpSp>
      <p:cxnSp>
        <p:nvCxnSpPr>
          <p:cNvPr id="7" name="직선 화살표 연결선 6"/>
          <p:cNvCxnSpPr>
            <a:stCxn id="13" idx="3"/>
            <a:endCxn id="23" idx="1"/>
          </p:cNvCxnSpPr>
          <p:nvPr/>
        </p:nvCxnSpPr>
        <p:spPr>
          <a:xfrm>
            <a:off x="2339752" y="3706745"/>
            <a:ext cx="576064"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17" idx="3"/>
            <a:endCxn id="27" idx="1"/>
          </p:cNvCxnSpPr>
          <p:nvPr/>
        </p:nvCxnSpPr>
        <p:spPr>
          <a:xfrm>
            <a:off x="2339752" y="5650961"/>
            <a:ext cx="648072"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59831" y="2852936"/>
            <a:ext cx="1368152" cy="276999"/>
          </a:xfrm>
          <a:prstGeom prst="rect">
            <a:avLst/>
          </a:prstGeom>
          <a:noFill/>
        </p:spPr>
        <p:txBody>
          <a:bodyPr wrap="square" rtlCol="0">
            <a:spAutoFit/>
          </a:bodyPr>
          <a:lstStyle/>
          <a:p>
            <a:pPr algn="ctr"/>
            <a:r>
              <a:rPr lang="ko-KR" altLang="en-US" sz="1200" u="sng" dirty="0" smtClean="0"/>
              <a:t>내장 객체</a:t>
            </a:r>
            <a:endParaRPr lang="ko-KR" altLang="en-US" sz="1200" u="sng" dirty="0"/>
          </a:p>
        </p:txBody>
      </p:sp>
      <p:sp>
        <p:nvSpPr>
          <p:cNvPr id="32" name="TextBox 31"/>
          <p:cNvSpPr txBox="1"/>
          <p:nvPr/>
        </p:nvSpPr>
        <p:spPr>
          <a:xfrm>
            <a:off x="3023828" y="4880193"/>
            <a:ext cx="1368152" cy="276999"/>
          </a:xfrm>
          <a:prstGeom prst="rect">
            <a:avLst/>
          </a:prstGeom>
          <a:noFill/>
        </p:spPr>
        <p:txBody>
          <a:bodyPr wrap="square" rtlCol="0">
            <a:spAutoFit/>
          </a:bodyPr>
          <a:lstStyle/>
          <a:p>
            <a:pPr algn="ctr"/>
            <a:r>
              <a:rPr lang="ko-KR" altLang="en-US" sz="1200" u="sng" dirty="0" smtClean="0"/>
              <a:t>내장 객체</a:t>
            </a:r>
            <a:endParaRPr lang="ko-KR" altLang="en-US" sz="1200" u="sng" dirty="0"/>
          </a:p>
        </p:txBody>
      </p:sp>
      <p:sp>
        <p:nvSpPr>
          <p:cNvPr id="33" name="직사각형 32"/>
          <p:cNvSpPr/>
          <p:nvPr/>
        </p:nvSpPr>
        <p:spPr>
          <a:xfrm>
            <a:off x="4932040" y="4713640"/>
            <a:ext cx="3312368" cy="58071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5" name="직선 화살표 연결선 34"/>
          <p:cNvCxnSpPr>
            <a:stCxn id="33" idx="1"/>
            <a:endCxn id="23" idx="3"/>
          </p:cNvCxnSpPr>
          <p:nvPr/>
        </p:nvCxnSpPr>
        <p:spPr>
          <a:xfrm flipH="1" flipV="1">
            <a:off x="4355976" y="3706745"/>
            <a:ext cx="576064" cy="12972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직사각형 35"/>
          <p:cNvSpPr/>
          <p:nvPr/>
        </p:nvSpPr>
        <p:spPr>
          <a:xfrm>
            <a:off x="4914799" y="5360606"/>
            <a:ext cx="3312368" cy="58071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p:cNvCxnSpPr>
            <a:endCxn id="27" idx="3"/>
          </p:cNvCxnSpPr>
          <p:nvPr/>
        </p:nvCxnSpPr>
        <p:spPr>
          <a:xfrm flipH="1">
            <a:off x="4427984" y="5650961"/>
            <a:ext cx="48681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914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Sequence-Accessing Values</a:t>
            </a:r>
            <a:endParaRPr lang="ko-KR" altLang="en-US" dirty="0"/>
          </a:p>
        </p:txBody>
      </p:sp>
      <p:sp>
        <p:nvSpPr>
          <p:cNvPr id="24" name="내용 개체 틀 2"/>
          <p:cNvSpPr>
            <a:spLocks noGrp="1"/>
          </p:cNvSpPr>
          <p:nvPr>
            <p:ph sz="quarter" idx="1"/>
          </p:nvPr>
        </p:nvSpPr>
        <p:spPr>
          <a:xfrm>
            <a:off x="457200" y="1772816"/>
            <a:ext cx="8229600" cy="1368152"/>
          </a:xfrm>
        </p:spPr>
        <p:txBody>
          <a:bodyPr>
            <a:normAutofit fontScale="77500" lnSpcReduction="20000"/>
          </a:bodyPr>
          <a:lstStyle/>
          <a:p>
            <a:pPr marL="0" indent="0">
              <a:buNone/>
            </a:pPr>
            <a:r>
              <a:rPr lang="en-US" altLang="ko-KR" dirty="0"/>
              <a:t>Sequence Type(String, List, Tuple)</a:t>
            </a:r>
            <a:r>
              <a:rPr lang="ko-KR" altLang="en-US" dirty="0"/>
              <a:t>은 </a:t>
            </a:r>
            <a:r>
              <a:rPr lang="ko-KR" altLang="en-US" dirty="0" err="1"/>
              <a:t>변수명</a:t>
            </a:r>
            <a:r>
              <a:rPr lang="en-US" altLang="ko-KR" dirty="0"/>
              <a:t>[index]</a:t>
            </a:r>
            <a:r>
              <a:rPr lang="ko-KR" altLang="en-US" dirty="0"/>
              <a:t>로 값을 접근하여 가져옴</a:t>
            </a:r>
            <a:endParaRPr lang="en-US" altLang="ko-KR" dirty="0"/>
          </a:p>
          <a:p>
            <a:pPr marL="0" indent="0">
              <a:buNone/>
            </a:pPr>
            <a:r>
              <a:rPr lang="ko-KR" altLang="en-US" dirty="0"/>
              <a:t>변수에는 </a:t>
            </a:r>
            <a:r>
              <a:rPr lang="en-US" altLang="ko-KR" dirty="0"/>
              <a:t>Sequence Instance</a:t>
            </a:r>
            <a:r>
              <a:rPr lang="ko-KR" altLang="en-US" dirty="0"/>
              <a:t>이 참조를 가지고 있고 </a:t>
            </a:r>
            <a:r>
              <a:rPr lang="en-US" altLang="ko-KR" dirty="0"/>
              <a:t>index</a:t>
            </a:r>
            <a:r>
              <a:rPr lang="ko-KR" altLang="en-US" dirty="0"/>
              <a:t>를 이용하여 값들의 위치를 검색</a:t>
            </a:r>
            <a:endParaRPr lang="en-US" altLang="ko-KR" dirty="0"/>
          </a:p>
        </p:txBody>
      </p:sp>
      <p:sp>
        <p:nvSpPr>
          <p:cNvPr id="3" name="직사각형 2"/>
          <p:cNvSpPr/>
          <p:nvPr/>
        </p:nvSpPr>
        <p:spPr>
          <a:xfrm>
            <a:off x="683568" y="3429000"/>
            <a:ext cx="3960440"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l = [0,1,2,3]</a:t>
            </a:r>
          </a:p>
          <a:p>
            <a:r>
              <a:rPr lang="en-US" altLang="ko-KR" sz="1000" dirty="0"/>
              <a:t>&gt;&gt;&gt; l[0]</a:t>
            </a:r>
          </a:p>
          <a:p>
            <a:r>
              <a:rPr lang="en-US" altLang="ko-KR" sz="1000" dirty="0"/>
              <a:t>0</a:t>
            </a:r>
          </a:p>
          <a:p>
            <a:r>
              <a:rPr lang="en-US" altLang="ko-KR" sz="1000" dirty="0"/>
              <a:t>&gt;&gt;&gt; s = "string"</a:t>
            </a:r>
          </a:p>
          <a:p>
            <a:r>
              <a:rPr lang="en-US" altLang="ko-KR" sz="1000" dirty="0"/>
              <a:t>&gt;&gt;&gt; s[0]</a:t>
            </a:r>
          </a:p>
          <a:p>
            <a:r>
              <a:rPr lang="en-US" altLang="ko-KR" sz="1000" dirty="0"/>
              <a:t>'s'</a:t>
            </a:r>
          </a:p>
          <a:p>
            <a:r>
              <a:rPr lang="en-US" altLang="ko-KR" sz="1000" dirty="0"/>
              <a:t>&gt;&gt;&gt; t = (0,1,2,3)</a:t>
            </a:r>
          </a:p>
          <a:p>
            <a:r>
              <a:rPr lang="en-US" altLang="ko-KR" sz="1000" dirty="0"/>
              <a:t>&gt;&gt;&gt; t[0]</a:t>
            </a:r>
          </a:p>
          <a:p>
            <a:r>
              <a:rPr lang="en-US" altLang="ko-KR" sz="1000" dirty="0"/>
              <a:t>0</a:t>
            </a:r>
          </a:p>
          <a:p>
            <a:r>
              <a:rPr lang="en-US" altLang="ko-KR" sz="1000" dirty="0"/>
              <a:t>&gt;&gt;&gt; </a:t>
            </a:r>
            <a:endParaRPr lang="ko-KR" altLang="en-US" sz="1000" dirty="0"/>
          </a:p>
        </p:txBody>
      </p:sp>
    </p:spTree>
    <p:extLst>
      <p:ext uri="{BB962C8B-B14F-4D97-AF65-F5344CB8AC3E}">
        <p14:creationId xmlns:p14="http://schemas.microsoft.com/office/powerpoint/2010/main" val="182385775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274638"/>
            <a:ext cx="8784976" cy="1143000"/>
          </a:xfrm>
        </p:spPr>
        <p:txBody>
          <a:bodyPr>
            <a:normAutofit/>
          </a:bodyPr>
          <a:lstStyle/>
          <a:p>
            <a:r>
              <a:rPr lang="en-US" altLang="ko-KR" dirty="0" smtClean="0"/>
              <a:t>Members(</a:t>
            </a:r>
            <a:r>
              <a:rPr lang="ko-KR" altLang="en-US" dirty="0" err="1" smtClean="0"/>
              <a:t>메소</a:t>
            </a:r>
            <a:r>
              <a:rPr lang="ko-KR" altLang="en-US" dirty="0" err="1"/>
              <a:t>드</a:t>
            </a:r>
            <a:r>
              <a:rPr lang="en-US" altLang="ko-KR" dirty="0" smtClean="0"/>
              <a:t>) </a:t>
            </a:r>
            <a:r>
              <a:rPr lang="en-US" altLang="ko-KR" dirty="0"/>
              <a:t>Access</a:t>
            </a:r>
            <a:endParaRPr lang="ko-KR" altLang="en-US" dirty="0"/>
          </a:p>
        </p:txBody>
      </p:sp>
      <p:sp>
        <p:nvSpPr>
          <p:cNvPr id="3" name="내용 개체 틀 2"/>
          <p:cNvSpPr>
            <a:spLocks noGrp="1"/>
          </p:cNvSpPr>
          <p:nvPr>
            <p:ph sz="quarter" idx="1"/>
          </p:nvPr>
        </p:nvSpPr>
        <p:spPr>
          <a:xfrm>
            <a:off x="395536" y="1772816"/>
            <a:ext cx="8229600" cy="1440160"/>
          </a:xfrm>
        </p:spPr>
        <p:txBody>
          <a:bodyPr>
            <a:normAutofit/>
          </a:bodyPr>
          <a:lstStyle/>
          <a:p>
            <a:pPr marL="457200" lvl="1" indent="0" fontAlgn="base">
              <a:buNone/>
            </a:pPr>
            <a:r>
              <a:rPr lang="en-US" altLang="ko-KR" dirty="0" smtClean="0"/>
              <a:t>Class </a:t>
            </a:r>
            <a:r>
              <a:rPr lang="ko-KR" altLang="en-US" dirty="0" err="1" smtClean="0"/>
              <a:t>정의시</a:t>
            </a:r>
            <a:r>
              <a:rPr lang="ko-KR" altLang="en-US" dirty="0" smtClean="0"/>
              <a:t> </a:t>
            </a:r>
            <a:r>
              <a:rPr lang="ko-KR" altLang="en-US" dirty="0" err="1" smtClean="0"/>
              <a:t>인스턴스</a:t>
            </a:r>
            <a:r>
              <a:rPr lang="ko-KR" altLang="en-US" dirty="0" smtClean="0"/>
              <a:t> </a:t>
            </a:r>
            <a:r>
              <a:rPr lang="ko-KR" altLang="en-US" dirty="0" err="1" smtClean="0"/>
              <a:t>메소드</a:t>
            </a:r>
            <a:r>
              <a:rPr lang="ko-KR" altLang="en-US" dirty="0" smtClean="0"/>
              <a:t> 정의를 하면 </a:t>
            </a:r>
            <a:r>
              <a:rPr lang="en-US" altLang="ko-KR" dirty="0" smtClean="0"/>
              <a:t>Class </a:t>
            </a:r>
            <a:r>
              <a:rPr lang="ko-KR" altLang="en-US" dirty="0" smtClean="0"/>
              <a:t>영역에 설정</a:t>
            </a:r>
            <a:endParaRPr lang="ko-KR" altLang="en-US" dirty="0"/>
          </a:p>
        </p:txBody>
      </p:sp>
      <p:sp>
        <p:nvSpPr>
          <p:cNvPr id="4" name="직사각형 3"/>
          <p:cNvSpPr/>
          <p:nvPr/>
        </p:nvSpPr>
        <p:spPr>
          <a:xfrm>
            <a:off x="755576" y="3337829"/>
            <a:ext cx="3528392" cy="2438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t>
            </a:r>
            <a:r>
              <a:rPr lang="en-US" altLang="ko-KR" sz="1000" dirty="0" smtClean="0"/>
              <a:t>#Class </a:t>
            </a:r>
            <a:r>
              <a:rPr lang="ko-KR" altLang="en-US" sz="1000" dirty="0" smtClean="0"/>
              <a:t>생성</a:t>
            </a:r>
            <a:endParaRPr lang="en-US" altLang="ko-KR" sz="1000" dirty="0" smtClean="0"/>
          </a:p>
          <a:p>
            <a:r>
              <a:rPr lang="en-US" altLang="ko-KR" sz="1000" dirty="0" smtClean="0"/>
              <a:t>&gt;&gt;&gt; class </a:t>
            </a:r>
            <a:r>
              <a:rPr lang="en-US" altLang="ko-KR" sz="1000" dirty="0"/>
              <a:t>C(object): </a:t>
            </a:r>
            <a:endParaRPr lang="en-US" altLang="ko-KR" sz="1000" dirty="0" smtClean="0"/>
          </a:p>
          <a:p>
            <a:r>
              <a:rPr lang="en-US" altLang="ko-KR" sz="1000" dirty="0" smtClean="0"/>
              <a:t>...          </a:t>
            </a:r>
            <a:r>
              <a:rPr lang="en-US" altLang="ko-KR" sz="1000" dirty="0" err="1" smtClean="0"/>
              <a:t>classattr</a:t>
            </a:r>
            <a:r>
              <a:rPr lang="en-US" altLang="ko-KR" sz="1000" dirty="0" smtClean="0"/>
              <a:t> </a:t>
            </a:r>
            <a:r>
              <a:rPr lang="en-US" altLang="ko-KR" sz="1000" dirty="0"/>
              <a:t>= "</a:t>
            </a:r>
            <a:r>
              <a:rPr lang="en-US" altLang="ko-KR" sz="1000" dirty="0" err="1"/>
              <a:t>attr</a:t>
            </a:r>
            <a:r>
              <a:rPr lang="en-US" altLang="ko-KR" sz="1000" dirty="0"/>
              <a:t> on </a:t>
            </a:r>
            <a:r>
              <a:rPr lang="en-US" altLang="ko-KR" sz="1000" dirty="0" smtClean="0"/>
              <a:t>class“</a:t>
            </a:r>
          </a:p>
          <a:p>
            <a:r>
              <a:rPr lang="en-US" altLang="ko-KR" sz="1000" dirty="0" smtClean="0"/>
              <a:t>...          </a:t>
            </a:r>
            <a:r>
              <a:rPr lang="en-US" altLang="ko-KR" sz="1000" dirty="0" err="1" smtClean="0"/>
              <a:t>def</a:t>
            </a:r>
            <a:r>
              <a:rPr lang="en-US" altLang="ko-KR" sz="1000" dirty="0" smtClean="0"/>
              <a:t> </a:t>
            </a:r>
            <a:r>
              <a:rPr lang="en-US" altLang="ko-KR" sz="1000" dirty="0"/>
              <a:t>f(self</a:t>
            </a:r>
            <a:r>
              <a:rPr lang="en-US" altLang="ko-KR" sz="1000" dirty="0" smtClean="0"/>
              <a:t>):</a:t>
            </a:r>
          </a:p>
          <a:p>
            <a:r>
              <a:rPr lang="en-US" altLang="ko-KR" sz="1000" dirty="0" smtClean="0"/>
              <a:t>...               return </a:t>
            </a:r>
            <a:r>
              <a:rPr lang="en-US" altLang="ko-KR" sz="1000" dirty="0"/>
              <a:t>"function f" </a:t>
            </a:r>
            <a:endParaRPr lang="en-US" altLang="ko-KR" sz="1000" dirty="0" smtClean="0"/>
          </a:p>
          <a:p>
            <a:r>
              <a:rPr lang="en-US" altLang="ko-KR" sz="1000" dirty="0" smtClean="0"/>
              <a:t>... </a:t>
            </a:r>
          </a:p>
          <a:p>
            <a:r>
              <a:rPr lang="en-US" altLang="ko-KR" sz="1000" dirty="0" smtClean="0"/>
              <a:t>&gt;&gt;&gt;  # </a:t>
            </a:r>
            <a:r>
              <a:rPr lang="ko-KR" altLang="en-US" sz="1000" dirty="0" smtClean="0"/>
              <a:t>객체 생성</a:t>
            </a:r>
            <a:endParaRPr lang="en-US" altLang="ko-KR" sz="1000" dirty="0" smtClean="0"/>
          </a:p>
          <a:p>
            <a:r>
              <a:rPr lang="en-US" altLang="ko-KR" sz="1000" dirty="0" smtClean="0"/>
              <a:t>&gt;&gt;&gt; </a:t>
            </a:r>
            <a:r>
              <a:rPr lang="en-US" altLang="ko-KR" sz="1000" dirty="0" err="1" smtClean="0"/>
              <a:t>cobj</a:t>
            </a:r>
            <a:r>
              <a:rPr lang="en-US" altLang="ko-KR" sz="1000" dirty="0" smtClean="0"/>
              <a:t> </a:t>
            </a:r>
            <a:r>
              <a:rPr lang="en-US" altLang="ko-KR" sz="1000" dirty="0"/>
              <a:t>= C() </a:t>
            </a:r>
            <a:endParaRPr lang="en-US" altLang="ko-KR" sz="1000" dirty="0" smtClean="0"/>
          </a:p>
          <a:p>
            <a:r>
              <a:rPr lang="en-US" altLang="ko-KR" sz="1000" dirty="0" smtClean="0"/>
              <a:t>&gt;&gt;&gt; # </a:t>
            </a:r>
            <a:r>
              <a:rPr lang="ko-KR" altLang="en-US" sz="1000" dirty="0" smtClean="0"/>
              <a:t>변수 비교</a:t>
            </a:r>
            <a:endParaRPr lang="en-US" altLang="ko-KR" sz="1000" dirty="0" smtClean="0"/>
          </a:p>
          <a:p>
            <a:r>
              <a:rPr lang="en-US" altLang="ko-KR" sz="1000" dirty="0" smtClean="0"/>
              <a:t>&gt;&gt;&gt; </a:t>
            </a:r>
            <a:r>
              <a:rPr lang="en-US" altLang="ko-KR" sz="1000" dirty="0" err="1"/>
              <a:t>cobj.classattr</a:t>
            </a:r>
            <a:r>
              <a:rPr lang="en-US" altLang="ko-KR" sz="1000" dirty="0"/>
              <a:t> is C.__</a:t>
            </a:r>
            <a:r>
              <a:rPr lang="en-US" altLang="ko-KR" sz="1000" dirty="0" err="1"/>
              <a:t>dict</a:t>
            </a:r>
            <a:r>
              <a:rPr lang="en-US" altLang="ko-KR" sz="1000" dirty="0"/>
              <a:t>__['</a:t>
            </a:r>
            <a:r>
              <a:rPr lang="en-US" altLang="ko-KR" sz="1000" dirty="0" err="1"/>
              <a:t>classattr</a:t>
            </a:r>
            <a:r>
              <a:rPr lang="en-US" altLang="ko-KR" sz="1000" dirty="0"/>
              <a:t>'] </a:t>
            </a:r>
            <a:endParaRPr lang="en-US" altLang="ko-KR" sz="1000" dirty="0" smtClean="0"/>
          </a:p>
          <a:p>
            <a:r>
              <a:rPr lang="en-US" altLang="ko-KR" sz="1000" dirty="0" smtClean="0"/>
              <a:t>True </a:t>
            </a:r>
          </a:p>
        </p:txBody>
      </p:sp>
      <p:sp>
        <p:nvSpPr>
          <p:cNvPr id="9" name="TextBox 8"/>
          <p:cNvSpPr txBox="1"/>
          <p:nvPr/>
        </p:nvSpPr>
        <p:spPr>
          <a:xfrm>
            <a:off x="755576" y="6002125"/>
            <a:ext cx="3456384" cy="307777"/>
          </a:xfrm>
          <a:prstGeom prst="rect">
            <a:avLst/>
          </a:prstGeom>
          <a:noFill/>
        </p:spPr>
        <p:txBody>
          <a:bodyPr wrap="square" rtlCol="0">
            <a:spAutoFit/>
          </a:bodyPr>
          <a:lstStyle/>
          <a:p>
            <a:r>
              <a:rPr lang="ko-KR" altLang="en-US" sz="1400" dirty="0" smtClean="0"/>
              <a:t>변수 비교</a:t>
            </a:r>
            <a:endParaRPr lang="ko-KR" altLang="en-US" sz="1400" dirty="0"/>
          </a:p>
        </p:txBody>
      </p:sp>
      <p:grpSp>
        <p:nvGrpSpPr>
          <p:cNvPr id="11" name="그룹 10"/>
          <p:cNvGrpSpPr/>
          <p:nvPr/>
        </p:nvGrpSpPr>
        <p:grpSpPr>
          <a:xfrm>
            <a:off x="5796136" y="2852936"/>
            <a:ext cx="1440160" cy="1152128"/>
            <a:chOff x="5724128" y="3356992"/>
            <a:chExt cx="1800200" cy="1512168"/>
          </a:xfrm>
        </p:grpSpPr>
        <p:sp>
          <p:nvSpPr>
            <p:cNvPr id="12" name="직사각형 11"/>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C</a:t>
              </a:r>
              <a:endParaRPr lang="ko-KR" altLang="en-US" sz="1000" dirty="0">
                <a:solidFill>
                  <a:schemeClr val="tx1"/>
                </a:solidFill>
              </a:endParaRPr>
            </a:p>
          </p:txBody>
        </p:sp>
        <p:sp>
          <p:nvSpPr>
            <p:cNvPr id="13" name="직사각형 12"/>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classattr</a:t>
              </a:r>
              <a:endParaRPr lang="ko-KR" altLang="en-US" sz="1000" dirty="0">
                <a:solidFill>
                  <a:schemeClr val="tx1"/>
                </a:solidFill>
              </a:endParaRPr>
            </a:p>
          </p:txBody>
        </p:sp>
        <p:sp>
          <p:nvSpPr>
            <p:cNvPr id="14" name="직사각형 13"/>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f</a:t>
              </a:r>
              <a:endParaRPr lang="ko-KR" altLang="en-US" sz="1000" dirty="0">
                <a:solidFill>
                  <a:schemeClr val="tx1"/>
                </a:solidFill>
              </a:endParaRPr>
            </a:p>
          </p:txBody>
        </p:sp>
      </p:grpSp>
      <p:grpSp>
        <p:nvGrpSpPr>
          <p:cNvPr id="15" name="그룹 14"/>
          <p:cNvGrpSpPr/>
          <p:nvPr/>
        </p:nvGrpSpPr>
        <p:grpSpPr>
          <a:xfrm>
            <a:off x="5796136" y="4797152"/>
            <a:ext cx="1440160" cy="1152128"/>
            <a:chOff x="5724128" y="3356992"/>
            <a:chExt cx="1800200" cy="1512168"/>
          </a:xfrm>
        </p:grpSpPr>
        <p:sp>
          <p:nvSpPr>
            <p:cNvPr id="16" name="직사각형 15"/>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c</a:t>
              </a:r>
              <a:r>
                <a:rPr lang="en-US" altLang="ko-KR" sz="1000" dirty="0" err="1" smtClean="0">
                  <a:solidFill>
                    <a:schemeClr val="tx1"/>
                  </a:solidFill>
                </a:rPr>
                <a:t>obj:C</a:t>
              </a:r>
              <a:endParaRPr lang="ko-KR" altLang="en-US" sz="1000" dirty="0">
                <a:solidFill>
                  <a:schemeClr val="tx1"/>
                </a:solidFill>
              </a:endParaRPr>
            </a:p>
          </p:txBody>
        </p:sp>
        <p:sp>
          <p:nvSpPr>
            <p:cNvPr id="17" name="직사각형 16"/>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instattr</a:t>
              </a:r>
              <a:endParaRPr lang="ko-KR" altLang="en-US" sz="1000" dirty="0">
                <a:solidFill>
                  <a:schemeClr val="tx1"/>
                </a:solidFill>
              </a:endParaRPr>
            </a:p>
          </p:txBody>
        </p:sp>
        <p:sp>
          <p:nvSpPr>
            <p:cNvPr id="18" name="직사각형 17"/>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grpSp>
      <p:cxnSp>
        <p:nvCxnSpPr>
          <p:cNvPr id="19" name="직선 화살표 연결선 18"/>
          <p:cNvCxnSpPr>
            <a:stCxn id="14" idx="2"/>
            <a:endCxn id="16" idx="0"/>
          </p:cNvCxnSpPr>
          <p:nvPr/>
        </p:nvCxnSpPr>
        <p:spPr>
          <a:xfrm>
            <a:off x="6516216" y="4005064"/>
            <a:ext cx="0" cy="79208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04248" y="4216442"/>
            <a:ext cx="1296144" cy="369332"/>
          </a:xfrm>
          <a:prstGeom prst="rect">
            <a:avLst/>
          </a:prstGeom>
          <a:noFill/>
        </p:spPr>
        <p:txBody>
          <a:bodyPr wrap="square" rtlCol="0">
            <a:spAutoFit/>
          </a:bodyPr>
          <a:lstStyle/>
          <a:p>
            <a:r>
              <a:rPr lang="en-US" altLang="ko-KR" dirty="0" err="1"/>
              <a:t>c</a:t>
            </a:r>
            <a:r>
              <a:rPr lang="en-US" altLang="ko-KR" dirty="0" err="1" smtClean="0"/>
              <a:t>obj</a:t>
            </a:r>
            <a:r>
              <a:rPr lang="en-US" altLang="ko-KR" dirty="0" smtClean="0"/>
              <a:t> = C()</a:t>
            </a:r>
            <a:endParaRPr lang="ko-KR" altLang="en-US" dirty="0"/>
          </a:p>
        </p:txBody>
      </p:sp>
    </p:spTree>
    <p:extLst>
      <p:ext uri="{BB962C8B-B14F-4D97-AF65-F5344CB8AC3E}">
        <p14:creationId xmlns:p14="http://schemas.microsoft.com/office/powerpoint/2010/main" val="374341490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274638"/>
            <a:ext cx="8784976" cy="1143000"/>
          </a:xfrm>
        </p:spPr>
        <p:txBody>
          <a:bodyPr>
            <a:normAutofit/>
          </a:bodyPr>
          <a:lstStyle/>
          <a:p>
            <a:r>
              <a:rPr lang="en-US" altLang="ko-KR" dirty="0" smtClean="0"/>
              <a:t>Members(</a:t>
            </a:r>
            <a:r>
              <a:rPr lang="ko-KR" altLang="en-US" dirty="0" err="1" smtClean="0"/>
              <a:t>메소</a:t>
            </a:r>
            <a:r>
              <a:rPr lang="ko-KR" altLang="en-US" dirty="0" err="1"/>
              <a:t>드</a:t>
            </a:r>
            <a:r>
              <a:rPr lang="en-US" altLang="ko-KR" dirty="0" smtClean="0"/>
              <a:t>) Access-</a:t>
            </a:r>
            <a:r>
              <a:rPr lang="ko-KR" altLang="en-US" dirty="0" smtClean="0"/>
              <a:t>세부</a:t>
            </a:r>
            <a:endParaRPr lang="ko-KR" altLang="en-US" dirty="0"/>
          </a:p>
        </p:txBody>
      </p:sp>
      <p:sp>
        <p:nvSpPr>
          <p:cNvPr id="3" name="내용 개체 틀 2"/>
          <p:cNvSpPr>
            <a:spLocks noGrp="1"/>
          </p:cNvSpPr>
          <p:nvPr>
            <p:ph sz="quarter" idx="1"/>
          </p:nvPr>
        </p:nvSpPr>
        <p:spPr>
          <a:xfrm>
            <a:off x="395536" y="1772816"/>
            <a:ext cx="8229600" cy="1080120"/>
          </a:xfrm>
        </p:spPr>
        <p:txBody>
          <a:bodyPr>
            <a:normAutofit/>
          </a:bodyPr>
          <a:lstStyle/>
          <a:p>
            <a:pPr marL="457200" lvl="1" indent="0" fontAlgn="base">
              <a:buNone/>
            </a:pPr>
            <a:r>
              <a:rPr lang="ko-KR" altLang="en-US" dirty="0" err="1" smtClean="0"/>
              <a:t>인스턴스에서</a:t>
            </a:r>
            <a:r>
              <a:rPr lang="ko-KR" altLang="en-US" dirty="0" smtClean="0"/>
              <a:t> </a:t>
            </a:r>
            <a:r>
              <a:rPr lang="ko-KR" altLang="en-US" dirty="0" err="1" smtClean="0"/>
              <a:t>인스턴스메소드</a:t>
            </a:r>
            <a:r>
              <a:rPr lang="ko-KR" altLang="en-US" dirty="0" smtClean="0"/>
              <a:t> 호출하면 실제 </a:t>
            </a:r>
            <a:r>
              <a:rPr lang="ko-KR" altLang="en-US" dirty="0" err="1" smtClean="0"/>
              <a:t>인스턴스</a:t>
            </a:r>
            <a:r>
              <a:rPr lang="ko-KR" altLang="en-US" dirty="0" smtClean="0"/>
              <a:t> </a:t>
            </a:r>
            <a:r>
              <a:rPr lang="ko-KR" altLang="en-US" dirty="0" err="1" smtClean="0"/>
              <a:t>메소드</a:t>
            </a:r>
            <a:r>
              <a:rPr lang="ko-KR" altLang="en-US" dirty="0" smtClean="0"/>
              <a:t> 실행환경은 </a:t>
            </a:r>
            <a:r>
              <a:rPr lang="ko-KR" altLang="en-US" dirty="0" err="1" smtClean="0"/>
              <a:t>인스턴스에</a:t>
            </a:r>
            <a:r>
              <a:rPr lang="ko-KR" altLang="en-US" dirty="0" smtClean="0"/>
              <a:t> 생성되어 처리</a:t>
            </a:r>
            <a:endParaRPr lang="ko-KR" altLang="en-US" dirty="0"/>
          </a:p>
        </p:txBody>
      </p:sp>
      <p:sp>
        <p:nvSpPr>
          <p:cNvPr id="8" name="직사각형 7"/>
          <p:cNvSpPr/>
          <p:nvPr/>
        </p:nvSpPr>
        <p:spPr>
          <a:xfrm>
            <a:off x="4860032" y="3337828"/>
            <a:ext cx="3528392" cy="2971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&gt;&gt;&gt; #</a:t>
            </a:r>
            <a:r>
              <a:rPr lang="ko-KR" altLang="en-US" sz="1000" dirty="0" err="1" smtClean="0"/>
              <a:t>인스턴스에서</a:t>
            </a:r>
            <a:r>
              <a:rPr lang="ko-KR" altLang="en-US" sz="1000" dirty="0" smtClean="0"/>
              <a:t> 실행될 때 바운드 영역이 다름</a:t>
            </a:r>
            <a:endParaRPr lang="en-US" altLang="ko-KR" sz="1000" dirty="0" smtClean="0"/>
          </a:p>
          <a:p>
            <a:r>
              <a:rPr lang="en-US" altLang="ko-KR" sz="1000" dirty="0" smtClean="0"/>
              <a:t>&gt;&gt;&gt; # is </a:t>
            </a:r>
            <a:r>
              <a:rPr lang="ko-KR" altLang="en-US" sz="1000" dirty="0" smtClean="0"/>
              <a:t>연산자는 동일 객체 체계</a:t>
            </a:r>
            <a:endParaRPr lang="en-US" altLang="ko-KR" sz="1000" dirty="0" smtClean="0"/>
          </a:p>
          <a:p>
            <a:r>
              <a:rPr lang="en-US" altLang="ko-KR" sz="1000" dirty="0" smtClean="0"/>
              <a:t>&gt;&gt;&gt; </a:t>
            </a:r>
            <a:r>
              <a:rPr lang="en-US" altLang="ko-KR" sz="1000" dirty="0" err="1" smtClean="0"/>
              <a:t>cobj.f</a:t>
            </a:r>
            <a:r>
              <a:rPr lang="en-US" altLang="ko-KR" sz="1000" dirty="0" smtClean="0"/>
              <a:t> </a:t>
            </a:r>
            <a:r>
              <a:rPr lang="en-US" altLang="ko-KR" sz="1000" dirty="0"/>
              <a:t>is C.__</a:t>
            </a:r>
            <a:r>
              <a:rPr lang="en-US" altLang="ko-KR" sz="1000" dirty="0" err="1"/>
              <a:t>dict</a:t>
            </a:r>
            <a:r>
              <a:rPr lang="en-US" altLang="ko-KR" sz="1000" dirty="0"/>
              <a:t>__['f'] </a:t>
            </a:r>
          </a:p>
          <a:p>
            <a:r>
              <a:rPr lang="en-US" altLang="ko-KR" sz="1000" dirty="0"/>
              <a:t>False </a:t>
            </a:r>
            <a:endParaRPr lang="en-US" altLang="ko-KR" sz="1000" dirty="0" smtClean="0"/>
          </a:p>
          <a:p>
            <a:r>
              <a:rPr lang="en-US" altLang="ko-KR" sz="1000" dirty="0" smtClean="0"/>
              <a:t>&gt;&gt;&gt;</a:t>
            </a:r>
            <a:endParaRPr lang="en-US" altLang="ko-KR" sz="1000" dirty="0"/>
          </a:p>
          <a:p>
            <a:r>
              <a:rPr lang="en-US" altLang="ko-KR" sz="1000" dirty="0" smtClean="0"/>
              <a:t>&gt;&gt;&gt; C</a:t>
            </a:r>
            <a:r>
              <a:rPr lang="en-US" altLang="ko-KR" sz="1000" dirty="0"/>
              <a:t>.__</a:t>
            </a:r>
            <a:r>
              <a:rPr lang="en-US" altLang="ko-KR" sz="1000" dirty="0" err="1"/>
              <a:t>dict</a:t>
            </a:r>
            <a:r>
              <a:rPr lang="en-US" altLang="ko-KR" sz="1000" dirty="0"/>
              <a:t>__ {'</a:t>
            </a:r>
            <a:r>
              <a:rPr lang="en-US" altLang="ko-KR" sz="1000" dirty="0" err="1"/>
              <a:t>classattr</a:t>
            </a:r>
            <a:r>
              <a:rPr lang="en-US" altLang="ko-KR" sz="1000" dirty="0"/>
              <a:t>': '</a:t>
            </a:r>
            <a:r>
              <a:rPr lang="en-US" altLang="ko-KR" sz="1000" dirty="0" err="1"/>
              <a:t>attr</a:t>
            </a:r>
            <a:r>
              <a:rPr lang="en-US" altLang="ko-KR" sz="1000" dirty="0"/>
              <a:t> on class', '__module__': '__main__', '__doc__': None, </a:t>
            </a:r>
            <a:endParaRPr lang="en-US" altLang="ko-KR" sz="1000" dirty="0" smtClean="0"/>
          </a:p>
          <a:p>
            <a:r>
              <a:rPr lang="en-US" altLang="ko-KR" sz="1000" dirty="0" smtClean="0"/>
              <a:t>'f</a:t>
            </a:r>
            <a:r>
              <a:rPr lang="en-US" altLang="ko-KR" sz="1000" dirty="0"/>
              <a:t>': &lt;function f at 0x008F6B70&gt;} </a:t>
            </a:r>
            <a:endParaRPr lang="en-US" altLang="ko-KR" sz="1000" dirty="0" smtClean="0"/>
          </a:p>
          <a:p>
            <a:r>
              <a:rPr lang="en-US" altLang="ko-KR" sz="1000" dirty="0" smtClean="0"/>
              <a:t>&gt;&gt;&gt; </a:t>
            </a:r>
            <a:r>
              <a:rPr lang="ko-KR" altLang="en-US" sz="1000" dirty="0" err="1" smtClean="0"/>
              <a:t>인스턴스에</a:t>
            </a:r>
            <a:r>
              <a:rPr lang="ko-KR" altLang="en-US" sz="1000" dirty="0" smtClean="0"/>
              <a:t> 수행되는 </a:t>
            </a:r>
            <a:r>
              <a:rPr lang="ko-KR" altLang="en-US" sz="1000" dirty="0" err="1" smtClean="0"/>
              <a:t>메소드</a:t>
            </a:r>
            <a:r>
              <a:rPr lang="ko-KR" altLang="en-US" sz="1000" dirty="0" smtClean="0"/>
              <a:t> 주소가  다름</a:t>
            </a:r>
            <a:endParaRPr lang="en-US" altLang="ko-KR" sz="1000" dirty="0"/>
          </a:p>
          <a:p>
            <a:r>
              <a:rPr lang="en-US" altLang="ko-KR" sz="1000" dirty="0" smtClean="0"/>
              <a:t>&gt;&gt;&gt; </a:t>
            </a:r>
            <a:r>
              <a:rPr lang="en-US" altLang="ko-KR" sz="1000" dirty="0" err="1"/>
              <a:t>cobj.f</a:t>
            </a:r>
            <a:r>
              <a:rPr lang="en-US" altLang="ko-KR" sz="1000" dirty="0"/>
              <a:t> </a:t>
            </a:r>
          </a:p>
          <a:p>
            <a:r>
              <a:rPr lang="en-US" altLang="ko-KR" sz="1000" dirty="0"/>
              <a:t>&lt;bound method </a:t>
            </a:r>
            <a:r>
              <a:rPr lang="en-US" altLang="ko-KR" sz="1000" dirty="0" err="1"/>
              <a:t>C.f</a:t>
            </a:r>
            <a:r>
              <a:rPr lang="en-US" altLang="ko-KR" sz="1000" dirty="0"/>
              <a:t> of &lt;__</a:t>
            </a:r>
            <a:r>
              <a:rPr lang="en-US" altLang="ko-KR" sz="1000" dirty="0" err="1"/>
              <a:t>main__.C</a:t>
            </a:r>
            <a:r>
              <a:rPr lang="en-US" altLang="ko-KR" sz="1000" dirty="0"/>
              <a:t> instance at 0x008F9850&gt;&gt; </a:t>
            </a:r>
            <a:endParaRPr lang="en-US" altLang="ko-KR" sz="1000" dirty="0" smtClean="0"/>
          </a:p>
          <a:p>
            <a:r>
              <a:rPr lang="en-US" altLang="ko-KR" sz="1000" dirty="0" smtClean="0"/>
              <a:t>&gt;&gt;&gt; # </a:t>
            </a:r>
            <a:r>
              <a:rPr lang="ko-KR" altLang="en-US" sz="1000" dirty="0" err="1" smtClean="0"/>
              <a:t>인스턴스</a:t>
            </a:r>
            <a:r>
              <a:rPr lang="ko-KR" altLang="en-US" sz="1000" dirty="0" smtClean="0"/>
              <a:t> </a:t>
            </a:r>
            <a:r>
              <a:rPr lang="ko-KR" altLang="en-US" sz="1000" dirty="0" err="1" smtClean="0"/>
              <a:t>메소드는</a:t>
            </a:r>
            <a:r>
              <a:rPr lang="ko-KR" altLang="en-US" sz="1000" dirty="0" smtClean="0"/>
              <a:t> 별도의 영역에 만들어짐</a:t>
            </a:r>
            <a:endParaRPr lang="en-US" altLang="ko-KR" sz="1000" dirty="0" smtClean="0"/>
          </a:p>
          <a:p>
            <a:r>
              <a:rPr lang="en-US" altLang="ko-KR" sz="1000" dirty="0" smtClean="0"/>
              <a:t>&gt;&gt;&gt; # </a:t>
            </a:r>
            <a:r>
              <a:rPr lang="ko-KR" altLang="en-US" sz="1000" dirty="0" err="1" smtClean="0"/>
              <a:t>인스턴스</a:t>
            </a:r>
            <a:r>
              <a:rPr lang="ko-KR" altLang="en-US" sz="1000" dirty="0" smtClean="0"/>
              <a:t> 내에 생성된 </a:t>
            </a:r>
            <a:r>
              <a:rPr lang="ko-KR" altLang="en-US" sz="1000" dirty="0" err="1" smtClean="0"/>
              <a:t>메소드를</a:t>
            </a:r>
            <a:r>
              <a:rPr lang="ko-KR" altLang="en-US" sz="1000" dirty="0" smtClean="0"/>
              <a:t> 검색</a:t>
            </a:r>
            <a:endParaRPr lang="en-US" altLang="ko-KR" sz="1000" dirty="0"/>
          </a:p>
          <a:p>
            <a:r>
              <a:rPr lang="en-US" altLang="ko-KR" sz="1000" dirty="0"/>
              <a:t>&gt;&gt;&gt; C.__</a:t>
            </a:r>
            <a:r>
              <a:rPr lang="en-US" altLang="ko-KR" sz="1000" dirty="0" err="1"/>
              <a:t>dict</a:t>
            </a:r>
            <a:r>
              <a:rPr lang="en-US" altLang="ko-KR" sz="1000" dirty="0"/>
              <a:t>__['f'].__get__(</a:t>
            </a:r>
            <a:r>
              <a:rPr lang="en-US" altLang="ko-KR" sz="1000" dirty="0" err="1"/>
              <a:t>cobj</a:t>
            </a:r>
            <a:r>
              <a:rPr lang="en-US" altLang="ko-KR" sz="1000" dirty="0"/>
              <a:t>, C) </a:t>
            </a:r>
            <a:endParaRPr lang="en-US" altLang="ko-KR" sz="1000" dirty="0" smtClean="0"/>
          </a:p>
          <a:p>
            <a:r>
              <a:rPr lang="en-US" altLang="ko-KR" sz="1000" dirty="0" smtClean="0"/>
              <a:t>&lt;</a:t>
            </a:r>
            <a:r>
              <a:rPr lang="en-US" altLang="ko-KR" sz="1000" dirty="0"/>
              <a:t>bound method </a:t>
            </a:r>
            <a:r>
              <a:rPr lang="en-US" altLang="ko-KR" sz="1000" dirty="0" err="1"/>
              <a:t>C.f</a:t>
            </a:r>
            <a:r>
              <a:rPr lang="en-US" altLang="ko-KR" sz="1000" dirty="0"/>
              <a:t> of &lt;__</a:t>
            </a:r>
            <a:r>
              <a:rPr lang="en-US" altLang="ko-KR" sz="1000" dirty="0" err="1"/>
              <a:t>main__.C</a:t>
            </a:r>
            <a:r>
              <a:rPr lang="en-US" altLang="ko-KR" sz="1000" dirty="0"/>
              <a:t> instance at 0x008F9850&gt;&gt; </a:t>
            </a:r>
            <a:br>
              <a:rPr lang="en-US" altLang="ko-KR" sz="1000" dirty="0"/>
            </a:br>
            <a:r>
              <a:rPr lang="en-US" altLang="ko-KR" sz="1000" dirty="0"/>
              <a:t> </a:t>
            </a:r>
            <a:endParaRPr lang="ko-KR" altLang="en-US" sz="1000" dirty="0"/>
          </a:p>
        </p:txBody>
      </p:sp>
      <p:grpSp>
        <p:nvGrpSpPr>
          <p:cNvPr id="11" name="그룹 10"/>
          <p:cNvGrpSpPr/>
          <p:nvPr/>
        </p:nvGrpSpPr>
        <p:grpSpPr>
          <a:xfrm>
            <a:off x="899592" y="3212976"/>
            <a:ext cx="1440160" cy="1152128"/>
            <a:chOff x="5724128" y="3356992"/>
            <a:chExt cx="1800200" cy="1512168"/>
          </a:xfrm>
        </p:grpSpPr>
        <p:sp>
          <p:nvSpPr>
            <p:cNvPr id="12" name="직사각형 11"/>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C</a:t>
              </a:r>
              <a:endParaRPr lang="ko-KR" altLang="en-US" sz="1000" dirty="0">
                <a:solidFill>
                  <a:schemeClr val="tx1"/>
                </a:solidFill>
              </a:endParaRPr>
            </a:p>
          </p:txBody>
        </p:sp>
        <p:sp>
          <p:nvSpPr>
            <p:cNvPr id="13" name="직사각형 12"/>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endParaRPr>
            </a:p>
          </p:txBody>
        </p:sp>
        <p:sp>
          <p:nvSpPr>
            <p:cNvPr id="14" name="직사각형 13"/>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grpSp>
      <p:grpSp>
        <p:nvGrpSpPr>
          <p:cNvPr id="15" name="그룹 14"/>
          <p:cNvGrpSpPr/>
          <p:nvPr/>
        </p:nvGrpSpPr>
        <p:grpSpPr>
          <a:xfrm>
            <a:off x="899592" y="5157192"/>
            <a:ext cx="1440160" cy="1152128"/>
            <a:chOff x="5724128" y="3356992"/>
            <a:chExt cx="1800200" cy="1512168"/>
          </a:xfrm>
        </p:grpSpPr>
        <p:sp>
          <p:nvSpPr>
            <p:cNvPr id="16" name="직사각형 15"/>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cobj:C</a:t>
              </a:r>
              <a:endParaRPr lang="ko-KR" altLang="en-US" sz="1000" dirty="0">
                <a:solidFill>
                  <a:schemeClr val="tx1"/>
                </a:solidFill>
              </a:endParaRPr>
            </a:p>
          </p:txBody>
        </p:sp>
        <p:sp>
          <p:nvSpPr>
            <p:cNvPr id="17" name="직사각형 16"/>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endParaRPr>
            </a:p>
          </p:txBody>
        </p:sp>
        <p:sp>
          <p:nvSpPr>
            <p:cNvPr id="18" name="직사각형 17"/>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grpSp>
      <p:cxnSp>
        <p:nvCxnSpPr>
          <p:cNvPr id="19" name="직선 화살표 연결선 18"/>
          <p:cNvCxnSpPr>
            <a:stCxn id="14" idx="2"/>
            <a:endCxn id="16" idx="0"/>
          </p:cNvCxnSpPr>
          <p:nvPr/>
        </p:nvCxnSpPr>
        <p:spPr>
          <a:xfrm>
            <a:off x="1619672" y="4365104"/>
            <a:ext cx="0" cy="79208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79712" y="4576482"/>
            <a:ext cx="1296144" cy="369332"/>
          </a:xfrm>
          <a:prstGeom prst="rect">
            <a:avLst/>
          </a:prstGeom>
          <a:noFill/>
        </p:spPr>
        <p:txBody>
          <a:bodyPr wrap="square" rtlCol="0">
            <a:spAutoFit/>
          </a:bodyPr>
          <a:lstStyle/>
          <a:p>
            <a:r>
              <a:rPr lang="en-US" altLang="ko-KR" dirty="0" err="1"/>
              <a:t>c</a:t>
            </a:r>
            <a:r>
              <a:rPr lang="en-US" altLang="ko-KR" dirty="0" err="1" smtClean="0"/>
              <a:t>obj</a:t>
            </a:r>
            <a:r>
              <a:rPr lang="en-US" altLang="ko-KR" dirty="0" smtClean="0"/>
              <a:t> = C()</a:t>
            </a:r>
            <a:endParaRPr lang="ko-KR" altLang="en-US" dirty="0"/>
          </a:p>
        </p:txBody>
      </p:sp>
      <p:grpSp>
        <p:nvGrpSpPr>
          <p:cNvPr id="21" name="그룹 20"/>
          <p:cNvGrpSpPr/>
          <p:nvPr/>
        </p:nvGrpSpPr>
        <p:grpSpPr>
          <a:xfrm>
            <a:off x="2915816" y="3212976"/>
            <a:ext cx="1440160" cy="1152128"/>
            <a:chOff x="5724128" y="3356992"/>
            <a:chExt cx="1800200" cy="1512168"/>
          </a:xfrm>
        </p:grpSpPr>
        <p:sp>
          <p:nvSpPr>
            <p:cNvPr id="22" name="직사각형 21"/>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__</a:t>
              </a:r>
              <a:r>
                <a:rPr lang="en-US" altLang="ko-KR" sz="1000" dirty="0" err="1" smtClean="0">
                  <a:solidFill>
                    <a:schemeClr val="tx1"/>
                  </a:solidFill>
                </a:rPr>
                <a:t>dict</a:t>
              </a:r>
              <a:r>
                <a:rPr lang="en-US" altLang="ko-KR" sz="1000" dirty="0" smtClean="0">
                  <a:solidFill>
                    <a:schemeClr val="tx1"/>
                  </a:solidFill>
                </a:rPr>
                <a:t>__:</a:t>
              </a:r>
              <a:r>
                <a:rPr lang="en-US" altLang="ko-KR" sz="1000" dirty="0" err="1" smtClean="0">
                  <a:solidFill>
                    <a:schemeClr val="tx1"/>
                  </a:solidFill>
                </a:rPr>
                <a:t>dict</a:t>
              </a:r>
              <a:endParaRPr lang="ko-KR" altLang="en-US" sz="1000" dirty="0">
                <a:solidFill>
                  <a:schemeClr val="tx1"/>
                </a:solidFill>
              </a:endParaRPr>
            </a:p>
          </p:txBody>
        </p:sp>
        <p:sp>
          <p:nvSpPr>
            <p:cNvPr id="23" name="직사각형 22"/>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classattr</a:t>
              </a:r>
              <a:endParaRPr lang="ko-KR" altLang="en-US" sz="1000" dirty="0">
                <a:solidFill>
                  <a:schemeClr val="tx1"/>
                </a:solidFill>
              </a:endParaRPr>
            </a:p>
          </p:txBody>
        </p:sp>
        <p:sp>
          <p:nvSpPr>
            <p:cNvPr id="24" name="직사각형 23"/>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f</a:t>
              </a:r>
              <a:endParaRPr lang="ko-KR" altLang="en-US" sz="1000" dirty="0">
                <a:solidFill>
                  <a:schemeClr val="tx1"/>
                </a:solidFill>
              </a:endParaRPr>
            </a:p>
          </p:txBody>
        </p:sp>
      </p:grpSp>
      <p:grpSp>
        <p:nvGrpSpPr>
          <p:cNvPr id="25" name="그룹 24"/>
          <p:cNvGrpSpPr/>
          <p:nvPr/>
        </p:nvGrpSpPr>
        <p:grpSpPr>
          <a:xfrm>
            <a:off x="2987824" y="5157192"/>
            <a:ext cx="1440160" cy="1152128"/>
            <a:chOff x="5724128" y="3356992"/>
            <a:chExt cx="1800200" cy="1512168"/>
          </a:xfrm>
        </p:grpSpPr>
        <p:sp>
          <p:nvSpPr>
            <p:cNvPr id="26" name="직사각형 25"/>
            <p:cNvSpPr/>
            <p:nvPr/>
          </p:nvSpPr>
          <p:spPr>
            <a:xfrm>
              <a:off x="5724128" y="3356992"/>
              <a:ext cx="1800200"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__</a:t>
              </a:r>
              <a:r>
                <a:rPr lang="en-US" altLang="ko-KR" sz="1000" dirty="0" err="1">
                  <a:solidFill>
                    <a:schemeClr val="tx1"/>
                  </a:solidFill>
                </a:rPr>
                <a:t>dict</a:t>
              </a:r>
              <a:r>
                <a:rPr lang="en-US" altLang="ko-KR" sz="1000" dirty="0">
                  <a:solidFill>
                    <a:schemeClr val="tx1"/>
                  </a:solidFill>
                </a:rPr>
                <a:t>__:</a:t>
              </a:r>
              <a:r>
                <a:rPr lang="en-US" altLang="ko-KR" sz="1000" dirty="0" err="1">
                  <a:solidFill>
                    <a:schemeClr val="tx1"/>
                  </a:solidFill>
                </a:rPr>
                <a:t>dict</a:t>
              </a:r>
              <a:endParaRPr lang="ko-KR" altLang="en-US" sz="1000" dirty="0">
                <a:solidFill>
                  <a:schemeClr val="tx1"/>
                </a:solidFill>
              </a:endParaRPr>
            </a:p>
          </p:txBody>
        </p:sp>
        <p:sp>
          <p:nvSpPr>
            <p:cNvPr id="27" name="직사각형 26"/>
            <p:cNvSpPr/>
            <p:nvPr/>
          </p:nvSpPr>
          <p:spPr>
            <a:xfrm>
              <a:off x="5724128" y="3717032"/>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smtClean="0">
                  <a:solidFill>
                    <a:schemeClr val="tx1"/>
                  </a:solidFill>
                </a:rPr>
                <a:t>classattr</a:t>
              </a:r>
              <a:endParaRPr lang="ko-KR" altLang="en-US" sz="1000" dirty="0">
                <a:solidFill>
                  <a:schemeClr val="tx1"/>
                </a:solidFill>
              </a:endParaRPr>
            </a:p>
          </p:txBody>
        </p:sp>
        <p:sp>
          <p:nvSpPr>
            <p:cNvPr id="28" name="직사각형 27"/>
            <p:cNvSpPr/>
            <p:nvPr/>
          </p:nvSpPr>
          <p:spPr>
            <a:xfrm>
              <a:off x="5724128" y="4293096"/>
              <a:ext cx="1800200" cy="57606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solidFill>
                    <a:schemeClr val="tx1"/>
                  </a:solidFill>
                </a:rPr>
                <a:t>f</a:t>
              </a:r>
              <a:endParaRPr lang="ko-KR" altLang="en-US" sz="1000" dirty="0">
                <a:solidFill>
                  <a:schemeClr val="tx1"/>
                </a:solidFill>
              </a:endParaRPr>
            </a:p>
          </p:txBody>
        </p:sp>
      </p:grpSp>
      <p:cxnSp>
        <p:nvCxnSpPr>
          <p:cNvPr id="29" name="직선 화살표 연결선 28"/>
          <p:cNvCxnSpPr>
            <a:stCxn id="13" idx="3"/>
            <a:endCxn id="23" idx="1"/>
          </p:cNvCxnSpPr>
          <p:nvPr/>
        </p:nvCxnSpPr>
        <p:spPr>
          <a:xfrm>
            <a:off x="2339752" y="3706745"/>
            <a:ext cx="576064"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17" idx="3"/>
            <a:endCxn id="27" idx="1"/>
          </p:cNvCxnSpPr>
          <p:nvPr/>
        </p:nvCxnSpPr>
        <p:spPr>
          <a:xfrm>
            <a:off x="2339752" y="5650961"/>
            <a:ext cx="648072"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959831" y="2852936"/>
            <a:ext cx="1368152" cy="276999"/>
          </a:xfrm>
          <a:prstGeom prst="rect">
            <a:avLst/>
          </a:prstGeom>
          <a:noFill/>
        </p:spPr>
        <p:txBody>
          <a:bodyPr wrap="square" rtlCol="0">
            <a:spAutoFit/>
          </a:bodyPr>
          <a:lstStyle/>
          <a:p>
            <a:pPr algn="ctr"/>
            <a:r>
              <a:rPr lang="ko-KR" altLang="en-US" sz="1200" u="sng" dirty="0" smtClean="0"/>
              <a:t>내장 객체</a:t>
            </a:r>
            <a:endParaRPr lang="ko-KR" altLang="en-US" sz="1200" u="sng" dirty="0"/>
          </a:p>
        </p:txBody>
      </p:sp>
      <p:sp>
        <p:nvSpPr>
          <p:cNvPr id="32" name="TextBox 31"/>
          <p:cNvSpPr txBox="1"/>
          <p:nvPr/>
        </p:nvSpPr>
        <p:spPr>
          <a:xfrm>
            <a:off x="3023828" y="4880193"/>
            <a:ext cx="1368152" cy="276999"/>
          </a:xfrm>
          <a:prstGeom prst="rect">
            <a:avLst/>
          </a:prstGeom>
          <a:noFill/>
        </p:spPr>
        <p:txBody>
          <a:bodyPr wrap="square" rtlCol="0">
            <a:spAutoFit/>
          </a:bodyPr>
          <a:lstStyle/>
          <a:p>
            <a:pPr algn="ctr"/>
            <a:r>
              <a:rPr lang="ko-KR" altLang="en-US" sz="1200" u="sng" dirty="0" smtClean="0"/>
              <a:t>내장 객체</a:t>
            </a:r>
            <a:endParaRPr lang="ko-KR" altLang="en-US" sz="1200" u="sng" dirty="0"/>
          </a:p>
        </p:txBody>
      </p:sp>
    </p:spTree>
    <p:extLst>
      <p:ext uri="{BB962C8B-B14F-4D97-AF65-F5344CB8AC3E}">
        <p14:creationId xmlns:p14="http://schemas.microsoft.com/office/powerpoint/2010/main" val="68802275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274638"/>
            <a:ext cx="8784976" cy="1143000"/>
          </a:xfrm>
        </p:spPr>
        <p:txBody>
          <a:bodyPr>
            <a:normAutofit/>
          </a:bodyPr>
          <a:lstStyle/>
          <a:p>
            <a:r>
              <a:rPr lang="en-US" altLang="ko-KR" dirty="0"/>
              <a:t>Controlling Attribute Access</a:t>
            </a:r>
            <a:endParaRPr lang="ko-KR" altLang="en-US" dirty="0"/>
          </a:p>
        </p:txBody>
      </p:sp>
      <p:sp>
        <p:nvSpPr>
          <p:cNvPr id="3" name="내용 개체 틀 2"/>
          <p:cNvSpPr>
            <a:spLocks noGrp="1"/>
          </p:cNvSpPr>
          <p:nvPr>
            <p:ph sz="quarter" idx="1"/>
          </p:nvPr>
        </p:nvSpPr>
        <p:spPr>
          <a:xfrm>
            <a:off x="395536" y="1772816"/>
            <a:ext cx="8229600" cy="3816424"/>
          </a:xfrm>
        </p:spPr>
        <p:txBody>
          <a:bodyPr>
            <a:normAutofit/>
          </a:bodyPr>
          <a:lstStyle/>
          <a:p>
            <a:pPr marL="457200" lvl="1" indent="0" fontAlgn="base">
              <a:buNone/>
            </a:pPr>
            <a:r>
              <a:rPr lang="en-US" altLang="ko-KR" dirty="0" smtClean="0"/>
              <a:t>Instance</a:t>
            </a:r>
            <a:r>
              <a:rPr lang="ko-KR" altLang="en-US" dirty="0" smtClean="0"/>
              <a:t>의 </a:t>
            </a:r>
            <a:r>
              <a:rPr lang="en-US" altLang="ko-KR" dirty="0" smtClean="0"/>
              <a:t>Attribute</a:t>
            </a:r>
            <a:r>
              <a:rPr lang="ko-KR" altLang="en-US" dirty="0" smtClean="0"/>
              <a:t>에 대한 접근을 할 수 있는 내부 함수</a:t>
            </a:r>
            <a:endParaRPr lang="en-US" altLang="ko-KR" dirty="0" smtClean="0"/>
          </a:p>
          <a:p>
            <a:pPr marL="457200" lvl="1" indent="0" fontAlgn="base">
              <a:buNone/>
            </a:pPr>
            <a:endParaRPr lang="en-US" altLang="ko-KR" dirty="0"/>
          </a:p>
          <a:p>
            <a:pPr marL="457200" lvl="1" indent="0" fontAlgn="base">
              <a:buNone/>
            </a:pPr>
            <a:r>
              <a:rPr lang="en-US" altLang="ko-KR" dirty="0"/>
              <a:t>__</a:t>
            </a:r>
            <a:r>
              <a:rPr lang="en-US" altLang="ko-KR" dirty="0" err="1" smtClean="0"/>
              <a:t>getattr</a:t>
            </a:r>
            <a:r>
              <a:rPr lang="en-US" altLang="ko-KR" dirty="0"/>
              <a:t>__(self, name</a:t>
            </a:r>
            <a:r>
              <a:rPr lang="en-US" altLang="ko-KR" dirty="0" smtClean="0"/>
              <a:t>)</a:t>
            </a:r>
          </a:p>
          <a:p>
            <a:pPr marL="457200" lvl="1" indent="0" fontAlgn="base">
              <a:buNone/>
            </a:pPr>
            <a:r>
              <a:rPr lang="en-US" altLang="ko-KR" dirty="0"/>
              <a:t>__</a:t>
            </a:r>
            <a:r>
              <a:rPr lang="en-US" altLang="ko-KR" dirty="0" err="1"/>
              <a:t>setattr</a:t>
            </a:r>
            <a:r>
              <a:rPr lang="en-US" altLang="ko-KR" dirty="0"/>
              <a:t>__(self, name, value</a:t>
            </a:r>
            <a:r>
              <a:rPr lang="en-US" altLang="ko-KR" dirty="0" smtClean="0"/>
              <a:t>)</a:t>
            </a:r>
          </a:p>
          <a:p>
            <a:pPr marL="457200" lvl="1" indent="0" fontAlgn="base">
              <a:buNone/>
            </a:pPr>
            <a:r>
              <a:rPr lang="en-US" altLang="ko-KR" dirty="0"/>
              <a:t>__</a:t>
            </a:r>
            <a:r>
              <a:rPr lang="en-US" altLang="ko-KR" dirty="0" err="1"/>
              <a:t>delattr</a:t>
            </a:r>
            <a:r>
              <a:rPr lang="en-US" altLang="ko-KR" dirty="0"/>
              <a:t>__(self, name</a:t>
            </a:r>
            <a:r>
              <a:rPr lang="en-US" altLang="ko-KR" dirty="0" smtClean="0"/>
              <a:t>)</a:t>
            </a:r>
          </a:p>
          <a:p>
            <a:pPr marL="457200" lvl="1" indent="0" fontAlgn="base">
              <a:buNone/>
            </a:pPr>
            <a:r>
              <a:rPr lang="en-US" altLang="ko-KR" dirty="0"/>
              <a:t>__</a:t>
            </a:r>
            <a:r>
              <a:rPr lang="en-US" altLang="ko-KR" dirty="0" err="1"/>
              <a:t>getattribute</a:t>
            </a:r>
            <a:r>
              <a:rPr lang="en-US" altLang="ko-KR" dirty="0"/>
              <a:t>__(self, name)</a:t>
            </a:r>
            <a:endParaRPr lang="ko-KR" altLang="en-US" dirty="0"/>
          </a:p>
        </p:txBody>
      </p:sp>
    </p:spTree>
    <p:extLst>
      <p:ext uri="{BB962C8B-B14F-4D97-AF65-F5344CB8AC3E}">
        <p14:creationId xmlns:p14="http://schemas.microsoft.com/office/powerpoint/2010/main" val="36942504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251520" y="274638"/>
            <a:ext cx="8784976" cy="1143000"/>
          </a:xfrm>
        </p:spPr>
        <p:txBody>
          <a:bodyPr>
            <a:normAutofit/>
          </a:bodyPr>
          <a:lstStyle/>
          <a:p>
            <a:r>
              <a:rPr lang="en-US" altLang="ko-KR" dirty="0"/>
              <a:t>Controlling Attribute Access</a:t>
            </a:r>
            <a:endParaRPr lang="ko-KR" altLang="en-US" dirty="0"/>
          </a:p>
        </p:txBody>
      </p:sp>
      <p:sp>
        <p:nvSpPr>
          <p:cNvPr id="3" name="내용 개체 틀 2"/>
          <p:cNvSpPr>
            <a:spLocks noGrp="1"/>
          </p:cNvSpPr>
          <p:nvPr>
            <p:ph sz="quarter" idx="1"/>
          </p:nvPr>
        </p:nvSpPr>
        <p:spPr>
          <a:xfrm>
            <a:off x="395536" y="1772816"/>
            <a:ext cx="8229600" cy="936104"/>
          </a:xfrm>
        </p:spPr>
        <p:txBody>
          <a:bodyPr>
            <a:normAutofit/>
          </a:bodyPr>
          <a:lstStyle/>
          <a:p>
            <a:pPr marL="457200" lvl="1" indent="0" fontAlgn="base">
              <a:buNone/>
            </a:pPr>
            <a:r>
              <a:rPr lang="ko-KR" altLang="en-US" dirty="0" err="1" smtClean="0"/>
              <a:t>인스턴스의</a:t>
            </a:r>
            <a:r>
              <a:rPr lang="ko-KR" altLang="en-US" dirty="0" smtClean="0"/>
              <a:t> 속성에 대한 접근을 내부 함수로 구현하여 접근</a:t>
            </a:r>
            <a:endParaRPr lang="en-US" altLang="ko-KR" dirty="0" smtClean="0"/>
          </a:p>
        </p:txBody>
      </p:sp>
      <p:sp>
        <p:nvSpPr>
          <p:cNvPr id="4" name="직사각형 3"/>
          <p:cNvSpPr/>
          <p:nvPr/>
        </p:nvSpPr>
        <p:spPr>
          <a:xfrm>
            <a:off x="755576" y="2708920"/>
            <a:ext cx="3672408"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class A() :</a:t>
            </a:r>
          </a:p>
          <a:p>
            <a:r>
              <a:rPr lang="en-US" altLang="ko-KR" sz="1000" dirty="0"/>
              <a:t>    __slots__ =['</a:t>
            </a:r>
            <a:r>
              <a:rPr lang="en-US" altLang="ko-KR" sz="1000" dirty="0" err="1"/>
              <a:t>person_id</a:t>
            </a:r>
            <a:r>
              <a:rPr lang="en-US" altLang="ko-KR" sz="1000" dirty="0"/>
              <a:t>', 'name']</a:t>
            </a:r>
          </a:p>
          <a:p>
            <a:r>
              <a:rPr lang="en-US" altLang="ko-KR" sz="1000" dirty="0"/>
              <a:t>    </a:t>
            </a:r>
            <a:r>
              <a:rPr lang="en-US" altLang="ko-KR" sz="1000" dirty="0" err="1"/>
              <a:t>def</a:t>
            </a:r>
            <a:r>
              <a:rPr lang="en-US" altLang="ko-KR" sz="1000" dirty="0"/>
              <a:t> __</a:t>
            </a:r>
            <a:r>
              <a:rPr lang="en-US" altLang="ko-KR" sz="1000" dirty="0" err="1"/>
              <a:t>init</a:t>
            </a:r>
            <a:r>
              <a:rPr lang="en-US" altLang="ko-KR" sz="1000" dirty="0"/>
              <a:t>__(self, </a:t>
            </a:r>
            <a:r>
              <a:rPr lang="en-US" altLang="ko-KR" sz="1000" dirty="0" err="1"/>
              <a:t>person_id</a:t>
            </a:r>
            <a:r>
              <a:rPr lang="en-US" altLang="ko-KR" sz="1000" dirty="0"/>
              <a:t>, name) :</a:t>
            </a:r>
          </a:p>
          <a:p>
            <a:r>
              <a:rPr lang="en-US" altLang="ko-KR" sz="1000" dirty="0"/>
              <a:t>        </a:t>
            </a:r>
            <a:r>
              <a:rPr lang="en-US" altLang="ko-KR" sz="1000" dirty="0" err="1"/>
              <a:t>self.person_id</a:t>
            </a:r>
            <a:r>
              <a:rPr lang="en-US" altLang="ko-KR" sz="1000" dirty="0"/>
              <a:t> = </a:t>
            </a:r>
            <a:r>
              <a:rPr lang="en-US" altLang="ko-KR" sz="1000" dirty="0" err="1"/>
              <a:t>person_id</a:t>
            </a:r>
            <a:endParaRPr lang="en-US" altLang="ko-KR" sz="1000" dirty="0"/>
          </a:p>
          <a:p>
            <a:r>
              <a:rPr lang="en-US" altLang="ko-KR" sz="1000" dirty="0"/>
              <a:t>        self.name = name</a:t>
            </a:r>
          </a:p>
          <a:p>
            <a:r>
              <a:rPr lang="en-US" altLang="ko-KR" sz="1000" dirty="0"/>
              <a:t>        </a:t>
            </a:r>
          </a:p>
          <a:p>
            <a:r>
              <a:rPr lang="en-US" altLang="ko-KR" sz="1000" dirty="0"/>
              <a:t>    </a:t>
            </a:r>
            <a:r>
              <a:rPr lang="en-US" altLang="ko-KR" sz="1000" dirty="0" err="1"/>
              <a:t>def</a:t>
            </a:r>
            <a:r>
              <a:rPr lang="en-US" altLang="ko-KR" sz="1000" dirty="0"/>
              <a:t> __</a:t>
            </a:r>
            <a:r>
              <a:rPr lang="en-US" altLang="ko-KR" sz="1000" dirty="0" err="1"/>
              <a:t>getattr</a:t>
            </a:r>
            <a:r>
              <a:rPr lang="en-US" altLang="ko-KR" sz="1000" dirty="0"/>
              <a:t>__(self, name) :</a:t>
            </a:r>
          </a:p>
          <a:p>
            <a:r>
              <a:rPr lang="en-US" altLang="ko-KR" sz="1000" dirty="0"/>
              <a:t>        return self.__</a:t>
            </a:r>
            <a:r>
              <a:rPr lang="en-US" altLang="ko-KR" sz="1000" dirty="0" err="1"/>
              <a:t>dict</a:t>
            </a:r>
            <a:r>
              <a:rPr lang="en-US" altLang="ko-KR" sz="1000" dirty="0"/>
              <a:t>__[name]</a:t>
            </a:r>
          </a:p>
          <a:p>
            <a:r>
              <a:rPr lang="en-US" altLang="ko-KR" sz="1000" dirty="0"/>
              <a:t>            </a:t>
            </a:r>
          </a:p>
          <a:p>
            <a:r>
              <a:rPr lang="en-US" altLang="ko-KR" sz="1000" dirty="0"/>
              <a:t>    </a:t>
            </a:r>
            <a:r>
              <a:rPr lang="en-US" altLang="ko-KR" sz="1000" dirty="0" err="1"/>
              <a:t>def</a:t>
            </a:r>
            <a:r>
              <a:rPr lang="en-US" altLang="ko-KR" sz="1000" dirty="0"/>
              <a:t> __</a:t>
            </a:r>
            <a:r>
              <a:rPr lang="en-US" altLang="ko-KR" sz="1000" dirty="0" err="1"/>
              <a:t>setattr</a:t>
            </a:r>
            <a:r>
              <a:rPr lang="en-US" altLang="ko-KR" sz="1000" dirty="0"/>
              <a:t>__(self, name, value):</a:t>
            </a:r>
          </a:p>
          <a:p>
            <a:r>
              <a:rPr lang="en-US" altLang="ko-KR" sz="1000" dirty="0"/>
              <a:t>        if name in </a:t>
            </a:r>
            <a:r>
              <a:rPr lang="en-US" altLang="ko-KR" sz="1000" dirty="0" err="1"/>
              <a:t>A.__slots</a:t>
            </a:r>
            <a:r>
              <a:rPr lang="en-US" altLang="ko-KR" sz="1000" dirty="0"/>
              <a:t>__ :</a:t>
            </a:r>
          </a:p>
          <a:p>
            <a:r>
              <a:rPr lang="en-US" altLang="ko-KR" sz="1000" dirty="0"/>
              <a:t>            self.__</a:t>
            </a:r>
            <a:r>
              <a:rPr lang="en-US" altLang="ko-KR" sz="1000" dirty="0" err="1"/>
              <a:t>dict</a:t>
            </a:r>
            <a:r>
              <a:rPr lang="en-US" altLang="ko-KR" sz="1000" dirty="0"/>
              <a:t>__[name] = value</a:t>
            </a:r>
          </a:p>
          <a:p>
            <a:r>
              <a:rPr lang="en-US" altLang="ko-KR" sz="1000" dirty="0"/>
              <a:t>        else:</a:t>
            </a:r>
          </a:p>
          <a:p>
            <a:r>
              <a:rPr lang="en-US" altLang="ko-KR" sz="1000" dirty="0"/>
              <a:t>            raise Exception(" no match attribute")</a:t>
            </a:r>
          </a:p>
          <a:p>
            <a:r>
              <a:rPr lang="en-US" altLang="ko-KR" sz="1000" dirty="0"/>
              <a:t>          </a:t>
            </a:r>
          </a:p>
          <a:p>
            <a:r>
              <a:rPr lang="en-US" altLang="ko-KR" sz="1000" dirty="0"/>
              <a:t>    </a:t>
            </a:r>
            <a:r>
              <a:rPr lang="en-US" altLang="ko-KR" sz="1000" dirty="0" err="1"/>
              <a:t>def</a:t>
            </a:r>
            <a:r>
              <a:rPr lang="en-US" altLang="ko-KR" sz="1000" dirty="0"/>
              <a:t> __</a:t>
            </a:r>
            <a:r>
              <a:rPr lang="en-US" altLang="ko-KR" sz="1000" dirty="0" err="1"/>
              <a:t>delattr</a:t>
            </a:r>
            <a:r>
              <a:rPr lang="en-US" altLang="ko-KR" sz="1000" dirty="0"/>
              <a:t>__(self, name) :</a:t>
            </a:r>
          </a:p>
          <a:p>
            <a:r>
              <a:rPr lang="en-US" altLang="ko-KR" sz="1000" dirty="0"/>
              <a:t>        del self.__</a:t>
            </a:r>
            <a:r>
              <a:rPr lang="en-US" altLang="ko-KR" sz="1000" dirty="0" err="1"/>
              <a:t>dict</a:t>
            </a:r>
            <a:r>
              <a:rPr lang="en-US" altLang="ko-KR" sz="1000" dirty="0"/>
              <a:t>__[name]</a:t>
            </a:r>
          </a:p>
          <a:p>
            <a:r>
              <a:rPr lang="en-US" altLang="ko-KR" sz="1000" dirty="0"/>
              <a:t> </a:t>
            </a:r>
          </a:p>
          <a:p>
            <a:endParaRPr lang="en-US" altLang="ko-KR" sz="1000" dirty="0"/>
          </a:p>
          <a:p>
            <a:r>
              <a:rPr lang="en-US" altLang="ko-KR" sz="1000" dirty="0"/>
              <a:t>    </a:t>
            </a:r>
            <a:r>
              <a:rPr lang="en-US" altLang="ko-KR" sz="1000" dirty="0" err="1"/>
              <a:t>def</a:t>
            </a:r>
            <a:r>
              <a:rPr lang="en-US" altLang="ko-KR" sz="1000" dirty="0"/>
              <a:t> __</a:t>
            </a:r>
            <a:r>
              <a:rPr lang="en-US" altLang="ko-KR" sz="1000" dirty="0" err="1"/>
              <a:t>getattribute</a:t>
            </a:r>
            <a:r>
              <a:rPr lang="en-US" altLang="ko-KR" sz="1000" dirty="0"/>
              <a:t>__(self, name):</a:t>
            </a:r>
          </a:p>
          <a:p>
            <a:r>
              <a:rPr lang="en-US" altLang="ko-KR" sz="1000" dirty="0"/>
              <a:t>        return self.__</a:t>
            </a:r>
            <a:r>
              <a:rPr lang="en-US" altLang="ko-KR" sz="1000" dirty="0" err="1"/>
              <a:t>dict</a:t>
            </a:r>
            <a:r>
              <a:rPr lang="en-US" altLang="ko-KR" sz="1000" dirty="0"/>
              <a:t>__[name]</a:t>
            </a:r>
            <a:endParaRPr lang="ko-KR" altLang="en-US" sz="1000" dirty="0"/>
          </a:p>
        </p:txBody>
      </p:sp>
      <p:sp>
        <p:nvSpPr>
          <p:cNvPr id="5" name="직사각형 4"/>
          <p:cNvSpPr/>
          <p:nvPr/>
        </p:nvSpPr>
        <p:spPr>
          <a:xfrm>
            <a:off x="4788024" y="2731807"/>
            <a:ext cx="3672408"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a = A(1,'dahl')</a:t>
            </a:r>
          </a:p>
          <a:p>
            <a:endParaRPr lang="en-US" altLang="ko-KR" sz="1000" dirty="0"/>
          </a:p>
          <a:p>
            <a:r>
              <a:rPr lang="en-US" altLang="ko-KR" sz="1000" dirty="0"/>
              <a:t>print a.__</a:t>
            </a:r>
            <a:r>
              <a:rPr lang="en-US" altLang="ko-KR" sz="1000" dirty="0" err="1"/>
              <a:t>getattr</a:t>
            </a:r>
            <a:r>
              <a:rPr lang="en-US" altLang="ko-KR" sz="1000" dirty="0"/>
              <a:t>__('name')</a:t>
            </a:r>
          </a:p>
          <a:p>
            <a:r>
              <a:rPr lang="en-US" altLang="ko-KR" sz="1000" dirty="0"/>
              <a:t>print a.__</a:t>
            </a:r>
            <a:r>
              <a:rPr lang="en-US" altLang="ko-KR" sz="1000" dirty="0" err="1"/>
              <a:t>getattr</a:t>
            </a:r>
            <a:r>
              <a:rPr lang="en-US" altLang="ko-KR" sz="1000" dirty="0"/>
              <a:t>__('</a:t>
            </a:r>
            <a:r>
              <a:rPr lang="en-US" altLang="ko-KR" sz="1000" dirty="0" err="1"/>
              <a:t>person_id</a:t>
            </a:r>
            <a:r>
              <a:rPr lang="en-US" altLang="ko-KR" sz="1000" dirty="0"/>
              <a:t>')</a:t>
            </a:r>
          </a:p>
          <a:p>
            <a:endParaRPr lang="en-US" altLang="ko-KR" sz="1000" dirty="0"/>
          </a:p>
          <a:p>
            <a:r>
              <a:rPr lang="en-US" altLang="ko-KR" sz="1000" dirty="0"/>
              <a:t>print a.__</a:t>
            </a:r>
            <a:r>
              <a:rPr lang="en-US" altLang="ko-KR" sz="1000" dirty="0" err="1"/>
              <a:t>dict</a:t>
            </a:r>
            <a:r>
              <a:rPr lang="en-US" altLang="ko-KR" sz="1000" dirty="0"/>
              <a:t>__</a:t>
            </a:r>
          </a:p>
          <a:p>
            <a:endParaRPr lang="en-US" altLang="ko-KR" sz="1000" dirty="0"/>
          </a:p>
          <a:p>
            <a:endParaRPr lang="en-US" altLang="ko-KR" sz="1000" dirty="0"/>
          </a:p>
          <a:p>
            <a:r>
              <a:rPr lang="en-US" altLang="ko-KR" sz="1000" dirty="0"/>
              <a:t>print a.__</a:t>
            </a:r>
            <a:r>
              <a:rPr lang="en-US" altLang="ko-KR" sz="1000" dirty="0" err="1"/>
              <a:t>setattr</a:t>
            </a:r>
            <a:r>
              <a:rPr lang="en-US" altLang="ko-KR" sz="1000" dirty="0"/>
              <a:t>__('</a:t>
            </a:r>
            <a:r>
              <a:rPr lang="en-US" altLang="ko-KR" sz="1000" dirty="0" err="1"/>
              <a:t>name','moon</a:t>
            </a:r>
            <a:r>
              <a:rPr lang="en-US" altLang="ko-KR" sz="1000" dirty="0"/>
              <a:t>')</a:t>
            </a:r>
          </a:p>
          <a:p>
            <a:r>
              <a:rPr lang="en-US" altLang="ko-KR" sz="1000" dirty="0"/>
              <a:t>print a.__</a:t>
            </a:r>
            <a:r>
              <a:rPr lang="en-US" altLang="ko-KR" sz="1000" dirty="0" err="1"/>
              <a:t>setattr</a:t>
            </a:r>
            <a:r>
              <a:rPr lang="en-US" altLang="ko-KR" sz="1000" dirty="0"/>
              <a:t>__('person_id',2)</a:t>
            </a:r>
          </a:p>
          <a:p>
            <a:endParaRPr lang="en-US" altLang="ko-KR" sz="1000" dirty="0"/>
          </a:p>
          <a:p>
            <a:r>
              <a:rPr lang="en-US" altLang="ko-KR" sz="1000" dirty="0"/>
              <a:t>print a.__</a:t>
            </a:r>
            <a:r>
              <a:rPr lang="en-US" altLang="ko-KR" sz="1000" dirty="0" err="1"/>
              <a:t>getattr</a:t>
            </a:r>
            <a:r>
              <a:rPr lang="en-US" altLang="ko-KR" sz="1000" dirty="0"/>
              <a:t>__('name')</a:t>
            </a:r>
          </a:p>
          <a:p>
            <a:r>
              <a:rPr lang="en-US" altLang="ko-KR" sz="1000" dirty="0"/>
              <a:t>print a.__</a:t>
            </a:r>
            <a:r>
              <a:rPr lang="en-US" altLang="ko-KR" sz="1000" dirty="0" err="1"/>
              <a:t>getattr</a:t>
            </a:r>
            <a:r>
              <a:rPr lang="en-US" altLang="ko-KR" sz="1000" dirty="0"/>
              <a:t>__('</a:t>
            </a:r>
            <a:r>
              <a:rPr lang="en-US" altLang="ko-KR" sz="1000" dirty="0" err="1"/>
              <a:t>person_id</a:t>
            </a:r>
            <a:r>
              <a:rPr lang="en-US" altLang="ko-KR" sz="1000" dirty="0"/>
              <a:t>')</a:t>
            </a:r>
          </a:p>
          <a:p>
            <a:endParaRPr lang="en-US" altLang="ko-KR" sz="1000" dirty="0"/>
          </a:p>
          <a:p>
            <a:r>
              <a:rPr lang="en-US" altLang="ko-KR" sz="1000" dirty="0"/>
              <a:t>print a.__</a:t>
            </a:r>
            <a:r>
              <a:rPr lang="en-US" altLang="ko-KR" sz="1000" dirty="0" err="1"/>
              <a:t>delattr</a:t>
            </a:r>
            <a:r>
              <a:rPr lang="en-US" altLang="ko-KR" sz="1000" dirty="0"/>
              <a:t>__('name')</a:t>
            </a:r>
          </a:p>
          <a:p>
            <a:r>
              <a:rPr lang="en-US" altLang="ko-KR" sz="1000" dirty="0"/>
              <a:t>print a.__</a:t>
            </a:r>
            <a:r>
              <a:rPr lang="en-US" altLang="ko-KR" sz="1000" dirty="0" err="1"/>
              <a:t>dict</a:t>
            </a:r>
            <a:r>
              <a:rPr lang="en-US" altLang="ko-KR" sz="1000" dirty="0"/>
              <a:t>__</a:t>
            </a:r>
          </a:p>
          <a:p>
            <a:endParaRPr lang="en-US" altLang="ko-KR" sz="1000" dirty="0"/>
          </a:p>
          <a:p>
            <a:r>
              <a:rPr lang="en-US" altLang="ko-KR" sz="1000" dirty="0"/>
              <a:t>a.name = '</a:t>
            </a:r>
            <a:r>
              <a:rPr lang="en-US" altLang="ko-KR" sz="1000" dirty="0" err="1"/>
              <a:t>gahl</a:t>
            </a:r>
            <a:r>
              <a:rPr lang="en-US" altLang="ko-KR" sz="1000" dirty="0"/>
              <a:t>'</a:t>
            </a:r>
          </a:p>
          <a:p>
            <a:endParaRPr lang="en-US" altLang="ko-KR" sz="1000" dirty="0"/>
          </a:p>
          <a:p>
            <a:r>
              <a:rPr lang="en-US" altLang="ko-KR" sz="1000" dirty="0"/>
              <a:t>#</a:t>
            </a:r>
            <a:r>
              <a:rPr lang="en-US" altLang="ko-KR" sz="1000" dirty="0" err="1"/>
              <a:t>a.s</a:t>
            </a:r>
            <a:r>
              <a:rPr lang="en-US" altLang="ko-KR" sz="1000" dirty="0"/>
              <a:t> = 1</a:t>
            </a:r>
          </a:p>
          <a:p>
            <a:endParaRPr lang="en-US" altLang="ko-KR" sz="1000" dirty="0"/>
          </a:p>
          <a:p>
            <a:r>
              <a:rPr lang="en-US" altLang="ko-KR" sz="1000" dirty="0"/>
              <a:t>print a.__</a:t>
            </a:r>
            <a:r>
              <a:rPr lang="en-US" altLang="ko-KR" sz="1000" dirty="0" err="1"/>
              <a:t>dict</a:t>
            </a:r>
            <a:r>
              <a:rPr lang="en-US" altLang="ko-KR" sz="1000" dirty="0"/>
              <a:t>__</a:t>
            </a:r>
          </a:p>
        </p:txBody>
      </p:sp>
    </p:spTree>
    <p:extLst>
      <p:ext uri="{BB962C8B-B14F-4D97-AF65-F5344CB8AC3E}">
        <p14:creationId xmlns:p14="http://schemas.microsoft.com/office/powerpoint/2010/main" val="408583067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Class Inheritance</a:t>
            </a:r>
            <a:endParaRPr lang="ko-KR" altLang="en-US" dirty="0"/>
          </a:p>
        </p:txBody>
      </p:sp>
    </p:spTree>
    <p:extLst>
      <p:ext uri="{BB962C8B-B14F-4D97-AF65-F5344CB8AC3E}">
        <p14:creationId xmlns:p14="http://schemas.microsoft.com/office/powerpoint/2010/main" val="210506995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Inheritance</a:t>
            </a:r>
            <a:endParaRPr lang="ko-KR" altLang="en-US" dirty="0"/>
          </a:p>
        </p:txBody>
      </p:sp>
      <p:sp>
        <p:nvSpPr>
          <p:cNvPr id="3" name="내용 개체 틀 2"/>
          <p:cNvSpPr>
            <a:spLocks noGrp="1"/>
          </p:cNvSpPr>
          <p:nvPr>
            <p:ph sz="quarter" idx="1"/>
          </p:nvPr>
        </p:nvSpPr>
        <p:spPr>
          <a:xfrm>
            <a:off x="457200" y="1672209"/>
            <a:ext cx="8229600" cy="3845023"/>
          </a:xfrm>
        </p:spPr>
        <p:txBody>
          <a:bodyPr>
            <a:normAutofit fontScale="92500" lnSpcReduction="20000"/>
          </a:bodyPr>
          <a:lstStyle/>
          <a:p>
            <a:pPr marL="0" indent="0">
              <a:buNone/>
            </a:pPr>
            <a:r>
              <a:rPr lang="ko-KR" altLang="en-US" dirty="0" smtClean="0"/>
              <a:t>상속은 상위 클래스를 하나 또는 여러 개를 사용하는 방법</a:t>
            </a:r>
            <a:endParaRPr lang="en-US" altLang="ko-KR" dirty="0" smtClean="0"/>
          </a:p>
          <a:p>
            <a:pPr marL="0" indent="0">
              <a:buNone/>
            </a:pPr>
            <a:r>
              <a:rPr lang="en-US" altLang="ko-KR" sz="1400" dirty="0" smtClean="0"/>
              <a:t>          class </a:t>
            </a:r>
            <a:r>
              <a:rPr lang="ko-KR" altLang="en-US" sz="1400" dirty="0" smtClean="0"/>
              <a:t>상위 </a:t>
            </a:r>
            <a:r>
              <a:rPr lang="ko-KR" altLang="en-US" sz="1400" dirty="0" err="1" smtClean="0"/>
              <a:t>클래스명</a:t>
            </a:r>
            <a:r>
              <a:rPr lang="ko-KR" altLang="en-US" sz="1400" dirty="0" smtClean="0"/>
              <a:t> </a:t>
            </a:r>
            <a:r>
              <a:rPr lang="en-US" altLang="ko-KR" sz="1400" dirty="0" smtClean="0"/>
              <a:t>:</a:t>
            </a:r>
          </a:p>
          <a:p>
            <a:pPr marL="0" indent="0">
              <a:lnSpc>
                <a:spcPct val="120000"/>
              </a:lnSpc>
              <a:buNone/>
            </a:pPr>
            <a:r>
              <a:rPr lang="en-US" altLang="ko-KR" sz="1400" dirty="0"/>
              <a:t> </a:t>
            </a:r>
            <a:r>
              <a:rPr lang="en-US" altLang="ko-KR" sz="1400" dirty="0" smtClean="0"/>
              <a:t>              pass</a:t>
            </a:r>
          </a:p>
          <a:p>
            <a:pPr marL="0" indent="0">
              <a:lnSpc>
                <a:spcPct val="120000"/>
              </a:lnSpc>
              <a:buNone/>
            </a:pPr>
            <a:r>
              <a:rPr lang="en-US" altLang="ko-KR" sz="1400" dirty="0"/>
              <a:t> </a:t>
            </a:r>
            <a:r>
              <a:rPr lang="en-US" altLang="ko-KR" sz="1400" dirty="0" smtClean="0"/>
              <a:t>         class </a:t>
            </a:r>
            <a:r>
              <a:rPr lang="ko-KR" altLang="en-US" sz="1400" dirty="0" err="1" smtClean="0"/>
              <a:t>클래스명</a:t>
            </a:r>
            <a:r>
              <a:rPr lang="en-US" altLang="ko-KR" sz="1400" dirty="0" smtClean="0"/>
              <a:t>(</a:t>
            </a:r>
            <a:r>
              <a:rPr lang="ko-KR" altLang="en-US" sz="1400" dirty="0" smtClean="0"/>
              <a:t>상위 </a:t>
            </a:r>
            <a:r>
              <a:rPr lang="ko-KR" altLang="en-US" sz="1400" dirty="0" err="1" smtClean="0"/>
              <a:t>클래스명</a:t>
            </a:r>
            <a:r>
              <a:rPr lang="en-US" altLang="ko-KR" sz="1400" dirty="0" smtClean="0"/>
              <a:t>) :</a:t>
            </a:r>
          </a:p>
          <a:p>
            <a:pPr marL="0" indent="0">
              <a:lnSpc>
                <a:spcPct val="120000"/>
              </a:lnSpc>
              <a:buNone/>
            </a:pPr>
            <a:r>
              <a:rPr lang="en-US" altLang="ko-KR" sz="1400" dirty="0"/>
              <a:t> </a:t>
            </a:r>
            <a:r>
              <a:rPr lang="en-US" altLang="ko-KR" sz="1400" dirty="0" smtClean="0"/>
              <a:t>               pass  </a:t>
            </a:r>
          </a:p>
          <a:p>
            <a:pPr marL="0" indent="0">
              <a:lnSpc>
                <a:spcPct val="120000"/>
              </a:lnSpc>
              <a:buNone/>
            </a:pPr>
            <a:endParaRPr lang="en-US" altLang="ko-KR" sz="1900" dirty="0"/>
          </a:p>
          <a:p>
            <a:pPr marL="0" indent="0">
              <a:buNone/>
            </a:pPr>
            <a:r>
              <a:rPr lang="ko-KR" altLang="en-US" dirty="0"/>
              <a:t>상속 </a:t>
            </a:r>
            <a:r>
              <a:rPr lang="ko-KR" altLang="en-US" dirty="0" err="1"/>
              <a:t>정의시</a:t>
            </a:r>
            <a:r>
              <a:rPr lang="ko-KR" altLang="en-US" dirty="0"/>
              <a:t> </a:t>
            </a:r>
            <a:r>
              <a:rPr lang="ko-KR" altLang="en-US" dirty="0" err="1"/>
              <a:t>파라미터로</a:t>
            </a:r>
            <a:r>
              <a:rPr lang="ko-KR" altLang="en-US" dirty="0"/>
              <a:t> 상위 </a:t>
            </a:r>
            <a:r>
              <a:rPr lang="ko-KR" altLang="en-US" dirty="0" err="1"/>
              <a:t>클래스명을</a:t>
            </a:r>
            <a:r>
              <a:rPr lang="ko-KR" altLang="en-US" dirty="0"/>
              <a:t> 여러 개 작성시 멀티 상속이 </a:t>
            </a:r>
            <a:r>
              <a:rPr lang="ko-KR" altLang="en-US" dirty="0" smtClean="0"/>
              <a:t>가능함</a:t>
            </a:r>
            <a:endParaRPr lang="en-US" altLang="ko-KR" dirty="0" smtClean="0"/>
          </a:p>
          <a:p>
            <a:pPr marL="0" indent="0">
              <a:lnSpc>
                <a:spcPct val="120000"/>
              </a:lnSpc>
              <a:buNone/>
            </a:pPr>
            <a:r>
              <a:rPr lang="en-US" altLang="ko-KR" sz="1500" dirty="0" smtClean="0"/>
              <a:t>            class </a:t>
            </a:r>
            <a:r>
              <a:rPr lang="ko-KR" altLang="en-US" sz="1500" dirty="0" err="1"/>
              <a:t>클래스명</a:t>
            </a:r>
            <a:r>
              <a:rPr lang="en-US" altLang="ko-KR" sz="1500" dirty="0"/>
              <a:t>(</a:t>
            </a:r>
            <a:r>
              <a:rPr lang="ko-KR" altLang="en-US" sz="1500" dirty="0"/>
              <a:t>상위 </a:t>
            </a:r>
            <a:r>
              <a:rPr lang="ko-KR" altLang="en-US" sz="1500" dirty="0" err="1" smtClean="0"/>
              <a:t>클래스명</a:t>
            </a:r>
            <a:r>
              <a:rPr lang="en-US" altLang="ko-KR" sz="1500" dirty="0" smtClean="0"/>
              <a:t>, </a:t>
            </a:r>
            <a:r>
              <a:rPr lang="ko-KR" altLang="en-US" sz="1500" dirty="0" smtClean="0"/>
              <a:t>상위 </a:t>
            </a:r>
            <a:r>
              <a:rPr lang="ko-KR" altLang="en-US" sz="1500" dirty="0" err="1" smtClean="0"/>
              <a:t>클래스명</a:t>
            </a:r>
            <a:r>
              <a:rPr lang="en-US" altLang="ko-KR" sz="1500" dirty="0" smtClean="0"/>
              <a:t>) </a:t>
            </a:r>
            <a:r>
              <a:rPr lang="en-US" altLang="ko-KR" sz="1500" dirty="0"/>
              <a:t>:</a:t>
            </a:r>
          </a:p>
          <a:p>
            <a:pPr marL="0" indent="0">
              <a:lnSpc>
                <a:spcPct val="120000"/>
              </a:lnSpc>
              <a:buNone/>
            </a:pPr>
            <a:r>
              <a:rPr lang="en-US" altLang="ko-KR" sz="1500" dirty="0"/>
              <a:t>              </a:t>
            </a:r>
            <a:r>
              <a:rPr lang="en-US" altLang="ko-KR" sz="1500" dirty="0" smtClean="0"/>
              <a:t>          </a:t>
            </a:r>
            <a:r>
              <a:rPr lang="en-US" altLang="ko-KR" sz="1500" dirty="0"/>
              <a:t>pass  </a:t>
            </a:r>
          </a:p>
          <a:p>
            <a:pPr marL="0" indent="0">
              <a:buNone/>
            </a:pPr>
            <a:endParaRPr lang="en-US" altLang="ko-KR" dirty="0"/>
          </a:p>
          <a:p>
            <a:pPr marL="0" indent="0">
              <a:buNone/>
            </a:pPr>
            <a:endParaRPr lang="en-US" altLang="ko-KR" dirty="0"/>
          </a:p>
        </p:txBody>
      </p:sp>
    </p:spTree>
    <p:extLst>
      <p:ext uri="{BB962C8B-B14F-4D97-AF65-F5344CB8AC3E}">
        <p14:creationId xmlns:p14="http://schemas.microsoft.com/office/powerpoint/2010/main" val="41092165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Inheritance- scope</a:t>
            </a:r>
            <a:endParaRPr lang="ko-KR" altLang="en-US" dirty="0"/>
          </a:p>
        </p:txBody>
      </p:sp>
      <p:sp>
        <p:nvSpPr>
          <p:cNvPr id="3" name="내용 개체 틀 2"/>
          <p:cNvSpPr>
            <a:spLocks noGrp="1"/>
          </p:cNvSpPr>
          <p:nvPr>
            <p:ph sz="quarter" idx="1"/>
          </p:nvPr>
        </p:nvSpPr>
        <p:spPr>
          <a:xfrm>
            <a:off x="457200" y="1672209"/>
            <a:ext cx="8229600" cy="3845023"/>
          </a:xfrm>
        </p:spPr>
        <p:txBody>
          <a:bodyPr>
            <a:normAutofit fontScale="92500" lnSpcReduction="20000"/>
          </a:bodyPr>
          <a:lstStyle/>
          <a:p>
            <a:pPr marL="0" indent="0">
              <a:lnSpc>
                <a:spcPct val="120000"/>
              </a:lnSpc>
              <a:buNone/>
            </a:pPr>
            <a:endParaRPr lang="en-US" altLang="ko-KR" sz="1900" dirty="0"/>
          </a:p>
          <a:p>
            <a:pPr marL="0" indent="0">
              <a:buNone/>
            </a:pPr>
            <a:r>
              <a:rPr lang="ko-KR" altLang="en-US" dirty="0" smtClean="0"/>
              <a:t>상속된 클래스도 검색하는 순서가 </a:t>
            </a:r>
            <a:r>
              <a:rPr lang="ko-KR" altLang="en-US" dirty="0" err="1" smtClean="0"/>
              <a:t>파라미터를</a:t>
            </a:r>
            <a:r>
              <a:rPr lang="ko-KR" altLang="en-US" dirty="0" smtClean="0"/>
              <a:t> 정리한 순서대로 변수나 </a:t>
            </a:r>
            <a:r>
              <a:rPr lang="ko-KR" altLang="en-US" dirty="0" err="1" smtClean="0"/>
              <a:t>메소드를</a:t>
            </a:r>
            <a:r>
              <a:rPr lang="ko-KR" altLang="en-US" dirty="0" smtClean="0"/>
              <a:t> 검색하여 처리됨</a:t>
            </a:r>
            <a:endParaRPr lang="en-US" altLang="ko-KR" dirty="0" smtClean="0"/>
          </a:p>
          <a:p>
            <a:pPr marL="0" indent="0">
              <a:buNone/>
            </a:pPr>
            <a:endParaRPr lang="en-US" altLang="ko-KR" dirty="0"/>
          </a:p>
          <a:p>
            <a:pPr marL="0" indent="0">
              <a:buNone/>
            </a:pPr>
            <a:r>
              <a:rPr lang="ko-KR" altLang="en-US" dirty="0" smtClean="0"/>
              <a:t>상속된 클래스에 동일한 이름이 변수나 </a:t>
            </a:r>
            <a:r>
              <a:rPr lang="ko-KR" altLang="en-US" dirty="0" err="1" smtClean="0"/>
              <a:t>메소드가</a:t>
            </a:r>
            <a:r>
              <a:rPr lang="ko-KR" altLang="en-US" dirty="0" smtClean="0"/>
              <a:t> </a:t>
            </a:r>
            <a:r>
              <a:rPr lang="ko-KR" altLang="en-US" dirty="0" err="1" smtClean="0"/>
              <a:t>존재시</a:t>
            </a:r>
            <a:r>
              <a:rPr lang="ko-KR" altLang="en-US" dirty="0" smtClean="0"/>
              <a:t> </a:t>
            </a:r>
            <a:r>
              <a:rPr lang="ko-KR" altLang="en-US" dirty="0" err="1" smtClean="0"/>
              <a:t>첫번째</a:t>
            </a:r>
            <a:r>
              <a:rPr lang="ko-KR" altLang="en-US" dirty="0" smtClean="0"/>
              <a:t> 검색된 것으로 처리함</a:t>
            </a:r>
            <a:endParaRPr lang="en-US" altLang="ko-KR" dirty="0" smtClean="0"/>
          </a:p>
          <a:p>
            <a:pPr marL="0" indent="0">
              <a:buNone/>
            </a:pPr>
            <a:endParaRPr lang="en-US" altLang="ko-KR" dirty="0" smtClean="0"/>
          </a:p>
          <a:p>
            <a:pPr marL="0" indent="0">
              <a:buNone/>
            </a:pPr>
            <a:endParaRPr lang="en-US" altLang="ko-KR" sz="1500" dirty="0"/>
          </a:p>
          <a:p>
            <a:pPr marL="0" indent="0">
              <a:buNone/>
            </a:pPr>
            <a:r>
              <a:rPr lang="en-US" altLang="ko-KR" sz="1500" dirty="0" smtClean="0"/>
              <a:t>class </a:t>
            </a:r>
            <a:r>
              <a:rPr lang="ko-KR" altLang="en-US" sz="1500" dirty="0" err="1"/>
              <a:t>클래스명</a:t>
            </a:r>
            <a:r>
              <a:rPr lang="en-US" altLang="ko-KR" sz="1500" dirty="0"/>
              <a:t>(</a:t>
            </a:r>
            <a:r>
              <a:rPr lang="ko-KR" altLang="en-US" sz="1500" dirty="0"/>
              <a:t>상위 </a:t>
            </a:r>
            <a:r>
              <a:rPr lang="ko-KR" altLang="en-US" sz="1500" dirty="0" err="1" smtClean="0"/>
              <a:t>클래스명</a:t>
            </a:r>
            <a:r>
              <a:rPr lang="en-US" altLang="ko-KR" sz="1500" dirty="0" smtClean="0"/>
              <a:t>, </a:t>
            </a:r>
            <a:r>
              <a:rPr lang="ko-KR" altLang="en-US" sz="1500" dirty="0" smtClean="0"/>
              <a:t>상위 </a:t>
            </a:r>
            <a:r>
              <a:rPr lang="ko-KR" altLang="en-US" sz="1500" dirty="0" err="1" smtClean="0"/>
              <a:t>클래스명</a:t>
            </a:r>
            <a:r>
              <a:rPr lang="en-US" altLang="ko-KR" sz="1500" dirty="0" smtClean="0"/>
              <a:t>) </a:t>
            </a:r>
            <a:r>
              <a:rPr lang="en-US" altLang="ko-KR" sz="1500" dirty="0"/>
              <a:t>:</a:t>
            </a:r>
          </a:p>
          <a:p>
            <a:pPr marL="0" indent="0">
              <a:lnSpc>
                <a:spcPct val="120000"/>
              </a:lnSpc>
              <a:buNone/>
            </a:pPr>
            <a:r>
              <a:rPr lang="en-US" altLang="ko-KR" sz="1500" dirty="0"/>
              <a:t>              </a:t>
            </a:r>
            <a:r>
              <a:rPr lang="en-US" altLang="ko-KR" sz="1500" dirty="0" smtClean="0"/>
              <a:t>          </a:t>
            </a:r>
            <a:r>
              <a:rPr lang="en-US" altLang="ko-KR" sz="1500" dirty="0"/>
              <a:t>pass  </a:t>
            </a:r>
          </a:p>
          <a:p>
            <a:pPr marL="0" indent="0">
              <a:buNone/>
            </a:pPr>
            <a:endParaRPr lang="en-US" altLang="ko-KR" dirty="0"/>
          </a:p>
          <a:p>
            <a:pPr marL="0" indent="0">
              <a:buNone/>
            </a:pPr>
            <a:endParaRPr lang="en-US" altLang="ko-KR" dirty="0"/>
          </a:p>
        </p:txBody>
      </p:sp>
    </p:spTree>
    <p:extLst>
      <p:ext uri="{BB962C8B-B14F-4D97-AF65-F5344CB8AC3E}">
        <p14:creationId xmlns:p14="http://schemas.microsoft.com/office/powerpoint/2010/main" val="262422372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Inheritance - </a:t>
            </a:r>
            <a:r>
              <a:rPr lang="ko-KR" altLang="en-US" dirty="0" smtClean="0"/>
              <a:t>예시</a:t>
            </a:r>
            <a:endParaRPr lang="ko-KR" altLang="en-US" dirty="0"/>
          </a:p>
        </p:txBody>
      </p:sp>
      <p:sp>
        <p:nvSpPr>
          <p:cNvPr id="4" name="직사각형 3"/>
          <p:cNvSpPr/>
          <p:nvPr/>
        </p:nvSpPr>
        <p:spPr>
          <a:xfrm>
            <a:off x="611560" y="3020568"/>
            <a:ext cx="388843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class Parent: </a:t>
            </a:r>
            <a:r>
              <a:rPr lang="en-US" altLang="ko-KR" sz="1200" dirty="0" smtClean="0"/>
              <a:t>                 # </a:t>
            </a:r>
            <a:r>
              <a:rPr lang="en-US" altLang="ko-KR" sz="1200" dirty="0"/>
              <a:t>define parent </a:t>
            </a:r>
            <a:r>
              <a:rPr lang="en-US" altLang="ko-KR" sz="1200" dirty="0" smtClean="0"/>
              <a:t>class</a:t>
            </a:r>
          </a:p>
          <a:p>
            <a:r>
              <a:rPr lang="en-US" altLang="ko-KR" sz="1200" dirty="0" smtClean="0"/>
              <a:t>    </a:t>
            </a:r>
            <a:r>
              <a:rPr lang="en-US" altLang="ko-KR" sz="1200" dirty="0" err="1" smtClean="0"/>
              <a:t>parentAttr</a:t>
            </a:r>
            <a:r>
              <a:rPr lang="en-US" altLang="ko-KR" sz="1200" dirty="0" smtClean="0"/>
              <a:t> </a:t>
            </a:r>
            <a:r>
              <a:rPr lang="en-US" altLang="ko-KR" sz="1200" dirty="0"/>
              <a:t>= 100 </a:t>
            </a:r>
            <a:endParaRPr lang="en-US" altLang="ko-KR" sz="1200" dirty="0" smtClean="0"/>
          </a:p>
          <a:p>
            <a:r>
              <a:rPr lang="en-US" altLang="ko-KR" sz="1200" dirty="0"/>
              <a:t> </a:t>
            </a:r>
            <a:r>
              <a:rPr lang="en-US" altLang="ko-KR" sz="1200" dirty="0" smtClean="0"/>
              <a:t>   </a:t>
            </a:r>
            <a:r>
              <a:rPr lang="en-US" altLang="ko-KR" sz="1200" dirty="0" err="1" smtClean="0"/>
              <a:t>def</a:t>
            </a:r>
            <a:r>
              <a:rPr lang="en-US" altLang="ko-KR" sz="1200" dirty="0" smtClean="0"/>
              <a:t> </a:t>
            </a:r>
            <a:r>
              <a:rPr lang="en-US" altLang="ko-KR" sz="1200" dirty="0"/>
              <a:t>__</a:t>
            </a:r>
            <a:r>
              <a:rPr lang="en-US" altLang="ko-KR" sz="1200" dirty="0" err="1"/>
              <a:t>init</a:t>
            </a:r>
            <a:r>
              <a:rPr lang="en-US" altLang="ko-KR" sz="1200" dirty="0"/>
              <a:t>__(self): </a:t>
            </a:r>
            <a:endParaRPr lang="en-US" altLang="ko-KR" sz="1200" dirty="0" smtClean="0"/>
          </a:p>
          <a:p>
            <a:r>
              <a:rPr lang="en-US" altLang="ko-KR" sz="1200" dirty="0"/>
              <a:t> </a:t>
            </a:r>
            <a:r>
              <a:rPr lang="en-US" altLang="ko-KR" sz="1200" dirty="0" smtClean="0"/>
              <a:t>        print </a:t>
            </a:r>
            <a:r>
              <a:rPr lang="en-US" altLang="ko-KR" sz="1200" dirty="0"/>
              <a:t>"Calling parent </a:t>
            </a:r>
            <a:r>
              <a:rPr lang="en-US" altLang="ko-KR" sz="1200" dirty="0" smtClean="0"/>
              <a:t>constructor“</a:t>
            </a:r>
          </a:p>
          <a:p>
            <a:r>
              <a:rPr lang="en-US" altLang="ko-KR" sz="1200" dirty="0"/>
              <a:t> </a:t>
            </a:r>
            <a:r>
              <a:rPr lang="en-US" altLang="ko-KR" sz="1200" dirty="0" smtClean="0"/>
              <a:t>   </a:t>
            </a:r>
            <a:r>
              <a:rPr lang="en-US" altLang="ko-KR" sz="1200" dirty="0" err="1"/>
              <a:t>def</a:t>
            </a:r>
            <a:r>
              <a:rPr lang="en-US" altLang="ko-KR" sz="1200" dirty="0"/>
              <a:t> </a:t>
            </a:r>
            <a:r>
              <a:rPr lang="en-US" altLang="ko-KR" sz="1200" dirty="0" err="1"/>
              <a:t>parentMethod</a:t>
            </a:r>
            <a:r>
              <a:rPr lang="en-US" altLang="ko-KR" sz="1200" dirty="0"/>
              <a:t>(self): </a:t>
            </a:r>
            <a:endParaRPr lang="en-US" altLang="ko-KR" sz="1200" dirty="0" smtClean="0"/>
          </a:p>
          <a:p>
            <a:r>
              <a:rPr lang="en-US" altLang="ko-KR" sz="1200" dirty="0"/>
              <a:t> </a:t>
            </a:r>
            <a:r>
              <a:rPr lang="en-US" altLang="ko-KR" sz="1200" dirty="0" smtClean="0"/>
              <a:t>       print </a:t>
            </a:r>
            <a:r>
              <a:rPr lang="en-US" altLang="ko-KR" sz="1200" dirty="0"/>
              <a:t>'Calling parent method' </a:t>
            </a:r>
            <a:endParaRPr lang="en-US" altLang="ko-KR" sz="1200" dirty="0" smtClean="0"/>
          </a:p>
          <a:p>
            <a:r>
              <a:rPr lang="en-US" altLang="ko-KR" sz="1200" dirty="0"/>
              <a:t> </a:t>
            </a:r>
            <a:r>
              <a:rPr lang="en-US" altLang="ko-KR" sz="1200" dirty="0" smtClean="0"/>
              <a:t>   </a:t>
            </a:r>
            <a:r>
              <a:rPr lang="en-US" altLang="ko-KR" sz="1200" dirty="0" err="1" smtClean="0"/>
              <a:t>def</a:t>
            </a:r>
            <a:r>
              <a:rPr lang="en-US" altLang="ko-KR" sz="1200" dirty="0" smtClean="0"/>
              <a:t> </a:t>
            </a:r>
            <a:r>
              <a:rPr lang="en-US" altLang="ko-KR" sz="1200" dirty="0" err="1"/>
              <a:t>setAttr</a:t>
            </a:r>
            <a:r>
              <a:rPr lang="en-US" altLang="ko-KR" sz="1200" dirty="0"/>
              <a:t>(self, </a:t>
            </a:r>
            <a:r>
              <a:rPr lang="en-US" altLang="ko-KR" sz="1200" dirty="0" err="1"/>
              <a:t>attr</a:t>
            </a:r>
            <a:r>
              <a:rPr lang="en-US" altLang="ko-KR" sz="1200" dirty="0"/>
              <a:t>): </a:t>
            </a:r>
            <a:endParaRPr lang="en-US" altLang="ko-KR" sz="1200" dirty="0" smtClean="0"/>
          </a:p>
          <a:p>
            <a:r>
              <a:rPr lang="en-US" altLang="ko-KR" sz="1200" dirty="0"/>
              <a:t> </a:t>
            </a:r>
            <a:r>
              <a:rPr lang="en-US" altLang="ko-KR" sz="1200" dirty="0" smtClean="0"/>
              <a:t>       </a:t>
            </a:r>
            <a:r>
              <a:rPr lang="en-US" altLang="ko-KR" sz="1200" dirty="0" err="1" smtClean="0"/>
              <a:t>Parent.parentAttr</a:t>
            </a:r>
            <a:r>
              <a:rPr lang="en-US" altLang="ko-KR" sz="1200" dirty="0" smtClean="0"/>
              <a:t> </a:t>
            </a:r>
            <a:r>
              <a:rPr lang="en-US" altLang="ko-KR" sz="1200" dirty="0"/>
              <a:t>= </a:t>
            </a:r>
            <a:r>
              <a:rPr lang="en-US" altLang="ko-KR" sz="1200" dirty="0" err="1"/>
              <a:t>attr</a:t>
            </a:r>
            <a:r>
              <a:rPr lang="en-US" altLang="ko-KR" sz="1200" dirty="0"/>
              <a:t> </a:t>
            </a:r>
            <a:endParaRPr lang="en-US" altLang="ko-KR" sz="1200" dirty="0" smtClean="0"/>
          </a:p>
          <a:p>
            <a:r>
              <a:rPr lang="en-US" altLang="ko-KR" sz="1200" dirty="0"/>
              <a:t> </a:t>
            </a:r>
            <a:r>
              <a:rPr lang="en-US" altLang="ko-KR" sz="1200" dirty="0" smtClean="0"/>
              <a:t>   </a:t>
            </a:r>
            <a:r>
              <a:rPr lang="en-US" altLang="ko-KR" sz="1200" dirty="0" err="1" smtClean="0"/>
              <a:t>def</a:t>
            </a:r>
            <a:r>
              <a:rPr lang="en-US" altLang="ko-KR" sz="1200" dirty="0" smtClean="0"/>
              <a:t> </a:t>
            </a:r>
            <a:r>
              <a:rPr lang="en-US" altLang="ko-KR" sz="1200" dirty="0" err="1"/>
              <a:t>getAttr</a:t>
            </a:r>
            <a:r>
              <a:rPr lang="en-US" altLang="ko-KR" sz="1200" dirty="0"/>
              <a:t>(self): </a:t>
            </a:r>
            <a:endParaRPr lang="en-US" altLang="ko-KR" sz="1200" dirty="0" smtClean="0"/>
          </a:p>
          <a:p>
            <a:r>
              <a:rPr lang="en-US" altLang="ko-KR" sz="1200" dirty="0"/>
              <a:t> </a:t>
            </a:r>
            <a:r>
              <a:rPr lang="en-US" altLang="ko-KR" sz="1200" dirty="0" smtClean="0"/>
              <a:t>       print </a:t>
            </a:r>
            <a:r>
              <a:rPr lang="en-US" altLang="ko-KR" sz="1200" dirty="0"/>
              <a:t>"Parent attribute :", </a:t>
            </a:r>
            <a:r>
              <a:rPr lang="en-US" altLang="ko-KR" sz="1200" dirty="0" err="1"/>
              <a:t>Parent.parentAttr</a:t>
            </a:r>
            <a:r>
              <a:rPr lang="en-US" altLang="ko-KR" sz="1200" dirty="0"/>
              <a:t> </a:t>
            </a:r>
            <a:endParaRPr lang="en-US" altLang="ko-KR" sz="1200" dirty="0" smtClean="0"/>
          </a:p>
          <a:p>
            <a:endParaRPr lang="en-US" altLang="ko-KR" sz="1200" dirty="0"/>
          </a:p>
          <a:p>
            <a:r>
              <a:rPr lang="en-US" altLang="ko-KR" sz="1200" dirty="0" smtClean="0"/>
              <a:t>class </a:t>
            </a:r>
            <a:r>
              <a:rPr lang="en-US" altLang="ko-KR" sz="1200" dirty="0"/>
              <a:t>Child(Parent): </a:t>
            </a:r>
            <a:r>
              <a:rPr lang="en-US" altLang="ko-KR" sz="1200" dirty="0" smtClean="0"/>
              <a:t>     # </a:t>
            </a:r>
            <a:r>
              <a:rPr lang="en-US" altLang="ko-KR" sz="1200" dirty="0"/>
              <a:t>define child class </a:t>
            </a:r>
            <a:endParaRPr lang="en-US" altLang="ko-KR" sz="1200" dirty="0" smtClean="0"/>
          </a:p>
          <a:p>
            <a:r>
              <a:rPr lang="en-US" altLang="ko-KR" sz="1200" dirty="0"/>
              <a:t> </a:t>
            </a:r>
            <a:r>
              <a:rPr lang="en-US" altLang="ko-KR" sz="1200" dirty="0" smtClean="0"/>
              <a:t>   </a:t>
            </a:r>
            <a:r>
              <a:rPr lang="en-US" altLang="ko-KR" sz="1200" dirty="0" err="1" smtClean="0"/>
              <a:t>def</a:t>
            </a:r>
            <a:r>
              <a:rPr lang="en-US" altLang="ko-KR" sz="1200" dirty="0" smtClean="0"/>
              <a:t> </a:t>
            </a:r>
            <a:r>
              <a:rPr lang="en-US" altLang="ko-KR" sz="1200" dirty="0"/>
              <a:t>__</a:t>
            </a:r>
            <a:r>
              <a:rPr lang="en-US" altLang="ko-KR" sz="1200" dirty="0" err="1"/>
              <a:t>init</a:t>
            </a:r>
            <a:r>
              <a:rPr lang="en-US" altLang="ko-KR" sz="1200" dirty="0"/>
              <a:t>__(self): </a:t>
            </a:r>
            <a:endParaRPr lang="en-US" altLang="ko-KR" sz="1200" dirty="0" smtClean="0"/>
          </a:p>
          <a:p>
            <a:r>
              <a:rPr lang="en-US" altLang="ko-KR" sz="1200" dirty="0"/>
              <a:t> </a:t>
            </a:r>
            <a:r>
              <a:rPr lang="en-US" altLang="ko-KR" sz="1200" dirty="0" smtClean="0"/>
              <a:t>       print </a:t>
            </a:r>
            <a:r>
              <a:rPr lang="en-US" altLang="ko-KR" sz="1200" dirty="0"/>
              <a:t>"Calling child constructor" </a:t>
            </a:r>
            <a:endParaRPr lang="en-US" altLang="ko-KR" sz="1200" dirty="0" smtClean="0"/>
          </a:p>
          <a:p>
            <a:r>
              <a:rPr lang="en-US" altLang="ko-KR" sz="1200" dirty="0"/>
              <a:t> </a:t>
            </a:r>
            <a:r>
              <a:rPr lang="en-US" altLang="ko-KR" sz="1200" dirty="0" smtClean="0"/>
              <a:t>   </a:t>
            </a:r>
            <a:r>
              <a:rPr lang="en-US" altLang="ko-KR" sz="1200" dirty="0" err="1" smtClean="0"/>
              <a:t>def</a:t>
            </a:r>
            <a:r>
              <a:rPr lang="en-US" altLang="ko-KR" sz="1200" dirty="0" smtClean="0"/>
              <a:t> </a:t>
            </a:r>
            <a:r>
              <a:rPr lang="en-US" altLang="ko-KR" sz="1200" dirty="0" err="1"/>
              <a:t>childMethod</a:t>
            </a:r>
            <a:r>
              <a:rPr lang="en-US" altLang="ko-KR" sz="1200" dirty="0"/>
              <a:t>(self): </a:t>
            </a:r>
            <a:endParaRPr lang="en-US" altLang="ko-KR" sz="1200" dirty="0" smtClean="0"/>
          </a:p>
          <a:p>
            <a:r>
              <a:rPr lang="en-US" altLang="ko-KR" sz="1200" dirty="0"/>
              <a:t> </a:t>
            </a:r>
            <a:r>
              <a:rPr lang="en-US" altLang="ko-KR" sz="1200" dirty="0" smtClean="0"/>
              <a:t>       print </a:t>
            </a:r>
            <a:r>
              <a:rPr lang="en-US" altLang="ko-KR" sz="1200" dirty="0"/>
              <a:t>'Calling child method'</a:t>
            </a:r>
            <a:endParaRPr lang="ko-KR" altLang="en-US" sz="1200" dirty="0"/>
          </a:p>
        </p:txBody>
      </p:sp>
      <p:sp>
        <p:nvSpPr>
          <p:cNvPr id="12" name="직사각형 11"/>
          <p:cNvSpPr/>
          <p:nvPr/>
        </p:nvSpPr>
        <p:spPr>
          <a:xfrm>
            <a:off x="4652392" y="2996952"/>
            <a:ext cx="388843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 = Child() </a:t>
            </a:r>
            <a:r>
              <a:rPr lang="en-US" altLang="ko-KR" sz="1200" dirty="0" smtClean="0"/>
              <a:t>           # </a:t>
            </a:r>
            <a:r>
              <a:rPr lang="en-US" altLang="ko-KR" sz="1200" dirty="0"/>
              <a:t>instance of </a:t>
            </a:r>
            <a:r>
              <a:rPr lang="en-US" altLang="ko-KR" sz="1200" dirty="0" smtClean="0"/>
              <a:t>child</a:t>
            </a:r>
          </a:p>
          <a:p>
            <a:r>
              <a:rPr lang="en-US" altLang="ko-KR" sz="1200" dirty="0" err="1" smtClean="0"/>
              <a:t>c.childMethod</a:t>
            </a:r>
            <a:r>
              <a:rPr lang="en-US" altLang="ko-KR" sz="1200" dirty="0"/>
              <a:t>() </a:t>
            </a:r>
            <a:r>
              <a:rPr lang="en-US" altLang="ko-KR" sz="1200" dirty="0" smtClean="0"/>
              <a:t>    # </a:t>
            </a:r>
            <a:r>
              <a:rPr lang="en-US" altLang="ko-KR" sz="1200" dirty="0"/>
              <a:t>child calls its method </a:t>
            </a:r>
            <a:r>
              <a:rPr lang="en-US" altLang="ko-KR" sz="1200" dirty="0" err="1"/>
              <a:t>c.parentMethod</a:t>
            </a:r>
            <a:r>
              <a:rPr lang="en-US" altLang="ko-KR" sz="1200" dirty="0" smtClean="0"/>
              <a:t>()  </a:t>
            </a:r>
            <a:r>
              <a:rPr lang="en-US" altLang="ko-KR" sz="1200" dirty="0"/>
              <a:t># calls parent's method </a:t>
            </a:r>
            <a:r>
              <a:rPr lang="en-US" altLang="ko-KR" sz="1200" dirty="0" err="1"/>
              <a:t>c.setAttr</a:t>
            </a:r>
            <a:r>
              <a:rPr lang="en-US" altLang="ko-KR" sz="1200" dirty="0"/>
              <a:t>(200) </a:t>
            </a:r>
            <a:r>
              <a:rPr lang="en-US" altLang="ko-KR" sz="1200" dirty="0" smtClean="0"/>
              <a:t>       # </a:t>
            </a:r>
            <a:r>
              <a:rPr lang="en-US" altLang="ko-KR" sz="1200" dirty="0"/>
              <a:t>again call parent's method </a:t>
            </a:r>
            <a:r>
              <a:rPr lang="en-US" altLang="ko-KR" sz="1200" dirty="0" err="1"/>
              <a:t>c.getAttr</a:t>
            </a:r>
            <a:r>
              <a:rPr lang="en-US" altLang="ko-KR" sz="1200" dirty="0"/>
              <a:t>() </a:t>
            </a:r>
            <a:r>
              <a:rPr lang="en-US" altLang="ko-KR" sz="1200" dirty="0" smtClean="0"/>
              <a:t>             # </a:t>
            </a:r>
            <a:r>
              <a:rPr lang="en-US" altLang="ko-KR" sz="1200" dirty="0"/>
              <a:t>again call parent's </a:t>
            </a:r>
            <a:r>
              <a:rPr lang="en-US" altLang="ko-KR" sz="1200" dirty="0" smtClean="0"/>
              <a:t>method</a:t>
            </a:r>
          </a:p>
          <a:p>
            <a:endParaRPr lang="en-US" altLang="ko-KR" sz="1200" dirty="0"/>
          </a:p>
          <a:p>
            <a:endParaRPr lang="en-US" altLang="ko-KR" sz="1200" dirty="0" smtClean="0"/>
          </a:p>
          <a:p>
            <a:r>
              <a:rPr lang="en-US" altLang="ko-KR" sz="1200" dirty="0" smtClean="0"/>
              <a:t># </a:t>
            </a:r>
            <a:r>
              <a:rPr lang="ko-KR" altLang="en-US" sz="1200" dirty="0" smtClean="0"/>
              <a:t>결과값</a:t>
            </a:r>
            <a:endParaRPr lang="en-US" altLang="ko-KR" sz="1200" dirty="0" smtClean="0"/>
          </a:p>
          <a:p>
            <a:endParaRPr lang="en-US" altLang="ko-KR" sz="1200" dirty="0"/>
          </a:p>
          <a:p>
            <a:r>
              <a:rPr lang="en-US" altLang="ko-KR" sz="1200" dirty="0"/>
              <a:t>Calling child constructor </a:t>
            </a:r>
            <a:endParaRPr lang="en-US" altLang="ko-KR" sz="1200" dirty="0" smtClean="0"/>
          </a:p>
          <a:p>
            <a:r>
              <a:rPr lang="en-US" altLang="ko-KR" sz="1200" dirty="0" smtClean="0"/>
              <a:t>Calling </a:t>
            </a:r>
            <a:r>
              <a:rPr lang="en-US" altLang="ko-KR" sz="1200" dirty="0"/>
              <a:t>child method </a:t>
            </a:r>
            <a:endParaRPr lang="en-US" altLang="ko-KR" sz="1200" dirty="0" smtClean="0"/>
          </a:p>
          <a:p>
            <a:r>
              <a:rPr lang="en-US" altLang="ko-KR" sz="1200" dirty="0" smtClean="0"/>
              <a:t>Calling </a:t>
            </a:r>
            <a:r>
              <a:rPr lang="en-US" altLang="ko-KR" sz="1200" dirty="0"/>
              <a:t>parent method </a:t>
            </a:r>
            <a:endParaRPr lang="en-US" altLang="ko-KR" sz="1200" dirty="0" smtClean="0"/>
          </a:p>
          <a:p>
            <a:r>
              <a:rPr lang="en-US" altLang="ko-KR" sz="1200" dirty="0" smtClean="0"/>
              <a:t>Parent </a:t>
            </a:r>
            <a:r>
              <a:rPr lang="en-US" altLang="ko-KR" sz="1200" dirty="0"/>
              <a:t>attribute : 200</a:t>
            </a:r>
            <a:endParaRPr lang="ko-KR" altLang="en-US" sz="1200" dirty="0"/>
          </a:p>
        </p:txBody>
      </p:sp>
      <p:sp>
        <p:nvSpPr>
          <p:cNvPr id="6" name="TextBox 5"/>
          <p:cNvSpPr txBox="1"/>
          <p:nvPr/>
        </p:nvSpPr>
        <p:spPr>
          <a:xfrm>
            <a:off x="1115616" y="2420888"/>
            <a:ext cx="2736304" cy="369332"/>
          </a:xfrm>
          <a:prstGeom prst="rect">
            <a:avLst/>
          </a:prstGeom>
          <a:noFill/>
        </p:spPr>
        <p:txBody>
          <a:bodyPr wrap="square" rtlCol="0">
            <a:spAutoFit/>
          </a:bodyPr>
          <a:lstStyle/>
          <a:p>
            <a:pPr algn="ctr"/>
            <a:r>
              <a:rPr lang="en-US" altLang="ko-KR" dirty="0" smtClean="0"/>
              <a:t>Class </a:t>
            </a:r>
            <a:r>
              <a:rPr lang="ko-KR" altLang="en-US" dirty="0" smtClean="0"/>
              <a:t>정의</a:t>
            </a:r>
            <a:endParaRPr lang="ko-KR" altLang="en-US" dirty="0"/>
          </a:p>
        </p:txBody>
      </p:sp>
      <p:sp>
        <p:nvSpPr>
          <p:cNvPr id="8" name="TextBox 7"/>
          <p:cNvSpPr txBox="1"/>
          <p:nvPr/>
        </p:nvSpPr>
        <p:spPr>
          <a:xfrm>
            <a:off x="5076056" y="2420888"/>
            <a:ext cx="2736304" cy="369332"/>
          </a:xfrm>
          <a:prstGeom prst="rect">
            <a:avLst/>
          </a:prstGeom>
          <a:noFill/>
        </p:spPr>
        <p:txBody>
          <a:bodyPr wrap="square" rtlCol="0">
            <a:spAutoFit/>
          </a:bodyPr>
          <a:lstStyle/>
          <a:p>
            <a:pPr algn="ctr"/>
            <a:r>
              <a:rPr lang="ko-KR" altLang="en-US" dirty="0" err="1" smtClean="0"/>
              <a:t>인스턴스</a:t>
            </a:r>
            <a:r>
              <a:rPr lang="ko-KR" altLang="en-US" dirty="0" smtClean="0"/>
              <a:t> 생성 및 호출</a:t>
            </a:r>
            <a:endParaRPr lang="ko-KR" altLang="en-US" dirty="0"/>
          </a:p>
        </p:txBody>
      </p:sp>
    </p:spTree>
    <p:extLst>
      <p:ext uri="{BB962C8B-B14F-4D97-AF65-F5344CB8AC3E}">
        <p14:creationId xmlns:p14="http://schemas.microsoft.com/office/powerpoint/2010/main" val="221958745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smtClean="0"/>
              <a:t>Mixin</a:t>
            </a:r>
            <a:endParaRPr lang="ko-KR" altLang="en-US" dirty="0"/>
          </a:p>
        </p:txBody>
      </p:sp>
      <p:sp>
        <p:nvSpPr>
          <p:cNvPr id="3" name="내용 개체 틀 2"/>
          <p:cNvSpPr>
            <a:spLocks noGrp="1"/>
          </p:cNvSpPr>
          <p:nvPr>
            <p:ph sz="quarter" idx="1"/>
          </p:nvPr>
        </p:nvSpPr>
        <p:spPr>
          <a:xfrm>
            <a:off x="457200" y="1672209"/>
            <a:ext cx="8229600" cy="1180727"/>
          </a:xfrm>
        </p:spPr>
        <p:txBody>
          <a:bodyPr>
            <a:normAutofit fontScale="92500"/>
          </a:bodyPr>
          <a:lstStyle/>
          <a:p>
            <a:pPr marL="0" indent="0">
              <a:buNone/>
            </a:pPr>
            <a:r>
              <a:rPr lang="ko-KR" altLang="en-US" dirty="0" smtClean="0"/>
              <a:t>기존 상속구조에 대한 변경을 최소화하기 위해 </a:t>
            </a:r>
            <a:r>
              <a:rPr lang="ko-KR" altLang="en-US" dirty="0" err="1" smtClean="0"/>
              <a:t>메소드기반의</a:t>
            </a:r>
            <a:r>
              <a:rPr lang="ko-KR" altLang="en-US" dirty="0" smtClean="0"/>
              <a:t> 클래스 생성하여 상속받아 처리하는 방법 </a:t>
            </a:r>
            <a:endParaRPr lang="en-US" altLang="ko-KR" dirty="0"/>
          </a:p>
          <a:p>
            <a:pPr marL="0" indent="0">
              <a:buNone/>
            </a:pPr>
            <a:endParaRPr lang="en-US" altLang="ko-KR" dirty="0"/>
          </a:p>
        </p:txBody>
      </p:sp>
      <p:sp>
        <p:nvSpPr>
          <p:cNvPr id="4" name="직사각형 3"/>
          <p:cNvSpPr/>
          <p:nvPr/>
        </p:nvSpPr>
        <p:spPr>
          <a:xfrm>
            <a:off x="611560" y="3020568"/>
            <a:ext cx="3888432" cy="3576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class </a:t>
            </a:r>
            <a:r>
              <a:rPr lang="en-US" altLang="ko-KR" sz="1200" dirty="0" err="1"/>
              <a:t>Mixin</a:t>
            </a:r>
            <a:r>
              <a:rPr lang="en-US" altLang="ko-KR" sz="1200" dirty="0"/>
              <a:t> :</a:t>
            </a:r>
          </a:p>
          <a:p>
            <a:r>
              <a:rPr lang="en-US" altLang="ko-KR" sz="1200" dirty="0" smtClean="0"/>
              <a:t>    </a:t>
            </a:r>
            <a:r>
              <a:rPr lang="en-US" altLang="ko-KR" sz="1200" dirty="0" err="1" smtClean="0"/>
              <a:t>def</a:t>
            </a:r>
            <a:r>
              <a:rPr lang="en-US" altLang="ko-KR" sz="1200" dirty="0" smtClean="0"/>
              <a:t> </a:t>
            </a:r>
            <a:r>
              <a:rPr lang="en-US" altLang="ko-KR" sz="1200" dirty="0"/>
              <a:t>add(</a:t>
            </a:r>
            <a:r>
              <a:rPr lang="en-US" altLang="ko-KR" sz="1200" dirty="0" err="1"/>
              <a:t>self,x,y</a:t>
            </a:r>
            <a:r>
              <a:rPr lang="en-US" altLang="ko-KR" sz="1200" dirty="0"/>
              <a:t>) :</a:t>
            </a:r>
          </a:p>
          <a:p>
            <a:r>
              <a:rPr lang="en-US" altLang="ko-KR" sz="1200" dirty="0" smtClean="0"/>
              <a:t>        return </a:t>
            </a:r>
            <a:r>
              <a:rPr lang="en-US" altLang="ko-KR" sz="1200" dirty="0" err="1"/>
              <a:t>self.x</a:t>
            </a:r>
            <a:r>
              <a:rPr lang="en-US" altLang="ko-KR" sz="1200" dirty="0"/>
              <a:t> + </a:t>
            </a:r>
            <a:r>
              <a:rPr lang="en-US" altLang="ko-KR" sz="1200" dirty="0" err="1"/>
              <a:t>self.y</a:t>
            </a:r>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a:t>sub(</a:t>
            </a:r>
            <a:r>
              <a:rPr lang="en-US" altLang="ko-KR" sz="1200" dirty="0" err="1"/>
              <a:t>self,x,y</a:t>
            </a:r>
            <a:r>
              <a:rPr lang="en-US" altLang="ko-KR" sz="1200" dirty="0"/>
              <a:t>) :</a:t>
            </a:r>
          </a:p>
          <a:p>
            <a:r>
              <a:rPr lang="en-US" altLang="ko-KR" sz="1200" dirty="0" smtClean="0"/>
              <a:t>        if </a:t>
            </a:r>
            <a:r>
              <a:rPr lang="en-US" altLang="ko-KR" sz="1200" dirty="0" err="1"/>
              <a:t>isinstance</a:t>
            </a:r>
            <a:r>
              <a:rPr lang="en-US" altLang="ko-KR" sz="1200" dirty="0"/>
              <a:t>(self, String) :</a:t>
            </a:r>
          </a:p>
          <a:p>
            <a:r>
              <a:rPr lang="en-US" altLang="ko-KR" sz="1200" dirty="0" smtClean="0"/>
              <a:t>            return </a:t>
            </a:r>
            <a:r>
              <a:rPr lang="en-US" altLang="ko-KR" sz="1200" dirty="0"/>
              <a:t>" String no support"</a:t>
            </a:r>
          </a:p>
          <a:p>
            <a:r>
              <a:rPr lang="en-US" altLang="ko-KR" sz="1200" dirty="0" smtClean="0"/>
              <a:t>        else </a:t>
            </a:r>
            <a:r>
              <a:rPr lang="en-US" altLang="ko-KR" sz="1200" dirty="0"/>
              <a:t>:</a:t>
            </a:r>
          </a:p>
          <a:p>
            <a:r>
              <a:rPr lang="en-US" altLang="ko-KR" sz="1200" dirty="0" smtClean="0"/>
              <a:t>            return </a:t>
            </a:r>
            <a:r>
              <a:rPr lang="en-US" altLang="ko-KR" sz="1200" dirty="0" err="1"/>
              <a:t>self.x</a:t>
            </a:r>
            <a:r>
              <a:rPr lang="en-US" altLang="ko-KR" sz="1200" dirty="0"/>
              <a:t> - </a:t>
            </a:r>
            <a:r>
              <a:rPr lang="en-US" altLang="ko-KR" sz="1200" dirty="0" err="1"/>
              <a:t>self.y</a:t>
            </a:r>
            <a:endParaRPr lang="en-US" altLang="ko-KR" sz="1200" dirty="0"/>
          </a:p>
          <a:p>
            <a:endParaRPr lang="en-US" altLang="ko-KR" sz="1200" dirty="0"/>
          </a:p>
          <a:p>
            <a:r>
              <a:rPr lang="en-US" altLang="ko-KR" sz="1200" dirty="0"/>
              <a:t>class Number(</a:t>
            </a:r>
            <a:r>
              <a:rPr lang="en-US" altLang="ko-KR" sz="1200" dirty="0" err="1"/>
              <a:t>Mixin</a:t>
            </a:r>
            <a:r>
              <a:rPr lang="en-US" altLang="ko-KR" sz="1200" dirty="0"/>
              <a:t>) :</a:t>
            </a:r>
          </a:p>
          <a:p>
            <a:r>
              <a:rPr lang="en-US" altLang="ko-KR" sz="1200" dirty="0" smtClean="0"/>
              <a:t>    </a:t>
            </a:r>
            <a:r>
              <a:rPr lang="en-US" altLang="ko-KR" sz="1200" dirty="0" err="1" smtClean="0"/>
              <a:t>def</a:t>
            </a:r>
            <a:r>
              <a:rPr lang="en-US" altLang="ko-KR" sz="1200" dirty="0" smtClean="0"/>
              <a:t> </a:t>
            </a:r>
            <a:r>
              <a:rPr lang="en-US" altLang="ko-KR" sz="1200" dirty="0"/>
              <a:t>__</a:t>
            </a:r>
            <a:r>
              <a:rPr lang="en-US" altLang="ko-KR" sz="1200" dirty="0" err="1"/>
              <a:t>init</a:t>
            </a:r>
            <a:r>
              <a:rPr lang="en-US" altLang="ko-KR" sz="1200" dirty="0"/>
              <a:t>__(self, </a:t>
            </a:r>
            <a:r>
              <a:rPr lang="en-US" altLang="ko-KR" sz="1200" dirty="0" err="1"/>
              <a:t>x,y</a:t>
            </a:r>
            <a:r>
              <a:rPr lang="en-US" altLang="ko-KR" sz="1200" dirty="0"/>
              <a:t>) :</a:t>
            </a:r>
          </a:p>
          <a:p>
            <a:r>
              <a:rPr lang="en-US" altLang="ko-KR" sz="1200" dirty="0" smtClean="0"/>
              <a:t>        </a:t>
            </a:r>
            <a:r>
              <a:rPr lang="en-US" altLang="ko-KR" sz="1200" dirty="0" err="1" smtClean="0"/>
              <a:t>self.x</a:t>
            </a:r>
            <a:r>
              <a:rPr lang="en-US" altLang="ko-KR" sz="1200" dirty="0" smtClean="0"/>
              <a:t> </a:t>
            </a:r>
            <a:r>
              <a:rPr lang="en-US" altLang="ko-KR" sz="1200" dirty="0"/>
              <a:t>= x</a:t>
            </a:r>
          </a:p>
          <a:p>
            <a:r>
              <a:rPr lang="en-US" altLang="ko-KR" sz="1200" dirty="0" smtClean="0"/>
              <a:t>        </a:t>
            </a:r>
            <a:r>
              <a:rPr lang="en-US" altLang="ko-KR" sz="1200" dirty="0" err="1" smtClean="0"/>
              <a:t>self.y</a:t>
            </a:r>
            <a:r>
              <a:rPr lang="en-US" altLang="ko-KR" sz="1200" dirty="0" smtClean="0"/>
              <a:t> </a:t>
            </a:r>
            <a:r>
              <a:rPr lang="en-US" altLang="ko-KR" sz="1200" dirty="0"/>
              <a:t>= </a:t>
            </a:r>
            <a:r>
              <a:rPr lang="en-US" altLang="ko-KR" sz="1200" dirty="0" smtClean="0"/>
              <a:t>y</a:t>
            </a:r>
          </a:p>
          <a:p>
            <a:endParaRPr lang="en-US" altLang="ko-KR" sz="1200" dirty="0"/>
          </a:p>
          <a:p>
            <a:r>
              <a:rPr lang="en-US" altLang="ko-KR" sz="1200" dirty="0"/>
              <a:t>class String(</a:t>
            </a:r>
            <a:r>
              <a:rPr lang="en-US" altLang="ko-KR" sz="1200" dirty="0" err="1"/>
              <a:t>Mixin</a:t>
            </a:r>
            <a:r>
              <a:rPr lang="en-US" altLang="ko-KR" sz="1200" dirty="0"/>
              <a:t>) :</a:t>
            </a:r>
          </a:p>
          <a:p>
            <a:r>
              <a:rPr lang="en-US" altLang="ko-KR" sz="1200" dirty="0" smtClean="0"/>
              <a:t>    </a:t>
            </a:r>
            <a:r>
              <a:rPr lang="en-US" altLang="ko-KR" sz="1200" dirty="0" err="1" smtClean="0"/>
              <a:t>def</a:t>
            </a:r>
            <a:r>
              <a:rPr lang="en-US" altLang="ko-KR" sz="1200" dirty="0" smtClean="0"/>
              <a:t> </a:t>
            </a:r>
            <a:r>
              <a:rPr lang="en-US" altLang="ko-KR" sz="1200" dirty="0"/>
              <a:t>__</a:t>
            </a:r>
            <a:r>
              <a:rPr lang="en-US" altLang="ko-KR" sz="1200" dirty="0" err="1"/>
              <a:t>init</a:t>
            </a:r>
            <a:r>
              <a:rPr lang="en-US" altLang="ko-KR" sz="1200" dirty="0"/>
              <a:t>__(self, </a:t>
            </a:r>
            <a:r>
              <a:rPr lang="en-US" altLang="ko-KR" sz="1200" dirty="0" err="1"/>
              <a:t>x,y</a:t>
            </a:r>
            <a:r>
              <a:rPr lang="en-US" altLang="ko-KR" sz="1200" dirty="0"/>
              <a:t>) :</a:t>
            </a:r>
          </a:p>
          <a:p>
            <a:r>
              <a:rPr lang="en-US" altLang="ko-KR" sz="1200" dirty="0" smtClean="0"/>
              <a:t>        </a:t>
            </a:r>
            <a:r>
              <a:rPr lang="en-US" altLang="ko-KR" sz="1200" dirty="0" err="1" smtClean="0"/>
              <a:t>self.x</a:t>
            </a:r>
            <a:r>
              <a:rPr lang="en-US" altLang="ko-KR" sz="1200" dirty="0" smtClean="0"/>
              <a:t> </a:t>
            </a:r>
            <a:r>
              <a:rPr lang="en-US" altLang="ko-KR" sz="1200" dirty="0"/>
              <a:t>= x</a:t>
            </a:r>
          </a:p>
          <a:p>
            <a:r>
              <a:rPr lang="en-US" altLang="ko-KR" sz="1200" dirty="0" smtClean="0"/>
              <a:t>        </a:t>
            </a:r>
            <a:r>
              <a:rPr lang="en-US" altLang="ko-KR" sz="1200" dirty="0" err="1" smtClean="0"/>
              <a:t>self.y</a:t>
            </a:r>
            <a:r>
              <a:rPr lang="en-US" altLang="ko-KR" sz="1200" dirty="0" smtClean="0"/>
              <a:t> </a:t>
            </a:r>
            <a:r>
              <a:rPr lang="en-US" altLang="ko-KR" sz="1200" dirty="0"/>
              <a:t>= y </a:t>
            </a:r>
            <a:endParaRPr lang="ko-KR" altLang="en-US" sz="1200" dirty="0"/>
          </a:p>
        </p:txBody>
      </p:sp>
      <p:sp>
        <p:nvSpPr>
          <p:cNvPr id="5" name="직사각형 4"/>
          <p:cNvSpPr/>
          <p:nvPr/>
        </p:nvSpPr>
        <p:spPr>
          <a:xfrm>
            <a:off x="4652392" y="3504953"/>
            <a:ext cx="3888432" cy="2300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n1 = Number(5,6)</a:t>
            </a:r>
          </a:p>
          <a:p>
            <a:r>
              <a:rPr lang="en-US" altLang="ko-KR" sz="1200" dirty="0" smtClean="0"/>
              <a:t>n1.add(n1.x,n1.y</a:t>
            </a:r>
            <a:r>
              <a:rPr lang="en-US" altLang="ko-KR" sz="1200" dirty="0"/>
              <a:t>)</a:t>
            </a:r>
          </a:p>
          <a:p>
            <a:r>
              <a:rPr lang="en-US" altLang="ko-KR" sz="1200" dirty="0" smtClean="0"/>
              <a:t>n1.sub(n1.x,n1.y</a:t>
            </a:r>
            <a:r>
              <a:rPr lang="en-US" altLang="ko-KR" sz="1200" dirty="0"/>
              <a:t>)</a:t>
            </a:r>
          </a:p>
          <a:p>
            <a:r>
              <a:rPr lang="en-US" altLang="ko-KR" sz="1200" dirty="0"/>
              <a:t/>
            </a:r>
            <a:br>
              <a:rPr lang="en-US" altLang="ko-KR" sz="1200" dirty="0"/>
            </a:br>
            <a:r>
              <a:rPr lang="en-US" altLang="ko-KR" sz="1200" dirty="0" smtClean="0"/>
              <a:t>s1 </a:t>
            </a:r>
            <a:r>
              <a:rPr lang="en-US" altLang="ko-KR" sz="1200" dirty="0"/>
              <a:t>= String("hello ", "world")</a:t>
            </a:r>
          </a:p>
          <a:p>
            <a:r>
              <a:rPr lang="en-US" altLang="ko-KR" sz="1200" dirty="0"/>
              <a:t>print s1.add(s1.x, s1.y)</a:t>
            </a:r>
          </a:p>
          <a:p>
            <a:r>
              <a:rPr lang="en-US" altLang="ko-KR" sz="1200" dirty="0"/>
              <a:t>print s1.sub(s1.x, s1.y)</a:t>
            </a:r>
            <a:endParaRPr lang="ko-KR" altLang="en-US" sz="1200" dirty="0"/>
          </a:p>
        </p:txBody>
      </p:sp>
      <p:sp>
        <p:nvSpPr>
          <p:cNvPr id="7" name="TextBox 6"/>
          <p:cNvSpPr txBox="1"/>
          <p:nvPr/>
        </p:nvSpPr>
        <p:spPr>
          <a:xfrm>
            <a:off x="5076056" y="3020568"/>
            <a:ext cx="2736304" cy="310553"/>
          </a:xfrm>
          <a:prstGeom prst="rect">
            <a:avLst/>
          </a:prstGeom>
          <a:noFill/>
        </p:spPr>
        <p:txBody>
          <a:bodyPr wrap="square" rtlCol="0">
            <a:spAutoFit/>
          </a:bodyPr>
          <a:lstStyle/>
          <a:p>
            <a:pPr algn="ctr"/>
            <a:r>
              <a:rPr lang="ko-KR" altLang="en-US" dirty="0" err="1" smtClean="0"/>
              <a:t>인스턴스</a:t>
            </a:r>
            <a:r>
              <a:rPr lang="ko-KR" altLang="en-US" dirty="0" smtClean="0"/>
              <a:t> 생성 및 호출</a:t>
            </a:r>
            <a:endParaRPr lang="ko-KR" altLang="en-US" dirty="0"/>
          </a:p>
        </p:txBody>
      </p:sp>
    </p:spTree>
    <p:extLst>
      <p:ext uri="{BB962C8B-B14F-4D97-AF65-F5344CB8AC3E}">
        <p14:creationId xmlns:p14="http://schemas.microsoft.com/office/powerpoint/2010/main" val="364830063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Overriding</a:t>
            </a:r>
            <a:endParaRPr lang="ko-KR" altLang="en-US" dirty="0"/>
          </a:p>
        </p:txBody>
      </p:sp>
    </p:spTree>
    <p:extLst>
      <p:ext uri="{BB962C8B-B14F-4D97-AF65-F5344CB8AC3E}">
        <p14:creationId xmlns:p14="http://schemas.microsoft.com/office/powerpoint/2010/main" val="947567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Sequence-Updating Values</a:t>
            </a:r>
            <a:endParaRPr lang="ko-KR" altLang="en-US" dirty="0"/>
          </a:p>
        </p:txBody>
      </p:sp>
      <p:sp>
        <p:nvSpPr>
          <p:cNvPr id="24" name="내용 개체 틀 2"/>
          <p:cNvSpPr>
            <a:spLocks noGrp="1"/>
          </p:cNvSpPr>
          <p:nvPr>
            <p:ph sz="quarter" idx="1"/>
          </p:nvPr>
        </p:nvSpPr>
        <p:spPr>
          <a:xfrm>
            <a:off x="457200" y="1772816"/>
            <a:ext cx="8229600" cy="1512168"/>
          </a:xfrm>
        </p:spPr>
        <p:txBody>
          <a:bodyPr>
            <a:normAutofit fontScale="85000" lnSpcReduction="10000"/>
          </a:bodyPr>
          <a:lstStyle/>
          <a:p>
            <a:pPr marL="0" indent="0">
              <a:lnSpc>
                <a:spcPct val="120000"/>
              </a:lnSpc>
              <a:buNone/>
            </a:pPr>
            <a:r>
              <a:rPr lang="ko-KR" altLang="en-US" dirty="0" smtClean="0"/>
              <a:t>변수에는 </a:t>
            </a:r>
            <a:r>
              <a:rPr lang="en-US" altLang="ko-KR" dirty="0" smtClean="0"/>
              <a:t>Sequence Instance</a:t>
            </a:r>
            <a:r>
              <a:rPr lang="ko-KR" altLang="en-US" dirty="0" smtClean="0"/>
              <a:t>이 참조를 가지고 있고 </a:t>
            </a:r>
            <a:r>
              <a:rPr lang="en-US" altLang="ko-KR" dirty="0" smtClean="0"/>
              <a:t>index</a:t>
            </a:r>
            <a:r>
              <a:rPr lang="ko-KR" altLang="en-US" dirty="0" smtClean="0"/>
              <a:t>를 이용하여 값들의 위치를 검색하고 </a:t>
            </a:r>
            <a:r>
              <a:rPr lang="ko-KR" altLang="en-US" dirty="0" err="1" smtClean="0"/>
              <a:t>할당값을</a:t>
            </a:r>
            <a:r>
              <a:rPr lang="ko-KR" altLang="en-US" dirty="0" smtClean="0"/>
              <a:t> 변경</a:t>
            </a:r>
            <a:r>
              <a:rPr lang="en-US" altLang="ko-KR" dirty="0" smtClean="0"/>
              <a:t>. </a:t>
            </a:r>
            <a:r>
              <a:rPr lang="ko-KR" altLang="en-US" dirty="0" smtClean="0"/>
              <a:t>단</a:t>
            </a:r>
            <a:r>
              <a:rPr lang="en-US" altLang="ko-KR" dirty="0" smtClean="0"/>
              <a:t>, Mutable </a:t>
            </a:r>
            <a:r>
              <a:rPr lang="ko-KR" altLang="en-US" dirty="0" smtClean="0"/>
              <a:t>객체인 </a:t>
            </a:r>
            <a:r>
              <a:rPr lang="en-US" altLang="ko-KR" dirty="0" smtClean="0"/>
              <a:t>List</a:t>
            </a:r>
            <a:r>
              <a:rPr lang="ko-KR" altLang="en-US" dirty="0" smtClean="0"/>
              <a:t>타입만 기존 값을 변경됨</a:t>
            </a:r>
            <a:endParaRPr lang="en-US" altLang="ko-KR" dirty="0" smtClean="0"/>
          </a:p>
        </p:txBody>
      </p:sp>
      <p:sp>
        <p:nvSpPr>
          <p:cNvPr id="3" name="직사각형 2"/>
          <p:cNvSpPr/>
          <p:nvPr/>
        </p:nvSpPr>
        <p:spPr>
          <a:xfrm>
            <a:off x="683568" y="3861048"/>
            <a:ext cx="2520000" cy="221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l</a:t>
            </a:r>
          </a:p>
          <a:p>
            <a:r>
              <a:rPr lang="en-US" altLang="ko-KR" sz="1000" dirty="0"/>
              <a:t>[0, 1, 2, 3]</a:t>
            </a:r>
          </a:p>
          <a:p>
            <a:r>
              <a:rPr lang="en-US" altLang="ko-KR" sz="1000" dirty="0"/>
              <a:t>&gt;&gt;&gt; l[0] = 100</a:t>
            </a:r>
          </a:p>
          <a:p>
            <a:r>
              <a:rPr lang="en-US" altLang="ko-KR" sz="1000" dirty="0"/>
              <a:t>&gt;&gt;&gt; l</a:t>
            </a:r>
          </a:p>
          <a:p>
            <a:r>
              <a:rPr lang="en-US" altLang="ko-KR" sz="1000" dirty="0"/>
              <a:t>[100, 1, 2, 3]</a:t>
            </a:r>
            <a:endParaRPr lang="ko-KR" altLang="en-US" sz="1000" dirty="0"/>
          </a:p>
        </p:txBody>
      </p:sp>
      <p:sp>
        <p:nvSpPr>
          <p:cNvPr id="5" name="직사각형 4"/>
          <p:cNvSpPr/>
          <p:nvPr/>
        </p:nvSpPr>
        <p:spPr>
          <a:xfrm>
            <a:off x="3383868" y="3861048"/>
            <a:ext cx="2520000" cy="221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t</a:t>
            </a:r>
          </a:p>
          <a:p>
            <a:r>
              <a:rPr lang="en-US" altLang="ko-KR" sz="1000" dirty="0"/>
              <a:t>(0, 1, 2, 3)</a:t>
            </a:r>
          </a:p>
          <a:p>
            <a:r>
              <a:rPr lang="en-US" altLang="ko-KR" sz="1000" dirty="0"/>
              <a:t>&gt;&gt;&gt; t[0] = 100</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TypeError</a:t>
            </a:r>
            <a:r>
              <a:rPr lang="en-US" altLang="ko-KR" sz="1000" dirty="0"/>
              <a:t>: 'tuple' object does not support item assignment</a:t>
            </a:r>
          </a:p>
          <a:p>
            <a:r>
              <a:rPr lang="en-US" altLang="ko-KR" sz="1000" dirty="0"/>
              <a:t>&gt;&gt;&gt; </a:t>
            </a:r>
            <a:endParaRPr lang="ko-KR" altLang="en-US" sz="1000" dirty="0"/>
          </a:p>
        </p:txBody>
      </p:sp>
      <p:sp>
        <p:nvSpPr>
          <p:cNvPr id="6" name="직사각형 5"/>
          <p:cNvSpPr/>
          <p:nvPr/>
        </p:nvSpPr>
        <p:spPr>
          <a:xfrm>
            <a:off x="6084168" y="3861048"/>
            <a:ext cx="2520000" cy="221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s</a:t>
            </a:r>
          </a:p>
          <a:p>
            <a:r>
              <a:rPr lang="en-US" altLang="ko-KR" sz="1000" dirty="0"/>
              <a:t>'string'</a:t>
            </a:r>
          </a:p>
          <a:p>
            <a:r>
              <a:rPr lang="en-US" altLang="ko-KR" sz="1000" dirty="0"/>
              <a:t>&gt;&gt;&gt; </a:t>
            </a:r>
          </a:p>
          <a:p>
            <a:r>
              <a:rPr lang="en-US" altLang="ko-KR" sz="1000" dirty="0" smtClean="0"/>
              <a:t>&gt;&gt;&gt; </a:t>
            </a:r>
            <a:r>
              <a:rPr lang="en-US" altLang="ko-KR" sz="1000" dirty="0"/>
              <a:t>s[0] = 'a'</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TypeError</a:t>
            </a:r>
            <a:r>
              <a:rPr lang="en-US" altLang="ko-KR" sz="1000" dirty="0"/>
              <a:t>: '</a:t>
            </a:r>
            <a:r>
              <a:rPr lang="en-US" altLang="ko-KR" sz="1000" dirty="0" err="1"/>
              <a:t>str</a:t>
            </a:r>
            <a:r>
              <a:rPr lang="en-US" altLang="ko-KR" sz="1000" dirty="0"/>
              <a:t>' object does not support item assignment</a:t>
            </a:r>
            <a:endParaRPr lang="ko-KR" altLang="en-US" sz="1000" dirty="0"/>
          </a:p>
        </p:txBody>
      </p:sp>
      <p:sp>
        <p:nvSpPr>
          <p:cNvPr id="4" name="TextBox 3"/>
          <p:cNvSpPr txBox="1"/>
          <p:nvPr/>
        </p:nvSpPr>
        <p:spPr>
          <a:xfrm>
            <a:off x="1115616" y="3429000"/>
            <a:ext cx="1584176" cy="369332"/>
          </a:xfrm>
          <a:prstGeom prst="rect">
            <a:avLst/>
          </a:prstGeom>
          <a:noFill/>
        </p:spPr>
        <p:txBody>
          <a:bodyPr wrap="square" rtlCol="0">
            <a:spAutoFit/>
          </a:bodyPr>
          <a:lstStyle/>
          <a:p>
            <a:pPr algn="ctr"/>
            <a:r>
              <a:rPr lang="en-US" altLang="ko-KR" dirty="0" smtClean="0"/>
              <a:t>List type</a:t>
            </a:r>
            <a:endParaRPr lang="ko-KR" altLang="en-US" dirty="0"/>
          </a:p>
        </p:txBody>
      </p:sp>
      <p:sp>
        <p:nvSpPr>
          <p:cNvPr id="8" name="TextBox 7"/>
          <p:cNvSpPr txBox="1"/>
          <p:nvPr/>
        </p:nvSpPr>
        <p:spPr>
          <a:xfrm>
            <a:off x="3851780" y="3429000"/>
            <a:ext cx="1584176" cy="369332"/>
          </a:xfrm>
          <a:prstGeom prst="rect">
            <a:avLst/>
          </a:prstGeom>
          <a:noFill/>
        </p:spPr>
        <p:txBody>
          <a:bodyPr wrap="square" rtlCol="0">
            <a:spAutoFit/>
          </a:bodyPr>
          <a:lstStyle/>
          <a:p>
            <a:pPr algn="ctr"/>
            <a:r>
              <a:rPr lang="en-US" altLang="ko-KR" dirty="0" smtClean="0"/>
              <a:t>Tuple type</a:t>
            </a:r>
            <a:endParaRPr lang="ko-KR" altLang="en-US" dirty="0"/>
          </a:p>
        </p:txBody>
      </p:sp>
      <p:sp>
        <p:nvSpPr>
          <p:cNvPr id="9" name="TextBox 8"/>
          <p:cNvSpPr txBox="1"/>
          <p:nvPr/>
        </p:nvSpPr>
        <p:spPr>
          <a:xfrm>
            <a:off x="6552080" y="3429000"/>
            <a:ext cx="1584176" cy="369332"/>
          </a:xfrm>
          <a:prstGeom prst="rect">
            <a:avLst/>
          </a:prstGeom>
          <a:noFill/>
        </p:spPr>
        <p:txBody>
          <a:bodyPr wrap="square" rtlCol="0">
            <a:spAutoFit/>
          </a:bodyPr>
          <a:lstStyle/>
          <a:p>
            <a:pPr algn="ctr"/>
            <a:r>
              <a:rPr lang="en-US" altLang="ko-KR" dirty="0" smtClean="0"/>
              <a:t>String type</a:t>
            </a:r>
            <a:endParaRPr lang="ko-KR" altLang="en-US" dirty="0"/>
          </a:p>
        </p:txBody>
      </p:sp>
    </p:spTree>
    <p:extLst>
      <p:ext uri="{BB962C8B-B14F-4D97-AF65-F5344CB8AC3E}">
        <p14:creationId xmlns:p14="http://schemas.microsoft.com/office/powerpoint/2010/main" val="74754820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Overriding</a:t>
            </a:r>
            <a:endParaRPr lang="ko-KR" altLang="en-US" dirty="0"/>
          </a:p>
        </p:txBody>
      </p:sp>
      <p:sp>
        <p:nvSpPr>
          <p:cNvPr id="3" name="내용 개체 틀 2"/>
          <p:cNvSpPr>
            <a:spLocks noGrp="1"/>
          </p:cNvSpPr>
          <p:nvPr>
            <p:ph sz="quarter" idx="1"/>
          </p:nvPr>
        </p:nvSpPr>
        <p:spPr>
          <a:xfrm>
            <a:off x="457200" y="1672209"/>
            <a:ext cx="8229600" cy="3845023"/>
          </a:xfrm>
        </p:spPr>
        <p:txBody>
          <a:bodyPr>
            <a:normAutofit lnSpcReduction="10000"/>
          </a:bodyPr>
          <a:lstStyle/>
          <a:p>
            <a:pPr marL="0" indent="0">
              <a:buNone/>
            </a:pPr>
            <a:r>
              <a:rPr lang="ko-KR" altLang="en-US" dirty="0" err="1" smtClean="0"/>
              <a:t>메소드를</a:t>
            </a:r>
            <a:r>
              <a:rPr lang="ko-KR" altLang="en-US" dirty="0" smtClean="0"/>
              <a:t> 이름으로 검색하므로 하위 클래스에 동일한 </a:t>
            </a:r>
            <a:r>
              <a:rPr lang="ko-KR" altLang="en-US" dirty="0" err="1" smtClean="0"/>
              <a:t>메소드가</a:t>
            </a:r>
            <a:r>
              <a:rPr lang="ko-KR" altLang="en-US" dirty="0" smtClean="0"/>
              <a:t> 존재하면 </a:t>
            </a:r>
            <a:r>
              <a:rPr lang="ko-KR" altLang="en-US" dirty="0" err="1" smtClean="0"/>
              <a:t>인스턴스</a:t>
            </a:r>
            <a:r>
              <a:rPr lang="ko-KR" altLang="en-US" dirty="0" smtClean="0"/>
              <a:t> </a:t>
            </a:r>
            <a:r>
              <a:rPr lang="ko-KR" altLang="en-US" dirty="0" err="1" smtClean="0"/>
              <a:t>호출시</a:t>
            </a:r>
            <a:r>
              <a:rPr lang="ko-KR" altLang="en-US" dirty="0" smtClean="0"/>
              <a:t> 하위 클래스 </a:t>
            </a:r>
            <a:r>
              <a:rPr lang="ko-KR" altLang="en-US" dirty="0" err="1" smtClean="0"/>
              <a:t>메소드</a:t>
            </a:r>
            <a:r>
              <a:rPr lang="ko-KR" altLang="en-US" dirty="0" smtClean="0"/>
              <a:t> </a:t>
            </a:r>
            <a:r>
              <a:rPr lang="ko-KR" altLang="en-US" dirty="0" err="1" smtClean="0"/>
              <a:t>부터</a:t>
            </a:r>
            <a:r>
              <a:rPr lang="ko-KR" altLang="en-US" dirty="0" smtClean="0"/>
              <a:t> 호출하므로 </a:t>
            </a:r>
            <a:r>
              <a:rPr lang="en-US" altLang="ko-KR" dirty="0" smtClean="0"/>
              <a:t>Overriding </a:t>
            </a:r>
            <a:r>
              <a:rPr lang="ko-KR" altLang="en-US" dirty="0" smtClean="0"/>
              <a:t>처리</a:t>
            </a:r>
            <a:endParaRPr lang="en-US" altLang="ko-KR" dirty="0" smtClean="0"/>
          </a:p>
          <a:p>
            <a:pPr marL="0" indent="0">
              <a:buNone/>
            </a:pPr>
            <a:r>
              <a:rPr lang="en-US" altLang="ko-KR" sz="1400" dirty="0" smtClean="0"/>
              <a:t>          </a:t>
            </a:r>
          </a:p>
          <a:p>
            <a:pPr marL="0" indent="0">
              <a:buNone/>
            </a:pPr>
            <a:r>
              <a:rPr lang="en-US" altLang="ko-KR" sz="1400" dirty="0"/>
              <a:t> </a:t>
            </a:r>
            <a:r>
              <a:rPr lang="en-US" altLang="ko-KR" sz="1400" dirty="0" smtClean="0"/>
              <a:t>        class </a:t>
            </a:r>
            <a:r>
              <a:rPr lang="ko-KR" altLang="en-US" sz="1400" dirty="0" smtClean="0"/>
              <a:t>상위 </a:t>
            </a:r>
            <a:r>
              <a:rPr lang="ko-KR" altLang="en-US" sz="1400" dirty="0" err="1" smtClean="0"/>
              <a:t>클래스명</a:t>
            </a:r>
            <a:r>
              <a:rPr lang="ko-KR" altLang="en-US" sz="1400" dirty="0" smtClean="0"/>
              <a:t> </a:t>
            </a:r>
            <a:r>
              <a:rPr lang="en-US" altLang="ko-KR" sz="1400" dirty="0" smtClean="0"/>
              <a:t>:</a:t>
            </a:r>
          </a:p>
          <a:p>
            <a:pPr marL="0" indent="0">
              <a:lnSpc>
                <a:spcPct val="120000"/>
              </a:lnSpc>
              <a:buNone/>
            </a:pPr>
            <a:r>
              <a:rPr lang="en-US" altLang="ko-KR" sz="1400" dirty="0"/>
              <a:t> </a:t>
            </a:r>
            <a:r>
              <a:rPr lang="en-US" altLang="ko-KR" sz="1400" dirty="0" smtClean="0"/>
              <a:t>              </a:t>
            </a:r>
            <a:r>
              <a:rPr lang="en-US" altLang="ko-KR" sz="1400" dirty="0" err="1" smtClean="0"/>
              <a:t>def</a:t>
            </a:r>
            <a:r>
              <a:rPr lang="en-US" altLang="ko-KR" sz="1400" dirty="0" smtClean="0"/>
              <a:t> method(self) :</a:t>
            </a:r>
          </a:p>
          <a:p>
            <a:pPr marL="0" indent="0">
              <a:lnSpc>
                <a:spcPct val="120000"/>
              </a:lnSpc>
              <a:buNone/>
            </a:pPr>
            <a:r>
              <a:rPr lang="en-US" altLang="ko-KR" sz="1400" dirty="0"/>
              <a:t> </a:t>
            </a:r>
            <a:r>
              <a:rPr lang="en-US" altLang="ko-KR" sz="1400" dirty="0" smtClean="0"/>
              <a:t>                     pass</a:t>
            </a:r>
          </a:p>
          <a:p>
            <a:pPr marL="0" indent="0">
              <a:lnSpc>
                <a:spcPct val="120000"/>
              </a:lnSpc>
              <a:buNone/>
            </a:pPr>
            <a:r>
              <a:rPr lang="en-US" altLang="ko-KR" sz="1400" dirty="0"/>
              <a:t> </a:t>
            </a:r>
            <a:r>
              <a:rPr lang="en-US" altLang="ko-KR" sz="1400" dirty="0" smtClean="0"/>
              <a:t>         class </a:t>
            </a:r>
            <a:r>
              <a:rPr lang="ko-KR" altLang="en-US" sz="1400" dirty="0" err="1" smtClean="0"/>
              <a:t>클래스명</a:t>
            </a:r>
            <a:r>
              <a:rPr lang="en-US" altLang="ko-KR" sz="1400" dirty="0" smtClean="0"/>
              <a:t>(</a:t>
            </a:r>
            <a:r>
              <a:rPr lang="ko-KR" altLang="en-US" sz="1400" dirty="0" smtClean="0"/>
              <a:t>상위 </a:t>
            </a:r>
            <a:r>
              <a:rPr lang="ko-KR" altLang="en-US" sz="1400" dirty="0" err="1" smtClean="0"/>
              <a:t>클래스명</a:t>
            </a:r>
            <a:r>
              <a:rPr lang="en-US" altLang="ko-KR" sz="1400" dirty="0" smtClean="0"/>
              <a:t>) :</a:t>
            </a:r>
          </a:p>
          <a:p>
            <a:pPr marL="0" indent="0">
              <a:lnSpc>
                <a:spcPct val="120000"/>
              </a:lnSpc>
              <a:buNone/>
            </a:pPr>
            <a:r>
              <a:rPr lang="en-US" altLang="ko-KR" sz="1400" dirty="0"/>
              <a:t>                </a:t>
            </a:r>
            <a:r>
              <a:rPr lang="en-US" altLang="ko-KR" sz="1400" dirty="0" err="1"/>
              <a:t>def</a:t>
            </a:r>
            <a:r>
              <a:rPr lang="en-US" altLang="ko-KR" sz="1400" dirty="0"/>
              <a:t> method(self) :</a:t>
            </a:r>
          </a:p>
          <a:p>
            <a:pPr marL="0" indent="0">
              <a:lnSpc>
                <a:spcPct val="120000"/>
              </a:lnSpc>
              <a:buNone/>
            </a:pPr>
            <a:r>
              <a:rPr lang="en-US" altLang="ko-KR" sz="1400" dirty="0"/>
              <a:t>                      pass</a:t>
            </a:r>
          </a:p>
          <a:p>
            <a:pPr marL="0" indent="0">
              <a:lnSpc>
                <a:spcPct val="120000"/>
              </a:lnSpc>
              <a:buNone/>
            </a:pPr>
            <a:r>
              <a:rPr lang="en-US" altLang="ko-KR" sz="1400" dirty="0" smtClean="0"/>
              <a:t> </a:t>
            </a:r>
          </a:p>
          <a:p>
            <a:pPr marL="0" indent="0">
              <a:lnSpc>
                <a:spcPct val="120000"/>
              </a:lnSpc>
              <a:buNone/>
            </a:pPr>
            <a:endParaRPr lang="en-US" altLang="ko-KR" sz="1900" dirty="0"/>
          </a:p>
          <a:p>
            <a:pPr marL="0" indent="0">
              <a:buNone/>
            </a:pPr>
            <a:endParaRPr lang="en-US" altLang="ko-KR" dirty="0"/>
          </a:p>
          <a:p>
            <a:pPr marL="0" indent="0">
              <a:buNone/>
            </a:pPr>
            <a:endParaRPr lang="en-US" altLang="ko-KR" dirty="0"/>
          </a:p>
        </p:txBody>
      </p:sp>
    </p:spTree>
    <p:extLst>
      <p:ext uri="{BB962C8B-B14F-4D97-AF65-F5344CB8AC3E}">
        <p14:creationId xmlns:p14="http://schemas.microsoft.com/office/powerpoint/2010/main" val="378323459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연산자 </a:t>
            </a:r>
            <a:r>
              <a:rPr lang="en-US" altLang="ko-KR" dirty="0" smtClean="0"/>
              <a:t>Overriding</a:t>
            </a:r>
            <a:endParaRPr lang="ko-KR" altLang="en-US" dirty="0"/>
          </a:p>
        </p:txBody>
      </p:sp>
      <p:sp>
        <p:nvSpPr>
          <p:cNvPr id="3" name="내용 개체 틀 2"/>
          <p:cNvSpPr>
            <a:spLocks noGrp="1"/>
          </p:cNvSpPr>
          <p:nvPr>
            <p:ph sz="quarter" idx="1"/>
          </p:nvPr>
        </p:nvSpPr>
        <p:spPr>
          <a:xfrm>
            <a:off x="457200" y="1672209"/>
            <a:ext cx="8229600" cy="1468759"/>
          </a:xfrm>
        </p:spPr>
        <p:txBody>
          <a:bodyPr>
            <a:normAutofit/>
          </a:bodyPr>
          <a:lstStyle/>
          <a:p>
            <a:pPr marL="0" indent="0">
              <a:buNone/>
            </a:pPr>
            <a:r>
              <a:rPr lang="en-US" altLang="ko-KR" dirty="0" err="1" smtClean="0"/>
              <a:t>Builtin</a:t>
            </a:r>
            <a:r>
              <a:rPr lang="en-US" altLang="ko-KR" dirty="0" smtClean="0"/>
              <a:t> </a:t>
            </a:r>
            <a:r>
              <a:rPr lang="ko-KR" altLang="en-US" dirty="0" smtClean="0"/>
              <a:t>연산자에 대한 </a:t>
            </a:r>
            <a:r>
              <a:rPr lang="ko-KR" altLang="en-US" dirty="0" err="1" smtClean="0"/>
              <a:t>메소드</a:t>
            </a:r>
            <a:r>
              <a:rPr lang="ko-KR" altLang="en-US" dirty="0" smtClean="0"/>
              <a:t> 등에 대해서는 클래스 내에 재정의해서 처리 가능</a:t>
            </a:r>
            <a:endParaRPr lang="en-US" altLang="ko-KR" sz="1900" dirty="0"/>
          </a:p>
          <a:p>
            <a:pPr marL="0" indent="0">
              <a:buNone/>
            </a:pPr>
            <a:endParaRPr lang="en-US" altLang="ko-KR" dirty="0"/>
          </a:p>
          <a:p>
            <a:pPr marL="0" indent="0">
              <a:buNone/>
            </a:pPr>
            <a:endParaRPr lang="en-US" altLang="ko-KR" dirty="0"/>
          </a:p>
        </p:txBody>
      </p:sp>
      <p:sp>
        <p:nvSpPr>
          <p:cNvPr id="4" name="직사각형 3"/>
          <p:cNvSpPr/>
          <p:nvPr/>
        </p:nvSpPr>
        <p:spPr>
          <a:xfrm>
            <a:off x="1043608" y="3356992"/>
            <a:ext cx="4824536"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kumimoji="1" lang="ko-KR" altLang="ko-KR" sz="1200" dirty="0">
                <a:solidFill>
                  <a:schemeClr val="bg1"/>
                </a:solidFill>
                <a:latin typeface="Arial Unicode MS" pitchFamily="50" charset="-127"/>
                <a:ea typeface="Menlo"/>
                <a:cs typeface="굴림" pitchFamily="50" charset="-127"/>
              </a:rPr>
              <a:t>class Vector: </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200" dirty="0">
                <a:solidFill>
                  <a:schemeClr val="bg1"/>
                </a:solidFill>
                <a:latin typeface="Arial Unicode MS" pitchFamily="50" charset="-127"/>
                <a:ea typeface="Menlo"/>
                <a:cs typeface="굴림" pitchFamily="50" charset="-127"/>
              </a:rPr>
              <a:t> </a:t>
            </a:r>
            <a:r>
              <a:rPr kumimoji="1" lang="en-US" altLang="ko-KR" sz="1200" dirty="0" smtClean="0">
                <a:solidFill>
                  <a:schemeClr val="bg1"/>
                </a:solidFill>
                <a:latin typeface="Arial Unicode MS" pitchFamily="50" charset="-127"/>
                <a:ea typeface="Menlo"/>
                <a:cs typeface="굴림" pitchFamily="50" charset="-127"/>
              </a:rPr>
              <a:t>   </a:t>
            </a:r>
            <a:r>
              <a:rPr kumimoji="1" lang="ko-KR" altLang="ko-KR" sz="1200" dirty="0" smtClean="0">
                <a:solidFill>
                  <a:schemeClr val="bg1"/>
                </a:solidFill>
                <a:latin typeface="Arial Unicode MS" pitchFamily="50" charset="-127"/>
                <a:ea typeface="Menlo"/>
                <a:cs typeface="굴림" pitchFamily="50" charset="-127"/>
              </a:rPr>
              <a:t>def </a:t>
            </a:r>
            <a:r>
              <a:rPr kumimoji="1" lang="ko-KR" altLang="ko-KR" sz="1200" dirty="0">
                <a:solidFill>
                  <a:schemeClr val="bg1"/>
                </a:solidFill>
                <a:latin typeface="Arial Unicode MS" pitchFamily="50" charset="-127"/>
                <a:ea typeface="Menlo"/>
                <a:cs typeface="굴림" pitchFamily="50" charset="-127"/>
              </a:rPr>
              <a:t>__init__(self, a, b): </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200" dirty="0">
                <a:solidFill>
                  <a:schemeClr val="bg1"/>
                </a:solidFill>
                <a:latin typeface="Arial Unicode MS" pitchFamily="50" charset="-127"/>
                <a:ea typeface="Menlo"/>
                <a:cs typeface="굴림" pitchFamily="50" charset="-127"/>
              </a:rPr>
              <a:t> </a:t>
            </a:r>
            <a:r>
              <a:rPr kumimoji="1" lang="en-US" altLang="ko-KR" sz="1200" dirty="0" smtClean="0">
                <a:solidFill>
                  <a:schemeClr val="bg1"/>
                </a:solidFill>
                <a:latin typeface="Arial Unicode MS" pitchFamily="50" charset="-127"/>
                <a:ea typeface="Menlo"/>
                <a:cs typeface="굴림" pitchFamily="50" charset="-127"/>
              </a:rPr>
              <a:t>       </a:t>
            </a:r>
            <a:r>
              <a:rPr kumimoji="1" lang="ko-KR" altLang="ko-KR" sz="1200" dirty="0" smtClean="0">
                <a:solidFill>
                  <a:schemeClr val="bg1"/>
                </a:solidFill>
                <a:latin typeface="Arial Unicode MS" pitchFamily="50" charset="-127"/>
                <a:ea typeface="Menlo"/>
                <a:cs typeface="굴림" pitchFamily="50" charset="-127"/>
              </a:rPr>
              <a:t>self.a </a:t>
            </a:r>
            <a:r>
              <a:rPr kumimoji="1" lang="ko-KR" altLang="ko-KR" sz="1200" dirty="0">
                <a:solidFill>
                  <a:schemeClr val="bg1"/>
                </a:solidFill>
                <a:latin typeface="Arial Unicode MS" pitchFamily="50" charset="-127"/>
                <a:ea typeface="Menlo"/>
                <a:cs typeface="굴림" pitchFamily="50" charset="-127"/>
              </a:rPr>
              <a:t>= a </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200" dirty="0">
                <a:solidFill>
                  <a:schemeClr val="bg1"/>
                </a:solidFill>
                <a:latin typeface="Arial Unicode MS" pitchFamily="50" charset="-127"/>
                <a:ea typeface="Menlo"/>
                <a:cs typeface="굴림" pitchFamily="50" charset="-127"/>
              </a:rPr>
              <a:t> </a:t>
            </a:r>
            <a:r>
              <a:rPr kumimoji="1" lang="en-US" altLang="ko-KR" sz="1200" dirty="0" smtClean="0">
                <a:solidFill>
                  <a:schemeClr val="bg1"/>
                </a:solidFill>
                <a:latin typeface="Arial Unicode MS" pitchFamily="50" charset="-127"/>
                <a:ea typeface="Menlo"/>
                <a:cs typeface="굴림" pitchFamily="50" charset="-127"/>
              </a:rPr>
              <a:t>       </a:t>
            </a:r>
            <a:r>
              <a:rPr kumimoji="1" lang="ko-KR" altLang="ko-KR" sz="1200" dirty="0" smtClean="0">
                <a:solidFill>
                  <a:schemeClr val="bg1"/>
                </a:solidFill>
                <a:latin typeface="Arial Unicode MS" pitchFamily="50" charset="-127"/>
                <a:ea typeface="Menlo"/>
                <a:cs typeface="굴림" pitchFamily="50" charset="-127"/>
              </a:rPr>
              <a:t>self.b </a:t>
            </a:r>
            <a:r>
              <a:rPr kumimoji="1" lang="ko-KR" altLang="ko-KR" sz="1200" dirty="0">
                <a:solidFill>
                  <a:schemeClr val="bg1"/>
                </a:solidFill>
                <a:latin typeface="Arial Unicode MS" pitchFamily="50" charset="-127"/>
                <a:ea typeface="Menlo"/>
                <a:cs typeface="굴림" pitchFamily="50" charset="-127"/>
              </a:rPr>
              <a:t>= b </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200" dirty="0">
                <a:solidFill>
                  <a:schemeClr val="bg1"/>
                </a:solidFill>
                <a:latin typeface="Arial Unicode MS" pitchFamily="50" charset="-127"/>
                <a:ea typeface="Menlo"/>
                <a:cs typeface="굴림" pitchFamily="50" charset="-127"/>
              </a:rPr>
              <a:t> </a:t>
            </a:r>
            <a:r>
              <a:rPr kumimoji="1" lang="en-US" altLang="ko-KR" sz="1200" dirty="0" smtClean="0">
                <a:solidFill>
                  <a:schemeClr val="bg1"/>
                </a:solidFill>
                <a:latin typeface="Arial Unicode MS" pitchFamily="50" charset="-127"/>
                <a:ea typeface="Menlo"/>
                <a:cs typeface="굴림" pitchFamily="50" charset="-127"/>
              </a:rPr>
              <a:t>   </a:t>
            </a:r>
            <a:r>
              <a:rPr kumimoji="1" lang="ko-KR" altLang="ko-KR" sz="1200" dirty="0" smtClean="0">
                <a:solidFill>
                  <a:schemeClr val="bg1"/>
                </a:solidFill>
                <a:latin typeface="Arial Unicode MS" pitchFamily="50" charset="-127"/>
                <a:ea typeface="Menlo"/>
                <a:cs typeface="굴림" pitchFamily="50" charset="-127"/>
              </a:rPr>
              <a:t>def </a:t>
            </a:r>
            <a:r>
              <a:rPr kumimoji="1" lang="ko-KR" altLang="ko-KR" sz="1200" dirty="0">
                <a:solidFill>
                  <a:schemeClr val="bg1"/>
                </a:solidFill>
                <a:latin typeface="Arial Unicode MS" pitchFamily="50" charset="-127"/>
                <a:ea typeface="Menlo"/>
                <a:cs typeface="굴림" pitchFamily="50" charset="-127"/>
              </a:rPr>
              <a:t>__str__(self): </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200" dirty="0">
                <a:solidFill>
                  <a:schemeClr val="bg1"/>
                </a:solidFill>
                <a:latin typeface="Arial Unicode MS" pitchFamily="50" charset="-127"/>
                <a:ea typeface="Menlo"/>
                <a:cs typeface="굴림" pitchFamily="50" charset="-127"/>
              </a:rPr>
              <a:t> </a:t>
            </a:r>
            <a:r>
              <a:rPr kumimoji="1" lang="en-US" altLang="ko-KR" sz="1200" dirty="0" smtClean="0">
                <a:solidFill>
                  <a:schemeClr val="bg1"/>
                </a:solidFill>
                <a:latin typeface="Arial Unicode MS" pitchFamily="50" charset="-127"/>
                <a:ea typeface="Menlo"/>
                <a:cs typeface="굴림" pitchFamily="50" charset="-127"/>
              </a:rPr>
              <a:t>       </a:t>
            </a:r>
            <a:r>
              <a:rPr kumimoji="1" lang="ko-KR" altLang="ko-KR" sz="1200" dirty="0" smtClean="0">
                <a:solidFill>
                  <a:schemeClr val="bg1"/>
                </a:solidFill>
                <a:latin typeface="Arial Unicode MS" pitchFamily="50" charset="-127"/>
                <a:ea typeface="Menlo"/>
                <a:cs typeface="굴림" pitchFamily="50" charset="-127"/>
              </a:rPr>
              <a:t>return </a:t>
            </a:r>
            <a:r>
              <a:rPr kumimoji="1" lang="ko-KR" altLang="ko-KR" sz="1200" dirty="0">
                <a:solidFill>
                  <a:schemeClr val="bg1"/>
                </a:solidFill>
                <a:latin typeface="Arial Unicode MS" pitchFamily="50" charset="-127"/>
                <a:ea typeface="Menlo"/>
                <a:cs typeface="굴림" pitchFamily="50" charset="-127"/>
              </a:rPr>
              <a:t>'Vector (%d, %d)' % (self.a, self.b</a:t>
            </a:r>
            <a:r>
              <a:rPr kumimoji="1" lang="ko-KR" altLang="ko-KR" sz="1200" dirty="0" smtClean="0">
                <a:solidFill>
                  <a:schemeClr val="bg1"/>
                </a:solidFill>
                <a:latin typeface="Arial Unicode MS" pitchFamily="50" charset="-127"/>
                <a:ea typeface="Menlo"/>
                <a:cs typeface="굴림" pitchFamily="50" charset="-127"/>
              </a:rPr>
              <a:t>)</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200" dirty="0">
                <a:solidFill>
                  <a:schemeClr val="bg1"/>
                </a:solidFill>
                <a:latin typeface="Arial Unicode MS" pitchFamily="50" charset="-127"/>
                <a:ea typeface="Menlo"/>
                <a:cs typeface="굴림" pitchFamily="50" charset="-127"/>
              </a:rPr>
              <a:t> </a:t>
            </a:r>
            <a:r>
              <a:rPr kumimoji="1" lang="en-US" altLang="ko-KR" sz="1200" dirty="0" smtClean="0">
                <a:solidFill>
                  <a:schemeClr val="bg1"/>
                </a:solidFill>
                <a:latin typeface="Arial Unicode MS" pitchFamily="50" charset="-127"/>
                <a:ea typeface="Menlo"/>
                <a:cs typeface="굴림" pitchFamily="50" charset="-127"/>
              </a:rPr>
              <a:t>  </a:t>
            </a:r>
            <a:r>
              <a:rPr kumimoji="1" lang="ko-KR" altLang="ko-KR" sz="1200" dirty="0" smtClean="0">
                <a:solidFill>
                  <a:schemeClr val="bg1"/>
                </a:solidFill>
                <a:latin typeface="Arial Unicode MS" pitchFamily="50" charset="-127"/>
                <a:ea typeface="Menlo"/>
                <a:cs typeface="굴림" pitchFamily="50" charset="-127"/>
              </a:rPr>
              <a:t> </a:t>
            </a:r>
            <a:r>
              <a:rPr kumimoji="1" lang="ko-KR" altLang="ko-KR" sz="1200" dirty="0">
                <a:solidFill>
                  <a:schemeClr val="bg1"/>
                </a:solidFill>
                <a:latin typeface="Arial Unicode MS" pitchFamily="50" charset="-127"/>
                <a:ea typeface="Menlo"/>
                <a:cs typeface="굴림" pitchFamily="50" charset="-127"/>
              </a:rPr>
              <a:t>def __add__(self,other</a:t>
            </a:r>
            <a:r>
              <a:rPr kumimoji="1" lang="ko-KR" altLang="ko-KR" sz="1200" dirty="0" smtClean="0">
                <a:solidFill>
                  <a:schemeClr val="bg1"/>
                </a:solidFill>
                <a:latin typeface="Arial Unicode MS" pitchFamily="50" charset="-127"/>
                <a:ea typeface="Menlo"/>
                <a:cs typeface="굴림" pitchFamily="50" charset="-127"/>
              </a:rPr>
              <a:t>):</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200" dirty="0">
                <a:solidFill>
                  <a:schemeClr val="bg1"/>
                </a:solidFill>
                <a:latin typeface="Arial Unicode MS" pitchFamily="50" charset="-127"/>
                <a:ea typeface="Menlo"/>
                <a:cs typeface="굴림" pitchFamily="50" charset="-127"/>
              </a:rPr>
              <a:t> </a:t>
            </a:r>
            <a:r>
              <a:rPr kumimoji="1" lang="en-US" altLang="ko-KR" sz="1200" dirty="0" smtClean="0">
                <a:solidFill>
                  <a:schemeClr val="bg1"/>
                </a:solidFill>
                <a:latin typeface="Arial Unicode MS" pitchFamily="50" charset="-127"/>
                <a:ea typeface="Menlo"/>
                <a:cs typeface="굴림" pitchFamily="50" charset="-127"/>
              </a:rPr>
              <a:t>      </a:t>
            </a:r>
            <a:r>
              <a:rPr kumimoji="1" lang="ko-KR" altLang="ko-KR" sz="1200" dirty="0" smtClean="0">
                <a:solidFill>
                  <a:schemeClr val="bg1"/>
                </a:solidFill>
                <a:latin typeface="Arial Unicode MS" pitchFamily="50" charset="-127"/>
                <a:ea typeface="Menlo"/>
                <a:cs typeface="굴림" pitchFamily="50" charset="-127"/>
              </a:rPr>
              <a:t> </a:t>
            </a:r>
            <a:r>
              <a:rPr kumimoji="1" lang="ko-KR" altLang="ko-KR" sz="1200" dirty="0">
                <a:solidFill>
                  <a:schemeClr val="bg1"/>
                </a:solidFill>
                <a:latin typeface="Arial Unicode MS" pitchFamily="50" charset="-127"/>
                <a:ea typeface="Menlo"/>
                <a:cs typeface="굴림" pitchFamily="50" charset="-127"/>
              </a:rPr>
              <a:t>return Vector(self.a + other.a, self.b + other.b) </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200" dirty="0" smtClean="0">
                <a:solidFill>
                  <a:schemeClr val="bg1"/>
                </a:solidFill>
                <a:latin typeface="Arial Unicode MS" pitchFamily="50" charset="-127"/>
                <a:ea typeface="Menlo"/>
                <a:cs typeface="굴림" pitchFamily="50" charset="-127"/>
              </a:rPr>
              <a:t># __</a:t>
            </a:r>
            <a:r>
              <a:rPr kumimoji="1" lang="en-US" altLang="ko-KR" sz="1200" dirty="0" err="1" smtClean="0">
                <a:solidFill>
                  <a:schemeClr val="bg1"/>
                </a:solidFill>
                <a:latin typeface="Arial Unicode MS" pitchFamily="50" charset="-127"/>
                <a:ea typeface="Menlo"/>
                <a:cs typeface="굴림" pitchFamily="50" charset="-127"/>
              </a:rPr>
              <a:t>init</a:t>
            </a:r>
            <a:r>
              <a:rPr kumimoji="1" lang="en-US" altLang="ko-KR" sz="1200" dirty="0" smtClean="0">
                <a:solidFill>
                  <a:schemeClr val="bg1"/>
                </a:solidFill>
                <a:latin typeface="Arial Unicode MS" pitchFamily="50" charset="-127"/>
                <a:ea typeface="Menlo"/>
                <a:cs typeface="굴림" pitchFamily="50" charset="-127"/>
              </a:rPr>
              <a:t>__ </a:t>
            </a:r>
            <a:r>
              <a:rPr kumimoji="1" lang="ko-KR" altLang="en-US" sz="1200" dirty="0" err="1" smtClean="0">
                <a:solidFill>
                  <a:schemeClr val="bg1"/>
                </a:solidFill>
                <a:latin typeface="Arial Unicode MS" pitchFamily="50" charset="-127"/>
                <a:ea typeface="Menlo"/>
                <a:cs typeface="굴림" pitchFamily="50" charset="-127"/>
              </a:rPr>
              <a:t>생성자</a:t>
            </a:r>
            <a:r>
              <a:rPr kumimoji="1" lang="ko-KR" altLang="en-US" sz="1200" dirty="0" smtClean="0">
                <a:solidFill>
                  <a:schemeClr val="bg1"/>
                </a:solidFill>
                <a:latin typeface="Arial Unicode MS" pitchFamily="50" charset="-127"/>
                <a:ea typeface="Menlo"/>
                <a:cs typeface="굴림" pitchFamily="50" charset="-127"/>
              </a:rPr>
              <a:t> </a:t>
            </a:r>
            <a:r>
              <a:rPr kumimoji="1" lang="ko-KR" altLang="en-US" sz="1200" dirty="0" err="1" smtClean="0">
                <a:solidFill>
                  <a:schemeClr val="bg1"/>
                </a:solidFill>
                <a:latin typeface="Arial Unicode MS" pitchFamily="50" charset="-127"/>
                <a:ea typeface="Menlo"/>
                <a:cs typeface="굴림" pitchFamily="50" charset="-127"/>
              </a:rPr>
              <a:t>메소드</a:t>
            </a:r>
            <a:r>
              <a:rPr kumimoji="1" lang="ko-KR" altLang="en-US" sz="1200" dirty="0" smtClean="0">
                <a:solidFill>
                  <a:schemeClr val="bg1"/>
                </a:solidFill>
                <a:latin typeface="Arial Unicode MS" pitchFamily="50" charset="-127"/>
                <a:ea typeface="Menlo"/>
                <a:cs typeface="굴림" pitchFamily="50" charset="-127"/>
              </a:rPr>
              <a:t> </a:t>
            </a:r>
            <a:r>
              <a:rPr kumimoji="1" lang="en-US" altLang="ko-KR" sz="1200" dirty="0" smtClean="0">
                <a:solidFill>
                  <a:schemeClr val="bg1"/>
                </a:solidFill>
                <a:latin typeface="Arial Unicode MS" pitchFamily="50" charset="-127"/>
                <a:ea typeface="Menlo"/>
                <a:cs typeface="굴림" pitchFamily="50" charset="-127"/>
              </a:rPr>
              <a:t>overriding</a:t>
            </a:r>
            <a:endParaRPr kumimoji="1" lang="en-US" altLang="ko-KR" sz="1200" dirty="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ko-KR" altLang="ko-KR" sz="1200" dirty="0" smtClean="0">
                <a:solidFill>
                  <a:schemeClr val="bg1"/>
                </a:solidFill>
                <a:latin typeface="Arial Unicode MS" pitchFamily="50" charset="-127"/>
                <a:ea typeface="Menlo"/>
                <a:cs typeface="굴림" pitchFamily="50" charset="-127"/>
              </a:rPr>
              <a:t>v1 </a:t>
            </a:r>
            <a:r>
              <a:rPr kumimoji="1" lang="ko-KR" altLang="ko-KR" sz="1200" dirty="0">
                <a:solidFill>
                  <a:schemeClr val="bg1"/>
                </a:solidFill>
                <a:latin typeface="Arial Unicode MS" pitchFamily="50" charset="-127"/>
                <a:ea typeface="Menlo"/>
                <a:cs typeface="굴림" pitchFamily="50" charset="-127"/>
              </a:rPr>
              <a:t>= Vector(2,10) </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ko-KR" altLang="ko-KR" sz="1200" dirty="0" smtClean="0">
                <a:solidFill>
                  <a:schemeClr val="bg1"/>
                </a:solidFill>
                <a:latin typeface="Arial Unicode MS" pitchFamily="50" charset="-127"/>
                <a:ea typeface="Menlo"/>
                <a:cs typeface="굴림" pitchFamily="50" charset="-127"/>
              </a:rPr>
              <a:t>v2 </a:t>
            </a:r>
            <a:r>
              <a:rPr kumimoji="1" lang="ko-KR" altLang="ko-KR" sz="1200" dirty="0">
                <a:solidFill>
                  <a:schemeClr val="bg1"/>
                </a:solidFill>
                <a:latin typeface="Arial Unicode MS" pitchFamily="50" charset="-127"/>
                <a:ea typeface="Menlo"/>
                <a:cs typeface="굴림" pitchFamily="50" charset="-127"/>
              </a:rPr>
              <a:t>= Vector(5,-2) </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endParaRPr kumimoji="1" lang="en-US" altLang="ko-KR" sz="1200" dirty="0">
              <a:solidFill>
                <a:schemeClr val="bg1"/>
              </a:solidFill>
              <a:latin typeface="Arial Unicode MS" pitchFamily="50" charset="-127"/>
              <a:ea typeface="Menlo"/>
              <a:cs typeface="굴림" pitchFamily="50" charset="-127"/>
            </a:endParaRPr>
          </a:p>
          <a:p>
            <a:pPr fontAlgn="base">
              <a:spcBef>
                <a:spcPct val="0"/>
              </a:spcBef>
              <a:spcAft>
                <a:spcPct val="0"/>
              </a:spcAft>
            </a:pPr>
            <a:r>
              <a:rPr kumimoji="1" lang="en-US" altLang="ko-KR" sz="1200" dirty="0" smtClean="0">
                <a:solidFill>
                  <a:schemeClr val="bg1"/>
                </a:solidFill>
                <a:latin typeface="Arial Unicode MS" pitchFamily="50" charset="-127"/>
                <a:ea typeface="Menlo"/>
                <a:cs typeface="굴림" pitchFamily="50" charset="-127"/>
              </a:rPr>
              <a:t># __add__ </a:t>
            </a:r>
            <a:r>
              <a:rPr kumimoji="1" lang="ko-KR" altLang="en-US" sz="1200" dirty="0" err="1" smtClean="0">
                <a:solidFill>
                  <a:schemeClr val="bg1"/>
                </a:solidFill>
                <a:latin typeface="Arial Unicode MS" pitchFamily="50" charset="-127"/>
                <a:ea typeface="Menlo"/>
                <a:cs typeface="굴림" pitchFamily="50" charset="-127"/>
              </a:rPr>
              <a:t>메소드</a:t>
            </a:r>
            <a:r>
              <a:rPr kumimoji="1" lang="ko-KR" altLang="en-US" sz="1200" dirty="0" smtClean="0">
                <a:solidFill>
                  <a:schemeClr val="bg1"/>
                </a:solidFill>
                <a:latin typeface="Arial Unicode MS" pitchFamily="50" charset="-127"/>
                <a:ea typeface="Menlo"/>
                <a:cs typeface="굴림" pitchFamily="50" charset="-127"/>
              </a:rPr>
              <a:t> </a:t>
            </a:r>
            <a:r>
              <a:rPr kumimoji="1" lang="en-US" altLang="ko-KR" sz="1200" smtClean="0">
                <a:solidFill>
                  <a:schemeClr val="bg1"/>
                </a:solidFill>
                <a:latin typeface="Arial Unicode MS" pitchFamily="50" charset="-127"/>
                <a:ea typeface="Menlo"/>
                <a:cs typeface="굴림" pitchFamily="50" charset="-127"/>
              </a:rPr>
              <a:t>overriding </a:t>
            </a:r>
            <a:endParaRPr kumimoji="1" lang="en-US" altLang="ko-KR" sz="12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ko-KR" altLang="ko-KR" sz="1200" dirty="0" smtClean="0">
                <a:solidFill>
                  <a:schemeClr val="bg1"/>
                </a:solidFill>
                <a:latin typeface="Arial Unicode MS" pitchFamily="50" charset="-127"/>
                <a:ea typeface="Menlo"/>
                <a:cs typeface="굴림" pitchFamily="50" charset="-127"/>
              </a:rPr>
              <a:t>print </a:t>
            </a:r>
            <a:r>
              <a:rPr kumimoji="1" lang="ko-KR" altLang="ko-KR" sz="1200" dirty="0">
                <a:solidFill>
                  <a:schemeClr val="bg1"/>
                </a:solidFill>
                <a:latin typeface="Arial Unicode MS" pitchFamily="50" charset="-127"/>
                <a:ea typeface="Menlo"/>
                <a:cs typeface="굴림" pitchFamily="50" charset="-127"/>
              </a:rPr>
              <a:t>v1 + v2</a:t>
            </a:r>
            <a:r>
              <a:rPr kumimoji="1" lang="ko-KR" altLang="ko-KR" sz="1200" dirty="0">
                <a:solidFill>
                  <a:schemeClr val="bg1"/>
                </a:solidFill>
                <a:latin typeface="굴림" pitchFamily="50" charset="-127"/>
                <a:ea typeface="굴림" pitchFamily="50" charset="-127"/>
                <a:cs typeface="굴림" pitchFamily="50" charset="-127"/>
              </a:rPr>
              <a:t> </a:t>
            </a:r>
          </a:p>
        </p:txBody>
      </p:sp>
    </p:spTree>
    <p:extLst>
      <p:ext uri="{BB962C8B-B14F-4D97-AF65-F5344CB8AC3E}">
        <p14:creationId xmlns:p14="http://schemas.microsoft.com/office/powerpoint/2010/main" val="40116290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Information Hiding</a:t>
            </a:r>
            <a:endParaRPr lang="ko-KR" altLang="en-US" dirty="0"/>
          </a:p>
        </p:txBody>
      </p:sp>
    </p:spTree>
    <p:extLst>
      <p:ext uri="{BB962C8B-B14F-4D97-AF65-F5344CB8AC3E}">
        <p14:creationId xmlns:p14="http://schemas.microsoft.com/office/powerpoint/2010/main" val="225189997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Information hiding </a:t>
            </a:r>
            <a:r>
              <a:rPr lang="en-US" altLang="ko-KR" dirty="0" smtClean="0"/>
              <a:t>-</a:t>
            </a:r>
            <a:r>
              <a:rPr lang="ko-KR" altLang="en-US" dirty="0" smtClean="0"/>
              <a:t>변수</a:t>
            </a:r>
            <a:endParaRPr lang="ko-KR" altLang="en-US" dirty="0"/>
          </a:p>
        </p:txBody>
      </p:sp>
      <p:sp>
        <p:nvSpPr>
          <p:cNvPr id="3" name="내용 개체 틀 2"/>
          <p:cNvSpPr>
            <a:spLocks noGrp="1"/>
          </p:cNvSpPr>
          <p:nvPr>
            <p:ph sz="quarter" idx="1"/>
          </p:nvPr>
        </p:nvSpPr>
        <p:spPr/>
        <p:txBody>
          <a:bodyPr>
            <a:normAutofit/>
          </a:bodyPr>
          <a:lstStyle/>
          <a:p>
            <a:pPr marL="457200" lvl="1" indent="0" fontAlgn="base">
              <a:buNone/>
            </a:pPr>
            <a:r>
              <a:rPr lang="en-US" altLang="ko-KR" dirty="0" smtClean="0"/>
              <a:t>__</a:t>
            </a:r>
            <a:r>
              <a:rPr lang="ko-KR" altLang="en-US" dirty="0" smtClean="0"/>
              <a:t>명칭 </a:t>
            </a:r>
            <a:r>
              <a:rPr lang="en-US" altLang="ko-KR" dirty="0" smtClean="0"/>
              <a:t>: Private</a:t>
            </a:r>
          </a:p>
          <a:p>
            <a:pPr marL="457200" lvl="1" indent="0" fontAlgn="base">
              <a:buNone/>
            </a:pPr>
            <a:r>
              <a:rPr lang="en-US" altLang="ko-KR" dirty="0"/>
              <a:t> </a:t>
            </a:r>
            <a:r>
              <a:rPr lang="en-US" altLang="ko-KR" dirty="0" smtClean="0"/>
              <a:t>                (</a:t>
            </a:r>
            <a:r>
              <a:rPr lang="ko-KR" altLang="en-US" dirty="0" smtClean="0"/>
              <a:t>객체 내부에서만 사용</a:t>
            </a:r>
            <a:r>
              <a:rPr lang="en-US" altLang="ko-KR" dirty="0" smtClean="0"/>
              <a:t>)   </a:t>
            </a:r>
          </a:p>
          <a:p>
            <a:pPr marL="457200" lvl="1" indent="0" fontAlgn="base">
              <a:buNone/>
            </a:pPr>
            <a:r>
              <a:rPr lang="en-US" altLang="ko-KR" dirty="0"/>
              <a:t> </a:t>
            </a:r>
            <a:r>
              <a:rPr lang="en-US" altLang="ko-KR" dirty="0" smtClean="0"/>
              <a:t>      </a:t>
            </a:r>
            <a:r>
              <a:rPr lang="ko-KR" altLang="en-US" dirty="0" smtClean="0"/>
              <a:t>외부에서 </a:t>
            </a:r>
            <a:r>
              <a:rPr lang="ko-KR" altLang="en-US" dirty="0" err="1" smtClean="0"/>
              <a:t>호출시</a:t>
            </a:r>
            <a:r>
              <a:rPr lang="ko-KR" altLang="en-US" dirty="0" smtClean="0"/>
              <a:t> </a:t>
            </a:r>
            <a:r>
              <a:rPr lang="en-US" altLang="ko-KR" dirty="0" smtClean="0"/>
              <a:t>mangling </a:t>
            </a:r>
            <a:r>
              <a:rPr lang="ko-KR" altLang="en-US" dirty="0" smtClean="0"/>
              <a:t>되는 구조로 </a:t>
            </a:r>
            <a:endParaRPr lang="en-US" altLang="ko-KR" dirty="0" smtClean="0"/>
          </a:p>
          <a:p>
            <a:pPr marL="457200" lvl="1" indent="0" fontAlgn="base">
              <a:buNone/>
            </a:pPr>
            <a:r>
              <a:rPr lang="en-US" altLang="ko-KR" dirty="0"/>
              <a:t> </a:t>
            </a:r>
            <a:r>
              <a:rPr lang="en-US" altLang="ko-KR" dirty="0" smtClean="0"/>
              <a:t>      </a:t>
            </a:r>
            <a:r>
              <a:rPr lang="ko-KR" altLang="en-US" dirty="0" err="1" smtClean="0"/>
              <a:t>요청시</a:t>
            </a:r>
            <a:r>
              <a:rPr lang="ko-KR" altLang="en-US" dirty="0" smtClean="0"/>
              <a:t> 접근 가능</a:t>
            </a:r>
            <a:endParaRPr lang="en-US" altLang="ko-KR" dirty="0" smtClean="0"/>
          </a:p>
          <a:p>
            <a:pPr marL="457200" lvl="1" indent="0" fontAlgn="base">
              <a:buNone/>
            </a:pPr>
            <a:r>
              <a:rPr lang="en-US" altLang="ko-KR" dirty="0"/>
              <a:t> </a:t>
            </a:r>
            <a:r>
              <a:rPr lang="en-US" altLang="ko-KR" dirty="0" smtClean="0"/>
              <a:t>           </a:t>
            </a:r>
            <a:r>
              <a:rPr lang="ko-KR" altLang="en-US" dirty="0" err="1" smtClean="0"/>
              <a:t>인스턴스</a:t>
            </a:r>
            <a:r>
              <a:rPr lang="en-US" altLang="ko-KR" dirty="0" smtClean="0"/>
              <a:t>._</a:t>
            </a:r>
            <a:r>
              <a:rPr lang="ko-KR" altLang="en-US" dirty="0" err="1" smtClean="0"/>
              <a:t>클래스명</a:t>
            </a:r>
            <a:r>
              <a:rPr lang="en-US" altLang="ko-KR" dirty="0" smtClean="0"/>
              <a:t>__</a:t>
            </a:r>
            <a:r>
              <a:rPr lang="ko-KR" altLang="en-US" dirty="0" smtClean="0"/>
              <a:t>명칭</a:t>
            </a:r>
            <a:endParaRPr lang="en-US" altLang="ko-KR" dirty="0" smtClean="0"/>
          </a:p>
          <a:p>
            <a:pPr marL="457200" lvl="1" indent="0" fontAlgn="base">
              <a:buNone/>
            </a:pPr>
            <a:r>
              <a:rPr lang="en-US" altLang="ko-KR" dirty="0" smtClean="0"/>
              <a:t>_</a:t>
            </a:r>
            <a:r>
              <a:rPr lang="ko-KR" altLang="en-US" dirty="0" smtClean="0"/>
              <a:t>명칭   </a:t>
            </a:r>
            <a:r>
              <a:rPr lang="en-US" altLang="ko-KR" dirty="0" smtClean="0"/>
              <a:t>: protected</a:t>
            </a:r>
          </a:p>
          <a:p>
            <a:pPr marL="457200" lvl="1" indent="0" fontAlgn="base">
              <a:buNone/>
            </a:pPr>
            <a:r>
              <a:rPr lang="en-US" altLang="ko-KR" dirty="0"/>
              <a:t> </a:t>
            </a:r>
            <a:r>
              <a:rPr lang="en-US" altLang="ko-KR" dirty="0" smtClean="0"/>
              <a:t>                (</a:t>
            </a:r>
            <a:r>
              <a:rPr lang="ko-KR" altLang="en-US" dirty="0" smtClean="0"/>
              <a:t>클래스 및 하위 클래스에서만 사용</a:t>
            </a:r>
            <a:r>
              <a:rPr lang="en-US" altLang="ko-KR" dirty="0" smtClean="0"/>
              <a:t>)</a:t>
            </a:r>
            <a:endParaRPr lang="ko-KR" altLang="en-US" dirty="0"/>
          </a:p>
        </p:txBody>
      </p:sp>
    </p:spTree>
    <p:extLst>
      <p:ext uri="{BB962C8B-B14F-4D97-AF65-F5344CB8AC3E}">
        <p14:creationId xmlns:p14="http://schemas.microsoft.com/office/powerpoint/2010/main" val="188285959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Information hiding -</a:t>
            </a:r>
            <a:r>
              <a:rPr lang="ko-KR" altLang="en-US" dirty="0"/>
              <a:t>변수예시 </a:t>
            </a:r>
          </a:p>
        </p:txBody>
      </p:sp>
      <p:sp>
        <p:nvSpPr>
          <p:cNvPr id="3" name="내용 개체 틀 2"/>
          <p:cNvSpPr>
            <a:spLocks noGrp="1"/>
          </p:cNvSpPr>
          <p:nvPr>
            <p:ph sz="quarter" idx="1"/>
          </p:nvPr>
        </p:nvSpPr>
        <p:spPr>
          <a:xfrm>
            <a:off x="612648" y="1600200"/>
            <a:ext cx="8153400" cy="2692896"/>
          </a:xfrm>
        </p:spPr>
        <p:txBody>
          <a:bodyPr>
            <a:normAutofit fontScale="55000" lnSpcReduction="20000"/>
          </a:bodyPr>
          <a:lstStyle/>
          <a:p>
            <a:pPr marL="457200" lvl="1" indent="0" fontAlgn="base">
              <a:buNone/>
            </a:pPr>
            <a:r>
              <a:rPr lang="en-US" altLang="ko-KR" dirty="0" smtClean="0"/>
              <a:t>  </a:t>
            </a:r>
            <a:r>
              <a:rPr lang="ko-KR" altLang="en-US" dirty="0" smtClean="0"/>
              <a:t>명칭     </a:t>
            </a:r>
            <a:r>
              <a:rPr lang="en-US" altLang="ko-KR" dirty="0" smtClean="0"/>
              <a:t>:  public</a:t>
            </a:r>
          </a:p>
          <a:p>
            <a:pPr marL="457200" lvl="1" indent="0" fontAlgn="base">
              <a:buNone/>
            </a:pPr>
            <a:r>
              <a:rPr lang="en-US" altLang="ko-KR" dirty="0"/>
              <a:t> </a:t>
            </a:r>
            <a:r>
              <a:rPr lang="en-US" altLang="ko-KR" dirty="0" smtClean="0"/>
              <a:t>                (</a:t>
            </a:r>
            <a:r>
              <a:rPr lang="ko-KR" altLang="en-US" dirty="0" err="1" smtClean="0"/>
              <a:t>파이썬은</a:t>
            </a:r>
            <a:r>
              <a:rPr lang="ko-KR" altLang="en-US" dirty="0" smtClean="0"/>
              <a:t> 공개되는 게 기본</a:t>
            </a:r>
            <a:r>
              <a:rPr lang="en-US" altLang="ko-KR" dirty="0" smtClean="0"/>
              <a:t>)</a:t>
            </a:r>
          </a:p>
          <a:p>
            <a:pPr marL="457200" lvl="1" indent="0" fontAlgn="base">
              <a:buNone/>
            </a:pPr>
            <a:r>
              <a:rPr lang="en-US" altLang="ko-KR" dirty="0"/>
              <a:t> </a:t>
            </a:r>
            <a:r>
              <a:rPr lang="en-US" altLang="ko-KR" dirty="0" smtClean="0"/>
              <a:t>  __</a:t>
            </a:r>
            <a:r>
              <a:rPr lang="ko-KR" altLang="en-US" dirty="0" smtClean="0"/>
              <a:t>명칭 </a:t>
            </a:r>
            <a:r>
              <a:rPr lang="en-US" altLang="ko-KR" dirty="0" smtClean="0"/>
              <a:t>: Private</a:t>
            </a:r>
          </a:p>
          <a:p>
            <a:pPr marL="457200" lvl="1" indent="0" fontAlgn="base">
              <a:buNone/>
            </a:pPr>
            <a:r>
              <a:rPr lang="en-US" altLang="ko-KR" dirty="0"/>
              <a:t> </a:t>
            </a:r>
            <a:r>
              <a:rPr lang="en-US" altLang="ko-KR" dirty="0" smtClean="0"/>
              <a:t>                (</a:t>
            </a:r>
            <a:r>
              <a:rPr lang="ko-KR" altLang="en-US" dirty="0" smtClean="0"/>
              <a:t>객체 내부에서만 사용</a:t>
            </a:r>
            <a:r>
              <a:rPr lang="en-US" altLang="ko-KR" dirty="0" smtClean="0"/>
              <a:t>)   </a:t>
            </a:r>
          </a:p>
          <a:p>
            <a:pPr marL="457200" lvl="1" indent="0" fontAlgn="base">
              <a:buNone/>
            </a:pPr>
            <a:r>
              <a:rPr lang="en-US" altLang="ko-KR" dirty="0"/>
              <a:t> </a:t>
            </a:r>
            <a:r>
              <a:rPr lang="en-US" altLang="ko-KR" dirty="0" smtClean="0"/>
              <a:t>      mangling </a:t>
            </a:r>
            <a:r>
              <a:rPr lang="ko-KR" altLang="en-US" dirty="0" smtClean="0"/>
              <a:t>되는 구조로 명칭이 변경됨 </a:t>
            </a:r>
            <a:endParaRPr lang="en-US" altLang="ko-KR" dirty="0" smtClean="0"/>
          </a:p>
          <a:p>
            <a:pPr marL="457200" lvl="1" indent="0" fontAlgn="base">
              <a:buNone/>
            </a:pPr>
            <a:r>
              <a:rPr lang="en-US" altLang="ko-KR" dirty="0"/>
              <a:t> </a:t>
            </a:r>
            <a:r>
              <a:rPr lang="en-US" altLang="ko-KR" dirty="0" smtClean="0"/>
              <a:t>      </a:t>
            </a:r>
            <a:r>
              <a:rPr lang="ko-KR" altLang="en-US" dirty="0" err="1" smtClean="0"/>
              <a:t>호출시는</a:t>
            </a:r>
            <a:r>
              <a:rPr lang="ko-KR" altLang="en-US" dirty="0" smtClean="0"/>
              <a:t> </a:t>
            </a:r>
            <a:endParaRPr lang="en-US" altLang="ko-KR" dirty="0" smtClean="0"/>
          </a:p>
          <a:p>
            <a:pPr marL="457200" lvl="1" indent="0" fontAlgn="base">
              <a:buNone/>
            </a:pPr>
            <a:r>
              <a:rPr lang="en-US" altLang="ko-KR" dirty="0"/>
              <a:t> </a:t>
            </a:r>
            <a:r>
              <a:rPr lang="en-US" altLang="ko-KR" dirty="0" smtClean="0"/>
              <a:t>           </a:t>
            </a:r>
            <a:r>
              <a:rPr lang="ko-KR" altLang="en-US" dirty="0" err="1" smtClean="0"/>
              <a:t>인스턴스</a:t>
            </a:r>
            <a:r>
              <a:rPr lang="en-US" altLang="ko-KR" dirty="0" smtClean="0"/>
              <a:t>._</a:t>
            </a:r>
            <a:r>
              <a:rPr lang="ko-KR" altLang="en-US" dirty="0" err="1" smtClean="0"/>
              <a:t>클래스명</a:t>
            </a:r>
            <a:r>
              <a:rPr lang="en-US" altLang="ko-KR" dirty="0" smtClean="0"/>
              <a:t>__</a:t>
            </a:r>
            <a:r>
              <a:rPr lang="ko-KR" altLang="en-US" dirty="0" smtClean="0"/>
              <a:t>명칭</a:t>
            </a:r>
            <a:endParaRPr lang="en-US" altLang="ko-KR" dirty="0" smtClean="0"/>
          </a:p>
          <a:p>
            <a:pPr marL="457200" lvl="1" indent="0" fontAlgn="base">
              <a:buNone/>
            </a:pPr>
            <a:r>
              <a:rPr lang="en-US" altLang="ko-KR" dirty="0" smtClean="0"/>
              <a:t>    _</a:t>
            </a:r>
            <a:r>
              <a:rPr lang="ko-KR" altLang="en-US" dirty="0" smtClean="0"/>
              <a:t>명칭   </a:t>
            </a:r>
            <a:r>
              <a:rPr lang="en-US" altLang="ko-KR" dirty="0" smtClean="0"/>
              <a:t>: protected</a:t>
            </a:r>
          </a:p>
          <a:p>
            <a:pPr marL="457200" lvl="1" indent="0" fontAlgn="base">
              <a:buNone/>
            </a:pPr>
            <a:r>
              <a:rPr lang="en-US" altLang="ko-KR" dirty="0"/>
              <a:t> </a:t>
            </a:r>
            <a:r>
              <a:rPr lang="en-US" altLang="ko-KR" dirty="0" smtClean="0"/>
              <a:t>                (</a:t>
            </a:r>
            <a:r>
              <a:rPr lang="ko-KR" altLang="en-US" dirty="0" smtClean="0"/>
              <a:t>클래스 및 하위 클래스에서만 사용권고</a:t>
            </a:r>
            <a:r>
              <a:rPr lang="en-US" altLang="ko-KR" dirty="0" smtClean="0"/>
              <a:t>)</a:t>
            </a:r>
          </a:p>
          <a:p>
            <a:pPr marL="457200" lvl="1" indent="0" fontAlgn="base">
              <a:buNone/>
            </a:pPr>
            <a:r>
              <a:rPr lang="en-US" altLang="ko-KR" sz="1500" dirty="0"/>
              <a:t> </a:t>
            </a:r>
            <a:r>
              <a:rPr lang="en-US" altLang="ko-KR" sz="1500" dirty="0" smtClean="0"/>
              <a:t>                              </a:t>
            </a:r>
            <a:r>
              <a:rPr lang="en-US" altLang="ko-KR" sz="2200" dirty="0"/>
              <a:t>“</a:t>
            </a:r>
            <a:r>
              <a:rPr lang="en-US" altLang="ko-KR" sz="2200" dirty="0">
                <a:hlinkClick r:id="rId2"/>
              </a:rPr>
              <a:t>don’t touch this, unless you’re a subclass</a:t>
            </a:r>
            <a:r>
              <a:rPr lang="en-US" altLang="ko-KR" sz="2200" dirty="0"/>
              <a:t>”</a:t>
            </a:r>
            <a:endParaRPr lang="ko-KR" altLang="en-US" sz="2200" dirty="0"/>
          </a:p>
        </p:txBody>
      </p:sp>
      <p:grpSp>
        <p:nvGrpSpPr>
          <p:cNvPr id="9" name="그룹 8"/>
          <p:cNvGrpSpPr/>
          <p:nvPr/>
        </p:nvGrpSpPr>
        <p:grpSpPr>
          <a:xfrm>
            <a:off x="827584" y="4480582"/>
            <a:ext cx="7416824" cy="1684721"/>
            <a:chOff x="827584" y="4342084"/>
            <a:chExt cx="7416824" cy="1823220"/>
          </a:xfrm>
        </p:grpSpPr>
        <p:sp>
          <p:nvSpPr>
            <p:cNvPr id="4" name="직사각형 3"/>
            <p:cNvSpPr/>
            <p:nvPr/>
          </p:nvSpPr>
          <p:spPr>
            <a:xfrm>
              <a:off x="827584" y="4797152"/>
              <a:ext cx="35283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 </a:t>
              </a:r>
              <a:r>
                <a:rPr lang="en-US" altLang="ko-KR" sz="1200" dirty="0" smtClean="0"/>
                <a:t>&gt;&gt;&gt;class </a:t>
              </a:r>
              <a:r>
                <a:rPr lang="en-US" altLang="ko-KR" sz="1200" dirty="0"/>
                <a:t>foo:</a:t>
              </a:r>
            </a:p>
            <a:p>
              <a:r>
                <a:rPr lang="en-US" altLang="ko-KR" sz="1200" dirty="0"/>
                <a:t>  </a:t>
              </a:r>
              <a:r>
                <a:rPr lang="en-US" altLang="ko-KR" sz="1200" dirty="0" smtClean="0"/>
                <a:t>…        </a:t>
              </a:r>
              <a:r>
                <a:rPr lang="en-US" altLang="ko-KR" sz="1200" dirty="0" err="1"/>
                <a:t>def</a:t>
              </a:r>
              <a:r>
                <a:rPr lang="en-US" altLang="ko-KR" sz="1200" dirty="0"/>
                <a:t> __secret(self): </a:t>
              </a:r>
              <a:r>
                <a:rPr lang="en-US" altLang="ko-KR" sz="1200" dirty="0" smtClean="0"/>
                <a:t>pass</a:t>
              </a:r>
            </a:p>
            <a:p>
              <a:r>
                <a:rPr lang="en-US" altLang="ko-KR" sz="1200" dirty="0"/>
                <a:t>  </a:t>
              </a:r>
              <a:r>
                <a:rPr lang="en-US" altLang="ko-KR" sz="1200" dirty="0" smtClean="0"/>
                <a:t>…</a:t>
              </a:r>
            </a:p>
            <a:p>
              <a:endParaRPr lang="en-US" altLang="ko-KR" sz="1200" dirty="0"/>
            </a:p>
            <a:p>
              <a:r>
                <a:rPr lang="en-US" altLang="ko-KR" sz="1200" dirty="0" smtClean="0"/>
                <a:t> </a:t>
              </a:r>
              <a:r>
                <a:rPr lang="en-US" altLang="ko-KR" sz="1200" dirty="0" err="1"/>
                <a:t>foo.__</a:t>
              </a:r>
              <a:r>
                <a:rPr lang="en-US" altLang="ko-KR" sz="1200" dirty="0" err="1" smtClean="0"/>
                <a:t>secret</a:t>
              </a:r>
              <a:r>
                <a:rPr lang="en-US" altLang="ko-KR" sz="1200" dirty="0" smtClean="0"/>
                <a:t>  </a:t>
              </a:r>
              <a:r>
                <a:rPr lang="en-US" altLang="ko-KR" sz="1200" dirty="0"/>
                <a:t>=&gt; </a:t>
              </a:r>
              <a:r>
                <a:rPr lang="en-US" altLang="ko-KR" sz="1200" dirty="0" err="1"/>
                <a:t>AttributeError</a:t>
              </a:r>
              <a:r>
                <a:rPr lang="en-US" altLang="ko-KR" sz="1200" dirty="0"/>
                <a:t>: __secret</a:t>
              </a:r>
            </a:p>
            <a:p>
              <a:r>
                <a:rPr lang="en-US" altLang="ko-KR" sz="1200" dirty="0"/>
                <a:t> </a:t>
              </a:r>
              <a:endParaRPr lang="ko-KR" altLang="en-US" sz="1200" dirty="0"/>
            </a:p>
          </p:txBody>
        </p:sp>
        <p:sp>
          <p:nvSpPr>
            <p:cNvPr id="6" name="직사각형 5"/>
            <p:cNvSpPr/>
            <p:nvPr/>
          </p:nvSpPr>
          <p:spPr>
            <a:xfrm>
              <a:off x="4716016" y="4797152"/>
              <a:ext cx="35283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 &gt;&gt;&gt;foo.__</a:t>
              </a:r>
              <a:r>
                <a:rPr lang="en-US" altLang="ko-KR" sz="1200" dirty="0" err="1"/>
                <a:t>dict</a:t>
              </a:r>
              <a:r>
                <a:rPr lang="en-US" altLang="ko-KR" sz="1200" dirty="0" smtClean="0"/>
                <a:t>__</a:t>
              </a:r>
            </a:p>
            <a:p>
              <a:r>
                <a:rPr lang="en-US" altLang="ko-KR" sz="1200" dirty="0" smtClean="0"/>
                <a:t>{'</a:t>
              </a:r>
              <a:r>
                <a:rPr lang="en-US" altLang="ko-KR" sz="1200" dirty="0" smtClean="0">
                  <a:solidFill>
                    <a:schemeClr val="tx1">
                      <a:lumMod val="95000"/>
                      <a:lumOff val="5000"/>
                    </a:schemeClr>
                  </a:solidFill>
                </a:rPr>
                <a:t>_</a:t>
              </a:r>
              <a:r>
                <a:rPr lang="en-US" altLang="ko-KR" sz="1200" dirty="0" err="1">
                  <a:solidFill>
                    <a:schemeClr val="tx1">
                      <a:lumMod val="95000"/>
                      <a:lumOff val="5000"/>
                    </a:schemeClr>
                  </a:solidFill>
                </a:rPr>
                <a:t>foo__secret</a:t>
              </a:r>
              <a:r>
                <a:rPr lang="en-US" altLang="ko-KR" sz="1200" dirty="0">
                  <a:solidFill>
                    <a:schemeClr val="tx1">
                      <a:lumMod val="95000"/>
                      <a:lumOff val="5000"/>
                    </a:schemeClr>
                  </a:solidFill>
                </a:rPr>
                <a:t>': </a:t>
              </a:r>
              <a:r>
                <a:rPr lang="en-US" altLang="ko-KR" sz="1200" dirty="0"/>
                <a:t>&lt;function __secret at fc328&gt;, '__module__': '__main__', '__doc__': None} </a:t>
              </a:r>
              <a:endParaRPr lang="ko-KR" altLang="en-US" sz="1200" dirty="0"/>
            </a:p>
          </p:txBody>
        </p:sp>
        <p:sp>
          <p:nvSpPr>
            <p:cNvPr id="7" name="TextBox 6"/>
            <p:cNvSpPr txBox="1"/>
            <p:nvPr/>
          </p:nvSpPr>
          <p:spPr>
            <a:xfrm>
              <a:off x="1115616" y="4342084"/>
              <a:ext cx="3096344" cy="276999"/>
            </a:xfrm>
            <a:prstGeom prst="rect">
              <a:avLst/>
            </a:prstGeom>
            <a:noFill/>
          </p:spPr>
          <p:txBody>
            <a:bodyPr wrap="square" rtlCol="0">
              <a:spAutoFit/>
            </a:bodyPr>
            <a:lstStyle/>
            <a:p>
              <a:pPr algn="ctr"/>
              <a:r>
                <a:rPr lang="en-US" altLang="ko-KR" sz="1200" b="1" dirty="0" smtClean="0"/>
                <a:t>Private </a:t>
              </a:r>
              <a:r>
                <a:rPr lang="ko-KR" altLang="en-US" sz="1200" b="1" dirty="0" err="1" smtClean="0"/>
                <a:t>메소드</a:t>
              </a:r>
              <a:r>
                <a:rPr lang="ko-KR" altLang="en-US" sz="1200" b="1" dirty="0" smtClean="0"/>
                <a:t> 정의 및 호출</a:t>
              </a:r>
              <a:endParaRPr lang="ko-KR" altLang="en-US" sz="1200" b="1" dirty="0"/>
            </a:p>
          </p:txBody>
        </p:sp>
        <p:sp>
          <p:nvSpPr>
            <p:cNvPr id="8" name="TextBox 7"/>
            <p:cNvSpPr txBox="1"/>
            <p:nvPr/>
          </p:nvSpPr>
          <p:spPr>
            <a:xfrm>
              <a:off x="4767456" y="4374296"/>
              <a:ext cx="3096344" cy="276999"/>
            </a:xfrm>
            <a:prstGeom prst="rect">
              <a:avLst/>
            </a:prstGeom>
            <a:noFill/>
          </p:spPr>
          <p:txBody>
            <a:bodyPr wrap="square" rtlCol="0">
              <a:spAutoFit/>
            </a:bodyPr>
            <a:lstStyle/>
            <a:p>
              <a:pPr algn="ctr"/>
              <a:r>
                <a:rPr lang="en-US" altLang="ko-KR" sz="1200" b="1" dirty="0" smtClean="0"/>
                <a:t>Class Namespace </a:t>
              </a:r>
              <a:r>
                <a:rPr lang="ko-KR" altLang="en-US" sz="1200" b="1" dirty="0" smtClean="0"/>
                <a:t>명칭</a:t>
              </a:r>
              <a:endParaRPr lang="ko-KR" altLang="en-US" sz="1200" b="1" dirty="0"/>
            </a:p>
          </p:txBody>
        </p:sp>
      </p:grpSp>
    </p:spTree>
    <p:extLst>
      <p:ext uri="{BB962C8B-B14F-4D97-AF65-F5344CB8AC3E}">
        <p14:creationId xmlns:p14="http://schemas.microsoft.com/office/powerpoint/2010/main" val="82173304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Information hiding </a:t>
            </a:r>
            <a:r>
              <a:rPr lang="en-US" altLang="ko-KR" dirty="0" smtClean="0"/>
              <a:t>–</a:t>
            </a:r>
            <a:r>
              <a:rPr lang="ko-KR" altLang="en-US" dirty="0" smtClean="0"/>
              <a:t>변수</a:t>
            </a:r>
            <a:r>
              <a:rPr lang="en-US" altLang="ko-KR" dirty="0" smtClean="0"/>
              <a:t>-</a:t>
            </a:r>
            <a:r>
              <a:rPr lang="ko-KR" altLang="en-US" dirty="0" smtClean="0"/>
              <a:t>특별  </a:t>
            </a:r>
            <a:endParaRPr lang="ko-KR" altLang="en-US" dirty="0"/>
          </a:p>
        </p:txBody>
      </p:sp>
      <p:sp>
        <p:nvSpPr>
          <p:cNvPr id="3" name="내용 개체 틀 2"/>
          <p:cNvSpPr>
            <a:spLocks noGrp="1"/>
          </p:cNvSpPr>
          <p:nvPr>
            <p:ph sz="quarter" idx="1"/>
          </p:nvPr>
        </p:nvSpPr>
        <p:spPr/>
        <p:txBody>
          <a:bodyPr>
            <a:normAutofit/>
          </a:bodyPr>
          <a:lstStyle/>
          <a:p>
            <a:pPr marL="457200" lvl="1" indent="0" fontAlgn="base">
              <a:buNone/>
            </a:pPr>
            <a:r>
              <a:rPr lang="en-US" altLang="ko-KR" dirty="0" smtClean="0"/>
              <a:t>__</a:t>
            </a:r>
            <a:r>
              <a:rPr lang="ko-KR" altLang="en-US" dirty="0" smtClean="0"/>
              <a:t>명칭</a:t>
            </a:r>
            <a:r>
              <a:rPr lang="en-US" altLang="ko-KR" dirty="0" smtClean="0"/>
              <a:t>__ : </a:t>
            </a:r>
            <a:r>
              <a:rPr lang="ko-KR" altLang="en-US" dirty="0" smtClean="0"/>
              <a:t>내장된 변수나 함수 등을 정의</a:t>
            </a:r>
            <a:endParaRPr lang="en-US" altLang="ko-KR" dirty="0" smtClean="0"/>
          </a:p>
          <a:p>
            <a:pPr marL="457200" lvl="1" indent="0" fontAlgn="base">
              <a:buNone/>
            </a:pPr>
            <a:endParaRPr lang="en-US" altLang="ko-KR" dirty="0"/>
          </a:p>
        </p:txBody>
      </p:sp>
    </p:spTree>
    <p:extLst>
      <p:ext uri="{BB962C8B-B14F-4D97-AF65-F5344CB8AC3E}">
        <p14:creationId xmlns:p14="http://schemas.microsoft.com/office/powerpoint/2010/main" val="235482210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Information hiding –Descriptor(Property)</a:t>
            </a:r>
            <a:endParaRPr lang="ko-KR" altLang="en-US" dirty="0"/>
          </a:p>
        </p:txBody>
      </p:sp>
      <p:sp>
        <p:nvSpPr>
          <p:cNvPr id="3" name="내용 개체 틀 2"/>
          <p:cNvSpPr>
            <a:spLocks noGrp="1"/>
          </p:cNvSpPr>
          <p:nvPr>
            <p:ph sz="quarter" idx="1"/>
          </p:nvPr>
        </p:nvSpPr>
        <p:spPr>
          <a:xfrm>
            <a:off x="457200" y="1672209"/>
            <a:ext cx="8229600" cy="1756791"/>
          </a:xfrm>
        </p:spPr>
        <p:txBody>
          <a:bodyPr>
            <a:normAutofit fontScale="70000" lnSpcReduction="20000"/>
          </a:bodyPr>
          <a:lstStyle/>
          <a:p>
            <a:pPr marL="0" indent="0">
              <a:buNone/>
            </a:pPr>
            <a:r>
              <a:rPr lang="ko-KR" altLang="en-US" dirty="0" err="1" smtClean="0"/>
              <a:t>파이썬은</a:t>
            </a:r>
            <a:r>
              <a:rPr lang="ko-KR" altLang="en-US" dirty="0" smtClean="0"/>
              <a:t> </a:t>
            </a:r>
            <a:r>
              <a:rPr lang="en-US" altLang="ko-KR" dirty="0" smtClean="0"/>
              <a:t>Property </a:t>
            </a:r>
            <a:r>
              <a:rPr lang="ko-KR" altLang="en-US" dirty="0" smtClean="0"/>
              <a:t>객체를 이용하여 객체내의 변수들의 접근을 </a:t>
            </a:r>
            <a:r>
              <a:rPr lang="ko-KR" altLang="en-US" dirty="0" err="1" smtClean="0"/>
              <a:t>메소드로</a:t>
            </a:r>
            <a:r>
              <a:rPr lang="ko-KR" altLang="en-US" dirty="0" smtClean="0"/>
              <a:t> 제어한다</a:t>
            </a:r>
            <a:r>
              <a:rPr lang="en-US" altLang="ko-KR" dirty="0" smtClean="0"/>
              <a:t>.</a:t>
            </a:r>
          </a:p>
          <a:p>
            <a:pPr marL="0" indent="0">
              <a:buNone/>
            </a:pPr>
            <a:r>
              <a:rPr lang="en-US" altLang="ko-KR" dirty="0" smtClean="0"/>
              <a:t>Descriptor </a:t>
            </a:r>
            <a:r>
              <a:rPr lang="ko-KR" altLang="en-US" dirty="0" smtClean="0"/>
              <a:t>객체</a:t>
            </a:r>
            <a:r>
              <a:rPr lang="en-US" altLang="ko-KR" dirty="0" smtClean="0"/>
              <a:t>, Property </a:t>
            </a:r>
            <a:r>
              <a:rPr lang="ko-KR" altLang="en-US" dirty="0" smtClean="0"/>
              <a:t>객체나 </a:t>
            </a:r>
            <a:r>
              <a:rPr lang="en-US" altLang="ko-KR" dirty="0" smtClean="0"/>
              <a:t>@property decorator</a:t>
            </a:r>
            <a:r>
              <a:rPr lang="ko-KR" altLang="en-US" dirty="0" smtClean="0"/>
              <a:t>를 이용</a:t>
            </a:r>
            <a:endParaRPr lang="en-US" altLang="ko-KR" dirty="0" smtClean="0"/>
          </a:p>
          <a:p>
            <a:pPr marL="0" indent="0">
              <a:buNone/>
            </a:pPr>
            <a:r>
              <a:rPr lang="ko-KR" altLang="en-US" dirty="0" err="1" smtClean="0"/>
              <a:t>인스턴스</a:t>
            </a:r>
            <a:r>
              <a:rPr lang="ko-KR" altLang="en-US" dirty="0" smtClean="0"/>
              <a:t> 객체의 변수 명과 동일한 </a:t>
            </a:r>
            <a:r>
              <a:rPr lang="en-US" altLang="ko-KR" dirty="0" smtClean="0"/>
              <a:t>property </a:t>
            </a:r>
            <a:r>
              <a:rPr lang="ko-KR" altLang="en-US" dirty="0" smtClean="0"/>
              <a:t>객체가 생성되어야 함</a:t>
            </a:r>
            <a:endParaRPr lang="en-US" altLang="ko-KR" dirty="0"/>
          </a:p>
        </p:txBody>
      </p:sp>
      <p:grpSp>
        <p:nvGrpSpPr>
          <p:cNvPr id="26" name="그룹 25"/>
          <p:cNvGrpSpPr/>
          <p:nvPr/>
        </p:nvGrpSpPr>
        <p:grpSpPr>
          <a:xfrm>
            <a:off x="917594" y="3533219"/>
            <a:ext cx="7272808" cy="2738675"/>
            <a:chOff x="971600" y="3717032"/>
            <a:chExt cx="7272808" cy="3002270"/>
          </a:xfrm>
        </p:grpSpPr>
        <p:sp>
          <p:nvSpPr>
            <p:cNvPr id="7" name="직사각형 6"/>
            <p:cNvSpPr/>
            <p:nvPr/>
          </p:nvSpPr>
          <p:spPr>
            <a:xfrm>
              <a:off x="971600" y="3717032"/>
              <a:ext cx="20882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Class P</a:t>
              </a:r>
              <a:endParaRPr lang="ko-KR" altLang="en-US" dirty="0"/>
            </a:p>
          </p:txBody>
        </p:sp>
        <p:sp>
          <p:nvSpPr>
            <p:cNvPr id="13" name="직사각형 12"/>
            <p:cNvSpPr/>
            <p:nvPr/>
          </p:nvSpPr>
          <p:spPr>
            <a:xfrm>
              <a:off x="5004048" y="3717032"/>
              <a:ext cx="208823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Instance p1</a:t>
              </a:r>
            </a:p>
            <a:p>
              <a:pPr algn="ctr"/>
              <a:r>
                <a:rPr lang="en-US" altLang="ko-KR" dirty="0" smtClean="0"/>
                <a:t>{‘x’: }</a:t>
              </a:r>
              <a:endParaRPr lang="ko-KR" altLang="en-US" dirty="0"/>
            </a:p>
          </p:txBody>
        </p:sp>
        <p:sp>
          <p:nvSpPr>
            <p:cNvPr id="14" name="직사각형 13"/>
            <p:cNvSpPr/>
            <p:nvPr/>
          </p:nvSpPr>
          <p:spPr>
            <a:xfrm>
              <a:off x="971600" y="5237583"/>
              <a:ext cx="2088232" cy="104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Descriptor</a:t>
              </a:r>
            </a:p>
            <a:p>
              <a:pPr algn="ctr"/>
              <a:r>
                <a:rPr lang="en-US" altLang="ko-KR" dirty="0" smtClean="0"/>
                <a:t>/Property </a:t>
              </a:r>
            </a:p>
            <a:p>
              <a:pPr algn="ctr"/>
              <a:r>
                <a:rPr lang="en-US" altLang="ko-KR" dirty="0" smtClean="0"/>
                <a:t>x </a:t>
              </a:r>
              <a:endParaRPr lang="ko-KR" altLang="en-US" dirty="0"/>
            </a:p>
          </p:txBody>
        </p:sp>
        <p:cxnSp>
          <p:nvCxnSpPr>
            <p:cNvPr id="15" name="직선 화살표 연결선 14"/>
            <p:cNvCxnSpPr>
              <a:stCxn id="7" idx="2"/>
              <a:endCxn id="14" idx="0"/>
            </p:cNvCxnSpPr>
            <p:nvPr/>
          </p:nvCxnSpPr>
          <p:spPr>
            <a:xfrm>
              <a:off x="2015716" y="4653136"/>
              <a:ext cx="0" cy="5844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23728" y="4760830"/>
              <a:ext cx="720080" cy="369332"/>
            </a:xfrm>
            <a:prstGeom prst="rect">
              <a:avLst/>
            </a:prstGeom>
            <a:noFill/>
          </p:spPr>
          <p:txBody>
            <a:bodyPr wrap="square" rtlCol="0">
              <a:spAutoFit/>
            </a:bodyPr>
            <a:lstStyle/>
            <a:p>
              <a:r>
                <a:rPr lang="ko-KR" altLang="en-US" dirty="0" smtClean="0"/>
                <a:t>생성</a:t>
              </a:r>
              <a:endParaRPr lang="ko-KR" altLang="en-US" dirty="0"/>
            </a:p>
          </p:txBody>
        </p:sp>
        <p:cxnSp>
          <p:nvCxnSpPr>
            <p:cNvPr id="18" name="직선 화살표 연결선 17"/>
            <p:cNvCxnSpPr>
              <a:stCxn id="7" idx="3"/>
              <a:endCxn id="13" idx="1"/>
            </p:cNvCxnSpPr>
            <p:nvPr/>
          </p:nvCxnSpPr>
          <p:spPr>
            <a:xfrm>
              <a:off x="3059832" y="4185084"/>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03848" y="3779748"/>
              <a:ext cx="1656184" cy="369332"/>
            </a:xfrm>
            <a:prstGeom prst="rect">
              <a:avLst/>
            </a:prstGeom>
            <a:noFill/>
          </p:spPr>
          <p:txBody>
            <a:bodyPr wrap="square" rtlCol="0">
              <a:spAutoFit/>
            </a:bodyPr>
            <a:lstStyle/>
            <a:p>
              <a:r>
                <a:rPr lang="ko-KR" altLang="en-US" dirty="0" err="1" smtClean="0"/>
                <a:t>인스턴</a:t>
              </a:r>
              <a:r>
                <a:rPr lang="ko-KR" altLang="en-US" dirty="0" err="1"/>
                <a:t>스</a:t>
              </a:r>
              <a:r>
                <a:rPr lang="ko-KR" altLang="en-US" dirty="0" err="1" smtClean="0"/>
                <a:t>생성</a:t>
              </a:r>
              <a:endParaRPr lang="ko-KR" altLang="en-US" dirty="0"/>
            </a:p>
          </p:txBody>
        </p:sp>
        <p:sp>
          <p:nvSpPr>
            <p:cNvPr id="20" name="직사각형 19"/>
            <p:cNvSpPr/>
            <p:nvPr/>
          </p:nvSpPr>
          <p:spPr>
            <a:xfrm>
              <a:off x="5580112" y="4147660"/>
              <a:ext cx="936104" cy="43346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꺾인 연결선 21"/>
            <p:cNvCxnSpPr>
              <a:stCxn id="20" idx="2"/>
              <a:endCxn id="14" idx="3"/>
            </p:cNvCxnSpPr>
            <p:nvPr/>
          </p:nvCxnSpPr>
          <p:spPr>
            <a:xfrm rot="5400000">
              <a:off x="3963491" y="3677468"/>
              <a:ext cx="1181013" cy="2988332"/>
            </a:xfrm>
            <a:prstGeom prst="bentConnector2">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300192" y="5130162"/>
              <a:ext cx="1944216" cy="369332"/>
            </a:xfrm>
            <a:prstGeom prst="rect">
              <a:avLst/>
            </a:prstGeom>
            <a:noFill/>
          </p:spPr>
          <p:txBody>
            <a:bodyPr wrap="square" rtlCol="0">
              <a:spAutoFit/>
            </a:bodyPr>
            <a:lstStyle/>
            <a:p>
              <a:r>
                <a:rPr lang="en-US" altLang="ko-KR" dirty="0" smtClean="0"/>
                <a:t>p1.x </a:t>
              </a:r>
              <a:r>
                <a:rPr lang="ko-KR" altLang="en-US" dirty="0" smtClean="0"/>
                <a:t>접근</a:t>
              </a:r>
              <a:endParaRPr lang="ko-KR" altLang="en-US" dirty="0"/>
            </a:p>
          </p:txBody>
        </p:sp>
        <p:sp>
          <p:nvSpPr>
            <p:cNvPr id="24" name="TextBox 23"/>
            <p:cNvSpPr txBox="1"/>
            <p:nvPr/>
          </p:nvSpPr>
          <p:spPr>
            <a:xfrm>
              <a:off x="2115208" y="6349970"/>
              <a:ext cx="3816424" cy="369332"/>
            </a:xfrm>
            <a:prstGeom prst="rect">
              <a:avLst/>
            </a:prstGeom>
            <a:noFill/>
          </p:spPr>
          <p:txBody>
            <a:bodyPr wrap="square" rtlCol="0">
              <a:spAutoFit/>
            </a:bodyPr>
            <a:lstStyle/>
            <a:p>
              <a:r>
                <a:rPr lang="en-US" altLang="ko-KR" dirty="0" smtClean="0"/>
                <a:t>Property </a:t>
              </a:r>
              <a:r>
                <a:rPr lang="ko-KR" altLang="en-US" dirty="0" smtClean="0"/>
                <a:t>내 </a:t>
              </a:r>
              <a:r>
                <a:rPr lang="ko-KR" altLang="en-US" dirty="0" err="1" smtClean="0"/>
                <a:t>메소드</a:t>
              </a:r>
              <a:r>
                <a:rPr lang="ko-KR" altLang="en-US" dirty="0" smtClean="0"/>
                <a:t> 호출하여 처리</a:t>
              </a:r>
              <a:endParaRPr lang="ko-KR" altLang="en-US" dirty="0"/>
            </a:p>
          </p:txBody>
        </p:sp>
      </p:grpSp>
    </p:spTree>
    <p:extLst>
      <p:ext uri="{BB962C8B-B14F-4D97-AF65-F5344CB8AC3E}">
        <p14:creationId xmlns:p14="http://schemas.microsoft.com/office/powerpoint/2010/main" val="396124993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err="1" smtClean="0"/>
              <a:t>desciptor</a:t>
            </a:r>
            <a:r>
              <a:rPr lang="en-US" altLang="ko-KR" dirty="0" smtClean="0"/>
              <a:t/>
            </a:r>
            <a:br>
              <a:rPr lang="en-US" altLang="ko-KR" dirty="0" smtClean="0"/>
            </a:br>
            <a:endParaRPr lang="ko-KR" altLang="en-US" dirty="0"/>
          </a:p>
        </p:txBody>
      </p:sp>
    </p:spTree>
    <p:extLst>
      <p:ext uri="{BB962C8B-B14F-4D97-AF65-F5344CB8AC3E}">
        <p14:creationId xmlns:p14="http://schemas.microsoft.com/office/powerpoint/2010/main" val="428655562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Descriptor Protocol</a:t>
            </a:r>
            <a:endParaRPr lang="ko-KR" altLang="en-US" dirty="0"/>
          </a:p>
        </p:txBody>
      </p:sp>
    </p:spTree>
    <p:extLst>
      <p:ext uri="{BB962C8B-B14F-4D97-AF65-F5344CB8AC3E}">
        <p14:creationId xmlns:p14="http://schemas.microsoft.com/office/powerpoint/2010/main" val="167296784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Descriptor</a:t>
            </a:r>
            <a:endParaRPr lang="ko-KR" altLang="en-US" dirty="0"/>
          </a:p>
        </p:txBody>
      </p:sp>
      <p:sp>
        <p:nvSpPr>
          <p:cNvPr id="3" name="내용 개체 틀 2"/>
          <p:cNvSpPr>
            <a:spLocks noGrp="1"/>
          </p:cNvSpPr>
          <p:nvPr>
            <p:ph sz="quarter" idx="1"/>
          </p:nvPr>
        </p:nvSpPr>
        <p:spPr>
          <a:xfrm>
            <a:off x="457200" y="1672209"/>
            <a:ext cx="8229600" cy="3484983"/>
          </a:xfrm>
        </p:spPr>
        <p:txBody>
          <a:bodyPr>
            <a:normAutofit/>
          </a:bodyPr>
          <a:lstStyle/>
          <a:p>
            <a:pPr marL="0" indent="0">
              <a:buNone/>
            </a:pPr>
            <a:r>
              <a:rPr lang="ko-KR" altLang="en-US" dirty="0"/>
              <a:t>설명은 그 속성 접근 기술자 프로토콜의 방법에 의해 무시되었다 </a:t>
            </a:r>
            <a:r>
              <a:rPr lang="en-US" altLang="ko-KR" dirty="0"/>
              <a:t>"</a:t>
            </a:r>
            <a:r>
              <a:rPr lang="ko-KR" altLang="en-US" dirty="0"/>
              <a:t>바인딩 행동</a:t>
            </a:r>
            <a:r>
              <a:rPr lang="en-US" altLang="ko-KR" dirty="0"/>
              <a:t>"</a:t>
            </a:r>
            <a:r>
              <a:rPr lang="ko-KR" altLang="en-US" dirty="0"/>
              <a:t>을 가진 객체 속성 중 하나입니다 </a:t>
            </a:r>
            <a:endParaRPr lang="en-US" altLang="ko-KR" dirty="0" smtClean="0"/>
          </a:p>
          <a:p>
            <a:pPr marL="0" indent="0">
              <a:buNone/>
            </a:pPr>
            <a:r>
              <a:rPr lang="en-US" altLang="ko-KR" dirty="0" smtClean="0"/>
              <a:t>__get__(self, instance, owner),</a:t>
            </a:r>
          </a:p>
          <a:p>
            <a:pPr marL="0" indent="0">
              <a:buNone/>
            </a:pPr>
            <a:r>
              <a:rPr lang="en-US" altLang="ko-KR" dirty="0" smtClean="0"/>
              <a:t>__set__(</a:t>
            </a:r>
            <a:r>
              <a:rPr lang="en-US" altLang="ko-KR" dirty="0" err="1" smtClean="0"/>
              <a:t>self,instance</a:t>
            </a:r>
            <a:r>
              <a:rPr lang="en-US" altLang="ko-KR" dirty="0" smtClean="0"/>
              <a:t>, value),</a:t>
            </a:r>
          </a:p>
          <a:p>
            <a:pPr marL="0" indent="0">
              <a:buNone/>
            </a:pPr>
            <a:r>
              <a:rPr lang="en-US" altLang="ko-KR" dirty="0" smtClean="0"/>
              <a:t>__delete__(self, instance). </a:t>
            </a:r>
          </a:p>
          <a:p>
            <a:pPr marL="0" indent="0">
              <a:buNone/>
            </a:pPr>
            <a:endParaRPr lang="en-US" altLang="ko-KR" dirty="0"/>
          </a:p>
          <a:p>
            <a:pPr marL="0" indent="0">
              <a:buNone/>
            </a:pPr>
            <a:endParaRPr lang="en-US" altLang="ko-KR" dirty="0"/>
          </a:p>
        </p:txBody>
      </p:sp>
    </p:spTree>
    <p:extLst>
      <p:ext uri="{BB962C8B-B14F-4D97-AF65-F5344CB8AC3E}">
        <p14:creationId xmlns:p14="http://schemas.microsoft.com/office/powerpoint/2010/main" val="558800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a:t>
            </a:r>
            <a:r>
              <a:rPr lang="en-US" altLang="ko-KR" dirty="0"/>
              <a:t> </a:t>
            </a:r>
            <a:r>
              <a:rPr lang="ko-KR" altLang="en-US" dirty="0" smtClean="0"/>
              <a:t>내장함수 이용하기</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en-US" altLang="ko-KR" dirty="0" smtClean="0"/>
              <a:t>Sequence </a:t>
            </a:r>
            <a:r>
              <a:rPr lang="ko-KR" altLang="en-US" dirty="0" smtClean="0"/>
              <a:t>내장함수를 이용한 </a:t>
            </a:r>
            <a:r>
              <a:rPr lang="en-US" altLang="ko-KR" dirty="0" smtClean="0"/>
              <a:t>sorted, reversed,</a:t>
            </a:r>
            <a:r>
              <a:rPr lang="ko-KR" altLang="en-US" dirty="0" smtClean="0"/>
              <a:t> </a:t>
            </a:r>
            <a:r>
              <a:rPr lang="en-US" altLang="ko-KR" dirty="0"/>
              <a:t>e</a:t>
            </a:r>
            <a:r>
              <a:rPr lang="en-US" altLang="ko-KR" dirty="0" smtClean="0"/>
              <a:t>numerate, zip</a:t>
            </a:r>
            <a:r>
              <a:rPr lang="ko-KR" altLang="en-US" dirty="0" smtClean="0"/>
              <a:t>을 처리</a:t>
            </a:r>
            <a:endParaRPr lang="ko-KR" altLang="en-US" dirty="0"/>
          </a:p>
        </p:txBody>
      </p:sp>
      <p:sp>
        <p:nvSpPr>
          <p:cNvPr id="5" name="직사각형 4"/>
          <p:cNvSpPr/>
          <p:nvPr/>
        </p:nvSpPr>
        <p:spPr>
          <a:xfrm>
            <a:off x="755576" y="3020283"/>
            <a:ext cx="3456384" cy="1560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&gt;&gt;&gt; for </a:t>
            </a:r>
            <a:r>
              <a:rPr lang="en-US" altLang="ko-KR" sz="900" dirty="0" err="1"/>
              <a:t>i</a:t>
            </a:r>
            <a:r>
              <a:rPr lang="en-US" altLang="ko-KR" sz="900" dirty="0"/>
              <a:t>, v in enumerate(['tic', '</a:t>
            </a:r>
            <a:r>
              <a:rPr lang="en-US" altLang="ko-KR" sz="900" dirty="0" err="1"/>
              <a:t>tac</a:t>
            </a:r>
            <a:r>
              <a:rPr lang="en-US" altLang="ko-KR" sz="900" dirty="0"/>
              <a:t>', 'toe']):</a:t>
            </a:r>
            <a:endParaRPr lang="en-US" altLang="ko-KR" sz="900" dirty="0" smtClean="0"/>
          </a:p>
          <a:p>
            <a:r>
              <a:rPr lang="en-US" altLang="ko-KR" sz="900" dirty="0" smtClean="0"/>
              <a:t>... </a:t>
            </a:r>
            <a:r>
              <a:rPr lang="en-US" altLang="ko-KR" sz="900" dirty="0"/>
              <a:t>print </a:t>
            </a:r>
            <a:r>
              <a:rPr lang="en-US" altLang="ko-KR" sz="900" dirty="0" err="1"/>
              <a:t>i</a:t>
            </a:r>
            <a:r>
              <a:rPr lang="en-US" altLang="ko-KR" sz="900" dirty="0"/>
              <a:t>, v </a:t>
            </a:r>
            <a:endParaRPr lang="en-US" altLang="ko-KR" sz="900" dirty="0" smtClean="0"/>
          </a:p>
          <a:p>
            <a:r>
              <a:rPr lang="en-US" altLang="ko-KR" sz="900" dirty="0" smtClean="0"/>
              <a:t>... </a:t>
            </a:r>
          </a:p>
          <a:p>
            <a:r>
              <a:rPr lang="en-US" altLang="ko-KR" sz="900" dirty="0" smtClean="0"/>
              <a:t>0 tic</a:t>
            </a:r>
          </a:p>
          <a:p>
            <a:r>
              <a:rPr lang="en-US" altLang="ko-KR" sz="900" dirty="0" smtClean="0"/>
              <a:t>1 </a:t>
            </a:r>
            <a:r>
              <a:rPr lang="en-US" altLang="ko-KR" sz="900" dirty="0" err="1"/>
              <a:t>tac</a:t>
            </a:r>
            <a:r>
              <a:rPr lang="en-US" altLang="ko-KR" sz="900" dirty="0"/>
              <a:t> </a:t>
            </a:r>
            <a:endParaRPr lang="en-US" altLang="ko-KR" sz="900" dirty="0" smtClean="0"/>
          </a:p>
          <a:p>
            <a:r>
              <a:rPr lang="en-US" altLang="ko-KR" sz="900" dirty="0" smtClean="0"/>
              <a:t>2 </a:t>
            </a:r>
            <a:r>
              <a:rPr lang="en-US" altLang="ko-KR" sz="900" dirty="0"/>
              <a:t>toe </a:t>
            </a:r>
          </a:p>
        </p:txBody>
      </p:sp>
      <p:sp>
        <p:nvSpPr>
          <p:cNvPr id="7" name="직사각형 6"/>
          <p:cNvSpPr/>
          <p:nvPr/>
        </p:nvSpPr>
        <p:spPr>
          <a:xfrm>
            <a:off x="4716016" y="3020283"/>
            <a:ext cx="3456384" cy="1560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altLang="ko-KR" sz="900" dirty="0"/>
              <a:t>&gt;&gt;&gt; l1 = [1,2,3,4]</a:t>
            </a:r>
          </a:p>
          <a:p>
            <a:r>
              <a:rPr lang="it-IT" altLang="ko-KR" sz="900" dirty="0"/>
              <a:t>&gt;&gt;&gt; la = ['a','b','c','d']</a:t>
            </a:r>
          </a:p>
          <a:p>
            <a:r>
              <a:rPr lang="it-IT" altLang="ko-KR" sz="900" dirty="0"/>
              <a:t>&gt;&gt;&gt; for k,v in zip(l1,la) :</a:t>
            </a:r>
          </a:p>
          <a:p>
            <a:r>
              <a:rPr lang="it-IT" altLang="ko-KR" sz="900" dirty="0"/>
              <a:t>...     print k, v</a:t>
            </a:r>
          </a:p>
          <a:p>
            <a:r>
              <a:rPr lang="it-IT" altLang="ko-KR" sz="900" dirty="0"/>
              <a:t>... </a:t>
            </a:r>
          </a:p>
          <a:p>
            <a:r>
              <a:rPr lang="it-IT" altLang="ko-KR" sz="900" dirty="0"/>
              <a:t>1 a</a:t>
            </a:r>
          </a:p>
          <a:p>
            <a:r>
              <a:rPr lang="it-IT" altLang="ko-KR" sz="900" dirty="0"/>
              <a:t>2 b</a:t>
            </a:r>
          </a:p>
          <a:p>
            <a:r>
              <a:rPr lang="it-IT" altLang="ko-KR" sz="900" dirty="0"/>
              <a:t>3 c</a:t>
            </a:r>
          </a:p>
          <a:p>
            <a:r>
              <a:rPr lang="it-IT" altLang="ko-KR" sz="900" dirty="0"/>
              <a:t>4 d</a:t>
            </a:r>
          </a:p>
          <a:p>
            <a:r>
              <a:rPr lang="it-IT" altLang="ko-KR" sz="900" dirty="0"/>
              <a:t>&gt;&gt;&gt; </a:t>
            </a:r>
            <a:endParaRPr lang="en-US" altLang="ko-KR" sz="900" dirty="0"/>
          </a:p>
        </p:txBody>
      </p:sp>
      <p:sp>
        <p:nvSpPr>
          <p:cNvPr id="8" name="직사각형 7"/>
          <p:cNvSpPr/>
          <p:nvPr/>
        </p:nvSpPr>
        <p:spPr>
          <a:xfrm>
            <a:off x="755576" y="5044891"/>
            <a:ext cx="3456384" cy="1560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dirty="0"/>
              <a:t>&gt;&gt;&gt; for</a:t>
            </a:r>
            <a:r>
              <a:rPr lang="en-US" altLang="ko-KR" sz="900" dirty="0"/>
              <a:t> </a:t>
            </a:r>
            <a:r>
              <a:rPr lang="en-US" altLang="ko-KR" sz="900" dirty="0" err="1"/>
              <a:t>i</a:t>
            </a:r>
            <a:r>
              <a:rPr lang="en-US" altLang="ko-KR" sz="900" dirty="0"/>
              <a:t> </a:t>
            </a:r>
            <a:r>
              <a:rPr lang="en-US" altLang="ko-KR" sz="900" b="1" dirty="0"/>
              <a:t>in</a:t>
            </a:r>
            <a:r>
              <a:rPr lang="en-US" altLang="ko-KR" sz="900" dirty="0"/>
              <a:t> reversed(</a:t>
            </a:r>
            <a:r>
              <a:rPr lang="en-US" altLang="ko-KR" sz="900" dirty="0" err="1"/>
              <a:t>xrange</a:t>
            </a:r>
            <a:r>
              <a:rPr lang="en-US" altLang="ko-KR" sz="900" dirty="0"/>
              <a:t>(1,10,2</a:t>
            </a:r>
            <a:r>
              <a:rPr lang="en-US" altLang="ko-KR" sz="900" dirty="0" smtClean="0"/>
              <a:t>)):</a:t>
            </a:r>
          </a:p>
          <a:p>
            <a:r>
              <a:rPr lang="en-US" altLang="ko-KR" sz="900" dirty="0" smtClean="0"/>
              <a:t> </a:t>
            </a:r>
            <a:r>
              <a:rPr lang="en-US" altLang="ko-KR" sz="900" b="1" dirty="0"/>
              <a:t>... print</a:t>
            </a:r>
            <a:r>
              <a:rPr lang="en-US" altLang="ko-KR" sz="900" dirty="0"/>
              <a:t> </a:t>
            </a:r>
            <a:r>
              <a:rPr lang="en-US" altLang="ko-KR" sz="900" dirty="0" err="1"/>
              <a:t>i</a:t>
            </a:r>
            <a:r>
              <a:rPr lang="en-US" altLang="ko-KR" sz="900" dirty="0"/>
              <a:t> </a:t>
            </a:r>
            <a:endParaRPr lang="en-US" altLang="ko-KR" sz="900" dirty="0" smtClean="0"/>
          </a:p>
          <a:p>
            <a:r>
              <a:rPr lang="en-US" altLang="ko-KR" sz="900" b="1" dirty="0" smtClean="0"/>
              <a:t>...</a:t>
            </a:r>
            <a:r>
              <a:rPr lang="en-US" altLang="ko-KR" sz="900" dirty="0" smtClean="0"/>
              <a:t> </a:t>
            </a:r>
          </a:p>
          <a:p>
            <a:r>
              <a:rPr lang="en-US" altLang="ko-KR" sz="900" dirty="0" smtClean="0"/>
              <a:t>9 </a:t>
            </a:r>
            <a:r>
              <a:rPr lang="en-US" altLang="ko-KR" sz="900" dirty="0"/>
              <a:t>7 5 3 1</a:t>
            </a:r>
          </a:p>
        </p:txBody>
      </p:sp>
      <p:sp>
        <p:nvSpPr>
          <p:cNvPr id="9" name="직사각형 8"/>
          <p:cNvSpPr/>
          <p:nvPr/>
        </p:nvSpPr>
        <p:spPr>
          <a:xfrm>
            <a:off x="4716016" y="5044891"/>
            <a:ext cx="3456384" cy="1560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dirty="0"/>
              <a:t>&gt;&gt;&gt; </a:t>
            </a:r>
            <a:r>
              <a:rPr lang="en-US" altLang="ko-KR" sz="900" dirty="0"/>
              <a:t>basket = ['apple', 'orange', 'apple', 'pear', 'orange', 'banana'] </a:t>
            </a:r>
            <a:endParaRPr lang="en-US" altLang="ko-KR" sz="900" dirty="0" smtClean="0"/>
          </a:p>
          <a:p>
            <a:r>
              <a:rPr lang="en-US" altLang="ko-KR" sz="900" b="1" dirty="0" smtClean="0"/>
              <a:t>&gt;&gt;&gt; </a:t>
            </a:r>
            <a:r>
              <a:rPr lang="en-US" altLang="ko-KR" sz="900" b="1" dirty="0"/>
              <a:t>for</a:t>
            </a:r>
            <a:r>
              <a:rPr lang="en-US" altLang="ko-KR" sz="900" dirty="0"/>
              <a:t> f </a:t>
            </a:r>
            <a:r>
              <a:rPr lang="en-US" altLang="ko-KR" sz="900" b="1" dirty="0"/>
              <a:t>in</a:t>
            </a:r>
            <a:r>
              <a:rPr lang="en-US" altLang="ko-KR" sz="900" dirty="0"/>
              <a:t> sorted(set(basket)): </a:t>
            </a:r>
            <a:endParaRPr lang="en-US" altLang="ko-KR" sz="900" dirty="0" smtClean="0"/>
          </a:p>
          <a:p>
            <a:r>
              <a:rPr lang="en-US" altLang="ko-KR" sz="900" b="1" dirty="0" smtClean="0"/>
              <a:t>... </a:t>
            </a:r>
            <a:r>
              <a:rPr lang="en-US" altLang="ko-KR" sz="900" b="1" dirty="0"/>
              <a:t>print</a:t>
            </a:r>
            <a:r>
              <a:rPr lang="en-US" altLang="ko-KR" sz="900" dirty="0"/>
              <a:t> </a:t>
            </a:r>
            <a:r>
              <a:rPr lang="en-US" altLang="ko-KR" sz="900" dirty="0" smtClean="0"/>
              <a:t>f</a:t>
            </a:r>
          </a:p>
          <a:p>
            <a:r>
              <a:rPr lang="en-US" altLang="ko-KR" sz="900" b="1" dirty="0" smtClean="0"/>
              <a:t>...</a:t>
            </a:r>
            <a:r>
              <a:rPr lang="en-US" altLang="ko-KR" sz="900" dirty="0" smtClean="0"/>
              <a:t> </a:t>
            </a:r>
          </a:p>
          <a:p>
            <a:r>
              <a:rPr lang="en-US" altLang="ko-KR" sz="900" dirty="0" smtClean="0"/>
              <a:t>apple </a:t>
            </a:r>
            <a:r>
              <a:rPr lang="en-US" altLang="ko-KR" sz="900" dirty="0"/>
              <a:t>banana orange pear</a:t>
            </a:r>
          </a:p>
        </p:txBody>
      </p:sp>
      <p:sp>
        <p:nvSpPr>
          <p:cNvPr id="11" name="TextBox 10"/>
          <p:cNvSpPr txBox="1"/>
          <p:nvPr/>
        </p:nvSpPr>
        <p:spPr>
          <a:xfrm>
            <a:off x="1259632" y="2660243"/>
            <a:ext cx="2232248" cy="369332"/>
          </a:xfrm>
          <a:prstGeom prst="rect">
            <a:avLst/>
          </a:prstGeom>
          <a:noFill/>
        </p:spPr>
        <p:txBody>
          <a:bodyPr wrap="square" rtlCol="0">
            <a:spAutoFit/>
          </a:bodyPr>
          <a:lstStyle/>
          <a:p>
            <a:pPr algn="ctr"/>
            <a:r>
              <a:rPr lang="en-US" altLang="ko-KR" u="sng" dirty="0"/>
              <a:t>e</a:t>
            </a:r>
            <a:r>
              <a:rPr lang="en-US" altLang="ko-KR" u="sng" dirty="0" smtClean="0"/>
              <a:t>numerate()</a:t>
            </a:r>
            <a:endParaRPr lang="ko-KR" altLang="en-US" u="sng" dirty="0"/>
          </a:p>
        </p:txBody>
      </p:sp>
      <p:sp>
        <p:nvSpPr>
          <p:cNvPr id="12" name="TextBox 11"/>
          <p:cNvSpPr txBox="1"/>
          <p:nvPr/>
        </p:nvSpPr>
        <p:spPr>
          <a:xfrm>
            <a:off x="5328084" y="2660243"/>
            <a:ext cx="2232248" cy="369332"/>
          </a:xfrm>
          <a:prstGeom prst="rect">
            <a:avLst/>
          </a:prstGeom>
          <a:noFill/>
        </p:spPr>
        <p:txBody>
          <a:bodyPr wrap="square" rtlCol="0">
            <a:spAutoFit/>
          </a:bodyPr>
          <a:lstStyle/>
          <a:p>
            <a:pPr algn="ctr"/>
            <a:r>
              <a:rPr lang="en-US" altLang="ko-KR" u="sng" dirty="0" smtClean="0"/>
              <a:t>zip()</a:t>
            </a:r>
            <a:endParaRPr lang="ko-KR" altLang="en-US" u="sng" dirty="0"/>
          </a:p>
        </p:txBody>
      </p:sp>
      <p:sp>
        <p:nvSpPr>
          <p:cNvPr id="13" name="TextBox 12"/>
          <p:cNvSpPr txBox="1"/>
          <p:nvPr/>
        </p:nvSpPr>
        <p:spPr>
          <a:xfrm>
            <a:off x="1475656" y="4665470"/>
            <a:ext cx="2232248" cy="369332"/>
          </a:xfrm>
          <a:prstGeom prst="rect">
            <a:avLst/>
          </a:prstGeom>
          <a:noFill/>
        </p:spPr>
        <p:txBody>
          <a:bodyPr wrap="square" rtlCol="0">
            <a:spAutoFit/>
          </a:bodyPr>
          <a:lstStyle/>
          <a:p>
            <a:pPr algn="ctr"/>
            <a:r>
              <a:rPr lang="en-US" altLang="ko-KR" u="sng" dirty="0" smtClean="0"/>
              <a:t>reversed()</a:t>
            </a:r>
            <a:endParaRPr lang="ko-KR" altLang="en-US" u="sng" dirty="0"/>
          </a:p>
        </p:txBody>
      </p:sp>
      <p:sp>
        <p:nvSpPr>
          <p:cNvPr id="14" name="TextBox 13"/>
          <p:cNvSpPr txBox="1"/>
          <p:nvPr/>
        </p:nvSpPr>
        <p:spPr>
          <a:xfrm>
            <a:off x="5323621" y="4688164"/>
            <a:ext cx="2232248" cy="369332"/>
          </a:xfrm>
          <a:prstGeom prst="rect">
            <a:avLst/>
          </a:prstGeom>
          <a:noFill/>
        </p:spPr>
        <p:txBody>
          <a:bodyPr wrap="square" rtlCol="0">
            <a:spAutoFit/>
          </a:bodyPr>
          <a:lstStyle/>
          <a:p>
            <a:pPr algn="ctr"/>
            <a:r>
              <a:rPr lang="en-US" altLang="ko-KR" u="sng" dirty="0" smtClean="0"/>
              <a:t>sorted()</a:t>
            </a:r>
            <a:endParaRPr lang="ko-KR" altLang="en-US" u="sng" dirty="0"/>
          </a:p>
        </p:txBody>
      </p:sp>
    </p:spTree>
    <p:extLst>
      <p:ext uri="{BB962C8B-B14F-4D97-AF65-F5344CB8AC3E}">
        <p14:creationId xmlns:p14="http://schemas.microsoft.com/office/powerpoint/2010/main" val="82458775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Descriptor </a:t>
            </a:r>
            <a:r>
              <a:rPr lang="ko-KR" altLang="en-US" dirty="0" smtClean="0"/>
              <a:t>종</a:t>
            </a:r>
            <a:r>
              <a:rPr lang="ko-KR" altLang="en-US" dirty="0"/>
              <a:t>류</a:t>
            </a:r>
          </a:p>
        </p:txBody>
      </p:sp>
      <p:sp>
        <p:nvSpPr>
          <p:cNvPr id="3" name="내용 개체 틀 2"/>
          <p:cNvSpPr>
            <a:spLocks noGrp="1"/>
          </p:cNvSpPr>
          <p:nvPr>
            <p:ph sz="quarter" idx="1"/>
          </p:nvPr>
        </p:nvSpPr>
        <p:spPr>
          <a:xfrm>
            <a:off x="457200" y="1672209"/>
            <a:ext cx="8229600" cy="4061047"/>
          </a:xfrm>
        </p:spPr>
        <p:txBody>
          <a:bodyPr>
            <a:normAutofit/>
          </a:bodyPr>
          <a:lstStyle/>
          <a:p>
            <a:pPr marL="0" indent="0">
              <a:buNone/>
            </a:pPr>
            <a:r>
              <a:rPr lang="en-US" altLang="ko-KR" dirty="0" smtClean="0"/>
              <a:t>Method descriptor</a:t>
            </a:r>
            <a:r>
              <a:rPr lang="ko-KR" altLang="en-US" dirty="0" smtClean="0"/>
              <a:t>와 </a:t>
            </a:r>
            <a:r>
              <a:rPr lang="en-US" altLang="ko-KR" dirty="0" smtClean="0"/>
              <a:t>Data </a:t>
            </a:r>
            <a:r>
              <a:rPr lang="en-US" altLang="ko-KR" dirty="0" err="1" smtClean="0"/>
              <a:t>descripter</a:t>
            </a:r>
            <a:r>
              <a:rPr lang="en-US" altLang="ko-KR" dirty="0" smtClean="0"/>
              <a:t> </a:t>
            </a:r>
            <a:r>
              <a:rPr lang="ko-KR" altLang="en-US" dirty="0" smtClean="0"/>
              <a:t>로 구분</a:t>
            </a:r>
            <a:endParaRPr lang="en-US" altLang="ko-KR" dirty="0" smtClean="0"/>
          </a:p>
          <a:p>
            <a:pPr marL="777240" lvl="1" indent="-457200">
              <a:buFont typeface="Wingdings" panose="05000000000000000000" pitchFamily="2" charset="2"/>
              <a:buChar char="§"/>
            </a:pPr>
            <a:r>
              <a:rPr lang="en-US" altLang="ko-KR" dirty="0" smtClean="0"/>
              <a:t>Method descriptor</a:t>
            </a:r>
            <a:r>
              <a:rPr lang="ko-KR" altLang="en-US" dirty="0" smtClean="0"/>
              <a:t>는 </a:t>
            </a:r>
            <a:r>
              <a:rPr lang="en-US" altLang="ko-KR" dirty="0" smtClean="0"/>
              <a:t>__get__(self, instance, owner) </a:t>
            </a:r>
            <a:r>
              <a:rPr lang="ko-KR" altLang="en-US" dirty="0" smtClean="0"/>
              <a:t>구현</a:t>
            </a:r>
            <a:endParaRPr lang="en-US" altLang="ko-KR" dirty="0" smtClean="0"/>
          </a:p>
          <a:p>
            <a:pPr marL="777240" lvl="1" indent="-457200">
              <a:buFont typeface="Wingdings" panose="05000000000000000000" pitchFamily="2" charset="2"/>
              <a:buChar char="§"/>
            </a:pPr>
            <a:r>
              <a:rPr lang="en-US" altLang="ko-KR" dirty="0" smtClean="0"/>
              <a:t>Data descriptor</a:t>
            </a:r>
            <a:r>
              <a:rPr lang="ko-KR" altLang="en-US" dirty="0" smtClean="0"/>
              <a:t>는 </a:t>
            </a:r>
            <a:r>
              <a:rPr lang="en-US" altLang="ko-KR" dirty="0"/>
              <a:t>__get__(self, instance, owner) __</a:t>
            </a:r>
            <a:r>
              <a:rPr lang="en-US" altLang="ko-KR" dirty="0" smtClean="0"/>
              <a:t>set__(</a:t>
            </a:r>
            <a:r>
              <a:rPr lang="en-US" altLang="ko-KR" dirty="0" err="1" smtClean="0"/>
              <a:t>self,instance</a:t>
            </a:r>
            <a:r>
              <a:rPr lang="en-US" altLang="ko-KR" dirty="0" smtClean="0"/>
              <a:t>, value),</a:t>
            </a:r>
          </a:p>
          <a:p>
            <a:pPr marL="320040" lvl="1" indent="0">
              <a:buNone/>
            </a:pPr>
            <a:r>
              <a:rPr lang="en-US" altLang="ko-KR" dirty="0" smtClean="0"/>
              <a:t>     __delete__(self, instance) </a:t>
            </a:r>
            <a:r>
              <a:rPr lang="ko-KR" altLang="en-US" dirty="0" smtClean="0"/>
              <a:t>구현</a:t>
            </a:r>
            <a:r>
              <a:rPr lang="en-US" altLang="ko-KR" dirty="0" smtClean="0"/>
              <a:t> </a:t>
            </a:r>
          </a:p>
          <a:p>
            <a:pPr marL="0" indent="0">
              <a:buNone/>
            </a:pPr>
            <a:endParaRPr lang="en-US" altLang="ko-KR" dirty="0"/>
          </a:p>
          <a:p>
            <a:pPr marL="0" indent="0">
              <a:buNone/>
            </a:pPr>
            <a:endParaRPr lang="en-US" altLang="ko-KR" dirty="0"/>
          </a:p>
        </p:txBody>
      </p:sp>
    </p:spTree>
    <p:extLst>
      <p:ext uri="{BB962C8B-B14F-4D97-AF65-F5344CB8AC3E}">
        <p14:creationId xmlns:p14="http://schemas.microsoft.com/office/powerpoint/2010/main" val="95930087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Descriptor : </a:t>
            </a:r>
            <a:r>
              <a:rPr lang="en-US" altLang="ko-KR" dirty="0" err="1" smtClean="0"/>
              <a:t>int</a:t>
            </a:r>
            <a:r>
              <a:rPr lang="en-US" altLang="ko-KR" dirty="0" smtClean="0"/>
              <a:t>.__add__</a:t>
            </a:r>
            <a:endParaRPr lang="ko-KR" altLang="en-US" dirty="0"/>
          </a:p>
        </p:txBody>
      </p:sp>
      <p:sp>
        <p:nvSpPr>
          <p:cNvPr id="3" name="내용 개체 틀 2"/>
          <p:cNvSpPr>
            <a:spLocks noGrp="1"/>
          </p:cNvSpPr>
          <p:nvPr>
            <p:ph sz="quarter" idx="1"/>
          </p:nvPr>
        </p:nvSpPr>
        <p:spPr>
          <a:xfrm>
            <a:off x="457200" y="1672209"/>
            <a:ext cx="8229600" cy="1108719"/>
          </a:xfrm>
        </p:spPr>
        <p:txBody>
          <a:bodyPr>
            <a:normAutofit/>
          </a:bodyPr>
          <a:lstStyle/>
          <a:p>
            <a:pPr marL="0" indent="0">
              <a:buNone/>
            </a:pPr>
            <a:r>
              <a:rPr lang="en-US" altLang="ko-KR" dirty="0" smtClean="0"/>
              <a:t>Method descriptor</a:t>
            </a:r>
            <a:r>
              <a:rPr lang="ko-KR" altLang="en-US" dirty="0" smtClean="0"/>
              <a:t>로 구현되어  </a:t>
            </a:r>
            <a:r>
              <a:rPr lang="en-US" altLang="ko-KR" dirty="0" smtClean="0"/>
              <a:t>__get__(self, instance, owner) </a:t>
            </a:r>
            <a:r>
              <a:rPr lang="ko-KR" altLang="en-US" dirty="0" smtClean="0"/>
              <a:t>가지고 있다</a:t>
            </a:r>
            <a:endParaRPr lang="en-US" altLang="ko-KR" dirty="0" smtClean="0"/>
          </a:p>
          <a:p>
            <a:pPr marL="0" indent="0">
              <a:buNone/>
            </a:pPr>
            <a:endParaRPr lang="en-US" altLang="ko-KR" dirty="0"/>
          </a:p>
          <a:p>
            <a:pPr marL="0" indent="0">
              <a:buNone/>
            </a:pPr>
            <a:endParaRPr lang="en-US" altLang="ko-KR" dirty="0"/>
          </a:p>
        </p:txBody>
      </p:sp>
      <p:sp>
        <p:nvSpPr>
          <p:cNvPr id="4" name="직사각형 3"/>
          <p:cNvSpPr/>
          <p:nvPr/>
        </p:nvSpPr>
        <p:spPr>
          <a:xfrm>
            <a:off x="1115616" y="3140968"/>
            <a:ext cx="6984776"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smtClean="0"/>
              <a:t>P =1</a:t>
            </a:r>
          </a:p>
          <a:p>
            <a:r>
              <a:rPr lang="en-US" altLang="ko-KR" dirty="0" smtClean="0"/>
              <a:t># </a:t>
            </a:r>
            <a:r>
              <a:rPr lang="ko-KR" altLang="en-US" dirty="0" smtClean="0"/>
              <a:t>직접 호출</a:t>
            </a:r>
            <a:endParaRPr lang="en-US" altLang="ko-KR" dirty="0" smtClean="0"/>
          </a:p>
          <a:p>
            <a:r>
              <a:rPr lang="en-US" altLang="ko-KR" dirty="0" err="1" smtClean="0"/>
              <a:t>p</a:t>
            </a:r>
            <a:r>
              <a:rPr lang="en-US" altLang="ko-KR" dirty="0" err="1"/>
              <a:t>.__add</a:t>
            </a:r>
            <a:r>
              <a:rPr lang="en-US" altLang="ko-KR" dirty="0"/>
              <a:t>__(3</a:t>
            </a:r>
            <a:r>
              <a:rPr lang="en-US" altLang="ko-KR" dirty="0" smtClean="0"/>
              <a:t>)    # </a:t>
            </a:r>
            <a:r>
              <a:rPr lang="ko-KR" altLang="en-US" dirty="0" smtClean="0"/>
              <a:t>결과값 </a:t>
            </a:r>
            <a:r>
              <a:rPr lang="en-US" altLang="ko-KR" dirty="0" smtClean="0"/>
              <a:t>4</a:t>
            </a:r>
          </a:p>
          <a:p>
            <a:r>
              <a:rPr lang="en-US" altLang="ko-KR" dirty="0" smtClean="0"/>
              <a:t>#</a:t>
            </a:r>
            <a:r>
              <a:rPr lang="ko-KR" altLang="en-US" dirty="0" err="1" smtClean="0"/>
              <a:t>인스턴스에서</a:t>
            </a:r>
            <a:r>
              <a:rPr lang="ko-KR" altLang="en-US" dirty="0" smtClean="0"/>
              <a:t> 호출</a:t>
            </a:r>
            <a:endParaRPr lang="en-US" altLang="ko-KR" dirty="0" smtClean="0"/>
          </a:p>
          <a:p>
            <a:r>
              <a:rPr lang="en-US" altLang="ko-KR" dirty="0"/>
              <a:t>type(p).__</a:t>
            </a:r>
            <a:r>
              <a:rPr lang="en-US" altLang="ko-KR" dirty="0" err="1"/>
              <a:t>add__.__get</a:t>
            </a:r>
            <a:r>
              <a:rPr lang="en-US" altLang="ko-KR" dirty="0"/>
              <a:t>__(</a:t>
            </a:r>
            <a:r>
              <a:rPr lang="en-US" altLang="ko-KR" dirty="0" err="1"/>
              <a:t>p,int</a:t>
            </a:r>
            <a:r>
              <a:rPr lang="en-US" altLang="ko-KR" dirty="0"/>
              <a:t>)(3</a:t>
            </a:r>
            <a:r>
              <a:rPr lang="en-US" altLang="ko-KR" dirty="0" smtClean="0"/>
              <a:t>) #</a:t>
            </a:r>
            <a:r>
              <a:rPr lang="ko-KR" altLang="en-US" dirty="0" smtClean="0"/>
              <a:t>결과값 </a:t>
            </a:r>
            <a:r>
              <a:rPr lang="en-US" altLang="ko-KR" dirty="0" smtClean="0"/>
              <a:t>4</a:t>
            </a:r>
          </a:p>
          <a:p>
            <a:r>
              <a:rPr lang="en-US" altLang="ko-KR" dirty="0" smtClean="0"/>
              <a:t>#class</a:t>
            </a:r>
            <a:r>
              <a:rPr lang="ko-KR" altLang="en-US" dirty="0" smtClean="0"/>
              <a:t>에서 호출</a:t>
            </a:r>
            <a:endParaRPr lang="en-US" altLang="ko-KR" dirty="0"/>
          </a:p>
          <a:p>
            <a:r>
              <a:rPr lang="en-US" altLang="ko-KR" dirty="0" err="1"/>
              <a:t>int</a:t>
            </a:r>
            <a:r>
              <a:rPr lang="en-US" altLang="ko-KR" dirty="0"/>
              <a:t>.__</a:t>
            </a:r>
            <a:r>
              <a:rPr lang="en-US" altLang="ko-KR" dirty="0" err="1"/>
              <a:t>add__.__get</a:t>
            </a:r>
            <a:r>
              <a:rPr lang="en-US" altLang="ko-KR" dirty="0"/>
              <a:t>__(1,int)(3</a:t>
            </a:r>
            <a:r>
              <a:rPr lang="en-US" altLang="ko-KR" dirty="0" smtClean="0"/>
              <a:t>)</a:t>
            </a:r>
            <a:endParaRPr lang="en-US" altLang="ko-KR" dirty="0"/>
          </a:p>
        </p:txBody>
      </p:sp>
    </p:spTree>
    <p:extLst>
      <p:ext uri="{BB962C8B-B14F-4D97-AF65-F5344CB8AC3E}">
        <p14:creationId xmlns:p14="http://schemas.microsoft.com/office/powerpoint/2010/main" val="149239581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Descriptor : binding behavior</a:t>
            </a:r>
            <a:endParaRPr lang="ko-KR" altLang="en-US" dirty="0"/>
          </a:p>
        </p:txBody>
      </p:sp>
      <p:sp>
        <p:nvSpPr>
          <p:cNvPr id="3" name="내용 개체 틀 2"/>
          <p:cNvSpPr>
            <a:spLocks noGrp="1"/>
          </p:cNvSpPr>
          <p:nvPr>
            <p:ph sz="quarter" idx="1"/>
          </p:nvPr>
        </p:nvSpPr>
        <p:spPr>
          <a:xfrm>
            <a:off x="457200" y="1672209"/>
            <a:ext cx="8229600" cy="892695"/>
          </a:xfrm>
        </p:spPr>
        <p:txBody>
          <a:bodyPr>
            <a:normAutofit/>
          </a:bodyPr>
          <a:lstStyle/>
          <a:p>
            <a:pPr marL="0" indent="0">
              <a:buNone/>
            </a:pPr>
            <a:r>
              <a:rPr lang="en-US" altLang="ko-KR" dirty="0"/>
              <a:t> </a:t>
            </a:r>
            <a:r>
              <a:rPr lang="en-US" altLang="ko-KR" dirty="0" smtClean="0"/>
              <a:t>binding </a:t>
            </a:r>
            <a:r>
              <a:rPr lang="ko-KR" altLang="en-US" dirty="0" smtClean="0"/>
              <a:t>하는 법</a:t>
            </a:r>
            <a:endParaRPr lang="en-US" altLang="ko-KR" dirty="0"/>
          </a:p>
          <a:p>
            <a:pPr marL="0" indent="0">
              <a:buNone/>
            </a:pPr>
            <a:endParaRPr lang="en-US" altLang="ko-KR" dirty="0"/>
          </a:p>
        </p:txBody>
      </p:sp>
      <p:sp>
        <p:nvSpPr>
          <p:cNvPr id="5" name="직사각형 4"/>
          <p:cNvSpPr/>
          <p:nvPr/>
        </p:nvSpPr>
        <p:spPr>
          <a:xfrm>
            <a:off x="6012160" y="2533945"/>
            <a:ext cx="1728192" cy="6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Direct Call</a:t>
            </a:r>
            <a:endParaRPr lang="ko-KR" altLang="en-US" sz="1400" b="1" dirty="0"/>
          </a:p>
        </p:txBody>
      </p:sp>
      <p:sp>
        <p:nvSpPr>
          <p:cNvPr id="6" name="직사각형 5"/>
          <p:cNvSpPr/>
          <p:nvPr/>
        </p:nvSpPr>
        <p:spPr>
          <a:xfrm>
            <a:off x="6012160" y="3535340"/>
            <a:ext cx="1728192" cy="6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Instance Binding</a:t>
            </a:r>
            <a:endParaRPr lang="ko-KR" altLang="en-US" sz="1400" dirty="0"/>
          </a:p>
        </p:txBody>
      </p:sp>
      <p:sp>
        <p:nvSpPr>
          <p:cNvPr id="7" name="직사각형 6"/>
          <p:cNvSpPr/>
          <p:nvPr/>
        </p:nvSpPr>
        <p:spPr>
          <a:xfrm>
            <a:off x="6012160" y="4536734"/>
            <a:ext cx="1728192" cy="6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Class Binding</a:t>
            </a:r>
            <a:endParaRPr lang="ko-KR" altLang="en-US" sz="1400" dirty="0"/>
          </a:p>
        </p:txBody>
      </p:sp>
      <p:sp>
        <p:nvSpPr>
          <p:cNvPr id="8" name="직사각형 7"/>
          <p:cNvSpPr/>
          <p:nvPr/>
        </p:nvSpPr>
        <p:spPr>
          <a:xfrm>
            <a:off x="6012160" y="5538128"/>
            <a:ext cx="1728192" cy="64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t>Super Binding</a:t>
            </a:r>
            <a:endParaRPr lang="ko-KR" altLang="en-US" sz="1400" dirty="0"/>
          </a:p>
        </p:txBody>
      </p:sp>
      <p:sp>
        <p:nvSpPr>
          <p:cNvPr id="9" name="직사각형 8"/>
          <p:cNvSpPr/>
          <p:nvPr/>
        </p:nvSpPr>
        <p:spPr>
          <a:xfrm>
            <a:off x="467544" y="2276872"/>
            <a:ext cx="4320480" cy="4320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class D(object) :</a:t>
            </a:r>
          </a:p>
          <a:p>
            <a:r>
              <a:rPr lang="en-US" altLang="ko-KR" sz="1000" dirty="0"/>
              <a:t>    </a:t>
            </a:r>
            <a:r>
              <a:rPr lang="en-US" altLang="ko-KR" sz="1000" dirty="0" err="1"/>
              <a:t>def</a:t>
            </a:r>
            <a:r>
              <a:rPr lang="en-US" altLang="ko-KR" sz="1000" dirty="0"/>
              <a:t> __</a:t>
            </a:r>
            <a:r>
              <a:rPr lang="en-US" altLang="ko-KR" sz="1000" dirty="0" err="1"/>
              <a:t>init</a:t>
            </a:r>
            <a:r>
              <a:rPr lang="en-US" altLang="ko-KR" sz="1000" dirty="0"/>
              <a:t>__(self, x) :</a:t>
            </a:r>
          </a:p>
          <a:p>
            <a:r>
              <a:rPr lang="en-US" altLang="ko-KR" sz="1000" dirty="0"/>
              <a:t>        </a:t>
            </a:r>
            <a:r>
              <a:rPr lang="en-US" altLang="ko-KR" sz="1000" dirty="0" err="1"/>
              <a:t>self.x</a:t>
            </a:r>
            <a:r>
              <a:rPr lang="en-US" altLang="ko-KR" sz="1000" dirty="0"/>
              <a:t> = x</a:t>
            </a:r>
          </a:p>
          <a:p>
            <a:r>
              <a:rPr lang="en-US" altLang="ko-KR" sz="1000" dirty="0"/>
              <a:t>        </a:t>
            </a:r>
          </a:p>
          <a:p>
            <a:r>
              <a:rPr lang="en-US" altLang="ko-KR" sz="1000" dirty="0"/>
              <a:t>    </a:t>
            </a:r>
            <a:r>
              <a:rPr lang="en-US" altLang="ko-KR" sz="1000" dirty="0" err="1"/>
              <a:t>def</a:t>
            </a:r>
            <a:r>
              <a:rPr lang="en-US" altLang="ko-KR" sz="1000" dirty="0"/>
              <a:t> __get__(</a:t>
            </a:r>
            <a:r>
              <a:rPr lang="en-US" altLang="ko-KR" sz="1000" dirty="0" err="1"/>
              <a:t>self,instance</a:t>
            </a:r>
            <a:r>
              <a:rPr lang="en-US" altLang="ko-KR" sz="1000" dirty="0"/>
              <a:t>=</a:t>
            </a:r>
            <a:r>
              <a:rPr lang="en-US" altLang="ko-KR" sz="1000" dirty="0" err="1"/>
              <a:t>None,cls</a:t>
            </a:r>
            <a:r>
              <a:rPr lang="en-US" altLang="ko-KR" sz="1000" dirty="0"/>
              <a:t>=None) :</a:t>
            </a:r>
          </a:p>
          <a:p>
            <a:r>
              <a:rPr lang="en-US" altLang="ko-KR" sz="1000" dirty="0"/>
              <a:t>        return </a:t>
            </a:r>
            <a:r>
              <a:rPr lang="en-US" altLang="ko-KR" sz="1000" dirty="0" err="1"/>
              <a:t>self.x</a:t>
            </a:r>
            <a:endParaRPr lang="en-US" altLang="ko-KR" sz="1000" dirty="0"/>
          </a:p>
          <a:p>
            <a:r>
              <a:rPr lang="en-US" altLang="ko-KR" sz="1000" dirty="0"/>
              <a:t>        </a:t>
            </a:r>
          </a:p>
          <a:p>
            <a:r>
              <a:rPr lang="en-US" altLang="ko-KR" sz="1000" dirty="0"/>
              <a:t>class D1(D) </a:t>
            </a:r>
            <a:r>
              <a:rPr lang="en-US" altLang="ko-KR" sz="1000" dirty="0" smtClean="0"/>
              <a:t>:</a:t>
            </a:r>
            <a:endParaRPr lang="en-US" altLang="ko-KR" sz="1000" dirty="0"/>
          </a:p>
          <a:p>
            <a:r>
              <a:rPr lang="en-US" altLang="ko-KR" sz="1000" dirty="0"/>
              <a:t>    </a:t>
            </a:r>
            <a:r>
              <a:rPr lang="en-US" altLang="ko-KR" sz="1000" dirty="0" err="1"/>
              <a:t>def</a:t>
            </a:r>
            <a:r>
              <a:rPr lang="en-US" altLang="ko-KR" sz="1000" dirty="0"/>
              <a:t> __</a:t>
            </a:r>
            <a:r>
              <a:rPr lang="en-US" altLang="ko-KR" sz="1000" dirty="0" err="1"/>
              <a:t>init</a:t>
            </a:r>
            <a:r>
              <a:rPr lang="en-US" altLang="ko-KR" sz="1000" dirty="0"/>
              <a:t>__(self, x) :</a:t>
            </a:r>
          </a:p>
          <a:p>
            <a:r>
              <a:rPr lang="en-US" altLang="ko-KR" sz="1000" dirty="0"/>
              <a:t>        D.__</a:t>
            </a:r>
            <a:r>
              <a:rPr lang="en-US" altLang="ko-KR" sz="1000" dirty="0" err="1"/>
              <a:t>init</a:t>
            </a:r>
            <a:r>
              <a:rPr lang="en-US" altLang="ko-KR" sz="1000" dirty="0"/>
              <a:t>__(</a:t>
            </a:r>
            <a:r>
              <a:rPr lang="en-US" altLang="ko-KR" sz="1000" dirty="0" err="1"/>
              <a:t>self,x</a:t>
            </a:r>
            <a:r>
              <a:rPr lang="en-US" altLang="ko-KR" sz="1000" dirty="0"/>
              <a:t>)  </a:t>
            </a:r>
            <a:endParaRPr lang="en-US" altLang="ko-KR" sz="1000" dirty="0" smtClean="0"/>
          </a:p>
          <a:p>
            <a:endParaRPr lang="en-US" altLang="ko-KR" sz="1000" dirty="0"/>
          </a:p>
          <a:p>
            <a:r>
              <a:rPr lang="en-US" altLang="ko-KR" sz="1000" dirty="0"/>
              <a:t>d = D(1)</a:t>
            </a:r>
          </a:p>
          <a:p>
            <a:r>
              <a:rPr lang="en-US" altLang="ko-KR" sz="1000" dirty="0"/>
              <a:t>print " d"</a:t>
            </a:r>
          </a:p>
          <a:p>
            <a:r>
              <a:rPr lang="en-US" altLang="ko-KR" sz="1000" dirty="0"/>
              <a:t>print d.__</a:t>
            </a:r>
            <a:r>
              <a:rPr lang="en-US" altLang="ko-KR" sz="1000" dirty="0" err="1"/>
              <a:t>dict</a:t>
            </a:r>
            <a:r>
              <a:rPr lang="en-US" altLang="ko-KR" sz="1000" dirty="0"/>
              <a:t>__</a:t>
            </a:r>
          </a:p>
          <a:p>
            <a:r>
              <a:rPr lang="en-US" altLang="ko-KR" sz="1000" dirty="0"/>
              <a:t>print </a:t>
            </a:r>
            <a:r>
              <a:rPr lang="en-US" altLang="ko-KR" sz="1000" dirty="0" err="1"/>
              <a:t>d.x</a:t>
            </a:r>
            <a:endParaRPr lang="en-US" altLang="ko-KR" sz="1000" dirty="0"/>
          </a:p>
          <a:p>
            <a:r>
              <a:rPr lang="en-US" altLang="ko-KR" sz="1000" dirty="0"/>
              <a:t>print " direct </a:t>
            </a:r>
            <a:r>
              <a:rPr lang="en-US" altLang="ko-KR" sz="1000" dirty="0" err="1"/>
              <a:t>call",d.__get</a:t>
            </a:r>
            <a:r>
              <a:rPr lang="en-US" altLang="ko-KR" sz="1000" dirty="0"/>
              <a:t>__()</a:t>
            </a:r>
          </a:p>
          <a:p>
            <a:r>
              <a:rPr lang="en-US" altLang="ko-KR" sz="1000" dirty="0"/>
              <a:t>print " Class binding call ",</a:t>
            </a:r>
            <a:r>
              <a:rPr lang="en-US" altLang="ko-KR" sz="1000" dirty="0" err="1"/>
              <a:t>D.__get</a:t>
            </a:r>
            <a:r>
              <a:rPr lang="en-US" altLang="ko-KR" sz="1000" dirty="0"/>
              <a:t>__(</a:t>
            </a:r>
            <a:r>
              <a:rPr lang="en-US" altLang="ko-KR" sz="1000" dirty="0" err="1"/>
              <a:t>d,d</a:t>
            </a:r>
            <a:r>
              <a:rPr lang="en-US" altLang="ko-KR" sz="1000" dirty="0"/>
              <a:t>)</a:t>
            </a:r>
          </a:p>
          <a:p>
            <a:r>
              <a:rPr lang="en-US" altLang="ko-KR" sz="1000" dirty="0"/>
              <a:t>print "instance </a:t>
            </a:r>
            <a:r>
              <a:rPr lang="en-US" altLang="ko-KR" sz="1000" dirty="0" err="1"/>
              <a:t>binding",type</a:t>
            </a:r>
            <a:r>
              <a:rPr lang="en-US" altLang="ko-KR" sz="1000" dirty="0"/>
              <a:t>(d).__get__(</a:t>
            </a:r>
            <a:r>
              <a:rPr lang="en-US" altLang="ko-KR" sz="1000" dirty="0" err="1"/>
              <a:t>d,d</a:t>
            </a:r>
            <a:r>
              <a:rPr lang="en-US" altLang="ko-KR" sz="1000" dirty="0"/>
              <a:t>)</a:t>
            </a:r>
          </a:p>
          <a:p>
            <a:r>
              <a:rPr lang="en-US" altLang="ko-KR" sz="1000" dirty="0"/>
              <a:t>d1 = D1(2)</a:t>
            </a:r>
          </a:p>
          <a:p>
            <a:r>
              <a:rPr lang="en-US" altLang="ko-KR" sz="1000" dirty="0"/>
              <a:t>print " d1"</a:t>
            </a:r>
          </a:p>
          <a:p>
            <a:r>
              <a:rPr lang="en-US" altLang="ko-KR" sz="1000" dirty="0"/>
              <a:t>print d1.__dict__</a:t>
            </a:r>
          </a:p>
          <a:p>
            <a:r>
              <a:rPr lang="en-US" altLang="ko-KR" sz="1000" dirty="0"/>
              <a:t>print d1.x</a:t>
            </a:r>
          </a:p>
          <a:p>
            <a:r>
              <a:rPr lang="en-US" altLang="ko-KR" sz="1000" dirty="0"/>
              <a:t>print " direct call",d1.__get__()</a:t>
            </a:r>
          </a:p>
          <a:p>
            <a:r>
              <a:rPr lang="en-US" altLang="ko-KR" sz="1000" dirty="0"/>
              <a:t>print " Class binding call ", D1.__get__(d1,d1)</a:t>
            </a:r>
          </a:p>
          <a:p>
            <a:r>
              <a:rPr lang="en-US" altLang="ko-KR" sz="1000" dirty="0"/>
              <a:t>print "instance </a:t>
            </a:r>
            <a:r>
              <a:rPr lang="en-US" altLang="ko-KR" sz="1000" dirty="0" err="1"/>
              <a:t>binding",type</a:t>
            </a:r>
            <a:r>
              <a:rPr lang="en-US" altLang="ko-KR" sz="1000" dirty="0"/>
              <a:t>(d1).__get__(d1,d1)</a:t>
            </a:r>
          </a:p>
          <a:p>
            <a:r>
              <a:rPr lang="en-US" altLang="ko-KR" sz="1000" dirty="0"/>
              <a:t>print D1.mro()</a:t>
            </a:r>
          </a:p>
          <a:p>
            <a:r>
              <a:rPr lang="en-US" altLang="ko-KR" sz="1000" dirty="0"/>
              <a:t>print "super </a:t>
            </a:r>
            <a:r>
              <a:rPr lang="en-US" altLang="ko-KR" sz="1000" dirty="0" err="1"/>
              <a:t>binding",super</a:t>
            </a:r>
            <a:r>
              <a:rPr lang="en-US" altLang="ko-KR" sz="1000" dirty="0"/>
              <a:t>(D1,d1).__get__(d1,d1)</a:t>
            </a:r>
            <a:endParaRPr lang="ko-KR" altLang="en-US" sz="1000" dirty="0"/>
          </a:p>
        </p:txBody>
      </p:sp>
    </p:spTree>
    <p:extLst>
      <p:ext uri="{BB962C8B-B14F-4D97-AF65-F5344CB8AC3E}">
        <p14:creationId xmlns:p14="http://schemas.microsoft.com/office/powerpoint/2010/main" val="57243279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fontAlgn="base"/>
            <a:r>
              <a:rPr lang="en-US" altLang="ko-KR" dirty="0"/>
              <a:t>Creating </a:t>
            </a:r>
            <a:r>
              <a:rPr lang="en-US" altLang="ko-KR" dirty="0" smtClean="0"/>
              <a:t>descriptor</a:t>
            </a:r>
            <a:endParaRPr lang="en-US" altLang="ko-KR" dirty="0"/>
          </a:p>
        </p:txBody>
      </p:sp>
      <p:sp>
        <p:nvSpPr>
          <p:cNvPr id="3" name="내용 개체 틀 2"/>
          <p:cNvSpPr>
            <a:spLocks noGrp="1"/>
          </p:cNvSpPr>
          <p:nvPr>
            <p:ph sz="quarter" idx="1"/>
          </p:nvPr>
        </p:nvSpPr>
        <p:spPr>
          <a:xfrm>
            <a:off x="457200" y="1672209"/>
            <a:ext cx="8229600" cy="1180727"/>
          </a:xfrm>
        </p:spPr>
        <p:txBody>
          <a:bodyPr>
            <a:normAutofit/>
          </a:bodyPr>
          <a:lstStyle/>
          <a:p>
            <a:pPr marL="0" indent="0">
              <a:buNone/>
            </a:pPr>
            <a:r>
              <a:rPr lang="en-US" altLang="ko-KR" dirty="0" smtClean="0"/>
              <a:t>Descriptor </a:t>
            </a:r>
            <a:r>
              <a:rPr lang="ko-KR" altLang="en-US" dirty="0" smtClean="0"/>
              <a:t>클래스를 생성해서 처리하는 방법</a:t>
            </a:r>
            <a:endParaRPr lang="en-US" altLang="ko-KR" dirty="0" smtClean="0"/>
          </a:p>
          <a:p>
            <a:pPr marL="0" indent="0">
              <a:buNone/>
            </a:pPr>
            <a:endParaRPr lang="en-US" altLang="ko-KR" dirty="0"/>
          </a:p>
          <a:p>
            <a:pPr marL="0" indent="0">
              <a:buNone/>
            </a:pPr>
            <a:endParaRPr lang="en-US" altLang="ko-KR" dirty="0"/>
          </a:p>
        </p:txBody>
      </p:sp>
      <p:sp>
        <p:nvSpPr>
          <p:cNvPr id="5" name="직사각형 4"/>
          <p:cNvSpPr/>
          <p:nvPr/>
        </p:nvSpPr>
        <p:spPr>
          <a:xfrm>
            <a:off x="755576" y="3284984"/>
            <a:ext cx="3384376"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ko-KR" sz="1200" dirty="0"/>
              <a:t>class Descriptor(object): </a:t>
            </a:r>
            <a:endParaRPr lang="en-US" altLang="ko-KR" sz="1200" dirty="0" smtClean="0"/>
          </a:p>
          <a:p>
            <a:pPr lvl="0" fontAlgn="base">
              <a:spcBef>
                <a:spcPct val="0"/>
              </a:spcBef>
              <a:spcAft>
                <a:spcPct val="0"/>
              </a:spcAft>
            </a:pPr>
            <a:r>
              <a:rPr lang="en-US" altLang="ko-KR" sz="1200" dirty="0"/>
              <a:t> </a:t>
            </a:r>
            <a:r>
              <a:rPr lang="en-US" altLang="ko-KR" sz="1200" dirty="0" smtClean="0"/>
              <a:t>   </a:t>
            </a:r>
            <a:r>
              <a:rPr lang="en-US" altLang="ko-KR" sz="1200" dirty="0" err="1" smtClean="0"/>
              <a:t>def</a:t>
            </a:r>
            <a:r>
              <a:rPr lang="en-US" altLang="ko-KR" sz="1200" dirty="0" smtClean="0"/>
              <a:t> </a:t>
            </a:r>
            <a:r>
              <a:rPr lang="en-US" altLang="ko-KR" sz="1200" dirty="0"/>
              <a:t>__</a:t>
            </a:r>
            <a:r>
              <a:rPr lang="en-US" altLang="ko-KR" sz="1200" dirty="0" err="1"/>
              <a:t>init</a:t>
            </a:r>
            <a:r>
              <a:rPr lang="en-US" altLang="ko-KR" sz="1200" dirty="0"/>
              <a:t>__(self): </a:t>
            </a:r>
            <a:endParaRPr lang="en-US" altLang="ko-KR" sz="1200" dirty="0" smtClean="0"/>
          </a:p>
          <a:p>
            <a:pPr lvl="0" fontAlgn="base">
              <a:spcBef>
                <a:spcPct val="0"/>
              </a:spcBef>
              <a:spcAft>
                <a:spcPct val="0"/>
              </a:spcAft>
            </a:pPr>
            <a:r>
              <a:rPr lang="en-US" altLang="ko-KR" sz="1200" dirty="0"/>
              <a:t> </a:t>
            </a:r>
            <a:r>
              <a:rPr lang="en-US" altLang="ko-KR" sz="1200" dirty="0" smtClean="0"/>
              <a:t>       </a:t>
            </a:r>
            <a:r>
              <a:rPr lang="en-US" altLang="ko-KR" sz="1200" dirty="0" err="1" smtClean="0"/>
              <a:t>self</a:t>
            </a:r>
            <a:r>
              <a:rPr lang="en-US" altLang="ko-KR" sz="1200" dirty="0" err="1"/>
              <a:t>._name</a:t>
            </a:r>
            <a:r>
              <a:rPr lang="en-US" altLang="ko-KR" sz="1200" dirty="0"/>
              <a:t> = '' </a:t>
            </a:r>
            <a:endParaRPr lang="en-US" altLang="ko-KR" sz="1200" dirty="0" smtClean="0"/>
          </a:p>
          <a:p>
            <a:pPr lvl="0" fontAlgn="base">
              <a:spcBef>
                <a:spcPct val="0"/>
              </a:spcBef>
              <a:spcAft>
                <a:spcPct val="0"/>
              </a:spcAft>
            </a:pPr>
            <a:r>
              <a:rPr lang="en-US" altLang="ko-KR" sz="1200" dirty="0"/>
              <a:t> </a:t>
            </a:r>
            <a:r>
              <a:rPr lang="en-US" altLang="ko-KR" sz="1200" dirty="0" smtClean="0"/>
              <a:t>  </a:t>
            </a:r>
            <a:r>
              <a:rPr lang="en-US" altLang="ko-KR" sz="1200" dirty="0" err="1" smtClean="0"/>
              <a:t>def</a:t>
            </a:r>
            <a:r>
              <a:rPr lang="en-US" altLang="ko-KR" sz="1200" dirty="0" smtClean="0"/>
              <a:t> </a:t>
            </a:r>
            <a:r>
              <a:rPr lang="en-US" altLang="ko-KR" sz="1200" dirty="0"/>
              <a:t>__get__(self, instance, owner): </a:t>
            </a:r>
            <a:endParaRPr lang="en-US" altLang="ko-KR" sz="1200" dirty="0" smtClean="0"/>
          </a:p>
          <a:p>
            <a:pPr lvl="0" fontAlgn="base">
              <a:spcBef>
                <a:spcPct val="0"/>
              </a:spcBef>
              <a:spcAft>
                <a:spcPct val="0"/>
              </a:spcAft>
            </a:pPr>
            <a:r>
              <a:rPr lang="en-US" altLang="ko-KR" sz="1200" dirty="0"/>
              <a:t> </a:t>
            </a:r>
            <a:r>
              <a:rPr lang="en-US" altLang="ko-KR" sz="1200" dirty="0" smtClean="0"/>
              <a:t>       print </a:t>
            </a:r>
            <a:r>
              <a:rPr lang="en-US" altLang="ko-KR" sz="1200" dirty="0"/>
              <a:t>"Getting: %s" % </a:t>
            </a:r>
            <a:r>
              <a:rPr lang="en-US" altLang="ko-KR" sz="1200" dirty="0" err="1"/>
              <a:t>self._</a:t>
            </a:r>
            <a:r>
              <a:rPr lang="en-US" altLang="ko-KR" sz="1200" dirty="0" err="1" smtClean="0"/>
              <a:t>name</a:t>
            </a:r>
            <a:endParaRPr lang="en-US" altLang="ko-KR" sz="1200" dirty="0" smtClean="0"/>
          </a:p>
          <a:p>
            <a:pPr lvl="0" fontAlgn="base">
              <a:spcBef>
                <a:spcPct val="0"/>
              </a:spcBef>
              <a:spcAft>
                <a:spcPct val="0"/>
              </a:spcAft>
            </a:pPr>
            <a:r>
              <a:rPr lang="en-US" altLang="ko-KR" sz="1200" dirty="0"/>
              <a:t> </a:t>
            </a:r>
            <a:r>
              <a:rPr lang="en-US" altLang="ko-KR" sz="1200" dirty="0" smtClean="0"/>
              <a:t>       </a:t>
            </a:r>
            <a:r>
              <a:rPr lang="en-US" altLang="ko-KR" sz="1200" dirty="0"/>
              <a:t>return </a:t>
            </a:r>
            <a:r>
              <a:rPr lang="en-US" altLang="ko-KR" sz="1200" dirty="0" err="1"/>
              <a:t>self._name</a:t>
            </a:r>
            <a:r>
              <a:rPr lang="en-US" altLang="ko-KR" sz="1200" dirty="0"/>
              <a:t> </a:t>
            </a:r>
            <a:endParaRPr lang="en-US" altLang="ko-KR" sz="1200" dirty="0" smtClean="0"/>
          </a:p>
          <a:p>
            <a:pPr lvl="0" fontAlgn="base">
              <a:spcBef>
                <a:spcPct val="0"/>
              </a:spcBef>
              <a:spcAft>
                <a:spcPct val="0"/>
              </a:spcAft>
            </a:pPr>
            <a:r>
              <a:rPr lang="en-US" altLang="ko-KR" sz="1200" dirty="0"/>
              <a:t> </a:t>
            </a:r>
            <a:r>
              <a:rPr lang="en-US" altLang="ko-KR" sz="1200" dirty="0" smtClean="0"/>
              <a:t>  </a:t>
            </a:r>
            <a:r>
              <a:rPr lang="en-US" altLang="ko-KR" sz="1200" dirty="0" err="1" smtClean="0"/>
              <a:t>def</a:t>
            </a:r>
            <a:r>
              <a:rPr lang="en-US" altLang="ko-KR" sz="1200" dirty="0" smtClean="0"/>
              <a:t> </a:t>
            </a:r>
            <a:r>
              <a:rPr lang="en-US" altLang="ko-KR" sz="1200" dirty="0"/>
              <a:t>__set__(self, instance, name): </a:t>
            </a:r>
            <a:endParaRPr lang="en-US" altLang="ko-KR" sz="1200" dirty="0" smtClean="0"/>
          </a:p>
          <a:p>
            <a:pPr lvl="0" fontAlgn="base">
              <a:spcBef>
                <a:spcPct val="0"/>
              </a:spcBef>
              <a:spcAft>
                <a:spcPct val="0"/>
              </a:spcAft>
            </a:pPr>
            <a:r>
              <a:rPr lang="en-US" altLang="ko-KR" sz="1200" dirty="0"/>
              <a:t> </a:t>
            </a:r>
            <a:r>
              <a:rPr lang="en-US" altLang="ko-KR" sz="1200" dirty="0" smtClean="0"/>
              <a:t>      print </a:t>
            </a:r>
            <a:r>
              <a:rPr lang="en-US" altLang="ko-KR" sz="1200" dirty="0"/>
              <a:t>"Setting: %s" % name </a:t>
            </a:r>
            <a:endParaRPr lang="en-US" altLang="ko-KR" sz="1200" dirty="0" smtClean="0"/>
          </a:p>
          <a:p>
            <a:pPr lvl="0" fontAlgn="base">
              <a:spcBef>
                <a:spcPct val="0"/>
              </a:spcBef>
              <a:spcAft>
                <a:spcPct val="0"/>
              </a:spcAft>
            </a:pPr>
            <a:r>
              <a:rPr lang="en-US" altLang="ko-KR" sz="1200" dirty="0"/>
              <a:t> </a:t>
            </a:r>
            <a:r>
              <a:rPr lang="en-US" altLang="ko-KR" sz="1200" dirty="0" smtClean="0"/>
              <a:t>      </a:t>
            </a:r>
            <a:r>
              <a:rPr lang="en-US" altLang="ko-KR" sz="1200" dirty="0" err="1" smtClean="0"/>
              <a:t>self</a:t>
            </a:r>
            <a:r>
              <a:rPr lang="en-US" altLang="ko-KR" sz="1200" dirty="0" err="1"/>
              <a:t>._name</a:t>
            </a:r>
            <a:r>
              <a:rPr lang="en-US" altLang="ko-KR" sz="1200" dirty="0"/>
              <a:t> = </a:t>
            </a:r>
            <a:r>
              <a:rPr lang="en-US" altLang="ko-KR" sz="1200" dirty="0" err="1"/>
              <a:t>name.title</a:t>
            </a:r>
            <a:r>
              <a:rPr lang="en-US" altLang="ko-KR" sz="1200" dirty="0" smtClean="0"/>
              <a:t>()</a:t>
            </a:r>
          </a:p>
          <a:p>
            <a:pPr lvl="0" fontAlgn="base">
              <a:spcBef>
                <a:spcPct val="0"/>
              </a:spcBef>
              <a:spcAft>
                <a:spcPct val="0"/>
              </a:spcAft>
            </a:pPr>
            <a:r>
              <a:rPr lang="en-US" altLang="ko-KR" sz="1200" dirty="0"/>
              <a:t> </a:t>
            </a:r>
            <a:r>
              <a:rPr lang="en-US" altLang="ko-KR" sz="1200" dirty="0" smtClean="0"/>
              <a:t>  </a:t>
            </a:r>
            <a:r>
              <a:rPr lang="en-US" altLang="ko-KR" sz="1200" dirty="0" err="1"/>
              <a:t>def</a:t>
            </a:r>
            <a:r>
              <a:rPr lang="en-US" altLang="ko-KR" sz="1200" dirty="0"/>
              <a:t> __delete__(self, instance): </a:t>
            </a:r>
            <a:endParaRPr lang="en-US" altLang="ko-KR" sz="1200" dirty="0" smtClean="0"/>
          </a:p>
          <a:p>
            <a:pPr lvl="0" fontAlgn="base">
              <a:spcBef>
                <a:spcPct val="0"/>
              </a:spcBef>
              <a:spcAft>
                <a:spcPct val="0"/>
              </a:spcAft>
            </a:pPr>
            <a:r>
              <a:rPr lang="en-US" altLang="ko-KR" sz="1200" dirty="0"/>
              <a:t> </a:t>
            </a:r>
            <a:r>
              <a:rPr lang="en-US" altLang="ko-KR" sz="1200" dirty="0" smtClean="0"/>
              <a:t>      print </a:t>
            </a:r>
            <a:r>
              <a:rPr lang="en-US" altLang="ko-KR" sz="1200" dirty="0"/>
              <a:t>"Deleting: %s" %</a:t>
            </a:r>
            <a:r>
              <a:rPr lang="en-US" altLang="ko-KR" sz="1200" dirty="0" err="1"/>
              <a:t>self._name</a:t>
            </a:r>
            <a:r>
              <a:rPr lang="en-US" altLang="ko-KR" sz="1200" dirty="0"/>
              <a:t> </a:t>
            </a:r>
            <a:endParaRPr lang="en-US" altLang="ko-KR" sz="1200" dirty="0" smtClean="0"/>
          </a:p>
          <a:p>
            <a:pPr lvl="0" fontAlgn="base">
              <a:spcBef>
                <a:spcPct val="0"/>
              </a:spcBef>
              <a:spcAft>
                <a:spcPct val="0"/>
              </a:spcAft>
            </a:pPr>
            <a:r>
              <a:rPr lang="en-US" altLang="ko-KR" sz="1200" dirty="0"/>
              <a:t> </a:t>
            </a:r>
            <a:r>
              <a:rPr lang="en-US" altLang="ko-KR" sz="1200" dirty="0" smtClean="0"/>
              <a:t>      del </a:t>
            </a:r>
            <a:r>
              <a:rPr lang="en-US" altLang="ko-KR" sz="1200" dirty="0" err="1"/>
              <a:t>self._</a:t>
            </a:r>
            <a:r>
              <a:rPr lang="en-US" altLang="ko-KR" sz="1200" dirty="0" err="1" smtClean="0"/>
              <a:t>name</a:t>
            </a:r>
            <a:endParaRPr lang="en-US" altLang="ko-KR" sz="1200" dirty="0" smtClean="0"/>
          </a:p>
          <a:p>
            <a:pPr lvl="0" fontAlgn="base">
              <a:spcBef>
                <a:spcPct val="0"/>
              </a:spcBef>
              <a:spcAft>
                <a:spcPct val="0"/>
              </a:spcAft>
            </a:pPr>
            <a:endParaRPr lang="en-US" altLang="ko-KR" sz="1200" dirty="0" smtClean="0"/>
          </a:p>
          <a:p>
            <a:pPr lvl="0" fontAlgn="base">
              <a:spcBef>
                <a:spcPct val="0"/>
              </a:spcBef>
              <a:spcAft>
                <a:spcPct val="0"/>
              </a:spcAft>
            </a:pPr>
            <a:r>
              <a:rPr kumimoji="1" lang="en-US" altLang="ko-KR" sz="1200" b="1" dirty="0">
                <a:solidFill>
                  <a:schemeClr val="bg1"/>
                </a:solidFill>
                <a:latin typeface="굴림" pitchFamily="50" charset="-127"/>
                <a:ea typeface="굴림" pitchFamily="50" charset="-127"/>
                <a:cs typeface="굴림" pitchFamily="50" charset="-127"/>
              </a:rPr>
              <a:t>class Person(object):</a:t>
            </a:r>
          </a:p>
          <a:p>
            <a:pPr lvl="0" fontAlgn="base">
              <a:spcBef>
                <a:spcPct val="0"/>
              </a:spcBef>
              <a:spcAft>
                <a:spcPct val="0"/>
              </a:spcAft>
            </a:pPr>
            <a:r>
              <a:rPr kumimoji="1" lang="en-US" altLang="ko-KR" sz="1200" b="1" dirty="0">
                <a:solidFill>
                  <a:schemeClr val="bg1"/>
                </a:solidFill>
                <a:latin typeface="굴림" pitchFamily="50" charset="-127"/>
                <a:ea typeface="굴림" pitchFamily="50" charset="-127"/>
                <a:cs typeface="굴림" pitchFamily="50" charset="-127"/>
              </a:rPr>
              <a:t>    name = Descriptor()</a:t>
            </a:r>
            <a:endParaRPr kumimoji="1" lang="ko-KR" altLang="ko-KR" sz="1200" b="1" dirty="0">
              <a:solidFill>
                <a:schemeClr val="bg1"/>
              </a:solidFill>
              <a:latin typeface="굴림" pitchFamily="50" charset="-127"/>
              <a:ea typeface="굴림" pitchFamily="50" charset="-127"/>
              <a:cs typeface="굴림" pitchFamily="50" charset="-127"/>
            </a:endParaRPr>
          </a:p>
        </p:txBody>
      </p:sp>
      <p:sp>
        <p:nvSpPr>
          <p:cNvPr id="13" name="직사각형 12"/>
          <p:cNvSpPr/>
          <p:nvPr/>
        </p:nvSpPr>
        <p:spPr>
          <a:xfrm>
            <a:off x="4788024" y="3284984"/>
            <a:ext cx="3384376"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US" altLang="ko-KR" sz="1200" dirty="0"/>
              <a:t>&gt;&gt;&gt; user = Person() </a:t>
            </a:r>
            <a:endParaRPr lang="en-US" altLang="ko-KR" sz="1200" dirty="0" smtClean="0"/>
          </a:p>
          <a:p>
            <a:pPr lvl="0" fontAlgn="base">
              <a:spcBef>
                <a:spcPct val="0"/>
              </a:spcBef>
              <a:spcAft>
                <a:spcPct val="0"/>
              </a:spcAft>
            </a:pPr>
            <a:r>
              <a:rPr lang="en-US" altLang="ko-KR" sz="1200" dirty="0" smtClean="0"/>
              <a:t>&gt;&gt;&gt; </a:t>
            </a:r>
            <a:r>
              <a:rPr lang="en-US" altLang="ko-KR" sz="1200" dirty="0"/>
              <a:t>user.name = 'john smith' </a:t>
            </a:r>
            <a:endParaRPr lang="en-US" altLang="ko-KR" sz="1200" dirty="0" smtClean="0"/>
          </a:p>
          <a:p>
            <a:pPr lvl="0" fontAlgn="base">
              <a:spcBef>
                <a:spcPct val="0"/>
              </a:spcBef>
              <a:spcAft>
                <a:spcPct val="0"/>
              </a:spcAft>
            </a:pPr>
            <a:r>
              <a:rPr lang="en-US" altLang="ko-KR" sz="1200" dirty="0" smtClean="0"/>
              <a:t>Setting</a:t>
            </a:r>
            <a:r>
              <a:rPr lang="en-US" altLang="ko-KR" sz="1200" dirty="0"/>
              <a:t>: john smith </a:t>
            </a:r>
            <a:endParaRPr lang="en-US" altLang="ko-KR" sz="1200" dirty="0" smtClean="0"/>
          </a:p>
          <a:p>
            <a:pPr lvl="0" fontAlgn="base">
              <a:spcBef>
                <a:spcPct val="0"/>
              </a:spcBef>
              <a:spcAft>
                <a:spcPct val="0"/>
              </a:spcAft>
            </a:pPr>
            <a:r>
              <a:rPr lang="en-US" altLang="ko-KR" sz="1200" dirty="0" smtClean="0"/>
              <a:t>&gt;&gt;&gt; </a:t>
            </a:r>
            <a:r>
              <a:rPr lang="en-US" altLang="ko-KR" sz="1200" dirty="0"/>
              <a:t>user.name </a:t>
            </a:r>
            <a:endParaRPr lang="en-US" altLang="ko-KR" sz="1200" dirty="0" smtClean="0"/>
          </a:p>
          <a:p>
            <a:pPr lvl="0" fontAlgn="base">
              <a:spcBef>
                <a:spcPct val="0"/>
              </a:spcBef>
              <a:spcAft>
                <a:spcPct val="0"/>
              </a:spcAft>
            </a:pPr>
            <a:r>
              <a:rPr lang="en-US" altLang="ko-KR" sz="1200" dirty="0" smtClean="0"/>
              <a:t>Getting</a:t>
            </a:r>
            <a:r>
              <a:rPr lang="en-US" altLang="ko-KR" sz="1200" dirty="0"/>
              <a:t>: John Smith </a:t>
            </a:r>
            <a:endParaRPr lang="en-US" altLang="ko-KR" sz="1200" dirty="0" smtClean="0"/>
          </a:p>
          <a:p>
            <a:pPr lvl="0" fontAlgn="base">
              <a:spcBef>
                <a:spcPct val="0"/>
              </a:spcBef>
              <a:spcAft>
                <a:spcPct val="0"/>
              </a:spcAft>
            </a:pPr>
            <a:r>
              <a:rPr lang="en-US" altLang="ko-KR" sz="1200" dirty="0" smtClean="0"/>
              <a:t>'John Smith‘</a:t>
            </a:r>
          </a:p>
          <a:p>
            <a:pPr lvl="0" fontAlgn="base">
              <a:spcBef>
                <a:spcPct val="0"/>
              </a:spcBef>
              <a:spcAft>
                <a:spcPct val="0"/>
              </a:spcAft>
            </a:pPr>
            <a:r>
              <a:rPr lang="en-US" altLang="ko-KR" sz="1200" dirty="0" smtClean="0"/>
              <a:t>&gt;&gt;&gt; </a:t>
            </a:r>
            <a:r>
              <a:rPr lang="en-US" altLang="ko-KR" sz="1200" dirty="0"/>
              <a:t>del user.name </a:t>
            </a:r>
            <a:endParaRPr lang="en-US" altLang="ko-KR" sz="1200" dirty="0" smtClean="0"/>
          </a:p>
          <a:p>
            <a:pPr lvl="0" fontAlgn="base">
              <a:spcBef>
                <a:spcPct val="0"/>
              </a:spcBef>
              <a:spcAft>
                <a:spcPct val="0"/>
              </a:spcAft>
            </a:pPr>
            <a:r>
              <a:rPr lang="en-US" altLang="ko-KR" sz="1200" dirty="0" smtClean="0"/>
              <a:t>Deleting</a:t>
            </a:r>
            <a:r>
              <a:rPr lang="en-US" altLang="ko-KR" sz="1200" dirty="0"/>
              <a:t>: John Smith</a:t>
            </a:r>
            <a:endParaRPr kumimoji="1" lang="ko-KR" altLang="ko-KR" sz="3600" dirty="0">
              <a:solidFill>
                <a:schemeClr val="bg1"/>
              </a:solidFill>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153220639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Creating</a:t>
            </a:r>
            <a:r>
              <a:rPr lang="en-US" altLang="ko-KR" b="1" dirty="0" smtClean="0"/>
              <a:t> </a:t>
            </a:r>
            <a:r>
              <a:rPr lang="en-US" altLang="ko-KR" dirty="0" smtClean="0"/>
              <a:t>Property- </a:t>
            </a:r>
            <a:r>
              <a:rPr lang="ko-KR" altLang="en-US" sz="3600" dirty="0" smtClean="0"/>
              <a:t>객체 직접 정의</a:t>
            </a:r>
            <a:r>
              <a:rPr lang="en-US" altLang="ko-KR" sz="3600" dirty="0" smtClean="0"/>
              <a:t>(1)</a:t>
            </a:r>
            <a:endParaRPr lang="ko-KR" altLang="en-US" sz="3600" dirty="0"/>
          </a:p>
        </p:txBody>
      </p:sp>
      <p:sp>
        <p:nvSpPr>
          <p:cNvPr id="3" name="내용 개체 틀 2"/>
          <p:cNvSpPr>
            <a:spLocks noGrp="1"/>
          </p:cNvSpPr>
          <p:nvPr>
            <p:ph sz="quarter" idx="1"/>
          </p:nvPr>
        </p:nvSpPr>
        <p:spPr>
          <a:xfrm>
            <a:off x="457200" y="1672209"/>
            <a:ext cx="8229600" cy="1468759"/>
          </a:xfrm>
        </p:spPr>
        <p:txBody>
          <a:bodyPr>
            <a:normAutofit fontScale="77500" lnSpcReduction="20000"/>
          </a:bodyPr>
          <a:lstStyle/>
          <a:p>
            <a:pPr marL="0" indent="0">
              <a:buNone/>
            </a:pPr>
            <a:r>
              <a:rPr lang="ko-KR" altLang="en-US" dirty="0" err="1" smtClean="0"/>
              <a:t>인스턴스</a:t>
            </a:r>
            <a:r>
              <a:rPr lang="ko-KR" altLang="en-US" dirty="0" smtClean="0"/>
              <a:t> 객체의 변수 접근을 </a:t>
            </a:r>
            <a:r>
              <a:rPr lang="ko-KR" altLang="en-US" dirty="0" err="1" smtClean="0"/>
              <a:t>메소드로</a:t>
            </a:r>
            <a:r>
              <a:rPr lang="ko-KR" altLang="en-US" dirty="0" smtClean="0"/>
              <a:t> 제약하기 위해서는 </a:t>
            </a:r>
            <a:r>
              <a:rPr lang="en-US" altLang="ko-KR" dirty="0" smtClean="0"/>
              <a:t>Property </a:t>
            </a:r>
            <a:r>
              <a:rPr lang="ko-KR" altLang="en-US" dirty="0" smtClean="0"/>
              <a:t>객체로 </a:t>
            </a:r>
            <a:r>
              <a:rPr lang="ko-KR" altLang="en-US" dirty="0" err="1" smtClean="0"/>
              <a:t>인스턴스</a:t>
            </a:r>
            <a:r>
              <a:rPr lang="ko-KR" altLang="en-US" dirty="0" smtClean="0"/>
              <a:t> 객체의 변수를 </a:t>
            </a:r>
            <a:r>
              <a:rPr lang="en-US" altLang="ko-KR" dirty="0" smtClean="0"/>
              <a:t>Wrapping </a:t>
            </a:r>
            <a:r>
              <a:rPr lang="ko-KR" altLang="en-US" dirty="0" smtClean="0"/>
              <a:t>해야 함</a:t>
            </a:r>
            <a:endParaRPr lang="en-US" altLang="ko-KR" dirty="0" smtClean="0"/>
          </a:p>
          <a:p>
            <a:pPr marL="0" indent="0">
              <a:buNone/>
            </a:pPr>
            <a:endParaRPr lang="en-US" altLang="ko-KR" dirty="0" smtClean="0"/>
          </a:p>
          <a:p>
            <a:pPr marL="0" indent="0">
              <a:buNone/>
            </a:pPr>
            <a:r>
              <a:rPr lang="en-US" altLang="ko-KR" dirty="0"/>
              <a:t>property(</a:t>
            </a:r>
            <a:r>
              <a:rPr lang="en-US" altLang="ko-KR" dirty="0" err="1"/>
              <a:t>fget</a:t>
            </a:r>
            <a:r>
              <a:rPr lang="en-US" altLang="ko-KR" dirty="0"/>
              <a:t>=None, </a:t>
            </a:r>
            <a:r>
              <a:rPr lang="en-US" altLang="ko-KR" dirty="0" err="1"/>
              <a:t>fset</a:t>
            </a:r>
            <a:r>
              <a:rPr lang="en-US" altLang="ko-KR" dirty="0"/>
              <a:t>=None, </a:t>
            </a:r>
            <a:r>
              <a:rPr lang="en-US" altLang="ko-KR" dirty="0" err="1"/>
              <a:t>fdel</a:t>
            </a:r>
            <a:r>
              <a:rPr lang="en-US" altLang="ko-KR" dirty="0"/>
              <a:t>=None, doc=None)</a:t>
            </a:r>
          </a:p>
          <a:p>
            <a:pPr marL="0" indent="0">
              <a:buNone/>
            </a:pPr>
            <a:endParaRPr lang="en-US" altLang="ko-KR" dirty="0"/>
          </a:p>
        </p:txBody>
      </p:sp>
      <p:sp>
        <p:nvSpPr>
          <p:cNvPr id="4" name="직사각형 3"/>
          <p:cNvSpPr/>
          <p:nvPr/>
        </p:nvSpPr>
        <p:spPr>
          <a:xfrm>
            <a:off x="1187624" y="3501008"/>
            <a:ext cx="388843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class P:</a:t>
            </a:r>
          </a:p>
          <a:p>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a:t>__</a:t>
            </a:r>
            <a:r>
              <a:rPr lang="en-US" altLang="ko-KR" sz="1200" dirty="0" err="1"/>
              <a:t>init</a:t>
            </a:r>
            <a:r>
              <a:rPr lang="en-US" altLang="ko-KR" sz="1200" dirty="0"/>
              <a:t>__(</a:t>
            </a:r>
            <a:r>
              <a:rPr lang="en-US" altLang="ko-KR" sz="1200" dirty="0" err="1"/>
              <a:t>self,x</a:t>
            </a:r>
            <a:r>
              <a:rPr lang="en-US" altLang="ko-KR" sz="1200" dirty="0"/>
              <a:t>):</a:t>
            </a:r>
          </a:p>
          <a:p>
            <a:r>
              <a:rPr lang="en-US" altLang="ko-KR" sz="1200" dirty="0" smtClean="0"/>
              <a:t>        </a:t>
            </a:r>
            <a:r>
              <a:rPr lang="en-US" altLang="ko-KR" sz="1200" dirty="0" err="1" smtClean="0"/>
              <a:t>self.x</a:t>
            </a:r>
            <a:r>
              <a:rPr lang="en-US" altLang="ko-KR" sz="1200" dirty="0" smtClean="0"/>
              <a:t> </a:t>
            </a:r>
            <a:r>
              <a:rPr lang="en-US" altLang="ko-KR" sz="1200" dirty="0"/>
              <a:t>= </a:t>
            </a:r>
            <a:r>
              <a:rPr lang="en-US" altLang="ko-KR" sz="1200" dirty="0" smtClean="0"/>
              <a:t>x</a:t>
            </a:r>
          </a:p>
          <a:p>
            <a:r>
              <a:rPr lang="en-US" altLang="ko-KR" sz="1200" dirty="0" smtClean="0"/>
              <a:t>  </a:t>
            </a:r>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err="1"/>
              <a:t>getx</a:t>
            </a:r>
            <a:r>
              <a:rPr lang="en-US" altLang="ko-KR" sz="1200" dirty="0"/>
              <a:t>(self) :</a:t>
            </a:r>
          </a:p>
          <a:p>
            <a:r>
              <a:rPr lang="en-US" altLang="ko-KR" sz="1200" dirty="0" smtClean="0"/>
              <a:t>        return </a:t>
            </a:r>
            <a:r>
              <a:rPr lang="en-US" altLang="ko-KR" sz="1200" dirty="0" err="1"/>
              <a:t>self.x</a:t>
            </a:r>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err="1"/>
              <a:t>setx</a:t>
            </a:r>
            <a:r>
              <a:rPr lang="en-US" altLang="ko-KR" sz="1200" dirty="0"/>
              <a:t>(self, x) :</a:t>
            </a:r>
          </a:p>
          <a:p>
            <a:r>
              <a:rPr lang="en-US" altLang="ko-KR" sz="1200" dirty="0" smtClean="0"/>
              <a:t>        </a:t>
            </a:r>
            <a:r>
              <a:rPr lang="en-US" altLang="ko-KR" sz="1200" dirty="0" err="1" smtClean="0"/>
              <a:t>self.x</a:t>
            </a:r>
            <a:r>
              <a:rPr lang="en-US" altLang="ko-KR" sz="1200" dirty="0" smtClean="0"/>
              <a:t> </a:t>
            </a:r>
            <a:r>
              <a:rPr lang="en-US" altLang="ko-KR" sz="1200" dirty="0"/>
              <a:t>= x</a:t>
            </a:r>
          </a:p>
          <a:p>
            <a:r>
              <a:rPr lang="en-US" altLang="ko-KR" sz="1200" dirty="0" smtClean="0"/>
              <a:t>    </a:t>
            </a:r>
            <a:r>
              <a:rPr lang="en-US" altLang="ko-KR" sz="1200" dirty="0" err="1" smtClean="0"/>
              <a:t>def</a:t>
            </a:r>
            <a:r>
              <a:rPr lang="en-US" altLang="ko-KR" sz="1200" dirty="0" smtClean="0"/>
              <a:t> </a:t>
            </a:r>
            <a:r>
              <a:rPr lang="en-US" altLang="ko-KR" sz="1200" dirty="0" err="1"/>
              <a:t>delx</a:t>
            </a:r>
            <a:r>
              <a:rPr lang="en-US" altLang="ko-KR" sz="1200" dirty="0"/>
              <a:t>(self) :</a:t>
            </a:r>
          </a:p>
          <a:p>
            <a:r>
              <a:rPr lang="en-US" altLang="ko-KR" sz="1200" dirty="0" smtClean="0"/>
              <a:t>        del </a:t>
            </a:r>
            <a:r>
              <a:rPr lang="en-US" altLang="ko-KR" sz="1200" dirty="0" err="1" smtClean="0"/>
              <a:t>self.x</a:t>
            </a:r>
            <a:endParaRPr lang="en-US" altLang="ko-KR" sz="1200" dirty="0" smtClean="0"/>
          </a:p>
          <a:p>
            <a:endParaRPr lang="en-US" altLang="ko-KR" sz="1200" dirty="0"/>
          </a:p>
          <a:p>
            <a:r>
              <a:rPr lang="en-US" altLang="ko-KR" sz="1200" dirty="0" smtClean="0"/>
              <a:t>    x </a:t>
            </a:r>
            <a:r>
              <a:rPr lang="en-US" altLang="ko-KR" sz="1200" dirty="0"/>
              <a:t>= property(</a:t>
            </a:r>
            <a:r>
              <a:rPr lang="en-US" altLang="ko-KR" sz="1200" dirty="0" err="1"/>
              <a:t>getx,setx,delx</a:t>
            </a:r>
            <a:r>
              <a:rPr lang="en-US" altLang="ko-KR" sz="1200" dirty="0"/>
              <a:t>," property test </a:t>
            </a:r>
            <a:r>
              <a:rPr lang="en-US" altLang="ko-KR" sz="1200" dirty="0" smtClean="0"/>
              <a:t>")</a:t>
            </a:r>
            <a:endParaRPr lang="en-US" altLang="ko-KR" sz="1200" dirty="0"/>
          </a:p>
        </p:txBody>
      </p:sp>
      <p:sp>
        <p:nvSpPr>
          <p:cNvPr id="5" name="직사각형 4"/>
          <p:cNvSpPr/>
          <p:nvPr/>
        </p:nvSpPr>
        <p:spPr>
          <a:xfrm>
            <a:off x="1331640" y="4509120"/>
            <a:ext cx="1800200" cy="129614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5724128" y="4293096"/>
            <a:ext cx="3024336" cy="646331"/>
          </a:xfrm>
          <a:prstGeom prst="rect">
            <a:avLst/>
          </a:prstGeom>
          <a:noFill/>
        </p:spPr>
        <p:txBody>
          <a:bodyPr wrap="square" rtlCol="0">
            <a:spAutoFit/>
          </a:bodyPr>
          <a:lstStyle/>
          <a:p>
            <a:r>
              <a:rPr lang="en-US" altLang="ko-KR" dirty="0" smtClean="0"/>
              <a:t>Getter, setter, </a:t>
            </a:r>
            <a:r>
              <a:rPr lang="en-US" altLang="ko-KR" dirty="0" err="1" smtClean="0"/>
              <a:t>deleter</a:t>
            </a:r>
            <a:r>
              <a:rPr lang="en-US" altLang="ko-KR" dirty="0" smtClean="0"/>
              <a:t> </a:t>
            </a:r>
            <a:r>
              <a:rPr lang="ko-KR" altLang="en-US" dirty="0" err="1" smtClean="0"/>
              <a:t>메소드를</a:t>
            </a:r>
            <a:r>
              <a:rPr lang="ko-KR" altLang="en-US" dirty="0" smtClean="0"/>
              <a:t> 정의</a:t>
            </a:r>
            <a:endParaRPr lang="ko-KR" altLang="en-US" dirty="0"/>
          </a:p>
        </p:txBody>
      </p:sp>
      <p:cxnSp>
        <p:nvCxnSpPr>
          <p:cNvPr id="8" name="직선 화살표 연결선 7"/>
          <p:cNvCxnSpPr>
            <a:stCxn id="5" idx="3"/>
            <a:endCxn id="6" idx="1"/>
          </p:cNvCxnSpPr>
          <p:nvPr/>
        </p:nvCxnSpPr>
        <p:spPr>
          <a:xfrm flipV="1">
            <a:off x="3131840" y="4616262"/>
            <a:ext cx="2592288" cy="5409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76528" y="5482098"/>
            <a:ext cx="3024336" cy="923330"/>
          </a:xfrm>
          <a:prstGeom prst="rect">
            <a:avLst/>
          </a:prstGeom>
          <a:noFill/>
        </p:spPr>
        <p:txBody>
          <a:bodyPr wrap="square" rtlCol="0">
            <a:spAutoFit/>
          </a:bodyPr>
          <a:lstStyle/>
          <a:p>
            <a:r>
              <a:rPr lang="ko-KR" altLang="en-US" dirty="0" err="1" smtClean="0"/>
              <a:t>인스턴스</a:t>
            </a:r>
            <a:r>
              <a:rPr lang="ko-KR" altLang="en-US" dirty="0" smtClean="0"/>
              <a:t> 객체의 변수명과 동일하게 </a:t>
            </a:r>
            <a:r>
              <a:rPr lang="en-US" altLang="ko-KR" dirty="0" smtClean="0"/>
              <a:t>Property </a:t>
            </a:r>
            <a:r>
              <a:rPr lang="ko-KR" altLang="en-US" dirty="0" smtClean="0"/>
              <a:t>객체 생성</a:t>
            </a:r>
            <a:r>
              <a:rPr lang="en-US" altLang="ko-KR" dirty="0" smtClean="0"/>
              <a:t>(</a:t>
            </a:r>
            <a:r>
              <a:rPr lang="ko-KR" altLang="en-US" dirty="0" smtClean="0"/>
              <a:t>내부에 </a:t>
            </a:r>
            <a:r>
              <a:rPr lang="en-US" altLang="ko-KR" dirty="0" smtClean="0"/>
              <a:t>_x </a:t>
            </a:r>
            <a:r>
              <a:rPr lang="ko-KR" altLang="en-US" dirty="0" smtClean="0"/>
              <a:t>생김</a:t>
            </a:r>
            <a:r>
              <a:rPr lang="en-US" altLang="ko-KR" dirty="0" smtClean="0"/>
              <a:t>)</a:t>
            </a:r>
            <a:endParaRPr lang="ko-KR" altLang="en-US" dirty="0"/>
          </a:p>
        </p:txBody>
      </p:sp>
      <p:sp>
        <p:nvSpPr>
          <p:cNvPr id="10" name="직사각형 9"/>
          <p:cNvSpPr/>
          <p:nvPr/>
        </p:nvSpPr>
        <p:spPr>
          <a:xfrm>
            <a:off x="1381572" y="5876401"/>
            <a:ext cx="3500536" cy="36091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화살표 연결선 11"/>
          <p:cNvCxnSpPr>
            <a:stCxn id="10" idx="3"/>
            <a:endCxn id="9" idx="1"/>
          </p:cNvCxnSpPr>
          <p:nvPr/>
        </p:nvCxnSpPr>
        <p:spPr>
          <a:xfrm flipV="1">
            <a:off x="4882108" y="5943763"/>
            <a:ext cx="994420" cy="1130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72019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Creating </a:t>
            </a:r>
            <a:r>
              <a:rPr lang="en-US" altLang="ko-KR" dirty="0" smtClean="0"/>
              <a:t>Property–</a:t>
            </a:r>
            <a:r>
              <a:rPr lang="ko-KR" altLang="en-US" sz="3600" dirty="0" smtClean="0"/>
              <a:t>객체 </a:t>
            </a:r>
            <a:r>
              <a:rPr lang="ko-KR" altLang="en-US" sz="3600" dirty="0"/>
              <a:t>직접 </a:t>
            </a:r>
            <a:r>
              <a:rPr lang="ko-KR" altLang="en-US" sz="3600" dirty="0" smtClean="0"/>
              <a:t>정의</a:t>
            </a:r>
            <a:r>
              <a:rPr lang="en-US" altLang="ko-KR" sz="3600" dirty="0" smtClean="0"/>
              <a:t>(2)</a:t>
            </a:r>
            <a:endParaRPr lang="ko-KR" altLang="en-US" sz="3600" dirty="0"/>
          </a:p>
        </p:txBody>
      </p:sp>
      <p:sp>
        <p:nvSpPr>
          <p:cNvPr id="3" name="내용 개체 틀 2"/>
          <p:cNvSpPr>
            <a:spLocks noGrp="1"/>
          </p:cNvSpPr>
          <p:nvPr>
            <p:ph sz="quarter" idx="1"/>
          </p:nvPr>
        </p:nvSpPr>
        <p:spPr>
          <a:xfrm>
            <a:off x="457200" y="1672209"/>
            <a:ext cx="8229600" cy="1468759"/>
          </a:xfrm>
        </p:spPr>
        <p:txBody>
          <a:bodyPr>
            <a:normAutofit/>
          </a:bodyPr>
          <a:lstStyle/>
          <a:p>
            <a:pPr marL="0" indent="0">
              <a:buNone/>
            </a:pPr>
            <a:r>
              <a:rPr lang="ko-KR" altLang="en-US" dirty="0" smtClean="0"/>
              <a:t>실제 </a:t>
            </a:r>
            <a:r>
              <a:rPr lang="ko-KR" altLang="en-US" dirty="0" err="1" smtClean="0"/>
              <a:t>인스턴스</a:t>
            </a:r>
            <a:r>
              <a:rPr lang="ko-KR" altLang="en-US" dirty="0" smtClean="0"/>
              <a:t> 객체의 변수에 접근하면 </a:t>
            </a:r>
            <a:r>
              <a:rPr lang="en-US" altLang="ko-KR" dirty="0" smtClean="0"/>
              <a:t>Property </a:t>
            </a:r>
            <a:r>
              <a:rPr lang="ko-KR" altLang="en-US" dirty="0" smtClean="0"/>
              <a:t>객체의 </a:t>
            </a:r>
            <a:r>
              <a:rPr lang="ko-KR" altLang="en-US" dirty="0" err="1" smtClean="0"/>
              <a:t>메소드를</a:t>
            </a:r>
            <a:r>
              <a:rPr lang="ko-KR" altLang="en-US" dirty="0" smtClean="0"/>
              <a:t> 호출하여 처리되고 </a:t>
            </a:r>
            <a:r>
              <a:rPr lang="ko-KR" altLang="en-US" dirty="0" err="1" smtClean="0"/>
              <a:t>인스턴스</a:t>
            </a:r>
            <a:r>
              <a:rPr lang="ko-KR" altLang="en-US" dirty="0" smtClean="0"/>
              <a:t> 객체의 </a:t>
            </a:r>
            <a:r>
              <a:rPr lang="ko-KR" altLang="en-US" dirty="0" err="1" smtClean="0"/>
              <a:t>변수값이</a:t>
            </a:r>
            <a:r>
              <a:rPr lang="ko-KR" altLang="en-US" dirty="0" smtClean="0"/>
              <a:t> 변경됨 </a:t>
            </a:r>
            <a:endParaRPr lang="en-US" altLang="ko-KR" dirty="0"/>
          </a:p>
        </p:txBody>
      </p:sp>
      <p:sp>
        <p:nvSpPr>
          <p:cNvPr id="4" name="직사각형 3"/>
          <p:cNvSpPr/>
          <p:nvPr/>
        </p:nvSpPr>
        <p:spPr>
          <a:xfrm>
            <a:off x="971600" y="3501008"/>
            <a:ext cx="352839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p1 = P(1001)</a:t>
            </a:r>
          </a:p>
          <a:p>
            <a:r>
              <a:rPr lang="en-US" altLang="ko-KR" sz="1200" dirty="0"/>
              <a:t>print id(p1.x)</a:t>
            </a:r>
          </a:p>
          <a:p>
            <a:r>
              <a:rPr lang="en-US" altLang="ko-KR" sz="1200" dirty="0"/>
              <a:t>print P.__</a:t>
            </a:r>
            <a:r>
              <a:rPr lang="en-US" altLang="ko-KR" sz="1200" dirty="0" err="1"/>
              <a:t>dict</a:t>
            </a:r>
            <a:r>
              <a:rPr lang="en-US" altLang="ko-KR" sz="1200" dirty="0"/>
              <a:t>__['x']</a:t>
            </a:r>
          </a:p>
          <a:p>
            <a:r>
              <a:rPr lang="en-US" altLang="ko-KR" sz="1200" dirty="0"/>
              <a:t>print id(p1.__dict__['x'])</a:t>
            </a:r>
          </a:p>
          <a:p>
            <a:r>
              <a:rPr lang="en-US" altLang="ko-KR" sz="1200" dirty="0"/>
              <a:t>print p1.x</a:t>
            </a:r>
          </a:p>
          <a:p>
            <a:r>
              <a:rPr lang="en-US" altLang="ko-KR" sz="1200" dirty="0"/>
              <a:t>p1.x = -12</a:t>
            </a:r>
          </a:p>
          <a:p>
            <a:r>
              <a:rPr lang="en-US" altLang="ko-KR" sz="1200" dirty="0"/>
              <a:t>print p1.x</a:t>
            </a:r>
          </a:p>
          <a:p>
            <a:r>
              <a:rPr lang="en-US" altLang="ko-KR" sz="1200" dirty="0"/>
              <a:t>print p1.__dict__</a:t>
            </a:r>
          </a:p>
        </p:txBody>
      </p:sp>
      <p:sp>
        <p:nvSpPr>
          <p:cNvPr id="6" name="TextBox 5"/>
          <p:cNvSpPr txBox="1"/>
          <p:nvPr/>
        </p:nvSpPr>
        <p:spPr>
          <a:xfrm>
            <a:off x="5652120" y="3928988"/>
            <a:ext cx="3024336" cy="2308324"/>
          </a:xfrm>
          <a:prstGeom prst="rect">
            <a:avLst/>
          </a:prstGeom>
          <a:noFill/>
        </p:spPr>
        <p:txBody>
          <a:bodyPr wrap="square" rtlCol="0">
            <a:spAutoFit/>
          </a:bodyPr>
          <a:lstStyle/>
          <a:p>
            <a:r>
              <a:rPr lang="en-US" altLang="ko-KR" dirty="0" smtClean="0"/>
              <a:t>#</a:t>
            </a:r>
            <a:r>
              <a:rPr lang="ko-KR" altLang="en-US" dirty="0" smtClean="0"/>
              <a:t>처리결과값</a:t>
            </a:r>
            <a:endParaRPr lang="en-US" altLang="ko-KR" dirty="0"/>
          </a:p>
          <a:p>
            <a:r>
              <a:rPr lang="en-US" altLang="ko-KR" dirty="0"/>
              <a:t>44625868</a:t>
            </a:r>
          </a:p>
          <a:p>
            <a:r>
              <a:rPr lang="en-US" altLang="ko-KR" dirty="0"/>
              <a:t>&lt;property object at 0x02C1D4E0&gt;</a:t>
            </a:r>
          </a:p>
          <a:p>
            <a:r>
              <a:rPr lang="en-US" altLang="ko-KR" dirty="0"/>
              <a:t>44625868</a:t>
            </a:r>
          </a:p>
          <a:p>
            <a:r>
              <a:rPr lang="en-US" altLang="ko-KR" dirty="0"/>
              <a:t>1001</a:t>
            </a:r>
          </a:p>
          <a:p>
            <a:r>
              <a:rPr lang="en-US" altLang="ko-KR" dirty="0"/>
              <a:t>-12</a:t>
            </a:r>
          </a:p>
          <a:p>
            <a:r>
              <a:rPr lang="en-US" altLang="ko-KR" dirty="0"/>
              <a:t>{'x': -12}</a:t>
            </a:r>
            <a:endParaRPr lang="ko-KR" altLang="en-US" dirty="0"/>
          </a:p>
        </p:txBody>
      </p:sp>
      <p:sp>
        <p:nvSpPr>
          <p:cNvPr id="7" name="직사각형 6"/>
          <p:cNvSpPr/>
          <p:nvPr/>
        </p:nvSpPr>
        <p:spPr>
          <a:xfrm>
            <a:off x="971600" y="4365104"/>
            <a:ext cx="2592288" cy="144016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p:cNvCxnSpPr>
            <a:stCxn id="7" idx="3"/>
            <a:endCxn id="6" idx="1"/>
          </p:cNvCxnSpPr>
          <p:nvPr/>
        </p:nvCxnSpPr>
        <p:spPr>
          <a:xfrm flipV="1">
            <a:off x="3563888" y="5083150"/>
            <a:ext cx="2088232" cy="20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5398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Creating Property decorator(1)</a:t>
            </a:r>
            <a:endParaRPr lang="ko-KR" altLang="en-US" dirty="0"/>
          </a:p>
        </p:txBody>
      </p:sp>
      <p:sp>
        <p:nvSpPr>
          <p:cNvPr id="3" name="내용 개체 틀 2"/>
          <p:cNvSpPr>
            <a:spLocks noGrp="1"/>
          </p:cNvSpPr>
          <p:nvPr>
            <p:ph sz="quarter" idx="1"/>
          </p:nvPr>
        </p:nvSpPr>
        <p:spPr>
          <a:xfrm>
            <a:off x="457200" y="1672209"/>
            <a:ext cx="8229600" cy="1468759"/>
          </a:xfrm>
        </p:spPr>
        <p:txBody>
          <a:bodyPr>
            <a:normAutofit fontScale="77500" lnSpcReduction="20000"/>
          </a:bodyPr>
          <a:lstStyle/>
          <a:p>
            <a:pPr marL="0" indent="0">
              <a:buNone/>
            </a:pPr>
            <a:r>
              <a:rPr lang="ko-KR" altLang="en-US" dirty="0" err="1" smtClean="0"/>
              <a:t>인스턴스</a:t>
            </a:r>
            <a:r>
              <a:rPr lang="ko-KR" altLang="en-US" dirty="0" smtClean="0"/>
              <a:t> 객체의 변수 접근을 </a:t>
            </a:r>
            <a:r>
              <a:rPr lang="ko-KR" altLang="en-US" dirty="0" err="1" smtClean="0"/>
              <a:t>메소드로</a:t>
            </a:r>
            <a:r>
              <a:rPr lang="ko-KR" altLang="en-US" dirty="0" smtClean="0"/>
              <a:t> 제약하기 위해서는 </a:t>
            </a:r>
            <a:r>
              <a:rPr lang="en-US" altLang="ko-KR" dirty="0" smtClean="0"/>
              <a:t>Property </a:t>
            </a:r>
            <a:r>
              <a:rPr lang="ko-KR" altLang="en-US" dirty="0" smtClean="0"/>
              <a:t>객체로 </a:t>
            </a:r>
            <a:r>
              <a:rPr lang="ko-KR" altLang="en-US" dirty="0" err="1" smtClean="0"/>
              <a:t>인스턴스</a:t>
            </a:r>
            <a:r>
              <a:rPr lang="ko-KR" altLang="en-US" dirty="0" smtClean="0"/>
              <a:t> 객체의 변수를 </a:t>
            </a:r>
            <a:r>
              <a:rPr lang="en-US" altLang="ko-KR" dirty="0" smtClean="0"/>
              <a:t>Wrapping </a:t>
            </a:r>
            <a:r>
              <a:rPr lang="ko-KR" altLang="en-US" dirty="0" smtClean="0"/>
              <a:t>해야 함</a:t>
            </a:r>
            <a:endParaRPr lang="en-US" altLang="ko-KR" dirty="0" smtClean="0"/>
          </a:p>
          <a:p>
            <a:pPr marL="0" indent="0">
              <a:buNone/>
            </a:pPr>
            <a:endParaRPr lang="en-US" altLang="ko-KR" dirty="0" smtClean="0"/>
          </a:p>
          <a:p>
            <a:pPr marL="0" indent="0">
              <a:buNone/>
            </a:pPr>
            <a:r>
              <a:rPr lang="en-US" altLang="ko-KR" dirty="0"/>
              <a:t>property(</a:t>
            </a:r>
            <a:r>
              <a:rPr lang="en-US" altLang="ko-KR" dirty="0" err="1"/>
              <a:t>fget</a:t>
            </a:r>
            <a:r>
              <a:rPr lang="en-US" altLang="ko-KR" dirty="0"/>
              <a:t>=None, </a:t>
            </a:r>
            <a:r>
              <a:rPr lang="en-US" altLang="ko-KR" dirty="0" err="1"/>
              <a:t>fset</a:t>
            </a:r>
            <a:r>
              <a:rPr lang="en-US" altLang="ko-KR" dirty="0"/>
              <a:t>=None, </a:t>
            </a:r>
            <a:r>
              <a:rPr lang="en-US" altLang="ko-KR" dirty="0" err="1"/>
              <a:t>fdel</a:t>
            </a:r>
            <a:r>
              <a:rPr lang="en-US" altLang="ko-KR" dirty="0"/>
              <a:t>=None, doc=None)</a:t>
            </a:r>
          </a:p>
          <a:p>
            <a:pPr marL="0" indent="0">
              <a:buNone/>
            </a:pPr>
            <a:endParaRPr lang="en-US" altLang="ko-KR" dirty="0"/>
          </a:p>
        </p:txBody>
      </p:sp>
      <p:sp>
        <p:nvSpPr>
          <p:cNvPr id="4" name="직사각형 3"/>
          <p:cNvSpPr/>
          <p:nvPr/>
        </p:nvSpPr>
        <p:spPr>
          <a:xfrm>
            <a:off x="1201823" y="3237076"/>
            <a:ext cx="388843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class P:</a:t>
            </a:r>
          </a:p>
          <a:p>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a:t>__</a:t>
            </a:r>
            <a:r>
              <a:rPr lang="en-US" altLang="ko-KR" sz="1200" dirty="0" err="1"/>
              <a:t>init</a:t>
            </a:r>
            <a:r>
              <a:rPr lang="en-US" altLang="ko-KR" sz="1200" dirty="0"/>
              <a:t>__(</a:t>
            </a:r>
            <a:r>
              <a:rPr lang="en-US" altLang="ko-KR" sz="1200" dirty="0" err="1"/>
              <a:t>self,x</a:t>
            </a:r>
            <a:r>
              <a:rPr lang="en-US" altLang="ko-KR" sz="1200" dirty="0"/>
              <a:t>):</a:t>
            </a:r>
          </a:p>
          <a:p>
            <a:r>
              <a:rPr lang="en-US" altLang="ko-KR" sz="1200" dirty="0" smtClean="0"/>
              <a:t>        </a:t>
            </a:r>
            <a:r>
              <a:rPr lang="en-US" altLang="ko-KR" sz="1200" dirty="0" err="1" smtClean="0"/>
              <a:t>self.x</a:t>
            </a:r>
            <a:r>
              <a:rPr lang="en-US" altLang="ko-KR" sz="1200" dirty="0" smtClean="0"/>
              <a:t> </a:t>
            </a:r>
            <a:r>
              <a:rPr lang="en-US" altLang="ko-KR" sz="1200" dirty="0"/>
              <a:t>= </a:t>
            </a:r>
            <a:r>
              <a:rPr lang="en-US" altLang="ko-KR" sz="1200" dirty="0" smtClean="0"/>
              <a:t>x</a:t>
            </a:r>
          </a:p>
          <a:p>
            <a:r>
              <a:rPr lang="en-US" altLang="ko-KR" sz="1200" dirty="0" smtClean="0"/>
              <a:t>  </a:t>
            </a:r>
            <a:endParaRPr lang="en-US" altLang="ko-KR" sz="1200" dirty="0"/>
          </a:p>
          <a:p>
            <a:r>
              <a:rPr lang="en-US" altLang="ko-KR" sz="1200" dirty="0" smtClean="0"/>
              <a:t>    </a:t>
            </a:r>
            <a:r>
              <a:rPr lang="en-US" altLang="ko-KR" sz="1200" dirty="0"/>
              <a:t>@property</a:t>
            </a:r>
          </a:p>
          <a:p>
            <a:r>
              <a:rPr lang="en-US" altLang="ko-KR" sz="1200" dirty="0" smtClean="0"/>
              <a:t>    </a:t>
            </a:r>
            <a:r>
              <a:rPr lang="en-US" altLang="ko-KR" sz="1200" dirty="0" err="1" smtClean="0"/>
              <a:t>def</a:t>
            </a:r>
            <a:r>
              <a:rPr lang="en-US" altLang="ko-KR" sz="1200" dirty="0" smtClean="0"/>
              <a:t> </a:t>
            </a:r>
            <a:r>
              <a:rPr lang="en-US" altLang="ko-KR" sz="1200" dirty="0"/>
              <a:t>x(self):</a:t>
            </a:r>
          </a:p>
          <a:p>
            <a:r>
              <a:rPr lang="en-US" altLang="ko-KR" sz="1200" dirty="0" smtClean="0"/>
              <a:t>        return </a:t>
            </a:r>
            <a:r>
              <a:rPr lang="en-US" altLang="ko-KR" sz="1200" dirty="0" err="1"/>
              <a:t>self.__</a:t>
            </a:r>
            <a:r>
              <a:rPr lang="en-US" altLang="ko-KR" sz="1200" dirty="0" err="1" smtClean="0"/>
              <a:t>x</a:t>
            </a:r>
            <a:endParaRPr lang="en-US" altLang="ko-KR" sz="1200" dirty="0"/>
          </a:p>
          <a:p>
            <a:r>
              <a:rPr lang="en-US" altLang="ko-KR" sz="1200" dirty="0" smtClean="0"/>
              <a:t>    @</a:t>
            </a:r>
            <a:r>
              <a:rPr lang="en-US" altLang="ko-KR" sz="1200" dirty="0" err="1"/>
              <a:t>x.setter</a:t>
            </a:r>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a:t>x(self, x):</a:t>
            </a:r>
          </a:p>
          <a:p>
            <a:r>
              <a:rPr lang="en-US" altLang="ko-KR" sz="1200" dirty="0" smtClean="0"/>
              <a:t>        </a:t>
            </a:r>
            <a:r>
              <a:rPr lang="en-US" altLang="ko-KR" sz="1200" dirty="0" err="1" smtClean="0"/>
              <a:t>self</a:t>
            </a:r>
            <a:r>
              <a:rPr lang="en-US" altLang="ko-KR" sz="1200" dirty="0" err="1"/>
              <a:t>.__x</a:t>
            </a:r>
            <a:r>
              <a:rPr lang="en-US" altLang="ko-KR" sz="1200" dirty="0"/>
              <a:t> = x</a:t>
            </a:r>
          </a:p>
          <a:p>
            <a:r>
              <a:rPr lang="en-US" altLang="ko-KR" sz="1200" dirty="0" smtClean="0"/>
              <a:t>    @</a:t>
            </a:r>
            <a:r>
              <a:rPr lang="en-US" altLang="ko-KR" sz="1200" dirty="0" err="1"/>
              <a:t>x.deleter</a:t>
            </a:r>
            <a:endParaRPr lang="en-US" altLang="ko-KR" sz="1200" dirty="0"/>
          </a:p>
          <a:p>
            <a:r>
              <a:rPr lang="en-US" altLang="ko-KR" sz="1200" dirty="0" smtClean="0"/>
              <a:t>    </a:t>
            </a:r>
            <a:r>
              <a:rPr lang="en-US" altLang="ko-KR" sz="1200" dirty="0" err="1" smtClean="0"/>
              <a:t>def</a:t>
            </a:r>
            <a:r>
              <a:rPr lang="en-US" altLang="ko-KR" sz="1200" dirty="0" smtClean="0"/>
              <a:t> </a:t>
            </a:r>
            <a:r>
              <a:rPr lang="en-US" altLang="ko-KR" sz="1200" dirty="0"/>
              <a:t>x(self):</a:t>
            </a:r>
          </a:p>
          <a:p>
            <a:r>
              <a:rPr lang="en-US" altLang="ko-KR" sz="1200" dirty="0" smtClean="0"/>
              <a:t>        del </a:t>
            </a:r>
            <a:r>
              <a:rPr lang="en-US" altLang="ko-KR" sz="1200" dirty="0" err="1"/>
              <a:t>self.x</a:t>
            </a:r>
            <a:r>
              <a:rPr lang="en-US" altLang="ko-KR" sz="1200" dirty="0"/>
              <a:t> </a:t>
            </a:r>
          </a:p>
        </p:txBody>
      </p:sp>
      <p:sp>
        <p:nvSpPr>
          <p:cNvPr id="6" name="TextBox 5"/>
          <p:cNvSpPr txBox="1"/>
          <p:nvPr/>
        </p:nvSpPr>
        <p:spPr>
          <a:xfrm>
            <a:off x="5724128" y="4293096"/>
            <a:ext cx="3024336" cy="1754326"/>
          </a:xfrm>
          <a:prstGeom prst="rect">
            <a:avLst/>
          </a:prstGeom>
          <a:noFill/>
        </p:spPr>
        <p:txBody>
          <a:bodyPr wrap="square" rtlCol="0">
            <a:spAutoFit/>
          </a:bodyPr>
          <a:lstStyle/>
          <a:p>
            <a:r>
              <a:rPr lang="en-US" altLang="ko-KR" dirty="0" smtClean="0"/>
              <a:t>Getter, setter, </a:t>
            </a:r>
            <a:r>
              <a:rPr lang="en-US" altLang="ko-KR" dirty="0" err="1" smtClean="0"/>
              <a:t>deleter</a:t>
            </a:r>
            <a:r>
              <a:rPr lang="en-US" altLang="ko-KR" dirty="0" smtClean="0"/>
              <a:t> </a:t>
            </a:r>
            <a:r>
              <a:rPr lang="ko-KR" altLang="en-US" dirty="0" err="1" smtClean="0"/>
              <a:t>메소드를</a:t>
            </a:r>
            <a:r>
              <a:rPr lang="ko-KR" altLang="en-US" dirty="0" smtClean="0"/>
              <a:t> 정의</a:t>
            </a:r>
            <a:endParaRPr lang="en-US" altLang="ko-KR" dirty="0" smtClean="0"/>
          </a:p>
          <a:p>
            <a:r>
              <a:rPr lang="ko-KR" altLang="en-US" dirty="0" err="1"/>
              <a:t>인스턴스</a:t>
            </a:r>
            <a:r>
              <a:rPr lang="ko-KR" altLang="en-US" dirty="0"/>
              <a:t> 객체의 변수명과 동일하게 </a:t>
            </a:r>
            <a:r>
              <a:rPr lang="en-US" altLang="ko-KR" dirty="0"/>
              <a:t>Property </a:t>
            </a:r>
            <a:r>
              <a:rPr lang="ko-KR" altLang="en-US" dirty="0"/>
              <a:t>객체 생성</a:t>
            </a:r>
            <a:r>
              <a:rPr lang="en-US" altLang="ko-KR" dirty="0"/>
              <a:t>(</a:t>
            </a:r>
            <a:r>
              <a:rPr lang="ko-KR" altLang="en-US" dirty="0"/>
              <a:t>내부에 </a:t>
            </a:r>
            <a:r>
              <a:rPr lang="en-US" altLang="ko-KR" dirty="0"/>
              <a:t>_x </a:t>
            </a:r>
            <a:r>
              <a:rPr lang="ko-KR" altLang="en-US" dirty="0"/>
              <a:t>생김</a:t>
            </a:r>
            <a:r>
              <a:rPr lang="en-US" altLang="ko-KR" dirty="0"/>
              <a:t>)</a:t>
            </a:r>
            <a:endParaRPr lang="ko-KR" altLang="en-US" dirty="0"/>
          </a:p>
          <a:p>
            <a:endParaRPr lang="ko-KR" altLang="en-US" dirty="0"/>
          </a:p>
        </p:txBody>
      </p:sp>
      <p:sp>
        <p:nvSpPr>
          <p:cNvPr id="10" name="직사각형 9"/>
          <p:cNvSpPr/>
          <p:nvPr/>
        </p:nvSpPr>
        <p:spPr>
          <a:xfrm>
            <a:off x="1233466" y="4435805"/>
            <a:ext cx="3500536" cy="172949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화살표 연결선 11"/>
          <p:cNvCxnSpPr>
            <a:stCxn id="10" idx="3"/>
            <a:endCxn id="6" idx="1"/>
          </p:cNvCxnSpPr>
          <p:nvPr/>
        </p:nvCxnSpPr>
        <p:spPr>
          <a:xfrm flipV="1">
            <a:off x="4734002" y="5170259"/>
            <a:ext cx="990126" cy="1302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1911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Creating Property </a:t>
            </a:r>
            <a:r>
              <a:rPr lang="en-US" altLang="ko-KR" dirty="0" smtClean="0"/>
              <a:t>decorator(2)</a:t>
            </a:r>
            <a:endParaRPr lang="ko-KR" altLang="en-US" dirty="0"/>
          </a:p>
        </p:txBody>
      </p:sp>
      <p:sp>
        <p:nvSpPr>
          <p:cNvPr id="3" name="내용 개체 틀 2"/>
          <p:cNvSpPr>
            <a:spLocks noGrp="1"/>
          </p:cNvSpPr>
          <p:nvPr>
            <p:ph sz="quarter" idx="1"/>
          </p:nvPr>
        </p:nvSpPr>
        <p:spPr>
          <a:xfrm>
            <a:off x="457200" y="1672209"/>
            <a:ext cx="8229600" cy="1468759"/>
          </a:xfrm>
        </p:spPr>
        <p:txBody>
          <a:bodyPr>
            <a:normAutofit/>
          </a:bodyPr>
          <a:lstStyle/>
          <a:p>
            <a:pPr marL="0" indent="0">
              <a:buNone/>
            </a:pPr>
            <a:r>
              <a:rPr lang="en-US" altLang="ko-KR" dirty="0" smtClean="0"/>
              <a:t>Property </a:t>
            </a:r>
            <a:r>
              <a:rPr lang="ko-KR" altLang="en-US" dirty="0" smtClean="0"/>
              <a:t>객체 생성하여 처리하는 방식과 동일</a:t>
            </a:r>
            <a:endParaRPr lang="en-US" altLang="ko-KR" dirty="0"/>
          </a:p>
        </p:txBody>
      </p:sp>
      <p:sp>
        <p:nvSpPr>
          <p:cNvPr id="4" name="직사각형 3"/>
          <p:cNvSpPr/>
          <p:nvPr/>
        </p:nvSpPr>
        <p:spPr>
          <a:xfrm>
            <a:off x="971600" y="3501008"/>
            <a:ext cx="3528392"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p1 = P(1001)</a:t>
            </a:r>
          </a:p>
          <a:p>
            <a:r>
              <a:rPr lang="en-US" altLang="ko-KR" sz="1200" dirty="0"/>
              <a:t>print id(p1.x)</a:t>
            </a:r>
          </a:p>
          <a:p>
            <a:r>
              <a:rPr lang="en-US" altLang="ko-KR" sz="1200" dirty="0"/>
              <a:t>print P.__</a:t>
            </a:r>
            <a:r>
              <a:rPr lang="en-US" altLang="ko-KR" sz="1200" dirty="0" err="1"/>
              <a:t>dict</a:t>
            </a:r>
            <a:r>
              <a:rPr lang="en-US" altLang="ko-KR" sz="1200" dirty="0"/>
              <a:t>__['x']</a:t>
            </a:r>
          </a:p>
          <a:p>
            <a:r>
              <a:rPr lang="en-US" altLang="ko-KR" sz="1200" dirty="0"/>
              <a:t>print id(p1.__dict__['x'])</a:t>
            </a:r>
          </a:p>
          <a:p>
            <a:r>
              <a:rPr lang="en-US" altLang="ko-KR" sz="1200" dirty="0"/>
              <a:t>print p1.x</a:t>
            </a:r>
          </a:p>
          <a:p>
            <a:r>
              <a:rPr lang="en-US" altLang="ko-KR" sz="1200" dirty="0"/>
              <a:t>p1.x = -12</a:t>
            </a:r>
          </a:p>
          <a:p>
            <a:r>
              <a:rPr lang="en-US" altLang="ko-KR" sz="1200" dirty="0"/>
              <a:t>print p1.x</a:t>
            </a:r>
          </a:p>
          <a:p>
            <a:r>
              <a:rPr lang="en-US" altLang="ko-KR" sz="1200" dirty="0"/>
              <a:t>print p1.__dict__</a:t>
            </a:r>
          </a:p>
        </p:txBody>
      </p:sp>
      <p:sp>
        <p:nvSpPr>
          <p:cNvPr id="6" name="TextBox 5"/>
          <p:cNvSpPr txBox="1"/>
          <p:nvPr/>
        </p:nvSpPr>
        <p:spPr>
          <a:xfrm>
            <a:off x="5652120" y="3928988"/>
            <a:ext cx="3024336" cy="2308324"/>
          </a:xfrm>
          <a:prstGeom prst="rect">
            <a:avLst/>
          </a:prstGeom>
          <a:noFill/>
        </p:spPr>
        <p:txBody>
          <a:bodyPr wrap="square" rtlCol="0">
            <a:spAutoFit/>
          </a:bodyPr>
          <a:lstStyle/>
          <a:p>
            <a:r>
              <a:rPr lang="en-US" altLang="ko-KR" dirty="0" smtClean="0"/>
              <a:t>#</a:t>
            </a:r>
            <a:r>
              <a:rPr lang="ko-KR" altLang="en-US" dirty="0" smtClean="0"/>
              <a:t>처리결과값</a:t>
            </a:r>
            <a:endParaRPr lang="en-US" altLang="ko-KR" dirty="0"/>
          </a:p>
          <a:p>
            <a:r>
              <a:rPr lang="en-US" altLang="ko-KR" dirty="0"/>
              <a:t>44625916</a:t>
            </a:r>
          </a:p>
          <a:p>
            <a:r>
              <a:rPr lang="en-US" altLang="ko-KR" dirty="0"/>
              <a:t>&lt;property object at 0x02C1D3C0&gt;</a:t>
            </a:r>
          </a:p>
          <a:p>
            <a:r>
              <a:rPr lang="en-US" altLang="ko-KR" dirty="0"/>
              <a:t>44625916</a:t>
            </a:r>
          </a:p>
          <a:p>
            <a:r>
              <a:rPr lang="en-US" altLang="ko-KR" dirty="0"/>
              <a:t>1001</a:t>
            </a:r>
          </a:p>
          <a:p>
            <a:r>
              <a:rPr lang="en-US" altLang="ko-KR" dirty="0"/>
              <a:t>-12</a:t>
            </a:r>
          </a:p>
          <a:p>
            <a:r>
              <a:rPr lang="en-US" altLang="ko-KR" dirty="0"/>
              <a:t>{'x': -12}</a:t>
            </a:r>
            <a:endParaRPr lang="ko-KR" altLang="en-US" dirty="0"/>
          </a:p>
        </p:txBody>
      </p:sp>
      <p:sp>
        <p:nvSpPr>
          <p:cNvPr id="7" name="직사각형 6"/>
          <p:cNvSpPr/>
          <p:nvPr/>
        </p:nvSpPr>
        <p:spPr>
          <a:xfrm>
            <a:off x="971600" y="4365104"/>
            <a:ext cx="2592288" cy="144016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p:cNvCxnSpPr>
            <a:stCxn id="7" idx="3"/>
            <a:endCxn id="6" idx="1"/>
          </p:cNvCxnSpPr>
          <p:nvPr/>
        </p:nvCxnSpPr>
        <p:spPr>
          <a:xfrm flipV="1">
            <a:off x="3563888" y="5083150"/>
            <a:ext cx="2088232" cy="20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81134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Object</a:t>
            </a:r>
            <a:br>
              <a:rPr lang="en-US" altLang="ko-KR" dirty="0" smtClean="0"/>
            </a:br>
            <a:endParaRPr lang="ko-KR" altLang="en-US" dirty="0"/>
          </a:p>
        </p:txBody>
      </p:sp>
    </p:spTree>
    <p:extLst>
      <p:ext uri="{BB962C8B-B14F-4D97-AF65-F5344CB8AC3E}">
        <p14:creationId xmlns:p14="http://schemas.microsoft.com/office/powerpoint/2010/main" val="2856662524"/>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Object</a:t>
            </a:r>
            <a:endParaRPr lang="ko-KR" altLang="en-US" dirty="0"/>
          </a:p>
        </p:txBody>
      </p:sp>
    </p:spTree>
    <p:extLst>
      <p:ext uri="{BB962C8B-B14F-4D97-AF65-F5344CB8AC3E}">
        <p14:creationId xmlns:p14="http://schemas.microsoft.com/office/powerpoint/2010/main" val="3742043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Sequence </a:t>
            </a:r>
            <a:r>
              <a:rPr lang="en-US" altLang="ko-KR" dirty="0" smtClean="0"/>
              <a:t>: Slice</a:t>
            </a:r>
            <a:endParaRPr lang="ko-KR" altLang="en-US" dirty="0"/>
          </a:p>
        </p:txBody>
      </p:sp>
    </p:spTree>
    <p:extLst>
      <p:ext uri="{BB962C8B-B14F-4D97-AF65-F5344CB8AC3E}">
        <p14:creationId xmlns:p14="http://schemas.microsoft.com/office/powerpoint/2010/main" val="4185226380"/>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왜 모든 것을 객체로 관리하나</a:t>
            </a:r>
            <a:r>
              <a:rPr lang="en-US" altLang="ko-KR" dirty="0" smtClean="0"/>
              <a:t>?</a:t>
            </a:r>
            <a:endParaRPr lang="ko-KR" altLang="en-US" dirty="0"/>
          </a:p>
        </p:txBody>
      </p:sp>
      <p:sp>
        <p:nvSpPr>
          <p:cNvPr id="4" name="직사각형 3"/>
          <p:cNvSpPr/>
          <p:nvPr/>
        </p:nvSpPr>
        <p:spPr>
          <a:xfrm>
            <a:off x="771624" y="4326761"/>
            <a:ext cx="1800200" cy="39728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모든 것은 객체</a:t>
            </a:r>
            <a:endParaRPr lang="ko-KR" altLang="en-US" dirty="0">
              <a:solidFill>
                <a:schemeClr val="tx1"/>
              </a:solidFill>
            </a:endParaRPr>
          </a:p>
        </p:txBody>
      </p:sp>
      <p:sp>
        <p:nvSpPr>
          <p:cNvPr id="5" name="직사각형 4"/>
          <p:cNvSpPr/>
          <p:nvPr/>
        </p:nvSpPr>
        <p:spPr>
          <a:xfrm>
            <a:off x="3894192" y="2910206"/>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값</a:t>
            </a:r>
            <a:endParaRPr lang="ko-KR" altLang="en-US" sz="1400" dirty="0"/>
          </a:p>
        </p:txBody>
      </p:sp>
      <p:sp>
        <p:nvSpPr>
          <p:cNvPr id="6" name="직사각형 5"/>
          <p:cNvSpPr/>
          <p:nvPr/>
        </p:nvSpPr>
        <p:spPr>
          <a:xfrm>
            <a:off x="6516216" y="2809504"/>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문자</a:t>
            </a:r>
            <a:r>
              <a:rPr lang="ko-KR" altLang="en-US" sz="1400" dirty="0"/>
              <a:t>열</a:t>
            </a:r>
          </a:p>
        </p:txBody>
      </p:sp>
      <p:sp>
        <p:nvSpPr>
          <p:cNvPr id="7" name="직사각형 6"/>
          <p:cNvSpPr/>
          <p:nvPr/>
        </p:nvSpPr>
        <p:spPr>
          <a:xfrm>
            <a:off x="3894192" y="3419591"/>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컨테이너</a:t>
            </a:r>
            <a:endParaRPr lang="ko-KR" altLang="en-US" sz="1400" dirty="0"/>
          </a:p>
        </p:txBody>
      </p:sp>
      <p:sp>
        <p:nvSpPr>
          <p:cNvPr id="8" name="직사각형 7"/>
          <p:cNvSpPr/>
          <p:nvPr/>
        </p:nvSpPr>
        <p:spPr>
          <a:xfrm>
            <a:off x="3894192" y="3928976"/>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함수</a:t>
            </a:r>
            <a:endParaRPr lang="ko-KR" altLang="en-US" sz="1400" dirty="0"/>
          </a:p>
        </p:txBody>
      </p:sp>
      <p:sp>
        <p:nvSpPr>
          <p:cNvPr id="9" name="직사각형 8"/>
          <p:cNvSpPr/>
          <p:nvPr/>
        </p:nvSpPr>
        <p:spPr>
          <a:xfrm>
            <a:off x="3894192" y="4438361"/>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클래스</a:t>
            </a:r>
            <a:endParaRPr lang="ko-KR" altLang="en-US" sz="1400" dirty="0"/>
          </a:p>
        </p:txBody>
      </p:sp>
      <p:sp>
        <p:nvSpPr>
          <p:cNvPr id="10" name="왼쪽 중괄호 9"/>
          <p:cNvSpPr/>
          <p:nvPr/>
        </p:nvSpPr>
        <p:spPr>
          <a:xfrm>
            <a:off x="2958088" y="2948891"/>
            <a:ext cx="648072" cy="2928381"/>
          </a:xfrm>
          <a:prstGeom prst="leftBrace">
            <a:avLst>
              <a:gd name="adj1" fmla="val 760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p:cNvSpPr/>
          <p:nvPr/>
        </p:nvSpPr>
        <p:spPr>
          <a:xfrm>
            <a:off x="6516216" y="3478707"/>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err="1" smtClean="0"/>
              <a:t>튜플</a:t>
            </a:r>
            <a:endParaRPr lang="ko-KR" altLang="en-US" sz="1400" dirty="0"/>
          </a:p>
        </p:txBody>
      </p:sp>
      <p:sp>
        <p:nvSpPr>
          <p:cNvPr id="12" name="직사각형 11"/>
          <p:cNvSpPr/>
          <p:nvPr/>
        </p:nvSpPr>
        <p:spPr>
          <a:xfrm>
            <a:off x="6516216" y="3813309"/>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리스</a:t>
            </a:r>
            <a:r>
              <a:rPr lang="ko-KR" altLang="en-US" sz="1400" dirty="0"/>
              <a:t>트</a:t>
            </a:r>
          </a:p>
        </p:txBody>
      </p:sp>
      <p:sp>
        <p:nvSpPr>
          <p:cNvPr id="13" name="직사각형 12"/>
          <p:cNvSpPr/>
          <p:nvPr/>
        </p:nvSpPr>
        <p:spPr>
          <a:xfrm>
            <a:off x="6516216" y="4147910"/>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err="1" smtClean="0"/>
              <a:t>딕션너</a:t>
            </a:r>
            <a:r>
              <a:rPr lang="ko-KR" altLang="en-US" sz="1400" dirty="0" err="1"/>
              <a:t>리</a:t>
            </a:r>
            <a:endParaRPr lang="ko-KR" altLang="en-US" sz="1400" dirty="0"/>
          </a:p>
        </p:txBody>
      </p:sp>
      <p:cxnSp>
        <p:nvCxnSpPr>
          <p:cNvPr id="15" name="꺾인 연결선 14"/>
          <p:cNvCxnSpPr>
            <a:stCxn id="7" idx="3"/>
            <a:endCxn id="11" idx="1"/>
          </p:cNvCxnSpPr>
          <p:nvPr/>
        </p:nvCxnSpPr>
        <p:spPr>
          <a:xfrm>
            <a:off x="5910416" y="3554988"/>
            <a:ext cx="605800" cy="5911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꺾인 연결선 16"/>
          <p:cNvCxnSpPr>
            <a:stCxn id="7" idx="3"/>
            <a:endCxn id="13" idx="1"/>
          </p:cNvCxnSpPr>
          <p:nvPr/>
        </p:nvCxnSpPr>
        <p:spPr>
          <a:xfrm>
            <a:off x="5910416" y="3554988"/>
            <a:ext cx="605800" cy="72831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꺾인 연결선 18"/>
          <p:cNvCxnSpPr>
            <a:stCxn id="7" idx="3"/>
            <a:endCxn id="12" idx="1"/>
          </p:cNvCxnSpPr>
          <p:nvPr/>
        </p:nvCxnSpPr>
        <p:spPr>
          <a:xfrm>
            <a:off x="5910416" y="3554988"/>
            <a:ext cx="605800" cy="3937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6516216" y="3144106"/>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집</a:t>
            </a:r>
            <a:r>
              <a:rPr lang="ko-KR" altLang="en-US" sz="1400" dirty="0"/>
              <a:t>합</a:t>
            </a:r>
          </a:p>
        </p:txBody>
      </p:sp>
      <p:cxnSp>
        <p:nvCxnSpPr>
          <p:cNvPr id="25" name="꺾인 연결선 24"/>
          <p:cNvCxnSpPr>
            <a:stCxn id="7" idx="3"/>
            <a:endCxn id="6" idx="1"/>
          </p:cNvCxnSpPr>
          <p:nvPr/>
        </p:nvCxnSpPr>
        <p:spPr>
          <a:xfrm flipV="1">
            <a:off x="5910416" y="2944901"/>
            <a:ext cx="605800" cy="6100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꺾인 연결선 26"/>
          <p:cNvCxnSpPr>
            <a:stCxn id="7" idx="3"/>
            <a:endCxn id="23" idx="1"/>
          </p:cNvCxnSpPr>
          <p:nvPr/>
        </p:nvCxnSpPr>
        <p:spPr>
          <a:xfrm flipV="1">
            <a:off x="5910416" y="3279503"/>
            <a:ext cx="605800" cy="27548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1560" y="1630541"/>
            <a:ext cx="7992888" cy="646331"/>
          </a:xfrm>
          <a:prstGeom prst="rect">
            <a:avLst/>
          </a:prstGeom>
          <a:noFill/>
        </p:spPr>
        <p:txBody>
          <a:bodyPr wrap="square" rtlCol="0">
            <a:spAutoFit/>
          </a:bodyPr>
          <a:lstStyle/>
          <a:p>
            <a:r>
              <a:rPr lang="ko-KR" altLang="en-US" dirty="0" err="1" smtClean="0"/>
              <a:t>파이썬은</a:t>
            </a:r>
            <a:r>
              <a:rPr lang="ko-KR" altLang="en-US" dirty="0" smtClean="0"/>
              <a:t> 모든 것을 객체로 인식한다</a:t>
            </a:r>
            <a:r>
              <a:rPr lang="en-US" altLang="ko-KR" dirty="0" smtClean="0"/>
              <a:t>. </a:t>
            </a:r>
          </a:p>
          <a:p>
            <a:r>
              <a:rPr lang="ko-KR" altLang="en-US" dirty="0" smtClean="0"/>
              <a:t>데이터 구조가 다 객체이므로 클래스를 가지고 생성시 참조를 가지고 있음</a:t>
            </a:r>
            <a:endParaRPr lang="ko-KR" altLang="en-US" dirty="0"/>
          </a:p>
        </p:txBody>
      </p:sp>
      <p:sp>
        <p:nvSpPr>
          <p:cNvPr id="21" name="직사각형 20"/>
          <p:cNvSpPr/>
          <p:nvPr/>
        </p:nvSpPr>
        <p:spPr>
          <a:xfrm>
            <a:off x="3902176" y="5445224"/>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파</a:t>
            </a:r>
            <a:r>
              <a:rPr lang="ko-KR" altLang="en-US" sz="1400" dirty="0"/>
              <a:t>일</a:t>
            </a:r>
          </a:p>
        </p:txBody>
      </p:sp>
      <p:sp>
        <p:nvSpPr>
          <p:cNvPr id="22" name="직사각형 21"/>
          <p:cNvSpPr/>
          <p:nvPr/>
        </p:nvSpPr>
        <p:spPr>
          <a:xfrm>
            <a:off x="3885032" y="4947746"/>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모듈</a:t>
            </a:r>
            <a:endParaRPr lang="ko-KR" altLang="en-US" sz="1400" dirty="0"/>
          </a:p>
        </p:txBody>
      </p:sp>
      <p:sp>
        <p:nvSpPr>
          <p:cNvPr id="24" name="직사각형 23"/>
          <p:cNvSpPr/>
          <p:nvPr/>
        </p:nvSpPr>
        <p:spPr>
          <a:xfrm>
            <a:off x="6542504" y="5081538"/>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패키</a:t>
            </a:r>
            <a:r>
              <a:rPr lang="ko-KR" altLang="en-US" sz="1400" dirty="0"/>
              <a:t>지</a:t>
            </a:r>
          </a:p>
        </p:txBody>
      </p:sp>
      <p:sp>
        <p:nvSpPr>
          <p:cNvPr id="26" name="직사각형 25"/>
          <p:cNvSpPr/>
          <p:nvPr/>
        </p:nvSpPr>
        <p:spPr>
          <a:xfrm>
            <a:off x="6542504" y="4742288"/>
            <a:ext cx="2016224" cy="270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400" dirty="0" smtClean="0"/>
              <a:t>모듈</a:t>
            </a:r>
            <a:endParaRPr lang="ko-KR" altLang="en-US" sz="1400" dirty="0"/>
          </a:p>
        </p:txBody>
      </p:sp>
      <p:cxnSp>
        <p:nvCxnSpPr>
          <p:cNvPr id="18" name="꺾인 연결선 17"/>
          <p:cNvCxnSpPr>
            <a:stCxn id="22" idx="3"/>
            <a:endCxn id="26" idx="1"/>
          </p:cNvCxnSpPr>
          <p:nvPr/>
        </p:nvCxnSpPr>
        <p:spPr>
          <a:xfrm flipV="1">
            <a:off x="5901256" y="4877685"/>
            <a:ext cx="641248" cy="2054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꺾인 연결선 27"/>
          <p:cNvCxnSpPr>
            <a:stCxn id="22" idx="3"/>
            <a:endCxn id="24" idx="1"/>
          </p:cNvCxnSpPr>
          <p:nvPr/>
        </p:nvCxnSpPr>
        <p:spPr>
          <a:xfrm>
            <a:off x="5901256" y="5083143"/>
            <a:ext cx="641248" cy="13379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28794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타입에 대한 </a:t>
            </a:r>
            <a:r>
              <a:rPr lang="ko-KR" altLang="en-US" dirty="0" err="1" smtClean="0"/>
              <a:t>예약어는</a:t>
            </a:r>
            <a:r>
              <a:rPr lang="ko-KR" altLang="en-US" dirty="0" smtClean="0"/>
              <a:t> 클래스</a:t>
            </a:r>
            <a:r>
              <a:rPr lang="en-US" altLang="ko-KR" dirty="0" smtClean="0"/>
              <a:t>?</a:t>
            </a:r>
            <a:endParaRPr lang="ko-KR" altLang="en-US" dirty="0"/>
          </a:p>
        </p:txBody>
      </p:sp>
      <p:sp>
        <p:nvSpPr>
          <p:cNvPr id="14" name="TextBox 13"/>
          <p:cNvSpPr txBox="1"/>
          <p:nvPr/>
        </p:nvSpPr>
        <p:spPr>
          <a:xfrm>
            <a:off x="611560" y="1558533"/>
            <a:ext cx="7992888" cy="646331"/>
          </a:xfrm>
          <a:prstGeom prst="rect">
            <a:avLst/>
          </a:prstGeom>
          <a:noFill/>
        </p:spPr>
        <p:txBody>
          <a:bodyPr wrap="square" rtlCol="0">
            <a:spAutoFit/>
          </a:bodyPr>
          <a:lstStyle/>
          <a:p>
            <a:r>
              <a:rPr lang="ko-KR" altLang="en-US" dirty="0" err="1" smtClean="0"/>
              <a:t>파이썬은</a:t>
            </a:r>
            <a:r>
              <a:rPr lang="ko-KR" altLang="en-US" dirty="0" smtClean="0"/>
              <a:t> 모든 것을 객체로 관리하므로 키워드도 내장된 클래스 객체</a:t>
            </a:r>
            <a:endParaRPr lang="en-US" altLang="ko-KR" dirty="0" smtClean="0"/>
          </a:p>
          <a:p>
            <a:endParaRPr lang="ko-KR" altLang="en-US" dirty="0"/>
          </a:p>
        </p:txBody>
      </p:sp>
      <p:sp>
        <p:nvSpPr>
          <p:cNvPr id="3" name="직사각형 2"/>
          <p:cNvSpPr/>
          <p:nvPr/>
        </p:nvSpPr>
        <p:spPr>
          <a:xfrm>
            <a:off x="827584" y="2852936"/>
            <a:ext cx="3780420" cy="3312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type</a:t>
            </a:r>
          </a:p>
          <a:p>
            <a:r>
              <a:rPr lang="en-US" altLang="ko-KR" sz="1000" dirty="0"/>
              <a:t>&lt;type 'type'&gt;</a:t>
            </a:r>
          </a:p>
          <a:p>
            <a:r>
              <a:rPr lang="en-US" altLang="ko-KR" sz="1000" dirty="0"/>
              <a:t>&gt;&gt;&gt; </a:t>
            </a:r>
            <a:r>
              <a:rPr lang="en-US" altLang="ko-KR" sz="1000" dirty="0" err="1"/>
              <a:t>int</a:t>
            </a:r>
            <a:endParaRPr lang="en-US" altLang="ko-KR" sz="1000" dirty="0"/>
          </a:p>
          <a:p>
            <a:r>
              <a:rPr lang="en-US" altLang="ko-KR" sz="1000" dirty="0"/>
              <a:t>&lt;type '</a:t>
            </a:r>
            <a:r>
              <a:rPr lang="en-US" altLang="ko-KR" sz="1000" dirty="0" err="1"/>
              <a:t>int</a:t>
            </a:r>
            <a:r>
              <a:rPr lang="en-US" altLang="ko-KR" sz="1000" dirty="0"/>
              <a:t>'&gt;</a:t>
            </a:r>
          </a:p>
          <a:p>
            <a:r>
              <a:rPr lang="en-US" altLang="ko-KR" sz="1000" dirty="0"/>
              <a:t>&gt;&gt;&gt; float</a:t>
            </a:r>
          </a:p>
          <a:p>
            <a:r>
              <a:rPr lang="en-US" altLang="ko-KR" sz="1000" dirty="0"/>
              <a:t>&lt;type 'float'&gt;</a:t>
            </a:r>
          </a:p>
          <a:p>
            <a:r>
              <a:rPr lang="en-US" altLang="ko-KR" sz="1000" dirty="0"/>
              <a:t>&gt;&gt;&gt; </a:t>
            </a:r>
            <a:r>
              <a:rPr lang="en-US" altLang="ko-KR" sz="1000" dirty="0" err="1"/>
              <a:t>str</a:t>
            </a:r>
            <a:endParaRPr lang="en-US" altLang="ko-KR" sz="1000" dirty="0"/>
          </a:p>
          <a:p>
            <a:r>
              <a:rPr lang="en-US" altLang="ko-KR" sz="1000" dirty="0"/>
              <a:t>&lt;type '</a:t>
            </a:r>
            <a:r>
              <a:rPr lang="en-US" altLang="ko-KR" sz="1000" dirty="0" err="1"/>
              <a:t>str</a:t>
            </a:r>
            <a:r>
              <a:rPr lang="en-US" altLang="ko-KR" sz="1000" dirty="0"/>
              <a:t>'&gt;</a:t>
            </a:r>
          </a:p>
          <a:p>
            <a:r>
              <a:rPr lang="en-US" altLang="ko-KR" sz="1000" dirty="0"/>
              <a:t>&gt;&gt;&gt; list</a:t>
            </a:r>
          </a:p>
          <a:p>
            <a:r>
              <a:rPr lang="en-US" altLang="ko-KR" sz="1000" dirty="0"/>
              <a:t>&lt;type 'list'&gt;</a:t>
            </a:r>
          </a:p>
          <a:p>
            <a:r>
              <a:rPr lang="en-US" altLang="ko-KR" sz="1000" dirty="0"/>
              <a:t>&gt;&gt;&gt; tuple</a:t>
            </a:r>
          </a:p>
          <a:p>
            <a:r>
              <a:rPr lang="en-US" altLang="ko-KR" sz="1000" dirty="0"/>
              <a:t>&lt;type 'tuple</a:t>
            </a:r>
            <a:r>
              <a:rPr lang="en-US" altLang="ko-KR" sz="1000" dirty="0" smtClean="0"/>
              <a:t>'&gt;</a:t>
            </a:r>
          </a:p>
          <a:p>
            <a:r>
              <a:rPr lang="en-US" altLang="ko-KR" sz="1000" dirty="0"/>
              <a:t>&gt;&gt;&gt; </a:t>
            </a:r>
            <a:r>
              <a:rPr lang="en-US" altLang="ko-KR" sz="1000" dirty="0" err="1"/>
              <a:t>dict</a:t>
            </a:r>
            <a:endParaRPr lang="en-US" altLang="ko-KR" sz="1000" dirty="0"/>
          </a:p>
          <a:p>
            <a:r>
              <a:rPr lang="en-US" altLang="ko-KR" sz="1000" dirty="0"/>
              <a:t>&lt;type '</a:t>
            </a:r>
            <a:r>
              <a:rPr lang="en-US" altLang="ko-KR" sz="1000" dirty="0" err="1"/>
              <a:t>dict</a:t>
            </a:r>
            <a:r>
              <a:rPr lang="en-US" altLang="ko-KR" sz="1000" dirty="0"/>
              <a:t>'&gt;</a:t>
            </a:r>
          </a:p>
          <a:p>
            <a:r>
              <a:rPr lang="en-US" altLang="ko-KR" sz="1000" dirty="0"/>
              <a:t>&gt;&gt;&gt; file</a:t>
            </a:r>
          </a:p>
          <a:p>
            <a:r>
              <a:rPr lang="en-US" altLang="ko-KR" sz="1000" dirty="0"/>
              <a:t>&lt;type 'file</a:t>
            </a:r>
            <a:r>
              <a:rPr lang="en-US" altLang="ko-KR" sz="1000" dirty="0" smtClean="0"/>
              <a:t>'&gt;</a:t>
            </a:r>
          </a:p>
          <a:p>
            <a:r>
              <a:rPr lang="en-US" altLang="ko-KR" sz="1000" dirty="0"/>
              <a:t>&gt;&gt;&gt; re</a:t>
            </a:r>
          </a:p>
          <a:p>
            <a:r>
              <a:rPr lang="en-US" altLang="ko-KR" sz="1000" dirty="0"/>
              <a:t>&lt;module 're' from 'C:\Python27\lib\</a:t>
            </a:r>
            <a:r>
              <a:rPr lang="en-US" altLang="ko-KR" sz="1000" dirty="0" err="1"/>
              <a:t>re.pyc</a:t>
            </a:r>
            <a:r>
              <a:rPr lang="en-US" altLang="ko-KR" sz="1000" dirty="0"/>
              <a:t>'&gt;</a:t>
            </a:r>
          </a:p>
          <a:p>
            <a:r>
              <a:rPr lang="en-US" altLang="ko-KR" sz="1000" dirty="0"/>
              <a:t>&gt;&gt;&gt; </a:t>
            </a:r>
            <a:r>
              <a:rPr lang="en-US" altLang="ko-KR" sz="1000" dirty="0" err="1"/>
              <a:t>re.__class</a:t>
            </a:r>
            <a:r>
              <a:rPr lang="en-US" altLang="ko-KR" sz="1000" dirty="0"/>
              <a:t>__</a:t>
            </a:r>
          </a:p>
          <a:p>
            <a:r>
              <a:rPr lang="en-US" altLang="ko-KR" sz="1000" dirty="0"/>
              <a:t>&lt;type 'module'&gt;</a:t>
            </a:r>
            <a:endParaRPr lang="ko-KR" altLang="en-US" sz="1000" dirty="0"/>
          </a:p>
        </p:txBody>
      </p:sp>
    </p:spTree>
    <p:extLst>
      <p:ext uri="{BB962C8B-B14F-4D97-AF65-F5344CB8AC3E}">
        <p14:creationId xmlns:p14="http://schemas.microsoft.com/office/powerpoint/2010/main" val="69578304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Object Scope </a:t>
            </a:r>
            <a:endParaRPr lang="ko-KR" altLang="en-US" dirty="0"/>
          </a:p>
        </p:txBody>
      </p:sp>
      <p:sp>
        <p:nvSpPr>
          <p:cNvPr id="3" name="내용 개체 틀 2"/>
          <p:cNvSpPr>
            <a:spLocks noGrp="1"/>
          </p:cNvSpPr>
          <p:nvPr>
            <p:ph sz="quarter" idx="1"/>
          </p:nvPr>
        </p:nvSpPr>
        <p:spPr>
          <a:xfrm>
            <a:off x="612648" y="1600200"/>
            <a:ext cx="8153400" cy="2332856"/>
          </a:xfrm>
        </p:spPr>
        <p:txBody>
          <a:bodyPr>
            <a:normAutofit fontScale="92500" lnSpcReduction="20000"/>
          </a:bodyPr>
          <a:lstStyle/>
          <a:p>
            <a:pPr marL="0" indent="0" fontAlgn="base">
              <a:lnSpc>
                <a:spcPct val="120000"/>
              </a:lnSpc>
              <a:buNone/>
            </a:pPr>
            <a:r>
              <a:rPr lang="ko-KR" altLang="en-US" sz="2200" dirty="0" smtClean="0">
                <a:latin typeface="+mn-ea"/>
              </a:rPr>
              <a:t>객체들간의 관계</a:t>
            </a:r>
            <a:r>
              <a:rPr lang="en-US" altLang="ko-KR" sz="2200" dirty="0" smtClean="0">
                <a:latin typeface="+mn-ea"/>
              </a:rPr>
              <a:t>(</a:t>
            </a:r>
            <a:r>
              <a:rPr lang="ko-KR" altLang="en-US" sz="2200" dirty="0" smtClean="0">
                <a:latin typeface="+mn-ea"/>
              </a:rPr>
              <a:t>상속 및 </a:t>
            </a:r>
            <a:r>
              <a:rPr lang="en-US" altLang="ko-KR" sz="2200" dirty="0" smtClean="0">
                <a:latin typeface="+mn-ea"/>
              </a:rPr>
              <a:t>instance </a:t>
            </a:r>
            <a:r>
              <a:rPr lang="ko-KR" altLang="en-US" sz="2200" dirty="0" smtClean="0">
                <a:latin typeface="+mn-ea"/>
              </a:rPr>
              <a:t>생성 등</a:t>
            </a:r>
            <a:r>
              <a:rPr lang="en-US" altLang="ko-KR" sz="2200" dirty="0" smtClean="0">
                <a:latin typeface="+mn-ea"/>
              </a:rPr>
              <a:t>)</a:t>
            </a:r>
            <a:r>
              <a:rPr lang="ko-KR" altLang="en-US" sz="2200" dirty="0" smtClean="0">
                <a:latin typeface="+mn-ea"/>
              </a:rPr>
              <a:t>에 따라 객체 멤버들에 대한 접근을 처리</a:t>
            </a:r>
            <a:endParaRPr lang="en-US" altLang="ko-KR" sz="2200" dirty="0" smtClean="0">
              <a:latin typeface="+mn-ea"/>
            </a:endParaRPr>
          </a:p>
          <a:p>
            <a:pPr marL="0" indent="0" fontAlgn="base">
              <a:lnSpc>
                <a:spcPct val="120000"/>
              </a:lnSpc>
              <a:buNone/>
            </a:pPr>
            <a:endParaRPr lang="en-US" altLang="ko-KR" sz="2200" dirty="0">
              <a:latin typeface="+mn-ea"/>
            </a:endParaRPr>
          </a:p>
          <a:p>
            <a:pPr marL="0" indent="0" fontAlgn="base">
              <a:lnSpc>
                <a:spcPct val="120000"/>
              </a:lnSpc>
              <a:buNone/>
            </a:pPr>
            <a:r>
              <a:rPr lang="ko-KR" altLang="en-US" sz="2200" dirty="0" smtClean="0">
                <a:latin typeface="+mn-ea"/>
              </a:rPr>
              <a:t>검색 순서 </a:t>
            </a:r>
            <a:r>
              <a:rPr lang="en-US" altLang="ko-KR" sz="2200" dirty="0" smtClean="0">
                <a:latin typeface="+mn-ea"/>
              </a:rPr>
              <a:t>: </a:t>
            </a:r>
            <a:r>
              <a:rPr lang="ko-KR" altLang="en-US" sz="2200" dirty="0" err="1" smtClean="0">
                <a:latin typeface="+mn-ea"/>
              </a:rPr>
              <a:t>인스턴스</a:t>
            </a:r>
            <a:r>
              <a:rPr lang="en-US" altLang="ko-KR" sz="2200" dirty="0" smtClean="0">
                <a:latin typeface="+mn-ea"/>
              </a:rPr>
              <a:t>&gt; </a:t>
            </a:r>
            <a:r>
              <a:rPr lang="ko-KR" altLang="en-US" sz="2200" dirty="0" smtClean="0">
                <a:latin typeface="+mn-ea"/>
              </a:rPr>
              <a:t>클래스</a:t>
            </a:r>
            <a:r>
              <a:rPr lang="en-US" altLang="ko-KR" sz="2200" dirty="0" smtClean="0">
                <a:latin typeface="+mn-ea"/>
              </a:rPr>
              <a:t>&gt; </a:t>
            </a:r>
            <a:r>
              <a:rPr lang="ko-KR" altLang="en-US" sz="2200" dirty="0" smtClean="0">
                <a:latin typeface="+mn-ea"/>
              </a:rPr>
              <a:t>상속클래스</a:t>
            </a:r>
            <a:r>
              <a:rPr lang="en-US" altLang="ko-KR" sz="2200" dirty="0" smtClean="0">
                <a:latin typeface="+mn-ea"/>
              </a:rPr>
              <a:t>&gt;</a:t>
            </a:r>
            <a:r>
              <a:rPr lang="en-US" altLang="ko-KR" sz="2200" dirty="0" err="1" smtClean="0">
                <a:latin typeface="+mn-ea"/>
              </a:rPr>
              <a:t>builtin</a:t>
            </a:r>
            <a:r>
              <a:rPr lang="en-US" altLang="ko-KR" sz="2200" dirty="0" smtClean="0">
                <a:latin typeface="+mn-ea"/>
              </a:rPr>
              <a:t> Class</a:t>
            </a:r>
          </a:p>
          <a:p>
            <a:pPr marL="0" indent="0" fontAlgn="base">
              <a:lnSpc>
                <a:spcPct val="120000"/>
              </a:lnSpc>
              <a:buNone/>
            </a:pPr>
            <a:endParaRPr lang="en-US" altLang="ko-KR" sz="2200" dirty="0">
              <a:latin typeface="+mn-ea"/>
            </a:endParaRPr>
          </a:p>
          <a:p>
            <a:pPr marL="0" indent="0" fontAlgn="base">
              <a:lnSpc>
                <a:spcPct val="120000"/>
              </a:lnSpc>
              <a:buNone/>
            </a:pPr>
            <a:r>
              <a:rPr lang="ko-KR" altLang="en-US" sz="2200" dirty="0" smtClean="0">
                <a:latin typeface="+mn-ea"/>
              </a:rPr>
              <a:t>상속이 많아지면 다양한 상위 멤버들을 접근하여 처리할 수 있다</a:t>
            </a:r>
            <a:r>
              <a:rPr lang="en-US" altLang="ko-KR" sz="2200" dirty="0" smtClean="0">
                <a:latin typeface="+mn-ea"/>
              </a:rPr>
              <a:t>. </a:t>
            </a:r>
          </a:p>
          <a:p>
            <a:pPr marL="0" indent="0" fontAlgn="base">
              <a:lnSpc>
                <a:spcPct val="120000"/>
              </a:lnSpc>
              <a:buNone/>
            </a:pPr>
            <a:endParaRPr lang="en-US" altLang="ko-KR" sz="2200" dirty="0">
              <a:latin typeface="+mn-ea"/>
            </a:endParaRPr>
          </a:p>
          <a:p>
            <a:pPr lvl="1" fontAlgn="base"/>
            <a:endParaRPr lang="ko-KR" altLang="en-US" dirty="0"/>
          </a:p>
          <a:p>
            <a:pPr marL="0" indent="0">
              <a:buNone/>
            </a:pPr>
            <a:endParaRPr lang="ko-KR" altLang="en-US" dirty="0"/>
          </a:p>
        </p:txBody>
      </p:sp>
    </p:spTree>
    <p:extLst>
      <p:ext uri="{BB962C8B-B14F-4D97-AF65-F5344CB8AC3E}">
        <p14:creationId xmlns:p14="http://schemas.microsoft.com/office/powerpoint/2010/main" val="249559879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b="1" dirty="0"/>
              <a:t>Predefined </a:t>
            </a:r>
            <a:r>
              <a:rPr lang="en-US" altLang="ko-KR" b="1" dirty="0" smtClean="0"/>
              <a:t>Instance </a:t>
            </a:r>
            <a:r>
              <a:rPr lang="en-US" altLang="ko-KR" b="1" dirty="0"/>
              <a:t>Attributes</a:t>
            </a:r>
          </a:p>
        </p:txBody>
      </p:sp>
      <p:graphicFrame>
        <p:nvGraphicFramePr>
          <p:cNvPr id="3" name="표 2"/>
          <p:cNvGraphicFramePr>
            <a:graphicFrameLocks noGrp="1"/>
          </p:cNvGraphicFramePr>
          <p:nvPr>
            <p:extLst>
              <p:ext uri="{D42A27DB-BD31-4B8C-83A1-F6EECF244321}">
                <p14:modId xmlns:p14="http://schemas.microsoft.com/office/powerpoint/2010/main" val="3896716835"/>
              </p:ext>
            </p:extLst>
          </p:nvPr>
        </p:nvGraphicFramePr>
        <p:xfrm>
          <a:off x="467544" y="2060848"/>
          <a:ext cx="8229600" cy="822960"/>
        </p:xfrm>
        <a:graphic>
          <a:graphicData uri="http://schemas.openxmlformats.org/drawingml/2006/table">
            <a:tbl>
              <a:tblPr/>
              <a:tblGrid>
                <a:gridCol w="1738536"/>
                <a:gridCol w="1800200"/>
                <a:gridCol w="2088232"/>
                <a:gridCol w="2602632"/>
              </a:tblGrid>
              <a:tr h="0">
                <a:tc>
                  <a:txBody>
                    <a:bodyPr/>
                    <a:lstStyle/>
                    <a:p>
                      <a:pPr algn="ctr"/>
                      <a:r>
                        <a:rPr lang="en-US" sz="1200" dirty="0"/>
                        <a:t>Attribute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Read/Write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0">
                <a:tc>
                  <a:txBody>
                    <a:bodyPr/>
                    <a:lstStyle/>
                    <a:p>
                      <a:pPr algn="ctr"/>
                      <a:r>
                        <a:rPr lang="en-US" sz="1200"/>
                        <a:t>__dict__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dictionary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R/W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The instance name 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sz="1200"/>
                        <a:t>__class__</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t>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The class of this instance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087786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Literal </a:t>
            </a:r>
            <a:r>
              <a:rPr lang="ko-KR" altLang="en-US" dirty="0" smtClean="0"/>
              <a:t>처리</a:t>
            </a:r>
            <a:endParaRPr lang="ko-KR" altLang="en-US" dirty="0"/>
          </a:p>
        </p:txBody>
      </p:sp>
    </p:spTree>
    <p:extLst>
      <p:ext uri="{BB962C8B-B14F-4D97-AF65-F5344CB8AC3E}">
        <p14:creationId xmlns:p14="http://schemas.microsoft.com/office/powerpoint/2010/main" val="283471051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왜 객체화 했을까</a:t>
            </a:r>
            <a:r>
              <a:rPr lang="en-US" altLang="ko-KR" dirty="0" smtClean="0"/>
              <a:t>?</a:t>
            </a:r>
            <a:endParaRPr lang="ko-KR" altLang="en-US" dirty="0"/>
          </a:p>
        </p:txBody>
      </p:sp>
      <p:grpSp>
        <p:nvGrpSpPr>
          <p:cNvPr id="3" name="그룹 2"/>
          <p:cNvGrpSpPr/>
          <p:nvPr/>
        </p:nvGrpSpPr>
        <p:grpSpPr>
          <a:xfrm>
            <a:off x="1043608" y="2774720"/>
            <a:ext cx="7200800" cy="3318576"/>
            <a:chOff x="467544" y="2374951"/>
            <a:chExt cx="7200800" cy="3718345"/>
          </a:xfrm>
        </p:grpSpPr>
        <p:sp>
          <p:nvSpPr>
            <p:cNvPr id="4" name="직사각형 3"/>
            <p:cNvSpPr/>
            <p:nvPr/>
          </p:nvSpPr>
          <p:spPr>
            <a:xfrm>
              <a:off x="467544" y="3921616"/>
              <a:ext cx="1800200" cy="7395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값 객체</a:t>
              </a:r>
              <a:endParaRPr lang="ko-KR" altLang="en-US" dirty="0">
                <a:solidFill>
                  <a:schemeClr val="tx1"/>
                </a:solidFill>
              </a:endParaRPr>
            </a:p>
          </p:txBody>
        </p:sp>
        <p:grpSp>
          <p:nvGrpSpPr>
            <p:cNvPr id="13" name="그룹 12"/>
            <p:cNvGrpSpPr/>
            <p:nvPr/>
          </p:nvGrpSpPr>
          <p:grpSpPr>
            <a:xfrm>
              <a:off x="5652120" y="2374951"/>
              <a:ext cx="2016224" cy="1656184"/>
              <a:chOff x="5004048" y="2492896"/>
              <a:chExt cx="2016224" cy="2088232"/>
            </a:xfrm>
          </p:grpSpPr>
          <p:sp>
            <p:nvSpPr>
              <p:cNvPr id="5" name="직사각형 4"/>
              <p:cNvSpPr/>
              <p:nvPr/>
            </p:nvSpPr>
            <p:spPr>
              <a:xfrm>
                <a:off x="5004048" y="2492896"/>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수치</a:t>
                </a:r>
                <a:r>
                  <a:rPr lang="ko-KR" altLang="en-US" dirty="0" err="1"/>
                  <a:t>값</a:t>
                </a:r>
                <a:endParaRPr lang="ko-KR" altLang="en-US" dirty="0"/>
              </a:p>
            </p:txBody>
          </p:sp>
          <p:sp>
            <p:nvSpPr>
              <p:cNvPr id="6" name="직사각형 5"/>
              <p:cNvSpPr/>
              <p:nvPr/>
            </p:nvSpPr>
            <p:spPr>
              <a:xfrm>
                <a:off x="5004048" y="3284984"/>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문자</a:t>
                </a:r>
                <a:r>
                  <a:rPr lang="ko-KR" altLang="en-US" dirty="0"/>
                  <a:t>열</a:t>
                </a:r>
              </a:p>
            </p:txBody>
          </p:sp>
          <p:sp>
            <p:nvSpPr>
              <p:cNvPr id="7" name="직사각형 6"/>
              <p:cNvSpPr/>
              <p:nvPr/>
            </p:nvSpPr>
            <p:spPr>
              <a:xfrm>
                <a:off x="5004048" y="4077072"/>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튜</a:t>
                </a:r>
                <a:r>
                  <a:rPr lang="ko-KR" altLang="en-US" dirty="0" err="1"/>
                  <a:t>플</a:t>
                </a:r>
                <a:endParaRPr lang="ko-KR" altLang="en-US" dirty="0"/>
              </a:p>
            </p:txBody>
          </p:sp>
        </p:grpSp>
        <p:sp>
          <p:nvSpPr>
            <p:cNvPr id="10" name="왼쪽 중괄호 9"/>
            <p:cNvSpPr/>
            <p:nvPr/>
          </p:nvSpPr>
          <p:spPr>
            <a:xfrm>
              <a:off x="5076056" y="2381815"/>
              <a:ext cx="432048" cy="1584176"/>
            </a:xfrm>
            <a:prstGeom prst="leftBrace">
              <a:avLst>
                <a:gd name="adj1" fmla="val 760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p:cNvSpPr/>
            <p:nvPr/>
          </p:nvSpPr>
          <p:spPr>
            <a:xfrm>
              <a:off x="3203848" y="2797287"/>
              <a:ext cx="1800200" cy="7395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solidFill>
                    <a:schemeClr val="tx1"/>
                  </a:solidFill>
                </a:rPr>
                <a:t>Immutuable</a:t>
              </a:r>
              <a:endParaRPr lang="en-US" altLang="ko-KR" dirty="0" smtClean="0">
                <a:solidFill>
                  <a:schemeClr val="tx1"/>
                </a:solidFill>
              </a:endParaRPr>
            </a:p>
            <a:p>
              <a:pPr algn="ctr"/>
              <a:r>
                <a:rPr lang="en-US" altLang="ko-KR" dirty="0" smtClean="0">
                  <a:solidFill>
                    <a:schemeClr val="tx1"/>
                  </a:solidFill>
                </a:rPr>
                <a:t>(</a:t>
              </a:r>
              <a:r>
                <a:rPr lang="ko-KR" altLang="en-US" dirty="0" err="1" smtClean="0">
                  <a:solidFill>
                    <a:schemeClr val="tx1"/>
                  </a:solidFill>
                </a:rPr>
                <a:t>값객체</a:t>
              </a:r>
              <a:r>
                <a:rPr lang="en-US" altLang="ko-KR" dirty="0" smtClean="0">
                  <a:solidFill>
                    <a:schemeClr val="tx1"/>
                  </a:solidFill>
                </a:rPr>
                <a:t>)</a:t>
              </a:r>
              <a:endParaRPr lang="ko-KR" altLang="en-US" dirty="0">
                <a:solidFill>
                  <a:schemeClr val="tx1"/>
                </a:solidFill>
              </a:endParaRPr>
            </a:p>
          </p:txBody>
        </p:sp>
        <p:sp>
          <p:nvSpPr>
            <p:cNvPr id="12" name="직사각형 11"/>
            <p:cNvSpPr/>
            <p:nvPr/>
          </p:nvSpPr>
          <p:spPr>
            <a:xfrm>
              <a:off x="3203848" y="5209556"/>
              <a:ext cx="1800200" cy="7395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smtClean="0">
                  <a:solidFill>
                    <a:schemeClr val="tx1"/>
                  </a:solidFill>
                </a:rPr>
                <a:t>Mutuable</a:t>
              </a:r>
              <a:endParaRPr lang="en-US" altLang="ko-KR" dirty="0" smtClean="0">
                <a:solidFill>
                  <a:schemeClr val="tx1"/>
                </a:solidFill>
              </a:endParaRPr>
            </a:p>
            <a:p>
              <a:pPr algn="ctr"/>
              <a:r>
                <a:rPr lang="en-US" altLang="ko-KR" dirty="0" smtClean="0">
                  <a:solidFill>
                    <a:schemeClr val="tx1"/>
                  </a:solidFill>
                </a:rPr>
                <a:t>(</a:t>
              </a:r>
              <a:r>
                <a:rPr lang="ko-KR" altLang="en-US" dirty="0" smtClean="0">
                  <a:solidFill>
                    <a:schemeClr val="tx1"/>
                  </a:solidFill>
                </a:rPr>
                <a:t>참조객체</a:t>
              </a:r>
              <a:r>
                <a:rPr lang="en-US" altLang="ko-KR" dirty="0" smtClean="0">
                  <a:solidFill>
                    <a:schemeClr val="tx1"/>
                  </a:solidFill>
                </a:rPr>
                <a:t>)</a:t>
              </a:r>
              <a:endParaRPr lang="ko-KR" altLang="en-US" dirty="0">
                <a:solidFill>
                  <a:schemeClr val="tx1"/>
                </a:solidFill>
              </a:endParaRPr>
            </a:p>
          </p:txBody>
        </p:sp>
        <p:grpSp>
          <p:nvGrpSpPr>
            <p:cNvPr id="14" name="그룹 13"/>
            <p:cNvGrpSpPr/>
            <p:nvPr/>
          </p:nvGrpSpPr>
          <p:grpSpPr>
            <a:xfrm>
              <a:off x="5652120" y="5039247"/>
              <a:ext cx="2016224" cy="1027976"/>
              <a:chOff x="5004048" y="2492896"/>
              <a:chExt cx="2016224" cy="1296144"/>
            </a:xfrm>
          </p:grpSpPr>
          <p:sp>
            <p:nvSpPr>
              <p:cNvPr id="15" name="직사각형 14"/>
              <p:cNvSpPr/>
              <p:nvPr/>
            </p:nvSpPr>
            <p:spPr>
              <a:xfrm>
                <a:off x="5004048" y="2492896"/>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리스</a:t>
                </a:r>
                <a:r>
                  <a:rPr lang="ko-KR" altLang="en-US" dirty="0"/>
                  <a:t>트</a:t>
                </a:r>
              </a:p>
            </p:txBody>
          </p:sp>
          <p:sp>
            <p:nvSpPr>
              <p:cNvPr id="16" name="직사각형 15"/>
              <p:cNvSpPr/>
              <p:nvPr/>
            </p:nvSpPr>
            <p:spPr>
              <a:xfrm>
                <a:off x="5004048" y="3284984"/>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t>딕</a:t>
                </a:r>
                <a:r>
                  <a:rPr lang="ko-KR" altLang="en-US" dirty="0" err="1" smtClean="0"/>
                  <a:t>션너리</a:t>
                </a:r>
                <a:endParaRPr lang="ko-KR" altLang="en-US" dirty="0"/>
              </a:p>
            </p:txBody>
          </p:sp>
        </p:grpSp>
        <p:sp>
          <p:nvSpPr>
            <p:cNvPr id="18" name="왼쪽 중괄호 17"/>
            <p:cNvSpPr/>
            <p:nvPr/>
          </p:nvSpPr>
          <p:spPr>
            <a:xfrm>
              <a:off x="5076056" y="5065320"/>
              <a:ext cx="432048" cy="1027976"/>
            </a:xfrm>
            <a:prstGeom prst="leftBrace">
              <a:avLst>
                <a:gd name="adj1" fmla="val 3408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17" name="TextBox 16"/>
          <p:cNvSpPr txBox="1"/>
          <p:nvPr/>
        </p:nvSpPr>
        <p:spPr>
          <a:xfrm>
            <a:off x="611560" y="1488240"/>
            <a:ext cx="7992888" cy="923330"/>
          </a:xfrm>
          <a:prstGeom prst="rect">
            <a:avLst/>
          </a:prstGeom>
          <a:noFill/>
        </p:spPr>
        <p:txBody>
          <a:bodyPr wrap="square" rtlCol="0">
            <a:spAutoFit/>
          </a:bodyPr>
          <a:lstStyle/>
          <a:p>
            <a:r>
              <a:rPr lang="ko-KR" altLang="en-US" dirty="0" err="1" smtClean="0"/>
              <a:t>파이썬은</a:t>
            </a:r>
            <a:r>
              <a:rPr lang="ko-KR" altLang="en-US" dirty="0" smtClean="0"/>
              <a:t> 모두 객체이므로 변경여부 관리가 중요하다</a:t>
            </a:r>
            <a:r>
              <a:rPr lang="en-US" altLang="ko-KR" dirty="0" smtClean="0"/>
              <a:t>.</a:t>
            </a:r>
          </a:p>
          <a:p>
            <a:r>
              <a:rPr lang="ko-KR" altLang="en-US" dirty="0" smtClean="0"/>
              <a:t>객체가 생성되고 함수 </a:t>
            </a:r>
            <a:r>
              <a:rPr lang="ko-KR" altLang="en-US" dirty="0" err="1" smtClean="0"/>
              <a:t>파라미터</a:t>
            </a:r>
            <a:r>
              <a:rPr lang="ko-KR" altLang="en-US" dirty="0" smtClean="0"/>
              <a:t> 등으로 전달될 때에도 변경이 가능한 객체와 불가능한 객체를 동일한 방식으로 관리한다</a:t>
            </a:r>
            <a:r>
              <a:rPr lang="en-US" altLang="ko-KR" dirty="0" smtClean="0"/>
              <a:t>.</a:t>
            </a:r>
            <a:endParaRPr lang="ko-KR" altLang="en-US" dirty="0"/>
          </a:p>
        </p:txBody>
      </p:sp>
      <p:cxnSp>
        <p:nvCxnSpPr>
          <p:cNvPr id="9" name="꺾인 연결선 8"/>
          <p:cNvCxnSpPr>
            <a:stCxn id="4" idx="3"/>
            <a:endCxn id="11" idx="1"/>
          </p:cNvCxnSpPr>
          <p:nvPr/>
        </p:nvCxnSpPr>
        <p:spPr>
          <a:xfrm flipV="1">
            <a:off x="2843808" y="3481649"/>
            <a:ext cx="936104" cy="100344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꺾인 연결선 19"/>
          <p:cNvCxnSpPr>
            <a:stCxn id="4" idx="3"/>
            <a:endCxn id="12" idx="1"/>
          </p:cNvCxnSpPr>
          <p:nvPr/>
        </p:nvCxnSpPr>
        <p:spPr>
          <a:xfrm>
            <a:off x="2843808" y="4485098"/>
            <a:ext cx="936104" cy="114947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757190"/>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Value </a:t>
            </a:r>
            <a:r>
              <a:rPr lang="ko-KR" altLang="en-US" dirty="0" smtClean="0"/>
              <a:t>갱신 기준</a:t>
            </a:r>
            <a:endParaRPr lang="ko-KR" altLang="en-US" dirty="0"/>
          </a:p>
        </p:txBody>
      </p:sp>
      <p:sp>
        <p:nvSpPr>
          <p:cNvPr id="3" name="내용 개체 틀 2"/>
          <p:cNvSpPr>
            <a:spLocks noGrp="1"/>
          </p:cNvSpPr>
          <p:nvPr>
            <p:ph sz="quarter" idx="1"/>
          </p:nvPr>
        </p:nvSpPr>
        <p:spPr/>
        <p:txBody>
          <a:bodyPr/>
          <a:lstStyle/>
          <a:p>
            <a:r>
              <a:rPr lang="en-US" altLang="ko-KR" sz="2000" dirty="0" err="1" smtClean="0"/>
              <a:t>Immutuable</a:t>
            </a:r>
            <a:r>
              <a:rPr lang="en-US" altLang="ko-KR" sz="2000" dirty="0" smtClean="0"/>
              <a:t>(</a:t>
            </a:r>
            <a:r>
              <a:rPr lang="ko-KR" altLang="en-US" sz="2000" dirty="0" err="1" smtClean="0"/>
              <a:t>값객체</a:t>
            </a:r>
            <a:r>
              <a:rPr lang="en-US" altLang="ko-KR" sz="2000" dirty="0" smtClean="0"/>
              <a:t>) : </a:t>
            </a:r>
            <a:r>
              <a:rPr lang="ko-KR" altLang="en-US" sz="2000" dirty="0" smtClean="0"/>
              <a:t>변수에 저장된 것을 값으로 인식하여 변수를 치환이 가능하지만 변경은 안됨</a:t>
            </a:r>
            <a:endParaRPr lang="en-US" altLang="ko-KR" sz="2000" dirty="0" smtClean="0"/>
          </a:p>
          <a:p>
            <a:pPr marL="0" indent="0">
              <a:buNone/>
            </a:pPr>
            <a:r>
              <a:rPr lang="en-US" altLang="ko-KR" sz="2000" dirty="0"/>
              <a:t> </a:t>
            </a:r>
            <a:r>
              <a:rPr lang="en-US" altLang="ko-KR" sz="2000" dirty="0" smtClean="0"/>
              <a:t>  - </a:t>
            </a:r>
            <a:r>
              <a:rPr lang="ko-KR" altLang="en-US" sz="2000" dirty="0" smtClean="0"/>
              <a:t>문자열은 임의적으로 </a:t>
            </a:r>
            <a:r>
              <a:rPr lang="ko-KR" altLang="en-US" sz="2000" dirty="0" err="1" smtClean="0"/>
              <a:t>값객체로</a:t>
            </a:r>
            <a:r>
              <a:rPr lang="ko-KR" altLang="en-US" sz="2000" dirty="0" smtClean="0"/>
              <a:t> 정의</a:t>
            </a:r>
            <a:endParaRPr lang="en-US" altLang="ko-KR" sz="2000" dirty="0" smtClean="0"/>
          </a:p>
          <a:p>
            <a:endParaRPr lang="en-US" altLang="ko-KR" sz="2000" dirty="0" smtClean="0"/>
          </a:p>
          <a:p>
            <a:r>
              <a:rPr lang="en-US" altLang="ko-KR" sz="2000" dirty="0" err="1" smtClean="0"/>
              <a:t>Mutuable</a:t>
            </a:r>
            <a:r>
              <a:rPr lang="en-US" altLang="ko-KR" sz="2000" dirty="0" smtClean="0"/>
              <a:t>(</a:t>
            </a:r>
            <a:r>
              <a:rPr lang="ko-KR" altLang="en-US" sz="2000" dirty="0" smtClean="0"/>
              <a:t>참조객체</a:t>
            </a:r>
            <a:r>
              <a:rPr lang="en-US" altLang="ko-KR" sz="2000" dirty="0" smtClean="0"/>
              <a:t>) : </a:t>
            </a:r>
            <a:r>
              <a:rPr lang="ko-KR" altLang="en-US" sz="2000" dirty="0" smtClean="0"/>
              <a:t>변수에 저장된 것은 객체의 요소</a:t>
            </a:r>
            <a:r>
              <a:rPr lang="en-US" altLang="ko-KR" sz="2000" dirty="0" smtClean="0"/>
              <a:t>(</a:t>
            </a:r>
            <a:r>
              <a:rPr lang="ko-KR" altLang="en-US" sz="2000" dirty="0" smtClean="0"/>
              <a:t>값</a:t>
            </a:r>
            <a:r>
              <a:rPr lang="en-US" altLang="ko-KR" sz="2000" dirty="0" smtClean="0"/>
              <a:t>)</a:t>
            </a:r>
            <a:r>
              <a:rPr lang="ko-KR" altLang="en-US" sz="2000" dirty="0" smtClean="0"/>
              <a:t>들이 저장된 참조이므로 실제 값들이 변경이 가능</a:t>
            </a:r>
            <a:endParaRPr lang="en-US" altLang="ko-KR" sz="2000" dirty="0" smtClean="0"/>
          </a:p>
          <a:p>
            <a:pPr marL="0" indent="0">
              <a:buNone/>
            </a:pPr>
            <a:r>
              <a:rPr lang="en-US" altLang="ko-KR" sz="2000" dirty="0"/>
              <a:t> </a:t>
            </a:r>
            <a:r>
              <a:rPr lang="en-US" altLang="ko-KR" sz="2000" dirty="0" smtClean="0"/>
              <a:t>  - </a:t>
            </a:r>
            <a:r>
              <a:rPr lang="ko-KR" altLang="en-US" sz="2000" dirty="0" smtClean="0"/>
              <a:t>함수 </a:t>
            </a:r>
            <a:r>
              <a:rPr lang="ko-KR" altLang="en-US" sz="2000" dirty="0" err="1" smtClean="0"/>
              <a:t>파라미터</a:t>
            </a:r>
            <a:r>
              <a:rPr lang="en-US" altLang="ko-KR" sz="2000" dirty="0" smtClean="0"/>
              <a:t>, </a:t>
            </a:r>
            <a:r>
              <a:rPr lang="ko-KR" altLang="en-US" sz="2000" dirty="0" smtClean="0"/>
              <a:t>할당을 할 경우 참조만 넘어가므로 요소들이 변경이 가능</a:t>
            </a:r>
            <a:endParaRPr lang="en-US" altLang="ko-KR" sz="2000" dirty="0" smtClean="0"/>
          </a:p>
          <a:p>
            <a:endParaRPr lang="ko-KR" altLang="en-US" dirty="0"/>
          </a:p>
        </p:txBody>
      </p:sp>
    </p:spTree>
    <p:extLst>
      <p:ext uri="{BB962C8B-B14F-4D97-AF65-F5344CB8AC3E}">
        <p14:creationId xmlns:p14="http://schemas.microsoft.com/office/powerpoint/2010/main" val="2349418989"/>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객체 값 처리하는 예시</a:t>
            </a:r>
            <a:endParaRPr lang="ko-KR" altLang="en-US" dirty="0"/>
          </a:p>
        </p:txBody>
      </p:sp>
      <p:sp>
        <p:nvSpPr>
          <p:cNvPr id="16" name="TextBox 15"/>
          <p:cNvSpPr txBox="1"/>
          <p:nvPr/>
        </p:nvSpPr>
        <p:spPr>
          <a:xfrm>
            <a:off x="1187624" y="3212976"/>
            <a:ext cx="6768752" cy="2862322"/>
          </a:xfrm>
          <a:prstGeom prst="rect">
            <a:avLst/>
          </a:prstGeom>
          <a:noFill/>
        </p:spPr>
        <p:txBody>
          <a:bodyPr wrap="square" rtlCol="0">
            <a:spAutoFit/>
          </a:bodyPr>
          <a:lstStyle/>
          <a:p>
            <a:r>
              <a:rPr lang="en-US" altLang="ko-KR" dirty="0" smtClean="0"/>
              <a:t>a = 10                # 10 </a:t>
            </a:r>
            <a:r>
              <a:rPr lang="ko-KR" altLang="en-US" dirty="0" smtClean="0"/>
              <a:t>이라는 숫자 객체 생김 참조가 생성</a:t>
            </a:r>
            <a:endParaRPr lang="en-US" altLang="ko-KR" dirty="0" smtClean="0"/>
          </a:p>
          <a:p>
            <a:r>
              <a:rPr lang="en-US" altLang="ko-KR" dirty="0" smtClean="0"/>
              <a:t>Print(id(a))           # </a:t>
            </a:r>
            <a:r>
              <a:rPr lang="ko-KR" altLang="en-US" dirty="0" smtClean="0"/>
              <a:t>변수 내의 </a:t>
            </a:r>
            <a:r>
              <a:rPr lang="en-US" altLang="ko-KR" dirty="0" smtClean="0"/>
              <a:t>10 </a:t>
            </a:r>
            <a:r>
              <a:rPr lang="ko-KR" altLang="en-US" dirty="0" smtClean="0"/>
              <a:t>숫자 객체의 참조 저장</a:t>
            </a:r>
            <a:endParaRPr lang="en-US" altLang="ko-KR" dirty="0" smtClean="0"/>
          </a:p>
          <a:p>
            <a:r>
              <a:rPr lang="en-US" altLang="ko-KR" dirty="0"/>
              <a:t> </a:t>
            </a:r>
            <a:r>
              <a:rPr lang="en-US" altLang="ko-KR" dirty="0" smtClean="0"/>
              <a:t>                       # 1234567</a:t>
            </a:r>
          </a:p>
          <a:p>
            <a:r>
              <a:rPr lang="en-US" altLang="ko-KR" dirty="0" err="1"/>
              <a:t>d</a:t>
            </a:r>
            <a:r>
              <a:rPr lang="en-US" altLang="ko-KR" dirty="0" err="1" smtClean="0"/>
              <a:t>ef</a:t>
            </a:r>
            <a:r>
              <a:rPr lang="en-US" altLang="ko-KR" dirty="0" smtClean="0"/>
              <a:t> aa(a) :</a:t>
            </a:r>
          </a:p>
          <a:p>
            <a:r>
              <a:rPr lang="en-US" altLang="ko-KR" dirty="0"/>
              <a:t> </a:t>
            </a:r>
            <a:r>
              <a:rPr lang="en-US" altLang="ko-KR" dirty="0" smtClean="0"/>
              <a:t>    aa = locals()</a:t>
            </a:r>
          </a:p>
          <a:p>
            <a:r>
              <a:rPr lang="en-US" altLang="ko-KR" dirty="0"/>
              <a:t> </a:t>
            </a:r>
            <a:r>
              <a:rPr lang="en-US" altLang="ko-KR" dirty="0" smtClean="0"/>
              <a:t>    print(aa[‘a’])     # 10</a:t>
            </a:r>
          </a:p>
          <a:p>
            <a:r>
              <a:rPr lang="en-US" altLang="ko-KR" dirty="0"/>
              <a:t> </a:t>
            </a:r>
            <a:r>
              <a:rPr lang="en-US" altLang="ko-KR" dirty="0" smtClean="0"/>
              <a:t>    print(id(aa[‘a’])) # 1234567 </a:t>
            </a:r>
          </a:p>
          <a:p>
            <a:endParaRPr lang="en-US" altLang="ko-KR" dirty="0"/>
          </a:p>
          <a:p>
            <a:r>
              <a:rPr lang="en-US" altLang="ko-KR" dirty="0"/>
              <a:t>a</a:t>
            </a:r>
            <a:r>
              <a:rPr lang="en-US" altLang="ko-KR" dirty="0" smtClean="0"/>
              <a:t>a(a)                   # </a:t>
            </a:r>
            <a:r>
              <a:rPr lang="ko-KR" altLang="en-US" dirty="0" smtClean="0"/>
              <a:t>글로벌 </a:t>
            </a:r>
            <a:r>
              <a:rPr lang="en-US" altLang="ko-KR" dirty="0" smtClean="0"/>
              <a:t>a </a:t>
            </a:r>
            <a:r>
              <a:rPr lang="ko-KR" altLang="en-US" dirty="0" smtClean="0"/>
              <a:t>변수를 </a:t>
            </a:r>
            <a:r>
              <a:rPr lang="en-US" altLang="ko-KR" dirty="0" smtClean="0"/>
              <a:t>aa</a:t>
            </a:r>
            <a:r>
              <a:rPr lang="ko-KR" altLang="en-US" dirty="0" smtClean="0"/>
              <a:t>함수에 로컬변수로 할</a:t>
            </a:r>
            <a:endParaRPr lang="en-US" altLang="ko-KR" dirty="0" smtClean="0"/>
          </a:p>
          <a:p>
            <a:r>
              <a:rPr lang="en-US" altLang="ko-KR" dirty="0"/>
              <a:t> </a:t>
            </a:r>
            <a:r>
              <a:rPr lang="en-US" altLang="ko-KR" dirty="0" smtClean="0"/>
              <a:t>                        # </a:t>
            </a:r>
            <a:r>
              <a:rPr lang="ko-KR" altLang="en-US" dirty="0" smtClean="0"/>
              <a:t>당 </a:t>
            </a:r>
            <a:endParaRPr lang="ko-KR" altLang="en-US" dirty="0"/>
          </a:p>
        </p:txBody>
      </p:sp>
      <p:sp>
        <p:nvSpPr>
          <p:cNvPr id="18" name="TextBox 17"/>
          <p:cNvSpPr txBox="1"/>
          <p:nvPr/>
        </p:nvSpPr>
        <p:spPr>
          <a:xfrm>
            <a:off x="611560" y="1484784"/>
            <a:ext cx="7776864" cy="1200329"/>
          </a:xfrm>
          <a:prstGeom prst="rect">
            <a:avLst/>
          </a:prstGeom>
          <a:noFill/>
        </p:spPr>
        <p:txBody>
          <a:bodyPr wrap="square" rtlCol="0">
            <a:spAutoFit/>
          </a:bodyPr>
          <a:lstStyle/>
          <a:p>
            <a:r>
              <a:rPr lang="ko-KR" altLang="en-US" dirty="0" err="1" smtClean="0"/>
              <a:t>변경불가능한</a:t>
            </a:r>
            <a:r>
              <a:rPr lang="ko-KR" altLang="en-US" dirty="0" smtClean="0"/>
              <a:t> 숫자 객체는 동일한 참조를 가지지만 변경이 불가능하기 때문에  </a:t>
            </a:r>
            <a:r>
              <a:rPr lang="en-US" altLang="ko-KR" dirty="0" smtClean="0"/>
              <a:t>call by Value </a:t>
            </a:r>
            <a:r>
              <a:rPr lang="ko-KR" altLang="en-US" dirty="0" smtClean="0"/>
              <a:t>처럼 처리가 된다</a:t>
            </a:r>
            <a:r>
              <a:rPr lang="en-US" altLang="ko-KR" dirty="0" smtClean="0"/>
              <a:t>.</a:t>
            </a:r>
          </a:p>
          <a:p>
            <a:r>
              <a:rPr lang="ko-KR" altLang="en-US" dirty="0" smtClean="0"/>
              <a:t>숫자 객체가 생성되면 어디서나 동일한 참조를 통해 처리한다</a:t>
            </a:r>
            <a:r>
              <a:rPr lang="en-US" altLang="ko-KR" dirty="0" smtClean="0"/>
              <a:t>.</a:t>
            </a:r>
          </a:p>
          <a:p>
            <a:endParaRPr lang="ko-KR" altLang="en-US" dirty="0"/>
          </a:p>
        </p:txBody>
      </p:sp>
    </p:spTree>
    <p:extLst>
      <p:ext uri="{BB962C8B-B14F-4D97-AF65-F5344CB8AC3E}">
        <p14:creationId xmlns:p14="http://schemas.microsoft.com/office/powerpoint/2010/main" val="1034710153"/>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Object Value Bound/unbound</a:t>
            </a:r>
            <a:endParaRPr lang="ko-KR" altLang="en-US" dirty="0"/>
          </a:p>
        </p:txBody>
      </p:sp>
      <p:sp>
        <p:nvSpPr>
          <p:cNvPr id="3" name="내용 개체 틀 2"/>
          <p:cNvSpPr>
            <a:spLocks noGrp="1"/>
          </p:cNvSpPr>
          <p:nvPr>
            <p:ph sz="quarter" idx="1"/>
          </p:nvPr>
        </p:nvSpPr>
        <p:spPr>
          <a:xfrm>
            <a:off x="457200" y="1600201"/>
            <a:ext cx="8229600" cy="1828800"/>
          </a:xfrm>
        </p:spPr>
        <p:txBody>
          <a:bodyPr>
            <a:normAutofit/>
          </a:bodyPr>
          <a:lstStyle/>
          <a:p>
            <a:pPr marL="0" indent="0">
              <a:buNone/>
            </a:pPr>
            <a:r>
              <a:rPr lang="ko-KR" altLang="en-US" dirty="0" smtClean="0"/>
              <a:t>명시적으로 </a:t>
            </a:r>
            <a:r>
              <a:rPr lang="en-US" altLang="ko-KR" dirty="0" smtClean="0"/>
              <a:t>Binding</a:t>
            </a:r>
            <a:r>
              <a:rPr lang="ko-KR" altLang="en-US" dirty="0" smtClean="0"/>
              <a:t>을 처리할 것인지 </a:t>
            </a:r>
            <a:r>
              <a:rPr lang="ko-KR" altLang="en-US" dirty="0" err="1" smtClean="0"/>
              <a:t>실행시</a:t>
            </a:r>
            <a:r>
              <a:rPr lang="ko-KR" altLang="en-US" dirty="0" smtClean="0"/>
              <a:t> </a:t>
            </a:r>
            <a:r>
              <a:rPr lang="en-US" altLang="ko-KR" dirty="0" smtClean="0"/>
              <a:t>Binding</a:t>
            </a:r>
            <a:r>
              <a:rPr lang="ko-KR" altLang="en-US" dirty="0" smtClean="0"/>
              <a:t>을 처리할지 명확히 구분되어야 </a:t>
            </a:r>
            <a:endParaRPr lang="en-US" altLang="ko-KR" dirty="0" smtClean="0"/>
          </a:p>
          <a:p>
            <a:pPr marL="0" indent="0">
              <a:buNone/>
            </a:pPr>
            <a:r>
              <a:rPr lang="ko-KR" altLang="en-US" dirty="0" smtClean="0"/>
              <a:t>한다</a:t>
            </a:r>
            <a:r>
              <a:rPr lang="en-US" altLang="ko-KR" dirty="0" smtClean="0"/>
              <a:t>.</a:t>
            </a:r>
          </a:p>
        </p:txBody>
      </p:sp>
      <p:sp>
        <p:nvSpPr>
          <p:cNvPr id="4" name="TextBox 3"/>
          <p:cNvSpPr txBox="1"/>
          <p:nvPr/>
        </p:nvSpPr>
        <p:spPr>
          <a:xfrm>
            <a:off x="683568" y="3789040"/>
            <a:ext cx="7992888" cy="1754326"/>
          </a:xfrm>
          <a:prstGeom prst="rect">
            <a:avLst/>
          </a:prstGeom>
          <a:noFill/>
        </p:spPr>
        <p:txBody>
          <a:bodyPr wrap="square" rtlCol="0">
            <a:spAutoFit/>
          </a:bodyPr>
          <a:lstStyle/>
          <a:p>
            <a:r>
              <a:rPr lang="en-US" altLang="ko-KR" dirty="0" smtClean="0"/>
              <a:t>Unbinding – List comprehension</a:t>
            </a:r>
          </a:p>
          <a:p>
            <a:r>
              <a:rPr lang="en-US" altLang="ko-KR" dirty="0"/>
              <a:t> </a:t>
            </a:r>
            <a:r>
              <a:rPr lang="en-US" altLang="ko-KR" dirty="0" smtClean="0"/>
              <a:t>                - range(), </a:t>
            </a:r>
            <a:r>
              <a:rPr lang="en-US" altLang="ko-KR" dirty="0" err="1" smtClean="0"/>
              <a:t>eval</a:t>
            </a:r>
            <a:r>
              <a:rPr lang="en-US" altLang="ko-KR" dirty="0" smtClean="0"/>
              <a:t>(), exec() </a:t>
            </a:r>
            <a:r>
              <a:rPr lang="ko-KR" altLang="en-US" dirty="0" smtClean="0"/>
              <a:t>함수</a:t>
            </a:r>
            <a:endParaRPr lang="en-US" altLang="ko-KR" dirty="0" smtClean="0"/>
          </a:p>
          <a:p>
            <a:r>
              <a:rPr lang="en-US" altLang="ko-KR" dirty="0"/>
              <a:t> </a:t>
            </a:r>
            <a:r>
              <a:rPr lang="en-US" altLang="ko-KR" dirty="0" smtClean="0"/>
              <a:t>                -  </a:t>
            </a:r>
            <a:r>
              <a:rPr lang="ko-KR" altLang="en-US" dirty="0" smtClean="0"/>
              <a:t>함수의 가변인자</a:t>
            </a:r>
            <a:r>
              <a:rPr lang="en-US" altLang="ko-KR" dirty="0" smtClean="0"/>
              <a:t>( *</a:t>
            </a:r>
            <a:r>
              <a:rPr lang="en-US" altLang="ko-KR" dirty="0" err="1" smtClean="0"/>
              <a:t>args</a:t>
            </a:r>
            <a:r>
              <a:rPr lang="en-US" altLang="ko-KR" dirty="0" smtClean="0"/>
              <a:t>, ** </a:t>
            </a:r>
            <a:r>
              <a:rPr lang="en-US" altLang="ko-KR" dirty="0" err="1" smtClean="0"/>
              <a:t>args</a:t>
            </a:r>
            <a:r>
              <a:rPr lang="en-US" altLang="ko-KR" dirty="0" smtClean="0"/>
              <a:t>)</a:t>
            </a:r>
          </a:p>
          <a:p>
            <a:r>
              <a:rPr lang="en-US" altLang="ko-KR" dirty="0"/>
              <a:t> </a:t>
            </a:r>
            <a:r>
              <a:rPr lang="en-US" altLang="ko-KR" dirty="0" smtClean="0"/>
              <a:t>                -  </a:t>
            </a:r>
            <a:r>
              <a:rPr lang="ko-KR" altLang="en-US" dirty="0" err="1" smtClean="0"/>
              <a:t>인스턴스</a:t>
            </a:r>
            <a:r>
              <a:rPr lang="ko-KR" altLang="en-US" dirty="0" smtClean="0"/>
              <a:t> </a:t>
            </a:r>
            <a:r>
              <a:rPr lang="ko-KR" altLang="en-US" dirty="0" err="1" smtClean="0"/>
              <a:t>메소드</a:t>
            </a:r>
            <a:r>
              <a:rPr lang="en-US" altLang="ko-KR" dirty="0" smtClean="0"/>
              <a:t>, </a:t>
            </a:r>
            <a:r>
              <a:rPr lang="ko-KR" altLang="en-US" dirty="0" smtClean="0"/>
              <a:t>클래스 </a:t>
            </a:r>
            <a:r>
              <a:rPr lang="ko-KR" altLang="en-US" dirty="0" err="1" smtClean="0"/>
              <a:t>메소드를</a:t>
            </a:r>
            <a:r>
              <a:rPr lang="ko-KR" altLang="en-US" dirty="0" smtClean="0"/>
              <a:t> 정의 없이 실행 </a:t>
            </a:r>
            <a:endParaRPr lang="en-US" altLang="ko-KR" dirty="0" smtClean="0"/>
          </a:p>
          <a:p>
            <a:r>
              <a:rPr lang="en-US" altLang="ko-KR" dirty="0"/>
              <a:t> </a:t>
            </a:r>
            <a:r>
              <a:rPr lang="en-US" altLang="ko-KR" dirty="0" smtClean="0"/>
              <a:t>                    </a:t>
            </a:r>
            <a:r>
              <a:rPr lang="ko-KR" altLang="en-US" dirty="0" smtClean="0"/>
              <a:t>시 </a:t>
            </a:r>
            <a:r>
              <a:rPr lang="en-US" altLang="ko-KR" dirty="0" smtClean="0"/>
              <a:t>binding</a:t>
            </a:r>
          </a:p>
          <a:p>
            <a:r>
              <a:rPr lang="en-US" altLang="ko-KR" dirty="0"/>
              <a:t> </a:t>
            </a:r>
            <a:r>
              <a:rPr lang="en-US" altLang="ko-KR" dirty="0" smtClean="0"/>
              <a:t>                - </a:t>
            </a:r>
            <a:r>
              <a:rPr lang="ko-KR" altLang="en-US" dirty="0" err="1" smtClean="0"/>
              <a:t>인스턴스</a:t>
            </a:r>
            <a:r>
              <a:rPr lang="ko-KR" altLang="en-US" dirty="0" smtClean="0"/>
              <a:t> 객체에 속성이나 </a:t>
            </a:r>
            <a:r>
              <a:rPr lang="ko-KR" altLang="en-US" dirty="0" err="1" smtClean="0"/>
              <a:t>메소드</a:t>
            </a:r>
            <a:r>
              <a:rPr lang="ko-KR" altLang="en-US" dirty="0" smtClean="0"/>
              <a:t> 추가</a:t>
            </a:r>
            <a:endParaRPr lang="ko-KR" altLang="en-US" dirty="0"/>
          </a:p>
        </p:txBody>
      </p:sp>
    </p:spTree>
    <p:extLst>
      <p:ext uri="{BB962C8B-B14F-4D97-AF65-F5344CB8AC3E}">
        <p14:creationId xmlns:p14="http://schemas.microsoft.com/office/powerpoint/2010/main" val="288435951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Exception</a:t>
            </a:r>
            <a:endParaRPr lang="ko-KR" altLang="en-US" dirty="0"/>
          </a:p>
        </p:txBody>
      </p:sp>
    </p:spTree>
    <p:extLst>
      <p:ext uri="{BB962C8B-B14F-4D97-AF65-F5344CB8AC3E}">
        <p14:creationId xmlns:p14="http://schemas.microsoft.com/office/powerpoint/2010/main" val="4009439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Sequence slicing</a:t>
            </a:r>
            <a:endParaRPr lang="ko-KR" altLang="en-US" dirty="0"/>
          </a:p>
        </p:txBody>
      </p:sp>
      <p:sp>
        <p:nvSpPr>
          <p:cNvPr id="24" name="내용 개체 틀 2"/>
          <p:cNvSpPr>
            <a:spLocks noGrp="1"/>
          </p:cNvSpPr>
          <p:nvPr>
            <p:ph sz="quarter" idx="1"/>
          </p:nvPr>
        </p:nvSpPr>
        <p:spPr>
          <a:xfrm>
            <a:off x="457200" y="1628800"/>
            <a:ext cx="8229600" cy="1584176"/>
          </a:xfrm>
        </p:spPr>
        <p:txBody>
          <a:bodyPr>
            <a:normAutofit fontScale="85000" lnSpcReduction="20000"/>
          </a:bodyPr>
          <a:lstStyle/>
          <a:p>
            <a:pPr marL="0" indent="0">
              <a:buNone/>
            </a:pPr>
            <a:r>
              <a:rPr lang="en-US" altLang="ko-KR" dirty="0" smtClean="0"/>
              <a:t> Sequence </a:t>
            </a:r>
            <a:r>
              <a:rPr lang="ko-KR" altLang="en-US" dirty="0" smtClean="0"/>
              <a:t>타입</a:t>
            </a:r>
            <a:r>
              <a:rPr lang="en-US" altLang="ko-KR" dirty="0" smtClean="0"/>
              <a:t>(string, list, tuple)</a:t>
            </a:r>
            <a:r>
              <a:rPr lang="ko-KR" altLang="en-US" dirty="0" smtClean="0"/>
              <a:t>에 대한 내부 원소들을 추출하기 위해 </a:t>
            </a:r>
            <a:r>
              <a:rPr lang="en-US" altLang="ko-KR" dirty="0" smtClean="0"/>
              <a:t>slicing</a:t>
            </a:r>
            <a:r>
              <a:rPr lang="ko-KR" altLang="en-US" dirty="0" smtClean="0"/>
              <a:t>을 사용</a:t>
            </a:r>
            <a:endParaRPr lang="en-US" altLang="ko-KR" dirty="0" smtClean="0"/>
          </a:p>
          <a:p>
            <a:pPr marL="0" indent="0">
              <a:buNone/>
            </a:pPr>
            <a:endParaRPr lang="en-US" altLang="ko-KR" dirty="0" smtClean="0"/>
          </a:p>
          <a:p>
            <a:pPr marL="0" indent="0">
              <a:buNone/>
            </a:pPr>
            <a:r>
              <a:rPr lang="en-US" altLang="ko-KR" dirty="0" smtClean="0"/>
              <a:t>[ </a:t>
            </a:r>
            <a:r>
              <a:rPr lang="ko-KR" altLang="en-US" dirty="0" smtClean="0"/>
              <a:t>시작위치</a:t>
            </a:r>
            <a:r>
              <a:rPr lang="en-US" altLang="ko-KR" dirty="0" smtClean="0"/>
              <a:t>:</a:t>
            </a:r>
            <a:r>
              <a:rPr lang="ko-KR" altLang="en-US" dirty="0" smtClean="0"/>
              <a:t>종료위치</a:t>
            </a:r>
            <a:r>
              <a:rPr lang="en-US" altLang="ko-KR" dirty="0" smtClean="0"/>
              <a:t>:</a:t>
            </a:r>
            <a:r>
              <a:rPr lang="ko-KR" altLang="en-US" dirty="0" smtClean="0"/>
              <a:t>간격</a:t>
            </a:r>
            <a:r>
              <a:rPr lang="en-US" altLang="ko-KR" dirty="0" smtClean="0"/>
              <a:t>]</a:t>
            </a:r>
          </a:p>
        </p:txBody>
      </p:sp>
      <p:pic>
        <p:nvPicPr>
          <p:cNvPr id="2050" name="Picture 2" descr="https://wikidocs.net/images/page/2838/2.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5157192"/>
            <a:ext cx="1971675" cy="12961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ikidocs.net/images/page/2838/2.3.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5138712"/>
            <a:ext cx="1876425" cy="1114425"/>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a:xfrm>
            <a:off x="899592" y="4118224"/>
            <a:ext cx="2808312" cy="894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mystring</a:t>
            </a:r>
            <a:r>
              <a:rPr lang="en-US" altLang="ko-KR" sz="1200" dirty="0"/>
              <a:t>[0:5] 'hello'</a:t>
            </a:r>
            <a:endParaRPr lang="ko-KR" altLang="en-US" sz="1200" dirty="0"/>
          </a:p>
        </p:txBody>
      </p:sp>
      <p:sp>
        <p:nvSpPr>
          <p:cNvPr id="38" name="직사각형 37"/>
          <p:cNvSpPr/>
          <p:nvPr/>
        </p:nvSpPr>
        <p:spPr>
          <a:xfrm>
            <a:off x="4932040" y="4149080"/>
            <a:ext cx="2808312" cy="894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mystring</a:t>
            </a:r>
            <a:r>
              <a:rPr lang="en-US" altLang="ko-KR" sz="1200" dirty="0"/>
              <a:t>[6:-1] '</a:t>
            </a:r>
            <a:r>
              <a:rPr lang="en-US" altLang="ko-KR" sz="1200" dirty="0" err="1"/>
              <a:t>worl</a:t>
            </a:r>
            <a:r>
              <a:rPr lang="en-US" altLang="ko-KR" sz="1200" dirty="0"/>
              <a:t>'</a:t>
            </a:r>
            <a:endParaRPr lang="ko-KR" altLang="en-US" sz="1200" dirty="0"/>
          </a:p>
        </p:txBody>
      </p:sp>
      <p:pic>
        <p:nvPicPr>
          <p:cNvPr id="8194" name="Picture 2" descr="the string 'hello' with letter indexes 0 1 2 3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564904"/>
            <a:ext cx="2562225" cy="128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141768"/>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Exception </a:t>
            </a:r>
            <a:r>
              <a:rPr lang="ko-KR" altLang="en-US" dirty="0" smtClean="0"/>
              <a:t>처리 구문</a:t>
            </a:r>
            <a:endParaRPr lang="ko-KR" altLang="en-US" dirty="0"/>
          </a:p>
        </p:txBody>
      </p:sp>
      <p:sp>
        <p:nvSpPr>
          <p:cNvPr id="3" name="내용 개체 틀 2"/>
          <p:cNvSpPr>
            <a:spLocks noGrp="1"/>
          </p:cNvSpPr>
          <p:nvPr>
            <p:ph sz="quarter" idx="1"/>
          </p:nvPr>
        </p:nvSpPr>
        <p:spPr>
          <a:xfrm>
            <a:off x="457200" y="1600201"/>
            <a:ext cx="8229600" cy="676671"/>
          </a:xfrm>
        </p:spPr>
        <p:txBody>
          <a:bodyPr>
            <a:normAutofit/>
          </a:bodyPr>
          <a:lstStyle/>
          <a:p>
            <a:pPr marL="0" indent="0">
              <a:buNone/>
            </a:pPr>
            <a:r>
              <a:rPr lang="ko-KR" altLang="en-US" sz="3800" dirty="0" err="1" smtClean="0"/>
              <a:t>파이썬에서</a:t>
            </a:r>
            <a:r>
              <a:rPr lang="ko-KR" altLang="en-US" sz="3800" dirty="0" smtClean="0"/>
              <a:t> 예외가 발생할 경우 처리</a:t>
            </a:r>
            <a:endParaRPr lang="en-US" altLang="ko-KR" sz="3800" dirty="0" smtClean="0"/>
          </a:p>
          <a:p>
            <a:pPr marL="0" indent="0">
              <a:buNone/>
            </a:pPr>
            <a:endParaRPr lang="en-US" altLang="ko-KR" dirty="0"/>
          </a:p>
          <a:p>
            <a:pPr marL="0" indent="0">
              <a:buNone/>
            </a:pPr>
            <a:endParaRPr lang="en-US" altLang="ko-KR" sz="1900" dirty="0"/>
          </a:p>
          <a:p>
            <a:pPr marL="0" indent="0">
              <a:buNone/>
            </a:pPr>
            <a:endParaRPr lang="en-US" altLang="ko-KR" sz="1900" dirty="0" smtClean="0"/>
          </a:p>
          <a:p>
            <a:pPr marL="0" indent="0">
              <a:buNone/>
            </a:pPr>
            <a:endParaRPr lang="en-US" altLang="ko-KR" dirty="0"/>
          </a:p>
          <a:p>
            <a:pPr marL="0" indent="0">
              <a:buNone/>
            </a:pPr>
            <a:endParaRPr lang="en-US" altLang="ko-KR" dirty="0" smtClean="0"/>
          </a:p>
        </p:txBody>
      </p:sp>
      <p:sp>
        <p:nvSpPr>
          <p:cNvPr id="4" name="직사각형 3"/>
          <p:cNvSpPr/>
          <p:nvPr/>
        </p:nvSpPr>
        <p:spPr>
          <a:xfrm>
            <a:off x="1115616" y="2780928"/>
            <a:ext cx="5688632"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kumimoji="1" lang="ko-KR" altLang="ko-KR" sz="1400" dirty="0">
                <a:solidFill>
                  <a:schemeClr val="bg1"/>
                </a:solidFill>
                <a:latin typeface="Arial Unicode MS" pitchFamily="50" charset="-127"/>
                <a:ea typeface="Menlo"/>
                <a:cs typeface="굴림" pitchFamily="50" charset="-127"/>
              </a:rPr>
              <a:t>try: </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400" dirty="0" smtClean="0">
                <a:solidFill>
                  <a:schemeClr val="bg1"/>
                </a:solidFill>
                <a:latin typeface="Arial Unicode MS" pitchFamily="50" charset="-127"/>
                <a:ea typeface="Menlo"/>
                <a:cs typeface="굴림" pitchFamily="50" charset="-127"/>
              </a:rPr>
              <a:t>    Exception</a:t>
            </a:r>
            <a:r>
              <a:rPr kumimoji="1" lang="ko-KR" altLang="en-US" sz="1400" dirty="0" smtClean="0">
                <a:solidFill>
                  <a:schemeClr val="bg1"/>
                </a:solidFill>
                <a:latin typeface="Arial Unicode MS" pitchFamily="50" charset="-127"/>
                <a:ea typeface="Menlo"/>
                <a:cs typeface="굴림" pitchFamily="50" charset="-127"/>
              </a:rPr>
              <a:t>을 발생시킬 문장 </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400" dirty="0">
                <a:solidFill>
                  <a:schemeClr val="bg1"/>
                </a:solidFill>
                <a:latin typeface="Arial Unicode MS" pitchFamily="50" charset="-127"/>
                <a:ea typeface="Menlo"/>
                <a:cs typeface="굴림" pitchFamily="50" charset="-127"/>
              </a:rPr>
              <a:t> </a:t>
            </a:r>
            <a:r>
              <a:rPr kumimoji="1" lang="en-US" altLang="ko-KR" sz="1400" dirty="0" smtClean="0">
                <a:solidFill>
                  <a:schemeClr val="bg1"/>
                </a:solidFill>
                <a:latin typeface="Arial Unicode MS" pitchFamily="50" charset="-127"/>
                <a:ea typeface="Menlo"/>
                <a:cs typeface="굴림" pitchFamily="50" charset="-127"/>
              </a:rPr>
              <a:t>   </a:t>
            </a:r>
            <a:r>
              <a:rPr kumimoji="1" lang="ko-KR" altLang="ko-KR" sz="1400" dirty="0" smtClean="0">
                <a:solidFill>
                  <a:schemeClr val="bg1"/>
                </a:solidFill>
                <a:latin typeface="Arial Unicode MS" pitchFamily="50" charset="-127"/>
                <a:ea typeface="Menlo"/>
                <a:cs typeface="굴림" pitchFamily="50" charset="-127"/>
              </a:rPr>
              <a:t> </a:t>
            </a:r>
            <a:r>
              <a:rPr kumimoji="1" lang="ko-KR" altLang="ko-KR" sz="1400" dirty="0">
                <a:solidFill>
                  <a:schemeClr val="bg1"/>
                </a:solidFill>
                <a:latin typeface="Arial Unicode MS" pitchFamily="50" charset="-127"/>
                <a:ea typeface="Menlo"/>
                <a:cs typeface="굴림" pitchFamily="50" charset="-127"/>
              </a:rPr>
              <a:t>...................... </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ko-KR" altLang="ko-KR" sz="1400" dirty="0" smtClean="0">
                <a:solidFill>
                  <a:schemeClr val="bg1"/>
                </a:solidFill>
                <a:latin typeface="Arial Unicode MS" pitchFamily="50" charset="-127"/>
                <a:ea typeface="Menlo"/>
                <a:cs typeface="굴림" pitchFamily="50" charset="-127"/>
              </a:rPr>
              <a:t>except </a:t>
            </a:r>
            <a:r>
              <a:rPr kumimoji="1" lang="ko-KR" altLang="ko-KR" sz="1400" i="1" dirty="0">
                <a:solidFill>
                  <a:schemeClr val="bg1"/>
                </a:solidFill>
                <a:latin typeface="Arial Unicode MS" pitchFamily="50" charset="-127"/>
                <a:ea typeface="Menlo"/>
                <a:cs typeface="굴림" pitchFamily="50" charset="-127"/>
              </a:rPr>
              <a:t>ExceptionI</a:t>
            </a:r>
            <a:r>
              <a:rPr kumimoji="1" lang="ko-KR" altLang="ko-KR" sz="1400" dirty="0">
                <a:solidFill>
                  <a:schemeClr val="bg1"/>
                </a:solidFill>
                <a:latin typeface="Arial Unicode MS" pitchFamily="50" charset="-127"/>
                <a:ea typeface="Menlo"/>
                <a:cs typeface="굴림" pitchFamily="50" charset="-127"/>
              </a:rPr>
              <a:t>: </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400" dirty="0">
                <a:solidFill>
                  <a:schemeClr val="bg1"/>
                </a:solidFill>
                <a:latin typeface="Arial Unicode MS" pitchFamily="50" charset="-127"/>
                <a:ea typeface="Menlo"/>
                <a:cs typeface="굴림" pitchFamily="50" charset="-127"/>
              </a:rPr>
              <a:t> </a:t>
            </a:r>
            <a:r>
              <a:rPr kumimoji="1" lang="en-US" altLang="ko-KR" sz="1400" dirty="0" smtClean="0">
                <a:solidFill>
                  <a:schemeClr val="bg1"/>
                </a:solidFill>
                <a:latin typeface="Arial Unicode MS" pitchFamily="50" charset="-127"/>
                <a:ea typeface="Menlo"/>
                <a:cs typeface="굴림" pitchFamily="50" charset="-127"/>
              </a:rPr>
              <a:t>   </a:t>
            </a:r>
            <a:r>
              <a:rPr kumimoji="1" lang="ko-KR" altLang="en-US" sz="1400" dirty="0" smtClean="0">
                <a:solidFill>
                  <a:schemeClr val="bg1"/>
                </a:solidFill>
                <a:latin typeface="Arial Unicode MS" pitchFamily="50" charset="-127"/>
                <a:ea typeface="Menlo"/>
                <a:cs typeface="굴림" pitchFamily="50" charset="-127"/>
              </a:rPr>
              <a:t>해당 </a:t>
            </a:r>
            <a:r>
              <a:rPr kumimoji="1" lang="en-US" altLang="ko-KR" sz="1400" dirty="0" smtClean="0">
                <a:solidFill>
                  <a:schemeClr val="bg1"/>
                </a:solidFill>
                <a:latin typeface="Arial Unicode MS" pitchFamily="50" charset="-127"/>
                <a:ea typeface="Menlo"/>
                <a:cs typeface="굴림" pitchFamily="50" charset="-127"/>
              </a:rPr>
              <a:t>Exception </a:t>
            </a:r>
            <a:r>
              <a:rPr kumimoji="1" lang="ko-KR" altLang="en-US" sz="1400" dirty="0" smtClean="0">
                <a:solidFill>
                  <a:schemeClr val="bg1"/>
                </a:solidFill>
                <a:latin typeface="Arial Unicode MS" pitchFamily="50" charset="-127"/>
                <a:ea typeface="Menlo"/>
                <a:cs typeface="굴림" pitchFamily="50" charset="-127"/>
              </a:rPr>
              <a:t>이 매칭될 경우 처리 </a:t>
            </a:r>
            <a:r>
              <a:rPr kumimoji="1" lang="ko-KR" altLang="ko-KR" sz="1400" dirty="0" smtClean="0">
                <a:solidFill>
                  <a:schemeClr val="bg1"/>
                </a:solidFill>
                <a:latin typeface="Arial Unicode MS" pitchFamily="50" charset="-127"/>
                <a:ea typeface="Menlo"/>
                <a:cs typeface="굴림" pitchFamily="50" charset="-127"/>
              </a:rPr>
              <a:t> </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ko-KR" altLang="ko-KR" sz="1400" dirty="0" smtClean="0">
                <a:solidFill>
                  <a:schemeClr val="bg1"/>
                </a:solidFill>
                <a:latin typeface="Arial Unicode MS" pitchFamily="50" charset="-127"/>
                <a:ea typeface="Menlo"/>
                <a:cs typeface="굴림" pitchFamily="50" charset="-127"/>
              </a:rPr>
              <a:t>except </a:t>
            </a:r>
            <a:r>
              <a:rPr kumimoji="1" lang="ko-KR" altLang="ko-KR" sz="1400" i="1" dirty="0">
                <a:solidFill>
                  <a:schemeClr val="bg1"/>
                </a:solidFill>
                <a:latin typeface="Arial Unicode MS" pitchFamily="50" charset="-127"/>
                <a:ea typeface="Menlo"/>
                <a:cs typeface="굴림" pitchFamily="50" charset="-127"/>
              </a:rPr>
              <a:t>ExceptionII</a:t>
            </a:r>
            <a:r>
              <a:rPr kumimoji="1" lang="ko-KR" altLang="ko-KR" sz="1400" dirty="0">
                <a:solidFill>
                  <a:schemeClr val="bg1"/>
                </a:solidFill>
                <a:latin typeface="Arial Unicode MS" pitchFamily="50" charset="-127"/>
                <a:ea typeface="Menlo"/>
                <a:cs typeface="굴림" pitchFamily="50" charset="-127"/>
              </a:rPr>
              <a:t>: </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ko-KR" altLang="en-US" sz="1400" dirty="0" smtClean="0">
                <a:solidFill>
                  <a:schemeClr val="bg1"/>
                </a:solidFill>
                <a:latin typeface="Arial Unicode MS" pitchFamily="50" charset="-127"/>
                <a:ea typeface="Menlo"/>
                <a:cs typeface="굴림" pitchFamily="50" charset="-127"/>
              </a:rPr>
              <a:t>    해당 </a:t>
            </a:r>
            <a:r>
              <a:rPr kumimoji="1" lang="en-US" altLang="ko-KR" sz="1400" dirty="0">
                <a:solidFill>
                  <a:schemeClr val="bg1"/>
                </a:solidFill>
                <a:latin typeface="Arial Unicode MS" pitchFamily="50" charset="-127"/>
                <a:ea typeface="Menlo"/>
                <a:cs typeface="굴림" pitchFamily="50" charset="-127"/>
              </a:rPr>
              <a:t>Exception </a:t>
            </a:r>
            <a:r>
              <a:rPr kumimoji="1" lang="ko-KR" altLang="en-US" sz="1400" dirty="0">
                <a:solidFill>
                  <a:schemeClr val="bg1"/>
                </a:solidFill>
                <a:latin typeface="Arial Unicode MS" pitchFamily="50" charset="-127"/>
                <a:ea typeface="Menlo"/>
                <a:cs typeface="굴림" pitchFamily="50" charset="-127"/>
              </a:rPr>
              <a:t>이 매칭될 경우 </a:t>
            </a:r>
            <a:r>
              <a:rPr kumimoji="1" lang="ko-KR" altLang="en-US" sz="1400" dirty="0" smtClean="0">
                <a:solidFill>
                  <a:schemeClr val="bg1"/>
                </a:solidFill>
                <a:latin typeface="Arial Unicode MS" pitchFamily="50" charset="-127"/>
                <a:ea typeface="Menlo"/>
                <a:cs typeface="굴림" pitchFamily="50" charset="-127"/>
              </a:rPr>
              <a:t>처리</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ko-KR" altLang="ko-KR" sz="1400" dirty="0" smtClean="0">
                <a:solidFill>
                  <a:schemeClr val="bg1"/>
                </a:solidFill>
                <a:latin typeface="Arial Unicode MS" pitchFamily="50" charset="-127"/>
                <a:ea typeface="Menlo"/>
                <a:cs typeface="굴림" pitchFamily="50" charset="-127"/>
              </a:rPr>
              <a:t>...................... </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ko-KR" altLang="ko-KR" sz="1400" dirty="0" smtClean="0">
                <a:solidFill>
                  <a:schemeClr val="bg1"/>
                </a:solidFill>
                <a:latin typeface="Arial Unicode MS" pitchFamily="50" charset="-127"/>
                <a:ea typeface="Menlo"/>
                <a:cs typeface="굴림" pitchFamily="50" charset="-127"/>
              </a:rPr>
              <a:t>else</a:t>
            </a:r>
            <a:r>
              <a:rPr kumimoji="1" lang="ko-KR" altLang="ko-KR" sz="1400" dirty="0">
                <a:solidFill>
                  <a:schemeClr val="bg1"/>
                </a:solidFill>
                <a:latin typeface="Arial Unicode MS" pitchFamily="50" charset="-127"/>
                <a:ea typeface="Menlo"/>
                <a:cs typeface="굴림" pitchFamily="50" charset="-127"/>
              </a:rPr>
              <a:t>: </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en-US" altLang="ko-KR" sz="1400" dirty="0">
                <a:solidFill>
                  <a:schemeClr val="bg1"/>
                </a:solidFill>
                <a:latin typeface="Arial Unicode MS" pitchFamily="50" charset="-127"/>
                <a:ea typeface="Menlo"/>
                <a:cs typeface="굴림" pitchFamily="50" charset="-127"/>
              </a:rPr>
              <a:t> </a:t>
            </a:r>
            <a:r>
              <a:rPr kumimoji="1" lang="en-US" altLang="ko-KR" sz="1400" dirty="0" smtClean="0">
                <a:solidFill>
                  <a:schemeClr val="bg1"/>
                </a:solidFill>
                <a:latin typeface="Arial Unicode MS" pitchFamily="50" charset="-127"/>
                <a:ea typeface="Menlo"/>
                <a:cs typeface="굴림" pitchFamily="50" charset="-127"/>
              </a:rPr>
              <a:t>   Exception </a:t>
            </a:r>
            <a:r>
              <a:rPr kumimoji="1" lang="ko-KR" altLang="en-US" sz="1400" dirty="0" smtClean="0">
                <a:solidFill>
                  <a:schemeClr val="bg1"/>
                </a:solidFill>
                <a:latin typeface="Arial Unicode MS" pitchFamily="50" charset="-127"/>
                <a:ea typeface="Menlo"/>
                <a:cs typeface="굴림" pitchFamily="50" charset="-127"/>
              </a:rPr>
              <a:t>이 없을 경우 처리 </a:t>
            </a:r>
            <a:endParaRPr kumimoji="1" lang="en-US" altLang="ko-KR" sz="1400" dirty="0" smtClean="0">
              <a:solidFill>
                <a:schemeClr val="bg1"/>
              </a:solidFill>
              <a:latin typeface="Arial Unicode MS" pitchFamily="50" charset="-127"/>
              <a:ea typeface="Menlo"/>
              <a:cs typeface="굴림" pitchFamily="50" charset="-127"/>
            </a:endParaRPr>
          </a:p>
          <a:p>
            <a:pPr lvl="0" fontAlgn="base">
              <a:spcBef>
                <a:spcPct val="0"/>
              </a:spcBef>
              <a:spcAft>
                <a:spcPct val="0"/>
              </a:spcAft>
            </a:pPr>
            <a:r>
              <a:rPr kumimoji="1" lang="ko-KR" altLang="ko-KR" sz="1400" dirty="0" smtClean="0">
                <a:solidFill>
                  <a:schemeClr val="bg1"/>
                </a:solidFill>
                <a:latin typeface="Arial Unicode MS" pitchFamily="50" charset="-127"/>
                <a:ea typeface="Menlo"/>
                <a:cs typeface="굴림" pitchFamily="50" charset="-127"/>
              </a:rPr>
              <a:t> </a:t>
            </a:r>
            <a:endParaRPr kumimoji="1" lang="ko-KR" altLang="ko-KR" sz="1400" dirty="0">
              <a:solidFill>
                <a:schemeClr val="bg1"/>
              </a:solidFill>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384539174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User Exception </a:t>
            </a:r>
            <a:r>
              <a:rPr lang="ko-KR" altLang="en-US" dirty="0" smtClean="0"/>
              <a:t>처리</a:t>
            </a:r>
            <a:endParaRPr lang="ko-KR" altLang="en-US" dirty="0"/>
          </a:p>
        </p:txBody>
      </p:sp>
      <p:sp>
        <p:nvSpPr>
          <p:cNvPr id="3" name="내용 개체 틀 2"/>
          <p:cNvSpPr>
            <a:spLocks noGrp="1"/>
          </p:cNvSpPr>
          <p:nvPr>
            <p:ph sz="quarter" idx="1"/>
          </p:nvPr>
        </p:nvSpPr>
        <p:spPr>
          <a:xfrm>
            <a:off x="457200" y="1600201"/>
            <a:ext cx="8229600" cy="1180727"/>
          </a:xfrm>
        </p:spPr>
        <p:txBody>
          <a:bodyPr>
            <a:normAutofit/>
          </a:bodyPr>
          <a:lstStyle/>
          <a:p>
            <a:pPr marL="0" indent="0">
              <a:buNone/>
            </a:pPr>
            <a:r>
              <a:rPr lang="en-US" altLang="ko-KR" dirty="0" smtClean="0"/>
              <a:t>User Exception</a:t>
            </a:r>
            <a:r>
              <a:rPr lang="ko-KR" altLang="en-US" dirty="0" smtClean="0"/>
              <a:t>을 정의해서 다양한 세부 </a:t>
            </a:r>
            <a:r>
              <a:rPr lang="en-US" altLang="ko-KR" dirty="0" smtClean="0"/>
              <a:t>Exception </a:t>
            </a:r>
            <a:r>
              <a:rPr lang="ko-KR" altLang="en-US" dirty="0" smtClean="0"/>
              <a:t>추가하여 처리 가능</a:t>
            </a:r>
            <a:endParaRPr lang="en-US" altLang="ko-KR" dirty="0" smtClean="0"/>
          </a:p>
        </p:txBody>
      </p:sp>
      <p:sp>
        <p:nvSpPr>
          <p:cNvPr id="4" name="직사각형 3"/>
          <p:cNvSpPr/>
          <p:nvPr/>
        </p:nvSpPr>
        <p:spPr>
          <a:xfrm>
            <a:off x="755576" y="3068960"/>
            <a:ext cx="3456384"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 </a:t>
            </a:r>
            <a:r>
              <a:rPr lang="ko-KR" altLang="en-US" sz="1000" dirty="0" smtClean="0"/>
              <a:t>사용자 정의 </a:t>
            </a:r>
            <a:r>
              <a:rPr lang="en-US" altLang="ko-KR" sz="1000" dirty="0" smtClean="0"/>
              <a:t>Exception </a:t>
            </a:r>
            <a:r>
              <a:rPr lang="ko-KR" altLang="en-US" sz="1000" dirty="0" smtClean="0"/>
              <a:t>타입 정의</a:t>
            </a:r>
            <a:endParaRPr lang="en-US" altLang="ko-KR" sz="1000" dirty="0" smtClean="0"/>
          </a:p>
          <a:p>
            <a:r>
              <a:rPr lang="en-US" altLang="ko-KR" sz="1000" dirty="0" smtClean="0"/>
              <a:t>class </a:t>
            </a:r>
            <a:r>
              <a:rPr lang="en-US" altLang="ko-KR" sz="1000" dirty="0" err="1"/>
              <a:t>Uexcept</a:t>
            </a:r>
            <a:r>
              <a:rPr lang="en-US" altLang="ko-KR" sz="1000" dirty="0"/>
              <a:t>(Exception) :</a:t>
            </a:r>
          </a:p>
          <a:p>
            <a:r>
              <a:rPr lang="en-US" altLang="ko-KR" sz="1000" dirty="0"/>
              <a:t>    </a:t>
            </a:r>
          </a:p>
          <a:p>
            <a:r>
              <a:rPr lang="en-US" altLang="ko-KR" sz="1000" dirty="0"/>
              <a:t>    </a:t>
            </a:r>
            <a:r>
              <a:rPr lang="en-US" altLang="ko-KR" sz="1000" dirty="0" err="1"/>
              <a:t>def</a:t>
            </a:r>
            <a:r>
              <a:rPr lang="en-US" altLang="ko-KR" sz="1000" dirty="0"/>
              <a:t> __</a:t>
            </a:r>
            <a:r>
              <a:rPr lang="en-US" altLang="ko-KR" sz="1000" dirty="0" err="1"/>
              <a:t>init</a:t>
            </a:r>
            <a:r>
              <a:rPr lang="en-US" altLang="ko-KR" sz="1000" dirty="0"/>
              <a:t>__(</a:t>
            </a:r>
            <a:r>
              <a:rPr lang="en-US" altLang="ko-KR" sz="1000" dirty="0" err="1"/>
              <a:t>self,ex_code,ex_err</a:t>
            </a:r>
            <a:r>
              <a:rPr lang="en-US" altLang="ko-KR" sz="1000" dirty="0"/>
              <a:t>) :</a:t>
            </a:r>
          </a:p>
          <a:p>
            <a:r>
              <a:rPr lang="en-US" altLang="ko-KR" sz="1000" dirty="0"/>
              <a:t>        </a:t>
            </a:r>
            <a:r>
              <a:rPr lang="en-US" altLang="ko-KR" sz="1000" dirty="0" err="1"/>
              <a:t>self.ex_code</a:t>
            </a:r>
            <a:r>
              <a:rPr lang="en-US" altLang="ko-KR" sz="1000" dirty="0"/>
              <a:t> = </a:t>
            </a:r>
            <a:r>
              <a:rPr lang="en-US" altLang="ko-KR" sz="1000" dirty="0" err="1"/>
              <a:t>ex_code</a:t>
            </a:r>
            <a:endParaRPr lang="en-US" altLang="ko-KR" sz="1000" dirty="0"/>
          </a:p>
          <a:p>
            <a:r>
              <a:rPr lang="en-US" altLang="ko-KR" sz="1000" dirty="0"/>
              <a:t>        </a:t>
            </a:r>
            <a:r>
              <a:rPr lang="en-US" altLang="ko-KR" sz="1000" dirty="0" err="1"/>
              <a:t>self.ex_err</a:t>
            </a:r>
            <a:r>
              <a:rPr lang="en-US" altLang="ko-KR" sz="1000" dirty="0"/>
              <a:t>  = </a:t>
            </a:r>
            <a:r>
              <a:rPr lang="en-US" altLang="ko-KR" sz="1000" dirty="0" err="1"/>
              <a:t>ex_err</a:t>
            </a:r>
            <a:endParaRPr lang="en-US" altLang="ko-KR" sz="1000" dirty="0"/>
          </a:p>
          <a:p>
            <a:r>
              <a:rPr lang="en-US" altLang="ko-KR" sz="1000" dirty="0"/>
              <a:t> </a:t>
            </a:r>
          </a:p>
          <a:p>
            <a:r>
              <a:rPr lang="en-US" altLang="ko-KR" sz="1000" dirty="0" smtClean="0"/>
              <a:t># Exception </a:t>
            </a:r>
            <a:r>
              <a:rPr lang="ko-KR" altLang="en-US" sz="1000" dirty="0" smtClean="0"/>
              <a:t>발생 함수 정의</a:t>
            </a:r>
            <a:endParaRPr lang="en-US" altLang="ko-KR" sz="1000" dirty="0"/>
          </a:p>
          <a:p>
            <a:r>
              <a:rPr lang="en-US" altLang="ko-KR" sz="1000" dirty="0" err="1"/>
              <a:t>def</a:t>
            </a:r>
            <a:r>
              <a:rPr lang="en-US" altLang="ko-KR" sz="1000" dirty="0"/>
              <a:t> </a:t>
            </a:r>
            <a:r>
              <a:rPr lang="en-US" altLang="ko-KR" sz="1000" dirty="0" err="1"/>
              <a:t>R_call</a:t>
            </a:r>
            <a:r>
              <a:rPr lang="en-US" altLang="ko-KR" sz="1000" dirty="0"/>
              <a:t>() :       </a:t>
            </a:r>
          </a:p>
          <a:p>
            <a:endParaRPr lang="en-US" altLang="ko-KR" sz="1000" dirty="0"/>
          </a:p>
          <a:p>
            <a:r>
              <a:rPr lang="en-US" altLang="ko-KR" sz="1000" dirty="0"/>
              <a:t>    try:</a:t>
            </a:r>
          </a:p>
          <a:p>
            <a:r>
              <a:rPr lang="en-US" altLang="ko-KR" sz="1000" dirty="0"/>
              <a:t>        </a:t>
            </a:r>
            <a:r>
              <a:rPr lang="en-US" altLang="ko-KR" sz="1000" dirty="0" err="1"/>
              <a:t>i</a:t>
            </a:r>
            <a:r>
              <a:rPr lang="en-US" altLang="ko-KR" sz="1000" dirty="0"/>
              <a:t> = </a:t>
            </a:r>
            <a:r>
              <a:rPr lang="en-US" altLang="ko-KR" sz="1000" dirty="0" err="1"/>
              <a:t>i</a:t>
            </a:r>
            <a:r>
              <a:rPr lang="en-US" altLang="ko-KR" sz="1000" dirty="0"/>
              <a:t> + 1</a:t>
            </a:r>
          </a:p>
          <a:p>
            <a:r>
              <a:rPr lang="en-US" altLang="ko-KR" sz="1000" dirty="0"/>
              <a:t>    except Exception as err :</a:t>
            </a:r>
          </a:p>
          <a:p>
            <a:r>
              <a:rPr lang="en-US" altLang="ko-KR" sz="1000" dirty="0"/>
              <a:t>        x = </a:t>
            </a:r>
            <a:r>
              <a:rPr lang="en-US" altLang="ko-KR" sz="1000" dirty="0" err="1"/>
              <a:t>Uexcept</a:t>
            </a:r>
            <a:r>
              <a:rPr lang="en-US" altLang="ko-KR" sz="1000" dirty="0"/>
              <a:t>("1111",err)</a:t>
            </a:r>
          </a:p>
          <a:p>
            <a:r>
              <a:rPr lang="en-US" altLang="ko-KR" sz="1000" dirty="0"/>
              <a:t>        print "ex coed ",</a:t>
            </a:r>
            <a:r>
              <a:rPr lang="en-US" altLang="ko-KR" sz="1000" dirty="0" err="1"/>
              <a:t>x.ex_code</a:t>
            </a:r>
            <a:endParaRPr lang="en-US" altLang="ko-KR" sz="1000" dirty="0"/>
          </a:p>
          <a:p>
            <a:r>
              <a:rPr lang="en-US" altLang="ko-KR" sz="1000" dirty="0"/>
              <a:t>        print "</a:t>
            </a:r>
            <a:r>
              <a:rPr lang="en-US" altLang="ko-KR" sz="1000" dirty="0" err="1"/>
              <a:t>ex_err</a:t>
            </a:r>
            <a:r>
              <a:rPr lang="en-US" altLang="ko-KR" sz="1000" dirty="0"/>
              <a:t> ", </a:t>
            </a:r>
            <a:r>
              <a:rPr lang="en-US" altLang="ko-KR" sz="1000" dirty="0" err="1"/>
              <a:t>x.ex_err</a:t>
            </a:r>
            <a:endParaRPr lang="en-US" altLang="ko-KR" sz="1000" dirty="0"/>
          </a:p>
          <a:p>
            <a:r>
              <a:rPr lang="en-US" altLang="ko-KR" sz="1000" dirty="0"/>
              <a:t>        </a:t>
            </a:r>
          </a:p>
          <a:p>
            <a:r>
              <a:rPr lang="en-US" altLang="ko-KR" sz="1000" dirty="0"/>
              <a:t>        raise x</a:t>
            </a:r>
          </a:p>
          <a:p>
            <a:r>
              <a:rPr lang="en-US" altLang="ko-KR" sz="1000" dirty="0"/>
              <a:t>    </a:t>
            </a:r>
          </a:p>
          <a:p>
            <a:r>
              <a:rPr lang="en-US" altLang="ko-KR" sz="1000" dirty="0"/>
              <a:t> </a:t>
            </a:r>
            <a:endParaRPr lang="ko-KR" altLang="en-US" sz="1000" dirty="0"/>
          </a:p>
        </p:txBody>
      </p:sp>
      <p:sp>
        <p:nvSpPr>
          <p:cNvPr id="5" name="직사각형 4"/>
          <p:cNvSpPr/>
          <p:nvPr/>
        </p:nvSpPr>
        <p:spPr>
          <a:xfrm>
            <a:off x="4788024" y="3068960"/>
            <a:ext cx="34563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a:t>
            </a:r>
            <a:r>
              <a:rPr lang="ko-KR" altLang="en-US" sz="1000" dirty="0" smtClean="0"/>
              <a:t>실행</a:t>
            </a:r>
            <a:endParaRPr lang="en-US" altLang="ko-KR" sz="1000" dirty="0" smtClean="0"/>
          </a:p>
          <a:p>
            <a:r>
              <a:rPr lang="en-US" altLang="ko-KR" sz="1000" dirty="0" smtClean="0"/>
              <a:t>try </a:t>
            </a:r>
            <a:r>
              <a:rPr lang="en-US" altLang="ko-KR" sz="1000" dirty="0"/>
              <a:t>:</a:t>
            </a:r>
          </a:p>
          <a:p>
            <a:r>
              <a:rPr lang="en-US" altLang="ko-KR" sz="1000" dirty="0"/>
              <a:t>    </a:t>
            </a:r>
            <a:r>
              <a:rPr lang="en-US" altLang="ko-KR" sz="1000" dirty="0" err="1"/>
              <a:t>R_call</a:t>
            </a:r>
            <a:r>
              <a:rPr lang="en-US" altLang="ko-KR" sz="1000" dirty="0"/>
              <a:t>()</a:t>
            </a:r>
          </a:p>
          <a:p>
            <a:r>
              <a:rPr lang="en-US" altLang="ko-KR" sz="1000" dirty="0"/>
              <a:t>except </a:t>
            </a:r>
            <a:r>
              <a:rPr lang="en-US" altLang="ko-KR" sz="1000" dirty="0" err="1"/>
              <a:t>Uexcept</a:t>
            </a:r>
            <a:r>
              <a:rPr lang="en-US" altLang="ko-KR" sz="1000" dirty="0"/>
              <a:t> as err :</a:t>
            </a:r>
          </a:p>
          <a:p>
            <a:r>
              <a:rPr lang="en-US" altLang="ko-KR" sz="1000" dirty="0"/>
              <a:t>    print </a:t>
            </a:r>
            <a:r>
              <a:rPr lang="en-US" altLang="ko-KR" sz="1000" dirty="0" err="1"/>
              <a:t>err.ex_code</a:t>
            </a:r>
            <a:endParaRPr lang="en-US" altLang="ko-KR" sz="1000" dirty="0"/>
          </a:p>
          <a:p>
            <a:r>
              <a:rPr lang="en-US" altLang="ko-KR" sz="1000" dirty="0"/>
              <a:t>    print </a:t>
            </a:r>
            <a:r>
              <a:rPr lang="en-US" altLang="ko-KR" sz="1000" dirty="0" err="1"/>
              <a:t>err.ex_err</a:t>
            </a:r>
            <a:r>
              <a:rPr lang="en-US" altLang="ko-KR" sz="1000" dirty="0"/>
              <a:t>    </a:t>
            </a:r>
          </a:p>
          <a:p>
            <a:r>
              <a:rPr lang="en-US" altLang="ko-KR" sz="1000" dirty="0"/>
              <a:t> </a:t>
            </a:r>
            <a:endParaRPr lang="ko-KR" altLang="en-US" sz="1000" dirty="0"/>
          </a:p>
        </p:txBody>
      </p:sp>
      <p:sp>
        <p:nvSpPr>
          <p:cNvPr id="6" name="TextBox 5"/>
          <p:cNvSpPr txBox="1"/>
          <p:nvPr/>
        </p:nvSpPr>
        <p:spPr>
          <a:xfrm>
            <a:off x="4716016" y="4905063"/>
            <a:ext cx="4176464" cy="1015663"/>
          </a:xfrm>
          <a:prstGeom prst="rect">
            <a:avLst/>
          </a:prstGeom>
          <a:noFill/>
        </p:spPr>
        <p:txBody>
          <a:bodyPr wrap="square" rtlCol="0">
            <a:spAutoFit/>
          </a:bodyPr>
          <a:lstStyle/>
          <a:p>
            <a:r>
              <a:rPr lang="en-US" altLang="ko-KR" sz="1200" dirty="0" smtClean="0"/>
              <a:t>#</a:t>
            </a:r>
            <a:r>
              <a:rPr lang="ko-KR" altLang="en-US" sz="1200" dirty="0" smtClean="0"/>
              <a:t>처리 결과</a:t>
            </a:r>
            <a:endParaRPr lang="en-US" altLang="ko-KR" sz="1200" dirty="0" smtClean="0"/>
          </a:p>
          <a:p>
            <a:r>
              <a:rPr lang="en-US" altLang="ko-KR" sz="1200" dirty="0" smtClean="0"/>
              <a:t>ex </a:t>
            </a:r>
            <a:r>
              <a:rPr lang="en-US" altLang="ko-KR" sz="1200" dirty="0"/>
              <a:t>coed  1111</a:t>
            </a:r>
          </a:p>
          <a:p>
            <a:r>
              <a:rPr lang="en-US" altLang="ko-KR" sz="1200" dirty="0" err="1"/>
              <a:t>ex_err</a:t>
            </a:r>
            <a:r>
              <a:rPr lang="en-US" altLang="ko-KR" sz="1200" dirty="0"/>
              <a:t>  local variable '</a:t>
            </a:r>
            <a:r>
              <a:rPr lang="en-US" altLang="ko-KR" sz="1200" dirty="0" err="1"/>
              <a:t>i</a:t>
            </a:r>
            <a:r>
              <a:rPr lang="en-US" altLang="ko-KR" sz="1200" dirty="0"/>
              <a:t>' referenced before assignment</a:t>
            </a:r>
          </a:p>
          <a:p>
            <a:r>
              <a:rPr lang="en-US" altLang="ko-KR" sz="1200" dirty="0"/>
              <a:t>1111</a:t>
            </a:r>
          </a:p>
          <a:p>
            <a:r>
              <a:rPr lang="en-US" altLang="ko-KR" sz="1200" dirty="0"/>
              <a:t>local variable '</a:t>
            </a:r>
            <a:r>
              <a:rPr lang="en-US" altLang="ko-KR" sz="1200" dirty="0" err="1"/>
              <a:t>i</a:t>
            </a:r>
            <a:r>
              <a:rPr lang="en-US" altLang="ko-KR" sz="1200" dirty="0"/>
              <a:t>' referenced before assignment</a:t>
            </a:r>
            <a:endParaRPr lang="ko-KR" altLang="en-US" sz="1200" dirty="0"/>
          </a:p>
        </p:txBody>
      </p:sp>
    </p:spTree>
    <p:extLst>
      <p:ext uri="{BB962C8B-B14F-4D97-AF65-F5344CB8AC3E}">
        <p14:creationId xmlns:p14="http://schemas.microsoft.com/office/powerpoint/2010/main" val="272673416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Try-except-[else] </a:t>
            </a:r>
            <a:endParaRPr lang="ko-KR" altLang="en-US" dirty="0"/>
          </a:p>
        </p:txBody>
      </p:sp>
      <p:sp>
        <p:nvSpPr>
          <p:cNvPr id="3" name="내용 개체 틀 2"/>
          <p:cNvSpPr>
            <a:spLocks noGrp="1"/>
          </p:cNvSpPr>
          <p:nvPr>
            <p:ph sz="quarter" idx="1"/>
          </p:nvPr>
        </p:nvSpPr>
        <p:spPr>
          <a:xfrm>
            <a:off x="457200" y="1600201"/>
            <a:ext cx="8229600" cy="1684783"/>
          </a:xfrm>
        </p:spPr>
        <p:txBody>
          <a:bodyPr>
            <a:normAutofit/>
          </a:bodyPr>
          <a:lstStyle/>
          <a:p>
            <a:pPr marL="0" indent="0">
              <a:buNone/>
            </a:pPr>
            <a:r>
              <a:rPr lang="ko-KR" altLang="en-US" dirty="0" err="1" smtClean="0"/>
              <a:t>파이썬에서</a:t>
            </a:r>
            <a:r>
              <a:rPr lang="ko-KR" altLang="en-US" dirty="0" smtClean="0"/>
              <a:t> 예외가 발생할 경우를 처리하고 추가적으로 실행시킬 것이 있는 경우 </a:t>
            </a:r>
            <a:r>
              <a:rPr lang="en-US" altLang="ko-KR" dirty="0" smtClean="0"/>
              <a:t>else </a:t>
            </a:r>
            <a:r>
              <a:rPr lang="ko-KR" altLang="en-US" dirty="0" smtClean="0"/>
              <a:t>처리</a:t>
            </a:r>
            <a:endParaRPr lang="en-US" altLang="ko-KR" dirty="0" smtClean="0"/>
          </a:p>
        </p:txBody>
      </p:sp>
      <p:sp>
        <p:nvSpPr>
          <p:cNvPr id="5" name="직사각형 4"/>
          <p:cNvSpPr/>
          <p:nvPr/>
        </p:nvSpPr>
        <p:spPr>
          <a:xfrm>
            <a:off x="899592" y="3717032"/>
            <a:ext cx="34563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dirty="0"/>
          </a:p>
          <a:p>
            <a:r>
              <a:rPr lang="en-US" altLang="ko-KR" sz="1200" b="1" dirty="0"/>
              <a:t>try:</a:t>
            </a:r>
          </a:p>
          <a:p>
            <a:r>
              <a:rPr lang="en-US" altLang="ko-KR" sz="1200" b="1" dirty="0"/>
              <a:t>    f = open('foo.txt', 'r')</a:t>
            </a:r>
          </a:p>
          <a:p>
            <a:r>
              <a:rPr lang="en-US" altLang="ko-KR" sz="1200" b="1" dirty="0"/>
              <a:t>except </a:t>
            </a:r>
            <a:r>
              <a:rPr lang="en-US" altLang="ko-KR" sz="1200" b="1" dirty="0" err="1"/>
              <a:t>FileNotFoundError</a:t>
            </a:r>
            <a:r>
              <a:rPr lang="en-US" altLang="ko-KR" sz="1200" b="1" dirty="0"/>
              <a:t> as e:</a:t>
            </a:r>
          </a:p>
          <a:p>
            <a:r>
              <a:rPr lang="en-US" altLang="ko-KR" sz="1200" b="1" dirty="0"/>
              <a:t>    print(</a:t>
            </a:r>
            <a:r>
              <a:rPr lang="en-US" altLang="ko-KR" sz="1200" b="1" dirty="0" err="1"/>
              <a:t>str</a:t>
            </a:r>
            <a:r>
              <a:rPr lang="en-US" altLang="ko-KR" sz="1200" b="1" dirty="0"/>
              <a:t>(e))</a:t>
            </a:r>
          </a:p>
          <a:p>
            <a:r>
              <a:rPr lang="en-US" altLang="ko-KR" sz="1200" b="1" dirty="0"/>
              <a:t>else:</a:t>
            </a:r>
          </a:p>
          <a:p>
            <a:r>
              <a:rPr lang="en-US" altLang="ko-KR" sz="1200" b="1" dirty="0" smtClean="0"/>
              <a:t>    data = </a:t>
            </a:r>
            <a:r>
              <a:rPr lang="en-US" altLang="ko-KR" sz="1200" b="1" dirty="0" err="1" smtClean="0"/>
              <a:t>f.read</a:t>
            </a:r>
            <a:r>
              <a:rPr lang="en-US" altLang="ko-KR" sz="1200" b="1" dirty="0" smtClean="0"/>
              <a:t>()</a:t>
            </a:r>
          </a:p>
          <a:p>
            <a:r>
              <a:rPr lang="en-US" altLang="ko-KR" sz="1200" b="1" dirty="0" smtClean="0"/>
              <a:t>    </a:t>
            </a:r>
            <a:r>
              <a:rPr lang="en-US" altLang="ko-KR" sz="1200" b="1" dirty="0" err="1"/>
              <a:t>f.close</a:t>
            </a:r>
            <a:r>
              <a:rPr lang="en-US" altLang="ko-KR" sz="1200" b="1" dirty="0"/>
              <a:t>()</a:t>
            </a:r>
            <a:endParaRPr lang="en-US" altLang="ko-KR" sz="1200" dirty="0"/>
          </a:p>
          <a:p>
            <a:endParaRPr lang="en-US" altLang="ko-KR" sz="1200" dirty="0"/>
          </a:p>
        </p:txBody>
      </p:sp>
      <p:sp>
        <p:nvSpPr>
          <p:cNvPr id="8" name="TextBox 7"/>
          <p:cNvSpPr txBox="1"/>
          <p:nvPr/>
        </p:nvSpPr>
        <p:spPr>
          <a:xfrm>
            <a:off x="5148064" y="4607550"/>
            <a:ext cx="2988332" cy="523220"/>
          </a:xfrm>
          <a:prstGeom prst="rect">
            <a:avLst/>
          </a:prstGeom>
          <a:noFill/>
        </p:spPr>
        <p:txBody>
          <a:bodyPr wrap="square" rtlCol="0">
            <a:spAutoFit/>
          </a:bodyPr>
          <a:lstStyle/>
          <a:p>
            <a:r>
              <a:rPr lang="en-US" altLang="ko-KR" sz="1400" dirty="0" smtClean="0"/>
              <a:t>else </a:t>
            </a:r>
            <a:r>
              <a:rPr lang="ko-KR" altLang="en-US" sz="1400" dirty="0" err="1" smtClean="0"/>
              <a:t>는예외가</a:t>
            </a:r>
            <a:r>
              <a:rPr lang="ko-KR" altLang="en-US" sz="1400" dirty="0" smtClean="0"/>
              <a:t> 발생하지 않을 경우만 처리</a:t>
            </a:r>
            <a:endParaRPr lang="ko-KR" altLang="en-US" sz="1400" dirty="0"/>
          </a:p>
        </p:txBody>
      </p:sp>
    </p:spTree>
    <p:extLst>
      <p:ext uri="{BB962C8B-B14F-4D97-AF65-F5344CB8AC3E}">
        <p14:creationId xmlns:p14="http://schemas.microsoft.com/office/powerpoint/2010/main" val="236489795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Try-[except]-finally</a:t>
            </a:r>
            <a:endParaRPr lang="ko-KR" altLang="en-US" dirty="0"/>
          </a:p>
        </p:txBody>
      </p:sp>
      <p:sp>
        <p:nvSpPr>
          <p:cNvPr id="3" name="내용 개체 틀 2"/>
          <p:cNvSpPr>
            <a:spLocks noGrp="1"/>
          </p:cNvSpPr>
          <p:nvPr>
            <p:ph sz="quarter" idx="1"/>
          </p:nvPr>
        </p:nvSpPr>
        <p:spPr>
          <a:xfrm>
            <a:off x="457200" y="1600201"/>
            <a:ext cx="8229600" cy="1684783"/>
          </a:xfrm>
        </p:spPr>
        <p:txBody>
          <a:bodyPr>
            <a:normAutofit/>
          </a:bodyPr>
          <a:lstStyle/>
          <a:p>
            <a:pPr marL="0" indent="0">
              <a:buNone/>
            </a:pPr>
            <a:r>
              <a:rPr lang="ko-KR" altLang="en-US" dirty="0" err="1" smtClean="0"/>
              <a:t>파이썬에서</a:t>
            </a:r>
            <a:r>
              <a:rPr lang="ko-KR" altLang="en-US" dirty="0" smtClean="0"/>
              <a:t> 예외가 발생할 경우 </a:t>
            </a:r>
            <a:r>
              <a:rPr lang="en-US" altLang="ko-KR" dirty="0" smtClean="0"/>
              <a:t>except </a:t>
            </a:r>
            <a:r>
              <a:rPr lang="ko-KR" altLang="en-US" dirty="0" smtClean="0"/>
              <a:t>처리하고</a:t>
            </a:r>
            <a:r>
              <a:rPr lang="en-US" altLang="ko-KR" dirty="0" smtClean="0"/>
              <a:t>finally</a:t>
            </a:r>
            <a:r>
              <a:rPr lang="ko-KR" altLang="en-US" dirty="0" smtClean="0"/>
              <a:t>는 무조건 처리</a:t>
            </a:r>
            <a:endParaRPr lang="en-US" altLang="ko-KR" dirty="0" smtClean="0"/>
          </a:p>
        </p:txBody>
      </p:sp>
      <p:sp>
        <p:nvSpPr>
          <p:cNvPr id="6" name="직사각형 5"/>
          <p:cNvSpPr/>
          <p:nvPr/>
        </p:nvSpPr>
        <p:spPr>
          <a:xfrm>
            <a:off x="1043608" y="3683856"/>
            <a:ext cx="3456384"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try :</a:t>
            </a:r>
          </a:p>
          <a:p>
            <a:r>
              <a:rPr lang="en-US" altLang="ko-KR" sz="1200" dirty="0"/>
              <a:t>    </a:t>
            </a:r>
            <a:r>
              <a:rPr lang="en-US" altLang="ko-KR" sz="1200" dirty="0" err="1"/>
              <a:t>R_call</a:t>
            </a:r>
            <a:r>
              <a:rPr lang="en-US" altLang="ko-KR" sz="1200" dirty="0"/>
              <a:t>()</a:t>
            </a:r>
          </a:p>
          <a:p>
            <a:r>
              <a:rPr lang="en-US" altLang="ko-KR" sz="1200" dirty="0"/>
              <a:t>except </a:t>
            </a:r>
            <a:r>
              <a:rPr lang="en-US" altLang="ko-KR" sz="1200" dirty="0" err="1"/>
              <a:t>Uexcept</a:t>
            </a:r>
            <a:r>
              <a:rPr lang="en-US" altLang="ko-KR" sz="1200" dirty="0"/>
              <a:t> as err :</a:t>
            </a:r>
          </a:p>
          <a:p>
            <a:r>
              <a:rPr lang="en-US" altLang="ko-KR" sz="1200" dirty="0"/>
              <a:t>    print </a:t>
            </a:r>
            <a:r>
              <a:rPr lang="en-US" altLang="ko-KR" sz="1200" dirty="0" err="1"/>
              <a:t>err.ex_code</a:t>
            </a:r>
            <a:endParaRPr lang="en-US" altLang="ko-KR" sz="1200" dirty="0"/>
          </a:p>
          <a:p>
            <a:r>
              <a:rPr lang="en-US" altLang="ko-KR" sz="1200" dirty="0"/>
              <a:t>    print </a:t>
            </a:r>
            <a:r>
              <a:rPr lang="en-US" altLang="ko-KR" sz="1200" dirty="0" err="1"/>
              <a:t>err.ex_err</a:t>
            </a:r>
            <a:endParaRPr lang="en-US" altLang="ko-KR" sz="1200" dirty="0"/>
          </a:p>
          <a:p>
            <a:r>
              <a:rPr lang="en-US" altLang="ko-KR" sz="1200" dirty="0"/>
              <a:t>finally :</a:t>
            </a:r>
          </a:p>
          <a:p>
            <a:r>
              <a:rPr lang="en-US" altLang="ko-KR" sz="1200" dirty="0"/>
              <a:t>    print "pass"</a:t>
            </a:r>
          </a:p>
        </p:txBody>
      </p:sp>
      <p:sp>
        <p:nvSpPr>
          <p:cNvPr id="7" name="TextBox 6"/>
          <p:cNvSpPr txBox="1"/>
          <p:nvPr/>
        </p:nvSpPr>
        <p:spPr>
          <a:xfrm>
            <a:off x="5148064" y="4420485"/>
            <a:ext cx="2808312" cy="523220"/>
          </a:xfrm>
          <a:prstGeom prst="rect">
            <a:avLst/>
          </a:prstGeom>
          <a:noFill/>
        </p:spPr>
        <p:txBody>
          <a:bodyPr wrap="square" rtlCol="0">
            <a:spAutoFit/>
          </a:bodyPr>
          <a:lstStyle/>
          <a:p>
            <a:r>
              <a:rPr lang="en-US" altLang="ko-KR" sz="1400" dirty="0" smtClean="0"/>
              <a:t>finally</a:t>
            </a:r>
            <a:r>
              <a:rPr lang="ko-KR" altLang="en-US" sz="1400" dirty="0" smtClean="0"/>
              <a:t>는 예외 여부 상관없이 처리</a:t>
            </a:r>
            <a:endParaRPr lang="ko-KR" altLang="en-US" sz="1400" dirty="0"/>
          </a:p>
        </p:txBody>
      </p:sp>
    </p:spTree>
    <p:extLst>
      <p:ext uri="{BB962C8B-B14F-4D97-AF65-F5344CB8AC3E}">
        <p14:creationId xmlns:p14="http://schemas.microsoft.com/office/powerpoint/2010/main" val="71730619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Exception </a:t>
            </a:r>
            <a:r>
              <a:rPr lang="ko-KR" altLang="en-US" dirty="0" smtClean="0"/>
              <a:t>발생시 메시</a:t>
            </a:r>
            <a:r>
              <a:rPr lang="ko-KR" altLang="en-US" dirty="0"/>
              <a:t>지</a:t>
            </a:r>
            <a:r>
              <a:rPr lang="ko-KR" altLang="en-US" dirty="0" smtClean="0"/>
              <a:t>처리</a:t>
            </a:r>
            <a:endParaRPr lang="ko-KR" altLang="en-US" dirty="0"/>
          </a:p>
        </p:txBody>
      </p:sp>
      <p:sp>
        <p:nvSpPr>
          <p:cNvPr id="3" name="내용 개체 틀 2"/>
          <p:cNvSpPr>
            <a:spLocks noGrp="1"/>
          </p:cNvSpPr>
          <p:nvPr>
            <p:ph sz="quarter" idx="1"/>
          </p:nvPr>
        </p:nvSpPr>
        <p:spPr>
          <a:xfrm>
            <a:off x="457200" y="1600201"/>
            <a:ext cx="8229600" cy="1684783"/>
          </a:xfrm>
        </p:spPr>
        <p:txBody>
          <a:bodyPr>
            <a:normAutofit/>
          </a:bodyPr>
          <a:lstStyle/>
          <a:p>
            <a:pPr marL="0" indent="0">
              <a:buNone/>
            </a:pPr>
            <a:r>
              <a:rPr lang="en-US" altLang="ko-KR" dirty="0" smtClean="0"/>
              <a:t>Except </a:t>
            </a:r>
            <a:r>
              <a:rPr lang="ko-KR" altLang="en-US" dirty="0" smtClean="0"/>
              <a:t>문장에서 발생된 메시지를 처리하기 위해 </a:t>
            </a:r>
            <a:r>
              <a:rPr lang="en-US" altLang="ko-KR" dirty="0" smtClean="0"/>
              <a:t>as </a:t>
            </a:r>
            <a:r>
              <a:rPr lang="ko-KR" altLang="en-US" dirty="0" err="1" smtClean="0"/>
              <a:t>인스턴스</a:t>
            </a:r>
            <a:r>
              <a:rPr lang="ko-KR" altLang="en-US" dirty="0" smtClean="0"/>
              <a:t> 또는 </a:t>
            </a:r>
            <a:r>
              <a:rPr lang="en-US" altLang="ko-KR" dirty="0" smtClean="0"/>
              <a:t>, </a:t>
            </a:r>
            <a:r>
              <a:rPr lang="ko-KR" altLang="en-US" dirty="0" err="1" smtClean="0"/>
              <a:t>인스턴스로</a:t>
            </a:r>
            <a:r>
              <a:rPr lang="ko-KR" altLang="en-US" dirty="0" smtClean="0"/>
              <a:t> 메시지를 처리</a:t>
            </a:r>
            <a:endParaRPr lang="en-US" altLang="ko-KR" dirty="0" smtClean="0"/>
          </a:p>
        </p:txBody>
      </p:sp>
      <p:sp>
        <p:nvSpPr>
          <p:cNvPr id="6" name="직사각형 5"/>
          <p:cNvSpPr/>
          <p:nvPr/>
        </p:nvSpPr>
        <p:spPr>
          <a:xfrm>
            <a:off x="683568" y="3068960"/>
            <a:ext cx="5184576"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 </a:t>
            </a:r>
            <a:r>
              <a:rPr lang="ko-KR" altLang="en-US" sz="1200" dirty="0" smtClean="0"/>
              <a:t>함수 정의</a:t>
            </a:r>
            <a:endParaRPr lang="en-US" altLang="ko-KR" sz="1200" dirty="0"/>
          </a:p>
          <a:p>
            <a:r>
              <a:rPr lang="en-US" altLang="ko-KR" sz="1200" dirty="0" err="1"/>
              <a:t>def</a:t>
            </a:r>
            <a:r>
              <a:rPr lang="en-US" altLang="ko-KR" sz="1200" dirty="0"/>
              <a:t> </a:t>
            </a:r>
            <a:r>
              <a:rPr lang="en-US" altLang="ko-KR" sz="1200" dirty="0" err="1"/>
              <a:t>temp_convert</a:t>
            </a:r>
            <a:r>
              <a:rPr lang="en-US" altLang="ko-KR" sz="1200" dirty="0"/>
              <a:t>(</a:t>
            </a:r>
            <a:r>
              <a:rPr lang="en-US" altLang="ko-KR" sz="1200" dirty="0" err="1"/>
              <a:t>var</a:t>
            </a:r>
            <a:r>
              <a:rPr lang="en-US" altLang="ko-KR" sz="1200" dirty="0"/>
              <a:t>):</a:t>
            </a:r>
          </a:p>
          <a:p>
            <a:r>
              <a:rPr lang="en-US" altLang="ko-KR" sz="1200" dirty="0"/>
              <a:t>   try:</a:t>
            </a:r>
          </a:p>
          <a:p>
            <a:r>
              <a:rPr lang="en-US" altLang="ko-KR" sz="1200" dirty="0"/>
              <a:t>      return </a:t>
            </a:r>
            <a:r>
              <a:rPr lang="en-US" altLang="ko-KR" sz="1200" dirty="0" err="1"/>
              <a:t>int</a:t>
            </a:r>
            <a:r>
              <a:rPr lang="en-US" altLang="ko-KR" sz="1200" dirty="0"/>
              <a:t>(</a:t>
            </a:r>
            <a:r>
              <a:rPr lang="en-US" altLang="ko-KR" sz="1200" dirty="0" err="1"/>
              <a:t>var</a:t>
            </a:r>
            <a:r>
              <a:rPr lang="en-US" altLang="ko-KR" sz="1200" dirty="0" smtClean="0"/>
              <a:t>)</a:t>
            </a:r>
          </a:p>
          <a:p>
            <a:r>
              <a:rPr lang="en-US" altLang="ko-KR" sz="1200" dirty="0"/>
              <a:t> </a:t>
            </a:r>
            <a:r>
              <a:rPr lang="en-US" altLang="ko-KR" sz="1200" dirty="0" smtClean="0"/>
              <a:t>  #except </a:t>
            </a:r>
            <a:r>
              <a:rPr lang="en-US" altLang="ko-KR" sz="1200" dirty="0" err="1" smtClean="0"/>
              <a:t>ValueError</a:t>
            </a:r>
            <a:r>
              <a:rPr lang="en-US" altLang="ko-KR" sz="1200" dirty="0" smtClean="0"/>
              <a:t> , Argument :</a:t>
            </a:r>
            <a:endParaRPr lang="en-US" altLang="ko-KR" sz="1200" dirty="0"/>
          </a:p>
          <a:p>
            <a:r>
              <a:rPr lang="en-US" altLang="ko-KR" sz="1200" dirty="0"/>
              <a:t>   except </a:t>
            </a:r>
            <a:r>
              <a:rPr lang="en-US" altLang="ko-KR" sz="1200" dirty="0" err="1"/>
              <a:t>ValueError</a:t>
            </a:r>
            <a:r>
              <a:rPr lang="en-US" altLang="ko-KR" sz="1200" dirty="0"/>
              <a:t> as Argument:</a:t>
            </a:r>
          </a:p>
          <a:p>
            <a:r>
              <a:rPr lang="en-US" altLang="ko-KR" sz="1200" dirty="0"/>
              <a:t>      print  </a:t>
            </a:r>
            <a:r>
              <a:rPr lang="en-US" altLang="ko-KR" sz="1200" dirty="0" err="1"/>
              <a:t>Argument.message</a:t>
            </a:r>
            <a:endParaRPr lang="en-US" altLang="ko-KR" sz="1200" dirty="0"/>
          </a:p>
          <a:p>
            <a:r>
              <a:rPr lang="en-US" altLang="ko-KR" sz="1200" dirty="0"/>
              <a:t>      print "The argument does not contain numbers\n", Argument</a:t>
            </a:r>
          </a:p>
          <a:p>
            <a:endParaRPr lang="en-US" altLang="ko-KR" sz="1200" dirty="0"/>
          </a:p>
          <a:p>
            <a:r>
              <a:rPr lang="en-US" altLang="ko-KR" sz="1200" dirty="0"/>
              <a:t># </a:t>
            </a:r>
            <a:r>
              <a:rPr lang="ko-KR" altLang="en-US" sz="1200" dirty="0" smtClean="0"/>
              <a:t>함수 콜</a:t>
            </a:r>
            <a:endParaRPr lang="en-US" altLang="ko-KR" sz="1200" dirty="0"/>
          </a:p>
          <a:p>
            <a:r>
              <a:rPr lang="en-US" altLang="ko-KR" sz="1200" dirty="0" err="1"/>
              <a:t>temp_convert</a:t>
            </a:r>
            <a:r>
              <a:rPr lang="en-US" altLang="ko-KR" sz="1200" dirty="0"/>
              <a:t>("xyz");</a:t>
            </a:r>
          </a:p>
        </p:txBody>
      </p:sp>
      <p:sp>
        <p:nvSpPr>
          <p:cNvPr id="7" name="TextBox 6"/>
          <p:cNvSpPr txBox="1"/>
          <p:nvPr/>
        </p:nvSpPr>
        <p:spPr>
          <a:xfrm>
            <a:off x="683568" y="5517232"/>
            <a:ext cx="4968552" cy="954107"/>
          </a:xfrm>
          <a:prstGeom prst="rect">
            <a:avLst/>
          </a:prstGeom>
          <a:noFill/>
        </p:spPr>
        <p:txBody>
          <a:bodyPr wrap="square" rtlCol="0">
            <a:spAutoFit/>
          </a:bodyPr>
          <a:lstStyle/>
          <a:p>
            <a:r>
              <a:rPr lang="en-US" altLang="ko-KR" sz="1400" dirty="0" smtClean="0"/>
              <a:t># </a:t>
            </a:r>
            <a:r>
              <a:rPr lang="ko-KR" altLang="en-US" sz="1400" dirty="0" smtClean="0"/>
              <a:t>처리 결과 </a:t>
            </a:r>
            <a:endParaRPr lang="en-US" altLang="ko-KR" sz="1400" dirty="0" smtClean="0"/>
          </a:p>
          <a:p>
            <a:r>
              <a:rPr lang="en-US" altLang="ko-KR" sz="1400" dirty="0" smtClean="0"/>
              <a:t>invalid </a:t>
            </a:r>
            <a:r>
              <a:rPr lang="en-US" altLang="ko-KR" sz="1400" dirty="0"/>
              <a:t>literal for </a:t>
            </a:r>
            <a:r>
              <a:rPr lang="en-US" altLang="ko-KR" sz="1400" dirty="0" err="1"/>
              <a:t>int</a:t>
            </a:r>
            <a:r>
              <a:rPr lang="en-US" altLang="ko-KR" sz="1400" dirty="0"/>
              <a:t>() with base 10: 'xyz'</a:t>
            </a:r>
          </a:p>
          <a:p>
            <a:r>
              <a:rPr lang="en-US" altLang="ko-KR" sz="1400" dirty="0"/>
              <a:t>The argument does not contain numbers</a:t>
            </a:r>
          </a:p>
          <a:p>
            <a:r>
              <a:rPr lang="en-US" altLang="ko-KR" sz="1400" dirty="0"/>
              <a:t>invalid literal for </a:t>
            </a:r>
            <a:r>
              <a:rPr lang="en-US" altLang="ko-KR" sz="1400" dirty="0" err="1"/>
              <a:t>int</a:t>
            </a:r>
            <a:r>
              <a:rPr lang="en-US" altLang="ko-KR" sz="1400" dirty="0"/>
              <a:t>() with base 10: </a:t>
            </a:r>
            <a:r>
              <a:rPr lang="en-US" altLang="ko-KR" sz="1400" dirty="0" smtClean="0"/>
              <a:t>'xyz‘</a:t>
            </a:r>
            <a:endParaRPr lang="ko-KR" altLang="en-US" sz="1400" dirty="0"/>
          </a:p>
        </p:txBody>
      </p:sp>
    </p:spTree>
    <p:extLst>
      <p:ext uri="{BB962C8B-B14F-4D97-AF65-F5344CB8AC3E}">
        <p14:creationId xmlns:p14="http://schemas.microsoft.com/office/powerpoint/2010/main" val="125160428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Raising exception</a:t>
            </a:r>
            <a:endParaRPr lang="ko-KR" altLang="en-US" dirty="0"/>
          </a:p>
        </p:txBody>
      </p:sp>
      <p:sp>
        <p:nvSpPr>
          <p:cNvPr id="3" name="내용 개체 틀 2"/>
          <p:cNvSpPr>
            <a:spLocks noGrp="1"/>
          </p:cNvSpPr>
          <p:nvPr>
            <p:ph sz="quarter" idx="1"/>
          </p:nvPr>
        </p:nvSpPr>
        <p:spPr>
          <a:xfrm>
            <a:off x="457200" y="1600201"/>
            <a:ext cx="8229600" cy="1180727"/>
          </a:xfrm>
        </p:spPr>
        <p:txBody>
          <a:bodyPr>
            <a:normAutofit/>
          </a:bodyPr>
          <a:lstStyle/>
          <a:p>
            <a:pPr marL="0" indent="0">
              <a:buNone/>
            </a:pPr>
            <a:r>
              <a:rPr lang="ko-KR" altLang="en-US" dirty="0" smtClean="0"/>
              <a:t>강제로 </a:t>
            </a:r>
            <a:r>
              <a:rPr lang="en-US" altLang="ko-KR" dirty="0" smtClean="0"/>
              <a:t>exception </a:t>
            </a:r>
            <a:r>
              <a:rPr lang="ko-KR" altLang="en-US" dirty="0" smtClean="0"/>
              <a:t>을 발생시킬 경우 </a:t>
            </a:r>
            <a:r>
              <a:rPr lang="en-US" altLang="ko-KR" dirty="0" smtClean="0"/>
              <a:t>raise </a:t>
            </a:r>
            <a:r>
              <a:rPr lang="ko-KR" altLang="en-US" dirty="0" smtClean="0"/>
              <a:t>문으로 </a:t>
            </a:r>
            <a:r>
              <a:rPr lang="en-US" altLang="ko-KR" dirty="0" smtClean="0"/>
              <a:t>exception</a:t>
            </a:r>
            <a:r>
              <a:rPr lang="ko-KR" altLang="en-US" dirty="0" smtClean="0"/>
              <a:t>을 일으킴</a:t>
            </a:r>
            <a:endParaRPr lang="en-US" altLang="ko-KR" dirty="0" smtClean="0"/>
          </a:p>
        </p:txBody>
      </p:sp>
      <p:sp>
        <p:nvSpPr>
          <p:cNvPr id="4" name="직사각형 3"/>
          <p:cNvSpPr/>
          <p:nvPr/>
        </p:nvSpPr>
        <p:spPr>
          <a:xfrm>
            <a:off x="755576" y="3068960"/>
            <a:ext cx="439248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a:t>
            </a:r>
            <a:r>
              <a:rPr lang="ko-KR" altLang="en-US" sz="1000" dirty="0" smtClean="0"/>
              <a:t>함수 정의</a:t>
            </a:r>
            <a:endParaRPr lang="en-US" altLang="ko-KR" sz="1000" dirty="0" smtClean="0"/>
          </a:p>
          <a:p>
            <a:r>
              <a:rPr lang="en-US" altLang="ko-KR" sz="1000" dirty="0" err="1" smtClean="0"/>
              <a:t>def</a:t>
            </a:r>
            <a:r>
              <a:rPr lang="en-US" altLang="ko-KR" sz="1000" dirty="0" smtClean="0"/>
              <a:t> </a:t>
            </a:r>
            <a:r>
              <a:rPr lang="en-US" altLang="ko-KR" sz="1000" dirty="0" err="1"/>
              <a:t>get_age</a:t>
            </a:r>
            <a:r>
              <a:rPr lang="en-US" altLang="ko-KR" sz="1000" dirty="0"/>
              <a:t>():</a:t>
            </a:r>
          </a:p>
          <a:p>
            <a:r>
              <a:rPr lang="en-US" altLang="ko-KR" sz="1000" dirty="0"/>
              <a:t>    </a:t>
            </a:r>
            <a:r>
              <a:rPr lang="en-US" altLang="ko-KR" sz="1000" dirty="0" smtClean="0"/>
              <a:t> age </a:t>
            </a:r>
            <a:r>
              <a:rPr lang="en-US" altLang="ko-KR" sz="1000" dirty="0"/>
              <a:t>= </a:t>
            </a:r>
            <a:r>
              <a:rPr lang="en-US" altLang="ko-KR" sz="1000" dirty="0" err="1"/>
              <a:t>int</a:t>
            </a:r>
            <a:r>
              <a:rPr lang="en-US" altLang="ko-KR" sz="1000" dirty="0"/>
              <a:t>(input("Please enter your age: "))</a:t>
            </a:r>
          </a:p>
          <a:p>
            <a:r>
              <a:rPr lang="en-US" altLang="ko-KR" sz="1000" dirty="0"/>
              <a:t>  </a:t>
            </a:r>
            <a:r>
              <a:rPr lang="en-US" altLang="ko-KR" sz="1000" dirty="0" smtClean="0"/>
              <a:t>   </a:t>
            </a:r>
            <a:r>
              <a:rPr lang="en-US" altLang="ko-KR" sz="1000" dirty="0"/>
              <a:t>if age &lt; 0:</a:t>
            </a:r>
          </a:p>
          <a:p>
            <a:r>
              <a:rPr lang="en-US" altLang="ko-KR" sz="1000" dirty="0"/>
              <a:t>        </a:t>
            </a:r>
            <a:r>
              <a:rPr lang="en-US" altLang="ko-KR" sz="1000" dirty="0" smtClean="0"/>
              <a:t> # </a:t>
            </a:r>
            <a:r>
              <a:rPr lang="en-US" altLang="ko-KR" sz="1000" dirty="0"/>
              <a:t>Create a new instance of an exception</a:t>
            </a:r>
          </a:p>
          <a:p>
            <a:r>
              <a:rPr lang="en-US" altLang="ko-KR" sz="1000" dirty="0"/>
              <a:t>        </a:t>
            </a:r>
            <a:r>
              <a:rPr lang="en-US" altLang="ko-KR" sz="1000" dirty="0" smtClean="0"/>
              <a:t> </a:t>
            </a:r>
            <a:r>
              <a:rPr lang="en-US" altLang="ko-KR" sz="1000" dirty="0" err="1" smtClean="0"/>
              <a:t>my_error</a:t>
            </a:r>
            <a:r>
              <a:rPr lang="en-US" altLang="ko-KR" sz="1000" dirty="0" smtClean="0"/>
              <a:t> </a:t>
            </a:r>
            <a:r>
              <a:rPr lang="en-US" altLang="ko-KR" sz="1000" dirty="0"/>
              <a:t>= </a:t>
            </a:r>
            <a:r>
              <a:rPr lang="en-US" altLang="ko-KR" sz="1000" dirty="0" err="1"/>
              <a:t>ValueError</a:t>
            </a:r>
            <a:r>
              <a:rPr lang="en-US" altLang="ko-KR" sz="1000" dirty="0"/>
              <a:t>("{0} is not a valid </a:t>
            </a:r>
            <a:r>
              <a:rPr lang="en-US" altLang="ko-KR" sz="1000" dirty="0" err="1"/>
              <a:t>age".format</a:t>
            </a:r>
            <a:r>
              <a:rPr lang="en-US" altLang="ko-KR" sz="1000" dirty="0"/>
              <a:t>(age</a:t>
            </a:r>
            <a:r>
              <a:rPr lang="en-US" altLang="ko-KR" sz="1000" dirty="0" smtClean="0"/>
              <a:t>))</a:t>
            </a:r>
          </a:p>
          <a:p>
            <a:r>
              <a:rPr lang="en-US" altLang="ko-KR" sz="1000" dirty="0"/>
              <a:t> </a:t>
            </a:r>
            <a:r>
              <a:rPr lang="en-US" altLang="ko-KR" sz="1000" dirty="0" smtClean="0"/>
              <a:t>        # exception </a:t>
            </a:r>
            <a:r>
              <a:rPr lang="ko-KR" altLang="en-US" sz="1000" dirty="0" smtClean="0"/>
              <a:t>발생</a:t>
            </a:r>
            <a:endParaRPr lang="en-US" altLang="ko-KR" sz="1000" dirty="0"/>
          </a:p>
          <a:p>
            <a:r>
              <a:rPr lang="en-US" altLang="ko-KR" sz="1000" dirty="0"/>
              <a:t>       </a:t>
            </a:r>
            <a:r>
              <a:rPr lang="en-US" altLang="ko-KR" sz="1000" dirty="0" smtClean="0"/>
              <a:t>  </a:t>
            </a:r>
            <a:r>
              <a:rPr lang="en-US" altLang="ko-KR" sz="1000" dirty="0"/>
              <a:t>raise </a:t>
            </a:r>
            <a:r>
              <a:rPr lang="en-US" altLang="ko-KR" sz="1000" dirty="0" err="1"/>
              <a:t>my_error</a:t>
            </a:r>
            <a:endParaRPr lang="en-US" altLang="ko-KR" sz="1000" dirty="0"/>
          </a:p>
          <a:p>
            <a:r>
              <a:rPr lang="en-US" altLang="ko-KR" sz="1000" dirty="0"/>
              <a:t> </a:t>
            </a:r>
            <a:r>
              <a:rPr lang="en-US" altLang="ko-KR" sz="1000" dirty="0" smtClean="0"/>
              <a:t>    </a:t>
            </a:r>
            <a:r>
              <a:rPr lang="en-US" altLang="ko-KR" sz="1000" dirty="0"/>
              <a:t>return </a:t>
            </a:r>
            <a:r>
              <a:rPr lang="en-US" altLang="ko-KR" sz="1000" dirty="0" smtClean="0"/>
              <a:t>age</a:t>
            </a:r>
          </a:p>
          <a:p>
            <a:endParaRPr lang="en-US" altLang="ko-KR" sz="1000" dirty="0" smtClean="0"/>
          </a:p>
          <a:p>
            <a:r>
              <a:rPr lang="en-US" altLang="ko-KR" sz="1000" b="1" dirty="0"/>
              <a:t>&gt;&gt;&gt; </a:t>
            </a:r>
            <a:r>
              <a:rPr lang="en-US" altLang="ko-KR" sz="1000" dirty="0" err="1"/>
              <a:t>get_age</a:t>
            </a:r>
            <a:r>
              <a:rPr lang="en-US" altLang="ko-KR" sz="1000" dirty="0"/>
              <a:t>() </a:t>
            </a:r>
            <a:endParaRPr lang="en-US" altLang="ko-KR" sz="1000" dirty="0" smtClean="0"/>
          </a:p>
          <a:p>
            <a:r>
              <a:rPr lang="en-US" altLang="ko-KR" sz="1000" dirty="0" smtClean="0"/>
              <a:t>Please </a:t>
            </a:r>
            <a:r>
              <a:rPr lang="en-US" altLang="ko-KR" sz="1000" dirty="0"/>
              <a:t>enter your age: </a:t>
            </a:r>
            <a:r>
              <a:rPr lang="en-US" altLang="ko-KR" sz="1000" dirty="0" smtClean="0"/>
              <a:t>42</a:t>
            </a:r>
          </a:p>
          <a:p>
            <a:r>
              <a:rPr lang="en-US" altLang="ko-KR" sz="1000" dirty="0" smtClean="0"/>
              <a:t> </a:t>
            </a:r>
            <a:r>
              <a:rPr lang="en-US" altLang="ko-KR" sz="1000" dirty="0"/>
              <a:t>42 </a:t>
            </a:r>
            <a:endParaRPr lang="en-US" altLang="ko-KR" sz="1000" dirty="0" smtClean="0"/>
          </a:p>
          <a:p>
            <a:r>
              <a:rPr lang="en-US" altLang="ko-KR" sz="1000" b="1" dirty="0" smtClean="0"/>
              <a:t>&gt;&gt;&gt; </a:t>
            </a:r>
            <a:r>
              <a:rPr lang="en-US" altLang="ko-KR" sz="1000" dirty="0" err="1"/>
              <a:t>get_age</a:t>
            </a:r>
            <a:r>
              <a:rPr lang="en-US" altLang="ko-KR" sz="1000" dirty="0" smtClean="0"/>
              <a:t>()</a:t>
            </a:r>
          </a:p>
          <a:p>
            <a:r>
              <a:rPr lang="en-US" altLang="ko-KR" sz="1000" dirty="0" smtClean="0"/>
              <a:t> </a:t>
            </a:r>
            <a:r>
              <a:rPr lang="en-US" altLang="ko-KR" sz="1000" dirty="0"/>
              <a:t>Please enter your age: -2 </a:t>
            </a:r>
            <a:endParaRPr lang="en-US" altLang="ko-KR" sz="1000" dirty="0" smtClean="0"/>
          </a:p>
          <a:p>
            <a:r>
              <a:rPr lang="en-US" altLang="ko-KR" sz="1000" dirty="0" err="1" smtClean="0"/>
              <a:t>Traceback</a:t>
            </a:r>
            <a:r>
              <a:rPr lang="en-US" altLang="ko-KR" sz="1000" dirty="0" smtClean="0"/>
              <a:t> </a:t>
            </a:r>
            <a:r>
              <a:rPr lang="en-US" altLang="ko-KR" sz="1000" dirty="0"/>
              <a:t>(most recent call last): File "&lt;interactive input&gt;", line 1, in &lt;module&gt; File "learn_exceptions.py", line 4, in </a:t>
            </a:r>
            <a:r>
              <a:rPr lang="en-US" altLang="ko-KR" sz="1000" dirty="0" err="1"/>
              <a:t>get_age</a:t>
            </a:r>
            <a:r>
              <a:rPr lang="en-US" altLang="ko-KR" sz="1000" dirty="0"/>
              <a:t> </a:t>
            </a:r>
            <a:r>
              <a:rPr lang="en-US" altLang="ko-KR" sz="1000" b="1" dirty="0"/>
              <a:t>raise</a:t>
            </a:r>
            <a:r>
              <a:rPr lang="en-US" altLang="ko-KR" sz="1000" dirty="0"/>
              <a:t> </a:t>
            </a:r>
            <a:r>
              <a:rPr lang="en-US" altLang="ko-KR" sz="1000" dirty="0" err="1"/>
              <a:t>ValueError</a:t>
            </a:r>
            <a:r>
              <a:rPr lang="en-US" altLang="ko-KR" sz="1000" dirty="0"/>
              <a:t>("{0} is not a valid </a:t>
            </a:r>
            <a:r>
              <a:rPr lang="en-US" altLang="ko-KR" sz="1000" dirty="0" err="1"/>
              <a:t>age".format</a:t>
            </a:r>
            <a:r>
              <a:rPr lang="en-US" altLang="ko-KR" sz="1000" dirty="0"/>
              <a:t>(age</a:t>
            </a:r>
            <a:r>
              <a:rPr lang="en-US" altLang="ko-KR" sz="1000" dirty="0" smtClean="0"/>
              <a:t>))</a:t>
            </a:r>
          </a:p>
          <a:p>
            <a:r>
              <a:rPr lang="en-US" altLang="ko-KR" sz="1000" dirty="0" err="1" smtClean="0"/>
              <a:t>ValueError</a:t>
            </a:r>
            <a:r>
              <a:rPr lang="en-US" altLang="ko-KR" sz="1000" dirty="0"/>
              <a:t>: -2 is not a valid age</a:t>
            </a:r>
          </a:p>
          <a:p>
            <a:endParaRPr lang="ko-KR" altLang="en-US" sz="1000" dirty="0"/>
          </a:p>
        </p:txBody>
      </p:sp>
    </p:spTree>
    <p:extLst>
      <p:ext uri="{BB962C8B-B14F-4D97-AF65-F5344CB8AC3E}">
        <p14:creationId xmlns:p14="http://schemas.microsoft.com/office/powerpoint/2010/main" val="2465757780"/>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Exception class </a:t>
            </a:r>
            <a:r>
              <a:rPr lang="ko-KR" altLang="en-US" dirty="0" smtClean="0"/>
              <a:t>구조</a:t>
            </a:r>
            <a:endParaRPr lang="ko-KR" altLang="en-US" dirty="0"/>
          </a:p>
        </p:txBody>
      </p:sp>
      <p:sp>
        <p:nvSpPr>
          <p:cNvPr id="3" name="내용 개체 틀 2"/>
          <p:cNvSpPr>
            <a:spLocks noGrp="1"/>
          </p:cNvSpPr>
          <p:nvPr>
            <p:ph sz="quarter" idx="1"/>
          </p:nvPr>
        </p:nvSpPr>
        <p:spPr>
          <a:xfrm>
            <a:off x="457200" y="1600201"/>
            <a:ext cx="8229600" cy="1180727"/>
          </a:xfrm>
        </p:spPr>
        <p:txBody>
          <a:bodyPr>
            <a:normAutofit/>
          </a:bodyPr>
          <a:lstStyle/>
          <a:p>
            <a:pPr marL="0" indent="0">
              <a:buNone/>
            </a:pPr>
            <a:r>
              <a:rPr lang="en-US" altLang="ko-KR" dirty="0" smtClean="0"/>
              <a:t>Exception </a:t>
            </a:r>
            <a:r>
              <a:rPr lang="ko-KR" altLang="en-US" dirty="0" smtClean="0"/>
              <a:t>은 기본 </a:t>
            </a:r>
            <a:r>
              <a:rPr lang="en-US" altLang="ko-KR" dirty="0" err="1" smtClean="0"/>
              <a:t>args</a:t>
            </a:r>
            <a:r>
              <a:rPr lang="ko-KR" altLang="en-US" dirty="0" smtClean="0"/>
              <a:t>와 </a:t>
            </a:r>
            <a:r>
              <a:rPr lang="en-US" altLang="ko-KR" dirty="0" smtClean="0"/>
              <a:t>massage </a:t>
            </a:r>
            <a:r>
              <a:rPr lang="ko-KR" altLang="en-US" dirty="0" smtClean="0"/>
              <a:t>변수 존재</a:t>
            </a:r>
            <a:endParaRPr lang="en-US" altLang="ko-KR" dirty="0" smtClean="0"/>
          </a:p>
        </p:txBody>
      </p:sp>
      <p:sp>
        <p:nvSpPr>
          <p:cNvPr id="4" name="직사각형 3"/>
          <p:cNvSpPr/>
          <p:nvPr/>
        </p:nvSpPr>
        <p:spPr>
          <a:xfrm>
            <a:off x="755576" y="3068960"/>
            <a:ext cx="3744416"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 = Exception(' </a:t>
            </a:r>
            <a:r>
              <a:rPr lang="en-US" altLang="ko-KR" sz="1000" dirty="0" err="1"/>
              <a:t>messsage</a:t>
            </a:r>
            <a:r>
              <a:rPr lang="en-US" altLang="ko-KR" sz="1000" dirty="0"/>
              <a:t> ')</a:t>
            </a:r>
          </a:p>
          <a:p>
            <a:r>
              <a:rPr lang="en-US" altLang="ko-KR" sz="1000" dirty="0"/>
              <a:t>&gt;&gt;&gt; </a:t>
            </a:r>
            <a:r>
              <a:rPr lang="en-US" altLang="ko-KR" sz="1000" dirty="0" err="1"/>
              <a:t>a.args</a:t>
            </a:r>
            <a:endParaRPr lang="en-US" altLang="ko-KR" sz="1000" dirty="0"/>
          </a:p>
          <a:p>
            <a:r>
              <a:rPr lang="en-US" altLang="ko-KR" sz="1000" dirty="0"/>
              <a:t>(' </a:t>
            </a:r>
            <a:r>
              <a:rPr lang="en-US" altLang="ko-KR" sz="1000" dirty="0" err="1"/>
              <a:t>messsage</a:t>
            </a:r>
            <a:r>
              <a:rPr lang="en-US" altLang="ko-KR" sz="1000" dirty="0"/>
              <a:t> ',)</a:t>
            </a:r>
          </a:p>
          <a:p>
            <a:r>
              <a:rPr lang="en-US" altLang="ko-KR" sz="1000" dirty="0"/>
              <a:t>&gt;&gt;&gt; </a:t>
            </a:r>
            <a:r>
              <a:rPr lang="en-US" altLang="ko-KR" sz="1000" dirty="0" err="1"/>
              <a:t>a.message</a:t>
            </a:r>
            <a:endParaRPr lang="en-US" altLang="ko-KR" sz="1000" dirty="0"/>
          </a:p>
          <a:p>
            <a:r>
              <a:rPr lang="en-US" altLang="ko-KR" sz="1000" dirty="0"/>
              <a:t>' </a:t>
            </a:r>
            <a:r>
              <a:rPr lang="en-US" altLang="ko-KR" sz="1000" dirty="0" err="1"/>
              <a:t>messsage</a:t>
            </a:r>
            <a:r>
              <a:rPr lang="en-US" altLang="ko-KR" sz="1000" dirty="0"/>
              <a:t> '</a:t>
            </a:r>
          </a:p>
          <a:p>
            <a:r>
              <a:rPr lang="en-US" altLang="ko-KR" sz="1000" dirty="0"/>
              <a:t>&gt;&gt;&gt; </a:t>
            </a:r>
            <a:endParaRPr lang="ko-KR" altLang="en-US" sz="1000" dirty="0"/>
          </a:p>
        </p:txBody>
      </p:sp>
    </p:spTree>
    <p:extLst>
      <p:ext uri="{BB962C8B-B14F-4D97-AF65-F5344CB8AC3E}">
        <p14:creationId xmlns:p14="http://schemas.microsoft.com/office/powerpoint/2010/main" val="293443192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내장 </a:t>
            </a:r>
            <a:r>
              <a:rPr lang="en-US" altLang="ko-KR" dirty="0" smtClean="0"/>
              <a:t>Exception(1)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1204988528"/>
              </p:ext>
            </p:extLst>
          </p:nvPr>
        </p:nvGraphicFramePr>
        <p:xfrm>
          <a:off x="755576" y="1844834"/>
          <a:ext cx="7632848" cy="4608501"/>
        </p:xfrm>
        <a:graphic>
          <a:graphicData uri="http://schemas.openxmlformats.org/drawingml/2006/table">
            <a:tbl>
              <a:tblPr/>
              <a:tblGrid>
                <a:gridCol w="1513954"/>
                <a:gridCol w="6118894"/>
              </a:tblGrid>
              <a:tr h="262725">
                <a:tc>
                  <a:txBody>
                    <a:bodyPr/>
                    <a:lstStyle/>
                    <a:p>
                      <a:pPr algn="ctr" fontAlgn="t"/>
                      <a:r>
                        <a:rPr lang="en-US" sz="1000" b="1" dirty="0">
                          <a:effectLst/>
                        </a:rPr>
                        <a:t>EXCEPTION NAME</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b="1" dirty="0">
                          <a:effectLst/>
                        </a:rPr>
                        <a:t>DESCRIPTION</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62725">
                <a:tc>
                  <a:txBody>
                    <a:bodyPr/>
                    <a:lstStyle/>
                    <a:p>
                      <a:pPr algn="ctr" fontAlgn="t"/>
                      <a:r>
                        <a:rPr lang="en-US" sz="1000" dirty="0">
                          <a:effectLst/>
                        </a:rPr>
                        <a:t>Exception</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Base class for all exceptions</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StopIteration</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the next() method of an iterator does not point to any object.</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SystemExit</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by the </a:t>
                      </a:r>
                      <a:r>
                        <a:rPr lang="en-US" sz="1000" dirty="0" err="1">
                          <a:effectLst/>
                        </a:rPr>
                        <a:t>sys.exit</a:t>
                      </a:r>
                      <a:r>
                        <a:rPr lang="en-US" sz="1000" dirty="0">
                          <a:effectLst/>
                        </a:rPr>
                        <a:t>() function.</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StandardError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Base class for all built-in exceptions except </a:t>
                      </a:r>
                      <a:r>
                        <a:rPr lang="en-US" sz="1000" dirty="0" err="1">
                          <a:effectLst/>
                        </a:rPr>
                        <a:t>StopIteration</a:t>
                      </a:r>
                      <a:r>
                        <a:rPr lang="en-US" sz="1000" dirty="0">
                          <a:effectLst/>
                        </a:rPr>
                        <a:t> and </a:t>
                      </a:r>
                      <a:r>
                        <a:rPr lang="en-US" sz="1000" dirty="0" err="1">
                          <a:effectLst/>
                        </a:rPr>
                        <a:t>SystemExit</a:t>
                      </a:r>
                      <a:r>
                        <a:rPr lang="en-US" sz="1000" dirty="0">
                          <a:effectLst/>
                        </a:rPr>
                        <a:t>.</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ArithmeticError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Base class for all errors that occur for numeric calculation.</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OverflowError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a calculation exceeds maximum limit for a numeric type.</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FloatingPointError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a floating point calculation fails.</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ZeroDivisonError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division or modulo by zero takes place for all numeric types.</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AssertionError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in case of failure of the Assert statement.</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AttributeError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in case of failure of attribute reference or assignment.</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27749">
                <a:tc>
                  <a:txBody>
                    <a:bodyPr/>
                    <a:lstStyle/>
                    <a:p>
                      <a:pPr algn="ctr" fontAlgn="t"/>
                      <a:r>
                        <a:rPr lang="en-US" sz="1000" dirty="0" err="1">
                          <a:effectLst/>
                        </a:rPr>
                        <a:t>EOFError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there is no input from either the </a:t>
                      </a:r>
                      <a:r>
                        <a:rPr lang="en-US" sz="1000" dirty="0" err="1">
                          <a:effectLst/>
                        </a:rPr>
                        <a:t>raw_input</a:t>
                      </a:r>
                      <a:r>
                        <a:rPr lang="en-US" sz="1000" dirty="0">
                          <a:effectLst/>
                        </a:rPr>
                        <a:t>() or input() function and the end of file is reached.</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ImportError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an import statement fails.</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KeyboardInterrupt</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the user interrupts program execution, usually by pressing </a:t>
                      </a:r>
                      <a:r>
                        <a:rPr lang="en-US" sz="1000" dirty="0" err="1">
                          <a:effectLst/>
                        </a:rPr>
                        <a:t>Ctrl+c</a:t>
                      </a:r>
                      <a:r>
                        <a:rPr lang="en-US" sz="1000" dirty="0">
                          <a:effectLst/>
                        </a:rPr>
                        <a:t>.</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62725">
                <a:tc>
                  <a:txBody>
                    <a:bodyPr/>
                    <a:lstStyle/>
                    <a:p>
                      <a:pPr algn="ctr" fontAlgn="t"/>
                      <a:r>
                        <a:rPr lang="en-US" sz="1000" dirty="0" err="1">
                          <a:effectLst/>
                        </a:rPr>
                        <a:t>LookupError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Base class for all lookup errors.</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02602">
                <a:tc>
                  <a:txBody>
                    <a:bodyPr/>
                    <a:lstStyle/>
                    <a:p>
                      <a:pPr algn="ctr" fontAlgn="t"/>
                      <a:r>
                        <a:rPr lang="en-US" sz="1000" dirty="0" err="1">
                          <a:solidFill>
                            <a:srgbClr val="000000"/>
                          </a:solidFill>
                          <a:effectLst/>
                        </a:rPr>
                        <a:t>IndexError</a:t>
                      </a:r>
                      <a:endParaRPr lang="en-US" sz="1000" dirty="0">
                        <a:solidFill>
                          <a:srgbClr val="000000"/>
                        </a:solidFill>
                        <a:effectLst/>
                      </a:endParaRPr>
                    </a:p>
                    <a:p>
                      <a:pPr algn="ctr" fontAlgn="t"/>
                      <a:r>
                        <a:rPr lang="en-US" sz="1000" dirty="0" err="1">
                          <a:solidFill>
                            <a:srgbClr val="000000"/>
                          </a:solidFill>
                          <a:effectLst/>
                        </a:rPr>
                        <a:t>KeyError</a:t>
                      </a:r>
                      <a:endParaRPr lang="en-US" sz="1000" dirty="0">
                        <a:solidFill>
                          <a:srgbClr val="000000"/>
                        </a:solidFill>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00" dirty="0">
                          <a:solidFill>
                            <a:srgbClr val="000000"/>
                          </a:solidFill>
                          <a:effectLst/>
                        </a:rPr>
                        <a:t>Raised when an index is not found in a sequence.</a:t>
                      </a:r>
                    </a:p>
                    <a:p>
                      <a:pPr algn="just" fontAlgn="t"/>
                      <a:r>
                        <a:rPr lang="en-US" sz="1000" dirty="0">
                          <a:solidFill>
                            <a:srgbClr val="000000"/>
                          </a:solidFill>
                          <a:effectLst/>
                        </a:rPr>
                        <a:t>Raised when the specified key is not found in the dictionary.</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3438552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smtClean="0"/>
              <a:t>내장 </a:t>
            </a:r>
            <a:r>
              <a:rPr lang="en-US" altLang="ko-KR" dirty="0" smtClean="0"/>
              <a:t>Exception(2)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4010791357"/>
              </p:ext>
            </p:extLst>
          </p:nvPr>
        </p:nvGraphicFramePr>
        <p:xfrm>
          <a:off x="755576" y="1844830"/>
          <a:ext cx="7632848" cy="4536497"/>
        </p:xfrm>
        <a:graphic>
          <a:graphicData uri="http://schemas.openxmlformats.org/drawingml/2006/table">
            <a:tbl>
              <a:tblPr/>
              <a:tblGrid>
                <a:gridCol w="1513954"/>
                <a:gridCol w="6118894"/>
              </a:tblGrid>
              <a:tr h="281301">
                <a:tc>
                  <a:txBody>
                    <a:bodyPr/>
                    <a:lstStyle/>
                    <a:p>
                      <a:pPr algn="ctr" fontAlgn="t"/>
                      <a:r>
                        <a:rPr lang="en-US" sz="1000" b="1" dirty="0">
                          <a:effectLst/>
                        </a:rPr>
                        <a:t>EXCEPTION NAME</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b="1" dirty="0">
                          <a:effectLst/>
                        </a:rPr>
                        <a:t>DESCRIPTION</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81301">
                <a:tc>
                  <a:txBody>
                    <a:bodyPr/>
                    <a:lstStyle/>
                    <a:p>
                      <a:pPr algn="ctr" fontAlgn="t"/>
                      <a:r>
                        <a:rPr lang="en-US" sz="1000" dirty="0" err="1">
                          <a:effectLst/>
                        </a:rPr>
                        <a:t>NameError</a:t>
                      </a:r>
                      <a:endParaRPr lang="en-US" sz="1000" dirty="0">
                        <a:effectLst/>
                      </a:endParaRP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an identifier is not found in the local or global namespace.</a:t>
                      </a:r>
                    </a:p>
                  </a:txBody>
                  <a:tcPr marL="7259" marR="7259" marT="7259" marB="72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45333">
                <a:tc>
                  <a:txBody>
                    <a:bodyPr/>
                    <a:lstStyle/>
                    <a:p>
                      <a:pPr algn="just" fontAlgn="t"/>
                      <a:r>
                        <a:rPr lang="en-US" sz="1000" dirty="0" err="1" smtClean="0">
                          <a:solidFill>
                            <a:srgbClr val="000000"/>
                          </a:solidFill>
                          <a:effectLst/>
                        </a:rPr>
                        <a:t>UnboundLocalError</a:t>
                      </a:r>
                      <a:endParaRPr lang="en-US" sz="1000" dirty="0">
                        <a:solidFill>
                          <a:srgbClr val="000000"/>
                        </a:solidFill>
                        <a:effectLst/>
                      </a:endParaRPr>
                    </a:p>
                    <a:p>
                      <a:pPr algn="just" fontAlgn="t"/>
                      <a:r>
                        <a:rPr lang="en-US" sz="1000" dirty="0" err="1">
                          <a:solidFill>
                            <a:srgbClr val="000000"/>
                          </a:solidFill>
                          <a:effectLst/>
                        </a:rPr>
                        <a:t>EnvironmentError</a:t>
                      </a:r>
                      <a:endParaRPr lang="en-US" sz="1000"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00" dirty="0">
                          <a:solidFill>
                            <a:srgbClr val="000000"/>
                          </a:solidFill>
                          <a:effectLst/>
                        </a:rPr>
                        <a:t>Raised when trying to access a local variable in a function or method but no value has been assigned to it.</a:t>
                      </a:r>
                    </a:p>
                    <a:p>
                      <a:pPr algn="just" fontAlgn="t"/>
                      <a:r>
                        <a:rPr lang="en-US" sz="1000" dirty="0">
                          <a:solidFill>
                            <a:srgbClr val="000000"/>
                          </a:solidFill>
                          <a:effectLst/>
                        </a:rPr>
                        <a:t>Base class for all exceptions that occur outside the Python environment.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45333">
                <a:tc>
                  <a:txBody>
                    <a:bodyPr/>
                    <a:lstStyle/>
                    <a:p>
                      <a:pPr algn="just" fontAlgn="t"/>
                      <a:r>
                        <a:rPr lang="en-US" sz="1000" dirty="0" err="1" smtClean="0">
                          <a:solidFill>
                            <a:srgbClr val="000000"/>
                          </a:solidFill>
                          <a:effectLst/>
                        </a:rPr>
                        <a:t>IOError</a:t>
                      </a:r>
                      <a:endParaRPr lang="en-US" sz="1000"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00" dirty="0">
                          <a:solidFill>
                            <a:srgbClr val="000000"/>
                          </a:solidFill>
                          <a:effectLst/>
                        </a:rPr>
                        <a:t>Raised when an input/ output operation fails, such as the print statement or the open() function when trying to open a file that does not exist.</a:t>
                      </a:r>
                    </a:p>
                    <a:p>
                      <a:pPr algn="just" fontAlgn="t"/>
                      <a:r>
                        <a:rPr lang="en-US" sz="1000" dirty="0">
                          <a:solidFill>
                            <a:srgbClr val="000000"/>
                          </a:solidFill>
                          <a:effectLst/>
                        </a:rPr>
                        <a:t>Raised for operating system-related errors.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75509">
                <a:tc>
                  <a:txBody>
                    <a:bodyPr/>
                    <a:lstStyle/>
                    <a:p>
                      <a:pPr algn="just" fontAlgn="t"/>
                      <a:r>
                        <a:rPr lang="en-US" sz="1000" dirty="0" err="1">
                          <a:solidFill>
                            <a:srgbClr val="000000"/>
                          </a:solidFill>
                          <a:effectLst/>
                        </a:rPr>
                        <a:t>SyntaxError</a:t>
                      </a:r>
                      <a:endParaRPr lang="en-US" sz="1000" dirty="0">
                        <a:solidFill>
                          <a:srgbClr val="000000"/>
                        </a:solidFill>
                        <a:effectLst/>
                      </a:endParaRPr>
                    </a:p>
                    <a:p>
                      <a:pPr algn="just" fontAlgn="t"/>
                      <a:r>
                        <a:rPr lang="en-US" sz="1000" dirty="0" err="1">
                          <a:solidFill>
                            <a:srgbClr val="000000"/>
                          </a:solidFill>
                          <a:effectLst/>
                        </a:rPr>
                        <a:t>IndentationError</a:t>
                      </a:r>
                      <a:endParaRPr lang="en-US" sz="1000"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000" dirty="0">
                          <a:solidFill>
                            <a:srgbClr val="000000"/>
                          </a:solidFill>
                          <a:effectLst/>
                        </a:rPr>
                        <a:t>Raised when there is an error in Python syntax.</a:t>
                      </a:r>
                    </a:p>
                    <a:p>
                      <a:pPr algn="just" fontAlgn="t"/>
                      <a:r>
                        <a:rPr lang="en-US" sz="1000" dirty="0">
                          <a:solidFill>
                            <a:srgbClr val="000000"/>
                          </a:solidFill>
                          <a:effectLst/>
                        </a:rPr>
                        <a:t>Raised when indentation is not specified properly.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75509">
                <a:tc>
                  <a:txBody>
                    <a:bodyPr/>
                    <a:lstStyle/>
                    <a:p>
                      <a:pPr fontAlgn="t"/>
                      <a:r>
                        <a:rPr lang="en-US" sz="1000">
                          <a:effectLst/>
                        </a:rPr>
                        <a:t>SystemError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the interpreter finds an internal problem, but when this error is encountered the Python interpreter does not exit.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75509">
                <a:tc>
                  <a:txBody>
                    <a:bodyPr/>
                    <a:lstStyle/>
                    <a:p>
                      <a:pPr fontAlgn="t"/>
                      <a:r>
                        <a:rPr lang="en-US" sz="1000">
                          <a:effectLst/>
                        </a:rPr>
                        <a:t>SystemExit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Python interpreter is quit by using the </a:t>
                      </a:r>
                      <a:r>
                        <a:rPr lang="en-US" sz="1000" dirty="0" err="1">
                          <a:effectLst/>
                        </a:rPr>
                        <a:t>sys.exit</a:t>
                      </a:r>
                      <a:r>
                        <a:rPr lang="en-US" sz="1000" dirty="0">
                          <a:effectLst/>
                        </a:rPr>
                        <a:t>() function. If not handled in the code, causes the interpreter to exit.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75509">
                <a:tc>
                  <a:txBody>
                    <a:bodyPr/>
                    <a:lstStyle/>
                    <a:p>
                      <a:pPr fontAlgn="t"/>
                      <a:r>
                        <a:rPr lang="en-US" sz="1000" dirty="0" err="1">
                          <a:effectLst/>
                        </a:rPr>
                        <a:t>ValueError</a:t>
                      </a:r>
                      <a:endParaRPr lang="en-US" sz="10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the built-in function for a data type has the valid type of arguments, but the arguments have invalid values specified.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5684">
                <a:tc>
                  <a:txBody>
                    <a:bodyPr/>
                    <a:lstStyle/>
                    <a:p>
                      <a:pPr fontAlgn="t"/>
                      <a:r>
                        <a:rPr lang="en-US" sz="1000">
                          <a:effectLst/>
                        </a:rPr>
                        <a:t>RuntimeError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a generated error does not fall into any category.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75509">
                <a:tc>
                  <a:txBody>
                    <a:bodyPr/>
                    <a:lstStyle/>
                    <a:p>
                      <a:pPr fontAlgn="t"/>
                      <a:r>
                        <a:rPr lang="en-US" sz="1000">
                          <a:effectLst/>
                        </a:rPr>
                        <a:t>NotImplementedError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Raised when an abstract method that needs to be implemented in an inherited class is not actually implemented.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3085976"/>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err="1" smtClean="0"/>
              <a:t>Traceback</a:t>
            </a:r>
            <a:r>
              <a:rPr lang="ko-KR" altLang="en-US" dirty="0"/>
              <a:t> </a:t>
            </a:r>
            <a:r>
              <a:rPr lang="ko-KR" altLang="en-US" dirty="0" smtClean="0"/>
              <a:t>모듈 이용하기 </a:t>
            </a:r>
            <a:endParaRPr lang="ko-KR" altLang="en-US" dirty="0"/>
          </a:p>
        </p:txBody>
      </p:sp>
      <p:sp>
        <p:nvSpPr>
          <p:cNvPr id="3" name="내용 개체 틀 2"/>
          <p:cNvSpPr>
            <a:spLocks noGrp="1"/>
          </p:cNvSpPr>
          <p:nvPr>
            <p:ph sz="quarter" idx="1"/>
          </p:nvPr>
        </p:nvSpPr>
        <p:spPr>
          <a:xfrm>
            <a:off x="457200" y="1600201"/>
            <a:ext cx="8229600" cy="1468759"/>
          </a:xfrm>
        </p:spPr>
        <p:txBody>
          <a:bodyPr>
            <a:normAutofit/>
          </a:bodyPr>
          <a:lstStyle/>
          <a:p>
            <a:pPr marL="0" indent="0">
              <a:buNone/>
            </a:pPr>
            <a:r>
              <a:rPr lang="en-US" altLang="ko-KR" dirty="0" smtClean="0"/>
              <a:t>Exception </a:t>
            </a:r>
            <a:r>
              <a:rPr lang="ko-KR" altLang="en-US" dirty="0" smtClean="0"/>
              <a:t>을 처리하면 </a:t>
            </a:r>
            <a:r>
              <a:rPr lang="en-US" altLang="ko-KR" dirty="0" err="1" smtClean="0"/>
              <a:t>Traceback</a:t>
            </a:r>
            <a:r>
              <a:rPr lang="en-US" altLang="ko-KR" dirty="0" smtClean="0"/>
              <a:t> </a:t>
            </a:r>
            <a:r>
              <a:rPr lang="ko-KR" altLang="en-US" dirty="0" smtClean="0"/>
              <a:t>부분을 가져올 수 없지만 </a:t>
            </a:r>
            <a:r>
              <a:rPr lang="en-US" altLang="ko-KR" dirty="0" err="1"/>
              <a:t>Traceback</a:t>
            </a:r>
            <a:r>
              <a:rPr lang="en-US" altLang="ko-KR" dirty="0"/>
              <a:t> </a:t>
            </a:r>
            <a:r>
              <a:rPr lang="ko-KR" altLang="en-US" dirty="0" smtClean="0"/>
              <a:t>출력이 필요한 경우 </a:t>
            </a:r>
            <a:r>
              <a:rPr lang="en-US" altLang="ko-KR" dirty="0" smtClean="0"/>
              <a:t>print</a:t>
            </a:r>
            <a:r>
              <a:rPr lang="ko-KR" altLang="en-US" dirty="0" smtClean="0"/>
              <a:t>하여 볼 수 있다</a:t>
            </a:r>
            <a:r>
              <a:rPr lang="en-US" altLang="ko-KR" dirty="0" smtClean="0"/>
              <a:t>.</a:t>
            </a:r>
          </a:p>
        </p:txBody>
      </p:sp>
      <p:sp>
        <p:nvSpPr>
          <p:cNvPr id="4" name="직사각형 3"/>
          <p:cNvSpPr/>
          <p:nvPr/>
        </p:nvSpPr>
        <p:spPr>
          <a:xfrm>
            <a:off x="827584" y="3501008"/>
            <a:ext cx="3744416"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import </a:t>
            </a:r>
            <a:r>
              <a:rPr lang="en-US" altLang="ko-KR" sz="1000" dirty="0" err="1"/>
              <a:t>traceback</a:t>
            </a:r>
            <a:endParaRPr lang="en-US" altLang="ko-KR" sz="1000" dirty="0" smtClean="0"/>
          </a:p>
          <a:p>
            <a:endParaRPr lang="en-US" altLang="ko-KR" sz="1000" dirty="0"/>
          </a:p>
          <a:p>
            <a:r>
              <a:rPr lang="en-US" altLang="ko-KR" sz="1000" dirty="0" smtClean="0"/>
              <a:t>try</a:t>
            </a:r>
            <a:r>
              <a:rPr lang="en-US" altLang="ko-KR" sz="1000" dirty="0"/>
              <a:t>:</a:t>
            </a:r>
          </a:p>
          <a:p>
            <a:r>
              <a:rPr lang="en-US" altLang="ko-KR" sz="1000" dirty="0"/>
              <a:t>    1/0</a:t>
            </a:r>
          </a:p>
          <a:p>
            <a:r>
              <a:rPr lang="en-US" altLang="ko-KR" sz="1000" dirty="0"/>
              <a:t>except Exception:</a:t>
            </a:r>
          </a:p>
          <a:p>
            <a:r>
              <a:rPr lang="en-US" altLang="ko-KR" sz="1000" dirty="0"/>
              <a:t>    print 'the relevant part is: '+ </a:t>
            </a:r>
            <a:r>
              <a:rPr lang="en-US" altLang="ko-KR" sz="1000" dirty="0" err="1"/>
              <a:t>traceback.format_exc</a:t>
            </a:r>
            <a:r>
              <a:rPr lang="en-US" altLang="ko-KR" sz="1000" dirty="0" smtClean="0"/>
              <a:t>()</a:t>
            </a:r>
          </a:p>
          <a:p>
            <a:endParaRPr lang="en-US" altLang="ko-KR" sz="1000" dirty="0" smtClean="0"/>
          </a:p>
          <a:p>
            <a:r>
              <a:rPr lang="en-US" altLang="ko-KR" sz="1000" dirty="0" smtClean="0"/>
              <a:t>    # Exception </a:t>
            </a:r>
            <a:r>
              <a:rPr lang="ko-KR" altLang="en-US" sz="1000" dirty="0" smtClean="0"/>
              <a:t>만 처리시는 </a:t>
            </a:r>
            <a:r>
              <a:rPr lang="en-US" altLang="ko-KR" sz="1000" dirty="0" err="1" smtClean="0"/>
              <a:t>Traceback</a:t>
            </a:r>
            <a:r>
              <a:rPr lang="en-US" altLang="ko-KR" sz="1000" dirty="0" smtClean="0"/>
              <a:t> </a:t>
            </a:r>
            <a:r>
              <a:rPr lang="ko-KR" altLang="en-US" sz="1000" dirty="0" smtClean="0"/>
              <a:t>부분이 제외됨</a:t>
            </a:r>
            <a:endParaRPr lang="en-US" altLang="ko-KR" sz="1000" dirty="0"/>
          </a:p>
          <a:p>
            <a:r>
              <a:rPr lang="en-US" altLang="ko-KR" sz="1000" dirty="0"/>
              <a:t>    </a:t>
            </a:r>
            <a:r>
              <a:rPr lang="en-US" altLang="ko-KR" sz="1000" dirty="0" smtClean="0"/>
              <a:t>print </a:t>
            </a:r>
            <a:r>
              <a:rPr lang="en-US" altLang="ko-KR" sz="1000" dirty="0"/>
              <a:t>"exception print : " + </a:t>
            </a:r>
            <a:r>
              <a:rPr lang="en-US" altLang="ko-KR" sz="1000" dirty="0" err="1"/>
              <a:t>e.message</a:t>
            </a:r>
            <a:endParaRPr lang="ko-KR" altLang="en-US" sz="1000" dirty="0"/>
          </a:p>
        </p:txBody>
      </p:sp>
      <p:sp>
        <p:nvSpPr>
          <p:cNvPr id="5" name="TextBox 4"/>
          <p:cNvSpPr txBox="1"/>
          <p:nvPr/>
        </p:nvSpPr>
        <p:spPr>
          <a:xfrm>
            <a:off x="4841980" y="3376153"/>
            <a:ext cx="3600400" cy="2769989"/>
          </a:xfrm>
          <a:prstGeom prst="rect">
            <a:avLst/>
          </a:prstGeom>
          <a:noFill/>
        </p:spPr>
        <p:txBody>
          <a:bodyPr wrap="square" rtlCol="0">
            <a:spAutoFit/>
          </a:bodyPr>
          <a:lstStyle/>
          <a:p>
            <a:endParaRPr lang="en-US" altLang="ko-KR" sz="1200" dirty="0" smtClean="0"/>
          </a:p>
          <a:p>
            <a:r>
              <a:rPr lang="en-US" altLang="ko-KR" sz="1200" dirty="0" smtClean="0"/>
              <a:t>#</a:t>
            </a:r>
            <a:r>
              <a:rPr lang="ko-KR" altLang="en-US" sz="1200" dirty="0" smtClean="0"/>
              <a:t>처리결과</a:t>
            </a:r>
            <a:endParaRPr lang="en-US" altLang="ko-KR" sz="1200" dirty="0"/>
          </a:p>
          <a:p>
            <a:r>
              <a:rPr lang="en-US" altLang="ko-KR" sz="1200" dirty="0" smtClean="0"/>
              <a:t>the </a:t>
            </a:r>
            <a:r>
              <a:rPr lang="en-US" altLang="ko-KR" sz="1200" dirty="0"/>
              <a:t>relevant part is: </a:t>
            </a:r>
            <a:r>
              <a:rPr lang="en-US" altLang="ko-KR" sz="1200" dirty="0" err="1"/>
              <a:t>Traceback</a:t>
            </a:r>
            <a:r>
              <a:rPr lang="en-US" altLang="ko-KR" sz="1200" dirty="0"/>
              <a:t> (most recent call last):</a:t>
            </a:r>
          </a:p>
          <a:p>
            <a:r>
              <a:rPr lang="en-US" altLang="ko-KR" sz="1200" dirty="0"/>
              <a:t>  File "C:/myPython/myproject/traceback_test.py", line 35, in &lt;module&gt;</a:t>
            </a:r>
          </a:p>
          <a:p>
            <a:r>
              <a:rPr lang="en-US" altLang="ko-KR" sz="1200" dirty="0"/>
              <a:t>    1/0</a:t>
            </a:r>
          </a:p>
          <a:p>
            <a:r>
              <a:rPr lang="en-US" altLang="ko-KR" sz="1200" dirty="0" err="1"/>
              <a:t>ZeroDivisionError</a:t>
            </a:r>
            <a:r>
              <a:rPr lang="en-US" altLang="ko-KR" sz="1200" dirty="0"/>
              <a:t>: integer division or modulo by </a:t>
            </a:r>
            <a:r>
              <a:rPr lang="en-US" altLang="ko-KR" sz="1200" dirty="0" smtClean="0"/>
              <a:t>zero</a:t>
            </a:r>
          </a:p>
          <a:p>
            <a:endParaRPr lang="en-US" altLang="ko-KR" sz="1200" dirty="0"/>
          </a:p>
          <a:p>
            <a:r>
              <a:rPr lang="en-US" altLang="ko-KR" sz="1200" dirty="0"/>
              <a:t>exception print : integer division or modulo by zero</a:t>
            </a:r>
          </a:p>
          <a:p>
            <a:endParaRPr lang="ko-KR" altLang="en-US" dirty="0"/>
          </a:p>
        </p:txBody>
      </p:sp>
    </p:spTree>
    <p:extLst>
      <p:ext uri="{BB962C8B-B14F-4D97-AF65-F5344CB8AC3E}">
        <p14:creationId xmlns:p14="http://schemas.microsoft.com/office/powerpoint/2010/main" val="30911054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Sequence </a:t>
            </a:r>
            <a:r>
              <a:rPr lang="en-US" altLang="ko-KR" dirty="0" smtClean="0"/>
              <a:t>slicing-</a:t>
            </a:r>
            <a:r>
              <a:rPr lang="ko-KR" altLang="en-US" dirty="0" smtClean="0"/>
              <a:t>역방향 </a:t>
            </a:r>
            <a:endParaRPr lang="ko-KR" altLang="en-US" dirty="0"/>
          </a:p>
        </p:txBody>
      </p:sp>
      <p:sp>
        <p:nvSpPr>
          <p:cNvPr id="24" name="내용 개체 틀 2"/>
          <p:cNvSpPr>
            <a:spLocks noGrp="1"/>
          </p:cNvSpPr>
          <p:nvPr>
            <p:ph sz="quarter" idx="1"/>
          </p:nvPr>
        </p:nvSpPr>
        <p:spPr>
          <a:xfrm>
            <a:off x="457200" y="1628800"/>
            <a:ext cx="8229600" cy="1584176"/>
          </a:xfrm>
        </p:spPr>
        <p:txBody>
          <a:bodyPr>
            <a:normAutofit/>
          </a:bodyPr>
          <a:lstStyle/>
          <a:p>
            <a:pPr marL="0" indent="0">
              <a:buNone/>
            </a:pPr>
            <a:r>
              <a:rPr lang="en-US" altLang="ko-KR" dirty="0" smtClean="0"/>
              <a:t> </a:t>
            </a:r>
            <a:r>
              <a:rPr lang="ko-KR" altLang="en-US" dirty="0" smtClean="0"/>
              <a:t>문자열을 역으로 처리하기 </a:t>
            </a:r>
            <a:endParaRPr lang="en-US" altLang="ko-KR" dirty="0" smtClean="0"/>
          </a:p>
        </p:txBody>
      </p:sp>
      <p:sp>
        <p:nvSpPr>
          <p:cNvPr id="4" name="직사각형 3"/>
          <p:cNvSpPr/>
          <p:nvPr/>
        </p:nvSpPr>
        <p:spPr>
          <a:xfrm>
            <a:off x="899592" y="3645024"/>
            <a:ext cx="3096344"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s = 'hello'</a:t>
            </a:r>
          </a:p>
          <a:p>
            <a:r>
              <a:rPr lang="en-US" altLang="ko-KR" sz="1200" dirty="0"/>
              <a:t>&gt;&gt;&gt; s[-3:]</a:t>
            </a:r>
          </a:p>
          <a:p>
            <a:r>
              <a:rPr lang="en-US" altLang="ko-KR" sz="1200" dirty="0"/>
              <a:t>'</a:t>
            </a:r>
            <a:r>
              <a:rPr lang="en-US" altLang="ko-KR" sz="1200" dirty="0" err="1"/>
              <a:t>llo</a:t>
            </a:r>
            <a:r>
              <a:rPr lang="en-US" altLang="ko-KR" sz="1200" dirty="0"/>
              <a:t>'</a:t>
            </a:r>
          </a:p>
          <a:p>
            <a:r>
              <a:rPr lang="en-US" altLang="ko-KR" sz="1200" dirty="0"/>
              <a:t>&gt;&gt;&gt; s[:-3]</a:t>
            </a:r>
          </a:p>
          <a:p>
            <a:r>
              <a:rPr lang="en-US" altLang="ko-KR" sz="1200" dirty="0"/>
              <a:t>'he'</a:t>
            </a:r>
          </a:p>
          <a:p>
            <a:r>
              <a:rPr lang="en-US" altLang="ko-KR" sz="1200" dirty="0"/>
              <a:t>&gt;&gt;&gt; s[-1:-3]</a:t>
            </a:r>
          </a:p>
          <a:p>
            <a:r>
              <a:rPr lang="en-US" altLang="ko-KR" sz="1200" dirty="0"/>
              <a:t>''</a:t>
            </a:r>
          </a:p>
          <a:p>
            <a:r>
              <a:rPr lang="en-US" altLang="ko-KR" sz="1200" dirty="0"/>
              <a:t>&gt;&gt;&gt; s[-1:0]</a:t>
            </a:r>
          </a:p>
          <a:p>
            <a:r>
              <a:rPr lang="en-US" altLang="ko-KR" sz="1200" dirty="0"/>
              <a:t>''</a:t>
            </a:r>
          </a:p>
          <a:p>
            <a:r>
              <a:rPr lang="en-US" altLang="ko-KR" sz="1200" dirty="0"/>
              <a:t>&gt;&gt;&gt; s[-1:-3:-1]</a:t>
            </a:r>
          </a:p>
          <a:p>
            <a:r>
              <a:rPr lang="en-US" altLang="ko-KR" sz="1200" dirty="0"/>
              <a:t>'</a:t>
            </a:r>
            <a:r>
              <a:rPr lang="en-US" altLang="ko-KR" sz="1200" dirty="0" err="1"/>
              <a:t>ol</a:t>
            </a:r>
            <a:r>
              <a:rPr lang="en-US" altLang="ko-KR" sz="1200" dirty="0"/>
              <a:t>'</a:t>
            </a:r>
          </a:p>
          <a:p>
            <a:r>
              <a:rPr lang="en-US" altLang="ko-KR" sz="1200" dirty="0"/>
              <a:t>&gt;&gt;&gt; </a:t>
            </a:r>
            <a:endParaRPr lang="ko-KR" altLang="en-US" sz="1200" dirty="0"/>
          </a:p>
        </p:txBody>
      </p:sp>
      <p:pic>
        <p:nvPicPr>
          <p:cNvPr id="9" name="Picture 2" descr="the string 'hello' with letter indexes 0 1 2 3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635" y="2130562"/>
            <a:ext cx="2562225" cy="12847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004048" y="3717032"/>
            <a:ext cx="3528392" cy="1477328"/>
          </a:xfrm>
          <a:prstGeom prst="rect">
            <a:avLst/>
          </a:prstGeom>
          <a:noFill/>
        </p:spPr>
        <p:txBody>
          <a:bodyPr wrap="square" rtlCol="0">
            <a:spAutoFit/>
          </a:bodyPr>
          <a:lstStyle/>
          <a:p>
            <a:r>
              <a:rPr lang="ko-KR" altLang="en-US" dirty="0" smtClean="0"/>
              <a:t>역방향으로 처리하기 위해서는 </a:t>
            </a:r>
            <a:endParaRPr lang="en-US" altLang="ko-KR" dirty="0" smtClean="0"/>
          </a:p>
          <a:p>
            <a:r>
              <a:rPr lang="ko-KR" altLang="en-US" dirty="0" err="1" smtClean="0"/>
              <a:t>변수명</a:t>
            </a:r>
            <a:r>
              <a:rPr lang="en-US" altLang="ko-KR" dirty="0" smtClean="0"/>
              <a:t>[</a:t>
            </a:r>
            <a:r>
              <a:rPr lang="ko-KR" altLang="en-US" dirty="0" smtClean="0"/>
              <a:t>시작점</a:t>
            </a:r>
            <a:r>
              <a:rPr lang="en-US" altLang="ko-KR" dirty="0" smtClean="0"/>
              <a:t>:</a:t>
            </a:r>
            <a:r>
              <a:rPr lang="ko-KR" altLang="en-US" dirty="0" err="1" smtClean="0"/>
              <a:t>종료점</a:t>
            </a:r>
            <a:r>
              <a:rPr lang="en-US" altLang="ko-KR" dirty="0" smtClean="0"/>
              <a:t>:</a:t>
            </a:r>
            <a:r>
              <a:rPr lang="ko-KR" altLang="en-US" dirty="0" smtClean="0"/>
              <a:t>스텝</a:t>
            </a:r>
            <a:r>
              <a:rPr lang="en-US" altLang="ko-KR" dirty="0" smtClean="0"/>
              <a:t>] </a:t>
            </a:r>
            <a:r>
              <a:rPr lang="ko-KR" altLang="en-US" dirty="0" err="1" smtClean="0"/>
              <a:t>정의시</a:t>
            </a:r>
            <a:r>
              <a:rPr lang="ko-KR" altLang="en-US" dirty="0" smtClean="0"/>
              <a:t> 역방향으로 정의하고 </a:t>
            </a:r>
            <a:r>
              <a:rPr lang="ko-KR" altLang="en-US" dirty="0" err="1" smtClean="0"/>
              <a:t>스템도</a:t>
            </a:r>
            <a:r>
              <a:rPr lang="ko-KR" altLang="en-US" dirty="0" smtClean="0"/>
              <a:t> 마이너스로 표시하면 역으로 처리</a:t>
            </a:r>
            <a:endParaRPr lang="ko-KR" altLang="en-US" dirty="0"/>
          </a:p>
        </p:txBody>
      </p:sp>
    </p:spTree>
    <p:extLst>
      <p:ext uri="{BB962C8B-B14F-4D97-AF65-F5344CB8AC3E}">
        <p14:creationId xmlns:p14="http://schemas.microsoft.com/office/powerpoint/2010/main" val="1266813199"/>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pPr algn="ctr"/>
            <a:r>
              <a:rPr lang="en-US" altLang="ko-KR" dirty="0" smtClean="0"/>
              <a:t>Python </a:t>
            </a:r>
            <a:br>
              <a:rPr lang="en-US" altLang="ko-KR" dirty="0" smtClean="0"/>
            </a:br>
            <a:r>
              <a:rPr lang="en-US" altLang="ko-KR" dirty="0" smtClean="0"/>
              <a:t>File </a:t>
            </a:r>
            <a:r>
              <a:rPr lang="ko-KR" altLang="en-US" dirty="0" smtClean="0"/>
              <a:t>처</a:t>
            </a:r>
            <a:r>
              <a:rPr lang="ko-KR" altLang="en-US" dirty="0"/>
              <a:t>리</a:t>
            </a:r>
          </a:p>
        </p:txBody>
      </p:sp>
    </p:spTree>
    <p:extLst>
      <p:ext uri="{BB962C8B-B14F-4D97-AF65-F5344CB8AC3E}">
        <p14:creationId xmlns:p14="http://schemas.microsoft.com/office/powerpoint/2010/main" val="167284355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은 </a:t>
            </a:r>
            <a:r>
              <a:rPr lang="en-US" altLang="ko-KR" b="1" dirty="0" smtClean="0"/>
              <a:t>Object</a:t>
            </a:r>
            <a:endParaRPr lang="en-US" altLang="ko-KR" b="1" dirty="0"/>
          </a:p>
        </p:txBody>
      </p:sp>
      <p:sp>
        <p:nvSpPr>
          <p:cNvPr id="3" name="내용 개체 틀 2"/>
          <p:cNvSpPr>
            <a:spLocks noGrp="1"/>
          </p:cNvSpPr>
          <p:nvPr>
            <p:ph sz="quarter" idx="1"/>
          </p:nvPr>
        </p:nvSpPr>
        <p:spPr>
          <a:xfrm>
            <a:off x="467544" y="1628800"/>
            <a:ext cx="8229600" cy="1008112"/>
          </a:xfrm>
        </p:spPr>
        <p:txBody>
          <a:bodyPr>
            <a:normAutofit fontScale="92500" lnSpcReduction="20000"/>
          </a:bodyPr>
          <a:lstStyle/>
          <a:p>
            <a:pPr marL="0" indent="0">
              <a:lnSpc>
                <a:spcPct val="120000"/>
              </a:lnSpc>
              <a:buNone/>
            </a:pPr>
            <a:r>
              <a:rPr lang="ko-KR" altLang="en-US" sz="1800" dirty="0" smtClean="0"/>
              <a:t>파일도 하나의 </a:t>
            </a:r>
            <a:r>
              <a:rPr lang="en-US" altLang="ko-KR" sz="1800" dirty="0" smtClean="0"/>
              <a:t>Object</a:t>
            </a:r>
            <a:r>
              <a:rPr lang="ko-KR" altLang="en-US" sz="1800" dirty="0" smtClean="0"/>
              <a:t>로 구현되어 있어 </a:t>
            </a:r>
            <a:r>
              <a:rPr lang="en-US" altLang="ko-KR" sz="1800" dirty="0" smtClean="0"/>
              <a:t>File </a:t>
            </a:r>
            <a:r>
              <a:rPr lang="ko-KR" altLang="en-US" sz="1800" dirty="0" smtClean="0"/>
              <a:t>처리를 할 때 </a:t>
            </a:r>
            <a:r>
              <a:rPr lang="ko-KR" altLang="en-US" sz="1800" dirty="0" err="1" smtClean="0"/>
              <a:t>메소드를</a:t>
            </a:r>
            <a:r>
              <a:rPr lang="ko-KR" altLang="en-US" sz="1800" dirty="0" smtClean="0"/>
              <a:t> 이용하여 처리할 수 있도록 구성되어 있다</a:t>
            </a:r>
            <a:r>
              <a:rPr lang="en-US" altLang="ko-KR" sz="1800" dirty="0" smtClean="0"/>
              <a:t>.</a:t>
            </a:r>
          </a:p>
          <a:p>
            <a:pPr marL="0" indent="0">
              <a:lnSpc>
                <a:spcPct val="120000"/>
              </a:lnSpc>
              <a:buNone/>
            </a:pPr>
            <a:r>
              <a:rPr lang="ko-KR" altLang="en-US" sz="1800" dirty="0" smtClean="0"/>
              <a:t>파일은 라인이라는 요소들로 구성된 하나의 객체이므로 </a:t>
            </a:r>
            <a:r>
              <a:rPr lang="en-US" altLang="ko-KR" sz="1800" dirty="0" err="1" smtClean="0"/>
              <a:t>iterable</a:t>
            </a:r>
            <a:r>
              <a:rPr lang="en-US" altLang="ko-KR" sz="1800" dirty="0" smtClean="0"/>
              <a:t> </a:t>
            </a:r>
            <a:r>
              <a:rPr lang="ko-KR" altLang="en-US" sz="1800" dirty="0" smtClean="0"/>
              <a:t>처리가 가능</a:t>
            </a:r>
            <a:endParaRPr lang="en-US" altLang="ko-KR" sz="1800" dirty="0" smtClean="0"/>
          </a:p>
        </p:txBody>
      </p:sp>
      <p:sp>
        <p:nvSpPr>
          <p:cNvPr id="6" name="직사각형 5"/>
          <p:cNvSpPr/>
          <p:nvPr/>
        </p:nvSpPr>
        <p:spPr>
          <a:xfrm>
            <a:off x="1115616" y="3284984"/>
            <a:ext cx="1368152"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600" smtClean="0"/>
              <a:t>참조</a:t>
            </a:r>
            <a:endParaRPr lang="ko-KR" altLang="en-US" sz="1600" dirty="0"/>
          </a:p>
        </p:txBody>
      </p:sp>
      <p:sp>
        <p:nvSpPr>
          <p:cNvPr id="7" name="직사각형 6"/>
          <p:cNvSpPr/>
          <p:nvPr/>
        </p:nvSpPr>
        <p:spPr>
          <a:xfrm>
            <a:off x="3131840" y="3284984"/>
            <a:ext cx="1368152"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Container</a:t>
            </a:r>
            <a:endParaRPr lang="ko-KR" altLang="en-US" sz="1600" dirty="0"/>
          </a:p>
        </p:txBody>
      </p:sp>
      <p:sp>
        <p:nvSpPr>
          <p:cNvPr id="8" name="직사각형 7"/>
          <p:cNvSpPr/>
          <p:nvPr/>
        </p:nvSpPr>
        <p:spPr>
          <a:xfrm>
            <a:off x="4355976" y="4293096"/>
            <a:ext cx="1368152"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Line </a:t>
            </a:r>
            <a:r>
              <a:rPr lang="ko-KR" altLang="en-US" sz="1400" dirty="0" smtClean="0"/>
              <a:t>참조</a:t>
            </a:r>
            <a:endParaRPr lang="ko-KR" altLang="en-US" sz="1400" dirty="0"/>
          </a:p>
        </p:txBody>
      </p:sp>
      <p:sp>
        <p:nvSpPr>
          <p:cNvPr id="9" name="직사각형 8"/>
          <p:cNvSpPr/>
          <p:nvPr/>
        </p:nvSpPr>
        <p:spPr>
          <a:xfrm>
            <a:off x="4355976" y="4813761"/>
            <a:ext cx="1368152"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Line </a:t>
            </a:r>
            <a:r>
              <a:rPr lang="ko-KR" altLang="en-US" sz="1400" dirty="0"/>
              <a:t>참조</a:t>
            </a:r>
          </a:p>
        </p:txBody>
      </p:sp>
      <p:sp>
        <p:nvSpPr>
          <p:cNvPr id="10" name="직사각형 9"/>
          <p:cNvSpPr/>
          <p:nvPr/>
        </p:nvSpPr>
        <p:spPr>
          <a:xfrm>
            <a:off x="4355960" y="5308199"/>
            <a:ext cx="1368152"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Line </a:t>
            </a:r>
            <a:r>
              <a:rPr lang="ko-KR" altLang="en-US" sz="1400" dirty="0"/>
              <a:t>참조</a:t>
            </a:r>
          </a:p>
        </p:txBody>
      </p:sp>
      <p:sp>
        <p:nvSpPr>
          <p:cNvPr id="11" name="직사각형 10"/>
          <p:cNvSpPr/>
          <p:nvPr/>
        </p:nvSpPr>
        <p:spPr>
          <a:xfrm>
            <a:off x="4355976" y="5802637"/>
            <a:ext cx="1368152"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a:t>
            </a:r>
            <a:endParaRPr lang="ko-KR" altLang="en-US" sz="1600" dirty="0"/>
          </a:p>
        </p:txBody>
      </p:sp>
      <p:cxnSp>
        <p:nvCxnSpPr>
          <p:cNvPr id="13" name="꺾인 연결선 12"/>
          <p:cNvCxnSpPr>
            <a:stCxn id="7" idx="2"/>
            <a:endCxn id="11" idx="1"/>
          </p:cNvCxnSpPr>
          <p:nvPr/>
        </p:nvCxnSpPr>
        <p:spPr>
          <a:xfrm rot="16200000" flipH="1">
            <a:off x="3083648" y="4701328"/>
            <a:ext cx="2004596" cy="5400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꺾인 연결선 14"/>
          <p:cNvCxnSpPr>
            <a:stCxn id="7" idx="2"/>
            <a:endCxn id="10" idx="1"/>
          </p:cNvCxnSpPr>
          <p:nvPr/>
        </p:nvCxnSpPr>
        <p:spPr>
          <a:xfrm rot="16200000" flipH="1">
            <a:off x="3330859" y="4454117"/>
            <a:ext cx="1510158" cy="54004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7" name="꺾인 연결선 16"/>
          <p:cNvCxnSpPr>
            <a:stCxn id="7" idx="2"/>
            <a:endCxn id="9" idx="1"/>
          </p:cNvCxnSpPr>
          <p:nvPr/>
        </p:nvCxnSpPr>
        <p:spPr>
          <a:xfrm rot="16200000" flipH="1">
            <a:off x="3578086" y="4206890"/>
            <a:ext cx="1015720" cy="5400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 name="꺾인 연결선 18"/>
          <p:cNvCxnSpPr>
            <a:stCxn id="7" idx="2"/>
            <a:endCxn id="8" idx="1"/>
          </p:cNvCxnSpPr>
          <p:nvPr/>
        </p:nvCxnSpPr>
        <p:spPr>
          <a:xfrm rot="16200000" flipH="1">
            <a:off x="3838419" y="3946557"/>
            <a:ext cx="495055" cy="54006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6012160" y="4274477"/>
            <a:ext cx="1368152"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t>Line </a:t>
            </a:r>
            <a:r>
              <a:rPr lang="ko-KR" altLang="en-US" sz="1400" dirty="0"/>
              <a:t>값</a:t>
            </a:r>
          </a:p>
        </p:txBody>
      </p:sp>
      <p:sp>
        <p:nvSpPr>
          <p:cNvPr id="21" name="직사각형 20"/>
          <p:cNvSpPr/>
          <p:nvPr/>
        </p:nvSpPr>
        <p:spPr>
          <a:xfrm>
            <a:off x="6012160" y="4795142"/>
            <a:ext cx="1368152"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Line </a:t>
            </a:r>
            <a:r>
              <a:rPr lang="ko-KR" altLang="en-US" sz="1400" dirty="0"/>
              <a:t>값</a:t>
            </a:r>
          </a:p>
        </p:txBody>
      </p:sp>
      <p:sp>
        <p:nvSpPr>
          <p:cNvPr id="22" name="직사각형 21"/>
          <p:cNvSpPr/>
          <p:nvPr/>
        </p:nvSpPr>
        <p:spPr>
          <a:xfrm>
            <a:off x="6012144" y="5289580"/>
            <a:ext cx="1368152"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Line </a:t>
            </a:r>
            <a:r>
              <a:rPr lang="ko-KR" altLang="en-US" sz="1400" dirty="0"/>
              <a:t>값</a:t>
            </a:r>
          </a:p>
        </p:txBody>
      </p:sp>
      <p:sp>
        <p:nvSpPr>
          <p:cNvPr id="23" name="직사각형 22"/>
          <p:cNvSpPr/>
          <p:nvPr/>
        </p:nvSpPr>
        <p:spPr>
          <a:xfrm>
            <a:off x="6012160" y="5784018"/>
            <a:ext cx="1368152" cy="3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t>……</a:t>
            </a:r>
            <a:endParaRPr lang="ko-KR" altLang="en-US" sz="1600" dirty="0"/>
          </a:p>
        </p:txBody>
      </p:sp>
      <p:cxnSp>
        <p:nvCxnSpPr>
          <p:cNvPr id="25" name="꺾인 연결선 24"/>
          <p:cNvCxnSpPr>
            <a:stCxn id="6" idx="3"/>
            <a:endCxn id="7" idx="1"/>
          </p:cNvCxnSpPr>
          <p:nvPr/>
        </p:nvCxnSpPr>
        <p:spPr>
          <a:xfrm>
            <a:off x="2483768" y="3627022"/>
            <a:ext cx="648072" cy="1270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0474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은 </a:t>
            </a:r>
            <a:r>
              <a:rPr lang="en-US" altLang="ko-KR" b="1" dirty="0" smtClean="0"/>
              <a:t>Object Method(1)</a:t>
            </a:r>
            <a:endParaRPr lang="en-US" altLang="ko-KR" b="1" dirty="0"/>
          </a:p>
        </p:txBody>
      </p:sp>
      <p:graphicFrame>
        <p:nvGraphicFramePr>
          <p:cNvPr id="24" name="표 23"/>
          <p:cNvGraphicFramePr>
            <a:graphicFrameLocks noGrp="1"/>
          </p:cNvGraphicFramePr>
          <p:nvPr>
            <p:extLst>
              <p:ext uri="{D42A27DB-BD31-4B8C-83A1-F6EECF244321}">
                <p14:modId xmlns:p14="http://schemas.microsoft.com/office/powerpoint/2010/main" val="95938281"/>
              </p:ext>
            </p:extLst>
          </p:nvPr>
        </p:nvGraphicFramePr>
        <p:xfrm>
          <a:off x="523056" y="1844824"/>
          <a:ext cx="8153400" cy="4480343"/>
        </p:xfrm>
        <a:graphic>
          <a:graphicData uri="http://schemas.openxmlformats.org/drawingml/2006/table">
            <a:tbl>
              <a:tblPr/>
              <a:tblGrid>
                <a:gridCol w="2375049"/>
                <a:gridCol w="5778351"/>
              </a:tblGrid>
              <a:tr h="363271">
                <a:tc>
                  <a:txBody>
                    <a:bodyPr/>
                    <a:lstStyle/>
                    <a:p>
                      <a:pPr algn="ctr"/>
                      <a:r>
                        <a:rPr lang="en-US" altLang="ko-KR" sz="1200" b="0" dirty="0" smtClean="0">
                          <a:effectLst/>
                        </a:rPr>
                        <a:t>Method</a:t>
                      </a:r>
                      <a:endParaRPr lang="ko-KR" altLang="en-US" sz="1200" b="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ko-KR" altLang="en-US" sz="1200" b="0" dirty="0">
                          <a:effectLst/>
                        </a:rPr>
                        <a:t>설명</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r>
              <a:tr h="363271">
                <a:tc>
                  <a:txBody>
                    <a:bodyPr/>
                    <a:lstStyle/>
                    <a:p>
                      <a:pPr algn="l"/>
                      <a:r>
                        <a:rPr lang="en-US" altLang="ko-KR" sz="1200" dirty="0" err="1" smtClean="0"/>
                        <a:t>file.close</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Close the file</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3271">
                <a:tc>
                  <a:txBody>
                    <a:bodyPr/>
                    <a:lstStyle/>
                    <a:p>
                      <a:pPr algn="l"/>
                      <a:r>
                        <a:rPr lang="en-US" altLang="ko-KR" sz="1200" dirty="0" err="1" smtClean="0"/>
                        <a:t>file.flush</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200" b="0" i="0" kern="1200" dirty="0" smtClean="0">
                          <a:solidFill>
                            <a:schemeClr val="tx1"/>
                          </a:solidFill>
                          <a:effectLst/>
                          <a:latin typeface="+mn-lt"/>
                          <a:ea typeface="+mn-ea"/>
                          <a:cs typeface="+mn-cs"/>
                        </a:rPr>
                        <a:t>내부 버퍼에 있는 내용을  파일에 저장</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05452">
                <a:tc>
                  <a:txBody>
                    <a:bodyPr/>
                    <a:lstStyle/>
                    <a:p>
                      <a:pPr algn="l"/>
                      <a:r>
                        <a:rPr lang="en-US" altLang="ko-KR" sz="1200" dirty="0" err="1" smtClean="0"/>
                        <a:t>file.fileno</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Return the integer “file descriptor” that is used by the underlying implementation to request I/O operations from the operating system</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3271">
                <a:tc>
                  <a:txBody>
                    <a:bodyPr/>
                    <a:lstStyle/>
                    <a:p>
                      <a:pPr algn="l"/>
                      <a:r>
                        <a:rPr lang="en-US" altLang="ko-KR" sz="1200" dirty="0" err="1" smtClean="0"/>
                        <a:t>file.isatty</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Return </a:t>
                      </a:r>
                      <a:r>
                        <a:rPr lang="en-US" altLang="ko-KR" sz="1200" dirty="0" smtClean="0"/>
                        <a:t>True</a:t>
                      </a:r>
                      <a:r>
                        <a:rPr kumimoji="0" lang="en-US" altLang="ko-KR" sz="1200" b="0" i="0" kern="1200" dirty="0" smtClean="0">
                          <a:solidFill>
                            <a:schemeClr val="tx1"/>
                          </a:solidFill>
                          <a:effectLst/>
                          <a:latin typeface="+mn-lt"/>
                          <a:ea typeface="+mn-ea"/>
                          <a:cs typeface="+mn-cs"/>
                        </a:rPr>
                        <a:t> if the file is connected to a </a:t>
                      </a:r>
                      <a:r>
                        <a:rPr kumimoji="0" lang="en-US" altLang="ko-KR" sz="1200" b="0" i="0" kern="1200" dirty="0" err="1" smtClean="0">
                          <a:solidFill>
                            <a:schemeClr val="tx1"/>
                          </a:solidFill>
                          <a:effectLst/>
                          <a:latin typeface="+mn-lt"/>
                          <a:ea typeface="+mn-ea"/>
                          <a:cs typeface="+mn-cs"/>
                        </a:rPr>
                        <a:t>tty</a:t>
                      </a:r>
                      <a:r>
                        <a:rPr kumimoji="0" lang="en-US" altLang="ko-KR" sz="1200" b="0" i="0" kern="1200" dirty="0" smtClean="0">
                          <a:solidFill>
                            <a:schemeClr val="tx1"/>
                          </a:solidFill>
                          <a:effectLst/>
                          <a:latin typeface="+mn-lt"/>
                          <a:ea typeface="+mn-ea"/>
                          <a:cs typeface="+mn-cs"/>
                        </a:rPr>
                        <a:t>(-like) device, else </a:t>
                      </a:r>
                      <a:r>
                        <a:rPr lang="en-US" altLang="ko-KR" sz="1200" dirty="0" smtClean="0"/>
                        <a:t>False</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1089813">
                <a:tc>
                  <a:txBody>
                    <a:bodyPr/>
                    <a:lstStyle/>
                    <a:p>
                      <a:pPr algn="l"/>
                      <a:r>
                        <a:rPr lang="en-US" altLang="ko-KR" sz="1200" dirty="0" err="1" smtClean="0"/>
                        <a:t>file.next</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sz="1200" dirty="0" smtClean="0">
                          <a:effectLst/>
                        </a:rPr>
                        <a:t>A file object is its own iterator, for example </a:t>
                      </a:r>
                      <a:r>
                        <a:rPr lang="en-US" altLang="ko-KR" sz="1200" dirty="0" err="1" smtClean="0">
                          <a:effectLst/>
                        </a:rPr>
                        <a:t>iter</a:t>
                      </a:r>
                      <a:r>
                        <a:rPr lang="en-US" altLang="ko-KR" sz="1200" dirty="0" smtClean="0">
                          <a:effectLst/>
                        </a:rPr>
                        <a:t>(f) returns f (unless f is closed). When a file is used as an iterator, typically in a for loop (for example, for line in f: print </a:t>
                      </a:r>
                      <a:r>
                        <a:rPr lang="en-US" altLang="ko-KR" sz="1200" dirty="0" err="1" smtClean="0">
                          <a:effectLst/>
                        </a:rPr>
                        <a:t>line.strip</a:t>
                      </a:r>
                      <a:r>
                        <a:rPr lang="en-US" altLang="ko-KR" sz="1200" dirty="0" smtClean="0">
                          <a:effectLst/>
                        </a:rPr>
                        <a:t>()), the next() method is called repeatedly. </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05452">
                <a:tc>
                  <a:txBody>
                    <a:bodyPr/>
                    <a:lstStyle/>
                    <a:p>
                      <a:pPr algn="l"/>
                      <a:r>
                        <a:rPr lang="en-US" altLang="ko-KR" sz="1200" dirty="0" err="1" smtClean="0"/>
                        <a:t>file.read</a:t>
                      </a:r>
                      <a:r>
                        <a:rPr kumimoji="0" lang="en-US" altLang="ko-KR" sz="1200" b="0" i="0" kern="1200" dirty="0" smtClean="0">
                          <a:solidFill>
                            <a:schemeClr val="tx1"/>
                          </a:solidFill>
                          <a:effectLst/>
                          <a:latin typeface="+mn-lt"/>
                          <a:ea typeface="+mn-ea"/>
                          <a:cs typeface="+mn-cs"/>
                        </a:rPr>
                        <a:t>([</a:t>
                      </a:r>
                      <a:r>
                        <a:rPr kumimoji="0" lang="en-US" altLang="ko-KR" sz="1200" b="0" i="1" kern="1200" dirty="0" smtClean="0">
                          <a:solidFill>
                            <a:schemeClr val="tx1"/>
                          </a:solidFill>
                          <a:effectLst/>
                          <a:latin typeface="+mn-lt"/>
                          <a:ea typeface="+mn-ea"/>
                          <a:cs typeface="+mn-cs"/>
                        </a:rPr>
                        <a:t>size</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Read at most </a:t>
                      </a:r>
                      <a:r>
                        <a:rPr kumimoji="0" lang="en-US" altLang="ko-KR" sz="1200" b="0" i="1" kern="1200" dirty="0" smtClean="0">
                          <a:solidFill>
                            <a:schemeClr val="tx1"/>
                          </a:solidFill>
                          <a:effectLst/>
                          <a:latin typeface="+mn-lt"/>
                          <a:ea typeface="+mn-ea"/>
                          <a:cs typeface="+mn-cs"/>
                        </a:rPr>
                        <a:t>size</a:t>
                      </a:r>
                      <a:r>
                        <a:rPr kumimoji="0" lang="en-US" altLang="ko-KR" sz="1200" b="0" i="0" kern="1200" dirty="0" smtClean="0">
                          <a:solidFill>
                            <a:schemeClr val="tx1"/>
                          </a:solidFill>
                          <a:effectLst/>
                          <a:latin typeface="+mn-lt"/>
                          <a:ea typeface="+mn-ea"/>
                          <a:cs typeface="+mn-cs"/>
                        </a:rPr>
                        <a:t> bytes from the file (less if the read hits EOF before obtaining </a:t>
                      </a:r>
                      <a:r>
                        <a:rPr kumimoji="0" lang="en-US" altLang="ko-KR" sz="1200" b="0" i="1" kern="1200" dirty="0" smtClean="0">
                          <a:solidFill>
                            <a:schemeClr val="tx1"/>
                          </a:solidFill>
                          <a:effectLst/>
                          <a:latin typeface="+mn-lt"/>
                          <a:ea typeface="+mn-ea"/>
                          <a:cs typeface="+mn-cs"/>
                        </a:rPr>
                        <a:t>size</a:t>
                      </a:r>
                      <a:r>
                        <a:rPr kumimoji="0" lang="en-US" altLang="ko-KR" sz="1200" b="0" i="0" kern="1200" dirty="0" smtClean="0">
                          <a:solidFill>
                            <a:schemeClr val="tx1"/>
                          </a:solidFill>
                          <a:effectLst/>
                          <a:latin typeface="+mn-lt"/>
                          <a:ea typeface="+mn-ea"/>
                          <a:cs typeface="+mn-cs"/>
                        </a:rPr>
                        <a:t> bytes).</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3271">
                <a:tc>
                  <a:txBody>
                    <a:bodyPr/>
                    <a:lstStyle/>
                    <a:p>
                      <a:pPr algn="l"/>
                      <a:r>
                        <a:rPr lang="en-US" altLang="ko-KR" sz="1200" dirty="0" err="1" smtClean="0"/>
                        <a:t>file.readline</a:t>
                      </a:r>
                      <a:r>
                        <a:rPr kumimoji="0" lang="en-US" altLang="ko-KR" sz="1200" b="0" i="0" kern="1200" dirty="0" smtClean="0">
                          <a:solidFill>
                            <a:schemeClr val="tx1"/>
                          </a:solidFill>
                          <a:effectLst/>
                          <a:latin typeface="+mn-lt"/>
                          <a:ea typeface="+mn-ea"/>
                          <a:cs typeface="+mn-cs"/>
                        </a:rPr>
                        <a:t>([</a:t>
                      </a:r>
                      <a:r>
                        <a:rPr kumimoji="0" lang="en-US" altLang="ko-KR" sz="1200" b="0" i="1" kern="1200" dirty="0" smtClean="0">
                          <a:solidFill>
                            <a:schemeClr val="tx1"/>
                          </a:solidFill>
                          <a:effectLst/>
                          <a:latin typeface="+mn-lt"/>
                          <a:ea typeface="+mn-ea"/>
                          <a:cs typeface="+mn-cs"/>
                        </a:rPr>
                        <a:t>size</a:t>
                      </a:r>
                      <a:r>
                        <a:rPr kumimoji="0" lang="en-US" altLang="ko-KR" sz="1200" b="0" i="0" kern="1200" dirty="0" smtClean="0">
                          <a:solidFill>
                            <a:schemeClr val="tx1"/>
                          </a:solidFill>
                          <a:effectLst/>
                          <a:latin typeface="+mn-lt"/>
                          <a:ea typeface="+mn-ea"/>
                          <a:cs typeface="+mn-cs"/>
                        </a:rPr>
                        <a:t>])</a:t>
                      </a:r>
                      <a:endParaRPr lang="en-US" altLang="ko-KR"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Read one entire line from the file. </a:t>
                      </a:r>
                      <a:endParaRPr lang="en-US" altLang="ko-KR"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3271">
                <a:tc>
                  <a:txBody>
                    <a:bodyPr/>
                    <a:lstStyle/>
                    <a:p>
                      <a:pPr algn="l"/>
                      <a:r>
                        <a:rPr lang="en-US" altLang="ko-KR" sz="1200" dirty="0" err="1" smtClean="0"/>
                        <a:t>file.readlines</a:t>
                      </a:r>
                      <a:r>
                        <a:rPr kumimoji="0" lang="en-US" altLang="ko-KR" sz="1200" b="0" i="0" kern="1200" dirty="0" smtClean="0">
                          <a:solidFill>
                            <a:schemeClr val="tx1"/>
                          </a:solidFill>
                          <a:effectLst/>
                          <a:latin typeface="+mn-lt"/>
                          <a:ea typeface="+mn-ea"/>
                          <a:cs typeface="+mn-cs"/>
                        </a:rPr>
                        <a:t>([</a:t>
                      </a:r>
                      <a:r>
                        <a:rPr kumimoji="0" lang="en-US" altLang="ko-KR" sz="1200" b="0" i="1" kern="1200" dirty="0" err="1" smtClean="0">
                          <a:solidFill>
                            <a:schemeClr val="tx1"/>
                          </a:solidFill>
                          <a:effectLst/>
                          <a:latin typeface="+mn-lt"/>
                          <a:ea typeface="+mn-ea"/>
                          <a:cs typeface="+mn-cs"/>
                        </a:rPr>
                        <a:t>sizehint</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200" b="0" i="0" kern="1200" dirty="0" smtClean="0">
                          <a:solidFill>
                            <a:schemeClr val="tx1"/>
                          </a:solidFill>
                          <a:effectLst/>
                          <a:latin typeface="+mn-lt"/>
                          <a:ea typeface="+mn-ea"/>
                          <a:cs typeface="+mn-cs"/>
                        </a:rPr>
                        <a:t> 파일 전체를 라인 단위로 끊어서 리스트에 저장한다</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1044436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은 </a:t>
            </a:r>
            <a:r>
              <a:rPr lang="en-US" altLang="ko-KR" b="1" dirty="0" smtClean="0"/>
              <a:t>Object Method(2)</a:t>
            </a:r>
            <a:endParaRPr lang="en-US" altLang="ko-KR" b="1" dirty="0"/>
          </a:p>
        </p:txBody>
      </p:sp>
      <p:graphicFrame>
        <p:nvGraphicFramePr>
          <p:cNvPr id="24" name="표 23"/>
          <p:cNvGraphicFramePr>
            <a:graphicFrameLocks noGrp="1"/>
          </p:cNvGraphicFramePr>
          <p:nvPr>
            <p:extLst>
              <p:ext uri="{D42A27DB-BD31-4B8C-83A1-F6EECF244321}">
                <p14:modId xmlns:p14="http://schemas.microsoft.com/office/powerpoint/2010/main" val="4204405694"/>
              </p:ext>
            </p:extLst>
          </p:nvPr>
        </p:nvGraphicFramePr>
        <p:xfrm>
          <a:off x="523056" y="1844824"/>
          <a:ext cx="8153400" cy="4451047"/>
        </p:xfrm>
        <a:graphic>
          <a:graphicData uri="http://schemas.openxmlformats.org/drawingml/2006/table">
            <a:tbl>
              <a:tblPr/>
              <a:tblGrid>
                <a:gridCol w="2375049"/>
                <a:gridCol w="5778351"/>
              </a:tblGrid>
              <a:tr h="468508">
                <a:tc>
                  <a:txBody>
                    <a:bodyPr/>
                    <a:lstStyle/>
                    <a:p>
                      <a:pPr algn="ctr"/>
                      <a:r>
                        <a:rPr lang="en-US" altLang="ko-KR" sz="1200" b="0" dirty="0" smtClean="0">
                          <a:effectLst/>
                        </a:rPr>
                        <a:t>Method</a:t>
                      </a:r>
                      <a:endParaRPr lang="ko-KR" altLang="en-US" sz="1200" b="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ko-KR" altLang="en-US" sz="1200" b="0" dirty="0">
                          <a:effectLst/>
                        </a:rPr>
                        <a:t>설명</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r>
              <a:tr h="468508">
                <a:tc>
                  <a:txBody>
                    <a:bodyPr/>
                    <a:lstStyle/>
                    <a:p>
                      <a:pPr algn="l"/>
                      <a:r>
                        <a:rPr lang="en-US" altLang="ko-KR" sz="1200" dirty="0" err="1" smtClean="0"/>
                        <a:t>file.xreadlines</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200" b="0" i="0" kern="1200" dirty="0" smtClean="0">
                          <a:solidFill>
                            <a:schemeClr val="tx1"/>
                          </a:solidFill>
                          <a:effectLst/>
                          <a:latin typeface="+mn-lt"/>
                          <a:ea typeface="+mn-ea"/>
                          <a:cs typeface="+mn-cs"/>
                        </a:rPr>
                        <a:t> 파일 전체를 한꺼번에 읽지는 않고</a:t>
                      </a:r>
                      <a:r>
                        <a:rPr kumimoji="0" lang="en-US" altLang="ko-KR" sz="1200" b="0" i="0" kern="1200" dirty="0" smtClean="0">
                          <a:solidFill>
                            <a:schemeClr val="tx1"/>
                          </a:solidFill>
                          <a:effectLst/>
                          <a:latin typeface="+mn-lt"/>
                          <a:ea typeface="+mn-ea"/>
                          <a:cs typeface="+mn-cs"/>
                        </a:rPr>
                        <a:t>, </a:t>
                      </a:r>
                      <a:r>
                        <a:rPr kumimoji="0" lang="ko-KR" altLang="en-US" sz="1200" b="0" i="0" kern="1200" dirty="0" smtClean="0">
                          <a:solidFill>
                            <a:schemeClr val="tx1"/>
                          </a:solidFill>
                          <a:effectLst/>
                          <a:latin typeface="+mn-lt"/>
                          <a:ea typeface="+mn-ea"/>
                          <a:cs typeface="+mn-cs"/>
                        </a:rPr>
                        <a:t>필요할 때만 읽는다</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89647">
                <a:tc>
                  <a:txBody>
                    <a:bodyPr/>
                    <a:lstStyle/>
                    <a:p>
                      <a:pPr algn="l"/>
                      <a:r>
                        <a:rPr lang="en-US" altLang="ko-KR" sz="1200" dirty="0" err="1" smtClean="0"/>
                        <a:t>file.seek</a:t>
                      </a:r>
                      <a:r>
                        <a:rPr kumimoji="0" lang="en-US" altLang="ko-KR" sz="1200" b="0" i="0" kern="1200" dirty="0" smtClean="0">
                          <a:solidFill>
                            <a:schemeClr val="tx1"/>
                          </a:solidFill>
                          <a:effectLst/>
                          <a:latin typeface="+mn-lt"/>
                          <a:ea typeface="+mn-ea"/>
                          <a:cs typeface="+mn-cs"/>
                        </a:rPr>
                        <a:t>(</a:t>
                      </a:r>
                      <a:r>
                        <a:rPr kumimoji="0" lang="en-US" altLang="ko-KR" sz="1200" b="0" i="1" kern="1200" dirty="0" smtClean="0">
                          <a:solidFill>
                            <a:schemeClr val="tx1"/>
                          </a:solidFill>
                          <a:effectLst/>
                          <a:latin typeface="+mn-lt"/>
                          <a:ea typeface="+mn-ea"/>
                          <a:cs typeface="+mn-cs"/>
                        </a:rPr>
                        <a:t>offset</a:t>
                      </a:r>
                      <a:r>
                        <a:rPr kumimoji="0" lang="en-US" altLang="ko-KR" sz="1200" b="0" i="0" kern="1200" dirty="0" smtClean="0">
                          <a:solidFill>
                            <a:schemeClr val="tx1"/>
                          </a:solidFill>
                          <a:effectLst/>
                          <a:latin typeface="+mn-lt"/>
                          <a:ea typeface="+mn-ea"/>
                          <a:cs typeface="+mn-cs"/>
                        </a:rPr>
                        <a:t>[, </a:t>
                      </a:r>
                      <a:r>
                        <a:rPr kumimoji="0" lang="en-US" altLang="ko-KR" sz="1200" b="0" i="1" kern="1200" dirty="0" smtClean="0">
                          <a:solidFill>
                            <a:schemeClr val="tx1"/>
                          </a:solidFill>
                          <a:effectLst/>
                          <a:latin typeface="+mn-lt"/>
                          <a:ea typeface="+mn-ea"/>
                          <a:cs typeface="+mn-cs"/>
                        </a:rPr>
                        <a:t>whence</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200" b="0" i="0" kern="1200" dirty="0" smtClean="0">
                          <a:solidFill>
                            <a:schemeClr val="tx1"/>
                          </a:solidFill>
                          <a:effectLst/>
                          <a:latin typeface="+mn-lt"/>
                          <a:ea typeface="+mn-ea"/>
                          <a:cs typeface="+mn-cs"/>
                        </a:rPr>
                        <a:t>파일의 위치 이동</a:t>
                      </a:r>
                      <a:r>
                        <a:rPr kumimoji="0" lang="en-US" altLang="ko-KR" sz="1200" b="0" i="0" kern="1200" dirty="0" smtClean="0">
                          <a:solidFill>
                            <a:schemeClr val="tx1"/>
                          </a:solidFill>
                          <a:effectLst/>
                          <a:latin typeface="+mn-lt"/>
                          <a:ea typeface="+mn-ea"/>
                          <a:cs typeface="+mn-cs"/>
                        </a:rPr>
                        <a:t>.(whence </a:t>
                      </a:r>
                      <a:r>
                        <a:rPr kumimoji="0" lang="ko-KR" altLang="en-US" sz="1200" b="0" i="0" kern="1200" dirty="0" smtClean="0">
                          <a:solidFill>
                            <a:schemeClr val="tx1"/>
                          </a:solidFill>
                          <a:effectLst/>
                          <a:latin typeface="+mn-lt"/>
                          <a:ea typeface="+mn-ea"/>
                          <a:cs typeface="+mn-cs"/>
                        </a:rPr>
                        <a:t>가 없으면 처음에서 </a:t>
                      </a:r>
                      <a:r>
                        <a:rPr kumimoji="0" lang="en-US" altLang="ko-KR" sz="1200" b="0" i="0" kern="1200" dirty="0" smtClean="0">
                          <a:solidFill>
                            <a:schemeClr val="tx1"/>
                          </a:solidFill>
                          <a:effectLst/>
                          <a:latin typeface="+mn-lt"/>
                          <a:ea typeface="+mn-ea"/>
                          <a:cs typeface="+mn-cs"/>
                        </a:rPr>
                        <a:t>offset </a:t>
                      </a:r>
                      <a:r>
                        <a:rPr kumimoji="0" lang="ko-KR" altLang="en-US" sz="1200" b="0" i="0" kern="1200" dirty="0" smtClean="0">
                          <a:solidFill>
                            <a:schemeClr val="tx1"/>
                          </a:solidFill>
                          <a:effectLst/>
                          <a:latin typeface="+mn-lt"/>
                          <a:ea typeface="+mn-ea"/>
                          <a:cs typeface="+mn-cs"/>
                        </a:rPr>
                        <a:t>번째로</a:t>
                      </a:r>
                      <a:r>
                        <a:rPr kumimoji="0" lang="en-US" altLang="ko-KR" sz="1200" b="0" i="0" kern="1200" dirty="0" smtClean="0">
                          <a:solidFill>
                            <a:schemeClr val="tx1"/>
                          </a:solidFill>
                          <a:effectLst/>
                          <a:latin typeface="+mn-lt"/>
                          <a:ea typeface="+mn-ea"/>
                          <a:cs typeface="+mn-cs"/>
                        </a:rPr>
                        <a:t>, 1 </a:t>
                      </a:r>
                      <a:r>
                        <a:rPr kumimoji="0" lang="ko-KR" altLang="en-US" sz="1200" b="0" i="0" kern="1200" dirty="0" smtClean="0">
                          <a:solidFill>
                            <a:schemeClr val="tx1"/>
                          </a:solidFill>
                          <a:effectLst/>
                          <a:latin typeface="+mn-lt"/>
                          <a:ea typeface="+mn-ea"/>
                          <a:cs typeface="+mn-cs"/>
                        </a:rPr>
                        <a:t>이면 현재에서 </a:t>
                      </a:r>
                      <a:r>
                        <a:rPr kumimoji="0" lang="en-US" altLang="ko-KR" sz="1200" b="0" i="0" kern="1200" dirty="0" smtClean="0">
                          <a:solidFill>
                            <a:schemeClr val="tx1"/>
                          </a:solidFill>
                          <a:effectLst/>
                          <a:latin typeface="+mn-lt"/>
                          <a:ea typeface="+mn-ea"/>
                          <a:cs typeface="+mn-cs"/>
                        </a:rPr>
                        <a:t>offset</a:t>
                      </a:r>
                      <a:r>
                        <a:rPr kumimoji="0" lang="ko-KR" altLang="en-US" sz="1200" b="0" i="0" kern="1200" dirty="0" smtClean="0">
                          <a:solidFill>
                            <a:schemeClr val="tx1"/>
                          </a:solidFill>
                          <a:effectLst/>
                          <a:latin typeface="+mn-lt"/>
                          <a:ea typeface="+mn-ea"/>
                          <a:cs typeface="+mn-cs"/>
                        </a:rPr>
                        <a:t>번째로</a:t>
                      </a:r>
                      <a:r>
                        <a:rPr kumimoji="0" lang="en-US" altLang="ko-KR" sz="1200" b="0" i="0" kern="1200" dirty="0" smtClean="0">
                          <a:solidFill>
                            <a:schemeClr val="tx1"/>
                          </a:solidFill>
                          <a:effectLst/>
                          <a:latin typeface="+mn-lt"/>
                          <a:ea typeface="+mn-ea"/>
                          <a:cs typeface="+mn-cs"/>
                        </a:rPr>
                        <a:t>, 2 </a:t>
                      </a:r>
                      <a:r>
                        <a:rPr kumimoji="0" lang="ko-KR" altLang="en-US" sz="1200" b="0" i="0" kern="1200" dirty="0" smtClean="0">
                          <a:solidFill>
                            <a:schemeClr val="tx1"/>
                          </a:solidFill>
                          <a:effectLst/>
                          <a:latin typeface="+mn-lt"/>
                          <a:ea typeface="+mn-ea"/>
                          <a:cs typeface="+mn-cs"/>
                        </a:rPr>
                        <a:t>이면 마지막에서 </a:t>
                      </a:r>
                      <a:r>
                        <a:rPr kumimoji="0" lang="en-US" altLang="ko-KR" sz="1200" b="0" i="0" kern="1200" dirty="0" smtClean="0">
                          <a:solidFill>
                            <a:schemeClr val="tx1"/>
                          </a:solidFill>
                          <a:effectLst/>
                          <a:latin typeface="+mn-lt"/>
                          <a:ea typeface="+mn-ea"/>
                          <a:cs typeface="+mn-cs"/>
                        </a:rPr>
                        <a:t>offset </a:t>
                      </a:r>
                      <a:r>
                        <a:rPr kumimoji="0" lang="ko-KR" altLang="en-US" sz="1200" b="0" i="0" kern="1200" dirty="0" smtClean="0">
                          <a:solidFill>
                            <a:schemeClr val="tx1"/>
                          </a:solidFill>
                          <a:effectLst/>
                          <a:latin typeface="+mn-lt"/>
                          <a:ea typeface="+mn-ea"/>
                          <a:cs typeface="+mn-cs"/>
                        </a:rPr>
                        <a:t>번째로</a:t>
                      </a:r>
                      <a:r>
                        <a:rPr kumimoji="0" lang="en-US" altLang="ko-KR" sz="1200" b="0" i="0" kern="1200" dirty="0" smtClean="0">
                          <a:solidFill>
                            <a:schemeClr val="tx1"/>
                          </a:solidFill>
                          <a:effectLst/>
                          <a:latin typeface="+mn-lt"/>
                          <a:ea typeface="+mn-ea"/>
                          <a:cs typeface="+mn-cs"/>
                        </a:rPr>
                        <a:t>)</a:t>
                      </a:r>
                    </a:p>
                    <a:p>
                      <a:pPr algn="l"/>
                      <a:r>
                        <a:rPr kumimoji="0" lang="ko-KR" altLang="en-US" sz="1200" b="0" i="0" kern="1200" dirty="0" smtClean="0">
                          <a:solidFill>
                            <a:schemeClr val="tx1"/>
                          </a:solidFill>
                          <a:effectLst/>
                          <a:latin typeface="+mn-lt"/>
                          <a:ea typeface="+mn-ea"/>
                          <a:cs typeface="+mn-cs"/>
                        </a:rPr>
                        <a:t>  </a:t>
                      </a:r>
                      <a:r>
                        <a:rPr kumimoji="0" lang="en-US" altLang="ko-KR" sz="1200" b="0" i="0" kern="1200" dirty="0" smtClean="0">
                          <a:solidFill>
                            <a:schemeClr val="tx1"/>
                          </a:solidFill>
                          <a:effectLst/>
                          <a:latin typeface="+mn-lt"/>
                          <a:ea typeface="+mn-ea"/>
                          <a:cs typeface="+mn-cs"/>
                        </a:rPr>
                        <a:t>- seek(n) : </a:t>
                      </a:r>
                      <a:r>
                        <a:rPr kumimoji="0" lang="ko-KR" altLang="en-US" sz="1200" b="0" i="0" kern="1200" dirty="0" smtClean="0">
                          <a:solidFill>
                            <a:schemeClr val="tx1"/>
                          </a:solidFill>
                          <a:effectLst/>
                          <a:latin typeface="+mn-lt"/>
                          <a:ea typeface="+mn-ea"/>
                          <a:cs typeface="+mn-cs"/>
                        </a:rPr>
                        <a:t>파일의 </a:t>
                      </a:r>
                      <a:r>
                        <a:rPr kumimoji="0" lang="en-US" altLang="ko-KR" sz="1200" b="0" i="0" kern="1200" dirty="0" smtClean="0">
                          <a:solidFill>
                            <a:schemeClr val="tx1"/>
                          </a:solidFill>
                          <a:effectLst/>
                          <a:latin typeface="+mn-lt"/>
                          <a:ea typeface="+mn-ea"/>
                          <a:cs typeface="+mn-cs"/>
                        </a:rPr>
                        <a:t>n</a:t>
                      </a:r>
                      <a:r>
                        <a:rPr kumimoji="0" lang="ko-KR" altLang="en-US" sz="1200" b="0" i="0" kern="1200" dirty="0" smtClean="0">
                          <a:solidFill>
                            <a:schemeClr val="tx1"/>
                          </a:solidFill>
                          <a:effectLst/>
                          <a:latin typeface="+mn-lt"/>
                          <a:ea typeface="+mn-ea"/>
                          <a:cs typeface="+mn-cs"/>
                        </a:rPr>
                        <a:t>번째 바이트로 이동</a:t>
                      </a:r>
                      <a:r>
                        <a:rPr lang="ko-KR" altLang="en-US" sz="1200" dirty="0" smtClean="0"/>
                        <a:t/>
                      </a:r>
                      <a:br>
                        <a:rPr lang="ko-KR" altLang="en-US" sz="1200" dirty="0" smtClean="0"/>
                      </a:br>
                      <a:r>
                        <a:rPr kumimoji="0" lang="ko-KR" altLang="en-US" sz="1200" b="0" i="0" kern="1200" dirty="0" smtClean="0">
                          <a:solidFill>
                            <a:schemeClr val="tx1"/>
                          </a:solidFill>
                          <a:effectLst/>
                          <a:latin typeface="+mn-lt"/>
                          <a:ea typeface="+mn-ea"/>
                          <a:cs typeface="+mn-cs"/>
                        </a:rPr>
                        <a:t>  </a:t>
                      </a:r>
                      <a:r>
                        <a:rPr kumimoji="0" lang="en-US" altLang="ko-KR" sz="1200" b="0" i="0" kern="1200" dirty="0" smtClean="0">
                          <a:solidFill>
                            <a:schemeClr val="tx1"/>
                          </a:solidFill>
                          <a:effectLst/>
                          <a:latin typeface="+mn-lt"/>
                          <a:ea typeface="+mn-ea"/>
                          <a:cs typeface="+mn-cs"/>
                        </a:rPr>
                        <a:t>- seek(n, 1) : </a:t>
                      </a:r>
                      <a:r>
                        <a:rPr kumimoji="0" lang="ko-KR" altLang="en-US" sz="1200" b="0" i="0" kern="1200" dirty="0" smtClean="0">
                          <a:solidFill>
                            <a:schemeClr val="tx1"/>
                          </a:solidFill>
                          <a:effectLst/>
                          <a:latin typeface="+mn-lt"/>
                          <a:ea typeface="+mn-ea"/>
                          <a:cs typeface="+mn-cs"/>
                        </a:rPr>
                        <a:t>현재 위치에서 </a:t>
                      </a:r>
                      <a:r>
                        <a:rPr kumimoji="0" lang="en-US" altLang="ko-KR" sz="1200" b="0" i="0" kern="1200" dirty="0" smtClean="0">
                          <a:solidFill>
                            <a:schemeClr val="tx1"/>
                          </a:solidFill>
                          <a:effectLst/>
                          <a:latin typeface="+mn-lt"/>
                          <a:ea typeface="+mn-ea"/>
                          <a:cs typeface="+mn-cs"/>
                        </a:rPr>
                        <a:t>n</a:t>
                      </a:r>
                      <a:r>
                        <a:rPr kumimoji="0" lang="ko-KR" altLang="en-US" sz="1200" b="0" i="0" kern="1200" dirty="0" smtClean="0">
                          <a:solidFill>
                            <a:schemeClr val="tx1"/>
                          </a:solidFill>
                          <a:effectLst/>
                          <a:latin typeface="+mn-lt"/>
                          <a:ea typeface="+mn-ea"/>
                          <a:cs typeface="+mn-cs"/>
                        </a:rPr>
                        <a:t>바이트 이동</a:t>
                      </a:r>
                      <a:r>
                        <a:rPr kumimoji="0" lang="en-US" altLang="ko-KR" sz="1200" b="0" i="0" kern="1200" dirty="0" smtClean="0">
                          <a:solidFill>
                            <a:schemeClr val="tx1"/>
                          </a:solidFill>
                          <a:effectLst/>
                          <a:latin typeface="+mn-lt"/>
                          <a:ea typeface="+mn-ea"/>
                          <a:cs typeface="+mn-cs"/>
                        </a:rPr>
                        <a:t>(n</a:t>
                      </a:r>
                      <a:r>
                        <a:rPr kumimoji="0" lang="ko-KR" altLang="en-US" sz="1200" b="0" i="0" kern="1200" dirty="0" smtClean="0">
                          <a:solidFill>
                            <a:schemeClr val="tx1"/>
                          </a:solidFill>
                          <a:effectLst/>
                          <a:latin typeface="+mn-lt"/>
                          <a:ea typeface="+mn-ea"/>
                          <a:cs typeface="+mn-cs"/>
                        </a:rPr>
                        <a:t>이 양수이면 뒤쪽으로</a:t>
                      </a:r>
                      <a:r>
                        <a:rPr kumimoji="0" lang="en-US" altLang="ko-KR" sz="1200" b="0" i="0" kern="1200" dirty="0" smtClean="0">
                          <a:solidFill>
                            <a:schemeClr val="tx1"/>
                          </a:solidFill>
                          <a:effectLst/>
                          <a:latin typeface="+mn-lt"/>
                          <a:ea typeface="+mn-ea"/>
                          <a:cs typeface="+mn-cs"/>
                        </a:rPr>
                        <a:t>, </a:t>
                      </a:r>
                      <a:r>
                        <a:rPr kumimoji="0" lang="ko-KR" altLang="en-US" sz="1200" b="0" i="0" kern="1200" dirty="0" smtClean="0">
                          <a:solidFill>
                            <a:schemeClr val="tx1"/>
                          </a:solidFill>
                          <a:effectLst/>
                          <a:latin typeface="+mn-lt"/>
                          <a:ea typeface="+mn-ea"/>
                          <a:cs typeface="+mn-cs"/>
                        </a:rPr>
                        <a:t>음수이면 앞쪽으로 이동</a:t>
                      </a:r>
                      <a:r>
                        <a:rPr kumimoji="0" lang="en-US" altLang="ko-KR" sz="1200" b="0" i="0" kern="1200" dirty="0" smtClean="0">
                          <a:solidFill>
                            <a:schemeClr val="tx1"/>
                          </a:solidFill>
                          <a:effectLst/>
                          <a:latin typeface="+mn-lt"/>
                          <a:ea typeface="+mn-ea"/>
                          <a:cs typeface="+mn-cs"/>
                        </a:rPr>
                        <a:t>)</a:t>
                      </a:r>
                      <a:r>
                        <a:rPr lang="ko-KR" altLang="en-US" sz="1200" dirty="0" smtClean="0"/>
                        <a:t/>
                      </a:r>
                      <a:br>
                        <a:rPr lang="ko-KR" altLang="en-US" sz="1200" dirty="0" smtClean="0"/>
                      </a:br>
                      <a:r>
                        <a:rPr kumimoji="0" lang="ko-KR" altLang="en-US" sz="1200" b="0" i="0" kern="1200" dirty="0" smtClean="0">
                          <a:solidFill>
                            <a:schemeClr val="tx1"/>
                          </a:solidFill>
                          <a:effectLst/>
                          <a:latin typeface="+mn-lt"/>
                          <a:ea typeface="+mn-ea"/>
                          <a:cs typeface="+mn-cs"/>
                        </a:rPr>
                        <a:t>  </a:t>
                      </a:r>
                      <a:r>
                        <a:rPr kumimoji="0" lang="en-US" altLang="ko-KR" sz="1200" b="0" i="0" kern="1200" dirty="0" smtClean="0">
                          <a:solidFill>
                            <a:schemeClr val="tx1"/>
                          </a:solidFill>
                          <a:effectLst/>
                          <a:latin typeface="+mn-lt"/>
                          <a:ea typeface="+mn-ea"/>
                          <a:cs typeface="+mn-cs"/>
                        </a:rPr>
                        <a:t>- seek(n, 2) : </a:t>
                      </a:r>
                      <a:r>
                        <a:rPr kumimoji="0" lang="ko-KR" altLang="en-US" sz="1200" b="0" i="0" kern="1200" dirty="0" smtClean="0">
                          <a:solidFill>
                            <a:schemeClr val="tx1"/>
                          </a:solidFill>
                          <a:effectLst/>
                          <a:latin typeface="+mn-lt"/>
                          <a:ea typeface="+mn-ea"/>
                          <a:cs typeface="+mn-cs"/>
                        </a:rPr>
                        <a:t>맨 마지막에서 </a:t>
                      </a:r>
                      <a:r>
                        <a:rPr kumimoji="0" lang="en-US" altLang="ko-KR" sz="1200" b="0" i="0" kern="1200" dirty="0" smtClean="0">
                          <a:solidFill>
                            <a:schemeClr val="tx1"/>
                          </a:solidFill>
                          <a:effectLst/>
                          <a:latin typeface="+mn-lt"/>
                          <a:ea typeface="+mn-ea"/>
                          <a:cs typeface="+mn-cs"/>
                        </a:rPr>
                        <a:t>n</a:t>
                      </a:r>
                      <a:r>
                        <a:rPr kumimoji="0" lang="ko-KR" altLang="en-US" sz="1200" b="0" i="0" kern="1200" dirty="0" smtClean="0">
                          <a:solidFill>
                            <a:schemeClr val="tx1"/>
                          </a:solidFill>
                          <a:effectLst/>
                          <a:latin typeface="+mn-lt"/>
                          <a:ea typeface="+mn-ea"/>
                          <a:cs typeface="+mn-cs"/>
                        </a:rPr>
                        <a:t>바이트 이동</a:t>
                      </a:r>
                      <a:r>
                        <a:rPr kumimoji="0" lang="en-US" altLang="ko-KR" sz="1200" b="0" i="0" kern="1200" dirty="0" smtClean="0">
                          <a:solidFill>
                            <a:schemeClr val="tx1"/>
                          </a:solidFill>
                          <a:effectLst/>
                          <a:latin typeface="+mn-lt"/>
                          <a:ea typeface="+mn-ea"/>
                          <a:cs typeface="+mn-cs"/>
                        </a:rPr>
                        <a:t>(n</a:t>
                      </a:r>
                      <a:r>
                        <a:rPr kumimoji="0" lang="ko-KR" altLang="en-US" sz="1200" b="0" i="0" kern="1200" dirty="0" smtClean="0">
                          <a:solidFill>
                            <a:schemeClr val="tx1"/>
                          </a:solidFill>
                          <a:effectLst/>
                          <a:latin typeface="+mn-lt"/>
                          <a:ea typeface="+mn-ea"/>
                          <a:cs typeface="+mn-cs"/>
                        </a:rPr>
                        <a:t>은 보통 음수</a:t>
                      </a:r>
                      <a:r>
                        <a:rPr kumimoji="0" lang="en-US" altLang="ko-KR" sz="1200" b="0" i="0" kern="1200" dirty="0" smtClean="0">
                          <a:solidFill>
                            <a:schemeClr val="tx1"/>
                          </a:solidFill>
                          <a:effectLst/>
                          <a:latin typeface="+mn-lt"/>
                          <a:ea typeface="+mn-ea"/>
                          <a:cs typeface="+mn-cs"/>
                        </a:rPr>
                        <a:t>)</a:t>
                      </a:r>
                      <a:endParaRPr lang="en-US" sz="1200" b="1"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8508">
                <a:tc>
                  <a:txBody>
                    <a:bodyPr/>
                    <a:lstStyle/>
                    <a:p>
                      <a:pPr algn="l"/>
                      <a:r>
                        <a:rPr lang="en-US" altLang="ko-KR" sz="1200" dirty="0" err="1" smtClean="0"/>
                        <a:t>file.tell</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200" b="0" i="0" kern="1200" dirty="0" smtClean="0">
                          <a:solidFill>
                            <a:schemeClr val="tx1"/>
                          </a:solidFill>
                          <a:effectLst/>
                          <a:latin typeface="+mn-lt"/>
                          <a:ea typeface="+mn-ea"/>
                          <a:cs typeface="+mn-cs"/>
                        </a:rPr>
                        <a:t>현재의 파일 포인터 위치를 돌려줌</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831086">
                <a:tc>
                  <a:txBody>
                    <a:bodyPr/>
                    <a:lstStyle/>
                    <a:p>
                      <a:pPr algn="l"/>
                      <a:r>
                        <a:rPr lang="en-US" altLang="ko-KR" sz="1200" dirty="0" err="1" smtClean="0"/>
                        <a:t>file.truncate</a:t>
                      </a:r>
                      <a:r>
                        <a:rPr kumimoji="0" lang="en-US" altLang="ko-KR" sz="1200" b="0" i="0" kern="1200" dirty="0" smtClean="0">
                          <a:solidFill>
                            <a:schemeClr val="tx1"/>
                          </a:solidFill>
                          <a:effectLst/>
                          <a:latin typeface="+mn-lt"/>
                          <a:ea typeface="+mn-ea"/>
                          <a:cs typeface="+mn-cs"/>
                        </a:rPr>
                        <a:t>([</a:t>
                      </a:r>
                      <a:r>
                        <a:rPr kumimoji="0" lang="en-US" altLang="ko-KR" sz="1200" b="0" i="1" kern="1200" dirty="0" smtClean="0">
                          <a:solidFill>
                            <a:schemeClr val="tx1"/>
                          </a:solidFill>
                          <a:effectLst/>
                          <a:latin typeface="+mn-lt"/>
                          <a:ea typeface="+mn-ea"/>
                          <a:cs typeface="+mn-cs"/>
                        </a:rPr>
                        <a:t>size</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200" b="0" i="0" kern="1200" dirty="0" smtClean="0">
                          <a:solidFill>
                            <a:schemeClr val="tx1"/>
                          </a:solidFill>
                          <a:effectLst/>
                          <a:latin typeface="+mn-lt"/>
                          <a:ea typeface="+mn-ea"/>
                          <a:cs typeface="+mn-cs"/>
                        </a:rPr>
                        <a:t>파일 크기를 지정된  잘라 버림</a:t>
                      </a:r>
                      <a:r>
                        <a:rPr kumimoji="0" lang="en-US" altLang="ko-KR" sz="1200" b="0" i="0" kern="1200" dirty="0" smtClean="0">
                          <a:solidFill>
                            <a:schemeClr val="tx1"/>
                          </a:solidFill>
                          <a:effectLst/>
                          <a:latin typeface="+mn-lt"/>
                          <a:ea typeface="+mn-ea"/>
                          <a:cs typeface="+mn-cs"/>
                        </a:rPr>
                        <a:t>. </a:t>
                      </a:r>
                      <a:r>
                        <a:rPr kumimoji="0" lang="ko-KR" altLang="en-US" sz="1200" b="0" i="0" kern="1200" dirty="0" smtClean="0">
                          <a:solidFill>
                            <a:schemeClr val="tx1"/>
                          </a:solidFill>
                          <a:effectLst/>
                          <a:latin typeface="+mn-lt"/>
                          <a:ea typeface="+mn-ea"/>
                          <a:cs typeface="+mn-cs"/>
                        </a:rPr>
                        <a:t>인수를 주지 않으면 현재 위치에서 자름</a:t>
                      </a:r>
                      <a:r>
                        <a:rPr kumimoji="0" lang="en-US" altLang="ko-KR" sz="1200" b="0" i="0" kern="1200" dirty="0" smtClean="0">
                          <a:solidFill>
                            <a:schemeClr val="tx1"/>
                          </a:solidFill>
                          <a:effectLst/>
                          <a:latin typeface="+mn-lt"/>
                          <a:ea typeface="+mn-ea"/>
                          <a:cs typeface="+mn-cs"/>
                        </a:rPr>
                        <a:t>.. </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557209">
                <a:tc>
                  <a:txBody>
                    <a:bodyPr/>
                    <a:lstStyle/>
                    <a:p>
                      <a:pPr algn="l"/>
                      <a:r>
                        <a:rPr lang="en-US" altLang="ko-KR" sz="1200" dirty="0" err="1" smtClean="0"/>
                        <a:t>file.write</a:t>
                      </a:r>
                      <a:r>
                        <a:rPr kumimoji="0" lang="en-US" altLang="ko-KR" sz="1200" b="0" i="0" kern="1200" dirty="0" smtClean="0">
                          <a:solidFill>
                            <a:schemeClr val="tx1"/>
                          </a:solidFill>
                          <a:effectLst/>
                          <a:latin typeface="+mn-lt"/>
                          <a:ea typeface="+mn-ea"/>
                          <a:cs typeface="+mn-cs"/>
                        </a:rPr>
                        <a:t>(</a:t>
                      </a:r>
                      <a:r>
                        <a:rPr kumimoji="0" lang="en-US" altLang="ko-KR" sz="1200" b="0" i="1" kern="1200" dirty="0" err="1" smtClean="0">
                          <a:solidFill>
                            <a:schemeClr val="tx1"/>
                          </a:solidFill>
                          <a:effectLst/>
                          <a:latin typeface="+mn-lt"/>
                          <a:ea typeface="+mn-ea"/>
                          <a:cs typeface="+mn-cs"/>
                        </a:rPr>
                        <a:t>str</a:t>
                      </a:r>
                      <a:r>
                        <a:rPr kumimoji="0" lang="en-US" altLang="ko-KR" sz="1200" b="0" i="0" kern="1200" dirty="0" smtClean="0">
                          <a:solidFill>
                            <a:schemeClr val="tx1"/>
                          </a:solidFill>
                          <a:effectLst/>
                          <a:latin typeface="+mn-lt"/>
                          <a:ea typeface="+mn-ea"/>
                          <a:cs typeface="+mn-cs"/>
                        </a:rPr>
                        <a:t>)</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Write a string to the file. There is no return value. </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8508">
                <a:tc>
                  <a:txBody>
                    <a:bodyPr/>
                    <a:lstStyle/>
                    <a:p>
                      <a:pPr algn="l"/>
                      <a:r>
                        <a:rPr lang="en-US" altLang="ko-KR" sz="1200" dirty="0" err="1" smtClean="0"/>
                        <a:t>file.writelines</a:t>
                      </a:r>
                      <a:r>
                        <a:rPr kumimoji="0" lang="en-US" altLang="ko-KR" sz="1200" b="0" i="0" kern="1200" dirty="0" smtClean="0">
                          <a:solidFill>
                            <a:schemeClr val="tx1"/>
                          </a:solidFill>
                          <a:effectLst/>
                          <a:latin typeface="+mn-lt"/>
                          <a:ea typeface="+mn-ea"/>
                          <a:cs typeface="+mn-cs"/>
                        </a:rPr>
                        <a:t>(</a:t>
                      </a:r>
                      <a:r>
                        <a:rPr kumimoji="0" lang="en-US" altLang="ko-KR" sz="1200" b="0" i="1" kern="1200" dirty="0" smtClean="0">
                          <a:solidFill>
                            <a:schemeClr val="tx1"/>
                          </a:solidFill>
                          <a:effectLst/>
                          <a:latin typeface="+mn-lt"/>
                          <a:ea typeface="+mn-ea"/>
                          <a:cs typeface="+mn-cs"/>
                        </a:rPr>
                        <a:t>sequence</a:t>
                      </a:r>
                      <a:r>
                        <a:rPr kumimoji="0" lang="en-US" altLang="ko-KR" sz="1200" b="0" i="0" kern="1200" dirty="0" smtClean="0">
                          <a:solidFill>
                            <a:schemeClr val="tx1"/>
                          </a:solidFill>
                          <a:effectLst/>
                          <a:latin typeface="+mn-lt"/>
                          <a:ea typeface="+mn-ea"/>
                          <a:cs typeface="+mn-cs"/>
                        </a:rPr>
                        <a:t>)</a:t>
                      </a:r>
                      <a:endParaRPr lang="en-US" altLang="ko-KR"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200" b="0" i="0" kern="1200" dirty="0" smtClean="0">
                          <a:solidFill>
                            <a:schemeClr val="tx1"/>
                          </a:solidFill>
                          <a:effectLst/>
                          <a:latin typeface="+mn-lt"/>
                          <a:ea typeface="+mn-ea"/>
                          <a:cs typeface="+mn-cs"/>
                        </a:rPr>
                        <a:t>리스트 안에 있는 문자열을 연속해서 출력함</a:t>
                      </a:r>
                      <a:r>
                        <a:rPr kumimoji="0" lang="en-US" altLang="ko-KR" sz="1200" b="0" i="0" kern="1200" dirty="0" smtClean="0">
                          <a:solidFill>
                            <a:schemeClr val="tx1"/>
                          </a:solidFill>
                          <a:effectLst/>
                          <a:latin typeface="+mn-lt"/>
                          <a:ea typeface="+mn-ea"/>
                          <a:cs typeface="+mn-cs"/>
                        </a:rPr>
                        <a:t>.</a:t>
                      </a:r>
                      <a:endParaRPr lang="en-US" altLang="ko-KR"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2926147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은 </a:t>
            </a:r>
            <a:r>
              <a:rPr lang="en-US" altLang="ko-KR" b="1" dirty="0" smtClean="0"/>
              <a:t>Object Variable</a:t>
            </a:r>
            <a:endParaRPr lang="en-US" altLang="ko-KR" b="1" dirty="0"/>
          </a:p>
        </p:txBody>
      </p:sp>
      <p:graphicFrame>
        <p:nvGraphicFramePr>
          <p:cNvPr id="24" name="표 23"/>
          <p:cNvGraphicFramePr>
            <a:graphicFrameLocks noGrp="1"/>
          </p:cNvGraphicFramePr>
          <p:nvPr>
            <p:extLst>
              <p:ext uri="{D42A27DB-BD31-4B8C-83A1-F6EECF244321}">
                <p14:modId xmlns:p14="http://schemas.microsoft.com/office/powerpoint/2010/main" val="2529171950"/>
              </p:ext>
            </p:extLst>
          </p:nvPr>
        </p:nvGraphicFramePr>
        <p:xfrm>
          <a:off x="523056" y="1844824"/>
          <a:ext cx="8153400" cy="3677694"/>
        </p:xfrm>
        <a:graphic>
          <a:graphicData uri="http://schemas.openxmlformats.org/drawingml/2006/table">
            <a:tbl>
              <a:tblPr/>
              <a:tblGrid>
                <a:gridCol w="2375049"/>
                <a:gridCol w="5778351"/>
              </a:tblGrid>
              <a:tr h="363271">
                <a:tc>
                  <a:txBody>
                    <a:bodyPr/>
                    <a:lstStyle/>
                    <a:p>
                      <a:pPr algn="ctr"/>
                      <a:r>
                        <a:rPr lang="en-US" altLang="ko-KR" sz="1200" b="0" dirty="0" smtClean="0">
                          <a:effectLst/>
                        </a:rPr>
                        <a:t>Method</a:t>
                      </a:r>
                      <a:endParaRPr lang="ko-KR" altLang="en-US" sz="1200" b="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ko-KR" altLang="en-US" sz="1200" b="0" dirty="0">
                          <a:effectLst/>
                        </a:rPr>
                        <a:t>설명</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r>
              <a:tr h="363271">
                <a:tc>
                  <a:txBody>
                    <a:bodyPr/>
                    <a:lstStyle/>
                    <a:p>
                      <a:pPr algn="l"/>
                      <a:r>
                        <a:rPr lang="en-US" altLang="ko-KR" sz="1200" dirty="0" err="1" smtClean="0"/>
                        <a:t>file.closed</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err="1" smtClean="0">
                          <a:solidFill>
                            <a:schemeClr val="tx1"/>
                          </a:solidFill>
                          <a:effectLst/>
                          <a:latin typeface="+mn-lt"/>
                          <a:ea typeface="+mn-ea"/>
                          <a:cs typeface="+mn-cs"/>
                        </a:rPr>
                        <a:t>bool</a:t>
                      </a:r>
                      <a:r>
                        <a:rPr kumimoji="0" lang="en-US" altLang="ko-KR" sz="1200" b="0" i="0" kern="1200" dirty="0" smtClean="0">
                          <a:solidFill>
                            <a:schemeClr val="tx1"/>
                          </a:solidFill>
                          <a:effectLst/>
                          <a:latin typeface="+mn-lt"/>
                          <a:ea typeface="+mn-ea"/>
                          <a:cs typeface="+mn-cs"/>
                        </a:rPr>
                        <a:t> indicating the current state of the file object. </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3271">
                <a:tc>
                  <a:txBody>
                    <a:bodyPr/>
                    <a:lstStyle/>
                    <a:p>
                      <a:pPr algn="l"/>
                      <a:r>
                        <a:rPr lang="en-US" altLang="ko-KR" sz="1200" dirty="0" err="1" smtClean="0"/>
                        <a:t>file.encoding</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The encoding that this file uses.</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88994">
                <a:tc>
                  <a:txBody>
                    <a:bodyPr/>
                    <a:lstStyle/>
                    <a:p>
                      <a:pPr algn="l"/>
                      <a:r>
                        <a:rPr lang="en-US" altLang="ko-KR" sz="1200" dirty="0" err="1" smtClean="0"/>
                        <a:t>file.errors</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The Unicode error handler used along with the encoding.</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3271">
                <a:tc>
                  <a:txBody>
                    <a:bodyPr/>
                    <a:lstStyle/>
                    <a:p>
                      <a:pPr algn="l"/>
                      <a:r>
                        <a:rPr lang="en-US" altLang="ko-KR" sz="1200" dirty="0" err="1" smtClean="0"/>
                        <a:t>file.mode</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The I/O mode for the file. If the file was created using the open() built-in function, this will be the value of the mode parameter.</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644407">
                <a:tc>
                  <a:txBody>
                    <a:bodyPr/>
                    <a:lstStyle/>
                    <a:p>
                      <a:pPr algn="l"/>
                      <a:r>
                        <a:rPr lang="en-US" altLang="ko-KR" sz="1200" dirty="0" smtClean="0"/>
                        <a:t>file.name</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If the file object was created using open(), the name of the file. Otherwise, some string that indicates the source of the file object, of the form &lt;...&gt;. </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32048">
                <a:tc>
                  <a:txBody>
                    <a:bodyPr/>
                    <a:lstStyle/>
                    <a:p>
                      <a:pPr algn="l"/>
                      <a:r>
                        <a:rPr lang="en-US" altLang="ko-KR" sz="1200" dirty="0" err="1" smtClean="0"/>
                        <a:t>file.newlines</a:t>
                      </a:r>
                      <a:endParaRPr 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smtClean="0">
                          <a:solidFill>
                            <a:schemeClr val="tx1"/>
                          </a:solidFill>
                          <a:effectLst/>
                          <a:latin typeface="+mn-lt"/>
                          <a:ea typeface="+mn-ea"/>
                          <a:cs typeface="+mn-cs"/>
                        </a:rPr>
                        <a:t>If Python was built with universal newlines enabled (the default) this read-only attribute exists, and for files opened in universal newline read mode it keeps track of the types of newlines encountered while reading the file. </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63271">
                <a:tc>
                  <a:txBody>
                    <a:bodyPr/>
                    <a:lstStyle/>
                    <a:p>
                      <a:pPr algn="l"/>
                      <a:r>
                        <a:rPr lang="en-US" altLang="ko-KR" sz="1200" dirty="0" err="1" smtClean="0"/>
                        <a:t>file.softspace</a:t>
                      </a:r>
                      <a:endParaRPr lang="en-US" altLang="ko-KR"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en-US" altLang="ko-KR" sz="1200" b="0" i="0" kern="1200" dirty="0" err="1" smtClean="0">
                          <a:solidFill>
                            <a:schemeClr val="tx1"/>
                          </a:solidFill>
                          <a:effectLst/>
                          <a:latin typeface="+mn-lt"/>
                          <a:ea typeface="+mn-ea"/>
                          <a:cs typeface="+mn-cs"/>
                        </a:rPr>
                        <a:t>oolean</a:t>
                      </a:r>
                      <a:r>
                        <a:rPr kumimoji="0" lang="en-US" altLang="ko-KR" sz="1200" b="0" i="0" kern="1200" dirty="0" smtClean="0">
                          <a:solidFill>
                            <a:schemeClr val="tx1"/>
                          </a:solidFill>
                          <a:effectLst/>
                          <a:latin typeface="+mn-lt"/>
                          <a:ea typeface="+mn-ea"/>
                          <a:cs typeface="+mn-cs"/>
                        </a:rPr>
                        <a:t> that indicates whether a space character needs to be printed before another value when using the print statement. </a:t>
                      </a:r>
                      <a:endParaRPr lang="en-US" altLang="ko-KR"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6410170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생성 및 닫기</a:t>
            </a:r>
            <a:endParaRPr lang="en-US" altLang="ko-KR" b="1" dirty="0"/>
          </a:p>
        </p:txBody>
      </p:sp>
      <p:sp>
        <p:nvSpPr>
          <p:cNvPr id="3" name="내용 개체 틀 2"/>
          <p:cNvSpPr>
            <a:spLocks noGrp="1"/>
          </p:cNvSpPr>
          <p:nvPr>
            <p:ph sz="quarter" idx="1"/>
          </p:nvPr>
        </p:nvSpPr>
        <p:spPr>
          <a:xfrm>
            <a:off x="467544" y="1628800"/>
            <a:ext cx="8229600" cy="1008112"/>
          </a:xfrm>
        </p:spPr>
        <p:txBody>
          <a:bodyPr>
            <a:normAutofit fontScale="85000" lnSpcReduction="20000"/>
          </a:bodyPr>
          <a:lstStyle/>
          <a:p>
            <a:pPr marL="0" indent="0">
              <a:lnSpc>
                <a:spcPct val="120000"/>
              </a:lnSpc>
              <a:buNone/>
            </a:pPr>
            <a:r>
              <a:rPr lang="ko-KR" altLang="en-US" sz="1800" dirty="0" smtClean="0"/>
              <a:t>파일 생성 </a:t>
            </a:r>
            <a:endParaRPr lang="en-US" altLang="ko-KR" sz="1800" dirty="0" smtClean="0"/>
          </a:p>
          <a:p>
            <a:pPr marL="0" indent="0">
              <a:lnSpc>
                <a:spcPct val="120000"/>
              </a:lnSpc>
              <a:buNone/>
            </a:pPr>
            <a:r>
              <a:rPr lang="ko-KR" altLang="en-US" sz="1800" dirty="0" smtClean="0"/>
              <a:t>    파일 열기 및 생성 </a:t>
            </a:r>
            <a:r>
              <a:rPr lang="en-US" altLang="ko-KR" sz="1800" dirty="0" smtClean="0"/>
              <a:t>: </a:t>
            </a:r>
            <a:r>
              <a:rPr lang="ko-KR" altLang="en-US" sz="1800" dirty="0" smtClean="0"/>
              <a:t> 파일객체 </a:t>
            </a:r>
            <a:r>
              <a:rPr lang="en-US" altLang="ko-KR" sz="1800" dirty="0"/>
              <a:t>= </a:t>
            </a:r>
            <a:r>
              <a:rPr lang="en-US" altLang="ko-KR" sz="1800" b="1" dirty="0"/>
              <a:t>open</a:t>
            </a:r>
            <a:r>
              <a:rPr lang="en-US" altLang="ko-KR" sz="1800" dirty="0"/>
              <a:t>(</a:t>
            </a:r>
            <a:r>
              <a:rPr lang="ko-KR" altLang="en-US" sz="1800" dirty="0"/>
              <a:t>파일이름</a:t>
            </a:r>
            <a:r>
              <a:rPr lang="en-US" altLang="ko-KR" sz="1800" dirty="0"/>
              <a:t>, </a:t>
            </a:r>
            <a:r>
              <a:rPr lang="ko-KR" altLang="en-US" sz="1800" dirty="0"/>
              <a:t>파일열기모드</a:t>
            </a:r>
            <a:r>
              <a:rPr lang="en-US" altLang="ko-KR" sz="1800" dirty="0" smtClean="0"/>
              <a:t>)</a:t>
            </a:r>
          </a:p>
          <a:p>
            <a:pPr marL="0" indent="0">
              <a:lnSpc>
                <a:spcPct val="120000"/>
              </a:lnSpc>
              <a:buNone/>
            </a:pPr>
            <a:r>
              <a:rPr lang="en-US" altLang="ko-KR" sz="1800" dirty="0"/>
              <a:t> </a:t>
            </a:r>
            <a:r>
              <a:rPr lang="en-US" altLang="ko-KR" sz="1800" dirty="0" smtClean="0"/>
              <a:t>   </a:t>
            </a:r>
            <a:r>
              <a:rPr lang="ko-KR" altLang="en-US" sz="1800" dirty="0" smtClean="0"/>
              <a:t>파일 닫기             </a:t>
            </a:r>
            <a:r>
              <a:rPr lang="en-US" altLang="ko-KR" sz="1800" dirty="0" smtClean="0"/>
              <a:t>:  </a:t>
            </a:r>
            <a:r>
              <a:rPr lang="ko-KR" altLang="en-US" sz="1800" dirty="0" smtClean="0"/>
              <a:t>파일객체</a:t>
            </a:r>
            <a:r>
              <a:rPr lang="en-US" altLang="ko-KR" sz="1800" dirty="0" smtClean="0"/>
              <a:t>.close()</a:t>
            </a:r>
          </a:p>
        </p:txBody>
      </p:sp>
      <p:sp>
        <p:nvSpPr>
          <p:cNvPr id="6" name="직사각형 5"/>
          <p:cNvSpPr/>
          <p:nvPr/>
        </p:nvSpPr>
        <p:spPr>
          <a:xfrm>
            <a:off x="1043608" y="3933056"/>
            <a:ext cx="316835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f = open("newfile.txt", 'w') </a:t>
            </a:r>
          </a:p>
          <a:p>
            <a:r>
              <a:rPr lang="en-US" altLang="ko-KR" sz="900" dirty="0" err="1"/>
              <a:t>f.close</a:t>
            </a:r>
            <a:r>
              <a:rPr lang="en-US" altLang="ko-KR" sz="900" dirty="0"/>
              <a:t>()</a:t>
            </a:r>
            <a:endParaRPr lang="ko-KR" altLang="en-US" sz="900" dirty="0"/>
          </a:p>
        </p:txBody>
      </p:sp>
      <p:sp>
        <p:nvSpPr>
          <p:cNvPr id="5" name="TextBox 4"/>
          <p:cNvSpPr txBox="1"/>
          <p:nvPr/>
        </p:nvSpPr>
        <p:spPr>
          <a:xfrm>
            <a:off x="4499992" y="4262608"/>
            <a:ext cx="3168352" cy="276999"/>
          </a:xfrm>
          <a:prstGeom prst="rect">
            <a:avLst/>
          </a:prstGeom>
          <a:noFill/>
        </p:spPr>
        <p:txBody>
          <a:bodyPr wrap="square" rtlCol="0">
            <a:spAutoFit/>
          </a:bodyPr>
          <a:lstStyle/>
          <a:p>
            <a:r>
              <a:rPr lang="ko-KR" altLang="en-US" sz="1200" dirty="0" smtClean="0"/>
              <a:t>현재 </a:t>
            </a:r>
            <a:r>
              <a:rPr lang="ko-KR" altLang="en-US" sz="1200" dirty="0" err="1" smtClean="0"/>
              <a:t>디렉토리에</a:t>
            </a:r>
            <a:r>
              <a:rPr lang="ko-KR" altLang="en-US" sz="1200" dirty="0" smtClean="0"/>
              <a:t> </a:t>
            </a:r>
            <a:r>
              <a:rPr lang="en-US" altLang="ko-KR" sz="1200" dirty="0" smtClean="0"/>
              <a:t>newfile.txt</a:t>
            </a:r>
            <a:r>
              <a:rPr lang="ko-KR" altLang="en-US" sz="1200" dirty="0" smtClean="0"/>
              <a:t>가 생성</a:t>
            </a:r>
            <a:endParaRPr lang="ko-KR" altLang="en-US" sz="1200" dirty="0"/>
          </a:p>
        </p:txBody>
      </p:sp>
    </p:spTree>
    <p:extLst>
      <p:ext uri="{BB962C8B-B14F-4D97-AF65-F5344CB8AC3E}">
        <p14:creationId xmlns:p14="http://schemas.microsoft.com/office/powerpoint/2010/main" val="239866404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열기모드</a:t>
            </a:r>
            <a:endParaRPr lang="en-US" altLang="ko-KR" b="1" dirty="0"/>
          </a:p>
        </p:txBody>
      </p:sp>
      <p:graphicFrame>
        <p:nvGraphicFramePr>
          <p:cNvPr id="4" name="표 3"/>
          <p:cNvGraphicFramePr>
            <a:graphicFrameLocks noGrp="1"/>
          </p:cNvGraphicFramePr>
          <p:nvPr>
            <p:extLst>
              <p:ext uri="{D42A27DB-BD31-4B8C-83A1-F6EECF244321}">
                <p14:modId xmlns:p14="http://schemas.microsoft.com/office/powerpoint/2010/main" val="1835746575"/>
              </p:ext>
            </p:extLst>
          </p:nvPr>
        </p:nvGraphicFramePr>
        <p:xfrm>
          <a:off x="899592" y="2204863"/>
          <a:ext cx="7631633" cy="3916249"/>
        </p:xfrm>
        <a:graphic>
          <a:graphicData uri="http://schemas.openxmlformats.org/drawingml/2006/table">
            <a:tbl>
              <a:tblPr/>
              <a:tblGrid>
                <a:gridCol w="2694860"/>
                <a:gridCol w="4936773"/>
              </a:tblGrid>
              <a:tr h="298776">
                <a:tc>
                  <a:txBody>
                    <a:bodyPr/>
                    <a:lstStyle/>
                    <a:p>
                      <a:pPr algn="ctr"/>
                      <a:r>
                        <a:rPr lang="ko-KR" altLang="en-US" sz="1000" b="1" dirty="0">
                          <a:effectLst/>
                        </a:rPr>
                        <a:t>파일열기모드</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ctr"/>
                      <a:r>
                        <a:rPr lang="ko-KR" altLang="en-US" sz="1000" b="1" dirty="0">
                          <a:effectLst/>
                        </a:rPr>
                        <a:t>설명</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r>
              <a:tr h="298776">
                <a:tc>
                  <a:txBody>
                    <a:bodyPr/>
                    <a:lstStyle/>
                    <a:p>
                      <a:pPr algn="ctr"/>
                      <a:r>
                        <a:rPr lang="en-US" sz="1000" dirty="0">
                          <a:effectLst/>
                        </a:rPr>
                        <a:t>r</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000" dirty="0">
                          <a:effectLst/>
                        </a:rPr>
                        <a:t>읽기모드 </a:t>
                      </a:r>
                      <a:r>
                        <a:rPr lang="en-US" altLang="ko-KR" sz="1000" dirty="0">
                          <a:effectLst/>
                        </a:rPr>
                        <a:t>- </a:t>
                      </a:r>
                      <a:r>
                        <a:rPr lang="ko-KR" altLang="en-US" sz="1000" dirty="0">
                          <a:effectLst/>
                        </a:rPr>
                        <a:t>파일을 읽기만 할 때 사용</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smtClean="0">
                          <a:effectLst/>
                        </a:rPr>
                        <a:t>r+</a:t>
                      </a:r>
                      <a:endParaRPr 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000" dirty="0" err="1" smtClean="0">
                          <a:effectLst/>
                        </a:rPr>
                        <a:t>읽고쓰기모드</a:t>
                      </a:r>
                      <a:r>
                        <a:rPr lang="ko-KR" altLang="en-US" sz="1000" dirty="0" smtClean="0">
                          <a:effectLst/>
                        </a:rPr>
                        <a:t> </a:t>
                      </a:r>
                      <a:r>
                        <a:rPr lang="en-US" altLang="ko-KR" sz="1000" dirty="0">
                          <a:effectLst/>
                        </a:rPr>
                        <a:t>- </a:t>
                      </a:r>
                      <a:r>
                        <a:rPr lang="ko-KR" altLang="en-US" sz="1000" dirty="0">
                          <a:effectLst/>
                        </a:rPr>
                        <a:t>파일에 내용을 </a:t>
                      </a:r>
                      <a:r>
                        <a:rPr lang="ko-KR" altLang="en-US" sz="1000" dirty="0" smtClean="0">
                          <a:effectLst/>
                        </a:rPr>
                        <a:t>읽고 쓸 </a:t>
                      </a:r>
                      <a:r>
                        <a:rPr lang="ko-KR" altLang="en-US" sz="1000" dirty="0">
                          <a:effectLst/>
                        </a:rPr>
                        <a:t>때 사용</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a:effectLst/>
                        </a:rPr>
                        <a:t>a</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000" dirty="0">
                          <a:effectLst/>
                        </a:rPr>
                        <a:t>추가모드 </a:t>
                      </a:r>
                      <a:r>
                        <a:rPr lang="en-US" altLang="ko-KR" sz="1000" dirty="0">
                          <a:effectLst/>
                        </a:rPr>
                        <a:t>- </a:t>
                      </a:r>
                      <a:r>
                        <a:rPr lang="ko-KR" altLang="en-US" sz="1000" dirty="0">
                          <a:effectLst/>
                        </a:rPr>
                        <a:t>파일의 마지막에 새로운 내용을 추가 시킬 때 </a:t>
                      </a:r>
                      <a:r>
                        <a:rPr lang="ko-KR" altLang="en-US" sz="1000" dirty="0" smtClean="0">
                          <a:effectLst/>
                        </a:rPr>
                        <a:t>사용</a:t>
                      </a:r>
                      <a:r>
                        <a:rPr lang="en-US" altLang="ko-KR" sz="1000" dirty="0" smtClean="0">
                          <a:effectLst/>
                        </a:rPr>
                        <a:t>(</a:t>
                      </a:r>
                      <a:r>
                        <a:rPr lang="ko-KR" altLang="en-US" sz="1000" dirty="0" smtClean="0">
                          <a:effectLst/>
                        </a:rPr>
                        <a:t>쓰기전용</a:t>
                      </a:r>
                      <a:r>
                        <a:rPr lang="en-US" altLang="ko-KR" sz="1000" dirty="0" smtClean="0">
                          <a:effectLst/>
                        </a:rPr>
                        <a:t>)</a:t>
                      </a:r>
                      <a:endParaRPr lang="ko-KR" alt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smtClean="0">
                          <a:effectLst/>
                        </a:rPr>
                        <a:t>a+</a:t>
                      </a:r>
                      <a:endParaRPr 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000" b="0" i="0" kern="1200" dirty="0" smtClean="0">
                          <a:solidFill>
                            <a:schemeClr val="tx1"/>
                          </a:solidFill>
                          <a:effectLst/>
                          <a:latin typeface="+mn-lt"/>
                          <a:ea typeface="+mn-ea"/>
                          <a:cs typeface="+mn-cs"/>
                        </a:rPr>
                        <a:t>파일 끝에 추가</a:t>
                      </a:r>
                      <a:r>
                        <a:rPr kumimoji="0" lang="en-US" altLang="ko-KR" sz="1000" b="0" i="0" kern="1200" dirty="0" smtClean="0">
                          <a:solidFill>
                            <a:schemeClr val="tx1"/>
                          </a:solidFill>
                          <a:effectLst/>
                          <a:latin typeface="+mn-lt"/>
                          <a:ea typeface="+mn-ea"/>
                          <a:cs typeface="+mn-cs"/>
                        </a:rPr>
                        <a:t>(</a:t>
                      </a:r>
                      <a:r>
                        <a:rPr kumimoji="0" lang="ko-KR" altLang="en-US" sz="1000" b="0" i="0" kern="1200" dirty="0" smtClean="0">
                          <a:solidFill>
                            <a:schemeClr val="tx1"/>
                          </a:solidFill>
                          <a:effectLst/>
                          <a:latin typeface="+mn-lt"/>
                          <a:ea typeface="+mn-ea"/>
                          <a:cs typeface="+mn-cs"/>
                        </a:rPr>
                        <a:t>읽기도 가능</a:t>
                      </a:r>
                      <a:r>
                        <a:rPr kumimoji="0" lang="en-US" altLang="ko-KR" sz="1000" b="0" i="0" kern="1200" dirty="0" smtClean="0">
                          <a:solidFill>
                            <a:schemeClr val="tx1"/>
                          </a:solidFill>
                          <a:effectLst/>
                          <a:latin typeface="+mn-lt"/>
                          <a:ea typeface="+mn-ea"/>
                          <a:cs typeface="+mn-cs"/>
                        </a:rPr>
                        <a:t>)</a:t>
                      </a:r>
                      <a:endParaRPr lang="ko-KR" alt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a:effectLst/>
                        </a:rPr>
                        <a:t>w</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000" dirty="0">
                          <a:effectLst/>
                        </a:rPr>
                        <a:t>쓰기모드 </a:t>
                      </a:r>
                      <a:r>
                        <a:rPr lang="en-US" altLang="ko-KR" sz="1000" dirty="0">
                          <a:effectLst/>
                        </a:rPr>
                        <a:t>- </a:t>
                      </a:r>
                      <a:r>
                        <a:rPr lang="ko-KR" altLang="en-US" sz="1000" dirty="0">
                          <a:effectLst/>
                        </a:rPr>
                        <a:t>파일에 내용을 쓸 때 사용</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smtClean="0">
                          <a:effectLst/>
                        </a:rPr>
                        <a:t>w+</a:t>
                      </a:r>
                      <a:endParaRPr 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000" b="0" i="0" kern="1200" dirty="0" smtClean="0">
                          <a:solidFill>
                            <a:schemeClr val="tx1"/>
                          </a:solidFill>
                          <a:effectLst/>
                          <a:latin typeface="+mn-lt"/>
                          <a:ea typeface="+mn-ea"/>
                          <a:cs typeface="+mn-cs"/>
                        </a:rPr>
                        <a:t>읽고 쓰기</a:t>
                      </a:r>
                      <a:r>
                        <a:rPr kumimoji="0" lang="en-US" altLang="ko-KR" sz="1000" b="0" i="0" kern="1200" dirty="0" smtClean="0">
                          <a:solidFill>
                            <a:schemeClr val="tx1"/>
                          </a:solidFill>
                          <a:effectLst/>
                          <a:latin typeface="+mn-lt"/>
                          <a:ea typeface="+mn-ea"/>
                          <a:cs typeface="+mn-cs"/>
                        </a:rPr>
                        <a:t>(</a:t>
                      </a:r>
                      <a:r>
                        <a:rPr kumimoji="0" lang="ko-KR" altLang="en-US" sz="1000" b="0" i="0" kern="1200" dirty="0" smtClean="0">
                          <a:solidFill>
                            <a:schemeClr val="tx1"/>
                          </a:solidFill>
                          <a:effectLst/>
                          <a:latin typeface="+mn-lt"/>
                          <a:ea typeface="+mn-ea"/>
                          <a:cs typeface="+mn-cs"/>
                        </a:rPr>
                        <a:t>기존 파일 삭제</a:t>
                      </a:r>
                      <a:r>
                        <a:rPr kumimoji="0" lang="en-US" altLang="ko-KR" sz="1000" b="0" i="0" kern="1200" dirty="0" smtClean="0">
                          <a:solidFill>
                            <a:schemeClr val="tx1"/>
                          </a:solidFill>
                          <a:effectLst/>
                          <a:latin typeface="+mn-lt"/>
                          <a:ea typeface="+mn-ea"/>
                          <a:cs typeface="+mn-cs"/>
                        </a:rPr>
                        <a:t>)</a:t>
                      </a:r>
                      <a:endParaRPr lang="ko-KR" alt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smtClean="0">
                          <a:effectLst/>
                        </a:rPr>
                        <a:t>t</a:t>
                      </a:r>
                      <a:endParaRPr 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000" dirty="0" smtClean="0">
                          <a:effectLst/>
                        </a:rPr>
                        <a:t>텍스트모드 </a:t>
                      </a:r>
                      <a:r>
                        <a:rPr lang="en-US" altLang="ko-KR" sz="1000" dirty="0" smtClean="0">
                          <a:effectLst/>
                        </a:rPr>
                        <a:t>– </a:t>
                      </a:r>
                      <a:r>
                        <a:rPr lang="ko-KR" altLang="en-US" sz="1000" dirty="0" smtClean="0">
                          <a:effectLst/>
                        </a:rPr>
                        <a:t>기본 텍스트</a:t>
                      </a:r>
                      <a:endParaRPr lang="ko-KR" alt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smtClean="0">
                          <a:effectLst/>
                        </a:rPr>
                        <a:t>b</a:t>
                      </a:r>
                      <a:endParaRPr 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000" dirty="0" smtClean="0">
                          <a:effectLst/>
                        </a:rPr>
                        <a:t>바이너리모드</a:t>
                      </a:r>
                      <a:r>
                        <a:rPr lang="en-US" altLang="ko-KR" sz="1000" dirty="0" smtClean="0">
                          <a:effectLst/>
                        </a:rPr>
                        <a:t>-</a:t>
                      </a:r>
                      <a:r>
                        <a:rPr lang="ko-KR" altLang="en-US" sz="1000" dirty="0" smtClean="0">
                          <a:effectLst/>
                        </a:rPr>
                        <a:t>바이너리로 처리</a:t>
                      </a:r>
                      <a:endParaRPr lang="ko-KR" alt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err="1" smtClean="0">
                          <a:effectLst/>
                        </a:rPr>
                        <a:t>rb</a:t>
                      </a:r>
                      <a:endParaRPr 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000" b="0" i="0" kern="1200" dirty="0" smtClean="0">
                          <a:solidFill>
                            <a:schemeClr val="tx1"/>
                          </a:solidFill>
                          <a:effectLst/>
                          <a:latin typeface="+mn-lt"/>
                          <a:ea typeface="+mn-ea"/>
                          <a:cs typeface="+mn-cs"/>
                        </a:rPr>
                        <a:t>이진 파일 읽기 전용</a:t>
                      </a:r>
                      <a:endParaRPr lang="ko-KR" alt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err="1" smtClean="0">
                          <a:effectLst/>
                        </a:rPr>
                        <a:t>rb</a:t>
                      </a:r>
                      <a:r>
                        <a:rPr lang="en-US" sz="1000" dirty="0" smtClean="0">
                          <a:effectLst/>
                        </a:rPr>
                        <a:t>+</a:t>
                      </a:r>
                      <a:endParaRPr 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000" b="0" i="0" kern="1200" dirty="0" smtClean="0">
                          <a:solidFill>
                            <a:schemeClr val="tx1"/>
                          </a:solidFill>
                          <a:effectLst/>
                          <a:latin typeface="+mn-lt"/>
                          <a:ea typeface="+mn-ea"/>
                          <a:cs typeface="+mn-cs"/>
                        </a:rPr>
                        <a:t>이진 파일 읽고 쓰기</a:t>
                      </a:r>
                      <a:endParaRPr lang="ko-KR" alt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30937">
                <a:tc>
                  <a:txBody>
                    <a:bodyPr/>
                    <a:lstStyle/>
                    <a:p>
                      <a:pPr algn="ctr"/>
                      <a:r>
                        <a:rPr lang="en-US" sz="1000" dirty="0" err="1" smtClean="0">
                          <a:effectLst/>
                        </a:rPr>
                        <a:t>wb</a:t>
                      </a:r>
                      <a:r>
                        <a:rPr lang="en-US" sz="1000" dirty="0" smtClean="0">
                          <a:effectLst/>
                        </a:rPr>
                        <a:t>+</a:t>
                      </a:r>
                      <a:endParaRPr 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000" b="0" i="0" kern="1200" dirty="0" smtClean="0">
                          <a:solidFill>
                            <a:schemeClr val="tx1"/>
                          </a:solidFill>
                          <a:effectLst/>
                          <a:latin typeface="+mn-lt"/>
                          <a:ea typeface="+mn-ea"/>
                          <a:cs typeface="+mn-cs"/>
                        </a:rPr>
                        <a:t>이진 파일 읽고 쓰기</a:t>
                      </a:r>
                      <a:r>
                        <a:rPr kumimoji="0" lang="en-US" altLang="ko-KR" sz="1000" b="0" i="0" kern="1200" dirty="0" smtClean="0">
                          <a:solidFill>
                            <a:schemeClr val="tx1"/>
                          </a:solidFill>
                          <a:effectLst/>
                          <a:latin typeface="+mn-lt"/>
                          <a:ea typeface="+mn-ea"/>
                          <a:cs typeface="+mn-cs"/>
                        </a:rPr>
                        <a:t>(</a:t>
                      </a:r>
                      <a:r>
                        <a:rPr kumimoji="0" lang="ko-KR" altLang="en-US" sz="1000" b="0" i="0" kern="1200" dirty="0" smtClean="0">
                          <a:solidFill>
                            <a:schemeClr val="tx1"/>
                          </a:solidFill>
                          <a:effectLst/>
                          <a:latin typeface="+mn-lt"/>
                          <a:ea typeface="+mn-ea"/>
                          <a:cs typeface="+mn-cs"/>
                        </a:rPr>
                        <a:t>기존 파일 삭제</a:t>
                      </a:r>
                      <a:r>
                        <a:rPr kumimoji="0" lang="en-US" altLang="ko-KR" sz="1000" b="0" i="0" kern="1200" dirty="0" smtClean="0">
                          <a:solidFill>
                            <a:schemeClr val="tx1"/>
                          </a:solidFill>
                          <a:effectLst/>
                          <a:latin typeface="+mn-lt"/>
                          <a:ea typeface="+mn-ea"/>
                          <a:cs typeface="+mn-cs"/>
                        </a:rPr>
                        <a:t>)</a:t>
                      </a:r>
                      <a:endParaRPr lang="ko-KR" alt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98776">
                <a:tc>
                  <a:txBody>
                    <a:bodyPr/>
                    <a:lstStyle/>
                    <a:p>
                      <a:pPr algn="ctr"/>
                      <a:r>
                        <a:rPr lang="en-US" sz="1000" dirty="0" smtClean="0">
                          <a:effectLst/>
                        </a:rPr>
                        <a:t>ab+</a:t>
                      </a:r>
                      <a:endParaRPr 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kumimoji="0" lang="ko-KR" altLang="en-US" sz="1000" b="0" i="0" kern="1200" dirty="0" smtClean="0">
                          <a:solidFill>
                            <a:schemeClr val="tx1"/>
                          </a:solidFill>
                          <a:effectLst/>
                          <a:latin typeface="+mn-lt"/>
                          <a:ea typeface="+mn-ea"/>
                          <a:cs typeface="+mn-cs"/>
                        </a:rPr>
                        <a:t>이진 파일 끝에 추가</a:t>
                      </a:r>
                      <a:r>
                        <a:rPr kumimoji="0" lang="en-US" altLang="ko-KR" sz="1000" b="0" i="0" kern="1200" dirty="0" smtClean="0">
                          <a:solidFill>
                            <a:schemeClr val="tx1"/>
                          </a:solidFill>
                          <a:effectLst/>
                          <a:latin typeface="+mn-lt"/>
                          <a:ea typeface="+mn-ea"/>
                          <a:cs typeface="+mn-cs"/>
                        </a:rPr>
                        <a:t>(</a:t>
                      </a:r>
                      <a:r>
                        <a:rPr kumimoji="0" lang="ko-KR" altLang="en-US" sz="1000" b="0" i="0" kern="1200" dirty="0" smtClean="0">
                          <a:solidFill>
                            <a:schemeClr val="tx1"/>
                          </a:solidFill>
                          <a:effectLst/>
                          <a:latin typeface="+mn-lt"/>
                          <a:ea typeface="+mn-ea"/>
                          <a:cs typeface="+mn-cs"/>
                        </a:rPr>
                        <a:t>읽기도 가능</a:t>
                      </a:r>
                      <a:r>
                        <a:rPr kumimoji="0" lang="en-US" altLang="ko-KR" sz="1000" b="0" i="0" kern="1200" dirty="0" smtClean="0">
                          <a:solidFill>
                            <a:schemeClr val="tx1"/>
                          </a:solidFill>
                          <a:effectLst/>
                          <a:latin typeface="+mn-lt"/>
                          <a:ea typeface="+mn-ea"/>
                          <a:cs typeface="+mn-cs"/>
                        </a:rPr>
                        <a:t>)</a:t>
                      </a:r>
                      <a:endParaRPr lang="ko-KR" altLang="en-US" sz="10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2028655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생성 및 닫기 </a:t>
            </a:r>
            <a:r>
              <a:rPr lang="en-US" altLang="ko-KR" b="1" dirty="0" smtClean="0"/>
              <a:t>– with </a:t>
            </a:r>
            <a:r>
              <a:rPr lang="ko-KR" altLang="en-US" b="1" dirty="0" smtClean="0"/>
              <a:t>문</a:t>
            </a:r>
            <a:endParaRPr lang="en-US" altLang="ko-KR" b="1" dirty="0"/>
          </a:p>
        </p:txBody>
      </p:sp>
      <p:sp>
        <p:nvSpPr>
          <p:cNvPr id="3" name="내용 개체 틀 2"/>
          <p:cNvSpPr>
            <a:spLocks noGrp="1"/>
          </p:cNvSpPr>
          <p:nvPr>
            <p:ph sz="quarter" idx="1"/>
          </p:nvPr>
        </p:nvSpPr>
        <p:spPr>
          <a:xfrm>
            <a:off x="467544" y="1628800"/>
            <a:ext cx="8229600" cy="1008112"/>
          </a:xfrm>
        </p:spPr>
        <p:txBody>
          <a:bodyPr>
            <a:normAutofit/>
          </a:bodyPr>
          <a:lstStyle/>
          <a:p>
            <a:pPr marL="0" indent="0">
              <a:lnSpc>
                <a:spcPct val="120000"/>
              </a:lnSpc>
              <a:buNone/>
            </a:pPr>
            <a:r>
              <a:rPr lang="en-US" altLang="ko-KR" sz="1600" dirty="0" smtClean="0"/>
              <a:t>With</a:t>
            </a:r>
            <a:r>
              <a:rPr lang="ko-KR" altLang="en-US" sz="1600" dirty="0" smtClean="0"/>
              <a:t>문은 파일을 </a:t>
            </a:r>
            <a:r>
              <a:rPr lang="ko-KR" altLang="en-US" sz="1600" dirty="0"/>
              <a:t>열고 닫는 것을 자동으로 해 줄 수 있다면 </a:t>
            </a:r>
            <a:r>
              <a:rPr lang="ko-KR" altLang="en-US" sz="1600" dirty="0" smtClean="0"/>
              <a:t>편리하기 위해서 사용</a:t>
            </a:r>
            <a:endParaRPr lang="en-US" altLang="ko-KR" sz="1800" dirty="0" smtClean="0"/>
          </a:p>
        </p:txBody>
      </p:sp>
      <p:sp>
        <p:nvSpPr>
          <p:cNvPr id="6" name="직사각형 5"/>
          <p:cNvSpPr/>
          <p:nvPr/>
        </p:nvSpPr>
        <p:spPr>
          <a:xfrm>
            <a:off x="1043608" y="3501008"/>
            <a:ext cx="31683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f = open</a:t>
            </a:r>
            <a:r>
              <a:rPr lang="en-US" altLang="ko-KR" sz="900" dirty="0" smtClean="0"/>
              <a:t>(“withfile.txt</a:t>
            </a:r>
            <a:r>
              <a:rPr lang="en-US" altLang="ko-KR" sz="900" dirty="0"/>
              <a:t>", 'w') </a:t>
            </a:r>
            <a:endParaRPr lang="en-US" altLang="ko-KR" sz="900" dirty="0" smtClean="0"/>
          </a:p>
          <a:p>
            <a:r>
              <a:rPr lang="en-US" altLang="ko-KR" sz="900" dirty="0" err="1" smtClean="0"/>
              <a:t>f.write</a:t>
            </a:r>
            <a:r>
              <a:rPr lang="en-US" altLang="ko-KR" sz="900" dirty="0" smtClean="0"/>
              <a:t>(“Hello World !!!!") </a:t>
            </a:r>
          </a:p>
          <a:p>
            <a:r>
              <a:rPr lang="en-US" altLang="ko-KR" sz="900" dirty="0" err="1" smtClean="0"/>
              <a:t>f.close</a:t>
            </a:r>
            <a:r>
              <a:rPr lang="en-US" altLang="ko-KR" sz="900" dirty="0"/>
              <a:t>()</a:t>
            </a:r>
            <a:endParaRPr lang="ko-KR" altLang="en-US" sz="900" dirty="0"/>
          </a:p>
        </p:txBody>
      </p:sp>
      <p:sp>
        <p:nvSpPr>
          <p:cNvPr id="5" name="TextBox 4"/>
          <p:cNvSpPr txBox="1"/>
          <p:nvPr/>
        </p:nvSpPr>
        <p:spPr>
          <a:xfrm>
            <a:off x="4572000" y="4370620"/>
            <a:ext cx="3168352" cy="646331"/>
          </a:xfrm>
          <a:prstGeom prst="rect">
            <a:avLst/>
          </a:prstGeom>
          <a:noFill/>
        </p:spPr>
        <p:txBody>
          <a:bodyPr wrap="square" rtlCol="0">
            <a:spAutoFit/>
          </a:bodyPr>
          <a:lstStyle/>
          <a:p>
            <a:r>
              <a:rPr lang="en-US" altLang="ko-KR" sz="1200" dirty="0" smtClean="0"/>
              <a:t>With</a:t>
            </a:r>
            <a:r>
              <a:rPr lang="ko-KR" altLang="en-US" sz="1200" dirty="0" smtClean="0"/>
              <a:t>문을 사용하면 </a:t>
            </a:r>
            <a:r>
              <a:rPr lang="en-US" altLang="ko-KR" sz="1200" dirty="0" err="1" smtClean="0"/>
              <a:t>file.close</a:t>
            </a:r>
            <a:r>
              <a:rPr lang="en-US" altLang="ko-KR" sz="1200" dirty="0" smtClean="0"/>
              <a:t>()</a:t>
            </a:r>
            <a:r>
              <a:rPr lang="ko-KR" altLang="en-US" sz="1200" dirty="0" smtClean="0"/>
              <a:t>를 사용하지 않아도 </a:t>
            </a:r>
            <a:r>
              <a:rPr lang="en-US" altLang="ko-KR" sz="1200" dirty="0" smtClean="0"/>
              <a:t>with</a:t>
            </a:r>
            <a:r>
              <a:rPr lang="ko-KR" altLang="en-US" sz="1200" dirty="0" smtClean="0"/>
              <a:t>문 </a:t>
            </a:r>
            <a:r>
              <a:rPr lang="ko-KR" altLang="en-US" sz="1200" dirty="0" err="1" smtClean="0"/>
              <a:t>내문에서</a:t>
            </a:r>
            <a:r>
              <a:rPr lang="ko-KR" altLang="en-US" sz="1200" dirty="0" smtClean="0"/>
              <a:t> 처리한 것이 완료되면 </a:t>
            </a:r>
            <a:r>
              <a:rPr lang="en-US" altLang="ko-KR" sz="1200" dirty="0" smtClean="0"/>
              <a:t>file</a:t>
            </a:r>
            <a:r>
              <a:rPr lang="ko-KR" altLang="en-US" sz="1200" dirty="0" smtClean="0"/>
              <a:t>이</a:t>
            </a:r>
            <a:r>
              <a:rPr lang="en-US" altLang="ko-KR" sz="1200" dirty="0"/>
              <a:t> </a:t>
            </a:r>
            <a:r>
              <a:rPr lang="ko-KR" altLang="en-US" sz="1200" dirty="0" smtClean="0"/>
              <a:t>자동으로 </a:t>
            </a:r>
            <a:r>
              <a:rPr lang="en-US" altLang="ko-KR" sz="1200" dirty="0" smtClean="0"/>
              <a:t>close </a:t>
            </a:r>
            <a:r>
              <a:rPr lang="ko-KR" altLang="en-US" sz="1200" dirty="0" smtClean="0"/>
              <a:t>됨</a:t>
            </a:r>
            <a:endParaRPr lang="ko-KR" altLang="en-US" sz="1200" dirty="0"/>
          </a:p>
        </p:txBody>
      </p:sp>
      <p:sp>
        <p:nvSpPr>
          <p:cNvPr id="7" name="직사각형 6"/>
          <p:cNvSpPr/>
          <p:nvPr/>
        </p:nvSpPr>
        <p:spPr>
          <a:xfrm>
            <a:off x="1043608" y="4661520"/>
            <a:ext cx="31683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b="1" dirty="0"/>
              <a:t>with</a:t>
            </a:r>
            <a:r>
              <a:rPr lang="en-US" altLang="ko-KR" sz="900" dirty="0"/>
              <a:t> open</a:t>
            </a:r>
            <a:r>
              <a:rPr lang="en-US" altLang="ko-KR" sz="900" dirty="0" smtClean="0"/>
              <a:t>("</a:t>
            </a:r>
            <a:r>
              <a:rPr lang="en-US" altLang="ko-KR" sz="900" dirty="0"/>
              <a:t> withfile.txt", </a:t>
            </a:r>
            <a:r>
              <a:rPr lang="en-US" altLang="ko-KR" sz="900" dirty="0" smtClean="0"/>
              <a:t>"</a:t>
            </a:r>
            <a:r>
              <a:rPr lang="en-US" altLang="ko-KR" sz="900" dirty="0"/>
              <a:t>w") </a:t>
            </a:r>
            <a:r>
              <a:rPr lang="en-US" altLang="ko-KR" sz="900" b="1" dirty="0"/>
              <a:t>as</a:t>
            </a:r>
            <a:r>
              <a:rPr lang="en-US" altLang="ko-KR" sz="900" dirty="0"/>
              <a:t> f: </a:t>
            </a:r>
            <a:endParaRPr lang="en-US" altLang="ko-KR" sz="900" dirty="0" smtClean="0"/>
          </a:p>
          <a:p>
            <a:r>
              <a:rPr lang="en-US" altLang="ko-KR" sz="900" dirty="0"/>
              <a:t> </a:t>
            </a:r>
            <a:r>
              <a:rPr lang="en-US" altLang="ko-KR" sz="900" dirty="0" smtClean="0"/>
              <a:t>   </a:t>
            </a:r>
            <a:r>
              <a:rPr lang="en-US" altLang="ko-KR" sz="900" dirty="0" err="1" smtClean="0"/>
              <a:t>f.write</a:t>
            </a:r>
            <a:r>
              <a:rPr lang="en-US" altLang="ko-KR" sz="900" dirty="0" smtClean="0"/>
              <a:t>("</a:t>
            </a:r>
            <a:r>
              <a:rPr lang="en-US" altLang="ko-KR" sz="900" dirty="0"/>
              <a:t> Hello World !!!!") </a:t>
            </a:r>
            <a:endParaRPr lang="ko-KR" altLang="en-US" sz="900" dirty="0"/>
          </a:p>
        </p:txBody>
      </p:sp>
    </p:spTree>
    <p:extLst>
      <p:ext uri="{BB962C8B-B14F-4D97-AF65-F5344CB8AC3E}">
        <p14:creationId xmlns:p14="http://schemas.microsoft.com/office/powerpoint/2010/main" val="82254151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오픈 후 쓰기</a:t>
            </a:r>
            <a:endParaRPr lang="en-US" altLang="ko-KR" b="1" dirty="0"/>
          </a:p>
        </p:txBody>
      </p:sp>
      <p:sp>
        <p:nvSpPr>
          <p:cNvPr id="3" name="내용 개체 틀 2"/>
          <p:cNvSpPr>
            <a:spLocks noGrp="1"/>
          </p:cNvSpPr>
          <p:nvPr>
            <p:ph sz="quarter" idx="1"/>
          </p:nvPr>
        </p:nvSpPr>
        <p:spPr>
          <a:xfrm>
            <a:off x="467544" y="1628800"/>
            <a:ext cx="8229600" cy="1008112"/>
          </a:xfrm>
        </p:spPr>
        <p:txBody>
          <a:bodyPr>
            <a:normAutofit/>
          </a:bodyPr>
          <a:lstStyle/>
          <a:p>
            <a:pPr marL="0" indent="0">
              <a:lnSpc>
                <a:spcPct val="120000"/>
              </a:lnSpc>
              <a:buNone/>
            </a:pPr>
            <a:r>
              <a:rPr lang="ko-KR" altLang="en-US" sz="1800" dirty="0" smtClean="0"/>
              <a:t>파일을 다시 </a:t>
            </a:r>
            <a:r>
              <a:rPr lang="ko-KR" altLang="en-US" sz="1800" dirty="0" err="1" smtClean="0"/>
              <a:t>오픈하고</a:t>
            </a:r>
            <a:r>
              <a:rPr lang="ko-KR" altLang="en-US" sz="1800" dirty="0" smtClean="0"/>
              <a:t>  </a:t>
            </a:r>
            <a:endParaRPr lang="en-US" altLang="ko-KR" sz="1800" dirty="0" smtClean="0"/>
          </a:p>
          <a:p>
            <a:pPr marL="0" indent="0">
              <a:lnSpc>
                <a:spcPct val="120000"/>
              </a:lnSpc>
              <a:buNone/>
            </a:pPr>
            <a:r>
              <a:rPr lang="ko-KR" altLang="en-US" sz="1800" dirty="0" smtClean="0"/>
              <a:t>    파일객체</a:t>
            </a:r>
            <a:r>
              <a:rPr lang="en-US" altLang="ko-KR" sz="1800" dirty="0" smtClean="0"/>
              <a:t>.write()</a:t>
            </a:r>
            <a:r>
              <a:rPr lang="ko-KR" altLang="en-US" sz="1800" dirty="0" smtClean="0"/>
              <a:t>를 이용하여 파일에 쓰기 </a:t>
            </a:r>
            <a:endParaRPr lang="en-US" altLang="ko-KR" sz="1800" dirty="0" smtClean="0"/>
          </a:p>
        </p:txBody>
      </p:sp>
      <p:sp>
        <p:nvSpPr>
          <p:cNvPr id="6" name="직사각형 5"/>
          <p:cNvSpPr/>
          <p:nvPr/>
        </p:nvSpPr>
        <p:spPr>
          <a:xfrm>
            <a:off x="1043608" y="3573016"/>
            <a:ext cx="316835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f = open("newfile.txt", 'w') </a:t>
            </a:r>
          </a:p>
          <a:p>
            <a:r>
              <a:rPr lang="en-US" altLang="ko-KR" sz="900" dirty="0"/>
              <a:t/>
            </a:r>
            <a:br>
              <a:rPr lang="en-US" altLang="ko-KR" sz="900" dirty="0"/>
            </a:br>
            <a:r>
              <a:rPr lang="en-US" altLang="ko-KR" sz="900" dirty="0" smtClean="0"/>
              <a:t>#for</a:t>
            </a:r>
            <a:r>
              <a:rPr lang="ko-KR" altLang="en-US" sz="900" dirty="0" smtClean="0"/>
              <a:t>문을 이용하여 </a:t>
            </a:r>
            <a:r>
              <a:rPr lang="en-US" altLang="ko-KR" sz="900" dirty="0" smtClean="0"/>
              <a:t>10</a:t>
            </a:r>
            <a:r>
              <a:rPr lang="ko-KR" altLang="en-US" sz="900" dirty="0" smtClean="0"/>
              <a:t>라인 추가</a:t>
            </a:r>
            <a:endParaRPr lang="en-US" altLang="ko-KR" sz="900" dirty="0"/>
          </a:p>
          <a:p>
            <a:r>
              <a:rPr lang="en-US" altLang="ko-KR" sz="900" dirty="0"/>
              <a:t>for </a:t>
            </a:r>
            <a:r>
              <a:rPr lang="en-US" altLang="ko-KR" sz="900" dirty="0" err="1"/>
              <a:t>i</a:t>
            </a:r>
            <a:r>
              <a:rPr lang="en-US" altLang="ko-KR" sz="900" dirty="0"/>
              <a:t> in range(1, 11): </a:t>
            </a:r>
          </a:p>
          <a:p>
            <a:r>
              <a:rPr lang="en-US" altLang="ko-KR" sz="900" dirty="0" smtClean="0"/>
              <a:t>    # </a:t>
            </a:r>
            <a:r>
              <a:rPr lang="ko-KR" altLang="en-US" sz="900" dirty="0"/>
              <a:t>파일 라인에 출력</a:t>
            </a:r>
          </a:p>
          <a:p>
            <a:r>
              <a:rPr lang="en-US" altLang="ko-KR" sz="900" dirty="0" smtClean="0"/>
              <a:t>    line </a:t>
            </a:r>
            <a:r>
              <a:rPr lang="en-US" altLang="ko-KR" sz="900" dirty="0"/>
              <a:t>= "%d </a:t>
            </a:r>
            <a:r>
              <a:rPr lang="ko-KR" altLang="en-US" sz="900" dirty="0"/>
              <a:t>번째 줄입니다</a:t>
            </a:r>
            <a:r>
              <a:rPr lang="en-US" altLang="ko-KR" sz="900" dirty="0"/>
              <a:t>.\n" % </a:t>
            </a:r>
            <a:r>
              <a:rPr lang="en-US" altLang="ko-KR" sz="900" dirty="0" err="1"/>
              <a:t>i</a:t>
            </a:r>
            <a:r>
              <a:rPr lang="en-US" altLang="ko-KR" sz="900" dirty="0"/>
              <a:t> </a:t>
            </a:r>
          </a:p>
          <a:p>
            <a:r>
              <a:rPr lang="en-US" altLang="ko-KR" sz="900" dirty="0" smtClean="0"/>
              <a:t>    </a:t>
            </a:r>
            <a:r>
              <a:rPr lang="en-US" altLang="ko-KR" sz="900" dirty="0" err="1" smtClean="0"/>
              <a:t>f.write</a:t>
            </a:r>
            <a:r>
              <a:rPr lang="en-US" altLang="ko-KR" sz="900" dirty="0" smtClean="0"/>
              <a:t>(line</a:t>
            </a:r>
            <a:r>
              <a:rPr lang="en-US" altLang="ko-KR" sz="900" dirty="0"/>
              <a:t>) </a:t>
            </a:r>
          </a:p>
          <a:p>
            <a:r>
              <a:rPr lang="en-US" altLang="ko-KR" sz="900" dirty="0"/>
              <a:t/>
            </a:r>
            <a:br>
              <a:rPr lang="en-US" altLang="ko-KR" sz="900" dirty="0"/>
            </a:br>
            <a:endParaRPr lang="en-US" altLang="ko-KR" sz="900" dirty="0"/>
          </a:p>
          <a:p>
            <a:r>
              <a:rPr lang="en-US" altLang="ko-KR" sz="900" dirty="0" err="1"/>
              <a:t>f.close</a:t>
            </a:r>
            <a:r>
              <a:rPr lang="en-US" altLang="ko-KR" sz="900" dirty="0"/>
              <a:t>()</a:t>
            </a:r>
            <a:endParaRPr lang="ko-KR" altLang="en-US" sz="900" dirty="0"/>
          </a:p>
        </p:txBody>
      </p:sp>
      <p:sp>
        <p:nvSpPr>
          <p:cNvPr id="5" name="TextBox 4"/>
          <p:cNvSpPr txBox="1"/>
          <p:nvPr/>
        </p:nvSpPr>
        <p:spPr>
          <a:xfrm>
            <a:off x="4355976" y="3645024"/>
            <a:ext cx="3168352" cy="830997"/>
          </a:xfrm>
          <a:prstGeom prst="rect">
            <a:avLst/>
          </a:prstGeom>
          <a:noFill/>
        </p:spPr>
        <p:txBody>
          <a:bodyPr wrap="square" rtlCol="0">
            <a:spAutoFit/>
          </a:bodyPr>
          <a:lstStyle/>
          <a:p>
            <a:r>
              <a:rPr lang="ko-KR" altLang="en-US" sz="1200" dirty="0" smtClean="0"/>
              <a:t>현재 </a:t>
            </a:r>
            <a:r>
              <a:rPr lang="ko-KR" altLang="en-US" sz="1200" dirty="0" err="1" smtClean="0"/>
              <a:t>디렉토리에</a:t>
            </a:r>
            <a:r>
              <a:rPr lang="ko-KR" altLang="en-US" sz="1200" dirty="0" smtClean="0"/>
              <a:t> </a:t>
            </a:r>
            <a:r>
              <a:rPr lang="en-US" altLang="ko-KR" sz="1200" dirty="0" smtClean="0"/>
              <a:t>newfile.txt</a:t>
            </a:r>
            <a:r>
              <a:rPr lang="ko-KR" altLang="en-US" sz="1200" dirty="0" smtClean="0"/>
              <a:t>을 열고 </a:t>
            </a:r>
            <a:endParaRPr lang="en-US" altLang="ko-KR" sz="1200" dirty="0" smtClean="0"/>
          </a:p>
          <a:p>
            <a:r>
              <a:rPr lang="en-US" altLang="ko-KR" sz="1200" dirty="0" smtClean="0"/>
              <a:t>10</a:t>
            </a:r>
            <a:r>
              <a:rPr lang="ko-KR" altLang="en-US" sz="1200" dirty="0" smtClean="0"/>
              <a:t>라인 추가</a:t>
            </a:r>
            <a:endParaRPr lang="en-US" altLang="ko-KR" sz="1200" dirty="0" smtClean="0"/>
          </a:p>
          <a:p>
            <a:endParaRPr lang="en-US" altLang="ko-KR" sz="1200" dirty="0"/>
          </a:p>
          <a:p>
            <a:r>
              <a:rPr lang="en-US" altLang="ko-KR" sz="1200" dirty="0" smtClean="0"/>
              <a:t>newfile.txt</a:t>
            </a:r>
            <a:r>
              <a:rPr lang="ko-KR" altLang="en-US" sz="1200" dirty="0" smtClean="0"/>
              <a:t>을 열면 결과값은 </a:t>
            </a:r>
            <a:endParaRPr lang="ko-KR" altLang="en-US" sz="1200" dirty="0"/>
          </a:p>
        </p:txBody>
      </p:sp>
      <p:sp>
        <p:nvSpPr>
          <p:cNvPr id="7" name="TextBox 6"/>
          <p:cNvSpPr txBox="1"/>
          <p:nvPr/>
        </p:nvSpPr>
        <p:spPr>
          <a:xfrm>
            <a:off x="5292080" y="4476021"/>
            <a:ext cx="2016224" cy="1477328"/>
          </a:xfrm>
          <a:prstGeom prst="rect">
            <a:avLst/>
          </a:prstGeom>
          <a:noFill/>
        </p:spPr>
        <p:txBody>
          <a:bodyPr wrap="square" rtlCol="0">
            <a:spAutoFit/>
          </a:bodyPr>
          <a:lstStyle/>
          <a:p>
            <a:r>
              <a:rPr lang="en-US" altLang="ko-KR" sz="900" dirty="0"/>
              <a:t>1 </a:t>
            </a:r>
            <a:r>
              <a:rPr lang="ko-KR" altLang="en-US" sz="900" dirty="0"/>
              <a:t>번째 줄입니다</a:t>
            </a:r>
            <a:r>
              <a:rPr lang="en-US" altLang="ko-KR" sz="900" dirty="0"/>
              <a:t>.</a:t>
            </a:r>
          </a:p>
          <a:p>
            <a:r>
              <a:rPr lang="en-US" altLang="ko-KR" sz="900" dirty="0"/>
              <a:t>2 </a:t>
            </a:r>
            <a:r>
              <a:rPr lang="ko-KR" altLang="en-US" sz="900" dirty="0"/>
              <a:t>번째 줄입니다</a:t>
            </a:r>
            <a:r>
              <a:rPr lang="en-US" altLang="ko-KR" sz="900" dirty="0"/>
              <a:t>.</a:t>
            </a:r>
          </a:p>
          <a:p>
            <a:r>
              <a:rPr lang="en-US" altLang="ko-KR" sz="900" dirty="0"/>
              <a:t>3 </a:t>
            </a:r>
            <a:r>
              <a:rPr lang="ko-KR" altLang="en-US" sz="900" dirty="0"/>
              <a:t>번째 줄입니다</a:t>
            </a:r>
            <a:r>
              <a:rPr lang="en-US" altLang="ko-KR" sz="900" dirty="0"/>
              <a:t>.</a:t>
            </a:r>
          </a:p>
          <a:p>
            <a:r>
              <a:rPr lang="en-US" altLang="ko-KR" sz="900" dirty="0"/>
              <a:t>4 </a:t>
            </a:r>
            <a:r>
              <a:rPr lang="ko-KR" altLang="en-US" sz="900" dirty="0"/>
              <a:t>번째 줄입니다</a:t>
            </a:r>
            <a:r>
              <a:rPr lang="en-US" altLang="ko-KR" sz="900" dirty="0"/>
              <a:t>.</a:t>
            </a:r>
          </a:p>
          <a:p>
            <a:r>
              <a:rPr lang="en-US" altLang="ko-KR" sz="900" dirty="0"/>
              <a:t>5 </a:t>
            </a:r>
            <a:r>
              <a:rPr lang="ko-KR" altLang="en-US" sz="900" dirty="0"/>
              <a:t>번째 줄입니다</a:t>
            </a:r>
            <a:r>
              <a:rPr lang="en-US" altLang="ko-KR" sz="900" dirty="0"/>
              <a:t>.</a:t>
            </a:r>
          </a:p>
          <a:p>
            <a:r>
              <a:rPr lang="en-US" altLang="ko-KR" sz="900" dirty="0"/>
              <a:t>6 </a:t>
            </a:r>
            <a:r>
              <a:rPr lang="ko-KR" altLang="en-US" sz="900" dirty="0"/>
              <a:t>번째 줄입니다</a:t>
            </a:r>
            <a:r>
              <a:rPr lang="en-US" altLang="ko-KR" sz="900" dirty="0"/>
              <a:t>.</a:t>
            </a:r>
          </a:p>
          <a:p>
            <a:r>
              <a:rPr lang="en-US" altLang="ko-KR" sz="900" dirty="0"/>
              <a:t>7 </a:t>
            </a:r>
            <a:r>
              <a:rPr lang="ko-KR" altLang="en-US" sz="900" dirty="0"/>
              <a:t>번째 줄입니다</a:t>
            </a:r>
            <a:r>
              <a:rPr lang="en-US" altLang="ko-KR" sz="900" dirty="0"/>
              <a:t>.</a:t>
            </a:r>
          </a:p>
          <a:p>
            <a:r>
              <a:rPr lang="en-US" altLang="ko-KR" sz="900" dirty="0"/>
              <a:t>8 </a:t>
            </a:r>
            <a:r>
              <a:rPr lang="ko-KR" altLang="en-US" sz="900" dirty="0"/>
              <a:t>번째 줄입니다</a:t>
            </a:r>
            <a:r>
              <a:rPr lang="en-US" altLang="ko-KR" sz="900" dirty="0"/>
              <a:t>.</a:t>
            </a:r>
          </a:p>
          <a:p>
            <a:r>
              <a:rPr lang="en-US" altLang="ko-KR" sz="900" dirty="0"/>
              <a:t>9 </a:t>
            </a:r>
            <a:r>
              <a:rPr lang="ko-KR" altLang="en-US" sz="900" dirty="0"/>
              <a:t>번째 줄입니다</a:t>
            </a:r>
            <a:r>
              <a:rPr lang="en-US" altLang="ko-KR" sz="900" dirty="0"/>
              <a:t>.</a:t>
            </a:r>
          </a:p>
          <a:p>
            <a:r>
              <a:rPr lang="en-US" altLang="ko-KR" sz="900" dirty="0"/>
              <a:t>10 </a:t>
            </a:r>
            <a:r>
              <a:rPr lang="ko-KR" altLang="en-US" sz="900" dirty="0"/>
              <a:t>번째 줄입니다</a:t>
            </a:r>
            <a:r>
              <a:rPr lang="en-US" altLang="ko-KR" sz="900" dirty="0"/>
              <a:t>.</a:t>
            </a:r>
            <a:endParaRPr lang="ko-KR" altLang="en-US" sz="900" dirty="0"/>
          </a:p>
        </p:txBody>
      </p:sp>
    </p:spTree>
    <p:extLst>
      <p:ext uri="{BB962C8B-B14F-4D97-AF65-F5344CB8AC3E}">
        <p14:creationId xmlns:p14="http://schemas.microsoft.com/office/powerpoint/2010/main" val="387302837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오픈 후 추가하기</a:t>
            </a:r>
            <a:endParaRPr lang="en-US" altLang="ko-KR" b="1" dirty="0"/>
          </a:p>
        </p:txBody>
      </p:sp>
      <p:sp>
        <p:nvSpPr>
          <p:cNvPr id="3" name="내용 개체 틀 2"/>
          <p:cNvSpPr>
            <a:spLocks noGrp="1"/>
          </p:cNvSpPr>
          <p:nvPr>
            <p:ph sz="quarter" idx="1"/>
          </p:nvPr>
        </p:nvSpPr>
        <p:spPr>
          <a:xfrm>
            <a:off x="467544" y="1628800"/>
            <a:ext cx="8229600" cy="1368152"/>
          </a:xfrm>
        </p:spPr>
        <p:txBody>
          <a:bodyPr>
            <a:normAutofit fontScale="85000" lnSpcReduction="10000"/>
          </a:bodyPr>
          <a:lstStyle/>
          <a:p>
            <a:pPr marL="0" indent="0">
              <a:lnSpc>
                <a:spcPct val="120000"/>
              </a:lnSpc>
              <a:buNone/>
            </a:pPr>
            <a:r>
              <a:rPr lang="en-US" altLang="ko-KR" sz="1600" dirty="0"/>
              <a:t>w’ </a:t>
            </a:r>
            <a:r>
              <a:rPr lang="ko-KR" altLang="en-US" sz="1600" dirty="0"/>
              <a:t>모드로 파일을 연 경우에는 이미 존재하는 파일을 열 경우 그 파일의 내용이 모두 사라지게 된다</a:t>
            </a:r>
            <a:endParaRPr lang="en-US" altLang="ko-KR" sz="1800" dirty="0" smtClean="0"/>
          </a:p>
          <a:p>
            <a:pPr marL="0" indent="0">
              <a:lnSpc>
                <a:spcPct val="120000"/>
              </a:lnSpc>
              <a:buNone/>
            </a:pPr>
            <a:r>
              <a:rPr lang="ko-KR" altLang="en-US" sz="1800" dirty="0" smtClean="0"/>
              <a:t>파일을 다시 추가하려면  </a:t>
            </a:r>
            <a:endParaRPr lang="en-US" altLang="ko-KR" sz="1800" dirty="0" smtClean="0"/>
          </a:p>
          <a:p>
            <a:pPr marL="0" indent="0">
              <a:lnSpc>
                <a:spcPct val="120000"/>
              </a:lnSpc>
              <a:buNone/>
            </a:pPr>
            <a:r>
              <a:rPr lang="ko-KR" altLang="en-US" sz="1800" dirty="0" smtClean="0"/>
              <a:t> </a:t>
            </a:r>
            <a:r>
              <a:rPr lang="ko-KR" altLang="en-US" sz="1800" dirty="0"/>
              <a:t>파일객체 </a:t>
            </a:r>
            <a:r>
              <a:rPr lang="en-US" altLang="ko-KR" sz="1800" dirty="0"/>
              <a:t>= </a:t>
            </a:r>
            <a:r>
              <a:rPr lang="en-US" altLang="ko-KR" sz="1800" b="1" dirty="0"/>
              <a:t>open</a:t>
            </a:r>
            <a:r>
              <a:rPr lang="en-US" altLang="ko-KR" sz="1800" dirty="0"/>
              <a:t>(</a:t>
            </a:r>
            <a:r>
              <a:rPr lang="ko-KR" altLang="en-US" sz="1800" dirty="0"/>
              <a:t>파일이름</a:t>
            </a:r>
            <a:r>
              <a:rPr lang="en-US" altLang="ko-KR" sz="1800" dirty="0"/>
              <a:t>, </a:t>
            </a:r>
            <a:r>
              <a:rPr lang="en-US" altLang="ko-KR" sz="1800" dirty="0" smtClean="0"/>
              <a:t>“a”)</a:t>
            </a:r>
            <a:r>
              <a:rPr lang="ko-KR" altLang="en-US" sz="1800" dirty="0" smtClean="0"/>
              <a:t>로 </a:t>
            </a:r>
            <a:r>
              <a:rPr lang="ko-KR" altLang="en-US" sz="1800" dirty="0" err="1" smtClean="0"/>
              <a:t>세팅하여</a:t>
            </a:r>
            <a:r>
              <a:rPr lang="ko-KR" altLang="en-US" sz="1800" dirty="0" smtClean="0"/>
              <a:t> </a:t>
            </a:r>
            <a:r>
              <a:rPr lang="en-US" altLang="ko-KR" sz="1800" dirty="0" smtClean="0"/>
              <a:t> </a:t>
            </a:r>
            <a:r>
              <a:rPr lang="ko-KR" altLang="en-US" sz="1800" dirty="0" smtClean="0"/>
              <a:t>파일객체</a:t>
            </a:r>
            <a:r>
              <a:rPr lang="en-US" altLang="ko-KR" sz="1800" dirty="0" smtClean="0"/>
              <a:t>.write()</a:t>
            </a:r>
            <a:r>
              <a:rPr lang="ko-KR" altLang="en-US" sz="1800" dirty="0" smtClean="0"/>
              <a:t>를 이용하여 파일에 쓰기 </a:t>
            </a:r>
            <a:endParaRPr lang="en-US" altLang="ko-KR" sz="1800" dirty="0" smtClean="0"/>
          </a:p>
        </p:txBody>
      </p:sp>
      <p:sp>
        <p:nvSpPr>
          <p:cNvPr id="6" name="직사각형 5"/>
          <p:cNvSpPr/>
          <p:nvPr/>
        </p:nvSpPr>
        <p:spPr>
          <a:xfrm>
            <a:off x="1043608" y="3356992"/>
            <a:ext cx="3168352"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f = open("newfile.txt", 'w') </a:t>
            </a:r>
          </a:p>
          <a:p>
            <a:endParaRPr lang="en-US" altLang="ko-KR" sz="900" dirty="0"/>
          </a:p>
          <a:p>
            <a:r>
              <a:rPr lang="en-US" altLang="ko-KR" sz="900" dirty="0"/>
              <a:t>for </a:t>
            </a:r>
            <a:r>
              <a:rPr lang="en-US" altLang="ko-KR" sz="900" dirty="0" err="1"/>
              <a:t>i</a:t>
            </a:r>
            <a:r>
              <a:rPr lang="en-US" altLang="ko-KR" sz="900" dirty="0"/>
              <a:t> in range(1, 11): </a:t>
            </a:r>
          </a:p>
          <a:p>
            <a:r>
              <a:rPr lang="en-US" altLang="ko-KR" sz="900" dirty="0" smtClean="0"/>
              <a:t>    # </a:t>
            </a:r>
            <a:r>
              <a:rPr lang="ko-KR" altLang="en-US" sz="900" dirty="0"/>
              <a:t>파일 라인에 출력</a:t>
            </a:r>
          </a:p>
          <a:p>
            <a:r>
              <a:rPr lang="en-US" altLang="ko-KR" sz="900" dirty="0" smtClean="0"/>
              <a:t>    line </a:t>
            </a:r>
            <a:r>
              <a:rPr lang="en-US" altLang="ko-KR" sz="900" dirty="0"/>
              <a:t>= "%d </a:t>
            </a:r>
            <a:r>
              <a:rPr lang="ko-KR" altLang="en-US" sz="900" dirty="0"/>
              <a:t>번째 줄입니다</a:t>
            </a:r>
            <a:r>
              <a:rPr lang="en-US" altLang="ko-KR" sz="900" dirty="0"/>
              <a:t>.\n" % </a:t>
            </a:r>
            <a:r>
              <a:rPr lang="en-US" altLang="ko-KR" sz="900" dirty="0" err="1"/>
              <a:t>i</a:t>
            </a:r>
            <a:r>
              <a:rPr lang="en-US" altLang="ko-KR" sz="900" dirty="0"/>
              <a:t> </a:t>
            </a:r>
          </a:p>
          <a:p>
            <a:r>
              <a:rPr lang="en-US" altLang="ko-KR" sz="900" dirty="0" smtClean="0"/>
              <a:t>    </a:t>
            </a:r>
            <a:r>
              <a:rPr lang="en-US" altLang="ko-KR" sz="900" dirty="0" err="1" smtClean="0"/>
              <a:t>f.write</a:t>
            </a:r>
            <a:r>
              <a:rPr lang="en-US" altLang="ko-KR" sz="900" dirty="0" smtClean="0"/>
              <a:t>(line</a:t>
            </a:r>
            <a:r>
              <a:rPr lang="en-US" altLang="ko-KR" sz="900" dirty="0"/>
              <a:t>) </a:t>
            </a:r>
          </a:p>
          <a:p>
            <a:endParaRPr lang="en-US" altLang="ko-KR" sz="900" dirty="0"/>
          </a:p>
          <a:p>
            <a:r>
              <a:rPr lang="en-US" altLang="ko-KR" sz="900" dirty="0" err="1"/>
              <a:t>f.close</a:t>
            </a:r>
            <a:r>
              <a:rPr lang="en-US" altLang="ko-KR" sz="900" dirty="0" smtClean="0"/>
              <a:t>()</a:t>
            </a:r>
          </a:p>
          <a:p>
            <a:endParaRPr lang="en-US" altLang="ko-KR" sz="900" dirty="0" smtClean="0"/>
          </a:p>
          <a:p>
            <a:r>
              <a:rPr lang="en-US" altLang="ko-KR" sz="900" dirty="0" smtClean="0"/>
              <a:t># </a:t>
            </a:r>
            <a:r>
              <a:rPr lang="ko-KR" altLang="en-US" sz="900" dirty="0" smtClean="0"/>
              <a:t>기존 파일에 추가모드로 </a:t>
            </a:r>
            <a:r>
              <a:rPr lang="ko-KR" altLang="en-US" sz="900" dirty="0" err="1" smtClean="0"/>
              <a:t>세팅</a:t>
            </a:r>
            <a:endParaRPr lang="en-US" altLang="ko-KR" sz="900" dirty="0"/>
          </a:p>
          <a:p>
            <a:r>
              <a:rPr lang="en-US" altLang="ko-KR" sz="900" dirty="0"/>
              <a:t>f = open("</a:t>
            </a:r>
            <a:r>
              <a:rPr lang="en-US" altLang="ko-KR" sz="900" dirty="0" err="1"/>
              <a:t>newfile.txt",'a</a:t>
            </a:r>
            <a:r>
              <a:rPr lang="en-US" altLang="ko-KR" sz="900" dirty="0"/>
              <a:t>')</a:t>
            </a:r>
          </a:p>
          <a:p>
            <a:r>
              <a:rPr lang="en-US" altLang="ko-KR" sz="900" dirty="0"/>
              <a:t/>
            </a:r>
            <a:br>
              <a:rPr lang="en-US" altLang="ko-KR" sz="900" dirty="0"/>
            </a:br>
            <a:r>
              <a:rPr lang="en-US" altLang="ko-KR" sz="900" dirty="0" smtClean="0"/>
              <a:t>for </a:t>
            </a:r>
            <a:r>
              <a:rPr lang="en-US" altLang="ko-KR" sz="900" dirty="0" err="1"/>
              <a:t>i</a:t>
            </a:r>
            <a:r>
              <a:rPr lang="en-US" altLang="ko-KR" sz="900" dirty="0"/>
              <a:t> in range(11, 21): </a:t>
            </a:r>
          </a:p>
          <a:p>
            <a:r>
              <a:rPr lang="en-US" altLang="ko-KR" sz="900" dirty="0" smtClean="0"/>
              <a:t>    data </a:t>
            </a:r>
            <a:r>
              <a:rPr lang="en-US" altLang="ko-KR" sz="900" dirty="0"/>
              <a:t>= "%d</a:t>
            </a:r>
            <a:r>
              <a:rPr lang="ko-KR" altLang="en-US" sz="900" dirty="0"/>
              <a:t>번째 줄입니다</a:t>
            </a:r>
            <a:r>
              <a:rPr lang="en-US" altLang="ko-KR" sz="900" dirty="0"/>
              <a:t>.\n" % </a:t>
            </a:r>
            <a:r>
              <a:rPr lang="en-US" altLang="ko-KR" sz="900" dirty="0" err="1"/>
              <a:t>i</a:t>
            </a:r>
            <a:r>
              <a:rPr lang="en-US" altLang="ko-KR" sz="900" dirty="0"/>
              <a:t> </a:t>
            </a:r>
          </a:p>
          <a:p>
            <a:r>
              <a:rPr lang="en-US" altLang="ko-KR" sz="900" dirty="0" smtClean="0"/>
              <a:t>    </a:t>
            </a:r>
            <a:r>
              <a:rPr lang="en-US" altLang="ko-KR" sz="900" dirty="0" err="1" smtClean="0"/>
              <a:t>f.write</a:t>
            </a:r>
            <a:r>
              <a:rPr lang="en-US" altLang="ko-KR" sz="900" dirty="0" smtClean="0"/>
              <a:t>(data</a:t>
            </a:r>
            <a:r>
              <a:rPr lang="en-US" altLang="ko-KR" sz="900" dirty="0"/>
              <a:t>) </a:t>
            </a:r>
          </a:p>
          <a:p>
            <a:r>
              <a:rPr lang="en-US" altLang="ko-KR" sz="900" dirty="0"/>
              <a:t/>
            </a:r>
            <a:br>
              <a:rPr lang="en-US" altLang="ko-KR" sz="900" dirty="0"/>
            </a:br>
            <a:endParaRPr lang="en-US" altLang="ko-KR" sz="900" dirty="0"/>
          </a:p>
          <a:p>
            <a:r>
              <a:rPr lang="en-US" altLang="ko-KR" sz="900" dirty="0" err="1"/>
              <a:t>f.close</a:t>
            </a:r>
            <a:r>
              <a:rPr lang="en-US" altLang="ko-KR" sz="900" dirty="0"/>
              <a:t>()</a:t>
            </a:r>
            <a:endParaRPr lang="ko-KR" altLang="en-US" sz="900" dirty="0"/>
          </a:p>
        </p:txBody>
      </p:sp>
      <p:sp>
        <p:nvSpPr>
          <p:cNvPr id="5" name="TextBox 4"/>
          <p:cNvSpPr txBox="1"/>
          <p:nvPr/>
        </p:nvSpPr>
        <p:spPr>
          <a:xfrm>
            <a:off x="4355976" y="3645024"/>
            <a:ext cx="3168352" cy="1015663"/>
          </a:xfrm>
          <a:prstGeom prst="rect">
            <a:avLst/>
          </a:prstGeom>
          <a:noFill/>
        </p:spPr>
        <p:txBody>
          <a:bodyPr wrap="square" rtlCol="0">
            <a:spAutoFit/>
          </a:bodyPr>
          <a:lstStyle/>
          <a:p>
            <a:r>
              <a:rPr lang="ko-KR" altLang="en-US" sz="1200" dirty="0" smtClean="0"/>
              <a:t>현재 </a:t>
            </a:r>
            <a:r>
              <a:rPr lang="ko-KR" altLang="en-US" sz="1200" dirty="0" err="1" smtClean="0"/>
              <a:t>디렉토리에</a:t>
            </a:r>
            <a:r>
              <a:rPr lang="ko-KR" altLang="en-US" sz="1200" dirty="0" smtClean="0"/>
              <a:t> </a:t>
            </a:r>
            <a:r>
              <a:rPr lang="en-US" altLang="ko-KR" sz="1200" dirty="0" smtClean="0"/>
              <a:t>newfile.txt</a:t>
            </a:r>
            <a:r>
              <a:rPr lang="ko-KR" altLang="en-US" sz="1200" dirty="0" smtClean="0"/>
              <a:t>을 열고 </a:t>
            </a:r>
            <a:endParaRPr lang="en-US" altLang="ko-KR" sz="1200" dirty="0" smtClean="0"/>
          </a:p>
          <a:p>
            <a:r>
              <a:rPr lang="en-US" altLang="ko-KR" sz="1200" dirty="0" smtClean="0"/>
              <a:t>10</a:t>
            </a:r>
            <a:r>
              <a:rPr lang="ko-KR" altLang="en-US" sz="1200" dirty="0" smtClean="0"/>
              <a:t>라인 추가하고 </a:t>
            </a:r>
            <a:endParaRPr lang="en-US" altLang="ko-KR" sz="1200" dirty="0"/>
          </a:p>
          <a:p>
            <a:r>
              <a:rPr lang="ko-KR" altLang="en-US" sz="1200" dirty="0" smtClean="0"/>
              <a:t>다시 </a:t>
            </a:r>
            <a:r>
              <a:rPr lang="ko-KR" altLang="en-US" sz="1200" dirty="0" err="1" smtClean="0"/>
              <a:t>오픈하여</a:t>
            </a:r>
            <a:r>
              <a:rPr lang="ko-KR" altLang="en-US" sz="1200" dirty="0" smtClean="0"/>
              <a:t> </a:t>
            </a:r>
            <a:r>
              <a:rPr lang="en-US" altLang="ko-KR" sz="1200" dirty="0" smtClean="0"/>
              <a:t>20</a:t>
            </a:r>
            <a:r>
              <a:rPr lang="ko-KR" altLang="en-US" sz="1200" dirty="0" smtClean="0"/>
              <a:t>라인까지 추가</a:t>
            </a:r>
            <a:endParaRPr lang="en-US" altLang="ko-KR" sz="1200" dirty="0" smtClean="0"/>
          </a:p>
          <a:p>
            <a:endParaRPr lang="en-US" altLang="ko-KR" sz="1200" dirty="0"/>
          </a:p>
          <a:p>
            <a:r>
              <a:rPr lang="en-US" altLang="ko-KR" sz="1200" dirty="0" smtClean="0"/>
              <a:t>newfile.txt</a:t>
            </a:r>
            <a:r>
              <a:rPr lang="ko-KR" altLang="en-US" sz="1200" dirty="0" smtClean="0"/>
              <a:t>을 열면 결과값은 </a:t>
            </a:r>
            <a:endParaRPr lang="ko-KR" altLang="en-US" sz="1200" dirty="0"/>
          </a:p>
        </p:txBody>
      </p:sp>
      <p:sp>
        <p:nvSpPr>
          <p:cNvPr id="7" name="TextBox 6"/>
          <p:cNvSpPr txBox="1"/>
          <p:nvPr/>
        </p:nvSpPr>
        <p:spPr>
          <a:xfrm>
            <a:off x="5308056" y="4665292"/>
            <a:ext cx="2016224" cy="1631216"/>
          </a:xfrm>
          <a:prstGeom prst="rect">
            <a:avLst/>
          </a:prstGeom>
          <a:noFill/>
        </p:spPr>
        <p:txBody>
          <a:bodyPr wrap="square" rtlCol="0">
            <a:spAutoFit/>
          </a:bodyPr>
          <a:lstStyle/>
          <a:p>
            <a:r>
              <a:rPr lang="en-US" altLang="ko-KR" sz="500" dirty="0"/>
              <a:t>1 </a:t>
            </a:r>
            <a:r>
              <a:rPr lang="ko-KR" altLang="en-US" sz="500" dirty="0"/>
              <a:t>번째 줄입니다</a:t>
            </a:r>
            <a:r>
              <a:rPr lang="en-US" altLang="ko-KR" sz="500" dirty="0"/>
              <a:t>.</a:t>
            </a:r>
          </a:p>
          <a:p>
            <a:r>
              <a:rPr lang="en-US" altLang="ko-KR" sz="500" dirty="0"/>
              <a:t>2 </a:t>
            </a:r>
            <a:r>
              <a:rPr lang="ko-KR" altLang="en-US" sz="500" dirty="0"/>
              <a:t>번째 줄입니다</a:t>
            </a:r>
            <a:r>
              <a:rPr lang="en-US" altLang="ko-KR" sz="500" dirty="0"/>
              <a:t>.</a:t>
            </a:r>
          </a:p>
          <a:p>
            <a:r>
              <a:rPr lang="en-US" altLang="ko-KR" sz="500" dirty="0"/>
              <a:t>3 </a:t>
            </a:r>
            <a:r>
              <a:rPr lang="ko-KR" altLang="en-US" sz="500" dirty="0"/>
              <a:t>번째 줄입니다</a:t>
            </a:r>
            <a:r>
              <a:rPr lang="en-US" altLang="ko-KR" sz="500" dirty="0"/>
              <a:t>.</a:t>
            </a:r>
          </a:p>
          <a:p>
            <a:r>
              <a:rPr lang="en-US" altLang="ko-KR" sz="500" dirty="0"/>
              <a:t>4 </a:t>
            </a:r>
            <a:r>
              <a:rPr lang="ko-KR" altLang="en-US" sz="500" dirty="0"/>
              <a:t>번째 줄입니다</a:t>
            </a:r>
            <a:r>
              <a:rPr lang="en-US" altLang="ko-KR" sz="500" dirty="0"/>
              <a:t>.</a:t>
            </a:r>
          </a:p>
          <a:p>
            <a:r>
              <a:rPr lang="en-US" altLang="ko-KR" sz="500" dirty="0"/>
              <a:t>5 </a:t>
            </a:r>
            <a:r>
              <a:rPr lang="ko-KR" altLang="en-US" sz="500" dirty="0"/>
              <a:t>번째 줄입니다</a:t>
            </a:r>
            <a:r>
              <a:rPr lang="en-US" altLang="ko-KR" sz="500" dirty="0"/>
              <a:t>.</a:t>
            </a:r>
          </a:p>
          <a:p>
            <a:r>
              <a:rPr lang="en-US" altLang="ko-KR" sz="500" dirty="0"/>
              <a:t>6 </a:t>
            </a:r>
            <a:r>
              <a:rPr lang="ko-KR" altLang="en-US" sz="500" dirty="0"/>
              <a:t>번째 줄입니다</a:t>
            </a:r>
            <a:r>
              <a:rPr lang="en-US" altLang="ko-KR" sz="500" dirty="0"/>
              <a:t>.</a:t>
            </a:r>
          </a:p>
          <a:p>
            <a:r>
              <a:rPr lang="en-US" altLang="ko-KR" sz="500" dirty="0"/>
              <a:t>7 </a:t>
            </a:r>
            <a:r>
              <a:rPr lang="ko-KR" altLang="en-US" sz="500" dirty="0"/>
              <a:t>번째 줄입니다</a:t>
            </a:r>
            <a:r>
              <a:rPr lang="en-US" altLang="ko-KR" sz="500" dirty="0"/>
              <a:t>.</a:t>
            </a:r>
          </a:p>
          <a:p>
            <a:r>
              <a:rPr lang="en-US" altLang="ko-KR" sz="500" dirty="0"/>
              <a:t>8 </a:t>
            </a:r>
            <a:r>
              <a:rPr lang="ko-KR" altLang="en-US" sz="500" dirty="0"/>
              <a:t>번째 줄입니다</a:t>
            </a:r>
            <a:r>
              <a:rPr lang="en-US" altLang="ko-KR" sz="500" dirty="0"/>
              <a:t>.</a:t>
            </a:r>
          </a:p>
          <a:p>
            <a:r>
              <a:rPr lang="en-US" altLang="ko-KR" sz="500" dirty="0"/>
              <a:t>9 </a:t>
            </a:r>
            <a:r>
              <a:rPr lang="ko-KR" altLang="en-US" sz="500" dirty="0"/>
              <a:t>번째 줄입니다</a:t>
            </a:r>
            <a:r>
              <a:rPr lang="en-US" altLang="ko-KR" sz="500" dirty="0"/>
              <a:t>.</a:t>
            </a:r>
          </a:p>
          <a:p>
            <a:r>
              <a:rPr lang="en-US" altLang="ko-KR" sz="500" dirty="0"/>
              <a:t>10 </a:t>
            </a:r>
            <a:r>
              <a:rPr lang="ko-KR" altLang="en-US" sz="500" dirty="0"/>
              <a:t>번째 줄입니다</a:t>
            </a:r>
            <a:r>
              <a:rPr lang="en-US" altLang="ko-KR" sz="500" dirty="0"/>
              <a:t>.</a:t>
            </a:r>
          </a:p>
          <a:p>
            <a:r>
              <a:rPr lang="en-US" altLang="ko-KR" sz="500" dirty="0"/>
              <a:t>11</a:t>
            </a:r>
            <a:r>
              <a:rPr lang="ko-KR" altLang="en-US" sz="500" dirty="0"/>
              <a:t>번째 줄입니다</a:t>
            </a:r>
            <a:r>
              <a:rPr lang="en-US" altLang="ko-KR" sz="500" dirty="0"/>
              <a:t>.</a:t>
            </a:r>
          </a:p>
          <a:p>
            <a:r>
              <a:rPr lang="en-US" altLang="ko-KR" sz="500" dirty="0"/>
              <a:t>12</a:t>
            </a:r>
            <a:r>
              <a:rPr lang="ko-KR" altLang="en-US" sz="500" dirty="0"/>
              <a:t>번째 줄입니다</a:t>
            </a:r>
            <a:r>
              <a:rPr lang="en-US" altLang="ko-KR" sz="500" dirty="0"/>
              <a:t>.</a:t>
            </a:r>
          </a:p>
          <a:p>
            <a:r>
              <a:rPr lang="en-US" altLang="ko-KR" sz="500" dirty="0"/>
              <a:t>13</a:t>
            </a:r>
            <a:r>
              <a:rPr lang="ko-KR" altLang="en-US" sz="500" dirty="0"/>
              <a:t>번째 줄입니다</a:t>
            </a:r>
            <a:r>
              <a:rPr lang="en-US" altLang="ko-KR" sz="500" dirty="0"/>
              <a:t>.</a:t>
            </a:r>
          </a:p>
          <a:p>
            <a:r>
              <a:rPr lang="en-US" altLang="ko-KR" sz="500" dirty="0"/>
              <a:t>14</a:t>
            </a:r>
            <a:r>
              <a:rPr lang="ko-KR" altLang="en-US" sz="500" dirty="0"/>
              <a:t>번째 줄입니다</a:t>
            </a:r>
            <a:r>
              <a:rPr lang="en-US" altLang="ko-KR" sz="500" dirty="0"/>
              <a:t>.</a:t>
            </a:r>
          </a:p>
          <a:p>
            <a:r>
              <a:rPr lang="en-US" altLang="ko-KR" sz="500" dirty="0"/>
              <a:t>15</a:t>
            </a:r>
            <a:r>
              <a:rPr lang="ko-KR" altLang="en-US" sz="500" dirty="0"/>
              <a:t>번째 줄입니다</a:t>
            </a:r>
            <a:r>
              <a:rPr lang="en-US" altLang="ko-KR" sz="500" dirty="0"/>
              <a:t>.</a:t>
            </a:r>
          </a:p>
          <a:p>
            <a:r>
              <a:rPr lang="en-US" altLang="ko-KR" sz="500" dirty="0"/>
              <a:t>16</a:t>
            </a:r>
            <a:r>
              <a:rPr lang="ko-KR" altLang="en-US" sz="500" dirty="0"/>
              <a:t>번째 줄입니다</a:t>
            </a:r>
            <a:r>
              <a:rPr lang="en-US" altLang="ko-KR" sz="500" dirty="0"/>
              <a:t>.</a:t>
            </a:r>
          </a:p>
          <a:p>
            <a:r>
              <a:rPr lang="en-US" altLang="ko-KR" sz="500" dirty="0"/>
              <a:t>17</a:t>
            </a:r>
            <a:r>
              <a:rPr lang="ko-KR" altLang="en-US" sz="500" dirty="0"/>
              <a:t>번째 줄입니다</a:t>
            </a:r>
            <a:r>
              <a:rPr lang="en-US" altLang="ko-KR" sz="500" dirty="0"/>
              <a:t>.</a:t>
            </a:r>
          </a:p>
          <a:p>
            <a:r>
              <a:rPr lang="en-US" altLang="ko-KR" sz="500" dirty="0"/>
              <a:t>18</a:t>
            </a:r>
            <a:r>
              <a:rPr lang="ko-KR" altLang="en-US" sz="500" dirty="0"/>
              <a:t>번째 줄입니다</a:t>
            </a:r>
            <a:r>
              <a:rPr lang="en-US" altLang="ko-KR" sz="500" dirty="0"/>
              <a:t>.</a:t>
            </a:r>
          </a:p>
          <a:p>
            <a:r>
              <a:rPr lang="en-US" altLang="ko-KR" sz="500" dirty="0"/>
              <a:t>19</a:t>
            </a:r>
            <a:r>
              <a:rPr lang="ko-KR" altLang="en-US" sz="500" dirty="0"/>
              <a:t>번째 줄입니다</a:t>
            </a:r>
            <a:r>
              <a:rPr lang="en-US" altLang="ko-KR" sz="500" dirty="0"/>
              <a:t>.</a:t>
            </a:r>
          </a:p>
          <a:p>
            <a:r>
              <a:rPr lang="en-US" altLang="ko-KR" sz="500" dirty="0"/>
              <a:t>20</a:t>
            </a:r>
            <a:r>
              <a:rPr lang="ko-KR" altLang="en-US" sz="500" dirty="0"/>
              <a:t>번째 줄입니다</a:t>
            </a:r>
            <a:r>
              <a:rPr lang="en-US" altLang="ko-KR" sz="500" dirty="0"/>
              <a:t>.</a:t>
            </a:r>
            <a:endParaRPr lang="ko-KR" altLang="en-US" sz="500" dirty="0"/>
          </a:p>
        </p:txBody>
      </p:sp>
    </p:spTree>
    <p:extLst>
      <p:ext uri="{BB962C8B-B14F-4D97-AF65-F5344CB8AC3E}">
        <p14:creationId xmlns:p14="http://schemas.microsoft.com/office/powerpoint/2010/main" val="2740947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Sequence </a:t>
            </a:r>
            <a:r>
              <a:rPr lang="en-US" altLang="ko-KR" dirty="0" smtClean="0"/>
              <a:t>: String </a:t>
            </a:r>
            <a:r>
              <a:rPr lang="en-US" altLang="ko-KR" dirty="0"/>
              <a:t>Type</a:t>
            </a:r>
            <a:endParaRPr lang="ko-KR" altLang="en-US" dirty="0"/>
          </a:p>
        </p:txBody>
      </p:sp>
    </p:spTree>
    <p:extLst>
      <p:ext uri="{BB962C8B-B14F-4D97-AF65-F5344CB8AC3E}">
        <p14:creationId xmlns:p14="http://schemas.microsoft.com/office/powerpoint/2010/main" val="4167772095"/>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오픈 후 읽기</a:t>
            </a:r>
            <a:r>
              <a:rPr lang="en-US" altLang="ko-KR" b="1" dirty="0" smtClean="0"/>
              <a:t>- </a:t>
            </a:r>
            <a:r>
              <a:rPr lang="ko-KR" altLang="en-US" b="1" dirty="0" smtClean="0"/>
              <a:t>한 라인</a:t>
            </a:r>
            <a:endParaRPr lang="en-US" altLang="ko-KR" b="1" dirty="0"/>
          </a:p>
        </p:txBody>
      </p:sp>
      <p:sp>
        <p:nvSpPr>
          <p:cNvPr id="3" name="내용 개체 틀 2"/>
          <p:cNvSpPr>
            <a:spLocks noGrp="1"/>
          </p:cNvSpPr>
          <p:nvPr>
            <p:ph sz="quarter" idx="1"/>
          </p:nvPr>
        </p:nvSpPr>
        <p:spPr>
          <a:xfrm>
            <a:off x="467544" y="1628800"/>
            <a:ext cx="8229600" cy="1008112"/>
          </a:xfrm>
        </p:spPr>
        <p:txBody>
          <a:bodyPr>
            <a:normAutofit/>
          </a:bodyPr>
          <a:lstStyle/>
          <a:p>
            <a:pPr marL="0" indent="0">
              <a:lnSpc>
                <a:spcPct val="120000"/>
              </a:lnSpc>
              <a:buNone/>
            </a:pPr>
            <a:r>
              <a:rPr lang="ko-KR" altLang="en-US" sz="1800" dirty="0" smtClean="0"/>
              <a:t>파일을 다시 </a:t>
            </a:r>
            <a:r>
              <a:rPr lang="ko-KR" altLang="en-US" sz="1800" dirty="0" err="1" smtClean="0"/>
              <a:t>오픈하고</a:t>
            </a:r>
            <a:r>
              <a:rPr lang="ko-KR" altLang="en-US" sz="1800" dirty="0" smtClean="0"/>
              <a:t>  </a:t>
            </a:r>
            <a:endParaRPr lang="en-US" altLang="ko-KR" sz="1800" dirty="0" smtClean="0"/>
          </a:p>
          <a:p>
            <a:pPr marL="0" indent="0">
              <a:lnSpc>
                <a:spcPct val="120000"/>
              </a:lnSpc>
              <a:buNone/>
            </a:pPr>
            <a:r>
              <a:rPr lang="ko-KR" altLang="en-US" sz="1800" dirty="0" smtClean="0"/>
              <a:t>    파일객체</a:t>
            </a:r>
            <a:r>
              <a:rPr lang="en-US" altLang="ko-KR" sz="1800" dirty="0" smtClean="0"/>
              <a:t>.</a:t>
            </a:r>
            <a:r>
              <a:rPr lang="en-US" altLang="ko-KR" sz="1800" dirty="0" err="1" smtClean="0"/>
              <a:t>readline</a:t>
            </a:r>
            <a:r>
              <a:rPr lang="en-US" altLang="ko-KR" sz="1800" dirty="0" smtClean="0"/>
              <a:t>()</a:t>
            </a:r>
            <a:r>
              <a:rPr lang="ko-KR" altLang="en-US" sz="1800" dirty="0" smtClean="0"/>
              <a:t>를 이용하여 파일을</a:t>
            </a:r>
            <a:r>
              <a:rPr lang="en-US" altLang="ko-KR" sz="1800" dirty="0" smtClean="0"/>
              <a:t> </a:t>
            </a:r>
            <a:r>
              <a:rPr lang="ko-KR" altLang="en-US" sz="1800" dirty="0" smtClean="0"/>
              <a:t>읽기 </a:t>
            </a:r>
            <a:endParaRPr lang="en-US" altLang="ko-KR" sz="1800" dirty="0" smtClean="0"/>
          </a:p>
        </p:txBody>
      </p:sp>
      <p:sp>
        <p:nvSpPr>
          <p:cNvPr id="6" name="직사각형 5"/>
          <p:cNvSpPr/>
          <p:nvPr/>
        </p:nvSpPr>
        <p:spPr>
          <a:xfrm>
            <a:off x="1043608" y="3573016"/>
            <a:ext cx="316835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smtClean="0"/>
              <a:t># </a:t>
            </a:r>
            <a:r>
              <a:rPr lang="ko-KR" altLang="en-US" sz="900" dirty="0" smtClean="0"/>
              <a:t>읽기모드로  파일 읽기</a:t>
            </a:r>
            <a:endParaRPr lang="en-US" altLang="ko-KR" sz="900" dirty="0" smtClean="0"/>
          </a:p>
          <a:p>
            <a:r>
              <a:rPr lang="en-US" altLang="ko-KR" sz="900" dirty="0" smtClean="0"/>
              <a:t>f </a:t>
            </a:r>
            <a:r>
              <a:rPr lang="en-US" altLang="ko-KR" sz="900" dirty="0"/>
              <a:t>= open("newfile.txt", 'r</a:t>
            </a:r>
            <a:r>
              <a:rPr lang="en-US" altLang="ko-KR" sz="900" dirty="0" smtClean="0"/>
              <a:t>')</a:t>
            </a:r>
          </a:p>
          <a:p>
            <a:r>
              <a:rPr lang="en-US" altLang="ko-KR" sz="900" dirty="0" smtClean="0"/>
              <a:t> </a:t>
            </a:r>
          </a:p>
          <a:p>
            <a:r>
              <a:rPr lang="en-US" altLang="ko-KR" sz="900" dirty="0" smtClean="0"/>
              <a:t># </a:t>
            </a:r>
            <a:r>
              <a:rPr lang="ko-KR" altLang="en-US" sz="900" dirty="0" smtClean="0"/>
              <a:t>파일에서 한 라인 읽기</a:t>
            </a:r>
            <a:endParaRPr lang="en-US" altLang="ko-KR" sz="900" dirty="0"/>
          </a:p>
          <a:p>
            <a:r>
              <a:rPr lang="en-US" altLang="ko-KR" sz="900" dirty="0"/>
              <a:t>line = </a:t>
            </a:r>
            <a:r>
              <a:rPr lang="en-US" altLang="ko-KR" sz="900" dirty="0" err="1"/>
              <a:t>f.readline</a:t>
            </a:r>
            <a:r>
              <a:rPr lang="en-US" altLang="ko-KR" sz="900" dirty="0"/>
              <a:t>() </a:t>
            </a:r>
          </a:p>
          <a:p>
            <a:r>
              <a:rPr lang="en-US" altLang="ko-KR" sz="900" dirty="0"/>
              <a:t>print(line</a:t>
            </a:r>
            <a:r>
              <a:rPr lang="en-US" altLang="ko-KR" sz="900" dirty="0" smtClean="0"/>
              <a:t>)</a:t>
            </a:r>
          </a:p>
          <a:p>
            <a:endParaRPr lang="en-US" altLang="ko-KR" sz="900" dirty="0"/>
          </a:p>
          <a:p>
            <a:r>
              <a:rPr lang="en-US" altLang="ko-KR" sz="900" dirty="0" err="1"/>
              <a:t>f.close</a:t>
            </a:r>
            <a:r>
              <a:rPr lang="en-US" altLang="ko-KR" sz="900" dirty="0"/>
              <a:t>()</a:t>
            </a:r>
            <a:endParaRPr lang="ko-KR" altLang="en-US" sz="900" dirty="0"/>
          </a:p>
        </p:txBody>
      </p:sp>
      <p:sp>
        <p:nvSpPr>
          <p:cNvPr id="5" name="TextBox 4"/>
          <p:cNvSpPr txBox="1"/>
          <p:nvPr/>
        </p:nvSpPr>
        <p:spPr>
          <a:xfrm>
            <a:off x="4355976" y="3645024"/>
            <a:ext cx="3168352" cy="646331"/>
          </a:xfrm>
          <a:prstGeom prst="rect">
            <a:avLst/>
          </a:prstGeom>
          <a:noFill/>
        </p:spPr>
        <p:txBody>
          <a:bodyPr wrap="square" rtlCol="0">
            <a:spAutoFit/>
          </a:bodyPr>
          <a:lstStyle/>
          <a:p>
            <a:r>
              <a:rPr lang="ko-KR" altLang="en-US" sz="1200" dirty="0" smtClean="0"/>
              <a:t>현재 </a:t>
            </a:r>
            <a:r>
              <a:rPr lang="ko-KR" altLang="en-US" sz="1200" dirty="0" err="1" smtClean="0"/>
              <a:t>디렉토리에</a:t>
            </a:r>
            <a:r>
              <a:rPr lang="ko-KR" altLang="en-US" sz="1200" dirty="0" smtClean="0"/>
              <a:t> </a:t>
            </a:r>
            <a:r>
              <a:rPr lang="en-US" altLang="ko-KR" sz="1200" dirty="0" smtClean="0"/>
              <a:t>newfile.txt</a:t>
            </a:r>
            <a:r>
              <a:rPr lang="ko-KR" altLang="en-US" sz="1200" dirty="0" smtClean="0"/>
              <a:t>을 열고 </a:t>
            </a:r>
            <a:endParaRPr lang="en-US" altLang="ko-KR" sz="1200" dirty="0" smtClean="0"/>
          </a:p>
          <a:p>
            <a:endParaRPr lang="en-US" altLang="ko-KR" sz="1200" dirty="0"/>
          </a:p>
          <a:p>
            <a:r>
              <a:rPr lang="ko-KR" altLang="en-US" sz="1200" dirty="0" err="1" smtClean="0"/>
              <a:t>출력값은</a:t>
            </a:r>
            <a:r>
              <a:rPr lang="ko-KR" altLang="en-US" sz="1200" dirty="0" smtClean="0"/>
              <a:t> </a:t>
            </a:r>
            <a:endParaRPr lang="ko-KR" altLang="en-US" sz="1200" dirty="0"/>
          </a:p>
        </p:txBody>
      </p:sp>
      <p:sp>
        <p:nvSpPr>
          <p:cNvPr id="7" name="TextBox 6"/>
          <p:cNvSpPr txBox="1"/>
          <p:nvPr/>
        </p:nvSpPr>
        <p:spPr>
          <a:xfrm>
            <a:off x="5292080" y="4476021"/>
            <a:ext cx="2016224" cy="369332"/>
          </a:xfrm>
          <a:prstGeom prst="rect">
            <a:avLst/>
          </a:prstGeom>
          <a:noFill/>
        </p:spPr>
        <p:txBody>
          <a:bodyPr wrap="square" rtlCol="0">
            <a:spAutoFit/>
          </a:bodyPr>
          <a:lstStyle/>
          <a:p>
            <a:r>
              <a:rPr lang="en-US" altLang="ko-KR" sz="900" dirty="0"/>
              <a:t>1 </a:t>
            </a:r>
            <a:r>
              <a:rPr lang="ko-KR" altLang="en-US" sz="900" dirty="0"/>
              <a:t>번째 줄입니다</a:t>
            </a:r>
            <a:r>
              <a:rPr lang="en-US" altLang="ko-KR" sz="900" dirty="0"/>
              <a:t>.</a:t>
            </a:r>
          </a:p>
          <a:p>
            <a:endParaRPr lang="ko-KR" altLang="en-US" sz="900" dirty="0"/>
          </a:p>
        </p:txBody>
      </p:sp>
    </p:spTree>
    <p:extLst>
      <p:ext uri="{BB962C8B-B14F-4D97-AF65-F5344CB8AC3E}">
        <p14:creationId xmlns:p14="http://schemas.microsoft.com/office/powerpoint/2010/main" val="400462855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File </a:t>
            </a:r>
            <a:r>
              <a:rPr lang="ko-KR" altLang="en-US" b="1" dirty="0" smtClean="0"/>
              <a:t>오픈 후 읽기</a:t>
            </a:r>
            <a:r>
              <a:rPr lang="en-US" altLang="ko-KR" b="1" dirty="0" smtClean="0"/>
              <a:t>- </a:t>
            </a:r>
            <a:r>
              <a:rPr lang="ko-KR" altLang="en-US" b="1" dirty="0" smtClean="0"/>
              <a:t>여러 라인</a:t>
            </a:r>
            <a:endParaRPr lang="en-US" altLang="ko-KR" b="1" dirty="0"/>
          </a:p>
        </p:txBody>
      </p:sp>
      <p:sp>
        <p:nvSpPr>
          <p:cNvPr id="3" name="내용 개체 틀 2"/>
          <p:cNvSpPr>
            <a:spLocks noGrp="1"/>
          </p:cNvSpPr>
          <p:nvPr>
            <p:ph sz="quarter" idx="1"/>
          </p:nvPr>
        </p:nvSpPr>
        <p:spPr>
          <a:xfrm>
            <a:off x="467544" y="1628800"/>
            <a:ext cx="8229600" cy="1512168"/>
          </a:xfrm>
        </p:spPr>
        <p:txBody>
          <a:bodyPr>
            <a:normAutofit/>
          </a:bodyPr>
          <a:lstStyle/>
          <a:p>
            <a:pPr marL="0" indent="0">
              <a:lnSpc>
                <a:spcPct val="120000"/>
              </a:lnSpc>
              <a:buNone/>
            </a:pPr>
            <a:r>
              <a:rPr lang="ko-KR" altLang="en-US" sz="1800" dirty="0" smtClean="0"/>
              <a:t>파일을 다시 </a:t>
            </a:r>
            <a:r>
              <a:rPr lang="ko-KR" altLang="en-US" sz="1800" dirty="0" err="1" smtClean="0"/>
              <a:t>오픈하고</a:t>
            </a:r>
            <a:r>
              <a:rPr lang="ko-KR" altLang="en-US" sz="1800" dirty="0" smtClean="0"/>
              <a:t>  </a:t>
            </a:r>
            <a:endParaRPr lang="en-US" altLang="ko-KR" sz="1800" dirty="0" smtClean="0"/>
          </a:p>
          <a:p>
            <a:pPr marL="0" indent="0">
              <a:lnSpc>
                <a:spcPct val="120000"/>
              </a:lnSpc>
              <a:buNone/>
            </a:pPr>
            <a:r>
              <a:rPr lang="ko-KR" altLang="en-US" sz="1800" dirty="0" smtClean="0"/>
              <a:t>    파일객체</a:t>
            </a:r>
            <a:r>
              <a:rPr lang="en-US" altLang="ko-KR" sz="1800" dirty="0" smtClean="0"/>
              <a:t>.</a:t>
            </a:r>
            <a:r>
              <a:rPr lang="en-US" altLang="ko-KR" sz="1800" dirty="0" err="1" smtClean="0"/>
              <a:t>readline</a:t>
            </a:r>
            <a:r>
              <a:rPr lang="en-US" altLang="ko-KR" sz="1800" dirty="0" smtClean="0"/>
              <a:t>(), </a:t>
            </a:r>
            <a:r>
              <a:rPr lang="ko-KR" altLang="en-US" sz="1800" dirty="0" smtClean="0"/>
              <a:t>파일객체</a:t>
            </a:r>
            <a:r>
              <a:rPr lang="en-US" altLang="ko-KR" sz="1800" dirty="0" smtClean="0"/>
              <a:t>.</a:t>
            </a:r>
            <a:r>
              <a:rPr lang="en-US" altLang="ko-KR" sz="1800" dirty="0" err="1" smtClean="0"/>
              <a:t>readlines</a:t>
            </a:r>
            <a:r>
              <a:rPr lang="en-US" altLang="ko-KR" sz="1800" dirty="0" smtClean="0"/>
              <a:t>(), </a:t>
            </a:r>
            <a:r>
              <a:rPr lang="ko-KR" altLang="en-US" sz="1800" dirty="0" smtClean="0"/>
              <a:t>파일객체</a:t>
            </a:r>
            <a:r>
              <a:rPr lang="en-US" altLang="ko-KR" sz="1800" dirty="0" smtClean="0"/>
              <a:t>.read()</a:t>
            </a:r>
            <a:r>
              <a:rPr lang="ko-KR" altLang="en-US" sz="1800" dirty="0" smtClean="0"/>
              <a:t>를 이용하여 파일을</a:t>
            </a:r>
            <a:r>
              <a:rPr lang="en-US" altLang="ko-KR" sz="1800" dirty="0" smtClean="0"/>
              <a:t> </a:t>
            </a:r>
            <a:r>
              <a:rPr lang="ko-KR" altLang="en-US" sz="1800" dirty="0" smtClean="0"/>
              <a:t>읽기 </a:t>
            </a:r>
            <a:endParaRPr lang="en-US" altLang="ko-KR" sz="1800" dirty="0" smtClean="0"/>
          </a:p>
        </p:txBody>
      </p:sp>
      <p:sp>
        <p:nvSpPr>
          <p:cNvPr id="6" name="직사각형 5"/>
          <p:cNvSpPr/>
          <p:nvPr/>
        </p:nvSpPr>
        <p:spPr>
          <a:xfrm>
            <a:off x="1043608" y="3933056"/>
            <a:ext cx="2160240"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f = open("newfile.txt", 'r')</a:t>
            </a:r>
          </a:p>
          <a:p>
            <a:r>
              <a:rPr lang="en-US" altLang="ko-KR" sz="900" dirty="0"/>
              <a:t/>
            </a:r>
            <a:br>
              <a:rPr lang="en-US" altLang="ko-KR" sz="900" dirty="0"/>
            </a:br>
            <a:endParaRPr lang="en-US" altLang="ko-KR" sz="900" dirty="0"/>
          </a:p>
          <a:p>
            <a:r>
              <a:rPr lang="en-US" altLang="ko-KR" sz="900" dirty="0"/>
              <a:t>while True: </a:t>
            </a:r>
          </a:p>
          <a:p>
            <a:r>
              <a:rPr lang="en-US" altLang="ko-KR" sz="900" dirty="0" smtClean="0"/>
              <a:t>    line </a:t>
            </a:r>
            <a:r>
              <a:rPr lang="en-US" altLang="ko-KR" sz="900" dirty="0"/>
              <a:t>= </a:t>
            </a:r>
            <a:r>
              <a:rPr lang="en-US" altLang="ko-KR" sz="900" dirty="0" err="1"/>
              <a:t>f.readline</a:t>
            </a:r>
            <a:r>
              <a:rPr lang="en-US" altLang="ko-KR" sz="900" dirty="0"/>
              <a:t>()</a:t>
            </a:r>
          </a:p>
          <a:p>
            <a:r>
              <a:rPr lang="en-US" altLang="ko-KR" sz="900" dirty="0" smtClean="0"/>
              <a:t>    if </a:t>
            </a:r>
            <a:r>
              <a:rPr lang="en-US" altLang="ko-KR" sz="900" dirty="0"/>
              <a:t>not line: break </a:t>
            </a:r>
          </a:p>
          <a:p>
            <a:r>
              <a:rPr lang="en-US" altLang="ko-KR" sz="900" dirty="0" smtClean="0"/>
              <a:t>    print(line</a:t>
            </a:r>
            <a:r>
              <a:rPr lang="en-US" altLang="ko-KR" sz="900" dirty="0"/>
              <a:t>)</a:t>
            </a:r>
          </a:p>
          <a:p>
            <a:r>
              <a:rPr lang="en-US" altLang="ko-KR" sz="900" dirty="0"/>
              <a:t/>
            </a:r>
            <a:br>
              <a:rPr lang="en-US" altLang="ko-KR" sz="900" dirty="0"/>
            </a:br>
            <a:endParaRPr lang="en-US" altLang="ko-KR" sz="900" dirty="0"/>
          </a:p>
          <a:p>
            <a:r>
              <a:rPr lang="en-US" altLang="ko-KR" sz="900" dirty="0" err="1"/>
              <a:t>f.close</a:t>
            </a:r>
            <a:r>
              <a:rPr lang="en-US" altLang="ko-KR" sz="900" dirty="0"/>
              <a:t>()</a:t>
            </a:r>
            <a:endParaRPr lang="ko-KR" altLang="en-US" sz="900" dirty="0"/>
          </a:p>
        </p:txBody>
      </p:sp>
      <p:sp>
        <p:nvSpPr>
          <p:cNvPr id="8" name="직사각형 7"/>
          <p:cNvSpPr/>
          <p:nvPr/>
        </p:nvSpPr>
        <p:spPr>
          <a:xfrm>
            <a:off x="3635896" y="3933056"/>
            <a:ext cx="208823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f = open("newfile.txt", 'r') </a:t>
            </a:r>
          </a:p>
          <a:p>
            <a:r>
              <a:rPr lang="en-US" altLang="ko-KR" sz="900" dirty="0"/>
              <a:t>data = </a:t>
            </a:r>
            <a:r>
              <a:rPr lang="en-US" altLang="ko-KR" sz="900" dirty="0" err="1"/>
              <a:t>f.read</a:t>
            </a:r>
            <a:r>
              <a:rPr lang="en-US" altLang="ko-KR" sz="900" dirty="0"/>
              <a:t>()</a:t>
            </a:r>
          </a:p>
          <a:p>
            <a:r>
              <a:rPr lang="en-US" altLang="ko-KR" sz="900" dirty="0"/>
              <a:t/>
            </a:r>
            <a:br>
              <a:rPr lang="en-US" altLang="ko-KR" sz="900" dirty="0"/>
            </a:br>
            <a:endParaRPr lang="en-US" altLang="ko-KR" sz="900" dirty="0"/>
          </a:p>
          <a:p>
            <a:r>
              <a:rPr lang="en-US" altLang="ko-KR" sz="900" dirty="0"/>
              <a:t>print(data) </a:t>
            </a:r>
          </a:p>
          <a:p>
            <a:r>
              <a:rPr lang="en-US" altLang="ko-KR" sz="900" dirty="0"/>
              <a:t/>
            </a:r>
            <a:br>
              <a:rPr lang="en-US" altLang="ko-KR" sz="900" dirty="0"/>
            </a:br>
            <a:endParaRPr lang="en-US" altLang="ko-KR" sz="900" dirty="0"/>
          </a:p>
          <a:p>
            <a:r>
              <a:rPr lang="en-US" altLang="ko-KR" sz="900" dirty="0" err="1"/>
              <a:t>f.close</a:t>
            </a:r>
            <a:r>
              <a:rPr lang="en-US" altLang="ko-KR" sz="900" dirty="0"/>
              <a:t>()</a:t>
            </a:r>
            <a:endParaRPr lang="ko-KR" altLang="en-US" sz="900" dirty="0"/>
          </a:p>
        </p:txBody>
      </p:sp>
      <p:sp>
        <p:nvSpPr>
          <p:cNvPr id="4" name="TextBox 3"/>
          <p:cNvSpPr txBox="1"/>
          <p:nvPr/>
        </p:nvSpPr>
        <p:spPr>
          <a:xfrm>
            <a:off x="971600" y="3570149"/>
            <a:ext cx="2232248" cy="276999"/>
          </a:xfrm>
          <a:prstGeom prst="rect">
            <a:avLst/>
          </a:prstGeom>
          <a:noFill/>
        </p:spPr>
        <p:txBody>
          <a:bodyPr wrap="square" rtlCol="0">
            <a:spAutoFit/>
          </a:bodyPr>
          <a:lstStyle/>
          <a:p>
            <a:pPr algn="ctr"/>
            <a:r>
              <a:rPr lang="ko-KR" altLang="en-US" sz="1200" dirty="0" err="1" smtClean="0"/>
              <a:t>한줄씩</a:t>
            </a:r>
            <a:r>
              <a:rPr lang="ko-KR" altLang="en-US" sz="1200" dirty="0" smtClean="0"/>
              <a:t> 읽기</a:t>
            </a:r>
            <a:endParaRPr lang="ko-KR" altLang="en-US" sz="1200" dirty="0"/>
          </a:p>
        </p:txBody>
      </p:sp>
      <p:sp>
        <p:nvSpPr>
          <p:cNvPr id="9" name="TextBox 8"/>
          <p:cNvSpPr txBox="1"/>
          <p:nvPr/>
        </p:nvSpPr>
        <p:spPr>
          <a:xfrm>
            <a:off x="3275856" y="3570149"/>
            <a:ext cx="2736304" cy="276999"/>
          </a:xfrm>
          <a:prstGeom prst="rect">
            <a:avLst/>
          </a:prstGeom>
          <a:noFill/>
        </p:spPr>
        <p:txBody>
          <a:bodyPr wrap="square" rtlCol="0">
            <a:spAutoFit/>
          </a:bodyPr>
          <a:lstStyle/>
          <a:p>
            <a:pPr algn="ctr"/>
            <a:r>
              <a:rPr lang="ko-KR" altLang="en-US" sz="1200" dirty="0" smtClean="0"/>
              <a:t>파일 읽고 </a:t>
            </a:r>
            <a:r>
              <a:rPr lang="en-US" altLang="ko-KR" sz="1200" dirty="0" err="1" smtClean="0"/>
              <a:t>iterable</a:t>
            </a:r>
            <a:r>
              <a:rPr lang="en-US" altLang="ko-KR" sz="1200" dirty="0" smtClean="0"/>
              <a:t> </a:t>
            </a:r>
            <a:r>
              <a:rPr lang="ko-KR" altLang="en-US" sz="1200" dirty="0" smtClean="0"/>
              <a:t>이용</a:t>
            </a:r>
            <a:endParaRPr lang="ko-KR" altLang="en-US" sz="1200" dirty="0"/>
          </a:p>
        </p:txBody>
      </p:sp>
      <p:sp>
        <p:nvSpPr>
          <p:cNvPr id="10" name="직사각형 9"/>
          <p:cNvSpPr/>
          <p:nvPr/>
        </p:nvSpPr>
        <p:spPr>
          <a:xfrm>
            <a:off x="6156176" y="3927312"/>
            <a:ext cx="2088232" cy="2304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f = open("newfile.txt", 'r') </a:t>
            </a:r>
          </a:p>
          <a:p>
            <a:r>
              <a:rPr lang="en-US" altLang="ko-KR" sz="900" dirty="0"/>
              <a:t>data = </a:t>
            </a:r>
            <a:r>
              <a:rPr lang="en-US" altLang="ko-KR" sz="900" dirty="0" err="1"/>
              <a:t>f.read</a:t>
            </a:r>
            <a:r>
              <a:rPr lang="en-US" altLang="ko-KR" sz="900" dirty="0"/>
              <a:t>()</a:t>
            </a:r>
          </a:p>
          <a:p>
            <a:r>
              <a:rPr lang="en-US" altLang="ko-KR" sz="900" dirty="0"/>
              <a:t/>
            </a:r>
            <a:br>
              <a:rPr lang="en-US" altLang="ko-KR" sz="900" dirty="0"/>
            </a:br>
            <a:endParaRPr lang="en-US" altLang="ko-KR" sz="900" dirty="0"/>
          </a:p>
          <a:p>
            <a:r>
              <a:rPr lang="en-US" altLang="ko-KR" sz="900" dirty="0"/>
              <a:t>print(data) </a:t>
            </a:r>
          </a:p>
          <a:p>
            <a:r>
              <a:rPr lang="en-US" altLang="ko-KR" sz="900" dirty="0"/>
              <a:t/>
            </a:r>
            <a:br>
              <a:rPr lang="en-US" altLang="ko-KR" sz="900" dirty="0"/>
            </a:br>
            <a:endParaRPr lang="en-US" altLang="ko-KR" sz="900" dirty="0"/>
          </a:p>
          <a:p>
            <a:r>
              <a:rPr lang="en-US" altLang="ko-KR" sz="900" dirty="0" err="1"/>
              <a:t>f.close</a:t>
            </a:r>
            <a:r>
              <a:rPr lang="en-US" altLang="ko-KR" sz="900" dirty="0"/>
              <a:t>()</a:t>
            </a:r>
            <a:endParaRPr lang="ko-KR" altLang="en-US" sz="900" dirty="0"/>
          </a:p>
        </p:txBody>
      </p:sp>
      <p:sp>
        <p:nvSpPr>
          <p:cNvPr id="11" name="TextBox 10"/>
          <p:cNvSpPr txBox="1"/>
          <p:nvPr/>
        </p:nvSpPr>
        <p:spPr>
          <a:xfrm>
            <a:off x="5724128" y="3584049"/>
            <a:ext cx="2736304" cy="276999"/>
          </a:xfrm>
          <a:prstGeom prst="rect">
            <a:avLst/>
          </a:prstGeom>
          <a:noFill/>
        </p:spPr>
        <p:txBody>
          <a:bodyPr wrap="square" rtlCol="0">
            <a:spAutoFit/>
          </a:bodyPr>
          <a:lstStyle/>
          <a:p>
            <a:pPr algn="ctr"/>
            <a:r>
              <a:rPr lang="ko-KR" altLang="en-US" sz="1200" dirty="0" smtClean="0"/>
              <a:t>파일 전체 읽기 </a:t>
            </a:r>
            <a:endParaRPr lang="ko-KR" altLang="en-US" sz="1200" dirty="0"/>
          </a:p>
        </p:txBody>
      </p:sp>
    </p:spTree>
    <p:extLst>
      <p:ext uri="{BB962C8B-B14F-4D97-AF65-F5344CB8AC3E}">
        <p14:creationId xmlns:p14="http://schemas.microsoft.com/office/powerpoint/2010/main" val="84904947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pPr algn="ctr"/>
            <a:r>
              <a:rPr lang="en-US" altLang="ko-KR" dirty="0" smtClean="0"/>
              <a:t> </a:t>
            </a:r>
            <a:r>
              <a:rPr lang="ko-KR" altLang="en-US" dirty="0" smtClean="0"/>
              <a:t>직접 실행 </a:t>
            </a:r>
            <a:r>
              <a:rPr lang="en-US" altLang="ko-KR" dirty="0" smtClean="0"/>
              <a:t/>
            </a:r>
            <a:br>
              <a:rPr lang="en-US" altLang="ko-KR" dirty="0" smtClean="0"/>
            </a:br>
            <a:r>
              <a:rPr lang="ko-KR" altLang="en-US" dirty="0" smtClean="0"/>
              <a:t>함수들</a:t>
            </a:r>
            <a:endParaRPr lang="ko-KR" altLang="en-US" dirty="0"/>
          </a:p>
        </p:txBody>
      </p:sp>
    </p:spTree>
    <p:extLst>
      <p:ext uri="{BB962C8B-B14F-4D97-AF65-F5344CB8AC3E}">
        <p14:creationId xmlns:p14="http://schemas.microsoft.com/office/powerpoint/2010/main" val="165704585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err="1" smtClean="0"/>
              <a:t>eval</a:t>
            </a:r>
            <a:r>
              <a:rPr lang="en-US" altLang="ko-KR" b="1" dirty="0" smtClean="0"/>
              <a:t> : Expression </a:t>
            </a:r>
            <a:r>
              <a:rPr lang="ko-KR" altLang="en-US" b="1" dirty="0" smtClean="0"/>
              <a:t>실행</a:t>
            </a:r>
            <a:endParaRPr lang="en-US" altLang="ko-KR" b="1" dirty="0"/>
          </a:p>
        </p:txBody>
      </p:sp>
      <p:sp>
        <p:nvSpPr>
          <p:cNvPr id="3" name="내용 개체 틀 2"/>
          <p:cNvSpPr>
            <a:spLocks noGrp="1"/>
          </p:cNvSpPr>
          <p:nvPr>
            <p:ph sz="quarter" idx="1"/>
          </p:nvPr>
        </p:nvSpPr>
        <p:spPr>
          <a:xfrm>
            <a:off x="467544" y="1628800"/>
            <a:ext cx="8229600" cy="1512168"/>
          </a:xfrm>
        </p:spPr>
        <p:txBody>
          <a:bodyPr>
            <a:normAutofit/>
          </a:bodyPr>
          <a:lstStyle/>
          <a:p>
            <a:pPr marL="0" indent="0">
              <a:lnSpc>
                <a:spcPct val="120000"/>
              </a:lnSpc>
              <a:buNone/>
            </a:pPr>
            <a:r>
              <a:rPr lang="en-US" altLang="ko-KR" sz="1800" dirty="0" err="1" smtClean="0"/>
              <a:t>Eval</a:t>
            </a:r>
            <a:r>
              <a:rPr lang="en-US" altLang="ko-KR" sz="1800" dirty="0" smtClean="0"/>
              <a:t> </a:t>
            </a:r>
            <a:r>
              <a:rPr lang="ko-KR" altLang="en-US" sz="1800" dirty="0" smtClean="0"/>
              <a:t>함수는 컴파일 및 </a:t>
            </a:r>
            <a:r>
              <a:rPr lang="ko-KR" altLang="en-US" sz="1800" dirty="0" err="1" smtClean="0"/>
              <a:t>표현식을</a:t>
            </a:r>
            <a:r>
              <a:rPr lang="ko-KR" altLang="en-US" sz="1800" dirty="0" smtClean="0"/>
              <a:t> 평가하고 실행 처리</a:t>
            </a:r>
            <a:endParaRPr lang="en-US" altLang="ko-KR" sz="1800" dirty="0" smtClean="0"/>
          </a:p>
        </p:txBody>
      </p:sp>
      <p:sp>
        <p:nvSpPr>
          <p:cNvPr id="6" name="직사각형 5"/>
          <p:cNvSpPr/>
          <p:nvPr/>
        </p:nvSpPr>
        <p:spPr>
          <a:xfrm>
            <a:off x="1043608" y="3284984"/>
            <a:ext cx="3456384"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eval</a:t>
            </a:r>
            <a:r>
              <a:rPr lang="en-US" altLang="ko-KR" sz="1200" dirty="0"/>
              <a:t>("1+2")</a:t>
            </a:r>
          </a:p>
          <a:p>
            <a:r>
              <a:rPr lang="en-US" altLang="ko-KR" sz="1200" dirty="0" smtClean="0"/>
              <a:t>3</a:t>
            </a:r>
          </a:p>
          <a:p>
            <a:r>
              <a:rPr lang="en-US" altLang="ko-KR" sz="1200" dirty="0" smtClean="0"/>
              <a:t>&gt;&gt;&gt;</a:t>
            </a:r>
            <a:endParaRPr lang="ko-KR" altLang="en-US" sz="1200" dirty="0"/>
          </a:p>
        </p:txBody>
      </p:sp>
    </p:spTree>
    <p:extLst>
      <p:ext uri="{BB962C8B-B14F-4D97-AF65-F5344CB8AC3E}">
        <p14:creationId xmlns:p14="http://schemas.microsoft.com/office/powerpoint/2010/main" val="89542336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exec : Statement </a:t>
            </a:r>
            <a:r>
              <a:rPr lang="ko-KR" altLang="en-US" b="1" dirty="0" smtClean="0"/>
              <a:t>실</a:t>
            </a:r>
            <a:r>
              <a:rPr lang="ko-KR" altLang="en-US" b="1" dirty="0"/>
              <a:t>행</a:t>
            </a:r>
            <a:endParaRPr lang="en-US" altLang="ko-KR" b="1" dirty="0"/>
          </a:p>
        </p:txBody>
      </p:sp>
      <p:sp>
        <p:nvSpPr>
          <p:cNvPr id="3" name="내용 개체 틀 2"/>
          <p:cNvSpPr>
            <a:spLocks noGrp="1"/>
          </p:cNvSpPr>
          <p:nvPr>
            <p:ph sz="quarter" idx="1"/>
          </p:nvPr>
        </p:nvSpPr>
        <p:spPr>
          <a:xfrm>
            <a:off x="467544" y="1628800"/>
            <a:ext cx="8229600" cy="1512168"/>
          </a:xfrm>
        </p:spPr>
        <p:txBody>
          <a:bodyPr>
            <a:normAutofit/>
          </a:bodyPr>
          <a:lstStyle/>
          <a:p>
            <a:pPr marL="0" indent="0">
              <a:lnSpc>
                <a:spcPct val="120000"/>
              </a:lnSpc>
              <a:buNone/>
            </a:pPr>
            <a:r>
              <a:rPr lang="en-US" altLang="ko-KR" sz="1800" dirty="0" smtClean="0"/>
              <a:t>Exec</a:t>
            </a:r>
            <a:r>
              <a:rPr lang="ko-KR" altLang="en-US" sz="1800" dirty="0" smtClean="0"/>
              <a:t>함수는 </a:t>
            </a:r>
            <a:r>
              <a:rPr lang="ko-KR" altLang="en-US" sz="1800" dirty="0" err="1" smtClean="0"/>
              <a:t>컴파일하여</a:t>
            </a:r>
            <a:r>
              <a:rPr lang="ko-KR" altLang="en-US" sz="1800" dirty="0" smtClean="0"/>
              <a:t> 문장을 평가하고 실행하기</a:t>
            </a:r>
            <a:endParaRPr lang="en-US" altLang="ko-KR" sz="1800" dirty="0" smtClean="0"/>
          </a:p>
        </p:txBody>
      </p:sp>
      <p:sp>
        <p:nvSpPr>
          <p:cNvPr id="12" name="직사각형 11"/>
          <p:cNvSpPr/>
          <p:nvPr/>
        </p:nvSpPr>
        <p:spPr>
          <a:xfrm>
            <a:off x="1043608" y="3284984"/>
            <a:ext cx="3456384"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exec('print "hello world"')</a:t>
            </a:r>
          </a:p>
          <a:p>
            <a:r>
              <a:rPr lang="en-US" altLang="ko-KR" sz="1200" dirty="0"/>
              <a:t>hello world</a:t>
            </a:r>
          </a:p>
          <a:p>
            <a:r>
              <a:rPr lang="en-US" altLang="ko-KR" sz="1200" dirty="0"/>
              <a:t>&gt;&gt;&gt;</a:t>
            </a:r>
            <a:endParaRPr lang="ko-KR" altLang="en-US" sz="1200" dirty="0"/>
          </a:p>
        </p:txBody>
      </p:sp>
    </p:spTree>
    <p:extLst>
      <p:ext uri="{BB962C8B-B14F-4D97-AF65-F5344CB8AC3E}">
        <p14:creationId xmlns:p14="http://schemas.microsoft.com/office/powerpoint/2010/main" val="361472154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Text </a:t>
            </a:r>
            <a:r>
              <a:rPr lang="ko-KR" altLang="en-US" b="1" dirty="0" smtClean="0"/>
              <a:t>실행 </a:t>
            </a:r>
            <a:r>
              <a:rPr lang="en-US" altLang="ko-KR" b="1" dirty="0" smtClean="0"/>
              <a:t>Class </a:t>
            </a:r>
            <a:r>
              <a:rPr lang="ko-KR" altLang="en-US" b="1" dirty="0" smtClean="0"/>
              <a:t>만들기</a:t>
            </a:r>
            <a:r>
              <a:rPr lang="en-US" altLang="ko-KR" b="1" dirty="0" smtClean="0"/>
              <a:t>(1)</a:t>
            </a:r>
            <a:endParaRPr lang="en-US" altLang="ko-KR" b="1" dirty="0"/>
          </a:p>
        </p:txBody>
      </p:sp>
      <p:sp>
        <p:nvSpPr>
          <p:cNvPr id="3" name="내용 개체 틀 2"/>
          <p:cNvSpPr>
            <a:spLocks noGrp="1"/>
          </p:cNvSpPr>
          <p:nvPr>
            <p:ph sz="quarter" idx="1"/>
          </p:nvPr>
        </p:nvSpPr>
        <p:spPr>
          <a:xfrm>
            <a:off x="467544" y="1628800"/>
            <a:ext cx="8229600" cy="1512168"/>
          </a:xfrm>
        </p:spPr>
        <p:txBody>
          <a:bodyPr>
            <a:normAutofit/>
          </a:bodyPr>
          <a:lstStyle/>
          <a:p>
            <a:pPr marL="0" indent="0">
              <a:lnSpc>
                <a:spcPct val="120000"/>
              </a:lnSpc>
              <a:buNone/>
            </a:pPr>
            <a:r>
              <a:rPr lang="ko-KR" altLang="en-US" sz="1800" dirty="0" smtClean="0"/>
              <a:t>문자열을 받아서 문장을 평가하고 실행하는 클래스를 만들고 </a:t>
            </a:r>
            <a:r>
              <a:rPr lang="ko-KR" altLang="en-US" sz="1800" dirty="0" err="1" smtClean="0"/>
              <a:t>인스턴스를</a:t>
            </a:r>
            <a:r>
              <a:rPr lang="ko-KR" altLang="en-US" sz="1800" dirty="0" smtClean="0"/>
              <a:t> 만들고 실행하기</a:t>
            </a:r>
            <a:endParaRPr lang="en-US" altLang="ko-KR" sz="1800" dirty="0" smtClean="0"/>
          </a:p>
        </p:txBody>
      </p:sp>
      <p:sp>
        <p:nvSpPr>
          <p:cNvPr id="12" name="직사각형 11"/>
          <p:cNvSpPr/>
          <p:nvPr/>
        </p:nvSpPr>
        <p:spPr>
          <a:xfrm>
            <a:off x="1043608" y="3284984"/>
            <a:ext cx="3456384"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class Sandbox(object):</a:t>
            </a:r>
          </a:p>
          <a:p>
            <a:r>
              <a:rPr lang="en-US" altLang="ko-KR" sz="1200" dirty="0"/>
              <a:t>   </a:t>
            </a:r>
            <a:r>
              <a:rPr lang="en-US" altLang="ko-KR" sz="1200" dirty="0" err="1"/>
              <a:t>def</a:t>
            </a:r>
            <a:r>
              <a:rPr lang="en-US" altLang="ko-KR" sz="1200" dirty="0"/>
              <a:t> execute(self, </a:t>
            </a:r>
            <a:r>
              <a:rPr lang="en-US" altLang="ko-KR" sz="1200" dirty="0" err="1"/>
              <a:t>code_string</a:t>
            </a:r>
            <a:r>
              <a:rPr lang="en-US" altLang="ko-KR" sz="1200" dirty="0"/>
              <a:t>):</a:t>
            </a:r>
          </a:p>
          <a:p>
            <a:r>
              <a:rPr lang="en-US" altLang="ko-KR" sz="1200" dirty="0"/>
              <a:t>      exec </a:t>
            </a:r>
            <a:r>
              <a:rPr lang="en-US" altLang="ko-KR" sz="1200" dirty="0" err="1"/>
              <a:t>code_string</a:t>
            </a:r>
            <a:endParaRPr lang="en-US" altLang="ko-KR" sz="1200" dirty="0"/>
          </a:p>
          <a:p>
            <a:r>
              <a:rPr lang="en-US" altLang="ko-KR" sz="1200" dirty="0"/>
              <a:t>      </a:t>
            </a:r>
          </a:p>
          <a:p>
            <a:r>
              <a:rPr lang="en-US" altLang="ko-KR" sz="1200" dirty="0"/>
              <a:t>s = Sandbox()</a:t>
            </a:r>
          </a:p>
          <a:p>
            <a:r>
              <a:rPr lang="en-US" altLang="ko-KR" sz="1200" dirty="0"/>
              <a:t>code = """</a:t>
            </a:r>
          </a:p>
          <a:p>
            <a:r>
              <a:rPr lang="en-US" altLang="ko-KR" sz="1200" dirty="0"/>
              <a:t>print "Hello world"</a:t>
            </a:r>
          </a:p>
          <a:p>
            <a:r>
              <a:rPr lang="en-US" altLang="ko-KR" sz="1200" dirty="0"/>
              <a:t>"""</a:t>
            </a:r>
          </a:p>
          <a:p>
            <a:r>
              <a:rPr lang="en-US" altLang="ko-KR" sz="1200" dirty="0" err="1"/>
              <a:t>s.execute</a:t>
            </a:r>
            <a:r>
              <a:rPr lang="en-US" altLang="ko-KR" sz="1200" dirty="0"/>
              <a:t>(code)</a:t>
            </a:r>
            <a:endParaRPr lang="ko-KR" altLang="en-US" sz="1200" dirty="0"/>
          </a:p>
        </p:txBody>
      </p:sp>
      <p:sp>
        <p:nvSpPr>
          <p:cNvPr id="4" name="TextBox 3"/>
          <p:cNvSpPr txBox="1"/>
          <p:nvPr/>
        </p:nvSpPr>
        <p:spPr>
          <a:xfrm>
            <a:off x="5436096" y="3933056"/>
            <a:ext cx="3024336" cy="1477328"/>
          </a:xfrm>
          <a:prstGeom prst="rect">
            <a:avLst/>
          </a:prstGeom>
          <a:noFill/>
        </p:spPr>
        <p:txBody>
          <a:bodyPr wrap="square" rtlCol="0">
            <a:spAutoFit/>
          </a:bodyPr>
          <a:lstStyle/>
          <a:p>
            <a:r>
              <a:rPr lang="ko-KR" altLang="en-US" dirty="0" smtClean="0"/>
              <a:t>텍스트 즉 문자열을 받아서 문장을 실행</a:t>
            </a:r>
            <a:endParaRPr lang="en-US" altLang="ko-KR" dirty="0" smtClean="0"/>
          </a:p>
          <a:p>
            <a:endParaRPr lang="en-US" altLang="ko-KR" dirty="0" smtClean="0"/>
          </a:p>
          <a:p>
            <a:r>
              <a:rPr lang="en-US" altLang="ko-KR" dirty="0" smtClean="0"/>
              <a:t>#</a:t>
            </a:r>
            <a:r>
              <a:rPr lang="ko-KR" altLang="en-US" dirty="0" smtClean="0"/>
              <a:t>결과값</a:t>
            </a:r>
            <a:endParaRPr lang="en-US" altLang="ko-KR" dirty="0"/>
          </a:p>
          <a:p>
            <a:r>
              <a:rPr lang="en-US" altLang="ko-KR" dirty="0" smtClean="0"/>
              <a:t>Hello </a:t>
            </a:r>
            <a:r>
              <a:rPr lang="en-US" altLang="ko-KR" dirty="0"/>
              <a:t>world</a:t>
            </a:r>
            <a:endParaRPr lang="ko-KR" altLang="en-US" dirty="0"/>
          </a:p>
        </p:txBody>
      </p:sp>
    </p:spTree>
    <p:extLst>
      <p:ext uri="{BB962C8B-B14F-4D97-AF65-F5344CB8AC3E}">
        <p14:creationId xmlns:p14="http://schemas.microsoft.com/office/powerpoint/2010/main" val="284344523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Text </a:t>
            </a:r>
            <a:r>
              <a:rPr lang="ko-KR" altLang="en-US" b="1" dirty="0" smtClean="0"/>
              <a:t>실행 </a:t>
            </a:r>
            <a:r>
              <a:rPr lang="en-US" altLang="ko-KR" b="1" dirty="0" smtClean="0"/>
              <a:t>Class </a:t>
            </a:r>
            <a:r>
              <a:rPr lang="ko-KR" altLang="en-US" b="1" dirty="0" smtClean="0"/>
              <a:t>만들기</a:t>
            </a:r>
            <a:r>
              <a:rPr lang="en-US" altLang="ko-KR" b="1" dirty="0" smtClean="0"/>
              <a:t>(2)</a:t>
            </a:r>
            <a:endParaRPr lang="en-US" altLang="ko-KR" b="1" dirty="0"/>
          </a:p>
        </p:txBody>
      </p:sp>
      <p:sp>
        <p:nvSpPr>
          <p:cNvPr id="3" name="내용 개체 틀 2"/>
          <p:cNvSpPr>
            <a:spLocks noGrp="1"/>
          </p:cNvSpPr>
          <p:nvPr>
            <p:ph sz="quarter" idx="1"/>
          </p:nvPr>
        </p:nvSpPr>
        <p:spPr>
          <a:xfrm>
            <a:off x="467544" y="1628800"/>
            <a:ext cx="8229600" cy="1512168"/>
          </a:xfrm>
        </p:spPr>
        <p:txBody>
          <a:bodyPr>
            <a:normAutofit/>
          </a:bodyPr>
          <a:lstStyle/>
          <a:p>
            <a:pPr marL="0" indent="0">
              <a:lnSpc>
                <a:spcPct val="120000"/>
              </a:lnSpc>
              <a:buNone/>
            </a:pPr>
            <a:r>
              <a:rPr lang="en-US" altLang="ko-KR" sz="1800" dirty="0"/>
              <a:t>f</a:t>
            </a:r>
            <a:r>
              <a:rPr lang="en-US" altLang="ko-KR" sz="1800" dirty="0" smtClean="0"/>
              <a:t>ile, open, </a:t>
            </a:r>
            <a:r>
              <a:rPr lang="en-US" altLang="ko-KR" sz="1800" dirty="0" err="1" smtClean="0"/>
              <a:t>eval</a:t>
            </a:r>
            <a:r>
              <a:rPr lang="en-US" altLang="ko-KR" sz="1800" dirty="0" smtClean="0"/>
              <a:t>, exec </a:t>
            </a:r>
            <a:r>
              <a:rPr lang="ko-KR" altLang="en-US" sz="1800" dirty="0" smtClean="0"/>
              <a:t>등 </a:t>
            </a:r>
            <a:r>
              <a:rPr lang="en-US" altLang="ko-KR" sz="1800" dirty="0" smtClean="0"/>
              <a:t>keyword </a:t>
            </a:r>
            <a:r>
              <a:rPr lang="ko-KR" altLang="en-US" sz="1800" dirty="0" smtClean="0"/>
              <a:t>들 일부는 실행시킬 경우 자원낭비나 서비스상의 이슈가 발생할 수 있으므로 사용하지 않는다</a:t>
            </a:r>
            <a:r>
              <a:rPr lang="en-US" altLang="ko-KR" sz="1800" dirty="0" smtClean="0"/>
              <a:t>.</a:t>
            </a:r>
          </a:p>
        </p:txBody>
      </p:sp>
      <p:sp>
        <p:nvSpPr>
          <p:cNvPr id="12" name="직사각형 11"/>
          <p:cNvSpPr/>
          <p:nvPr/>
        </p:nvSpPr>
        <p:spPr>
          <a:xfrm>
            <a:off x="1043608" y="2763508"/>
            <a:ext cx="4176464" cy="381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class Sandbox(object):</a:t>
            </a:r>
          </a:p>
          <a:p>
            <a:r>
              <a:rPr lang="en-US" altLang="ko-KR" sz="1200" dirty="0"/>
              <a:t>   </a:t>
            </a:r>
            <a:r>
              <a:rPr lang="en-US" altLang="ko-KR" sz="1200" dirty="0" err="1"/>
              <a:t>def</a:t>
            </a:r>
            <a:r>
              <a:rPr lang="en-US" altLang="ko-KR" sz="1200" dirty="0"/>
              <a:t> execute(self, </a:t>
            </a:r>
            <a:r>
              <a:rPr lang="en-US" altLang="ko-KR" sz="1200" dirty="0" err="1"/>
              <a:t>code_string</a:t>
            </a:r>
            <a:r>
              <a:rPr lang="en-US" altLang="ko-KR" sz="1200" dirty="0"/>
              <a:t>):</a:t>
            </a:r>
          </a:p>
          <a:p>
            <a:r>
              <a:rPr lang="en-US" altLang="ko-KR" sz="1200" dirty="0" smtClean="0"/>
              <a:t>       exec </a:t>
            </a:r>
            <a:r>
              <a:rPr lang="en-US" altLang="ko-KR" sz="1200" dirty="0" err="1"/>
              <a:t>code_string</a:t>
            </a:r>
            <a:endParaRPr lang="en-US" altLang="ko-KR" sz="1200" dirty="0"/>
          </a:p>
          <a:p>
            <a:r>
              <a:rPr lang="en-US" altLang="ko-KR" sz="1200" dirty="0"/>
              <a:t>      </a:t>
            </a:r>
          </a:p>
          <a:p>
            <a:r>
              <a:rPr lang="en-US" altLang="ko-KR" sz="1200" dirty="0"/>
              <a:t>code1 = """</a:t>
            </a:r>
          </a:p>
          <a:p>
            <a:r>
              <a:rPr lang="en-US" altLang="ko-KR" sz="1200" dirty="0"/>
              <a:t>file("test.txt", "w").write("</a:t>
            </a:r>
            <a:r>
              <a:rPr lang="en-US" altLang="ko-KR" sz="1200" dirty="0" err="1"/>
              <a:t>Kaboom</a:t>
            </a:r>
            <a:r>
              <a:rPr lang="en-US" altLang="ko-KR" sz="1200" dirty="0"/>
              <a:t>!\\n")</a:t>
            </a:r>
          </a:p>
          <a:p>
            <a:r>
              <a:rPr lang="en-US" altLang="ko-KR" sz="1200" dirty="0"/>
              <a:t>"""</a:t>
            </a:r>
          </a:p>
          <a:p>
            <a:endParaRPr lang="en-US" altLang="ko-KR" sz="1200" dirty="0"/>
          </a:p>
          <a:p>
            <a:r>
              <a:rPr lang="en-US" altLang="ko-KR" sz="1200" dirty="0" err="1"/>
              <a:t>s.execute</a:t>
            </a:r>
            <a:r>
              <a:rPr lang="en-US" altLang="ko-KR" sz="1200" dirty="0"/>
              <a:t>(code1)</a:t>
            </a:r>
            <a:endParaRPr lang="ko-KR" altLang="en-US" sz="1200" dirty="0"/>
          </a:p>
        </p:txBody>
      </p:sp>
      <p:sp>
        <p:nvSpPr>
          <p:cNvPr id="4" name="TextBox 3"/>
          <p:cNvSpPr txBox="1"/>
          <p:nvPr/>
        </p:nvSpPr>
        <p:spPr>
          <a:xfrm>
            <a:off x="5436096" y="3933056"/>
            <a:ext cx="3024336" cy="1477328"/>
          </a:xfrm>
          <a:prstGeom prst="rect">
            <a:avLst/>
          </a:prstGeom>
          <a:noFill/>
        </p:spPr>
        <p:txBody>
          <a:bodyPr wrap="square" rtlCol="0">
            <a:spAutoFit/>
          </a:bodyPr>
          <a:lstStyle/>
          <a:p>
            <a:r>
              <a:rPr lang="ko-KR" altLang="en-US" dirty="0" smtClean="0"/>
              <a:t>텍스트 즉 문자열을 받아서 문장을 실행</a:t>
            </a:r>
            <a:endParaRPr lang="en-US" altLang="ko-KR" dirty="0" smtClean="0"/>
          </a:p>
          <a:p>
            <a:endParaRPr lang="en-US" altLang="ko-KR" dirty="0" smtClean="0"/>
          </a:p>
          <a:p>
            <a:r>
              <a:rPr lang="en-US" altLang="ko-KR" dirty="0" smtClean="0"/>
              <a:t>#</a:t>
            </a:r>
            <a:r>
              <a:rPr lang="ko-KR" altLang="en-US" dirty="0" smtClean="0"/>
              <a:t>결과값 </a:t>
            </a:r>
            <a:r>
              <a:rPr lang="en-US" altLang="ko-KR" dirty="0" smtClean="0"/>
              <a:t>test.txt </a:t>
            </a:r>
            <a:r>
              <a:rPr lang="ko-KR" altLang="en-US" dirty="0" smtClean="0"/>
              <a:t>내에</a:t>
            </a:r>
            <a:endParaRPr lang="en-US" altLang="ko-KR" dirty="0"/>
          </a:p>
          <a:p>
            <a:r>
              <a:rPr lang="en-US" altLang="ko-KR" dirty="0" err="1" smtClean="0"/>
              <a:t>Kaboom</a:t>
            </a:r>
            <a:r>
              <a:rPr lang="en-US" altLang="ko-KR" dirty="0" smtClean="0"/>
              <a:t>!</a:t>
            </a:r>
            <a:endParaRPr lang="ko-KR" altLang="en-US" dirty="0"/>
          </a:p>
        </p:txBody>
      </p:sp>
    </p:spTree>
    <p:extLst>
      <p:ext uri="{BB962C8B-B14F-4D97-AF65-F5344CB8AC3E}">
        <p14:creationId xmlns:p14="http://schemas.microsoft.com/office/powerpoint/2010/main" val="273178403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Text </a:t>
            </a:r>
            <a:r>
              <a:rPr lang="ko-KR" altLang="en-US" b="1" dirty="0" smtClean="0"/>
              <a:t>실행 </a:t>
            </a:r>
            <a:r>
              <a:rPr lang="en-US" altLang="ko-KR" b="1" dirty="0" smtClean="0"/>
              <a:t>Class </a:t>
            </a:r>
            <a:r>
              <a:rPr lang="ko-KR" altLang="en-US" b="1" dirty="0" smtClean="0"/>
              <a:t>만들기</a:t>
            </a:r>
            <a:r>
              <a:rPr lang="en-US" altLang="ko-KR" b="1" dirty="0" smtClean="0"/>
              <a:t>(3)</a:t>
            </a:r>
            <a:endParaRPr lang="en-US" altLang="ko-KR" b="1" dirty="0"/>
          </a:p>
        </p:txBody>
      </p:sp>
      <p:sp>
        <p:nvSpPr>
          <p:cNvPr id="3" name="내용 개체 틀 2"/>
          <p:cNvSpPr>
            <a:spLocks noGrp="1"/>
          </p:cNvSpPr>
          <p:nvPr>
            <p:ph sz="quarter" idx="1"/>
          </p:nvPr>
        </p:nvSpPr>
        <p:spPr>
          <a:xfrm>
            <a:off x="467544" y="1628800"/>
            <a:ext cx="8229600" cy="1512168"/>
          </a:xfrm>
        </p:spPr>
        <p:txBody>
          <a:bodyPr>
            <a:normAutofit/>
          </a:bodyPr>
          <a:lstStyle/>
          <a:p>
            <a:pPr marL="0" indent="0">
              <a:lnSpc>
                <a:spcPct val="120000"/>
              </a:lnSpc>
              <a:buNone/>
            </a:pPr>
            <a:r>
              <a:rPr lang="en-US" altLang="ko-KR" sz="1800" dirty="0"/>
              <a:t>f</a:t>
            </a:r>
            <a:r>
              <a:rPr lang="en-US" altLang="ko-KR" sz="1800" dirty="0" smtClean="0"/>
              <a:t>ile, open, </a:t>
            </a:r>
            <a:r>
              <a:rPr lang="en-US" altLang="ko-KR" sz="1800" dirty="0" err="1" smtClean="0"/>
              <a:t>eval</a:t>
            </a:r>
            <a:r>
              <a:rPr lang="en-US" altLang="ko-KR" sz="1800" dirty="0" smtClean="0"/>
              <a:t>, exec </a:t>
            </a:r>
            <a:r>
              <a:rPr lang="ko-KR" altLang="en-US" sz="1800" dirty="0" smtClean="0"/>
              <a:t>등 </a:t>
            </a:r>
            <a:r>
              <a:rPr lang="en-US" altLang="ko-KR" sz="1800" dirty="0" smtClean="0"/>
              <a:t>keyword </a:t>
            </a:r>
            <a:r>
              <a:rPr lang="ko-KR" altLang="en-US" sz="1800" dirty="0" smtClean="0"/>
              <a:t>들 일부는 실행시킬 경우 실제 </a:t>
            </a:r>
            <a:r>
              <a:rPr lang="en-US" altLang="ko-KR" sz="1800" dirty="0" smtClean="0"/>
              <a:t>__</a:t>
            </a:r>
            <a:r>
              <a:rPr lang="en-US" altLang="ko-KR" sz="1800" dirty="0" err="1" smtClean="0"/>
              <a:t>builtins</a:t>
            </a:r>
            <a:r>
              <a:rPr lang="en-US" altLang="ko-KR" sz="1800" dirty="0" smtClean="0"/>
              <a:t>__</a:t>
            </a:r>
            <a:r>
              <a:rPr lang="ko-KR" altLang="en-US" sz="1800" dirty="0" smtClean="0"/>
              <a:t>에서 제공되는 함수를 이용하지 않아서 자원낭비나 서비스상의 이슈가 발생할 수 있으므로 사용하지 않는다</a:t>
            </a:r>
            <a:r>
              <a:rPr lang="en-US" altLang="ko-KR" sz="1800" dirty="0" smtClean="0"/>
              <a:t>.</a:t>
            </a:r>
          </a:p>
        </p:txBody>
      </p:sp>
      <p:sp>
        <p:nvSpPr>
          <p:cNvPr id="12" name="직사각형 11"/>
          <p:cNvSpPr/>
          <p:nvPr/>
        </p:nvSpPr>
        <p:spPr>
          <a:xfrm>
            <a:off x="1043608" y="2924944"/>
            <a:ext cx="4176464" cy="3654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class Sandbox(object):</a:t>
            </a:r>
          </a:p>
          <a:p>
            <a:r>
              <a:rPr lang="en-US" altLang="ko-KR" sz="1200" dirty="0"/>
              <a:t>   </a:t>
            </a:r>
            <a:r>
              <a:rPr lang="en-US" altLang="ko-KR" sz="1200" dirty="0" err="1"/>
              <a:t>def</a:t>
            </a:r>
            <a:r>
              <a:rPr lang="en-US" altLang="ko-KR" sz="1200" dirty="0"/>
              <a:t> execute(self, </a:t>
            </a:r>
            <a:r>
              <a:rPr lang="en-US" altLang="ko-KR" sz="1200" dirty="0" err="1"/>
              <a:t>code_string</a:t>
            </a:r>
            <a:r>
              <a:rPr lang="en-US" altLang="ko-KR" sz="1200" dirty="0"/>
              <a:t>):</a:t>
            </a:r>
          </a:p>
          <a:p>
            <a:r>
              <a:rPr lang="en-US" altLang="ko-KR" sz="1200" dirty="0"/>
              <a:t>      </a:t>
            </a:r>
            <a:r>
              <a:rPr lang="en-US" altLang="ko-KR" sz="1200" dirty="0" err="1"/>
              <a:t>keyword_blacklist</a:t>
            </a:r>
            <a:r>
              <a:rPr lang="en-US" altLang="ko-KR" sz="1200" dirty="0"/>
              <a:t> = ["file", "open", "</a:t>
            </a:r>
            <a:r>
              <a:rPr lang="en-US" altLang="ko-KR" sz="1200" dirty="0" err="1"/>
              <a:t>eval</a:t>
            </a:r>
            <a:r>
              <a:rPr lang="en-US" altLang="ko-KR" sz="1200" dirty="0"/>
              <a:t>", "exec"]</a:t>
            </a:r>
          </a:p>
          <a:p>
            <a:r>
              <a:rPr lang="en-US" altLang="ko-KR" sz="1200" dirty="0"/>
              <a:t>      for keyword in </a:t>
            </a:r>
            <a:r>
              <a:rPr lang="en-US" altLang="ko-KR" sz="1200" dirty="0" err="1"/>
              <a:t>keyword_blacklist</a:t>
            </a:r>
            <a:r>
              <a:rPr lang="en-US" altLang="ko-KR" sz="1200" dirty="0"/>
              <a:t>:</a:t>
            </a:r>
          </a:p>
          <a:p>
            <a:r>
              <a:rPr lang="en-US" altLang="ko-KR" sz="1200" dirty="0"/>
              <a:t>          if keyword in </a:t>
            </a:r>
            <a:r>
              <a:rPr lang="en-US" altLang="ko-KR" sz="1200" dirty="0" err="1"/>
              <a:t>code_string</a:t>
            </a:r>
            <a:r>
              <a:rPr lang="en-US" altLang="ko-KR" sz="1200" dirty="0"/>
              <a:t>:</a:t>
            </a:r>
          </a:p>
          <a:p>
            <a:r>
              <a:rPr lang="en-US" altLang="ko-KR" sz="1200" dirty="0"/>
              <a:t>             raise </a:t>
            </a:r>
            <a:r>
              <a:rPr lang="en-US" altLang="ko-KR" sz="1200" dirty="0" err="1"/>
              <a:t>ValueError</a:t>
            </a:r>
            <a:r>
              <a:rPr lang="en-US" altLang="ko-KR" sz="1200" dirty="0"/>
              <a:t>("Blacklisted")</a:t>
            </a:r>
          </a:p>
          <a:p>
            <a:r>
              <a:rPr lang="en-US" altLang="ko-KR" sz="1200" dirty="0"/>
              <a:t>      exec </a:t>
            </a:r>
            <a:r>
              <a:rPr lang="en-US" altLang="ko-KR" sz="1200" dirty="0" err="1"/>
              <a:t>code_string</a:t>
            </a:r>
            <a:endParaRPr lang="en-US" altLang="ko-KR" sz="1200" dirty="0"/>
          </a:p>
          <a:p>
            <a:r>
              <a:rPr lang="en-US" altLang="ko-KR" sz="1200" dirty="0"/>
              <a:t>      </a:t>
            </a:r>
          </a:p>
          <a:p>
            <a:r>
              <a:rPr lang="en-US" altLang="ko-KR" sz="1200" dirty="0"/>
              <a:t>s = Sandbox()</a:t>
            </a:r>
          </a:p>
          <a:p>
            <a:r>
              <a:rPr lang="en-US" altLang="ko-KR" sz="1200" dirty="0"/>
              <a:t>code = """</a:t>
            </a:r>
          </a:p>
          <a:p>
            <a:r>
              <a:rPr lang="en-US" altLang="ko-KR" sz="1200" dirty="0"/>
              <a:t>print "Hello world"</a:t>
            </a:r>
          </a:p>
          <a:p>
            <a:r>
              <a:rPr lang="en-US" altLang="ko-KR" sz="1200" dirty="0"/>
              <a:t>"""</a:t>
            </a:r>
          </a:p>
          <a:p>
            <a:r>
              <a:rPr lang="en-US" altLang="ko-KR" sz="1200" dirty="0" err="1"/>
              <a:t>s.execute</a:t>
            </a:r>
            <a:r>
              <a:rPr lang="en-US" altLang="ko-KR" sz="1200" dirty="0"/>
              <a:t>(code)</a:t>
            </a:r>
          </a:p>
          <a:p>
            <a:endParaRPr lang="en-US" altLang="ko-KR" sz="1200" dirty="0"/>
          </a:p>
          <a:p>
            <a:r>
              <a:rPr lang="en-US" altLang="ko-KR" sz="1200" dirty="0"/>
              <a:t>code1 = """</a:t>
            </a:r>
          </a:p>
          <a:p>
            <a:r>
              <a:rPr lang="en-US" altLang="ko-KR" sz="1200" dirty="0"/>
              <a:t>file("test.txt", "w").write("</a:t>
            </a:r>
            <a:r>
              <a:rPr lang="en-US" altLang="ko-KR" sz="1200" dirty="0" err="1"/>
              <a:t>Kaboom</a:t>
            </a:r>
            <a:r>
              <a:rPr lang="en-US" altLang="ko-KR" sz="1200" dirty="0"/>
              <a:t>!\\n")</a:t>
            </a:r>
          </a:p>
          <a:p>
            <a:r>
              <a:rPr lang="en-US" altLang="ko-KR" sz="1200" dirty="0" smtClean="0"/>
              <a:t>"""</a:t>
            </a:r>
            <a:endParaRPr lang="en-US" altLang="ko-KR" sz="1200" dirty="0"/>
          </a:p>
          <a:p>
            <a:r>
              <a:rPr lang="en-US" altLang="ko-KR" sz="1200" dirty="0" err="1"/>
              <a:t>s.execute</a:t>
            </a:r>
            <a:r>
              <a:rPr lang="en-US" altLang="ko-KR" sz="1200" dirty="0"/>
              <a:t>(code1)</a:t>
            </a:r>
            <a:endParaRPr lang="ko-KR" altLang="en-US" sz="1200" dirty="0"/>
          </a:p>
        </p:txBody>
      </p:sp>
      <p:sp>
        <p:nvSpPr>
          <p:cNvPr id="4" name="TextBox 3"/>
          <p:cNvSpPr txBox="1"/>
          <p:nvPr/>
        </p:nvSpPr>
        <p:spPr>
          <a:xfrm>
            <a:off x="5436096" y="3933056"/>
            <a:ext cx="3024336" cy="2308324"/>
          </a:xfrm>
          <a:prstGeom prst="rect">
            <a:avLst/>
          </a:prstGeom>
          <a:noFill/>
        </p:spPr>
        <p:txBody>
          <a:bodyPr wrap="square" rtlCol="0">
            <a:spAutoFit/>
          </a:bodyPr>
          <a:lstStyle/>
          <a:p>
            <a:r>
              <a:rPr lang="ko-KR" altLang="en-US" dirty="0" smtClean="0"/>
              <a:t>텍스트 즉 문자열을 받아서 문장을 실행</a:t>
            </a:r>
            <a:endParaRPr lang="en-US" altLang="ko-KR" dirty="0" smtClean="0"/>
          </a:p>
          <a:p>
            <a:endParaRPr lang="en-US" altLang="ko-KR" dirty="0" smtClean="0"/>
          </a:p>
          <a:p>
            <a:r>
              <a:rPr lang="en-US" altLang="ko-KR" dirty="0" smtClean="0"/>
              <a:t>#</a:t>
            </a:r>
            <a:r>
              <a:rPr lang="ko-KR" altLang="en-US" dirty="0" smtClean="0"/>
              <a:t>결과값</a:t>
            </a:r>
            <a:endParaRPr lang="en-US" altLang="ko-KR" dirty="0"/>
          </a:p>
          <a:p>
            <a:r>
              <a:rPr lang="en-US" altLang="ko-KR" dirty="0" smtClean="0"/>
              <a:t>Hello world</a:t>
            </a:r>
          </a:p>
          <a:p>
            <a:endParaRPr lang="en-US" altLang="ko-KR" dirty="0" smtClean="0"/>
          </a:p>
          <a:p>
            <a:r>
              <a:rPr lang="en-US" altLang="ko-KR" dirty="0" smtClean="0"/>
              <a:t>#</a:t>
            </a:r>
            <a:r>
              <a:rPr lang="ko-KR" altLang="en-US" dirty="0" smtClean="0"/>
              <a:t>에러 발생</a:t>
            </a:r>
            <a:endParaRPr lang="en-US" altLang="ko-KR" dirty="0"/>
          </a:p>
          <a:p>
            <a:r>
              <a:rPr lang="en-US" altLang="ko-KR" dirty="0" err="1" smtClean="0"/>
              <a:t>ValueError</a:t>
            </a:r>
            <a:r>
              <a:rPr lang="en-US" altLang="ko-KR" dirty="0"/>
              <a:t>: Blacklisted</a:t>
            </a:r>
            <a:endParaRPr lang="ko-KR" altLang="en-US" dirty="0"/>
          </a:p>
        </p:txBody>
      </p:sp>
    </p:spTree>
    <p:extLst>
      <p:ext uri="{BB962C8B-B14F-4D97-AF65-F5344CB8AC3E}">
        <p14:creationId xmlns:p14="http://schemas.microsoft.com/office/powerpoint/2010/main" val="169015647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Command </a:t>
            </a:r>
            <a:r>
              <a:rPr lang="ko-KR" altLang="en-US" dirty="0" smtClean="0"/>
              <a:t>처리</a:t>
            </a:r>
            <a:r>
              <a:rPr lang="en-US" altLang="ko-KR" dirty="0" smtClean="0"/>
              <a:t/>
            </a:r>
            <a:br>
              <a:rPr lang="en-US" altLang="ko-KR" dirty="0" smtClean="0"/>
            </a:br>
            <a:endParaRPr lang="ko-KR" altLang="en-US" dirty="0"/>
          </a:p>
        </p:txBody>
      </p:sp>
    </p:spTree>
    <p:extLst>
      <p:ext uri="{BB962C8B-B14F-4D97-AF65-F5344CB8AC3E}">
        <p14:creationId xmlns:p14="http://schemas.microsoft.com/office/powerpoint/2010/main" val="379811048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Command line</a:t>
            </a:r>
            <a:endParaRPr lang="ko-KR" altLang="en-US" dirty="0"/>
          </a:p>
        </p:txBody>
      </p:sp>
      <p:sp>
        <p:nvSpPr>
          <p:cNvPr id="3" name="내용 개체 틀 2"/>
          <p:cNvSpPr>
            <a:spLocks noGrp="1"/>
          </p:cNvSpPr>
          <p:nvPr>
            <p:ph sz="quarter" idx="1"/>
          </p:nvPr>
        </p:nvSpPr>
        <p:spPr>
          <a:xfrm>
            <a:off x="612648" y="1600200"/>
            <a:ext cx="8153400" cy="604664"/>
          </a:xfrm>
        </p:spPr>
        <p:txBody>
          <a:bodyPr>
            <a:normAutofit fontScale="85000" lnSpcReduction="10000"/>
          </a:bodyPr>
          <a:lstStyle/>
          <a:p>
            <a:pPr marL="457200" lvl="1" indent="0" fontAlgn="base">
              <a:buNone/>
            </a:pPr>
            <a:r>
              <a:rPr lang="ko-KR" altLang="en-US" dirty="0" smtClean="0"/>
              <a:t>실행창에서 직접 명령을 줘서 실행할 경우 </a:t>
            </a:r>
            <a:r>
              <a:rPr lang="ko-KR" altLang="en-US" dirty="0" err="1" smtClean="0"/>
              <a:t>파라미터</a:t>
            </a:r>
            <a:r>
              <a:rPr lang="ko-KR" altLang="en-US" dirty="0" smtClean="0"/>
              <a:t> 설명</a:t>
            </a:r>
            <a:endParaRPr lang="en-US" altLang="ko-KR" dirty="0" smtClean="0"/>
          </a:p>
        </p:txBody>
      </p:sp>
      <p:sp>
        <p:nvSpPr>
          <p:cNvPr id="4" name="직사각형 3"/>
          <p:cNvSpPr/>
          <p:nvPr/>
        </p:nvSpPr>
        <p:spPr>
          <a:xfrm>
            <a:off x="971600" y="2132856"/>
            <a:ext cx="741682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t>$ python </a:t>
            </a:r>
            <a:r>
              <a:rPr lang="en-US" altLang="ko-KR" dirty="0" smtClean="0"/>
              <a:t>–h                    # </a:t>
            </a:r>
            <a:r>
              <a:rPr lang="ko-KR" altLang="en-US" dirty="0" err="1" smtClean="0"/>
              <a:t>파이썬</a:t>
            </a:r>
            <a:r>
              <a:rPr lang="ko-KR" altLang="en-US" dirty="0" smtClean="0"/>
              <a:t> </a:t>
            </a:r>
            <a:r>
              <a:rPr lang="en-US" altLang="ko-KR" dirty="0" smtClean="0"/>
              <a:t>command help </a:t>
            </a:r>
            <a:r>
              <a:rPr lang="ko-KR" altLang="en-US" dirty="0" smtClean="0"/>
              <a:t>메시지 처리</a:t>
            </a:r>
            <a:endParaRPr lang="en-US" altLang="ko-KR" dirty="0"/>
          </a:p>
          <a:p>
            <a:r>
              <a:rPr lang="en-US" altLang="ko-KR" dirty="0"/>
              <a:t>usage: python [-BdEiOQsRStuUvVWxX3?] [-c command | -m module-name | script | - ] [</a:t>
            </a:r>
            <a:r>
              <a:rPr lang="en-US" altLang="ko-KR" dirty="0" err="1"/>
              <a:t>args</a:t>
            </a:r>
            <a:r>
              <a:rPr lang="en-US" altLang="ko-KR" dirty="0" smtClean="0"/>
              <a:t>]</a:t>
            </a:r>
            <a:endParaRPr lang="en-US" altLang="ko-KR" dirty="0"/>
          </a:p>
        </p:txBody>
      </p:sp>
      <p:graphicFrame>
        <p:nvGraphicFramePr>
          <p:cNvPr id="8" name="표 7"/>
          <p:cNvGraphicFramePr>
            <a:graphicFrameLocks noGrp="1"/>
          </p:cNvGraphicFramePr>
          <p:nvPr>
            <p:extLst>
              <p:ext uri="{D42A27DB-BD31-4B8C-83A1-F6EECF244321}">
                <p14:modId xmlns:p14="http://schemas.microsoft.com/office/powerpoint/2010/main" val="2474652438"/>
              </p:ext>
            </p:extLst>
          </p:nvPr>
        </p:nvGraphicFramePr>
        <p:xfrm>
          <a:off x="971600" y="3645024"/>
          <a:ext cx="7416824" cy="2509899"/>
        </p:xfrm>
        <a:graphic>
          <a:graphicData uri="http://schemas.openxmlformats.org/drawingml/2006/table">
            <a:tbl>
              <a:tblPr/>
              <a:tblGrid>
                <a:gridCol w="2016224"/>
                <a:gridCol w="5400600"/>
              </a:tblGrid>
              <a:tr h="127124">
                <a:tc>
                  <a:txBody>
                    <a:bodyPr/>
                    <a:lstStyle/>
                    <a:p>
                      <a:pPr algn="ctr" fontAlgn="t"/>
                      <a:r>
                        <a:rPr lang="en-US" sz="1100" dirty="0">
                          <a:effectLst/>
                        </a:rPr>
                        <a:t>Option</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dirty="0">
                          <a:effectLst/>
                        </a:rPr>
                        <a:t>Description</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15133">
                <a:tc>
                  <a:txBody>
                    <a:bodyPr/>
                    <a:lstStyle/>
                    <a:p>
                      <a:pPr algn="ctr" fontAlgn="t"/>
                      <a:r>
                        <a:rPr lang="en-US" sz="1100" dirty="0">
                          <a:effectLst/>
                        </a:rPr>
                        <a:t>-d</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a:effectLst/>
                        </a:rPr>
                        <a:t>provide debug output</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3142">
                <a:tc>
                  <a:txBody>
                    <a:bodyPr/>
                    <a:lstStyle/>
                    <a:p>
                      <a:pPr algn="ctr" fontAlgn="t"/>
                      <a:r>
                        <a:rPr lang="en-US" sz="1100" dirty="0">
                          <a:effectLst/>
                        </a:rPr>
                        <a:t>-O</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generate optimized bytecode (resulting in .pyo files)</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91150">
                <a:tc>
                  <a:txBody>
                    <a:bodyPr/>
                    <a:lstStyle/>
                    <a:p>
                      <a:pPr algn="ctr" fontAlgn="t"/>
                      <a:r>
                        <a:rPr lang="en-US" sz="1100" dirty="0">
                          <a:effectLst/>
                        </a:rPr>
                        <a:t>-S</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do not run import site to look for Python paths on startup</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3142">
                <a:tc>
                  <a:txBody>
                    <a:bodyPr/>
                    <a:lstStyle/>
                    <a:p>
                      <a:pPr algn="ctr" fontAlgn="t"/>
                      <a:r>
                        <a:rPr lang="en-US" sz="1100" dirty="0">
                          <a:effectLst/>
                        </a:rPr>
                        <a:t>-v</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a:effectLst/>
                        </a:rPr>
                        <a:t>verbose output (detailed trace on import statements)</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79159">
                <a:tc>
                  <a:txBody>
                    <a:bodyPr/>
                    <a:lstStyle/>
                    <a:p>
                      <a:pPr algn="ctr" fontAlgn="t"/>
                      <a:r>
                        <a:rPr lang="en-US" sz="1100" dirty="0">
                          <a:effectLst/>
                        </a:rPr>
                        <a:t>-X</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disable class-based built-in exceptions (just use strings); obsolete starting with version 1.6</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3142">
                <a:tc>
                  <a:txBody>
                    <a:bodyPr/>
                    <a:lstStyle/>
                    <a:p>
                      <a:pPr algn="ctr" fontAlgn="t"/>
                      <a:r>
                        <a:rPr lang="en-US" sz="1100" dirty="0">
                          <a:effectLst/>
                        </a:rPr>
                        <a:t>-c </a:t>
                      </a:r>
                      <a:r>
                        <a:rPr lang="en-US" sz="1100" dirty="0" err="1">
                          <a:effectLst/>
                        </a:rPr>
                        <a:t>cmd</a:t>
                      </a:r>
                      <a:endParaRPr lang="en-US" sz="1100" dirty="0">
                        <a:effectLst/>
                      </a:endParaRP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a:effectLst/>
                        </a:rPr>
                        <a:t>run Python script sent in as cmd string</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133">
                <a:tc>
                  <a:txBody>
                    <a:bodyPr/>
                    <a:lstStyle/>
                    <a:p>
                      <a:pPr algn="ctr" fontAlgn="t"/>
                      <a:r>
                        <a:rPr lang="en-US" sz="1100" dirty="0">
                          <a:effectLst/>
                        </a:rPr>
                        <a:t>file</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100" dirty="0">
                          <a:effectLst/>
                        </a:rPr>
                        <a:t>run Python script from given file</a:t>
                      </a:r>
                    </a:p>
                  </a:txBody>
                  <a:tcPr marL="37874" marR="37874" marT="37874" marB="3787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67813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Data(Object) Type </a:t>
            </a:r>
            <a:r>
              <a:rPr lang="ko-KR" altLang="en-US" dirty="0" smtClean="0"/>
              <a:t>기본</a:t>
            </a:r>
            <a:endParaRPr lang="ko-KR" altLang="en-US" dirty="0"/>
          </a:p>
        </p:txBody>
      </p:sp>
    </p:spTree>
    <p:extLst>
      <p:ext uri="{BB962C8B-B14F-4D97-AF65-F5344CB8AC3E}">
        <p14:creationId xmlns:p14="http://schemas.microsoft.com/office/powerpoint/2010/main" val="4266839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Sequence-Updating String</a:t>
            </a:r>
            <a:endParaRPr lang="ko-KR" altLang="en-US" dirty="0"/>
          </a:p>
        </p:txBody>
      </p:sp>
      <p:sp>
        <p:nvSpPr>
          <p:cNvPr id="24" name="내용 개체 틀 2"/>
          <p:cNvSpPr>
            <a:spLocks noGrp="1"/>
          </p:cNvSpPr>
          <p:nvPr>
            <p:ph sz="quarter" idx="1"/>
          </p:nvPr>
        </p:nvSpPr>
        <p:spPr>
          <a:xfrm>
            <a:off x="457200" y="1772816"/>
            <a:ext cx="8229600" cy="1512168"/>
          </a:xfrm>
        </p:spPr>
        <p:txBody>
          <a:bodyPr>
            <a:normAutofit/>
          </a:bodyPr>
          <a:lstStyle/>
          <a:p>
            <a:pPr marL="0" indent="0">
              <a:lnSpc>
                <a:spcPct val="120000"/>
              </a:lnSpc>
              <a:buNone/>
            </a:pPr>
            <a:r>
              <a:rPr lang="en-US" altLang="ko-KR" dirty="0" smtClean="0"/>
              <a:t>String</a:t>
            </a:r>
            <a:r>
              <a:rPr lang="ko-KR" altLang="en-US" dirty="0" smtClean="0"/>
              <a:t>에 대한 </a:t>
            </a:r>
            <a:r>
              <a:rPr lang="en-US" altLang="ko-KR" dirty="0" smtClean="0"/>
              <a:t>update</a:t>
            </a:r>
            <a:r>
              <a:rPr lang="ko-KR" altLang="en-US" dirty="0" smtClean="0"/>
              <a:t>는 기본적으로 새로운 </a:t>
            </a:r>
            <a:r>
              <a:rPr lang="en-US" altLang="ko-KR" dirty="0" smtClean="0"/>
              <a:t>String Instance </a:t>
            </a:r>
            <a:r>
              <a:rPr lang="ko-KR" altLang="en-US" dirty="0" smtClean="0"/>
              <a:t>만드는 것</a:t>
            </a:r>
            <a:endParaRPr lang="en-US" altLang="ko-KR" dirty="0" smtClean="0"/>
          </a:p>
        </p:txBody>
      </p:sp>
      <p:sp>
        <p:nvSpPr>
          <p:cNvPr id="3" name="직사각형 2"/>
          <p:cNvSpPr/>
          <p:nvPr/>
        </p:nvSpPr>
        <p:spPr>
          <a:xfrm>
            <a:off x="1547664" y="3645024"/>
            <a:ext cx="4032448"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s</a:t>
            </a:r>
          </a:p>
          <a:p>
            <a:r>
              <a:rPr lang="en-US" altLang="ko-KR" sz="1000" dirty="0"/>
              <a:t>'string'</a:t>
            </a:r>
          </a:p>
          <a:p>
            <a:r>
              <a:rPr lang="en-US" altLang="ko-KR" sz="1000" dirty="0"/>
              <a:t>&gt;&gt;&gt; id(s)</a:t>
            </a:r>
          </a:p>
          <a:p>
            <a:r>
              <a:rPr lang="en-US" altLang="ko-KR" sz="1000" dirty="0"/>
              <a:t>6122176</a:t>
            </a:r>
          </a:p>
          <a:p>
            <a:r>
              <a:rPr lang="en-US" altLang="ko-KR" sz="1000" dirty="0"/>
              <a:t>&gt;&gt;&gt; v = "updating " + s</a:t>
            </a:r>
          </a:p>
          <a:p>
            <a:r>
              <a:rPr lang="en-US" altLang="ko-KR" sz="1000" dirty="0"/>
              <a:t>&gt;&gt;&gt; id(v)</a:t>
            </a:r>
          </a:p>
          <a:p>
            <a:r>
              <a:rPr lang="en-US" altLang="ko-KR" sz="1000" dirty="0" smtClean="0"/>
              <a:t>106043176</a:t>
            </a:r>
          </a:p>
          <a:p>
            <a:r>
              <a:rPr lang="en-US" altLang="ko-KR" sz="1000" dirty="0"/>
              <a:t>&gt;&gt;&gt; v</a:t>
            </a:r>
          </a:p>
          <a:p>
            <a:r>
              <a:rPr lang="en-US" altLang="ko-KR" sz="1000" dirty="0"/>
              <a:t>'updating string'</a:t>
            </a:r>
          </a:p>
          <a:p>
            <a:r>
              <a:rPr lang="en-US" altLang="ko-KR" sz="1000" dirty="0"/>
              <a:t>&gt;&gt;&gt; </a:t>
            </a:r>
          </a:p>
          <a:p>
            <a:r>
              <a:rPr lang="en-US" altLang="ko-KR" sz="1000" dirty="0"/>
              <a:t>&gt;&gt;&gt; s</a:t>
            </a:r>
          </a:p>
          <a:p>
            <a:r>
              <a:rPr lang="en-US" altLang="ko-KR" sz="1000" dirty="0"/>
              <a:t>'string'</a:t>
            </a:r>
          </a:p>
          <a:p>
            <a:r>
              <a:rPr lang="en-US" altLang="ko-KR" sz="1000" dirty="0"/>
              <a:t>&gt;&gt;&gt; </a:t>
            </a:r>
            <a:endParaRPr lang="ko-KR" altLang="en-US" sz="1000" dirty="0"/>
          </a:p>
        </p:txBody>
      </p:sp>
    </p:spTree>
    <p:extLst>
      <p:ext uri="{BB962C8B-B14F-4D97-AF65-F5344CB8AC3E}">
        <p14:creationId xmlns:p14="http://schemas.microsoft.com/office/powerpoint/2010/main" val="1061690756"/>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Command line - </a:t>
            </a:r>
            <a:r>
              <a:rPr lang="ko-KR" altLang="en-US" dirty="0" smtClean="0"/>
              <a:t>예시</a:t>
            </a:r>
            <a:endParaRPr lang="ko-KR" altLang="en-US" dirty="0"/>
          </a:p>
        </p:txBody>
      </p:sp>
      <p:sp>
        <p:nvSpPr>
          <p:cNvPr id="3" name="내용 개체 틀 2"/>
          <p:cNvSpPr>
            <a:spLocks noGrp="1"/>
          </p:cNvSpPr>
          <p:nvPr>
            <p:ph sz="quarter" idx="1"/>
          </p:nvPr>
        </p:nvSpPr>
        <p:spPr>
          <a:xfrm>
            <a:off x="612648" y="1600200"/>
            <a:ext cx="8153400" cy="604664"/>
          </a:xfrm>
        </p:spPr>
        <p:txBody>
          <a:bodyPr>
            <a:normAutofit/>
          </a:bodyPr>
          <a:lstStyle/>
          <a:p>
            <a:pPr marL="457200" lvl="1" indent="0" fontAlgn="base">
              <a:buNone/>
            </a:pPr>
            <a:r>
              <a:rPr lang="ko-KR" altLang="en-US" dirty="0" err="1" smtClean="0"/>
              <a:t>파이썬</a:t>
            </a:r>
            <a:r>
              <a:rPr lang="ko-KR" altLang="en-US" dirty="0" smtClean="0"/>
              <a:t> 모듈 직접 실행</a:t>
            </a:r>
            <a:endParaRPr lang="en-US" altLang="ko-KR" dirty="0" smtClean="0"/>
          </a:p>
        </p:txBody>
      </p:sp>
      <p:sp>
        <p:nvSpPr>
          <p:cNvPr id="4" name="직사각형 3"/>
          <p:cNvSpPr/>
          <p:nvPr/>
        </p:nvSpPr>
        <p:spPr>
          <a:xfrm>
            <a:off x="899592" y="2996952"/>
            <a:ext cx="44644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 python test.py arg1 arg2 </a:t>
            </a:r>
            <a:r>
              <a:rPr lang="en-US" altLang="ko-KR" sz="1200" dirty="0" smtClean="0"/>
              <a:t>arg3 </a:t>
            </a:r>
            <a:endParaRPr lang="ko-KR" altLang="en-US" sz="1200" dirty="0"/>
          </a:p>
        </p:txBody>
      </p:sp>
      <p:sp>
        <p:nvSpPr>
          <p:cNvPr id="5" name="직사각형 4"/>
          <p:cNvSpPr/>
          <p:nvPr/>
        </p:nvSpPr>
        <p:spPr>
          <a:xfrm>
            <a:off x="899592" y="4293096"/>
            <a:ext cx="446449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a:t>
            </a:r>
            <a:r>
              <a:rPr lang="en-US" altLang="ko-KR" sz="1200" dirty="0" err="1"/>
              <a:t>usr</a:t>
            </a:r>
            <a:r>
              <a:rPr lang="en-US" altLang="ko-KR" sz="1200" dirty="0"/>
              <a:t>/bin/python import sys </a:t>
            </a:r>
            <a:endParaRPr lang="en-US" altLang="ko-KR" sz="1200" dirty="0" smtClean="0"/>
          </a:p>
          <a:p>
            <a:r>
              <a:rPr lang="en-US" altLang="ko-KR" sz="1200" dirty="0" smtClean="0"/>
              <a:t>print </a:t>
            </a:r>
            <a:r>
              <a:rPr lang="en-US" altLang="ko-KR" sz="1200" dirty="0"/>
              <a:t>'Number of arguments:', </a:t>
            </a:r>
            <a:r>
              <a:rPr lang="en-US" altLang="ko-KR" sz="1200" dirty="0" err="1"/>
              <a:t>len</a:t>
            </a:r>
            <a:r>
              <a:rPr lang="en-US" altLang="ko-KR" sz="1200" dirty="0"/>
              <a:t>(</a:t>
            </a:r>
            <a:r>
              <a:rPr lang="en-US" altLang="ko-KR" sz="1200" dirty="0" err="1"/>
              <a:t>sys.argv</a:t>
            </a:r>
            <a:r>
              <a:rPr lang="en-US" altLang="ko-KR" sz="1200" dirty="0"/>
              <a:t>), 'arguments.' </a:t>
            </a:r>
            <a:endParaRPr lang="en-US" altLang="ko-KR" sz="1200" dirty="0" smtClean="0"/>
          </a:p>
          <a:p>
            <a:r>
              <a:rPr lang="en-US" altLang="ko-KR" sz="1200" dirty="0" smtClean="0"/>
              <a:t>print </a:t>
            </a:r>
            <a:r>
              <a:rPr lang="en-US" altLang="ko-KR" sz="1200" dirty="0"/>
              <a:t>'Argument List:', </a:t>
            </a:r>
            <a:r>
              <a:rPr lang="en-US" altLang="ko-KR" sz="1200" dirty="0" err="1"/>
              <a:t>str</a:t>
            </a:r>
            <a:r>
              <a:rPr lang="en-US" altLang="ko-KR" sz="1200" dirty="0"/>
              <a:t>(</a:t>
            </a:r>
            <a:r>
              <a:rPr lang="en-US" altLang="ko-KR" sz="1200" dirty="0" err="1"/>
              <a:t>sys.argv</a:t>
            </a:r>
            <a:r>
              <a:rPr lang="en-US" altLang="ko-KR" sz="1200" dirty="0"/>
              <a:t>)</a:t>
            </a:r>
            <a:endParaRPr lang="ko-KR" altLang="en-US" sz="1200" dirty="0"/>
          </a:p>
        </p:txBody>
      </p:sp>
      <p:sp>
        <p:nvSpPr>
          <p:cNvPr id="6" name="TextBox 5"/>
          <p:cNvSpPr txBox="1"/>
          <p:nvPr/>
        </p:nvSpPr>
        <p:spPr>
          <a:xfrm>
            <a:off x="1259632" y="2564904"/>
            <a:ext cx="3528392" cy="369332"/>
          </a:xfrm>
          <a:prstGeom prst="rect">
            <a:avLst/>
          </a:prstGeom>
          <a:noFill/>
        </p:spPr>
        <p:txBody>
          <a:bodyPr wrap="square" rtlCol="0">
            <a:spAutoFit/>
          </a:bodyPr>
          <a:lstStyle/>
          <a:p>
            <a:r>
              <a:rPr lang="ko-KR" altLang="en-US" dirty="0" err="1" smtClean="0"/>
              <a:t>명령창에서</a:t>
            </a:r>
            <a:r>
              <a:rPr lang="ko-KR" altLang="en-US" dirty="0" smtClean="0"/>
              <a:t> </a:t>
            </a:r>
            <a:r>
              <a:rPr lang="en-US" altLang="ko-KR" dirty="0" smtClean="0"/>
              <a:t>test.py</a:t>
            </a:r>
            <a:r>
              <a:rPr lang="ko-KR" altLang="en-US" dirty="0" smtClean="0"/>
              <a:t>를 실행</a:t>
            </a:r>
            <a:endParaRPr lang="ko-KR" altLang="en-US" dirty="0"/>
          </a:p>
        </p:txBody>
      </p:sp>
      <p:sp>
        <p:nvSpPr>
          <p:cNvPr id="7" name="TextBox 6"/>
          <p:cNvSpPr txBox="1"/>
          <p:nvPr/>
        </p:nvSpPr>
        <p:spPr>
          <a:xfrm>
            <a:off x="1187624" y="3929868"/>
            <a:ext cx="3528392" cy="369332"/>
          </a:xfrm>
          <a:prstGeom prst="rect">
            <a:avLst/>
          </a:prstGeom>
          <a:noFill/>
        </p:spPr>
        <p:txBody>
          <a:bodyPr wrap="square" rtlCol="0">
            <a:spAutoFit/>
          </a:bodyPr>
          <a:lstStyle/>
          <a:p>
            <a:r>
              <a:rPr lang="en-US" altLang="ko-KR" dirty="0" smtClean="0"/>
              <a:t>test.py</a:t>
            </a:r>
            <a:r>
              <a:rPr lang="ko-KR" altLang="en-US" dirty="0"/>
              <a:t> </a:t>
            </a:r>
            <a:r>
              <a:rPr lang="ko-KR" altLang="en-US" dirty="0" smtClean="0"/>
              <a:t>작성</a:t>
            </a:r>
            <a:endParaRPr lang="ko-KR" altLang="en-US" dirty="0"/>
          </a:p>
        </p:txBody>
      </p:sp>
      <p:sp>
        <p:nvSpPr>
          <p:cNvPr id="8" name="직사각형 7"/>
          <p:cNvSpPr/>
          <p:nvPr/>
        </p:nvSpPr>
        <p:spPr>
          <a:xfrm>
            <a:off x="2566628" y="5265204"/>
            <a:ext cx="1357300" cy="4680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5796136" y="2976360"/>
            <a:ext cx="2952328" cy="1477328"/>
          </a:xfrm>
          <a:prstGeom prst="rect">
            <a:avLst/>
          </a:prstGeom>
          <a:noFill/>
        </p:spPr>
        <p:txBody>
          <a:bodyPr wrap="square" rtlCol="0">
            <a:spAutoFit/>
          </a:bodyPr>
          <a:lstStyle/>
          <a:p>
            <a:r>
              <a:rPr lang="en-US" altLang="ko-KR" dirty="0" smtClean="0"/>
              <a:t>Sys </a:t>
            </a:r>
            <a:r>
              <a:rPr lang="ko-KR" altLang="en-US" dirty="0" smtClean="0"/>
              <a:t>모듈의 </a:t>
            </a:r>
            <a:r>
              <a:rPr lang="en-US" altLang="ko-KR" dirty="0" err="1" smtClean="0"/>
              <a:t>argv</a:t>
            </a:r>
            <a:r>
              <a:rPr lang="ko-KR" altLang="en-US" dirty="0" smtClean="0"/>
              <a:t>로 명령 내의 요소들과 연계됨</a:t>
            </a:r>
            <a:endParaRPr lang="en-US" altLang="ko-KR" dirty="0" smtClean="0"/>
          </a:p>
          <a:p>
            <a:endParaRPr lang="en-US" altLang="ko-KR" dirty="0" smtClean="0"/>
          </a:p>
          <a:p>
            <a:r>
              <a:rPr lang="en-US" altLang="ko-KR" dirty="0" err="1" smtClean="0"/>
              <a:t>sys.argv</a:t>
            </a:r>
            <a:r>
              <a:rPr lang="en-US" altLang="ko-KR" dirty="0" smtClean="0"/>
              <a:t>[1]</a:t>
            </a:r>
            <a:r>
              <a:rPr lang="ko-KR" altLang="en-US" dirty="0" smtClean="0"/>
              <a:t>은 프로그램 </a:t>
            </a:r>
            <a:r>
              <a:rPr lang="ko-KR" altLang="en-US" dirty="0" err="1" smtClean="0"/>
              <a:t>모듈명이</a:t>
            </a:r>
            <a:r>
              <a:rPr lang="ko-KR" altLang="en-US" dirty="0" smtClean="0"/>
              <a:t> 됨</a:t>
            </a:r>
            <a:endParaRPr lang="ko-KR" altLang="en-US" dirty="0"/>
          </a:p>
        </p:txBody>
      </p:sp>
      <p:cxnSp>
        <p:nvCxnSpPr>
          <p:cNvPr id="11" name="직선 화살표 연결선 10"/>
          <p:cNvCxnSpPr>
            <a:stCxn id="8" idx="3"/>
            <a:endCxn id="9" idx="1"/>
          </p:cNvCxnSpPr>
          <p:nvPr/>
        </p:nvCxnSpPr>
        <p:spPr>
          <a:xfrm flipV="1">
            <a:off x="3923928" y="3715024"/>
            <a:ext cx="1872208" cy="17842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직사각형 11"/>
          <p:cNvSpPr/>
          <p:nvPr/>
        </p:nvSpPr>
        <p:spPr>
          <a:xfrm>
            <a:off x="1115616" y="2996952"/>
            <a:ext cx="2437420" cy="4680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p:cNvCxnSpPr>
            <a:stCxn id="8" idx="0"/>
          </p:cNvCxnSpPr>
          <p:nvPr/>
        </p:nvCxnSpPr>
        <p:spPr>
          <a:xfrm flipH="1" flipV="1">
            <a:off x="2951820" y="3465004"/>
            <a:ext cx="293458" cy="18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99592" y="5877272"/>
            <a:ext cx="4464496" cy="646331"/>
          </a:xfrm>
          <a:prstGeom prst="rect">
            <a:avLst/>
          </a:prstGeom>
          <a:noFill/>
        </p:spPr>
        <p:txBody>
          <a:bodyPr wrap="square" rtlCol="0">
            <a:spAutoFit/>
          </a:bodyPr>
          <a:lstStyle/>
          <a:p>
            <a:r>
              <a:rPr lang="en-US" altLang="ko-KR" sz="1200" dirty="0" smtClean="0"/>
              <a:t>#</a:t>
            </a:r>
            <a:r>
              <a:rPr lang="ko-KR" altLang="en-US" sz="1200" dirty="0" smtClean="0"/>
              <a:t>처리결과</a:t>
            </a:r>
            <a:endParaRPr lang="en-US" altLang="ko-KR" sz="1200" dirty="0" smtClean="0"/>
          </a:p>
          <a:p>
            <a:r>
              <a:rPr lang="en-US" altLang="ko-KR" sz="1200" dirty="0" smtClean="0"/>
              <a:t>Number </a:t>
            </a:r>
            <a:r>
              <a:rPr lang="en-US" altLang="ko-KR" sz="1200" dirty="0"/>
              <a:t>of arguments: 4 arguments.</a:t>
            </a:r>
          </a:p>
          <a:p>
            <a:r>
              <a:rPr lang="en-US" altLang="ko-KR" sz="1200" dirty="0"/>
              <a:t>Argument List: ['test.py', 'arg1', 'arg2', 'arg3']</a:t>
            </a:r>
            <a:endParaRPr lang="ko-KR" altLang="en-US" sz="1200" dirty="0"/>
          </a:p>
        </p:txBody>
      </p:sp>
    </p:spTree>
    <p:extLst>
      <p:ext uri="{BB962C8B-B14F-4D97-AF65-F5344CB8AC3E}">
        <p14:creationId xmlns:p14="http://schemas.microsoft.com/office/powerpoint/2010/main" val="1747060124"/>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Python </a:t>
            </a:r>
            <a:br>
              <a:rPr lang="en-US" altLang="ko-KR" dirty="0" smtClean="0"/>
            </a:br>
            <a:r>
              <a:rPr lang="ko-KR" altLang="en-US" dirty="0" smtClean="0"/>
              <a:t>모듈 설</a:t>
            </a:r>
            <a:r>
              <a:rPr lang="ko-KR" altLang="en-US" dirty="0"/>
              <a:t>치</a:t>
            </a:r>
          </a:p>
        </p:txBody>
      </p:sp>
    </p:spTree>
    <p:extLst>
      <p:ext uri="{BB962C8B-B14F-4D97-AF65-F5344CB8AC3E}">
        <p14:creationId xmlns:p14="http://schemas.microsoft.com/office/powerpoint/2010/main" val="785065975"/>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PIP command </a:t>
            </a:r>
            <a:r>
              <a:rPr lang="ko-KR" altLang="en-US" dirty="0" smtClean="0"/>
              <a:t>처리</a:t>
            </a:r>
            <a:r>
              <a:rPr lang="en-US" altLang="ko-KR" dirty="0" smtClean="0"/>
              <a:t>  </a:t>
            </a:r>
            <a:endParaRPr lang="ko-KR"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924944"/>
            <a:ext cx="8286750"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smtClean="0"/>
              <a:t>Command </a:t>
            </a:r>
            <a:r>
              <a:rPr lang="ko-KR" altLang="en-US" dirty="0" smtClean="0"/>
              <a:t>창에서  </a:t>
            </a:r>
            <a:r>
              <a:rPr lang="ko-KR" altLang="en-US" dirty="0" err="1" smtClean="0"/>
              <a:t>파이썬</a:t>
            </a:r>
            <a:r>
              <a:rPr lang="ko-KR" altLang="en-US" dirty="0" smtClean="0"/>
              <a:t> 모듈을 설치 및 삭제</a:t>
            </a:r>
            <a:endParaRPr lang="en-US" altLang="ko-KR" dirty="0" smtClean="0"/>
          </a:p>
          <a:p>
            <a:pPr marL="457200" lvl="1" indent="0" fontAlgn="base">
              <a:buNone/>
            </a:pPr>
            <a:r>
              <a:rPr lang="en-US" altLang="ko-KR" dirty="0" smtClean="0"/>
              <a:t>Pip &lt;command&gt; [options] [</a:t>
            </a:r>
            <a:r>
              <a:rPr lang="ko-KR" altLang="en-US" dirty="0" err="1" smtClean="0"/>
              <a:t>모듈명</a:t>
            </a:r>
            <a:r>
              <a:rPr lang="en-US" altLang="ko-KR" dirty="0" smtClean="0"/>
              <a:t>]</a:t>
            </a:r>
          </a:p>
        </p:txBody>
      </p:sp>
    </p:spTree>
    <p:extLst>
      <p:ext uri="{BB962C8B-B14F-4D97-AF65-F5344CB8AC3E}">
        <p14:creationId xmlns:p14="http://schemas.microsoft.com/office/powerpoint/2010/main" val="492158776"/>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PIP : </a:t>
            </a:r>
            <a:r>
              <a:rPr lang="ko-KR" altLang="en-US" dirty="0" smtClean="0"/>
              <a:t>현재 설치된 모듈 조회</a:t>
            </a:r>
            <a:endParaRPr lang="ko-KR" altLang="en-US"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a:t>C:\</a:t>
            </a:r>
            <a:r>
              <a:rPr lang="en-US" altLang="ko-KR" dirty="0" smtClean="0"/>
              <a:t>Python27\Lib\site-packages </a:t>
            </a:r>
            <a:r>
              <a:rPr lang="ko-KR" altLang="en-US" dirty="0" smtClean="0"/>
              <a:t>내에 설치된 목록 </a:t>
            </a:r>
            <a:endParaRPr lang="en-US" altLang="ko-KR"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780928"/>
            <a:ext cx="7981950" cy="3724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30289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PIP : </a:t>
            </a:r>
            <a:r>
              <a:rPr lang="ko-KR" altLang="en-US" dirty="0" smtClean="0"/>
              <a:t>새로운 모듈 설치</a:t>
            </a:r>
            <a:endParaRPr lang="ko-KR" altLang="en-US"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smtClean="0"/>
              <a:t>flask </a:t>
            </a:r>
            <a:r>
              <a:rPr lang="ko-KR" altLang="en-US" dirty="0" smtClean="0"/>
              <a:t>모듈 설치</a:t>
            </a:r>
            <a:endParaRPr lang="en-US" altLang="ko-KR"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2420888"/>
            <a:ext cx="8020050" cy="4075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033258"/>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pPr algn="ctr"/>
            <a:r>
              <a:rPr lang="en-US" altLang="ko-KR" dirty="0" smtClean="0"/>
              <a:t>Python re </a:t>
            </a:r>
            <a:r>
              <a:rPr lang="ko-KR" altLang="en-US" dirty="0" smtClean="0"/>
              <a:t>모듈</a:t>
            </a:r>
            <a:r>
              <a:rPr lang="en-US" altLang="ko-KR" dirty="0" smtClean="0"/>
              <a:t/>
            </a:r>
            <a:br>
              <a:rPr lang="en-US" altLang="ko-KR" dirty="0" smtClean="0"/>
            </a:br>
            <a:r>
              <a:rPr lang="ko-KR" altLang="en-US" dirty="0" smtClean="0"/>
              <a:t>정규식 사용하기</a:t>
            </a:r>
            <a:endParaRPr lang="ko-KR" altLang="en-US" dirty="0"/>
          </a:p>
        </p:txBody>
      </p:sp>
    </p:spTree>
    <p:extLst>
      <p:ext uri="{BB962C8B-B14F-4D97-AF65-F5344CB8AC3E}">
        <p14:creationId xmlns:p14="http://schemas.microsoft.com/office/powerpoint/2010/main" val="316047693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err="1" smtClean="0"/>
              <a:t>정규표현식</a:t>
            </a:r>
            <a:r>
              <a:rPr lang="ko-KR" altLang="en-US" b="1" dirty="0" smtClean="0"/>
              <a:t> </a:t>
            </a:r>
            <a:endParaRPr lang="ko-KR" altLang="en-US" b="1" dirty="0"/>
          </a:p>
        </p:txBody>
      </p:sp>
      <p:sp>
        <p:nvSpPr>
          <p:cNvPr id="3" name="내용 개체 틀 2"/>
          <p:cNvSpPr>
            <a:spLocks noGrp="1"/>
          </p:cNvSpPr>
          <p:nvPr>
            <p:ph sz="quarter" idx="1"/>
          </p:nvPr>
        </p:nvSpPr>
        <p:spPr>
          <a:xfrm>
            <a:off x="457200" y="1600201"/>
            <a:ext cx="8229600" cy="2044823"/>
          </a:xfrm>
        </p:spPr>
        <p:txBody>
          <a:bodyPr>
            <a:normAutofit/>
          </a:bodyPr>
          <a:lstStyle/>
          <a:p>
            <a:pPr>
              <a:lnSpc>
                <a:spcPct val="120000"/>
              </a:lnSpc>
              <a:buFont typeface="Wingdings" panose="05000000000000000000" pitchFamily="2" charset="2"/>
              <a:buChar char="§"/>
            </a:pPr>
            <a:r>
              <a:rPr lang="ko-KR" altLang="en-US" sz="1800" dirty="0" err="1" smtClean="0"/>
              <a:t>정규표현식을</a:t>
            </a:r>
            <a:r>
              <a:rPr lang="ko-KR" altLang="en-US" sz="1800" dirty="0" smtClean="0"/>
              <a:t> 정의</a:t>
            </a:r>
            <a:r>
              <a:rPr lang="en-US" altLang="ko-KR" sz="1800" dirty="0" smtClean="0"/>
              <a:t>: </a:t>
            </a:r>
            <a:r>
              <a:rPr lang="ko-KR" altLang="en-US" sz="1800" dirty="0" smtClean="0"/>
              <a:t> 문자열에 대한 표현을 메타문자로 표시함</a:t>
            </a:r>
            <a:endParaRPr lang="en-US" altLang="ko-KR" sz="1800" dirty="0" smtClean="0"/>
          </a:p>
          <a:p>
            <a:pPr>
              <a:lnSpc>
                <a:spcPct val="120000"/>
              </a:lnSpc>
              <a:buFont typeface="Wingdings" panose="05000000000000000000" pitchFamily="2" charset="2"/>
              <a:buChar char="§"/>
            </a:pPr>
            <a:r>
              <a:rPr lang="ko-KR" altLang="en-US" sz="1800" dirty="0" err="1" smtClean="0"/>
              <a:t>정규표현식을</a:t>
            </a:r>
            <a:r>
              <a:rPr lang="ko-KR" altLang="en-US" sz="1800" dirty="0" smtClean="0"/>
              <a:t> 실행 </a:t>
            </a:r>
            <a:r>
              <a:rPr lang="en-US" altLang="ko-KR" sz="1800" dirty="0" smtClean="0"/>
              <a:t>: </a:t>
            </a:r>
            <a:r>
              <a:rPr lang="ko-KR" altLang="en-US" sz="1800" dirty="0" smtClean="0"/>
              <a:t> 실제 문자열을 넣고 정규식과 </a:t>
            </a:r>
            <a:r>
              <a:rPr lang="ko-KR" altLang="en-US" sz="1800" dirty="0" err="1" smtClean="0"/>
              <a:t>매칭여부</a:t>
            </a:r>
            <a:r>
              <a:rPr lang="ko-KR" altLang="en-US" sz="1800" dirty="0" smtClean="0"/>
              <a:t> 검증</a:t>
            </a:r>
            <a:endParaRPr lang="en-US" altLang="ko-KR" sz="1800" dirty="0" smtClean="0"/>
          </a:p>
          <a:p>
            <a:pPr>
              <a:lnSpc>
                <a:spcPct val="120000"/>
              </a:lnSpc>
              <a:buFont typeface="Wingdings" panose="05000000000000000000" pitchFamily="2" charset="2"/>
              <a:buChar char="§"/>
            </a:pPr>
            <a:r>
              <a:rPr lang="ko-KR" altLang="en-US" sz="1800" dirty="0" err="1" smtClean="0"/>
              <a:t>정규표현식을</a:t>
            </a:r>
            <a:r>
              <a:rPr lang="ko-KR" altLang="en-US" sz="1800" dirty="0" smtClean="0"/>
              <a:t> 실행하는 방법은 함수를 이용하거나 컴파일을 이용해서 </a:t>
            </a:r>
            <a:r>
              <a:rPr lang="ko-KR" altLang="en-US" sz="1800" dirty="0" err="1" smtClean="0"/>
              <a:t>메소드를</a:t>
            </a:r>
            <a:r>
              <a:rPr lang="ko-KR" altLang="en-US" sz="1800" dirty="0" smtClean="0"/>
              <a:t> 호출하여 처리</a:t>
            </a:r>
            <a:r>
              <a:rPr lang="en-US" altLang="ko-KR" sz="1800" dirty="0" smtClean="0"/>
              <a:t> </a:t>
            </a:r>
          </a:p>
        </p:txBody>
      </p:sp>
    </p:spTree>
    <p:extLst>
      <p:ext uri="{BB962C8B-B14F-4D97-AF65-F5344CB8AC3E}">
        <p14:creationId xmlns:p14="http://schemas.microsoft.com/office/powerpoint/2010/main" val="156236794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err="1" smtClean="0"/>
              <a:t>리터럴</a:t>
            </a:r>
            <a:endParaRPr lang="en-US" altLang="ko-KR" b="1" dirty="0"/>
          </a:p>
        </p:txBody>
      </p:sp>
      <p:sp>
        <p:nvSpPr>
          <p:cNvPr id="3" name="내용 개체 틀 2"/>
          <p:cNvSpPr>
            <a:spLocks noGrp="1"/>
          </p:cNvSpPr>
          <p:nvPr>
            <p:ph sz="quarter" idx="1"/>
          </p:nvPr>
        </p:nvSpPr>
        <p:spPr>
          <a:xfrm>
            <a:off x="457200" y="1600201"/>
            <a:ext cx="8229600" cy="1468759"/>
          </a:xfrm>
        </p:spPr>
        <p:txBody>
          <a:bodyPr>
            <a:normAutofit/>
          </a:bodyPr>
          <a:lstStyle/>
          <a:p>
            <a:pPr>
              <a:lnSpc>
                <a:spcPct val="120000"/>
              </a:lnSpc>
              <a:buFont typeface="Wingdings" panose="05000000000000000000" pitchFamily="2" charset="2"/>
              <a:buChar char="§"/>
            </a:pPr>
            <a:r>
              <a:rPr lang="ko-KR" altLang="en-US" sz="1800" dirty="0" smtClean="0"/>
              <a:t>단어 등을 직접 입력하여 </a:t>
            </a:r>
            <a:r>
              <a:rPr lang="ko-KR" altLang="en-US" sz="1800" dirty="0" err="1" smtClean="0"/>
              <a:t>정규표현식</a:t>
            </a:r>
            <a:r>
              <a:rPr lang="ko-KR" altLang="en-US" sz="1800" dirty="0" smtClean="0"/>
              <a:t> </a:t>
            </a:r>
            <a:r>
              <a:rPr lang="ko-KR" altLang="en-US" sz="1800" dirty="0" err="1" smtClean="0"/>
              <a:t>매칭</a:t>
            </a:r>
            <a:endParaRPr lang="en-US" altLang="ko-KR" sz="1800" dirty="0"/>
          </a:p>
        </p:txBody>
      </p:sp>
      <p:graphicFrame>
        <p:nvGraphicFramePr>
          <p:cNvPr id="5" name="표 4"/>
          <p:cNvGraphicFramePr>
            <a:graphicFrameLocks noGrp="1"/>
          </p:cNvGraphicFramePr>
          <p:nvPr>
            <p:extLst>
              <p:ext uri="{D42A27DB-BD31-4B8C-83A1-F6EECF244321}">
                <p14:modId xmlns:p14="http://schemas.microsoft.com/office/powerpoint/2010/main" val="1622738273"/>
              </p:ext>
            </p:extLst>
          </p:nvPr>
        </p:nvGraphicFramePr>
        <p:xfrm>
          <a:off x="755576" y="4005064"/>
          <a:ext cx="7704856" cy="609600"/>
        </p:xfrm>
        <a:graphic>
          <a:graphicData uri="http://schemas.openxmlformats.org/drawingml/2006/table">
            <a:tbl>
              <a:tblPr/>
              <a:tblGrid>
                <a:gridCol w="1913458"/>
                <a:gridCol w="5791398"/>
              </a:tblGrid>
              <a:tr h="0">
                <a:tc>
                  <a:txBody>
                    <a:bodyPr/>
                    <a:lstStyle/>
                    <a:p>
                      <a:pPr algn="ctr" fontAlgn="t"/>
                      <a:r>
                        <a:rPr lang="en-US" sz="1200" dirty="0">
                          <a:effectLst/>
                        </a:rPr>
                        <a:t>Example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sz="1200">
                          <a:effectLst/>
                        </a:rPr>
                        <a:t>python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Match "python".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480994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a:t>문자클래스</a:t>
            </a:r>
            <a:r>
              <a:rPr lang="en-US" altLang="ko-KR" b="1" dirty="0"/>
              <a:t>(character class, [])</a:t>
            </a:r>
          </a:p>
        </p:txBody>
      </p:sp>
      <p:sp>
        <p:nvSpPr>
          <p:cNvPr id="3" name="내용 개체 틀 2"/>
          <p:cNvSpPr>
            <a:spLocks noGrp="1"/>
          </p:cNvSpPr>
          <p:nvPr>
            <p:ph sz="quarter" idx="1"/>
          </p:nvPr>
        </p:nvSpPr>
        <p:spPr>
          <a:xfrm>
            <a:off x="457200" y="1600201"/>
            <a:ext cx="8229600" cy="4853135"/>
          </a:xfrm>
        </p:spPr>
        <p:txBody>
          <a:bodyPr>
            <a:normAutofit/>
          </a:bodyPr>
          <a:lstStyle/>
          <a:p>
            <a:pPr>
              <a:lnSpc>
                <a:spcPct val="120000"/>
              </a:lnSpc>
              <a:buFont typeface="Wingdings" panose="05000000000000000000" pitchFamily="2" charset="2"/>
              <a:buChar char="§"/>
            </a:pPr>
            <a:r>
              <a:rPr lang="ko-KR" altLang="en-US" sz="1800" dirty="0" smtClean="0"/>
              <a:t>문자클래스를 </a:t>
            </a:r>
            <a:r>
              <a:rPr lang="ko-KR" altLang="en-US" sz="1800" dirty="0"/>
              <a:t>만드는 메타문자인 </a:t>
            </a:r>
            <a:r>
              <a:rPr lang="en-US" altLang="ko-KR" sz="1800" dirty="0"/>
              <a:t>[</a:t>
            </a:r>
            <a:r>
              <a:rPr lang="ko-KR" altLang="en-US" sz="1800" dirty="0"/>
              <a:t>와 </a:t>
            </a:r>
            <a:r>
              <a:rPr lang="en-US" altLang="ko-KR" sz="1800" dirty="0"/>
              <a:t>] </a:t>
            </a:r>
            <a:r>
              <a:rPr lang="ko-KR" altLang="en-US" sz="1800" dirty="0"/>
              <a:t>사이에는 어떤 </a:t>
            </a:r>
            <a:r>
              <a:rPr lang="ko-KR" altLang="en-US" sz="1800" dirty="0" smtClean="0"/>
              <a:t>문자 사용</a:t>
            </a:r>
            <a:r>
              <a:rPr lang="en-US" altLang="ko-KR" sz="1800" dirty="0" smtClean="0"/>
              <a:t> </a:t>
            </a:r>
          </a:p>
          <a:p>
            <a:pPr>
              <a:lnSpc>
                <a:spcPct val="120000"/>
              </a:lnSpc>
              <a:buFont typeface="Wingdings" panose="05000000000000000000" pitchFamily="2" charset="2"/>
              <a:buChar char="§"/>
            </a:pPr>
            <a:r>
              <a:rPr lang="ko-KR" altLang="en-US" sz="1800" dirty="0" smtClean="0"/>
              <a:t>문자클래스로 </a:t>
            </a:r>
            <a:r>
              <a:rPr lang="ko-KR" altLang="en-US" sz="1800" dirty="0"/>
              <a:t>만들어진 정규식은 </a:t>
            </a:r>
            <a:r>
              <a:rPr lang="en-US" altLang="ko-KR" sz="1800" dirty="0"/>
              <a:t>"[</a:t>
            </a:r>
            <a:r>
              <a:rPr lang="ko-KR" altLang="en-US" sz="1800" dirty="0"/>
              <a:t>과 </a:t>
            </a:r>
            <a:r>
              <a:rPr lang="en-US" altLang="ko-KR" sz="1800" dirty="0"/>
              <a:t>]</a:t>
            </a:r>
            <a:r>
              <a:rPr lang="ko-KR" altLang="en-US" sz="1800" dirty="0"/>
              <a:t>사이의 문자들과 </a:t>
            </a:r>
            <a:r>
              <a:rPr lang="ko-KR" altLang="en-US" sz="1800" dirty="0" smtClean="0"/>
              <a:t>매치</a:t>
            </a:r>
            <a:r>
              <a:rPr lang="en-US" altLang="ko-KR" sz="1800" dirty="0" smtClean="0"/>
              <a:t>"</a:t>
            </a:r>
            <a:r>
              <a:rPr lang="ko-KR" altLang="en-US" sz="1800" dirty="0" smtClean="0"/>
              <a:t>라는 의미</a:t>
            </a:r>
            <a:endParaRPr lang="en-US" altLang="ko-KR" sz="1800" dirty="0"/>
          </a:p>
          <a:p>
            <a:pPr lvl="1">
              <a:lnSpc>
                <a:spcPct val="120000"/>
              </a:lnSpc>
              <a:buFont typeface="Arial" panose="020B0604020202020204" pitchFamily="34" charset="0"/>
              <a:buChar char="•"/>
            </a:pPr>
            <a:r>
              <a:rPr lang="en-US" altLang="ko-KR" sz="1500" dirty="0" smtClean="0"/>
              <a:t>[a-</a:t>
            </a:r>
            <a:r>
              <a:rPr lang="en-US" altLang="ko-KR" sz="1500" dirty="0" err="1" smtClean="0"/>
              <a:t>zA</a:t>
            </a:r>
            <a:r>
              <a:rPr lang="en-US" altLang="ko-KR" sz="1500" dirty="0" smtClean="0"/>
              <a:t>-Z]  : </a:t>
            </a:r>
            <a:r>
              <a:rPr lang="ko-KR" altLang="en-US" sz="1500" dirty="0" smtClean="0"/>
              <a:t>알파벳 모두</a:t>
            </a:r>
            <a:endParaRPr lang="ko-KR" altLang="en-US" sz="1500" dirty="0"/>
          </a:p>
          <a:p>
            <a:pPr lvl="1">
              <a:lnSpc>
                <a:spcPct val="120000"/>
              </a:lnSpc>
              <a:buFont typeface="Arial" panose="020B0604020202020204" pitchFamily="34" charset="0"/>
              <a:buChar char="•"/>
            </a:pPr>
            <a:r>
              <a:rPr lang="en-US" altLang="ko-KR" sz="1500" dirty="0" smtClean="0"/>
              <a:t>[0-9]  : </a:t>
            </a:r>
            <a:r>
              <a:rPr lang="ko-KR" altLang="en-US" sz="1500" dirty="0" smtClean="0"/>
              <a:t>숫자</a:t>
            </a:r>
          </a:p>
          <a:p>
            <a:pPr lvl="1">
              <a:lnSpc>
                <a:spcPct val="120000"/>
              </a:lnSpc>
              <a:buFont typeface="Arial" panose="020B0604020202020204" pitchFamily="34" charset="0"/>
              <a:buChar char="•"/>
            </a:pPr>
            <a:r>
              <a:rPr lang="ko-KR" altLang="en-US" sz="1500" dirty="0" smtClean="0"/>
              <a:t> </a:t>
            </a:r>
            <a:r>
              <a:rPr lang="en-US" altLang="ko-KR" sz="1500" dirty="0" smtClean="0"/>
              <a:t>^ </a:t>
            </a:r>
            <a:r>
              <a:rPr lang="ko-KR" altLang="en-US" sz="1500" dirty="0" smtClean="0"/>
              <a:t>메타문자는 반대</a:t>
            </a:r>
            <a:r>
              <a:rPr lang="en-US" altLang="ko-KR" sz="1500" dirty="0" smtClean="0"/>
              <a:t>(not)</a:t>
            </a:r>
            <a:r>
              <a:rPr lang="ko-KR" altLang="en-US" sz="1500" dirty="0" smtClean="0"/>
              <a:t>의 의미</a:t>
            </a:r>
            <a:r>
              <a:rPr lang="en-US" altLang="ko-KR" sz="1500" dirty="0" smtClean="0"/>
              <a:t>: </a:t>
            </a:r>
            <a:r>
              <a:rPr lang="ko-KR" altLang="en-US" sz="1500" dirty="0" smtClean="0"/>
              <a:t> </a:t>
            </a:r>
            <a:r>
              <a:rPr lang="en-US" altLang="ko-KR" sz="1500" dirty="0" smtClean="0"/>
              <a:t>[^0-9]</a:t>
            </a:r>
            <a:r>
              <a:rPr lang="ko-KR" altLang="en-US" sz="1500" dirty="0" smtClean="0"/>
              <a:t>라는 </a:t>
            </a:r>
            <a:r>
              <a:rPr lang="ko-KR" altLang="en-US" sz="1500" dirty="0" err="1" smtClean="0"/>
              <a:t>정규표현식은</a:t>
            </a:r>
            <a:r>
              <a:rPr lang="ko-KR" altLang="en-US" sz="1500" dirty="0" smtClean="0"/>
              <a:t> 숫자가 아닌 문자만 매치</a:t>
            </a:r>
          </a:p>
        </p:txBody>
      </p:sp>
      <p:graphicFrame>
        <p:nvGraphicFramePr>
          <p:cNvPr id="5" name="표 4"/>
          <p:cNvGraphicFramePr>
            <a:graphicFrameLocks noGrp="1"/>
          </p:cNvGraphicFramePr>
          <p:nvPr>
            <p:extLst>
              <p:ext uri="{D42A27DB-BD31-4B8C-83A1-F6EECF244321}">
                <p14:modId xmlns:p14="http://schemas.microsoft.com/office/powerpoint/2010/main" val="3342974083"/>
              </p:ext>
            </p:extLst>
          </p:nvPr>
        </p:nvGraphicFramePr>
        <p:xfrm>
          <a:off x="899592" y="3717032"/>
          <a:ext cx="7416824" cy="2877440"/>
        </p:xfrm>
        <a:graphic>
          <a:graphicData uri="http://schemas.openxmlformats.org/drawingml/2006/table">
            <a:tbl>
              <a:tblPr/>
              <a:tblGrid>
                <a:gridCol w="1841927"/>
                <a:gridCol w="5574897"/>
              </a:tblGrid>
              <a:tr h="237627">
                <a:tc>
                  <a:txBody>
                    <a:bodyPr/>
                    <a:lstStyle/>
                    <a:p>
                      <a:pPr algn="ctr" fontAlgn="t"/>
                      <a:r>
                        <a:rPr lang="en-US" sz="1300" dirty="0" smtClean="0">
                          <a:effectLst/>
                        </a:rPr>
                        <a:t>Example</a:t>
                      </a:r>
                      <a:endParaRPr lang="en-US" sz="1300" dirty="0">
                        <a:effectLst/>
                      </a:endParaRP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300" dirty="0">
                          <a:effectLst/>
                        </a:rPr>
                        <a:t>Description</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37627">
                <a:tc>
                  <a:txBody>
                    <a:bodyPr/>
                    <a:lstStyle/>
                    <a:p>
                      <a:pPr fontAlgn="t"/>
                      <a:r>
                        <a:rPr lang="en-US" sz="1300">
                          <a:effectLst/>
                        </a:rPr>
                        <a:t>[Pp]ython</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"Python" or "python"</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7627">
                <a:tc>
                  <a:txBody>
                    <a:bodyPr/>
                    <a:lstStyle/>
                    <a:p>
                      <a:pPr fontAlgn="t"/>
                      <a:r>
                        <a:rPr lang="en-US" sz="1300">
                          <a:effectLst/>
                        </a:rPr>
                        <a:t>rub[ye]</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"ruby" or "rube"</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7627">
                <a:tc>
                  <a:txBody>
                    <a:bodyPr/>
                    <a:lstStyle/>
                    <a:p>
                      <a:pPr fontAlgn="t"/>
                      <a:r>
                        <a:rPr lang="en-US" sz="1300">
                          <a:effectLst/>
                        </a:rPr>
                        <a:t>[aeiou]</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any one lowercase vowel</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7627">
                <a:tc>
                  <a:txBody>
                    <a:bodyPr/>
                    <a:lstStyle/>
                    <a:p>
                      <a:pPr fontAlgn="t"/>
                      <a:r>
                        <a:rPr lang="en-US" altLang="ko-KR" sz="1300">
                          <a:effectLst/>
                        </a:rPr>
                        <a:t>[0-9]</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any digit; same as [0123456789]</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7627">
                <a:tc>
                  <a:txBody>
                    <a:bodyPr/>
                    <a:lstStyle/>
                    <a:p>
                      <a:pPr fontAlgn="t"/>
                      <a:r>
                        <a:rPr lang="en-US" sz="1300">
                          <a:effectLst/>
                        </a:rPr>
                        <a:t>[a-z]</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any lowercase ASCII letter</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7627">
                <a:tc>
                  <a:txBody>
                    <a:bodyPr/>
                    <a:lstStyle/>
                    <a:p>
                      <a:pPr fontAlgn="t"/>
                      <a:r>
                        <a:rPr lang="en-US" sz="1300">
                          <a:effectLst/>
                        </a:rPr>
                        <a:t>[A-Z]</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any uppercase ASCII letter</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7627">
                <a:tc>
                  <a:txBody>
                    <a:bodyPr/>
                    <a:lstStyle/>
                    <a:p>
                      <a:pPr fontAlgn="t"/>
                      <a:r>
                        <a:rPr lang="en-US" sz="1300">
                          <a:effectLst/>
                        </a:rPr>
                        <a:t>[a-zA-Z0-9]</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any of the above</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7627">
                <a:tc>
                  <a:txBody>
                    <a:bodyPr/>
                    <a:lstStyle/>
                    <a:p>
                      <a:pPr fontAlgn="t"/>
                      <a:r>
                        <a:rPr lang="en-US" sz="1300">
                          <a:effectLst/>
                        </a:rPr>
                        <a:t>[^aeiou]</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anything other than a lowercase vowel</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7627">
                <a:tc>
                  <a:txBody>
                    <a:bodyPr/>
                    <a:lstStyle/>
                    <a:p>
                      <a:pPr fontAlgn="t"/>
                      <a:r>
                        <a:rPr lang="en-US" altLang="ko-KR" sz="1300">
                          <a:effectLst/>
                        </a:rPr>
                        <a:t>[^0-9]</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dirty="0">
                          <a:effectLst/>
                        </a:rPr>
                        <a:t>Match anything other than a digit</a:t>
                      </a:r>
                    </a:p>
                  </a:txBody>
                  <a:tcPr marL="44812" marR="44812" marT="44812" marB="448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078816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err="1" smtClean="0"/>
              <a:t>축약형</a:t>
            </a:r>
            <a:r>
              <a:rPr lang="ko-KR" altLang="en-US" b="1" dirty="0" smtClean="0"/>
              <a:t> 문자표현</a:t>
            </a:r>
            <a:endParaRPr lang="en-US" altLang="ko-KR" b="1" dirty="0"/>
          </a:p>
        </p:txBody>
      </p:sp>
      <p:sp>
        <p:nvSpPr>
          <p:cNvPr id="3" name="내용 개체 틀 2"/>
          <p:cNvSpPr>
            <a:spLocks noGrp="1"/>
          </p:cNvSpPr>
          <p:nvPr>
            <p:ph sz="quarter" idx="1"/>
          </p:nvPr>
        </p:nvSpPr>
        <p:spPr>
          <a:xfrm>
            <a:off x="457200" y="1600201"/>
            <a:ext cx="8229600" cy="4853135"/>
          </a:xfrm>
        </p:spPr>
        <p:txBody>
          <a:bodyPr>
            <a:normAutofit/>
          </a:bodyPr>
          <a:lstStyle/>
          <a:p>
            <a:pPr>
              <a:lnSpc>
                <a:spcPct val="120000"/>
              </a:lnSpc>
              <a:buFont typeface="Wingdings" panose="05000000000000000000" pitchFamily="2" charset="2"/>
              <a:buChar char="§"/>
            </a:pPr>
            <a:r>
              <a:rPr lang="ko-KR" altLang="en-US" sz="1800" dirty="0" err="1"/>
              <a:t>축약형</a:t>
            </a:r>
            <a:r>
              <a:rPr lang="ko-KR" altLang="en-US" sz="1800" dirty="0"/>
              <a:t> </a:t>
            </a:r>
            <a:r>
              <a:rPr lang="ko-KR" altLang="en-US" sz="1800" dirty="0" smtClean="0"/>
              <a:t>문자표현</a:t>
            </a:r>
            <a:endParaRPr lang="en-US" altLang="ko-KR" sz="1800" dirty="0" smtClean="0"/>
          </a:p>
          <a:p>
            <a:pPr>
              <a:lnSpc>
                <a:spcPct val="120000"/>
              </a:lnSpc>
              <a:buFont typeface="Wingdings" panose="05000000000000000000" pitchFamily="2" charset="2"/>
              <a:buChar char="§"/>
            </a:pPr>
            <a:r>
              <a:rPr lang="ko-KR" altLang="en-US" sz="1800" dirty="0"/>
              <a:t>대문자로 </a:t>
            </a:r>
            <a:r>
              <a:rPr lang="ko-KR" altLang="en-US" sz="1800" dirty="0" err="1"/>
              <a:t>사용된것은</a:t>
            </a:r>
            <a:r>
              <a:rPr lang="ko-KR" altLang="en-US" sz="1800" dirty="0"/>
              <a:t> 소문자의 반대임</a:t>
            </a:r>
          </a:p>
          <a:p>
            <a:pPr>
              <a:lnSpc>
                <a:spcPct val="120000"/>
              </a:lnSpc>
              <a:buFont typeface="Wingdings" panose="05000000000000000000" pitchFamily="2" charset="2"/>
              <a:buChar char="§"/>
            </a:pPr>
            <a:endParaRPr lang="en-US" altLang="ko-KR" sz="1800" dirty="0" smtClean="0"/>
          </a:p>
          <a:p>
            <a:pPr lvl="1">
              <a:lnSpc>
                <a:spcPct val="120000"/>
              </a:lnSpc>
              <a:buFont typeface="Wingdings" panose="05000000000000000000" pitchFamily="2" charset="2"/>
              <a:buChar char="ü"/>
            </a:pPr>
            <a:r>
              <a:rPr lang="en-US" altLang="ko-KR" sz="1500" dirty="0" smtClean="0"/>
              <a:t>\</a:t>
            </a:r>
            <a:r>
              <a:rPr lang="en-US" altLang="ko-KR" sz="1500" dirty="0"/>
              <a:t>d - </a:t>
            </a:r>
            <a:r>
              <a:rPr lang="ko-KR" altLang="en-US" sz="1500" dirty="0"/>
              <a:t>숫자와 매치</a:t>
            </a:r>
            <a:r>
              <a:rPr lang="en-US" altLang="ko-KR" sz="1500" dirty="0"/>
              <a:t>, [0-9]</a:t>
            </a:r>
            <a:r>
              <a:rPr lang="ko-KR" altLang="en-US" sz="1500" dirty="0"/>
              <a:t>와 동일한 </a:t>
            </a:r>
            <a:r>
              <a:rPr lang="ko-KR" altLang="en-US" sz="1500" dirty="0" err="1" smtClean="0"/>
              <a:t>표현식</a:t>
            </a:r>
            <a:endParaRPr lang="en-US" altLang="ko-KR" sz="1500" dirty="0"/>
          </a:p>
          <a:p>
            <a:pPr lvl="1">
              <a:lnSpc>
                <a:spcPct val="120000"/>
              </a:lnSpc>
              <a:buFont typeface="Wingdings" panose="05000000000000000000" pitchFamily="2" charset="2"/>
              <a:buChar char="ü"/>
            </a:pPr>
            <a:r>
              <a:rPr lang="en-US" altLang="ko-KR" sz="1500" dirty="0"/>
              <a:t>\D - </a:t>
            </a:r>
            <a:r>
              <a:rPr lang="ko-KR" altLang="en-US" sz="1500" dirty="0"/>
              <a:t>숫자가 </a:t>
            </a:r>
            <a:r>
              <a:rPr lang="ko-KR" altLang="en-US" sz="1500" dirty="0" err="1"/>
              <a:t>아닌것과</a:t>
            </a:r>
            <a:r>
              <a:rPr lang="ko-KR" altLang="en-US" sz="1500" dirty="0"/>
              <a:t> 매치</a:t>
            </a:r>
            <a:r>
              <a:rPr lang="en-US" altLang="ko-KR" sz="1500" dirty="0"/>
              <a:t>, [^0-9]</a:t>
            </a:r>
            <a:r>
              <a:rPr lang="ko-KR" altLang="en-US" sz="1500" dirty="0"/>
              <a:t>와 동일한 </a:t>
            </a:r>
            <a:r>
              <a:rPr lang="ko-KR" altLang="en-US" sz="1500" dirty="0" err="1" smtClean="0"/>
              <a:t>표현식</a:t>
            </a:r>
            <a:endParaRPr lang="en-US" altLang="ko-KR" sz="1500" dirty="0"/>
          </a:p>
          <a:p>
            <a:pPr lvl="1">
              <a:lnSpc>
                <a:spcPct val="120000"/>
              </a:lnSpc>
              <a:buFont typeface="Wingdings" panose="05000000000000000000" pitchFamily="2" charset="2"/>
              <a:buChar char="ü"/>
            </a:pPr>
            <a:r>
              <a:rPr lang="en-US" altLang="ko-KR" sz="1500" dirty="0" smtClean="0"/>
              <a:t>\s</a:t>
            </a:r>
            <a:r>
              <a:rPr lang="en-US" altLang="ko-KR" sz="1500" dirty="0"/>
              <a:t> - whitespace </a:t>
            </a:r>
            <a:r>
              <a:rPr lang="ko-KR" altLang="en-US" sz="1500" dirty="0"/>
              <a:t>문자와 매치</a:t>
            </a:r>
            <a:r>
              <a:rPr lang="en-US" altLang="ko-KR" sz="1500" dirty="0"/>
              <a:t>, [ \t\n\r\f\v]</a:t>
            </a:r>
            <a:r>
              <a:rPr lang="ko-KR" altLang="en-US" sz="1500" dirty="0"/>
              <a:t>와 동일한 표현식이다</a:t>
            </a:r>
            <a:r>
              <a:rPr lang="en-US" altLang="ko-KR" sz="1500" dirty="0"/>
              <a:t>. </a:t>
            </a:r>
            <a:r>
              <a:rPr lang="ko-KR" altLang="en-US" sz="1500" dirty="0"/>
              <a:t>맨 앞의 빈칸은 공백문자</a:t>
            </a:r>
            <a:r>
              <a:rPr lang="en-US" altLang="ko-KR" sz="1500" dirty="0"/>
              <a:t>(space)</a:t>
            </a:r>
            <a:r>
              <a:rPr lang="ko-KR" altLang="en-US" sz="1500" dirty="0"/>
              <a:t>를 </a:t>
            </a:r>
            <a:r>
              <a:rPr lang="ko-KR" altLang="en-US" sz="1500" dirty="0" smtClean="0"/>
              <a:t>의미</a:t>
            </a:r>
            <a:endParaRPr lang="en-US" altLang="ko-KR" sz="1500" dirty="0"/>
          </a:p>
          <a:p>
            <a:pPr lvl="1">
              <a:lnSpc>
                <a:spcPct val="120000"/>
              </a:lnSpc>
              <a:buFont typeface="Wingdings" panose="05000000000000000000" pitchFamily="2" charset="2"/>
              <a:buChar char="ü"/>
            </a:pPr>
            <a:r>
              <a:rPr lang="en-US" altLang="ko-KR" sz="1500" dirty="0" smtClean="0"/>
              <a:t>\S</a:t>
            </a:r>
            <a:r>
              <a:rPr lang="en-US" altLang="ko-KR" sz="1500" dirty="0"/>
              <a:t> - whitespace </a:t>
            </a:r>
            <a:r>
              <a:rPr lang="ko-KR" altLang="en-US" sz="1500" dirty="0"/>
              <a:t>문자가 </a:t>
            </a:r>
            <a:r>
              <a:rPr lang="ko-KR" altLang="en-US" sz="1500" dirty="0" smtClean="0"/>
              <a:t>아닌 것과 </a:t>
            </a:r>
            <a:r>
              <a:rPr lang="ko-KR" altLang="en-US" sz="1500" dirty="0"/>
              <a:t>매치</a:t>
            </a:r>
            <a:r>
              <a:rPr lang="en-US" altLang="ko-KR" sz="1500" dirty="0"/>
              <a:t>, [^ \t\n\r\f\v]</a:t>
            </a:r>
            <a:r>
              <a:rPr lang="ko-KR" altLang="en-US" sz="1500" dirty="0"/>
              <a:t>와 동일한 </a:t>
            </a:r>
            <a:r>
              <a:rPr lang="ko-KR" altLang="en-US" sz="1500" dirty="0" err="1" smtClean="0"/>
              <a:t>표현식</a:t>
            </a:r>
            <a:endParaRPr lang="en-US" altLang="ko-KR" sz="1500" dirty="0"/>
          </a:p>
          <a:p>
            <a:pPr lvl="1">
              <a:lnSpc>
                <a:spcPct val="120000"/>
              </a:lnSpc>
              <a:buFont typeface="Wingdings" panose="05000000000000000000" pitchFamily="2" charset="2"/>
              <a:buChar char="ü"/>
            </a:pPr>
            <a:r>
              <a:rPr lang="en-US" altLang="ko-KR" sz="1500" dirty="0" smtClean="0"/>
              <a:t>\w</a:t>
            </a:r>
            <a:r>
              <a:rPr lang="en-US" altLang="ko-KR" sz="1500" dirty="0"/>
              <a:t> - </a:t>
            </a:r>
            <a:r>
              <a:rPr lang="ko-KR" altLang="en-US" sz="1500" dirty="0"/>
              <a:t>문자</a:t>
            </a:r>
            <a:r>
              <a:rPr lang="en-US" altLang="ko-KR" sz="1500" dirty="0"/>
              <a:t>+</a:t>
            </a:r>
            <a:r>
              <a:rPr lang="ko-KR" altLang="en-US" sz="1500" dirty="0"/>
              <a:t>숫자</a:t>
            </a:r>
            <a:r>
              <a:rPr lang="en-US" altLang="ko-KR" sz="1500" dirty="0"/>
              <a:t>(alphanumeric)</a:t>
            </a:r>
            <a:r>
              <a:rPr lang="ko-KR" altLang="en-US" sz="1500" dirty="0"/>
              <a:t>와 매치</a:t>
            </a:r>
            <a:r>
              <a:rPr lang="en-US" altLang="ko-KR" sz="1500" dirty="0"/>
              <a:t>, [a-zA-Z0-9]</a:t>
            </a:r>
            <a:r>
              <a:rPr lang="ko-KR" altLang="en-US" sz="1500" dirty="0"/>
              <a:t>와 동일한 </a:t>
            </a:r>
            <a:r>
              <a:rPr lang="ko-KR" altLang="en-US" sz="1500" dirty="0" err="1" smtClean="0"/>
              <a:t>표현식</a:t>
            </a:r>
            <a:endParaRPr lang="en-US" altLang="ko-KR" sz="1500" dirty="0"/>
          </a:p>
          <a:p>
            <a:pPr lvl="1">
              <a:lnSpc>
                <a:spcPct val="120000"/>
              </a:lnSpc>
              <a:buFont typeface="Wingdings" panose="05000000000000000000" pitchFamily="2" charset="2"/>
              <a:buChar char="ü"/>
            </a:pPr>
            <a:r>
              <a:rPr lang="en-US" altLang="ko-KR" sz="1500" dirty="0" smtClean="0"/>
              <a:t>\W</a:t>
            </a:r>
            <a:r>
              <a:rPr lang="en-US" altLang="ko-KR" sz="1500" dirty="0"/>
              <a:t> - alphanumeric</a:t>
            </a:r>
            <a:r>
              <a:rPr lang="ko-KR" altLang="en-US" sz="1500" dirty="0"/>
              <a:t>이 아닌 문자와 매치</a:t>
            </a:r>
            <a:r>
              <a:rPr lang="en-US" altLang="ko-KR" sz="1500" dirty="0"/>
              <a:t>, [^a-zA-Z0-9]</a:t>
            </a:r>
            <a:r>
              <a:rPr lang="ko-KR" altLang="en-US" sz="1500" dirty="0"/>
              <a:t>와 동일한 </a:t>
            </a:r>
            <a:r>
              <a:rPr lang="ko-KR" altLang="en-US" sz="1500" dirty="0" err="1" smtClean="0"/>
              <a:t>표현식</a:t>
            </a:r>
            <a:endParaRPr lang="en-US" altLang="ko-KR" sz="1500" dirty="0"/>
          </a:p>
        </p:txBody>
      </p:sp>
    </p:spTree>
    <p:extLst>
      <p:ext uri="{BB962C8B-B14F-4D97-AF65-F5344CB8AC3E}">
        <p14:creationId xmlns:p14="http://schemas.microsoft.com/office/powerpoint/2010/main" val="1089063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String-operator</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598137570"/>
              </p:ext>
            </p:extLst>
          </p:nvPr>
        </p:nvGraphicFramePr>
        <p:xfrm>
          <a:off x="827584" y="1988840"/>
          <a:ext cx="7488833" cy="4464495"/>
        </p:xfrm>
        <a:graphic>
          <a:graphicData uri="http://schemas.openxmlformats.org/drawingml/2006/table">
            <a:tbl>
              <a:tblPr/>
              <a:tblGrid>
                <a:gridCol w="1078691"/>
                <a:gridCol w="3745845"/>
                <a:gridCol w="2664297"/>
              </a:tblGrid>
              <a:tr h="268882">
                <a:tc>
                  <a:txBody>
                    <a:bodyPr/>
                    <a:lstStyle/>
                    <a:p>
                      <a:pPr algn="ctr" fontAlgn="t"/>
                      <a:r>
                        <a:rPr lang="en-US" sz="1000" dirty="0">
                          <a:effectLst/>
                        </a:rPr>
                        <a:t>Operator</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dirty="0">
                          <a:effectLst/>
                        </a:rPr>
                        <a:t>Description</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dirty="0">
                          <a:effectLst/>
                        </a:rPr>
                        <a:t>Example</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409447">
                <a:tc>
                  <a:txBody>
                    <a:bodyPr/>
                    <a:lstStyle/>
                    <a:p>
                      <a:pPr algn="ctr" fontAlgn="t"/>
                      <a:r>
                        <a:rPr lang="en-US" altLang="ko-KR" sz="1000" dirty="0">
                          <a:effectLst/>
                        </a:rPr>
                        <a:t>+</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Concatenation - Adds values on either side of the operator</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a + b will give </a:t>
                      </a:r>
                      <a:r>
                        <a:rPr lang="en-US" sz="1000" dirty="0" err="1">
                          <a:effectLst/>
                        </a:rPr>
                        <a:t>HelloPython</a:t>
                      </a:r>
                      <a:endParaRPr lang="en-US" sz="1000" dirty="0">
                        <a:effectLst/>
                      </a:endParaRP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01573">
                <a:tc>
                  <a:txBody>
                    <a:bodyPr/>
                    <a:lstStyle/>
                    <a:p>
                      <a:pPr algn="ctr" fontAlgn="t"/>
                      <a:r>
                        <a:rPr lang="ko-KR" altLang="en-US" sz="1000" dirty="0">
                          <a:effectLst/>
                        </a:rPr>
                        <a:t>*</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Repetition - Creates new strings, concatenating multiple copies of the same string</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a*2 will give -</a:t>
                      </a:r>
                      <a:r>
                        <a:rPr lang="en-US" sz="1000" dirty="0" err="1">
                          <a:effectLst/>
                        </a:rPr>
                        <a:t>HelloHello</a:t>
                      </a:r>
                      <a:endParaRPr lang="en-US" sz="1000" dirty="0">
                        <a:effectLst/>
                      </a:endParaRP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17322">
                <a:tc>
                  <a:txBody>
                    <a:bodyPr/>
                    <a:lstStyle/>
                    <a:p>
                      <a:pPr algn="ctr" fontAlgn="t"/>
                      <a:r>
                        <a:rPr lang="en-US" altLang="ko-KR" sz="1000" dirty="0">
                          <a:effectLst/>
                        </a:rPr>
                        <a:t>[]</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Slice - Gives the character from the given index</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a[1] will give e</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09447">
                <a:tc>
                  <a:txBody>
                    <a:bodyPr/>
                    <a:lstStyle/>
                    <a:p>
                      <a:pPr algn="ctr" fontAlgn="t"/>
                      <a:r>
                        <a:rPr lang="en-US" altLang="ko-KR" sz="1000" dirty="0">
                          <a:effectLst/>
                        </a:rPr>
                        <a:t>[ : ]</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Range Slice - Gives the characters from the given range</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a[1:4] will give ell</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09447">
                <a:tc>
                  <a:txBody>
                    <a:bodyPr/>
                    <a:lstStyle/>
                    <a:p>
                      <a:pPr algn="ctr" fontAlgn="t"/>
                      <a:r>
                        <a:rPr lang="en-US" sz="1000" dirty="0">
                          <a:effectLst/>
                        </a:rPr>
                        <a:t>in</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Membership - Returns true if a character exists in the given string</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H in a will give 1</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01573">
                <a:tc>
                  <a:txBody>
                    <a:bodyPr/>
                    <a:lstStyle/>
                    <a:p>
                      <a:pPr algn="ctr" fontAlgn="t"/>
                      <a:r>
                        <a:rPr lang="en-US" sz="1000" dirty="0">
                          <a:effectLst/>
                        </a:rPr>
                        <a:t>not in</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Membership - Returns true if a character does not exist in the given string</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M not in a will give 1</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329482">
                <a:tc>
                  <a:txBody>
                    <a:bodyPr/>
                    <a:lstStyle/>
                    <a:p>
                      <a:pPr algn="ctr" fontAlgn="t"/>
                      <a:r>
                        <a:rPr lang="en-US" sz="1000" dirty="0">
                          <a:effectLst/>
                        </a:rPr>
                        <a:t>r/R</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Raw String - Suppresses actual meaning of Escape characters. The syntax for raw strings is exactly the same as for normal strings with the exception of the raw string operator, the letter "r," which precedes the quotation marks. The "r" can be lowercase (r) or uppercase (R) and must be placed immediately preceding the first quote mark.</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print r'\n' prints \n and print R'\</a:t>
                      </a:r>
                      <a:r>
                        <a:rPr lang="en-US" sz="1000" dirty="0" err="1">
                          <a:effectLst/>
                        </a:rPr>
                        <a:t>n'prints</a:t>
                      </a:r>
                      <a:r>
                        <a:rPr lang="en-US" sz="1000" dirty="0">
                          <a:effectLst/>
                        </a:rPr>
                        <a:t> \n</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17322">
                <a:tc>
                  <a:txBody>
                    <a:bodyPr/>
                    <a:lstStyle/>
                    <a:p>
                      <a:pPr algn="ctr" fontAlgn="t"/>
                      <a:r>
                        <a:rPr lang="en-US" altLang="ko-KR" sz="1000" dirty="0">
                          <a:effectLst/>
                        </a:rPr>
                        <a:t>%</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Format - Performs String formatting</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See at next section</a:t>
                      </a:r>
                    </a:p>
                  </a:txBody>
                  <a:tcPr marL="18625" marR="18625" marT="18625" marB="186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9329210"/>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err="1" smtClean="0"/>
              <a:t>축약형</a:t>
            </a:r>
            <a:r>
              <a:rPr lang="ko-KR" altLang="en-US" b="1" dirty="0" smtClean="0"/>
              <a:t> 문자표현</a:t>
            </a:r>
            <a:r>
              <a:rPr lang="en-US" altLang="ko-KR" b="1" dirty="0" smtClean="0"/>
              <a:t>-</a:t>
            </a:r>
            <a:r>
              <a:rPr lang="ko-KR" altLang="en-US" b="1" dirty="0" smtClean="0"/>
              <a:t>세부</a:t>
            </a:r>
            <a:endParaRPr lang="en-US" altLang="ko-KR" b="1" dirty="0"/>
          </a:p>
        </p:txBody>
      </p:sp>
      <p:graphicFrame>
        <p:nvGraphicFramePr>
          <p:cNvPr id="4" name="표 3"/>
          <p:cNvGraphicFramePr>
            <a:graphicFrameLocks noGrp="1"/>
          </p:cNvGraphicFramePr>
          <p:nvPr>
            <p:extLst>
              <p:ext uri="{D42A27DB-BD31-4B8C-83A1-F6EECF244321}">
                <p14:modId xmlns:p14="http://schemas.microsoft.com/office/powerpoint/2010/main" val="2026713021"/>
              </p:ext>
            </p:extLst>
          </p:nvPr>
        </p:nvGraphicFramePr>
        <p:xfrm>
          <a:off x="755576" y="1916835"/>
          <a:ext cx="7560840" cy="4455632"/>
        </p:xfrm>
        <a:graphic>
          <a:graphicData uri="http://schemas.openxmlformats.org/drawingml/2006/table">
            <a:tbl>
              <a:tblPr/>
              <a:tblGrid>
                <a:gridCol w="1872208"/>
                <a:gridCol w="5688632"/>
              </a:tblGrid>
              <a:tr h="288029">
                <a:tc>
                  <a:txBody>
                    <a:bodyPr/>
                    <a:lstStyle/>
                    <a:p>
                      <a:pPr algn="ctr" fontAlgn="t"/>
                      <a:r>
                        <a:rPr lang="en-US" sz="1200" dirty="0">
                          <a:effectLst/>
                        </a:rPr>
                        <a:t>Pattern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lumMod val="95000"/>
                      </a:schemeClr>
                    </a:solidFill>
                  </a:tcPr>
                </a:tc>
                <a:tc>
                  <a:txBody>
                    <a:bodyPr/>
                    <a:lstStyle/>
                    <a:p>
                      <a:pPr algn="ctr" fontAlgn="t"/>
                      <a:r>
                        <a:rPr lang="en-US" sz="12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lumMod val="95000"/>
                      </a:schemeClr>
                    </a:solidFill>
                  </a:tcPr>
                </a:tc>
              </a:tr>
              <a:tr h="251466">
                <a:tc>
                  <a:txBody>
                    <a:bodyPr/>
                    <a:lstStyle/>
                    <a:p>
                      <a:pPr fontAlgn="t"/>
                      <a:r>
                        <a:rPr lang="en-US" sz="900" dirty="0">
                          <a:effectLst/>
                        </a:rPr>
                        <a:t>\w</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dirty="0">
                          <a:effectLst/>
                        </a:rPr>
                        <a:t>Matches word characters.</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\W</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dirty="0">
                          <a:effectLst/>
                        </a:rPr>
                        <a:t>Matches </a:t>
                      </a:r>
                      <a:r>
                        <a:rPr lang="en-US" sz="900" dirty="0" err="1">
                          <a:effectLst/>
                        </a:rPr>
                        <a:t>nonword</a:t>
                      </a:r>
                      <a:r>
                        <a:rPr lang="en-US" sz="900" dirty="0">
                          <a:effectLst/>
                        </a:rPr>
                        <a:t> characters.</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\s</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whitespace. Equivalent to [\t\n\r\f].</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\S</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nonwhitespace.</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\d</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digits. Equivalent to [0-9].</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\D</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nondigits.</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\A</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beginning of string.</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44416">
                <a:tc>
                  <a:txBody>
                    <a:bodyPr/>
                    <a:lstStyle/>
                    <a:p>
                      <a:pPr fontAlgn="t"/>
                      <a:r>
                        <a:rPr lang="en-US" sz="900">
                          <a:effectLst/>
                        </a:rPr>
                        <a:t>\Z</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end of string. If a newline exists, it matches just before newline.</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\z</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end of string.</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\G</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point where last match finished.</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344416">
                <a:tc>
                  <a:txBody>
                    <a:bodyPr/>
                    <a:lstStyle/>
                    <a:p>
                      <a:pPr fontAlgn="t"/>
                      <a:r>
                        <a:rPr lang="en-US" sz="900">
                          <a:effectLst/>
                        </a:rPr>
                        <a:t>\b</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word boundaries when outside brackets. Matches backspace (0x08) when inside brackets.</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\B</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nonword boundaries.</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sz="900">
                          <a:effectLst/>
                        </a:rPr>
                        <a:t>\n, \t, etc.</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newlines, carriage returns, tabs, etc.</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51466">
                <a:tc>
                  <a:txBody>
                    <a:bodyPr/>
                    <a:lstStyle/>
                    <a:p>
                      <a:pPr fontAlgn="t"/>
                      <a:r>
                        <a:rPr lang="en-US" altLang="ko-KR" sz="900">
                          <a:effectLst/>
                        </a:rPr>
                        <a:t>\1...\9</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a:effectLst/>
                        </a:rPr>
                        <a:t>Matches nth grouped subexpression.</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44408">
                <a:tc>
                  <a:txBody>
                    <a:bodyPr/>
                    <a:lstStyle/>
                    <a:p>
                      <a:pPr fontAlgn="t"/>
                      <a:r>
                        <a:rPr lang="en-US" altLang="ko-KR" sz="900">
                          <a:effectLst/>
                        </a:rPr>
                        <a:t>\10</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900" dirty="0">
                          <a:effectLst/>
                        </a:rPr>
                        <a:t>Matches nth grouped </a:t>
                      </a:r>
                      <a:r>
                        <a:rPr lang="en-US" sz="900" dirty="0" err="1">
                          <a:effectLst/>
                        </a:rPr>
                        <a:t>subexpression</a:t>
                      </a:r>
                      <a:r>
                        <a:rPr lang="en-US" sz="900" dirty="0">
                          <a:effectLst/>
                        </a:rPr>
                        <a:t> if it matched already. Otherwise refers to the octal representation of a character code.</a:t>
                      </a:r>
                    </a:p>
                  </a:txBody>
                  <a:tcPr marL="30789" marR="30789" marT="30789" marB="3078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9997288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 / </a:t>
            </a:r>
            <a:r>
              <a:rPr lang="en-US" altLang="ko-KR" b="1" dirty="0"/>
              <a:t>$</a:t>
            </a:r>
            <a:endParaRPr lang="ko-KR" altLang="en-US" b="1" dirty="0"/>
          </a:p>
        </p:txBody>
      </p:sp>
      <p:sp>
        <p:nvSpPr>
          <p:cNvPr id="3" name="내용 개체 틀 2"/>
          <p:cNvSpPr>
            <a:spLocks noGrp="1"/>
          </p:cNvSpPr>
          <p:nvPr>
            <p:ph sz="quarter" idx="1"/>
          </p:nvPr>
        </p:nvSpPr>
        <p:spPr>
          <a:xfrm>
            <a:off x="457200" y="1600201"/>
            <a:ext cx="8229600" cy="2116831"/>
          </a:xfrm>
        </p:spPr>
        <p:txBody>
          <a:bodyPr>
            <a:normAutofit fontScale="92500" lnSpcReduction="10000"/>
          </a:bodyPr>
          <a:lstStyle/>
          <a:p>
            <a:pPr marL="0" indent="0">
              <a:lnSpc>
                <a:spcPct val="120000"/>
              </a:lnSpc>
              <a:buNone/>
            </a:pPr>
            <a:r>
              <a:rPr lang="en-US" altLang="ko-KR" sz="1800" dirty="0" smtClean="0"/>
              <a:t>^</a:t>
            </a:r>
            <a:endParaRPr lang="en-US" altLang="ko-KR" sz="1800" dirty="0"/>
          </a:p>
          <a:p>
            <a:pPr>
              <a:lnSpc>
                <a:spcPct val="120000"/>
              </a:lnSpc>
              <a:buFont typeface="Wingdings" panose="05000000000000000000" pitchFamily="2" charset="2"/>
              <a:buChar char="§"/>
            </a:pPr>
            <a:r>
              <a:rPr lang="ko-KR" altLang="en-US" sz="1800" dirty="0" smtClean="0"/>
              <a:t>문자열의 </a:t>
            </a:r>
            <a:r>
              <a:rPr lang="ko-KR" altLang="en-US" sz="1800" dirty="0"/>
              <a:t>맨 처음과 일치함을 </a:t>
            </a:r>
            <a:r>
              <a:rPr lang="ko-KR" altLang="en-US" sz="1800" dirty="0" smtClean="0"/>
              <a:t>의미</a:t>
            </a:r>
            <a:endParaRPr lang="en-US" altLang="ko-KR" sz="1800" dirty="0" smtClean="0"/>
          </a:p>
          <a:p>
            <a:pPr>
              <a:lnSpc>
                <a:spcPct val="120000"/>
              </a:lnSpc>
              <a:buFont typeface="Wingdings" panose="05000000000000000000" pitchFamily="2" charset="2"/>
              <a:buChar char="§"/>
            </a:pPr>
            <a:r>
              <a:rPr lang="ko-KR" altLang="en-US" sz="1800" dirty="0"/>
              <a:t>컴파일 옵션 </a:t>
            </a:r>
            <a:r>
              <a:rPr lang="en-US" altLang="ko-KR" sz="1800" dirty="0" err="1"/>
              <a:t>re.MULTILINE</a:t>
            </a:r>
            <a:r>
              <a:rPr lang="ko-KR" altLang="en-US" sz="1800" dirty="0"/>
              <a:t> 을 사용할 경우에는 </a:t>
            </a:r>
            <a:r>
              <a:rPr lang="ko-KR" altLang="en-US" sz="1800" dirty="0" err="1"/>
              <a:t>여러줄의</a:t>
            </a:r>
            <a:r>
              <a:rPr lang="ko-KR" altLang="en-US" sz="1800" dirty="0"/>
              <a:t> 문자열에서는 각 라인의 처음과 </a:t>
            </a:r>
            <a:r>
              <a:rPr lang="ko-KR" altLang="en-US" sz="1800" dirty="0" smtClean="0"/>
              <a:t>일치</a:t>
            </a:r>
            <a:endParaRPr lang="en-US" altLang="ko-KR" sz="1800" dirty="0" smtClean="0"/>
          </a:p>
          <a:p>
            <a:pPr>
              <a:lnSpc>
                <a:spcPct val="120000"/>
              </a:lnSpc>
              <a:buFont typeface="Wingdings" panose="05000000000000000000" pitchFamily="2" charset="2"/>
              <a:buChar char="§"/>
            </a:pPr>
            <a:r>
              <a:rPr lang="en-US" altLang="ko-KR" sz="1800" dirty="0"/>
              <a:t>^</a:t>
            </a:r>
            <a:r>
              <a:rPr lang="ko-KR" altLang="en-US" sz="1800" dirty="0"/>
              <a:t> </a:t>
            </a:r>
            <a:r>
              <a:rPr lang="ko-KR" altLang="en-US" sz="1800" dirty="0" smtClean="0"/>
              <a:t>문자를 </a:t>
            </a:r>
            <a:r>
              <a:rPr lang="ko-KR" altLang="en-US" sz="1800" dirty="0"/>
              <a:t>메타문자가 아닌 문자 그 자체로 매치하고 싶은 경우에는 </a:t>
            </a:r>
            <a:r>
              <a:rPr lang="en-US" altLang="ko-KR" sz="1800" dirty="0" smtClean="0"/>
              <a:t>[^] </a:t>
            </a:r>
            <a:r>
              <a:rPr lang="ko-KR" altLang="en-US" sz="1800" dirty="0" smtClean="0"/>
              <a:t>처럼 </a:t>
            </a:r>
            <a:r>
              <a:rPr lang="ko-KR" altLang="en-US" sz="1800" dirty="0"/>
              <a:t>사용하거나 </a:t>
            </a:r>
            <a:r>
              <a:rPr lang="en-US" altLang="ko-KR" sz="1800" dirty="0" smtClean="0"/>
              <a:t>\^</a:t>
            </a:r>
            <a:r>
              <a:rPr lang="ko-KR" altLang="en-US" sz="1800" dirty="0"/>
              <a:t> 로 </a:t>
            </a:r>
            <a:r>
              <a:rPr lang="ko-KR" altLang="en-US" sz="1800" dirty="0" smtClean="0"/>
              <a:t>사용</a:t>
            </a:r>
            <a:endParaRPr lang="en-US" altLang="ko-KR" sz="1800" dirty="0" smtClean="0"/>
          </a:p>
        </p:txBody>
      </p:sp>
      <p:sp>
        <p:nvSpPr>
          <p:cNvPr id="4" name="내용 개체 틀 2"/>
          <p:cNvSpPr txBox="1">
            <a:spLocks/>
          </p:cNvSpPr>
          <p:nvPr/>
        </p:nvSpPr>
        <p:spPr>
          <a:xfrm>
            <a:off x="539552" y="4509120"/>
            <a:ext cx="8229600" cy="2024608"/>
          </a:xfrm>
          <a:prstGeom prst="rect">
            <a:avLst/>
          </a:prstGeom>
        </p:spPr>
        <p:txBody>
          <a:bodyPr vert="horz">
            <a:normAutofit/>
          </a:bodyPr>
          <a:lst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120000"/>
              </a:lnSpc>
              <a:buNone/>
            </a:pPr>
            <a:r>
              <a:rPr lang="en-US" altLang="ko-KR" sz="1800" dirty="0" smtClean="0"/>
              <a:t>$</a:t>
            </a:r>
            <a:r>
              <a:rPr lang="ko-KR" altLang="en-US" sz="1800" dirty="0" smtClean="0"/>
              <a:t> </a:t>
            </a:r>
            <a:endParaRPr lang="en-US" altLang="ko-KR" sz="1800" dirty="0" smtClean="0"/>
          </a:p>
          <a:p>
            <a:pPr>
              <a:lnSpc>
                <a:spcPct val="120000"/>
              </a:lnSpc>
              <a:buFont typeface="Wingdings" panose="05000000000000000000" pitchFamily="2" charset="2"/>
              <a:buChar char="§"/>
            </a:pPr>
            <a:r>
              <a:rPr lang="ko-KR" altLang="en-US" sz="1800" dirty="0" smtClean="0"/>
              <a:t>문자열의 맨 마지막부터 일치함을 의미</a:t>
            </a:r>
            <a:endParaRPr lang="en-US" altLang="ko-KR" sz="1800" dirty="0" smtClean="0"/>
          </a:p>
          <a:p>
            <a:pPr>
              <a:lnSpc>
                <a:spcPct val="120000"/>
              </a:lnSpc>
              <a:buFont typeface="Wingdings" panose="05000000000000000000" pitchFamily="2" charset="2"/>
              <a:buChar char="§"/>
            </a:pPr>
            <a:r>
              <a:rPr lang="en-US" altLang="ko-KR" sz="1800" dirty="0" smtClean="0"/>
              <a:t>$</a:t>
            </a:r>
            <a:r>
              <a:rPr lang="ko-KR" altLang="en-US" sz="1800" dirty="0" smtClean="0"/>
              <a:t> 문자를 메타문자가 아닌 문자 그 자체로 매치하고 싶은 경우에는 </a:t>
            </a:r>
            <a:r>
              <a:rPr lang="en-US" altLang="ko-KR" sz="1800" dirty="0" smtClean="0"/>
              <a:t>[$]</a:t>
            </a:r>
            <a:r>
              <a:rPr lang="ko-KR" altLang="en-US" sz="1800" dirty="0" smtClean="0"/>
              <a:t> 처럼 사용하거나 </a:t>
            </a:r>
            <a:r>
              <a:rPr lang="en-US" altLang="ko-KR" sz="1800" dirty="0" smtClean="0"/>
              <a:t>\$</a:t>
            </a:r>
            <a:r>
              <a:rPr lang="ko-KR" altLang="en-US" sz="1800" dirty="0" smtClean="0"/>
              <a:t> 로 사용</a:t>
            </a:r>
            <a:endParaRPr lang="en-US" altLang="ko-KR" sz="1800" dirty="0" smtClean="0"/>
          </a:p>
          <a:p>
            <a:pPr>
              <a:lnSpc>
                <a:spcPct val="120000"/>
              </a:lnSpc>
              <a:buFont typeface="Wingdings" panose="05000000000000000000" pitchFamily="2" charset="2"/>
              <a:buChar char="§"/>
            </a:pPr>
            <a:endParaRPr lang="en-US" altLang="ko-KR" sz="1800" dirty="0" smtClean="0"/>
          </a:p>
        </p:txBody>
      </p:sp>
    </p:spTree>
    <p:extLst>
      <p:ext uri="{BB962C8B-B14F-4D97-AF65-F5344CB8AC3E}">
        <p14:creationId xmlns:p14="http://schemas.microsoft.com/office/powerpoint/2010/main" val="256423041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Anchor </a:t>
            </a:r>
            <a:r>
              <a:rPr lang="ko-KR" altLang="en-US" b="1" dirty="0" smtClean="0"/>
              <a:t>처리 예시</a:t>
            </a:r>
            <a:endParaRPr lang="ko-KR" altLang="en-US" b="1" dirty="0"/>
          </a:p>
        </p:txBody>
      </p:sp>
      <p:graphicFrame>
        <p:nvGraphicFramePr>
          <p:cNvPr id="6" name="표 5"/>
          <p:cNvGraphicFramePr>
            <a:graphicFrameLocks noGrp="1"/>
          </p:cNvGraphicFramePr>
          <p:nvPr>
            <p:extLst>
              <p:ext uri="{D42A27DB-BD31-4B8C-83A1-F6EECF244321}">
                <p14:modId xmlns:p14="http://schemas.microsoft.com/office/powerpoint/2010/main" val="3083510362"/>
              </p:ext>
            </p:extLst>
          </p:nvPr>
        </p:nvGraphicFramePr>
        <p:xfrm>
          <a:off x="899592" y="2708920"/>
          <a:ext cx="7272808" cy="3347873"/>
        </p:xfrm>
        <a:graphic>
          <a:graphicData uri="http://schemas.openxmlformats.org/drawingml/2006/table">
            <a:tbl>
              <a:tblPr/>
              <a:tblGrid>
                <a:gridCol w="1806162"/>
                <a:gridCol w="5466646"/>
              </a:tblGrid>
              <a:tr h="214909">
                <a:tc>
                  <a:txBody>
                    <a:bodyPr/>
                    <a:lstStyle/>
                    <a:p>
                      <a:pPr algn="ctr" fontAlgn="t"/>
                      <a:r>
                        <a:rPr lang="en-US" sz="1300" dirty="0">
                          <a:effectLst/>
                        </a:rPr>
                        <a:t>Example</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300" dirty="0">
                          <a:effectLst/>
                        </a:rPr>
                        <a:t>Description</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63692">
                <a:tc>
                  <a:txBody>
                    <a:bodyPr/>
                    <a:lstStyle/>
                    <a:p>
                      <a:pPr fontAlgn="t"/>
                      <a:r>
                        <a:rPr lang="en-US" sz="1300">
                          <a:effectLst/>
                        </a:rPr>
                        <a:t>^Python</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"Python" at the start of a string or internal line</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63692">
                <a:tc>
                  <a:txBody>
                    <a:bodyPr/>
                    <a:lstStyle/>
                    <a:p>
                      <a:pPr fontAlgn="t"/>
                      <a:r>
                        <a:rPr lang="en-US" sz="1300">
                          <a:effectLst/>
                        </a:rPr>
                        <a:t>Python$</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"Python" at the end of a string or line</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63692">
                <a:tc>
                  <a:txBody>
                    <a:bodyPr/>
                    <a:lstStyle/>
                    <a:p>
                      <a:pPr fontAlgn="t"/>
                      <a:r>
                        <a:rPr lang="en-US" sz="1300">
                          <a:effectLst/>
                        </a:rPr>
                        <a:t>\APython</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"Python" at the start of a string</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63692">
                <a:tc>
                  <a:txBody>
                    <a:bodyPr/>
                    <a:lstStyle/>
                    <a:p>
                      <a:pPr fontAlgn="t"/>
                      <a:r>
                        <a:rPr lang="en-US" sz="1300">
                          <a:effectLst/>
                        </a:rPr>
                        <a:t>Python\Z</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"Python" at the end of a string</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63692">
                <a:tc>
                  <a:txBody>
                    <a:bodyPr/>
                    <a:lstStyle/>
                    <a:p>
                      <a:pPr fontAlgn="t"/>
                      <a:r>
                        <a:rPr lang="en-US" sz="1300">
                          <a:effectLst/>
                        </a:rPr>
                        <a:t>\bPython\b</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"Python" at a word boundary</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12475">
                <a:tc>
                  <a:txBody>
                    <a:bodyPr/>
                    <a:lstStyle/>
                    <a:p>
                      <a:pPr fontAlgn="t"/>
                      <a:r>
                        <a:rPr lang="en-US" sz="1300">
                          <a:effectLst/>
                        </a:rPr>
                        <a:t>\brub\B</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\B is nonword boundary: match "rub" in "rube" and "ruby" but not alone</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63692">
                <a:tc>
                  <a:txBody>
                    <a:bodyPr/>
                    <a:lstStyle/>
                    <a:p>
                      <a:pPr fontAlgn="t"/>
                      <a:r>
                        <a:rPr lang="en-US" sz="1300">
                          <a:effectLst/>
                        </a:rPr>
                        <a:t>Python(?=!)</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a:effectLst/>
                        </a:rPr>
                        <a:t>Match "Python", if followed by an exclamation point.</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63692">
                <a:tc>
                  <a:txBody>
                    <a:bodyPr/>
                    <a:lstStyle/>
                    <a:p>
                      <a:pPr fontAlgn="t"/>
                      <a:r>
                        <a:rPr lang="en-US" sz="1300">
                          <a:effectLst/>
                        </a:rPr>
                        <a:t>Python(?!!)</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300" dirty="0">
                          <a:effectLst/>
                        </a:rPr>
                        <a:t>Match "Python", if not followed by an exclamation point.</a:t>
                      </a:r>
                    </a:p>
                  </a:txBody>
                  <a:tcPr marL="45717" marR="45717" marT="45717" marB="4571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
        <p:nvSpPr>
          <p:cNvPr id="7" name="내용 개체 틀 2"/>
          <p:cNvSpPr>
            <a:spLocks noGrp="1"/>
          </p:cNvSpPr>
          <p:nvPr>
            <p:ph sz="quarter" idx="1"/>
          </p:nvPr>
        </p:nvSpPr>
        <p:spPr>
          <a:xfrm>
            <a:off x="457200" y="1600201"/>
            <a:ext cx="8229600" cy="892695"/>
          </a:xfrm>
        </p:spPr>
        <p:txBody>
          <a:bodyPr>
            <a:normAutofit/>
          </a:bodyPr>
          <a:lstStyle/>
          <a:p>
            <a:pPr>
              <a:lnSpc>
                <a:spcPct val="120000"/>
              </a:lnSpc>
              <a:buFont typeface="Wingdings" panose="05000000000000000000" pitchFamily="2" charset="2"/>
              <a:buChar char="§"/>
            </a:pPr>
            <a:r>
              <a:rPr lang="ko-KR" altLang="en-US" sz="1800" dirty="0" smtClean="0"/>
              <a:t>특정 위치를 고정하여 처리할 경우 사용</a:t>
            </a:r>
            <a:endParaRPr lang="ko-KR" altLang="en-US" sz="1800" dirty="0"/>
          </a:p>
        </p:txBody>
      </p:sp>
    </p:spTree>
    <p:extLst>
      <p:ext uri="{BB962C8B-B14F-4D97-AF65-F5344CB8AC3E}">
        <p14:creationId xmlns:p14="http://schemas.microsoft.com/office/powerpoint/2010/main" val="423843655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t>DOT(.)</a:t>
            </a:r>
          </a:p>
        </p:txBody>
      </p:sp>
      <p:sp>
        <p:nvSpPr>
          <p:cNvPr id="3" name="내용 개체 틀 2"/>
          <p:cNvSpPr>
            <a:spLocks noGrp="1"/>
          </p:cNvSpPr>
          <p:nvPr>
            <p:ph sz="quarter" idx="1"/>
          </p:nvPr>
        </p:nvSpPr>
        <p:spPr>
          <a:xfrm>
            <a:off x="457200" y="1600201"/>
            <a:ext cx="8229600" cy="2404863"/>
          </a:xfrm>
        </p:spPr>
        <p:txBody>
          <a:bodyPr>
            <a:normAutofit/>
          </a:bodyPr>
          <a:lstStyle/>
          <a:p>
            <a:pPr>
              <a:lnSpc>
                <a:spcPct val="120000"/>
              </a:lnSpc>
              <a:buFont typeface="Wingdings" panose="05000000000000000000" pitchFamily="2" charset="2"/>
              <a:buChar char="§"/>
            </a:pPr>
            <a:r>
              <a:rPr lang="en-US" altLang="ko-KR" sz="1800" dirty="0"/>
              <a:t>dot(.) </a:t>
            </a:r>
            <a:r>
              <a:rPr lang="ko-KR" altLang="en-US" sz="1800" dirty="0"/>
              <a:t>메타문자는 </a:t>
            </a:r>
            <a:r>
              <a:rPr lang="ko-KR" altLang="en-US" sz="1800" dirty="0" err="1"/>
              <a:t>줄바꿈</a:t>
            </a:r>
            <a:r>
              <a:rPr lang="ko-KR" altLang="en-US" sz="1800" dirty="0"/>
              <a:t> 문자인 </a:t>
            </a:r>
            <a:r>
              <a:rPr lang="en-US" altLang="ko-KR" sz="1800" dirty="0"/>
              <a:t>\n</a:t>
            </a:r>
            <a:r>
              <a:rPr lang="ko-KR" altLang="en-US" sz="1800" dirty="0"/>
              <a:t>를 제외한 모든 문자와 </a:t>
            </a:r>
            <a:r>
              <a:rPr lang="ko-KR" altLang="en-US" sz="1800" dirty="0" smtClean="0"/>
              <a:t>매치</a:t>
            </a:r>
            <a:r>
              <a:rPr lang="en-US" altLang="ko-KR" sz="1800" dirty="0" smtClean="0"/>
              <a:t> </a:t>
            </a:r>
          </a:p>
          <a:p>
            <a:pPr>
              <a:lnSpc>
                <a:spcPct val="120000"/>
              </a:lnSpc>
              <a:buFont typeface="Wingdings" panose="05000000000000000000" pitchFamily="2" charset="2"/>
              <a:buChar char="§"/>
            </a:pPr>
            <a:r>
              <a:rPr lang="en-US" altLang="ko-KR" sz="1800" dirty="0" err="1"/>
              <a:t>re.DOTALL</a:t>
            </a:r>
            <a:r>
              <a:rPr lang="ko-KR" altLang="en-US" sz="1800" dirty="0"/>
              <a:t> 이라는 옵션을 주면 </a:t>
            </a:r>
            <a:r>
              <a:rPr lang="en-US" altLang="ko-KR" sz="1800" dirty="0"/>
              <a:t>\n</a:t>
            </a:r>
            <a:r>
              <a:rPr lang="ko-KR" altLang="en-US" sz="1800" dirty="0"/>
              <a:t>문자와도 </a:t>
            </a:r>
            <a:r>
              <a:rPr lang="ko-KR" altLang="en-US" sz="1800" dirty="0" smtClean="0"/>
              <a:t>매치의미</a:t>
            </a:r>
            <a:endParaRPr lang="en-US" altLang="ko-KR" sz="1800" dirty="0" smtClean="0"/>
          </a:p>
          <a:p>
            <a:pPr lvl="1">
              <a:lnSpc>
                <a:spcPct val="120000"/>
              </a:lnSpc>
              <a:buFont typeface="Arial" panose="020B0604020202020204" pitchFamily="34" charset="0"/>
              <a:buChar char="•"/>
            </a:pPr>
            <a:r>
              <a:rPr lang="en-US" altLang="ko-KR" sz="1500" dirty="0"/>
              <a:t> </a:t>
            </a:r>
            <a:r>
              <a:rPr lang="en-US" altLang="ko-KR" sz="1500" dirty="0" err="1"/>
              <a:t>a.b</a:t>
            </a:r>
            <a:r>
              <a:rPr lang="en-US" altLang="ko-KR" sz="1500" dirty="0"/>
              <a:t> :  </a:t>
            </a:r>
            <a:r>
              <a:rPr lang="en-US" altLang="ko-KR" sz="1600" dirty="0"/>
              <a:t>"a + </a:t>
            </a:r>
            <a:r>
              <a:rPr lang="ko-KR" altLang="en-US" sz="1600" dirty="0" err="1"/>
              <a:t>모든문자</a:t>
            </a:r>
            <a:r>
              <a:rPr lang="ko-KR" altLang="en-US" sz="1600" dirty="0"/>
              <a:t> </a:t>
            </a:r>
            <a:r>
              <a:rPr lang="en-US" altLang="ko-KR" sz="1600" dirty="0"/>
              <a:t>+ </a:t>
            </a:r>
            <a:r>
              <a:rPr lang="en-US" altLang="ko-KR" sz="1600" dirty="0" smtClean="0"/>
              <a:t>b“</a:t>
            </a:r>
          </a:p>
          <a:p>
            <a:pPr lvl="1">
              <a:lnSpc>
                <a:spcPct val="120000"/>
              </a:lnSpc>
              <a:buFont typeface="Arial" panose="020B0604020202020204" pitchFamily="34" charset="0"/>
              <a:buChar char="•"/>
            </a:pPr>
            <a:r>
              <a:rPr lang="ko-KR" altLang="en-US" sz="1500" dirty="0"/>
              <a:t> </a:t>
            </a:r>
            <a:r>
              <a:rPr lang="en-US" altLang="ko-KR" sz="1600" dirty="0"/>
              <a:t>a[.]b </a:t>
            </a:r>
            <a:r>
              <a:rPr lang="en-US" altLang="ko-KR" sz="1600" dirty="0" smtClean="0"/>
              <a:t> : "</a:t>
            </a:r>
            <a:r>
              <a:rPr lang="en-US" altLang="ko-KR" sz="1600" dirty="0"/>
              <a:t>a + Dot(.)</a:t>
            </a:r>
            <a:r>
              <a:rPr lang="ko-KR" altLang="en-US" sz="1600" dirty="0"/>
              <a:t>문자 </a:t>
            </a:r>
            <a:r>
              <a:rPr lang="en-US" altLang="ko-KR" sz="1600" dirty="0"/>
              <a:t>+ b</a:t>
            </a:r>
            <a:r>
              <a:rPr lang="en-US" altLang="ko-KR" sz="1600" dirty="0" smtClean="0"/>
              <a:t>"</a:t>
            </a:r>
            <a:endParaRPr lang="en-US" altLang="ko-KR" sz="1500" dirty="0"/>
          </a:p>
        </p:txBody>
      </p:sp>
    </p:spTree>
    <p:extLst>
      <p:ext uri="{BB962C8B-B14F-4D97-AF65-F5344CB8AC3E}">
        <p14:creationId xmlns:p14="http://schemas.microsoft.com/office/powerpoint/2010/main" val="198894310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a:t>반복 </a:t>
            </a:r>
            <a:r>
              <a:rPr lang="en-US" altLang="ko-KR" b="1" dirty="0"/>
              <a:t>(*)</a:t>
            </a:r>
          </a:p>
        </p:txBody>
      </p:sp>
      <p:sp>
        <p:nvSpPr>
          <p:cNvPr id="3" name="내용 개체 틀 2"/>
          <p:cNvSpPr>
            <a:spLocks noGrp="1"/>
          </p:cNvSpPr>
          <p:nvPr>
            <p:ph sz="quarter" idx="1"/>
          </p:nvPr>
        </p:nvSpPr>
        <p:spPr>
          <a:xfrm>
            <a:off x="457200" y="1600201"/>
            <a:ext cx="8229600" cy="1324743"/>
          </a:xfrm>
        </p:spPr>
        <p:txBody>
          <a:bodyPr>
            <a:normAutofit/>
          </a:bodyPr>
          <a:lstStyle/>
          <a:p>
            <a:pPr>
              <a:lnSpc>
                <a:spcPct val="120000"/>
              </a:lnSpc>
              <a:buFont typeface="Wingdings" panose="05000000000000000000" pitchFamily="2" charset="2"/>
              <a:buChar char="§"/>
            </a:pPr>
            <a:r>
              <a:rPr lang="ko-KR" altLang="en-US" sz="1800" dirty="0" smtClean="0"/>
              <a:t>*바로 앞에 있는 문자 </a:t>
            </a:r>
            <a:r>
              <a:rPr lang="en-US" altLang="ko-KR" sz="1800" dirty="0" smtClean="0"/>
              <a:t>a</a:t>
            </a:r>
            <a:r>
              <a:rPr lang="ko-KR" altLang="en-US" sz="1800" dirty="0" smtClean="0"/>
              <a:t>가 </a:t>
            </a:r>
            <a:r>
              <a:rPr lang="en-US" altLang="ko-KR" sz="1800" dirty="0" smtClean="0"/>
              <a:t>0</a:t>
            </a:r>
            <a:r>
              <a:rPr lang="ko-KR" altLang="en-US" sz="1800" dirty="0" smtClean="0"/>
              <a:t>부터 </a:t>
            </a:r>
            <a:r>
              <a:rPr lang="ko-KR" altLang="en-US" sz="1800" dirty="0" err="1" smtClean="0"/>
              <a:t>무한개</a:t>
            </a:r>
            <a:r>
              <a:rPr lang="ko-KR" altLang="en-US" sz="1800" dirty="0" smtClean="0"/>
              <a:t> 까지 반복될 수 있다는 의미</a:t>
            </a:r>
            <a:r>
              <a:rPr lang="en-US" altLang="ko-KR" sz="1800" dirty="0" smtClean="0"/>
              <a:t> </a:t>
            </a:r>
          </a:p>
        </p:txBody>
      </p:sp>
      <p:graphicFrame>
        <p:nvGraphicFramePr>
          <p:cNvPr id="4" name="표 3"/>
          <p:cNvGraphicFramePr>
            <a:graphicFrameLocks noGrp="1"/>
          </p:cNvGraphicFramePr>
          <p:nvPr>
            <p:extLst>
              <p:ext uri="{D42A27DB-BD31-4B8C-83A1-F6EECF244321}">
                <p14:modId xmlns:p14="http://schemas.microsoft.com/office/powerpoint/2010/main" val="3843546291"/>
              </p:ext>
            </p:extLst>
          </p:nvPr>
        </p:nvGraphicFramePr>
        <p:xfrm>
          <a:off x="611560" y="3140968"/>
          <a:ext cx="8153400" cy="2011680"/>
        </p:xfrm>
        <a:graphic>
          <a:graphicData uri="http://schemas.openxmlformats.org/drawingml/2006/table">
            <a:tbl>
              <a:tblPr/>
              <a:tblGrid>
                <a:gridCol w="1368152"/>
                <a:gridCol w="1440160"/>
                <a:gridCol w="1944216"/>
                <a:gridCol w="3400872"/>
              </a:tblGrid>
              <a:tr h="0">
                <a:tc>
                  <a:txBody>
                    <a:bodyPr/>
                    <a:lstStyle/>
                    <a:p>
                      <a:pPr algn="ctr"/>
                      <a:r>
                        <a:rPr lang="ko-KR" altLang="en-US" b="1" dirty="0" smtClean="0">
                          <a:effectLst/>
                        </a:rPr>
                        <a:t>정규식</a:t>
                      </a:r>
                      <a:endParaRPr lang="ko-KR" altLang="en-US" b="1"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b="1" dirty="0">
                          <a:effectLst/>
                        </a:rPr>
                        <a:t>문자열</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b="1" dirty="0">
                          <a:effectLst/>
                        </a:rPr>
                        <a:t>Match </a:t>
                      </a:r>
                      <a:r>
                        <a:rPr lang="ko-KR" altLang="en-US" b="1" dirty="0">
                          <a:effectLst/>
                        </a:rPr>
                        <a:t>여부</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b="1" dirty="0">
                          <a:effectLst/>
                        </a:rPr>
                        <a:t>설명</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ctr"/>
                      <a:r>
                        <a:rPr lang="en-US" dirty="0">
                          <a:effectLst/>
                        </a:rPr>
                        <a:t>ca*t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err="1">
                          <a:effectLst/>
                        </a:rPr>
                        <a:t>ct</a:t>
                      </a:r>
                      <a:endParaRPr lang="en-US"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a:effectLst/>
                        </a:rPr>
                        <a:t>"a"</a:t>
                      </a:r>
                      <a:r>
                        <a:rPr lang="ko-KR" altLang="en-US">
                          <a:effectLst/>
                        </a:rPr>
                        <a:t>가 </a:t>
                      </a:r>
                      <a:r>
                        <a:rPr lang="en-US" altLang="ko-KR">
                          <a:effectLst/>
                        </a:rPr>
                        <a:t>0</a:t>
                      </a:r>
                      <a:r>
                        <a:rPr lang="ko-KR" altLang="en-US">
                          <a:effectLst/>
                        </a:rPr>
                        <a:t>번 반복되어 매치</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ctr"/>
                      <a:r>
                        <a:rPr lang="en-US">
                          <a:effectLst/>
                        </a:rPr>
                        <a:t>ca*t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a:effectLst/>
                        </a:rPr>
                        <a:t>cat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a:effectLst/>
                        </a:rPr>
                        <a:t>"a"</a:t>
                      </a:r>
                      <a:r>
                        <a:rPr lang="ko-KR" altLang="en-US">
                          <a:effectLst/>
                        </a:rPr>
                        <a:t>가 </a:t>
                      </a:r>
                      <a:r>
                        <a:rPr lang="en-US" altLang="ko-KR">
                          <a:effectLst/>
                        </a:rPr>
                        <a:t>0</a:t>
                      </a:r>
                      <a:r>
                        <a:rPr lang="ko-KR" altLang="en-US">
                          <a:effectLst/>
                        </a:rPr>
                        <a:t>번 이상 반복되어 매치 </a:t>
                      </a:r>
                      <a:r>
                        <a:rPr lang="en-US" altLang="ko-KR">
                          <a:effectLst/>
                        </a:rPr>
                        <a:t>(1</a:t>
                      </a:r>
                      <a:r>
                        <a:rPr lang="ko-KR" altLang="en-US">
                          <a:effectLst/>
                        </a:rPr>
                        <a:t>번 반복</a:t>
                      </a:r>
                      <a:r>
                        <a:rPr lang="en-US" altLang="ko-KR">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ctr"/>
                      <a:r>
                        <a:rPr lang="en-US">
                          <a:effectLst/>
                        </a:rPr>
                        <a:t>ca*t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a:effectLst/>
                        </a:rPr>
                        <a:t>caaat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dirty="0">
                          <a:effectLst/>
                        </a:rPr>
                        <a:t>"a"</a:t>
                      </a:r>
                      <a:r>
                        <a:rPr lang="ko-KR" altLang="en-US" dirty="0">
                          <a:effectLst/>
                        </a:rPr>
                        <a:t>가 </a:t>
                      </a:r>
                      <a:r>
                        <a:rPr lang="en-US" altLang="ko-KR" dirty="0">
                          <a:effectLst/>
                        </a:rPr>
                        <a:t>0</a:t>
                      </a:r>
                      <a:r>
                        <a:rPr lang="ko-KR" altLang="en-US" dirty="0">
                          <a:effectLst/>
                        </a:rPr>
                        <a:t>번 이상 반복되어 매치 </a:t>
                      </a:r>
                      <a:r>
                        <a:rPr lang="en-US" altLang="ko-KR" dirty="0">
                          <a:effectLst/>
                        </a:rPr>
                        <a:t>(3</a:t>
                      </a:r>
                      <a:r>
                        <a:rPr lang="ko-KR" altLang="en-US" dirty="0">
                          <a:effectLst/>
                        </a:rPr>
                        <a:t>번 반복</a:t>
                      </a:r>
                      <a:r>
                        <a:rPr lang="en-US" altLang="ko-KR"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2417472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a:t>반복 </a:t>
            </a:r>
            <a:r>
              <a:rPr lang="en-US" altLang="ko-KR" b="1" dirty="0"/>
              <a:t>(+)</a:t>
            </a:r>
          </a:p>
        </p:txBody>
      </p:sp>
      <p:sp>
        <p:nvSpPr>
          <p:cNvPr id="3" name="내용 개체 틀 2"/>
          <p:cNvSpPr>
            <a:spLocks noGrp="1"/>
          </p:cNvSpPr>
          <p:nvPr>
            <p:ph sz="quarter" idx="1"/>
          </p:nvPr>
        </p:nvSpPr>
        <p:spPr>
          <a:xfrm>
            <a:off x="457200" y="1600201"/>
            <a:ext cx="8229600" cy="1324743"/>
          </a:xfrm>
        </p:spPr>
        <p:txBody>
          <a:bodyPr>
            <a:normAutofit/>
          </a:bodyPr>
          <a:lstStyle/>
          <a:p>
            <a:pPr>
              <a:lnSpc>
                <a:spcPct val="120000"/>
              </a:lnSpc>
              <a:buFont typeface="Wingdings" panose="05000000000000000000" pitchFamily="2" charset="2"/>
              <a:buChar char="§"/>
            </a:pPr>
            <a:r>
              <a:rPr lang="en-US" altLang="ko-KR" sz="1800" dirty="0"/>
              <a:t>+</a:t>
            </a:r>
            <a:r>
              <a:rPr lang="ko-KR" altLang="en-US" sz="1800" dirty="0"/>
              <a:t>는 최소 </a:t>
            </a:r>
            <a:r>
              <a:rPr lang="en-US" altLang="ko-KR" sz="1800" dirty="0"/>
              <a:t>1</a:t>
            </a:r>
            <a:r>
              <a:rPr lang="ko-KR" altLang="en-US" sz="1800" dirty="0"/>
              <a:t>개 이상의 반복을 필요로 하는 메타문자</a:t>
            </a:r>
            <a:endParaRPr lang="en-US" altLang="ko-KR" sz="1800" dirty="0" smtClean="0"/>
          </a:p>
        </p:txBody>
      </p:sp>
      <p:graphicFrame>
        <p:nvGraphicFramePr>
          <p:cNvPr id="5" name="표 4"/>
          <p:cNvGraphicFramePr>
            <a:graphicFrameLocks noGrp="1"/>
          </p:cNvGraphicFramePr>
          <p:nvPr>
            <p:extLst>
              <p:ext uri="{D42A27DB-BD31-4B8C-83A1-F6EECF244321}">
                <p14:modId xmlns:p14="http://schemas.microsoft.com/office/powerpoint/2010/main" val="1242114487"/>
              </p:ext>
            </p:extLst>
          </p:nvPr>
        </p:nvGraphicFramePr>
        <p:xfrm>
          <a:off x="611560" y="3212976"/>
          <a:ext cx="8153400" cy="2286000"/>
        </p:xfrm>
        <a:graphic>
          <a:graphicData uri="http://schemas.openxmlformats.org/drawingml/2006/table">
            <a:tbl>
              <a:tblPr/>
              <a:tblGrid>
                <a:gridCol w="1440160"/>
                <a:gridCol w="1512168"/>
                <a:gridCol w="1800200"/>
                <a:gridCol w="3400872"/>
              </a:tblGrid>
              <a:tr h="0">
                <a:tc>
                  <a:txBody>
                    <a:bodyPr/>
                    <a:lstStyle/>
                    <a:p>
                      <a:pPr algn="ctr"/>
                      <a:r>
                        <a:rPr lang="ko-KR" altLang="en-US" b="1" dirty="0" smtClean="0">
                          <a:effectLst/>
                        </a:rPr>
                        <a:t>정규식</a:t>
                      </a:r>
                      <a:endParaRPr lang="ko-KR" altLang="en-US" b="1"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b="1" dirty="0">
                          <a:effectLst/>
                        </a:rPr>
                        <a:t>문자열</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b="1" dirty="0">
                          <a:effectLst/>
                        </a:rPr>
                        <a:t>Match </a:t>
                      </a:r>
                      <a:r>
                        <a:rPr lang="ko-KR" altLang="en-US" b="1" dirty="0">
                          <a:effectLst/>
                        </a:rPr>
                        <a:t>여부</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b="1" dirty="0">
                          <a:effectLst/>
                        </a:rPr>
                        <a:t>설명</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ctr"/>
                      <a:r>
                        <a:rPr lang="en-US" dirty="0" err="1">
                          <a:effectLst/>
                        </a:rPr>
                        <a:t>ca+t</a:t>
                      </a:r>
                      <a:endParaRPr lang="en-US"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err="1">
                          <a:effectLst/>
                        </a:rPr>
                        <a:t>ct</a:t>
                      </a:r>
                      <a:endParaRPr lang="en-US"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a:effectLst/>
                        </a:rPr>
                        <a:t>No</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a:effectLst/>
                        </a:rPr>
                        <a:t>"a"</a:t>
                      </a:r>
                      <a:r>
                        <a:rPr lang="ko-KR" altLang="en-US">
                          <a:effectLst/>
                        </a:rPr>
                        <a:t>가 </a:t>
                      </a:r>
                      <a:r>
                        <a:rPr lang="en-US" altLang="ko-KR">
                          <a:effectLst/>
                        </a:rPr>
                        <a:t>0</a:t>
                      </a:r>
                      <a:r>
                        <a:rPr lang="ko-KR" altLang="en-US">
                          <a:effectLst/>
                        </a:rPr>
                        <a:t>번 반복되어 매치되지 않음</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ctr"/>
                      <a:r>
                        <a:rPr lang="en-US">
                          <a:effectLst/>
                        </a:rPr>
                        <a:t>ca+t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a:effectLst/>
                        </a:rPr>
                        <a:t>cat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a:effectLst/>
                        </a:rPr>
                        <a:t>"a"</a:t>
                      </a:r>
                      <a:r>
                        <a:rPr lang="ko-KR" altLang="en-US">
                          <a:effectLst/>
                        </a:rPr>
                        <a:t>가 </a:t>
                      </a:r>
                      <a:r>
                        <a:rPr lang="en-US" altLang="ko-KR">
                          <a:effectLst/>
                        </a:rPr>
                        <a:t>1</a:t>
                      </a:r>
                      <a:r>
                        <a:rPr lang="ko-KR" altLang="en-US">
                          <a:effectLst/>
                        </a:rPr>
                        <a:t>번 이상 반복되어 매치 </a:t>
                      </a:r>
                      <a:r>
                        <a:rPr lang="en-US" altLang="ko-KR">
                          <a:effectLst/>
                        </a:rPr>
                        <a:t>(1</a:t>
                      </a:r>
                      <a:r>
                        <a:rPr lang="ko-KR" altLang="en-US">
                          <a:effectLst/>
                        </a:rPr>
                        <a:t>번 반복</a:t>
                      </a:r>
                      <a:r>
                        <a:rPr lang="en-US" altLang="ko-KR">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ctr"/>
                      <a:r>
                        <a:rPr lang="en-US">
                          <a:effectLst/>
                        </a:rPr>
                        <a:t>ca+t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a:effectLst/>
                        </a:rPr>
                        <a:t>caaat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dirty="0">
                          <a:effectLst/>
                        </a:rPr>
                        <a:t>"a"</a:t>
                      </a:r>
                      <a:r>
                        <a:rPr lang="ko-KR" altLang="en-US" dirty="0">
                          <a:effectLst/>
                        </a:rPr>
                        <a:t>가 </a:t>
                      </a:r>
                      <a:r>
                        <a:rPr lang="en-US" altLang="ko-KR" dirty="0">
                          <a:effectLst/>
                        </a:rPr>
                        <a:t>1</a:t>
                      </a:r>
                      <a:r>
                        <a:rPr lang="ko-KR" altLang="en-US" dirty="0">
                          <a:effectLst/>
                        </a:rPr>
                        <a:t>번 이상 반복되어 매치 </a:t>
                      </a:r>
                      <a:r>
                        <a:rPr lang="en-US" altLang="ko-KR" dirty="0">
                          <a:effectLst/>
                        </a:rPr>
                        <a:t>(3</a:t>
                      </a:r>
                      <a:r>
                        <a:rPr lang="ko-KR" altLang="en-US" dirty="0">
                          <a:effectLst/>
                        </a:rPr>
                        <a:t>번 반복</a:t>
                      </a:r>
                      <a:r>
                        <a:rPr lang="en-US" altLang="ko-KR"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1425503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a:t>반복 </a:t>
            </a:r>
            <a:r>
              <a:rPr lang="en-US" altLang="ko-KR" b="1" dirty="0" smtClean="0"/>
              <a:t>(?)</a:t>
            </a:r>
            <a:endParaRPr lang="en-US" altLang="ko-KR" b="1" dirty="0"/>
          </a:p>
        </p:txBody>
      </p:sp>
      <p:sp>
        <p:nvSpPr>
          <p:cNvPr id="3" name="내용 개체 틀 2"/>
          <p:cNvSpPr>
            <a:spLocks noGrp="1"/>
          </p:cNvSpPr>
          <p:nvPr>
            <p:ph sz="quarter" idx="1"/>
          </p:nvPr>
        </p:nvSpPr>
        <p:spPr>
          <a:xfrm>
            <a:off x="457200" y="1600201"/>
            <a:ext cx="8229600" cy="1324743"/>
          </a:xfrm>
        </p:spPr>
        <p:txBody>
          <a:bodyPr>
            <a:normAutofit/>
          </a:bodyPr>
          <a:lstStyle/>
          <a:p>
            <a:pPr>
              <a:lnSpc>
                <a:spcPct val="120000"/>
              </a:lnSpc>
              <a:buFont typeface="Wingdings" panose="05000000000000000000" pitchFamily="2" charset="2"/>
              <a:buChar char="§"/>
            </a:pPr>
            <a:r>
              <a:rPr lang="en-US" altLang="ko-KR" sz="1800" dirty="0"/>
              <a:t>?</a:t>
            </a:r>
            <a:r>
              <a:rPr lang="ko-KR" altLang="en-US" sz="1800" dirty="0"/>
              <a:t> 메타문자가 의미하는 것은 </a:t>
            </a:r>
            <a:r>
              <a:rPr lang="en-US" altLang="ko-KR" sz="1800" dirty="0"/>
              <a:t>{0, 1</a:t>
            </a:r>
            <a:r>
              <a:rPr lang="en-US" altLang="ko-KR" sz="1800" dirty="0" smtClean="0"/>
              <a:t>}</a:t>
            </a:r>
          </a:p>
        </p:txBody>
      </p:sp>
      <p:graphicFrame>
        <p:nvGraphicFramePr>
          <p:cNvPr id="5" name="표 4"/>
          <p:cNvGraphicFramePr>
            <a:graphicFrameLocks noGrp="1"/>
          </p:cNvGraphicFramePr>
          <p:nvPr>
            <p:extLst>
              <p:ext uri="{D42A27DB-BD31-4B8C-83A1-F6EECF244321}">
                <p14:modId xmlns:p14="http://schemas.microsoft.com/office/powerpoint/2010/main" val="1814914671"/>
              </p:ext>
            </p:extLst>
          </p:nvPr>
        </p:nvGraphicFramePr>
        <p:xfrm>
          <a:off x="611560" y="3212976"/>
          <a:ext cx="8153400" cy="1097280"/>
        </p:xfrm>
        <a:graphic>
          <a:graphicData uri="http://schemas.openxmlformats.org/drawingml/2006/table">
            <a:tbl>
              <a:tblPr/>
              <a:tblGrid>
                <a:gridCol w="1440160"/>
                <a:gridCol w="1512168"/>
                <a:gridCol w="1800200"/>
                <a:gridCol w="3400872"/>
              </a:tblGrid>
              <a:tr h="0">
                <a:tc>
                  <a:txBody>
                    <a:bodyPr/>
                    <a:lstStyle/>
                    <a:p>
                      <a:pPr algn="ctr"/>
                      <a:r>
                        <a:rPr lang="ko-KR" altLang="en-US" b="1" dirty="0" smtClean="0">
                          <a:effectLst/>
                        </a:rPr>
                        <a:t>정규식</a:t>
                      </a:r>
                      <a:endParaRPr lang="ko-KR" altLang="en-US" b="1"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b="1" dirty="0">
                          <a:effectLst/>
                        </a:rPr>
                        <a:t>문자열</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b="1" dirty="0">
                          <a:effectLst/>
                        </a:rPr>
                        <a:t>Match </a:t>
                      </a:r>
                      <a:r>
                        <a:rPr lang="ko-KR" altLang="en-US" b="1" dirty="0">
                          <a:effectLst/>
                        </a:rPr>
                        <a:t>여부</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b="1" dirty="0">
                          <a:effectLst/>
                        </a:rPr>
                        <a:t>설명</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ctr"/>
                      <a:r>
                        <a:rPr lang="en-US" dirty="0" err="1">
                          <a:effectLst/>
                        </a:rPr>
                        <a:t>ab?c</a:t>
                      </a:r>
                      <a:endParaRPr lang="en-US"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err="1">
                          <a:effectLst/>
                        </a:rPr>
                        <a:t>abc</a:t>
                      </a:r>
                      <a:endParaRPr lang="en-US"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a:effectLst/>
                        </a:rPr>
                        <a:t>"b"</a:t>
                      </a:r>
                      <a:r>
                        <a:rPr lang="ko-KR" altLang="en-US">
                          <a:effectLst/>
                        </a:rPr>
                        <a:t>가 </a:t>
                      </a:r>
                      <a:r>
                        <a:rPr lang="en-US" altLang="ko-KR">
                          <a:effectLst/>
                        </a:rPr>
                        <a:t>1</a:t>
                      </a:r>
                      <a:r>
                        <a:rPr lang="ko-KR" altLang="en-US">
                          <a:effectLst/>
                        </a:rPr>
                        <a:t>번 사용되어 매치</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ctr"/>
                      <a:r>
                        <a:rPr lang="en-US">
                          <a:effectLst/>
                        </a:rPr>
                        <a:t>ab?c</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a:effectLst/>
                        </a:rPr>
                        <a:t>ac</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dirty="0">
                          <a:effectLst/>
                        </a:rPr>
                        <a:t>"b"</a:t>
                      </a:r>
                      <a:r>
                        <a:rPr lang="ko-KR" altLang="en-US" dirty="0">
                          <a:effectLst/>
                        </a:rPr>
                        <a:t>가 </a:t>
                      </a:r>
                      <a:r>
                        <a:rPr lang="en-US" altLang="ko-KR" dirty="0">
                          <a:effectLst/>
                        </a:rPr>
                        <a:t>0</a:t>
                      </a:r>
                      <a:r>
                        <a:rPr lang="ko-KR" altLang="en-US" dirty="0">
                          <a:effectLst/>
                        </a:rPr>
                        <a:t>번 사용되어 매치</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73198385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a:t>반복 </a:t>
            </a:r>
            <a:r>
              <a:rPr lang="en-US" altLang="ko-KR" b="1" dirty="0"/>
              <a:t>({</a:t>
            </a:r>
            <a:r>
              <a:rPr lang="en-US" altLang="ko-KR" b="1" dirty="0" err="1"/>
              <a:t>m,n</a:t>
            </a:r>
            <a:r>
              <a:rPr lang="en-US" altLang="ko-KR" b="1" dirty="0" smtClean="0"/>
              <a:t>})</a:t>
            </a:r>
            <a:endParaRPr lang="en-US" altLang="ko-KR" b="1" dirty="0"/>
          </a:p>
        </p:txBody>
      </p:sp>
      <p:sp>
        <p:nvSpPr>
          <p:cNvPr id="3" name="내용 개체 틀 2"/>
          <p:cNvSpPr>
            <a:spLocks noGrp="1"/>
          </p:cNvSpPr>
          <p:nvPr>
            <p:ph sz="quarter" idx="1"/>
          </p:nvPr>
        </p:nvSpPr>
        <p:spPr>
          <a:xfrm>
            <a:off x="457200" y="1600201"/>
            <a:ext cx="8229600" cy="1252735"/>
          </a:xfrm>
        </p:spPr>
        <p:txBody>
          <a:bodyPr>
            <a:normAutofit/>
          </a:bodyPr>
          <a:lstStyle/>
          <a:p>
            <a:pPr>
              <a:lnSpc>
                <a:spcPct val="120000"/>
              </a:lnSpc>
              <a:buFont typeface="Wingdings" panose="05000000000000000000" pitchFamily="2" charset="2"/>
              <a:buChar char="§"/>
            </a:pPr>
            <a:r>
              <a:rPr lang="en-US" altLang="ko-KR" sz="1800" dirty="0"/>
              <a:t>{}</a:t>
            </a:r>
            <a:r>
              <a:rPr lang="ko-KR" altLang="en-US" sz="1800" dirty="0"/>
              <a:t> 메타문자를 이용하면 반복횟수를 </a:t>
            </a:r>
            <a:r>
              <a:rPr lang="ko-KR" altLang="en-US" sz="1800" dirty="0" smtClean="0"/>
              <a:t>고정시킬 </a:t>
            </a:r>
            <a:r>
              <a:rPr lang="ko-KR" altLang="en-US" sz="1800" dirty="0"/>
              <a:t>수 있다</a:t>
            </a:r>
            <a:r>
              <a:rPr lang="en-US" altLang="ko-KR" sz="1800" dirty="0"/>
              <a:t>. {m, n}</a:t>
            </a:r>
            <a:r>
              <a:rPr lang="ko-KR" altLang="en-US" sz="1800" dirty="0"/>
              <a:t> 정규식을 사용하면 반복횟수가 </a:t>
            </a:r>
            <a:r>
              <a:rPr lang="en-US" altLang="ko-KR" sz="1800" dirty="0"/>
              <a:t>m</a:t>
            </a:r>
            <a:r>
              <a:rPr lang="ko-KR" altLang="en-US" sz="1800" dirty="0"/>
              <a:t>부터 </a:t>
            </a:r>
            <a:r>
              <a:rPr lang="en-US" altLang="ko-KR" sz="1800" dirty="0"/>
              <a:t>n</a:t>
            </a:r>
            <a:r>
              <a:rPr lang="ko-KR" altLang="en-US" sz="1800" dirty="0" err="1"/>
              <a:t>인것을</a:t>
            </a:r>
            <a:r>
              <a:rPr lang="ko-KR" altLang="en-US" sz="1800" dirty="0"/>
              <a:t> </a:t>
            </a:r>
            <a:r>
              <a:rPr lang="ko-KR" altLang="en-US" sz="1800" dirty="0" smtClean="0"/>
              <a:t>매치</a:t>
            </a:r>
            <a:endParaRPr lang="en-US" altLang="ko-KR" sz="1800" dirty="0" smtClean="0"/>
          </a:p>
          <a:p>
            <a:pPr>
              <a:lnSpc>
                <a:spcPct val="120000"/>
              </a:lnSpc>
              <a:buFont typeface="Wingdings" panose="05000000000000000000" pitchFamily="2" charset="2"/>
              <a:buChar char="§"/>
            </a:pPr>
            <a:r>
              <a:rPr lang="en-US" altLang="ko-KR" sz="1800" dirty="0" smtClean="0"/>
              <a:t>{1</a:t>
            </a:r>
            <a:r>
              <a:rPr lang="en-US" altLang="ko-KR" sz="1800" dirty="0"/>
              <a:t>,}</a:t>
            </a:r>
            <a:r>
              <a:rPr lang="ko-KR" altLang="en-US" sz="1800" dirty="0"/>
              <a:t>은 </a:t>
            </a:r>
            <a:r>
              <a:rPr lang="en-US" altLang="ko-KR" sz="1800" dirty="0"/>
              <a:t>+</a:t>
            </a:r>
            <a:r>
              <a:rPr lang="ko-KR" altLang="en-US" sz="1800" dirty="0"/>
              <a:t>와 동일하며 </a:t>
            </a:r>
            <a:r>
              <a:rPr lang="en-US" altLang="ko-KR" sz="1800" dirty="0"/>
              <a:t>{0,}</a:t>
            </a:r>
            <a:r>
              <a:rPr lang="ko-KR" altLang="en-US" sz="1800" dirty="0"/>
              <a:t>은 *와 동일</a:t>
            </a:r>
            <a:endParaRPr lang="en-US" altLang="ko-KR" sz="1800" dirty="0" smtClean="0"/>
          </a:p>
        </p:txBody>
      </p:sp>
      <p:graphicFrame>
        <p:nvGraphicFramePr>
          <p:cNvPr id="4" name="표 3"/>
          <p:cNvGraphicFramePr>
            <a:graphicFrameLocks noGrp="1"/>
          </p:cNvGraphicFramePr>
          <p:nvPr>
            <p:extLst>
              <p:ext uri="{D42A27DB-BD31-4B8C-83A1-F6EECF244321}">
                <p14:modId xmlns:p14="http://schemas.microsoft.com/office/powerpoint/2010/main" val="821529978"/>
              </p:ext>
            </p:extLst>
          </p:nvPr>
        </p:nvGraphicFramePr>
        <p:xfrm>
          <a:off x="467544" y="3356992"/>
          <a:ext cx="8153400" cy="2960348"/>
        </p:xfrm>
        <a:graphic>
          <a:graphicData uri="http://schemas.openxmlformats.org/drawingml/2006/table">
            <a:tbl>
              <a:tblPr/>
              <a:tblGrid>
                <a:gridCol w="1438945"/>
                <a:gridCol w="1584176"/>
                <a:gridCol w="2016224"/>
                <a:gridCol w="3114055"/>
              </a:tblGrid>
              <a:tr h="420047">
                <a:tc>
                  <a:txBody>
                    <a:bodyPr/>
                    <a:lstStyle/>
                    <a:p>
                      <a:pPr algn="ctr"/>
                      <a:r>
                        <a:rPr lang="ko-KR" altLang="en-US" sz="1800" b="1" dirty="0">
                          <a:effectLst/>
                        </a:rPr>
                        <a:t>정규식</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800" b="1" dirty="0">
                          <a:effectLst/>
                        </a:rPr>
                        <a:t>문자열</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b="1" dirty="0">
                          <a:effectLst/>
                        </a:rPr>
                        <a:t>Match </a:t>
                      </a:r>
                      <a:r>
                        <a:rPr lang="ko-KR" altLang="en-US" sz="1800" b="1" dirty="0">
                          <a:effectLst/>
                        </a:rPr>
                        <a:t>여부</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800" b="1" dirty="0">
                          <a:effectLst/>
                        </a:rPr>
                        <a:t>설명</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20047">
                <a:tc>
                  <a:txBody>
                    <a:bodyPr/>
                    <a:lstStyle/>
                    <a:p>
                      <a:pPr algn="ctr"/>
                      <a:r>
                        <a:rPr lang="en-US" sz="1800" dirty="0">
                          <a:effectLst/>
                        </a:rPr>
                        <a:t>ca{2}t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dirty="0">
                          <a:effectLst/>
                        </a:rPr>
                        <a:t>cat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dirty="0">
                          <a:effectLst/>
                        </a:rPr>
                        <a:t>No</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sz="1800" dirty="0">
                          <a:effectLst/>
                        </a:rPr>
                        <a:t>"a"</a:t>
                      </a:r>
                      <a:r>
                        <a:rPr lang="ko-KR" altLang="en-US" sz="1800" dirty="0">
                          <a:effectLst/>
                        </a:rPr>
                        <a:t>가 </a:t>
                      </a:r>
                      <a:r>
                        <a:rPr lang="en-US" altLang="ko-KR" sz="1800" dirty="0">
                          <a:effectLst/>
                        </a:rPr>
                        <a:t>1</a:t>
                      </a:r>
                      <a:r>
                        <a:rPr lang="ko-KR" altLang="en-US" sz="1800" dirty="0">
                          <a:effectLst/>
                        </a:rPr>
                        <a:t>번만 반복되어 매치되지 않음</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20047">
                <a:tc>
                  <a:txBody>
                    <a:bodyPr/>
                    <a:lstStyle/>
                    <a:p>
                      <a:pPr algn="ctr"/>
                      <a:r>
                        <a:rPr lang="en-US" sz="1800" dirty="0">
                          <a:effectLst/>
                        </a:rPr>
                        <a:t>ca{2}t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dirty="0" err="1">
                          <a:effectLst/>
                        </a:rPr>
                        <a:t>caat</a:t>
                      </a:r>
                      <a:endParaRPr lang="en-US" sz="18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sz="1800" dirty="0">
                          <a:effectLst/>
                        </a:rPr>
                        <a:t>"a"</a:t>
                      </a:r>
                      <a:r>
                        <a:rPr lang="ko-KR" altLang="en-US" sz="1800" dirty="0">
                          <a:effectLst/>
                        </a:rPr>
                        <a:t>가 </a:t>
                      </a:r>
                      <a:r>
                        <a:rPr lang="en-US" altLang="ko-KR" sz="1800" dirty="0">
                          <a:effectLst/>
                        </a:rPr>
                        <a:t>2</a:t>
                      </a:r>
                      <a:r>
                        <a:rPr lang="ko-KR" altLang="en-US" sz="1800" dirty="0">
                          <a:effectLst/>
                        </a:rPr>
                        <a:t>번 반복되어 매치</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20047">
                <a:tc>
                  <a:txBody>
                    <a:bodyPr/>
                    <a:lstStyle/>
                    <a:p>
                      <a:pPr algn="ctr"/>
                      <a:r>
                        <a:rPr lang="en-US" sz="1800" dirty="0">
                          <a:effectLst/>
                        </a:rPr>
                        <a:t>ca{2,5}t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dirty="0">
                          <a:effectLst/>
                        </a:rPr>
                        <a:t>cat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dirty="0">
                          <a:effectLst/>
                        </a:rPr>
                        <a:t>No</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sz="1800" dirty="0">
                          <a:effectLst/>
                        </a:rPr>
                        <a:t>"a"</a:t>
                      </a:r>
                      <a:r>
                        <a:rPr lang="ko-KR" altLang="en-US" sz="1800" dirty="0">
                          <a:effectLst/>
                        </a:rPr>
                        <a:t>가 </a:t>
                      </a:r>
                      <a:r>
                        <a:rPr lang="en-US" altLang="ko-KR" sz="1800" dirty="0">
                          <a:effectLst/>
                        </a:rPr>
                        <a:t>1</a:t>
                      </a:r>
                      <a:r>
                        <a:rPr lang="ko-KR" altLang="en-US" sz="1800" dirty="0">
                          <a:effectLst/>
                        </a:rPr>
                        <a:t>번만 반복되어 매치되지 않음</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20047">
                <a:tc>
                  <a:txBody>
                    <a:bodyPr/>
                    <a:lstStyle/>
                    <a:p>
                      <a:pPr algn="ctr"/>
                      <a:r>
                        <a:rPr lang="en-US" sz="1800">
                          <a:effectLst/>
                        </a:rPr>
                        <a:t>ca{2,5}t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a:effectLst/>
                        </a:rPr>
                        <a:t>caat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sz="1800" dirty="0">
                          <a:effectLst/>
                        </a:rPr>
                        <a:t>"a"</a:t>
                      </a:r>
                      <a:r>
                        <a:rPr lang="ko-KR" altLang="en-US" sz="1800" dirty="0">
                          <a:effectLst/>
                        </a:rPr>
                        <a:t>가 </a:t>
                      </a:r>
                      <a:r>
                        <a:rPr lang="en-US" altLang="ko-KR" sz="1800" dirty="0">
                          <a:effectLst/>
                        </a:rPr>
                        <a:t>2</a:t>
                      </a:r>
                      <a:r>
                        <a:rPr lang="ko-KR" altLang="en-US" sz="1800" dirty="0">
                          <a:effectLst/>
                        </a:rPr>
                        <a:t>번 반복되어 매치</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20047">
                <a:tc>
                  <a:txBody>
                    <a:bodyPr/>
                    <a:lstStyle/>
                    <a:p>
                      <a:pPr algn="ctr"/>
                      <a:r>
                        <a:rPr lang="en-US" sz="1800">
                          <a:effectLst/>
                        </a:rPr>
                        <a:t>ca{2,5}t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a:effectLst/>
                        </a:rPr>
                        <a:t>caaaaat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en-US" sz="1800" dirty="0">
                          <a:effectLst/>
                        </a:rPr>
                        <a:t>Yes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sz="1800" dirty="0">
                          <a:effectLst/>
                        </a:rPr>
                        <a:t>"a"</a:t>
                      </a:r>
                      <a:r>
                        <a:rPr lang="ko-KR" altLang="en-US" sz="1800" dirty="0">
                          <a:effectLst/>
                        </a:rPr>
                        <a:t>가 </a:t>
                      </a:r>
                      <a:r>
                        <a:rPr lang="en-US" altLang="ko-KR" sz="1800" dirty="0">
                          <a:effectLst/>
                        </a:rPr>
                        <a:t>5</a:t>
                      </a:r>
                      <a:r>
                        <a:rPr lang="ko-KR" altLang="en-US" sz="1800" dirty="0">
                          <a:effectLst/>
                        </a:rPr>
                        <a:t>번 반복되어 매치</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051355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a:t>백슬래시</a:t>
            </a:r>
            <a:r>
              <a:rPr lang="en-US" altLang="ko-KR" b="1" dirty="0"/>
              <a:t>(\) </a:t>
            </a:r>
            <a:r>
              <a:rPr lang="ko-KR" altLang="en-US" b="1" dirty="0"/>
              <a:t>문제</a:t>
            </a:r>
          </a:p>
        </p:txBody>
      </p:sp>
      <p:sp>
        <p:nvSpPr>
          <p:cNvPr id="3" name="내용 개체 틀 2"/>
          <p:cNvSpPr>
            <a:spLocks noGrp="1"/>
          </p:cNvSpPr>
          <p:nvPr>
            <p:ph sz="quarter" idx="1"/>
          </p:nvPr>
        </p:nvSpPr>
        <p:spPr>
          <a:xfrm>
            <a:off x="457200" y="1600201"/>
            <a:ext cx="8229600" cy="2908919"/>
          </a:xfrm>
        </p:spPr>
        <p:txBody>
          <a:bodyPr>
            <a:normAutofit/>
          </a:bodyPr>
          <a:lstStyle/>
          <a:p>
            <a:pPr>
              <a:lnSpc>
                <a:spcPct val="120000"/>
              </a:lnSpc>
              <a:buFont typeface="Wingdings" panose="05000000000000000000" pitchFamily="2" charset="2"/>
              <a:buChar char="§"/>
            </a:pPr>
            <a:r>
              <a:rPr lang="en-US" altLang="ko-KR" sz="1800" dirty="0" smtClean="0"/>
              <a:t>“\section” : </a:t>
            </a:r>
            <a:r>
              <a:rPr lang="ko-KR" altLang="en-US" sz="1800" dirty="0" smtClean="0"/>
              <a:t>이 </a:t>
            </a:r>
            <a:r>
              <a:rPr lang="ko-KR" altLang="en-US" sz="1800" dirty="0"/>
              <a:t>정규식은 </a:t>
            </a:r>
            <a:r>
              <a:rPr lang="en-US" altLang="ko-KR" sz="1800" dirty="0"/>
              <a:t>\s </a:t>
            </a:r>
            <a:r>
              <a:rPr lang="ko-KR" altLang="en-US" sz="1800" dirty="0"/>
              <a:t>문자가 </a:t>
            </a:r>
            <a:r>
              <a:rPr lang="en-US" altLang="ko-KR" sz="1800" dirty="0"/>
              <a:t>whitespace</a:t>
            </a:r>
            <a:r>
              <a:rPr lang="ko-KR" altLang="en-US" sz="1800" dirty="0"/>
              <a:t>로 </a:t>
            </a:r>
            <a:r>
              <a:rPr lang="ko-KR" altLang="en-US" sz="1800" dirty="0" smtClean="0"/>
              <a:t>해석되어 </a:t>
            </a:r>
            <a:r>
              <a:rPr lang="en-US" altLang="ko-KR" sz="1800" dirty="0"/>
              <a:t>[ \</a:t>
            </a:r>
            <a:r>
              <a:rPr lang="en-US" altLang="ko-KR" sz="1800" dirty="0" smtClean="0"/>
              <a:t>t\n\r\f\v]</a:t>
            </a:r>
            <a:r>
              <a:rPr lang="en-US" altLang="ko-KR" sz="1800" dirty="0" err="1" smtClean="0"/>
              <a:t>ection</a:t>
            </a:r>
            <a:r>
              <a:rPr lang="en-US" altLang="ko-KR" sz="1800" dirty="0" smtClean="0"/>
              <a:t> </a:t>
            </a:r>
            <a:r>
              <a:rPr lang="ko-KR" altLang="en-US" sz="1800" dirty="0" smtClean="0"/>
              <a:t>동일한 의미</a:t>
            </a:r>
            <a:endParaRPr lang="ko-KR" altLang="en-US" sz="1800" dirty="0"/>
          </a:p>
          <a:p>
            <a:pPr>
              <a:lnSpc>
                <a:spcPct val="120000"/>
              </a:lnSpc>
              <a:buFont typeface="Wingdings" panose="05000000000000000000" pitchFamily="2" charset="2"/>
              <a:buChar char="§"/>
            </a:pPr>
            <a:r>
              <a:rPr lang="en-US" altLang="ko-KR" sz="1800" dirty="0" smtClean="0"/>
              <a:t>“\\section” </a:t>
            </a:r>
            <a:r>
              <a:rPr lang="en-US" altLang="ko-KR" sz="1800" dirty="0"/>
              <a:t>: </a:t>
            </a:r>
            <a:r>
              <a:rPr lang="ko-KR" altLang="en-US" sz="1800" dirty="0" err="1" smtClean="0"/>
              <a:t>파이썬</a:t>
            </a:r>
            <a:r>
              <a:rPr lang="ko-KR" altLang="en-US" sz="1800" dirty="0" smtClean="0"/>
              <a:t> </a:t>
            </a:r>
            <a:r>
              <a:rPr lang="ko-KR" altLang="en-US" sz="1800" dirty="0"/>
              <a:t>문자열 </a:t>
            </a:r>
            <a:r>
              <a:rPr lang="ko-KR" altLang="en-US" sz="1800" dirty="0" err="1"/>
              <a:t>리터럴</a:t>
            </a:r>
            <a:r>
              <a:rPr lang="ko-KR" altLang="en-US" sz="1800" dirty="0"/>
              <a:t> 규칙에 의하여 </a:t>
            </a:r>
            <a:r>
              <a:rPr lang="en-US" altLang="ko-KR" sz="1800" dirty="0" smtClean="0"/>
              <a:t>\</a:t>
            </a:r>
            <a:r>
              <a:rPr lang="ko-KR" altLang="en-US" sz="1800" dirty="0" smtClean="0"/>
              <a:t>이</a:t>
            </a:r>
            <a:r>
              <a:rPr lang="ko-KR" altLang="en-US" sz="1800" dirty="0"/>
              <a:t> </a:t>
            </a:r>
            <a:r>
              <a:rPr lang="en-US" altLang="ko-KR" sz="1800" dirty="0" smtClean="0"/>
              <a:t>\</a:t>
            </a:r>
            <a:r>
              <a:rPr lang="en-US" altLang="ko-KR" sz="1800" dirty="0"/>
              <a:t>\</a:t>
            </a:r>
            <a:r>
              <a:rPr lang="ko-KR" altLang="en-US" sz="1800" dirty="0" smtClean="0"/>
              <a:t>로 변경</a:t>
            </a:r>
            <a:endParaRPr lang="en-US" altLang="ko-KR" sz="1800" dirty="0" smtClean="0"/>
          </a:p>
          <a:p>
            <a:pPr lvl="1">
              <a:lnSpc>
                <a:spcPct val="120000"/>
              </a:lnSpc>
              <a:buFont typeface="Wingdings" panose="05000000000000000000" pitchFamily="2" charset="2"/>
              <a:buChar char="ü"/>
            </a:pPr>
            <a:r>
              <a:rPr lang="en-US" altLang="ko-KR" sz="1500" dirty="0"/>
              <a:t>\\</a:t>
            </a:r>
            <a:r>
              <a:rPr lang="ko-KR" altLang="en-US" sz="1500" dirty="0"/>
              <a:t> 문자를 전달하려면 </a:t>
            </a:r>
            <a:r>
              <a:rPr lang="ko-KR" altLang="en-US" sz="1500" dirty="0" err="1"/>
              <a:t>파이썬은</a:t>
            </a:r>
            <a:r>
              <a:rPr lang="ko-KR" altLang="en-US" sz="1500" dirty="0"/>
              <a:t> </a:t>
            </a:r>
            <a:r>
              <a:rPr lang="en-US" altLang="ko-KR" sz="1500" dirty="0"/>
              <a:t>\\\\</a:t>
            </a:r>
            <a:r>
              <a:rPr lang="ko-KR" altLang="en-US" sz="1500" dirty="0"/>
              <a:t> 처럼 백슬래시를 </a:t>
            </a:r>
            <a:r>
              <a:rPr lang="en-US" altLang="ko-KR" sz="1500" dirty="0"/>
              <a:t>4</a:t>
            </a:r>
            <a:r>
              <a:rPr lang="ko-KR" altLang="en-US" sz="1500" dirty="0"/>
              <a:t>개나 </a:t>
            </a:r>
            <a:r>
              <a:rPr lang="ko-KR" altLang="en-US" sz="1500" dirty="0" smtClean="0"/>
              <a:t>사용</a:t>
            </a:r>
            <a:endParaRPr lang="en-US" altLang="ko-KR" sz="1500" dirty="0" smtClean="0"/>
          </a:p>
          <a:p>
            <a:pPr>
              <a:lnSpc>
                <a:spcPct val="120000"/>
              </a:lnSpc>
              <a:buFont typeface="Wingdings" panose="05000000000000000000" pitchFamily="2" charset="2"/>
              <a:buChar char="§"/>
            </a:pPr>
            <a:r>
              <a:rPr lang="en-US" altLang="ko-KR" sz="1800" dirty="0" smtClean="0"/>
              <a:t>r”\section” : Raw </a:t>
            </a:r>
            <a:r>
              <a:rPr lang="en-US" altLang="ko-KR" sz="1800" dirty="0"/>
              <a:t>String </a:t>
            </a:r>
            <a:r>
              <a:rPr lang="ko-KR" altLang="en-US" sz="1800" dirty="0"/>
              <a:t>규칙에 의하여 백슬래시 </a:t>
            </a:r>
            <a:r>
              <a:rPr lang="ko-KR" altLang="en-US" sz="1800" dirty="0" err="1"/>
              <a:t>두개</a:t>
            </a:r>
            <a:r>
              <a:rPr lang="ko-KR" altLang="en-US" sz="1800" dirty="0"/>
              <a:t> 대신 </a:t>
            </a:r>
            <a:r>
              <a:rPr lang="ko-KR" altLang="en-US" sz="1800" dirty="0" err="1"/>
              <a:t>한개만</a:t>
            </a:r>
            <a:r>
              <a:rPr lang="ko-KR" altLang="en-US" sz="1800" dirty="0"/>
              <a:t> 써도 </a:t>
            </a:r>
            <a:r>
              <a:rPr lang="ko-KR" altLang="en-US" sz="1800" dirty="0" err="1"/>
              <a:t>두개를</a:t>
            </a:r>
            <a:r>
              <a:rPr lang="ko-KR" altLang="en-US" sz="1800" dirty="0"/>
              <a:t> </a:t>
            </a:r>
            <a:r>
              <a:rPr lang="ko-KR" altLang="en-US" sz="1800" dirty="0" err="1"/>
              <a:t>쓴것과</a:t>
            </a:r>
            <a:r>
              <a:rPr lang="ko-KR" altLang="en-US" sz="1800" dirty="0"/>
              <a:t> 동일한 </a:t>
            </a:r>
            <a:r>
              <a:rPr lang="ko-KR" altLang="en-US" sz="1800" dirty="0" smtClean="0"/>
              <a:t>의미</a:t>
            </a:r>
            <a:endParaRPr lang="en-US" altLang="ko-KR" sz="1800" dirty="0" smtClean="0"/>
          </a:p>
        </p:txBody>
      </p:sp>
    </p:spTree>
    <p:extLst>
      <p:ext uri="{BB962C8B-B14F-4D97-AF65-F5344CB8AC3E}">
        <p14:creationId xmlns:p14="http://schemas.microsoft.com/office/powerpoint/2010/main" val="128918677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Alternatives</a:t>
            </a:r>
            <a:r>
              <a:rPr lang="en-US" altLang="ko-KR" b="1" dirty="0" smtClean="0"/>
              <a:t> (|,or)</a:t>
            </a:r>
            <a:endParaRPr lang="ko-KR" altLang="en-US" b="1" dirty="0"/>
          </a:p>
        </p:txBody>
      </p:sp>
      <p:sp>
        <p:nvSpPr>
          <p:cNvPr id="3" name="내용 개체 틀 2"/>
          <p:cNvSpPr>
            <a:spLocks noGrp="1"/>
          </p:cNvSpPr>
          <p:nvPr>
            <p:ph sz="quarter" idx="1"/>
          </p:nvPr>
        </p:nvSpPr>
        <p:spPr>
          <a:xfrm>
            <a:off x="457200" y="1600201"/>
            <a:ext cx="8229600" cy="1108719"/>
          </a:xfrm>
        </p:spPr>
        <p:txBody>
          <a:bodyPr>
            <a:normAutofit/>
          </a:bodyPr>
          <a:lstStyle/>
          <a:p>
            <a:pPr>
              <a:lnSpc>
                <a:spcPct val="120000"/>
              </a:lnSpc>
              <a:buFont typeface="Wingdings" panose="05000000000000000000" pitchFamily="2" charset="2"/>
              <a:buChar char="§"/>
            </a:pPr>
            <a:r>
              <a:rPr lang="en-US" altLang="ko-KR" sz="1800" dirty="0"/>
              <a:t>|</a:t>
            </a:r>
            <a:r>
              <a:rPr lang="ko-KR" altLang="en-US" sz="1800" dirty="0"/>
              <a:t> 메타문자는 </a:t>
            </a:r>
            <a:r>
              <a:rPr lang="en-US" altLang="ko-KR" sz="1800" dirty="0"/>
              <a:t>"or"</a:t>
            </a:r>
            <a:r>
              <a:rPr lang="ko-KR" altLang="en-US" sz="1800" dirty="0"/>
              <a:t>의 의미와 </a:t>
            </a:r>
            <a:r>
              <a:rPr lang="ko-KR" altLang="en-US" sz="1800" dirty="0" smtClean="0"/>
              <a:t>동일</a:t>
            </a:r>
            <a:endParaRPr lang="en-US" altLang="ko-KR" sz="1800" dirty="0" smtClean="0"/>
          </a:p>
          <a:p>
            <a:pPr>
              <a:lnSpc>
                <a:spcPct val="120000"/>
              </a:lnSpc>
              <a:buFont typeface="Wingdings" panose="05000000000000000000" pitchFamily="2" charset="2"/>
              <a:buChar char="§"/>
            </a:pPr>
            <a:r>
              <a:rPr lang="en-US" altLang="ko-KR" sz="1800" dirty="0" smtClean="0"/>
              <a:t>A|B</a:t>
            </a:r>
            <a:r>
              <a:rPr lang="ko-KR" altLang="en-US" sz="1800" dirty="0"/>
              <a:t> 라는 정규식이 있다면 이것은 </a:t>
            </a:r>
            <a:r>
              <a:rPr lang="en-US" altLang="ko-KR" sz="1800" dirty="0"/>
              <a:t>A </a:t>
            </a:r>
            <a:r>
              <a:rPr lang="ko-KR" altLang="en-US" sz="1800" dirty="0"/>
              <a:t>또는 </a:t>
            </a:r>
            <a:r>
              <a:rPr lang="en-US" altLang="ko-KR" sz="1800" dirty="0"/>
              <a:t>B</a:t>
            </a:r>
            <a:r>
              <a:rPr lang="ko-KR" altLang="en-US" sz="1800" dirty="0"/>
              <a:t>라는 </a:t>
            </a:r>
            <a:r>
              <a:rPr lang="ko-KR" altLang="en-US" sz="1800" dirty="0" smtClean="0"/>
              <a:t>의미</a:t>
            </a:r>
            <a:endParaRPr lang="en-US" altLang="ko-KR" sz="1800" dirty="0"/>
          </a:p>
          <a:p>
            <a:pPr marL="365760" lvl="1" indent="0">
              <a:lnSpc>
                <a:spcPct val="120000"/>
              </a:lnSpc>
              <a:buNone/>
            </a:pPr>
            <a:endParaRPr lang="en-US" altLang="ko-KR" sz="1600" dirty="0"/>
          </a:p>
          <a:p>
            <a:pPr lvl="1">
              <a:lnSpc>
                <a:spcPct val="120000"/>
              </a:lnSpc>
              <a:buFont typeface="Wingdings" panose="05000000000000000000" pitchFamily="2" charset="2"/>
              <a:buChar char="ü"/>
            </a:pPr>
            <a:endParaRPr lang="en-US" altLang="ko-KR" sz="1500" dirty="0" smtClean="0"/>
          </a:p>
        </p:txBody>
      </p:sp>
      <p:graphicFrame>
        <p:nvGraphicFramePr>
          <p:cNvPr id="4" name="표 3"/>
          <p:cNvGraphicFramePr>
            <a:graphicFrameLocks noGrp="1"/>
          </p:cNvGraphicFramePr>
          <p:nvPr>
            <p:extLst>
              <p:ext uri="{D42A27DB-BD31-4B8C-83A1-F6EECF244321}">
                <p14:modId xmlns:p14="http://schemas.microsoft.com/office/powerpoint/2010/main" val="2302028104"/>
              </p:ext>
            </p:extLst>
          </p:nvPr>
        </p:nvGraphicFramePr>
        <p:xfrm>
          <a:off x="755576" y="2929880"/>
          <a:ext cx="7488832" cy="1219200"/>
        </p:xfrm>
        <a:graphic>
          <a:graphicData uri="http://schemas.openxmlformats.org/drawingml/2006/table">
            <a:tbl>
              <a:tblPr/>
              <a:tblGrid>
                <a:gridCol w="1859810"/>
                <a:gridCol w="5629022"/>
              </a:tblGrid>
              <a:tr h="0">
                <a:tc>
                  <a:txBody>
                    <a:bodyPr/>
                    <a:lstStyle/>
                    <a:p>
                      <a:pPr algn="ctr" fontAlgn="t"/>
                      <a:r>
                        <a:rPr lang="en-US" sz="1200" dirty="0">
                          <a:effectLst/>
                        </a:rPr>
                        <a:t>Example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sz="1200">
                          <a:effectLst/>
                        </a:rPr>
                        <a:t>python|perl</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Match "python" or "</a:t>
                      </a:r>
                      <a:r>
                        <a:rPr lang="en-US" sz="1200" dirty="0" err="1">
                          <a:effectLst/>
                        </a:rPr>
                        <a:t>perl</a:t>
                      </a:r>
                      <a:r>
                        <a:rPr lang="en-US" sz="1200"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rub(y|le))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Match "ruby" or "ruble"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Python(!+|\?)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"Python" followed by one or more ! or one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17118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Sequence-String </a:t>
            </a:r>
            <a:r>
              <a:rPr lang="ko-KR" altLang="en-US" dirty="0" err="1" smtClean="0"/>
              <a:t>메소드</a:t>
            </a:r>
            <a:r>
              <a:rPr lang="en-US" altLang="ko-KR" dirty="0" smtClean="0"/>
              <a:t>(1)</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en-US" altLang="ko-KR" dirty="0" smtClean="0"/>
              <a:t>String</a:t>
            </a:r>
            <a:r>
              <a:rPr lang="ko-KR" altLang="en-US" dirty="0" smtClean="0"/>
              <a:t> 내장 </a:t>
            </a:r>
            <a:r>
              <a:rPr lang="ko-KR" altLang="en-US" dirty="0" err="1" smtClean="0"/>
              <a:t>메소드</a:t>
            </a:r>
            <a:r>
              <a:rPr lang="ko-KR" altLang="en-US"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157830573"/>
              </p:ext>
            </p:extLst>
          </p:nvPr>
        </p:nvGraphicFramePr>
        <p:xfrm>
          <a:off x="683568" y="2237664"/>
          <a:ext cx="7560840" cy="3841872"/>
        </p:xfrm>
        <a:graphic>
          <a:graphicData uri="http://schemas.openxmlformats.org/drawingml/2006/table">
            <a:tbl>
              <a:tblPr/>
              <a:tblGrid>
                <a:gridCol w="2016224"/>
                <a:gridCol w="5544616"/>
              </a:tblGrid>
              <a:tr h="241331">
                <a:tc>
                  <a:txBody>
                    <a:bodyPr/>
                    <a:lstStyle/>
                    <a:p>
                      <a:pPr algn="ctr" fontAlgn="t"/>
                      <a:r>
                        <a:rPr lang="en-US" altLang="ko-KR" sz="1400" dirty="0" smtClean="0">
                          <a:effectLst/>
                        </a:rPr>
                        <a:t>Method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89232">
                <a:tc>
                  <a:txBody>
                    <a:bodyPr/>
                    <a:lstStyle/>
                    <a:p>
                      <a:pPr marL="0" algn="ctr" rtl="0" eaLnBrk="1" fontAlgn="t" latinLnBrk="1" hangingPunct="1"/>
                      <a:r>
                        <a:rPr kumimoji="0" lang="en-US" altLang="ko-KR" sz="1200" kern="1200" dirty="0" smtClean="0">
                          <a:solidFill>
                            <a:schemeClr val="tx1"/>
                          </a:solidFill>
                          <a:effectLst/>
                          <a:latin typeface="+mn-ea"/>
                          <a:ea typeface="+mn-ea"/>
                          <a:cs typeface="+mn-cs"/>
                        </a:rPr>
                        <a:t>capitalize()</a:t>
                      </a:r>
                      <a:endParaRPr kumimoji="0" lang="en-US" altLang="ko-KR" sz="1200" kern="1200" dirty="0">
                        <a:solidFill>
                          <a:schemeClr val="tx1"/>
                        </a:solidFill>
                        <a:effectLst/>
                        <a:latin typeface="+mn-ea"/>
                        <a:ea typeface="+mn-ea"/>
                        <a:cs typeface="+mn-cs"/>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Capitalizes first letter of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sz="1200" dirty="0" smtClean="0">
                          <a:solidFill>
                            <a:srgbClr val="000000"/>
                          </a:solidFill>
                          <a:effectLst/>
                          <a:latin typeface="+mn-ea"/>
                          <a:ea typeface="+mn-ea"/>
                        </a:rPr>
                        <a:t>center(width, </a:t>
                      </a:r>
                      <a:r>
                        <a:rPr lang="en-US" sz="1200" dirty="0" err="1" smtClean="0">
                          <a:solidFill>
                            <a:srgbClr val="000000"/>
                          </a:solidFill>
                          <a:effectLst/>
                          <a:latin typeface="+mn-ea"/>
                          <a:ea typeface="+mn-ea"/>
                        </a:rPr>
                        <a:t>fillchar</a:t>
                      </a:r>
                      <a:r>
                        <a:rPr lang="en-US" sz="1200" dirty="0" smtClean="0">
                          <a:solidFill>
                            <a:srgbClr val="000000"/>
                          </a:solidFill>
                          <a:effectLst/>
                          <a:latin typeface="+mn-ea"/>
                          <a:ea typeface="+mn-ea"/>
                        </a:rPr>
                        <a:t>)</a:t>
                      </a:r>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a space-padded string with the original string centered to a total of width columns.</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smtClean="0">
                          <a:solidFill>
                            <a:srgbClr val="000000"/>
                          </a:solidFill>
                          <a:effectLst/>
                          <a:latin typeface="+mn-ea"/>
                          <a:ea typeface="+mn-ea"/>
                        </a:rPr>
                        <a:t>count(</a:t>
                      </a:r>
                      <a:r>
                        <a:rPr lang="en-US" altLang="ko-KR" sz="1200" dirty="0" err="1" smtClean="0">
                          <a:solidFill>
                            <a:srgbClr val="000000"/>
                          </a:solidFill>
                          <a:effectLst/>
                          <a:latin typeface="+mn-ea"/>
                          <a:ea typeface="+mn-ea"/>
                        </a:rPr>
                        <a:t>str</a:t>
                      </a:r>
                      <a:r>
                        <a:rPr lang="en-US" altLang="ko-KR" sz="1200" dirty="0" smtClean="0">
                          <a:solidFill>
                            <a:srgbClr val="000000"/>
                          </a:solidFill>
                          <a:effectLst/>
                          <a:latin typeface="+mn-ea"/>
                          <a:ea typeface="+mn-ea"/>
                        </a:rPr>
                        <a:t>, beg= 0,end=</a:t>
                      </a:r>
                      <a:r>
                        <a:rPr lang="en-US" altLang="ko-KR" sz="1200" dirty="0" err="1" smtClean="0">
                          <a:solidFill>
                            <a:srgbClr val="000000"/>
                          </a:solidFill>
                          <a:effectLst/>
                          <a:latin typeface="+mn-ea"/>
                          <a:ea typeface="+mn-ea"/>
                        </a:rPr>
                        <a:t>len</a:t>
                      </a:r>
                      <a:r>
                        <a:rPr lang="en-US" altLang="ko-KR" sz="1200" dirty="0" smtClean="0">
                          <a:solidFill>
                            <a:srgbClr val="000000"/>
                          </a:solidFill>
                          <a:effectLst/>
                          <a:latin typeface="+mn-ea"/>
                          <a:ea typeface="+mn-ea"/>
                        </a:rPr>
                        <a:t>(string))</a:t>
                      </a:r>
                      <a:endParaRPr lang="en-US" altLang="ko-KR" sz="1200" dirty="0" smtClean="0">
                        <a:solidFill>
                          <a:srgbClr val="000000"/>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Counts how many times </a:t>
                      </a:r>
                      <a:r>
                        <a:rPr kumimoji="0" lang="en-US" altLang="ko-KR" sz="1200" b="0" i="0" kern="1200" dirty="0" err="1" smtClean="0">
                          <a:solidFill>
                            <a:schemeClr val="tx1"/>
                          </a:solidFill>
                          <a:effectLst/>
                          <a:latin typeface="+mn-lt"/>
                          <a:ea typeface="+mn-ea"/>
                          <a:cs typeface="+mn-cs"/>
                        </a:rPr>
                        <a:t>str</a:t>
                      </a:r>
                      <a:r>
                        <a:rPr kumimoji="0" lang="en-US" altLang="ko-KR" sz="1200" b="0" i="0" kern="1200" dirty="0" smtClean="0">
                          <a:solidFill>
                            <a:schemeClr val="tx1"/>
                          </a:solidFill>
                          <a:effectLst/>
                          <a:latin typeface="+mn-lt"/>
                          <a:ea typeface="+mn-ea"/>
                          <a:cs typeface="+mn-cs"/>
                        </a:rPr>
                        <a:t> occurs in string or in a substring of string if starting index beg and ending index end are given.</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smtClean="0">
                          <a:solidFill>
                            <a:srgbClr val="000000"/>
                          </a:solidFill>
                          <a:effectLst/>
                          <a:latin typeface="+mn-ea"/>
                          <a:ea typeface="+mn-ea"/>
                        </a:rPr>
                        <a:t>decode(encoding='UTF-8',errors='strict')</a:t>
                      </a:r>
                      <a:endParaRPr lang="en-US" altLang="ko-KR" sz="1200" dirty="0" smtClean="0">
                        <a:solidFill>
                          <a:srgbClr val="000000"/>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Decodes the string using the codec registered for encoding. encoding defaults to the default string encoding.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smtClean="0">
                          <a:solidFill>
                            <a:srgbClr val="000000"/>
                          </a:solidFill>
                          <a:effectLst/>
                          <a:latin typeface="+mn-ea"/>
                          <a:ea typeface="+mn-ea"/>
                        </a:rPr>
                        <a:t>encode(encoding='UTF-8',errors='strict')</a:t>
                      </a:r>
                    </a:p>
                    <a:p>
                      <a:pPr marL="0" marR="0" indent="0" algn="ctr" defTabSz="914400" rtl="0" eaLnBrk="1" fontAlgn="t" latinLnBrk="1" hangingPunct="1">
                        <a:lnSpc>
                          <a:spcPct val="100000"/>
                        </a:lnSpc>
                        <a:spcBef>
                          <a:spcPts val="0"/>
                        </a:spcBef>
                        <a:spcAft>
                          <a:spcPts val="0"/>
                        </a:spcAft>
                        <a:buClrTx/>
                        <a:buSzTx/>
                        <a:buFontTx/>
                        <a:buNone/>
                        <a:tabLst/>
                        <a:defRPr/>
                      </a:pPr>
                      <a:endParaRPr lang="en-US" altLang="ko-KR" sz="1200" dirty="0" smtClean="0">
                        <a:solidFill>
                          <a:srgbClr val="000000"/>
                        </a:solidFill>
                        <a:effectLst/>
                        <a:latin typeface="+mn-ea"/>
                        <a:ea typeface="+mn-ea"/>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encoded string version of string; on error, default is to raise a </a:t>
                      </a:r>
                      <a:r>
                        <a:rPr kumimoji="0" lang="en-US" altLang="ko-KR" sz="1200" b="0" i="0" kern="1200" dirty="0" err="1" smtClean="0">
                          <a:solidFill>
                            <a:schemeClr val="tx1"/>
                          </a:solidFill>
                          <a:effectLst/>
                          <a:latin typeface="+mn-lt"/>
                          <a:ea typeface="+mn-ea"/>
                          <a:cs typeface="+mn-cs"/>
                        </a:rPr>
                        <a:t>ValueError</a:t>
                      </a:r>
                      <a:r>
                        <a:rPr kumimoji="0" lang="en-US" altLang="ko-KR" sz="1200" b="0" i="0" kern="1200" dirty="0" smtClean="0">
                          <a:solidFill>
                            <a:schemeClr val="tx1"/>
                          </a:solidFill>
                          <a:effectLst/>
                          <a:latin typeface="+mn-lt"/>
                          <a:ea typeface="+mn-ea"/>
                          <a:cs typeface="+mn-cs"/>
                        </a:rPr>
                        <a:t> unless errors is given with 'ignore' or 'replace'.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endswith</a:t>
                      </a:r>
                      <a:r>
                        <a:rPr lang="en-US" altLang="ko-KR" sz="1200" dirty="0" smtClean="0">
                          <a:solidFill>
                            <a:srgbClr val="000000"/>
                          </a:solidFill>
                          <a:effectLst/>
                          <a:latin typeface="+mn-ea"/>
                          <a:ea typeface="+mn-ea"/>
                        </a:rPr>
                        <a:t>(suffix, beg=0, end=</a:t>
                      </a:r>
                      <a:r>
                        <a:rPr lang="en-US" altLang="ko-KR" sz="1200" dirty="0" err="1" smtClean="0">
                          <a:solidFill>
                            <a:srgbClr val="000000"/>
                          </a:solidFill>
                          <a:effectLst/>
                          <a:latin typeface="+mn-ea"/>
                          <a:ea typeface="+mn-ea"/>
                        </a:rPr>
                        <a:t>len</a:t>
                      </a:r>
                      <a:r>
                        <a:rPr lang="en-US" altLang="ko-KR" sz="1200" dirty="0" smtClean="0">
                          <a:solidFill>
                            <a:srgbClr val="000000"/>
                          </a:solidFill>
                          <a:effectLst/>
                          <a:latin typeface="+mn-ea"/>
                          <a:ea typeface="+mn-ea"/>
                        </a:rPr>
                        <a:t>(string))</a:t>
                      </a:r>
                      <a:endParaRPr lang="en-US" altLang="ko-KR" sz="1200" dirty="0" smtClean="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Determines if string or a substring of string (if starting index beg and ending index end are given) ends with suffix; returns true if so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err="1" smtClean="0">
                          <a:solidFill>
                            <a:srgbClr val="000000"/>
                          </a:solidFill>
                          <a:effectLst/>
                          <a:latin typeface="+mn-ea"/>
                          <a:ea typeface="+mn-ea"/>
                          <a:cs typeface="+mn-cs"/>
                        </a:rPr>
                        <a:t>expandtabs</a:t>
                      </a:r>
                      <a:r>
                        <a:rPr kumimoji="0" lang="en-US" sz="1200" kern="1200" dirty="0" smtClean="0">
                          <a:solidFill>
                            <a:srgbClr val="000000"/>
                          </a:solidFill>
                          <a:effectLst/>
                          <a:latin typeface="+mn-ea"/>
                          <a:ea typeface="+mn-ea"/>
                          <a:cs typeface="+mn-cs"/>
                        </a:rPr>
                        <a:t>(</a:t>
                      </a:r>
                      <a:r>
                        <a:rPr kumimoji="0" lang="en-US" sz="1200" kern="1200" dirty="0" err="1" smtClean="0">
                          <a:solidFill>
                            <a:srgbClr val="000000"/>
                          </a:solidFill>
                          <a:effectLst/>
                          <a:latin typeface="+mn-ea"/>
                          <a:ea typeface="+mn-ea"/>
                          <a:cs typeface="+mn-cs"/>
                        </a:rPr>
                        <a:t>tabsize</a:t>
                      </a:r>
                      <a:r>
                        <a:rPr kumimoji="0" lang="en-US" sz="1200" kern="1200" dirty="0" smtClean="0">
                          <a:solidFill>
                            <a:srgbClr val="000000"/>
                          </a:solidFill>
                          <a:effectLst/>
                          <a:latin typeface="+mn-ea"/>
                          <a:ea typeface="+mn-ea"/>
                          <a:cs typeface="+mn-cs"/>
                        </a:rPr>
                        <a:t>=8) </a:t>
                      </a:r>
                      <a:endParaRPr kumimoji="0" lang="en-US" sz="1200" kern="1200" dirty="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Expands tabs in string to multiple spaces; defaults to 8 spaces per tab if </a:t>
                      </a:r>
                      <a:r>
                        <a:rPr kumimoji="0" lang="en-US" altLang="ko-KR" sz="1200" b="0" i="0" kern="1200" dirty="0" err="1" smtClean="0">
                          <a:solidFill>
                            <a:schemeClr val="tx1"/>
                          </a:solidFill>
                          <a:effectLst/>
                          <a:latin typeface="+mn-lt"/>
                          <a:ea typeface="+mn-ea"/>
                          <a:cs typeface="+mn-cs"/>
                        </a:rPr>
                        <a:t>tabsize</a:t>
                      </a:r>
                      <a:r>
                        <a:rPr kumimoji="0" lang="en-US" altLang="ko-KR" sz="1200" b="0" i="0" kern="1200" dirty="0" smtClean="0">
                          <a:solidFill>
                            <a:schemeClr val="tx1"/>
                          </a:solidFill>
                          <a:effectLst/>
                          <a:latin typeface="+mn-lt"/>
                          <a:ea typeface="+mn-ea"/>
                          <a:cs typeface="+mn-cs"/>
                        </a:rPr>
                        <a:t> not provided.</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28032539"/>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Grouping ( )</a:t>
            </a:r>
            <a:endParaRPr lang="ko-KR" altLang="en-US" b="1" dirty="0"/>
          </a:p>
        </p:txBody>
      </p:sp>
      <p:sp>
        <p:nvSpPr>
          <p:cNvPr id="3" name="내용 개체 틀 2"/>
          <p:cNvSpPr>
            <a:spLocks noGrp="1"/>
          </p:cNvSpPr>
          <p:nvPr>
            <p:ph sz="quarter" idx="1"/>
          </p:nvPr>
        </p:nvSpPr>
        <p:spPr>
          <a:xfrm>
            <a:off x="457200" y="1600201"/>
            <a:ext cx="8229600" cy="604663"/>
          </a:xfrm>
        </p:spPr>
        <p:txBody>
          <a:bodyPr>
            <a:normAutofit/>
          </a:bodyPr>
          <a:lstStyle/>
          <a:p>
            <a:pPr>
              <a:lnSpc>
                <a:spcPct val="120000"/>
              </a:lnSpc>
              <a:buFont typeface="Wingdings" panose="05000000000000000000" pitchFamily="2" charset="2"/>
              <a:buChar char="§"/>
            </a:pPr>
            <a:r>
              <a:rPr lang="en-US" altLang="ko-KR" sz="1800" dirty="0" smtClean="0"/>
              <a:t>( ) </a:t>
            </a:r>
            <a:r>
              <a:rPr lang="ko-KR" altLang="en-US" sz="1800" dirty="0" smtClean="0"/>
              <a:t>내에 정규 </a:t>
            </a:r>
            <a:r>
              <a:rPr lang="ko-KR" altLang="en-US" sz="1800" dirty="0" err="1" smtClean="0"/>
              <a:t>표현식을</a:t>
            </a:r>
            <a:r>
              <a:rPr lang="ko-KR" altLang="en-US" sz="1800" dirty="0" smtClean="0"/>
              <a:t> 정의하고 특정 단어나 특정 그룹을 표시</a:t>
            </a:r>
            <a:endParaRPr lang="en-US" altLang="ko-KR" sz="1600" dirty="0"/>
          </a:p>
          <a:p>
            <a:pPr lvl="1">
              <a:lnSpc>
                <a:spcPct val="120000"/>
              </a:lnSpc>
              <a:buFont typeface="Wingdings" panose="05000000000000000000" pitchFamily="2" charset="2"/>
              <a:buChar char="ü"/>
            </a:pPr>
            <a:endParaRPr lang="en-US" altLang="ko-KR" sz="1500" dirty="0" smtClean="0"/>
          </a:p>
        </p:txBody>
      </p:sp>
      <p:graphicFrame>
        <p:nvGraphicFramePr>
          <p:cNvPr id="4" name="표 3"/>
          <p:cNvGraphicFramePr>
            <a:graphicFrameLocks noGrp="1"/>
          </p:cNvGraphicFramePr>
          <p:nvPr>
            <p:extLst>
              <p:ext uri="{D42A27DB-BD31-4B8C-83A1-F6EECF244321}">
                <p14:modId xmlns:p14="http://schemas.microsoft.com/office/powerpoint/2010/main" val="696034707"/>
              </p:ext>
            </p:extLst>
          </p:nvPr>
        </p:nvGraphicFramePr>
        <p:xfrm>
          <a:off x="899592" y="2348880"/>
          <a:ext cx="7416824" cy="3718560"/>
        </p:xfrm>
        <a:graphic>
          <a:graphicData uri="http://schemas.openxmlformats.org/drawingml/2006/table">
            <a:tbl>
              <a:tblPr/>
              <a:tblGrid>
                <a:gridCol w="1841926"/>
                <a:gridCol w="5574898"/>
              </a:tblGrid>
              <a:tr h="0">
                <a:tc>
                  <a:txBody>
                    <a:bodyPr/>
                    <a:lstStyle/>
                    <a:p>
                      <a:pPr algn="ctr" fontAlgn="t"/>
                      <a:r>
                        <a:rPr lang="en-US" sz="1200" dirty="0">
                          <a:effectLst/>
                        </a:rPr>
                        <a:t>Example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sz="1200" dirty="0">
                          <a:effectLst/>
                        </a:rPr>
                        <a:t>(re)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Groups regular expressions and remembers matched text.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(?imx)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Temporarily toggles on </a:t>
                      </a:r>
                      <a:r>
                        <a:rPr lang="en-US" sz="1200" dirty="0" err="1">
                          <a:effectLst/>
                        </a:rPr>
                        <a:t>i</a:t>
                      </a:r>
                      <a:r>
                        <a:rPr lang="en-US" sz="1200" dirty="0">
                          <a:effectLst/>
                        </a:rPr>
                        <a:t>, m, or x options within a regular expression. If in parentheses, only that area is affected.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(?-imx)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Temporarily toggles off </a:t>
                      </a:r>
                      <a:r>
                        <a:rPr lang="en-US" sz="1200" dirty="0" err="1">
                          <a:effectLst/>
                        </a:rPr>
                        <a:t>i</a:t>
                      </a:r>
                      <a:r>
                        <a:rPr lang="en-US" sz="1200" dirty="0">
                          <a:effectLst/>
                        </a:rPr>
                        <a:t>, m, or x options within a regular expression. If in parentheses, only that area is affected.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 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Groups regular expressions without remembering matched text.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(?imx: 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Temporarily toggles on </a:t>
                      </a:r>
                      <a:r>
                        <a:rPr lang="en-US" sz="1200" dirty="0" err="1">
                          <a:effectLst/>
                        </a:rPr>
                        <a:t>i</a:t>
                      </a:r>
                      <a:r>
                        <a:rPr lang="en-US" sz="1200" dirty="0">
                          <a:effectLst/>
                        </a:rPr>
                        <a:t>, m, or x options within parentheses.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(?-imx: 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Temporarily toggles off </a:t>
                      </a:r>
                      <a:r>
                        <a:rPr lang="en-US" sz="1200" dirty="0" err="1">
                          <a:effectLst/>
                        </a:rPr>
                        <a:t>i</a:t>
                      </a:r>
                      <a:r>
                        <a:rPr lang="en-US" sz="1200" dirty="0">
                          <a:effectLst/>
                        </a:rPr>
                        <a:t>, m, or x options within parentheses.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altLang="ko-KR" sz="120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Comment.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 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Specifies position using a pattern. Doesn't have a range.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 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Specifies position using pattern negation. Doesn't have a range.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a:effectLst/>
                        </a:rPr>
                        <a:t>(?&gt; re)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Matches independent pattern without backtracking.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6515672"/>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Grouping ( ) -</a:t>
            </a:r>
            <a:r>
              <a:rPr lang="ko-KR" altLang="en-US" b="1" dirty="0" smtClean="0"/>
              <a:t>예시</a:t>
            </a:r>
            <a:endParaRPr lang="ko-KR" altLang="en-US" b="1" dirty="0"/>
          </a:p>
        </p:txBody>
      </p:sp>
      <p:sp>
        <p:nvSpPr>
          <p:cNvPr id="3" name="내용 개체 틀 2"/>
          <p:cNvSpPr>
            <a:spLocks noGrp="1"/>
          </p:cNvSpPr>
          <p:nvPr>
            <p:ph sz="quarter" idx="1"/>
          </p:nvPr>
        </p:nvSpPr>
        <p:spPr>
          <a:xfrm>
            <a:off x="457200" y="1600201"/>
            <a:ext cx="8229600" cy="1396751"/>
          </a:xfrm>
        </p:spPr>
        <p:txBody>
          <a:bodyPr>
            <a:normAutofit/>
          </a:bodyPr>
          <a:lstStyle/>
          <a:p>
            <a:pPr>
              <a:lnSpc>
                <a:spcPct val="120000"/>
              </a:lnSpc>
              <a:buFont typeface="Wingdings" panose="05000000000000000000" pitchFamily="2" charset="2"/>
              <a:buChar char="§"/>
            </a:pPr>
            <a:r>
              <a:rPr lang="en-US" altLang="ko-KR" sz="1200" dirty="0" smtClean="0"/>
              <a:t>line </a:t>
            </a:r>
            <a:r>
              <a:rPr lang="en-US" altLang="ko-KR" sz="1200" dirty="0"/>
              <a:t>= "Cats are smarter than </a:t>
            </a:r>
            <a:r>
              <a:rPr lang="en-US" altLang="ko-KR" sz="1200" dirty="0" smtClean="0"/>
              <a:t>dogs“</a:t>
            </a:r>
            <a:endParaRPr lang="en-US" altLang="ko-KR" sz="1200" dirty="0"/>
          </a:p>
          <a:p>
            <a:pPr>
              <a:lnSpc>
                <a:spcPct val="120000"/>
              </a:lnSpc>
              <a:buFont typeface="Wingdings" panose="05000000000000000000" pitchFamily="2" charset="2"/>
              <a:buChar char="§"/>
            </a:pPr>
            <a:r>
              <a:rPr lang="en-US" altLang="ko-KR" sz="1200" dirty="0" err="1" smtClean="0"/>
              <a:t>matchObj</a:t>
            </a:r>
            <a:r>
              <a:rPr lang="en-US" altLang="ko-KR" sz="1200" dirty="0" smtClean="0"/>
              <a:t> </a:t>
            </a:r>
            <a:r>
              <a:rPr lang="en-US" altLang="ko-KR" sz="1200" dirty="0"/>
              <a:t>= </a:t>
            </a:r>
            <a:r>
              <a:rPr lang="en-US" altLang="ko-KR" sz="1200" dirty="0" err="1"/>
              <a:t>re.match</a:t>
            </a:r>
            <a:r>
              <a:rPr lang="en-US" altLang="ko-KR" sz="1200" dirty="0"/>
              <a:t>( r'(.*) </a:t>
            </a:r>
            <a:r>
              <a:rPr lang="en-US" altLang="ko-KR" sz="1200" dirty="0" smtClean="0"/>
              <a:t> are  (.*?)  (.*)', </a:t>
            </a:r>
            <a:r>
              <a:rPr lang="en-US" altLang="ko-KR" sz="1200" dirty="0"/>
              <a:t>line, </a:t>
            </a:r>
            <a:r>
              <a:rPr lang="en-US" altLang="ko-KR" sz="1200" dirty="0" err="1" smtClean="0"/>
              <a:t>re.M|re.I</a:t>
            </a:r>
            <a:r>
              <a:rPr lang="en-US" altLang="ko-KR" sz="1200" dirty="0" smtClean="0"/>
              <a:t>)</a:t>
            </a:r>
          </a:p>
          <a:p>
            <a:pPr>
              <a:lnSpc>
                <a:spcPct val="120000"/>
              </a:lnSpc>
              <a:buFont typeface="Wingdings" panose="05000000000000000000" pitchFamily="2" charset="2"/>
              <a:buChar char="§"/>
            </a:pPr>
            <a:r>
              <a:rPr lang="en-US" altLang="ko-KR" sz="1200" dirty="0" smtClean="0"/>
              <a:t>Cats </a:t>
            </a:r>
            <a:r>
              <a:rPr lang="ko-KR" altLang="en-US" sz="1200" dirty="0" smtClean="0"/>
              <a:t>는 </a:t>
            </a:r>
            <a:r>
              <a:rPr lang="en-US" altLang="ko-KR" sz="1200" dirty="0" smtClean="0"/>
              <a:t>(.*) </a:t>
            </a:r>
            <a:r>
              <a:rPr lang="ko-KR" altLang="en-US" sz="1200" dirty="0" err="1" smtClean="0"/>
              <a:t>매칭</a:t>
            </a:r>
            <a:r>
              <a:rPr lang="ko-KR" altLang="en-US" sz="1200" dirty="0" smtClean="0"/>
              <a:t> </a:t>
            </a:r>
            <a:r>
              <a:rPr lang="en-US" altLang="ko-KR" sz="1200" dirty="0" smtClean="0"/>
              <a:t>, smarter</a:t>
            </a:r>
            <a:r>
              <a:rPr lang="ko-KR" altLang="en-US" sz="1200" dirty="0" smtClean="0"/>
              <a:t>는 </a:t>
            </a:r>
            <a:r>
              <a:rPr lang="en-US" altLang="ko-KR" sz="1200" dirty="0" smtClean="0"/>
              <a:t>(.*?)</a:t>
            </a:r>
            <a:r>
              <a:rPr lang="ko-KR" altLang="en-US" sz="1200" dirty="0" smtClean="0"/>
              <a:t>와 </a:t>
            </a:r>
            <a:r>
              <a:rPr lang="ko-KR" altLang="en-US" sz="1200" dirty="0" err="1" smtClean="0"/>
              <a:t>매칭</a:t>
            </a:r>
            <a:r>
              <a:rPr lang="en-US" altLang="ko-KR" sz="1200" dirty="0" smtClean="0"/>
              <a:t>, than dogs</a:t>
            </a:r>
            <a:r>
              <a:rPr lang="ko-KR" altLang="en-US" sz="1200" dirty="0" smtClean="0"/>
              <a:t>는 </a:t>
            </a:r>
            <a:r>
              <a:rPr lang="en-US" altLang="ko-KR" sz="1200" dirty="0" smtClean="0"/>
              <a:t>(.*)</a:t>
            </a:r>
            <a:r>
              <a:rPr lang="ko-KR" altLang="en-US" sz="1200" dirty="0" smtClean="0"/>
              <a:t>와 </a:t>
            </a:r>
            <a:r>
              <a:rPr lang="ko-KR" altLang="en-US" sz="1200" dirty="0" err="1" smtClean="0"/>
              <a:t>매칭</a:t>
            </a:r>
            <a:endParaRPr lang="en-US" altLang="ko-KR" sz="1200" dirty="0"/>
          </a:p>
          <a:p>
            <a:pPr>
              <a:lnSpc>
                <a:spcPct val="120000"/>
              </a:lnSpc>
              <a:buFont typeface="Wingdings" panose="05000000000000000000" pitchFamily="2" charset="2"/>
              <a:buChar char="§"/>
            </a:pPr>
            <a:r>
              <a:rPr lang="en-US" altLang="ko-KR" sz="1200" dirty="0" err="1" smtClean="0"/>
              <a:t>re.I</a:t>
            </a:r>
            <a:r>
              <a:rPr lang="en-US" altLang="ko-KR" sz="1200" dirty="0" smtClean="0"/>
              <a:t> </a:t>
            </a:r>
            <a:r>
              <a:rPr lang="en-US" altLang="ko-KR" sz="1200" dirty="0"/>
              <a:t>- </a:t>
            </a:r>
            <a:r>
              <a:rPr lang="ko-KR" altLang="en-US" sz="1200" dirty="0"/>
              <a:t>대소문자에 관계없이 </a:t>
            </a:r>
            <a:r>
              <a:rPr lang="ko-KR" altLang="en-US" sz="1200" dirty="0" smtClean="0"/>
              <a:t>매치</a:t>
            </a:r>
            <a:r>
              <a:rPr lang="en-US" altLang="ko-KR" sz="1200" dirty="0" smtClean="0"/>
              <a:t>, </a:t>
            </a:r>
            <a:r>
              <a:rPr lang="en-US" altLang="ko-KR" sz="1200" dirty="0" err="1" smtClean="0"/>
              <a:t>Re.m</a:t>
            </a:r>
            <a:r>
              <a:rPr lang="en-US" altLang="ko-KR" sz="1200" dirty="0" smtClean="0"/>
              <a:t> </a:t>
            </a:r>
            <a:r>
              <a:rPr lang="en-US" altLang="ko-KR" sz="1200" dirty="0"/>
              <a:t>– </a:t>
            </a:r>
            <a:r>
              <a:rPr lang="ko-KR" altLang="en-US" sz="1200" dirty="0"/>
              <a:t>여러 줄과 매치</a:t>
            </a:r>
            <a:endParaRPr lang="en-US" altLang="ko-KR" sz="1200" dirty="0" smtClean="0"/>
          </a:p>
          <a:p>
            <a:pPr lvl="1">
              <a:lnSpc>
                <a:spcPct val="120000"/>
              </a:lnSpc>
              <a:buFont typeface="Wingdings" panose="05000000000000000000" pitchFamily="2" charset="2"/>
              <a:buChar char="ü"/>
            </a:pPr>
            <a:endParaRPr lang="en-US" altLang="ko-KR" sz="1600" dirty="0"/>
          </a:p>
          <a:p>
            <a:pPr lvl="1">
              <a:lnSpc>
                <a:spcPct val="120000"/>
              </a:lnSpc>
              <a:buFont typeface="Wingdings" panose="05000000000000000000" pitchFamily="2" charset="2"/>
              <a:buChar char="ü"/>
            </a:pPr>
            <a:endParaRPr lang="en-US" altLang="ko-KR" sz="1500" dirty="0" smtClean="0"/>
          </a:p>
        </p:txBody>
      </p:sp>
      <p:graphicFrame>
        <p:nvGraphicFramePr>
          <p:cNvPr id="4" name="표 3"/>
          <p:cNvGraphicFramePr>
            <a:graphicFrameLocks noGrp="1"/>
          </p:cNvGraphicFramePr>
          <p:nvPr>
            <p:extLst>
              <p:ext uri="{D42A27DB-BD31-4B8C-83A1-F6EECF244321}">
                <p14:modId xmlns:p14="http://schemas.microsoft.com/office/powerpoint/2010/main" val="2782785923"/>
              </p:ext>
            </p:extLst>
          </p:nvPr>
        </p:nvGraphicFramePr>
        <p:xfrm>
          <a:off x="827584" y="3068960"/>
          <a:ext cx="7416824" cy="1219200"/>
        </p:xfrm>
        <a:graphic>
          <a:graphicData uri="http://schemas.openxmlformats.org/drawingml/2006/table">
            <a:tbl>
              <a:tblPr/>
              <a:tblGrid>
                <a:gridCol w="1841926"/>
                <a:gridCol w="5574898"/>
              </a:tblGrid>
              <a:tr h="0">
                <a:tc>
                  <a:txBody>
                    <a:bodyPr/>
                    <a:lstStyle/>
                    <a:p>
                      <a:pPr algn="ctr" fontAlgn="t"/>
                      <a:r>
                        <a:rPr lang="en-US" sz="1200" dirty="0">
                          <a:effectLst/>
                        </a:rPr>
                        <a:t>Example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sz="1200">
                          <a:effectLst/>
                        </a:rPr>
                        <a:t>\D\d+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smtClean="0">
                          <a:effectLst/>
                        </a:rPr>
                        <a:t>\</a:t>
                      </a:r>
                      <a:r>
                        <a:rPr lang="en-US" sz="1200" dirty="0" err="1" smtClean="0">
                          <a:effectLst/>
                        </a:rPr>
                        <a:t>DNo</a:t>
                      </a:r>
                      <a:r>
                        <a:rPr lang="en-US" sz="1200" dirty="0" smtClean="0">
                          <a:effectLst/>
                        </a:rPr>
                        <a:t> </a:t>
                      </a:r>
                      <a:r>
                        <a:rPr lang="en-US" sz="1200" dirty="0">
                          <a:effectLst/>
                        </a:rPr>
                        <a:t>group: + repeats \d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dirty="0">
                          <a:effectLst/>
                        </a:rPr>
                        <a:t>(\D\d)+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Grouped: + repeats \D\d pair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sz="1200" dirty="0">
                          <a:effectLst/>
                        </a:rPr>
                        <a:t>([Pp]</a:t>
                      </a:r>
                      <a:r>
                        <a:rPr lang="en-US" sz="1200" dirty="0" err="1">
                          <a:effectLst/>
                        </a:rPr>
                        <a:t>ython</a:t>
                      </a:r>
                      <a:r>
                        <a:rPr lang="en-US" sz="1200" dirty="0">
                          <a:effectLst/>
                        </a:rPr>
                        <a:t>(, )?)+</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Match "Python", "Python, python, python", etc.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2316152085"/>
              </p:ext>
            </p:extLst>
          </p:nvPr>
        </p:nvGraphicFramePr>
        <p:xfrm>
          <a:off x="827584" y="5212040"/>
          <a:ext cx="7416824" cy="1097280"/>
        </p:xfrm>
        <a:graphic>
          <a:graphicData uri="http://schemas.openxmlformats.org/drawingml/2006/table">
            <a:tbl>
              <a:tblPr/>
              <a:tblGrid>
                <a:gridCol w="1841926"/>
                <a:gridCol w="5574898"/>
              </a:tblGrid>
              <a:tr h="0">
                <a:tc>
                  <a:txBody>
                    <a:bodyPr/>
                    <a:lstStyle/>
                    <a:p>
                      <a:pPr algn="ctr" fontAlgn="t"/>
                      <a:r>
                        <a:rPr lang="en-US" sz="1200" dirty="0">
                          <a:effectLst/>
                        </a:rPr>
                        <a:t>Example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sz="1200">
                          <a:effectLst/>
                        </a:rPr>
                        <a:t>([Pp])ython&amp;\1ails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Match </a:t>
                      </a:r>
                      <a:r>
                        <a:rPr lang="en-US" sz="1200" dirty="0" err="1">
                          <a:effectLst/>
                        </a:rPr>
                        <a:t>python&amp;pails</a:t>
                      </a:r>
                      <a:r>
                        <a:rPr lang="en-US" sz="1200" dirty="0">
                          <a:effectLst/>
                        </a:rPr>
                        <a:t> or </a:t>
                      </a:r>
                      <a:r>
                        <a:rPr lang="en-US" sz="1200" dirty="0" err="1">
                          <a:effectLst/>
                        </a:rPr>
                        <a:t>Python&amp;Pails</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0">
                <a:tc>
                  <a:txBody>
                    <a:bodyPr/>
                    <a:lstStyle/>
                    <a:p>
                      <a:pPr fontAlgn="t"/>
                      <a:r>
                        <a:rPr lang="en-US" altLang="ko-KR" sz="1200">
                          <a:effectLst/>
                        </a:rPr>
                        <a:t>(['"])[^\1]*\1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Single or double-quoted string. \1 matches whatever the 1st group matched. \2 matches whatever the 2nd group matched, etc.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
        <p:nvSpPr>
          <p:cNvPr id="6" name="TextBox 5"/>
          <p:cNvSpPr txBox="1"/>
          <p:nvPr/>
        </p:nvSpPr>
        <p:spPr>
          <a:xfrm>
            <a:off x="539552" y="4437112"/>
            <a:ext cx="7704856" cy="670953"/>
          </a:xfrm>
          <a:prstGeom prst="rect">
            <a:avLst/>
          </a:prstGeom>
          <a:noFill/>
        </p:spPr>
        <p:txBody>
          <a:bodyPr wrap="square" rtlCol="0">
            <a:spAutoFit/>
          </a:bodyPr>
          <a:lstStyle/>
          <a:p>
            <a:pPr marL="320040" indent="-320040">
              <a:lnSpc>
                <a:spcPct val="120000"/>
              </a:lnSpc>
              <a:spcBef>
                <a:spcPts val="700"/>
              </a:spcBef>
              <a:buClr>
                <a:schemeClr val="accent2"/>
              </a:buClr>
              <a:buSzPct val="60000"/>
              <a:buFont typeface="Wingdings" panose="05000000000000000000" pitchFamily="2" charset="2"/>
              <a:buChar char="§"/>
            </a:pPr>
            <a:r>
              <a:rPr lang="ko-KR" altLang="en-US" dirty="0"/>
              <a:t>기존 그룹을 </a:t>
            </a:r>
            <a:r>
              <a:rPr lang="ko-KR" altLang="en-US" dirty="0" smtClean="0"/>
              <a:t>재사용하기</a:t>
            </a:r>
            <a:endParaRPr lang="en-US" altLang="ko-KR" dirty="0" smtClean="0"/>
          </a:p>
          <a:p>
            <a:pPr marL="640080" lvl="1" indent="-274320">
              <a:spcBef>
                <a:spcPts val="550"/>
              </a:spcBef>
              <a:buClr>
                <a:schemeClr val="accent1"/>
              </a:buClr>
              <a:buSzPct val="70000"/>
              <a:buFont typeface="Wingdings" panose="05000000000000000000" pitchFamily="2" charset="2"/>
              <a:buChar char="ü"/>
            </a:pPr>
            <a:r>
              <a:rPr lang="ko-KR" altLang="en-US" sz="1100" dirty="0" smtClean="0"/>
              <a:t>기존 그룹을 숫자를 사용하여 참조하게 한다</a:t>
            </a:r>
            <a:r>
              <a:rPr lang="en-US" altLang="ko-KR" sz="1100" dirty="0" smtClean="0"/>
              <a:t>.</a:t>
            </a:r>
            <a:endParaRPr lang="ko-KR" altLang="en-US" sz="1100" dirty="0"/>
          </a:p>
        </p:txBody>
      </p:sp>
    </p:spTree>
    <p:extLst>
      <p:ext uri="{BB962C8B-B14F-4D97-AF65-F5344CB8AC3E}">
        <p14:creationId xmlns:p14="http://schemas.microsoft.com/office/powerpoint/2010/main" val="307730102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smtClean="0"/>
              <a:t>정규식 정의 및 실행  </a:t>
            </a:r>
            <a:endParaRPr lang="en-US" altLang="ko-KR" b="1" dirty="0"/>
          </a:p>
        </p:txBody>
      </p:sp>
      <p:sp>
        <p:nvSpPr>
          <p:cNvPr id="3" name="내용 개체 틀 2"/>
          <p:cNvSpPr>
            <a:spLocks noGrp="1"/>
          </p:cNvSpPr>
          <p:nvPr>
            <p:ph sz="quarter" idx="1"/>
          </p:nvPr>
        </p:nvSpPr>
        <p:spPr>
          <a:xfrm>
            <a:off x="457200" y="1600201"/>
            <a:ext cx="8229600" cy="1324743"/>
          </a:xfrm>
        </p:spPr>
        <p:txBody>
          <a:bodyPr>
            <a:normAutofit/>
          </a:bodyPr>
          <a:lstStyle/>
          <a:p>
            <a:pPr>
              <a:lnSpc>
                <a:spcPct val="120000"/>
              </a:lnSpc>
              <a:buFont typeface="Wingdings" panose="05000000000000000000" pitchFamily="2" charset="2"/>
              <a:buChar char="§"/>
            </a:pPr>
            <a:r>
              <a:rPr lang="ko-KR" altLang="en-US" sz="1800" dirty="0"/>
              <a:t> </a:t>
            </a:r>
            <a:r>
              <a:rPr lang="en-US" altLang="ko-KR" sz="1800" dirty="0"/>
              <a:t>re </a:t>
            </a:r>
            <a:r>
              <a:rPr lang="ko-KR" altLang="en-US" sz="1800" dirty="0"/>
              <a:t>모듈은 </a:t>
            </a:r>
            <a:r>
              <a:rPr lang="ko-KR" altLang="en-US" sz="1800" dirty="0" err="1"/>
              <a:t>파이썬이</a:t>
            </a:r>
            <a:r>
              <a:rPr lang="ko-KR" altLang="en-US" sz="1800" dirty="0"/>
              <a:t> 설치될 때 자동으로 설치되는 기본 </a:t>
            </a:r>
            <a:r>
              <a:rPr lang="ko-KR" altLang="en-US" sz="1800" dirty="0" smtClean="0"/>
              <a:t>라이브러리</a:t>
            </a:r>
            <a:endParaRPr lang="en-US" altLang="ko-KR" sz="1800" dirty="0" smtClean="0"/>
          </a:p>
          <a:p>
            <a:pPr>
              <a:lnSpc>
                <a:spcPct val="120000"/>
              </a:lnSpc>
              <a:buFont typeface="Wingdings" panose="05000000000000000000" pitchFamily="2" charset="2"/>
              <a:buChar char="§"/>
            </a:pPr>
            <a:r>
              <a:rPr lang="en-US" altLang="ko-KR" sz="1800" dirty="0" smtClean="0"/>
              <a:t> </a:t>
            </a:r>
            <a:r>
              <a:rPr lang="en-US" altLang="ko-KR" sz="1600" dirty="0"/>
              <a:t>p = </a:t>
            </a:r>
            <a:r>
              <a:rPr lang="en-US" altLang="ko-KR" sz="1600" dirty="0" err="1"/>
              <a:t>re.compile</a:t>
            </a:r>
            <a:r>
              <a:rPr lang="en-US" altLang="ko-KR" sz="1600" dirty="0"/>
              <a:t>('ab*', </a:t>
            </a:r>
            <a:r>
              <a:rPr lang="en-US" altLang="ko-KR" sz="1600" dirty="0" err="1"/>
              <a:t>re.IGNORECASE</a:t>
            </a:r>
            <a:r>
              <a:rPr lang="en-US" altLang="ko-KR" sz="1600" dirty="0" smtClean="0"/>
              <a:t>) : </a:t>
            </a:r>
            <a:r>
              <a:rPr lang="en-US" altLang="ko-KR" sz="1800" dirty="0" err="1" smtClean="0"/>
              <a:t>re.IGNORECASE</a:t>
            </a:r>
            <a:r>
              <a:rPr lang="en-US" altLang="ko-KR" sz="1800" dirty="0" smtClean="0"/>
              <a:t> </a:t>
            </a:r>
            <a:r>
              <a:rPr lang="ko-KR" altLang="en-US" sz="1800" dirty="0"/>
              <a:t>옵션이 의미하는 것은 대소문자를 구분하지 </a:t>
            </a:r>
            <a:r>
              <a:rPr lang="ko-KR" altLang="en-US" sz="1800" dirty="0" smtClean="0"/>
              <a:t>않</a:t>
            </a:r>
            <a:r>
              <a:rPr lang="ko-KR" altLang="en-US" sz="1800" dirty="0"/>
              <a:t>음</a:t>
            </a:r>
            <a:endParaRPr lang="en-US" altLang="ko-KR" sz="1800" dirty="0" smtClean="0"/>
          </a:p>
        </p:txBody>
      </p:sp>
      <p:sp>
        <p:nvSpPr>
          <p:cNvPr id="4" name="직사각형 3"/>
          <p:cNvSpPr/>
          <p:nvPr/>
        </p:nvSpPr>
        <p:spPr>
          <a:xfrm>
            <a:off x="755576" y="2924944"/>
            <a:ext cx="3888432" cy="1512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smtClean="0"/>
              <a:t>import</a:t>
            </a:r>
            <a:r>
              <a:rPr lang="ko-KR" altLang="en-US" sz="1200" dirty="0" smtClean="0"/>
              <a:t>  </a:t>
            </a:r>
            <a:r>
              <a:rPr lang="en-US" altLang="ko-KR" sz="1200" dirty="0" smtClean="0"/>
              <a:t>re</a:t>
            </a:r>
          </a:p>
          <a:p>
            <a:r>
              <a:rPr lang="en-US" altLang="ko-KR" sz="1200" dirty="0" smtClean="0"/>
              <a:t>&gt;&gt;&gt; mat </a:t>
            </a:r>
            <a:r>
              <a:rPr lang="en-US" altLang="ko-KR" sz="1200" dirty="0"/>
              <a:t>= </a:t>
            </a:r>
            <a:r>
              <a:rPr lang="en-US" altLang="ko-KR" sz="1200" dirty="0" err="1"/>
              <a:t>re.compile</a:t>
            </a:r>
            <a:r>
              <a:rPr lang="en-US" altLang="ko-KR" sz="1200" dirty="0"/>
              <a:t>("[a-z</a:t>
            </a:r>
            <a:r>
              <a:rPr lang="en-US" altLang="ko-KR" sz="1200" dirty="0" smtClean="0"/>
              <a:t>]+")</a:t>
            </a:r>
          </a:p>
          <a:p>
            <a:r>
              <a:rPr lang="en-US" altLang="ko-KR" sz="1200" dirty="0"/>
              <a:t>&gt;&gt;&gt; mat</a:t>
            </a:r>
          </a:p>
          <a:p>
            <a:r>
              <a:rPr lang="en-US" altLang="ko-KR" sz="1200" dirty="0"/>
              <a:t>&lt;_</a:t>
            </a:r>
            <a:r>
              <a:rPr lang="en-US" altLang="ko-KR" sz="1200" dirty="0" err="1"/>
              <a:t>sre.SRE_Pattern</a:t>
            </a:r>
            <a:r>
              <a:rPr lang="en-US" altLang="ko-KR" sz="1200" dirty="0"/>
              <a:t> object at 0x063D2C60&gt;</a:t>
            </a:r>
          </a:p>
          <a:p>
            <a:r>
              <a:rPr lang="en-US" altLang="ko-KR" sz="1200" dirty="0"/>
              <a:t>&gt;&gt;&gt; </a:t>
            </a:r>
          </a:p>
          <a:p>
            <a:endParaRPr lang="en-US" altLang="ko-KR" sz="1200" dirty="0" smtClean="0"/>
          </a:p>
        </p:txBody>
      </p:sp>
      <p:sp>
        <p:nvSpPr>
          <p:cNvPr id="7" name="직사각형 6"/>
          <p:cNvSpPr/>
          <p:nvPr/>
        </p:nvSpPr>
        <p:spPr>
          <a:xfrm>
            <a:off x="777328" y="4941168"/>
            <a:ext cx="388843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m = </a:t>
            </a:r>
            <a:r>
              <a:rPr lang="en-US" altLang="ko-KR" sz="1200" dirty="0" err="1"/>
              <a:t>re.match</a:t>
            </a:r>
            <a:r>
              <a:rPr lang="en-US" altLang="ko-KR" sz="1200" dirty="0"/>
              <a:t>('[a-z]+', "python")</a:t>
            </a:r>
          </a:p>
          <a:p>
            <a:r>
              <a:rPr lang="en-US" altLang="ko-KR" sz="1200" dirty="0"/>
              <a:t>&gt;&gt;&gt; </a:t>
            </a:r>
            <a:r>
              <a:rPr lang="en-US" altLang="ko-KR" sz="1200" dirty="0" err="1"/>
              <a:t>m.group</a:t>
            </a:r>
            <a:r>
              <a:rPr lang="en-US" altLang="ko-KR" sz="1200" dirty="0"/>
              <a:t>()</a:t>
            </a:r>
          </a:p>
          <a:p>
            <a:r>
              <a:rPr lang="en-US" altLang="ko-KR" sz="1200" dirty="0"/>
              <a:t>'python'</a:t>
            </a:r>
          </a:p>
          <a:p>
            <a:r>
              <a:rPr lang="en-US" altLang="ko-KR" sz="1200" dirty="0"/>
              <a:t>&gt;&gt;&gt; mo2 = </a:t>
            </a:r>
            <a:r>
              <a:rPr lang="en-US" altLang="ko-KR" sz="1200" dirty="0" err="1"/>
              <a:t>re.match</a:t>
            </a:r>
            <a:r>
              <a:rPr lang="en-US" altLang="ko-KR" sz="1200" dirty="0"/>
              <a:t>("[a-z]+","</a:t>
            </a:r>
            <a:r>
              <a:rPr lang="en-US" altLang="ko-KR" sz="1200" dirty="0" err="1"/>
              <a:t>abc</a:t>
            </a:r>
            <a:r>
              <a:rPr lang="en-US" altLang="ko-KR" sz="1200" dirty="0"/>
              <a:t>")</a:t>
            </a:r>
          </a:p>
          <a:p>
            <a:r>
              <a:rPr lang="en-US" altLang="ko-KR" sz="1200" dirty="0"/>
              <a:t>&gt;&gt;&gt; mo2.group()</a:t>
            </a:r>
          </a:p>
          <a:p>
            <a:r>
              <a:rPr lang="en-US" altLang="ko-KR" sz="1200" dirty="0"/>
              <a:t>'</a:t>
            </a:r>
            <a:r>
              <a:rPr lang="en-US" altLang="ko-KR" sz="1200" dirty="0" err="1"/>
              <a:t>abc</a:t>
            </a:r>
            <a:r>
              <a:rPr lang="en-US" altLang="ko-KR" sz="1200" dirty="0"/>
              <a:t>'</a:t>
            </a:r>
          </a:p>
          <a:p>
            <a:r>
              <a:rPr lang="en-US" altLang="ko-KR" sz="1200" dirty="0"/>
              <a:t>&gt;&gt;&gt; </a:t>
            </a:r>
            <a:endParaRPr lang="en-US" altLang="ko-KR" sz="1200" dirty="0" smtClean="0"/>
          </a:p>
        </p:txBody>
      </p:sp>
      <p:sp>
        <p:nvSpPr>
          <p:cNvPr id="9" name="TextBox 8"/>
          <p:cNvSpPr txBox="1"/>
          <p:nvPr/>
        </p:nvSpPr>
        <p:spPr>
          <a:xfrm>
            <a:off x="4975520" y="3140968"/>
            <a:ext cx="3124872" cy="646331"/>
          </a:xfrm>
          <a:prstGeom prst="rect">
            <a:avLst/>
          </a:prstGeom>
          <a:noFill/>
        </p:spPr>
        <p:txBody>
          <a:bodyPr wrap="square" rtlCol="0">
            <a:spAutoFit/>
          </a:bodyPr>
          <a:lstStyle/>
          <a:p>
            <a:r>
              <a:rPr lang="en-US" altLang="ko-KR" dirty="0" err="1" smtClean="0"/>
              <a:t>Comile</a:t>
            </a:r>
            <a:r>
              <a:rPr lang="en-US" altLang="ko-KR" dirty="0" smtClean="0"/>
              <a:t>() </a:t>
            </a:r>
            <a:r>
              <a:rPr lang="ko-KR" altLang="en-US" dirty="0" smtClean="0"/>
              <a:t>함수를 사용하여 실행</a:t>
            </a:r>
            <a:endParaRPr lang="ko-KR" altLang="en-US" dirty="0"/>
          </a:p>
        </p:txBody>
      </p:sp>
      <p:sp>
        <p:nvSpPr>
          <p:cNvPr id="10" name="TextBox 9"/>
          <p:cNvSpPr txBox="1"/>
          <p:nvPr/>
        </p:nvSpPr>
        <p:spPr>
          <a:xfrm>
            <a:off x="5004048" y="5302078"/>
            <a:ext cx="3124872" cy="1107996"/>
          </a:xfrm>
          <a:prstGeom prst="rect">
            <a:avLst/>
          </a:prstGeom>
          <a:noFill/>
        </p:spPr>
        <p:txBody>
          <a:bodyPr wrap="square" rtlCol="0">
            <a:spAutoFit/>
          </a:bodyPr>
          <a:lstStyle/>
          <a:p>
            <a:r>
              <a:rPr lang="ko-KR" altLang="en-US" b="1" dirty="0" smtClean="0"/>
              <a:t>함수를 이용한 모듈 </a:t>
            </a:r>
            <a:r>
              <a:rPr lang="ko-KR" altLang="en-US" b="1" dirty="0"/>
              <a:t>단위로 수행</a:t>
            </a:r>
          </a:p>
          <a:p>
            <a:r>
              <a:rPr lang="ko-KR" altLang="en-US" dirty="0" smtClean="0"/>
              <a:t> </a:t>
            </a:r>
            <a:r>
              <a:rPr lang="ko-KR" altLang="en-US" sz="1200" dirty="0" smtClean="0"/>
              <a:t>직접 </a:t>
            </a:r>
            <a:r>
              <a:rPr lang="en-US" altLang="ko-KR" sz="1200" dirty="0" smtClean="0"/>
              <a:t>re </a:t>
            </a:r>
            <a:r>
              <a:rPr lang="ko-KR" altLang="en-US" sz="1200" dirty="0" smtClean="0"/>
              <a:t>패키지 내의 함수</a:t>
            </a:r>
            <a:r>
              <a:rPr lang="en-US" altLang="ko-KR" sz="1200" dirty="0" smtClean="0"/>
              <a:t>(match()</a:t>
            </a:r>
            <a:r>
              <a:rPr lang="ko-KR" altLang="en-US" sz="1200" dirty="0" smtClean="0"/>
              <a:t>함수 등</a:t>
            </a:r>
            <a:r>
              <a:rPr lang="en-US" altLang="ko-KR" sz="1200" dirty="0" smtClean="0"/>
              <a:t>)</a:t>
            </a:r>
            <a:r>
              <a:rPr lang="ko-KR" altLang="en-US" sz="1200" dirty="0" smtClean="0"/>
              <a:t>를 사용하여 실행</a:t>
            </a:r>
            <a:endParaRPr lang="ko-KR" altLang="en-US" sz="1200" dirty="0"/>
          </a:p>
        </p:txBody>
      </p:sp>
    </p:spTree>
    <p:extLst>
      <p:ext uri="{BB962C8B-B14F-4D97-AF65-F5344CB8AC3E}">
        <p14:creationId xmlns:p14="http://schemas.microsoft.com/office/powerpoint/2010/main" val="169276226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smtClean="0"/>
              <a:t>함수</a:t>
            </a:r>
            <a:r>
              <a:rPr lang="en-US" altLang="ko-KR" b="1" dirty="0" smtClean="0"/>
              <a:t>:</a:t>
            </a:r>
            <a:r>
              <a:rPr lang="ko-KR" altLang="en-US" b="1" dirty="0" smtClean="0"/>
              <a:t>문자열 검색</a:t>
            </a:r>
            <a:endParaRPr lang="ko-KR" altLang="en-US" b="1" dirty="0"/>
          </a:p>
        </p:txBody>
      </p:sp>
      <p:sp>
        <p:nvSpPr>
          <p:cNvPr id="3" name="내용 개체 틀 2"/>
          <p:cNvSpPr>
            <a:spLocks noGrp="1"/>
          </p:cNvSpPr>
          <p:nvPr>
            <p:ph sz="quarter" idx="1"/>
          </p:nvPr>
        </p:nvSpPr>
        <p:spPr>
          <a:xfrm>
            <a:off x="457200" y="1600201"/>
            <a:ext cx="8229600" cy="1324743"/>
          </a:xfrm>
        </p:spPr>
        <p:txBody>
          <a:bodyPr>
            <a:normAutofit/>
          </a:bodyPr>
          <a:lstStyle/>
          <a:p>
            <a:pPr>
              <a:lnSpc>
                <a:spcPct val="120000"/>
              </a:lnSpc>
              <a:buFont typeface="Wingdings" panose="05000000000000000000" pitchFamily="2" charset="2"/>
              <a:buChar char="§"/>
            </a:pPr>
            <a:r>
              <a:rPr lang="ko-KR" altLang="en-US" sz="1800" dirty="0" smtClean="0"/>
              <a:t>문자열에 패턴을 찾아 검색이 필요한 경우 처리</a:t>
            </a:r>
            <a:r>
              <a:rPr lang="en-US" altLang="ko-KR" sz="1800" dirty="0" smtClean="0"/>
              <a:t>match</a:t>
            </a:r>
            <a:r>
              <a:rPr lang="en-US" altLang="ko-KR" sz="1800" dirty="0"/>
              <a:t>, search</a:t>
            </a:r>
            <a:r>
              <a:rPr lang="ko-KR" altLang="en-US" sz="1800" dirty="0"/>
              <a:t>는 정규식과 매치될 때에는 </a:t>
            </a:r>
            <a:r>
              <a:rPr lang="en-US" altLang="ko-KR" sz="1800" dirty="0"/>
              <a:t>match object</a:t>
            </a:r>
            <a:r>
              <a:rPr lang="ko-KR" altLang="en-US" sz="1800" dirty="0"/>
              <a:t>를 </a:t>
            </a:r>
            <a:r>
              <a:rPr lang="ko-KR" altLang="en-US" sz="1800" dirty="0" err="1"/>
              <a:t>리턴하고</a:t>
            </a:r>
            <a:r>
              <a:rPr lang="ko-KR" altLang="en-US" sz="1800" dirty="0"/>
              <a:t> </a:t>
            </a:r>
            <a:r>
              <a:rPr lang="ko-KR" altLang="en-US" sz="1800" dirty="0" smtClean="0"/>
              <a:t>매치되지 </a:t>
            </a:r>
            <a:r>
              <a:rPr lang="ko-KR" altLang="en-US" sz="1800" dirty="0"/>
              <a:t>않을 경우에는 </a:t>
            </a:r>
            <a:r>
              <a:rPr lang="en-US" altLang="ko-KR" sz="1800" dirty="0"/>
              <a:t>None</a:t>
            </a:r>
            <a:r>
              <a:rPr lang="ko-KR" altLang="en-US" sz="1800" dirty="0"/>
              <a:t>을 </a:t>
            </a:r>
            <a:r>
              <a:rPr lang="ko-KR" altLang="en-US" sz="1800" dirty="0" smtClean="0"/>
              <a:t>리턴</a:t>
            </a:r>
            <a:endParaRPr lang="en-US" altLang="ko-KR" sz="1800" dirty="0" smtClean="0"/>
          </a:p>
        </p:txBody>
      </p:sp>
      <p:graphicFrame>
        <p:nvGraphicFramePr>
          <p:cNvPr id="5" name="표 4"/>
          <p:cNvGraphicFramePr>
            <a:graphicFrameLocks noGrp="1"/>
          </p:cNvGraphicFramePr>
          <p:nvPr>
            <p:extLst>
              <p:ext uri="{D42A27DB-BD31-4B8C-83A1-F6EECF244321}">
                <p14:modId xmlns:p14="http://schemas.microsoft.com/office/powerpoint/2010/main" val="1215300497"/>
              </p:ext>
            </p:extLst>
          </p:nvPr>
        </p:nvGraphicFramePr>
        <p:xfrm>
          <a:off x="539552" y="2924944"/>
          <a:ext cx="8153400" cy="914400"/>
        </p:xfrm>
        <a:graphic>
          <a:graphicData uri="http://schemas.openxmlformats.org/drawingml/2006/table">
            <a:tbl>
              <a:tblPr/>
              <a:tblGrid>
                <a:gridCol w="2664296"/>
                <a:gridCol w="5489104"/>
              </a:tblGrid>
              <a:tr h="160784">
                <a:tc>
                  <a:txBody>
                    <a:bodyPr/>
                    <a:lstStyle/>
                    <a:p>
                      <a:pPr algn="ctr"/>
                      <a:r>
                        <a:rPr lang="ko-KR" altLang="en-US" sz="1400" b="1" dirty="0" smtClean="0">
                          <a:effectLst/>
                        </a:rPr>
                        <a:t>함수</a:t>
                      </a:r>
                      <a:endParaRPr lang="en-US" sz="1400" b="1"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400" b="1" dirty="0">
                          <a:effectLst/>
                        </a:rPr>
                        <a:t>목적</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400" dirty="0">
                          <a:effectLst/>
                        </a:rPr>
                        <a:t>match</a:t>
                      </a:r>
                      <a:r>
                        <a:rPr lang="en-US" sz="1400" dirty="0" smtClean="0">
                          <a:effectLst/>
                        </a:rPr>
                        <a:t>(</a:t>
                      </a:r>
                      <a:r>
                        <a:rPr lang="ko-KR" altLang="en-US" sz="1400" dirty="0" smtClean="0">
                          <a:effectLst/>
                        </a:rPr>
                        <a:t>패턴</a:t>
                      </a:r>
                      <a:r>
                        <a:rPr lang="en-US" altLang="ko-KR" sz="1400" dirty="0" smtClean="0">
                          <a:effectLst/>
                        </a:rPr>
                        <a:t>,</a:t>
                      </a:r>
                      <a:r>
                        <a:rPr lang="ko-KR" altLang="en-US" sz="1400" dirty="0" smtClean="0">
                          <a:effectLst/>
                        </a:rPr>
                        <a:t>문자열</a:t>
                      </a:r>
                      <a:r>
                        <a:rPr lang="en-US" altLang="ko-KR" sz="1400" dirty="0" smtClean="0">
                          <a:effectLst/>
                        </a:rPr>
                        <a:t>,</a:t>
                      </a:r>
                      <a:r>
                        <a:rPr lang="ko-KR" altLang="en-US" sz="1400" dirty="0" smtClean="0">
                          <a:effectLst/>
                        </a:rPr>
                        <a:t>플래그</a:t>
                      </a:r>
                      <a:r>
                        <a:rPr lang="en-US" sz="1400" dirty="0" smtClean="0">
                          <a:effectLst/>
                        </a:rPr>
                        <a:t>)</a:t>
                      </a:r>
                      <a:endParaRPr lang="en-US" sz="14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400" dirty="0">
                          <a:effectLst/>
                        </a:rPr>
                        <a:t>문자열의 처음부터 정규식과 매치되는지 조사한다</a:t>
                      </a:r>
                      <a:r>
                        <a:rPr lang="en-US" altLang="ko-KR" sz="14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400" dirty="0">
                          <a:effectLst/>
                        </a:rPr>
                        <a:t>search</a:t>
                      </a:r>
                      <a:r>
                        <a:rPr lang="en-US" sz="1400" dirty="0" smtClean="0">
                          <a:effectLst/>
                        </a:rPr>
                        <a:t>(</a:t>
                      </a:r>
                      <a:r>
                        <a:rPr lang="ko-KR" altLang="en-US" sz="1400" dirty="0" smtClean="0">
                          <a:effectLst/>
                        </a:rPr>
                        <a:t>패턴</a:t>
                      </a:r>
                      <a:r>
                        <a:rPr lang="en-US" altLang="ko-KR" sz="1400" dirty="0" smtClean="0">
                          <a:effectLst/>
                        </a:rPr>
                        <a:t>,</a:t>
                      </a:r>
                      <a:r>
                        <a:rPr lang="ko-KR" altLang="en-US" sz="1400" dirty="0" smtClean="0">
                          <a:effectLst/>
                        </a:rPr>
                        <a:t>문자열</a:t>
                      </a:r>
                      <a:r>
                        <a:rPr lang="en-US" altLang="ko-KR" sz="1400" dirty="0" smtClean="0">
                          <a:effectLst/>
                        </a:rPr>
                        <a:t>,</a:t>
                      </a:r>
                      <a:r>
                        <a:rPr lang="ko-KR" altLang="en-US" sz="1400" dirty="0" smtClean="0">
                          <a:effectLst/>
                        </a:rPr>
                        <a:t>플래그</a:t>
                      </a:r>
                      <a:r>
                        <a:rPr lang="en-US" sz="1400" dirty="0" smtClean="0">
                          <a:effectLst/>
                        </a:rPr>
                        <a:t>)</a:t>
                      </a:r>
                      <a:endParaRPr lang="en-US" sz="14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400" dirty="0">
                          <a:effectLst/>
                        </a:rPr>
                        <a:t>문자열 전체를 검색하여 정규식과 매치되는지 조사한다</a:t>
                      </a:r>
                      <a:r>
                        <a:rPr lang="en-US" altLang="ko-KR" sz="14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4" name="직사각형 3"/>
          <p:cNvSpPr/>
          <p:nvPr/>
        </p:nvSpPr>
        <p:spPr>
          <a:xfrm>
            <a:off x="755576" y="4396718"/>
            <a:ext cx="3600400"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r>
              <a:rPr lang="en-US" altLang="ko-KR" sz="1000" dirty="0"/>
              <a:t>line = "Cats are smarter than dogs</a:t>
            </a:r>
            <a:r>
              <a:rPr lang="en-US" altLang="ko-KR" sz="1000" dirty="0" smtClean="0"/>
              <a:t>"</a:t>
            </a:r>
            <a:endParaRPr lang="en-US" altLang="ko-KR" sz="1000" dirty="0"/>
          </a:p>
          <a:p>
            <a:r>
              <a:rPr lang="en-US" altLang="ko-KR" sz="1000" dirty="0" err="1"/>
              <a:t>matchObj</a:t>
            </a:r>
            <a:r>
              <a:rPr lang="en-US" altLang="ko-KR" sz="1000" dirty="0"/>
              <a:t> = </a:t>
            </a:r>
            <a:r>
              <a:rPr lang="en-US" altLang="ko-KR" sz="1000" dirty="0" err="1"/>
              <a:t>re.match</a:t>
            </a:r>
            <a:r>
              <a:rPr lang="en-US" altLang="ko-KR" sz="1000" dirty="0"/>
              <a:t>( r'(.*) are (.*?) (.*)', line, </a:t>
            </a:r>
            <a:r>
              <a:rPr lang="en-US" altLang="ko-KR" sz="1000" dirty="0" err="1"/>
              <a:t>re.M|re.I</a:t>
            </a:r>
            <a:r>
              <a:rPr lang="en-US" altLang="ko-KR" sz="1000" dirty="0"/>
              <a:t>)</a:t>
            </a:r>
          </a:p>
          <a:p>
            <a:endParaRPr lang="en-US" altLang="ko-KR" dirty="0"/>
          </a:p>
          <a:p>
            <a:r>
              <a:rPr lang="en-US" altLang="ko-KR" sz="1000" dirty="0"/>
              <a:t>if </a:t>
            </a:r>
            <a:r>
              <a:rPr lang="en-US" altLang="ko-KR" sz="1000" dirty="0" err="1"/>
              <a:t>matchObj</a:t>
            </a:r>
            <a:r>
              <a:rPr lang="en-US" altLang="ko-KR" sz="1000" dirty="0"/>
              <a:t>:</a:t>
            </a:r>
          </a:p>
          <a:p>
            <a:r>
              <a:rPr lang="en-US" altLang="ko-KR" sz="1000" dirty="0"/>
              <a:t>print "</a:t>
            </a:r>
            <a:r>
              <a:rPr lang="en-US" altLang="ko-KR" sz="1000" dirty="0" err="1"/>
              <a:t>matchObj.group</a:t>
            </a:r>
            <a:r>
              <a:rPr lang="en-US" altLang="ko-KR" sz="1000" dirty="0"/>
              <a:t>() : ", </a:t>
            </a:r>
            <a:r>
              <a:rPr lang="en-US" altLang="ko-KR" sz="1000" dirty="0" err="1"/>
              <a:t>matchObj.group</a:t>
            </a:r>
            <a:r>
              <a:rPr lang="en-US" altLang="ko-KR" sz="1000" dirty="0"/>
              <a:t>()</a:t>
            </a:r>
          </a:p>
          <a:p>
            <a:r>
              <a:rPr lang="en-US" altLang="ko-KR" sz="1000" dirty="0"/>
              <a:t>print "</a:t>
            </a:r>
            <a:r>
              <a:rPr lang="en-US" altLang="ko-KR" sz="1000" dirty="0" err="1"/>
              <a:t>matchObj.group</a:t>
            </a:r>
            <a:r>
              <a:rPr lang="en-US" altLang="ko-KR" sz="1000" dirty="0"/>
              <a:t>(1) : ", </a:t>
            </a:r>
            <a:r>
              <a:rPr lang="en-US" altLang="ko-KR" sz="1000" dirty="0" err="1"/>
              <a:t>matchObj.group</a:t>
            </a:r>
            <a:r>
              <a:rPr lang="en-US" altLang="ko-KR" sz="1000" dirty="0"/>
              <a:t>(1)</a:t>
            </a:r>
          </a:p>
          <a:p>
            <a:r>
              <a:rPr lang="en-US" altLang="ko-KR" sz="1000" dirty="0"/>
              <a:t>print "</a:t>
            </a:r>
            <a:r>
              <a:rPr lang="en-US" altLang="ko-KR" sz="1000" dirty="0" err="1"/>
              <a:t>matchObj.group</a:t>
            </a:r>
            <a:r>
              <a:rPr lang="en-US" altLang="ko-KR" sz="1000" dirty="0"/>
              <a:t>(2) : ", </a:t>
            </a:r>
            <a:r>
              <a:rPr lang="en-US" altLang="ko-KR" sz="1000" dirty="0" err="1"/>
              <a:t>matchObj.group</a:t>
            </a:r>
            <a:r>
              <a:rPr lang="en-US" altLang="ko-KR" sz="1000" dirty="0"/>
              <a:t>(2)</a:t>
            </a:r>
          </a:p>
          <a:p>
            <a:r>
              <a:rPr lang="en-US" altLang="ko-KR" sz="1000" dirty="0"/>
              <a:t>print "</a:t>
            </a:r>
            <a:r>
              <a:rPr lang="en-US" altLang="ko-KR" sz="1000" dirty="0" err="1"/>
              <a:t>matchObj.group</a:t>
            </a:r>
            <a:r>
              <a:rPr lang="en-US" altLang="ko-KR" sz="1000" dirty="0"/>
              <a:t>(3) : ", </a:t>
            </a:r>
            <a:r>
              <a:rPr lang="en-US" altLang="ko-KR" sz="1000" dirty="0" err="1"/>
              <a:t>matchObj.group</a:t>
            </a:r>
            <a:r>
              <a:rPr lang="en-US" altLang="ko-KR" sz="1000" dirty="0"/>
              <a:t>(3)</a:t>
            </a:r>
          </a:p>
          <a:p>
            <a:r>
              <a:rPr lang="en-US" altLang="ko-KR" sz="1000" dirty="0"/>
              <a:t>else:</a:t>
            </a:r>
          </a:p>
          <a:p>
            <a:r>
              <a:rPr lang="en-US" altLang="ko-KR" sz="1000" dirty="0"/>
              <a:t>print "No match!!"</a:t>
            </a:r>
          </a:p>
        </p:txBody>
      </p:sp>
      <p:sp>
        <p:nvSpPr>
          <p:cNvPr id="6" name="TextBox 5"/>
          <p:cNvSpPr txBox="1"/>
          <p:nvPr/>
        </p:nvSpPr>
        <p:spPr>
          <a:xfrm>
            <a:off x="4932040" y="4293096"/>
            <a:ext cx="3312368" cy="923330"/>
          </a:xfrm>
          <a:prstGeom prst="rect">
            <a:avLst/>
          </a:prstGeom>
          <a:noFill/>
        </p:spPr>
        <p:txBody>
          <a:bodyPr wrap="square" rtlCol="0">
            <a:spAutoFit/>
          </a:bodyPr>
          <a:lstStyle/>
          <a:p>
            <a:r>
              <a:rPr lang="en-US" altLang="ko-KR" dirty="0" smtClean="0"/>
              <a:t>(.*) </a:t>
            </a:r>
            <a:r>
              <a:rPr lang="ko-KR" altLang="en-US" dirty="0" smtClean="0"/>
              <a:t>패턴은 문자숫자가 연속</a:t>
            </a:r>
            <a:endParaRPr lang="en-US" altLang="ko-KR" dirty="0" smtClean="0"/>
          </a:p>
          <a:p>
            <a:r>
              <a:rPr lang="en-US" altLang="ko-KR" dirty="0" smtClean="0"/>
              <a:t>(.*?) </a:t>
            </a:r>
            <a:r>
              <a:rPr lang="ko-KR" altLang="en-US" dirty="0" smtClean="0"/>
              <a:t>패턴은 문자숫자가 연속된 것이 </a:t>
            </a:r>
            <a:r>
              <a:rPr lang="en-US" altLang="ko-KR" dirty="0" smtClean="0"/>
              <a:t>0</a:t>
            </a:r>
            <a:r>
              <a:rPr lang="ko-KR" altLang="en-US" dirty="0" smtClean="0"/>
              <a:t>또는 </a:t>
            </a:r>
            <a:r>
              <a:rPr lang="en-US" altLang="ko-KR" dirty="0" smtClean="0"/>
              <a:t>1</a:t>
            </a:r>
            <a:endParaRPr lang="ko-KR" altLang="en-US" dirty="0"/>
          </a:p>
        </p:txBody>
      </p:sp>
      <p:sp>
        <p:nvSpPr>
          <p:cNvPr id="7" name="TextBox 6"/>
          <p:cNvSpPr txBox="1"/>
          <p:nvPr/>
        </p:nvSpPr>
        <p:spPr>
          <a:xfrm>
            <a:off x="4932040" y="5368826"/>
            <a:ext cx="3312368" cy="646331"/>
          </a:xfrm>
          <a:prstGeom prst="rect">
            <a:avLst/>
          </a:prstGeom>
          <a:noFill/>
        </p:spPr>
        <p:txBody>
          <a:bodyPr wrap="square" rtlCol="0">
            <a:spAutoFit/>
          </a:bodyPr>
          <a:lstStyle/>
          <a:p>
            <a:r>
              <a:rPr lang="en-US" altLang="ko-KR" dirty="0" smtClean="0"/>
              <a:t>Group(</a:t>
            </a:r>
            <a:r>
              <a:rPr lang="ko-KR" altLang="en-US" dirty="0" smtClean="0"/>
              <a:t>숫자</a:t>
            </a:r>
            <a:r>
              <a:rPr lang="en-US" altLang="ko-KR" dirty="0" smtClean="0"/>
              <a:t>)</a:t>
            </a:r>
            <a:r>
              <a:rPr lang="ko-KR" altLang="en-US" dirty="0" smtClean="0"/>
              <a:t>는</a:t>
            </a:r>
            <a:r>
              <a:rPr lang="en-US" altLang="ko-KR" dirty="0" smtClean="0"/>
              <a:t> </a:t>
            </a:r>
            <a:r>
              <a:rPr lang="ko-KR" altLang="en-US" dirty="0" smtClean="0"/>
              <a:t>각 </a:t>
            </a:r>
            <a:r>
              <a:rPr lang="ko-KR" altLang="en-US" dirty="0" err="1" smtClean="0"/>
              <a:t>패턴매칭된</a:t>
            </a:r>
            <a:r>
              <a:rPr lang="ko-KR" altLang="en-US" dirty="0" smtClean="0"/>
              <a:t> 결과</a:t>
            </a:r>
            <a:endParaRPr lang="ko-KR" altLang="en-US" dirty="0"/>
          </a:p>
        </p:txBody>
      </p:sp>
    </p:spTree>
    <p:extLst>
      <p:ext uri="{BB962C8B-B14F-4D97-AF65-F5344CB8AC3E}">
        <p14:creationId xmlns:p14="http://schemas.microsoft.com/office/powerpoint/2010/main" val="310829613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smtClean="0"/>
              <a:t>함수</a:t>
            </a:r>
            <a:r>
              <a:rPr lang="en-US" altLang="ko-KR" b="1" dirty="0" smtClean="0"/>
              <a:t>:</a:t>
            </a:r>
            <a:r>
              <a:rPr lang="ko-KR" altLang="en-US" b="1" dirty="0" smtClean="0"/>
              <a:t>문자열 수정</a:t>
            </a:r>
            <a:endParaRPr lang="ko-KR" altLang="en-US" b="1" dirty="0"/>
          </a:p>
        </p:txBody>
      </p:sp>
      <p:sp>
        <p:nvSpPr>
          <p:cNvPr id="3" name="내용 개체 틀 2"/>
          <p:cNvSpPr>
            <a:spLocks noGrp="1"/>
          </p:cNvSpPr>
          <p:nvPr>
            <p:ph sz="quarter" idx="1"/>
          </p:nvPr>
        </p:nvSpPr>
        <p:spPr>
          <a:xfrm>
            <a:off x="457200" y="1600201"/>
            <a:ext cx="8229600" cy="1324743"/>
          </a:xfrm>
        </p:spPr>
        <p:txBody>
          <a:bodyPr>
            <a:normAutofit/>
          </a:bodyPr>
          <a:lstStyle/>
          <a:p>
            <a:pPr>
              <a:lnSpc>
                <a:spcPct val="120000"/>
              </a:lnSpc>
              <a:buFont typeface="Wingdings" panose="05000000000000000000" pitchFamily="2" charset="2"/>
              <a:buChar char="§"/>
            </a:pPr>
            <a:r>
              <a:rPr lang="ko-KR" altLang="en-US" sz="1800" dirty="0" smtClean="0"/>
              <a:t>문자열에 패턴을 찾아 변경이 필요한 경우 처리</a:t>
            </a:r>
            <a:r>
              <a:rPr lang="en-US" altLang="ko-KR" sz="1800" dirty="0" smtClean="0"/>
              <a:t>match</a:t>
            </a:r>
            <a:r>
              <a:rPr lang="en-US" altLang="ko-KR" sz="1800" dirty="0"/>
              <a:t>, search</a:t>
            </a:r>
            <a:r>
              <a:rPr lang="ko-KR" altLang="en-US" sz="1800" dirty="0"/>
              <a:t>는 정규식과 매치될 때에는 </a:t>
            </a:r>
            <a:r>
              <a:rPr lang="en-US" altLang="ko-KR" sz="1800" dirty="0"/>
              <a:t>match object</a:t>
            </a:r>
            <a:r>
              <a:rPr lang="ko-KR" altLang="en-US" sz="1800" dirty="0"/>
              <a:t>를 </a:t>
            </a:r>
            <a:r>
              <a:rPr lang="ko-KR" altLang="en-US" sz="1800" dirty="0" err="1"/>
              <a:t>리턴하고</a:t>
            </a:r>
            <a:r>
              <a:rPr lang="ko-KR" altLang="en-US" sz="1800" dirty="0"/>
              <a:t> </a:t>
            </a:r>
            <a:r>
              <a:rPr lang="ko-KR" altLang="en-US" sz="1800" dirty="0" smtClean="0"/>
              <a:t>매치되지 </a:t>
            </a:r>
            <a:r>
              <a:rPr lang="ko-KR" altLang="en-US" sz="1800" dirty="0"/>
              <a:t>않을 경우에는 </a:t>
            </a:r>
            <a:r>
              <a:rPr lang="en-US" altLang="ko-KR" sz="1800" dirty="0"/>
              <a:t>None</a:t>
            </a:r>
            <a:r>
              <a:rPr lang="ko-KR" altLang="en-US" sz="1800" dirty="0"/>
              <a:t>을 </a:t>
            </a:r>
            <a:r>
              <a:rPr lang="ko-KR" altLang="en-US" sz="1800" dirty="0" smtClean="0"/>
              <a:t>리턴</a:t>
            </a:r>
            <a:endParaRPr lang="en-US" altLang="ko-KR" sz="1800" dirty="0" smtClean="0"/>
          </a:p>
        </p:txBody>
      </p:sp>
      <p:graphicFrame>
        <p:nvGraphicFramePr>
          <p:cNvPr id="5" name="표 4"/>
          <p:cNvGraphicFramePr>
            <a:graphicFrameLocks noGrp="1"/>
          </p:cNvGraphicFramePr>
          <p:nvPr>
            <p:extLst>
              <p:ext uri="{D42A27DB-BD31-4B8C-83A1-F6EECF244321}">
                <p14:modId xmlns:p14="http://schemas.microsoft.com/office/powerpoint/2010/main" val="2935188008"/>
              </p:ext>
            </p:extLst>
          </p:nvPr>
        </p:nvGraphicFramePr>
        <p:xfrm>
          <a:off x="539552" y="2780928"/>
          <a:ext cx="8153400" cy="1005840"/>
        </p:xfrm>
        <a:graphic>
          <a:graphicData uri="http://schemas.openxmlformats.org/drawingml/2006/table">
            <a:tbl>
              <a:tblPr/>
              <a:tblGrid>
                <a:gridCol w="2664296"/>
                <a:gridCol w="5489104"/>
              </a:tblGrid>
              <a:tr h="0">
                <a:tc>
                  <a:txBody>
                    <a:bodyPr/>
                    <a:lstStyle/>
                    <a:p>
                      <a:pPr algn="ctr"/>
                      <a:r>
                        <a:rPr lang="ko-KR" altLang="en-US" b="1" dirty="0" smtClean="0">
                          <a:effectLst/>
                        </a:rPr>
                        <a:t>함수</a:t>
                      </a:r>
                      <a:endParaRPr lang="en-US" b="1"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b="1" dirty="0">
                          <a:effectLst/>
                        </a:rPr>
                        <a:t>목적</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dirty="0" smtClean="0">
                          <a:effectLst/>
                        </a:rPr>
                        <a:t>sub(</a:t>
                      </a:r>
                      <a:r>
                        <a:rPr lang="en-US" dirty="0" err="1" smtClean="0">
                          <a:effectLst/>
                        </a:rPr>
                        <a:t>pattern,replace,string</a:t>
                      </a:r>
                      <a:r>
                        <a:rPr lang="en-US" dirty="0" smtClean="0">
                          <a:effectLst/>
                        </a:rPr>
                        <a:t>)</a:t>
                      </a:r>
                      <a:endParaRPr lang="en-US"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dirty="0" smtClean="0">
                          <a:effectLst/>
                        </a:rPr>
                        <a:t>정규식에 매칭되는 것을 변경</a:t>
                      </a:r>
                      <a:r>
                        <a:rPr lang="en-US" altLang="ko-KR" dirty="0" smtClean="0">
                          <a:effectLst/>
                        </a:rPr>
                        <a:t>.</a:t>
                      </a:r>
                      <a:endParaRPr lang="en-US" altLang="ko-KR"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4" name="직사각형 3"/>
          <p:cNvSpPr/>
          <p:nvPr/>
        </p:nvSpPr>
        <p:spPr>
          <a:xfrm>
            <a:off x="899592" y="4231360"/>
            <a:ext cx="3600400"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lvl="1">
              <a:lnSpc>
                <a:spcPct val="120000"/>
              </a:lnSpc>
            </a:pPr>
            <a:r>
              <a:rPr lang="en-US" altLang="ko-KR" sz="900" dirty="0"/>
              <a:t>phone = "010-959-559 # This is Phone Number"</a:t>
            </a:r>
          </a:p>
          <a:p>
            <a:pPr lvl="1">
              <a:lnSpc>
                <a:spcPct val="120000"/>
              </a:lnSpc>
            </a:pPr>
            <a:r>
              <a:rPr lang="en-US" altLang="ko-KR" sz="900" dirty="0"/>
              <a:t># </a:t>
            </a:r>
            <a:r>
              <a:rPr lang="ko-KR" altLang="en-US" sz="900" dirty="0" smtClean="0"/>
              <a:t>주석제</a:t>
            </a:r>
            <a:r>
              <a:rPr lang="ko-KR" altLang="en-US" sz="900" dirty="0"/>
              <a:t>거</a:t>
            </a:r>
            <a:endParaRPr lang="en-US" altLang="ko-KR" sz="900" dirty="0"/>
          </a:p>
          <a:p>
            <a:pPr lvl="1">
              <a:lnSpc>
                <a:spcPct val="120000"/>
              </a:lnSpc>
            </a:pPr>
            <a:r>
              <a:rPr lang="en-US" altLang="ko-KR" sz="900" dirty="0" err="1"/>
              <a:t>num</a:t>
            </a:r>
            <a:r>
              <a:rPr lang="en-US" altLang="ko-KR" sz="900" dirty="0"/>
              <a:t> = </a:t>
            </a:r>
            <a:r>
              <a:rPr lang="en-US" altLang="ko-KR" sz="900" dirty="0" err="1"/>
              <a:t>re.sub</a:t>
            </a:r>
            <a:r>
              <a:rPr lang="en-US" altLang="ko-KR" sz="900" dirty="0"/>
              <a:t>(r'#.*$', "", phone)</a:t>
            </a:r>
          </a:p>
          <a:p>
            <a:pPr lvl="1">
              <a:lnSpc>
                <a:spcPct val="120000"/>
              </a:lnSpc>
            </a:pPr>
            <a:r>
              <a:rPr lang="en-US" altLang="ko-KR" sz="900" dirty="0"/>
              <a:t>print "Phone </a:t>
            </a:r>
            <a:r>
              <a:rPr lang="en-US" altLang="ko-KR" sz="900" dirty="0" err="1"/>
              <a:t>Num</a:t>
            </a:r>
            <a:r>
              <a:rPr lang="en-US" altLang="ko-KR" sz="900" dirty="0"/>
              <a:t> : ", </a:t>
            </a:r>
            <a:r>
              <a:rPr lang="en-US" altLang="ko-KR" sz="900" dirty="0" err="1"/>
              <a:t>num</a:t>
            </a:r>
            <a:endParaRPr lang="en-US" altLang="ko-KR" sz="900" dirty="0"/>
          </a:p>
          <a:p>
            <a:pPr lvl="1">
              <a:lnSpc>
                <a:spcPct val="120000"/>
              </a:lnSpc>
            </a:pPr>
            <a:r>
              <a:rPr lang="en-US" altLang="ko-KR" sz="900" dirty="0"/>
              <a:t># </a:t>
            </a:r>
            <a:r>
              <a:rPr lang="ko-KR" altLang="en-US" sz="900" dirty="0" smtClean="0"/>
              <a:t>숫자를 제외한 모든 문자 제거</a:t>
            </a:r>
            <a:endParaRPr lang="en-US" altLang="ko-KR" sz="900" dirty="0"/>
          </a:p>
          <a:p>
            <a:pPr lvl="1">
              <a:lnSpc>
                <a:spcPct val="120000"/>
              </a:lnSpc>
            </a:pPr>
            <a:r>
              <a:rPr lang="en-US" altLang="ko-KR" sz="900" dirty="0" err="1"/>
              <a:t>num</a:t>
            </a:r>
            <a:r>
              <a:rPr lang="en-US" altLang="ko-KR" sz="900" dirty="0"/>
              <a:t> = </a:t>
            </a:r>
            <a:r>
              <a:rPr lang="en-US" altLang="ko-KR" sz="900" dirty="0" err="1"/>
              <a:t>re.sub</a:t>
            </a:r>
            <a:r>
              <a:rPr lang="en-US" altLang="ko-KR" sz="900" dirty="0"/>
              <a:t>(r'\D', "", phone)    </a:t>
            </a:r>
          </a:p>
          <a:p>
            <a:pPr lvl="1">
              <a:lnSpc>
                <a:spcPct val="120000"/>
              </a:lnSpc>
            </a:pPr>
            <a:r>
              <a:rPr lang="en-US" altLang="ko-KR" sz="900" dirty="0"/>
              <a:t>print "Phone </a:t>
            </a:r>
            <a:r>
              <a:rPr lang="en-US" altLang="ko-KR" sz="900" dirty="0" err="1"/>
              <a:t>Num</a:t>
            </a:r>
            <a:r>
              <a:rPr lang="en-US" altLang="ko-KR" sz="900" dirty="0"/>
              <a:t> : ", </a:t>
            </a:r>
            <a:r>
              <a:rPr lang="en-US" altLang="ko-KR" sz="900" dirty="0" err="1"/>
              <a:t>num</a:t>
            </a:r>
            <a:endParaRPr lang="en-US" altLang="ko-KR" sz="900" dirty="0"/>
          </a:p>
        </p:txBody>
      </p:sp>
      <p:sp>
        <p:nvSpPr>
          <p:cNvPr id="6" name="TextBox 5"/>
          <p:cNvSpPr txBox="1"/>
          <p:nvPr/>
        </p:nvSpPr>
        <p:spPr>
          <a:xfrm>
            <a:off x="4932040" y="4293096"/>
            <a:ext cx="3312368" cy="923330"/>
          </a:xfrm>
          <a:prstGeom prst="rect">
            <a:avLst/>
          </a:prstGeom>
          <a:noFill/>
        </p:spPr>
        <p:txBody>
          <a:bodyPr wrap="square" rtlCol="0">
            <a:spAutoFit/>
          </a:bodyPr>
          <a:lstStyle/>
          <a:p>
            <a:r>
              <a:rPr lang="ko-KR" altLang="en-US" dirty="0" smtClean="0"/>
              <a:t>패턴 </a:t>
            </a:r>
            <a:r>
              <a:rPr lang="en-US" altLang="ko-KR" dirty="0" smtClean="0"/>
              <a:t>#.*$</a:t>
            </a:r>
            <a:r>
              <a:rPr lang="ko-KR" altLang="en-US" dirty="0" smtClean="0"/>
              <a:t>는 </a:t>
            </a:r>
            <a:r>
              <a:rPr lang="en-US" altLang="ko-KR" dirty="0" smtClean="0"/>
              <a:t>#</a:t>
            </a:r>
            <a:r>
              <a:rPr lang="ko-KR" altLang="en-US" dirty="0" smtClean="0"/>
              <a:t>으로 시작하는 모든 문자를 </a:t>
            </a:r>
            <a:r>
              <a:rPr lang="en-US" altLang="ko-KR" dirty="0" smtClean="0"/>
              <a:t>$(</a:t>
            </a:r>
            <a:r>
              <a:rPr lang="ko-KR" altLang="en-US" dirty="0" smtClean="0"/>
              <a:t>문자열의 끝</a:t>
            </a:r>
            <a:r>
              <a:rPr lang="en-US" altLang="ko-KR" dirty="0" smtClean="0"/>
              <a:t>)</a:t>
            </a:r>
            <a:r>
              <a:rPr lang="ko-KR" altLang="en-US" dirty="0" smtClean="0"/>
              <a:t>까지 </a:t>
            </a:r>
            <a:r>
              <a:rPr lang="ko-KR" altLang="en-US" dirty="0" err="1" smtClean="0"/>
              <a:t>매칭</a:t>
            </a:r>
            <a:endParaRPr lang="ko-KR" altLang="en-US" dirty="0"/>
          </a:p>
        </p:txBody>
      </p:sp>
      <p:sp>
        <p:nvSpPr>
          <p:cNvPr id="7" name="TextBox 6"/>
          <p:cNvSpPr txBox="1"/>
          <p:nvPr/>
        </p:nvSpPr>
        <p:spPr>
          <a:xfrm>
            <a:off x="4932040" y="5368826"/>
            <a:ext cx="3312368" cy="646331"/>
          </a:xfrm>
          <a:prstGeom prst="rect">
            <a:avLst/>
          </a:prstGeom>
          <a:noFill/>
        </p:spPr>
        <p:txBody>
          <a:bodyPr wrap="square" rtlCol="0">
            <a:spAutoFit/>
          </a:bodyPr>
          <a:lstStyle/>
          <a:p>
            <a:r>
              <a:rPr lang="ko-KR" altLang="en-US" dirty="0" smtClean="0"/>
              <a:t>패턴 </a:t>
            </a:r>
            <a:r>
              <a:rPr lang="en-US" altLang="ko-KR" dirty="0" smtClean="0"/>
              <a:t>\D</a:t>
            </a:r>
            <a:r>
              <a:rPr lang="ko-KR" altLang="en-US" dirty="0" smtClean="0"/>
              <a:t>는 </a:t>
            </a:r>
            <a:r>
              <a:rPr lang="ko-KR" altLang="en-US" dirty="0"/>
              <a:t> </a:t>
            </a:r>
            <a:r>
              <a:rPr lang="en-US" altLang="ko-KR" dirty="0"/>
              <a:t>[^0-9</a:t>
            </a:r>
            <a:r>
              <a:rPr lang="en-US" altLang="ko-KR" dirty="0" smtClean="0"/>
              <a:t>]</a:t>
            </a:r>
            <a:r>
              <a:rPr lang="ko-KR" altLang="en-US" dirty="0"/>
              <a:t> </a:t>
            </a:r>
            <a:r>
              <a:rPr lang="ko-KR" altLang="en-US" dirty="0" smtClean="0"/>
              <a:t>즉 숫자가 아닌 문자를 </a:t>
            </a:r>
            <a:r>
              <a:rPr lang="ko-KR" altLang="en-US" dirty="0" err="1" smtClean="0"/>
              <a:t>매칭</a:t>
            </a:r>
            <a:endParaRPr lang="ko-KR" altLang="en-US" dirty="0"/>
          </a:p>
        </p:txBody>
      </p:sp>
    </p:spTree>
    <p:extLst>
      <p:ext uri="{BB962C8B-B14F-4D97-AF65-F5344CB8AC3E}">
        <p14:creationId xmlns:p14="http://schemas.microsoft.com/office/powerpoint/2010/main" val="113706478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smtClean="0"/>
              <a:t>함수</a:t>
            </a:r>
            <a:r>
              <a:rPr lang="en-US" altLang="ko-KR" b="1" dirty="0" smtClean="0"/>
              <a:t>:</a:t>
            </a:r>
            <a:r>
              <a:rPr lang="en-US" altLang="ko-KR" b="1" dirty="0"/>
              <a:t>Greedy vs Non-Greedy</a:t>
            </a:r>
          </a:p>
        </p:txBody>
      </p:sp>
      <p:sp>
        <p:nvSpPr>
          <p:cNvPr id="3" name="내용 개체 틀 2"/>
          <p:cNvSpPr>
            <a:spLocks noGrp="1"/>
          </p:cNvSpPr>
          <p:nvPr>
            <p:ph sz="quarter" idx="1"/>
          </p:nvPr>
        </p:nvSpPr>
        <p:spPr>
          <a:xfrm>
            <a:off x="457200" y="1600201"/>
            <a:ext cx="8229600" cy="1324743"/>
          </a:xfrm>
        </p:spPr>
        <p:txBody>
          <a:bodyPr>
            <a:normAutofit/>
          </a:bodyPr>
          <a:lstStyle/>
          <a:p>
            <a:pPr>
              <a:lnSpc>
                <a:spcPct val="120000"/>
              </a:lnSpc>
              <a:buFont typeface="Wingdings" panose="05000000000000000000" pitchFamily="2" charset="2"/>
              <a:buChar char="§"/>
            </a:pPr>
            <a:r>
              <a:rPr lang="ko-KR" altLang="en-US" sz="1800" dirty="0" smtClean="0"/>
              <a:t>문자열에 패턴을 찾아 변경이 필요한 경우 처리</a:t>
            </a:r>
            <a:r>
              <a:rPr lang="en-US" altLang="ko-KR" sz="1800" dirty="0" smtClean="0"/>
              <a:t>match</a:t>
            </a:r>
            <a:r>
              <a:rPr lang="en-US" altLang="ko-KR" sz="1800" dirty="0"/>
              <a:t>, search</a:t>
            </a:r>
            <a:r>
              <a:rPr lang="ko-KR" altLang="en-US" sz="1800" dirty="0"/>
              <a:t>는 정규식과 매치될 때에는 </a:t>
            </a:r>
            <a:r>
              <a:rPr lang="en-US" altLang="ko-KR" sz="1800" dirty="0"/>
              <a:t>match object</a:t>
            </a:r>
            <a:r>
              <a:rPr lang="ko-KR" altLang="en-US" sz="1800" dirty="0"/>
              <a:t>를 </a:t>
            </a:r>
            <a:r>
              <a:rPr lang="ko-KR" altLang="en-US" sz="1800" dirty="0" err="1"/>
              <a:t>리턴하고</a:t>
            </a:r>
            <a:r>
              <a:rPr lang="ko-KR" altLang="en-US" sz="1800" dirty="0"/>
              <a:t> </a:t>
            </a:r>
            <a:r>
              <a:rPr lang="ko-KR" altLang="en-US" sz="1800" dirty="0" smtClean="0"/>
              <a:t>매치되지 </a:t>
            </a:r>
            <a:r>
              <a:rPr lang="ko-KR" altLang="en-US" sz="1800" dirty="0"/>
              <a:t>않을 경우에는 </a:t>
            </a:r>
            <a:r>
              <a:rPr lang="en-US" altLang="ko-KR" sz="1800" dirty="0"/>
              <a:t>None</a:t>
            </a:r>
            <a:r>
              <a:rPr lang="ko-KR" altLang="en-US" sz="1800" dirty="0"/>
              <a:t>을 </a:t>
            </a:r>
            <a:r>
              <a:rPr lang="ko-KR" altLang="en-US" sz="1800" dirty="0" smtClean="0"/>
              <a:t>리턴</a:t>
            </a:r>
            <a:endParaRPr lang="en-US" altLang="ko-KR" sz="1800" dirty="0" smtClean="0"/>
          </a:p>
        </p:txBody>
      </p:sp>
      <p:graphicFrame>
        <p:nvGraphicFramePr>
          <p:cNvPr id="5" name="표 4"/>
          <p:cNvGraphicFramePr>
            <a:graphicFrameLocks noGrp="1"/>
          </p:cNvGraphicFramePr>
          <p:nvPr>
            <p:extLst>
              <p:ext uri="{D42A27DB-BD31-4B8C-83A1-F6EECF244321}">
                <p14:modId xmlns:p14="http://schemas.microsoft.com/office/powerpoint/2010/main" val="455459537"/>
              </p:ext>
            </p:extLst>
          </p:nvPr>
        </p:nvGraphicFramePr>
        <p:xfrm>
          <a:off x="539552" y="2780928"/>
          <a:ext cx="8153400" cy="1005840"/>
        </p:xfrm>
        <a:graphic>
          <a:graphicData uri="http://schemas.openxmlformats.org/drawingml/2006/table">
            <a:tbl>
              <a:tblPr/>
              <a:tblGrid>
                <a:gridCol w="2664296"/>
                <a:gridCol w="5489104"/>
              </a:tblGrid>
              <a:tr h="0">
                <a:tc>
                  <a:txBody>
                    <a:bodyPr/>
                    <a:lstStyle/>
                    <a:p>
                      <a:pPr algn="ctr"/>
                      <a:r>
                        <a:rPr lang="ko-KR" altLang="en-US" b="1" dirty="0" smtClean="0">
                          <a:effectLst/>
                        </a:rPr>
                        <a:t>함수</a:t>
                      </a:r>
                      <a:endParaRPr lang="en-US" b="1"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b="1" dirty="0">
                          <a:effectLst/>
                        </a:rPr>
                        <a:t>목적</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dirty="0" smtClean="0">
                          <a:effectLst/>
                        </a:rPr>
                        <a:t>sub(</a:t>
                      </a:r>
                      <a:r>
                        <a:rPr lang="en-US" dirty="0" err="1" smtClean="0">
                          <a:effectLst/>
                        </a:rPr>
                        <a:t>pattern,replace,string</a:t>
                      </a:r>
                      <a:r>
                        <a:rPr lang="en-US" dirty="0" smtClean="0">
                          <a:effectLst/>
                        </a:rPr>
                        <a:t>)</a:t>
                      </a:r>
                      <a:endParaRPr lang="en-US"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dirty="0" smtClean="0">
                          <a:effectLst/>
                        </a:rPr>
                        <a:t>정규식에 매칭되는 것을 변경</a:t>
                      </a:r>
                      <a:r>
                        <a:rPr lang="en-US" altLang="ko-KR" dirty="0" smtClean="0">
                          <a:effectLst/>
                        </a:rPr>
                        <a:t>.</a:t>
                      </a:r>
                      <a:endParaRPr lang="en-US" altLang="ko-KR"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4" name="직사각형 3"/>
          <p:cNvSpPr/>
          <p:nvPr/>
        </p:nvSpPr>
        <p:spPr>
          <a:xfrm>
            <a:off x="899592" y="4231360"/>
            <a:ext cx="3600400" cy="1944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US" altLang="ko-KR" sz="1000" dirty="0"/>
              <a:t>s = '&lt;html&gt;&lt;head&gt;&lt;title&gt;Title&lt;/title&gt;'</a:t>
            </a:r>
          </a:p>
          <a:p>
            <a:r>
              <a:rPr lang="en-US" altLang="ko-KR" sz="1000" dirty="0"/>
              <a:t>print </a:t>
            </a:r>
            <a:r>
              <a:rPr lang="en-US" altLang="ko-KR" sz="1000" dirty="0" err="1"/>
              <a:t>len</a:t>
            </a:r>
            <a:r>
              <a:rPr lang="en-US" altLang="ko-KR" sz="1000" dirty="0"/>
              <a:t>(s)</a:t>
            </a:r>
          </a:p>
          <a:p>
            <a:r>
              <a:rPr lang="en-US" altLang="ko-KR" sz="1000" dirty="0"/>
              <a:t/>
            </a:r>
            <a:br>
              <a:rPr lang="en-US" altLang="ko-KR" sz="1000" dirty="0"/>
            </a:br>
            <a:endParaRPr lang="en-US" altLang="ko-KR" sz="1000" dirty="0"/>
          </a:p>
          <a:p>
            <a:r>
              <a:rPr lang="en-US" altLang="ko-KR" sz="1000" dirty="0"/>
              <a:t>print(</a:t>
            </a:r>
            <a:r>
              <a:rPr lang="en-US" altLang="ko-KR" sz="1000" dirty="0" err="1"/>
              <a:t>re.match</a:t>
            </a:r>
            <a:r>
              <a:rPr lang="en-US" altLang="ko-KR" sz="1000" dirty="0"/>
              <a:t>('&lt;.*&gt;', s).span())</a:t>
            </a:r>
          </a:p>
          <a:p>
            <a:r>
              <a:rPr lang="en-US" altLang="ko-KR" sz="1000" dirty="0"/>
              <a:t>print(</a:t>
            </a:r>
            <a:r>
              <a:rPr lang="en-US" altLang="ko-KR" sz="1000" dirty="0" err="1"/>
              <a:t>re.match</a:t>
            </a:r>
            <a:r>
              <a:rPr lang="en-US" altLang="ko-KR" sz="1000" dirty="0"/>
              <a:t>('&lt;.*&gt;', s).group</a:t>
            </a:r>
            <a:r>
              <a:rPr lang="en-US" altLang="ko-KR" sz="1000" dirty="0" smtClean="0"/>
              <a:t>())</a:t>
            </a:r>
          </a:p>
          <a:p>
            <a:endParaRPr lang="en-US" altLang="ko-KR" sz="1000" dirty="0"/>
          </a:p>
          <a:p>
            <a:r>
              <a:rPr lang="en-US" altLang="ko-KR" sz="1000" dirty="0"/>
              <a:t>print(</a:t>
            </a:r>
            <a:r>
              <a:rPr lang="en-US" altLang="ko-KR" sz="1000" dirty="0" err="1"/>
              <a:t>re.match</a:t>
            </a:r>
            <a:r>
              <a:rPr lang="en-US" altLang="ko-KR" sz="1000" dirty="0"/>
              <a:t>('&lt;.*?&gt;', s).span())</a:t>
            </a:r>
          </a:p>
          <a:p>
            <a:r>
              <a:rPr lang="en-US" altLang="ko-KR" sz="1000" dirty="0"/>
              <a:t>print(</a:t>
            </a:r>
            <a:r>
              <a:rPr lang="en-US" altLang="ko-KR" sz="1000" dirty="0" err="1"/>
              <a:t>re.match</a:t>
            </a:r>
            <a:r>
              <a:rPr lang="en-US" altLang="ko-KR" sz="1000" dirty="0"/>
              <a:t>('&lt;.*?&gt;', s).group())</a:t>
            </a:r>
          </a:p>
        </p:txBody>
      </p:sp>
      <p:sp>
        <p:nvSpPr>
          <p:cNvPr id="6" name="TextBox 5"/>
          <p:cNvSpPr txBox="1"/>
          <p:nvPr/>
        </p:nvSpPr>
        <p:spPr>
          <a:xfrm>
            <a:off x="4932040" y="4293096"/>
            <a:ext cx="3312368" cy="1200329"/>
          </a:xfrm>
          <a:prstGeom prst="rect">
            <a:avLst/>
          </a:prstGeom>
          <a:noFill/>
        </p:spPr>
        <p:txBody>
          <a:bodyPr wrap="square" rtlCol="0">
            <a:spAutoFit/>
          </a:bodyPr>
          <a:lstStyle/>
          <a:p>
            <a:r>
              <a:rPr lang="en-US" altLang="ko-KR" dirty="0" smtClean="0"/>
              <a:t>&lt;.*&gt; </a:t>
            </a:r>
            <a:r>
              <a:rPr lang="ko-KR" altLang="en-US" dirty="0" smtClean="0"/>
              <a:t>패턴은 모든 </a:t>
            </a:r>
            <a:r>
              <a:rPr lang="ko-KR" altLang="en-US" dirty="0" err="1" smtClean="0"/>
              <a:t>매칭을</a:t>
            </a:r>
            <a:r>
              <a:rPr lang="ko-KR" altLang="en-US" dirty="0" smtClean="0"/>
              <a:t> 다 처리해서 결과는</a:t>
            </a:r>
            <a:r>
              <a:rPr lang="en-US" altLang="ko-KR" dirty="0"/>
              <a:t> </a:t>
            </a:r>
            <a:r>
              <a:rPr lang="en-US" altLang="ko-KR" dirty="0" smtClean="0"/>
              <a:t>&lt;html</a:t>
            </a:r>
            <a:r>
              <a:rPr lang="en-US" altLang="ko-KR" dirty="0"/>
              <a:t>&gt;&lt;head&gt;&lt;title&gt;Title&lt;/title&gt;'</a:t>
            </a:r>
            <a:endParaRPr lang="ko-KR" altLang="en-US" dirty="0"/>
          </a:p>
        </p:txBody>
      </p:sp>
      <p:sp>
        <p:nvSpPr>
          <p:cNvPr id="7" name="TextBox 6"/>
          <p:cNvSpPr txBox="1"/>
          <p:nvPr/>
        </p:nvSpPr>
        <p:spPr>
          <a:xfrm>
            <a:off x="5004048" y="5691991"/>
            <a:ext cx="3312368" cy="646331"/>
          </a:xfrm>
          <a:prstGeom prst="rect">
            <a:avLst/>
          </a:prstGeom>
          <a:noFill/>
        </p:spPr>
        <p:txBody>
          <a:bodyPr wrap="square" rtlCol="0">
            <a:spAutoFit/>
          </a:bodyPr>
          <a:lstStyle/>
          <a:p>
            <a:r>
              <a:rPr lang="en-US" altLang="ko-KR" dirty="0" smtClean="0"/>
              <a:t>&lt;.*?&gt; </a:t>
            </a:r>
            <a:r>
              <a:rPr lang="ko-KR" altLang="en-US" dirty="0" smtClean="0"/>
              <a:t>패턴 </a:t>
            </a:r>
            <a:r>
              <a:rPr lang="ko-KR" altLang="en-US" dirty="0" err="1" smtClean="0"/>
              <a:t>첫번째만</a:t>
            </a:r>
            <a:r>
              <a:rPr lang="ko-KR" altLang="en-US" dirty="0" smtClean="0"/>
              <a:t> </a:t>
            </a:r>
            <a:r>
              <a:rPr lang="ko-KR" altLang="en-US" dirty="0"/>
              <a:t>처리해서 결과는</a:t>
            </a:r>
            <a:r>
              <a:rPr lang="en-US" altLang="ko-KR" dirty="0"/>
              <a:t> &lt;html</a:t>
            </a:r>
            <a:r>
              <a:rPr lang="en-US" altLang="ko-KR" dirty="0" smtClean="0"/>
              <a:t>&gt;</a:t>
            </a:r>
            <a:endParaRPr lang="ko-KR" altLang="en-US" dirty="0"/>
          </a:p>
        </p:txBody>
      </p:sp>
    </p:spTree>
    <p:extLst>
      <p:ext uri="{BB962C8B-B14F-4D97-AF65-F5344CB8AC3E}">
        <p14:creationId xmlns:p14="http://schemas.microsoft.com/office/powerpoint/2010/main" val="1078045445"/>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err="1" smtClean="0"/>
              <a:t>정규표현식</a:t>
            </a:r>
            <a:r>
              <a:rPr lang="ko-KR" altLang="en-US" b="1" dirty="0" smtClean="0"/>
              <a:t> </a:t>
            </a:r>
            <a:r>
              <a:rPr lang="en-US" altLang="ko-KR" b="1" dirty="0" smtClean="0"/>
              <a:t>-Compile</a:t>
            </a:r>
            <a:endParaRPr lang="en-US" altLang="ko-KR" b="1" dirty="0"/>
          </a:p>
        </p:txBody>
      </p:sp>
      <p:sp>
        <p:nvSpPr>
          <p:cNvPr id="3" name="내용 개체 틀 2"/>
          <p:cNvSpPr>
            <a:spLocks noGrp="1"/>
          </p:cNvSpPr>
          <p:nvPr>
            <p:ph sz="quarter" idx="1"/>
          </p:nvPr>
        </p:nvSpPr>
        <p:spPr>
          <a:xfrm>
            <a:off x="467544" y="1844824"/>
            <a:ext cx="8229600" cy="2448272"/>
          </a:xfrm>
        </p:spPr>
        <p:txBody>
          <a:bodyPr>
            <a:normAutofit/>
          </a:bodyPr>
          <a:lstStyle/>
          <a:p>
            <a:pPr>
              <a:buFont typeface="Wingdings" panose="05000000000000000000" pitchFamily="2" charset="2"/>
              <a:buChar char="§"/>
            </a:pPr>
            <a:r>
              <a:rPr lang="en-US" altLang="ko-KR" sz="1800" dirty="0" smtClean="0"/>
              <a:t> </a:t>
            </a:r>
            <a:r>
              <a:rPr lang="ko-KR" altLang="en-US" sz="1800" dirty="0" err="1" smtClean="0"/>
              <a:t>정규표현식</a:t>
            </a:r>
            <a:r>
              <a:rPr lang="ko-KR" altLang="en-US" sz="1800" dirty="0" smtClean="0"/>
              <a:t> 패턴객체 생성한 후 </a:t>
            </a:r>
            <a:r>
              <a:rPr lang="ko-KR" altLang="en-US" sz="1800" dirty="0" err="1" smtClean="0"/>
              <a:t>매칭을</a:t>
            </a:r>
            <a:r>
              <a:rPr lang="ko-KR" altLang="en-US" sz="1800" dirty="0" smtClean="0"/>
              <a:t> 시키는 객체를 생성하여 처리하는 방법</a:t>
            </a:r>
            <a:endParaRPr lang="en-US" altLang="ko-KR" sz="1800" dirty="0" smtClean="0"/>
          </a:p>
          <a:p>
            <a:pPr>
              <a:buFont typeface="Wingdings" panose="05000000000000000000" pitchFamily="2" charset="2"/>
              <a:buChar char="§"/>
            </a:pPr>
            <a:endParaRPr lang="en-US" altLang="ko-KR" sz="1800" dirty="0" smtClean="0"/>
          </a:p>
          <a:p>
            <a:pPr lvl="1">
              <a:buFont typeface="Arial" panose="020B0604020202020204" pitchFamily="34" charset="0"/>
              <a:buChar char="•"/>
            </a:pPr>
            <a:r>
              <a:rPr lang="en-US" altLang="ko-KR" sz="1500" dirty="0" smtClean="0"/>
              <a:t>Compile options</a:t>
            </a:r>
          </a:p>
          <a:p>
            <a:pPr lvl="2">
              <a:buFont typeface="Wingdings" panose="05000000000000000000" pitchFamily="2" charset="2"/>
              <a:buChar char="ü"/>
            </a:pPr>
            <a:r>
              <a:rPr lang="en-US" altLang="ko-KR" sz="1200" dirty="0" smtClean="0"/>
              <a:t>DOTALL</a:t>
            </a:r>
            <a:r>
              <a:rPr lang="en-US" altLang="ko-KR" sz="1200" dirty="0"/>
              <a:t>, S - . </a:t>
            </a:r>
            <a:r>
              <a:rPr lang="ko-KR" altLang="en-US" sz="1200" dirty="0"/>
              <a:t>이 </a:t>
            </a:r>
            <a:r>
              <a:rPr lang="ko-KR" altLang="en-US" sz="1200" dirty="0" err="1"/>
              <a:t>줄바꿈</a:t>
            </a:r>
            <a:r>
              <a:rPr lang="ko-KR" altLang="en-US" sz="1200" dirty="0"/>
              <a:t> 문자를 포함하여 모든 </a:t>
            </a:r>
            <a:r>
              <a:rPr lang="ko-KR" altLang="en-US" sz="1200" dirty="0" smtClean="0"/>
              <a:t>문자</a:t>
            </a:r>
            <a:endParaRPr lang="en-US" altLang="ko-KR" sz="1200" dirty="0"/>
          </a:p>
          <a:p>
            <a:pPr lvl="2">
              <a:buFont typeface="Wingdings" panose="05000000000000000000" pitchFamily="2" charset="2"/>
              <a:buChar char="ü"/>
            </a:pPr>
            <a:r>
              <a:rPr lang="en-US" altLang="ko-KR" sz="1200" dirty="0"/>
              <a:t>IGNORECASE, I - </a:t>
            </a:r>
            <a:r>
              <a:rPr lang="ko-KR" altLang="en-US" sz="1200" dirty="0"/>
              <a:t>대소문자에 관계없이 </a:t>
            </a:r>
            <a:r>
              <a:rPr lang="ko-KR" altLang="en-US" sz="1200" dirty="0" smtClean="0"/>
              <a:t>매치</a:t>
            </a:r>
            <a:endParaRPr lang="en-US" altLang="ko-KR" sz="1200" dirty="0"/>
          </a:p>
          <a:p>
            <a:pPr lvl="2">
              <a:buFont typeface="Wingdings" panose="05000000000000000000" pitchFamily="2" charset="2"/>
              <a:buChar char="ü"/>
            </a:pPr>
            <a:r>
              <a:rPr lang="en-US" altLang="ko-KR" sz="1200" dirty="0"/>
              <a:t>MULTILINE, M </a:t>
            </a:r>
            <a:r>
              <a:rPr lang="en-US" altLang="ko-KR" sz="1200" dirty="0" smtClean="0"/>
              <a:t>– </a:t>
            </a:r>
            <a:r>
              <a:rPr lang="ko-KR" altLang="en-US" sz="1200" dirty="0" smtClean="0"/>
              <a:t>여러 줄과 매치</a:t>
            </a:r>
            <a:r>
              <a:rPr lang="en-US" altLang="ko-KR" sz="1200" dirty="0" smtClean="0"/>
              <a:t> </a:t>
            </a:r>
            <a:r>
              <a:rPr lang="en-US" altLang="ko-KR" sz="1200" dirty="0"/>
              <a:t>(^, $ </a:t>
            </a:r>
            <a:r>
              <a:rPr lang="ko-KR" altLang="en-US" sz="1200" dirty="0"/>
              <a:t>메타문자의 사용과 관계가 있는 </a:t>
            </a:r>
            <a:r>
              <a:rPr lang="ko-KR" altLang="en-US" sz="1200" dirty="0" smtClean="0"/>
              <a:t>옵션</a:t>
            </a:r>
            <a:r>
              <a:rPr lang="en-US" altLang="ko-KR" sz="1200" dirty="0" smtClean="0"/>
              <a:t>)</a:t>
            </a:r>
            <a:endParaRPr lang="en-US" altLang="ko-KR" sz="1200" dirty="0"/>
          </a:p>
          <a:p>
            <a:pPr lvl="2">
              <a:buFont typeface="Wingdings" panose="05000000000000000000" pitchFamily="2" charset="2"/>
              <a:buChar char="ü"/>
            </a:pPr>
            <a:r>
              <a:rPr lang="en-US" altLang="ko-KR" sz="1200" dirty="0"/>
              <a:t>VERBOSE, X - verbose </a:t>
            </a:r>
            <a:r>
              <a:rPr lang="ko-KR" altLang="en-US" sz="1200" dirty="0"/>
              <a:t>모드를 </a:t>
            </a:r>
            <a:r>
              <a:rPr lang="ko-KR" altLang="en-US" sz="1200" dirty="0" smtClean="0"/>
              <a:t>사용</a:t>
            </a:r>
            <a:r>
              <a:rPr lang="en-US" altLang="ko-KR" sz="1200" dirty="0" smtClean="0"/>
              <a:t>(</a:t>
            </a:r>
            <a:r>
              <a:rPr lang="ko-KR" altLang="en-US" sz="1200" dirty="0"/>
              <a:t>정규식을 보기 편하게 </a:t>
            </a:r>
            <a:r>
              <a:rPr lang="ko-KR" altLang="en-US" sz="1200" dirty="0" err="1"/>
              <a:t>만들수</a:t>
            </a:r>
            <a:r>
              <a:rPr lang="ko-KR" altLang="en-US" sz="1200" dirty="0"/>
              <a:t> 있고 </a:t>
            </a:r>
            <a:r>
              <a:rPr lang="ko-KR" altLang="en-US" sz="1200" dirty="0" smtClean="0"/>
              <a:t>주석 등을 사용</a:t>
            </a:r>
            <a:r>
              <a:rPr lang="en-US" altLang="ko-KR" sz="1200" dirty="0" smtClean="0"/>
              <a:t>)</a:t>
            </a:r>
            <a:endParaRPr lang="en-US" altLang="ko-KR" sz="1200" dirty="0"/>
          </a:p>
        </p:txBody>
      </p:sp>
      <p:sp>
        <p:nvSpPr>
          <p:cNvPr id="4" name="직사각형 3"/>
          <p:cNvSpPr/>
          <p:nvPr/>
        </p:nvSpPr>
        <p:spPr>
          <a:xfrm>
            <a:off x="971600" y="4797152"/>
            <a:ext cx="345638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t>
            </a:r>
            <a:r>
              <a:rPr lang="en-US" altLang="ko-KR" sz="1000" dirty="0" err="1"/>
              <a:t>re.compile</a:t>
            </a:r>
            <a:r>
              <a:rPr lang="en-US" altLang="ko-KR" sz="1000" dirty="0"/>
              <a:t>('.*')</a:t>
            </a:r>
          </a:p>
          <a:p>
            <a:r>
              <a:rPr lang="en-US" altLang="ko-KR" sz="1000" dirty="0"/>
              <a:t>&lt;_</a:t>
            </a:r>
            <a:r>
              <a:rPr lang="en-US" altLang="ko-KR" sz="1000" dirty="0" err="1"/>
              <a:t>sre.SRE_Pattern</a:t>
            </a:r>
            <a:r>
              <a:rPr lang="en-US" altLang="ko-KR" sz="1000" dirty="0"/>
              <a:t> object at 0x064AB2A8&gt;</a:t>
            </a:r>
          </a:p>
          <a:p>
            <a:r>
              <a:rPr lang="en-US" altLang="ko-KR" sz="1000" dirty="0"/>
              <a:t>&gt;&gt;&gt; </a:t>
            </a:r>
            <a:endParaRPr lang="ko-KR" altLang="en-US" sz="1000" dirty="0"/>
          </a:p>
        </p:txBody>
      </p:sp>
    </p:spTree>
    <p:extLst>
      <p:ext uri="{BB962C8B-B14F-4D97-AF65-F5344CB8AC3E}">
        <p14:creationId xmlns:p14="http://schemas.microsoft.com/office/powerpoint/2010/main" val="414967625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Compile Options- </a:t>
            </a:r>
            <a:r>
              <a:rPr lang="en-US" altLang="ko-KR" dirty="0"/>
              <a:t>DOTALL, S </a:t>
            </a:r>
            <a:endParaRPr lang="en-US" altLang="ko-KR" b="1" dirty="0"/>
          </a:p>
        </p:txBody>
      </p:sp>
      <p:sp>
        <p:nvSpPr>
          <p:cNvPr id="3" name="내용 개체 틀 2"/>
          <p:cNvSpPr>
            <a:spLocks noGrp="1"/>
          </p:cNvSpPr>
          <p:nvPr>
            <p:ph sz="quarter" idx="1"/>
          </p:nvPr>
        </p:nvSpPr>
        <p:spPr>
          <a:xfrm>
            <a:off x="467544" y="1844824"/>
            <a:ext cx="8229600" cy="1152128"/>
          </a:xfrm>
        </p:spPr>
        <p:txBody>
          <a:bodyPr>
            <a:normAutofit/>
          </a:bodyPr>
          <a:lstStyle/>
          <a:p>
            <a:pPr>
              <a:buFont typeface="Wingdings" panose="05000000000000000000" pitchFamily="2" charset="2"/>
              <a:buChar char="§"/>
            </a:pPr>
            <a:r>
              <a:rPr lang="en-US" altLang="ko-KR" sz="1800" dirty="0" smtClean="0"/>
              <a:t> </a:t>
            </a:r>
            <a:r>
              <a:rPr lang="en-US" altLang="ko-KR" sz="1800" dirty="0"/>
              <a:t>.</a:t>
            </a:r>
            <a:r>
              <a:rPr lang="ko-KR" altLang="en-US" sz="1800" dirty="0"/>
              <a:t> 메타문자는 </a:t>
            </a:r>
            <a:r>
              <a:rPr lang="ko-KR" altLang="en-US" sz="1800" dirty="0" err="1"/>
              <a:t>줄바꿈</a:t>
            </a:r>
            <a:r>
              <a:rPr lang="ko-KR" altLang="en-US" sz="1800" dirty="0"/>
              <a:t> 문자</a:t>
            </a:r>
            <a:r>
              <a:rPr lang="en-US" altLang="ko-KR" sz="1800" dirty="0"/>
              <a:t>(\n)</a:t>
            </a:r>
            <a:r>
              <a:rPr lang="ko-KR" altLang="en-US" sz="1800" dirty="0"/>
              <a:t>를 제외한 모든 문자와 매치되는 규칙이 있다</a:t>
            </a:r>
            <a:r>
              <a:rPr lang="en-US" altLang="ko-KR" sz="1800" dirty="0"/>
              <a:t>. </a:t>
            </a:r>
            <a:r>
              <a:rPr lang="ko-KR" altLang="en-US" sz="1800" dirty="0"/>
              <a:t>하지만 </a:t>
            </a:r>
            <a:r>
              <a:rPr lang="en-US" altLang="ko-KR" sz="1800" dirty="0"/>
              <a:t>\n</a:t>
            </a:r>
            <a:r>
              <a:rPr lang="ko-KR" altLang="en-US" sz="1800" dirty="0"/>
              <a:t> 문자도 포함하여 매치하고 싶은 경우에는</a:t>
            </a:r>
            <a:r>
              <a:rPr lang="en-US" altLang="ko-KR" sz="1800" dirty="0" err="1"/>
              <a:t>re.DOTALL</a:t>
            </a:r>
            <a:r>
              <a:rPr lang="ko-KR" altLang="en-US" sz="1800" dirty="0"/>
              <a:t> 또는 </a:t>
            </a:r>
            <a:r>
              <a:rPr lang="en-US" altLang="ko-KR" sz="1800" dirty="0" err="1"/>
              <a:t>re.S</a:t>
            </a:r>
            <a:r>
              <a:rPr lang="ko-KR" altLang="en-US" sz="1800" dirty="0"/>
              <a:t> 옵션으로 정규식을 </a:t>
            </a:r>
            <a:r>
              <a:rPr lang="ko-KR" altLang="en-US" sz="1800" dirty="0" err="1"/>
              <a:t>컴파일하면</a:t>
            </a:r>
            <a:r>
              <a:rPr lang="ko-KR" altLang="en-US" sz="1800" dirty="0"/>
              <a:t> 된다</a:t>
            </a:r>
            <a:r>
              <a:rPr lang="en-US" altLang="ko-KR" sz="1800" dirty="0"/>
              <a:t>.</a:t>
            </a:r>
            <a:endParaRPr lang="en-US" altLang="ko-KR" sz="1800" dirty="0" smtClean="0"/>
          </a:p>
        </p:txBody>
      </p:sp>
      <p:sp>
        <p:nvSpPr>
          <p:cNvPr id="4" name="직사각형 3"/>
          <p:cNvSpPr/>
          <p:nvPr/>
        </p:nvSpPr>
        <p:spPr>
          <a:xfrm>
            <a:off x="944208" y="3429000"/>
            <a:ext cx="345638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SS = </a:t>
            </a:r>
            <a:r>
              <a:rPr lang="en-US" altLang="ko-KR" sz="1000" dirty="0" err="1"/>
              <a:t>re.compile</a:t>
            </a:r>
            <a:r>
              <a:rPr lang="en-US" altLang="ko-KR" sz="1000" dirty="0"/>
              <a:t>('.</a:t>
            </a:r>
            <a:r>
              <a:rPr lang="en-US" altLang="ko-KR" sz="1000" dirty="0" err="1"/>
              <a:t>ake</a:t>
            </a:r>
            <a:r>
              <a:rPr lang="en-US" altLang="ko-KR" sz="1000" dirty="0"/>
              <a:t>')</a:t>
            </a:r>
          </a:p>
          <a:p>
            <a:r>
              <a:rPr lang="en-US" altLang="ko-KR" sz="1000" dirty="0"/>
              <a:t>&gt;&gt;&gt; RR = </a:t>
            </a:r>
            <a:r>
              <a:rPr lang="en-US" altLang="ko-KR" sz="1000" dirty="0" err="1"/>
              <a:t>SS.match</a:t>
            </a:r>
            <a:r>
              <a:rPr lang="en-US" altLang="ko-KR" sz="1000" dirty="0"/>
              <a:t>('\</a:t>
            </a:r>
            <a:r>
              <a:rPr lang="en-US" altLang="ko-KR" sz="1000" dirty="0" err="1"/>
              <a:t>nake</a:t>
            </a:r>
            <a:r>
              <a:rPr lang="en-US" altLang="ko-KR" sz="1000" dirty="0"/>
              <a:t>')</a:t>
            </a:r>
          </a:p>
          <a:p>
            <a:r>
              <a:rPr lang="en-US" altLang="ko-KR" sz="1000" dirty="0"/>
              <a:t>&gt;&gt;&gt; RR</a:t>
            </a:r>
          </a:p>
          <a:p>
            <a:r>
              <a:rPr lang="en-US" altLang="ko-KR" sz="1000" dirty="0"/>
              <a:t>&gt;&gt;&gt; RR == None</a:t>
            </a:r>
          </a:p>
          <a:p>
            <a:r>
              <a:rPr lang="en-US" altLang="ko-KR" sz="1000" dirty="0"/>
              <a:t>True</a:t>
            </a:r>
            <a:endParaRPr lang="ko-KR" altLang="en-US" sz="1000" dirty="0"/>
          </a:p>
        </p:txBody>
      </p:sp>
      <p:sp>
        <p:nvSpPr>
          <p:cNvPr id="5" name="TextBox 4"/>
          <p:cNvSpPr txBox="1"/>
          <p:nvPr/>
        </p:nvSpPr>
        <p:spPr>
          <a:xfrm>
            <a:off x="5004048" y="4056596"/>
            <a:ext cx="3312368" cy="1200329"/>
          </a:xfrm>
          <a:prstGeom prst="rect">
            <a:avLst/>
          </a:prstGeom>
          <a:noFill/>
        </p:spPr>
        <p:txBody>
          <a:bodyPr wrap="square" rtlCol="0">
            <a:spAutoFit/>
          </a:bodyPr>
          <a:lstStyle/>
          <a:p>
            <a:r>
              <a:rPr lang="en-US" altLang="ko-KR" dirty="0"/>
              <a:t>\n</a:t>
            </a:r>
            <a:r>
              <a:rPr lang="ko-KR" altLang="en-US" dirty="0"/>
              <a:t>은 </a:t>
            </a:r>
            <a:r>
              <a:rPr lang="en-US" altLang="ko-KR" dirty="0"/>
              <a:t>.</a:t>
            </a:r>
            <a:r>
              <a:rPr lang="ko-KR" altLang="en-US" dirty="0"/>
              <a:t>과 매치되지 않기 때문이다</a:t>
            </a:r>
            <a:r>
              <a:rPr lang="en-US" altLang="ko-KR" dirty="0"/>
              <a:t>. </a:t>
            </a:r>
            <a:r>
              <a:rPr lang="ko-KR" altLang="en-US" dirty="0"/>
              <a:t>이것이 </a:t>
            </a:r>
            <a:r>
              <a:rPr lang="ko-KR" altLang="en-US" dirty="0" err="1"/>
              <a:t>가능하려면</a:t>
            </a:r>
            <a:r>
              <a:rPr lang="ko-KR" altLang="en-US" dirty="0"/>
              <a:t> 다음과 같이 </a:t>
            </a:r>
            <a:r>
              <a:rPr lang="en-US" altLang="ko-KR" dirty="0" err="1" smtClean="0"/>
              <a:t>re.S</a:t>
            </a:r>
            <a:r>
              <a:rPr lang="ko-KR" altLang="en-US" dirty="0"/>
              <a:t> 옵션을 사용해야 한다</a:t>
            </a:r>
            <a:r>
              <a:rPr lang="en-US" altLang="ko-KR" dirty="0"/>
              <a:t>.</a:t>
            </a:r>
            <a:endParaRPr lang="ko-KR" altLang="en-US" dirty="0"/>
          </a:p>
        </p:txBody>
      </p:sp>
      <p:sp>
        <p:nvSpPr>
          <p:cNvPr id="6" name="직사각형 5"/>
          <p:cNvSpPr/>
          <p:nvPr/>
        </p:nvSpPr>
        <p:spPr>
          <a:xfrm>
            <a:off x="968216" y="4869160"/>
            <a:ext cx="345638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SS = </a:t>
            </a:r>
            <a:r>
              <a:rPr lang="en-US" altLang="ko-KR" sz="1000" dirty="0" err="1"/>
              <a:t>re.compile</a:t>
            </a:r>
            <a:r>
              <a:rPr lang="en-US" altLang="ko-KR" sz="1000" dirty="0"/>
              <a:t>('.</a:t>
            </a:r>
            <a:r>
              <a:rPr lang="en-US" altLang="ko-KR" sz="1000" dirty="0" err="1"/>
              <a:t>ake</a:t>
            </a:r>
            <a:r>
              <a:rPr lang="en-US" altLang="ko-KR" sz="1000" dirty="0"/>
              <a:t>',</a:t>
            </a:r>
            <a:r>
              <a:rPr lang="en-US" altLang="ko-KR" sz="1000" dirty="0" err="1"/>
              <a:t>re.S</a:t>
            </a:r>
            <a:r>
              <a:rPr lang="en-US" altLang="ko-KR" sz="1000" dirty="0"/>
              <a:t>)</a:t>
            </a:r>
          </a:p>
          <a:p>
            <a:r>
              <a:rPr lang="en-US" altLang="ko-KR" sz="1000" dirty="0"/>
              <a:t>&gt;&gt;&gt; RR = </a:t>
            </a:r>
            <a:r>
              <a:rPr lang="en-US" altLang="ko-KR" sz="1000" dirty="0" err="1"/>
              <a:t>SS.match</a:t>
            </a:r>
            <a:r>
              <a:rPr lang="en-US" altLang="ko-KR" sz="1000" dirty="0"/>
              <a:t>('\</a:t>
            </a:r>
            <a:r>
              <a:rPr lang="en-US" altLang="ko-KR" sz="1000" dirty="0" err="1"/>
              <a:t>nake</a:t>
            </a:r>
            <a:r>
              <a:rPr lang="en-US" altLang="ko-KR" sz="1000" dirty="0"/>
              <a:t>')</a:t>
            </a:r>
          </a:p>
          <a:p>
            <a:r>
              <a:rPr lang="en-US" altLang="ko-KR" sz="1000" dirty="0"/>
              <a:t>&gt;&gt;&gt; RR == None</a:t>
            </a:r>
          </a:p>
          <a:p>
            <a:r>
              <a:rPr lang="en-US" altLang="ko-KR" sz="1000" dirty="0"/>
              <a:t>False</a:t>
            </a:r>
          </a:p>
          <a:p>
            <a:r>
              <a:rPr lang="en-US" altLang="ko-KR" sz="1000" dirty="0"/>
              <a:t>&gt;&gt;&gt; </a:t>
            </a:r>
            <a:r>
              <a:rPr lang="en-US" altLang="ko-KR" sz="1000" dirty="0" err="1"/>
              <a:t>RR.group</a:t>
            </a:r>
            <a:r>
              <a:rPr lang="en-US" altLang="ko-KR" sz="1000" dirty="0"/>
              <a:t>()</a:t>
            </a:r>
          </a:p>
          <a:p>
            <a:r>
              <a:rPr lang="en-US" altLang="ko-KR" sz="1000" dirty="0"/>
              <a:t>'\</a:t>
            </a:r>
            <a:r>
              <a:rPr lang="en-US" altLang="ko-KR" sz="1000" dirty="0" err="1"/>
              <a:t>nake</a:t>
            </a:r>
            <a:r>
              <a:rPr lang="en-US" altLang="ko-KR" sz="1000" dirty="0"/>
              <a:t>'</a:t>
            </a:r>
          </a:p>
          <a:p>
            <a:r>
              <a:rPr lang="en-US" altLang="ko-KR" sz="1000" dirty="0"/>
              <a:t>&gt;&gt;&gt; </a:t>
            </a:r>
            <a:endParaRPr lang="ko-KR" altLang="en-US" sz="1000" dirty="0"/>
          </a:p>
        </p:txBody>
      </p:sp>
    </p:spTree>
    <p:extLst>
      <p:ext uri="{BB962C8B-B14F-4D97-AF65-F5344CB8AC3E}">
        <p14:creationId xmlns:p14="http://schemas.microsoft.com/office/powerpoint/2010/main" val="167193596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228600"/>
            <a:ext cx="8226496" cy="990600"/>
          </a:xfrm>
        </p:spPr>
        <p:txBody>
          <a:bodyPr>
            <a:normAutofit fontScale="90000"/>
          </a:bodyPr>
          <a:lstStyle/>
          <a:p>
            <a:r>
              <a:rPr lang="en-US" altLang="ko-KR" b="1" dirty="0" smtClean="0"/>
              <a:t>Compile Options-IGNORECASE</a:t>
            </a:r>
            <a:r>
              <a:rPr lang="en-US" altLang="ko-KR" b="1" dirty="0"/>
              <a:t>, I</a:t>
            </a:r>
          </a:p>
        </p:txBody>
      </p:sp>
      <p:sp>
        <p:nvSpPr>
          <p:cNvPr id="3" name="내용 개체 틀 2"/>
          <p:cNvSpPr>
            <a:spLocks noGrp="1"/>
          </p:cNvSpPr>
          <p:nvPr>
            <p:ph sz="quarter" idx="1"/>
          </p:nvPr>
        </p:nvSpPr>
        <p:spPr>
          <a:xfrm>
            <a:off x="467544" y="1844824"/>
            <a:ext cx="8229600" cy="1152128"/>
          </a:xfrm>
        </p:spPr>
        <p:txBody>
          <a:bodyPr>
            <a:normAutofit/>
          </a:bodyPr>
          <a:lstStyle/>
          <a:p>
            <a:pPr>
              <a:buFont typeface="Wingdings" panose="05000000000000000000" pitchFamily="2" charset="2"/>
              <a:buChar char="§"/>
            </a:pPr>
            <a:r>
              <a:rPr lang="en-US" altLang="ko-KR" sz="1800" dirty="0" smtClean="0"/>
              <a:t> </a:t>
            </a:r>
            <a:r>
              <a:rPr lang="en-US" altLang="ko-KR" sz="1800" dirty="0" err="1"/>
              <a:t>re.IGNORECASE</a:t>
            </a:r>
            <a:r>
              <a:rPr lang="ko-KR" altLang="en-US" sz="1800" dirty="0"/>
              <a:t> 또는 </a:t>
            </a:r>
            <a:r>
              <a:rPr lang="en-US" altLang="ko-KR" sz="1800" dirty="0" err="1"/>
              <a:t>re.I</a:t>
            </a:r>
            <a:r>
              <a:rPr lang="ko-KR" altLang="en-US" sz="1800" dirty="0"/>
              <a:t> 는 대소문자 </a:t>
            </a:r>
            <a:r>
              <a:rPr lang="ko-KR" altLang="en-US" sz="1800" dirty="0" err="1"/>
              <a:t>구분없이</a:t>
            </a:r>
            <a:r>
              <a:rPr lang="ko-KR" altLang="en-US" sz="1800" dirty="0"/>
              <a:t> 매치를 수행하고자 할 경우에 사용하는 옵션이다</a:t>
            </a:r>
            <a:r>
              <a:rPr lang="en-US" altLang="ko-KR" sz="1800" dirty="0"/>
              <a:t>.</a:t>
            </a:r>
            <a:endParaRPr lang="en-US" altLang="ko-KR" sz="1800" dirty="0" smtClean="0"/>
          </a:p>
        </p:txBody>
      </p:sp>
      <p:sp>
        <p:nvSpPr>
          <p:cNvPr id="4" name="직사각형 3"/>
          <p:cNvSpPr/>
          <p:nvPr/>
        </p:nvSpPr>
        <p:spPr>
          <a:xfrm>
            <a:off x="944208" y="3429000"/>
            <a:ext cx="345638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II = </a:t>
            </a:r>
            <a:r>
              <a:rPr lang="en-US" altLang="ko-KR" sz="1000" dirty="0" err="1"/>
              <a:t>re.compile</a:t>
            </a:r>
            <a:r>
              <a:rPr lang="en-US" altLang="ko-KR" sz="1000" dirty="0"/>
              <a:t>('[a-z</a:t>
            </a:r>
            <a:r>
              <a:rPr lang="en-US" altLang="ko-KR" sz="1000" dirty="0" smtClean="0"/>
              <a:t>]+')</a:t>
            </a:r>
          </a:p>
          <a:p>
            <a:r>
              <a:rPr lang="en-US" altLang="ko-KR" sz="1000" dirty="0"/>
              <a:t>&gt;&gt;&gt; ii = </a:t>
            </a:r>
            <a:r>
              <a:rPr lang="en-US" altLang="ko-KR" sz="1000" dirty="0" err="1"/>
              <a:t>II.match</a:t>
            </a:r>
            <a:r>
              <a:rPr lang="en-US" altLang="ko-KR" sz="1000" dirty="0"/>
              <a:t>('Python')</a:t>
            </a:r>
          </a:p>
          <a:p>
            <a:r>
              <a:rPr lang="en-US" altLang="ko-KR" sz="1000" dirty="0"/>
              <a:t>&gt;&gt;&gt; ii == None</a:t>
            </a:r>
          </a:p>
          <a:p>
            <a:r>
              <a:rPr lang="en-US" altLang="ko-KR" sz="1000" dirty="0"/>
              <a:t>True</a:t>
            </a:r>
          </a:p>
          <a:p>
            <a:r>
              <a:rPr lang="en-US" altLang="ko-KR" sz="1000" dirty="0"/>
              <a:t>&gt;&gt;&gt; </a:t>
            </a:r>
            <a:endParaRPr lang="ko-KR" altLang="en-US" sz="1000" dirty="0"/>
          </a:p>
        </p:txBody>
      </p:sp>
      <p:sp>
        <p:nvSpPr>
          <p:cNvPr id="5" name="TextBox 4"/>
          <p:cNvSpPr txBox="1"/>
          <p:nvPr/>
        </p:nvSpPr>
        <p:spPr>
          <a:xfrm>
            <a:off x="5004048" y="4056596"/>
            <a:ext cx="3312368" cy="1200329"/>
          </a:xfrm>
          <a:prstGeom prst="rect">
            <a:avLst/>
          </a:prstGeom>
          <a:noFill/>
        </p:spPr>
        <p:txBody>
          <a:bodyPr wrap="square" rtlCol="0">
            <a:spAutoFit/>
          </a:bodyPr>
          <a:lstStyle/>
          <a:p>
            <a:r>
              <a:rPr lang="en-US" altLang="ko-KR" dirty="0"/>
              <a:t>[a-z]</a:t>
            </a:r>
            <a:r>
              <a:rPr lang="ko-KR" altLang="en-US" dirty="0"/>
              <a:t> 정규식은 소문자만을 의미하지만 </a:t>
            </a:r>
            <a:r>
              <a:rPr lang="en-US" altLang="ko-KR" dirty="0" err="1"/>
              <a:t>re.I</a:t>
            </a:r>
            <a:r>
              <a:rPr lang="ko-KR" altLang="en-US" dirty="0"/>
              <a:t> 옵션에 의해서 대소문자에 관계없이 매치되게 된 것이다</a:t>
            </a:r>
            <a:r>
              <a:rPr lang="en-US" altLang="ko-KR" dirty="0"/>
              <a:t>.</a:t>
            </a:r>
            <a:endParaRPr lang="ko-KR" altLang="en-US" dirty="0"/>
          </a:p>
        </p:txBody>
      </p:sp>
      <p:sp>
        <p:nvSpPr>
          <p:cNvPr id="6" name="직사각형 5"/>
          <p:cNvSpPr/>
          <p:nvPr/>
        </p:nvSpPr>
        <p:spPr>
          <a:xfrm>
            <a:off x="968216" y="4869160"/>
            <a:ext cx="345638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II = </a:t>
            </a:r>
            <a:r>
              <a:rPr lang="en-US" altLang="ko-KR" sz="1000" dirty="0" err="1"/>
              <a:t>re.compile</a:t>
            </a:r>
            <a:r>
              <a:rPr lang="en-US" altLang="ko-KR" sz="1000" dirty="0"/>
              <a:t>('[a-z]+',</a:t>
            </a:r>
            <a:r>
              <a:rPr lang="en-US" altLang="ko-KR" sz="1000" dirty="0" err="1"/>
              <a:t>re.I</a:t>
            </a:r>
            <a:r>
              <a:rPr lang="en-US" altLang="ko-KR" sz="1000" dirty="0"/>
              <a:t>)</a:t>
            </a:r>
          </a:p>
          <a:p>
            <a:r>
              <a:rPr lang="en-US" altLang="ko-KR" sz="1000" dirty="0"/>
              <a:t>&gt;&gt;&gt; ii = </a:t>
            </a:r>
            <a:r>
              <a:rPr lang="en-US" altLang="ko-KR" sz="1000" dirty="0" err="1"/>
              <a:t>II.match</a:t>
            </a:r>
            <a:r>
              <a:rPr lang="en-US" altLang="ko-KR" sz="1000" dirty="0"/>
              <a:t>('Python')</a:t>
            </a:r>
          </a:p>
          <a:p>
            <a:r>
              <a:rPr lang="en-US" altLang="ko-KR" sz="1000" dirty="0"/>
              <a:t>&gt;&gt;&gt; ii == None</a:t>
            </a:r>
          </a:p>
          <a:p>
            <a:r>
              <a:rPr lang="en-US" altLang="ko-KR" sz="1000" dirty="0"/>
              <a:t>False</a:t>
            </a:r>
          </a:p>
          <a:p>
            <a:r>
              <a:rPr lang="en-US" altLang="ko-KR" sz="1000" dirty="0"/>
              <a:t>&gt;&gt;&gt; </a:t>
            </a:r>
            <a:r>
              <a:rPr lang="en-US" altLang="ko-KR" sz="1000" dirty="0" err="1"/>
              <a:t>ii.group</a:t>
            </a:r>
            <a:r>
              <a:rPr lang="en-US" altLang="ko-KR" sz="1000" dirty="0"/>
              <a:t>()</a:t>
            </a:r>
          </a:p>
          <a:p>
            <a:r>
              <a:rPr lang="en-US" altLang="ko-KR" sz="1000" dirty="0"/>
              <a:t>'Python'</a:t>
            </a:r>
          </a:p>
          <a:p>
            <a:r>
              <a:rPr lang="en-US" altLang="ko-KR" sz="1000" dirty="0"/>
              <a:t>&gt;&gt;&gt; </a:t>
            </a:r>
            <a:endParaRPr lang="ko-KR" altLang="en-US" sz="1000" dirty="0"/>
          </a:p>
        </p:txBody>
      </p:sp>
    </p:spTree>
    <p:extLst>
      <p:ext uri="{BB962C8B-B14F-4D97-AF65-F5344CB8AC3E}">
        <p14:creationId xmlns:p14="http://schemas.microsoft.com/office/powerpoint/2010/main" val="396212014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228600"/>
            <a:ext cx="8226496" cy="990600"/>
          </a:xfrm>
        </p:spPr>
        <p:txBody>
          <a:bodyPr>
            <a:normAutofit fontScale="90000"/>
          </a:bodyPr>
          <a:lstStyle/>
          <a:p>
            <a:r>
              <a:rPr lang="en-US" altLang="ko-KR" b="1" dirty="0" smtClean="0"/>
              <a:t>Compile Options-MULTILINE</a:t>
            </a:r>
            <a:r>
              <a:rPr lang="en-US" altLang="ko-KR" b="1" dirty="0"/>
              <a:t>, </a:t>
            </a:r>
            <a:r>
              <a:rPr lang="en-US" altLang="ko-KR" b="1" dirty="0" smtClean="0"/>
              <a:t>M</a:t>
            </a:r>
            <a:endParaRPr lang="en-US" altLang="ko-KR" b="1" dirty="0"/>
          </a:p>
        </p:txBody>
      </p:sp>
      <p:sp>
        <p:nvSpPr>
          <p:cNvPr id="3" name="내용 개체 틀 2"/>
          <p:cNvSpPr>
            <a:spLocks noGrp="1"/>
          </p:cNvSpPr>
          <p:nvPr>
            <p:ph sz="quarter" idx="1"/>
          </p:nvPr>
        </p:nvSpPr>
        <p:spPr>
          <a:xfrm>
            <a:off x="467544" y="1844824"/>
            <a:ext cx="8229600" cy="1152128"/>
          </a:xfrm>
        </p:spPr>
        <p:txBody>
          <a:bodyPr>
            <a:normAutofit fontScale="85000" lnSpcReduction="10000"/>
          </a:bodyPr>
          <a:lstStyle/>
          <a:p>
            <a:pPr>
              <a:buFont typeface="Wingdings" panose="05000000000000000000" pitchFamily="2" charset="2"/>
              <a:buChar char="§"/>
            </a:pPr>
            <a:r>
              <a:rPr lang="en-US" altLang="ko-KR" sz="1800" dirty="0" smtClean="0"/>
              <a:t> </a:t>
            </a:r>
            <a:r>
              <a:rPr lang="en-US" altLang="ko-KR" sz="1800" dirty="0" err="1"/>
              <a:t>re.MULTILINE</a:t>
            </a:r>
            <a:r>
              <a:rPr lang="en-US" altLang="ko-KR" sz="1800" dirty="0"/>
              <a:t> </a:t>
            </a:r>
            <a:r>
              <a:rPr lang="ko-KR" altLang="en-US" sz="1800" dirty="0"/>
              <a:t>또는 </a:t>
            </a:r>
            <a:r>
              <a:rPr lang="en-US" altLang="ko-KR" sz="1800" dirty="0" err="1"/>
              <a:t>re.M</a:t>
            </a:r>
            <a:r>
              <a:rPr lang="en-US" altLang="ko-KR" sz="1800" dirty="0"/>
              <a:t> </a:t>
            </a:r>
            <a:r>
              <a:rPr lang="ko-KR" altLang="en-US" sz="1800" dirty="0"/>
              <a:t>옵션은 </a:t>
            </a:r>
            <a:r>
              <a:rPr lang="ko-KR" altLang="en-US" sz="1800" dirty="0" smtClean="0"/>
              <a:t>메타문자인 </a:t>
            </a:r>
            <a:r>
              <a:rPr lang="en-US" altLang="ko-KR" sz="1800" dirty="0"/>
              <a:t>^, $</a:t>
            </a:r>
            <a:r>
              <a:rPr lang="ko-KR" altLang="en-US" sz="1800" dirty="0"/>
              <a:t>와 연관되어 있는 옵션이다</a:t>
            </a:r>
            <a:r>
              <a:rPr lang="en-US" altLang="ko-KR" sz="1800" dirty="0"/>
              <a:t>. </a:t>
            </a:r>
            <a:endParaRPr lang="en-US" altLang="ko-KR" sz="1800" dirty="0" smtClean="0"/>
          </a:p>
          <a:p>
            <a:pPr>
              <a:buFont typeface="Wingdings" panose="05000000000000000000" pitchFamily="2" charset="2"/>
              <a:buChar char="§"/>
            </a:pPr>
            <a:r>
              <a:rPr lang="en-US" altLang="ko-KR" sz="1800" dirty="0" smtClean="0"/>
              <a:t>^</a:t>
            </a:r>
            <a:r>
              <a:rPr lang="ko-KR" altLang="en-US" sz="1800" dirty="0"/>
              <a:t>와 </a:t>
            </a:r>
            <a:r>
              <a:rPr lang="en-US" altLang="ko-KR" sz="1800" dirty="0" smtClean="0"/>
              <a:t>$</a:t>
            </a:r>
            <a:r>
              <a:rPr lang="ko-KR" altLang="en-US" sz="1800" dirty="0" smtClean="0"/>
              <a:t>의 의미는 </a:t>
            </a:r>
            <a:endParaRPr lang="en-US" altLang="ko-KR" sz="1800" dirty="0"/>
          </a:p>
          <a:p>
            <a:pPr lvl="1">
              <a:buFont typeface="Wingdings" panose="05000000000000000000" pitchFamily="2" charset="2"/>
              <a:buChar char="ü"/>
            </a:pPr>
            <a:r>
              <a:rPr lang="en-US" altLang="ko-KR" sz="1500" dirty="0"/>
              <a:t>^ - </a:t>
            </a:r>
            <a:r>
              <a:rPr lang="ko-KR" altLang="en-US" sz="1500" dirty="0"/>
              <a:t>문자열의 </a:t>
            </a:r>
            <a:r>
              <a:rPr lang="ko-KR" altLang="en-US" sz="1500" dirty="0" smtClean="0"/>
              <a:t>처음</a:t>
            </a:r>
            <a:r>
              <a:rPr lang="en-US" altLang="ko-KR" sz="1500" dirty="0" smtClean="0"/>
              <a:t>, $ </a:t>
            </a:r>
            <a:r>
              <a:rPr lang="en-US" altLang="ko-KR" sz="1500" dirty="0"/>
              <a:t>- </a:t>
            </a:r>
            <a:r>
              <a:rPr lang="ko-KR" altLang="en-US" sz="1500" dirty="0"/>
              <a:t>문자열의 </a:t>
            </a:r>
            <a:r>
              <a:rPr lang="ko-KR" altLang="en-US" sz="1500" dirty="0" smtClean="0"/>
              <a:t>마지막</a:t>
            </a:r>
            <a:endParaRPr lang="en-US" altLang="ko-KR" sz="1500" dirty="0" smtClean="0"/>
          </a:p>
          <a:p>
            <a:pPr lvl="1">
              <a:buFont typeface="Wingdings" panose="05000000000000000000" pitchFamily="2" charset="2"/>
              <a:buChar char="ü"/>
            </a:pPr>
            <a:r>
              <a:rPr lang="en-US" altLang="ko-KR" sz="1400" dirty="0"/>
              <a:t>^python</a:t>
            </a:r>
            <a:r>
              <a:rPr lang="ko-KR" altLang="en-US" sz="1400" dirty="0"/>
              <a:t> 인 경우 </a:t>
            </a:r>
            <a:r>
              <a:rPr lang="ko-KR" altLang="en-US" sz="1400" dirty="0" smtClean="0"/>
              <a:t> </a:t>
            </a:r>
            <a:r>
              <a:rPr lang="ko-KR" altLang="en-US" sz="1400" dirty="0"/>
              <a:t>처음은 항상 </a:t>
            </a:r>
            <a:r>
              <a:rPr lang="en-US" altLang="ko-KR" sz="1400" dirty="0"/>
              <a:t>"python"</a:t>
            </a:r>
            <a:r>
              <a:rPr lang="ko-KR" altLang="en-US" sz="1400" dirty="0"/>
              <a:t>으로 </a:t>
            </a:r>
            <a:r>
              <a:rPr lang="ko-KR" altLang="en-US" sz="1400" dirty="0" smtClean="0"/>
              <a:t>시작</a:t>
            </a:r>
            <a:r>
              <a:rPr lang="en-US" altLang="ko-KR" sz="1400" dirty="0" smtClean="0"/>
              <a:t>, </a:t>
            </a:r>
            <a:r>
              <a:rPr lang="ko-KR" altLang="en-US" sz="1400" dirty="0"/>
              <a:t> </a:t>
            </a:r>
            <a:r>
              <a:rPr lang="en-US" altLang="ko-KR" sz="1400" dirty="0"/>
              <a:t>python$</a:t>
            </a:r>
            <a:r>
              <a:rPr lang="ko-KR" altLang="en-US" sz="1400" dirty="0"/>
              <a:t>라면 </a:t>
            </a:r>
            <a:r>
              <a:rPr lang="ko-KR" altLang="en-US" sz="1400" dirty="0" smtClean="0"/>
              <a:t>마지막은 </a:t>
            </a:r>
            <a:r>
              <a:rPr lang="ko-KR" altLang="en-US" sz="1400" dirty="0"/>
              <a:t>항상 </a:t>
            </a:r>
            <a:r>
              <a:rPr lang="en-US" altLang="ko-KR" sz="1400" dirty="0"/>
              <a:t>"python"</a:t>
            </a:r>
            <a:r>
              <a:rPr lang="ko-KR" altLang="en-US" sz="1400" dirty="0"/>
              <a:t>으로 끝나야 매치</a:t>
            </a:r>
            <a:endParaRPr lang="en-US" altLang="ko-KR" sz="1500" dirty="0" smtClean="0"/>
          </a:p>
        </p:txBody>
      </p:sp>
      <p:sp>
        <p:nvSpPr>
          <p:cNvPr id="4" name="직사각형 3"/>
          <p:cNvSpPr/>
          <p:nvPr/>
        </p:nvSpPr>
        <p:spPr>
          <a:xfrm>
            <a:off x="944208" y="3212976"/>
            <a:ext cx="34563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MM = </a:t>
            </a:r>
            <a:r>
              <a:rPr lang="en-US" altLang="ko-KR" sz="1000" dirty="0" err="1"/>
              <a:t>re.compile</a:t>
            </a:r>
            <a:r>
              <a:rPr lang="en-US" altLang="ko-KR" sz="1000" dirty="0"/>
              <a:t>('^Hello\s\w+')</a:t>
            </a:r>
          </a:p>
          <a:p>
            <a:r>
              <a:rPr lang="en-US" altLang="ko-KR" sz="1000" dirty="0"/>
              <a:t>&gt;&gt;&gt; data = """Hello World</a:t>
            </a:r>
          </a:p>
          <a:p>
            <a:r>
              <a:rPr lang="en-US" altLang="ko-KR" sz="1000" dirty="0"/>
              <a:t>... Hello Dahl</a:t>
            </a:r>
          </a:p>
          <a:p>
            <a:r>
              <a:rPr lang="en-US" altLang="ko-KR" sz="1000" dirty="0"/>
              <a:t>... Hello Moon"""</a:t>
            </a:r>
          </a:p>
          <a:p>
            <a:r>
              <a:rPr lang="en-US" altLang="ko-KR" sz="1000" dirty="0"/>
              <a:t>&gt;&gt;&gt; mm = </a:t>
            </a:r>
            <a:r>
              <a:rPr lang="en-US" altLang="ko-KR" sz="1000" dirty="0" err="1"/>
              <a:t>MM.match</a:t>
            </a:r>
            <a:r>
              <a:rPr lang="en-US" altLang="ko-KR" sz="1000" dirty="0"/>
              <a:t>(data)</a:t>
            </a:r>
          </a:p>
          <a:p>
            <a:r>
              <a:rPr lang="en-US" altLang="ko-KR" sz="1000" dirty="0"/>
              <a:t>&gt;&gt;&gt; </a:t>
            </a:r>
            <a:r>
              <a:rPr lang="en-US" altLang="ko-KR" sz="1000" dirty="0" err="1"/>
              <a:t>mm.group</a:t>
            </a:r>
            <a:r>
              <a:rPr lang="en-US" altLang="ko-KR" sz="1000" dirty="0"/>
              <a:t>()</a:t>
            </a:r>
          </a:p>
          <a:p>
            <a:r>
              <a:rPr lang="en-US" altLang="ko-KR" sz="1000" dirty="0"/>
              <a:t>'Hello World'</a:t>
            </a:r>
          </a:p>
          <a:p>
            <a:r>
              <a:rPr lang="en-US" altLang="ko-KR" sz="1000" dirty="0" smtClean="0"/>
              <a:t>&gt;&gt;&gt;</a:t>
            </a:r>
            <a:endParaRPr lang="ko-KR" altLang="en-US" sz="1000" dirty="0"/>
          </a:p>
        </p:txBody>
      </p:sp>
      <p:sp>
        <p:nvSpPr>
          <p:cNvPr id="5" name="TextBox 4"/>
          <p:cNvSpPr txBox="1"/>
          <p:nvPr/>
        </p:nvSpPr>
        <p:spPr>
          <a:xfrm>
            <a:off x="5004048" y="4056596"/>
            <a:ext cx="3312368" cy="1477328"/>
          </a:xfrm>
          <a:prstGeom prst="rect">
            <a:avLst/>
          </a:prstGeom>
          <a:noFill/>
        </p:spPr>
        <p:txBody>
          <a:bodyPr wrap="square" rtlCol="0">
            <a:spAutoFit/>
          </a:bodyPr>
          <a:lstStyle/>
          <a:p>
            <a:r>
              <a:rPr lang="en-US" altLang="ko-KR" dirty="0" err="1"/>
              <a:t>re.MULTILINE</a:t>
            </a:r>
            <a:r>
              <a:rPr lang="ko-KR" altLang="en-US" dirty="0"/>
              <a:t> 옵션으로 인해 </a:t>
            </a:r>
            <a:r>
              <a:rPr lang="en-US" altLang="ko-KR" dirty="0"/>
              <a:t>^</a:t>
            </a:r>
            <a:r>
              <a:rPr lang="ko-KR" altLang="en-US" dirty="0"/>
              <a:t>메타문자가 문자열 전체가 아닌 라인의 처음이라는 의미를 갖게 되어 다음과 같은 결과가 출력될 것이다</a:t>
            </a:r>
            <a:r>
              <a:rPr lang="en-US" altLang="ko-KR" dirty="0"/>
              <a:t>.</a:t>
            </a:r>
            <a:endParaRPr lang="ko-KR" altLang="en-US" dirty="0"/>
          </a:p>
        </p:txBody>
      </p:sp>
      <p:sp>
        <p:nvSpPr>
          <p:cNvPr id="6" name="직사각형 5"/>
          <p:cNvSpPr/>
          <p:nvPr/>
        </p:nvSpPr>
        <p:spPr>
          <a:xfrm>
            <a:off x="968216" y="4869160"/>
            <a:ext cx="345638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&gt;&gt;&gt; MM </a:t>
            </a:r>
            <a:r>
              <a:rPr lang="en-US" altLang="ko-KR" sz="1000" dirty="0"/>
              <a:t>= </a:t>
            </a:r>
            <a:r>
              <a:rPr lang="en-US" altLang="ko-KR" sz="1000" dirty="0" err="1"/>
              <a:t>re.compile</a:t>
            </a:r>
            <a:r>
              <a:rPr lang="en-US" altLang="ko-KR" sz="1000" dirty="0"/>
              <a:t>('^Hello\s\w+',</a:t>
            </a:r>
            <a:r>
              <a:rPr lang="en-US" altLang="ko-KR" sz="1000" dirty="0" err="1"/>
              <a:t>re.M</a:t>
            </a:r>
            <a:r>
              <a:rPr lang="en-US" altLang="ko-KR" sz="1000" dirty="0"/>
              <a:t>)</a:t>
            </a:r>
          </a:p>
          <a:p>
            <a:r>
              <a:rPr lang="en-US" altLang="ko-KR" sz="1000" dirty="0" smtClean="0"/>
              <a:t>&gt;&gt;&gt; </a:t>
            </a:r>
            <a:r>
              <a:rPr lang="en-US" altLang="ko-KR" sz="1000" dirty="0" err="1" smtClean="0"/>
              <a:t>MM.findall</a:t>
            </a:r>
            <a:r>
              <a:rPr lang="en-US" altLang="ko-KR" sz="1000" dirty="0" smtClean="0"/>
              <a:t>(data</a:t>
            </a:r>
            <a:r>
              <a:rPr lang="en-US" altLang="ko-KR" sz="1000" dirty="0"/>
              <a:t>)</a:t>
            </a:r>
          </a:p>
          <a:p>
            <a:r>
              <a:rPr lang="en-US" altLang="ko-KR" sz="1000" dirty="0"/>
              <a:t>['Hello World', 'Hello Dahl', 'Hello Moon']</a:t>
            </a:r>
            <a:endParaRPr lang="ko-KR" altLang="en-US" sz="1000" dirty="0"/>
          </a:p>
        </p:txBody>
      </p:sp>
    </p:spTree>
    <p:extLst>
      <p:ext uri="{BB962C8B-B14F-4D97-AF65-F5344CB8AC3E}">
        <p14:creationId xmlns:p14="http://schemas.microsoft.com/office/powerpoint/2010/main" val="1255233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Sequence-String </a:t>
            </a:r>
            <a:r>
              <a:rPr lang="ko-KR" altLang="en-US" dirty="0" err="1" smtClean="0"/>
              <a:t>메소드</a:t>
            </a:r>
            <a:r>
              <a:rPr lang="en-US" altLang="ko-KR" dirty="0" smtClean="0"/>
              <a:t>(2)</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en-US" altLang="ko-KR" dirty="0" smtClean="0"/>
              <a:t>String</a:t>
            </a:r>
            <a:r>
              <a:rPr lang="ko-KR" altLang="en-US" dirty="0" smtClean="0"/>
              <a:t> 내장 </a:t>
            </a:r>
            <a:r>
              <a:rPr lang="ko-KR" altLang="en-US" dirty="0" err="1" smtClean="0"/>
              <a:t>메소드</a:t>
            </a:r>
            <a:r>
              <a:rPr lang="ko-KR" altLang="en-US"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032805983"/>
              </p:ext>
            </p:extLst>
          </p:nvPr>
        </p:nvGraphicFramePr>
        <p:xfrm>
          <a:off x="683568" y="2237664"/>
          <a:ext cx="7560840" cy="3757440"/>
        </p:xfrm>
        <a:graphic>
          <a:graphicData uri="http://schemas.openxmlformats.org/drawingml/2006/table">
            <a:tbl>
              <a:tblPr/>
              <a:tblGrid>
                <a:gridCol w="2016224"/>
                <a:gridCol w="5544616"/>
              </a:tblGrid>
              <a:tr h="241331">
                <a:tc>
                  <a:txBody>
                    <a:bodyPr/>
                    <a:lstStyle/>
                    <a:p>
                      <a:pPr algn="ctr" fontAlgn="t"/>
                      <a:r>
                        <a:rPr lang="en-US" altLang="ko-KR" sz="1400" dirty="0" smtClean="0">
                          <a:effectLst/>
                        </a:rPr>
                        <a:t>Method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89232">
                <a:tc>
                  <a:txBody>
                    <a:bodyPr/>
                    <a:lstStyle/>
                    <a:p>
                      <a:pPr marL="0" algn="ctr" rtl="0" eaLnBrk="1" fontAlgn="t" latinLnBrk="1" hangingPunct="1"/>
                      <a:r>
                        <a:rPr kumimoji="0" lang="en-US" altLang="ko-KR" sz="1200" kern="1200" dirty="0" smtClean="0">
                          <a:solidFill>
                            <a:schemeClr val="tx1"/>
                          </a:solidFill>
                          <a:effectLst/>
                          <a:latin typeface="+mn-ea"/>
                          <a:ea typeface="+mn-ea"/>
                          <a:cs typeface="+mn-cs"/>
                        </a:rPr>
                        <a:t>find(</a:t>
                      </a:r>
                      <a:r>
                        <a:rPr kumimoji="0" lang="en-US" altLang="ko-KR" sz="1200" kern="1200" dirty="0" err="1" smtClean="0">
                          <a:solidFill>
                            <a:schemeClr val="tx1"/>
                          </a:solidFill>
                          <a:effectLst/>
                          <a:latin typeface="+mn-ea"/>
                          <a:ea typeface="+mn-ea"/>
                          <a:cs typeface="+mn-cs"/>
                        </a:rPr>
                        <a:t>str</a:t>
                      </a:r>
                      <a:r>
                        <a:rPr kumimoji="0" lang="en-US" altLang="ko-KR" sz="1200" kern="1200" dirty="0" smtClean="0">
                          <a:solidFill>
                            <a:schemeClr val="tx1"/>
                          </a:solidFill>
                          <a:effectLst/>
                          <a:latin typeface="+mn-ea"/>
                          <a:ea typeface="+mn-ea"/>
                          <a:cs typeface="+mn-cs"/>
                        </a:rPr>
                        <a:t>, beg=0 end=</a:t>
                      </a:r>
                      <a:r>
                        <a:rPr kumimoji="0" lang="en-US" altLang="ko-KR" sz="1200" kern="1200" dirty="0" err="1" smtClean="0">
                          <a:solidFill>
                            <a:schemeClr val="tx1"/>
                          </a:solidFill>
                          <a:effectLst/>
                          <a:latin typeface="+mn-ea"/>
                          <a:ea typeface="+mn-ea"/>
                          <a:cs typeface="+mn-cs"/>
                        </a:rPr>
                        <a:t>len</a:t>
                      </a:r>
                      <a:r>
                        <a:rPr kumimoji="0" lang="en-US" altLang="ko-KR" sz="1200" kern="1200" dirty="0" smtClean="0">
                          <a:solidFill>
                            <a:schemeClr val="tx1"/>
                          </a:solidFill>
                          <a:effectLst/>
                          <a:latin typeface="+mn-ea"/>
                          <a:ea typeface="+mn-ea"/>
                          <a:cs typeface="+mn-cs"/>
                        </a:rPr>
                        <a:t>(string))</a:t>
                      </a:r>
                      <a:endParaRPr kumimoji="0" lang="en-US" altLang="ko-KR" sz="1200" kern="1200" dirty="0">
                        <a:solidFill>
                          <a:schemeClr val="tx1"/>
                        </a:solidFill>
                        <a:effectLst/>
                        <a:latin typeface="+mn-ea"/>
                        <a:ea typeface="+mn-ea"/>
                        <a:cs typeface="+mn-cs"/>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Determine if </a:t>
                      </a:r>
                      <a:r>
                        <a:rPr kumimoji="0" lang="en-US" altLang="ko-KR" sz="1200" b="0" i="0" kern="1200" dirty="0" err="1" smtClean="0">
                          <a:solidFill>
                            <a:schemeClr val="tx1"/>
                          </a:solidFill>
                          <a:effectLst/>
                          <a:latin typeface="+mn-lt"/>
                          <a:ea typeface="+mn-ea"/>
                          <a:cs typeface="+mn-cs"/>
                        </a:rPr>
                        <a:t>str</a:t>
                      </a:r>
                      <a:r>
                        <a:rPr kumimoji="0" lang="en-US" altLang="ko-KR" sz="1200" b="0" i="0" kern="1200" dirty="0" smtClean="0">
                          <a:solidFill>
                            <a:schemeClr val="tx1"/>
                          </a:solidFill>
                          <a:effectLst/>
                          <a:latin typeface="+mn-lt"/>
                          <a:ea typeface="+mn-ea"/>
                          <a:cs typeface="+mn-cs"/>
                        </a:rPr>
                        <a:t> occurs in string or in a substring of string if starting index beg and ending index end are given returns index if found and -1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sz="1200" dirty="0" smtClean="0">
                          <a:solidFill>
                            <a:srgbClr val="000000"/>
                          </a:solidFill>
                          <a:effectLst/>
                          <a:latin typeface="+mn-ea"/>
                          <a:ea typeface="+mn-ea"/>
                        </a:rPr>
                        <a:t>index(</a:t>
                      </a:r>
                      <a:r>
                        <a:rPr lang="en-US" sz="1200" dirty="0" err="1" smtClean="0">
                          <a:solidFill>
                            <a:srgbClr val="000000"/>
                          </a:solidFill>
                          <a:effectLst/>
                          <a:latin typeface="+mn-ea"/>
                          <a:ea typeface="+mn-ea"/>
                        </a:rPr>
                        <a:t>str</a:t>
                      </a:r>
                      <a:r>
                        <a:rPr lang="en-US" sz="1200" dirty="0" smtClean="0">
                          <a:solidFill>
                            <a:srgbClr val="000000"/>
                          </a:solidFill>
                          <a:effectLst/>
                          <a:latin typeface="+mn-ea"/>
                          <a:ea typeface="+mn-ea"/>
                        </a:rPr>
                        <a:t>, beg=0, end=</a:t>
                      </a:r>
                      <a:r>
                        <a:rPr lang="en-US" sz="1200" dirty="0" err="1" smtClean="0">
                          <a:solidFill>
                            <a:srgbClr val="000000"/>
                          </a:solidFill>
                          <a:effectLst/>
                          <a:latin typeface="+mn-ea"/>
                          <a:ea typeface="+mn-ea"/>
                        </a:rPr>
                        <a:t>len</a:t>
                      </a:r>
                      <a:r>
                        <a:rPr lang="en-US" sz="1200" dirty="0" smtClean="0">
                          <a:solidFill>
                            <a:srgbClr val="000000"/>
                          </a:solidFill>
                          <a:effectLst/>
                          <a:latin typeface="+mn-ea"/>
                          <a:ea typeface="+mn-ea"/>
                        </a:rPr>
                        <a:t>(string))</a:t>
                      </a:r>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Same as find(), but raises an exception if </a:t>
                      </a:r>
                      <a:r>
                        <a:rPr kumimoji="0" lang="en-US" altLang="ko-KR" sz="1200" b="0" i="0" kern="1200" dirty="0" err="1" smtClean="0">
                          <a:solidFill>
                            <a:schemeClr val="tx1"/>
                          </a:solidFill>
                          <a:effectLst/>
                          <a:latin typeface="+mn-lt"/>
                          <a:ea typeface="+mn-ea"/>
                          <a:cs typeface="+mn-cs"/>
                        </a:rPr>
                        <a:t>str</a:t>
                      </a:r>
                      <a:r>
                        <a:rPr kumimoji="0" lang="en-US" altLang="ko-KR" sz="1200" b="0" i="0" kern="1200" dirty="0" smtClean="0">
                          <a:solidFill>
                            <a:schemeClr val="tx1"/>
                          </a:solidFill>
                          <a:effectLst/>
                          <a:latin typeface="+mn-lt"/>
                          <a:ea typeface="+mn-ea"/>
                          <a:cs typeface="+mn-cs"/>
                        </a:rPr>
                        <a:t> not found.</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kumimoji="0" lang="en-US" sz="1200" kern="1200" dirty="0" err="1" smtClean="0">
                          <a:solidFill>
                            <a:srgbClr val="000000"/>
                          </a:solidFill>
                          <a:effectLst/>
                          <a:latin typeface="+mn-ea"/>
                          <a:ea typeface="+mn-ea"/>
                          <a:cs typeface="+mn-cs"/>
                        </a:rPr>
                        <a:t>isalnum</a:t>
                      </a:r>
                      <a:r>
                        <a:rPr kumimoji="0" lang="en-US" sz="1200" kern="1200" dirty="0">
                          <a:solidFill>
                            <a:srgbClr val="000000"/>
                          </a:solidFill>
                          <a:effectLst/>
                          <a:latin typeface="+mn-ea"/>
                          <a:ea typeface="+mn-ea"/>
                          <a:cs typeface="+mn-cs"/>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true if string has at least 1 character and all characters are alphanumeric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kumimoji="0" lang="en-US" sz="1200" kern="1200" dirty="0" err="1" smtClean="0">
                          <a:solidFill>
                            <a:srgbClr val="000000"/>
                          </a:solidFill>
                          <a:effectLst/>
                          <a:latin typeface="+mn-ea"/>
                          <a:ea typeface="+mn-ea"/>
                          <a:cs typeface="+mn-cs"/>
                        </a:rPr>
                        <a:t>isalpha</a:t>
                      </a:r>
                      <a:r>
                        <a:rPr kumimoji="0" lang="en-US" sz="1200" kern="1200" dirty="0">
                          <a:solidFill>
                            <a:srgbClr val="000000"/>
                          </a:solidFill>
                          <a:effectLst/>
                          <a:latin typeface="+mn-ea"/>
                          <a:ea typeface="+mn-ea"/>
                          <a:cs typeface="+mn-cs"/>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true if string has at least 1 character and all characters are alphabetic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isdigit</a:t>
                      </a:r>
                      <a:r>
                        <a:rPr lang="en-US" altLang="ko-KR" sz="1200" dirty="0" smtClean="0">
                          <a:solidFill>
                            <a:srgbClr val="000000"/>
                          </a:solidFill>
                          <a:effectLst/>
                          <a:latin typeface="+mn-ea"/>
                          <a:ea typeface="+mn-ea"/>
                        </a:rPr>
                        <a:t>()</a:t>
                      </a:r>
                    </a:p>
                    <a:p>
                      <a:pPr marL="0" marR="0" indent="0" algn="ctr" defTabSz="914400" rtl="0" eaLnBrk="1" fontAlgn="t" latinLnBrk="1" hangingPunct="1">
                        <a:lnSpc>
                          <a:spcPct val="100000"/>
                        </a:lnSpc>
                        <a:spcBef>
                          <a:spcPts val="0"/>
                        </a:spcBef>
                        <a:spcAft>
                          <a:spcPts val="0"/>
                        </a:spcAft>
                        <a:buClrTx/>
                        <a:buSzTx/>
                        <a:buFontTx/>
                        <a:buNone/>
                        <a:tabLst/>
                        <a:defRPr/>
                      </a:pPr>
                      <a:endParaRPr lang="en-US" altLang="ko-KR" sz="1200" dirty="0" smtClean="0">
                        <a:solidFill>
                          <a:srgbClr val="000000"/>
                        </a:solidFill>
                        <a:effectLst/>
                        <a:latin typeface="+mn-ea"/>
                        <a:ea typeface="+mn-ea"/>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true if string contains only digits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islower</a:t>
                      </a:r>
                      <a:r>
                        <a:rPr lang="en-US" altLang="ko-KR" sz="1200" dirty="0" smtClean="0">
                          <a:solidFill>
                            <a:srgbClr val="000000"/>
                          </a:solidFill>
                          <a:effectLst/>
                          <a:latin typeface="+mn-ea"/>
                          <a:ea typeface="+mn-ea"/>
                        </a:rPr>
                        <a:t>()</a:t>
                      </a:r>
                      <a:endParaRPr lang="en-US" altLang="ko-KR" sz="1200" dirty="0" smtClean="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true if string has at least 1 cased character and all cased characters are in lowercase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err="1" smtClean="0">
                          <a:solidFill>
                            <a:srgbClr val="000000"/>
                          </a:solidFill>
                          <a:effectLst/>
                          <a:latin typeface="+mn-ea"/>
                          <a:ea typeface="+mn-ea"/>
                          <a:cs typeface="+mn-cs"/>
                        </a:rPr>
                        <a:t>isnumeric</a:t>
                      </a:r>
                      <a:r>
                        <a:rPr kumimoji="0" lang="en-US" sz="1200" kern="1200" dirty="0" smtClean="0">
                          <a:solidFill>
                            <a:srgbClr val="000000"/>
                          </a:solidFill>
                          <a:effectLst/>
                          <a:latin typeface="+mn-ea"/>
                          <a:ea typeface="+mn-ea"/>
                          <a:cs typeface="+mn-cs"/>
                        </a:rPr>
                        <a:t>()</a:t>
                      </a:r>
                      <a:endParaRPr kumimoji="0" lang="en-US" sz="1200" kern="1200" dirty="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true if a </a:t>
                      </a:r>
                      <a:r>
                        <a:rPr kumimoji="0" lang="en-US" altLang="ko-KR" sz="1200" b="0" i="0" kern="1200" dirty="0" err="1" smtClean="0">
                          <a:solidFill>
                            <a:schemeClr val="tx1"/>
                          </a:solidFill>
                          <a:effectLst/>
                          <a:latin typeface="+mn-lt"/>
                          <a:ea typeface="+mn-ea"/>
                          <a:cs typeface="+mn-cs"/>
                        </a:rPr>
                        <a:t>unicode</a:t>
                      </a:r>
                      <a:r>
                        <a:rPr kumimoji="0" lang="en-US" altLang="ko-KR" sz="1200" b="0" i="0" kern="1200" dirty="0" smtClean="0">
                          <a:solidFill>
                            <a:schemeClr val="tx1"/>
                          </a:solidFill>
                          <a:effectLst/>
                          <a:latin typeface="+mn-lt"/>
                          <a:ea typeface="+mn-ea"/>
                          <a:cs typeface="+mn-cs"/>
                        </a:rPr>
                        <a:t> string contains only numeric characters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17523956"/>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9552" y="228600"/>
            <a:ext cx="8226496" cy="990600"/>
          </a:xfrm>
        </p:spPr>
        <p:txBody>
          <a:bodyPr>
            <a:normAutofit/>
          </a:bodyPr>
          <a:lstStyle/>
          <a:p>
            <a:r>
              <a:rPr lang="en-US" altLang="ko-KR" b="1" dirty="0" smtClean="0"/>
              <a:t>Compile Options-</a:t>
            </a:r>
            <a:r>
              <a:rPr lang="en-US" altLang="ko-KR" b="1" dirty="0"/>
              <a:t>VERBOSE, </a:t>
            </a:r>
            <a:r>
              <a:rPr lang="en-US" altLang="ko-KR" b="1" dirty="0" smtClean="0"/>
              <a:t>X</a:t>
            </a:r>
            <a:endParaRPr lang="en-US" altLang="ko-KR" b="1" dirty="0"/>
          </a:p>
        </p:txBody>
      </p:sp>
      <p:sp>
        <p:nvSpPr>
          <p:cNvPr id="3" name="내용 개체 틀 2"/>
          <p:cNvSpPr>
            <a:spLocks noGrp="1"/>
          </p:cNvSpPr>
          <p:nvPr>
            <p:ph sz="quarter" idx="1"/>
          </p:nvPr>
        </p:nvSpPr>
        <p:spPr>
          <a:xfrm>
            <a:off x="467544" y="1844824"/>
            <a:ext cx="8229600" cy="1152128"/>
          </a:xfrm>
        </p:spPr>
        <p:txBody>
          <a:bodyPr>
            <a:normAutofit/>
          </a:bodyPr>
          <a:lstStyle/>
          <a:p>
            <a:pPr>
              <a:buFont typeface="Wingdings" panose="05000000000000000000" pitchFamily="2" charset="2"/>
              <a:buChar char="§"/>
            </a:pPr>
            <a:r>
              <a:rPr lang="en-US" altLang="ko-KR" sz="1800" dirty="0" smtClean="0"/>
              <a:t> </a:t>
            </a:r>
            <a:r>
              <a:rPr lang="ko-KR" altLang="en-US" sz="1600" dirty="0"/>
              <a:t>이해하기 어려운 정규식에 주석 또는 라인단위로 </a:t>
            </a:r>
            <a:r>
              <a:rPr lang="ko-KR" altLang="en-US" sz="1600" dirty="0" smtClean="0"/>
              <a:t>구분을 하여 표시할 수 있도록 처리</a:t>
            </a:r>
            <a:endParaRPr lang="en-US" altLang="ko-KR" sz="1500" dirty="0" smtClean="0"/>
          </a:p>
        </p:txBody>
      </p:sp>
      <p:sp>
        <p:nvSpPr>
          <p:cNvPr id="4" name="직사각형 3"/>
          <p:cNvSpPr/>
          <p:nvPr/>
        </p:nvSpPr>
        <p:spPr>
          <a:xfrm>
            <a:off x="944208" y="3212976"/>
            <a:ext cx="34563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altLang="ko-KR" sz="1000" smtClean="0"/>
              <a:t>&gt;&gt;&gt; charref </a:t>
            </a:r>
            <a:r>
              <a:rPr lang="it-IT" altLang="ko-KR" sz="1000"/>
              <a:t>= re.compile(r'&amp;[#](0[0-7]+|[0-9]+|x[0-9a-fA-F]+);')</a:t>
            </a:r>
            <a:endParaRPr lang="ko-KR" altLang="en-US" sz="1000" dirty="0"/>
          </a:p>
        </p:txBody>
      </p:sp>
      <p:sp>
        <p:nvSpPr>
          <p:cNvPr id="5" name="TextBox 4"/>
          <p:cNvSpPr txBox="1"/>
          <p:nvPr/>
        </p:nvSpPr>
        <p:spPr>
          <a:xfrm>
            <a:off x="5004048" y="3429000"/>
            <a:ext cx="3312368" cy="2492990"/>
          </a:xfrm>
          <a:prstGeom prst="rect">
            <a:avLst/>
          </a:prstGeom>
          <a:noFill/>
        </p:spPr>
        <p:txBody>
          <a:bodyPr wrap="square" rtlCol="0">
            <a:spAutoFit/>
          </a:bodyPr>
          <a:lstStyle/>
          <a:p>
            <a:r>
              <a:rPr lang="ko-KR" altLang="en-US" sz="1200" dirty="0" err="1"/>
              <a:t>첫번째와</a:t>
            </a:r>
            <a:r>
              <a:rPr lang="ko-KR" altLang="en-US" sz="1200" dirty="0"/>
              <a:t> </a:t>
            </a:r>
            <a:r>
              <a:rPr lang="ko-KR" altLang="en-US" sz="1200" dirty="0" err="1"/>
              <a:t>두번째의</a:t>
            </a:r>
            <a:r>
              <a:rPr lang="ko-KR" altLang="en-US" sz="1200" dirty="0"/>
              <a:t> </a:t>
            </a:r>
            <a:r>
              <a:rPr lang="ko-KR" altLang="en-US" sz="1200" dirty="0" err="1"/>
              <a:t>컴파일된</a:t>
            </a:r>
            <a:r>
              <a:rPr lang="ko-KR" altLang="en-US" sz="1200" dirty="0"/>
              <a:t> 패턴 객체는 모두 동일한 역할을 한다</a:t>
            </a:r>
            <a:r>
              <a:rPr lang="en-US" altLang="ko-KR" sz="1200" dirty="0"/>
              <a:t>. </a:t>
            </a:r>
            <a:endParaRPr lang="en-US" altLang="ko-KR" sz="1200" dirty="0" smtClean="0"/>
          </a:p>
          <a:p>
            <a:endParaRPr lang="en-US" altLang="ko-KR" sz="1200" dirty="0"/>
          </a:p>
          <a:p>
            <a:r>
              <a:rPr lang="ko-KR" altLang="en-US" sz="1200" dirty="0" smtClean="0"/>
              <a:t>하지만 </a:t>
            </a:r>
            <a:r>
              <a:rPr lang="ko-KR" altLang="en-US" sz="1200" dirty="0"/>
              <a:t>정규식이 복잡할 경우 </a:t>
            </a:r>
            <a:r>
              <a:rPr lang="ko-KR" altLang="en-US" sz="1200" dirty="0" err="1"/>
              <a:t>두번째</a:t>
            </a:r>
            <a:r>
              <a:rPr lang="ko-KR" altLang="en-US" sz="1200" dirty="0"/>
              <a:t> 처럼 주석을 적고 </a:t>
            </a:r>
            <a:r>
              <a:rPr lang="ko-KR" altLang="en-US" sz="1200" dirty="0" err="1"/>
              <a:t>여러줄로</a:t>
            </a:r>
            <a:r>
              <a:rPr lang="ko-KR" altLang="en-US" sz="1200" dirty="0"/>
              <a:t> 표현하는 것이 훨씬 </a:t>
            </a:r>
            <a:r>
              <a:rPr lang="ko-KR" altLang="en-US" sz="1200" dirty="0" err="1"/>
              <a:t>가독성이</a:t>
            </a:r>
            <a:r>
              <a:rPr lang="ko-KR" altLang="en-US" sz="1200" dirty="0"/>
              <a:t> 좋다는 것을 알 수 있을 것이다</a:t>
            </a:r>
            <a:r>
              <a:rPr lang="en-US" altLang="ko-KR" sz="1200" dirty="0" smtClean="0"/>
              <a:t>.</a:t>
            </a:r>
          </a:p>
          <a:p>
            <a:endParaRPr lang="en-US" altLang="ko-KR" sz="1200" dirty="0"/>
          </a:p>
          <a:p>
            <a:r>
              <a:rPr lang="en-US" altLang="ko-KR" sz="1200" dirty="0" err="1"/>
              <a:t>re.VERBOSE</a:t>
            </a:r>
            <a:r>
              <a:rPr lang="en-US" altLang="ko-KR" sz="1200" dirty="0"/>
              <a:t> </a:t>
            </a:r>
            <a:r>
              <a:rPr lang="ko-KR" altLang="en-US" sz="1200" dirty="0"/>
              <a:t>옵션을 사용하면 문자열에 사용된 </a:t>
            </a:r>
            <a:r>
              <a:rPr lang="en-US" altLang="ko-KR" sz="1200" dirty="0"/>
              <a:t>whitespace </a:t>
            </a:r>
            <a:r>
              <a:rPr lang="ko-KR" altLang="en-US" sz="1200" dirty="0"/>
              <a:t>는 컴파일 시 제거된다</a:t>
            </a:r>
            <a:r>
              <a:rPr lang="en-US" altLang="ko-KR" sz="1200" dirty="0"/>
              <a:t>. (</a:t>
            </a:r>
            <a:r>
              <a:rPr lang="ko-KR" altLang="en-US" sz="1200" dirty="0"/>
              <a:t>단 </a:t>
            </a:r>
            <a:r>
              <a:rPr lang="en-US" altLang="ko-KR" sz="1200" dirty="0"/>
              <a:t>[] </a:t>
            </a:r>
            <a:r>
              <a:rPr lang="ko-KR" altLang="en-US" sz="1200" dirty="0"/>
              <a:t>내에 사용된 </a:t>
            </a:r>
            <a:r>
              <a:rPr lang="en-US" altLang="ko-KR" sz="1200" dirty="0"/>
              <a:t>whitespace</a:t>
            </a:r>
            <a:r>
              <a:rPr lang="ko-KR" altLang="en-US" sz="1200" dirty="0"/>
              <a:t>는 제외</a:t>
            </a:r>
            <a:r>
              <a:rPr lang="en-US" altLang="ko-KR" sz="1200" dirty="0" smtClean="0"/>
              <a:t>)</a:t>
            </a:r>
          </a:p>
          <a:p>
            <a:endParaRPr lang="en-US" altLang="ko-KR" sz="1200" dirty="0"/>
          </a:p>
          <a:p>
            <a:r>
              <a:rPr lang="ko-KR" altLang="en-US" sz="1200" dirty="0"/>
              <a:t>그리고 라인단위로 </a:t>
            </a:r>
            <a:r>
              <a:rPr lang="en-US" altLang="ko-KR" sz="1200" dirty="0"/>
              <a:t># </a:t>
            </a:r>
            <a:r>
              <a:rPr lang="ko-KR" altLang="en-US" sz="1200" dirty="0"/>
              <a:t>을 이용하여 </a:t>
            </a:r>
            <a:r>
              <a:rPr lang="ko-KR" altLang="en-US" sz="1200" dirty="0" err="1"/>
              <a:t>주석문을</a:t>
            </a:r>
            <a:r>
              <a:rPr lang="ko-KR" altLang="en-US" sz="1200" dirty="0"/>
              <a:t> 작성하는 것이 가능하게 된다</a:t>
            </a:r>
            <a:r>
              <a:rPr lang="en-US" altLang="ko-KR" sz="1200" dirty="0"/>
              <a:t>.</a:t>
            </a:r>
          </a:p>
        </p:txBody>
      </p:sp>
      <p:sp>
        <p:nvSpPr>
          <p:cNvPr id="6" name="직사각형 5"/>
          <p:cNvSpPr/>
          <p:nvPr/>
        </p:nvSpPr>
        <p:spPr>
          <a:xfrm>
            <a:off x="968216" y="4869160"/>
            <a:ext cx="345638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&gt;&gt;&gt; </a:t>
            </a:r>
            <a:r>
              <a:rPr lang="en-US" altLang="ko-KR" sz="1000" dirty="0" err="1" smtClean="0"/>
              <a:t>charref</a:t>
            </a:r>
            <a:r>
              <a:rPr lang="en-US" altLang="ko-KR" sz="1000" dirty="0" smtClean="0"/>
              <a:t> </a:t>
            </a:r>
            <a:r>
              <a:rPr lang="en-US" altLang="ko-KR" sz="1000" dirty="0"/>
              <a:t>= </a:t>
            </a:r>
            <a:r>
              <a:rPr lang="en-US" altLang="ko-KR" sz="1000" dirty="0" err="1"/>
              <a:t>re.compile</a:t>
            </a:r>
            <a:r>
              <a:rPr lang="en-US" altLang="ko-KR" sz="1000" dirty="0"/>
              <a:t>(r""" &amp;[#] # Start of a numeric entity reference ( 0[0-7]+ # Octal form | [0-9]+ # Decimal form | x[0-9a-fA-F]+ # Hexadecimal form ) ; # Trailing semicolon """, </a:t>
            </a:r>
            <a:r>
              <a:rPr lang="en-US" altLang="ko-KR" sz="1000" dirty="0" err="1"/>
              <a:t>re.VERBOSE</a:t>
            </a:r>
            <a:r>
              <a:rPr lang="en-US" altLang="ko-KR" sz="1000" dirty="0"/>
              <a:t>)</a:t>
            </a:r>
            <a:endParaRPr lang="ko-KR" altLang="en-US" sz="1000" dirty="0"/>
          </a:p>
        </p:txBody>
      </p:sp>
    </p:spTree>
    <p:extLst>
      <p:ext uri="{BB962C8B-B14F-4D97-AF65-F5344CB8AC3E}">
        <p14:creationId xmlns:p14="http://schemas.microsoft.com/office/powerpoint/2010/main" val="340329621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err="1"/>
              <a:t>정규표현식</a:t>
            </a:r>
            <a:r>
              <a:rPr lang="ko-KR" altLang="en-US" b="1" dirty="0"/>
              <a:t> </a:t>
            </a:r>
            <a:r>
              <a:rPr lang="en-US" altLang="ko-KR" b="1" dirty="0" smtClean="0"/>
              <a:t>–Compile </a:t>
            </a:r>
            <a:r>
              <a:rPr lang="ko-KR" altLang="en-US" b="1" dirty="0" smtClean="0"/>
              <a:t>후 검색</a:t>
            </a:r>
            <a:endParaRPr lang="ko-KR" altLang="en-US" b="1" dirty="0"/>
          </a:p>
        </p:txBody>
      </p:sp>
      <p:sp>
        <p:nvSpPr>
          <p:cNvPr id="3" name="내용 개체 틀 2"/>
          <p:cNvSpPr>
            <a:spLocks noGrp="1"/>
          </p:cNvSpPr>
          <p:nvPr>
            <p:ph sz="quarter" idx="1"/>
          </p:nvPr>
        </p:nvSpPr>
        <p:spPr>
          <a:xfrm>
            <a:off x="457200" y="1600201"/>
            <a:ext cx="8229600" cy="1252735"/>
          </a:xfrm>
        </p:spPr>
        <p:txBody>
          <a:bodyPr>
            <a:normAutofit fontScale="85000" lnSpcReduction="20000"/>
          </a:bodyPr>
          <a:lstStyle/>
          <a:p>
            <a:pPr>
              <a:lnSpc>
                <a:spcPct val="120000"/>
              </a:lnSpc>
              <a:buFont typeface="Wingdings" panose="05000000000000000000" pitchFamily="2" charset="2"/>
              <a:buChar char="§"/>
            </a:pPr>
            <a:r>
              <a:rPr lang="en-US" altLang="ko-KR" sz="1800" dirty="0"/>
              <a:t>match, search</a:t>
            </a:r>
            <a:r>
              <a:rPr lang="ko-KR" altLang="en-US" sz="1800" dirty="0"/>
              <a:t>는 정규식과 매치될 때에는 </a:t>
            </a:r>
            <a:r>
              <a:rPr lang="en-US" altLang="ko-KR" sz="1800" dirty="0"/>
              <a:t>match object</a:t>
            </a:r>
            <a:r>
              <a:rPr lang="ko-KR" altLang="en-US" sz="1800" dirty="0"/>
              <a:t>를 </a:t>
            </a:r>
            <a:r>
              <a:rPr lang="ko-KR" altLang="en-US" sz="1800" dirty="0" err="1"/>
              <a:t>리턴하고</a:t>
            </a:r>
            <a:r>
              <a:rPr lang="ko-KR" altLang="en-US" sz="1800" dirty="0"/>
              <a:t> 매치되지 않을 경우에는 </a:t>
            </a:r>
            <a:r>
              <a:rPr lang="en-US" altLang="ko-KR" sz="1800" dirty="0"/>
              <a:t>None</a:t>
            </a:r>
            <a:r>
              <a:rPr lang="ko-KR" altLang="en-US" sz="1800" dirty="0"/>
              <a:t>을 </a:t>
            </a:r>
            <a:r>
              <a:rPr lang="ko-KR" altLang="en-US" sz="1800" dirty="0" smtClean="0"/>
              <a:t>리턴</a:t>
            </a:r>
            <a:endParaRPr lang="en-US" altLang="ko-KR" sz="1800" dirty="0" smtClean="0"/>
          </a:p>
          <a:p>
            <a:pPr>
              <a:lnSpc>
                <a:spcPct val="120000"/>
              </a:lnSpc>
              <a:buFont typeface="Wingdings" panose="05000000000000000000" pitchFamily="2" charset="2"/>
              <a:buChar char="§"/>
            </a:pPr>
            <a:r>
              <a:rPr lang="en-US" altLang="ko-KR" sz="1800" dirty="0"/>
              <a:t>match - </a:t>
            </a:r>
            <a:r>
              <a:rPr lang="ko-KR" altLang="en-US" sz="1800" dirty="0"/>
              <a:t>문자열의 처음부터 검색</a:t>
            </a:r>
          </a:p>
          <a:p>
            <a:pPr>
              <a:lnSpc>
                <a:spcPct val="120000"/>
              </a:lnSpc>
              <a:buFont typeface="Wingdings" panose="05000000000000000000" pitchFamily="2" charset="2"/>
              <a:buChar char="§"/>
            </a:pPr>
            <a:r>
              <a:rPr lang="en-US" altLang="ko-KR" sz="1800" dirty="0"/>
              <a:t>search </a:t>
            </a:r>
            <a:r>
              <a:rPr lang="en-US" altLang="ko-KR" sz="1800" dirty="0" smtClean="0"/>
              <a:t>– </a:t>
            </a:r>
            <a:r>
              <a:rPr lang="ko-KR" altLang="en-US" sz="1800" dirty="0" smtClean="0"/>
              <a:t>문자열 내에서 일치하는 것이 </a:t>
            </a:r>
            <a:r>
              <a:rPr lang="ko-KR" altLang="en-US" sz="1800" dirty="0"/>
              <a:t>있는지 검색</a:t>
            </a:r>
            <a:endParaRPr lang="en-US" altLang="ko-KR" sz="1800" dirty="0" smtClean="0"/>
          </a:p>
        </p:txBody>
      </p:sp>
      <p:graphicFrame>
        <p:nvGraphicFramePr>
          <p:cNvPr id="5" name="표 4"/>
          <p:cNvGraphicFramePr>
            <a:graphicFrameLocks noGrp="1"/>
          </p:cNvGraphicFramePr>
          <p:nvPr>
            <p:extLst>
              <p:ext uri="{D42A27DB-BD31-4B8C-83A1-F6EECF244321}">
                <p14:modId xmlns:p14="http://schemas.microsoft.com/office/powerpoint/2010/main" val="2624698383"/>
              </p:ext>
            </p:extLst>
          </p:nvPr>
        </p:nvGraphicFramePr>
        <p:xfrm>
          <a:off x="539552" y="3212976"/>
          <a:ext cx="8153400" cy="1631564"/>
        </p:xfrm>
        <a:graphic>
          <a:graphicData uri="http://schemas.openxmlformats.org/drawingml/2006/table">
            <a:tbl>
              <a:tblPr/>
              <a:tblGrid>
                <a:gridCol w="2664296"/>
                <a:gridCol w="5489104"/>
              </a:tblGrid>
              <a:tr h="178778">
                <a:tc>
                  <a:txBody>
                    <a:bodyPr/>
                    <a:lstStyle/>
                    <a:p>
                      <a:pPr algn="ctr"/>
                      <a:r>
                        <a:rPr lang="en-US" sz="1200" b="1" dirty="0">
                          <a:effectLst/>
                        </a:rPr>
                        <a:t>Method</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b="1" dirty="0">
                          <a:effectLst/>
                        </a:rPr>
                        <a:t>목적</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178778">
                <a:tc>
                  <a:txBody>
                    <a:bodyPr/>
                    <a:lstStyle/>
                    <a:p>
                      <a:pPr algn="l"/>
                      <a:r>
                        <a:rPr lang="en-US" sz="1200" dirty="0">
                          <a:effectLst/>
                        </a:rPr>
                        <a:t>match()</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문자열의 처음부터 정규식과 매치되는지 조사한다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12862">
                <a:tc>
                  <a:txBody>
                    <a:bodyPr/>
                    <a:lstStyle/>
                    <a:p>
                      <a:pPr algn="l"/>
                      <a:r>
                        <a:rPr lang="en-US" sz="1200">
                          <a:effectLst/>
                        </a:rPr>
                        <a:t>search()</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문자열 전체를 검색하여 정규식과 매치되는지 조사한다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12862">
                <a:tc>
                  <a:txBody>
                    <a:bodyPr/>
                    <a:lstStyle/>
                    <a:p>
                      <a:pPr algn="l"/>
                      <a:r>
                        <a:rPr lang="en-US" sz="1200">
                          <a:effectLst/>
                        </a:rPr>
                        <a:t>findall()</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정규식과 매치되는 </a:t>
                      </a:r>
                      <a:r>
                        <a:rPr lang="ko-KR" altLang="en-US" sz="1200" dirty="0" smtClean="0">
                          <a:effectLst/>
                        </a:rPr>
                        <a:t>모든 라인의 </a:t>
                      </a:r>
                      <a:r>
                        <a:rPr lang="ko-KR" altLang="en-US" sz="1200" dirty="0">
                          <a:effectLst/>
                        </a:rPr>
                        <a:t>문자열</a:t>
                      </a:r>
                      <a:r>
                        <a:rPr lang="en-US" altLang="ko-KR" sz="1200" dirty="0">
                          <a:effectLst/>
                        </a:rPr>
                        <a:t>(substring)</a:t>
                      </a:r>
                      <a:r>
                        <a:rPr lang="ko-KR" altLang="en-US" sz="1200" dirty="0">
                          <a:effectLst/>
                        </a:rPr>
                        <a:t>을 리스트로 </a:t>
                      </a:r>
                      <a:r>
                        <a:rPr lang="ko-KR" altLang="en-US" sz="1200" dirty="0" err="1">
                          <a:effectLst/>
                        </a:rPr>
                        <a:t>리턴한다</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312862">
                <a:tc>
                  <a:txBody>
                    <a:bodyPr/>
                    <a:lstStyle/>
                    <a:p>
                      <a:pPr algn="l"/>
                      <a:r>
                        <a:rPr lang="en-US" sz="1200">
                          <a:effectLst/>
                        </a:rPr>
                        <a:t>finditer()</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정규식과 매치되는 모든 </a:t>
                      </a:r>
                      <a:r>
                        <a:rPr lang="ko-KR" altLang="en-US" sz="1200" dirty="0" smtClean="0">
                          <a:effectLst/>
                        </a:rPr>
                        <a:t>라인의 문자열</a:t>
                      </a:r>
                      <a:r>
                        <a:rPr lang="en-US" altLang="ko-KR" sz="1200" dirty="0">
                          <a:effectLst/>
                        </a:rPr>
                        <a:t>(substring)</a:t>
                      </a:r>
                      <a:r>
                        <a:rPr lang="ko-KR" altLang="en-US" sz="1200" dirty="0">
                          <a:effectLst/>
                        </a:rPr>
                        <a:t>을 </a:t>
                      </a:r>
                      <a:r>
                        <a:rPr lang="en-US" altLang="ko-KR" sz="1200" dirty="0">
                          <a:effectLst/>
                        </a:rPr>
                        <a:t>iterator </a:t>
                      </a:r>
                      <a:r>
                        <a:rPr lang="ko-KR" altLang="en-US" sz="1200" dirty="0">
                          <a:effectLst/>
                        </a:rPr>
                        <a:t>객체로 </a:t>
                      </a:r>
                      <a:r>
                        <a:rPr lang="ko-KR" altLang="en-US" sz="1200" dirty="0" err="1">
                          <a:effectLst/>
                        </a:rPr>
                        <a:t>리턴한다</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graphicFrame>
        <p:nvGraphicFramePr>
          <p:cNvPr id="4" name="표 3"/>
          <p:cNvGraphicFramePr>
            <a:graphicFrameLocks noGrp="1"/>
          </p:cNvGraphicFramePr>
          <p:nvPr>
            <p:extLst>
              <p:ext uri="{D42A27DB-BD31-4B8C-83A1-F6EECF244321}">
                <p14:modId xmlns:p14="http://schemas.microsoft.com/office/powerpoint/2010/main" val="3355126754"/>
              </p:ext>
            </p:extLst>
          </p:nvPr>
        </p:nvGraphicFramePr>
        <p:xfrm>
          <a:off x="611560" y="5085183"/>
          <a:ext cx="8136904" cy="1168192"/>
        </p:xfrm>
        <a:graphic>
          <a:graphicData uri="http://schemas.openxmlformats.org/drawingml/2006/table">
            <a:tbl>
              <a:tblPr/>
              <a:tblGrid>
                <a:gridCol w="1643128"/>
                <a:gridCol w="6493776"/>
              </a:tblGrid>
              <a:tr h="228472">
                <a:tc>
                  <a:txBody>
                    <a:bodyPr/>
                    <a:lstStyle/>
                    <a:p>
                      <a:pPr algn="ctr" fontAlgn="t"/>
                      <a:r>
                        <a:rPr lang="en-US" sz="1000" dirty="0">
                          <a:effectLst/>
                        </a:rPr>
                        <a:t>Parameter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28472">
                <a:tc>
                  <a:txBody>
                    <a:bodyPr/>
                    <a:lstStyle/>
                    <a:p>
                      <a:pPr fontAlgn="t"/>
                      <a:r>
                        <a:rPr lang="en-US" sz="1000">
                          <a:effectLst/>
                        </a:rPr>
                        <a:t>pattern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000" dirty="0" err="1" smtClean="0">
                          <a:effectLst/>
                        </a:rPr>
                        <a:t>정규표현식</a:t>
                      </a:r>
                      <a:endParaRPr lang="en-US" sz="10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9776">
                <a:tc>
                  <a:txBody>
                    <a:bodyPr/>
                    <a:lstStyle/>
                    <a:p>
                      <a:pPr fontAlgn="t"/>
                      <a:r>
                        <a:rPr lang="en-US" sz="1000">
                          <a:effectLst/>
                        </a:rPr>
                        <a:t>string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000" dirty="0" err="1" smtClean="0">
                          <a:effectLst/>
                        </a:rPr>
                        <a:t>패턴매칭될</a:t>
                      </a:r>
                      <a:r>
                        <a:rPr lang="ko-KR" altLang="en-US" sz="1000" dirty="0" smtClean="0">
                          <a:effectLst/>
                        </a:rPr>
                        <a:t> 문자열</a:t>
                      </a:r>
                      <a:endParaRPr lang="en-US" sz="10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09776">
                <a:tc>
                  <a:txBody>
                    <a:bodyPr/>
                    <a:lstStyle/>
                    <a:p>
                      <a:pPr fontAlgn="t"/>
                      <a:r>
                        <a:rPr lang="en-US" sz="1000">
                          <a:effectLst/>
                        </a:rPr>
                        <a:t>flags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000" dirty="0" smtClean="0">
                          <a:effectLst/>
                        </a:rPr>
                        <a:t>패턴 매칭할</a:t>
                      </a:r>
                      <a:r>
                        <a:rPr lang="ko-KR" altLang="en-US" sz="1000" baseline="0" dirty="0" smtClean="0">
                          <a:effectLst/>
                        </a:rPr>
                        <a:t> 때 필요한 컴파일 </a:t>
                      </a:r>
                      <a:r>
                        <a:rPr lang="en-US" altLang="ko-KR" sz="1000" baseline="0" dirty="0" smtClean="0">
                          <a:effectLst/>
                        </a:rPr>
                        <a:t>options </a:t>
                      </a:r>
                      <a:r>
                        <a:rPr lang="ko-KR" altLang="en-US" sz="1000" baseline="0" dirty="0" smtClean="0">
                          <a:effectLst/>
                        </a:rPr>
                        <a:t>들로 </a:t>
                      </a:r>
                      <a:r>
                        <a:rPr lang="en-US" altLang="ko-KR" sz="1000" baseline="0" dirty="0" smtClean="0">
                          <a:effectLst/>
                        </a:rPr>
                        <a:t>or(|)</a:t>
                      </a:r>
                      <a:r>
                        <a:rPr lang="ko-KR" altLang="en-US" sz="1000" baseline="0" dirty="0" smtClean="0">
                          <a:effectLst/>
                        </a:rPr>
                        <a:t>연산자로 묶어서 표현</a:t>
                      </a:r>
                      <a:endParaRPr lang="en-US" sz="10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5558466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a:t>match </a:t>
            </a:r>
            <a:r>
              <a:rPr lang="en-US" altLang="ko-KR" b="1" dirty="0" smtClean="0"/>
              <a:t>– match object</a:t>
            </a:r>
            <a:endParaRPr lang="en-US" altLang="ko-KR" b="1" dirty="0"/>
          </a:p>
        </p:txBody>
      </p:sp>
      <p:sp>
        <p:nvSpPr>
          <p:cNvPr id="3" name="내용 개체 틀 2"/>
          <p:cNvSpPr>
            <a:spLocks noGrp="1"/>
          </p:cNvSpPr>
          <p:nvPr>
            <p:ph sz="quarter" idx="1"/>
          </p:nvPr>
        </p:nvSpPr>
        <p:spPr>
          <a:xfrm>
            <a:off x="457200" y="1600201"/>
            <a:ext cx="8229600" cy="676671"/>
          </a:xfrm>
        </p:spPr>
        <p:txBody>
          <a:bodyPr>
            <a:normAutofit fontScale="85000" lnSpcReduction="20000"/>
          </a:bodyPr>
          <a:lstStyle/>
          <a:p>
            <a:pPr>
              <a:lnSpc>
                <a:spcPct val="120000"/>
              </a:lnSpc>
              <a:buFont typeface="Wingdings" panose="05000000000000000000" pitchFamily="2" charset="2"/>
              <a:buChar char="§"/>
            </a:pPr>
            <a:r>
              <a:rPr lang="en-US" altLang="ko-KR" sz="1800" dirty="0" smtClean="0"/>
              <a:t>Match</a:t>
            </a:r>
            <a:r>
              <a:rPr lang="ko-KR" altLang="en-US" sz="1800" dirty="0" smtClean="0"/>
              <a:t>는 </a:t>
            </a:r>
            <a:r>
              <a:rPr lang="ko-KR" altLang="en-US" sz="1800" dirty="0" err="1" smtClean="0"/>
              <a:t>첫번째</a:t>
            </a:r>
            <a:r>
              <a:rPr lang="ko-KR" altLang="en-US" sz="1800" dirty="0" smtClean="0"/>
              <a:t> 자리부터 동일한 패턴이 발생할 때만 </a:t>
            </a:r>
            <a:r>
              <a:rPr lang="en-US" altLang="ko-KR" sz="1800" dirty="0" smtClean="0"/>
              <a:t>Object</a:t>
            </a:r>
            <a:r>
              <a:rPr lang="ko-KR" altLang="en-US" sz="1800" dirty="0" smtClean="0"/>
              <a:t>가 만들어 짐</a:t>
            </a:r>
            <a:r>
              <a:rPr lang="en-US" altLang="ko-KR" sz="1800" dirty="0" smtClean="0"/>
              <a:t> </a:t>
            </a:r>
          </a:p>
          <a:p>
            <a:pPr>
              <a:lnSpc>
                <a:spcPct val="120000"/>
              </a:lnSpc>
              <a:buFont typeface="Wingdings" panose="05000000000000000000" pitchFamily="2" charset="2"/>
              <a:buChar char="§"/>
            </a:pPr>
            <a:r>
              <a:rPr lang="en-US" altLang="ko-KR" sz="1800" dirty="0" smtClean="0"/>
              <a:t>Match() </a:t>
            </a:r>
            <a:r>
              <a:rPr lang="ko-KR" altLang="en-US" sz="1800" dirty="0" err="1" smtClean="0"/>
              <a:t>메소드에서</a:t>
            </a:r>
            <a:r>
              <a:rPr lang="ko-KR" altLang="en-US" sz="1800" dirty="0" smtClean="0"/>
              <a:t> </a:t>
            </a:r>
            <a:r>
              <a:rPr lang="ko-KR" altLang="en-US" sz="1800" dirty="0" err="1" smtClean="0"/>
              <a:t>리턴하는</a:t>
            </a:r>
            <a:r>
              <a:rPr lang="ko-KR" altLang="en-US" sz="1800" dirty="0" smtClean="0"/>
              <a:t> 객체를 이용해서 </a:t>
            </a:r>
            <a:r>
              <a:rPr lang="ko-KR" altLang="en-US" sz="1800" dirty="0" err="1" smtClean="0"/>
              <a:t>메소드를</a:t>
            </a:r>
            <a:r>
              <a:rPr lang="ko-KR" altLang="en-US" sz="1800" dirty="0" smtClean="0"/>
              <a:t> 가지고</a:t>
            </a:r>
            <a:r>
              <a:rPr lang="en-US" altLang="ko-KR" sz="1800" dirty="0" smtClean="0"/>
              <a:t> </a:t>
            </a:r>
            <a:r>
              <a:rPr lang="ko-KR" altLang="en-US" sz="1800" dirty="0" smtClean="0"/>
              <a:t>확인</a:t>
            </a:r>
            <a:endParaRPr lang="en-US" altLang="ko-KR" sz="1800" dirty="0" smtClean="0"/>
          </a:p>
        </p:txBody>
      </p:sp>
      <p:graphicFrame>
        <p:nvGraphicFramePr>
          <p:cNvPr id="5" name="표 4"/>
          <p:cNvGraphicFramePr>
            <a:graphicFrameLocks noGrp="1"/>
          </p:cNvGraphicFramePr>
          <p:nvPr>
            <p:extLst>
              <p:ext uri="{D42A27DB-BD31-4B8C-83A1-F6EECF244321}">
                <p14:modId xmlns:p14="http://schemas.microsoft.com/office/powerpoint/2010/main" val="3266597367"/>
              </p:ext>
            </p:extLst>
          </p:nvPr>
        </p:nvGraphicFramePr>
        <p:xfrm>
          <a:off x="4860032" y="3284984"/>
          <a:ext cx="3672408" cy="3168352"/>
        </p:xfrm>
        <a:graphic>
          <a:graphicData uri="http://schemas.openxmlformats.org/drawingml/2006/table">
            <a:tbl>
              <a:tblPr/>
              <a:tblGrid>
                <a:gridCol w="1200037"/>
                <a:gridCol w="2472371"/>
              </a:tblGrid>
              <a:tr h="467243">
                <a:tc>
                  <a:txBody>
                    <a:bodyPr/>
                    <a:lstStyle/>
                    <a:p>
                      <a:pPr algn="ctr"/>
                      <a:r>
                        <a:rPr lang="en-US" sz="1200" b="1" dirty="0">
                          <a:effectLst/>
                        </a:rPr>
                        <a:t>Method</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b="1" dirty="0">
                          <a:effectLst/>
                        </a:rPr>
                        <a:t>목적</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7243">
                <a:tc>
                  <a:txBody>
                    <a:bodyPr/>
                    <a:lstStyle/>
                    <a:p>
                      <a:pPr algn="ctr"/>
                      <a:r>
                        <a:rPr lang="en-US" sz="1200" dirty="0">
                          <a:effectLst/>
                        </a:rPr>
                        <a:t>group()</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문자열을 </a:t>
                      </a:r>
                      <a:r>
                        <a:rPr lang="ko-KR" altLang="en-US" sz="1200" dirty="0" err="1">
                          <a:effectLst/>
                        </a:rPr>
                        <a:t>리턴한다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778739">
                <a:tc>
                  <a:txBody>
                    <a:bodyPr/>
                    <a:lstStyle/>
                    <a:p>
                      <a:pPr algn="ctr"/>
                      <a:r>
                        <a:rPr lang="en-US" sz="1200" dirty="0">
                          <a:effectLst/>
                        </a:rPr>
                        <a:t>start()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문자열의 시작 위치를 </a:t>
                      </a:r>
                      <a:r>
                        <a:rPr lang="ko-KR" altLang="en-US" sz="1200" dirty="0" err="1">
                          <a:effectLst/>
                        </a:rPr>
                        <a:t>리턴한다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7243">
                <a:tc>
                  <a:txBody>
                    <a:bodyPr/>
                    <a:lstStyle/>
                    <a:p>
                      <a:pPr algn="ctr"/>
                      <a:r>
                        <a:rPr lang="en-US" sz="1200" dirty="0">
                          <a:effectLst/>
                        </a:rPr>
                        <a:t>end()</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문자열의 끝 위치를 </a:t>
                      </a:r>
                      <a:r>
                        <a:rPr lang="ko-KR" altLang="en-US" sz="1200" dirty="0" err="1">
                          <a:effectLst/>
                        </a:rPr>
                        <a:t>리턴한다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987884">
                <a:tc>
                  <a:txBody>
                    <a:bodyPr/>
                    <a:lstStyle/>
                    <a:p>
                      <a:pPr algn="ctr"/>
                      <a:r>
                        <a:rPr lang="en-US" sz="1200" dirty="0">
                          <a:effectLst/>
                        </a:rPr>
                        <a:t>span()</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문자열의 </a:t>
                      </a:r>
                      <a:r>
                        <a:rPr lang="en-US" altLang="ko-KR" sz="1200" dirty="0">
                          <a:effectLst/>
                        </a:rPr>
                        <a:t>(</a:t>
                      </a:r>
                      <a:r>
                        <a:rPr lang="ko-KR" altLang="en-US" sz="1200" dirty="0">
                          <a:effectLst/>
                        </a:rPr>
                        <a:t>시작</a:t>
                      </a:r>
                      <a:r>
                        <a:rPr lang="en-US" altLang="ko-KR" sz="1200" dirty="0">
                          <a:effectLst/>
                        </a:rPr>
                        <a:t>, </a:t>
                      </a:r>
                      <a:r>
                        <a:rPr lang="ko-KR" altLang="en-US" sz="1200" dirty="0">
                          <a:effectLst/>
                        </a:rPr>
                        <a:t>끝</a:t>
                      </a:r>
                      <a:r>
                        <a:rPr lang="en-US" altLang="ko-KR" sz="1200" dirty="0">
                          <a:effectLst/>
                        </a:rPr>
                        <a:t>) </a:t>
                      </a:r>
                      <a:r>
                        <a:rPr lang="ko-KR" altLang="en-US" sz="1200" dirty="0">
                          <a:effectLst/>
                        </a:rPr>
                        <a:t>에 해당되는 </a:t>
                      </a:r>
                      <a:r>
                        <a:rPr lang="ko-KR" altLang="en-US" sz="1200" dirty="0" err="1">
                          <a:effectLst/>
                        </a:rPr>
                        <a:t>튜플을</a:t>
                      </a:r>
                      <a:r>
                        <a:rPr lang="ko-KR" altLang="en-US" sz="1200" dirty="0">
                          <a:effectLst/>
                        </a:rPr>
                        <a:t> </a:t>
                      </a:r>
                      <a:r>
                        <a:rPr lang="ko-KR" altLang="en-US" sz="1200" dirty="0" err="1">
                          <a:effectLst/>
                        </a:rPr>
                        <a:t>리턴한다</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4" name="직사각형 3"/>
          <p:cNvSpPr/>
          <p:nvPr/>
        </p:nvSpPr>
        <p:spPr>
          <a:xfrm>
            <a:off x="611560" y="3212976"/>
            <a:ext cx="3888432" cy="3384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mat = </a:t>
            </a:r>
            <a:r>
              <a:rPr lang="en-US" altLang="ko-KR" sz="1000" dirty="0" err="1"/>
              <a:t>re.compile</a:t>
            </a:r>
            <a:r>
              <a:rPr lang="en-US" altLang="ko-KR" sz="1000" dirty="0"/>
              <a:t>("[a-z</a:t>
            </a:r>
            <a:r>
              <a:rPr lang="en-US" altLang="ko-KR" sz="1000" dirty="0" smtClean="0"/>
              <a:t>]+")</a:t>
            </a:r>
          </a:p>
          <a:p>
            <a:r>
              <a:rPr lang="en-US" altLang="ko-KR" sz="1000" dirty="0"/>
              <a:t>&gt;&gt;&gt; mat</a:t>
            </a:r>
          </a:p>
          <a:p>
            <a:r>
              <a:rPr lang="en-US" altLang="ko-KR" sz="1000" dirty="0"/>
              <a:t>&lt;_</a:t>
            </a:r>
            <a:r>
              <a:rPr lang="en-US" altLang="ko-KR" sz="1000" dirty="0" err="1"/>
              <a:t>sre.SRE_Pattern</a:t>
            </a:r>
            <a:r>
              <a:rPr lang="en-US" altLang="ko-KR" sz="1000" dirty="0"/>
              <a:t> object at 0x063D2C60&gt;</a:t>
            </a:r>
          </a:p>
          <a:p>
            <a:r>
              <a:rPr lang="en-US" altLang="ko-KR" sz="1000" dirty="0"/>
              <a:t>&gt;&gt;&gt; </a:t>
            </a:r>
            <a:endParaRPr lang="en-US" altLang="ko-KR" sz="1000" dirty="0" smtClean="0"/>
          </a:p>
          <a:p>
            <a:r>
              <a:rPr lang="en-US" altLang="ko-KR" sz="1000" dirty="0"/>
              <a:t>&gt;&gt;&gt; </a:t>
            </a:r>
            <a:r>
              <a:rPr lang="en-US" altLang="ko-KR" sz="1000" dirty="0" err="1"/>
              <a:t>mo</a:t>
            </a:r>
            <a:r>
              <a:rPr lang="en-US" altLang="ko-KR" sz="1000" dirty="0"/>
              <a:t> = </a:t>
            </a:r>
            <a:r>
              <a:rPr lang="en-US" altLang="ko-KR" sz="1000" dirty="0" err="1"/>
              <a:t>mat.match</a:t>
            </a:r>
            <a:r>
              <a:rPr lang="en-US" altLang="ko-KR" sz="1000" dirty="0"/>
              <a:t>('</a:t>
            </a:r>
            <a:r>
              <a:rPr lang="en-US" altLang="ko-KR" sz="1000" dirty="0" err="1"/>
              <a:t>abc</a:t>
            </a:r>
            <a:r>
              <a:rPr lang="en-US" altLang="ko-KR" sz="1000" dirty="0" smtClean="0"/>
              <a:t>')</a:t>
            </a:r>
          </a:p>
          <a:p>
            <a:r>
              <a:rPr lang="en-US" altLang="ko-KR" sz="1000" dirty="0"/>
              <a:t>&gt;&gt;&gt; </a:t>
            </a:r>
            <a:r>
              <a:rPr lang="en-US" altLang="ko-KR" sz="1000" dirty="0" err="1"/>
              <a:t>mo</a:t>
            </a:r>
            <a:endParaRPr lang="en-US" altLang="ko-KR" sz="1000" dirty="0"/>
          </a:p>
          <a:p>
            <a:r>
              <a:rPr lang="en-US" altLang="ko-KR" sz="1000" dirty="0"/>
              <a:t>&lt;_</a:t>
            </a:r>
            <a:r>
              <a:rPr lang="en-US" altLang="ko-KR" sz="1000" dirty="0" err="1"/>
              <a:t>sre.SRE_Match</a:t>
            </a:r>
            <a:r>
              <a:rPr lang="en-US" altLang="ko-KR" sz="1000" dirty="0"/>
              <a:t> object at 0x065567C8&gt;</a:t>
            </a:r>
          </a:p>
          <a:p>
            <a:r>
              <a:rPr lang="en-US" altLang="ko-KR" sz="1000" dirty="0"/>
              <a:t>&gt;&gt;&gt; </a:t>
            </a:r>
          </a:p>
          <a:p>
            <a:r>
              <a:rPr lang="en-US" altLang="ko-KR" sz="1000" dirty="0"/>
              <a:t>&gt;&gt;&gt; </a:t>
            </a:r>
            <a:r>
              <a:rPr lang="en-US" altLang="ko-KR" sz="1000" dirty="0" err="1"/>
              <a:t>mo.group</a:t>
            </a:r>
            <a:r>
              <a:rPr lang="en-US" altLang="ko-KR" sz="1000" dirty="0"/>
              <a:t>()</a:t>
            </a:r>
          </a:p>
          <a:p>
            <a:r>
              <a:rPr lang="en-US" altLang="ko-KR" sz="1000" dirty="0"/>
              <a:t>'</a:t>
            </a:r>
            <a:r>
              <a:rPr lang="en-US" altLang="ko-KR" sz="1000" dirty="0" err="1"/>
              <a:t>abc</a:t>
            </a:r>
            <a:r>
              <a:rPr lang="en-US" altLang="ko-KR" sz="1000" dirty="0"/>
              <a:t>'</a:t>
            </a:r>
          </a:p>
          <a:p>
            <a:r>
              <a:rPr lang="en-US" altLang="ko-KR" sz="1000" dirty="0"/>
              <a:t>&gt;&gt;&gt; </a:t>
            </a:r>
            <a:endParaRPr lang="en-US" altLang="ko-KR" sz="1000" dirty="0" smtClean="0"/>
          </a:p>
          <a:p>
            <a:r>
              <a:rPr lang="en-US" altLang="ko-KR" sz="1000" dirty="0"/>
              <a:t>&gt;&gt;&gt; </a:t>
            </a:r>
            <a:r>
              <a:rPr lang="en-US" altLang="ko-KR" sz="1000" dirty="0" err="1"/>
              <a:t>mo.start</a:t>
            </a:r>
            <a:r>
              <a:rPr lang="en-US" altLang="ko-KR" sz="1000" dirty="0"/>
              <a:t>()</a:t>
            </a:r>
          </a:p>
          <a:p>
            <a:r>
              <a:rPr lang="en-US" altLang="ko-KR" sz="1000" dirty="0"/>
              <a:t>0</a:t>
            </a:r>
          </a:p>
          <a:p>
            <a:r>
              <a:rPr lang="en-US" altLang="ko-KR" sz="1000" dirty="0"/>
              <a:t>&gt;&gt;&gt; </a:t>
            </a:r>
            <a:r>
              <a:rPr lang="en-US" altLang="ko-KR" sz="1000" dirty="0" err="1"/>
              <a:t>mo.end</a:t>
            </a:r>
            <a:r>
              <a:rPr lang="en-US" altLang="ko-KR" sz="1000" dirty="0"/>
              <a:t>()</a:t>
            </a:r>
          </a:p>
          <a:p>
            <a:r>
              <a:rPr lang="en-US" altLang="ko-KR" sz="1000" dirty="0"/>
              <a:t>3</a:t>
            </a:r>
          </a:p>
          <a:p>
            <a:r>
              <a:rPr lang="en-US" altLang="ko-KR" sz="1000" dirty="0"/>
              <a:t>&gt;&gt;&gt; </a:t>
            </a:r>
            <a:r>
              <a:rPr lang="en-US" altLang="ko-KR" sz="1000" dirty="0" err="1"/>
              <a:t>mo.span</a:t>
            </a:r>
            <a:r>
              <a:rPr lang="en-US" altLang="ko-KR" sz="1000" dirty="0"/>
              <a:t>()</a:t>
            </a:r>
          </a:p>
          <a:p>
            <a:r>
              <a:rPr lang="en-US" altLang="ko-KR" sz="1000" dirty="0"/>
              <a:t>(0, 3)</a:t>
            </a:r>
          </a:p>
          <a:p>
            <a:r>
              <a:rPr lang="en-US" altLang="ko-KR" sz="1000" dirty="0"/>
              <a:t>&gt;&gt;&gt; </a:t>
            </a:r>
            <a:r>
              <a:rPr lang="en-US" altLang="ko-KR" sz="1000" dirty="0" smtClean="0"/>
              <a:t>#</a:t>
            </a:r>
            <a:r>
              <a:rPr lang="ko-KR" altLang="en-US" sz="1000" dirty="0" smtClean="0"/>
              <a:t>동일한 패턴이 아니면 </a:t>
            </a:r>
            <a:r>
              <a:rPr lang="ko-KR" altLang="en-US" sz="1000" dirty="0" err="1" smtClean="0"/>
              <a:t>미스매칭</a:t>
            </a:r>
            <a:endParaRPr lang="en-US" altLang="ko-KR" sz="1000" dirty="0" smtClean="0"/>
          </a:p>
          <a:p>
            <a:r>
              <a:rPr lang="en-US" altLang="ko-KR" sz="1000" dirty="0"/>
              <a:t>&gt;&gt;&gt; if </a:t>
            </a:r>
            <a:r>
              <a:rPr lang="en-US" altLang="ko-KR" sz="1000" dirty="0" err="1"/>
              <a:t>mat.match</a:t>
            </a:r>
            <a:r>
              <a:rPr lang="en-US" altLang="ko-KR" sz="1000" dirty="0"/>
              <a:t>("  </a:t>
            </a:r>
            <a:r>
              <a:rPr lang="en-US" altLang="ko-KR" sz="1000" dirty="0" err="1"/>
              <a:t>abc</a:t>
            </a:r>
            <a:r>
              <a:rPr lang="en-US" altLang="ko-KR" sz="1000" dirty="0"/>
              <a:t>") == None :</a:t>
            </a:r>
          </a:p>
          <a:p>
            <a:r>
              <a:rPr lang="en-US" altLang="ko-KR" sz="1000" dirty="0"/>
              <a:t>...     print("mismatch")</a:t>
            </a:r>
          </a:p>
          <a:p>
            <a:r>
              <a:rPr lang="en-US" altLang="ko-KR" sz="1000" dirty="0"/>
              <a:t>... </a:t>
            </a:r>
          </a:p>
          <a:p>
            <a:r>
              <a:rPr lang="en-US" altLang="ko-KR" sz="1000" dirty="0"/>
              <a:t>mismatch</a:t>
            </a:r>
            <a:endParaRPr lang="ko-KR" altLang="en-US" sz="1000" dirty="0"/>
          </a:p>
        </p:txBody>
      </p:sp>
    </p:spTree>
    <p:extLst>
      <p:ext uri="{BB962C8B-B14F-4D97-AF65-F5344CB8AC3E}">
        <p14:creationId xmlns:p14="http://schemas.microsoft.com/office/powerpoint/2010/main" val="1870945658"/>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search – match object</a:t>
            </a:r>
            <a:endParaRPr lang="en-US" altLang="ko-KR" b="1" dirty="0"/>
          </a:p>
        </p:txBody>
      </p:sp>
      <p:sp>
        <p:nvSpPr>
          <p:cNvPr id="3" name="내용 개체 틀 2"/>
          <p:cNvSpPr>
            <a:spLocks noGrp="1"/>
          </p:cNvSpPr>
          <p:nvPr>
            <p:ph sz="quarter" idx="1"/>
          </p:nvPr>
        </p:nvSpPr>
        <p:spPr>
          <a:xfrm>
            <a:off x="467544" y="1628800"/>
            <a:ext cx="8229600" cy="676671"/>
          </a:xfrm>
        </p:spPr>
        <p:txBody>
          <a:bodyPr>
            <a:normAutofit/>
          </a:bodyPr>
          <a:lstStyle/>
          <a:p>
            <a:pPr>
              <a:lnSpc>
                <a:spcPct val="120000"/>
              </a:lnSpc>
              <a:buFont typeface="Wingdings" panose="05000000000000000000" pitchFamily="2" charset="2"/>
              <a:buChar char="§"/>
            </a:pPr>
            <a:r>
              <a:rPr lang="ko-KR" altLang="en-US" sz="1800" dirty="0" smtClean="0"/>
              <a:t>내부에 있는 패턴을 검색하여 처음부터 매칭되는 것을 검색하여 매칭시킴</a:t>
            </a:r>
            <a:endParaRPr lang="en-US" altLang="ko-KR" sz="1800" dirty="0" smtClean="0"/>
          </a:p>
        </p:txBody>
      </p:sp>
      <p:graphicFrame>
        <p:nvGraphicFramePr>
          <p:cNvPr id="5" name="표 4"/>
          <p:cNvGraphicFramePr>
            <a:graphicFrameLocks noGrp="1"/>
          </p:cNvGraphicFramePr>
          <p:nvPr>
            <p:extLst>
              <p:ext uri="{D42A27DB-BD31-4B8C-83A1-F6EECF244321}">
                <p14:modId xmlns:p14="http://schemas.microsoft.com/office/powerpoint/2010/main" val="2683988661"/>
              </p:ext>
            </p:extLst>
          </p:nvPr>
        </p:nvGraphicFramePr>
        <p:xfrm>
          <a:off x="4860032" y="3284984"/>
          <a:ext cx="3672408" cy="3168352"/>
        </p:xfrm>
        <a:graphic>
          <a:graphicData uri="http://schemas.openxmlformats.org/drawingml/2006/table">
            <a:tbl>
              <a:tblPr/>
              <a:tblGrid>
                <a:gridCol w="1200037"/>
                <a:gridCol w="2472371"/>
              </a:tblGrid>
              <a:tr h="467243">
                <a:tc>
                  <a:txBody>
                    <a:bodyPr/>
                    <a:lstStyle/>
                    <a:p>
                      <a:pPr algn="ctr"/>
                      <a:r>
                        <a:rPr lang="en-US" sz="1200" b="1" dirty="0">
                          <a:effectLst/>
                        </a:rPr>
                        <a:t>Method</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b="1" dirty="0">
                          <a:effectLst/>
                        </a:rPr>
                        <a:t>목적</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7243">
                <a:tc>
                  <a:txBody>
                    <a:bodyPr/>
                    <a:lstStyle/>
                    <a:p>
                      <a:pPr algn="ctr"/>
                      <a:r>
                        <a:rPr lang="en-US" sz="1200" dirty="0">
                          <a:effectLst/>
                        </a:rPr>
                        <a:t>group()</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문자열을 </a:t>
                      </a:r>
                      <a:r>
                        <a:rPr lang="ko-KR" altLang="en-US" sz="1200" dirty="0" err="1">
                          <a:effectLst/>
                        </a:rPr>
                        <a:t>리턴한다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778739">
                <a:tc>
                  <a:txBody>
                    <a:bodyPr/>
                    <a:lstStyle/>
                    <a:p>
                      <a:pPr algn="ctr"/>
                      <a:r>
                        <a:rPr lang="en-US" sz="1200" dirty="0">
                          <a:effectLst/>
                        </a:rPr>
                        <a:t>start()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문자열의 시작 위치를 </a:t>
                      </a:r>
                      <a:r>
                        <a:rPr lang="ko-KR" altLang="en-US" sz="1200" dirty="0" err="1">
                          <a:effectLst/>
                        </a:rPr>
                        <a:t>리턴한다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7243">
                <a:tc>
                  <a:txBody>
                    <a:bodyPr/>
                    <a:lstStyle/>
                    <a:p>
                      <a:pPr algn="ctr"/>
                      <a:r>
                        <a:rPr lang="en-US" sz="1200" dirty="0">
                          <a:effectLst/>
                        </a:rPr>
                        <a:t>end()</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문자열의 끝 위치를 </a:t>
                      </a:r>
                      <a:r>
                        <a:rPr lang="ko-KR" altLang="en-US" sz="1200" dirty="0" err="1">
                          <a:effectLst/>
                        </a:rPr>
                        <a:t>리턴한다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987884">
                <a:tc>
                  <a:txBody>
                    <a:bodyPr/>
                    <a:lstStyle/>
                    <a:p>
                      <a:pPr algn="ctr"/>
                      <a:r>
                        <a:rPr lang="en-US" sz="1200" dirty="0">
                          <a:effectLst/>
                        </a:rPr>
                        <a:t>span()</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문자열의 </a:t>
                      </a:r>
                      <a:r>
                        <a:rPr lang="en-US" altLang="ko-KR" sz="1200" dirty="0">
                          <a:effectLst/>
                        </a:rPr>
                        <a:t>(</a:t>
                      </a:r>
                      <a:r>
                        <a:rPr lang="ko-KR" altLang="en-US" sz="1200" dirty="0">
                          <a:effectLst/>
                        </a:rPr>
                        <a:t>시작</a:t>
                      </a:r>
                      <a:r>
                        <a:rPr lang="en-US" altLang="ko-KR" sz="1200" dirty="0">
                          <a:effectLst/>
                        </a:rPr>
                        <a:t>, </a:t>
                      </a:r>
                      <a:r>
                        <a:rPr lang="ko-KR" altLang="en-US" sz="1200" dirty="0">
                          <a:effectLst/>
                        </a:rPr>
                        <a:t>끝</a:t>
                      </a:r>
                      <a:r>
                        <a:rPr lang="en-US" altLang="ko-KR" sz="1200" dirty="0">
                          <a:effectLst/>
                        </a:rPr>
                        <a:t>) </a:t>
                      </a:r>
                      <a:r>
                        <a:rPr lang="ko-KR" altLang="en-US" sz="1200" dirty="0">
                          <a:effectLst/>
                        </a:rPr>
                        <a:t>에 해당되는 </a:t>
                      </a:r>
                      <a:r>
                        <a:rPr lang="ko-KR" altLang="en-US" sz="1200" dirty="0" err="1">
                          <a:effectLst/>
                        </a:rPr>
                        <a:t>튜플을</a:t>
                      </a:r>
                      <a:r>
                        <a:rPr lang="ko-KR" altLang="en-US" sz="1200" dirty="0">
                          <a:effectLst/>
                        </a:rPr>
                        <a:t> </a:t>
                      </a:r>
                      <a:r>
                        <a:rPr lang="ko-KR" altLang="en-US" sz="1200" dirty="0" err="1">
                          <a:effectLst/>
                        </a:rPr>
                        <a:t>리턴한다</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4" name="직사각형 3"/>
          <p:cNvSpPr/>
          <p:nvPr/>
        </p:nvSpPr>
        <p:spPr>
          <a:xfrm>
            <a:off x="611560" y="3212976"/>
            <a:ext cx="3888432" cy="3384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mat = </a:t>
            </a:r>
            <a:r>
              <a:rPr lang="en-US" altLang="ko-KR" sz="1000" dirty="0" err="1"/>
              <a:t>re.compile</a:t>
            </a:r>
            <a:r>
              <a:rPr lang="en-US" altLang="ko-KR" sz="1000" dirty="0"/>
              <a:t>("[a-z</a:t>
            </a:r>
            <a:r>
              <a:rPr lang="en-US" altLang="ko-KR" sz="1000" dirty="0" smtClean="0"/>
              <a:t>]+")</a:t>
            </a:r>
          </a:p>
          <a:p>
            <a:r>
              <a:rPr lang="en-US" altLang="ko-KR" sz="1000" dirty="0"/>
              <a:t>&gt;&gt;&gt; mat</a:t>
            </a:r>
          </a:p>
          <a:p>
            <a:r>
              <a:rPr lang="en-US" altLang="ko-KR" sz="1000" dirty="0"/>
              <a:t>&lt;_</a:t>
            </a:r>
            <a:r>
              <a:rPr lang="en-US" altLang="ko-KR" sz="1000" dirty="0" err="1"/>
              <a:t>sre.SRE_Pattern</a:t>
            </a:r>
            <a:r>
              <a:rPr lang="en-US" altLang="ko-KR" sz="1000" dirty="0"/>
              <a:t> object at 0x063D2C60&gt;</a:t>
            </a:r>
          </a:p>
          <a:p>
            <a:r>
              <a:rPr lang="en-US" altLang="ko-KR" sz="1000" dirty="0"/>
              <a:t>&gt;&gt;&gt; </a:t>
            </a:r>
            <a:endParaRPr lang="en-US" altLang="ko-KR" sz="1000" dirty="0" smtClean="0"/>
          </a:p>
          <a:p>
            <a:r>
              <a:rPr lang="en-US" altLang="ko-KR" sz="1000" dirty="0"/>
              <a:t>&gt;&gt;&gt; so1 = </a:t>
            </a:r>
            <a:r>
              <a:rPr lang="en-US" altLang="ko-KR" sz="1000" dirty="0" err="1"/>
              <a:t>mat.search</a:t>
            </a:r>
            <a:r>
              <a:rPr lang="en-US" altLang="ko-KR" sz="1000" dirty="0"/>
              <a:t>("123abc")</a:t>
            </a:r>
          </a:p>
          <a:p>
            <a:r>
              <a:rPr lang="en-US" altLang="ko-KR" sz="1000" dirty="0"/>
              <a:t>&gt;&gt;&gt; so1</a:t>
            </a:r>
          </a:p>
          <a:p>
            <a:r>
              <a:rPr lang="en-US" altLang="ko-KR" sz="1000" dirty="0"/>
              <a:t>&lt;_</a:t>
            </a:r>
            <a:r>
              <a:rPr lang="en-US" altLang="ko-KR" sz="1000" dirty="0" err="1"/>
              <a:t>sre.SRE_Match</a:t>
            </a:r>
            <a:r>
              <a:rPr lang="en-US" altLang="ko-KR" sz="1000" dirty="0"/>
              <a:t> object at 0x06556608&gt;</a:t>
            </a:r>
          </a:p>
          <a:p>
            <a:r>
              <a:rPr lang="en-US" altLang="ko-KR" sz="1000" dirty="0"/>
              <a:t>&gt;&gt;&gt; so1.group()</a:t>
            </a:r>
          </a:p>
          <a:p>
            <a:r>
              <a:rPr lang="en-US" altLang="ko-KR" sz="1000" dirty="0"/>
              <a:t>'</a:t>
            </a:r>
            <a:r>
              <a:rPr lang="en-US" altLang="ko-KR" sz="1000" dirty="0" err="1"/>
              <a:t>abc</a:t>
            </a:r>
            <a:r>
              <a:rPr lang="en-US" altLang="ko-KR" sz="1000" dirty="0"/>
              <a:t>'</a:t>
            </a:r>
          </a:p>
          <a:p>
            <a:r>
              <a:rPr lang="en-US" altLang="ko-KR" sz="1000" dirty="0"/>
              <a:t>&gt;&gt;&gt; so1.start()</a:t>
            </a:r>
          </a:p>
          <a:p>
            <a:r>
              <a:rPr lang="en-US" altLang="ko-KR" sz="1000" dirty="0"/>
              <a:t>3</a:t>
            </a:r>
          </a:p>
          <a:p>
            <a:r>
              <a:rPr lang="en-US" altLang="ko-KR" sz="1000" dirty="0"/>
              <a:t>&gt;&gt;&gt; so1.end()</a:t>
            </a:r>
          </a:p>
          <a:p>
            <a:r>
              <a:rPr lang="en-US" altLang="ko-KR" sz="1000" dirty="0"/>
              <a:t>6</a:t>
            </a:r>
          </a:p>
          <a:p>
            <a:r>
              <a:rPr lang="en-US" altLang="ko-KR" sz="1000" dirty="0"/>
              <a:t>&gt;&gt;&gt; so1.span()</a:t>
            </a:r>
          </a:p>
          <a:p>
            <a:r>
              <a:rPr lang="en-US" altLang="ko-KR" sz="1000" dirty="0"/>
              <a:t>(3, 6)</a:t>
            </a:r>
          </a:p>
          <a:p>
            <a:r>
              <a:rPr lang="en-US" altLang="ko-KR" sz="1000" dirty="0"/>
              <a:t>&gt;&gt;&gt; </a:t>
            </a:r>
            <a:endParaRPr lang="ko-KR" altLang="en-US" sz="1000" dirty="0"/>
          </a:p>
        </p:txBody>
      </p:sp>
    </p:spTree>
    <p:extLst>
      <p:ext uri="{BB962C8B-B14F-4D97-AF65-F5344CB8AC3E}">
        <p14:creationId xmlns:p14="http://schemas.microsoft.com/office/powerpoint/2010/main" val="2588961915"/>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1" dirty="0" smtClean="0"/>
              <a:t>search – match object</a:t>
            </a:r>
            <a:endParaRPr lang="en-US" altLang="ko-KR" b="1" dirty="0"/>
          </a:p>
        </p:txBody>
      </p:sp>
      <p:sp>
        <p:nvSpPr>
          <p:cNvPr id="3" name="내용 개체 틀 2"/>
          <p:cNvSpPr>
            <a:spLocks noGrp="1"/>
          </p:cNvSpPr>
          <p:nvPr>
            <p:ph sz="quarter" idx="1"/>
          </p:nvPr>
        </p:nvSpPr>
        <p:spPr>
          <a:xfrm>
            <a:off x="467544" y="1628800"/>
            <a:ext cx="8229600" cy="676671"/>
          </a:xfrm>
        </p:spPr>
        <p:txBody>
          <a:bodyPr>
            <a:normAutofit/>
          </a:bodyPr>
          <a:lstStyle/>
          <a:p>
            <a:pPr>
              <a:lnSpc>
                <a:spcPct val="120000"/>
              </a:lnSpc>
              <a:buFont typeface="Wingdings" panose="05000000000000000000" pitchFamily="2" charset="2"/>
              <a:buChar char="§"/>
            </a:pPr>
            <a:r>
              <a:rPr lang="ko-KR" altLang="en-US" sz="1800" dirty="0" smtClean="0"/>
              <a:t>내부에 있는 패턴을 검색하여 처음부터 매칭되는 것을 검색하여 매칭시킴</a:t>
            </a:r>
            <a:endParaRPr lang="en-US" altLang="ko-KR" sz="1800" dirty="0" smtClean="0"/>
          </a:p>
        </p:txBody>
      </p:sp>
      <p:graphicFrame>
        <p:nvGraphicFramePr>
          <p:cNvPr id="5" name="표 4"/>
          <p:cNvGraphicFramePr>
            <a:graphicFrameLocks noGrp="1"/>
          </p:cNvGraphicFramePr>
          <p:nvPr>
            <p:extLst>
              <p:ext uri="{D42A27DB-BD31-4B8C-83A1-F6EECF244321}">
                <p14:modId xmlns:p14="http://schemas.microsoft.com/office/powerpoint/2010/main" val="1420066012"/>
              </p:ext>
            </p:extLst>
          </p:nvPr>
        </p:nvGraphicFramePr>
        <p:xfrm>
          <a:off x="4860032" y="3284984"/>
          <a:ext cx="3672408" cy="3168352"/>
        </p:xfrm>
        <a:graphic>
          <a:graphicData uri="http://schemas.openxmlformats.org/drawingml/2006/table">
            <a:tbl>
              <a:tblPr/>
              <a:tblGrid>
                <a:gridCol w="1200037"/>
                <a:gridCol w="2472371"/>
              </a:tblGrid>
              <a:tr h="467243">
                <a:tc>
                  <a:txBody>
                    <a:bodyPr/>
                    <a:lstStyle/>
                    <a:p>
                      <a:pPr algn="ctr"/>
                      <a:r>
                        <a:rPr lang="en-US" sz="1200" b="1" dirty="0">
                          <a:effectLst/>
                        </a:rPr>
                        <a:t>Method</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b="1" dirty="0">
                          <a:effectLst/>
                        </a:rPr>
                        <a:t>목적</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7243">
                <a:tc>
                  <a:txBody>
                    <a:bodyPr/>
                    <a:lstStyle/>
                    <a:p>
                      <a:pPr algn="ctr"/>
                      <a:r>
                        <a:rPr lang="en-US" sz="1200" dirty="0">
                          <a:effectLst/>
                        </a:rPr>
                        <a:t>group()</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문자열을 </a:t>
                      </a:r>
                      <a:r>
                        <a:rPr lang="ko-KR" altLang="en-US" sz="1200" dirty="0" err="1">
                          <a:effectLst/>
                        </a:rPr>
                        <a:t>리턴한다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778739">
                <a:tc>
                  <a:txBody>
                    <a:bodyPr/>
                    <a:lstStyle/>
                    <a:p>
                      <a:pPr algn="ctr"/>
                      <a:r>
                        <a:rPr lang="en-US" sz="1200" dirty="0">
                          <a:effectLst/>
                        </a:rPr>
                        <a:t>start()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문자열의 시작 위치를 </a:t>
                      </a:r>
                      <a:r>
                        <a:rPr lang="ko-KR" altLang="en-US" sz="1200" dirty="0" err="1">
                          <a:effectLst/>
                        </a:rPr>
                        <a:t>리턴한다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467243">
                <a:tc>
                  <a:txBody>
                    <a:bodyPr/>
                    <a:lstStyle/>
                    <a:p>
                      <a:pPr algn="ctr"/>
                      <a:r>
                        <a:rPr lang="en-US" sz="1200" dirty="0">
                          <a:effectLst/>
                        </a:rPr>
                        <a:t>end()</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문자열의 끝 위치를 </a:t>
                      </a:r>
                      <a:r>
                        <a:rPr lang="ko-KR" altLang="en-US" sz="1200" dirty="0" err="1">
                          <a:effectLst/>
                        </a:rPr>
                        <a:t>리턴한다</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987884">
                <a:tc>
                  <a:txBody>
                    <a:bodyPr/>
                    <a:lstStyle/>
                    <a:p>
                      <a:pPr algn="ctr"/>
                      <a:r>
                        <a:rPr lang="en-US" sz="1200" dirty="0">
                          <a:effectLst/>
                        </a:rPr>
                        <a:t>span()</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매치된 문자열의 </a:t>
                      </a:r>
                      <a:r>
                        <a:rPr lang="en-US" altLang="ko-KR" sz="1200" dirty="0">
                          <a:effectLst/>
                        </a:rPr>
                        <a:t>(</a:t>
                      </a:r>
                      <a:r>
                        <a:rPr lang="ko-KR" altLang="en-US" sz="1200" dirty="0">
                          <a:effectLst/>
                        </a:rPr>
                        <a:t>시작</a:t>
                      </a:r>
                      <a:r>
                        <a:rPr lang="en-US" altLang="ko-KR" sz="1200" dirty="0">
                          <a:effectLst/>
                        </a:rPr>
                        <a:t>, </a:t>
                      </a:r>
                      <a:r>
                        <a:rPr lang="ko-KR" altLang="en-US" sz="1200" dirty="0">
                          <a:effectLst/>
                        </a:rPr>
                        <a:t>끝</a:t>
                      </a:r>
                      <a:r>
                        <a:rPr lang="en-US" altLang="ko-KR" sz="1200" dirty="0">
                          <a:effectLst/>
                        </a:rPr>
                        <a:t>) </a:t>
                      </a:r>
                      <a:r>
                        <a:rPr lang="ko-KR" altLang="en-US" sz="1200" dirty="0">
                          <a:effectLst/>
                        </a:rPr>
                        <a:t>에 해당되는 </a:t>
                      </a:r>
                      <a:r>
                        <a:rPr lang="ko-KR" altLang="en-US" sz="1200" dirty="0" err="1">
                          <a:effectLst/>
                        </a:rPr>
                        <a:t>튜플을</a:t>
                      </a:r>
                      <a:r>
                        <a:rPr lang="ko-KR" altLang="en-US" sz="1200" dirty="0">
                          <a:effectLst/>
                        </a:rPr>
                        <a:t> </a:t>
                      </a:r>
                      <a:r>
                        <a:rPr lang="ko-KR" altLang="en-US" sz="1200" dirty="0" err="1">
                          <a:effectLst/>
                        </a:rPr>
                        <a:t>리턴한다</a:t>
                      </a:r>
                      <a:endParaRPr lang="ko-KR" altLang="en-US" sz="1200" dirty="0">
                        <a:effectLst/>
                      </a:endParaRP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4" name="직사각형 3"/>
          <p:cNvSpPr/>
          <p:nvPr/>
        </p:nvSpPr>
        <p:spPr>
          <a:xfrm>
            <a:off x="611560" y="3212976"/>
            <a:ext cx="3888432" cy="3384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mat = </a:t>
            </a:r>
            <a:r>
              <a:rPr lang="en-US" altLang="ko-KR" sz="1000" dirty="0" err="1"/>
              <a:t>re.compile</a:t>
            </a:r>
            <a:r>
              <a:rPr lang="en-US" altLang="ko-KR" sz="1000" dirty="0"/>
              <a:t>("[a-z</a:t>
            </a:r>
            <a:r>
              <a:rPr lang="en-US" altLang="ko-KR" sz="1000" dirty="0" smtClean="0"/>
              <a:t>]+")</a:t>
            </a:r>
          </a:p>
          <a:p>
            <a:r>
              <a:rPr lang="en-US" altLang="ko-KR" sz="1000" dirty="0"/>
              <a:t>&gt;&gt;&gt; mat</a:t>
            </a:r>
          </a:p>
          <a:p>
            <a:r>
              <a:rPr lang="en-US" altLang="ko-KR" sz="1000" dirty="0"/>
              <a:t>&lt;_</a:t>
            </a:r>
            <a:r>
              <a:rPr lang="en-US" altLang="ko-KR" sz="1000" dirty="0" err="1"/>
              <a:t>sre.SRE_Pattern</a:t>
            </a:r>
            <a:r>
              <a:rPr lang="en-US" altLang="ko-KR" sz="1000" dirty="0"/>
              <a:t> object at 0x063D2C60&gt;</a:t>
            </a:r>
          </a:p>
          <a:p>
            <a:r>
              <a:rPr lang="en-US" altLang="ko-KR" sz="1000" dirty="0"/>
              <a:t>&gt;&gt;&gt; </a:t>
            </a:r>
            <a:endParaRPr lang="en-US" altLang="ko-KR" sz="1000" dirty="0" smtClean="0"/>
          </a:p>
          <a:p>
            <a:r>
              <a:rPr lang="en-US" altLang="ko-KR" sz="1000" dirty="0"/>
              <a:t>&gt;&gt;&gt; so1 = </a:t>
            </a:r>
            <a:r>
              <a:rPr lang="en-US" altLang="ko-KR" sz="1000" dirty="0" err="1"/>
              <a:t>mat.search</a:t>
            </a:r>
            <a:r>
              <a:rPr lang="en-US" altLang="ko-KR" sz="1000" dirty="0"/>
              <a:t>("123abc")</a:t>
            </a:r>
          </a:p>
          <a:p>
            <a:r>
              <a:rPr lang="en-US" altLang="ko-KR" sz="1000" dirty="0"/>
              <a:t>&gt;&gt;&gt; so1</a:t>
            </a:r>
          </a:p>
          <a:p>
            <a:r>
              <a:rPr lang="en-US" altLang="ko-KR" sz="1000" dirty="0"/>
              <a:t>&lt;_</a:t>
            </a:r>
            <a:r>
              <a:rPr lang="en-US" altLang="ko-KR" sz="1000" dirty="0" err="1"/>
              <a:t>sre.SRE_Match</a:t>
            </a:r>
            <a:r>
              <a:rPr lang="en-US" altLang="ko-KR" sz="1000" dirty="0"/>
              <a:t> object at 0x06556608&gt;</a:t>
            </a:r>
          </a:p>
          <a:p>
            <a:r>
              <a:rPr lang="en-US" altLang="ko-KR" sz="1000" dirty="0"/>
              <a:t>&gt;&gt;&gt; so1.group()</a:t>
            </a:r>
          </a:p>
          <a:p>
            <a:r>
              <a:rPr lang="en-US" altLang="ko-KR" sz="1000" dirty="0"/>
              <a:t>'</a:t>
            </a:r>
            <a:r>
              <a:rPr lang="en-US" altLang="ko-KR" sz="1000" dirty="0" err="1"/>
              <a:t>abc</a:t>
            </a:r>
            <a:r>
              <a:rPr lang="en-US" altLang="ko-KR" sz="1000" dirty="0"/>
              <a:t>'</a:t>
            </a:r>
          </a:p>
          <a:p>
            <a:r>
              <a:rPr lang="en-US" altLang="ko-KR" sz="1000" dirty="0"/>
              <a:t>&gt;&gt;&gt; so1.start()</a:t>
            </a:r>
          </a:p>
          <a:p>
            <a:r>
              <a:rPr lang="en-US" altLang="ko-KR" sz="1000" dirty="0"/>
              <a:t>3</a:t>
            </a:r>
          </a:p>
          <a:p>
            <a:r>
              <a:rPr lang="en-US" altLang="ko-KR" sz="1000" dirty="0"/>
              <a:t>&gt;&gt;&gt; so1.end()</a:t>
            </a:r>
          </a:p>
          <a:p>
            <a:r>
              <a:rPr lang="en-US" altLang="ko-KR" sz="1000" dirty="0"/>
              <a:t>6</a:t>
            </a:r>
          </a:p>
          <a:p>
            <a:r>
              <a:rPr lang="en-US" altLang="ko-KR" sz="1000" dirty="0"/>
              <a:t>&gt;&gt;&gt; so1.span()</a:t>
            </a:r>
          </a:p>
          <a:p>
            <a:r>
              <a:rPr lang="en-US" altLang="ko-KR" sz="1000" dirty="0"/>
              <a:t>(3, 6)</a:t>
            </a:r>
          </a:p>
          <a:p>
            <a:r>
              <a:rPr lang="en-US" altLang="ko-KR" sz="1000" dirty="0"/>
              <a:t>&gt;&gt;&gt; </a:t>
            </a:r>
            <a:endParaRPr lang="ko-KR" altLang="en-US" sz="1000" dirty="0"/>
          </a:p>
        </p:txBody>
      </p:sp>
    </p:spTree>
    <p:extLst>
      <p:ext uri="{BB962C8B-B14F-4D97-AF65-F5344CB8AC3E}">
        <p14:creationId xmlns:p14="http://schemas.microsoft.com/office/powerpoint/2010/main" val="2404636738"/>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smtClean="0"/>
              <a:t>정규식 처리하기</a:t>
            </a:r>
            <a:r>
              <a:rPr lang="en-US" altLang="ko-KR" b="1" dirty="0" smtClean="0"/>
              <a:t>(1/2)</a:t>
            </a:r>
            <a:endParaRPr lang="en-US" altLang="ko-KR" b="1" dirty="0"/>
          </a:p>
        </p:txBody>
      </p:sp>
      <p:sp>
        <p:nvSpPr>
          <p:cNvPr id="3" name="내용 개체 틀 2"/>
          <p:cNvSpPr>
            <a:spLocks noGrp="1"/>
          </p:cNvSpPr>
          <p:nvPr>
            <p:ph sz="quarter" idx="1"/>
          </p:nvPr>
        </p:nvSpPr>
        <p:spPr>
          <a:xfrm>
            <a:off x="467544" y="1628800"/>
            <a:ext cx="8229600" cy="676671"/>
          </a:xfrm>
        </p:spPr>
        <p:txBody>
          <a:bodyPr>
            <a:normAutofit/>
          </a:bodyPr>
          <a:lstStyle/>
          <a:p>
            <a:pPr marL="0" indent="0">
              <a:lnSpc>
                <a:spcPct val="120000"/>
              </a:lnSpc>
              <a:buNone/>
            </a:pPr>
            <a:r>
              <a:rPr lang="en-US" altLang="ko-KR" sz="1800" dirty="0" smtClean="0"/>
              <a:t>1. </a:t>
            </a:r>
            <a:r>
              <a:rPr lang="ko-KR" altLang="en-US" sz="1800" dirty="0" smtClean="0"/>
              <a:t>정규식 객체 생성</a:t>
            </a:r>
            <a:endParaRPr lang="en-US" altLang="ko-KR" sz="1800" dirty="0" smtClean="0"/>
          </a:p>
        </p:txBody>
      </p:sp>
      <p:sp>
        <p:nvSpPr>
          <p:cNvPr id="6" name="직사각형 5"/>
          <p:cNvSpPr/>
          <p:nvPr/>
        </p:nvSpPr>
        <p:spPr>
          <a:xfrm>
            <a:off x="1259632" y="2276872"/>
            <a:ext cx="53285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&gt;&gt;&gt; import re</a:t>
            </a:r>
          </a:p>
          <a:p>
            <a:r>
              <a:rPr lang="en-US" altLang="ko-KR" sz="900" dirty="0"/>
              <a:t>&gt;&gt;&gt; p = </a:t>
            </a:r>
            <a:r>
              <a:rPr lang="en-US" altLang="ko-KR" sz="900" dirty="0" err="1"/>
              <a:t>re.compile</a:t>
            </a:r>
            <a:r>
              <a:rPr lang="en-US" altLang="ko-KR" sz="900" dirty="0"/>
              <a:t>("[a-zA-Z0-9]+")</a:t>
            </a:r>
          </a:p>
          <a:p>
            <a:r>
              <a:rPr lang="en-US" altLang="ko-KR" sz="900" dirty="0"/>
              <a:t>&gt;&gt;&gt; p</a:t>
            </a:r>
          </a:p>
          <a:p>
            <a:r>
              <a:rPr lang="en-US" altLang="ko-KR" sz="900" dirty="0"/>
              <a:t>&lt;_</a:t>
            </a:r>
            <a:r>
              <a:rPr lang="en-US" altLang="ko-KR" sz="900" dirty="0" err="1"/>
              <a:t>sre.SRE_Pattern</a:t>
            </a:r>
            <a:r>
              <a:rPr lang="en-US" altLang="ko-KR" sz="900" dirty="0"/>
              <a:t> object at 0x06506570&gt;</a:t>
            </a:r>
          </a:p>
          <a:p>
            <a:r>
              <a:rPr lang="en-US" altLang="ko-KR" sz="900" dirty="0"/>
              <a:t>&gt;&gt;&gt; </a:t>
            </a:r>
            <a:r>
              <a:rPr lang="en-US" altLang="ko-KR" sz="900" dirty="0" err="1"/>
              <a:t>p.__class</a:t>
            </a:r>
            <a:r>
              <a:rPr lang="en-US" altLang="ko-KR" sz="900" dirty="0"/>
              <a:t>__</a:t>
            </a:r>
          </a:p>
          <a:p>
            <a:r>
              <a:rPr lang="en-US" altLang="ko-KR" sz="900" dirty="0"/>
              <a:t>&lt;type '_</a:t>
            </a:r>
            <a:r>
              <a:rPr lang="en-US" altLang="ko-KR" sz="900" dirty="0" err="1"/>
              <a:t>sre.SRE_Pattern</a:t>
            </a:r>
            <a:r>
              <a:rPr lang="en-US" altLang="ko-KR" sz="900" dirty="0"/>
              <a:t>'&gt;</a:t>
            </a:r>
          </a:p>
          <a:p>
            <a:r>
              <a:rPr lang="en-US" altLang="ko-KR" sz="900" dirty="0"/>
              <a:t>&gt;&gt;&gt; </a:t>
            </a:r>
            <a:r>
              <a:rPr lang="en-US" altLang="ko-KR" sz="900" dirty="0" err="1"/>
              <a:t>p.__class__.__name</a:t>
            </a:r>
            <a:r>
              <a:rPr lang="en-US" altLang="ko-KR" sz="900" dirty="0"/>
              <a:t>__</a:t>
            </a:r>
          </a:p>
          <a:p>
            <a:r>
              <a:rPr lang="en-US" altLang="ko-KR" sz="900" dirty="0"/>
              <a:t>'</a:t>
            </a:r>
            <a:r>
              <a:rPr lang="en-US" altLang="ko-KR" sz="900" dirty="0" err="1"/>
              <a:t>SRE_Pattern</a:t>
            </a:r>
            <a:r>
              <a:rPr lang="en-US" altLang="ko-KR" sz="900" dirty="0"/>
              <a:t>'</a:t>
            </a:r>
          </a:p>
          <a:p>
            <a:r>
              <a:rPr lang="en-US" altLang="ko-KR" sz="900" dirty="0"/>
              <a:t>&gt;&gt;&gt;</a:t>
            </a:r>
            <a:endParaRPr lang="ko-KR" altLang="en-US" sz="900" dirty="0"/>
          </a:p>
        </p:txBody>
      </p:sp>
      <p:sp>
        <p:nvSpPr>
          <p:cNvPr id="7" name="내용 개체 틀 2"/>
          <p:cNvSpPr txBox="1">
            <a:spLocks/>
          </p:cNvSpPr>
          <p:nvPr/>
        </p:nvSpPr>
        <p:spPr>
          <a:xfrm>
            <a:off x="539552" y="4149080"/>
            <a:ext cx="8229600" cy="676671"/>
          </a:xfrm>
          <a:prstGeom prst="rect">
            <a:avLst/>
          </a:prstGeom>
        </p:spPr>
        <p:txBody>
          <a:bodyPr vert="horz">
            <a:normAutofit/>
          </a:bodyPr>
          <a:lstStyle>
            <a:lvl1pPr marL="320040" indent="-320040" algn="l" rtl="0" eaLnBrk="1" latinLnBrk="1"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1"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1"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1"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1"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1"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1"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1"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1"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nSpc>
                <a:spcPct val="120000"/>
              </a:lnSpc>
              <a:buNone/>
            </a:pPr>
            <a:r>
              <a:rPr lang="en-US" altLang="ko-KR" sz="1800" dirty="0" smtClean="0"/>
              <a:t>2. </a:t>
            </a:r>
            <a:r>
              <a:rPr lang="ko-KR" altLang="en-US" sz="1800" dirty="0" smtClean="0"/>
              <a:t>정규식 패턴 </a:t>
            </a:r>
            <a:r>
              <a:rPr lang="ko-KR" altLang="en-US" sz="1800" dirty="0" err="1" smtClean="0"/>
              <a:t>매칭을</a:t>
            </a:r>
            <a:r>
              <a:rPr lang="ko-KR" altLang="en-US" sz="1800" dirty="0" smtClean="0"/>
              <a:t> 위한 </a:t>
            </a:r>
            <a:r>
              <a:rPr lang="en-US" altLang="ko-KR" sz="1800" dirty="0" smtClean="0"/>
              <a:t>Match object </a:t>
            </a:r>
            <a:r>
              <a:rPr lang="ko-KR" altLang="en-US" sz="1800" dirty="0" smtClean="0"/>
              <a:t>생성</a:t>
            </a:r>
            <a:endParaRPr lang="en-US" altLang="ko-KR" sz="1800" dirty="0" smtClean="0"/>
          </a:p>
        </p:txBody>
      </p:sp>
      <p:sp>
        <p:nvSpPr>
          <p:cNvPr id="8" name="직사각형 7"/>
          <p:cNvSpPr/>
          <p:nvPr/>
        </p:nvSpPr>
        <p:spPr>
          <a:xfrm>
            <a:off x="1115616" y="4653136"/>
            <a:ext cx="53285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&gt;&gt;&gt; m = </a:t>
            </a:r>
            <a:r>
              <a:rPr lang="en-US" altLang="ko-KR" sz="900" dirty="0" err="1"/>
              <a:t>p.match</a:t>
            </a:r>
            <a:r>
              <a:rPr lang="en-US" altLang="ko-KR" sz="900" dirty="0"/>
              <a:t>("python")</a:t>
            </a:r>
          </a:p>
          <a:p>
            <a:r>
              <a:rPr lang="en-US" altLang="ko-KR" sz="900" dirty="0"/>
              <a:t>&gt;&gt;&gt; m</a:t>
            </a:r>
          </a:p>
          <a:p>
            <a:r>
              <a:rPr lang="en-US" altLang="ko-KR" sz="900" dirty="0"/>
              <a:t>&lt;_</a:t>
            </a:r>
            <a:r>
              <a:rPr lang="en-US" altLang="ko-KR" sz="900" dirty="0" err="1"/>
              <a:t>sre.SRE_Match</a:t>
            </a:r>
            <a:r>
              <a:rPr lang="en-US" altLang="ko-KR" sz="900" dirty="0"/>
              <a:t> object at 0x06556AA0&gt;</a:t>
            </a:r>
          </a:p>
          <a:p>
            <a:r>
              <a:rPr lang="en-US" altLang="ko-KR" sz="900" dirty="0"/>
              <a:t>&gt;&gt;&gt; </a:t>
            </a:r>
            <a:r>
              <a:rPr lang="en-US" altLang="ko-KR" sz="900" dirty="0" err="1"/>
              <a:t>m.__class__.__name</a:t>
            </a:r>
            <a:r>
              <a:rPr lang="en-US" altLang="ko-KR" sz="900" dirty="0"/>
              <a:t>__</a:t>
            </a:r>
          </a:p>
          <a:p>
            <a:r>
              <a:rPr lang="en-US" altLang="ko-KR" sz="900" dirty="0"/>
              <a:t>'</a:t>
            </a:r>
            <a:r>
              <a:rPr lang="en-US" altLang="ko-KR" sz="900" dirty="0" err="1"/>
              <a:t>SRE_Match</a:t>
            </a:r>
            <a:r>
              <a:rPr lang="en-US" altLang="ko-KR" sz="900" dirty="0"/>
              <a:t>'</a:t>
            </a:r>
          </a:p>
          <a:p>
            <a:r>
              <a:rPr lang="en-US" altLang="ko-KR" sz="900" dirty="0"/>
              <a:t>&gt;&gt;&gt; </a:t>
            </a:r>
            <a:endParaRPr lang="ko-KR" altLang="en-US" sz="900" dirty="0"/>
          </a:p>
        </p:txBody>
      </p:sp>
    </p:spTree>
    <p:extLst>
      <p:ext uri="{BB962C8B-B14F-4D97-AF65-F5344CB8AC3E}">
        <p14:creationId xmlns:p14="http://schemas.microsoft.com/office/powerpoint/2010/main" val="304123088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b="1" dirty="0" smtClean="0"/>
              <a:t>정규식 처리하기</a:t>
            </a:r>
            <a:r>
              <a:rPr lang="en-US" altLang="ko-KR" b="1" dirty="0" smtClean="0"/>
              <a:t>(2/2)</a:t>
            </a:r>
            <a:endParaRPr lang="en-US" altLang="ko-KR" b="1" dirty="0"/>
          </a:p>
        </p:txBody>
      </p:sp>
      <p:sp>
        <p:nvSpPr>
          <p:cNvPr id="3" name="내용 개체 틀 2"/>
          <p:cNvSpPr>
            <a:spLocks noGrp="1"/>
          </p:cNvSpPr>
          <p:nvPr>
            <p:ph sz="quarter" idx="1"/>
          </p:nvPr>
        </p:nvSpPr>
        <p:spPr>
          <a:xfrm>
            <a:off x="467544" y="1628800"/>
            <a:ext cx="8229600" cy="676671"/>
          </a:xfrm>
        </p:spPr>
        <p:txBody>
          <a:bodyPr>
            <a:normAutofit/>
          </a:bodyPr>
          <a:lstStyle/>
          <a:p>
            <a:pPr marL="0" indent="0">
              <a:lnSpc>
                <a:spcPct val="120000"/>
              </a:lnSpc>
              <a:buNone/>
            </a:pPr>
            <a:r>
              <a:rPr lang="en-US" altLang="ko-KR" sz="1800" dirty="0"/>
              <a:t>3</a:t>
            </a:r>
            <a:r>
              <a:rPr lang="en-US" altLang="ko-KR" sz="1800" dirty="0" smtClean="0"/>
              <a:t>. </a:t>
            </a:r>
            <a:r>
              <a:rPr lang="ko-KR" altLang="en-US" sz="1800" dirty="0" smtClean="0"/>
              <a:t>정규식 패턴 </a:t>
            </a:r>
            <a:r>
              <a:rPr lang="ko-KR" altLang="en-US" sz="1800" dirty="0" err="1" smtClean="0"/>
              <a:t>매칭</a:t>
            </a:r>
            <a:r>
              <a:rPr lang="ko-KR" altLang="en-US" sz="1800" dirty="0" smtClean="0"/>
              <a:t> 결과를 확인</a:t>
            </a:r>
            <a:endParaRPr lang="en-US" altLang="ko-KR" sz="1800" dirty="0" smtClean="0"/>
          </a:p>
        </p:txBody>
      </p:sp>
      <p:sp>
        <p:nvSpPr>
          <p:cNvPr id="6" name="직사각형 5"/>
          <p:cNvSpPr/>
          <p:nvPr/>
        </p:nvSpPr>
        <p:spPr>
          <a:xfrm>
            <a:off x="1259632" y="2276872"/>
            <a:ext cx="5328592"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&gt;&gt;&gt; </a:t>
            </a:r>
            <a:r>
              <a:rPr lang="en-US" altLang="ko-KR" sz="900" dirty="0" err="1"/>
              <a:t>m.group</a:t>
            </a:r>
            <a:r>
              <a:rPr lang="en-US" altLang="ko-KR" sz="900" dirty="0"/>
              <a:t>()</a:t>
            </a:r>
          </a:p>
          <a:p>
            <a:r>
              <a:rPr lang="en-US" altLang="ko-KR" sz="900" dirty="0"/>
              <a:t>'python'</a:t>
            </a:r>
          </a:p>
          <a:p>
            <a:r>
              <a:rPr lang="en-US" altLang="ko-KR" sz="900" dirty="0"/>
              <a:t>&gt;&gt;&gt; </a:t>
            </a:r>
            <a:r>
              <a:rPr lang="en-US" altLang="ko-KR" sz="900" dirty="0" err="1"/>
              <a:t>m.span</a:t>
            </a:r>
            <a:r>
              <a:rPr lang="en-US" altLang="ko-KR" sz="900" dirty="0"/>
              <a:t>()</a:t>
            </a:r>
          </a:p>
          <a:p>
            <a:r>
              <a:rPr lang="en-US" altLang="ko-KR" sz="900" dirty="0"/>
              <a:t>(0, 6)</a:t>
            </a:r>
          </a:p>
          <a:p>
            <a:r>
              <a:rPr lang="en-US" altLang="ko-KR" sz="900" dirty="0"/>
              <a:t>&gt;&gt;&gt; </a:t>
            </a:r>
            <a:endParaRPr lang="ko-KR" altLang="en-US" sz="900" dirty="0"/>
          </a:p>
        </p:txBody>
      </p:sp>
    </p:spTree>
    <p:extLst>
      <p:ext uri="{BB962C8B-B14F-4D97-AF65-F5344CB8AC3E}">
        <p14:creationId xmlns:p14="http://schemas.microsoft.com/office/powerpoint/2010/main" val="142134178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 Pickle </a:t>
            </a:r>
            <a:r>
              <a:rPr lang="ko-KR" altLang="en-US" dirty="0" smtClean="0"/>
              <a:t>모듈 처리</a:t>
            </a:r>
            <a:endParaRPr lang="ko-KR" altLang="en-US" dirty="0"/>
          </a:p>
        </p:txBody>
      </p:sp>
    </p:spTree>
    <p:extLst>
      <p:ext uri="{BB962C8B-B14F-4D97-AF65-F5344CB8AC3E}">
        <p14:creationId xmlns:p14="http://schemas.microsoft.com/office/powerpoint/2010/main" val="4038979870"/>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b="1" dirty="0" smtClean="0"/>
              <a:t>Pickle </a:t>
            </a:r>
            <a:r>
              <a:rPr lang="ko-KR" altLang="en-US" b="1" dirty="0" smtClean="0"/>
              <a:t>로</a:t>
            </a:r>
            <a:r>
              <a:rPr lang="en-US" altLang="ko-KR" b="1" dirty="0" smtClean="0"/>
              <a:t> </a:t>
            </a:r>
            <a:r>
              <a:rPr lang="ko-KR" altLang="en-US" b="1" dirty="0" smtClean="0"/>
              <a:t>특정객체 저장 및 호출 </a:t>
            </a:r>
            <a:endParaRPr lang="en-US" altLang="ko-KR" b="1" dirty="0"/>
          </a:p>
        </p:txBody>
      </p:sp>
      <p:sp>
        <p:nvSpPr>
          <p:cNvPr id="3" name="내용 개체 틀 2"/>
          <p:cNvSpPr>
            <a:spLocks noGrp="1"/>
          </p:cNvSpPr>
          <p:nvPr>
            <p:ph sz="quarter" idx="1"/>
          </p:nvPr>
        </p:nvSpPr>
        <p:spPr>
          <a:xfrm>
            <a:off x="467544" y="1628800"/>
            <a:ext cx="8229600" cy="1008112"/>
          </a:xfrm>
        </p:spPr>
        <p:txBody>
          <a:bodyPr>
            <a:normAutofit fontScale="85000" lnSpcReduction="20000"/>
          </a:bodyPr>
          <a:lstStyle/>
          <a:p>
            <a:pPr marL="0" indent="0">
              <a:lnSpc>
                <a:spcPct val="120000"/>
              </a:lnSpc>
              <a:buNone/>
            </a:pPr>
            <a:r>
              <a:rPr lang="ko-KR" altLang="en-US" sz="1800" dirty="0" err="1"/>
              <a:t>파이썬은</a:t>
            </a:r>
            <a:r>
              <a:rPr lang="ko-KR" altLang="en-US" sz="1800" dirty="0"/>
              <a:t> </a:t>
            </a:r>
            <a:r>
              <a:rPr lang="en-US" altLang="ko-KR" sz="1800" dirty="0"/>
              <a:t>pickle </a:t>
            </a:r>
            <a:r>
              <a:rPr lang="ko-KR" altLang="en-US" sz="1800" dirty="0"/>
              <a:t>이라고 </a:t>
            </a:r>
            <a:r>
              <a:rPr lang="ko-KR" altLang="en-US" sz="1800" dirty="0" err="1"/>
              <a:t>불리우는</a:t>
            </a:r>
            <a:r>
              <a:rPr lang="ko-KR" altLang="en-US" sz="1800" dirty="0"/>
              <a:t> 기본 모듈을 </a:t>
            </a:r>
            <a:r>
              <a:rPr lang="ko-KR" altLang="en-US" sz="1800" dirty="0" smtClean="0"/>
              <a:t>제공</a:t>
            </a:r>
            <a:endParaRPr lang="en-US" altLang="ko-KR" sz="1800" dirty="0" smtClean="0"/>
          </a:p>
          <a:p>
            <a:pPr marL="0" indent="0">
              <a:lnSpc>
                <a:spcPct val="120000"/>
              </a:lnSpc>
              <a:buNone/>
            </a:pPr>
            <a:r>
              <a:rPr lang="ko-KR" altLang="en-US" sz="1800" dirty="0" smtClean="0"/>
              <a:t>어떤 </a:t>
            </a:r>
            <a:r>
              <a:rPr lang="ko-KR" altLang="en-US" sz="1800" dirty="0" err="1"/>
              <a:t>파이썬</a:t>
            </a:r>
            <a:r>
              <a:rPr lang="ko-KR" altLang="en-US" sz="1800" dirty="0"/>
              <a:t> 객체이든지 파일로 저장해 두었다가 나중에 불러와서 </a:t>
            </a:r>
            <a:r>
              <a:rPr lang="ko-KR" altLang="en-US" sz="1800" dirty="0" smtClean="0"/>
              <a:t>사용</a:t>
            </a:r>
            <a:endParaRPr lang="en-US" altLang="ko-KR" sz="1800" dirty="0" smtClean="0"/>
          </a:p>
          <a:p>
            <a:pPr marL="0" indent="0">
              <a:lnSpc>
                <a:spcPct val="120000"/>
              </a:lnSpc>
              <a:buNone/>
            </a:pPr>
            <a:r>
              <a:rPr lang="ko-KR" altLang="en-US" sz="1800" dirty="0" smtClean="0"/>
              <a:t>객체를 </a:t>
            </a:r>
            <a:r>
              <a:rPr lang="ko-KR" altLang="en-US" sz="1800" dirty="0"/>
              <a:t>영구히 </a:t>
            </a:r>
            <a:r>
              <a:rPr lang="ko-KR" altLang="en-US" sz="1800" dirty="0" smtClean="0"/>
              <a:t>저장 </a:t>
            </a:r>
            <a:r>
              <a:rPr lang="ko-KR" altLang="en-US" sz="1800" dirty="0" err="1" smtClean="0"/>
              <a:t>필요시</a:t>
            </a:r>
            <a:r>
              <a:rPr lang="ko-KR" altLang="en-US" sz="1800" dirty="0" smtClean="0"/>
              <a:t> 사용 </a:t>
            </a:r>
            <a:endParaRPr lang="en-US" altLang="ko-KR" sz="1800" dirty="0" smtClean="0"/>
          </a:p>
        </p:txBody>
      </p:sp>
      <p:sp>
        <p:nvSpPr>
          <p:cNvPr id="6" name="직사각형 5"/>
          <p:cNvSpPr/>
          <p:nvPr/>
        </p:nvSpPr>
        <p:spPr>
          <a:xfrm>
            <a:off x="683568" y="2852936"/>
            <a:ext cx="3528392"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900" dirty="0"/>
              <a:t>import </a:t>
            </a:r>
            <a:r>
              <a:rPr lang="en-US" altLang="ko-KR" sz="900" dirty="0" smtClean="0"/>
              <a:t>pickle</a:t>
            </a:r>
          </a:p>
          <a:p>
            <a:endParaRPr lang="en-US" altLang="ko-KR" sz="900" dirty="0"/>
          </a:p>
          <a:p>
            <a:r>
              <a:rPr lang="en-US" altLang="ko-KR" sz="900" dirty="0" smtClean="0"/>
              <a:t># </a:t>
            </a:r>
            <a:r>
              <a:rPr lang="ko-KR" altLang="en-US" sz="900" dirty="0"/>
              <a:t>객체 저장장소 이름 정의</a:t>
            </a:r>
          </a:p>
          <a:p>
            <a:r>
              <a:rPr lang="en-US" altLang="ko-KR" sz="900" dirty="0" err="1"/>
              <a:t>shoplistfile</a:t>
            </a:r>
            <a:r>
              <a:rPr lang="en-US" altLang="ko-KR" sz="900" dirty="0"/>
              <a:t> = </a:t>
            </a:r>
            <a:r>
              <a:rPr lang="en-US" altLang="ko-KR" sz="900" dirty="0" smtClean="0"/>
              <a:t>'</a:t>
            </a:r>
            <a:r>
              <a:rPr lang="en-US" altLang="ko-KR" sz="900" dirty="0" err="1" smtClean="0"/>
              <a:t>shoplist.data</a:t>
            </a:r>
            <a:r>
              <a:rPr lang="en-US" altLang="ko-KR" sz="900" dirty="0" smtClean="0"/>
              <a:t>‘</a:t>
            </a:r>
          </a:p>
          <a:p>
            <a:endParaRPr lang="en-US" altLang="ko-KR" sz="900" dirty="0"/>
          </a:p>
          <a:p>
            <a:r>
              <a:rPr lang="en-US" altLang="ko-KR" sz="900" dirty="0"/>
              <a:t>#</a:t>
            </a:r>
            <a:r>
              <a:rPr lang="ko-KR" altLang="en-US" sz="900" dirty="0"/>
              <a:t>저장대상 객체 생성</a:t>
            </a:r>
          </a:p>
          <a:p>
            <a:r>
              <a:rPr lang="en-US" altLang="ko-KR" sz="900" dirty="0" err="1"/>
              <a:t>shoplist</a:t>
            </a:r>
            <a:r>
              <a:rPr lang="en-US" altLang="ko-KR" sz="900" dirty="0"/>
              <a:t> = ['apple', 'mango', 'carrot']</a:t>
            </a:r>
          </a:p>
          <a:p>
            <a:r>
              <a:rPr lang="en-US" altLang="ko-KR" sz="900" dirty="0" smtClean="0"/>
              <a:t># </a:t>
            </a:r>
            <a:r>
              <a:rPr lang="ko-KR" altLang="en-US" sz="900" dirty="0"/>
              <a:t>객체 저장장소 파일로 생성</a:t>
            </a:r>
          </a:p>
          <a:p>
            <a:r>
              <a:rPr lang="en-US" altLang="ko-KR" sz="900" dirty="0"/>
              <a:t>f = open(</a:t>
            </a:r>
            <a:r>
              <a:rPr lang="en-US" altLang="ko-KR" sz="900" dirty="0" err="1"/>
              <a:t>shoplistfile</a:t>
            </a:r>
            <a:r>
              <a:rPr lang="en-US" altLang="ko-KR" sz="900" dirty="0"/>
              <a:t>, '</a:t>
            </a:r>
            <a:r>
              <a:rPr lang="en-US" altLang="ko-KR" sz="900" dirty="0" err="1"/>
              <a:t>wb</a:t>
            </a:r>
            <a:r>
              <a:rPr lang="en-US" altLang="ko-KR" sz="900" dirty="0"/>
              <a:t>')</a:t>
            </a:r>
          </a:p>
          <a:p>
            <a:r>
              <a:rPr lang="en-US" altLang="ko-KR" sz="900" dirty="0"/>
              <a:t/>
            </a:r>
            <a:br>
              <a:rPr lang="en-US" altLang="ko-KR" sz="900" dirty="0"/>
            </a:br>
            <a:r>
              <a:rPr lang="en-US" altLang="ko-KR" sz="900" dirty="0" smtClean="0"/>
              <a:t>#</a:t>
            </a:r>
            <a:r>
              <a:rPr lang="ko-KR" altLang="en-US" sz="900" dirty="0"/>
              <a:t>파일저장소에 저장</a:t>
            </a:r>
          </a:p>
          <a:p>
            <a:r>
              <a:rPr lang="en-US" altLang="ko-KR" sz="900" dirty="0" err="1"/>
              <a:t>pickle.dump</a:t>
            </a:r>
            <a:r>
              <a:rPr lang="en-US" altLang="ko-KR" sz="900" dirty="0"/>
              <a:t>(</a:t>
            </a:r>
            <a:r>
              <a:rPr lang="en-US" altLang="ko-KR" sz="900" dirty="0" err="1"/>
              <a:t>shoplist</a:t>
            </a:r>
            <a:r>
              <a:rPr lang="en-US" altLang="ko-KR" sz="900" dirty="0"/>
              <a:t>, f)</a:t>
            </a:r>
          </a:p>
          <a:p>
            <a:r>
              <a:rPr lang="en-US" altLang="ko-KR" sz="900" dirty="0" err="1"/>
              <a:t>f.close</a:t>
            </a:r>
            <a:r>
              <a:rPr lang="en-US" altLang="ko-KR" sz="900" dirty="0"/>
              <a:t>()</a:t>
            </a:r>
          </a:p>
          <a:p>
            <a:endParaRPr lang="en-US" altLang="ko-KR" sz="900" dirty="0"/>
          </a:p>
          <a:p>
            <a:r>
              <a:rPr lang="en-US" altLang="ko-KR" sz="900" dirty="0"/>
              <a:t># </a:t>
            </a:r>
            <a:r>
              <a:rPr lang="ko-KR" altLang="en-US" sz="900" dirty="0"/>
              <a:t>객체 삭제</a:t>
            </a:r>
          </a:p>
          <a:p>
            <a:r>
              <a:rPr lang="en-US" altLang="ko-KR" sz="900" dirty="0"/>
              <a:t>del </a:t>
            </a:r>
            <a:r>
              <a:rPr lang="en-US" altLang="ko-KR" sz="900" dirty="0" err="1"/>
              <a:t>shoplist</a:t>
            </a:r>
            <a:endParaRPr lang="en-US" altLang="ko-KR" sz="900" dirty="0"/>
          </a:p>
          <a:p>
            <a:endParaRPr lang="en-US" altLang="ko-KR" sz="900" dirty="0"/>
          </a:p>
          <a:p>
            <a:r>
              <a:rPr lang="en-US" altLang="ko-KR" sz="900" dirty="0"/>
              <a:t># </a:t>
            </a:r>
            <a:r>
              <a:rPr lang="ko-KR" altLang="en-US" sz="900" dirty="0" err="1"/>
              <a:t>객제</a:t>
            </a:r>
            <a:r>
              <a:rPr lang="ko-KR" altLang="en-US" sz="900" dirty="0"/>
              <a:t> 저장 파일 읽기</a:t>
            </a:r>
          </a:p>
          <a:p>
            <a:r>
              <a:rPr lang="en-US" altLang="ko-KR" sz="900" dirty="0"/>
              <a:t>f = open(</a:t>
            </a:r>
            <a:r>
              <a:rPr lang="en-US" altLang="ko-KR" sz="900" dirty="0" err="1"/>
              <a:t>shoplistfile</a:t>
            </a:r>
            <a:r>
              <a:rPr lang="en-US" altLang="ko-KR" sz="900" dirty="0"/>
              <a:t>, '</a:t>
            </a:r>
            <a:r>
              <a:rPr lang="en-US" altLang="ko-KR" sz="900" dirty="0" err="1"/>
              <a:t>rb</a:t>
            </a:r>
            <a:r>
              <a:rPr lang="en-US" altLang="ko-KR" sz="900" dirty="0" smtClean="0"/>
              <a:t>')</a:t>
            </a:r>
            <a:r>
              <a:rPr lang="en-US" altLang="ko-KR" sz="900" dirty="0"/>
              <a:t/>
            </a:r>
            <a:br>
              <a:rPr lang="en-US" altLang="ko-KR" sz="900" dirty="0"/>
            </a:br>
            <a:endParaRPr lang="en-US" altLang="ko-KR" sz="900" dirty="0"/>
          </a:p>
          <a:p>
            <a:r>
              <a:rPr lang="en-US" altLang="ko-KR" sz="900" dirty="0"/>
              <a:t># </a:t>
            </a:r>
            <a:r>
              <a:rPr lang="ko-KR" altLang="en-US" sz="900" dirty="0"/>
              <a:t>저장된 파일을 로드</a:t>
            </a:r>
          </a:p>
          <a:p>
            <a:r>
              <a:rPr lang="en-US" altLang="ko-KR" sz="900" dirty="0" err="1"/>
              <a:t>storedlist</a:t>
            </a:r>
            <a:r>
              <a:rPr lang="en-US" altLang="ko-KR" sz="900" dirty="0"/>
              <a:t> = </a:t>
            </a:r>
            <a:r>
              <a:rPr lang="en-US" altLang="ko-KR" sz="900" dirty="0" err="1"/>
              <a:t>pickle.load</a:t>
            </a:r>
            <a:r>
              <a:rPr lang="en-US" altLang="ko-KR" sz="900" dirty="0"/>
              <a:t>(f)</a:t>
            </a:r>
          </a:p>
          <a:p>
            <a:endParaRPr lang="en-US" altLang="ko-KR" sz="900" dirty="0"/>
          </a:p>
          <a:p>
            <a:r>
              <a:rPr lang="en-US" altLang="ko-KR" sz="900" dirty="0"/>
              <a:t>print </a:t>
            </a:r>
            <a:r>
              <a:rPr lang="en-US" altLang="ko-KR" sz="900" dirty="0" err="1"/>
              <a:t>storedlist</a:t>
            </a:r>
            <a:endParaRPr lang="ko-KR" altLang="en-US" sz="900" dirty="0"/>
          </a:p>
        </p:txBody>
      </p:sp>
    </p:spTree>
    <p:extLst>
      <p:ext uri="{BB962C8B-B14F-4D97-AF65-F5344CB8AC3E}">
        <p14:creationId xmlns:p14="http://schemas.microsoft.com/office/powerpoint/2010/main" val="82003986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Python </a:t>
            </a:r>
            <a:br>
              <a:rPr lang="en-US" altLang="ko-KR" dirty="0" smtClean="0"/>
            </a:br>
            <a:r>
              <a:rPr lang="en-US" altLang="ko-KR" dirty="0" smtClean="0"/>
              <a:t>OS </a:t>
            </a:r>
            <a:r>
              <a:rPr lang="ko-KR" altLang="en-US" dirty="0" smtClean="0"/>
              <a:t>모듈</a:t>
            </a:r>
            <a:endParaRPr lang="ko-KR" altLang="en-US" dirty="0"/>
          </a:p>
        </p:txBody>
      </p:sp>
    </p:spTree>
    <p:extLst>
      <p:ext uri="{BB962C8B-B14F-4D97-AF65-F5344CB8AC3E}">
        <p14:creationId xmlns:p14="http://schemas.microsoft.com/office/powerpoint/2010/main" val="3008945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Sequence-String </a:t>
            </a:r>
            <a:r>
              <a:rPr lang="ko-KR" altLang="en-US" dirty="0" err="1" smtClean="0"/>
              <a:t>메소드</a:t>
            </a:r>
            <a:r>
              <a:rPr lang="en-US" altLang="ko-KR" dirty="0" smtClean="0"/>
              <a:t>(3)</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en-US" altLang="ko-KR" dirty="0" smtClean="0"/>
              <a:t>String</a:t>
            </a:r>
            <a:r>
              <a:rPr lang="ko-KR" altLang="en-US" dirty="0" smtClean="0"/>
              <a:t> 내장 </a:t>
            </a:r>
            <a:r>
              <a:rPr lang="ko-KR" altLang="en-US" dirty="0" err="1" smtClean="0"/>
              <a:t>메소드</a:t>
            </a:r>
            <a:r>
              <a:rPr lang="ko-KR" altLang="en-US"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117919843"/>
              </p:ext>
            </p:extLst>
          </p:nvPr>
        </p:nvGraphicFramePr>
        <p:xfrm>
          <a:off x="683568" y="2237664"/>
          <a:ext cx="7560840" cy="4086760"/>
        </p:xfrm>
        <a:graphic>
          <a:graphicData uri="http://schemas.openxmlformats.org/drawingml/2006/table">
            <a:tbl>
              <a:tblPr/>
              <a:tblGrid>
                <a:gridCol w="2016224"/>
                <a:gridCol w="5544616"/>
              </a:tblGrid>
              <a:tr h="241331">
                <a:tc>
                  <a:txBody>
                    <a:bodyPr/>
                    <a:lstStyle/>
                    <a:p>
                      <a:pPr algn="ctr" fontAlgn="t"/>
                      <a:r>
                        <a:rPr lang="en-US" altLang="ko-KR" sz="1400" dirty="0" smtClean="0">
                          <a:effectLst/>
                        </a:rPr>
                        <a:t>Method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89232">
                <a:tc>
                  <a:txBody>
                    <a:bodyPr/>
                    <a:lstStyle/>
                    <a:p>
                      <a:pPr marL="0" algn="ctr" rtl="0" eaLnBrk="1" fontAlgn="t" latinLnBrk="1" hangingPunct="1"/>
                      <a:r>
                        <a:rPr kumimoji="0" lang="en-US" altLang="ko-KR" sz="1200" kern="1200" dirty="0" err="1" smtClean="0">
                          <a:solidFill>
                            <a:schemeClr val="tx1"/>
                          </a:solidFill>
                          <a:effectLst/>
                          <a:latin typeface="+mn-ea"/>
                          <a:ea typeface="+mn-ea"/>
                          <a:cs typeface="+mn-cs"/>
                        </a:rPr>
                        <a:t>isspace</a:t>
                      </a:r>
                      <a:r>
                        <a:rPr kumimoji="0" lang="en-US" altLang="ko-KR" sz="1200" kern="1200" dirty="0" smtClean="0">
                          <a:solidFill>
                            <a:schemeClr val="tx1"/>
                          </a:solidFill>
                          <a:effectLst/>
                          <a:latin typeface="+mn-ea"/>
                          <a:ea typeface="+mn-ea"/>
                          <a:cs typeface="+mn-cs"/>
                        </a:rPr>
                        <a:t>()</a:t>
                      </a:r>
                      <a:endParaRPr kumimoji="0" lang="en-US" altLang="ko-KR" sz="1200" kern="1200" dirty="0">
                        <a:solidFill>
                          <a:schemeClr val="tx1"/>
                        </a:solidFill>
                        <a:effectLst/>
                        <a:latin typeface="+mn-ea"/>
                        <a:ea typeface="+mn-ea"/>
                        <a:cs typeface="+mn-cs"/>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true if string contains only whitespace characters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sz="1200" dirty="0" err="1" smtClean="0">
                          <a:solidFill>
                            <a:srgbClr val="000000"/>
                          </a:solidFill>
                          <a:effectLst/>
                          <a:latin typeface="+mn-ea"/>
                          <a:ea typeface="+mn-ea"/>
                        </a:rPr>
                        <a:t>istitle</a:t>
                      </a:r>
                      <a:r>
                        <a:rPr lang="en-US" sz="1200" dirty="0" smtClean="0">
                          <a:solidFill>
                            <a:srgbClr val="000000"/>
                          </a:solidFill>
                          <a:effectLst/>
                          <a:latin typeface="+mn-ea"/>
                          <a:ea typeface="+mn-ea"/>
                        </a:rPr>
                        <a:t>()</a:t>
                      </a:r>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true if string is properly "</a:t>
                      </a:r>
                      <a:r>
                        <a:rPr kumimoji="0" lang="en-US" altLang="ko-KR" sz="1200" b="0" i="0" kern="1200" dirty="0" err="1" smtClean="0">
                          <a:solidFill>
                            <a:schemeClr val="tx1"/>
                          </a:solidFill>
                          <a:effectLst/>
                          <a:latin typeface="+mn-lt"/>
                          <a:ea typeface="+mn-ea"/>
                          <a:cs typeface="+mn-cs"/>
                        </a:rPr>
                        <a:t>titlecased</a:t>
                      </a:r>
                      <a:r>
                        <a:rPr kumimoji="0" lang="en-US" altLang="ko-KR" sz="1200" b="0" i="0" kern="1200" dirty="0" smtClean="0">
                          <a:solidFill>
                            <a:schemeClr val="tx1"/>
                          </a:solidFill>
                          <a:effectLst/>
                          <a:latin typeface="+mn-lt"/>
                          <a:ea typeface="+mn-ea"/>
                          <a:cs typeface="+mn-cs"/>
                        </a:rPr>
                        <a:t>"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kumimoji="0" lang="en-US" sz="1200" kern="1200" dirty="0" err="1" smtClean="0">
                          <a:solidFill>
                            <a:srgbClr val="000000"/>
                          </a:solidFill>
                          <a:effectLst/>
                          <a:latin typeface="+mn-ea"/>
                          <a:ea typeface="+mn-ea"/>
                          <a:cs typeface="+mn-cs"/>
                        </a:rPr>
                        <a:t>isupper</a:t>
                      </a:r>
                      <a:r>
                        <a:rPr kumimoji="0" lang="en-US" sz="1200" kern="1200" dirty="0" smtClean="0">
                          <a:solidFill>
                            <a:srgbClr val="000000"/>
                          </a:solidFill>
                          <a:effectLst/>
                          <a:latin typeface="+mn-ea"/>
                          <a:ea typeface="+mn-ea"/>
                          <a:cs typeface="+mn-cs"/>
                        </a:rPr>
                        <a:t>()</a:t>
                      </a:r>
                      <a:endParaRPr kumimoji="0" lang="en-US" sz="1200" kern="1200" dirty="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true if string has at least one cased character and all cased characters are in uppercase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kumimoji="0" lang="en-US" sz="1200" kern="1200" dirty="0" smtClean="0">
                          <a:solidFill>
                            <a:srgbClr val="000000"/>
                          </a:solidFill>
                          <a:effectLst/>
                          <a:latin typeface="+mn-ea"/>
                          <a:ea typeface="+mn-ea"/>
                          <a:cs typeface="+mn-cs"/>
                        </a:rPr>
                        <a:t>join(</a:t>
                      </a:r>
                      <a:r>
                        <a:rPr kumimoji="0" lang="en-US" sz="1200" kern="1200" dirty="0" err="1" smtClean="0">
                          <a:solidFill>
                            <a:srgbClr val="000000"/>
                          </a:solidFill>
                          <a:effectLst/>
                          <a:latin typeface="+mn-ea"/>
                          <a:ea typeface="+mn-ea"/>
                          <a:cs typeface="+mn-cs"/>
                        </a:rPr>
                        <a:t>seq</a:t>
                      </a:r>
                      <a:r>
                        <a:rPr kumimoji="0" lang="en-US" sz="1200" kern="1200" dirty="0" smtClean="0">
                          <a:solidFill>
                            <a:srgbClr val="000000"/>
                          </a:solidFill>
                          <a:effectLst/>
                          <a:latin typeface="+mn-ea"/>
                          <a:ea typeface="+mn-ea"/>
                          <a:cs typeface="+mn-cs"/>
                        </a:rPr>
                        <a:t>)</a:t>
                      </a:r>
                      <a:endParaRPr kumimoji="0" lang="en-US" sz="1200" kern="1200" dirty="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Merges (concatenates) the string representations of elements in sequence </a:t>
                      </a:r>
                      <a:r>
                        <a:rPr kumimoji="0" lang="en-US" altLang="ko-KR" sz="1200" b="0" i="0" kern="1200" dirty="0" err="1" smtClean="0">
                          <a:solidFill>
                            <a:schemeClr val="tx1"/>
                          </a:solidFill>
                          <a:effectLst/>
                          <a:latin typeface="+mn-lt"/>
                          <a:ea typeface="+mn-ea"/>
                          <a:cs typeface="+mn-cs"/>
                        </a:rPr>
                        <a:t>seq</a:t>
                      </a:r>
                      <a:r>
                        <a:rPr kumimoji="0" lang="en-US" altLang="ko-KR" sz="1200" b="0" i="0" kern="1200" dirty="0" smtClean="0">
                          <a:solidFill>
                            <a:schemeClr val="tx1"/>
                          </a:solidFill>
                          <a:effectLst/>
                          <a:latin typeface="+mn-lt"/>
                          <a:ea typeface="+mn-ea"/>
                          <a:cs typeface="+mn-cs"/>
                        </a:rPr>
                        <a:t> into a string, with separator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len</a:t>
                      </a:r>
                      <a:r>
                        <a:rPr lang="en-US" altLang="ko-KR" sz="1200" dirty="0" smtClean="0">
                          <a:solidFill>
                            <a:srgbClr val="000000"/>
                          </a:solidFill>
                          <a:effectLst/>
                          <a:latin typeface="+mn-ea"/>
                          <a:ea typeface="+mn-ea"/>
                        </a:rPr>
                        <a:t>(string)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the length of the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ljust</a:t>
                      </a:r>
                      <a:r>
                        <a:rPr lang="en-US" altLang="ko-KR" sz="1200" dirty="0" smtClean="0">
                          <a:solidFill>
                            <a:srgbClr val="000000"/>
                          </a:solidFill>
                          <a:effectLst/>
                          <a:latin typeface="+mn-ea"/>
                          <a:ea typeface="+mn-ea"/>
                        </a:rPr>
                        <a:t>(width[, </a:t>
                      </a:r>
                      <a:r>
                        <a:rPr lang="en-US" altLang="ko-KR" sz="1200" dirty="0" err="1" smtClean="0">
                          <a:solidFill>
                            <a:srgbClr val="000000"/>
                          </a:solidFill>
                          <a:effectLst/>
                          <a:latin typeface="+mn-ea"/>
                          <a:ea typeface="+mn-ea"/>
                        </a:rPr>
                        <a:t>fillchar</a:t>
                      </a:r>
                      <a:r>
                        <a:rPr lang="en-US" altLang="ko-KR" sz="1200" dirty="0" smtClean="0">
                          <a:solidFill>
                            <a:srgbClr val="000000"/>
                          </a:solidFill>
                          <a:effectLst/>
                          <a:latin typeface="+mn-ea"/>
                          <a:ea typeface="+mn-ea"/>
                        </a:rPr>
                        <a:t>])</a:t>
                      </a:r>
                      <a:endParaRPr lang="en-US" altLang="ko-KR" sz="1200" dirty="0" smtClean="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a space-padded string with the original string left-justified to a total of width columns.</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smtClean="0">
                          <a:solidFill>
                            <a:srgbClr val="000000"/>
                          </a:solidFill>
                          <a:effectLst/>
                          <a:latin typeface="+mn-ea"/>
                          <a:ea typeface="+mn-ea"/>
                          <a:cs typeface="+mn-cs"/>
                        </a:rPr>
                        <a:t>lower</a:t>
                      </a:r>
                      <a:r>
                        <a:rPr kumimoji="0" lang="en-US" sz="1200" kern="1200" dirty="0">
                          <a:solidFill>
                            <a:srgbClr val="000000"/>
                          </a:solidFill>
                          <a:effectLst/>
                          <a:latin typeface="+mn-ea"/>
                          <a:ea typeface="+mn-ea"/>
                          <a:cs typeface="+mn-cs"/>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Converts all uppercase letters in string to lowercase.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err="1" smtClean="0">
                          <a:solidFill>
                            <a:srgbClr val="000000"/>
                          </a:solidFill>
                          <a:effectLst/>
                          <a:latin typeface="+mn-ea"/>
                          <a:ea typeface="+mn-ea"/>
                          <a:cs typeface="+mn-cs"/>
                        </a:rPr>
                        <a:t>lstrip</a:t>
                      </a:r>
                      <a:r>
                        <a:rPr kumimoji="0" lang="en-US" sz="1200" kern="1200" dirty="0" smtClean="0">
                          <a:solidFill>
                            <a:srgbClr val="000000"/>
                          </a:solidFill>
                          <a:effectLst/>
                          <a:latin typeface="+mn-ea"/>
                          <a:ea typeface="+mn-ea"/>
                          <a:cs typeface="+mn-cs"/>
                        </a:rPr>
                        <a:t>()</a:t>
                      </a:r>
                      <a:endParaRPr kumimoji="0" lang="en-US" sz="1200" kern="1200" dirty="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Removes all leading whitespace in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err="1" smtClean="0">
                          <a:solidFill>
                            <a:srgbClr val="000000"/>
                          </a:solidFill>
                          <a:effectLst/>
                          <a:latin typeface="+mn-ea"/>
                          <a:ea typeface="+mn-ea"/>
                          <a:cs typeface="+mn-cs"/>
                        </a:rPr>
                        <a:t>maketrans</a:t>
                      </a:r>
                      <a:r>
                        <a:rPr kumimoji="0" lang="en-US" sz="1200" kern="1200" dirty="0" smtClean="0">
                          <a:solidFill>
                            <a:srgbClr val="000000"/>
                          </a:solidFill>
                          <a:effectLst/>
                          <a:latin typeface="+mn-ea"/>
                          <a:ea typeface="+mn-ea"/>
                          <a:cs typeface="+mn-cs"/>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a translation table to be used in translate function.</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39507560"/>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OS </a:t>
            </a:r>
            <a:r>
              <a:rPr lang="ko-KR" altLang="en-US" dirty="0" smtClean="0"/>
              <a:t>모듈 </a:t>
            </a:r>
            <a:r>
              <a:rPr lang="en-US" altLang="ko-KR" dirty="0" smtClean="0"/>
              <a:t>: OS </a:t>
            </a:r>
            <a:r>
              <a:rPr lang="ko-KR" altLang="en-US" dirty="0" smtClean="0"/>
              <a:t>정보</a:t>
            </a:r>
            <a:endParaRPr lang="ko-KR" altLang="en-US"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ko-KR" altLang="en-US" dirty="0" smtClean="0"/>
              <a:t>현재 사용 기기의 </a:t>
            </a:r>
            <a:r>
              <a:rPr lang="en-US" altLang="ko-KR" dirty="0" smtClean="0"/>
              <a:t>OS </a:t>
            </a:r>
            <a:r>
              <a:rPr lang="ko-KR" altLang="en-US" dirty="0" smtClean="0"/>
              <a:t>정보</a:t>
            </a:r>
            <a:endParaRPr lang="en-US" altLang="ko-KR" dirty="0" smtClean="0"/>
          </a:p>
        </p:txBody>
      </p:sp>
      <p:sp>
        <p:nvSpPr>
          <p:cNvPr id="3" name="직사각형 2"/>
          <p:cNvSpPr/>
          <p:nvPr/>
        </p:nvSpPr>
        <p:spPr>
          <a:xfrm>
            <a:off x="899592" y="2852936"/>
            <a:ext cx="3744416"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import </a:t>
            </a:r>
            <a:r>
              <a:rPr lang="en-US" altLang="ko-KR" sz="1200" dirty="0" err="1" smtClean="0"/>
              <a:t>os</a:t>
            </a:r>
            <a:endParaRPr lang="en-US" altLang="ko-KR" sz="1200" dirty="0" smtClean="0"/>
          </a:p>
          <a:p>
            <a:r>
              <a:rPr lang="en-US" altLang="ko-KR" sz="1200" dirty="0" smtClean="0"/>
              <a:t>&gt;&gt;&gt; # </a:t>
            </a:r>
            <a:r>
              <a:rPr lang="ko-KR" altLang="en-US" sz="1200" dirty="0" smtClean="0"/>
              <a:t>현재 </a:t>
            </a:r>
            <a:r>
              <a:rPr lang="en-US" altLang="ko-KR" sz="1200" dirty="0" smtClean="0"/>
              <a:t>OS </a:t>
            </a:r>
            <a:r>
              <a:rPr lang="ko-KR" altLang="en-US" sz="1200" dirty="0" smtClean="0"/>
              <a:t>정보</a:t>
            </a:r>
            <a:endParaRPr lang="en-US" altLang="ko-KR" sz="1200" dirty="0"/>
          </a:p>
          <a:p>
            <a:r>
              <a:rPr lang="en-US" altLang="ko-KR" sz="1200" dirty="0"/>
              <a:t>&gt;&gt;&gt; os.name</a:t>
            </a:r>
          </a:p>
          <a:p>
            <a:r>
              <a:rPr lang="en-US" altLang="ko-KR" sz="1200" dirty="0"/>
              <a:t>'</a:t>
            </a:r>
            <a:r>
              <a:rPr lang="en-US" altLang="ko-KR" sz="1200" dirty="0" err="1"/>
              <a:t>nt</a:t>
            </a:r>
            <a:r>
              <a:rPr lang="en-US" altLang="ko-KR" sz="1200" dirty="0"/>
              <a:t>'</a:t>
            </a:r>
          </a:p>
          <a:p>
            <a:r>
              <a:rPr lang="en-US" altLang="ko-KR" sz="1200" dirty="0"/>
              <a:t>&gt;&gt;&gt;</a:t>
            </a:r>
            <a:endParaRPr lang="ko-KR" altLang="en-US" sz="1200" dirty="0"/>
          </a:p>
        </p:txBody>
      </p:sp>
    </p:spTree>
    <p:extLst>
      <p:ext uri="{BB962C8B-B14F-4D97-AF65-F5344CB8AC3E}">
        <p14:creationId xmlns:p14="http://schemas.microsoft.com/office/powerpoint/2010/main" val="3807382037"/>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OS </a:t>
            </a:r>
            <a:r>
              <a:rPr lang="ko-KR" altLang="en-US" dirty="0" smtClean="0"/>
              <a:t>모듈 </a:t>
            </a:r>
            <a:r>
              <a:rPr lang="en-US" altLang="ko-KR" dirty="0" smtClean="0"/>
              <a:t>: </a:t>
            </a:r>
            <a:r>
              <a:rPr lang="ko-KR" altLang="en-US" dirty="0" smtClean="0"/>
              <a:t>현재 </a:t>
            </a:r>
            <a:r>
              <a:rPr lang="en-US" altLang="ko-KR" dirty="0" smtClean="0"/>
              <a:t>directory </a:t>
            </a:r>
            <a:r>
              <a:rPr lang="ko-KR" altLang="en-US" dirty="0" smtClean="0"/>
              <a:t>조회</a:t>
            </a:r>
            <a:endParaRPr lang="ko-KR" altLang="en-US"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smtClean="0"/>
              <a:t>OS </a:t>
            </a:r>
            <a:r>
              <a:rPr lang="ko-KR" altLang="en-US" dirty="0" smtClean="0"/>
              <a:t>내의 </a:t>
            </a:r>
            <a:r>
              <a:rPr lang="ko-KR" altLang="en-US" dirty="0" err="1" smtClean="0"/>
              <a:t>디렉토리</a:t>
            </a:r>
            <a:r>
              <a:rPr lang="ko-KR" altLang="en-US" dirty="0" smtClean="0"/>
              <a:t> 정보를 조회하거나 </a:t>
            </a:r>
            <a:r>
              <a:rPr lang="ko-KR" altLang="en-US" dirty="0" err="1" smtClean="0"/>
              <a:t>디렉토리</a:t>
            </a:r>
            <a:r>
              <a:rPr lang="ko-KR" altLang="en-US" dirty="0" smtClean="0"/>
              <a:t> 내의 정보를 조회하는 방법</a:t>
            </a:r>
            <a:endParaRPr lang="en-US" altLang="ko-KR" dirty="0" smtClean="0"/>
          </a:p>
        </p:txBody>
      </p:sp>
      <p:sp>
        <p:nvSpPr>
          <p:cNvPr id="3" name="직사각형 2"/>
          <p:cNvSpPr/>
          <p:nvPr/>
        </p:nvSpPr>
        <p:spPr>
          <a:xfrm>
            <a:off x="899592" y="2852936"/>
            <a:ext cx="3744416"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import </a:t>
            </a:r>
            <a:r>
              <a:rPr lang="en-US" altLang="ko-KR" sz="1200" dirty="0" err="1" smtClean="0"/>
              <a:t>os</a:t>
            </a:r>
            <a:endParaRPr lang="en-US" altLang="ko-KR" sz="1200" dirty="0" smtClean="0"/>
          </a:p>
          <a:p>
            <a:r>
              <a:rPr lang="en-US" altLang="ko-KR" sz="1200" dirty="0" smtClean="0"/>
              <a:t>&gt;&gt;&gt; # </a:t>
            </a:r>
            <a:r>
              <a:rPr lang="ko-KR" altLang="en-US" sz="1200" dirty="0" smtClean="0"/>
              <a:t>현재 </a:t>
            </a:r>
            <a:r>
              <a:rPr lang="ko-KR" altLang="en-US" sz="1200" dirty="0" err="1" smtClean="0"/>
              <a:t>디렉토리</a:t>
            </a:r>
            <a:endParaRPr lang="en-US" altLang="ko-KR" sz="1200" dirty="0"/>
          </a:p>
          <a:p>
            <a:r>
              <a:rPr lang="en-US" altLang="ko-KR" sz="1200" dirty="0" smtClean="0"/>
              <a:t>&gt;&gt;&gt; </a:t>
            </a:r>
            <a:r>
              <a:rPr lang="en-US" altLang="ko-KR" sz="1200" dirty="0" err="1" smtClean="0"/>
              <a:t>os.getcwd</a:t>
            </a:r>
            <a:r>
              <a:rPr lang="en-US" altLang="ko-KR" sz="1200" dirty="0" smtClean="0"/>
              <a:t>()</a:t>
            </a:r>
          </a:p>
          <a:p>
            <a:r>
              <a:rPr lang="en-US" altLang="ko-KR" sz="1200" dirty="0" smtClean="0"/>
              <a:t>'C:\\</a:t>
            </a:r>
            <a:r>
              <a:rPr lang="en-US" altLang="ko-KR" sz="1200" dirty="0" err="1" smtClean="0"/>
              <a:t>myPython</a:t>
            </a:r>
            <a:r>
              <a:rPr lang="en-US" altLang="ko-KR" sz="1200" dirty="0" smtClean="0"/>
              <a:t>\\</a:t>
            </a:r>
            <a:r>
              <a:rPr lang="en-US" altLang="ko-KR" sz="1200" dirty="0" err="1" smtClean="0"/>
              <a:t>myproject</a:t>
            </a:r>
            <a:r>
              <a:rPr lang="en-US" altLang="ko-KR" sz="1200" dirty="0" smtClean="0"/>
              <a:t>‘</a:t>
            </a:r>
          </a:p>
          <a:p>
            <a:r>
              <a:rPr lang="en-US" altLang="ko-KR" sz="1200" dirty="0" smtClean="0"/>
              <a:t>&gt;&gt;&gt; #</a:t>
            </a:r>
            <a:r>
              <a:rPr lang="ko-KR" altLang="en-US" sz="1200" dirty="0" smtClean="0"/>
              <a:t>현재 </a:t>
            </a:r>
            <a:r>
              <a:rPr lang="ko-KR" altLang="en-US" sz="1200" dirty="0" err="1" smtClean="0"/>
              <a:t>디렉토리</a:t>
            </a:r>
            <a:endParaRPr lang="en-US" altLang="ko-KR" sz="1200" dirty="0" smtClean="0"/>
          </a:p>
          <a:p>
            <a:r>
              <a:rPr lang="en-US" altLang="ko-KR" sz="1200" dirty="0" smtClean="0"/>
              <a:t>&gt;&gt;&gt; </a:t>
            </a:r>
            <a:r>
              <a:rPr lang="en-US" altLang="ko-KR" sz="1200" dirty="0" err="1" smtClean="0"/>
              <a:t>os.path.abspath</a:t>
            </a:r>
            <a:r>
              <a:rPr lang="en-US" altLang="ko-KR" sz="1200" dirty="0" smtClean="0"/>
              <a:t>('.')</a:t>
            </a:r>
          </a:p>
          <a:p>
            <a:r>
              <a:rPr lang="en-US" altLang="ko-KR" sz="1200" dirty="0" smtClean="0"/>
              <a:t>'C:\\</a:t>
            </a:r>
            <a:r>
              <a:rPr lang="en-US" altLang="ko-KR" sz="1200" dirty="0" err="1" smtClean="0"/>
              <a:t>myPython</a:t>
            </a:r>
            <a:r>
              <a:rPr lang="en-US" altLang="ko-KR" sz="1200" dirty="0" smtClean="0"/>
              <a:t>\\</a:t>
            </a:r>
            <a:r>
              <a:rPr lang="en-US" altLang="ko-KR" sz="1200" dirty="0" err="1" smtClean="0"/>
              <a:t>myproject</a:t>
            </a:r>
            <a:r>
              <a:rPr lang="en-US" altLang="ko-KR" sz="1200" dirty="0" smtClean="0"/>
              <a:t>‘</a:t>
            </a:r>
          </a:p>
          <a:p>
            <a:r>
              <a:rPr lang="en-US" altLang="ko-KR" sz="1200" dirty="0" smtClean="0"/>
              <a:t>&gt;&gt;&gt; #</a:t>
            </a:r>
            <a:r>
              <a:rPr lang="ko-KR" altLang="en-US" sz="1200" dirty="0" smtClean="0"/>
              <a:t>상위 </a:t>
            </a:r>
            <a:r>
              <a:rPr lang="ko-KR" altLang="en-US" sz="1200" dirty="0" err="1" smtClean="0"/>
              <a:t>디렉토리</a:t>
            </a:r>
            <a:endParaRPr lang="en-US" altLang="ko-KR" sz="1200" dirty="0" smtClean="0"/>
          </a:p>
          <a:p>
            <a:r>
              <a:rPr lang="en-US" altLang="ko-KR" sz="1200" dirty="0" smtClean="0"/>
              <a:t>&gt;&gt;&gt; </a:t>
            </a:r>
            <a:r>
              <a:rPr lang="en-US" altLang="ko-KR" sz="1200" dirty="0" err="1" smtClean="0"/>
              <a:t>os.path.abspath</a:t>
            </a:r>
            <a:r>
              <a:rPr lang="en-US" altLang="ko-KR" sz="1200" dirty="0" smtClean="0"/>
              <a:t>('..')</a:t>
            </a:r>
          </a:p>
          <a:p>
            <a:r>
              <a:rPr lang="en-US" altLang="ko-KR" sz="1200" dirty="0" smtClean="0"/>
              <a:t>'C:\\</a:t>
            </a:r>
            <a:r>
              <a:rPr lang="en-US" altLang="ko-KR" sz="1200" dirty="0" err="1" smtClean="0"/>
              <a:t>myPython</a:t>
            </a:r>
            <a:r>
              <a:rPr lang="en-US" altLang="ko-KR" sz="1200" dirty="0" smtClean="0"/>
              <a:t>'</a:t>
            </a:r>
          </a:p>
          <a:p>
            <a:r>
              <a:rPr lang="en-US" altLang="ko-KR" sz="1200" dirty="0" smtClean="0"/>
              <a:t>&gt;&gt;&gt; # </a:t>
            </a:r>
            <a:r>
              <a:rPr lang="ko-KR" altLang="en-US" sz="1200" dirty="0" err="1" smtClean="0"/>
              <a:t>디렉토리</a:t>
            </a:r>
            <a:r>
              <a:rPr lang="ko-KR" altLang="en-US" sz="1200" dirty="0" smtClean="0"/>
              <a:t> 내에 생성된 정보를 조회</a:t>
            </a:r>
            <a:endParaRPr lang="en-US" altLang="ko-KR" sz="1200" dirty="0" smtClean="0"/>
          </a:p>
          <a:p>
            <a:r>
              <a:rPr lang="en-US" altLang="ko-KR" sz="1200" dirty="0" smtClean="0"/>
              <a:t>&gt;&gt;&gt; </a:t>
            </a:r>
            <a:r>
              <a:rPr lang="en-US" altLang="ko-KR" sz="1200" dirty="0" err="1" smtClean="0"/>
              <a:t>os.listdir</a:t>
            </a:r>
            <a:r>
              <a:rPr lang="en-US" altLang="ko-KR" sz="1200" dirty="0" smtClean="0"/>
              <a:t>('.')</a:t>
            </a:r>
          </a:p>
          <a:p>
            <a:r>
              <a:rPr lang="en-US" altLang="ko-KR" sz="1200" dirty="0" smtClean="0"/>
              <a:t>['.</a:t>
            </a:r>
            <a:r>
              <a:rPr lang="en-US" altLang="ko-KR" sz="1200" dirty="0" err="1" smtClean="0"/>
              <a:t>spyderproject</a:t>
            </a:r>
            <a:r>
              <a:rPr lang="en-US" altLang="ko-KR" sz="1200" dirty="0" smtClean="0"/>
              <a:t>', '.</a:t>
            </a:r>
            <a:r>
              <a:rPr lang="en-US" altLang="ko-KR" sz="1200" dirty="0" err="1" smtClean="0"/>
              <a:t>spyderworkspace</a:t>
            </a:r>
            <a:r>
              <a:rPr lang="en-US" altLang="ko-KR" sz="1200" dirty="0" smtClean="0"/>
              <a:t>', 'aaa.txt', 'abc.txt‘] </a:t>
            </a:r>
            <a:endParaRPr lang="ko-KR" altLang="en-US" sz="1200" dirty="0"/>
          </a:p>
        </p:txBody>
      </p:sp>
    </p:spTree>
    <p:extLst>
      <p:ext uri="{BB962C8B-B14F-4D97-AF65-F5344CB8AC3E}">
        <p14:creationId xmlns:p14="http://schemas.microsoft.com/office/powerpoint/2010/main" val="62122438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OS </a:t>
            </a:r>
            <a:r>
              <a:rPr lang="ko-KR" altLang="en-US" dirty="0" smtClean="0"/>
              <a:t>모듈 </a:t>
            </a:r>
            <a:r>
              <a:rPr lang="en-US" altLang="ko-KR" dirty="0" smtClean="0"/>
              <a:t>: </a:t>
            </a:r>
            <a:r>
              <a:rPr lang="ko-KR" altLang="en-US" dirty="0" smtClean="0"/>
              <a:t> </a:t>
            </a:r>
            <a:r>
              <a:rPr lang="en-US" altLang="ko-KR" dirty="0" smtClean="0"/>
              <a:t>directory </a:t>
            </a:r>
            <a:r>
              <a:rPr lang="ko-KR" altLang="en-US" dirty="0" smtClean="0"/>
              <a:t>이</a:t>
            </a:r>
            <a:r>
              <a:rPr lang="ko-KR" altLang="en-US" dirty="0"/>
              <a:t>동</a:t>
            </a:r>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smtClean="0"/>
              <a:t>OS </a:t>
            </a:r>
            <a:r>
              <a:rPr lang="ko-KR" altLang="en-US" dirty="0" smtClean="0"/>
              <a:t>내의 </a:t>
            </a:r>
            <a:r>
              <a:rPr lang="ko-KR" altLang="en-US" dirty="0" err="1" smtClean="0"/>
              <a:t>디렉토리간</a:t>
            </a:r>
            <a:r>
              <a:rPr lang="ko-KR" altLang="en-US" dirty="0" smtClean="0"/>
              <a:t> 이동을 처리</a:t>
            </a:r>
            <a:endParaRPr lang="en-US" altLang="ko-KR" dirty="0" smtClean="0"/>
          </a:p>
        </p:txBody>
      </p:sp>
      <p:sp>
        <p:nvSpPr>
          <p:cNvPr id="3" name="직사각형 2"/>
          <p:cNvSpPr/>
          <p:nvPr/>
        </p:nvSpPr>
        <p:spPr>
          <a:xfrm>
            <a:off x="899592" y="2852936"/>
            <a:ext cx="3744416"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os.getcwd</a:t>
            </a:r>
            <a:r>
              <a:rPr lang="en-US" altLang="ko-KR" sz="1200" dirty="0"/>
              <a:t>()</a:t>
            </a:r>
          </a:p>
          <a:p>
            <a:r>
              <a:rPr lang="en-US" altLang="ko-KR" sz="1200" dirty="0"/>
              <a:t>'C:\\</a:t>
            </a:r>
            <a:r>
              <a:rPr lang="en-US" altLang="ko-KR" sz="1200" dirty="0" err="1"/>
              <a:t>myPython</a:t>
            </a:r>
            <a:r>
              <a:rPr lang="en-US" altLang="ko-KR" sz="1200" dirty="0"/>
              <a:t>\\</a:t>
            </a:r>
            <a:r>
              <a:rPr lang="en-US" altLang="ko-KR" sz="1200" dirty="0" err="1"/>
              <a:t>myproject</a:t>
            </a:r>
            <a:r>
              <a:rPr lang="en-US" altLang="ko-KR" sz="1200" dirty="0"/>
              <a:t>'</a:t>
            </a:r>
          </a:p>
          <a:p>
            <a:r>
              <a:rPr lang="en-US" altLang="ko-KR" sz="1200" dirty="0"/>
              <a:t>&gt;&gt;&gt; </a:t>
            </a:r>
            <a:r>
              <a:rPr lang="en-US" altLang="ko-KR" sz="1200" dirty="0" err="1"/>
              <a:t>os.chdir</a:t>
            </a:r>
            <a:r>
              <a:rPr lang="en-US" altLang="ko-KR" sz="1200" dirty="0"/>
              <a:t>('../</a:t>
            </a:r>
            <a:r>
              <a:rPr lang="en-US" altLang="ko-KR" sz="1200" dirty="0" err="1"/>
              <a:t>kakao</a:t>
            </a:r>
            <a:r>
              <a:rPr lang="en-US" altLang="ko-KR" sz="1200" dirty="0"/>
              <a:t>')</a:t>
            </a:r>
          </a:p>
          <a:p>
            <a:r>
              <a:rPr lang="en-US" altLang="ko-KR" sz="1200" dirty="0"/>
              <a:t>&gt;&gt;&gt; </a:t>
            </a:r>
            <a:r>
              <a:rPr lang="en-US" altLang="ko-KR" sz="1200" dirty="0" err="1"/>
              <a:t>os.getcwd</a:t>
            </a:r>
            <a:r>
              <a:rPr lang="en-US" altLang="ko-KR" sz="1200" dirty="0"/>
              <a:t>()</a:t>
            </a:r>
          </a:p>
          <a:p>
            <a:r>
              <a:rPr lang="en-US" altLang="ko-KR" sz="1200" dirty="0"/>
              <a:t>'C:\\</a:t>
            </a:r>
            <a:r>
              <a:rPr lang="en-US" altLang="ko-KR" sz="1200" dirty="0" err="1"/>
              <a:t>myPython</a:t>
            </a:r>
            <a:r>
              <a:rPr lang="en-US" altLang="ko-KR" sz="1200" dirty="0"/>
              <a:t>\\</a:t>
            </a:r>
            <a:r>
              <a:rPr lang="en-US" altLang="ko-KR" sz="1200" dirty="0" err="1"/>
              <a:t>kakao</a:t>
            </a:r>
            <a:r>
              <a:rPr lang="en-US" altLang="ko-KR" sz="1200" dirty="0"/>
              <a:t>'</a:t>
            </a:r>
          </a:p>
          <a:p>
            <a:r>
              <a:rPr lang="en-US" altLang="ko-KR" sz="1200" dirty="0"/>
              <a:t>&gt;&gt;&gt; </a:t>
            </a:r>
            <a:endParaRPr lang="ko-KR" altLang="en-US" sz="1200" dirty="0"/>
          </a:p>
        </p:txBody>
      </p:sp>
    </p:spTree>
    <p:extLst>
      <p:ext uri="{BB962C8B-B14F-4D97-AF65-F5344CB8AC3E}">
        <p14:creationId xmlns:p14="http://schemas.microsoft.com/office/powerpoint/2010/main" val="3351350957"/>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ctr"/>
            <a:r>
              <a:rPr lang="en-US" altLang="ko-KR" dirty="0" smtClean="0"/>
              <a:t>Python </a:t>
            </a:r>
            <a:br>
              <a:rPr lang="en-US" altLang="ko-KR" dirty="0" smtClean="0"/>
            </a:br>
            <a:r>
              <a:rPr lang="en-US" altLang="ko-KR" dirty="0" smtClean="0"/>
              <a:t>sys </a:t>
            </a:r>
            <a:r>
              <a:rPr lang="ko-KR" altLang="en-US" dirty="0" smtClean="0"/>
              <a:t>모듈</a:t>
            </a:r>
            <a:endParaRPr lang="ko-KR" altLang="en-US" dirty="0"/>
          </a:p>
        </p:txBody>
      </p:sp>
    </p:spTree>
    <p:extLst>
      <p:ext uri="{BB962C8B-B14F-4D97-AF65-F5344CB8AC3E}">
        <p14:creationId xmlns:p14="http://schemas.microsoft.com/office/powerpoint/2010/main" val="2321260754"/>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SYS </a:t>
            </a:r>
            <a:r>
              <a:rPr lang="ko-KR" altLang="en-US" dirty="0" smtClean="0"/>
              <a:t>모듈 </a:t>
            </a:r>
            <a:r>
              <a:rPr lang="en-US" altLang="ko-KR" dirty="0" smtClean="0"/>
              <a:t>: </a:t>
            </a:r>
            <a:r>
              <a:rPr lang="ko-KR" altLang="en-US" dirty="0" smtClean="0"/>
              <a:t>현재 </a:t>
            </a:r>
            <a:r>
              <a:rPr lang="ko-KR" altLang="en-US" dirty="0" err="1" smtClean="0"/>
              <a:t>파이썬</a:t>
            </a:r>
            <a:r>
              <a:rPr lang="ko-KR" altLang="en-US" dirty="0" smtClean="0"/>
              <a:t> 정보</a:t>
            </a:r>
            <a:endParaRPr lang="ko-KR" altLang="en-US"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ko-KR" altLang="en-US" dirty="0" smtClean="0"/>
              <a:t>현재 사용 기기의 </a:t>
            </a:r>
            <a:r>
              <a:rPr lang="en-US" altLang="ko-KR" dirty="0" smtClean="0"/>
              <a:t>Python </a:t>
            </a:r>
            <a:r>
              <a:rPr lang="ko-KR" altLang="en-US" dirty="0" smtClean="0"/>
              <a:t>정보</a:t>
            </a:r>
            <a:endParaRPr lang="en-US" altLang="ko-KR" dirty="0" smtClean="0"/>
          </a:p>
        </p:txBody>
      </p:sp>
      <p:sp>
        <p:nvSpPr>
          <p:cNvPr id="3" name="직사각형 2"/>
          <p:cNvSpPr/>
          <p:nvPr/>
        </p:nvSpPr>
        <p:spPr>
          <a:xfrm>
            <a:off x="899592" y="2852936"/>
            <a:ext cx="3744416"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import sys</a:t>
            </a:r>
          </a:p>
          <a:p>
            <a:r>
              <a:rPr lang="en-US" altLang="ko-KR" sz="1200" dirty="0"/>
              <a:t>&gt;&gt;&gt; </a:t>
            </a:r>
            <a:r>
              <a:rPr lang="en-US" altLang="ko-KR" sz="1200" dirty="0" err="1"/>
              <a:t>sys.version</a:t>
            </a:r>
            <a:endParaRPr lang="en-US" altLang="ko-KR" sz="1200" dirty="0"/>
          </a:p>
          <a:p>
            <a:r>
              <a:rPr lang="en-US" altLang="ko-KR" sz="1200" dirty="0"/>
              <a:t>'2.7.5 (default, May 15 2013, 22:43:36) [MSC v.1500 32 bit (Intel</a:t>
            </a:r>
            <a:r>
              <a:rPr lang="en-US" altLang="ko-KR" sz="1200" dirty="0" smtClean="0"/>
              <a:t>)]‘</a:t>
            </a:r>
          </a:p>
          <a:p>
            <a:r>
              <a:rPr lang="en-US" altLang="ko-KR" sz="1200" dirty="0" smtClean="0"/>
              <a:t>&gt;&gt;&gt; </a:t>
            </a:r>
            <a:r>
              <a:rPr lang="en-US" altLang="ko-KR" sz="1200" dirty="0" err="1"/>
              <a:t>sys.version_info</a:t>
            </a:r>
            <a:endParaRPr lang="en-US" altLang="ko-KR" sz="1200" dirty="0"/>
          </a:p>
          <a:p>
            <a:r>
              <a:rPr lang="en-US" altLang="ko-KR" sz="1200" dirty="0" err="1"/>
              <a:t>sys.version_info</a:t>
            </a:r>
            <a:r>
              <a:rPr lang="en-US" altLang="ko-KR" sz="1200" dirty="0"/>
              <a:t>(major=2, minor=7, micro=5, </a:t>
            </a:r>
            <a:r>
              <a:rPr lang="en-US" altLang="ko-KR" sz="1200" dirty="0" err="1"/>
              <a:t>releaselevel</a:t>
            </a:r>
            <a:r>
              <a:rPr lang="en-US" altLang="ko-KR" sz="1200" dirty="0"/>
              <a:t>='final', serial=0)</a:t>
            </a:r>
            <a:endParaRPr lang="ko-KR" altLang="en-US" sz="1200" dirty="0"/>
          </a:p>
        </p:txBody>
      </p:sp>
    </p:spTree>
    <p:extLst>
      <p:ext uri="{BB962C8B-B14F-4D97-AF65-F5344CB8AC3E}">
        <p14:creationId xmlns:p14="http://schemas.microsoft.com/office/powerpoint/2010/main" val="53252243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SYS </a:t>
            </a:r>
            <a:r>
              <a:rPr lang="ko-KR" altLang="en-US" dirty="0" smtClean="0"/>
              <a:t>모듈 </a:t>
            </a:r>
            <a:r>
              <a:rPr lang="en-US" altLang="ko-KR" dirty="0" smtClean="0"/>
              <a:t>: </a:t>
            </a:r>
            <a:r>
              <a:rPr lang="en-US" altLang="ko-KR" sz="3600" b="1" dirty="0"/>
              <a:t>Command-line </a:t>
            </a:r>
            <a:r>
              <a:rPr lang="en-US" altLang="ko-KR" sz="3600" b="1" dirty="0" smtClean="0"/>
              <a:t>arguments</a:t>
            </a:r>
            <a:endParaRPr lang="ko-KR" altLang="en-US"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smtClean="0"/>
              <a:t>Sys</a:t>
            </a:r>
            <a:r>
              <a:rPr lang="ko-KR" altLang="en-US" dirty="0" smtClean="0"/>
              <a:t>의 </a:t>
            </a:r>
            <a:r>
              <a:rPr lang="en-US" altLang="ko-KR" dirty="0" smtClean="0"/>
              <a:t>arguments</a:t>
            </a:r>
            <a:r>
              <a:rPr lang="ko-KR" altLang="en-US" dirty="0" smtClean="0"/>
              <a:t>는 </a:t>
            </a:r>
            <a:r>
              <a:rPr lang="en-US" altLang="ko-KR" dirty="0" smtClean="0"/>
              <a:t>command window</a:t>
            </a:r>
            <a:r>
              <a:rPr lang="ko-KR" altLang="en-US" dirty="0" smtClean="0"/>
              <a:t>내의 </a:t>
            </a:r>
            <a:r>
              <a:rPr lang="ko-KR" altLang="en-US" dirty="0" err="1" smtClean="0"/>
              <a:t>모듈명부터</a:t>
            </a:r>
            <a:r>
              <a:rPr lang="ko-KR" altLang="en-US" dirty="0" smtClean="0"/>
              <a:t> 인식함</a:t>
            </a:r>
            <a:r>
              <a:rPr lang="en-US" altLang="ko-KR" dirty="0" smtClean="0"/>
              <a:t>.</a:t>
            </a:r>
          </a:p>
        </p:txBody>
      </p:sp>
      <p:sp>
        <p:nvSpPr>
          <p:cNvPr id="3" name="직사각형 2"/>
          <p:cNvSpPr/>
          <p:nvPr/>
        </p:nvSpPr>
        <p:spPr>
          <a:xfrm>
            <a:off x="827584" y="3284984"/>
            <a:ext cx="3744416"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import sys</a:t>
            </a:r>
          </a:p>
          <a:p>
            <a:endParaRPr lang="en-US" altLang="ko-KR" sz="1200" dirty="0"/>
          </a:p>
          <a:p>
            <a:r>
              <a:rPr lang="en-US" altLang="ko-KR" sz="1200" dirty="0"/>
              <a:t># </a:t>
            </a:r>
            <a:r>
              <a:rPr lang="en-US" altLang="ko-KR" sz="1200" dirty="0" smtClean="0"/>
              <a:t>command line </a:t>
            </a:r>
            <a:r>
              <a:rPr lang="en-US" altLang="ko-KR" sz="1200" dirty="0" err="1" smtClean="0"/>
              <a:t>arg</a:t>
            </a:r>
            <a:r>
              <a:rPr lang="en-US" altLang="ko-KR" sz="1200" dirty="0" smtClean="0"/>
              <a:t> </a:t>
            </a:r>
            <a:r>
              <a:rPr lang="ko-KR" altLang="en-US" sz="1200" dirty="0" smtClean="0"/>
              <a:t>출력</a:t>
            </a:r>
            <a:endParaRPr lang="en-US" altLang="ko-KR" sz="1200" dirty="0" smtClean="0"/>
          </a:p>
          <a:p>
            <a:r>
              <a:rPr lang="en-US" altLang="ko-KR" sz="1200" dirty="0" smtClean="0"/>
              <a:t>print </a:t>
            </a:r>
            <a:r>
              <a:rPr lang="en-US" altLang="ko-KR" sz="1200" dirty="0" err="1"/>
              <a:t>sys.argv</a:t>
            </a:r>
            <a:endParaRPr lang="en-US" altLang="ko-KR" sz="1200" dirty="0"/>
          </a:p>
          <a:p>
            <a:endParaRPr lang="en-US" altLang="ko-KR" sz="1200" dirty="0"/>
          </a:p>
          <a:p>
            <a:r>
              <a:rPr lang="en-US" altLang="ko-KR" sz="1200" dirty="0"/>
              <a:t># </a:t>
            </a:r>
            <a:r>
              <a:rPr lang="en-US" altLang="ko-KR" sz="1200" dirty="0" smtClean="0"/>
              <a:t> command line </a:t>
            </a:r>
            <a:r>
              <a:rPr lang="en-US" altLang="ko-KR" sz="1200" dirty="0" err="1" smtClean="0"/>
              <a:t>arg</a:t>
            </a:r>
            <a:r>
              <a:rPr lang="ko-KR" altLang="en-US" sz="1200" dirty="0" smtClean="0"/>
              <a:t>를 나눠서 출력</a:t>
            </a:r>
            <a:endParaRPr lang="en-US" altLang="ko-KR" sz="1200" dirty="0"/>
          </a:p>
          <a:p>
            <a:endParaRPr lang="en-US" altLang="ko-KR" sz="1200" dirty="0"/>
          </a:p>
          <a:p>
            <a:r>
              <a:rPr lang="en-US" altLang="ko-KR" sz="1200" dirty="0"/>
              <a:t>for </a:t>
            </a:r>
            <a:r>
              <a:rPr lang="en-US" altLang="ko-KR" sz="1200" dirty="0" err="1"/>
              <a:t>i</a:t>
            </a:r>
            <a:r>
              <a:rPr lang="en-US" altLang="ko-KR" sz="1200" dirty="0"/>
              <a:t> in range(</a:t>
            </a:r>
            <a:r>
              <a:rPr lang="en-US" altLang="ko-KR" sz="1200" dirty="0" err="1"/>
              <a:t>len</a:t>
            </a:r>
            <a:r>
              <a:rPr lang="en-US" altLang="ko-KR" sz="1200" dirty="0"/>
              <a:t>(</a:t>
            </a:r>
            <a:r>
              <a:rPr lang="en-US" altLang="ko-KR" sz="1200" dirty="0" err="1"/>
              <a:t>sys.argv</a:t>
            </a:r>
            <a:r>
              <a:rPr lang="en-US" altLang="ko-KR" sz="1200" dirty="0"/>
              <a:t>)):</a:t>
            </a:r>
          </a:p>
          <a:p>
            <a:r>
              <a:rPr lang="en-US" altLang="ko-KR" sz="1200" dirty="0"/>
              <a:t>    if </a:t>
            </a:r>
            <a:r>
              <a:rPr lang="en-US" altLang="ko-KR" sz="1200" dirty="0" err="1"/>
              <a:t>i</a:t>
            </a:r>
            <a:r>
              <a:rPr lang="en-US" altLang="ko-KR" sz="1200" dirty="0"/>
              <a:t> == 0:</a:t>
            </a:r>
          </a:p>
          <a:p>
            <a:r>
              <a:rPr lang="en-US" altLang="ko-KR" sz="1200" dirty="0"/>
              <a:t>        print "Function name: %s" % </a:t>
            </a:r>
            <a:r>
              <a:rPr lang="en-US" altLang="ko-KR" sz="1200" dirty="0" err="1"/>
              <a:t>sys.argv</a:t>
            </a:r>
            <a:r>
              <a:rPr lang="en-US" altLang="ko-KR" sz="1200" dirty="0"/>
              <a:t>[0]</a:t>
            </a:r>
          </a:p>
          <a:p>
            <a:r>
              <a:rPr lang="en-US" altLang="ko-KR" sz="1200" dirty="0"/>
              <a:t>    else:</a:t>
            </a:r>
          </a:p>
          <a:p>
            <a:r>
              <a:rPr lang="en-US" altLang="ko-KR" sz="1200" dirty="0"/>
              <a:t>        print "%d. argument: %s" % (</a:t>
            </a:r>
            <a:r>
              <a:rPr lang="en-US" altLang="ko-KR" sz="1200" dirty="0" err="1"/>
              <a:t>i,sys.argv</a:t>
            </a:r>
            <a:r>
              <a:rPr lang="en-US" altLang="ko-KR" sz="1200" dirty="0"/>
              <a:t>[</a:t>
            </a:r>
            <a:r>
              <a:rPr lang="en-US" altLang="ko-KR" sz="1200" dirty="0" err="1"/>
              <a:t>i</a:t>
            </a:r>
            <a:r>
              <a:rPr lang="en-US" altLang="ko-KR" sz="1200" dirty="0"/>
              <a:t>])</a:t>
            </a:r>
            <a:endParaRPr lang="ko-KR" altLang="en-US" sz="1200" dirty="0"/>
          </a:p>
        </p:txBody>
      </p:sp>
      <p:sp>
        <p:nvSpPr>
          <p:cNvPr id="5" name="직사각형 4"/>
          <p:cNvSpPr/>
          <p:nvPr/>
        </p:nvSpPr>
        <p:spPr>
          <a:xfrm>
            <a:off x="4738193" y="3284984"/>
            <a:ext cx="3744416"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C:\myPython\myproject&gt;python sys_com.py arg1 arg2</a:t>
            </a:r>
          </a:p>
          <a:p>
            <a:r>
              <a:rPr lang="en-US" altLang="ko-KR" sz="1200" dirty="0"/>
              <a:t>['sys_com.py', 'arg1', 'arg2']</a:t>
            </a:r>
          </a:p>
          <a:p>
            <a:r>
              <a:rPr lang="en-US" altLang="ko-KR" sz="1200" dirty="0"/>
              <a:t>Function name: sys_com.py</a:t>
            </a:r>
          </a:p>
          <a:p>
            <a:r>
              <a:rPr lang="en-US" altLang="ko-KR" sz="1200" dirty="0"/>
              <a:t>1. argument: arg1</a:t>
            </a:r>
          </a:p>
          <a:p>
            <a:r>
              <a:rPr lang="en-US" altLang="ko-KR" sz="1200" dirty="0"/>
              <a:t>2. argument: arg2</a:t>
            </a:r>
          </a:p>
          <a:p>
            <a:endParaRPr lang="en-US" altLang="ko-KR" sz="1200" dirty="0"/>
          </a:p>
          <a:p>
            <a:r>
              <a:rPr lang="en-US" altLang="ko-KR" sz="1200" dirty="0"/>
              <a:t>C:\myPython\myproject&gt;python sys_com.py </a:t>
            </a:r>
          </a:p>
          <a:p>
            <a:r>
              <a:rPr lang="en-US" altLang="ko-KR" sz="1200" dirty="0"/>
              <a:t>['sys_com.py']</a:t>
            </a:r>
          </a:p>
          <a:p>
            <a:r>
              <a:rPr lang="en-US" altLang="ko-KR" sz="1200" dirty="0"/>
              <a:t>Function name: sys_com.py</a:t>
            </a:r>
          </a:p>
        </p:txBody>
      </p:sp>
      <p:sp>
        <p:nvSpPr>
          <p:cNvPr id="4" name="TextBox 3"/>
          <p:cNvSpPr txBox="1"/>
          <p:nvPr/>
        </p:nvSpPr>
        <p:spPr>
          <a:xfrm>
            <a:off x="1367644" y="2821578"/>
            <a:ext cx="2664296" cy="369332"/>
          </a:xfrm>
          <a:prstGeom prst="rect">
            <a:avLst/>
          </a:prstGeom>
          <a:noFill/>
        </p:spPr>
        <p:txBody>
          <a:bodyPr wrap="square" rtlCol="0">
            <a:spAutoFit/>
          </a:bodyPr>
          <a:lstStyle/>
          <a:p>
            <a:pPr algn="ctr"/>
            <a:r>
              <a:rPr lang="en-US" altLang="ko-KR" u="sng" dirty="0" smtClean="0"/>
              <a:t>Sys_com.py </a:t>
            </a:r>
            <a:r>
              <a:rPr lang="ko-KR" altLang="en-US" u="sng" dirty="0" smtClean="0"/>
              <a:t>생성</a:t>
            </a:r>
            <a:endParaRPr lang="ko-KR" altLang="en-US" u="sng" dirty="0"/>
          </a:p>
        </p:txBody>
      </p:sp>
      <p:sp>
        <p:nvSpPr>
          <p:cNvPr id="7" name="TextBox 6"/>
          <p:cNvSpPr txBox="1"/>
          <p:nvPr/>
        </p:nvSpPr>
        <p:spPr>
          <a:xfrm>
            <a:off x="5004048" y="2780928"/>
            <a:ext cx="3240360" cy="369332"/>
          </a:xfrm>
          <a:prstGeom prst="rect">
            <a:avLst/>
          </a:prstGeom>
          <a:noFill/>
        </p:spPr>
        <p:txBody>
          <a:bodyPr wrap="square" rtlCol="0">
            <a:spAutoFit/>
          </a:bodyPr>
          <a:lstStyle/>
          <a:p>
            <a:pPr algn="ctr"/>
            <a:r>
              <a:rPr lang="en-US" altLang="ko-KR" u="sng" dirty="0" smtClean="0"/>
              <a:t>Command window</a:t>
            </a:r>
            <a:r>
              <a:rPr lang="ko-KR" altLang="en-US" u="sng" dirty="0" smtClean="0"/>
              <a:t>에서 실</a:t>
            </a:r>
            <a:r>
              <a:rPr lang="ko-KR" altLang="en-US" u="sng" dirty="0"/>
              <a:t>행</a:t>
            </a:r>
          </a:p>
        </p:txBody>
      </p:sp>
    </p:spTree>
    <p:extLst>
      <p:ext uri="{BB962C8B-B14F-4D97-AF65-F5344CB8AC3E}">
        <p14:creationId xmlns:p14="http://schemas.microsoft.com/office/powerpoint/2010/main" val="410100580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SYS </a:t>
            </a:r>
            <a:r>
              <a:rPr lang="ko-KR" altLang="en-US" dirty="0" smtClean="0"/>
              <a:t>모듈 </a:t>
            </a:r>
            <a:r>
              <a:rPr lang="en-US" altLang="ko-KR" dirty="0" smtClean="0"/>
              <a:t>: ide</a:t>
            </a:r>
            <a:r>
              <a:rPr lang="ko-KR" altLang="en-US" dirty="0" smtClean="0"/>
              <a:t>에서 </a:t>
            </a:r>
            <a:r>
              <a:rPr lang="en-US" altLang="ko-KR" dirty="0" err="1" smtClean="0"/>
              <a:t>arg</a:t>
            </a:r>
            <a:r>
              <a:rPr lang="en-US" altLang="ko-KR" dirty="0" smtClean="0"/>
              <a:t> </a:t>
            </a:r>
            <a:r>
              <a:rPr lang="ko-KR" altLang="en-US" dirty="0" smtClean="0"/>
              <a:t>처리</a:t>
            </a:r>
            <a:endParaRPr lang="ko-KR" altLang="en-US"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err="1" smtClean="0"/>
              <a:t>Dispalyhook</a:t>
            </a:r>
            <a:r>
              <a:rPr lang="ko-KR" altLang="en-US" dirty="0" smtClean="0"/>
              <a:t>는 </a:t>
            </a:r>
            <a:r>
              <a:rPr lang="en-US" altLang="ko-KR" dirty="0" smtClean="0"/>
              <a:t>callable </a:t>
            </a:r>
            <a:r>
              <a:rPr lang="ko-KR" altLang="en-US" dirty="0" smtClean="0"/>
              <a:t>객체 즉 함수나 </a:t>
            </a:r>
            <a:r>
              <a:rPr lang="ko-KR" altLang="en-US" dirty="0" err="1" smtClean="0"/>
              <a:t>메소드를</a:t>
            </a:r>
            <a:r>
              <a:rPr lang="ko-KR" altLang="en-US" dirty="0" smtClean="0"/>
              <a:t> 연결하여 </a:t>
            </a:r>
            <a:r>
              <a:rPr lang="en-US" altLang="ko-KR" dirty="0" err="1" smtClean="0"/>
              <a:t>arg</a:t>
            </a:r>
            <a:r>
              <a:rPr lang="ko-KR" altLang="en-US" dirty="0" smtClean="0"/>
              <a:t>와 동일한 변수를 처리</a:t>
            </a:r>
            <a:endParaRPr lang="en-US" altLang="ko-KR" dirty="0" smtClean="0"/>
          </a:p>
        </p:txBody>
      </p:sp>
      <p:sp>
        <p:nvSpPr>
          <p:cNvPr id="3" name="직사각형 2"/>
          <p:cNvSpPr/>
          <p:nvPr/>
        </p:nvSpPr>
        <p:spPr>
          <a:xfrm>
            <a:off x="664095" y="3438938"/>
            <a:ext cx="3547865" cy="3014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import sys</a:t>
            </a:r>
          </a:p>
          <a:p>
            <a:r>
              <a:rPr lang="en-US" altLang="ko-KR" sz="1200" dirty="0"/>
              <a:t>&gt;&gt;&gt; </a:t>
            </a:r>
            <a:r>
              <a:rPr lang="en-US" altLang="ko-KR" sz="1200" dirty="0" smtClean="0"/>
              <a:t>#</a:t>
            </a:r>
            <a:r>
              <a:rPr lang="en-US" altLang="ko-KR" sz="1200" dirty="0" err="1" smtClean="0"/>
              <a:t>arg</a:t>
            </a:r>
            <a:r>
              <a:rPr lang="en-US" altLang="ko-KR" sz="1200" dirty="0" smtClean="0"/>
              <a:t> </a:t>
            </a:r>
            <a:r>
              <a:rPr lang="ko-KR" altLang="en-US" sz="1200" dirty="0" smtClean="0"/>
              <a:t>정</a:t>
            </a:r>
            <a:r>
              <a:rPr lang="ko-KR" altLang="en-US" sz="1200" dirty="0"/>
              <a:t>의</a:t>
            </a:r>
            <a:endParaRPr lang="en-US" altLang="ko-KR" sz="1200" dirty="0"/>
          </a:p>
          <a:p>
            <a:r>
              <a:rPr lang="en-US" altLang="ko-KR" sz="1200" dirty="0"/>
              <a:t>&gt;&gt;&gt; v = (10,10)</a:t>
            </a:r>
          </a:p>
          <a:p>
            <a:r>
              <a:rPr lang="en-US" altLang="ko-KR" sz="1200" dirty="0"/>
              <a:t>&gt;&gt;&gt; </a:t>
            </a:r>
            <a:r>
              <a:rPr lang="en-US" altLang="ko-KR" sz="1200" dirty="0" smtClean="0"/>
              <a:t># </a:t>
            </a:r>
            <a:r>
              <a:rPr lang="ko-KR" altLang="en-US" sz="1200" dirty="0" smtClean="0"/>
              <a:t>함수정</a:t>
            </a:r>
            <a:r>
              <a:rPr lang="ko-KR" altLang="en-US" sz="1200" dirty="0"/>
              <a:t>의</a:t>
            </a:r>
            <a:endParaRPr lang="en-US" altLang="ko-KR" sz="1200" dirty="0"/>
          </a:p>
          <a:p>
            <a:r>
              <a:rPr lang="en-US" altLang="ko-KR" sz="1200" dirty="0"/>
              <a:t>&gt;&gt;&gt; </a:t>
            </a:r>
            <a:r>
              <a:rPr lang="en-US" altLang="ko-KR" sz="1200" dirty="0" err="1"/>
              <a:t>def</a:t>
            </a:r>
            <a:r>
              <a:rPr lang="en-US" altLang="ko-KR" sz="1200" dirty="0"/>
              <a:t> add(v) :</a:t>
            </a:r>
          </a:p>
          <a:p>
            <a:r>
              <a:rPr lang="en-US" altLang="ko-KR" sz="1200" dirty="0"/>
              <a:t>...     print v[0]+ v[1]</a:t>
            </a:r>
          </a:p>
          <a:p>
            <a:r>
              <a:rPr lang="en-US" altLang="ko-KR" sz="1200" dirty="0"/>
              <a:t>... </a:t>
            </a:r>
          </a:p>
          <a:p>
            <a:r>
              <a:rPr lang="en-US" altLang="ko-KR" sz="1200" dirty="0" smtClean="0"/>
              <a:t>&gt;&gt;&gt; #</a:t>
            </a:r>
            <a:r>
              <a:rPr lang="ko-KR" altLang="en-US" sz="1200" dirty="0" smtClean="0"/>
              <a:t>함수를 연결</a:t>
            </a:r>
            <a:endParaRPr lang="en-US" altLang="ko-KR" sz="1200" dirty="0" smtClean="0"/>
          </a:p>
          <a:p>
            <a:r>
              <a:rPr lang="en-US" altLang="ko-KR" sz="1200" dirty="0" smtClean="0"/>
              <a:t>&gt;&gt;&gt; </a:t>
            </a:r>
            <a:r>
              <a:rPr lang="en-US" altLang="ko-KR" sz="1200" dirty="0" err="1"/>
              <a:t>sys.displayhook</a:t>
            </a:r>
            <a:r>
              <a:rPr lang="en-US" altLang="ko-KR" sz="1200" dirty="0"/>
              <a:t> = </a:t>
            </a:r>
            <a:r>
              <a:rPr lang="en-US" altLang="ko-KR" sz="1200" dirty="0" smtClean="0"/>
              <a:t>add</a:t>
            </a:r>
          </a:p>
          <a:p>
            <a:r>
              <a:rPr lang="en-US" altLang="ko-KR" sz="1200" dirty="0" smtClean="0"/>
              <a:t>&gt;&gt;&gt; #</a:t>
            </a:r>
            <a:r>
              <a:rPr lang="en-US" altLang="ko-KR" sz="1200" dirty="0" err="1" smtClean="0"/>
              <a:t>arg</a:t>
            </a:r>
            <a:r>
              <a:rPr lang="en-US" altLang="ko-KR" sz="1200" dirty="0" smtClean="0"/>
              <a:t> </a:t>
            </a:r>
            <a:r>
              <a:rPr lang="ko-KR" altLang="en-US" sz="1200" dirty="0" smtClean="0"/>
              <a:t>실행하면 실제 연결된 함수 실행</a:t>
            </a:r>
            <a:endParaRPr lang="en-US" altLang="ko-KR" sz="1200" dirty="0"/>
          </a:p>
          <a:p>
            <a:r>
              <a:rPr lang="en-US" altLang="ko-KR" sz="1200" dirty="0"/>
              <a:t>&gt;&gt;&gt; v</a:t>
            </a:r>
          </a:p>
          <a:p>
            <a:r>
              <a:rPr lang="en-US" altLang="ko-KR" sz="1200" dirty="0"/>
              <a:t>20</a:t>
            </a:r>
          </a:p>
          <a:p>
            <a:r>
              <a:rPr lang="en-US" altLang="ko-KR" sz="1200" dirty="0"/>
              <a:t>&gt;&gt;&gt; </a:t>
            </a:r>
            <a:endParaRPr lang="ko-KR" altLang="en-US" sz="12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356992"/>
            <a:ext cx="3672408"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88024" y="2996952"/>
            <a:ext cx="3816424" cy="369332"/>
          </a:xfrm>
          <a:prstGeom prst="rect">
            <a:avLst/>
          </a:prstGeom>
          <a:noFill/>
        </p:spPr>
        <p:txBody>
          <a:bodyPr wrap="square" rtlCol="0">
            <a:spAutoFit/>
          </a:bodyPr>
          <a:lstStyle/>
          <a:p>
            <a:pPr algn="ctr"/>
            <a:r>
              <a:rPr lang="en-US" altLang="ko-KR" u="sng" dirty="0" smtClean="0"/>
              <a:t>help() </a:t>
            </a:r>
            <a:r>
              <a:rPr lang="ko-KR" altLang="en-US" u="sng" dirty="0" smtClean="0"/>
              <a:t>이용하여 모듈 정보 검색</a:t>
            </a:r>
            <a:endParaRPr lang="ko-KR" altLang="en-US" u="sng" dirty="0"/>
          </a:p>
        </p:txBody>
      </p:sp>
      <p:sp>
        <p:nvSpPr>
          <p:cNvPr id="7" name="TextBox 6"/>
          <p:cNvSpPr txBox="1"/>
          <p:nvPr/>
        </p:nvSpPr>
        <p:spPr>
          <a:xfrm>
            <a:off x="406490" y="2964686"/>
            <a:ext cx="3816424" cy="369332"/>
          </a:xfrm>
          <a:prstGeom prst="rect">
            <a:avLst/>
          </a:prstGeom>
          <a:noFill/>
        </p:spPr>
        <p:txBody>
          <a:bodyPr wrap="square" rtlCol="0">
            <a:spAutoFit/>
          </a:bodyPr>
          <a:lstStyle/>
          <a:p>
            <a:pPr algn="ctr"/>
            <a:r>
              <a:rPr lang="en-US" altLang="ko-KR" u="sng" dirty="0" err="1" smtClean="0"/>
              <a:t>Sys.displayhook</a:t>
            </a:r>
            <a:r>
              <a:rPr lang="en-US" altLang="ko-KR" u="sng" dirty="0"/>
              <a:t> </a:t>
            </a:r>
            <a:r>
              <a:rPr lang="ko-KR" altLang="en-US" u="sng" dirty="0" smtClean="0"/>
              <a:t>함수를 이용</a:t>
            </a:r>
            <a:endParaRPr lang="ko-KR" altLang="en-US" u="sng" dirty="0"/>
          </a:p>
        </p:txBody>
      </p:sp>
    </p:spTree>
    <p:extLst>
      <p:ext uri="{BB962C8B-B14F-4D97-AF65-F5344CB8AC3E}">
        <p14:creationId xmlns:p14="http://schemas.microsoft.com/office/powerpoint/2010/main" val="216922475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SYS </a:t>
            </a:r>
            <a:r>
              <a:rPr lang="ko-KR" altLang="en-US" dirty="0" smtClean="0"/>
              <a:t>모듈 </a:t>
            </a:r>
            <a:r>
              <a:rPr lang="en-US" altLang="ko-KR" dirty="0" smtClean="0"/>
              <a:t>: </a:t>
            </a:r>
            <a:r>
              <a:rPr lang="en-US" altLang="ko-KR" sz="4000" dirty="0" smtClean="0"/>
              <a:t>Command -input </a:t>
            </a:r>
            <a:r>
              <a:rPr lang="ko-KR" altLang="en-US" sz="4000" dirty="0" smtClean="0"/>
              <a:t>사용</a:t>
            </a:r>
            <a:r>
              <a:rPr lang="en-US" altLang="ko-KR" sz="4000" dirty="0" smtClean="0"/>
              <a:t>(1)</a:t>
            </a:r>
            <a:endParaRPr lang="ko-KR" altLang="en-US" sz="4000"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smtClean="0"/>
              <a:t>Command </a:t>
            </a:r>
            <a:r>
              <a:rPr lang="ko-KR" altLang="en-US" dirty="0" smtClean="0"/>
              <a:t>창에서 입력을 받아 처리하기</a:t>
            </a:r>
            <a:r>
              <a:rPr lang="en-US" altLang="ko-KR" dirty="0" smtClean="0"/>
              <a:t>.</a:t>
            </a:r>
          </a:p>
          <a:p>
            <a:pPr marL="457200" lvl="1" indent="0" fontAlgn="base">
              <a:buNone/>
            </a:pPr>
            <a:r>
              <a:rPr lang="ko-KR" altLang="en-US" dirty="0" smtClean="0"/>
              <a:t>입력은 모두 </a:t>
            </a:r>
            <a:r>
              <a:rPr lang="en-US" altLang="ko-KR" dirty="0" smtClean="0"/>
              <a:t>string</a:t>
            </a:r>
            <a:r>
              <a:rPr lang="ko-KR" altLang="en-US" dirty="0" smtClean="0"/>
              <a:t>으로 처리됨</a:t>
            </a:r>
            <a:endParaRPr lang="en-US" altLang="ko-KR" dirty="0" smtClean="0"/>
          </a:p>
        </p:txBody>
      </p:sp>
      <p:sp>
        <p:nvSpPr>
          <p:cNvPr id="3" name="직사각형 2"/>
          <p:cNvSpPr/>
          <p:nvPr/>
        </p:nvSpPr>
        <p:spPr>
          <a:xfrm>
            <a:off x="809869" y="3501008"/>
            <a:ext cx="3744416" cy="2744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add_test.py </a:t>
            </a:r>
            <a:r>
              <a:rPr lang="ko-KR" altLang="en-US" sz="1200" dirty="0" smtClean="0"/>
              <a:t>저장</a:t>
            </a:r>
            <a:endParaRPr lang="en-US" altLang="ko-KR" sz="1200" dirty="0" smtClean="0"/>
          </a:p>
          <a:p>
            <a:endParaRPr lang="en-US" altLang="ko-KR" sz="1200" dirty="0"/>
          </a:p>
          <a:p>
            <a:r>
              <a:rPr lang="en-US" altLang="ko-KR" sz="1200" dirty="0" smtClean="0"/>
              <a:t>import </a:t>
            </a:r>
            <a:r>
              <a:rPr lang="en-US" altLang="ko-KR" sz="1200" dirty="0"/>
              <a:t>sys</a:t>
            </a:r>
          </a:p>
          <a:p>
            <a:r>
              <a:rPr lang="en-US" altLang="ko-KR" sz="1200" dirty="0"/>
              <a:t>while True:</a:t>
            </a:r>
          </a:p>
          <a:p>
            <a:r>
              <a:rPr lang="en-US" altLang="ko-KR" sz="1200" dirty="0"/>
              <a:t>    </a:t>
            </a:r>
            <a:r>
              <a:rPr lang="en-US" altLang="ko-KR" sz="1200" dirty="0" smtClean="0"/>
              <a:t># 3.0</a:t>
            </a:r>
            <a:r>
              <a:rPr lang="ko-KR" altLang="en-US" sz="1200" dirty="0" smtClean="0"/>
              <a:t>버전부터 </a:t>
            </a:r>
            <a:endParaRPr lang="en-US" altLang="ko-KR" sz="1200" dirty="0" smtClean="0"/>
          </a:p>
          <a:p>
            <a:r>
              <a:rPr lang="en-US" altLang="ko-KR" sz="1200" dirty="0"/>
              <a:t> </a:t>
            </a:r>
            <a:r>
              <a:rPr lang="en-US" altLang="ko-KR" sz="1200" dirty="0" smtClean="0"/>
              <a:t>   # s = input(‘Enter something :’)</a:t>
            </a:r>
            <a:endParaRPr lang="en-US" altLang="ko-KR" sz="1200" dirty="0"/>
          </a:p>
          <a:p>
            <a:r>
              <a:rPr lang="en-US" altLang="ko-KR" sz="1200" dirty="0"/>
              <a:t>    s = </a:t>
            </a:r>
            <a:r>
              <a:rPr lang="en-US" altLang="ko-KR" sz="1200" dirty="0" err="1"/>
              <a:t>raw_input</a:t>
            </a:r>
            <a:r>
              <a:rPr lang="en-US" altLang="ko-KR" sz="1200" dirty="0"/>
              <a:t>('Enter something : ')</a:t>
            </a:r>
          </a:p>
          <a:p>
            <a:r>
              <a:rPr lang="en-US" altLang="ko-KR" sz="1200" dirty="0"/>
              <a:t>    if s == 'quit':</a:t>
            </a:r>
          </a:p>
          <a:p>
            <a:r>
              <a:rPr lang="en-US" altLang="ko-KR" sz="1200" dirty="0"/>
              <a:t>        break</a:t>
            </a:r>
          </a:p>
          <a:p>
            <a:r>
              <a:rPr lang="en-US" altLang="ko-KR" sz="1200" dirty="0"/>
              <a:t>    print 'Length of the string is', </a:t>
            </a:r>
            <a:r>
              <a:rPr lang="en-US" altLang="ko-KR" sz="1200" dirty="0" err="1"/>
              <a:t>len</a:t>
            </a:r>
            <a:r>
              <a:rPr lang="en-US" altLang="ko-KR" sz="1200" dirty="0"/>
              <a:t>(s)</a:t>
            </a:r>
          </a:p>
          <a:p>
            <a:r>
              <a:rPr lang="en-US" altLang="ko-KR" sz="1200" dirty="0"/>
              <a:t>    print 'string ', s</a:t>
            </a:r>
          </a:p>
          <a:p>
            <a:r>
              <a:rPr lang="en-US" altLang="ko-KR" sz="1200" dirty="0"/>
              <a:t>    </a:t>
            </a:r>
          </a:p>
          <a:p>
            <a:r>
              <a:rPr lang="en-US" altLang="ko-KR" sz="1200" dirty="0"/>
              <a:t>print 'Done</a:t>
            </a:r>
            <a:endParaRPr lang="ko-KR" altLang="en-US" sz="1200" dirty="0"/>
          </a:p>
        </p:txBody>
      </p:sp>
      <p:sp>
        <p:nvSpPr>
          <p:cNvPr id="6" name="직사각형 5"/>
          <p:cNvSpPr/>
          <p:nvPr/>
        </p:nvSpPr>
        <p:spPr>
          <a:xfrm>
            <a:off x="4716016" y="3501008"/>
            <a:ext cx="3744416" cy="2744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#command line</a:t>
            </a:r>
            <a:r>
              <a:rPr lang="ko-KR" altLang="en-US" sz="1200" dirty="0" smtClean="0"/>
              <a:t>에서 입력 </a:t>
            </a:r>
            <a:endParaRPr lang="en-US" altLang="ko-KR" sz="1200" dirty="0" smtClean="0"/>
          </a:p>
          <a:p>
            <a:r>
              <a:rPr lang="en-US" altLang="ko-KR" sz="1200" dirty="0" smtClean="0"/>
              <a:t>C</a:t>
            </a:r>
            <a:r>
              <a:rPr lang="en-US" altLang="ko-KR" sz="1200" dirty="0"/>
              <a:t>:\myPython\myproject&gt; python add_test.py</a:t>
            </a:r>
          </a:p>
          <a:p>
            <a:r>
              <a:rPr lang="en-US" altLang="ko-KR" sz="1200" dirty="0"/>
              <a:t>10</a:t>
            </a:r>
          </a:p>
          <a:p>
            <a:r>
              <a:rPr lang="en-US" altLang="ko-KR" sz="1200" dirty="0" smtClean="0"/>
              <a:t>Quit</a:t>
            </a:r>
          </a:p>
          <a:p>
            <a:r>
              <a:rPr lang="en-US" altLang="ko-KR" sz="1200" dirty="0"/>
              <a:t>#</a:t>
            </a:r>
            <a:r>
              <a:rPr lang="ko-KR" altLang="en-US" sz="1200" dirty="0" smtClean="0"/>
              <a:t>처리결과</a:t>
            </a:r>
            <a:endParaRPr lang="en-US" altLang="ko-KR" sz="1200" dirty="0"/>
          </a:p>
          <a:p>
            <a:r>
              <a:rPr lang="en-US" altLang="ko-KR" sz="1200" dirty="0"/>
              <a:t>Enter something : Length of the string is 2</a:t>
            </a:r>
          </a:p>
          <a:p>
            <a:r>
              <a:rPr lang="en-US" altLang="ko-KR" sz="1200" dirty="0"/>
              <a:t>string  10</a:t>
            </a:r>
          </a:p>
          <a:p>
            <a:r>
              <a:rPr lang="en-US" altLang="ko-KR" sz="1200" dirty="0"/>
              <a:t>Enter something : Done</a:t>
            </a:r>
            <a:endParaRPr lang="ko-KR" altLang="en-US" sz="1200" dirty="0"/>
          </a:p>
        </p:txBody>
      </p:sp>
    </p:spTree>
    <p:extLst>
      <p:ext uri="{BB962C8B-B14F-4D97-AF65-F5344CB8AC3E}">
        <p14:creationId xmlns:p14="http://schemas.microsoft.com/office/powerpoint/2010/main" val="56230247"/>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SYS </a:t>
            </a:r>
            <a:r>
              <a:rPr lang="ko-KR" altLang="en-US" dirty="0" smtClean="0"/>
              <a:t>모듈 </a:t>
            </a:r>
            <a:r>
              <a:rPr lang="en-US" altLang="ko-KR" sz="4000" dirty="0" smtClean="0"/>
              <a:t>: Command -input </a:t>
            </a:r>
            <a:r>
              <a:rPr lang="ko-KR" altLang="en-US" sz="4000" dirty="0" smtClean="0"/>
              <a:t>사용</a:t>
            </a:r>
            <a:r>
              <a:rPr lang="en-US" altLang="ko-KR" sz="4000" dirty="0" smtClean="0"/>
              <a:t>(2)</a:t>
            </a:r>
            <a:endParaRPr lang="ko-KR" altLang="en-US" sz="4000"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smtClean="0"/>
              <a:t>Text File</a:t>
            </a:r>
            <a:r>
              <a:rPr lang="ko-KR" altLang="en-US" dirty="0" smtClean="0"/>
              <a:t>에 저장해서 </a:t>
            </a:r>
            <a:r>
              <a:rPr lang="en-US" altLang="ko-KR" dirty="0" smtClean="0"/>
              <a:t>Command </a:t>
            </a:r>
            <a:r>
              <a:rPr lang="ko-KR" altLang="en-US" dirty="0" smtClean="0"/>
              <a:t>창에서 실행 처리</a:t>
            </a:r>
            <a:r>
              <a:rPr lang="en-US" altLang="ko-KR" dirty="0" smtClean="0"/>
              <a:t>.</a:t>
            </a:r>
          </a:p>
          <a:p>
            <a:pPr marL="457200" lvl="1" indent="0" fontAlgn="base">
              <a:buNone/>
            </a:pPr>
            <a:r>
              <a:rPr lang="ko-KR" altLang="en-US" dirty="0" smtClean="0"/>
              <a:t>입력은 모두 </a:t>
            </a:r>
            <a:r>
              <a:rPr lang="en-US" altLang="ko-KR" dirty="0" smtClean="0"/>
              <a:t>string</a:t>
            </a:r>
            <a:r>
              <a:rPr lang="ko-KR" altLang="en-US" dirty="0" smtClean="0"/>
              <a:t>으로 처리됨</a:t>
            </a:r>
            <a:endParaRPr lang="en-US" altLang="ko-KR" dirty="0" smtClean="0"/>
          </a:p>
        </p:txBody>
      </p:sp>
      <p:sp>
        <p:nvSpPr>
          <p:cNvPr id="3" name="직사각형 2"/>
          <p:cNvSpPr/>
          <p:nvPr/>
        </p:nvSpPr>
        <p:spPr>
          <a:xfrm>
            <a:off x="809869" y="3501008"/>
            <a:ext cx="3744416" cy="2744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add_test.py </a:t>
            </a:r>
            <a:r>
              <a:rPr lang="ko-KR" altLang="en-US" sz="1200" dirty="0" smtClean="0"/>
              <a:t>저장</a:t>
            </a:r>
            <a:endParaRPr lang="en-US" altLang="ko-KR" sz="1200" dirty="0" smtClean="0"/>
          </a:p>
          <a:p>
            <a:endParaRPr lang="en-US" altLang="ko-KR" sz="1200" dirty="0"/>
          </a:p>
          <a:p>
            <a:r>
              <a:rPr lang="en-US" altLang="ko-KR" sz="1200" dirty="0" smtClean="0"/>
              <a:t>import </a:t>
            </a:r>
            <a:r>
              <a:rPr lang="en-US" altLang="ko-KR" sz="1200" dirty="0"/>
              <a:t>sys</a:t>
            </a:r>
          </a:p>
          <a:p>
            <a:r>
              <a:rPr lang="en-US" altLang="ko-KR" sz="1200" dirty="0"/>
              <a:t>while True:</a:t>
            </a:r>
          </a:p>
          <a:p>
            <a:r>
              <a:rPr lang="en-US" altLang="ko-KR" sz="1200" dirty="0"/>
              <a:t>    </a:t>
            </a:r>
            <a:r>
              <a:rPr lang="en-US" altLang="ko-KR" sz="1200" dirty="0" smtClean="0"/>
              <a:t># 3.0</a:t>
            </a:r>
            <a:r>
              <a:rPr lang="ko-KR" altLang="en-US" sz="1200" dirty="0" smtClean="0"/>
              <a:t>버전부터 </a:t>
            </a:r>
            <a:endParaRPr lang="en-US" altLang="ko-KR" sz="1200" dirty="0" smtClean="0"/>
          </a:p>
          <a:p>
            <a:r>
              <a:rPr lang="en-US" altLang="ko-KR" sz="1200" dirty="0"/>
              <a:t> </a:t>
            </a:r>
            <a:r>
              <a:rPr lang="en-US" altLang="ko-KR" sz="1200" dirty="0" smtClean="0"/>
              <a:t>   # s = input(‘Enter something :’)</a:t>
            </a:r>
            <a:endParaRPr lang="en-US" altLang="ko-KR" sz="1200" dirty="0"/>
          </a:p>
          <a:p>
            <a:r>
              <a:rPr lang="en-US" altLang="ko-KR" sz="1200" dirty="0"/>
              <a:t>    s = </a:t>
            </a:r>
            <a:r>
              <a:rPr lang="en-US" altLang="ko-KR" sz="1200" dirty="0" err="1"/>
              <a:t>raw_input</a:t>
            </a:r>
            <a:r>
              <a:rPr lang="en-US" altLang="ko-KR" sz="1200" dirty="0"/>
              <a:t>('Enter something : ')</a:t>
            </a:r>
          </a:p>
          <a:p>
            <a:r>
              <a:rPr lang="en-US" altLang="ko-KR" sz="1200" dirty="0"/>
              <a:t>    if s == 'quit':</a:t>
            </a:r>
          </a:p>
          <a:p>
            <a:r>
              <a:rPr lang="en-US" altLang="ko-KR" sz="1200" dirty="0"/>
              <a:t>        break</a:t>
            </a:r>
          </a:p>
          <a:p>
            <a:r>
              <a:rPr lang="en-US" altLang="ko-KR" sz="1200" dirty="0"/>
              <a:t>    print 'Length of the string is', </a:t>
            </a:r>
            <a:r>
              <a:rPr lang="en-US" altLang="ko-KR" sz="1200" dirty="0" err="1"/>
              <a:t>len</a:t>
            </a:r>
            <a:r>
              <a:rPr lang="en-US" altLang="ko-KR" sz="1200" dirty="0"/>
              <a:t>(s)</a:t>
            </a:r>
          </a:p>
          <a:p>
            <a:r>
              <a:rPr lang="en-US" altLang="ko-KR" sz="1200" dirty="0"/>
              <a:t>    print 'string ', s</a:t>
            </a:r>
          </a:p>
          <a:p>
            <a:r>
              <a:rPr lang="en-US" altLang="ko-KR" sz="1200" dirty="0"/>
              <a:t>    </a:t>
            </a:r>
          </a:p>
          <a:p>
            <a:r>
              <a:rPr lang="en-US" altLang="ko-KR" sz="1200" dirty="0"/>
              <a:t>print 'Done</a:t>
            </a:r>
            <a:endParaRPr lang="ko-KR" altLang="en-US" sz="1200" dirty="0"/>
          </a:p>
        </p:txBody>
      </p:sp>
      <p:sp>
        <p:nvSpPr>
          <p:cNvPr id="6" name="직사각형 5"/>
          <p:cNvSpPr/>
          <p:nvPr/>
        </p:nvSpPr>
        <p:spPr>
          <a:xfrm>
            <a:off x="4716016" y="3501008"/>
            <a:ext cx="3744416" cy="2744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#add_test.txt.</a:t>
            </a:r>
            <a:r>
              <a:rPr lang="ko-KR" altLang="en-US" sz="1200" dirty="0" smtClean="0"/>
              <a:t>에서 </a:t>
            </a:r>
            <a:r>
              <a:rPr lang="ko-KR" altLang="en-US" sz="1200" dirty="0"/>
              <a:t>입력 </a:t>
            </a:r>
            <a:endParaRPr lang="en-US" altLang="ko-KR" sz="1200" dirty="0"/>
          </a:p>
          <a:p>
            <a:r>
              <a:rPr lang="en-US" altLang="ko-KR" sz="1200" dirty="0"/>
              <a:t>10</a:t>
            </a:r>
          </a:p>
          <a:p>
            <a:r>
              <a:rPr lang="en-US" altLang="ko-KR" sz="1200" dirty="0" smtClean="0"/>
              <a:t>Quit</a:t>
            </a:r>
          </a:p>
          <a:p>
            <a:endParaRPr lang="en-US" altLang="ko-KR" sz="1200" dirty="0"/>
          </a:p>
          <a:p>
            <a:r>
              <a:rPr lang="en-US" altLang="ko-KR" sz="1200" dirty="0" smtClean="0"/>
              <a:t>#command line</a:t>
            </a:r>
            <a:r>
              <a:rPr lang="ko-KR" altLang="en-US" sz="1200" dirty="0" smtClean="0"/>
              <a:t>에서 입력 </a:t>
            </a:r>
            <a:endParaRPr lang="en-US" altLang="ko-KR" sz="1200" dirty="0" smtClean="0"/>
          </a:p>
          <a:p>
            <a:r>
              <a:rPr lang="en-US" altLang="ko-KR" sz="1200" dirty="0" smtClean="0"/>
              <a:t>C</a:t>
            </a:r>
            <a:r>
              <a:rPr lang="en-US" altLang="ko-KR" sz="1200" dirty="0"/>
              <a:t>:\myPython\myproject&gt; python add_test.py &lt; </a:t>
            </a:r>
            <a:r>
              <a:rPr lang="en-US" altLang="ko-KR" sz="1200" dirty="0" smtClean="0"/>
              <a:t>add_test.txt</a:t>
            </a:r>
          </a:p>
          <a:p>
            <a:endParaRPr lang="en-US" altLang="ko-KR" sz="1200" dirty="0" smtClean="0"/>
          </a:p>
          <a:p>
            <a:r>
              <a:rPr lang="en-US" altLang="ko-KR" sz="1200" dirty="0" smtClean="0"/>
              <a:t>#</a:t>
            </a:r>
            <a:r>
              <a:rPr lang="ko-KR" altLang="en-US" sz="1200" dirty="0" smtClean="0"/>
              <a:t>처리결과</a:t>
            </a:r>
            <a:endParaRPr lang="en-US" altLang="ko-KR" sz="1200" dirty="0"/>
          </a:p>
          <a:p>
            <a:r>
              <a:rPr lang="en-US" altLang="ko-KR" sz="1200" dirty="0"/>
              <a:t>Enter something : Length of the string is 2</a:t>
            </a:r>
          </a:p>
          <a:p>
            <a:r>
              <a:rPr lang="en-US" altLang="ko-KR" sz="1200" dirty="0"/>
              <a:t>string  10</a:t>
            </a:r>
          </a:p>
          <a:p>
            <a:r>
              <a:rPr lang="en-US" altLang="ko-KR" sz="1200" dirty="0"/>
              <a:t>Enter something : Done</a:t>
            </a:r>
            <a:endParaRPr lang="ko-KR" altLang="en-US" sz="1200" dirty="0"/>
          </a:p>
        </p:txBody>
      </p:sp>
    </p:spTree>
    <p:extLst>
      <p:ext uri="{BB962C8B-B14F-4D97-AF65-F5344CB8AC3E}">
        <p14:creationId xmlns:p14="http://schemas.microsoft.com/office/powerpoint/2010/main" val="14222854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SYS </a:t>
            </a:r>
            <a:r>
              <a:rPr lang="ko-KR" altLang="en-US" dirty="0" smtClean="0"/>
              <a:t>모듈 </a:t>
            </a:r>
            <a:r>
              <a:rPr lang="en-US" altLang="ko-KR" dirty="0" smtClean="0"/>
              <a:t>: ide-input </a:t>
            </a:r>
            <a:r>
              <a:rPr lang="ko-KR" altLang="en-US" dirty="0" smtClean="0"/>
              <a:t>사용</a:t>
            </a:r>
            <a:endParaRPr lang="ko-KR" altLang="en-US" dirty="0"/>
          </a:p>
        </p:txBody>
      </p:sp>
      <p:sp>
        <p:nvSpPr>
          <p:cNvPr id="9" name="내용 개체 틀 2"/>
          <p:cNvSpPr>
            <a:spLocks noGrp="1"/>
          </p:cNvSpPr>
          <p:nvPr>
            <p:ph sz="quarter" idx="1"/>
          </p:nvPr>
        </p:nvSpPr>
        <p:spPr>
          <a:xfrm>
            <a:off x="612648" y="1600200"/>
            <a:ext cx="8153400" cy="1180728"/>
          </a:xfrm>
        </p:spPr>
        <p:txBody>
          <a:bodyPr>
            <a:normAutofit/>
          </a:bodyPr>
          <a:lstStyle/>
          <a:p>
            <a:pPr marL="457200" lvl="1" indent="0" fontAlgn="base">
              <a:buNone/>
            </a:pPr>
            <a:r>
              <a:rPr lang="en-US" altLang="ko-KR" dirty="0" smtClean="0"/>
              <a:t>ide </a:t>
            </a:r>
            <a:r>
              <a:rPr lang="ko-KR" altLang="en-US" dirty="0" smtClean="0"/>
              <a:t>창에서 입력을 받아 처리하기</a:t>
            </a:r>
            <a:r>
              <a:rPr lang="en-US" altLang="ko-KR" dirty="0" smtClean="0"/>
              <a:t>.</a:t>
            </a:r>
          </a:p>
          <a:p>
            <a:pPr marL="457200" lvl="1" indent="0" fontAlgn="base">
              <a:buNone/>
            </a:pPr>
            <a:r>
              <a:rPr lang="ko-KR" altLang="en-US" dirty="0" smtClean="0"/>
              <a:t>입력은 모두 </a:t>
            </a:r>
            <a:r>
              <a:rPr lang="en-US" altLang="ko-KR" dirty="0" smtClean="0"/>
              <a:t>string</a:t>
            </a:r>
            <a:r>
              <a:rPr lang="ko-KR" altLang="en-US" dirty="0" smtClean="0"/>
              <a:t>으로 처리됨</a:t>
            </a:r>
            <a:endParaRPr lang="en-US" altLang="ko-KR" dirty="0" smtClean="0"/>
          </a:p>
        </p:txBody>
      </p:sp>
      <p:sp>
        <p:nvSpPr>
          <p:cNvPr id="3" name="직사각형 2"/>
          <p:cNvSpPr/>
          <p:nvPr/>
        </p:nvSpPr>
        <p:spPr>
          <a:xfrm>
            <a:off x="809869" y="2852936"/>
            <a:ext cx="3744416" cy="3608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 add_test.py </a:t>
            </a:r>
            <a:r>
              <a:rPr lang="ko-KR" altLang="en-US" sz="1200" dirty="0" smtClean="0"/>
              <a:t>저장</a:t>
            </a:r>
            <a:endParaRPr lang="en-US" altLang="ko-KR" sz="1200" dirty="0" smtClean="0"/>
          </a:p>
          <a:p>
            <a:endParaRPr lang="en-US" altLang="ko-KR" sz="1200" dirty="0"/>
          </a:p>
          <a:p>
            <a:r>
              <a:rPr lang="en-US" altLang="ko-KR" sz="1200" dirty="0" smtClean="0"/>
              <a:t>import </a:t>
            </a:r>
            <a:r>
              <a:rPr lang="en-US" altLang="ko-KR" sz="1200" dirty="0"/>
              <a:t>sys</a:t>
            </a:r>
          </a:p>
          <a:p>
            <a:r>
              <a:rPr lang="en-US" altLang="ko-KR" sz="1200" dirty="0"/>
              <a:t>while True:</a:t>
            </a:r>
          </a:p>
          <a:p>
            <a:r>
              <a:rPr lang="en-US" altLang="ko-KR" sz="1200" dirty="0"/>
              <a:t>    </a:t>
            </a:r>
            <a:r>
              <a:rPr lang="en-US" altLang="ko-KR" sz="1200" dirty="0" smtClean="0"/>
              <a:t># 3.0</a:t>
            </a:r>
            <a:r>
              <a:rPr lang="ko-KR" altLang="en-US" sz="1200" dirty="0" smtClean="0"/>
              <a:t>버전부터 </a:t>
            </a:r>
            <a:endParaRPr lang="en-US" altLang="ko-KR" sz="1200" dirty="0" smtClean="0"/>
          </a:p>
          <a:p>
            <a:r>
              <a:rPr lang="en-US" altLang="ko-KR" sz="1200" dirty="0"/>
              <a:t> </a:t>
            </a:r>
            <a:r>
              <a:rPr lang="en-US" altLang="ko-KR" sz="1200" dirty="0" smtClean="0"/>
              <a:t>   # s = input(‘Enter something :’)</a:t>
            </a:r>
            <a:endParaRPr lang="en-US" altLang="ko-KR" sz="1200" dirty="0"/>
          </a:p>
          <a:p>
            <a:r>
              <a:rPr lang="en-US" altLang="ko-KR" sz="1200" dirty="0"/>
              <a:t>    s = </a:t>
            </a:r>
            <a:r>
              <a:rPr lang="en-US" altLang="ko-KR" sz="1200" dirty="0" err="1"/>
              <a:t>raw_input</a:t>
            </a:r>
            <a:r>
              <a:rPr lang="en-US" altLang="ko-KR" sz="1200" dirty="0"/>
              <a:t>('Enter something : ')</a:t>
            </a:r>
          </a:p>
          <a:p>
            <a:r>
              <a:rPr lang="en-US" altLang="ko-KR" sz="1200" dirty="0"/>
              <a:t>    if s == 'quit':</a:t>
            </a:r>
          </a:p>
          <a:p>
            <a:r>
              <a:rPr lang="en-US" altLang="ko-KR" sz="1200" dirty="0"/>
              <a:t>        break</a:t>
            </a:r>
          </a:p>
          <a:p>
            <a:r>
              <a:rPr lang="en-US" altLang="ko-KR" sz="1200" dirty="0"/>
              <a:t>    print 'Length of the string is', </a:t>
            </a:r>
            <a:r>
              <a:rPr lang="en-US" altLang="ko-KR" sz="1200" dirty="0" err="1"/>
              <a:t>len</a:t>
            </a:r>
            <a:r>
              <a:rPr lang="en-US" altLang="ko-KR" sz="1200" dirty="0"/>
              <a:t>(s)</a:t>
            </a:r>
          </a:p>
          <a:p>
            <a:r>
              <a:rPr lang="en-US" altLang="ko-KR" sz="1200" dirty="0"/>
              <a:t>    print 'string ', s</a:t>
            </a:r>
          </a:p>
          <a:p>
            <a:r>
              <a:rPr lang="en-US" altLang="ko-KR" sz="1200" dirty="0"/>
              <a:t>    </a:t>
            </a:r>
          </a:p>
          <a:p>
            <a:r>
              <a:rPr lang="en-US" altLang="ko-KR" sz="1200" dirty="0"/>
              <a:t>print 'Done</a:t>
            </a:r>
            <a:endParaRPr lang="ko-KR" altLang="en-US" sz="1200" dirty="0"/>
          </a:p>
        </p:txBody>
      </p:sp>
      <p:sp>
        <p:nvSpPr>
          <p:cNvPr id="5" name="직사각형 4"/>
          <p:cNvSpPr/>
          <p:nvPr/>
        </p:nvSpPr>
        <p:spPr>
          <a:xfrm>
            <a:off x="4716016" y="2852936"/>
            <a:ext cx="3744416" cy="3608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smtClean="0"/>
              <a:t>#ide </a:t>
            </a:r>
            <a:r>
              <a:rPr lang="ko-KR" altLang="en-US" sz="1200" dirty="0" smtClean="0"/>
              <a:t>창 처리</a:t>
            </a:r>
            <a:endParaRPr lang="en-US" altLang="ko-KR" sz="1200" dirty="0" smtClean="0"/>
          </a:p>
          <a:p>
            <a:r>
              <a:rPr lang="en-US" altLang="ko-KR" sz="1200" dirty="0" smtClean="0"/>
              <a:t>#ide </a:t>
            </a:r>
            <a:r>
              <a:rPr lang="ko-KR" altLang="en-US" sz="1200" dirty="0" smtClean="0"/>
              <a:t>창에 </a:t>
            </a:r>
            <a:r>
              <a:rPr lang="en-US" altLang="ko-KR" sz="1200" dirty="0" smtClean="0"/>
              <a:t>10 </a:t>
            </a:r>
            <a:r>
              <a:rPr lang="ko-KR" altLang="en-US" sz="1200" dirty="0" smtClean="0"/>
              <a:t>입력</a:t>
            </a:r>
            <a:endParaRPr lang="en-US" altLang="ko-KR" sz="1200" dirty="0" smtClean="0"/>
          </a:p>
          <a:p>
            <a:r>
              <a:rPr lang="en-US" altLang="ko-KR" sz="1200" dirty="0" smtClean="0"/>
              <a:t>Enter </a:t>
            </a:r>
            <a:r>
              <a:rPr lang="en-US" altLang="ko-KR" sz="1200" dirty="0"/>
              <a:t>something : 10</a:t>
            </a:r>
          </a:p>
          <a:p>
            <a:r>
              <a:rPr lang="en-US" altLang="ko-KR" sz="1200" dirty="0"/>
              <a:t>Length of the string is 2</a:t>
            </a:r>
          </a:p>
          <a:p>
            <a:r>
              <a:rPr lang="en-US" altLang="ko-KR" sz="1200" dirty="0"/>
              <a:t>string  </a:t>
            </a:r>
            <a:r>
              <a:rPr lang="en-US" altLang="ko-KR" sz="1200" dirty="0" smtClean="0"/>
              <a:t>10</a:t>
            </a:r>
          </a:p>
          <a:p>
            <a:r>
              <a:rPr lang="en-US" altLang="ko-KR" sz="1200" dirty="0" smtClean="0"/>
              <a:t>#ide </a:t>
            </a:r>
            <a:r>
              <a:rPr lang="ko-KR" altLang="en-US" sz="1200" dirty="0" smtClean="0"/>
              <a:t>창에 </a:t>
            </a:r>
            <a:r>
              <a:rPr lang="en-US" altLang="ko-KR" sz="1200" dirty="0" smtClean="0"/>
              <a:t>quit </a:t>
            </a:r>
            <a:r>
              <a:rPr lang="ko-KR" altLang="en-US" sz="1200" dirty="0" smtClean="0"/>
              <a:t>입력</a:t>
            </a:r>
            <a:endParaRPr lang="en-US" altLang="ko-KR" sz="1200" dirty="0"/>
          </a:p>
          <a:p>
            <a:r>
              <a:rPr lang="en-US" altLang="ko-KR" sz="1200" dirty="0"/>
              <a:t>Enter something : quit</a:t>
            </a:r>
          </a:p>
          <a:p>
            <a:r>
              <a:rPr lang="en-US" altLang="ko-KR" sz="1200" dirty="0"/>
              <a:t>Done</a:t>
            </a:r>
            <a:endParaRPr lang="ko-KR" altLang="en-US" sz="1200" dirty="0"/>
          </a:p>
        </p:txBody>
      </p:sp>
    </p:spTree>
    <p:extLst>
      <p:ext uri="{BB962C8B-B14F-4D97-AF65-F5344CB8AC3E}">
        <p14:creationId xmlns:p14="http://schemas.microsoft.com/office/powerpoint/2010/main" val="14903536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Sequence-String </a:t>
            </a:r>
            <a:r>
              <a:rPr lang="ko-KR" altLang="en-US" dirty="0" err="1" smtClean="0"/>
              <a:t>메소드</a:t>
            </a:r>
            <a:r>
              <a:rPr lang="en-US" altLang="ko-KR" dirty="0" smtClean="0"/>
              <a:t>(4)</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en-US" altLang="ko-KR" dirty="0" smtClean="0"/>
              <a:t>String</a:t>
            </a:r>
            <a:r>
              <a:rPr lang="ko-KR" altLang="en-US" dirty="0" smtClean="0"/>
              <a:t> 내장 </a:t>
            </a:r>
            <a:r>
              <a:rPr lang="ko-KR" altLang="en-US" dirty="0" err="1" smtClean="0"/>
              <a:t>메소드</a:t>
            </a:r>
            <a:r>
              <a:rPr lang="ko-KR" altLang="en-US"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902584590"/>
              </p:ext>
            </p:extLst>
          </p:nvPr>
        </p:nvGraphicFramePr>
        <p:xfrm>
          <a:off x="683568" y="2237664"/>
          <a:ext cx="7560840" cy="4399976"/>
        </p:xfrm>
        <a:graphic>
          <a:graphicData uri="http://schemas.openxmlformats.org/drawingml/2006/table">
            <a:tbl>
              <a:tblPr/>
              <a:tblGrid>
                <a:gridCol w="2016224"/>
                <a:gridCol w="5544616"/>
              </a:tblGrid>
              <a:tr h="241331">
                <a:tc>
                  <a:txBody>
                    <a:bodyPr/>
                    <a:lstStyle/>
                    <a:p>
                      <a:pPr algn="ctr" fontAlgn="t"/>
                      <a:r>
                        <a:rPr lang="en-US" altLang="ko-KR" sz="1400" dirty="0" smtClean="0">
                          <a:effectLst/>
                        </a:rPr>
                        <a:t>Method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89232">
                <a:tc>
                  <a:txBody>
                    <a:bodyPr/>
                    <a:lstStyle/>
                    <a:p>
                      <a:pPr marL="0" algn="ctr" rtl="0" eaLnBrk="1" fontAlgn="t" latinLnBrk="1" hangingPunct="1"/>
                      <a:r>
                        <a:rPr kumimoji="0" lang="en-US" altLang="ko-KR" sz="1200" kern="1200" dirty="0" smtClean="0">
                          <a:solidFill>
                            <a:schemeClr val="tx1"/>
                          </a:solidFill>
                          <a:effectLst/>
                          <a:latin typeface="+mn-ea"/>
                          <a:ea typeface="+mn-ea"/>
                          <a:cs typeface="+mn-cs"/>
                        </a:rPr>
                        <a:t>max(</a:t>
                      </a:r>
                      <a:r>
                        <a:rPr kumimoji="0" lang="en-US" altLang="ko-KR" sz="1200" kern="1200" dirty="0" err="1" smtClean="0">
                          <a:solidFill>
                            <a:schemeClr val="tx1"/>
                          </a:solidFill>
                          <a:effectLst/>
                          <a:latin typeface="+mn-ea"/>
                          <a:ea typeface="+mn-ea"/>
                          <a:cs typeface="+mn-cs"/>
                        </a:rPr>
                        <a:t>str</a:t>
                      </a:r>
                      <a:r>
                        <a:rPr kumimoji="0" lang="en-US" altLang="ko-KR" sz="1200" kern="1200" dirty="0" smtClean="0">
                          <a:solidFill>
                            <a:schemeClr val="tx1"/>
                          </a:solidFill>
                          <a:effectLst/>
                          <a:latin typeface="+mn-ea"/>
                          <a:ea typeface="+mn-ea"/>
                          <a:cs typeface="+mn-cs"/>
                        </a:rPr>
                        <a:t>)</a:t>
                      </a:r>
                      <a:endParaRPr kumimoji="0" lang="en-US" altLang="ko-KR" sz="1200" kern="1200" dirty="0">
                        <a:solidFill>
                          <a:schemeClr val="tx1"/>
                        </a:solidFill>
                        <a:effectLst/>
                        <a:latin typeface="+mn-ea"/>
                        <a:ea typeface="+mn-ea"/>
                        <a:cs typeface="+mn-cs"/>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the max alphabetical character from the string str.</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sz="1200" dirty="0" smtClean="0">
                          <a:solidFill>
                            <a:srgbClr val="000000"/>
                          </a:solidFill>
                          <a:effectLst/>
                          <a:latin typeface="+mn-ea"/>
                          <a:ea typeface="+mn-ea"/>
                        </a:rPr>
                        <a:t>min(</a:t>
                      </a:r>
                      <a:r>
                        <a:rPr lang="en-US" sz="1200" dirty="0" err="1" smtClean="0">
                          <a:solidFill>
                            <a:srgbClr val="000000"/>
                          </a:solidFill>
                          <a:effectLst/>
                          <a:latin typeface="+mn-ea"/>
                          <a:ea typeface="+mn-ea"/>
                        </a:rPr>
                        <a:t>str</a:t>
                      </a:r>
                      <a:r>
                        <a:rPr lang="en-US" sz="1200" dirty="0" smtClean="0">
                          <a:solidFill>
                            <a:srgbClr val="000000"/>
                          </a:solidFill>
                          <a:effectLst/>
                          <a:latin typeface="+mn-ea"/>
                          <a:ea typeface="+mn-ea"/>
                        </a:rPr>
                        <a:t>)</a:t>
                      </a:r>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the min alphabetical character from the string str.</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kumimoji="0" lang="en-US" sz="1200" kern="1200" dirty="0" smtClean="0">
                          <a:solidFill>
                            <a:srgbClr val="000000"/>
                          </a:solidFill>
                          <a:effectLst/>
                          <a:latin typeface="+mn-ea"/>
                          <a:ea typeface="+mn-ea"/>
                          <a:cs typeface="+mn-cs"/>
                        </a:rPr>
                        <a:t>replace(old, new [, max])</a:t>
                      </a:r>
                    </a:p>
                    <a:p>
                      <a:pPr algn="ctr" fontAlgn="t"/>
                      <a:endParaRPr kumimoji="0" lang="en-US" sz="1200" kern="1200" dirty="0" smtClean="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Replaces all occurrences of old in string with new or at most max occurrences if max given.</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kumimoji="0" lang="en-US" sz="1200" kern="1200" dirty="0" err="1" smtClean="0">
                          <a:solidFill>
                            <a:srgbClr val="000000"/>
                          </a:solidFill>
                          <a:effectLst/>
                          <a:latin typeface="+mn-ea"/>
                          <a:ea typeface="+mn-ea"/>
                          <a:cs typeface="+mn-cs"/>
                        </a:rPr>
                        <a:t>rfind</a:t>
                      </a:r>
                      <a:r>
                        <a:rPr kumimoji="0" lang="en-US" sz="1200" kern="1200" dirty="0" smtClean="0">
                          <a:solidFill>
                            <a:srgbClr val="000000"/>
                          </a:solidFill>
                          <a:effectLst/>
                          <a:latin typeface="+mn-ea"/>
                          <a:ea typeface="+mn-ea"/>
                          <a:cs typeface="+mn-cs"/>
                        </a:rPr>
                        <a:t>(</a:t>
                      </a:r>
                      <a:r>
                        <a:rPr kumimoji="0" lang="en-US" sz="1200" kern="1200" dirty="0" err="1" smtClean="0">
                          <a:solidFill>
                            <a:srgbClr val="000000"/>
                          </a:solidFill>
                          <a:effectLst/>
                          <a:latin typeface="+mn-ea"/>
                          <a:ea typeface="+mn-ea"/>
                          <a:cs typeface="+mn-cs"/>
                        </a:rPr>
                        <a:t>str</a:t>
                      </a:r>
                      <a:r>
                        <a:rPr kumimoji="0" lang="en-US" sz="1200" kern="1200" dirty="0" smtClean="0">
                          <a:solidFill>
                            <a:srgbClr val="000000"/>
                          </a:solidFill>
                          <a:effectLst/>
                          <a:latin typeface="+mn-ea"/>
                          <a:ea typeface="+mn-ea"/>
                          <a:cs typeface="+mn-cs"/>
                        </a:rPr>
                        <a:t>, beg=0,end=</a:t>
                      </a:r>
                      <a:r>
                        <a:rPr kumimoji="0" lang="en-US" sz="1200" kern="1200" dirty="0" err="1" smtClean="0">
                          <a:solidFill>
                            <a:srgbClr val="000000"/>
                          </a:solidFill>
                          <a:effectLst/>
                          <a:latin typeface="+mn-ea"/>
                          <a:ea typeface="+mn-ea"/>
                          <a:cs typeface="+mn-cs"/>
                        </a:rPr>
                        <a:t>len</a:t>
                      </a:r>
                      <a:r>
                        <a:rPr kumimoji="0" lang="en-US" sz="1200" kern="1200" dirty="0" smtClean="0">
                          <a:solidFill>
                            <a:srgbClr val="000000"/>
                          </a:solidFill>
                          <a:effectLst/>
                          <a:latin typeface="+mn-ea"/>
                          <a:ea typeface="+mn-ea"/>
                          <a:cs typeface="+mn-cs"/>
                        </a:rPr>
                        <a:t>(string))</a:t>
                      </a:r>
                      <a:endParaRPr kumimoji="0" lang="en-US" sz="1200" kern="1200" dirty="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Same as find(), but search backwards in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rindex</a:t>
                      </a:r>
                      <a:r>
                        <a:rPr lang="en-US" altLang="ko-KR" sz="1200" dirty="0" smtClean="0">
                          <a:solidFill>
                            <a:srgbClr val="000000"/>
                          </a:solidFill>
                          <a:effectLst/>
                          <a:latin typeface="+mn-ea"/>
                          <a:ea typeface="+mn-ea"/>
                        </a:rPr>
                        <a:t>( </a:t>
                      </a:r>
                      <a:r>
                        <a:rPr lang="en-US" altLang="ko-KR" sz="1200" dirty="0" err="1" smtClean="0">
                          <a:solidFill>
                            <a:srgbClr val="000000"/>
                          </a:solidFill>
                          <a:effectLst/>
                          <a:latin typeface="+mn-ea"/>
                          <a:ea typeface="+mn-ea"/>
                        </a:rPr>
                        <a:t>str</a:t>
                      </a:r>
                      <a:r>
                        <a:rPr lang="en-US" altLang="ko-KR" sz="1200" dirty="0" smtClean="0">
                          <a:solidFill>
                            <a:srgbClr val="000000"/>
                          </a:solidFill>
                          <a:effectLst/>
                          <a:latin typeface="+mn-ea"/>
                          <a:ea typeface="+mn-ea"/>
                        </a:rPr>
                        <a:t>, beg=0, end=</a:t>
                      </a:r>
                      <a:r>
                        <a:rPr lang="en-US" altLang="ko-KR" sz="1200" dirty="0" err="1" smtClean="0">
                          <a:solidFill>
                            <a:srgbClr val="000000"/>
                          </a:solidFill>
                          <a:effectLst/>
                          <a:latin typeface="+mn-ea"/>
                          <a:ea typeface="+mn-ea"/>
                        </a:rPr>
                        <a:t>len</a:t>
                      </a:r>
                      <a:r>
                        <a:rPr lang="en-US" altLang="ko-KR" sz="1200" dirty="0" smtClean="0">
                          <a:solidFill>
                            <a:srgbClr val="000000"/>
                          </a:solidFill>
                          <a:effectLst/>
                          <a:latin typeface="+mn-ea"/>
                          <a:ea typeface="+mn-ea"/>
                        </a:rPr>
                        <a:t>(string))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Same as index(), but search backwards in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rjust</a:t>
                      </a:r>
                      <a:r>
                        <a:rPr lang="en-US" altLang="ko-KR" sz="1200" dirty="0" smtClean="0">
                          <a:solidFill>
                            <a:srgbClr val="000000"/>
                          </a:solidFill>
                          <a:effectLst/>
                          <a:latin typeface="+mn-ea"/>
                          <a:ea typeface="+mn-ea"/>
                        </a:rPr>
                        <a:t>(width,[, </a:t>
                      </a:r>
                      <a:r>
                        <a:rPr lang="en-US" altLang="ko-KR" sz="1200" dirty="0" err="1" smtClean="0">
                          <a:solidFill>
                            <a:srgbClr val="000000"/>
                          </a:solidFill>
                          <a:effectLst/>
                          <a:latin typeface="+mn-ea"/>
                          <a:ea typeface="+mn-ea"/>
                        </a:rPr>
                        <a:t>fillchar</a:t>
                      </a:r>
                      <a:r>
                        <a:rPr lang="en-US" altLang="ko-KR" sz="1200" dirty="0" smtClean="0">
                          <a:solidFill>
                            <a:srgbClr val="000000"/>
                          </a:solidFill>
                          <a:effectLst/>
                          <a:latin typeface="+mn-ea"/>
                          <a:ea typeface="+mn-ea"/>
                        </a:rPr>
                        <a:t>])</a:t>
                      </a:r>
                    </a:p>
                    <a:p>
                      <a:pPr marL="0" marR="0" indent="0" algn="ctr" defTabSz="914400" rtl="0" eaLnBrk="1" fontAlgn="t" latinLnBrk="1" hangingPunct="1">
                        <a:lnSpc>
                          <a:spcPct val="100000"/>
                        </a:lnSpc>
                        <a:spcBef>
                          <a:spcPts val="0"/>
                        </a:spcBef>
                        <a:spcAft>
                          <a:spcPts val="0"/>
                        </a:spcAft>
                        <a:buClrTx/>
                        <a:buSzTx/>
                        <a:buFontTx/>
                        <a:buNone/>
                        <a:tabLst/>
                        <a:defRPr/>
                      </a:pPr>
                      <a:endParaRPr lang="en-US" altLang="ko-KR" sz="1200" dirty="0" smtClean="0">
                        <a:solidFill>
                          <a:srgbClr val="000000"/>
                        </a:solidFill>
                        <a:effectLst/>
                        <a:latin typeface="+mn-ea"/>
                        <a:ea typeface="+mn-ea"/>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a space-padded string with the original string right-justified to a total of width columns.</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err="1" smtClean="0">
                          <a:solidFill>
                            <a:srgbClr val="000000"/>
                          </a:solidFill>
                          <a:effectLst/>
                          <a:latin typeface="+mn-ea"/>
                          <a:ea typeface="+mn-ea"/>
                          <a:cs typeface="+mn-cs"/>
                        </a:rPr>
                        <a:t>rstrip</a:t>
                      </a:r>
                      <a:r>
                        <a:rPr kumimoji="0" lang="en-US" sz="1200" kern="1200" dirty="0" smtClean="0">
                          <a:solidFill>
                            <a:srgbClr val="000000"/>
                          </a:solidFill>
                          <a:effectLst/>
                          <a:latin typeface="+mn-ea"/>
                          <a:ea typeface="+mn-ea"/>
                          <a:cs typeface="+mn-cs"/>
                        </a:rPr>
                        <a:t>()</a:t>
                      </a:r>
                      <a:endParaRPr kumimoji="0" lang="en-US" sz="1200" kern="1200" dirty="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Removes all trailing whitespace of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smtClean="0">
                          <a:solidFill>
                            <a:srgbClr val="000000"/>
                          </a:solidFill>
                          <a:effectLst/>
                          <a:latin typeface="+mn-ea"/>
                          <a:ea typeface="+mn-ea"/>
                          <a:cs typeface="+mn-cs"/>
                        </a:rPr>
                        <a:t>split(</a:t>
                      </a:r>
                      <a:r>
                        <a:rPr kumimoji="0" lang="en-US" sz="1200" kern="1200" dirty="0" err="1" smtClean="0">
                          <a:solidFill>
                            <a:srgbClr val="000000"/>
                          </a:solidFill>
                          <a:effectLst/>
                          <a:latin typeface="+mn-ea"/>
                          <a:ea typeface="+mn-ea"/>
                          <a:cs typeface="+mn-cs"/>
                        </a:rPr>
                        <a:t>str</a:t>
                      </a:r>
                      <a:r>
                        <a:rPr kumimoji="0" lang="en-US" sz="1200" kern="1200" dirty="0" smtClean="0">
                          <a:solidFill>
                            <a:srgbClr val="000000"/>
                          </a:solidFill>
                          <a:effectLst/>
                          <a:latin typeface="+mn-ea"/>
                          <a:ea typeface="+mn-ea"/>
                          <a:cs typeface="+mn-cs"/>
                        </a:rPr>
                        <a:t>="", </a:t>
                      </a:r>
                      <a:r>
                        <a:rPr kumimoji="0" lang="en-US" sz="1200" kern="1200" dirty="0" err="1" smtClean="0">
                          <a:solidFill>
                            <a:srgbClr val="000000"/>
                          </a:solidFill>
                          <a:effectLst/>
                          <a:latin typeface="+mn-ea"/>
                          <a:ea typeface="+mn-ea"/>
                          <a:cs typeface="+mn-cs"/>
                        </a:rPr>
                        <a:t>num</a:t>
                      </a:r>
                      <a:r>
                        <a:rPr kumimoji="0" lang="en-US" sz="1200" kern="1200" dirty="0" smtClean="0">
                          <a:solidFill>
                            <a:srgbClr val="000000"/>
                          </a:solidFill>
                          <a:effectLst/>
                          <a:latin typeface="+mn-ea"/>
                          <a:ea typeface="+mn-ea"/>
                          <a:cs typeface="+mn-cs"/>
                        </a:rPr>
                        <a:t>=</a:t>
                      </a:r>
                      <a:r>
                        <a:rPr kumimoji="0" lang="en-US" sz="1200" kern="1200" dirty="0" err="1" smtClean="0">
                          <a:solidFill>
                            <a:srgbClr val="000000"/>
                          </a:solidFill>
                          <a:effectLst/>
                          <a:latin typeface="+mn-ea"/>
                          <a:ea typeface="+mn-ea"/>
                          <a:cs typeface="+mn-cs"/>
                        </a:rPr>
                        <a:t>string.count</a:t>
                      </a:r>
                      <a:r>
                        <a:rPr kumimoji="0" lang="en-US" sz="1200" kern="1200" dirty="0" smtClean="0">
                          <a:solidFill>
                            <a:srgbClr val="000000"/>
                          </a:solidFill>
                          <a:effectLst/>
                          <a:latin typeface="+mn-ea"/>
                          <a:ea typeface="+mn-ea"/>
                          <a:cs typeface="+mn-cs"/>
                        </a:rPr>
                        <a:t>(</a:t>
                      </a:r>
                      <a:r>
                        <a:rPr kumimoji="0" lang="en-US" sz="1200" kern="1200" dirty="0" err="1" smtClean="0">
                          <a:solidFill>
                            <a:srgbClr val="000000"/>
                          </a:solidFill>
                          <a:effectLst/>
                          <a:latin typeface="+mn-ea"/>
                          <a:ea typeface="+mn-ea"/>
                          <a:cs typeface="+mn-cs"/>
                        </a:rPr>
                        <a:t>str</a:t>
                      </a:r>
                      <a:r>
                        <a:rPr kumimoji="0" lang="en-US" sz="1200" kern="1200" dirty="0" smtClean="0">
                          <a:solidFill>
                            <a:srgbClr val="000000"/>
                          </a:solidFill>
                          <a:effectLst/>
                          <a:latin typeface="+mn-ea"/>
                          <a:ea typeface="+mn-ea"/>
                          <a:cs typeface="+mn-cs"/>
                        </a:rPr>
                        <a:t>))</a:t>
                      </a:r>
                      <a:endParaRPr kumimoji="0" lang="en-US" sz="1200" kern="1200" dirty="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Splits string according to delimiter </a:t>
                      </a:r>
                      <a:r>
                        <a:rPr kumimoji="0" lang="en-US" altLang="ko-KR" sz="1200" b="0" i="0" kern="1200" dirty="0" err="1" smtClean="0">
                          <a:solidFill>
                            <a:schemeClr val="tx1"/>
                          </a:solidFill>
                          <a:effectLst/>
                          <a:latin typeface="+mn-lt"/>
                          <a:ea typeface="+mn-ea"/>
                          <a:cs typeface="+mn-cs"/>
                        </a:rPr>
                        <a:t>str</a:t>
                      </a:r>
                      <a:r>
                        <a:rPr kumimoji="0" lang="en-US" altLang="ko-KR" sz="1200" b="0" i="0" kern="1200" dirty="0" smtClean="0">
                          <a:solidFill>
                            <a:schemeClr val="tx1"/>
                          </a:solidFill>
                          <a:effectLst/>
                          <a:latin typeface="+mn-lt"/>
                          <a:ea typeface="+mn-ea"/>
                          <a:cs typeface="+mn-cs"/>
                        </a:rPr>
                        <a:t> (space if not provided) and returns list of substrings; split into at most </a:t>
                      </a:r>
                      <a:r>
                        <a:rPr kumimoji="0" lang="en-US" altLang="ko-KR" sz="1200" b="0" i="0" kern="1200" dirty="0" err="1" smtClean="0">
                          <a:solidFill>
                            <a:schemeClr val="tx1"/>
                          </a:solidFill>
                          <a:effectLst/>
                          <a:latin typeface="+mn-lt"/>
                          <a:ea typeface="+mn-ea"/>
                          <a:cs typeface="+mn-cs"/>
                        </a:rPr>
                        <a:t>num</a:t>
                      </a:r>
                      <a:r>
                        <a:rPr kumimoji="0" lang="en-US" altLang="ko-KR" sz="1200" b="0" i="0" kern="1200" dirty="0" smtClean="0">
                          <a:solidFill>
                            <a:schemeClr val="tx1"/>
                          </a:solidFill>
                          <a:effectLst/>
                          <a:latin typeface="+mn-lt"/>
                          <a:ea typeface="+mn-ea"/>
                          <a:cs typeface="+mn-cs"/>
                        </a:rPr>
                        <a:t> substrings if given.</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err="1" smtClean="0">
                          <a:solidFill>
                            <a:srgbClr val="000000"/>
                          </a:solidFill>
                          <a:effectLst/>
                          <a:latin typeface="+mn-ea"/>
                          <a:ea typeface="+mn-ea"/>
                          <a:cs typeface="+mn-cs"/>
                        </a:rPr>
                        <a:t>splitlines</a:t>
                      </a:r>
                      <a:r>
                        <a:rPr kumimoji="0" lang="en-US" sz="1200" kern="1200" dirty="0" smtClean="0">
                          <a:solidFill>
                            <a:srgbClr val="000000"/>
                          </a:solidFill>
                          <a:effectLst/>
                          <a:latin typeface="+mn-ea"/>
                          <a:ea typeface="+mn-ea"/>
                          <a:cs typeface="+mn-cs"/>
                        </a:rPr>
                        <a:t>( </a:t>
                      </a:r>
                      <a:r>
                        <a:rPr kumimoji="0" lang="en-US" sz="1200" kern="1200" dirty="0" err="1" smtClean="0">
                          <a:solidFill>
                            <a:srgbClr val="000000"/>
                          </a:solidFill>
                          <a:effectLst/>
                          <a:latin typeface="+mn-ea"/>
                          <a:ea typeface="+mn-ea"/>
                          <a:cs typeface="+mn-cs"/>
                        </a:rPr>
                        <a:t>num</a:t>
                      </a:r>
                      <a:r>
                        <a:rPr kumimoji="0" lang="en-US" sz="1200" kern="1200" dirty="0" smtClean="0">
                          <a:solidFill>
                            <a:srgbClr val="000000"/>
                          </a:solidFill>
                          <a:effectLst/>
                          <a:latin typeface="+mn-ea"/>
                          <a:ea typeface="+mn-ea"/>
                          <a:cs typeface="+mn-cs"/>
                        </a:rPr>
                        <a:t>=</a:t>
                      </a:r>
                      <a:r>
                        <a:rPr kumimoji="0" lang="en-US" sz="1200" kern="1200" dirty="0" err="1" smtClean="0">
                          <a:solidFill>
                            <a:srgbClr val="000000"/>
                          </a:solidFill>
                          <a:effectLst/>
                          <a:latin typeface="+mn-ea"/>
                          <a:ea typeface="+mn-ea"/>
                          <a:cs typeface="+mn-cs"/>
                        </a:rPr>
                        <a:t>string.count</a:t>
                      </a:r>
                      <a:r>
                        <a:rPr kumimoji="0" lang="en-US" sz="1200" kern="1200" dirty="0" smtClean="0">
                          <a:solidFill>
                            <a:srgbClr val="000000"/>
                          </a:solidFill>
                          <a:effectLst/>
                          <a:latin typeface="+mn-ea"/>
                          <a:ea typeface="+mn-ea"/>
                          <a:cs typeface="+mn-cs"/>
                        </a:rPr>
                        <a:t>('\n'))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Splits string at all (or </a:t>
                      </a:r>
                      <a:r>
                        <a:rPr kumimoji="0" lang="en-US" altLang="ko-KR" sz="1200" b="0" i="0" kern="1200" dirty="0" err="1" smtClean="0">
                          <a:solidFill>
                            <a:schemeClr val="tx1"/>
                          </a:solidFill>
                          <a:effectLst/>
                          <a:latin typeface="+mn-lt"/>
                          <a:ea typeface="+mn-ea"/>
                          <a:cs typeface="+mn-cs"/>
                        </a:rPr>
                        <a:t>num</a:t>
                      </a:r>
                      <a:r>
                        <a:rPr kumimoji="0" lang="en-US" altLang="ko-KR" sz="1200" b="0" i="0" kern="1200" dirty="0" smtClean="0">
                          <a:solidFill>
                            <a:schemeClr val="tx1"/>
                          </a:solidFill>
                          <a:effectLst/>
                          <a:latin typeface="+mn-lt"/>
                          <a:ea typeface="+mn-ea"/>
                          <a:cs typeface="+mn-cs"/>
                        </a:rPr>
                        <a:t>) NEWLINEs and returns a list of each line with NEWLINEs removed.</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44264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Sequence-String </a:t>
            </a:r>
            <a:r>
              <a:rPr lang="ko-KR" altLang="en-US" dirty="0" err="1" smtClean="0"/>
              <a:t>메소드</a:t>
            </a:r>
            <a:r>
              <a:rPr lang="en-US" altLang="ko-KR" dirty="0" smtClean="0"/>
              <a:t>(5)</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en-US" altLang="ko-KR" dirty="0" smtClean="0"/>
              <a:t>String</a:t>
            </a:r>
            <a:r>
              <a:rPr lang="ko-KR" altLang="en-US" dirty="0" smtClean="0"/>
              <a:t> 내장 </a:t>
            </a:r>
            <a:r>
              <a:rPr lang="ko-KR" altLang="en-US" dirty="0" err="1" smtClean="0"/>
              <a:t>메소드</a:t>
            </a:r>
            <a:r>
              <a:rPr lang="ko-KR" altLang="en-US"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580580529"/>
              </p:ext>
            </p:extLst>
          </p:nvPr>
        </p:nvGraphicFramePr>
        <p:xfrm>
          <a:off x="683568" y="2237664"/>
          <a:ext cx="7560840" cy="4190816"/>
        </p:xfrm>
        <a:graphic>
          <a:graphicData uri="http://schemas.openxmlformats.org/drawingml/2006/table">
            <a:tbl>
              <a:tblPr/>
              <a:tblGrid>
                <a:gridCol w="2016224"/>
                <a:gridCol w="5544616"/>
              </a:tblGrid>
              <a:tr h="241331">
                <a:tc>
                  <a:txBody>
                    <a:bodyPr/>
                    <a:lstStyle/>
                    <a:p>
                      <a:pPr algn="ctr" fontAlgn="t"/>
                      <a:r>
                        <a:rPr lang="en-US" altLang="ko-KR" sz="1400" dirty="0" smtClean="0">
                          <a:effectLst/>
                        </a:rPr>
                        <a:t>Method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89232">
                <a:tc>
                  <a:txBody>
                    <a:bodyPr/>
                    <a:lstStyle/>
                    <a:p>
                      <a:pPr marL="0" algn="ctr" rtl="0" eaLnBrk="1" fontAlgn="t" latinLnBrk="1" hangingPunct="1"/>
                      <a:r>
                        <a:rPr kumimoji="0" lang="en-US" altLang="ko-KR" sz="1200" kern="1200" dirty="0" err="1" smtClean="0">
                          <a:solidFill>
                            <a:schemeClr val="tx1"/>
                          </a:solidFill>
                          <a:effectLst/>
                          <a:latin typeface="+mn-ea"/>
                          <a:ea typeface="+mn-ea"/>
                          <a:cs typeface="+mn-cs"/>
                        </a:rPr>
                        <a:t>startswith</a:t>
                      </a:r>
                      <a:r>
                        <a:rPr kumimoji="0" lang="en-US" altLang="ko-KR" sz="1200" kern="1200" dirty="0" smtClean="0">
                          <a:solidFill>
                            <a:schemeClr val="tx1"/>
                          </a:solidFill>
                          <a:effectLst/>
                          <a:latin typeface="+mn-ea"/>
                          <a:ea typeface="+mn-ea"/>
                          <a:cs typeface="+mn-cs"/>
                        </a:rPr>
                        <a:t>(</a:t>
                      </a:r>
                      <a:r>
                        <a:rPr kumimoji="0" lang="en-US" altLang="ko-KR" sz="1200" kern="1200" dirty="0" err="1" smtClean="0">
                          <a:solidFill>
                            <a:schemeClr val="tx1"/>
                          </a:solidFill>
                          <a:effectLst/>
                          <a:latin typeface="+mn-ea"/>
                          <a:ea typeface="+mn-ea"/>
                          <a:cs typeface="+mn-cs"/>
                        </a:rPr>
                        <a:t>str</a:t>
                      </a:r>
                      <a:r>
                        <a:rPr kumimoji="0" lang="en-US" altLang="ko-KR" sz="1200" kern="1200" dirty="0" smtClean="0">
                          <a:solidFill>
                            <a:schemeClr val="tx1"/>
                          </a:solidFill>
                          <a:effectLst/>
                          <a:latin typeface="+mn-ea"/>
                          <a:ea typeface="+mn-ea"/>
                          <a:cs typeface="+mn-cs"/>
                        </a:rPr>
                        <a:t>, beg=0,end=</a:t>
                      </a:r>
                      <a:r>
                        <a:rPr kumimoji="0" lang="en-US" altLang="ko-KR" sz="1200" kern="1200" dirty="0" err="1" smtClean="0">
                          <a:solidFill>
                            <a:schemeClr val="tx1"/>
                          </a:solidFill>
                          <a:effectLst/>
                          <a:latin typeface="+mn-ea"/>
                          <a:ea typeface="+mn-ea"/>
                          <a:cs typeface="+mn-cs"/>
                        </a:rPr>
                        <a:t>len</a:t>
                      </a:r>
                      <a:r>
                        <a:rPr kumimoji="0" lang="en-US" altLang="ko-KR" sz="1200" kern="1200" dirty="0" smtClean="0">
                          <a:solidFill>
                            <a:schemeClr val="tx1"/>
                          </a:solidFill>
                          <a:effectLst/>
                          <a:latin typeface="+mn-ea"/>
                          <a:ea typeface="+mn-ea"/>
                          <a:cs typeface="+mn-cs"/>
                        </a:rPr>
                        <a:t>(string))</a:t>
                      </a:r>
                      <a:endParaRPr kumimoji="0" lang="en-US" altLang="ko-KR" sz="1200" kern="1200" dirty="0">
                        <a:solidFill>
                          <a:schemeClr val="tx1"/>
                        </a:solidFill>
                        <a:effectLst/>
                        <a:latin typeface="+mn-ea"/>
                        <a:ea typeface="+mn-ea"/>
                        <a:cs typeface="+mn-cs"/>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Determines if string or a substring of string (if starting index beg and ending index end are given) starts with substring </a:t>
                      </a:r>
                      <a:r>
                        <a:rPr kumimoji="0" lang="en-US" altLang="ko-KR" sz="1200" b="0" i="0" kern="1200" dirty="0" err="1" smtClean="0">
                          <a:solidFill>
                            <a:schemeClr val="tx1"/>
                          </a:solidFill>
                          <a:effectLst/>
                          <a:latin typeface="+mn-lt"/>
                          <a:ea typeface="+mn-ea"/>
                          <a:cs typeface="+mn-cs"/>
                        </a:rPr>
                        <a:t>str</a:t>
                      </a:r>
                      <a:r>
                        <a:rPr kumimoji="0" lang="en-US" altLang="ko-KR" sz="1200" b="0" i="0" kern="1200" dirty="0" smtClean="0">
                          <a:solidFill>
                            <a:schemeClr val="tx1"/>
                          </a:solidFill>
                          <a:effectLst/>
                          <a:latin typeface="+mn-lt"/>
                          <a:ea typeface="+mn-ea"/>
                          <a:cs typeface="+mn-cs"/>
                        </a:rPr>
                        <a:t>; returns true if so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sz="1200" dirty="0" smtClean="0">
                          <a:solidFill>
                            <a:srgbClr val="000000"/>
                          </a:solidFill>
                          <a:effectLst/>
                          <a:latin typeface="+mn-ea"/>
                          <a:ea typeface="+mn-ea"/>
                        </a:rPr>
                        <a:t>strip([chars])</a:t>
                      </a:r>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Performs both </a:t>
                      </a:r>
                      <a:r>
                        <a:rPr kumimoji="0" lang="en-US" altLang="ko-KR" sz="1200" b="0" i="0" kern="1200" dirty="0" err="1" smtClean="0">
                          <a:solidFill>
                            <a:schemeClr val="tx1"/>
                          </a:solidFill>
                          <a:effectLst/>
                          <a:latin typeface="+mn-lt"/>
                          <a:ea typeface="+mn-ea"/>
                          <a:cs typeface="+mn-cs"/>
                        </a:rPr>
                        <a:t>lstrip</a:t>
                      </a:r>
                      <a:r>
                        <a:rPr kumimoji="0" lang="en-US" altLang="ko-KR" sz="1200" b="0" i="0" kern="1200" dirty="0" smtClean="0">
                          <a:solidFill>
                            <a:schemeClr val="tx1"/>
                          </a:solidFill>
                          <a:effectLst/>
                          <a:latin typeface="+mn-lt"/>
                          <a:ea typeface="+mn-ea"/>
                          <a:cs typeface="+mn-cs"/>
                        </a:rPr>
                        <a:t>() and </a:t>
                      </a:r>
                      <a:r>
                        <a:rPr kumimoji="0" lang="en-US" altLang="ko-KR" sz="1200" b="0" i="0" kern="1200" dirty="0" err="1" smtClean="0">
                          <a:solidFill>
                            <a:schemeClr val="tx1"/>
                          </a:solidFill>
                          <a:effectLst/>
                          <a:latin typeface="+mn-lt"/>
                          <a:ea typeface="+mn-ea"/>
                          <a:cs typeface="+mn-cs"/>
                        </a:rPr>
                        <a:t>rstrip</a:t>
                      </a:r>
                      <a:r>
                        <a:rPr kumimoji="0" lang="en-US" altLang="ko-KR" sz="1200" b="0" i="0" kern="1200" dirty="0" smtClean="0">
                          <a:solidFill>
                            <a:schemeClr val="tx1"/>
                          </a:solidFill>
                          <a:effectLst/>
                          <a:latin typeface="+mn-lt"/>
                          <a:ea typeface="+mn-ea"/>
                          <a:cs typeface="+mn-cs"/>
                        </a:rPr>
                        <a:t>() on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kumimoji="0" lang="en-US" sz="1200" kern="1200" dirty="0" err="1" smtClean="0">
                          <a:solidFill>
                            <a:srgbClr val="000000"/>
                          </a:solidFill>
                          <a:effectLst/>
                          <a:latin typeface="+mn-ea"/>
                          <a:ea typeface="+mn-ea"/>
                          <a:cs typeface="+mn-cs"/>
                        </a:rPr>
                        <a:t>swapcase</a:t>
                      </a:r>
                      <a:r>
                        <a:rPr kumimoji="0" lang="en-US" sz="1200" kern="1200" dirty="0">
                          <a:solidFill>
                            <a:srgbClr val="000000"/>
                          </a:solidFill>
                          <a:effectLst/>
                          <a:latin typeface="+mn-ea"/>
                          <a:ea typeface="+mn-ea"/>
                          <a:cs typeface="+mn-cs"/>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Inverts case for all letters in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algn="ctr" rtl="0" eaLnBrk="1" fontAlgn="t" latinLnBrk="1" hangingPunct="1"/>
                      <a:r>
                        <a:rPr kumimoji="0" lang="en-US" sz="1200" kern="1200" dirty="0" smtClean="0">
                          <a:solidFill>
                            <a:srgbClr val="000000"/>
                          </a:solidFill>
                          <a:effectLst/>
                          <a:latin typeface="+mn-ea"/>
                          <a:ea typeface="+mn-ea"/>
                          <a:cs typeface="+mn-cs"/>
                        </a:rPr>
                        <a:t>title</a:t>
                      </a:r>
                      <a:r>
                        <a:rPr kumimoji="0" lang="en-US" sz="1200" kern="1200" dirty="0">
                          <a:solidFill>
                            <a:srgbClr val="000000"/>
                          </a:solidFill>
                          <a:effectLst/>
                          <a:latin typeface="+mn-ea"/>
                          <a:ea typeface="+mn-ea"/>
                          <a:cs typeface="+mn-cs"/>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a:t>
                      </a:r>
                      <a:r>
                        <a:rPr kumimoji="0" lang="en-US" altLang="ko-KR" sz="1200" b="0" i="0" kern="1200" dirty="0" err="1" smtClean="0">
                          <a:solidFill>
                            <a:schemeClr val="tx1"/>
                          </a:solidFill>
                          <a:effectLst/>
                          <a:latin typeface="+mn-lt"/>
                          <a:ea typeface="+mn-ea"/>
                          <a:cs typeface="+mn-cs"/>
                        </a:rPr>
                        <a:t>titlecased</a:t>
                      </a:r>
                      <a:r>
                        <a:rPr kumimoji="0" lang="en-US" altLang="ko-KR" sz="1200" b="0" i="0" kern="1200" dirty="0" smtClean="0">
                          <a:solidFill>
                            <a:schemeClr val="tx1"/>
                          </a:solidFill>
                          <a:effectLst/>
                          <a:latin typeface="+mn-lt"/>
                          <a:ea typeface="+mn-ea"/>
                          <a:cs typeface="+mn-cs"/>
                        </a:rPr>
                        <a:t>" version of string, that is, all words begin with uppercase and the rest are lowercase.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algn="ctr" rtl="0" eaLnBrk="1" fontAlgn="t" latinLnBrk="1" hangingPunct="1"/>
                      <a:r>
                        <a:rPr kumimoji="0" lang="en-US" sz="1200" kern="1200" dirty="0" smtClean="0">
                          <a:solidFill>
                            <a:srgbClr val="000000"/>
                          </a:solidFill>
                          <a:effectLst/>
                          <a:latin typeface="+mn-ea"/>
                          <a:ea typeface="+mn-ea"/>
                          <a:cs typeface="+mn-cs"/>
                        </a:rPr>
                        <a:t>translate(table</a:t>
                      </a:r>
                      <a:r>
                        <a:rPr kumimoji="0" lang="en-US" sz="1200" kern="1200" dirty="0">
                          <a:solidFill>
                            <a:srgbClr val="000000"/>
                          </a:solidFill>
                          <a:effectLst/>
                          <a:latin typeface="+mn-ea"/>
                          <a:ea typeface="+mn-ea"/>
                          <a:cs typeface="+mn-cs"/>
                        </a:rPr>
                        <a:t>, </a:t>
                      </a:r>
                      <a:r>
                        <a:rPr kumimoji="0" lang="en-US" sz="1200" kern="1200" dirty="0" err="1">
                          <a:solidFill>
                            <a:srgbClr val="000000"/>
                          </a:solidFill>
                          <a:effectLst/>
                          <a:latin typeface="+mn-ea"/>
                          <a:ea typeface="+mn-ea"/>
                          <a:cs typeface="+mn-cs"/>
                        </a:rPr>
                        <a:t>deletechars</a:t>
                      </a:r>
                      <a:r>
                        <a:rPr kumimoji="0" lang="en-US" sz="1200" kern="1200" dirty="0">
                          <a:solidFill>
                            <a:srgbClr val="000000"/>
                          </a:solidFill>
                          <a:effectLst/>
                          <a:latin typeface="+mn-ea"/>
                          <a:ea typeface="+mn-ea"/>
                          <a:cs typeface="+mn-cs"/>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Translates string according to translation table </a:t>
                      </a:r>
                      <a:r>
                        <a:rPr kumimoji="0" lang="en-US" altLang="ko-KR" sz="1200" b="0" i="0" kern="1200" dirty="0" err="1" smtClean="0">
                          <a:solidFill>
                            <a:schemeClr val="tx1"/>
                          </a:solidFill>
                          <a:effectLst/>
                          <a:latin typeface="+mn-lt"/>
                          <a:ea typeface="+mn-ea"/>
                          <a:cs typeface="+mn-cs"/>
                        </a:rPr>
                        <a:t>str</a:t>
                      </a:r>
                      <a:r>
                        <a:rPr kumimoji="0" lang="en-US" altLang="ko-KR" sz="1200" b="0" i="0" kern="1200" dirty="0" smtClean="0">
                          <a:solidFill>
                            <a:schemeClr val="tx1"/>
                          </a:solidFill>
                          <a:effectLst/>
                          <a:latin typeface="+mn-lt"/>
                          <a:ea typeface="+mn-ea"/>
                          <a:cs typeface="+mn-cs"/>
                        </a:rPr>
                        <a:t>(256 chars), removing those in the del string.</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smtClean="0">
                          <a:solidFill>
                            <a:srgbClr val="000000"/>
                          </a:solidFill>
                          <a:effectLst/>
                          <a:latin typeface="+mn-ea"/>
                          <a:ea typeface="+mn-ea"/>
                        </a:rPr>
                        <a:t>upper()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Converts lowercase letters in string to uppercase.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err="1" smtClean="0">
                          <a:solidFill>
                            <a:srgbClr val="000000"/>
                          </a:solidFill>
                          <a:effectLst/>
                          <a:latin typeface="+mn-ea"/>
                          <a:ea typeface="+mn-ea"/>
                          <a:cs typeface="+mn-cs"/>
                        </a:rPr>
                        <a:t>zfill</a:t>
                      </a:r>
                      <a:r>
                        <a:rPr kumimoji="0" lang="en-US" sz="1200" kern="1200" dirty="0" smtClean="0">
                          <a:solidFill>
                            <a:srgbClr val="000000"/>
                          </a:solidFill>
                          <a:effectLst/>
                          <a:latin typeface="+mn-ea"/>
                          <a:ea typeface="+mn-ea"/>
                          <a:cs typeface="+mn-cs"/>
                        </a:rPr>
                        <a:t> (width)</a:t>
                      </a:r>
                      <a:endParaRPr kumimoji="0" lang="en-US" sz="1200" kern="1200" dirty="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original string </a:t>
                      </a:r>
                      <a:r>
                        <a:rPr kumimoji="0" lang="en-US" altLang="ko-KR" sz="1200" b="0" i="0" kern="1200" dirty="0" err="1" smtClean="0">
                          <a:solidFill>
                            <a:schemeClr val="tx1"/>
                          </a:solidFill>
                          <a:effectLst/>
                          <a:latin typeface="+mn-lt"/>
                          <a:ea typeface="+mn-ea"/>
                          <a:cs typeface="+mn-cs"/>
                        </a:rPr>
                        <a:t>leftpadded</a:t>
                      </a:r>
                      <a:r>
                        <a:rPr kumimoji="0" lang="en-US" altLang="ko-KR" sz="1200" b="0" i="0" kern="1200" dirty="0" smtClean="0">
                          <a:solidFill>
                            <a:schemeClr val="tx1"/>
                          </a:solidFill>
                          <a:effectLst/>
                          <a:latin typeface="+mn-lt"/>
                          <a:ea typeface="+mn-ea"/>
                          <a:cs typeface="+mn-cs"/>
                        </a:rPr>
                        <a:t> with zeros to a total of width characters; intended for numbers, </a:t>
                      </a:r>
                      <a:r>
                        <a:rPr kumimoji="0" lang="en-US" altLang="ko-KR" sz="1200" b="0" i="0" kern="1200" dirty="0" err="1" smtClean="0">
                          <a:solidFill>
                            <a:schemeClr val="tx1"/>
                          </a:solidFill>
                          <a:effectLst/>
                          <a:latin typeface="+mn-lt"/>
                          <a:ea typeface="+mn-ea"/>
                          <a:cs typeface="+mn-cs"/>
                        </a:rPr>
                        <a:t>zfill</a:t>
                      </a:r>
                      <a:r>
                        <a:rPr kumimoji="0" lang="en-US" altLang="ko-KR" sz="1200" b="0" i="0" kern="1200" dirty="0" smtClean="0">
                          <a:solidFill>
                            <a:schemeClr val="tx1"/>
                          </a:solidFill>
                          <a:effectLst/>
                          <a:latin typeface="+mn-lt"/>
                          <a:ea typeface="+mn-ea"/>
                          <a:cs typeface="+mn-cs"/>
                        </a:rPr>
                        <a:t>() retains any sign given (less one zero).</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err="1" smtClean="0">
                          <a:solidFill>
                            <a:srgbClr val="000000"/>
                          </a:solidFill>
                          <a:effectLst/>
                          <a:latin typeface="+mn-ea"/>
                          <a:ea typeface="+mn-ea"/>
                          <a:cs typeface="+mn-cs"/>
                        </a:rPr>
                        <a:t>isdecimal</a:t>
                      </a:r>
                      <a:r>
                        <a:rPr kumimoji="0" lang="en-US" sz="1200" kern="1200" dirty="0" smtClean="0">
                          <a:solidFill>
                            <a:srgbClr val="000000"/>
                          </a:solidFill>
                          <a:effectLst/>
                          <a:latin typeface="+mn-ea"/>
                          <a:ea typeface="+mn-ea"/>
                          <a:cs typeface="+mn-cs"/>
                        </a:rPr>
                        <a:t>()</a:t>
                      </a:r>
                    </a:p>
                    <a:p>
                      <a:pPr marL="0" marR="0" indent="0" algn="ctr" defTabSz="914400" rtl="0" eaLnBrk="1" fontAlgn="t" latinLnBrk="1" hangingPunct="1">
                        <a:lnSpc>
                          <a:spcPct val="100000"/>
                        </a:lnSpc>
                        <a:spcBef>
                          <a:spcPts val="0"/>
                        </a:spcBef>
                        <a:spcAft>
                          <a:spcPts val="0"/>
                        </a:spcAft>
                        <a:buClrTx/>
                        <a:buSzTx/>
                        <a:buFontTx/>
                        <a:buNone/>
                        <a:tabLst/>
                        <a:defRPr/>
                      </a:pPr>
                      <a:endParaRPr kumimoji="0" lang="en-US" sz="1200" kern="1200" dirty="0" smtClean="0">
                        <a:solidFill>
                          <a:srgbClr val="000000"/>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true if a </a:t>
                      </a:r>
                      <a:r>
                        <a:rPr kumimoji="0" lang="en-US" altLang="ko-KR" sz="1200" b="0" i="0" kern="1200" dirty="0" err="1" smtClean="0">
                          <a:solidFill>
                            <a:schemeClr val="tx1"/>
                          </a:solidFill>
                          <a:effectLst/>
                          <a:latin typeface="+mn-lt"/>
                          <a:ea typeface="+mn-ea"/>
                          <a:cs typeface="+mn-cs"/>
                        </a:rPr>
                        <a:t>unicode</a:t>
                      </a:r>
                      <a:r>
                        <a:rPr kumimoji="0" lang="en-US" altLang="ko-KR" sz="1200" b="0" i="0" kern="1200" dirty="0" smtClean="0">
                          <a:solidFill>
                            <a:schemeClr val="tx1"/>
                          </a:solidFill>
                          <a:effectLst/>
                          <a:latin typeface="+mn-lt"/>
                          <a:ea typeface="+mn-ea"/>
                          <a:cs typeface="+mn-cs"/>
                        </a:rPr>
                        <a:t> string contains only decimal characters and false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443610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String-escape </a:t>
            </a:r>
            <a:r>
              <a:rPr lang="ko-KR" altLang="en-US" dirty="0" smtClean="0"/>
              <a:t>문자</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548422721"/>
              </p:ext>
            </p:extLst>
          </p:nvPr>
        </p:nvGraphicFramePr>
        <p:xfrm>
          <a:off x="755576" y="1844824"/>
          <a:ext cx="7704856" cy="4608516"/>
        </p:xfrm>
        <a:graphic>
          <a:graphicData uri="http://schemas.openxmlformats.org/drawingml/2006/table">
            <a:tbl>
              <a:tblPr/>
              <a:tblGrid>
                <a:gridCol w="1570893"/>
                <a:gridCol w="2029507"/>
                <a:gridCol w="4104456"/>
              </a:tblGrid>
              <a:tr h="287399">
                <a:tc>
                  <a:txBody>
                    <a:bodyPr/>
                    <a:lstStyle/>
                    <a:p>
                      <a:pPr algn="ctr" fontAlgn="t"/>
                      <a:r>
                        <a:rPr lang="en-US" sz="900" dirty="0" smtClean="0">
                          <a:effectLst/>
                        </a:rPr>
                        <a:t>Backslash notation</a:t>
                      </a:r>
                      <a:endParaRPr 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dirty="0" smtClean="0">
                          <a:effectLst/>
                        </a:rPr>
                        <a:t>Hexadecimal character</a:t>
                      </a:r>
                      <a:endParaRPr 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dirty="0">
                          <a:effectLst/>
                        </a:rPr>
                        <a:t>Description</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15483">
                <a:tc>
                  <a:txBody>
                    <a:bodyPr/>
                    <a:lstStyle/>
                    <a:p>
                      <a:pPr algn="ctr" fontAlgn="t"/>
                      <a:r>
                        <a:rPr lang="en-US" sz="900" dirty="0">
                          <a:effectLst/>
                        </a:rPr>
                        <a:t>\a</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900" dirty="0">
                          <a:effectLst/>
                        </a:rPr>
                        <a:t>0x07</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a:effectLst/>
                        </a:rPr>
                        <a:t>Bell or alert</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dirty="0">
                          <a:effectLst/>
                        </a:rPr>
                        <a:t>\b</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900" dirty="0">
                          <a:effectLst/>
                        </a:rPr>
                        <a:t>0x08</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Backspace</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dirty="0" smtClean="0">
                          <a:effectLst/>
                        </a:rPr>
                        <a:t>\000</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ko-KR" altLang="en-US" sz="900" dirty="0">
                          <a:effectLst/>
                        </a:rPr>
                        <a:t> </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a:r>
                        <a:rPr lang="ko-KR" altLang="en-US" sz="900" dirty="0" err="1" smtClean="0">
                          <a:effectLst/>
                        </a:rPr>
                        <a:t>널문자</a:t>
                      </a:r>
                      <a:endParaRPr lang="ko-KR" alt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dirty="0">
                          <a:effectLst/>
                        </a:rPr>
                        <a:t>\cx</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ko-KR" altLang="en-US" sz="900" dirty="0">
                          <a:effectLst/>
                        </a:rPr>
                        <a:t> </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Control-x</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a:effectLst/>
                        </a:rPr>
                        <a:t>\C-x</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ko-KR" altLang="en-US" sz="900" dirty="0">
                          <a:effectLst/>
                        </a:rPr>
                        <a:t> </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Control-x</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a:effectLst/>
                        </a:rPr>
                        <a:t>\e</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900" dirty="0">
                          <a:effectLst/>
                        </a:rPr>
                        <a:t>0x1b</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Escape</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a:effectLst/>
                        </a:rPr>
                        <a:t>\f</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900" dirty="0">
                          <a:effectLst/>
                        </a:rPr>
                        <a:t>0x0c</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err="1">
                          <a:effectLst/>
                        </a:rPr>
                        <a:t>Formfeed</a:t>
                      </a:r>
                      <a:endParaRPr 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33397">
                <a:tc>
                  <a:txBody>
                    <a:bodyPr/>
                    <a:lstStyle/>
                    <a:p>
                      <a:pPr algn="ctr" fontAlgn="t"/>
                      <a:r>
                        <a:rPr lang="en-US" sz="900">
                          <a:effectLst/>
                        </a:rPr>
                        <a:t>\M-\C-x</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ko-KR" altLang="en-US" sz="900" dirty="0">
                          <a:effectLst/>
                        </a:rPr>
                        <a:t> </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Meta-Control-x</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a:effectLst/>
                        </a:rPr>
                        <a:t>\n</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900" dirty="0">
                          <a:effectLst/>
                        </a:rPr>
                        <a:t>0x0a</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sz="900" dirty="0" smtClean="0">
                          <a:effectLst/>
                        </a:rPr>
                        <a:t>Newline </a:t>
                      </a:r>
                      <a:r>
                        <a:rPr lang="ko-KR" altLang="en-US" sz="900" dirty="0" smtClean="0">
                          <a:effectLst/>
                        </a:rPr>
                        <a:t>은 </a:t>
                      </a:r>
                      <a:r>
                        <a:rPr lang="ko-KR" altLang="en-US" sz="900" dirty="0" err="1" smtClean="0">
                          <a:effectLst/>
                        </a:rPr>
                        <a:t>라인피드</a:t>
                      </a:r>
                      <a:r>
                        <a:rPr lang="ko-KR" altLang="en-US" sz="900" dirty="0" smtClean="0">
                          <a:effectLst/>
                        </a:rPr>
                        <a:t> </a:t>
                      </a:r>
                      <a:r>
                        <a:rPr lang="en-US" altLang="ko-KR" sz="900" dirty="0" smtClean="0">
                          <a:effectLst/>
                        </a:rPr>
                        <a:t>(</a:t>
                      </a:r>
                      <a:r>
                        <a:rPr lang="en-US" altLang="ko-KR" sz="900" b="1" dirty="0" smtClean="0">
                          <a:effectLst/>
                        </a:rPr>
                        <a:t>L</a:t>
                      </a:r>
                      <a:r>
                        <a:rPr lang="en-US" altLang="ko-KR" sz="900" dirty="0" smtClean="0">
                          <a:effectLst/>
                        </a:rPr>
                        <a:t>ine </a:t>
                      </a:r>
                      <a:r>
                        <a:rPr lang="en-US" altLang="ko-KR" sz="900" b="1" dirty="0" smtClean="0">
                          <a:effectLst/>
                        </a:rPr>
                        <a:t>F</a:t>
                      </a:r>
                      <a:r>
                        <a:rPr lang="en-US" altLang="ko-KR" sz="900" dirty="0" smtClean="0">
                          <a:effectLst/>
                        </a:rPr>
                        <a:t>eed) </a:t>
                      </a:r>
                      <a:r>
                        <a:rPr lang="ko-KR" altLang="en-US" sz="900" dirty="0" smtClean="0">
                          <a:effectLst/>
                        </a:rPr>
                        <a:t>는 커서의 위치를 아랫줄로 이동</a:t>
                      </a:r>
                      <a:endParaRPr 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24207">
                <a:tc>
                  <a:txBody>
                    <a:bodyPr/>
                    <a:lstStyle/>
                    <a:p>
                      <a:pPr algn="ctr" fontAlgn="t"/>
                      <a:r>
                        <a:rPr lang="en-US" sz="900" dirty="0">
                          <a:effectLst/>
                        </a:rPr>
                        <a:t>\</a:t>
                      </a:r>
                      <a:r>
                        <a:rPr lang="en-US" sz="900" dirty="0" err="1">
                          <a:effectLst/>
                        </a:rPr>
                        <a:t>nnn</a:t>
                      </a:r>
                      <a:endParaRPr 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ko-KR" altLang="en-US" sz="900" dirty="0">
                          <a:effectLst/>
                        </a:rPr>
                        <a:t> </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Octal notation, where n is in the range 0.7</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549">
                <a:tc>
                  <a:txBody>
                    <a:bodyPr/>
                    <a:lstStyle/>
                    <a:p>
                      <a:pPr algn="ctr" fontAlgn="t"/>
                      <a:r>
                        <a:rPr lang="en-US" sz="900">
                          <a:effectLst/>
                        </a:rPr>
                        <a:t>\r</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900" dirty="0">
                          <a:effectLst/>
                        </a:rPr>
                        <a:t>0x0d</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Carriage </a:t>
                      </a:r>
                      <a:r>
                        <a:rPr lang="en-US" sz="900" dirty="0" smtClean="0">
                          <a:effectLst/>
                        </a:rPr>
                        <a:t>return</a:t>
                      </a:r>
                      <a:r>
                        <a:rPr lang="ko-KR" altLang="en-US" sz="900" dirty="0" smtClean="0">
                          <a:effectLst/>
                        </a:rPr>
                        <a:t>은 현재 위치를 나타내는 커서 를 맨 앞으로 이동</a:t>
                      </a:r>
                      <a:endParaRPr 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a:effectLst/>
                        </a:rPr>
                        <a:t>\s</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900" dirty="0">
                          <a:effectLst/>
                        </a:rPr>
                        <a:t>0x20</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Space</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a:effectLst/>
                        </a:rPr>
                        <a:t>\t</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900" dirty="0">
                          <a:effectLst/>
                        </a:rPr>
                        <a:t>0x09</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Tab</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dirty="0">
                          <a:effectLst/>
                        </a:rPr>
                        <a:t>\v</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US" sz="900" dirty="0">
                          <a:effectLst/>
                        </a:rPr>
                        <a:t>0x0b</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Vertical tab</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algn="ctr" fontAlgn="t"/>
                      <a:r>
                        <a:rPr lang="en-US" sz="900" dirty="0">
                          <a:effectLst/>
                        </a:rPr>
                        <a:t>\x</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ko-KR" altLang="en-US" sz="900" dirty="0">
                          <a:effectLst/>
                        </a:rPr>
                        <a:t> </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900" dirty="0">
                          <a:effectLst/>
                        </a:rPr>
                        <a:t>Character x</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15483">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900" dirty="0" smtClean="0">
                          <a:effectLst/>
                        </a:rPr>
                        <a:t>\</a:t>
                      </a:r>
                      <a:r>
                        <a:rPr lang="en-US" altLang="ko-KR" sz="900" dirty="0" err="1" smtClean="0">
                          <a:effectLst/>
                        </a:rPr>
                        <a:t>xnn</a:t>
                      </a:r>
                      <a:endParaRPr lang="en-US" altLang="ko-KR" sz="900" dirty="0" smtClean="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endParaRPr lang="ko-KR" alt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900" dirty="0" smtClean="0">
                          <a:effectLst/>
                        </a:rPr>
                        <a:t>Hexadecimal notation, where n is in the range 0.9, </a:t>
                      </a:r>
                      <a:r>
                        <a:rPr lang="en-US" altLang="ko-KR" sz="900" dirty="0" err="1" smtClean="0">
                          <a:effectLst/>
                        </a:rPr>
                        <a:t>a.f</a:t>
                      </a:r>
                      <a:r>
                        <a:rPr lang="en-US" altLang="ko-KR" sz="900" dirty="0" smtClean="0">
                          <a:effectLst/>
                        </a:rPr>
                        <a:t>, or A.F</a:t>
                      </a: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48895">
                <a:tc>
                  <a:txBody>
                    <a:bodyPr/>
                    <a:lstStyle/>
                    <a:p>
                      <a:pPr algn="ctr"/>
                      <a:r>
                        <a:rPr lang="en-US" altLang="ko-KR" sz="900" dirty="0">
                          <a:effectLst/>
                        </a:rPr>
                        <a: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endParaRPr lang="ko-KR" alt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a:r>
                        <a:rPr lang="ko-KR" altLang="en-US" sz="900" dirty="0">
                          <a:effectLst/>
                        </a:rPr>
                        <a:t>문자 </a:t>
                      </a:r>
                      <a:r>
                        <a:rPr lang="en-US" altLang="ko-KR" sz="900" dirty="0">
                          <a:effectLst/>
                        </a:rPr>
                        <a: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48895">
                <a:tc>
                  <a:txBody>
                    <a:bodyPr/>
                    <a:lstStyle/>
                    <a:p>
                      <a:pPr algn="ctr"/>
                      <a:r>
                        <a:rPr lang="en-US" altLang="ko-KR" sz="900" dirty="0">
                          <a:effectLst/>
                        </a:rPr>
                        <a: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endParaRPr lang="ko-KR" alt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a:r>
                        <a:rPr lang="ko-KR" altLang="en-US" sz="900" dirty="0">
                          <a:effectLst/>
                        </a:rPr>
                        <a:t>단일 인용부호</a:t>
                      </a:r>
                      <a:r>
                        <a:rPr lang="en-US" altLang="ko-KR" sz="900" dirty="0">
                          <a:effectLst/>
                        </a:rPr>
                        <a: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48895">
                <a:tc>
                  <a:txBody>
                    <a:bodyPr/>
                    <a:lstStyle/>
                    <a:p>
                      <a:pPr algn="ctr"/>
                      <a:r>
                        <a:rPr lang="en-US" altLang="ko-KR" sz="900" dirty="0">
                          <a:effectLst/>
                        </a:rPr>
                        <a: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endParaRPr lang="ko-KR" altLang="en-US" sz="900" dirty="0">
                        <a:effectLst/>
                      </a:endParaRPr>
                    </a:p>
                  </a:txBody>
                  <a:tcPr marL="30376" marR="30376" marT="30376" marB="30376">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a:r>
                        <a:rPr lang="ko-KR" altLang="en-US" sz="900" dirty="0">
                          <a:effectLst/>
                        </a:rPr>
                        <a:t>이중 인용부호</a:t>
                      </a:r>
                      <a:r>
                        <a:rPr lang="en-US" altLang="ko-KR" sz="900" dirty="0">
                          <a:effectLst/>
                        </a:rPr>
                        <a:t>(")</a:t>
                      </a:r>
                    </a:p>
                  </a:txBody>
                  <a:tcPr marL="99060" marR="990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352504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Sequence : </a:t>
            </a:r>
            <a:r>
              <a:rPr lang="en-US" altLang="ko-KR" dirty="0" smtClean="0"/>
              <a:t>List </a:t>
            </a:r>
            <a:r>
              <a:rPr lang="en-US" altLang="ko-KR" dirty="0"/>
              <a:t>Type</a:t>
            </a:r>
            <a:endParaRPr lang="ko-KR" altLang="en-US" dirty="0"/>
          </a:p>
        </p:txBody>
      </p:sp>
    </p:spTree>
    <p:extLst>
      <p:ext uri="{BB962C8B-B14F-4D97-AF65-F5344CB8AC3E}">
        <p14:creationId xmlns:p14="http://schemas.microsoft.com/office/powerpoint/2010/main" val="28880065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Sequence - List </a:t>
            </a:r>
            <a:r>
              <a:rPr lang="ko-KR" altLang="en-US" dirty="0" smtClean="0"/>
              <a:t>기본 처리</a:t>
            </a:r>
            <a:endParaRPr lang="ko-KR" altLang="en-US" dirty="0"/>
          </a:p>
        </p:txBody>
      </p:sp>
      <p:sp>
        <p:nvSpPr>
          <p:cNvPr id="24" name="내용 개체 틀 2"/>
          <p:cNvSpPr>
            <a:spLocks noGrp="1"/>
          </p:cNvSpPr>
          <p:nvPr>
            <p:ph sz="quarter" idx="1"/>
          </p:nvPr>
        </p:nvSpPr>
        <p:spPr>
          <a:xfrm>
            <a:off x="457200" y="1772816"/>
            <a:ext cx="8229600" cy="1046004"/>
          </a:xfrm>
        </p:spPr>
        <p:txBody>
          <a:bodyPr>
            <a:normAutofit/>
          </a:bodyPr>
          <a:lstStyle/>
          <a:p>
            <a:pPr marL="0" indent="0">
              <a:buNone/>
            </a:pPr>
            <a:r>
              <a:rPr lang="en-US" altLang="ko-KR" dirty="0" smtClean="0"/>
              <a:t>List </a:t>
            </a:r>
            <a:r>
              <a:rPr lang="ko-KR" altLang="en-US" dirty="0" smtClean="0"/>
              <a:t>타입에 대한 기본 처리</a:t>
            </a:r>
            <a:endParaRPr lang="en-US" altLang="ko-KR" dirty="0" smtClean="0"/>
          </a:p>
          <a:p>
            <a:pPr marL="0" indent="0">
              <a:buNone/>
            </a:pPr>
            <a:endParaRPr lang="en-US" altLang="ko-KR" dirty="0" smtClean="0"/>
          </a:p>
        </p:txBody>
      </p:sp>
      <p:graphicFrame>
        <p:nvGraphicFramePr>
          <p:cNvPr id="3" name="표 2"/>
          <p:cNvGraphicFramePr>
            <a:graphicFrameLocks noGrp="1"/>
          </p:cNvGraphicFramePr>
          <p:nvPr>
            <p:extLst>
              <p:ext uri="{D42A27DB-BD31-4B8C-83A1-F6EECF244321}">
                <p14:modId xmlns:p14="http://schemas.microsoft.com/office/powerpoint/2010/main" val="3837171445"/>
              </p:ext>
            </p:extLst>
          </p:nvPr>
        </p:nvGraphicFramePr>
        <p:xfrm>
          <a:off x="755576" y="2780928"/>
          <a:ext cx="7416824" cy="3027966"/>
        </p:xfrm>
        <a:graphic>
          <a:graphicData uri="http://schemas.openxmlformats.org/drawingml/2006/table">
            <a:tbl>
              <a:tblPr/>
              <a:tblGrid>
                <a:gridCol w="2088232"/>
                <a:gridCol w="1728192"/>
                <a:gridCol w="3600400"/>
              </a:tblGrid>
              <a:tr h="391193">
                <a:tc>
                  <a:txBody>
                    <a:bodyPr/>
                    <a:lstStyle/>
                    <a:p>
                      <a:pPr algn="l" fontAlgn="t"/>
                      <a:r>
                        <a:rPr lang="en-US" sz="1200" dirty="0">
                          <a:effectLst/>
                        </a:rPr>
                        <a:t>Python Expression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200" dirty="0">
                          <a:effectLst/>
                        </a:rPr>
                        <a:t>Results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2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82027">
                <a:tc>
                  <a:txBody>
                    <a:bodyPr/>
                    <a:lstStyle/>
                    <a:p>
                      <a:pPr algn="ctr" fontAlgn="t"/>
                      <a:r>
                        <a:rPr kumimoji="0" lang="en-US" altLang="ko-KR" sz="1200" b="0" i="0" kern="1200" dirty="0" smtClean="0">
                          <a:solidFill>
                            <a:schemeClr val="tx1"/>
                          </a:solidFill>
                          <a:effectLst/>
                          <a:latin typeface="+mn-lt"/>
                          <a:ea typeface="+mn-ea"/>
                          <a:cs typeface="+mn-cs"/>
                        </a:rPr>
                        <a:t>l=[1,2,3]</a:t>
                      </a:r>
                      <a:r>
                        <a:rPr kumimoji="0" lang="en-US" altLang="ko-KR" sz="1200" b="0" i="0" kern="1200" baseline="0" dirty="0" smtClean="0">
                          <a:solidFill>
                            <a:schemeClr val="tx1"/>
                          </a:solidFill>
                          <a:effectLst/>
                          <a:latin typeface="+mn-lt"/>
                          <a:ea typeface="+mn-ea"/>
                          <a:cs typeface="+mn-cs"/>
                        </a:rPr>
                        <a:t> </a:t>
                      </a:r>
                      <a:r>
                        <a:rPr kumimoji="0" lang="en-US" altLang="ko-KR" sz="1200" b="0" i="0" kern="1200" dirty="0" err="1" smtClean="0">
                          <a:solidFill>
                            <a:schemeClr val="tx1"/>
                          </a:solidFill>
                          <a:effectLst/>
                          <a:latin typeface="+mn-lt"/>
                          <a:ea typeface="+mn-ea"/>
                          <a:cs typeface="+mn-cs"/>
                        </a:rPr>
                        <a:t>l.append</a:t>
                      </a:r>
                      <a:r>
                        <a:rPr kumimoji="0" lang="en-US" altLang="ko-KR" sz="1200" b="0" i="0" kern="1200" dirty="0" smtClean="0">
                          <a:solidFill>
                            <a:schemeClr val="tx1"/>
                          </a:solidFill>
                          <a:effectLst/>
                          <a:latin typeface="+mn-lt"/>
                          <a:ea typeface="+mn-ea"/>
                          <a:cs typeface="+mn-cs"/>
                        </a:rPr>
                        <a:t>(4)</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ko-KR" sz="1200" dirty="0" smtClean="0">
                          <a:effectLst/>
                        </a:rPr>
                        <a:t>[1, 2, 3, 4]</a:t>
                      </a:r>
                      <a:endParaRPr lang="en-US" altLang="ko-KR"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smtClean="0">
                          <a:effectLst/>
                        </a:rPr>
                        <a:t>리스트에 원소 추가</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4126">
                <a:tc>
                  <a:txBody>
                    <a:bodyPr/>
                    <a:lstStyle/>
                    <a:p>
                      <a:pPr algn="ctr" fontAlgn="t"/>
                      <a:r>
                        <a:rPr lang="en-US" sz="1200" dirty="0" smtClean="0">
                          <a:effectLst/>
                        </a:rPr>
                        <a:t>del l[3]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marL="0" marR="0" indent="0" algn="l" defTabSz="914400" rtl="0" eaLnBrk="1" fontAlgn="t" latinLnBrk="1" hangingPunct="1">
                        <a:lnSpc>
                          <a:spcPct val="100000"/>
                        </a:lnSpc>
                        <a:spcBef>
                          <a:spcPts val="0"/>
                        </a:spcBef>
                        <a:spcAft>
                          <a:spcPts val="0"/>
                        </a:spcAft>
                        <a:buClrTx/>
                        <a:buSzTx/>
                        <a:buFontTx/>
                        <a:buNone/>
                        <a:tabLst/>
                        <a:defRPr/>
                      </a:pPr>
                      <a:r>
                        <a:rPr lang="en-US" altLang="ko-KR" sz="1200" dirty="0" smtClean="0">
                          <a:effectLst/>
                        </a:rPr>
                        <a:t>[1, 2, 3]</a:t>
                      </a:r>
                      <a:endParaRPr lang="en-US" altLang="ko-KR"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smtClean="0">
                          <a:effectLst/>
                        </a:rPr>
                        <a:t>리스트에 원소 삭제</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82027">
                <a:tc>
                  <a:txBody>
                    <a:bodyPr/>
                    <a:lstStyle/>
                    <a:p>
                      <a:pPr algn="ctr" fontAlgn="t"/>
                      <a:r>
                        <a:rPr lang="en-US" sz="1200" dirty="0" err="1">
                          <a:effectLst/>
                        </a:rPr>
                        <a:t>len</a:t>
                      </a:r>
                      <a:r>
                        <a:rPr lang="en-US" sz="1200" dirty="0">
                          <a:effectLst/>
                        </a:rPr>
                        <a:t>([1, 2, 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ko-KR" sz="1200" dirty="0">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smtClean="0">
                          <a:effectLst/>
                        </a:rPr>
                        <a:t>Length </a:t>
                      </a:r>
                      <a:r>
                        <a:rPr lang="ko-KR" altLang="en-US" sz="1200" dirty="0" smtClean="0">
                          <a:effectLst/>
                        </a:rPr>
                        <a:t>함수로 길이 확인</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8590">
                <a:tc>
                  <a:txBody>
                    <a:bodyPr/>
                    <a:lstStyle/>
                    <a:p>
                      <a:pPr algn="ctr" fontAlgn="t"/>
                      <a:r>
                        <a:rPr lang="en-US" altLang="ko-KR" sz="1200" dirty="0">
                          <a:effectLst/>
                        </a:rPr>
                        <a:t>[1, 2, 3] + [4, 5, 6]</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ko-KR" sz="1200">
                          <a:effectLst/>
                        </a:rPr>
                        <a:t>[1, 2, 3, 4, 5, 6]</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smtClean="0">
                          <a:effectLst/>
                        </a:rPr>
                        <a:t>리스트를 합치니 </a:t>
                      </a:r>
                      <a:r>
                        <a:rPr lang="en-US" sz="1200" dirty="0" smtClean="0">
                          <a:effectLst/>
                        </a:rPr>
                        <a:t>Concatenation</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58392">
                <a:tc>
                  <a:txBody>
                    <a:bodyPr/>
                    <a:lstStyle/>
                    <a:p>
                      <a:pPr algn="ctr" fontAlgn="t"/>
                      <a:r>
                        <a:rPr lang="en-US" sz="1200" dirty="0">
                          <a:effectLst/>
                        </a:rPr>
                        <a:t>['Hi!'] * 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['Hi!', 'Hi!', 'Hi!', 'Hi!']</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smtClean="0">
                          <a:effectLst/>
                        </a:rPr>
                        <a:t>리스트 내의 원소를 </a:t>
                      </a:r>
                      <a:r>
                        <a:rPr lang="en-US" sz="1200" dirty="0" smtClean="0">
                          <a:effectLst/>
                        </a:rPr>
                        <a:t>Repetition</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18789">
                <a:tc>
                  <a:txBody>
                    <a:bodyPr/>
                    <a:lstStyle/>
                    <a:p>
                      <a:pPr algn="ctr" fontAlgn="t"/>
                      <a:r>
                        <a:rPr lang="en-US" sz="1200" dirty="0">
                          <a:effectLst/>
                        </a:rPr>
                        <a:t>3 in [1, 2, 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True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smtClean="0">
                          <a:effectLst/>
                        </a:rPr>
                        <a:t>리스트 내의 원소들이 </a:t>
                      </a:r>
                      <a:r>
                        <a:rPr lang="en-US" sz="1200" dirty="0" smtClean="0">
                          <a:effectLst/>
                        </a:rPr>
                        <a:t>Membership</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77276">
                <a:tc>
                  <a:txBody>
                    <a:bodyPr/>
                    <a:lstStyle/>
                    <a:p>
                      <a:pPr algn="ctr" fontAlgn="t"/>
                      <a:r>
                        <a:rPr lang="en-US" sz="1200" dirty="0">
                          <a:effectLst/>
                        </a:rPr>
                        <a:t>for x in [1, 2, 3]: print 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ko-KR" sz="1200">
                          <a:effectLst/>
                        </a:rPr>
                        <a:t>1 2 3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smtClean="0">
                          <a:effectLst/>
                        </a:rPr>
                        <a:t>리스트의 원소들을 반복자 활용 </a:t>
                      </a:r>
                      <a:r>
                        <a:rPr lang="en-US" altLang="ko-KR" sz="1200" dirty="0" smtClean="0">
                          <a:effectLst/>
                        </a:rPr>
                        <a:t>- </a:t>
                      </a:r>
                      <a:r>
                        <a:rPr lang="en-US" sz="1200" dirty="0" smtClean="0">
                          <a:effectLst/>
                        </a:rPr>
                        <a:t>Iteration</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48382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Values and data </a:t>
            </a:r>
            <a:r>
              <a:rPr lang="en-US" altLang="ko-KR" dirty="0" smtClean="0"/>
              <a:t>types:</a:t>
            </a:r>
            <a:r>
              <a:rPr lang="ko-KR" altLang="en-US" dirty="0" smtClean="0"/>
              <a:t>원자</a:t>
            </a:r>
            <a:endParaRPr lang="ko-KR" altLang="en-US" dirty="0"/>
          </a:p>
        </p:txBody>
      </p:sp>
      <p:sp>
        <p:nvSpPr>
          <p:cNvPr id="24" name="내용 개체 틀 2"/>
          <p:cNvSpPr>
            <a:spLocks noGrp="1"/>
          </p:cNvSpPr>
          <p:nvPr>
            <p:ph sz="quarter" idx="1"/>
          </p:nvPr>
        </p:nvSpPr>
        <p:spPr>
          <a:xfrm>
            <a:off x="457200" y="1628800"/>
            <a:ext cx="8229600" cy="1190020"/>
          </a:xfrm>
        </p:spPr>
        <p:txBody>
          <a:bodyPr>
            <a:normAutofit/>
          </a:bodyPr>
          <a:lstStyle/>
          <a:p>
            <a:pPr marL="0" indent="0">
              <a:buNone/>
            </a:pPr>
            <a:r>
              <a:rPr lang="en-US" altLang="ko-KR" dirty="0" smtClean="0"/>
              <a:t> </a:t>
            </a:r>
            <a:r>
              <a:rPr lang="ko-KR" altLang="en-US" dirty="0" err="1" smtClean="0"/>
              <a:t>파이썬은</a:t>
            </a:r>
            <a:r>
              <a:rPr lang="ko-KR" altLang="en-US" dirty="0" smtClean="0"/>
              <a:t> 실제 </a:t>
            </a:r>
            <a:r>
              <a:rPr lang="ko-KR" altLang="en-US" dirty="0" err="1" smtClean="0"/>
              <a:t>리터럴</a:t>
            </a:r>
            <a:r>
              <a:rPr lang="ko-KR" altLang="en-US" dirty="0" smtClean="0"/>
              <a:t> 즉 값이 객체이므로 기본 객체의 구성을 이해해야</a:t>
            </a:r>
            <a:endParaRPr lang="en-US" altLang="ko-KR" dirty="0" smtClean="0"/>
          </a:p>
        </p:txBody>
      </p:sp>
      <p:sp>
        <p:nvSpPr>
          <p:cNvPr id="39" name="직사각형 38"/>
          <p:cNvSpPr/>
          <p:nvPr/>
        </p:nvSpPr>
        <p:spPr>
          <a:xfrm>
            <a:off x="755576" y="4797152"/>
            <a:ext cx="3312368"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t>&gt;&gt;&gt; </a:t>
            </a:r>
            <a:r>
              <a:rPr lang="en-US" altLang="ko-KR" sz="1200" dirty="0" smtClean="0"/>
              <a:t>type(1.1)</a:t>
            </a:r>
          </a:p>
          <a:p>
            <a:r>
              <a:rPr lang="en-US" altLang="ko-KR" sz="1200" dirty="0" smtClean="0"/>
              <a:t> </a:t>
            </a:r>
            <a:r>
              <a:rPr lang="en-US" altLang="ko-KR" sz="1200" dirty="0"/>
              <a:t>&lt;class </a:t>
            </a:r>
            <a:r>
              <a:rPr lang="en-US" altLang="ko-KR" sz="1200" dirty="0" smtClean="0"/>
              <a:t>‘float'&gt;</a:t>
            </a:r>
          </a:p>
          <a:p>
            <a:r>
              <a:rPr lang="en-US" altLang="ko-KR" sz="1200" dirty="0" smtClean="0"/>
              <a:t>&gt;&gt;&gt;</a:t>
            </a:r>
          </a:p>
          <a:p>
            <a:r>
              <a:rPr lang="en-US" altLang="ko-KR" sz="1200" dirty="0" smtClean="0"/>
              <a:t> </a:t>
            </a:r>
            <a:r>
              <a:rPr lang="en-US" altLang="ko-KR" sz="1200" b="1" dirty="0" smtClean="0"/>
              <a:t>&gt;&gt;&gt; </a:t>
            </a:r>
            <a:r>
              <a:rPr lang="en-US" altLang="ko-KR" sz="1200" dirty="0" smtClean="0"/>
              <a:t>type(17) </a:t>
            </a:r>
          </a:p>
          <a:p>
            <a:r>
              <a:rPr lang="en-US" altLang="ko-KR" sz="1200" dirty="0" smtClean="0"/>
              <a:t>&lt;class '</a:t>
            </a:r>
            <a:r>
              <a:rPr lang="en-US" altLang="ko-KR" sz="1200" dirty="0" err="1" smtClean="0"/>
              <a:t>int</a:t>
            </a:r>
            <a:r>
              <a:rPr lang="en-US" altLang="ko-KR" sz="1200" dirty="0" smtClean="0"/>
              <a:t>'&gt;</a:t>
            </a:r>
            <a:endParaRPr lang="ko-KR" altLang="en-US" sz="1200" dirty="0"/>
          </a:p>
        </p:txBody>
      </p:sp>
      <p:sp>
        <p:nvSpPr>
          <p:cNvPr id="41" name="TextBox 40"/>
          <p:cNvSpPr txBox="1"/>
          <p:nvPr/>
        </p:nvSpPr>
        <p:spPr>
          <a:xfrm>
            <a:off x="4427984" y="5284889"/>
            <a:ext cx="3960440" cy="646331"/>
          </a:xfrm>
          <a:prstGeom prst="rect">
            <a:avLst/>
          </a:prstGeom>
          <a:noFill/>
        </p:spPr>
        <p:txBody>
          <a:bodyPr wrap="square" rtlCol="0">
            <a:spAutoFit/>
          </a:bodyPr>
          <a:lstStyle/>
          <a:p>
            <a:r>
              <a:rPr lang="ko-KR" altLang="en-US" dirty="0" smtClean="0"/>
              <a:t>값을 </a:t>
            </a:r>
            <a:r>
              <a:rPr lang="en-US" altLang="ko-KR" dirty="0" smtClean="0"/>
              <a:t>type() </a:t>
            </a:r>
            <a:r>
              <a:rPr lang="ko-KR" altLang="en-US" dirty="0" smtClean="0"/>
              <a:t>함수를 이용해 데이터 타입을 확인</a:t>
            </a:r>
            <a:endParaRPr lang="ko-KR" altLang="en-US" dirty="0"/>
          </a:p>
        </p:txBody>
      </p:sp>
      <p:sp>
        <p:nvSpPr>
          <p:cNvPr id="3" name="직사각형 2"/>
          <p:cNvSpPr/>
          <p:nvPr/>
        </p:nvSpPr>
        <p:spPr>
          <a:xfrm>
            <a:off x="1619672" y="4960555"/>
            <a:ext cx="1152128" cy="432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1580840" y="5661248"/>
            <a:ext cx="470880" cy="21602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화살표 연결선 4"/>
          <p:cNvCxnSpPr>
            <a:stCxn id="3" idx="3"/>
            <a:endCxn id="41" idx="1"/>
          </p:cNvCxnSpPr>
          <p:nvPr/>
        </p:nvCxnSpPr>
        <p:spPr>
          <a:xfrm>
            <a:off x="2771800" y="5176579"/>
            <a:ext cx="1656184" cy="4314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a:stCxn id="7" idx="3"/>
            <a:endCxn id="41" idx="1"/>
          </p:cNvCxnSpPr>
          <p:nvPr/>
        </p:nvCxnSpPr>
        <p:spPr>
          <a:xfrm flipV="1">
            <a:off x="2051720" y="5608055"/>
            <a:ext cx="2376264" cy="1612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그룹 8"/>
          <p:cNvGrpSpPr/>
          <p:nvPr/>
        </p:nvGrpSpPr>
        <p:grpSpPr>
          <a:xfrm>
            <a:off x="1115616" y="3462622"/>
            <a:ext cx="3168352" cy="914063"/>
            <a:chOff x="5508104" y="2996952"/>
            <a:chExt cx="4608512" cy="1749731"/>
          </a:xfrm>
        </p:grpSpPr>
        <p:sp>
          <p:nvSpPr>
            <p:cNvPr id="4" name="직사각형 3"/>
            <p:cNvSpPr/>
            <p:nvPr/>
          </p:nvSpPr>
          <p:spPr>
            <a:xfrm>
              <a:off x="5508104" y="2996952"/>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reference</a:t>
              </a:r>
              <a:endParaRPr lang="ko-KR" altLang="en-US" sz="1200" dirty="0"/>
            </a:p>
          </p:txBody>
        </p:sp>
        <p:sp>
          <p:nvSpPr>
            <p:cNvPr id="11" name="직사각형 10"/>
            <p:cNvSpPr/>
            <p:nvPr/>
          </p:nvSpPr>
          <p:spPr>
            <a:xfrm>
              <a:off x="5511496" y="3560824"/>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type</a:t>
              </a:r>
              <a:endParaRPr lang="ko-KR" altLang="en-US" sz="1200" dirty="0"/>
            </a:p>
          </p:txBody>
        </p:sp>
        <p:sp>
          <p:nvSpPr>
            <p:cNvPr id="12" name="직사각형 11"/>
            <p:cNvSpPr/>
            <p:nvPr/>
          </p:nvSpPr>
          <p:spPr>
            <a:xfrm>
              <a:off x="5511496" y="4149080"/>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value</a:t>
              </a:r>
              <a:endParaRPr lang="ko-KR" altLang="en-US" sz="1200" dirty="0"/>
            </a:p>
          </p:txBody>
        </p:sp>
        <p:sp>
          <p:nvSpPr>
            <p:cNvPr id="6" name="TextBox 5"/>
            <p:cNvSpPr txBox="1"/>
            <p:nvPr/>
          </p:nvSpPr>
          <p:spPr>
            <a:xfrm>
              <a:off x="7436232" y="3645024"/>
              <a:ext cx="1152128" cy="530241"/>
            </a:xfrm>
            <a:prstGeom prst="rect">
              <a:avLst/>
            </a:prstGeom>
            <a:noFill/>
          </p:spPr>
          <p:txBody>
            <a:bodyPr wrap="square" rtlCol="0">
              <a:spAutoFit/>
            </a:bodyPr>
            <a:lstStyle/>
            <a:p>
              <a:r>
                <a:rPr lang="en-US" altLang="ko-KR" sz="1200" dirty="0" smtClean="0"/>
                <a:t>float</a:t>
              </a:r>
              <a:endParaRPr lang="ko-KR" altLang="en-US" sz="1200" dirty="0"/>
            </a:p>
          </p:txBody>
        </p:sp>
        <p:sp>
          <p:nvSpPr>
            <p:cNvPr id="14" name="TextBox 13"/>
            <p:cNvSpPr txBox="1"/>
            <p:nvPr/>
          </p:nvSpPr>
          <p:spPr>
            <a:xfrm>
              <a:off x="7436232" y="3064314"/>
              <a:ext cx="1152128" cy="276999"/>
            </a:xfrm>
            <a:prstGeom prst="rect">
              <a:avLst/>
            </a:prstGeom>
            <a:noFill/>
          </p:spPr>
          <p:txBody>
            <a:bodyPr wrap="square" rtlCol="0">
              <a:spAutoFit/>
            </a:bodyPr>
            <a:lstStyle/>
            <a:p>
              <a:r>
                <a:rPr lang="en-US" altLang="ko-KR" sz="1200" dirty="0"/>
                <a:t> </a:t>
              </a:r>
              <a:r>
                <a:rPr lang="ko-KR" altLang="en-US" sz="1200" dirty="0" smtClean="0"/>
                <a:t>주</a:t>
              </a:r>
              <a:r>
                <a:rPr lang="ko-KR" altLang="en-US" sz="1200" dirty="0"/>
                <a:t>소</a:t>
              </a:r>
            </a:p>
          </p:txBody>
        </p:sp>
        <p:sp>
          <p:nvSpPr>
            <p:cNvPr id="15" name="TextBox 14"/>
            <p:cNvSpPr txBox="1"/>
            <p:nvPr/>
          </p:nvSpPr>
          <p:spPr>
            <a:xfrm>
              <a:off x="7436232" y="4216442"/>
              <a:ext cx="2680384" cy="530241"/>
            </a:xfrm>
            <a:prstGeom prst="rect">
              <a:avLst/>
            </a:prstGeom>
            <a:noFill/>
          </p:spPr>
          <p:txBody>
            <a:bodyPr wrap="square" rtlCol="0">
              <a:spAutoFit/>
            </a:bodyPr>
            <a:lstStyle/>
            <a:p>
              <a:r>
                <a:rPr lang="en-US" altLang="ko-KR" sz="1200" dirty="0" smtClean="0"/>
                <a:t>1.1</a:t>
              </a:r>
              <a:endParaRPr lang="ko-KR" altLang="en-US" sz="1200" dirty="0"/>
            </a:p>
          </p:txBody>
        </p:sp>
      </p:grpSp>
      <p:grpSp>
        <p:nvGrpSpPr>
          <p:cNvPr id="17" name="그룹 16"/>
          <p:cNvGrpSpPr/>
          <p:nvPr/>
        </p:nvGrpSpPr>
        <p:grpSpPr>
          <a:xfrm>
            <a:off x="3995936" y="3462622"/>
            <a:ext cx="3168352" cy="865194"/>
            <a:chOff x="5508104" y="2996952"/>
            <a:chExt cx="4608512" cy="1656184"/>
          </a:xfrm>
        </p:grpSpPr>
        <p:sp>
          <p:nvSpPr>
            <p:cNvPr id="18" name="직사각형 17"/>
            <p:cNvSpPr/>
            <p:nvPr/>
          </p:nvSpPr>
          <p:spPr>
            <a:xfrm>
              <a:off x="5508104" y="2996952"/>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reference</a:t>
              </a:r>
              <a:endParaRPr lang="ko-KR" altLang="en-US" sz="1200" dirty="0"/>
            </a:p>
          </p:txBody>
        </p:sp>
        <p:sp>
          <p:nvSpPr>
            <p:cNvPr id="19" name="직사각형 18"/>
            <p:cNvSpPr/>
            <p:nvPr/>
          </p:nvSpPr>
          <p:spPr>
            <a:xfrm>
              <a:off x="5511496" y="3560824"/>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type</a:t>
              </a:r>
              <a:endParaRPr lang="ko-KR" altLang="en-US" sz="1200" dirty="0"/>
            </a:p>
          </p:txBody>
        </p:sp>
        <p:sp>
          <p:nvSpPr>
            <p:cNvPr id="20" name="직사각형 19"/>
            <p:cNvSpPr/>
            <p:nvPr/>
          </p:nvSpPr>
          <p:spPr>
            <a:xfrm>
              <a:off x="5511496" y="4149080"/>
              <a:ext cx="187220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value</a:t>
              </a:r>
              <a:endParaRPr lang="ko-KR" altLang="en-US" sz="1200" dirty="0"/>
            </a:p>
          </p:txBody>
        </p:sp>
        <p:sp>
          <p:nvSpPr>
            <p:cNvPr id="21" name="TextBox 20"/>
            <p:cNvSpPr txBox="1"/>
            <p:nvPr/>
          </p:nvSpPr>
          <p:spPr>
            <a:xfrm>
              <a:off x="7436232" y="3645024"/>
              <a:ext cx="1152128" cy="349713"/>
            </a:xfrm>
            <a:prstGeom prst="rect">
              <a:avLst/>
            </a:prstGeom>
            <a:noFill/>
          </p:spPr>
          <p:txBody>
            <a:bodyPr wrap="square" rtlCol="0">
              <a:spAutoFit/>
            </a:bodyPr>
            <a:lstStyle/>
            <a:p>
              <a:r>
                <a:rPr lang="en-US" altLang="ko-KR" sz="1200" dirty="0" err="1" smtClean="0"/>
                <a:t>int</a:t>
              </a:r>
              <a:endParaRPr lang="ko-KR" altLang="en-US" sz="1200" dirty="0"/>
            </a:p>
          </p:txBody>
        </p:sp>
        <p:sp>
          <p:nvSpPr>
            <p:cNvPr id="22" name="TextBox 21"/>
            <p:cNvSpPr txBox="1"/>
            <p:nvPr/>
          </p:nvSpPr>
          <p:spPr>
            <a:xfrm>
              <a:off x="7436232" y="3064314"/>
              <a:ext cx="1152128" cy="276999"/>
            </a:xfrm>
            <a:prstGeom prst="rect">
              <a:avLst/>
            </a:prstGeom>
            <a:noFill/>
          </p:spPr>
          <p:txBody>
            <a:bodyPr wrap="square" rtlCol="0">
              <a:spAutoFit/>
            </a:bodyPr>
            <a:lstStyle/>
            <a:p>
              <a:r>
                <a:rPr lang="en-US" altLang="ko-KR" sz="1200" dirty="0"/>
                <a:t> </a:t>
              </a:r>
              <a:r>
                <a:rPr lang="ko-KR" altLang="en-US" sz="1200" dirty="0" smtClean="0"/>
                <a:t>주</a:t>
              </a:r>
              <a:r>
                <a:rPr lang="ko-KR" altLang="en-US" sz="1200" dirty="0"/>
                <a:t>소</a:t>
              </a:r>
            </a:p>
          </p:txBody>
        </p:sp>
        <p:sp>
          <p:nvSpPr>
            <p:cNvPr id="23" name="TextBox 22"/>
            <p:cNvSpPr txBox="1"/>
            <p:nvPr/>
          </p:nvSpPr>
          <p:spPr>
            <a:xfrm>
              <a:off x="7436232" y="4216442"/>
              <a:ext cx="2680384" cy="349713"/>
            </a:xfrm>
            <a:prstGeom prst="rect">
              <a:avLst/>
            </a:prstGeom>
            <a:noFill/>
          </p:spPr>
          <p:txBody>
            <a:bodyPr wrap="square" rtlCol="0">
              <a:spAutoFit/>
            </a:bodyPr>
            <a:lstStyle/>
            <a:p>
              <a:r>
                <a:rPr lang="en-US" altLang="ko-KR" sz="1200" dirty="0" smtClean="0"/>
                <a:t>17</a:t>
              </a:r>
              <a:endParaRPr lang="ko-KR" altLang="en-US" sz="1200" dirty="0"/>
            </a:p>
          </p:txBody>
        </p:sp>
      </p:grpSp>
      <p:cxnSp>
        <p:nvCxnSpPr>
          <p:cNvPr id="25" name="직선 화살표 연결선 24"/>
          <p:cNvCxnSpPr/>
          <p:nvPr/>
        </p:nvCxnSpPr>
        <p:spPr>
          <a:xfrm flipH="1" flipV="1">
            <a:off x="1907704" y="4335734"/>
            <a:ext cx="288032" cy="624821"/>
          </a:xfrm>
          <a:prstGeom prst="straightConnector1">
            <a:avLst/>
          </a:prstGeom>
          <a:ln w="381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7" idx="0"/>
            <a:endCxn id="20" idx="2"/>
          </p:cNvCxnSpPr>
          <p:nvPr/>
        </p:nvCxnSpPr>
        <p:spPr>
          <a:xfrm flipV="1">
            <a:off x="1816280" y="4327816"/>
            <a:ext cx="2825560" cy="1333432"/>
          </a:xfrm>
          <a:prstGeom prst="straightConnector1">
            <a:avLst/>
          </a:prstGeom>
          <a:ln w="38100">
            <a:solidFill>
              <a:srgbClr val="7030A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35696" y="2924944"/>
            <a:ext cx="3273923" cy="369332"/>
          </a:xfrm>
          <a:prstGeom prst="rect">
            <a:avLst/>
          </a:prstGeom>
          <a:noFill/>
        </p:spPr>
        <p:txBody>
          <a:bodyPr wrap="square" rtlCol="0">
            <a:spAutoFit/>
          </a:bodyPr>
          <a:lstStyle/>
          <a:p>
            <a:pPr algn="ctr"/>
            <a:r>
              <a:rPr lang="en-US" altLang="ko-KR" dirty="0"/>
              <a:t> </a:t>
            </a:r>
            <a:r>
              <a:rPr lang="ko-KR" altLang="en-US" u="sng" dirty="0" smtClean="0"/>
              <a:t>데이터 관리 방안</a:t>
            </a:r>
            <a:r>
              <a:rPr lang="en-US" altLang="ko-KR" u="sng" dirty="0" smtClean="0"/>
              <a:t>(</a:t>
            </a:r>
            <a:r>
              <a:rPr lang="ko-KR" altLang="en-US" u="sng" dirty="0" smtClean="0"/>
              <a:t>예시</a:t>
            </a:r>
            <a:r>
              <a:rPr lang="en-US" altLang="ko-KR" u="sng" dirty="0" smtClean="0"/>
              <a:t>)</a:t>
            </a:r>
            <a:endParaRPr lang="ko-KR" altLang="en-US" u="sng" dirty="0"/>
          </a:p>
        </p:txBody>
      </p:sp>
      <p:sp>
        <p:nvSpPr>
          <p:cNvPr id="31" name="직사각형 30"/>
          <p:cNvSpPr/>
          <p:nvPr/>
        </p:nvSpPr>
        <p:spPr>
          <a:xfrm>
            <a:off x="755576" y="2924944"/>
            <a:ext cx="5256584" cy="158417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54142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Sequence-List </a:t>
            </a:r>
            <a:r>
              <a:rPr lang="ko-KR" altLang="en-US" dirty="0" smtClean="0"/>
              <a:t>용 내장함수</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ko-KR" altLang="en-US" dirty="0" err="1" smtClean="0"/>
              <a:t>내장함수중에</a:t>
            </a:r>
            <a:r>
              <a:rPr lang="ko-KR" altLang="en-US" dirty="0" smtClean="0"/>
              <a:t> 리스트 타입을 처리</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3805372550"/>
              </p:ext>
            </p:extLst>
          </p:nvPr>
        </p:nvGraphicFramePr>
        <p:xfrm>
          <a:off x="827584" y="2780928"/>
          <a:ext cx="7488832" cy="3472540"/>
        </p:xfrm>
        <a:graphic>
          <a:graphicData uri="http://schemas.openxmlformats.org/drawingml/2006/table">
            <a:tbl>
              <a:tblPr/>
              <a:tblGrid>
                <a:gridCol w="1944216"/>
                <a:gridCol w="5544616"/>
              </a:tblGrid>
              <a:tr h="273509">
                <a:tc>
                  <a:txBody>
                    <a:bodyPr/>
                    <a:lstStyle/>
                    <a:p>
                      <a:pPr algn="ctr" fontAlgn="t"/>
                      <a:r>
                        <a:rPr lang="en-US" altLang="ko-KR" sz="1400" dirty="0" smtClean="0">
                          <a:effectLst/>
                        </a:rPr>
                        <a:t>Function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441130">
                <a:tc>
                  <a:txBody>
                    <a:bodyPr/>
                    <a:lstStyle/>
                    <a:p>
                      <a:pPr algn="ctr" fontAlgn="t"/>
                      <a:r>
                        <a:rPr lang="en-US" altLang="ko-KR" sz="1400" b="0" u="none" strike="noStrike" dirty="0" err="1" smtClean="0">
                          <a:solidFill>
                            <a:schemeClr val="tx1">
                              <a:lumMod val="95000"/>
                              <a:lumOff val="5000"/>
                            </a:schemeClr>
                          </a:solidFill>
                          <a:effectLst/>
                          <a:latin typeface="+mn-ea"/>
                          <a:ea typeface="+mn-ea"/>
                        </a:rPr>
                        <a:t>cmp</a:t>
                      </a:r>
                      <a:r>
                        <a:rPr lang="en-US" altLang="ko-KR" sz="1400" b="0" u="none" strike="noStrike" dirty="0" smtClean="0">
                          <a:solidFill>
                            <a:schemeClr val="tx1">
                              <a:lumMod val="95000"/>
                              <a:lumOff val="5000"/>
                            </a:schemeClr>
                          </a:solidFill>
                          <a:effectLst/>
                          <a:latin typeface="+mn-ea"/>
                          <a:ea typeface="+mn-ea"/>
                        </a:rPr>
                        <a:t>(list1, list2)</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smtClean="0">
                          <a:effectLst/>
                        </a:rPr>
                        <a:t>Compares </a:t>
                      </a:r>
                      <a:r>
                        <a:rPr lang="en-US" sz="1400" dirty="0">
                          <a:effectLst/>
                        </a:rPr>
                        <a:t>elements of both lists.</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err="1" smtClean="0">
                          <a:solidFill>
                            <a:schemeClr val="tx1">
                              <a:lumMod val="95000"/>
                              <a:lumOff val="5000"/>
                            </a:schemeClr>
                          </a:solidFill>
                          <a:effectLst/>
                          <a:latin typeface="+mn-ea"/>
                          <a:ea typeface="+mn-ea"/>
                        </a:rPr>
                        <a:t>len</a:t>
                      </a:r>
                      <a:r>
                        <a:rPr lang="en-US" altLang="ko-KR" sz="1400" b="0" u="none" strike="noStrike" dirty="0" smtClean="0">
                          <a:solidFill>
                            <a:schemeClr val="tx1">
                              <a:lumMod val="95000"/>
                              <a:lumOff val="5000"/>
                            </a:schemeClr>
                          </a:solidFill>
                          <a:effectLst/>
                          <a:latin typeface="+mn-ea"/>
                          <a:ea typeface="+mn-ea"/>
                        </a:rPr>
                        <a:t>(list)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dirty="0" smtClean="0">
                          <a:effectLst/>
                        </a:rPr>
                        <a:t>Gives </a:t>
                      </a:r>
                      <a:r>
                        <a:rPr lang="en-US" sz="1400" dirty="0">
                          <a:effectLst/>
                        </a:rPr>
                        <a:t>the total length of the list.</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smtClean="0">
                          <a:solidFill>
                            <a:schemeClr val="tx1">
                              <a:lumMod val="95000"/>
                              <a:lumOff val="5000"/>
                            </a:schemeClr>
                          </a:solidFill>
                          <a:effectLst/>
                          <a:latin typeface="+mn-ea"/>
                          <a:ea typeface="+mn-ea"/>
                        </a:rPr>
                        <a:t>max(list)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dirty="0" smtClean="0">
                          <a:effectLst/>
                        </a:rPr>
                        <a:t>Returns </a:t>
                      </a:r>
                      <a:r>
                        <a:rPr lang="en-US" sz="1400" dirty="0">
                          <a:effectLst/>
                        </a:rPr>
                        <a:t>item from the list with max value.</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smtClean="0">
                          <a:solidFill>
                            <a:schemeClr val="tx1">
                              <a:lumMod val="95000"/>
                              <a:lumOff val="5000"/>
                            </a:schemeClr>
                          </a:solidFill>
                          <a:effectLst/>
                          <a:latin typeface="+mn-ea"/>
                          <a:ea typeface="+mn-ea"/>
                        </a:rPr>
                        <a:t>min(list)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dirty="0" smtClean="0">
                          <a:effectLst/>
                        </a:rPr>
                        <a:t>Returns </a:t>
                      </a:r>
                      <a:r>
                        <a:rPr lang="en-US" sz="1400" dirty="0">
                          <a:effectLst/>
                        </a:rPr>
                        <a:t>item from the list with min value.</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smtClean="0">
                          <a:solidFill>
                            <a:schemeClr val="tx1">
                              <a:lumMod val="95000"/>
                              <a:lumOff val="5000"/>
                            </a:schemeClr>
                          </a:solidFill>
                          <a:effectLst/>
                          <a:latin typeface="+mn-ea"/>
                          <a:ea typeface="+mn-ea"/>
                        </a:rPr>
                        <a:t>list(</a:t>
                      </a:r>
                      <a:r>
                        <a:rPr lang="en-US" altLang="ko-KR" sz="1400" b="0" u="none" strike="noStrike" dirty="0" err="1" smtClean="0">
                          <a:solidFill>
                            <a:schemeClr val="tx1">
                              <a:lumMod val="95000"/>
                              <a:lumOff val="5000"/>
                            </a:schemeClr>
                          </a:solidFill>
                          <a:effectLst/>
                          <a:latin typeface="+mn-ea"/>
                          <a:ea typeface="+mn-ea"/>
                        </a:rPr>
                        <a:t>seq</a:t>
                      </a:r>
                      <a:r>
                        <a:rPr lang="en-US" altLang="ko-KR" sz="1400" b="0" u="none" strike="noStrike" dirty="0" smtClean="0">
                          <a:solidFill>
                            <a:schemeClr val="tx1">
                              <a:lumMod val="95000"/>
                              <a:lumOff val="5000"/>
                            </a:schemeClr>
                          </a:solidFill>
                          <a:effectLst/>
                          <a:latin typeface="+mn-ea"/>
                          <a:ea typeface="+mn-ea"/>
                        </a:rPr>
                        <a: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smtClean="0">
                          <a:effectLst/>
                        </a:rPr>
                        <a:t>Converts </a:t>
                      </a:r>
                      <a:r>
                        <a:rPr lang="en-US" sz="1400" dirty="0">
                          <a:effectLst/>
                        </a:rPr>
                        <a:t>a tuple into list.</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err="1" smtClean="0">
                          <a:solidFill>
                            <a:schemeClr val="tx1">
                              <a:lumMod val="95000"/>
                              <a:lumOff val="5000"/>
                            </a:schemeClr>
                          </a:solidFill>
                          <a:effectLst/>
                          <a:latin typeface="+mn-ea"/>
                          <a:ea typeface="+mn-ea"/>
                        </a:rPr>
                        <a:t>str</a:t>
                      </a:r>
                      <a:r>
                        <a:rPr lang="en-US" altLang="ko-KR" sz="1400" b="0" u="none" strike="noStrike" dirty="0" smtClean="0">
                          <a:solidFill>
                            <a:schemeClr val="tx1">
                              <a:lumMod val="95000"/>
                              <a:lumOff val="5000"/>
                            </a:schemeClr>
                          </a:solidFill>
                          <a:effectLst/>
                          <a:latin typeface="+mn-ea"/>
                          <a:ea typeface="+mn-ea"/>
                        </a:rPr>
                        <a:t>(list)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kumimoji="0" lang="en-US" altLang="ko-KR" sz="1400" b="0" i="0" kern="1200" dirty="0" smtClean="0">
                          <a:solidFill>
                            <a:schemeClr val="tx1"/>
                          </a:solidFill>
                          <a:effectLst/>
                          <a:latin typeface="+mn-lt"/>
                          <a:ea typeface="+mn-ea"/>
                          <a:cs typeface="+mn-cs"/>
                        </a:rPr>
                        <a:t>Produces a printable string representation of a </a:t>
                      </a:r>
                      <a:r>
                        <a:rPr lang="en-US" altLang="ko-KR" sz="1400" b="0" u="none" strike="noStrike" dirty="0" smtClean="0">
                          <a:solidFill>
                            <a:schemeClr val="tx1">
                              <a:lumMod val="95000"/>
                              <a:lumOff val="5000"/>
                            </a:schemeClr>
                          </a:solidFill>
                          <a:effectLst/>
                          <a:latin typeface="+mn-ea"/>
                          <a:ea typeface="+mn-ea"/>
                        </a:rPr>
                        <a:t>list</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64089">
                <a:tc>
                  <a:txBody>
                    <a:bodyPr/>
                    <a:lstStyle/>
                    <a:p>
                      <a:pPr algn="ctr" fontAlgn="t"/>
                      <a:r>
                        <a:rPr lang="en-US" altLang="ko-KR" sz="1400" b="0" u="none" strike="noStrike" dirty="0" smtClean="0">
                          <a:solidFill>
                            <a:schemeClr val="tx1">
                              <a:lumMod val="95000"/>
                              <a:lumOff val="5000"/>
                            </a:schemeClr>
                          </a:solidFill>
                          <a:effectLst/>
                          <a:latin typeface="+mn-ea"/>
                          <a:ea typeface="+mn-ea"/>
                        </a:rPr>
                        <a:t>type(list)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kumimoji="0" lang="en-US" altLang="ko-KR" sz="1400" b="0" i="0" kern="1200" dirty="0" smtClean="0">
                          <a:solidFill>
                            <a:schemeClr val="tx1"/>
                          </a:solidFill>
                          <a:effectLst/>
                          <a:latin typeface="+mn-lt"/>
                          <a:ea typeface="+mn-ea"/>
                          <a:cs typeface="+mn-cs"/>
                        </a:rPr>
                        <a:t>Returns the type of the passed variable. If passed variable is </a:t>
                      </a:r>
                      <a:r>
                        <a:rPr lang="en-US" altLang="ko-KR" sz="1400" b="0" u="none" strike="noStrike" dirty="0" smtClean="0">
                          <a:solidFill>
                            <a:schemeClr val="tx1">
                              <a:lumMod val="95000"/>
                              <a:lumOff val="5000"/>
                            </a:schemeClr>
                          </a:solidFill>
                          <a:effectLst/>
                          <a:latin typeface="+mn-ea"/>
                          <a:ea typeface="+mn-ea"/>
                        </a:rPr>
                        <a:t>list</a:t>
                      </a:r>
                      <a:r>
                        <a:rPr kumimoji="0" lang="en-US" altLang="ko-KR" sz="1400" b="0" i="0" kern="1200" dirty="0" smtClean="0">
                          <a:solidFill>
                            <a:schemeClr val="tx1"/>
                          </a:solidFill>
                          <a:effectLst/>
                          <a:latin typeface="+mn-lt"/>
                          <a:ea typeface="+mn-ea"/>
                          <a:cs typeface="+mn-cs"/>
                        </a:rPr>
                        <a:t>, then it would return a </a:t>
                      </a:r>
                      <a:r>
                        <a:rPr lang="en-US" altLang="ko-KR" sz="1400" b="0" u="none" strike="noStrike" dirty="0" smtClean="0">
                          <a:solidFill>
                            <a:schemeClr val="tx1">
                              <a:lumMod val="95000"/>
                              <a:lumOff val="5000"/>
                            </a:schemeClr>
                          </a:solidFill>
                          <a:effectLst/>
                          <a:latin typeface="+mn-ea"/>
                          <a:ea typeface="+mn-ea"/>
                        </a:rPr>
                        <a:t>list</a:t>
                      </a:r>
                      <a:r>
                        <a:rPr kumimoji="0" lang="en-US" altLang="ko-KR" sz="1400" b="0" i="0" kern="1200" dirty="0" smtClean="0">
                          <a:solidFill>
                            <a:schemeClr val="tx1"/>
                          </a:solidFill>
                          <a:effectLst/>
                          <a:latin typeface="+mn-lt"/>
                          <a:ea typeface="+mn-ea"/>
                          <a:cs typeface="+mn-cs"/>
                        </a:rPr>
                        <a:t> type.</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9356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Sequence-List </a:t>
            </a:r>
            <a:r>
              <a:rPr lang="en-US" altLang="ko-KR" dirty="0" smtClean="0"/>
              <a:t>class </a:t>
            </a:r>
            <a:r>
              <a:rPr lang="ko-KR" altLang="en-US" dirty="0" smtClean="0"/>
              <a:t>구조 확인</a:t>
            </a:r>
            <a:r>
              <a:rPr lang="en-US" altLang="ko-KR" dirty="0" smtClean="0"/>
              <a:t> </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ko-KR" altLang="en-US" dirty="0" smtClean="0"/>
              <a:t> </a:t>
            </a:r>
            <a:r>
              <a:rPr lang="en-US" altLang="ko-KR" dirty="0" smtClean="0"/>
              <a:t>list</a:t>
            </a:r>
            <a:r>
              <a:rPr lang="ko-KR" altLang="en-US" dirty="0" smtClean="0"/>
              <a:t>는 하나의 </a:t>
            </a:r>
            <a:r>
              <a:rPr lang="en-US" altLang="ko-KR" dirty="0" smtClean="0"/>
              <a:t>class object</a:t>
            </a:r>
            <a:r>
              <a:rPr lang="ko-KR" altLang="en-US" dirty="0" smtClean="0"/>
              <a:t>로 제공</a:t>
            </a:r>
            <a:endParaRPr lang="ko-KR" altLang="en-US" dirty="0"/>
          </a:p>
        </p:txBody>
      </p:sp>
      <p:sp>
        <p:nvSpPr>
          <p:cNvPr id="6" name="직사각형 5"/>
          <p:cNvSpPr/>
          <p:nvPr/>
        </p:nvSpPr>
        <p:spPr>
          <a:xfrm>
            <a:off x="752088" y="3248980"/>
            <a:ext cx="2448272"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list</a:t>
            </a:r>
          </a:p>
          <a:p>
            <a:r>
              <a:rPr lang="en-US" altLang="ko-KR" sz="1000" dirty="0"/>
              <a:t>&lt;type 'list'&gt;</a:t>
            </a:r>
          </a:p>
          <a:p>
            <a:r>
              <a:rPr lang="en-US" altLang="ko-KR" sz="1000" dirty="0"/>
              <a:t>&gt;&gt;&gt; id(list)</a:t>
            </a:r>
          </a:p>
          <a:p>
            <a:r>
              <a:rPr lang="en-US" altLang="ko-KR" sz="1000" dirty="0"/>
              <a:t>505560280</a:t>
            </a:r>
          </a:p>
          <a:p>
            <a:r>
              <a:rPr lang="en-US" altLang="ko-KR" sz="1000" dirty="0"/>
              <a:t>&gt;&gt;&gt; </a:t>
            </a:r>
          </a:p>
          <a:p>
            <a:r>
              <a:rPr lang="en-US" altLang="ko-KR" sz="1000" dirty="0"/>
              <a:t>&gt;&gt;&gt; </a:t>
            </a:r>
          </a:p>
          <a:p>
            <a:r>
              <a:rPr lang="en-US" altLang="ko-KR" sz="1000" dirty="0"/>
              <a:t>&gt;&gt;&gt; l1 = list()</a:t>
            </a:r>
          </a:p>
          <a:p>
            <a:r>
              <a:rPr lang="en-US" altLang="ko-KR" sz="1000" dirty="0"/>
              <a:t>&gt;&gt;&gt; id(l1)</a:t>
            </a:r>
          </a:p>
          <a:p>
            <a:r>
              <a:rPr lang="en-US" altLang="ko-KR" sz="1000" dirty="0"/>
              <a:t>106593376</a:t>
            </a:r>
          </a:p>
          <a:p>
            <a:r>
              <a:rPr lang="en-US" altLang="ko-KR" sz="1000" dirty="0"/>
              <a:t>&gt;&gt;&gt; </a:t>
            </a:r>
            <a:r>
              <a:rPr lang="en-US" altLang="ko-KR" sz="1000" dirty="0" err="1"/>
              <a:t>isinstance</a:t>
            </a:r>
            <a:r>
              <a:rPr lang="en-US" altLang="ko-KR" sz="1000" dirty="0"/>
              <a:t>(l1,list)</a:t>
            </a:r>
          </a:p>
          <a:p>
            <a:r>
              <a:rPr lang="en-US" altLang="ko-KR" sz="1000" dirty="0"/>
              <a:t>True</a:t>
            </a:r>
          </a:p>
          <a:p>
            <a:r>
              <a:rPr lang="en-US" altLang="ko-KR" sz="1000" dirty="0"/>
              <a:t>&gt;&gt;&gt;</a:t>
            </a:r>
            <a:endParaRPr lang="ko-KR" altLang="en-US" sz="1000" dirty="0"/>
          </a:p>
        </p:txBody>
      </p:sp>
      <p:sp>
        <p:nvSpPr>
          <p:cNvPr id="8" name="직사각형 7"/>
          <p:cNvSpPr/>
          <p:nvPr/>
        </p:nvSpPr>
        <p:spPr>
          <a:xfrm>
            <a:off x="764640" y="3392996"/>
            <a:ext cx="1008112" cy="72008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9"/>
          <p:cNvCxnSpPr/>
          <p:nvPr/>
        </p:nvCxnSpPr>
        <p:spPr>
          <a:xfrm flipV="1">
            <a:off x="1772752" y="2708920"/>
            <a:ext cx="2151176" cy="9989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794368" y="4185084"/>
            <a:ext cx="1757920" cy="100811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752048" y="5669645"/>
            <a:ext cx="3312368" cy="923330"/>
          </a:xfrm>
          <a:prstGeom prst="rect">
            <a:avLst/>
          </a:prstGeom>
          <a:noFill/>
        </p:spPr>
        <p:txBody>
          <a:bodyPr wrap="square" rtlCol="0">
            <a:spAutoFit/>
          </a:bodyPr>
          <a:lstStyle/>
          <a:p>
            <a:r>
              <a:rPr lang="en-US" altLang="ko-KR" dirty="0" smtClean="0"/>
              <a:t>list</a:t>
            </a:r>
            <a:r>
              <a:rPr lang="ko-KR" altLang="en-US" dirty="0" smtClean="0"/>
              <a:t>의 </a:t>
            </a:r>
            <a:r>
              <a:rPr lang="ko-KR" altLang="en-US" dirty="0" err="1" smtClean="0"/>
              <a:t>인스턴스를</a:t>
            </a:r>
            <a:r>
              <a:rPr lang="ko-KR" altLang="en-US" dirty="0" smtClean="0"/>
              <a:t> 생성하고 </a:t>
            </a:r>
            <a:r>
              <a:rPr lang="en-US" altLang="ko-KR" dirty="0" err="1" smtClean="0"/>
              <a:t>isinstance</a:t>
            </a:r>
            <a:r>
              <a:rPr lang="en-US" altLang="ko-KR" dirty="0" smtClean="0"/>
              <a:t> </a:t>
            </a:r>
            <a:r>
              <a:rPr lang="ko-KR" altLang="en-US" dirty="0" smtClean="0"/>
              <a:t>함수를 이용하여 </a:t>
            </a:r>
            <a:r>
              <a:rPr lang="ko-KR" altLang="en-US" dirty="0" err="1" smtClean="0"/>
              <a:t>인스턴스</a:t>
            </a:r>
            <a:r>
              <a:rPr lang="ko-KR" altLang="en-US" dirty="0" smtClean="0"/>
              <a:t> 여부 확인</a:t>
            </a:r>
            <a:endParaRPr lang="ko-KR" altLang="en-US" dirty="0"/>
          </a:p>
        </p:txBody>
      </p:sp>
      <p:cxnSp>
        <p:nvCxnSpPr>
          <p:cNvPr id="14" name="직선 화살표 연결선 13"/>
          <p:cNvCxnSpPr>
            <a:stCxn id="11" idx="2"/>
            <a:endCxn id="12" idx="0"/>
          </p:cNvCxnSpPr>
          <p:nvPr/>
        </p:nvCxnSpPr>
        <p:spPr>
          <a:xfrm>
            <a:off x="1673328" y="5193196"/>
            <a:ext cx="734904" cy="4764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5364088" y="3707888"/>
            <a:ext cx="644584" cy="259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014" y="2276872"/>
            <a:ext cx="4863450" cy="4176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03196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Sequence-List </a:t>
            </a:r>
            <a:r>
              <a:rPr lang="ko-KR" altLang="en-US" dirty="0" err="1" smtClean="0"/>
              <a:t>메소드</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ko-KR" altLang="en-US" dirty="0" smtClean="0"/>
              <a:t>리스트 내장 </a:t>
            </a:r>
            <a:r>
              <a:rPr lang="ko-KR" altLang="en-US" dirty="0" err="1" smtClean="0"/>
              <a:t>메소드</a:t>
            </a:r>
            <a:r>
              <a:rPr lang="ko-KR" altLang="en-US"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63980214"/>
              </p:ext>
            </p:extLst>
          </p:nvPr>
        </p:nvGraphicFramePr>
        <p:xfrm>
          <a:off x="683568" y="2636912"/>
          <a:ext cx="7560840" cy="3878656"/>
        </p:xfrm>
        <a:graphic>
          <a:graphicData uri="http://schemas.openxmlformats.org/drawingml/2006/table">
            <a:tbl>
              <a:tblPr/>
              <a:tblGrid>
                <a:gridCol w="2016224"/>
                <a:gridCol w="5544616"/>
              </a:tblGrid>
              <a:tr h="241331">
                <a:tc>
                  <a:txBody>
                    <a:bodyPr/>
                    <a:lstStyle/>
                    <a:p>
                      <a:pPr algn="ctr" fontAlgn="t"/>
                      <a:r>
                        <a:rPr lang="en-US" altLang="ko-KR" sz="1400" dirty="0" smtClean="0">
                          <a:effectLst/>
                        </a:rPr>
                        <a:t>Method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89232">
                <a:tc>
                  <a:txBody>
                    <a:bodyPr/>
                    <a:lstStyle/>
                    <a:p>
                      <a:pPr marL="0" algn="ctr" rtl="0" eaLnBrk="1" fontAlgn="t" latinLnBrk="1" hangingPunct="1"/>
                      <a:r>
                        <a:rPr kumimoji="0" lang="en-US" altLang="ko-KR" sz="1200" kern="1200" dirty="0" err="1" smtClean="0">
                          <a:solidFill>
                            <a:schemeClr val="tx1"/>
                          </a:solidFill>
                          <a:effectLst/>
                          <a:latin typeface="+mn-ea"/>
                          <a:ea typeface="+mn-ea"/>
                          <a:cs typeface="+mn-cs"/>
                        </a:rPr>
                        <a:t>list.append</a:t>
                      </a:r>
                      <a:r>
                        <a:rPr kumimoji="0" lang="en-US" altLang="ko-KR" sz="1200" kern="1200" dirty="0" smtClean="0">
                          <a:solidFill>
                            <a:schemeClr val="tx1"/>
                          </a:solidFill>
                          <a:effectLst/>
                          <a:latin typeface="+mn-ea"/>
                          <a:ea typeface="+mn-ea"/>
                          <a:cs typeface="+mn-cs"/>
                        </a:rPr>
                        <a:t>(</a:t>
                      </a:r>
                      <a:r>
                        <a:rPr kumimoji="0" lang="en-US" altLang="ko-KR" sz="1200" kern="1200" dirty="0" err="1" smtClean="0">
                          <a:solidFill>
                            <a:schemeClr val="tx1"/>
                          </a:solidFill>
                          <a:effectLst/>
                          <a:latin typeface="+mn-ea"/>
                          <a:ea typeface="+mn-ea"/>
                          <a:cs typeface="+mn-cs"/>
                        </a:rPr>
                        <a:t>obj</a:t>
                      </a:r>
                      <a:r>
                        <a:rPr kumimoji="0" lang="en-US" altLang="ko-KR" sz="1200" kern="1200" dirty="0" smtClean="0">
                          <a:solidFill>
                            <a:schemeClr val="tx1"/>
                          </a:solidFill>
                          <a:effectLst/>
                          <a:latin typeface="+mn-ea"/>
                          <a:ea typeface="+mn-ea"/>
                          <a:cs typeface="+mn-cs"/>
                        </a:rPr>
                        <a:t>)</a:t>
                      </a:r>
                      <a:endParaRPr kumimoji="0" lang="en-US" altLang="ko-KR" sz="1200" kern="1200" dirty="0">
                        <a:solidFill>
                          <a:schemeClr val="tx1"/>
                        </a:solidFill>
                        <a:effectLst/>
                        <a:latin typeface="+mn-ea"/>
                        <a:ea typeface="+mn-ea"/>
                        <a:cs typeface="+mn-cs"/>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Appends object </a:t>
                      </a:r>
                      <a:r>
                        <a:rPr kumimoji="0" lang="en-US" altLang="ko-KR" sz="1200" b="0" i="0" kern="1200" dirty="0" err="1" smtClean="0">
                          <a:solidFill>
                            <a:schemeClr val="tx1"/>
                          </a:solidFill>
                          <a:effectLst/>
                          <a:latin typeface="+mn-lt"/>
                          <a:ea typeface="+mn-ea"/>
                          <a:cs typeface="+mn-cs"/>
                        </a:rPr>
                        <a:t>obj</a:t>
                      </a:r>
                      <a:r>
                        <a:rPr kumimoji="0" lang="en-US" altLang="ko-KR" sz="1200" b="0" i="0" kern="1200" dirty="0" smtClean="0">
                          <a:solidFill>
                            <a:schemeClr val="tx1"/>
                          </a:solidFill>
                          <a:effectLst/>
                          <a:latin typeface="+mn-lt"/>
                          <a:ea typeface="+mn-ea"/>
                          <a:cs typeface="+mn-cs"/>
                        </a:rPr>
                        <a:t> to list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sz="1200" dirty="0" err="1" smtClean="0">
                          <a:solidFill>
                            <a:srgbClr val="000000"/>
                          </a:solidFill>
                          <a:effectLst/>
                          <a:latin typeface="+mn-ea"/>
                          <a:ea typeface="+mn-ea"/>
                        </a:rPr>
                        <a:t>list.count</a:t>
                      </a:r>
                      <a:r>
                        <a:rPr lang="en-US" sz="1200" dirty="0" smtClean="0">
                          <a:solidFill>
                            <a:srgbClr val="000000"/>
                          </a:solidFill>
                          <a:effectLst/>
                          <a:latin typeface="+mn-ea"/>
                          <a:ea typeface="+mn-ea"/>
                        </a:rPr>
                        <a:t>(</a:t>
                      </a:r>
                      <a:r>
                        <a:rPr lang="en-US" sz="1200" dirty="0" err="1" smtClean="0">
                          <a:solidFill>
                            <a:srgbClr val="000000"/>
                          </a:solidFill>
                          <a:effectLst/>
                          <a:latin typeface="+mn-ea"/>
                          <a:ea typeface="+mn-ea"/>
                        </a:rPr>
                        <a:t>obj</a:t>
                      </a:r>
                      <a:r>
                        <a:rPr lang="en-US" sz="1200" dirty="0" smtClean="0">
                          <a:solidFill>
                            <a:srgbClr val="000000"/>
                          </a:solidFill>
                          <a:effectLst/>
                          <a:latin typeface="+mn-ea"/>
                          <a:ea typeface="+mn-ea"/>
                        </a:rPr>
                        <a:t>)</a:t>
                      </a:r>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count of how many times </a:t>
                      </a:r>
                      <a:r>
                        <a:rPr kumimoji="0" lang="en-US" altLang="ko-KR" sz="1200" b="0" i="0" kern="1200" dirty="0" err="1" smtClean="0">
                          <a:solidFill>
                            <a:schemeClr val="tx1"/>
                          </a:solidFill>
                          <a:effectLst/>
                          <a:latin typeface="+mn-lt"/>
                          <a:ea typeface="+mn-ea"/>
                          <a:cs typeface="+mn-cs"/>
                        </a:rPr>
                        <a:t>obj</a:t>
                      </a:r>
                      <a:r>
                        <a:rPr kumimoji="0" lang="en-US" altLang="ko-KR" sz="1200" b="0" i="0" kern="1200" dirty="0" smtClean="0">
                          <a:solidFill>
                            <a:schemeClr val="tx1"/>
                          </a:solidFill>
                          <a:effectLst/>
                          <a:latin typeface="+mn-lt"/>
                          <a:ea typeface="+mn-ea"/>
                          <a:cs typeface="+mn-cs"/>
                        </a:rPr>
                        <a:t> occurs in list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list.extend</a:t>
                      </a:r>
                      <a:r>
                        <a:rPr lang="en-US" altLang="ko-KR" sz="1200" dirty="0" smtClean="0">
                          <a:solidFill>
                            <a:srgbClr val="000000"/>
                          </a:solidFill>
                          <a:effectLst/>
                          <a:latin typeface="+mn-ea"/>
                          <a:ea typeface="+mn-ea"/>
                        </a:rPr>
                        <a:t>(</a:t>
                      </a:r>
                      <a:r>
                        <a:rPr lang="en-US" altLang="ko-KR" sz="1200" dirty="0" err="1" smtClean="0">
                          <a:solidFill>
                            <a:srgbClr val="000000"/>
                          </a:solidFill>
                          <a:effectLst/>
                          <a:latin typeface="+mn-ea"/>
                          <a:ea typeface="+mn-ea"/>
                        </a:rPr>
                        <a:t>seq</a:t>
                      </a:r>
                      <a:r>
                        <a:rPr lang="en-US" altLang="ko-KR" sz="1200" dirty="0" smtClean="0">
                          <a:solidFill>
                            <a:srgbClr val="000000"/>
                          </a:solidFill>
                          <a:effectLst/>
                          <a:latin typeface="+mn-ea"/>
                          <a:ea typeface="+mn-ea"/>
                        </a:rPr>
                        <a:t>)</a:t>
                      </a:r>
                      <a:endParaRPr lang="en-US" altLang="ko-KR" sz="1200" dirty="0" smtClean="0">
                        <a:solidFill>
                          <a:srgbClr val="000000"/>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Appends the contents of </a:t>
                      </a:r>
                      <a:r>
                        <a:rPr kumimoji="0" lang="en-US" altLang="ko-KR" sz="1200" b="0" i="0" kern="1200" dirty="0" err="1" smtClean="0">
                          <a:solidFill>
                            <a:schemeClr val="tx1"/>
                          </a:solidFill>
                          <a:effectLst/>
                          <a:latin typeface="+mn-lt"/>
                          <a:ea typeface="+mn-ea"/>
                          <a:cs typeface="+mn-cs"/>
                        </a:rPr>
                        <a:t>seq</a:t>
                      </a:r>
                      <a:r>
                        <a:rPr kumimoji="0" lang="en-US" altLang="ko-KR" sz="1200" b="0" i="0" kern="1200" dirty="0" smtClean="0">
                          <a:solidFill>
                            <a:schemeClr val="tx1"/>
                          </a:solidFill>
                          <a:effectLst/>
                          <a:latin typeface="+mn-lt"/>
                          <a:ea typeface="+mn-ea"/>
                          <a:cs typeface="+mn-cs"/>
                        </a:rPr>
                        <a:t> to list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list.index</a:t>
                      </a:r>
                      <a:r>
                        <a:rPr lang="en-US" altLang="ko-KR" sz="1200" dirty="0" smtClean="0">
                          <a:solidFill>
                            <a:srgbClr val="000000"/>
                          </a:solidFill>
                          <a:effectLst/>
                          <a:latin typeface="+mn-ea"/>
                          <a:ea typeface="+mn-ea"/>
                        </a:rPr>
                        <a:t>(</a:t>
                      </a:r>
                      <a:r>
                        <a:rPr lang="en-US" altLang="ko-KR" sz="1200" dirty="0" err="1" smtClean="0">
                          <a:solidFill>
                            <a:srgbClr val="000000"/>
                          </a:solidFill>
                          <a:effectLst/>
                          <a:latin typeface="+mn-ea"/>
                          <a:ea typeface="+mn-ea"/>
                        </a:rPr>
                        <a:t>obj</a:t>
                      </a:r>
                      <a:r>
                        <a:rPr lang="en-US" altLang="ko-KR" sz="1200" dirty="0" smtClean="0">
                          <a:solidFill>
                            <a:srgbClr val="000000"/>
                          </a:solidFill>
                          <a:effectLst/>
                          <a:latin typeface="+mn-ea"/>
                          <a:ea typeface="+mn-ea"/>
                        </a:rPr>
                        <a:t>)</a:t>
                      </a:r>
                      <a:endParaRPr lang="en-US" altLang="ko-KR" sz="1200" dirty="0" smtClean="0">
                        <a:solidFill>
                          <a:srgbClr val="000000"/>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the lowest index in list that </a:t>
                      </a:r>
                      <a:r>
                        <a:rPr kumimoji="0" lang="en-US" altLang="ko-KR" sz="1200" b="0" i="0" kern="1200" dirty="0" err="1" smtClean="0">
                          <a:solidFill>
                            <a:schemeClr val="tx1"/>
                          </a:solidFill>
                          <a:effectLst/>
                          <a:latin typeface="+mn-lt"/>
                          <a:ea typeface="+mn-ea"/>
                          <a:cs typeface="+mn-cs"/>
                        </a:rPr>
                        <a:t>obj</a:t>
                      </a:r>
                      <a:r>
                        <a:rPr kumimoji="0" lang="en-US" altLang="ko-KR" sz="1200" b="0" i="0" kern="1200" dirty="0" smtClean="0">
                          <a:solidFill>
                            <a:schemeClr val="tx1"/>
                          </a:solidFill>
                          <a:effectLst/>
                          <a:latin typeface="+mn-lt"/>
                          <a:ea typeface="+mn-ea"/>
                          <a:cs typeface="+mn-cs"/>
                        </a:rPr>
                        <a:t> appears</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list.insert</a:t>
                      </a:r>
                      <a:r>
                        <a:rPr lang="en-US" altLang="ko-KR" sz="1200" dirty="0" smtClean="0">
                          <a:solidFill>
                            <a:srgbClr val="000000"/>
                          </a:solidFill>
                          <a:effectLst/>
                          <a:latin typeface="+mn-ea"/>
                          <a:ea typeface="+mn-ea"/>
                        </a:rPr>
                        <a:t>(</a:t>
                      </a:r>
                      <a:r>
                        <a:rPr lang="en-US" altLang="ko-KR" sz="1200" dirty="0" err="1" smtClean="0">
                          <a:solidFill>
                            <a:srgbClr val="000000"/>
                          </a:solidFill>
                          <a:effectLst/>
                          <a:latin typeface="+mn-ea"/>
                          <a:ea typeface="+mn-ea"/>
                        </a:rPr>
                        <a:t>index,obj</a:t>
                      </a:r>
                      <a:r>
                        <a:rPr lang="en-US" altLang="ko-KR" sz="1200" dirty="0" smtClean="0">
                          <a:solidFill>
                            <a:srgbClr val="000000"/>
                          </a:solidFill>
                          <a:effectLst/>
                          <a:latin typeface="+mn-ea"/>
                          <a:ea typeface="+mn-ea"/>
                        </a:rPr>
                        <a:t>)</a:t>
                      </a:r>
                      <a:endParaRPr lang="en-US" altLang="ko-KR" sz="1200" dirty="0" smtClean="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Inserts object </a:t>
                      </a:r>
                      <a:r>
                        <a:rPr kumimoji="0" lang="en-US" altLang="ko-KR" sz="1200" b="0" i="0" kern="1200" dirty="0" err="1" smtClean="0">
                          <a:solidFill>
                            <a:schemeClr val="tx1"/>
                          </a:solidFill>
                          <a:effectLst/>
                          <a:latin typeface="+mn-lt"/>
                          <a:ea typeface="+mn-ea"/>
                          <a:cs typeface="+mn-cs"/>
                        </a:rPr>
                        <a:t>obj</a:t>
                      </a:r>
                      <a:r>
                        <a:rPr kumimoji="0" lang="en-US" altLang="ko-KR" sz="1200" b="0" i="0" kern="1200" dirty="0" smtClean="0">
                          <a:solidFill>
                            <a:schemeClr val="tx1"/>
                          </a:solidFill>
                          <a:effectLst/>
                          <a:latin typeface="+mn-lt"/>
                          <a:ea typeface="+mn-ea"/>
                          <a:cs typeface="+mn-cs"/>
                        </a:rPr>
                        <a:t> into list at offset index</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latin typeface="+mn-ea"/>
                          <a:ea typeface="+mn-ea"/>
                        </a:rPr>
                        <a:t>list.pop</a:t>
                      </a:r>
                      <a:r>
                        <a:rPr lang="en-US" altLang="ko-KR" sz="1200" dirty="0" smtClean="0">
                          <a:solidFill>
                            <a:srgbClr val="000000"/>
                          </a:solidFill>
                          <a:effectLst/>
                          <a:latin typeface="+mn-ea"/>
                          <a:ea typeface="+mn-ea"/>
                        </a:rPr>
                        <a:t>(</a:t>
                      </a:r>
                      <a:r>
                        <a:rPr lang="en-US" altLang="ko-KR" sz="1200" dirty="0" err="1" smtClean="0">
                          <a:solidFill>
                            <a:srgbClr val="000000"/>
                          </a:solidFill>
                          <a:effectLst/>
                          <a:latin typeface="+mn-ea"/>
                          <a:ea typeface="+mn-ea"/>
                        </a:rPr>
                        <a:t>obj</a:t>
                      </a:r>
                      <a:r>
                        <a:rPr lang="en-US" altLang="ko-KR" sz="1200" dirty="0" smtClean="0">
                          <a:solidFill>
                            <a:srgbClr val="000000"/>
                          </a:solidFill>
                          <a:effectLst/>
                          <a:latin typeface="+mn-ea"/>
                          <a:ea typeface="+mn-ea"/>
                        </a:rPr>
                        <a:t>=list[-1])</a:t>
                      </a:r>
                      <a:endParaRPr lang="en-US" altLang="ko-KR" sz="1200" dirty="0" smtClean="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Removes and returns last object or </a:t>
                      </a:r>
                      <a:r>
                        <a:rPr kumimoji="0" lang="en-US" altLang="ko-KR" sz="1200" b="0" i="0" kern="1200" dirty="0" err="1" smtClean="0">
                          <a:solidFill>
                            <a:schemeClr val="tx1"/>
                          </a:solidFill>
                          <a:effectLst/>
                          <a:latin typeface="+mn-lt"/>
                          <a:ea typeface="+mn-ea"/>
                          <a:cs typeface="+mn-cs"/>
                        </a:rPr>
                        <a:t>obj</a:t>
                      </a:r>
                      <a:r>
                        <a:rPr kumimoji="0" lang="en-US" altLang="ko-KR" sz="1200" b="0" i="0" kern="1200" dirty="0" smtClean="0">
                          <a:solidFill>
                            <a:schemeClr val="tx1"/>
                          </a:solidFill>
                          <a:effectLst/>
                          <a:latin typeface="+mn-lt"/>
                          <a:ea typeface="+mn-ea"/>
                          <a:cs typeface="+mn-cs"/>
                        </a:rPr>
                        <a:t> from list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algn="ctr" rtl="0" eaLnBrk="1" fontAlgn="t" latinLnBrk="1" hangingPunct="1"/>
                      <a:r>
                        <a:rPr kumimoji="0" lang="en-US" altLang="ko-KR" sz="1200" kern="1200" dirty="0" err="1" smtClean="0">
                          <a:solidFill>
                            <a:schemeClr val="tx1"/>
                          </a:solidFill>
                          <a:effectLst/>
                          <a:latin typeface="+mn-ea"/>
                          <a:ea typeface="+mn-ea"/>
                          <a:cs typeface="+mn-cs"/>
                        </a:rPr>
                        <a:t>list.remove</a:t>
                      </a:r>
                      <a:r>
                        <a:rPr kumimoji="0" lang="en-US" altLang="ko-KR" sz="1200" kern="1200" dirty="0" smtClean="0">
                          <a:solidFill>
                            <a:schemeClr val="tx1"/>
                          </a:solidFill>
                          <a:effectLst/>
                          <a:latin typeface="+mn-ea"/>
                          <a:ea typeface="+mn-ea"/>
                          <a:cs typeface="+mn-cs"/>
                        </a:rPr>
                        <a:t>(</a:t>
                      </a:r>
                      <a:r>
                        <a:rPr kumimoji="0" lang="en-US" altLang="ko-KR" sz="1200" kern="1200" dirty="0" err="1" smtClean="0">
                          <a:solidFill>
                            <a:schemeClr val="tx1"/>
                          </a:solidFill>
                          <a:effectLst/>
                          <a:latin typeface="+mn-ea"/>
                          <a:ea typeface="+mn-ea"/>
                          <a:cs typeface="+mn-cs"/>
                        </a:rPr>
                        <a:t>obj</a:t>
                      </a:r>
                      <a:r>
                        <a:rPr kumimoji="0" lang="en-US" altLang="ko-KR" sz="1200" kern="1200" dirty="0" smtClean="0">
                          <a:solidFill>
                            <a:schemeClr val="tx1"/>
                          </a:solidFill>
                          <a:effectLst/>
                          <a:latin typeface="+mn-ea"/>
                          <a:ea typeface="+mn-ea"/>
                          <a:cs typeface="+mn-cs"/>
                        </a:rPr>
                        <a:t>)</a:t>
                      </a:r>
                      <a:endParaRPr lang="en-US" altLang="ko-KR" sz="1200" dirty="0" smtClean="0">
                        <a:solidFill>
                          <a:schemeClr val="tx1"/>
                        </a:solidFill>
                        <a:effectLst/>
                        <a:latin typeface="+mn-ea"/>
                        <a:ea typeface="+mn-ea"/>
                      </a:endParaRPr>
                    </a:p>
                    <a:p>
                      <a:pPr algn="ctr" fontAlgn="t"/>
                      <a:endParaRPr lang="en-US" altLang="ko-KR" sz="1200" dirty="0">
                        <a:solidFill>
                          <a:schemeClr val="tx1"/>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Removes object </a:t>
                      </a:r>
                      <a:r>
                        <a:rPr kumimoji="0" lang="en-US" altLang="ko-KR" sz="1200" b="0" i="0" kern="1200" dirty="0" err="1" smtClean="0">
                          <a:solidFill>
                            <a:schemeClr val="tx1"/>
                          </a:solidFill>
                          <a:effectLst/>
                          <a:latin typeface="+mn-lt"/>
                          <a:ea typeface="+mn-ea"/>
                          <a:cs typeface="+mn-cs"/>
                        </a:rPr>
                        <a:t>obj</a:t>
                      </a:r>
                      <a:r>
                        <a:rPr kumimoji="0" lang="en-US" altLang="ko-KR" sz="1200" b="0" i="0" kern="1200" dirty="0" smtClean="0">
                          <a:solidFill>
                            <a:schemeClr val="tx1"/>
                          </a:solidFill>
                          <a:effectLst/>
                          <a:latin typeface="+mn-lt"/>
                          <a:ea typeface="+mn-ea"/>
                          <a:cs typeface="+mn-cs"/>
                        </a:rPr>
                        <a:t> from list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altLang="ko-KR" sz="1200" dirty="0" err="1" smtClean="0">
                          <a:solidFill>
                            <a:schemeClr val="tx1"/>
                          </a:solidFill>
                          <a:effectLst/>
                        </a:rPr>
                        <a:t>list.reverse</a:t>
                      </a:r>
                      <a:r>
                        <a:rPr lang="en-US" altLang="ko-KR" sz="1200" dirty="0" smtClean="0">
                          <a:solidFill>
                            <a:schemeClr val="tx1"/>
                          </a:solidFill>
                          <a:effectLst/>
                        </a:rPr>
                        <a:t>()</a:t>
                      </a:r>
                      <a:endParaRPr lang="en-US" altLang="ko-KR"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Reverses objects of list in place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altLang="ko-KR" sz="1200" dirty="0" err="1" smtClean="0">
                          <a:solidFill>
                            <a:schemeClr val="tx1"/>
                          </a:solidFill>
                          <a:effectLst/>
                        </a:rPr>
                        <a:t>list.sort</a:t>
                      </a:r>
                      <a:r>
                        <a:rPr lang="en-US" altLang="ko-KR" sz="1200" dirty="0" smtClean="0">
                          <a:solidFill>
                            <a:schemeClr val="tx1"/>
                          </a:solidFill>
                          <a:effectLst/>
                        </a:rPr>
                        <a:t>([</a:t>
                      </a:r>
                      <a:r>
                        <a:rPr lang="en-US" altLang="ko-KR" sz="1200" dirty="0" err="1" smtClean="0">
                          <a:solidFill>
                            <a:schemeClr val="tx1"/>
                          </a:solidFill>
                          <a:effectLst/>
                        </a:rPr>
                        <a:t>func</a:t>
                      </a:r>
                      <a:r>
                        <a:rPr lang="en-US" altLang="ko-KR" sz="1200" dirty="0" smtClean="0">
                          <a:solidFill>
                            <a:schemeClr val="tx1"/>
                          </a:solidFill>
                          <a:effectLst/>
                        </a:rPr>
                        <a:t>])</a:t>
                      </a:r>
                      <a:endParaRPr lang="en-US" altLang="ko-KR"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Sorts objects of list, use compare </a:t>
                      </a:r>
                      <a:r>
                        <a:rPr kumimoji="0" lang="en-US" altLang="ko-KR" sz="1200" b="0" i="0" kern="1200" dirty="0" err="1" smtClean="0">
                          <a:solidFill>
                            <a:schemeClr val="tx1"/>
                          </a:solidFill>
                          <a:effectLst/>
                          <a:latin typeface="+mn-lt"/>
                          <a:ea typeface="+mn-ea"/>
                          <a:cs typeface="+mn-cs"/>
                        </a:rPr>
                        <a:t>func</a:t>
                      </a:r>
                      <a:r>
                        <a:rPr kumimoji="0" lang="en-US" altLang="ko-KR" sz="1200" b="0" i="0" kern="1200" dirty="0" smtClean="0">
                          <a:solidFill>
                            <a:schemeClr val="tx1"/>
                          </a:solidFill>
                          <a:effectLst/>
                          <a:latin typeface="+mn-lt"/>
                          <a:ea typeface="+mn-ea"/>
                          <a:cs typeface="+mn-cs"/>
                        </a:rPr>
                        <a:t> if given</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597704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Sequence-List Comprehension</a:t>
            </a:r>
            <a:endParaRPr lang="ko-KR" altLang="en-US" dirty="0"/>
          </a:p>
        </p:txBody>
      </p:sp>
      <p:sp>
        <p:nvSpPr>
          <p:cNvPr id="3" name="내용 개체 틀 2"/>
          <p:cNvSpPr>
            <a:spLocks noGrp="1"/>
          </p:cNvSpPr>
          <p:nvPr>
            <p:ph sz="quarter" idx="1"/>
          </p:nvPr>
        </p:nvSpPr>
        <p:spPr>
          <a:xfrm>
            <a:off x="612648" y="1600200"/>
            <a:ext cx="8153400" cy="2332856"/>
          </a:xfrm>
        </p:spPr>
        <p:txBody>
          <a:bodyPr>
            <a:normAutofit/>
          </a:bodyPr>
          <a:lstStyle/>
          <a:p>
            <a:pPr marL="457200" lvl="1" indent="0" fontAlgn="base">
              <a:buNone/>
            </a:pPr>
            <a:r>
              <a:rPr lang="ko-KR" altLang="en-US" dirty="0" smtClean="0"/>
              <a:t>리스트 </a:t>
            </a:r>
            <a:r>
              <a:rPr lang="ko-KR" altLang="en-US" dirty="0" err="1" smtClean="0"/>
              <a:t>정의시</a:t>
            </a:r>
            <a:r>
              <a:rPr lang="ko-KR" altLang="en-US" dirty="0" smtClean="0"/>
              <a:t> 값을 정하지 않고  호출 시 리스트 내의 값들이 처리되도록 구성 </a:t>
            </a:r>
            <a:endParaRPr lang="en-US" altLang="ko-KR" dirty="0" smtClean="0"/>
          </a:p>
          <a:p>
            <a:pPr marL="457200" lvl="1" indent="0" fontAlgn="base">
              <a:buNone/>
            </a:pPr>
            <a:endParaRPr lang="en-US" altLang="ko-KR" dirty="0"/>
          </a:p>
          <a:p>
            <a:pPr marL="457200" lvl="1" indent="0" fontAlgn="base">
              <a:buNone/>
            </a:pPr>
            <a:r>
              <a:rPr lang="en-US" altLang="ko-KR" dirty="0" smtClean="0"/>
              <a:t>A = [ </a:t>
            </a:r>
            <a:r>
              <a:rPr lang="ko-KR" altLang="en-US" dirty="0" err="1" smtClean="0"/>
              <a:t>표현식</a:t>
            </a:r>
            <a:r>
              <a:rPr lang="en-US" altLang="ko-KR" dirty="0" smtClean="0"/>
              <a:t> for </a:t>
            </a:r>
            <a:r>
              <a:rPr lang="en-US" altLang="ko-KR" dirty="0" err="1" smtClean="0"/>
              <a:t>i</a:t>
            </a:r>
            <a:r>
              <a:rPr lang="en-US" altLang="ko-KR" dirty="0" smtClean="0"/>
              <a:t> in sequence if </a:t>
            </a:r>
            <a:r>
              <a:rPr lang="ko-KR" altLang="en-US" dirty="0" smtClean="0"/>
              <a:t>논리식</a:t>
            </a:r>
            <a:r>
              <a:rPr lang="en-US" altLang="ko-KR" dirty="0" smtClean="0"/>
              <a:t>]</a:t>
            </a:r>
            <a:endParaRPr lang="ko-KR" altLang="en-US" dirty="0"/>
          </a:p>
          <a:p>
            <a:pPr marL="0" indent="0">
              <a:buNone/>
            </a:pPr>
            <a:endParaRPr lang="ko-KR" altLang="en-US" dirty="0"/>
          </a:p>
        </p:txBody>
      </p:sp>
      <p:sp>
        <p:nvSpPr>
          <p:cNvPr id="4" name="직사각형 3"/>
          <p:cNvSpPr/>
          <p:nvPr/>
        </p:nvSpPr>
        <p:spPr>
          <a:xfrm>
            <a:off x="899592" y="4159628"/>
            <a:ext cx="3600400"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squares = [] </a:t>
            </a:r>
            <a:endParaRPr lang="en-US" altLang="ko-KR" sz="1200" dirty="0" smtClean="0"/>
          </a:p>
          <a:p>
            <a:r>
              <a:rPr lang="en-US" altLang="ko-KR" sz="1200" dirty="0" smtClean="0"/>
              <a:t>&gt;&gt;&gt; </a:t>
            </a:r>
            <a:r>
              <a:rPr lang="en-US" altLang="ko-KR" sz="1200" dirty="0"/>
              <a:t>for x in </a:t>
            </a:r>
            <a:r>
              <a:rPr lang="en-US" altLang="ko-KR" sz="1200" dirty="0" smtClean="0"/>
              <a:t>(</a:t>
            </a:r>
            <a:r>
              <a:rPr lang="en-US" altLang="ko-KR" sz="1200" dirty="0"/>
              <a:t>10): </a:t>
            </a:r>
            <a:endParaRPr lang="en-US" altLang="ko-KR" sz="1200" dirty="0" smtClean="0"/>
          </a:p>
          <a:p>
            <a:r>
              <a:rPr lang="en-US" altLang="ko-KR" sz="1200" dirty="0" smtClean="0"/>
              <a:t>...          </a:t>
            </a:r>
            <a:r>
              <a:rPr lang="en-US" altLang="ko-KR" sz="1200" dirty="0" err="1"/>
              <a:t>squares.append</a:t>
            </a:r>
            <a:r>
              <a:rPr lang="en-US" altLang="ko-KR" sz="1200" dirty="0"/>
              <a:t>(x**2) </a:t>
            </a:r>
            <a:endParaRPr lang="en-US" altLang="ko-KR" sz="1200" dirty="0" smtClean="0"/>
          </a:p>
          <a:p>
            <a:r>
              <a:rPr lang="en-US" altLang="ko-KR" sz="1200" dirty="0" smtClean="0"/>
              <a:t>... </a:t>
            </a:r>
          </a:p>
          <a:p>
            <a:r>
              <a:rPr lang="en-US" altLang="ko-KR" sz="1200" dirty="0" smtClean="0"/>
              <a:t>&gt;&gt;&gt; squares</a:t>
            </a:r>
          </a:p>
          <a:p>
            <a:r>
              <a:rPr lang="en-US" altLang="ko-KR" sz="1200" dirty="0" smtClean="0"/>
              <a:t> </a:t>
            </a:r>
            <a:r>
              <a:rPr lang="en-US" altLang="ko-KR" sz="1200" dirty="0"/>
              <a:t>[0, 1, 4, 9, 16, 25, 36, 49, 64, 81] </a:t>
            </a:r>
          </a:p>
        </p:txBody>
      </p:sp>
      <p:sp>
        <p:nvSpPr>
          <p:cNvPr id="6" name="직사각형 5"/>
          <p:cNvSpPr/>
          <p:nvPr/>
        </p:nvSpPr>
        <p:spPr>
          <a:xfrm>
            <a:off x="4788024" y="4159628"/>
            <a:ext cx="3600400"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squares = [x**2 for x in range(10)]</a:t>
            </a:r>
          </a:p>
          <a:p>
            <a:r>
              <a:rPr lang="en-US" altLang="ko-KR" sz="1200" dirty="0"/>
              <a:t>&gt;&gt;&gt; squares</a:t>
            </a:r>
          </a:p>
          <a:p>
            <a:r>
              <a:rPr lang="en-US" altLang="ko-KR" sz="1200" dirty="0"/>
              <a:t>[0, 1, 4, 9, 16, 25, 36, 49, 64, 81]</a:t>
            </a:r>
          </a:p>
          <a:p>
            <a:r>
              <a:rPr lang="en-US" altLang="ko-KR" sz="1200" dirty="0"/>
              <a:t>&gt;&gt;&gt;  </a:t>
            </a:r>
          </a:p>
        </p:txBody>
      </p:sp>
    </p:spTree>
    <p:extLst>
      <p:ext uri="{BB962C8B-B14F-4D97-AF65-F5344CB8AC3E}">
        <p14:creationId xmlns:p14="http://schemas.microsoft.com/office/powerpoint/2010/main" val="16782119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Sequence-List</a:t>
            </a:r>
            <a:r>
              <a:rPr lang="ko-KR" altLang="en-US" dirty="0" smtClean="0"/>
              <a:t>로 </a:t>
            </a:r>
            <a:r>
              <a:rPr lang="en-US" altLang="ko-KR" dirty="0" smtClean="0"/>
              <a:t>stack </a:t>
            </a:r>
            <a:r>
              <a:rPr lang="ko-KR" altLang="en-US" dirty="0" smtClean="0"/>
              <a:t>처리</a:t>
            </a:r>
            <a:endParaRPr lang="ko-KR" altLang="en-US" dirty="0"/>
          </a:p>
        </p:txBody>
      </p:sp>
      <p:sp>
        <p:nvSpPr>
          <p:cNvPr id="3" name="내용 개체 틀 2"/>
          <p:cNvSpPr>
            <a:spLocks noGrp="1"/>
          </p:cNvSpPr>
          <p:nvPr>
            <p:ph sz="quarter" idx="1"/>
          </p:nvPr>
        </p:nvSpPr>
        <p:spPr>
          <a:xfrm>
            <a:off x="612648" y="1600200"/>
            <a:ext cx="8153400" cy="1612776"/>
          </a:xfrm>
        </p:spPr>
        <p:txBody>
          <a:bodyPr>
            <a:normAutofit/>
          </a:bodyPr>
          <a:lstStyle/>
          <a:p>
            <a:pPr marL="457200" lvl="1" indent="0" fontAlgn="base">
              <a:buNone/>
            </a:pPr>
            <a:r>
              <a:rPr lang="en-US" altLang="ko-KR" dirty="0" smtClean="0"/>
              <a:t>Stack</a:t>
            </a:r>
            <a:r>
              <a:rPr lang="ko-KR" altLang="en-US" dirty="0" smtClean="0"/>
              <a:t>은 </a:t>
            </a:r>
            <a:r>
              <a:rPr lang="en-US" altLang="ko-KR" dirty="0" smtClean="0"/>
              <a:t>LIFO(last in first out)</a:t>
            </a:r>
            <a:r>
              <a:rPr lang="ko-KR" altLang="en-US" dirty="0" smtClean="0"/>
              <a:t>으로 </a:t>
            </a:r>
            <a:r>
              <a:rPr lang="en-US" altLang="ko-KR" dirty="0" smtClean="0"/>
              <a:t>List</a:t>
            </a:r>
            <a:r>
              <a:rPr lang="ko-KR" altLang="en-US" dirty="0" smtClean="0"/>
              <a:t>를 이용하여 원소 추가</a:t>
            </a:r>
            <a:r>
              <a:rPr lang="en-US" altLang="ko-KR" dirty="0" smtClean="0"/>
              <a:t>(append</a:t>
            </a:r>
            <a:r>
              <a:rPr lang="ko-KR" altLang="en-US" dirty="0" err="1" smtClean="0"/>
              <a:t>메소드</a:t>
            </a:r>
            <a:r>
              <a:rPr lang="en-US" altLang="ko-KR" dirty="0" smtClean="0"/>
              <a:t>)</a:t>
            </a:r>
            <a:r>
              <a:rPr lang="ko-KR" altLang="en-US" dirty="0" smtClean="0"/>
              <a:t> 및 삭제</a:t>
            </a:r>
            <a:r>
              <a:rPr lang="en-US" altLang="ko-KR" dirty="0" smtClean="0"/>
              <a:t>(pop</a:t>
            </a:r>
            <a:r>
              <a:rPr lang="ko-KR" altLang="en-US" dirty="0" err="1" smtClean="0"/>
              <a:t>메소드</a:t>
            </a:r>
            <a:r>
              <a:rPr lang="en-US" altLang="ko-KR" dirty="0" smtClean="0"/>
              <a:t>)</a:t>
            </a:r>
            <a:r>
              <a:rPr lang="ko-KR" altLang="en-US" dirty="0" smtClean="0"/>
              <a:t>로 간단하게 구성</a:t>
            </a:r>
            <a:endParaRPr lang="en-US" altLang="ko-KR" dirty="0" smtClean="0"/>
          </a:p>
          <a:p>
            <a:pPr marL="457200" lvl="1" indent="0" fontAlgn="base">
              <a:buNone/>
            </a:pPr>
            <a:endParaRPr lang="en-US" altLang="ko-KR" dirty="0"/>
          </a:p>
        </p:txBody>
      </p:sp>
      <p:sp>
        <p:nvSpPr>
          <p:cNvPr id="4" name="직사각형 3"/>
          <p:cNvSpPr/>
          <p:nvPr/>
        </p:nvSpPr>
        <p:spPr>
          <a:xfrm>
            <a:off x="1043608" y="3429000"/>
            <a:ext cx="3960440"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stack = [3, 4, 5] </a:t>
            </a:r>
            <a:endParaRPr lang="en-US" altLang="ko-KR" sz="1200" dirty="0" smtClean="0"/>
          </a:p>
          <a:p>
            <a:r>
              <a:rPr lang="en-US" altLang="ko-KR" sz="1200" dirty="0" smtClean="0"/>
              <a:t>&gt;&gt;&gt; </a:t>
            </a:r>
            <a:r>
              <a:rPr lang="en-US" altLang="ko-KR" sz="1200" dirty="0" err="1"/>
              <a:t>stack.append</a:t>
            </a:r>
            <a:r>
              <a:rPr lang="en-US" altLang="ko-KR" sz="1200" dirty="0"/>
              <a:t>(6) </a:t>
            </a:r>
            <a:endParaRPr lang="en-US" altLang="ko-KR" sz="1200" dirty="0" smtClean="0"/>
          </a:p>
          <a:p>
            <a:r>
              <a:rPr lang="en-US" altLang="ko-KR" sz="1200" dirty="0" smtClean="0"/>
              <a:t>&gt;&gt;&gt; </a:t>
            </a:r>
            <a:r>
              <a:rPr lang="en-US" altLang="ko-KR" sz="1200" dirty="0" err="1"/>
              <a:t>stack.append</a:t>
            </a:r>
            <a:r>
              <a:rPr lang="en-US" altLang="ko-KR" sz="1200" dirty="0"/>
              <a:t>(7) </a:t>
            </a:r>
            <a:endParaRPr lang="en-US" altLang="ko-KR" sz="1200" dirty="0" smtClean="0"/>
          </a:p>
          <a:p>
            <a:r>
              <a:rPr lang="en-US" altLang="ko-KR" sz="1200" dirty="0" smtClean="0"/>
              <a:t>&gt;&gt;&gt; </a:t>
            </a:r>
            <a:r>
              <a:rPr lang="en-US" altLang="ko-KR" sz="1200" dirty="0"/>
              <a:t>stack [3, 4, 5, 6, 7</a:t>
            </a:r>
            <a:r>
              <a:rPr lang="en-US" altLang="ko-KR" sz="1200" dirty="0" smtClean="0"/>
              <a:t>]</a:t>
            </a:r>
          </a:p>
          <a:p>
            <a:r>
              <a:rPr lang="en-US" altLang="ko-KR" sz="1200" dirty="0" smtClean="0"/>
              <a:t> </a:t>
            </a:r>
            <a:r>
              <a:rPr lang="en-US" altLang="ko-KR" sz="1200" dirty="0"/>
              <a:t>&gt;&gt;&gt; </a:t>
            </a:r>
            <a:r>
              <a:rPr lang="en-US" altLang="ko-KR" sz="1200" dirty="0" err="1"/>
              <a:t>stack.pop</a:t>
            </a:r>
            <a:r>
              <a:rPr lang="en-US" altLang="ko-KR" sz="1200" dirty="0"/>
              <a:t>() </a:t>
            </a:r>
            <a:endParaRPr lang="en-US" altLang="ko-KR" sz="1200" dirty="0" smtClean="0"/>
          </a:p>
          <a:p>
            <a:r>
              <a:rPr lang="en-US" altLang="ko-KR" sz="1200" dirty="0" smtClean="0"/>
              <a:t>7 </a:t>
            </a:r>
          </a:p>
          <a:p>
            <a:r>
              <a:rPr lang="en-US" altLang="ko-KR" sz="1200" dirty="0" smtClean="0"/>
              <a:t>&gt;&gt;&gt; </a:t>
            </a:r>
            <a:r>
              <a:rPr lang="en-US" altLang="ko-KR" sz="1200" dirty="0"/>
              <a:t>stack [3, 4, 5, 6</a:t>
            </a:r>
            <a:r>
              <a:rPr lang="en-US" altLang="ko-KR" sz="1200" dirty="0" smtClean="0"/>
              <a:t>]</a:t>
            </a:r>
          </a:p>
          <a:p>
            <a:r>
              <a:rPr lang="en-US" altLang="ko-KR" sz="1200" dirty="0" smtClean="0"/>
              <a:t>&gt;&gt;&gt; </a:t>
            </a:r>
            <a:r>
              <a:rPr lang="en-US" altLang="ko-KR" sz="1200" dirty="0" err="1"/>
              <a:t>stack.pop</a:t>
            </a:r>
            <a:r>
              <a:rPr lang="en-US" altLang="ko-KR" sz="1200" dirty="0" smtClean="0"/>
              <a:t>()</a:t>
            </a:r>
          </a:p>
          <a:p>
            <a:r>
              <a:rPr lang="en-US" altLang="ko-KR" sz="1200" dirty="0" smtClean="0"/>
              <a:t>6 </a:t>
            </a:r>
          </a:p>
          <a:p>
            <a:r>
              <a:rPr lang="en-US" altLang="ko-KR" sz="1200" dirty="0" smtClean="0"/>
              <a:t>&gt;&gt;&gt; </a:t>
            </a:r>
            <a:r>
              <a:rPr lang="en-US" altLang="ko-KR" sz="1200" dirty="0" err="1"/>
              <a:t>stack.pop</a:t>
            </a:r>
            <a:r>
              <a:rPr lang="en-US" altLang="ko-KR" sz="1200" dirty="0" smtClean="0"/>
              <a:t>()</a:t>
            </a:r>
          </a:p>
          <a:p>
            <a:r>
              <a:rPr lang="en-US" altLang="ko-KR" sz="1200" dirty="0" smtClean="0"/>
              <a:t>5 </a:t>
            </a:r>
          </a:p>
          <a:p>
            <a:r>
              <a:rPr lang="en-US" altLang="ko-KR" sz="1200" dirty="0" smtClean="0"/>
              <a:t>&gt;&gt;&gt; </a:t>
            </a:r>
            <a:r>
              <a:rPr lang="en-US" altLang="ko-KR" sz="1200" dirty="0"/>
              <a:t>stack [3, 4</a:t>
            </a:r>
            <a:r>
              <a:rPr lang="en-US" altLang="ko-KR" dirty="0"/>
              <a:t>] </a:t>
            </a:r>
          </a:p>
        </p:txBody>
      </p:sp>
    </p:spTree>
    <p:extLst>
      <p:ext uri="{BB962C8B-B14F-4D97-AF65-F5344CB8AC3E}">
        <p14:creationId xmlns:p14="http://schemas.microsoft.com/office/powerpoint/2010/main" val="74517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Sequence-List</a:t>
            </a:r>
            <a:r>
              <a:rPr lang="ko-KR" altLang="en-US" dirty="0" smtClean="0"/>
              <a:t>로 </a:t>
            </a:r>
            <a:r>
              <a:rPr lang="en-US" altLang="ko-KR" dirty="0" smtClean="0"/>
              <a:t>queue </a:t>
            </a:r>
            <a:r>
              <a:rPr lang="ko-KR" altLang="en-US" dirty="0" smtClean="0"/>
              <a:t>처리</a:t>
            </a:r>
            <a:endParaRPr lang="ko-KR" altLang="en-US" dirty="0"/>
          </a:p>
        </p:txBody>
      </p:sp>
      <p:sp>
        <p:nvSpPr>
          <p:cNvPr id="3" name="내용 개체 틀 2"/>
          <p:cNvSpPr>
            <a:spLocks noGrp="1"/>
          </p:cNvSpPr>
          <p:nvPr>
            <p:ph sz="quarter" idx="1"/>
          </p:nvPr>
        </p:nvSpPr>
        <p:spPr>
          <a:xfrm>
            <a:off x="612648" y="1600200"/>
            <a:ext cx="8153400" cy="1612776"/>
          </a:xfrm>
        </p:spPr>
        <p:txBody>
          <a:bodyPr>
            <a:normAutofit/>
          </a:bodyPr>
          <a:lstStyle/>
          <a:p>
            <a:pPr marL="457200" lvl="1" indent="0" fontAlgn="base">
              <a:buNone/>
            </a:pPr>
            <a:r>
              <a:rPr lang="en-US" altLang="ko-KR" dirty="0" smtClean="0"/>
              <a:t>queue</a:t>
            </a:r>
            <a:r>
              <a:rPr lang="ko-KR" altLang="en-US" dirty="0" smtClean="0"/>
              <a:t>은 </a:t>
            </a:r>
            <a:r>
              <a:rPr lang="en-US" altLang="ko-KR" dirty="0" smtClean="0"/>
              <a:t>FIFO(first in first out)</a:t>
            </a:r>
            <a:r>
              <a:rPr lang="ko-KR" altLang="en-US" dirty="0" smtClean="0"/>
              <a:t>으로 </a:t>
            </a:r>
            <a:r>
              <a:rPr lang="en-US" altLang="ko-KR" dirty="0" smtClean="0"/>
              <a:t>List</a:t>
            </a:r>
            <a:r>
              <a:rPr lang="ko-KR" altLang="en-US" dirty="0" smtClean="0"/>
              <a:t>를 이용하여 원소 추가</a:t>
            </a:r>
            <a:r>
              <a:rPr lang="en-US" altLang="ko-KR" dirty="0" smtClean="0"/>
              <a:t>(append</a:t>
            </a:r>
            <a:r>
              <a:rPr lang="ko-KR" altLang="en-US" dirty="0" err="1" smtClean="0"/>
              <a:t>메소드</a:t>
            </a:r>
            <a:r>
              <a:rPr lang="en-US" altLang="ko-KR" dirty="0" smtClean="0"/>
              <a:t>)</a:t>
            </a:r>
            <a:r>
              <a:rPr lang="ko-KR" altLang="en-US" dirty="0" smtClean="0"/>
              <a:t> 및 삭제</a:t>
            </a:r>
            <a:r>
              <a:rPr lang="en-US" altLang="ko-KR" dirty="0" smtClean="0"/>
              <a:t>(</a:t>
            </a:r>
            <a:r>
              <a:rPr lang="en-US" altLang="ko-KR" dirty="0" err="1" smtClean="0"/>
              <a:t>reverse,pop</a:t>
            </a:r>
            <a:r>
              <a:rPr lang="ko-KR" altLang="en-US" dirty="0" err="1" smtClean="0"/>
              <a:t>메소드</a:t>
            </a:r>
            <a:r>
              <a:rPr lang="en-US" altLang="ko-KR" dirty="0" smtClean="0"/>
              <a:t>)</a:t>
            </a:r>
            <a:r>
              <a:rPr lang="ko-KR" altLang="en-US" dirty="0" smtClean="0"/>
              <a:t>로 간단하게 구성</a:t>
            </a:r>
            <a:endParaRPr lang="en-US" altLang="ko-KR" dirty="0" smtClean="0"/>
          </a:p>
          <a:p>
            <a:pPr marL="457200" lvl="1" indent="0" fontAlgn="base">
              <a:buNone/>
            </a:pPr>
            <a:endParaRPr lang="en-US" altLang="ko-KR" dirty="0"/>
          </a:p>
        </p:txBody>
      </p:sp>
      <p:sp>
        <p:nvSpPr>
          <p:cNvPr id="4" name="직사각형 3"/>
          <p:cNvSpPr/>
          <p:nvPr/>
        </p:nvSpPr>
        <p:spPr>
          <a:xfrm>
            <a:off x="1043608" y="3429000"/>
            <a:ext cx="3960440" cy="2520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l = [1,2,3,4]</a:t>
            </a:r>
          </a:p>
          <a:p>
            <a:r>
              <a:rPr lang="en-US" altLang="ko-KR" sz="1200" dirty="0"/>
              <a:t>&gt;&gt;&gt; </a:t>
            </a:r>
            <a:r>
              <a:rPr lang="en-US" altLang="ko-KR" sz="1200" dirty="0" err="1"/>
              <a:t>l.reverse</a:t>
            </a:r>
            <a:r>
              <a:rPr lang="en-US" altLang="ko-KR" sz="1200" dirty="0"/>
              <a:t>()</a:t>
            </a:r>
          </a:p>
          <a:p>
            <a:r>
              <a:rPr lang="en-US" altLang="ko-KR" sz="1200" dirty="0"/>
              <a:t>&gt;&gt;&gt; l</a:t>
            </a:r>
          </a:p>
          <a:p>
            <a:r>
              <a:rPr lang="en-US" altLang="ko-KR" sz="1200" dirty="0"/>
              <a:t>[4, 3, 2, 1]</a:t>
            </a:r>
          </a:p>
          <a:p>
            <a:r>
              <a:rPr lang="en-US" altLang="ko-KR" sz="1200" dirty="0"/>
              <a:t>&gt;&gt;&gt; </a:t>
            </a:r>
            <a:r>
              <a:rPr lang="en-US" altLang="ko-KR" sz="1200" dirty="0" err="1"/>
              <a:t>l.pop</a:t>
            </a:r>
            <a:r>
              <a:rPr lang="en-US" altLang="ko-KR" sz="1200" dirty="0"/>
              <a:t>()</a:t>
            </a:r>
          </a:p>
          <a:p>
            <a:r>
              <a:rPr lang="en-US" altLang="ko-KR" sz="1200" dirty="0"/>
              <a:t>1</a:t>
            </a:r>
          </a:p>
          <a:p>
            <a:r>
              <a:rPr lang="en-US" altLang="ko-KR" sz="1200" dirty="0"/>
              <a:t>&gt;&gt;&gt; </a:t>
            </a:r>
            <a:r>
              <a:rPr lang="en-US" altLang="ko-KR" sz="1200" dirty="0" err="1"/>
              <a:t>l.reverse</a:t>
            </a:r>
            <a:r>
              <a:rPr lang="en-US" altLang="ko-KR" sz="1200" dirty="0"/>
              <a:t>()</a:t>
            </a:r>
          </a:p>
          <a:p>
            <a:r>
              <a:rPr lang="en-US" altLang="ko-KR" sz="1200" dirty="0"/>
              <a:t>&gt;&gt;&gt; l</a:t>
            </a:r>
          </a:p>
          <a:p>
            <a:r>
              <a:rPr lang="en-US" altLang="ko-KR" sz="1200" dirty="0"/>
              <a:t>[2, 3, 4]</a:t>
            </a:r>
          </a:p>
          <a:p>
            <a:r>
              <a:rPr lang="en-US" altLang="ko-KR" sz="1200" dirty="0"/>
              <a:t>&gt;&gt;&gt; </a:t>
            </a:r>
            <a:endParaRPr lang="en-US" altLang="ko-KR" dirty="0"/>
          </a:p>
        </p:txBody>
      </p:sp>
    </p:spTree>
    <p:extLst>
      <p:ext uri="{BB962C8B-B14F-4D97-AF65-F5344CB8AC3E}">
        <p14:creationId xmlns:p14="http://schemas.microsoft.com/office/powerpoint/2010/main" val="22987400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Sequence : </a:t>
            </a:r>
            <a:r>
              <a:rPr lang="en-US" altLang="ko-KR" dirty="0" smtClean="0"/>
              <a:t>Tuple </a:t>
            </a:r>
            <a:r>
              <a:rPr lang="en-US" altLang="ko-KR" dirty="0"/>
              <a:t>Type</a:t>
            </a:r>
            <a:endParaRPr lang="ko-KR" altLang="en-US" dirty="0"/>
          </a:p>
        </p:txBody>
      </p:sp>
    </p:spTree>
    <p:extLst>
      <p:ext uri="{BB962C8B-B14F-4D97-AF65-F5344CB8AC3E}">
        <p14:creationId xmlns:p14="http://schemas.microsoft.com/office/powerpoint/2010/main" val="19912805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Sequence - Tuple </a:t>
            </a:r>
            <a:r>
              <a:rPr lang="ko-KR" altLang="en-US" dirty="0" smtClean="0"/>
              <a:t>기본 처리</a:t>
            </a:r>
            <a:endParaRPr lang="ko-KR" altLang="en-US" dirty="0"/>
          </a:p>
        </p:txBody>
      </p:sp>
      <p:sp>
        <p:nvSpPr>
          <p:cNvPr id="24" name="내용 개체 틀 2"/>
          <p:cNvSpPr>
            <a:spLocks noGrp="1"/>
          </p:cNvSpPr>
          <p:nvPr>
            <p:ph sz="quarter" idx="1"/>
          </p:nvPr>
        </p:nvSpPr>
        <p:spPr>
          <a:xfrm>
            <a:off x="457200" y="1772816"/>
            <a:ext cx="8229600" cy="1368152"/>
          </a:xfrm>
        </p:spPr>
        <p:txBody>
          <a:bodyPr>
            <a:normAutofit fontScale="92500" lnSpcReduction="10000"/>
          </a:bodyPr>
          <a:lstStyle/>
          <a:p>
            <a:pPr marL="0" indent="0">
              <a:buNone/>
            </a:pPr>
            <a:r>
              <a:rPr lang="en-US" altLang="ko-KR" dirty="0" smtClean="0"/>
              <a:t>tuple</a:t>
            </a:r>
            <a:r>
              <a:rPr lang="ko-KR" altLang="en-US" dirty="0" smtClean="0"/>
              <a:t>타입에 </a:t>
            </a:r>
            <a:r>
              <a:rPr lang="en-US" altLang="ko-KR" dirty="0" smtClean="0"/>
              <a:t>immutable </a:t>
            </a:r>
            <a:r>
              <a:rPr lang="ko-KR" altLang="en-US" dirty="0" smtClean="0"/>
              <a:t>타입으로 내부 원소에 대해 갱신이 불가능하여 리스트처리보다 제한적</a:t>
            </a:r>
            <a:endParaRPr lang="en-US" altLang="ko-KR" dirty="0" smtClean="0"/>
          </a:p>
          <a:p>
            <a:pPr marL="0" indent="0">
              <a:buNone/>
            </a:pPr>
            <a:r>
              <a:rPr lang="en-US" altLang="ko-KR" dirty="0" smtClean="0"/>
              <a:t>Slicing</a:t>
            </a:r>
            <a:r>
              <a:rPr lang="ko-KR" altLang="en-US" dirty="0" smtClean="0"/>
              <a:t>은 </a:t>
            </a:r>
            <a:r>
              <a:rPr lang="en-US" altLang="ko-KR" dirty="0" smtClean="0"/>
              <a:t>String </a:t>
            </a:r>
            <a:r>
              <a:rPr lang="ko-KR" altLang="en-US" dirty="0" smtClean="0"/>
              <a:t>처럼 처리가능 </a:t>
            </a:r>
            <a:endParaRPr lang="en-US" altLang="ko-KR" dirty="0" smtClean="0"/>
          </a:p>
          <a:p>
            <a:pPr marL="0" indent="0">
              <a:buNone/>
            </a:pPr>
            <a:endParaRPr lang="en-US" altLang="ko-KR" dirty="0" smtClean="0"/>
          </a:p>
        </p:txBody>
      </p:sp>
      <p:graphicFrame>
        <p:nvGraphicFramePr>
          <p:cNvPr id="3" name="표 2"/>
          <p:cNvGraphicFramePr>
            <a:graphicFrameLocks noGrp="1"/>
          </p:cNvGraphicFramePr>
          <p:nvPr>
            <p:extLst>
              <p:ext uri="{D42A27DB-BD31-4B8C-83A1-F6EECF244321}">
                <p14:modId xmlns:p14="http://schemas.microsoft.com/office/powerpoint/2010/main" val="3730561549"/>
              </p:ext>
            </p:extLst>
          </p:nvPr>
        </p:nvGraphicFramePr>
        <p:xfrm>
          <a:off x="755576" y="3284984"/>
          <a:ext cx="7416824" cy="3131520"/>
        </p:xfrm>
        <a:graphic>
          <a:graphicData uri="http://schemas.openxmlformats.org/drawingml/2006/table">
            <a:tbl>
              <a:tblPr/>
              <a:tblGrid>
                <a:gridCol w="2088232"/>
                <a:gridCol w="1728192"/>
                <a:gridCol w="3600400"/>
              </a:tblGrid>
              <a:tr h="391193">
                <a:tc>
                  <a:txBody>
                    <a:bodyPr/>
                    <a:lstStyle/>
                    <a:p>
                      <a:pPr algn="ctr" fontAlgn="t"/>
                      <a:r>
                        <a:rPr lang="en-US" sz="1200" dirty="0">
                          <a:effectLst/>
                        </a:rPr>
                        <a:t>Python Expression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Results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282027">
                <a:tc>
                  <a:txBody>
                    <a:bodyPr/>
                    <a:lstStyle/>
                    <a:p>
                      <a:pPr algn="ctr" fontAlgn="t"/>
                      <a:r>
                        <a:rPr lang="en-US" sz="1200" dirty="0" smtClean="0">
                          <a:effectLst/>
                        </a:rPr>
                        <a:t>T =(1,)</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ko-KR" sz="1200" dirty="0" smtClean="0">
                          <a:effectLst/>
                        </a:rPr>
                        <a:t>(1,)</a:t>
                      </a:r>
                      <a:endParaRPr lang="en-US" altLang="ko-KR"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err="1" smtClean="0">
                          <a:effectLst/>
                        </a:rPr>
                        <a:t>튜플의</a:t>
                      </a:r>
                      <a:r>
                        <a:rPr lang="ko-KR" altLang="en-US" sz="1200" dirty="0" smtClean="0">
                          <a:effectLst/>
                        </a:rPr>
                        <a:t> 원소가 하나인 경우 생성 꼭 한 개일 경우는 뒤에 </a:t>
                      </a:r>
                      <a:r>
                        <a:rPr lang="ko-KR" altLang="en-US" sz="1200" dirty="0" err="1" smtClean="0">
                          <a:effectLst/>
                        </a:rPr>
                        <a:t>꼼마</a:t>
                      </a:r>
                      <a:r>
                        <a:rPr lang="en-US" altLang="ko-KR" sz="1200" dirty="0" smtClean="0">
                          <a:effectLst/>
                        </a:rPr>
                        <a:t>(,)</a:t>
                      </a:r>
                      <a:r>
                        <a:rPr lang="ko-KR" altLang="en-US" sz="1200" dirty="0" smtClean="0">
                          <a:effectLst/>
                        </a:rPr>
                        <a:t>를</a:t>
                      </a:r>
                      <a:r>
                        <a:rPr lang="en-US" altLang="ko-KR" sz="1200" dirty="0" smtClean="0">
                          <a:effectLst/>
                        </a:rPr>
                        <a:t> </a:t>
                      </a:r>
                      <a:r>
                        <a:rPr lang="ko-KR" altLang="en-US" sz="1200" dirty="0" smtClean="0">
                          <a:effectLst/>
                        </a:rPr>
                        <a:t>붙여야 함</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82027">
                <a:tc>
                  <a:txBody>
                    <a:bodyPr/>
                    <a:lstStyle/>
                    <a:p>
                      <a:pPr algn="ctr" fontAlgn="t"/>
                      <a:r>
                        <a:rPr kumimoji="0" lang="en-US" sz="1200" b="0" i="0" kern="1200" dirty="0" smtClean="0">
                          <a:solidFill>
                            <a:schemeClr val="tx1"/>
                          </a:solidFill>
                          <a:effectLst/>
                          <a:latin typeface="+mn-lt"/>
                          <a:ea typeface="+mn-ea"/>
                          <a:cs typeface="+mn-cs"/>
                        </a:rPr>
                        <a:t>T</a:t>
                      </a:r>
                      <a:r>
                        <a:rPr kumimoji="0" lang="en-US" sz="1200" b="0" i="0" kern="1200" baseline="0" dirty="0" smtClean="0">
                          <a:solidFill>
                            <a:schemeClr val="tx1"/>
                          </a:solidFill>
                          <a:effectLst/>
                          <a:latin typeface="+mn-lt"/>
                          <a:ea typeface="+mn-ea"/>
                          <a:cs typeface="+mn-cs"/>
                        </a:rPr>
                        <a:t> = (1,2,3,4)</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ko-KR" sz="1200" dirty="0" smtClean="0">
                          <a:effectLst/>
                        </a:rPr>
                        <a:t>(1, 2, 3, 4)</a:t>
                      </a:r>
                      <a:endParaRPr lang="en-US" altLang="ko-KR"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err="1" smtClean="0">
                          <a:effectLst/>
                        </a:rPr>
                        <a:t>튜플</a:t>
                      </a:r>
                      <a:r>
                        <a:rPr lang="ko-KR" altLang="en-US" sz="1200" dirty="0" smtClean="0">
                          <a:effectLst/>
                        </a:rPr>
                        <a:t> 생성</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82027">
                <a:tc>
                  <a:txBody>
                    <a:bodyPr/>
                    <a:lstStyle/>
                    <a:p>
                      <a:pPr algn="ctr" fontAlgn="t"/>
                      <a:r>
                        <a:rPr lang="en-US" sz="1200" dirty="0" err="1" smtClean="0">
                          <a:effectLst/>
                        </a:rPr>
                        <a:t>len</a:t>
                      </a:r>
                      <a:r>
                        <a:rPr lang="en-US" sz="1200" dirty="0" smtClean="0">
                          <a:effectLst/>
                        </a:rPr>
                        <a:t>((1</a:t>
                      </a:r>
                      <a:r>
                        <a:rPr lang="en-US" sz="1200" dirty="0">
                          <a:effectLst/>
                        </a:rPr>
                        <a:t>, 2, </a:t>
                      </a:r>
                      <a:r>
                        <a:rPr lang="en-US" sz="1200" dirty="0" smtClean="0">
                          <a:effectLst/>
                        </a:rPr>
                        <a:t>3))</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ko-KR" sz="1200" dirty="0">
                          <a:effectLst/>
                        </a:rPr>
                        <a:t>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smtClean="0">
                          <a:effectLst/>
                        </a:rPr>
                        <a:t>Length </a:t>
                      </a:r>
                      <a:r>
                        <a:rPr lang="ko-KR" altLang="en-US" sz="1200" dirty="0" smtClean="0">
                          <a:effectLst/>
                        </a:rPr>
                        <a:t>함수로 길이 확인</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8590">
                <a:tc>
                  <a:txBody>
                    <a:bodyPr/>
                    <a:lstStyle/>
                    <a:p>
                      <a:pPr algn="ctr" fontAlgn="t"/>
                      <a:r>
                        <a:rPr lang="en-US" altLang="ko-KR" sz="1200" dirty="0" smtClean="0">
                          <a:effectLst/>
                        </a:rPr>
                        <a:t>(1</a:t>
                      </a:r>
                      <a:r>
                        <a:rPr lang="en-US" altLang="ko-KR" sz="1200" dirty="0">
                          <a:effectLst/>
                        </a:rPr>
                        <a:t>, 2, </a:t>
                      </a:r>
                      <a:r>
                        <a:rPr lang="en-US" altLang="ko-KR" sz="1200" dirty="0" smtClean="0">
                          <a:effectLst/>
                        </a:rPr>
                        <a:t>3) </a:t>
                      </a:r>
                      <a:r>
                        <a:rPr lang="en-US" altLang="ko-KR" sz="1200" dirty="0">
                          <a:effectLst/>
                        </a:rPr>
                        <a:t>+ </a:t>
                      </a:r>
                      <a:r>
                        <a:rPr lang="en-US" altLang="ko-KR" sz="1200" dirty="0" smtClean="0">
                          <a:effectLst/>
                        </a:rPr>
                        <a:t>(4</a:t>
                      </a:r>
                      <a:r>
                        <a:rPr lang="en-US" altLang="ko-KR" sz="1200" dirty="0">
                          <a:effectLst/>
                        </a:rPr>
                        <a:t>, 5, </a:t>
                      </a:r>
                      <a:r>
                        <a:rPr lang="en-US" altLang="ko-KR" sz="1200" dirty="0" smtClean="0">
                          <a:effectLst/>
                        </a:rPr>
                        <a:t>6)</a:t>
                      </a:r>
                      <a:endParaRPr lang="en-US" altLang="ko-KR"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ko-KR" sz="1200" dirty="0" smtClean="0">
                          <a:effectLst/>
                        </a:rPr>
                        <a:t>(1</a:t>
                      </a:r>
                      <a:r>
                        <a:rPr lang="en-US" altLang="ko-KR" sz="1200" dirty="0">
                          <a:effectLst/>
                        </a:rPr>
                        <a:t>, 2, 3, 4, 5, </a:t>
                      </a:r>
                      <a:r>
                        <a:rPr lang="en-US" altLang="ko-KR" sz="1200" dirty="0" smtClean="0">
                          <a:effectLst/>
                        </a:rPr>
                        <a:t>6)</a:t>
                      </a:r>
                      <a:endParaRPr lang="en-US" altLang="ko-KR"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err="1" smtClean="0">
                          <a:effectLst/>
                        </a:rPr>
                        <a:t>튜플을</a:t>
                      </a:r>
                      <a:r>
                        <a:rPr lang="en-US" altLang="ko-KR" sz="1200" baseline="0" dirty="0" smtClean="0">
                          <a:effectLst/>
                        </a:rPr>
                        <a:t> </a:t>
                      </a:r>
                      <a:r>
                        <a:rPr lang="ko-KR" altLang="en-US" sz="1200" dirty="0" smtClean="0">
                          <a:effectLst/>
                        </a:rPr>
                        <a:t> 합치기 </a:t>
                      </a:r>
                      <a:r>
                        <a:rPr lang="en-US" sz="1200" dirty="0" smtClean="0">
                          <a:effectLst/>
                        </a:rPr>
                        <a:t>Concatenation</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58392">
                <a:tc>
                  <a:txBody>
                    <a:bodyPr/>
                    <a:lstStyle/>
                    <a:p>
                      <a:pPr algn="ctr" fontAlgn="t"/>
                      <a:r>
                        <a:rPr lang="en-US" sz="1200" dirty="0" smtClean="0">
                          <a:effectLst/>
                        </a:rPr>
                        <a:t>('Hi!‘) </a:t>
                      </a:r>
                      <a:r>
                        <a:rPr lang="en-US" sz="1200" dirty="0">
                          <a:effectLst/>
                        </a:rPr>
                        <a:t>* 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smtClean="0">
                          <a:effectLst/>
                        </a:rPr>
                        <a:t>'</a:t>
                      </a:r>
                      <a:r>
                        <a:rPr lang="en-US" sz="1200" dirty="0" err="1" smtClean="0">
                          <a:effectLst/>
                        </a:rPr>
                        <a:t>Hi!Hi!Hi!Hi</a:t>
                      </a:r>
                      <a:r>
                        <a:rPr lang="en-US" sz="1200" dirty="0" smtClean="0">
                          <a:effectLst/>
                        </a:rPr>
                        <a:t>!'</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err="1" smtClean="0">
                          <a:effectLst/>
                        </a:rPr>
                        <a:t>튜플의</a:t>
                      </a:r>
                      <a:r>
                        <a:rPr lang="ko-KR" altLang="en-US" sz="1200" dirty="0" smtClean="0">
                          <a:effectLst/>
                        </a:rPr>
                        <a:t> 반복을 </a:t>
                      </a:r>
                      <a:r>
                        <a:rPr lang="en-US" altLang="ko-KR" sz="1200" dirty="0" smtClean="0">
                          <a:effectLst/>
                        </a:rPr>
                        <a:t>string</a:t>
                      </a:r>
                      <a:r>
                        <a:rPr lang="ko-KR" altLang="en-US" sz="1200" dirty="0" smtClean="0">
                          <a:effectLst/>
                        </a:rPr>
                        <a:t>으로 표시 </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18789">
                <a:tc>
                  <a:txBody>
                    <a:bodyPr/>
                    <a:lstStyle/>
                    <a:p>
                      <a:pPr algn="ctr" fontAlgn="t"/>
                      <a:r>
                        <a:rPr lang="en-US" sz="1200" dirty="0">
                          <a:effectLst/>
                        </a:rPr>
                        <a:t>3 in </a:t>
                      </a:r>
                      <a:r>
                        <a:rPr lang="en-US" sz="1200" dirty="0" smtClean="0">
                          <a:effectLst/>
                        </a:rPr>
                        <a:t>(1</a:t>
                      </a:r>
                      <a:r>
                        <a:rPr lang="en-US" sz="1200" dirty="0">
                          <a:effectLst/>
                        </a:rPr>
                        <a:t>, 2, </a:t>
                      </a:r>
                      <a:r>
                        <a:rPr lang="en-US" sz="1200" dirty="0" smtClean="0">
                          <a:effectLst/>
                        </a:rPr>
                        <a:t>3)</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True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err="1" smtClean="0">
                          <a:effectLst/>
                        </a:rPr>
                        <a:t>튜플</a:t>
                      </a:r>
                      <a:r>
                        <a:rPr lang="ko-KR" altLang="en-US" sz="1200" dirty="0" smtClean="0">
                          <a:effectLst/>
                        </a:rPr>
                        <a:t> 내의 원소들이 </a:t>
                      </a:r>
                      <a:r>
                        <a:rPr lang="en-US" sz="1200" dirty="0" smtClean="0">
                          <a:effectLst/>
                        </a:rPr>
                        <a:t>Membership</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77276">
                <a:tc>
                  <a:txBody>
                    <a:bodyPr/>
                    <a:lstStyle/>
                    <a:p>
                      <a:pPr algn="ctr" fontAlgn="t"/>
                      <a:r>
                        <a:rPr lang="en-US" sz="1200" dirty="0">
                          <a:effectLst/>
                        </a:rPr>
                        <a:t>for x in </a:t>
                      </a:r>
                      <a:r>
                        <a:rPr lang="en-US" sz="1200" dirty="0" smtClean="0">
                          <a:effectLst/>
                        </a:rPr>
                        <a:t>(1</a:t>
                      </a:r>
                      <a:r>
                        <a:rPr lang="en-US" sz="1200" dirty="0">
                          <a:effectLst/>
                        </a:rPr>
                        <a:t>, 2, </a:t>
                      </a:r>
                      <a:r>
                        <a:rPr lang="en-US" sz="1200" dirty="0" smtClean="0">
                          <a:effectLst/>
                        </a:rPr>
                        <a:t>3): </a:t>
                      </a:r>
                      <a:r>
                        <a:rPr lang="en-US" sz="1200" dirty="0">
                          <a:effectLst/>
                        </a:rPr>
                        <a:t>print x,</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ltLang="ko-KR" sz="1200">
                          <a:effectLst/>
                        </a:rPr>
                        <a:t>1 2 3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200" dirty="0" err="1" smtClean="0">
                          <a:effectLst/>
                        </a:rPr>
                        <a:t>튜플의</a:t>
                      </a:r>
                      <a:r>
                        <a:rPr lang="ko-KR" altLang="en-US" sz="1200" dirty="0" smtClean="0">
                          <a:effectLst/>
                        </a:rPr>
                        <a:t> 원소들을 반복자 활용 </a:t>
                      </a:r>
                      <a:r>
                        <a:rPr lang="en-US" altLang="ko-KR" sz="1200" dirty="0" smtClean="0">
                          <a:effectLst/>
                        </a:rPr>
                        <a:t>- </a:t>
                      </a:r>
                      <a:r>
                        <a:rPr lang="en-US" sz="1200" dirty="0" smtClean="0">
                          <a:effectLst/>
                        </a:rPr>
                        <a:t>Iteration</a:t>
                      </a:r>
                      <a:endParaRPr lang="en-US" sz="12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247143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Sequence-</a:t>
            </a:r>
            <a:r>
              <a:rPr lang="en-US" altLang="ko-KR" dirty="0"/>
              <a:t> Tuple</a:t>
            </a:r>
            <a:r>
              <a:rPr lang="en-US" altLang="ko-KR" dirty="0" smtClean="0"/>
              <a:t> </a:t>
            </a:r>
            <a:r>
              <a:rPr lang="ko-KR" altLang="en-US" dirty="0" smtClean="0"/>
              <a:t>용 내장함수</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ko-KR" altLang="en-US" dirty="0" smtClean="0"/>
              <a:t>내장함수 중에 </a:t>
            </a:r>
            <a:r>
              <a:rPr lang="en-US" altLang="ko-KR" dirty="0" smtClean="0"/>
              <a:t>tuple</a:t>
            </a:r>
            <a:r>
              <a:rPr lang="ko-KR" altLang="en-US" dirty="0" smtClean="0"/>
              <a:t> 타입을 처리</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846690744"/>
              </p:ext>
            </p:extLst>
          </p:nvPr>
        </p:nvGraphicFramePr>
        <p:xfrm>
          <a:off x="827584" y="2780928"/>
          <a:ext cx="7488832" cy="3472540"/>
        </p:xfrm>
        <a:graphic>
          <a:graphicData uri="http://schemas.openxmlformats.org/drawingml/2006/table">
            <a:tbl>
              <a:tblPr/>
              <a:tblGrid>
                <a:gridCol w="2016224"/>
                <a:gridCol w="5472608"/>
              </a:tblGrid>
              <a:tr h="273509">
                <a:tc>
                  <a:txBody>
                    <a:bodyPr/>
                    <a:lstStyle/>
                    <a:p>
                      <a:pPr algn="ctr" fontAlgn="t"/>
                      <a:r>
                        <a:rPr lang="en-US" altLang="ko-KR" sz="1400" dirty="0" smtClean="0">
                          <a:effectLst/>
                        </a:rPr>
                        <a:t>Function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441130">
                <a:tc>
                  <a:txBody>
                    <a:bodyPr/>
                    <a:lstStyle/>
                    <a:p>
                      <a:pPr algn="ctr" fontAlgn="t"/>
                      <a:r>
                        <a:rPr lang="en-US" altLang="ko-KR" sz="1400" b="0" u="none" strike="noStrike" dirty="0" err="1" smtClean="0">
                          <a:solidFill>
                            <a:schemeClr val="tx1">
                              <a:lumMod val="95000"/>
                              <a:lumOff val="5000"/>
                            </a:schemeClr>
                          </a:solidFill>
                          <a:effectLst/>
                          <a:latin typeface="+mn-ea"/>
                          <a:ea typeface="+mn-ea"/>
                        </a:rPr>
                        <a:t>cmp</a:t>
                      </a:r>
                      <a:r>
                        <a:rPr lang="en-US" altLang="ko-KR" sz="1400" b="0" u="none" strike="noStrike" dirty="0" smtClean="0">
                          <a:solidFill>
                            <a:schemeClr val="tx1">
                              <a:lumMod val="95000"/>
                              <a:lumOff val="5000"/>
                            </a:schemeClr>
                          </a:solidFill>
                          <a:effectLst/>
                          <a:latin typeface="+mn-ea"/>
                          <a:ea typeface="+mn-ea"/>
                        </a:rPr>
                        <a:t>(tuple1, tuple2)</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smtClean="0">
                          <a:effectLst/>
                        </a:rPr>
                        <a:t>Compares </a:t>
                      </a:r>
                      <a:r>
                        <a:rPr lang="en-US" sz="1400" dirty="0">
                          <a:effectLst/>
                        </a:rPr>
                        <a:t>elements of both </a:t>
                      </a:r>
                      <a:r>
                        <a:rPr lang="en-US" altLang="ko-KR" sz="1400" b="0" u="none" strike="noStrike" dirty="0" smtClean="0">
                          <a:solidFill>
                            <a:schemeClr val="tx1">
                              <a:lumMod val="95000"/>
                              <a:lumOff val="5000"/>
                            </a:schemeClr>
                          </a:solidFill>
                          <a:effectLst/>
                          <a:latin typeface="+mn-ea"/>
                          <a:ea typeface="+mn-ea"/>
                        </a:rPr>
                        <a:t>tuple</a:t>
                      </a:r>
                      <a:r>
                        <a:rPr lang="en-US" sz="1400" dirty="0" smtClean="0">
                          <a:effectLst/>
                        </a:rPr>
                        <a:t>s</a:t>
                      </a:r>
                      <a:r>
                        <a:rPr lang="en-US" sz="1400" dirty="0">
                          <a:effectLst/>
                        </a:rPr>
                        <a:t>.</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err="1" smtClean="0">
                          <a:solidFill>
                            <a:schemeClr val="tx1">
                              <a:lumMod val="95000"/>
                              <a:lumOff val="5000"/>
                            </a:schemeClr>
                          </a:solidFill>
                          <a:effectLst/>
                          <a:latin typeface="+mn-ea"/>
                          <a:ea typeface="+mn-ea"/>
                        </a:rPr>
                        <a:t>len</a:t>
                      </a:r>
                      <a:r>
                        <a:rPr lang="en-US" altLang="ko-KR" sz="1400" b="0" u="none" strike="noStrike" dirty="0" smtClean="0">
                          <a:solidFill>
                            <a:schemeClr val="tx1">
                              <a:lumMod val="95000"/>
                              <a:lumOff val="5000"/>
                            </a:schemeClr>
                          </a:solidFill>
                          <a:effectLst/>
                          <a:latin typeface="+mn-ea"/>
                          <a:ea typeface="+mn-ea"/>
                        </a:rPr>
                        <a:t>(tuple)</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dirty="0" smtClean="0">
                          <a:effectLst/>
                        </a:rPr>
                        <a:t>Gives </a:t>
                      </a:r>
                      <a:r>
                        <a:rPr lang="en-US" sz="1400" dirty="0">
                          <a:effectLst/>
                        </a:rPr>
                        <a:t>the total length of the </a:t>
                      </a:r>
                      <a:r>
                        <a:rPr lang="en-US" altLang="ko-KR" sz="1400" b="0" u="none" strike="noStrike" dirty="0" smtClean="0">
                          <a:solidFill>
                            <a:schemeClr val="tx1">
                              <a:lumMod val="95000"/>
                              <a:lumOff val="5000"/>
                            </a:schemeClr>
                          </a:solidFill>
                          <a:effectLst/>
                          <a:latin typeface="+mn-ea"/>
                          <a:ea typeface="+mn-ea"/>
                        </a:rPr>
                        <a:t>tuple</a:t>
                      </a:r>
                      <a:r>
                        <a:rPr lang="en-US" sz="1400" dirty="0" smtClean="0">
                          <a:effectLst/>
                        </a:rPr>
                        <a:t>.</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smtClean="0">
                          <a:solidFill>
                            <a:schemeClr val="tx1">
                              <a:lumMod val="95000"/>
                              <a:lumOff val="5000"/>
                            </a:schemeClr>
                          </a:solidFill>
                          <a:effectLst/>
                          <a:latin typeface="+mn-ea"/>
                          <a:ea typeface="+mn-ea"/>
                        </a:rPr>
                        <a:t>max(tuple)</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dirty="0" smtClean="0">
                          <a:effectLst/>
                        </a:rPr>
                        <a:t>Returns </a:t>
                      </a:r>
                      <a:r>
                        <a:rPr lang="en-US" sz="1400" dirty="0">
                          <a:effectLst/>
                        </a:rPr>
                        <a:t>item from the </a:t>
                      </a:r>
                      <a:r>
                        <a:rPr lang="en-US" altLang="ko-KR" sz="1400" b="0" u="none" strike="noStrike" dirty="0" smtClean="0">
                          <a:solidFill>
                            <a:schemeClr val="tx1">
                              <a:lumMod val="95000"/>
                              <a:lumOff val="5000"/>
                            </a:schemeClr>
                          </a:solidFill>
                          <a:effectLst/>
                          <a:latin typeface="+mn-ea"/>
                          <a:ea typeface="+mn-ea"/>
                        </a:rPr>
                        <a:t>tuple</a:t>
                      </a:r>
                      <a:r>
                        <a:rPr lang="en-US" sz="1400" dirty="0" smtClean="0">
                          <a:effectLst/>
                        </a:rPr>
                        <a:t> </a:t>
                      </a:r>
                      <a:r>
                        <a:rPr lang="en-US" sz="1400" dirty="0">
                          <a:effectLst/>
                        </a:rPr>
                        <a:t>with max value.</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smtClean="0">
                          <a:solidFill>
                            <a:schemeClr val="tx1">
                              <a:lumMod val="95000"/>
                              <a:lumOff val="5000"/>
                            </a:schemeClr>
                          </a:solidFill>
                          <a:effectLst/>
                          <a:latin typeface="+mn-ea"/>
                          <a:ea typeface="+mn-ea"/>
                        </a:rPr>
                        <a:t>min(tuple)</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dirty="0" smtClean="0">
                          <a:effectLst/>
                        </a:rPr>
                        <a:t>Returns </a:t>
                      </a:r>
                      <a:r>
                        <a:rPr lang="en-US" sz="1400" dirty="0">
                          <a:effectLst/>
                        </a:rPr>
                        <a:t>item from the </a:t>
                      </a:r>
                      <a:r>
                        <a:rPr lang="en-US" altLang="ko-KR" sz="1400" b="0" u="none" strike="noStrike" dirty="0" smtClean="0">
                          <a:solidFill>
                            <a:schemeClr val="tx1">
                              <a:lumMod val="95000"/>
                              <a:lumOff val="5000"/>
                            </a:schemeClr>
                          </a:solidFill>
                          <a:effectLst/>
                          <a:latin typeface="+mn-ea"/>
                          <a:ea typeface="+mn-ea"/>
                        </a:rPr>
                        <a:t>tuple</a:t>
                      </a:r>
                      <a:r>
                        <a:rPr lang="en-US" sz="1400" dirty="0" smtClean="0">
                          <a:effectLst/>
                        </a:rPr>
                        <a:t> </a:t>
                      </a:r>
                      <a:r>
                        <a:rPr lang="en-US" sz="1400" dirty="0">
                          <a:effectLst/>
                        </a:rPr>
                        <a:t>with min value.</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smtClean="0">
                          <a:solidFill>
                            <a:schemeClr val="tx1">
                              <a:lumMod val="95000"/>
                              <a:lumOff val="5000"/>
                            </a:schemeClr>
                          </a:solidFill>
                          <a:effectLst/>
                          <a:latin typeface="+mn-ea"/>
                          <a:ea typeface="+mn-ea"/>
                        </a:rPr>
                        <a:t>tuple(</a:t>
                      </a:r>
                      <a:r>
                        <a:rPr lang="en-US" altLang="ko-KR" sz="1400" b="0" u="none" strike="noStrike" dirty="0" err="1" smtClean="0">
                          <a:solidFill>
                            <a:schemeClr val="tx1">
                              <a:lumMod val="95000"/>
                              <a:lumOff val="5000"/>
                            </a:schemeClr>
                          </a:solidFill>
                          <a:effectLst/>
                          <a:latin typeface="+mn-ea"/>
                          <a:ea typeface="+mn-ea"/>
                        </a:rPr>
                        <a:t>seq</a:t>
                      </a:r>
                      <a:r>
                        <a:rPr lang="en-US" altLang="ko-KR" sz="1400" b="0" u="none" strike="noStrike" dirty="0" smtClean="0">
                          <a:solidFill>
                            <a:schemeClr val="tx1">
                              <a:lumMod val="95000"/>
                              <a:lumOff val="5000"/>
                            </a:schemeClr>
                          </a:solidFill>
                          <a:effectLst/>
                          <a:latin typeface="+mn-ea"/>
                          <a:ea typeface="+mn-ea"/>
                        </a:rPr>
                        <a: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smtClean="0">
                          <a:effectLst/>
                        </a:rPr>
                        <a:t>Converts </a:t>
                      </a:r>
                      <a:r>
                        <a:rPr lang="en-US" sz="1400" dirty="0">
                          <a:effectLst/>
                        </a:rPr>
                        <a:t>a </a:t>
                      </a:r>
                      <a:r>
                        <a:rPr lang="en-US" sz="1400" dirty="0" smtClean="0">
                          <a:effectLst/>
                        </a:rPr>
                        <a:t>list </a:t>
                      </a:r>
                      <a:r>
                        <a:rPr lang="en-US" sz="1400" dirty="0">
                          <a:effectLst/>
                        </a:rPr>
                        <a:t>into </a:t>
                      </a:r>
                      <a:r>
                        <a:rPr lang="en-US" sz="1400" dirty="0" smtClean="0">
                          <a:effectLst/>
                        </a:rPr>
                        <a:t>a </a:t>
                      </a:r>
                      <a:r>
                        <a:rPr lang="en-US" altLang="ko-KR" sz="1400" b="0" u="none" strike="noStrike" dirty="0" smtClean="0">
                          <a:solidFill>
                            <a:schemeClr val="tx1">
                              <a:lumMod val="95000"/>
                              <a:lumOff val="5000"/>
                            </a:schemeClr>
                          </a:solidFill>
                          <a:effectLst/>
                          <a:latin typeface="+mn-ea"/>
                          <a:ea typeface="+mn-ea"/>
                        </a:rPr>
                        <a:t>tuple</a:t>
                      </a:r>
                      <a:r>
                        <a:rPr lang="en-US" sz="1400" dirty="0" smtClean="0">
                          <a:effectLst/>
                        </a:rPr>
                        <a:t>.</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41130">
                <a:tc>
                  <a:txBody>
                    <a:bodyPr/>
                    <a:lstStyle/>
                    <a:p>
                      <a:pPr algn="ctr" fontAlgn="t"/>
                      <a:r>
                        <a:rPr lang="en-US" altLang="ko-KR" sz="1400" b="0" u="none" strike="noStrike" dirty="0" err="1" smtClean="0">
                          <a:solidFill>
                            <a:schemeClr val="tx1">
                              <a:lumMod val="95000"/>
                              <a:lumOff val="5000"/>
                            </a:schemeClr>
                          </a:solidFill>
                          <a:effectLst/>
                          <a:latin typeface="+mn-ea"/>
                          <a:ea typeface="+mn-ea"/>
                        </a:rPr>
                        <a:t>str</a:t>
                      </a:r>
                      <a:r>
                        <a:rPr lang="en-US" altLang="ko-KR" sz="1400" b="0" u="none" strike="noStrike" dirty="0" smtClean="0">
                          <a:solidFill>
                            <a:schemeClr val="tx1">
                              <a:lumMod val="95000"/>
                              <a:lumOff val="5000"/>
                            </a:schemeClr>
                          </a:solidFill>
                          <a:effectLst/>
                          <a:latin typeface="+mn-ea"/>
                          <a:ea typeface="+mn-ea"/>
                        </a:rPr>
                        <a:t>(tuple)</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kumimoji="0" lang="en-US" altLang="ko-KR" sz="1400" b="0" i="0" kern="1200" dirty="0" smtClean="0">
                          <a:solidFill>
                            <a:schemeClr val="tx1"/>
                          </a:solidFill>
                          <a:effectLst/>
                          <a:latin typeface="+mn-lt"/>
                          <a:ea typeface="+mn-ea"/>
                          <a:cs typeface="+mn-cs"/>
                        </a:rPr>
                        <a:t>Produces a printable string representation of a </a:t>
                      </a:r>
                      <a:r>
                        <a:rPr lang="en-US" altLang="ko-KR" sz="1400" b="0" u="none" strike="noStrike" dirty="0" smtClean="0">
                          <a:solidFill>
                            <a:schemeClr val="tx1">
                              <a:lumMod val="95000"/>
                              <a:lumOff val="5000"/>
                            </a:schemeClr>
                          </a:solidFill>
                          <a:effectLst/>
                          <a:latin typeface="+mn-ea"/>
                          <a:ea typeface="+mn-ea"/>
                        </a:rPr>
                        <a:t>tuple</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64089">
                <a:tc>
                  <a:txBody>
                    <a:bodyPr/>
                    <a:lstStyle/>
                    <a:p>
                      <a:pPr algn="ctr" fontAlgn="t"/>
                      <a:r>
                        <a:rPr lang="en-US" altLang="ko-KR" sz="1400" b="0" u="none" strike="noStrike" dirty="0" smtClean="0">
                          <a:solidFill>
                            <a:schemeClr val="tx1">
                              <a:lumMod val="95000"/>
                              <a:lumOff val="5000"/>
                            </a:schemeClr>
                          </a:solidFill>
                          <a:effectLst/>
                          <a:latin typeface="+mn-ea"/>
                          <a:ea typeface="+mn-ea"/>
                        </a:rPr>
                        <a:t>type(tuple)</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kumimoji="0" lang="en-US" altLang="ko-KR" sz="1400" b="0" i="0" kern="1200" dirty="0" smtClean="0">
                          <a:solidFill>
                            <a:schemeClr val="tx1"/>
                          </a:solidFill>
                          <a:effectLst/>
                          <a:latin typeface="+mn-lt"/>
                          <a:ea typeface="+mn-ea"/>
                          <a:cs typeface="+mn-cs"/>
                        </a:rPr>
                        <a:t>Returns the type of the passed variable. If passed variable is </a:t>
                      </a:r>
                      <a:r>
                        <a:rPr lang="en-US" altLang="ko-KR" sz="1400" b="0" u="none" strike="noStrike" dirty="0" smtClean="0">
                          <a:solidFill>
                            <a:schemeClr val="tx1">
                              <a:lumMod val="95000"/>
                              <a:lumOff val="5000"/>
                            </a:schemeClr>
                          </a:solidFill>
                          <a:effectLst/>
                          <a:latin typeface="+mn-ea"/>
                          <a:ea typeface="+mn-ea"/>
                        </a:rPr>
                        <a:t>tuple</a:t>
                      </a:r>
                      <a:r>
                        <a:rPr kumimoji="0" lang="en-US" altLang="ko-KR" sz="1400" b="0" i="0" kern="1200" dirty="0" smtClean="0">
                          <a:solidFill>
                            <a:schemeClr val="tx1"/>
                          </a:solidFill>
                          <a:effectLst/>
                          <a:latin typeface="+mn-lt"/>
                          <a:ea typeface="+mn-ea"/>
                          <a:cs typeface="+mn-cs"/>
                        </a:rPr>
                        <a:t>, then it would return a </a:t>
                      </a:r>
                      <a:r>
                        <a:rPr lang="en-US" altLang="ko-KR" sz="1400" b="0" u="none" strike="noStrike" dirty="0" smtClean="0">
                          <a:solidFill>
                            <a:schemeClr val="tx1">
                              <a:lumMod val="95000"/>
                              <a:lumOff val="5000"/>
                            </a:schemeClr>
                          </a:solidFill>
                          <a:effectLst/>
                          <a:latin typeface="+mn-ea"/>
                          <a:ea typeface="+mn-ea"/>
                        </a:rPr>
                        <a:t>tuple</a:t>
                      </a:r>
                      <a:r>
                        <a:rPr kumimoji="0" lang="en-US" altLang="ko-KR" sz="1400" b="0" i="0" kern="1200" dirty="0" smtClean="0">
                          <a:solidFill>
                            <a:schemeClr val="tx1"/>
                          </a:solidFill>
                          <a:effectLst/>
                          <a:latin typeface="+mn-lt"/>
                          <a:ea typeface="+mn-ea"/>
                          <a:cs typeface="+mn-cs"/>
                        </a:rPr>
                        <a:t> type.</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0246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Set Type</a:t>
            </a:r>
            <a:endParaRPr lang="ko-KR" altLang="en-US" dirty="0"/>
          </a:p>
        </p:txBody>
      </p:sp>
    </p:spTree>
    <p:extLst>
      <p:ext uri="{BB962C8B-B14F-4D97-AF65-F5344CB8AC3E}">
        <p14:creationId xmlns:p14="http://schemas.microsoft.com/office/powerpoint/2010/main" val="3839826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Values and data </a:t>
            </a:r>
            <a:r>
              <a:rPr lang="en-US" altLang="ko-KR" dirty="0" smtClean="0"/>
              <a:t>types:</a:t>
            </a:r>
            <a:r>
              <a:rPr lang="ko-KR" altLang="en-US" dirty="0" smtClean="0"/>
              <a:t>분자</a:t>
            </a:r>
            <a:endParaRPr lang="ko-KR" altLang="en-US" dirty="0"/>
          </a:p>
        </p:txBody>
      </p:sp>
      <p:sp>
        <p:nvSpPr>
          <p:cNvPr id="24" name="내용 개체 틀 2"/>
          <p:cNvSpPr>
            <a:spLocks noGrp="1"/>
          </p:cNvSpPr>
          <p:nvPr>
            <p:ph sz="quarter" idx="1"/>
          </p:nvPr>
        </p:nvSpPr>
        <p:spPr>
          <a:xfrm>
            <a:off x="457200" y="1628800"/>
            <a:ext cx="8229600" cy="1190020"/>
          </a:xfrm>
        </p:spPr>
        <p:txBody>
          <a:bodyPr>
            <a:normAutofit/>
          </a:bodyPr>
          <a:lstStyle/>
          <a:p>
            <a:pPr marL="0" indent="0">
              <a:buNone/>
            </a:pPr>
            <a:r>
              <a:rPr lang="en-US" altLang="ko-KR" dirty="0" smtClean="0"/>
              <a:t> </a:t>
            </a:r>
            <a:r>
              <a:rPr lang="ko-KR" altLang="en-US" dirty="0" smtClean="0"/>
              <a:t>프로그램 언어에서 가장 기본적인 것인 </a:t>
            </a:r>
            <a:r>
              <a:rPr lang="en-US" altLang="ko-KR" dirty="0" smtClean="0"/>
              <a:t>Value</a:t>
            </a:r>
            <a:r>
              <a:rPr lang="ko-KR" altLang="en-US" dirty="0" smtClean="0"/>
              <a:t>가 가진 형식이 데이터 타입</a:t>
            </a:r>
            <a:endParaRPr lang="en-US" altLang="ko-KR" dirty="0" smtClean="0"/>
          </a:p>
        </p:txBody>
      </p:sp>
      <p:grpSp>
        <p:nvGrpSpPr>
          <p:cNvPr id="66" name="그룹 65"/>
          <p:cNvGrpSpPr/>
          <p:nvPr/>
        </p:nvGrpSpPr>
        <p:grpSpPr>
          <a:xfrm>
            <a:off x="854897" y="2892098"/>
            <a:ext cx="7617294" cy="1833046"/>
            <a:chOff x="1331640" y="3725942"/>
            <a:chExt cx="7617294" cy="2717750"/>
          </a:xfrm>
        </p:grpSpPr>
        <p:grpSp>
          <p:nvGrpSpPr>
            <p:cNvPr id="63" name="그룹 62"/>
            <p:cNvGrpSpPr/>
            <p:nvPr/>
          </p:nvGrpSpPr>
          <p:grpSpPr>
            <a:xfrm>
              <a:off x="1331640" y="3725942"/>
              <a:ext cx="1872208" cy="1440160"/>
              <a:chOff x="1331640" y="3725942"/>
              <a:chExt cx="1872208" cy="1440160"/>
            </a:xfrm>
          </p:grpSpPr>
          <p:sp>
            <p:nvSpPr>
              <p:cNvPr id="10" name="직사각형 9"/>
              <p:cNvSpPr/>
              <p:nvPr/>
            </p:nvSpPr>
            <p:spPr>
              <a:xfrm>
                <a:off x="1331640" y="3725942"/>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reference</a:t>
                </a:r>
                <a:endParaRPr lang="ko-KR" altLang="en-US" dirty="0"/>
              </a:p>
            </p:txBody>
          </p:sp>
          <p:sp>
            <p:nvSpPr>
              <p:cNvPr id="30" name="직사각형 29"/>
              <p:cNvSpPr/>
              <p:nvPr/>
            </p:nvSpPr>
            <p:spPr>
              <a:xfrm>
                <a:off x="1331640" y="4229998"/>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type</a:t>
                </a:r>
                <a:endParaRPr lang="ko-KR" altLang="en-US" dirty="0"/>
              </a:p>
            </p:txBody>
          </p:sp>
          <p:sp>
            <p:nvSpPr>
              <p:cNvPr id="32" name="직사각형 31"/>
              <p:cNvSpPr/>
              <p:nvPr/>
            </p:nvSpPr>
            <p:spPr>
              <a:xfrm>
                <a:off x="1331640" y="4734054"/>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element</a:t>
                </a:r>
                <a:endParaRPr lang="ko-KR" altLang="en-US" dirty="0"/>
              </a:p>
            </p:txBody>
          </p:sp>
        </p:grpSp>
        <p:sp>
          <p:nvSpPr>
            <p:cNvPr id="34" name="직사각형 33"/>
            <p:cNvSpPr/>
            <p:nvPr/>
          </p:nvSpPr>
          <p:spPr>
            <a:xfrm>
              <a:off x="4675308" y="3725942"/>
              <a:ext cx="1287143" cy="263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reference</a:t>
              </a:r>
              <a:endParaRPr lang="ko-KR" altLang="en-US" sz="1200" dirty="0"/>
            </a:p>
          </p:txBody>
        </p:sp>
        <p:sp>
          <p:nvSpPr>
            <p:cNvPr id="35" name="직사각형 34"/>
            <p:cNvSpPr/>
            <p:nvPr/>
          </p:nvSpPr>
          <p:spPr>
            <a:xfrm>
              <a:off x="4677640" y="4029841"/>
              <a:ext cx="1287143" cy="263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type</a:t>
              </a:r>
              <a:endParaRPr lang="ko-KR" altLang="en-US" sz="1200" dirty="0"/>
            </a:p>
          </p:txBody>
        </p:sp>
        <p:sp>
          <p:nvSpPr>
            <p:cNvPr id="36" name="직사각형 35"/>
            <p:cNvSpPr/>
            <p:nvPr/>
          </p:nvSpPr>
          <p:spPr>
            <a:xfrm>
              <a:off x="4677640" y="4327816"/>
              <a:ext cx="1287143" cy="263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value</a:t>
              </a:r>
              <a:endParaRPr lang="ko-KR" altLang="en-US" sz="1200" dirty="0"/>
            </a:p>
          </p:txBody>
        </p:sp>
        <p:sp>
          <p:nvSpPr>
            <p:cNvPr id="37" name="TextBox 36"/>
            <p:cNvSpPr txBox="1"/>
            <p:nvPr/>
          </p:nvSpPr>
          <p:spPr>
            <a:xfrm>
              <a:off x="6000896" y="4064496"/>
              <a:ext cx="792088" cy="182691"/>
            </a:xfrm>
            <a:prstGeom prst="rect">
              <a:avLst/>
            </a:prstGeom>
            <a:noFill/>
          </p:spPr>
          <p:txBody>
            <a:bodyPr wrap="square" rtlCol="0">
              <a:spAutoFit/>
            </a:bodyPr>
            <a:lstStyle/>
            <a:p>
              <a:r>
                <a:rPr lang="en-US" altLang="ko-KR" sz="1200" dirty="0" err="1" smtClean="0"/>
                <a:t>int</a:t>
              </a:r>
              <a:endParaRPr lang="ko-KR" altLang="en-US" sz="1200" dirty="0"/>
            </a:p>
          </p:txBody>
        </p:sp>
        <p:sp>
          <p:nvSpPr>
            <p:cNvPr id="38" name="TextBox 37"/>
            <p:cNvSpPr txBox="1"/>
            <p:nvPr/>
          </p:nvSpPr>
          <p:spPr>
            <a:xfrm>
              <a:off x="6000896" y="3761132"/>
              <a:ext cx="792088" cy="144705"/>
            </a:xfrm>
            <a:prstGeom prst="rect">
              <a:avLst/>
            </a:prstGeom>
            <a:noFill/>
          </p:spPr>
          <p:txBody>
            <a:bodyPr wrap="square" rtlCol="0">
              <a:spAutoFit/>
            </a:bodyPr>
            <a:lstStyle/>
            <a:p>
              <a:r>
                <a:rPr lang="en-US" altLang="ko-KR" sz="1200" dirty="0"/>
                <a:t> </a:t>
              </a:r>
              <a:r>
                <a:rPr lang="ko-KR" altLang="en-US" sz="1200" dirty="0" smtClean="0"/>
                <a:t>주</a:t>
              </a:r>
              <a:r>
                <a:rPr lang="ko-KR" altLang="en-US" sz="1200" dirty="0"/>
                <a:t>소</a:t>
              </a:r>
            </a:p>
          </p:txBody>
        </p:sp>
        <p:sp>
          <p:nvSpPr>
            <p:cNvPr id="40" name="TextBox 39"/>
            <p:cNvSpPr txBox="1"/>
            <p:nvPr/>
          </p:nvSpPr>
          <p:spPr>
            <a:xfrm>
              <a:off x="6000896" y="4363006"/>
              <a:ext cx="1842764" cy="410690"/>
            </a:xfrm>
            <a:prstGeom prst="rect">
              <a:avLst/>
            </a:prstGeom>
            <a:noFill/>
          </p:spPr>
          <p:txBody>
            <a:bodyPr wrap="square" rtlCol="0">
              <a:spAutoFit/>
            </a:bodyPr>
            <a:lstStyle/>
            <a:p>
              <a:r>
                <a:rPr lang="en-US" altLang="ko-KR" sz="1200" dirty="0"/>
                <a:t>1</a:t>
              </a:r>
              <a:endParaRPr lang="ko-KR" altLang="en-US" sz="1200" dirty="0"/>
            </a:p>
          </p:txBody>
        </p:sp>
        <p:grpSp>
          <p:nvGrpSpPr>
            <p:cNvPr id="13" name="그룹 12"/>
            <p:cNvGrpSpPr/>
            <p:nvPr/>
          </p:nvGrpSpPr>
          <p:grpSpPr>
            <a:xfrm>
              <a:off x="4663544" y="4814446"/>
              <a:ext cx="1298908" cy="998781"/>
              <a:chOff x="4663543" y="4814446"/>
              <a:chExt cx="1891883" cy="1426830"/>
            </a:xfrm>
          </p:grpSpPr>
          <p:sp>
            <p:nvSpPr>
              <p:cNvPr id="42" name="직사각형 41"/>
              <p:cNvSpPr/>
              <p:nvPr/>
            </p:nvSpPr>
            <p:spPr>
              <a:xfrm>
                <a:off x="4663543" y="4814446"/>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reference</a:t>
                </a:r>
                <a:endParaRPr lang="ko-KR" altLang="en-US" sz="1000" dirty="0"/>
              </a:p>
            </p:txBody>
          </p:sp>
          <p:sp>
            <p:nvSpPr>
              <p:cNvPr id="43" name="직사각형 42"/>
              <p:cNvSpPr/>
              <p:nvPr/>
            </p:nvSpPr>
            <p:spPr>
              <a:xfrm>
                <a:off x="4663543" y="5305172"/>
                <a:ext cx="1872208" cy="432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type</a:t>
                </a:r>
                <a:endParaRPr lang="ko-KR" altLang="en-US" sz="1000" dirty="0"/>
              </a:p>
            </p:txBody>
          </p:sp>
          <p:sp>
            <p:nvSpPr>
              <p:cNvPr id="44" name="직사각형 43"/>
              <p:cNvSpPr/>
              <p:nvPr/>
            </p:nvSpPr>
            <p:spPr>
              <a:xfrm>
                <a:off x="4683218" y="5809227"/>
                <a:ext cx="1872208" cy="432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smtClean="0"/>
                  <a:t>element</a:t>
                </a:r>
                <a:endParaRPr lang="ko-KR" altLang="en-US" sz="1000" dirty="0"/>
              </a:p>
            </p:txBody>
          </p:sp>
        </p:grpSp>
        <p:sp>
          <p:nvSpPr>
            <p:cNvPr id="45" name="TextBox 44"/>
            <p:cNvSpPr txBox="1"/>
            <p:nvPr/>
          </p:nvSpPr>
          <p:spPr>
            <a:xfrm>
              <a:off x="6012160" y="5252055"/>
              <a:ext cx="792088" cy="276999"/>
            </a:xfrm>
            <a:prstGeom prst="rect">
              <a:avLst/>
            </a:prstGeom>
            <a:noFill/>
          </p:spPr>
          <p:txBody>
            <a:bodyPr wrap="square" rtlCol="0">
              <a:spAutoFit/>
            </a:bodyPr>
            <a:lstStyle/>
            <a:p>
              <a:r>
                <a:rPr lang="en-US" altLang="ko-KR" sz="1200" dirty="0" smtClean="0"/>
                <a:t>list</a:t>
              </a:r>
              <a:endParaRPr lang="ko-KR" altLang="en-US" sz="1200" dirty="0"/>
            </a:p>
          </p:txBody>
        </p:sp>
        <p:sp>
          <p:nvSpPr>
            <p:cNvPr id="46" name="TextBox 45"/>
            <p:cNvSpPr txBox="1"/>
            <p:nvPr/>
          </p:nvSpPr>
          <p:spPr>
            <a:xfrm>
              <a:off x="6012160" y="4948691"/>
              <a:ext cx="792088" cy="144705"/>
            </a:xfrm>
            <a:prstGeom prst="rect">
              <a:avLst/>
            </a:prstGeom>
            <a:noFill/>
          </p:spPr>
          <p:txBody>
            <a:bodyPr wrap="square" rtlCol="0">
              <a:spAutoFit/>
            </a:bodyPr>
            <a:lstStyle/>
            <a:p>
              <a:r>
                <a:rPr lang="en-US" altLang="ko-KR" sz="1200" dirty="0"/>
                <a:t> </a:t>
              </a:r>
              <a:r>
                <a:rPr lang="ko-KR" altLang="en-US" sz="1200" dirty="0" smtClean="0"/>
                <a:t>주</a:t>
              </a:r>
              <a:r>
                <a:rPr lang="ko-KR" altLang="en-US" sz="1200" dirty="0"/>
                <a:t>소</a:t>
              </a:r>
            </a:p>
          </p:txBody>
        </p:sp>
        <p:cxnSp>
          <p:nvCxnSpPr>
            <p:cNvPr id="26" name="꺾인 연결선 25"/>
            <p:cNvCxnSpPr>
              <a:stCxn id="44" idx="3"/>
              <a:endCxn id="48" idx="0"/>
            </p:cNvCxnSpPr>
            <p:nvPr/>
          </p:nvCxnSpPr>
          <p:spPr>
            <a:xfrm>
              <a:off x="5962452" y="5662010"/>
              <a:ext cx="804101" cy="1605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 name="그룹 50"/>
            <p:cNvGrpSpPr/>
            <p:nvPr/>
          </p:nvGrpSpPr>
          <p:grpSpPr>
            <a:xfrm>
              <a:off x="7308303" y="5824618"/>
              <a:ext cx="934411" cy="601874"/>
              <a:chOff x="6660232" y="5559238"/>
              <a:chExt cx="1289475" cy="865194"/>
            </a:xfrm>
          </p:grpSpPr>
          <p:sp>
            <p:nvSpPr>
              <p:cNvPr id="52" name="직사각형 51"/>
              <p:cNvSpPr/>
              <p:nvPr/>
            </p:nvSpPr>
            <p:spPr>
              <a:xfrm>
                <a:off x="6660232" y="5559238"/>
                <a:ext cx="1287143" cy="263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reference</a:t>
                </a:r>
                <a:endParaRPr lang="ko-KR" altLang="en-US" sz="800" dirty="0"/>
              </a:p>
            </p:txBody>
          </p:sp>
          <p:sp>
            <p:nvSpPr>
              <p:cNvPr id="53" name="직사각형 52"/>
              <p:cNvSpPr/>
              <p:nvPr/>
            </p:nvSpPr>
            <p:spPr>
              <a:xfrm>
                <a:off x="6662564" y="5863137"/>
                <a:ext cx="1287143" cy="263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type</a:t>
                </a:r>
                <a:endParaRPr lang="ko-KR" altLang="en-US" sz="800" dirty="0"/>
              </a:p>
            </p:txBody>
          </p:sp>
          <p:sp>
            <p:nvSpPr>
              <p:cNvPr id="54" name="직사각형 53"/>
              <p:cNvSpPr/>
              <p:nvPr/>
            </p:nvSpPr>
            <p:spPr>
              <a:xfrm>
                <a:off x="6662564" y="6161112"/>
                <a:ext cx="1287143" cy="263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value</a:t>
                </a:r>
                <a:endParaRPr lang="ko-KR" altLang="en-US" sz="800" dirty="0"/>
              </a:p>
            </p:txBody>
          </p:sp>
        </p:grpSp>
        <p:grpSp>
          <p:nvGrpSpPr>
            <p:cNvPr id="28" name="그룹 27"/>
            <p:cNvGrpSpPr/>
            <p:nvPr/>
          </p:nvGrpSpPr>
          <p:grpSpPr>
            <a:xfrm>
              <a:off x="6300192" y="5822558"/>
              <a:ext cx="934411" cy="601874"/>
              <a:chOff x="6660232" y="5559238"/>
              <a:chExt cx="1289475" cy="865194"/>
            </a:xfrm>
          </p:grpSpPr>
          <p:sp>
            <p:nvSpPr>
              <p:cNvPr id="48" name="직사각형 47"/>
              <p:cNvSpPr/>
              <p:nvPr/>
            </p:nvSpPr>
            <p:spPr>
              <a:xfrm>
                <a:off x="6660232" y="5559238"/>
                <a:ext cx="1287143" cy="263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reference</a:t>
                </a:r>
                <a:endParaRPr lang="ko-KR" altLang="en-US" sz="800" dirty="0"/>
              </a:p>
            </p:txBody>
          </p:sp>
          <p:sp>
            <p:nvSpPr>
              <p:cNvPr id="49" name="직사각형 48"/>
              <p:cNvSpPr/>
              <p:nvPr/>
            </p:nvSpPr>
            <p:spPr>
              <a:xfrm>
                <a:off x="6662564" y="5863137"/>
                <a:ext cx="1287143" cy="263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type</a:t>
                </a:r>
                <a:endParaRPr lang="ko-KR" altLang="en-US" sz="800" dirty="0"/>
              </a:p>
            </p:txBody>
          </p:sp>
          <p:sp>
            <p:nvSpPr>
              <p:cNvPr id="50" name="직사각형 49"/>
              <p:cNvSpPr/>
              <p:nvPr/>
            </p:nvSpPr>
            <p:spPr>
              <a:xfrm>
                <a:off x="6662564" y="6161112"/>
                <a:ext cx="1287143" cy="263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value</a:t>
                </a:r>
                <a:endParaRPr lang="ko-KR" altLang="en-US" sz="800" dirty="0"/>
              </a:p>
            </p:txBody>
          </p:sp>
        </p:grpSp>
        <p:cxnSp>
          <p:nvCxnSpPr>
            <p:cNvPr id="57" name="꺾인 연결선 56"/>
            <p:cNvCxnSpPr>
              <a:stCxn id="44" idx="3"/>
              <a:endCxn id="52" idx="0"/>
            </p:cNvCxnSpPr>
            <p:nvPr/>
          </p:nvCxnSpPr>
          <p:spPr>
            <a:xfrm>
              <a:off x="5962452" y="5662010"/>
              <a:ext cx="1812212" cy="1626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265366" y="5735806"/>
              <a:ext cx="683568" cy="707886"/>
            </a:xfrm>
            <a:prstGeom prst="rect">
              <a:avLst/>
            </a:prstGeom>
            <a:noFill/>
          </p:spPr>
          <p:txBody>
            <a:bodyPr wrap="square" rtlCol="0">
              <a:spAutoFit/>
            </a:bodyPr>
            <a:lstStyle/>
            <a:p>
              <a:r>
                <a:rPr lang="en-US" altLang="ko-KR" sz="4000" dirty="0" smtClean="0"/>
                <a:t>…</a:t>
              </a:r>
              <a:endParaRPr lang="ko-KR" altLang="en-US" sz="4000" dirty="0"/>
            </a:p>
          </p:txBody>
        </p:sp>
        <p:cxnSp>
          <p:nvCxnSpPr>
            <p:cNvPr id="60" name="꺾인 연결선 59"/>
            <p:cNvCxnSpPr>
              <a:stCxn id="32" idx="3"/>
              <a:endCxn id="34" idx="1"/>
            </p:cNvCxnSpPr>
            <p:nvPr/>
          </p:nvCxnSpPr>
          <p:spPr>
            <a:xfrm flipV="1">
              <a:off x="3203848" y="3857602"/>
              <a:ext cx="1471460" cy="10924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꺾인 연결선 61"/>
            <p:cNvCxnSpPr>
              <a:stCxn id="32" idx="3"/>
              <a:endCxn id="42" idx="1"/>
            </p:cNvCxnSpPr>
            <p:nvPr/>
          </p:nvCxnSpPr>
          <p:spPr>
            <a:xfrm>
              <a:off x="3203848" y="4950078"/>
              <a:ext cx="1459696" cy="1558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3203848" y="3902679"/>
              <a:ext cx="792088" cy="144705"/>
            </a:xfrm>
            <a:prstGeom prst="rect">
              <a:avLst/>
            </a:prstGeom>
            <a:noFill/>
          </p:spPr>
          <p:txBody>
            <a:bodyPr wrap="square" rtlCol="0">
              <a:spAutoFit/>
            </a:bodyPr>
            <a:lstStyle/>
            <a:p>
              <a:r>
                <a:rPr lang="en-US" altLang="ko-KR" sz="1200" dirty="0"/>
                <a:t> </a:t>
              </a:r>
              <a:r>
                <a:rPr lang="ko-KR" altLang="en-US" sz="1200" dirty="0" smtClean="0"/>
                <a:t>주</a:t>
              </a:r>
              <a:r>
                <a:rPr lang="ko-KR" altLang="en-US" sz="1200" dirty="0"/>
                <a:t>소</a:t>
              </a:r>
            </a:p>
          </p:txBody>
        </p:sp>
        <p:sp>
          <p:nvSpPr>
            <p:cNvPr id="65" name="TextBox 64"/>
            <p:cNvSpPr txBox="1"/>
            <p:nvPr/>
          </p:nvSpPr>
          <p:spPr>
            <a:xfrm>
              <a:off x="3275856" y="4236789"/>
              <a:ext cx="792088" cy="276999"/>
            </a:xfrm>
            <a:prstGeom prst="rect">
              <a:avLst/>
            </a:prstGeom>
            <a:noFill/>
          </p:spPr>
          <p:txBody>
            <a:bodyPr wrap="square" rtlCol="0">
              <a:spAutoFit/>
            </a:bodyPr>
            <a:lstStyle/>
            <a:p>
              <a:r>
                <a:rPr lang="en-US" altLang="ko-KR" sz="1200" dirty="0" smtClean="0"/>
                <a:t>list</a:t>
              </a:r>
              <a:endParaRPr lang="ko-KR" altLang="en-US" sz="1200" dirty="0"/>
            </a:p>
          </p:txBody>
        </p:sp>
      </p:grpSp>
      <p:sp>
        <p:nvSpPr>
          <p:cNvPr id="67" name="직사각형 66"/>
          <p:cNvSpPr/>
          <p:nvPr/>
        </p:nvSpPr>
        <p:spPr>
          <a:xfrm>
            <a:off x="827584" y="4869160"/>
            <a:ext cx="3974604"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v = [1,2,[3,4]]</a:t>
            </a:r>
          </a:p>
          <a:p>
            <a:r>
              <a:rPr lang="en-US" altLang="ko-KR" sz="1200" dirty="0"/>
              <a:t>&gt;&gt;&gt; v</a:t>
            </a:r>
          </a:p>
          <a:p>
            <a:r>
              <a:rPr lang="en-US" altLang="ko-KR" sz="1200" dirty="0"/>
              <a:t>[1, 2, [3, 4]]</a:t>
            </a:r>
          </a:p>
          <a:p>
            <a:r>
              <a:rPr lang="en-US" altLang="ko-KR" sz="1200" dirty="0"/>
              <a:t>&gt;&gt;&gt; </a:t>
            </a:r>
            <a:endParaRPr lang="ko-KR" altLang="en-US" sz="1200" dirty="0"/>
          </a:p>
        </p:txBody>
      </p:sp>
      <p:sp>
        <p:nvSpPr>
          <p:cNvPr id="68" name="직사각형 67"/>
          <p:cNvSpPr/>
          <p:nvPr/>
        </p:nvSpPr>
        <p:spPr>
          <a:xfrm>
            <a:off x="901386" y="5157192"/>
            <a:ext cx="1825719"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0" name="직선 화살표 연결선 69"/>
          <p:cNvCxnSpPr>
            <a:endCxn id="32" idx="2"/>
          </p:cNvCxnSpPr>
          <p:nvPr/>
        </p:nvCxnSpPr>
        <p:spPr>
          <a:xfrm flipV="1">
            <a:off x="1791001" y="3863445"/>
            <a:ext cx="0" cy="129374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6241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Set </a:t>
            </a:r>
            <a:r>
              <a:rPr lang="ko-KR" altLang="en-US" dirty="0" smtClean="0"/>
              <a:t>타입</a:t>
            </a:r>
            <a:endParaRPr lang="ko-KR" altLang="en-US" dirty="0"/>
          </a:p>
        </p:txBody>
      </p:sp>
      <p:sp>
        <p:nvSpPr>
          <p:cNvPr id="24" name="내용 개체 틀 2"/>
          <p:cNvSpPr>
            <a:spLocks noGrp="1"/>
          </p:cNvSpPr>
          <p:nvPr>
            <p:ph sz="quarter" idx="1"/>
          </p:nvPr>
        </p:nvSpPr>
        <p:spPr>
          <a:xfrm>
            <a:off x="457200" y="1772816"/>
            <a:ext cx="8229600" cy="3168352"/>
          </a:xfrm>
        </p:spPr>
        <p:txBody>
          <a:bodyPr>
            <a:normAutofit/>
          </a:bodyPr>
          <a:lstStyle/>
          <a:p>
            <a:pPr marL="0" indent="0">
              <a:buNone/>
            </a:pPr>
            <a:r>
              <a:rPr lang="ko-KR" altLang="en-US" dirty="0"/>
              <a:t>중복을 허용하지 </a:t>
            </a:r>
            <a:r>
              <a:rPr lang="ko-KR" altLang="en-US" dirty="0" smtClean="0"/>
              <a:t>않고</a:t>
            </a:r>
            <a:r>
              <a:rPr lang="en-US" altLang="ko-KR" dirty="0" smtClean="0"/>
              <a:t>, </a:t>
            </a:r>
            <a:r>
              <a:rPr lang="ko-KR" altLang="en-US" dirty="0" smtClean="0"/>
              <a:t>순서가 없음</a:t>
            </a:r>
            <a:r>
              <a:rPr lang="en-US" altLang="ko-KR" dirty="0" smtClean="0"/>
              <a:t> </a:t>
            </a:r>
            <a:r>
              <a:rPr lang="en-US" altLang="ko-KR" dirty="0"/>
              <a:t>(unordered</a:t>
            </a:r>
            <a:r>
              <a:rPr lang="en-US" altLang="ko-KR" dirty="0" smtClean="0"/>
              <a:t>)</a:t>
            </a:r>
          </a:p>
          <a:p>
            <a:pPr marL="0" indent="0">
              <a:buNone/>
            </a:pPr>
            <a:r>
              <a:rPr lang="ko-KR" altLang="en-US" dirty="0" smtClean="0"/>
              <a:t>교집합</a:t>
            </a:r>
            <a:r>
              <a:rPr lang="en-US" altLang="ko-KR" dirty="0" smtClean="0"/>
              <a:t>(&amp;), </a:t>
            </a:r>
            <a:r>
              <a:rPr lang="ko-KR" altLang="en-US" dirty="0" smtClean="0"/>
              <a:t>합집합</a:t>
            </a:r>
            <a:r>
              <a:rPr lang="en-US" altLang="ko-KR" dirty="0" smtClean="0"/>
              <a:t>(|), </a:t>
            </a:r>
            <a:r>
              <a:rPr lang="ko-KR" altLang="en-US" dirty="0" err="1" smtClean="0"/>
              <a:t>차집합</a:t>
            </a:r>
            <a:r>
              <a:rPr lang="en-US" altLang="ko-KR" dirty="0" smtClean="0"/>
              <a:t>(-) </a:t>
            </a:r>
            <a:r>
              <a:rPr lang="ko-KR" altLang="en-US" dirty="0" smtClean="0"/>
              <a:t>연산 처리</a:t>
            </a:r>
            <a:endParaRPr lang="en-US" altLang="ko-KR" dirty="0" smtClean="0"/>
          </a:p>
          <a:p>
            <a:pPr marL="0" indent="0">
              <a:buNone/>
            </a:pPr>
            <a:endParaRPr lang="en-US" altLang="ko-KR" dirty="0"/>
          </a:p>
          <a:p>
            <a:pPr marL="0" indent="0">
              <a:buNone/>
            </a:pPr>
            <a:r>
              <a:rPr lang="en-US" altLang="ko-KR" dirty="0" smtClean="0"/>
              <a:t>Set: mutable set</a:t>
            </a:r>
          </a:p>
          <a:p>
            <a:pPr marL="0" indent="0">
              <a:buNone/>
            </a:pPr>
            <a:r>
              <a:rPr lang="en-US" altLang="ko-KR" dirty="0" err="1" smtClean="0"/>
              <a:t>Frozenset</a:t>
            </a:r>
            <a:r>
              <a:rPr lang="en-US" altLang="ko-KR" dirty="0" smtClean="0"/>
              <a:t>: immutable set</a:t>
            </a:r>
          </a:p>
          <a:p>
            <a:pPr marL="0" indent="0">
              <a:buNone/>
            </a:pPr>
            <a:endParaRPr lang="en-US" altLang="ko-KR" b="1" dirty="0"/>
          </a:p>
          <a:p>
            <a:pPr marL="0" indent="0">
              <a:buNone/>
            </a:pPr>
            <a:endParaRPr lang="en-US" altLang="ko-KR" dirty="0" smtClean="0"/>
          </a:p>
          <a:p>
            <a:pPr marL="0" indent="0">
              <a:buNone/>
            </a:pPr>
            <a:endParaRPr lang="en-US" altLang="ko-KR" dirty="0" smtClean="0"/>
          </a:p>
        </p:txBody>
      </p:sp>
    </p:spTree>
    <p:extLst>
      <p:ext uri="{BB962C8B-B14F-4D97-AF65-F5344CB8AC3E}">
        <p14:creationId xmlns:p14="http://schemas.microsoft.com/office/powerpoint/2010/main" val="2582776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Set </a:t>
            </a:r>
            <a:r>
              <a:rPr lang="ko-KR" altLang="en-US" dirty="0" smtClean="0"/>
              <a:t>타입 </a:t>
            </a:r>
            <a:r>
              <a:rPr lang="en-US" altLang="ko-KR" dirty="0" smtClean="0"/>
              <a:t>– </a:t>
            </a:r>
            <a:r>
              <a:rPr lang="ko-KR" altLang="en-US" dirty="0" smtClean="0"/>
              <a:t>생성시 주의</a:t>
            </a:r>
            <a:endParaRPr lang="ko-KR" altLang="en-US" dirty="0"/>
          </a:p>
        </p:txBody>
      </p:sp>
      <p:sp>
        <p:nvSpPr>
          <p:cNvPr id="24" name="내용 개체 틀 2"/>
          <p:cNvSpPr>
            <a:spLocks noGrp="1"/>
          </p:cNvSpPr>
          <p:nvPr>
            <p:ph sz="quarter" idx="1"/>
          </p:nvPr>
        </p:nvSpPr>
        <p:spPr>
          <a:xfrm>
            <a:off x="457200" y="1772816"/>
            <a:ext cx="8229600" cy="1224136"/>
          </a:xfrm>
        </p:spPr>
        <p:txBody>
          <a:bodyPr>
            <a:normAutofit fontScale="92500" lnSpcReduction="20000"/>
          </a:bodyPr>
          <a:lstStyle/>
          <a:p>
            <a:pPr marL="0" indent="0">
              <a:buNone/>
            </a:pPr>
            <a:r>
              <a:rPr lang="en-US" altLang="ko-KR" dirty="0" smtClean="0"/>
              <a:t>Set()</a:t>
            </a:r>
            <a:r>
              <a:rPr lang="ko-KR" altLang="en-US" dirty="0" smtClean="0"/>
              <a:t>으로 생성시 </a:t>
            </a:r>
            <a:r>
              <a:rPr lang="ko-KR" altLang="en-US" dirty="0" err="1" smtClean="0"/>
              <a:t>파라미터는</a:t>
            </a:r>
            <a:r>
              <a:rPr lang="ko-KR" altLang="en-US" dirty="0" smtClean="0"/>
              <a:t> </a:t>
            </a:r>
            <a:r>
              <a:rPr lang="en-US" altLang="ko-KR" dirty="0" smtClean="0"/>
              <a:t>1</a:t>
            </a:r>
            <a:r>
              <a:rPr lang="ko-KR" altLang="en-US" dirty="0" smtClean="0"/>
              <a:t>개만 받는다</a:t>
            </a:r>
            <a:r>
              <a:rPr lang="en-US" altLang="ko-KR" dirty="0" smtClean="0"/>
              <a:t>. </a:t>
            </a:r>
            <a:r>
              <a:rPr lang="ko-KR" altLang="en-US" dirty="0" smtClean="0"/>
              <a:t>리스트 등 </a:t>
            </a:r>
            <a:r>
              <a:rPr lang="en-US" altLang="ko-KR" dirty="0" smtClean="0"/>
              <a:t>mutable</a:t>
            </a:r>
            <a:r>
              <a:rPr lang="ko-KR" altLang="en-US" dirty="0"/>
              <a:t> </a:t>
            </a:r>
            <a:r>
              <a:rPr lang="ko-KR" altLang="en-US" dirty="0" smtClean="0"/>
              <a:t>객체를 요소로 처리할 수 없다</a:t>
            </a:r>
            <a:r>
              <a:rPr lang="en-US" altLang="ko-KR" dirty="0" smtClean="0"/>
              <a:t>. </a:t>
            </a:r>
          </a:p>
          <a:p>
            <a:pPr marL="0" indent="0">
              <a:buNone/>
            </a:pPr>
            <a:r>
              <a:rPr lang="ko-KR" altLang="en-US" dirty="0" smtClean="0"/>
              <a:t>그래서  </a:t>
            </a:r>
            <a:r>
              <a:rPr lang="ko-KR" altLang="en-US" dirty="0" err="1" smtClean="0"/>
              <a:t>튜플로</a:t>
            </a:r>
            <a:r>
              <a:rPr lang="ko-KR" altLang="en-US" dirty="0" smtClean="0"/>
              <a:t> 처리</a:t>
            </a:r>
            <a:endParaRPr lang="en-US" altLang="ko-KR" dirty="0" smtClean="0"/>
          </a:p>
        </p:txBody>
      </p:sp>
      <p:sp>
        <p:nvSpPr>
          <p:cNvPr id="5" name="직사각형 4"/>
          <p:cNvSpPr/>
          <p:nvPr/>
        </p:nvSpPr>
        <p:spPr>
          <a:xfrm>
            <a:off x="1043608" y="3428976"/>
            <a:ext cx="3312368" cy="3096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s = set([1],[2])</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TypeError</a:t>
            </a:r>
            <a:r>
              <a:rPr lang="en-US" altLang="ko-KR" sz="1000" dirty="0"/>
              <a:t>: set expected at most 1 arguments, got </a:t>
            </a:r>
            <a:r>
              <a:rPr lang="en-US" altLang="ko-KR" sz="1000" dirty="0" smtClean="0"/>
              <a:t>2</a:t>
            </a:r>
          </a:p>
          <a:p>
            <a:r>
              <a:rPr lang="en-US" altLang="ko-KR" sz="1000" dirty="0"/>
              <a:t>&gt;&gt;&gt; s = set(([1],[2]))</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TypeError</a:t>
            </a:r>
            <a:r>
              <a:rPr lang="en-US" altLang="ko-KR" sz="1000" dirty="0"/>
              <a:t>: </a:t>
            </a:r>
            <a:r>
              <a:rPr lang="en-US" altLang="ko-KR" sz="1000" dirty="0" err="1"/>
              <a:t>unhashable</a:t>
            </a:r>
            <a:r>
              <a:rPr lang="en-US" altLang="ko-KR" sz="1000" dirty="0"/>
              <a:t> type: 'list'</a:t>
            </a:r>
          </a:p>
          <a:p>
            <a:r>
              <a:rPr lang="en-US" altLang="ko-KR" sz="1000" dirty="0"/>
              <a:t>&gt;&gt;&gt; </a:t>
            </a:r>
          </a:p>
          <a:p>
            <a:r>
              <a:rPr lang="en-US" altLang="ko-KR" sz="1000" dirty="0"/>
              <a:t>&gt;&gt;&gt; s = set(((1),(2)))</a:t>
            </a:r>
          </a:p>
          <a:p>
            <a:r>
              <a:rPr lang="en-US" altLang="ko-KR" sz="1000" dirty="0"/>
              <a:t>&gt;&gt;&gt; s</a:t>
            </a:r>
          </a:p>
          <a:p>
            <a:r>
              <a:rPr lang="en-US" altLang="ko-KR" sz="1000" dirty="0"/>
              <a:t>set([1, 2])</a:t>
            </a:r>
          </a:p>
          <a:p>
            <a:r>
              <a:rPr lang="en-US" altLang="ko-KR" sz="1000" dirty="0"/>
              <a:t>&gt;&gt;&gt; </a:t>
            </a:r>
            <a:endParaRPr lang="en-US" altLang="ko-KR" sz="1000" dirty="0" smtClean="0"/>
          </a:p>
          <a:p>
            <a:r>
              <a:rPr lang="en-US" altLang="ko-KR" sz="1000" dirty="0"/>
              <a:t>&gt;&gt;&gt; s = set({'a':1})</a:t>
            </a:r>
          </a:p>
          <a:p>
            <a:r>
              <a:rPr lang="en-US" altLang="ko-KR" sz="1000" dirty="0"/>
              <a:t>&gt;&gt;&gt; s</a:t>
            </a:r>
          </a:p>
          <a:p>
            <a:r>
              <a:rPr lang="en-US" altLang="ko-KR" sz="1000" dirty="0"/>
              <a:t>set(['a'])</a:t>
            </a:r>
            <a:endParaRPr lang="ko-KR" altLang="en-US" sz="1000" dirty="0"/>
          </a:p>
        </p:txBody>
      </p:sp>
      <p:sp>
        <p:nvSpPr>
          <p:cNvPr id="4" name="직사각형 3"/>
          <p:cNvSpPr/>
          <p:nvPr/>
        </p:nvSpPr>
        <p:spPr>
          <a:xfrm>
            <a:off x="971600" y="4437112"/>
            <a:ext cx="2808312"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5508104" y="3573016"/>
            <a:ext cx="2664296" cy="923330"/>
          </a:xfrm>
          <a:prstGeom prst="rect">
            <a:avLst/>
          </a:prstGeom>
          <a:noFill/>
        </p:spPr>
        <p:txBody>
          <a:bodyPr wrap="square" rtlCol="0">
            <a:spAutoFit/>
          </a:bodyPr>
          <a:lstStyle/>
          <a:p>
            <a:r>
              <a:rPr lang="en-US" altLang="ko-KR" dirty="0" smtClean="0"/>
              <a:t>Set</a:t>
            </a:r>
            <a:r>
              <a:rPr lang="ko-KR" altLang="en-US" dirty="0" smtClean="0"/>
              <a:t>은 구조상 내부 요소가 변경이 가능한 값으로 구성할 수 없다</a:t>
            </a:r>
            <a:endParaRPr lang="ko-KR" altLang="en-US" dirty="0"/>
          </a:p>
        </p:txBody>
      </p:sp>
      <p:cxnSp>
        <p:nvCxnSpPr>
          <p:cNvPr id="8" name="직선 화살표 연결선 7"/>
          <p:cNvCxnSpPr>
            <a:stCxn id="4" idx="3"/>
            <a:endCxn id="6" idx="1"/>
          </p:cNvCxnSpPr>
          <p:nvPr/>
        </p:nvCxnSpPr>
        <p:spPr>
          <a:xfrm flipV="1">
            <a:off x="3779912" y="4034681"/>
            <a:ext cx="1728192" cy="7984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971600" y="5701608"/>
            <a:ext cx="2808312"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5536648" y="5373216"/>
            <a:ext cx="2664296" cy="1200329"/>
          </a:xfrm>
          <a:prstGeom prst="rect">
            <a:avLst/>
          </a:prstGeom>
          <a:noFill/>
        </p:spPr>
        <p:txBody>
          <a:bodyPr wrap="square" rtlCol="0">
            <a:spAutoFit/>
          </a:bodyPr>
          <a:lstStyle/>
          <a:p>
            <a:r>
              <a:rPr lang="en-US" altLang="ko-KR" dirty="0" smtClean="0"/>
              <a:t>Set</a:t>
            </a:r>
            <a:r>
              <a:rPr lang="ko-KR" altLang="en-US" dirty="0" smtClean="0"/>
              <a:t>에 </a:t>
            </a:r>
            <a:r>
              <a:rPr lang="en-US" altLang="ko-KR" dirty="0" smtClean="0"/>
              <a:t>dictionary</a:t>
            </a:r>
            <a:r>
              <a:rPr lang="ko-KR" altLang="en-US" dirty="0" smtClean="0"/>
              <a:t>로 생성시 요소는 변경할 수 없는 </a:t>
            </a:r>
            <a:r>
              <a:rPr lang="en-US" altLang="ko-KR" dirty="0" smtClean="0"/>
              <a:t>immutable</a:t>
            </a:r>
            <a:r>
              <a:rPr lang="ko-KR" altLang="en-US" dirty="0" smtClean="0"/>
              <a:t>타입만 생성함</a:t>
            </a:r>
            <a:endParaRPr lang="ko-KR" altLang="en-US" dirty="0"/>
          </a:p>
        </p:txBody>
      </p:sp>
      <p:cxnSp>
        <p:nvCxnSpPr>
          <p:cNvPr id="12" name="직선 화살표 연결선 11"/>
          <p:cNvCxnSpPr>
            <a:endCxn id="11" idx="1"/>
          </p:cNvCxnSpPr>
          <p:nvPr/>
        </p:nvCxnSpPr>
        <p:spPr>
          <a:xfrm flipV="1">
            <a:off x="3779912" y="5973381"/>
            <a:ext cx="1756736" cy="1242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8810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Set </a:t>
            </a:r>
            <a:r>
              <a:rPr lang="ko-KR" altLang="en-US" dirty="0" smtClean="0"/>
              <a:t>타입 </a:t>
            </a:r>
            <a:r>
              <a:rPr lang="en-US" altLang="ko-KR" dirty="0" smtClean="0"/>
              <a:t>– Set </a:t>
            </a:r>
            <a:r>
              <a:rPr lang="ko-KR" altLang="en-US" dirty="0" smtClean="0"/>
              <a:t>생성 및 추가</a:t>
            </a:r>
            <a:endParaRPr lang="ko-KR" altLang="en-US" dirty="0"/>
          </a:p>
        </p:txBody>
      </p:sp>
      <p:sp>
        <p:nvSpPr>
          <p:cNvPr id="24" name="내용 개체 틀 2"/>
          <p:cNvSpPr>
            <a:spLocks noGrp="1"/>
          </p:cNvSpPr>
          <p:nvPr>
            <p:ph sz="quarter" idx="1"/>
          </p:nvPr>
        </p:nvSpPr>
        <p:spPr>
          <a:xfrm>
            <a:off x="457200" y="1772816"/>
            <a:ext cx="8229600" cy="1224136"/>
          </a:xfrm>
        </p:spPr>
        <p:txBody>
          <a:bodyPr>
            <a:normAutofit/>
          </a:bodyPr>
          <a:lstStyle/>
          <a:p>
            <a:pPr marL="0" indent="0">
              <a:buNone/>
            </a:pPr>
            <a:r>
              <a:rPr lang="en-US" altLang="ko-KR" dirty="0" smtClean="0"/>
              <a:t>Set</a:t>
            </a:r>
            <a:r>
              <a:rPr lang="ko-KR" altLang="en-US" dirty="0"/>
              <a:t> </a:t>
            </a:r>
            <a:r>
              <a:rPr lang="en-US" altLang="ko-KR" dirty="0" smtClean="0"/>
              <a:t>type</a:t>
            </a:r>
            <a:r>
              <a:rPr lang="ko-KR" altLang="en-US" dirty="0" smtClean="0"/>
              <a:t>은 </a:t>
            </a:r>
            <a:r>
              <a:rPr lang="en-US" altLang="ko-KR" dirty="0" smtClean="0"/>
              <a:t>mutable </a:t>
            </a:r>
            <a:r>
              <a:rPr lang="ko-KR" altLang="en-US" dirty="0" smtClean="0"/>
              <a:t>타입이므로 생성 후 원소를 추가나 삭제가 가능</a:t>
            </a:r>
            <a:endParaRPr lang="en-US" altLang="ko-KR" dirty="0"/>
          </a:p>
          <a:p>
            <a:pPr marL="0" indent="0">
              <a:buNone/>
            </a:pPr>
            <a:endParaRPr lang="en-US" altLang="ko-KR" dirty="0" smtClean="0"/>
          </a:p>
          <a:p>
            <a:pPr marL="0" indent="0">
              <a:buNone/>
            </a:pPr>
            <a:endParaRPr lang="en-US" altLang="ko-KR" dirty="0" smtClean="0"/>
          </a:p>
        </p:txBody>
      </p:sp>
      <p:sp>
        <p:nvSpPr>
          <p:cNvPr id="3" name="직사각형 2"/>
          <p:cNvSpPr/>
          <p:nvPr/>
        </p:nvSpPr>
        <p:spPr>
          <a:xfrm>
            <a:off x="1115616" y="3429000"/>
            <a:ext cx="3312368"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t>
            </a:r>
          </a:p>
          <a:p>
            <a:r>
              <a:rPr lang="en-US" altLang="ko-KR" sz="1000" dirty="0"/>
              <a:t>&gt;&gt;&gt; s = set([1,2,3])</a:t>
            </a:r>
          </a:p>
          <a:p>
            <a:r>
              <a:rPr lang="en-US" altLang="ko-KR" sz="1000" dirty="0"/>
              <a:t>&gt;&gt;&gt; s</a:t>
            </a:r>
          </a:p>
          <a:p>
            <a:r>
              <a:rPr lang="en-US" altLang="ko-KR" sz="1000" dirty="0"/>
              <a:t>set([1, 2, 3])</a:t>
            </a:r>
          </a:p>
          <a:p>
            <a:r>
              <a:rPr lang="en-US" altLang="ko-KR" sz="1000" dirty="0"/>
              <a:t>&gt;&gt;&gt; s1 = set([1,2,3,3,4,4])</a:t>
            </a:r>
          </a:p>
          <a:p>
            <a:r>
              <a:rPr lang="en-US" altLang="ko-KR" sz="1000" dirty="0"/>
              <a:t>&gt;&gt;&gt; s1</a:t>
            </a:r>
          </a:p>
          <a:p>
            <a:r>
              <a:rPr lang="en-US" altLang="ko-KR" sz="1000" dirty="0"/>
              <a:t>set([1, 2, 3, 4])</a:t>
            </a:r>
          </a:p>
          <a:p>
            <a:r>
              <a:rPr lang="en-US" altLang="ko-KR" sz="1000" dirty="0"/>
              <a:t>&gt;&gt;&gt; </a:t>
            </a:r>
            <a:r>
              <a:rPr lang="en-US" altLang="ko-KR" sz="1000" dirty="0" err="1"/>
              <a:t>s.add</a:t>
            </a:r>
            <a:r>
              <a:rPr lang="en-US" altLang="ko-KR" sz="1000" dirty="0"/>
              <a:t>(5)</a:t>
            </a:r>
          </a:p>
          <a:p>
            <a:r>
              <a:rPr lang="en-US" altLang="ko-KR" sz="1000" dirty="0"/>
              <a:t>&gt;&gt;&gt; s</a:t>
            </a:r>
          </a:p>
          <a:p>
            <a:r>
              <a:rPr lang="en-US" altLang="ko-KR" sz="1000" dirty="0"/>
              <a:t>set([1, 2, 3, 5])</a:t>
            </a:r>
          </a:p>
          <a:p>
            <a:r>
              <a:rPr lang="en-US" altLang="ko-KR" sz="1000" dirty="0"/>
              <a:t>&gt;&gt;&gt; s1.add(5)</a:t>
            </a:r>
          </a:p>
          <a:p>
            <a:r>
              <a:rPr lang="en-US" altLang="ko-KR" sz="1000" dirty="0"/>
              <a:t>&gt;&gt;&gt; s1</a:t>
            </a:r>
          </a:p>
          <a:p>
            <a:r>
              <a:rPr lang="en-US" altLang="ko-KR" sz="1000" dirty="0"/>
              <a:t>set([1, 2, 3, 4, 5])</a:t>
            </a:r>
          </a:p>
          <a:p>
            <a:r>
              <a:rPr lang="en-US" altLang="ko-KR" sz="1000" dirty="0"/>
              <a:t>&gt;&gt;&gt; </a:t>
            </a:r>
            <a:endParaRPr lang="ko-KR" altLang="en-US" sz="1000" dirty="0"/>
          </a:p>
        </p:txBody>
      </p:sp>
    </p:spTree>
    <p:extLst>
      <p:ext uri="{BB962C8B-B14F-4D97-AF65-F5344CB8AC3E}">
        <p14:creationId xmlns:p14="http://schemas.microsoft.com/office/powerpoint/2010/main" val="22731457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Set </a:t>
            </a:r>
            <a:r>
              <a:rPr lang="ko-KR" altLang="en-US" dirty="0" smtClean="0"/>
              <a:t>타입 </a:t>
            </a:r>
            <a:r>
              <a:rPr lang="en-US" altLang="ko-KR" dirty="0" smtClean="0"/>
              <a:t>– </a:t>
            </a:r>
            <a:r>
              <a:rPr lang="en-US" altLang="ko-KR" dirty="0" err="1" smtClean="0"/>
              <a:t>FrozenSet</a:t>
            </a:r>
            <a:r>
              <a:rPr lang="en-US" altLang="ko-KR" dirty="0" smtClean="0"/>
              <a:t> </a:t>
            </a:r>
            <a:r>
              <a:rPr lang="ko-KR" altLang="en-US" dirty="0" smtClean="0"/>
              <a:t>생성 및 추가</a:t>
            </a:r>
            <a:endParaRPr lang="ko-KR" altLang="en-US" dirty="0"/>
          </a:p>
        </p:txBody>
      </p:sp>
      <p:sp>
        <p:nvSpPr>
          <p:cNvPr id="24" name="내용 개체 틀 2"/>
          <p:cNvSpPr>
            <a:spLocks noGrp="1"/>
          </p:cNvSpPr>
          <p:nvPr>
            <p:ph sz="quarter" idx="1"/>
          </p:nvPr>
        </p:nvSpPr>
        <p:spPr>
          <a:xfrm>
            <a:off x="457200" y="1772816"/>
            <a:ext cx="8229600" cy="1224136"/>
          </a:xfrm>
        </p:spPr>
        <p:txBody>
          <a:bodyPr>
            <a:normAutofit/>
          </a:bodyPr>
          <a:lstStyle/>
          <a:p>
            <a:pPr marL="0" indent="0">
              <a:buNone/>
            </a:pPr>
            <a:r>
              <a:rPr lang="en-US" altLang="ko-KR" dirty="0" err="1" smtClean="0"/>
              <a:t>FrozenSet</a:t>
            </a:r>
            <a:r>
              <a:rPr lang="ko-KR" altLang="en-US" dirty="0" smtClean="0"/>
              <a:t> </a:t>
            </a:r>
            <a:r>
              <a:rPr lang="en-US" altLang="ko-KR" dirty="0" smtClean="0"/>
              <a:t>type</a:t>
            </a:r>
            <a:r>
              <a:rPr lang="ko-KR" altLang="en-US" dirty="0" smtClean="0"/>
              <a:t>은 </a:t>
            </a:r>
            <a:r>
              <a:rPr lang="en-US" altLang="ko-KR" dirty="0" smtClean="0"/>
              <a:t>immutable </a:t>
            </a:r>
            <a:r>
              <a:rPr lang="ko-KR" altLang="en-US" dirty="0" smtClean="0"/>
              <a:t>타입이므로 생성 후 원소를 추가나 삭제가 </a:t>
            </a:r>
            <a:r>
              <a:rPr lang="ko-KR" altLang="en-US" dirty="0"/>
              <a:t>불</a:t>
            </a:r>
            <a:r>
              <a:rPr lang="ko-KR" altLang="en-US" dirty="0" smtClean="0"/>
              <a:t>가능</a:t>
            </a:r>
            <a:endParaRPr lang="en-US" altLang="ko-KR" dirty="0"/>
          </a:p>
          <a:p>
            <a:pPr marL="0" indent="0">
              <a:buNone/>
            </a:pPr>
            <a:endParaRPr lang="en-US" altLang="ko-KR" dirty="0" smtClean="0"/>
          </a:p>
          <a:p>
            <a:pPr marL="0" indent="0">
              <a:buNone/>
            </a:pPr>
            <a:endParaRPr lang="en-US" altLang="ko-KR" dirty="0" smtClean="0"/>
          </a:p>
        </p:txBody>
      </p:sp>
      <p:sp>
        <p:nvSpPr>
          <p:cNvPr id="3" name="직사각형 2"/>
          <p:cNvSpPr/>
          <p:nvPr/>
        </p:nvSpPr>
        <p:spPr>
          <a:xfrm>
            <a:off x="1115616" y="3429000"/>
            <a:ext cx="3312368" cy="2736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s = </a:t>
            </a:r>
            <a:r>
              <a:rPr lang="en-US" altLang="ko-KR" sz="1000" dirty="0" err="1"/>
              <a:t>frozenset</a:t>
            </a:r>
            <a:r>
              <a:rPr lang="en-US" altLang="ko-KR" sz="1000" dirty="0"/>
              <a:t>([1,2,3])</a:t>
            </a:r>
          </a:p>
          <a:p>
            <a:r>
              <a:rPr lang="en-US" altLang="ko-KR" sz="1000" dirty="0"/>
              <a:t>&gt;&gt;&gt; s</a:t>
            </a:r>
          </a:p>
          <a:p>
            <a:r>
              <a:rPr lang="en-US" altLang="ko-KR" sz="1000" dirty="0" err="1"/>
              <a:t>frozenset</a:t>
            </a:r>
            <a:r>
              <a:rPr lang="en-US" altLang="ko-KR" sz="1000" dirty="0"/>
              <a:t>([1, 2, 3])</a:t>
            </a:r>
          </a:p>
          <a:p>
            <a:r>
              <a:rPr lang="en-US" altLang="ko-KR" sz="1000" dirty="0"/>
              <a:t>&gt;&gt;&gt; </a:t>
            </a:r>
            <a:r>
              <a:rPr lang="en-US" altLang="ko-KR" sz="1000" dirty="0" err="1"/>
              <a:t>s.add</a:t>
            </a:r>
            <a:r>
              <a:rPr lang="en-US" altLang="ko-KR" sz="1000" dirty="0"/>
              <a:t>(4)</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AttributeError</a:t>
            </a:r>
            <a:r>
              <a:rPr lang="en-US" altLang="ko-KR" sz="1000" dirty="0"/>
              <a:t>: '</a:t>
            </a:r>
            <a:r>
              <a:rPr lang="en-US" altLang="ko-KR" sz="1000" dirty="0" err="1"/>
              <a:t>frozenset</a:t>
            </a:r>
            <a:r>
              <a:rPr lang="en-US" altLang="ko-KR" sz="1000" dirty="0"/>
              <a:t>' object has no attribute 'add'</a:t>
            </a:r>
          </a:p>
          <a:p>
            <a:r>
              <a:rPr lang="en-US" altLang="ko-KR" sz="1000" dirty="0"/>
              <a:t>&gt;&gt;&gt; </a:t>
            </a:r>
            <a:endParaRPr lang="ko-KR" altLang="en-US" sz="1000" dirty="0"/>
          </a:p>
        </p:txBody>
      </p:sp>
    </p:spTree>
    <p:extLst>
      <p:ext uri="{BB962C8B-B14F-4D97-AF65-F5344CB8AC3E}">
        <p14:creationId xmlns:p14="http://schemas.microsoft.com/office/powerpoint/2010/main" val="24111509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Set </a:t>
            </a:r>
            <a:r>
              <a:rPr lang="ko-KR" altLang="en-US" dirty="0" smtClean="0"/>
              <a:t>타입</a:t>
            </a:r>
            <a:r>
              <a:rPr lang="en-US" altLang="ko-KR" dirty="0" smtClean="0"/>
              <a:t>- </a:t>
            </a:r>
            <a:r>
              <a:rPr lang="ko-KR" altLang="en-US" dirty="0" smtClean="0"/>
              <a:t>기본처리</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3501946262"/>
              </p:ext>
            </p:extLst>
          </p:nvPr>
        </p:nvGraphicFramePr>
        <p:xfrm>
          <a:off x="611560" y="2132857"/>
          <a:ext cx="7704855" cy="4075149"/>
        </p:xfrm>
        <a:graphic>
          <a:graphicData uri="http://schemas.openxmlformats.org/drawingml/2006/table">
            <a:tbl>
              <a:tblPr/>
              <a:tblGrid>
                <a:gridCol w="2568285"/>
                <a:gridCol w="1536171"/>
                <a:gridCol w="3600399"/>
              </a:tblGrid>
              <a:tr h="302921">
                <a:tc>
                  <a:txBody>
                    <a:bodyPr/>
                    <a:lstStyle/>
                    <a:p>
                      <a:pPr algn="ctr" fontAlgn="base"/>
                      <a:r>
                        <a:rPr lang="en-US" sz="1200" dirty="0">
                          <a:effectLst/>
                        </a:rPr>
                        <a:t>Operation</a:t>
                      </a: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200" dirty="0">
                          <a:effectLst/>
                        </a:rPr>
                        <a:t>Equivalent</a:t>
                      </a: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200" dirty="0">
                          <a:effectLst/>
                        </a:rPr>
                        <a:t>Result</a:t>
                      </a: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02921">
                <a:tc>
                  <a:txBody>
                    <a:bodyPr/>
                    <a:lstStyle/>
                    <a:p>
                      <a:pPr algn="ctr" fontAlgn="base"/>
                      <a:r>
                        <a:rPr lang="en-US" sz="1200">
                          <a:effectLst/>
                        </a:rPr>
                        <a:t>len(</a:t>
                      </a:r>
                      <a:r>
                        <a:rPr lang="en-US" sz="1200" b="0" i="1">
                          <a:effectLst/>
                          <a:latin typeface="times"/>
                        </a:rPr>
                        <a:t>s</a:t>
                      </a:r>
                      <a:r>
                        <a:rPr lang="en-US" sz="1200">
                          <a:effectLst/>
                        </a:rPr>
                        <a:t>)</a:t>
                      </a: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ko-KR" alt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200">
                          <a:effectLst/>
                        </a:rPr>
                        <a:t>cardinality of set </a:t>
                      </a:r>
                      <a:r>
                        <a:rPr lang="en-US" sz="1200" b="0" i="1">
                          <a:effectLst/>
                          <a:latin typeface="times"/>
                        </a:rPr>
                        <a:t>s</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7423">
                <a:tc>
                  <a:txBody>
                    <a:bodyPr/>
                    <a:lstStyle/>
                    <a:p>
                      <a:pPr algn="ctr" fontAlgn="base"/>
                      <a:r>
                        <a:rPr lang="en-US" sz="1200" b="0" i="1">
                          <a:effectLst/>
                          <a:latin typeface="times"/>
                        </a:rPr>
                        <a:t>x</a:t>
                      </a:r>
                      <a:r>
                        <a:rPr lang="en-US" sz="1200">
                          <a:effectLst/>
                        </a:rPr>
                        <a:t> in </a:t>
                      </a:r>
                      <a:r>
                        <a:rPr lang="en-US" sz="1200" b="0" i="1">
                          <a:effectLst/>
                          <a:latin typeface="times"/>
                        </a:rPr>
                        <a:t>s</a:t>
                      </a:r>
                      <a:endParaRPr lang="en-US" sz="1200">
                        <a:effectLst/>
                      </a:endParaRP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ko-KR" alt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200">
                          <a:effectLst/>
                        </a:rPr>
                        <a:t>test </a:t>
                      </a:r>
                      <a:r>
                        <a:rPr lang="en-US" sz="1200" b="0" i="1">
                          <a:effectLst/>
                          <a:latin typeface="times"/>
                        </a:rPr>
                        <a:t>x</a:t>
                      </a:r>
                      <a:r>
                        <a:rPr lang="en-US" sz="1200">
                          <a:effectLst/>
                        </a:rPr>
                        <a:t> for membership in </a:t>
                      </a:r>
                      <a:r>
                        <a:rPr lang="en-US" sz="1200" b="0" i="1">
                          <a:effectLst/>
                          <a:latin typeface="times"/>
                        </a:rPr>
                        <a:t>s</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7423">
                <a:tc>
                  <a:txBody>
                    <a:bodyPr/>
                    <a:lstStyle/>
                    <a:p>
                      <a:pPr algn="ctr" fontAlgn="base"/>
                      <a:r>
                        <a:rPr lang="en-US" sz="1200" b="0" i="1">
                          <a:effectLst/>
                          <a:latin typeface="times"/>
                        </a:rPr>
                        <a:t>x</a:t>
                      </a:r>
                      <a:r>
                        <a:rPr lang="en-US" sz="1200">
                          <a:effectLst/>
                        </a:rPr>
                        <a:t> not in </a:t>
                      </a:r>
                      <a:r>
                        <a:rPr lang="en-US" sz="1200" b="0" i="1">
                          <a:effectLst/>
                          <a:latin typeface="times"/>
                        </a:rPr>
                        <a:t>s</a:t>
                      </a:r>
                      <a:endParaRPr lang="en-US" sz="1200">
                        <a:effectLst/>
                      </a:endParaRP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ko-KR" alt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200" dirty="0">
                          <a:effectLst/>
                        </a:rPr>
                        <a:t>test </a:t>
                      </a:r>
                      <a:r>
                        <a:rPr lang="en-US" sz="1200" b="0" i="1" dirty="0">
                          <a:effectLst/>
                          <a:latin typeface="times"/>
                        </a:rPr>
                        <a:t>x</a:t>
                      </a:r>
                      <a:r>
                        <a:rPr lang="en-US" sz="1200" dirty="0">
                          <a:effectLst/>
                        </a:rPr>
                        <a:t> for non-membership in </a:t>
                      </a:r>
                      <a:r>
                        <a:rPr lang="en-US" sz="1200" b="0" i="1" dirty="0">
                          <a:effectLst/>
                          <a:latin typeface="times"/>
                        </a:rPr>
                        <a:t>s</a:t>
                      </a:r>
                      <a:endParaRPr lang="en-US" sz="1200" dirty="0">
                        <a:effectLst/>
                      </a:endParaRP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7423">
                <a:tc>
                  <a:txBody>
                    <a:bodyPr/>
                    <a:lstStyle/>
                    <a:p>
                      <a:pPr algn="ctr" fontAlgn="base"/>
                      <a:r>
                        <a:rPr lang="en-US" sz="1200" b="0" i="1">
                          <a:effectLst/>
                          <a:latin typeface="times"/>
                        </a:rPr>
                        <a:t>s</a:t>
                      </a:r>
                      <a:r>
                        <a:rPr lang="en-US" sz="1200">
                          <a:effectLst/>
                        </a:rPr>
                        <a:t>.issubset(</a:t>
                      </a:r>
                      <a:r>
                        <a:rPr lang="en-US" sz="1200" b="0" i="1">
                          <a:effectLst/>
                          <a:latin typeface="times"/>
                        </a:rPr>
                        <a:t>t</a:t>
                      </a:r>
                      <a:r>
                        <a:rPr lang="en-US" sz="1200">
                          <a:effectLst/>
                        </a:rPr>
                        <a:t>)</a:t>
                      </a: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200" b="0" i="1">
                          <a:effectLst/>
                          <a:latin typeface="times"/>
                        </a:rPr>
                        <a:t>s</a:t>
                      </a:r>
                      <a:r>
                        <a:rPr lang="en-US" sz="1200">
                          <a:effectLst/>
                        </a:rPr>
                        <a:t> &lt;=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200">
                          <a:effectLst/>
                        </a:rPr>
                        <a:t>test whether every element in </a:t>
                      </a:r>
                      <a:r>
                        <a:rPr lang="en-US" sz="1200" b="0" i="1">
                          <a:effectLst/>
                          <a:latin typeface="times"/>
                        </a:rPr>
                        <a:t>s</a:t>
                      </a:r>
                      <a:r>
                        <a:rPr lang="en-US" sz="1200">
                          <a:effectLst/>
                        </a:rPr>
                        <a:t> is in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7423">
                <a:tc>
                  <a:txBody>
                    <a:bodyPr/>
                    <a:lstStyle/>
                    <a:p>
                      <a:pPr algn="ctr" fontAlgn="base"/>
                      <a:r>
                        <a:rPr lang="en-US" sz="1200" b="0" i="1">
                          <a:effectLst/>
                          <a:latin typeface="times"/>
                        </a:rPr>
                        <a:t>s</a:t>
                      </a:r>
                      <a:r>
                        <a:rPr lang="en-US" sz="1200">
                          <a:effectLst/>
                        </a:rPr>
                        <a:t>.issuperset(</a:t>
                      </a:r>
                      <a:r>
                        <a:rPr lang="en-US" sz="1200" b="0" i="1">
                          <a:effectLst/>
                          <a:latin typeface="times"/>
                        </a:rPr>
                        <a:t>t</a:t>
                      </a:r>
                      <a:r>
                        <a:rPr lang="en-US" sz="1200">
                          <a:effectLst/>
                        </a:rPr>
                        <a:t>)</a:t>
                      </a: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200" b="0" i="1">
                          <a:effectLst/>
                          <a:latin typeface="times"/>
                        </a:rPr>
                        <a:t>s</a:t>
                      </a:r>
                      <a:r>
                        <a:rPr lang="en-US" sz="1200">
                          <a:effectLst/>
                        </a:rPr>
                        <a:t> &gt;=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200">
                          <a:effectLst/>
                        </a:rPr>
                        <a:t>test whether every element in </a:t>
                      </a:r>
                      <a:r>
                        <a:rPr lang="en-US" sz="1200" b="0" i="1">
                          <a:effectLst/>
                          <a:latin typeface="times"/>
                        </a:rPr>
                        <a:t>t</a:t>
                      </a:r>
                      <a:r>
                        <a:rPr lang="en-US" sz="1200">
                          <a:effectLst/>
                        </a:rPr>
                        <a:t> is in </a:t>
                      </a:r>
                      <a:r>
                        <a:rPr lang="en-US" sz="1200" b="0" i="1">
                          <a:effectLst/>
                          <a:latin typeface="times"/>
                        </a:rPr>
                        <a:t>s</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7423">
                <a:tc>
                  <a:txBody>
                    <a:bodyPr/>
                    <a:lstStyle/>
                    <a:p>
                      <a:pPr algn="ctr" fontAlgn="base"/>
                      <a:r>
                        <a:rPr lang="en-US" sz="1200" b="0" i="1">
                          <a:effectLst/>
                          <a:latin typeface="times"/>
                        </a:rPr>
                        <a:t>s</a:t>
                      </a:r>
                      <a:r>
                        <a:rPr lang="en-US" sz="1200">
                          <a:effectLst/>
                        </a:rPr>
                        <a:t>.union(</a:t>
                      </a:r>
                      <a:r>
                        <a:rPr lang="en-US" sz="1200" b="0" i="1">
                          <a:effectLst/>
                          <a:latin typeface="times"/>
                        </a:rPr>
                        <a:t>t</a:t>
                      </a:r>
                      <a:r>
                        <a:rPr lang="en-US" sz="1200">
                          <a:effectLst/>
                        </a:rPr>
                        <a:t>)</a:t>
                      </a: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200" b="0" i="1">
                          <a:effectLst/>
                          <a:latin typeface="times"/>
                        </a:rPr>
                        <a:t>s</a:t>
                      </a:r>
                      <a:r>
                        <a:rPr lang="en-US" sz="1200">
                          <a:effectLst/>
                        </a:rPr>
                        <a:t> |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200">
                          <a:effectLst/>
                        </a:rPr>
                        <a:t>new set with elements from both </a:t>
                      </a:r>
                      <a:r>
                        <a:rPr lang="en-US" sz="1200" b="0" i="1">
                          <a:effectLst/>
                          <a:latin typeface="times"/>
                        </a:rPr>
                        <a:t>s</a:t>
                      </a:r>
                      <a:r>
                        <a:rPr lang="en-US" sz="1200">
                          <a:effectLst/>
                        </a:rPr>
                        <a:t> and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7423">
                <a:tc>
                  <a:txBody>
                    <a:bodyPr/>
                    <a:lstStyle/>
                    <a:p>
                      <a:pPr algn="ctr" fontAlgn="base"/>
                      <a:r>
                        <a:rPr lang="en-US" sz="1200" b="0" i="1">
                          <a:effectLst/>
                          <a:latin typeface="times"/>
                        </a:rPr>
                        <a:t>s</a:t>
                      </a:r>
                      <a:r>
                        <a:rPr lang="en-US" sz="1200">
                          <a:effectLst/>
                        </a:rPr>
                        <a:t>.intersection(</a:t>
                      </a:r>
                      <a:r>
                        <a:rPr lang="en-US" sz="1200" b="0" i="1">
                          <a:effectLst/>
                          <a:latin typeface="times"/>
                        </a:rPr>
                        <a:t>t</a:t>
                      </a:r>
                      <a:r>
                        <a:rPr lang="en-US" sz="1200">
                          <a:effectLst/>
                        </a:rPr>
                        <a:t>)</a:t>
                      </a: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200" b="0" i="1">
                          <a:effectLst/>
                          <a:latin typeface="times"/>
                        </a:rPr>
                        <a:t>s</a:t>
                      </a:r>
                      <a:r>
                        <a:rPr lang="en-US" sz="1200">
                          <a:effectLst/>
                        </a:rPr>
                        <a:t> &amp;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200">
                          <a:effectLst/>
                        </a:rPr>
                        <a:t>new set with elements common to </a:t>
                      </a:r>
                      <a:r>
                        <a:rPr lang="en-US" sz="1200" b="0" i="1">
                          <a:effectLst/>
                          <a:latin typeface="times"/>
                        </a:rPr>
                        <a:t>s</a:t>
                      </a:r>
                      <a:r>
                        <a:rPr lang="en-US" sz="1200">
                          <a:effectLst/>
                        </a:rPr>
                        <a:t> and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7423">
                <a:tc>
                  <a:txBody>
                    <a:bodyPr/>
                    <a:lstStyle/>
                    <a:p>
                      <a:pPr algn="ctr" fontAlgn="base"/>
                      <a:r>
                        <a:rPr lang="en-US" sz="1200" b="0" i="1">
                          <a:effectLst/>
                          <a:latin typeface="times"/>
                        </a:rPr>
                        <a:t>s</a:t>
                      </a:r>
                      <a:r>
                        <a:rPr lang="en-US" sz="1200">
                          <a:effectLst/>
                        </a:rPr>
                        <a:t>.difference(</a:t>
                      </a:r>
                      <a:r>
                        <a:rPr lang="en-US" sz="1200" b="0" i="1">
                          <a:effectLst/>
                          <a:latin typeface="times"/>
                        </a:rPr>
                        <a:t>t</a:t>
                      </a:r>
                      <a:r>
                        <a:rPr lang="en-US" sz="1200">
                          <a:effectLst/>
                        </a:rPr>
                        <a:t>)</a:t>
                      </a: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200" b="0" i="1">
                          <a:effectLst/>
                          <a:latin typeface="times"/>
                        </a:rPr>
                        <a:t>s</a:t>
                      </a:r>
                      <a:r>
                        <a:rPr lang="en-US" sz="1200">
                          <a:effectLst/>
                        </a:rPr>
                        <a:t> -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200">
                          <a:effectLst/>
                        </a:rPr>
                        <a:t>new set with elements in </a:t>
                      </a:r>
                      <a:r>
                        <a:rPr lang="en-US" sz="1200" b="0" i="1">
                          <a:effectLst/>
                          <a:latin typeface="times"/>
                        </a:rPr>
                        <a:t>s</a:t>
                      </a:r>
                      <a:r>
                        <a:rPr lang="en-US" sz="1200">
                          <a:effectLst/>
                        </a:rPr>
                        <a:t> but not in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29923">
                <a:tc>
                  <a:txBody>
                    <a:bodyPr/>
                    <a:lstStyle/>
                    <a:p>
                      <a:pPr algn="ctr" fontAlgn="base"/>
                      <a:r>
                        <a:rPr lang="en-US" sz="1200" b="0" i="1">
                          <a:effectLst/>
                          <a:latin typeface="times"/>
                        </a:rPr>
                        <a:t>s</a:t>
                      </a:r>
                      <a:r>
                        <a:rPr lang="en-US" sz="1200">
                          <a:effectLst/>
                        </a:rPr>
                        <a:t>.symmetric_difference(</a:t>
                      </a:r>
                      <a:r>
                        <a:rPr lang="en-US" sz="1200" b="0" i="1">
                          <a:effectLst/>
                          <a:latin typeface="times"/>
                        </a:rPr>
                        <a:t>t</a:t>
                      </a:r>
                      <a:r>
                        <a:rPr lang="en-US" sz="1200">
                          <a:effectLst/>
                        </a:rPr>
                        <a:t>)</a:t>
                      </a: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200" b="0" i="1">
                          <a:effectLst/>
                          <a:latin typeface="times"/>
                        </a:rPr>
                        <a:t>s</a:t>
                      </a:r>
                      <a:r>
                        <a:rPr lang="en-US" sz="1200">
                          <a:effectLst/>
                        </a:rPr>
                        <a:t> ^ </a:t>
                      </a:r>
                      <a:r>
                        <a:rPr lang="en-US" sz="1200" b="0" i="1">
                          <a:effectLst/>
                          <a:latin typeface="times"/>
                        </a:rPr>
                        <a:t>t</a:t>
                      </a:r>
                      <a:endParaRPr 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200">
                          <a:effectLst/>
                        </a:rPr>
                        <a:t>new set with elements in either </a:t>
                      </a:r>
                      <a:r>
                        <a:rPr lang="en-US" sz="1200" b="0" i="1">
                          <a:effectLst/>
                          <a:latin typeface="times"/>
                        </a:rPr>
                        <a:t>s</a:t>
                      </a:r>
                      <a:r>
                        <a:rPr lang="en-US" sz="1200">
                          <a:effectLst/>
                        </a:rPr>
                        <a:t> or </a:t>
                      </a:r>
                      <a:r>
                        <a:rPr lang="en-US" sz="1200" b="0" i="1">
                          <a:effectLst/>
                          <a:latin typeface="times"/>
                        </a:rPr>
                        <a:t>t</a:t>
                      </a:r>
                      <a:r>
                        <a:rPr lang="en-US" sz="1200">
                          <a:effectLst/>
                        </a:rPr>
                        <a:t> but not both</a:t>
                      </a: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67423">
                <a:tc>
                  <a:txBody>
                    <a:bodyPr/>
                    <a:lstStyle/>
                    <a:p>
                      <a:pPr algn="ctr" fontAlgn="base"/>
                      <a:r>
                        <a:rPr lang="en-US" sz="1200" b="0" i="1">
                          <a:effectLst/>
                          <a:latin typeface="times"/>
                        </a:rPr>
                        <a:t>s</a:t>
                      </a:r>
                      <a:r>
                        <a:rPr lang="en-US" sz="1200">
                          <a:effectLst/>
                        </a:rPr>
                        <a:t>.copy()</a:t>
                      </a:r>
                    </a:p>
                  </a:txBody>
                  <a:tcPr marL="61162" marR="61162" marT="30581" marB="30581"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endParaRPr lang="ko-KR" altLang="en-US" sz="1200">
                        <a:effectLst/>
                      </a:endParaRPr>
                    </a:p>
                  </a:txBody>
                  <a:tcPr marL="61162" marR="61162" marT="30581" marB="30581"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200" dirty="0">
                          <a:effectLst/>
                        </a:rPr>
                        <a:t>new set with a shallow copy of </a:t>
                      </a:r>
                      <a:r>
                        <a:rPr lang="en-US" sz="1200" b="0" i="1" dirty="0">
                          <a:effectLst/>
                          <a:latin typeface="times"/>
                        </a:rPr>
                        <a:t>s</a:t>
                      </a:r>
                      <a:endParaRPr lang="en-US" sz="1200" dirty="0">
                        <a:effectLst/>
                      </a:endParaRPr>
                    </a:p>
                  </a:txBody>
                  <a:tcPr marL="61162" marR="61162" marT="30581" marB="30581"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99594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Set </a:t>
            </a:r>
            <a:r>
              <a:rPr lang="ko-KR" altLang="en-US" dirty="0" smtClean="0"/>
              <a:t>타입</a:t>
            </a:r>
            <a:r>
              <a:rPr lang="en-US" altLang="ko-KR" dirty="0" smtClean="0"/>
              <a:t>- set </a:t>
            </a:r>
            <a:r>
              <a:rPr lang="ko-KR" altLang="en-US" dirty="0" smtClean="0"/>
              <a:t>확장처리</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094831616"/>
              </p:ext>
            </p:extLst>
          </p:nvPr>
        </p:nvGraphicFramePr>
        <p:xfrm>
          <a:off x="755576" y="2204864"/>
          <a:ext cx="7560843" cy="4064508"/>
        </p:xfrm>
        <a:graphic>
          <a:graphicData uri="http://schemas.openxmlformats.org/drawingml/2006/table">
            <a:tbl>
              <a:tblPr/>
              <a:tblGrid>
                <a:gridCol w="2424270"/>
                <a:gridCol w="1536173"/>
                <a:gridCol w="3600400"/>
              </a:tblGrid>
              <a:tr h="197434">
                <a:tc>
                  <a:txBody>
                    <a:bodyPr/>
                    <a:lstStyle/>
                    <a:p>
                      <a:pPr algn="ctr" fontAlgn="base"/>
                      <a:r>
                        <a:rPr lang="en-US" sz="1100" dirty="0">
                          <a:effectLst/>
                        </a:rPr>
                        <a:t>Operation</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100" dirty="0">
                          <a:effectLst/>
                        </a:rPr>
                        <a:t>Equivalent</a:t>
                      </a: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r>
                        <a:rPr lang="en-US" sz="1100" dirty="0">
                          <a:effectLst/>
                        </a:rPr>
                        <a:t>Result</a:t>
                      </a: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r>
              <a:tr h="342323">
                <a:tc>
                  <a:txBody>
                    <a:bodyPr/>
                    <a:lstStyle/>
                    <a:p>
                      <a:pPr algn="ctr" fontAlgn="base"/>
                      <a:r>
                        <a:rPr lang="en-US" sz="1100" b="0" i="1">
                          <a:effectLst/>
                          <a:latin typeface="times"/>
                        </a:rPr>
                        <a:t>s</a:t>
                      </a:r>
                      <a:r>
                        <a:rPr lang="en-US" sz="1100">
                          <a:effectLst/>
                        </a:rPr>
                        <a:t>.update(</a:t>
                      </a:r>
                      <a:r>
                        <a:rPr lang="en-US" sz="1100" b="0" i="1">
                          <a:effectLst/>
                          <a:latin typeface="times"/>
                        </a:rPr>
                        <a:t>t</a:t>
                      </a:r>
                      <a:r>
                        <a:rPr lang="en-US" sz="1100">
                          <a:effectLst/>
                        </a:rPr>
                        <a:t>)</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100" b="0" i="1">
                          <a:effectLst/>
                          <a:latin typeface="times"/>
                        </a:rPr>
                        <a:t>s</a:t>
                      </a:r>
                      <a:r>
                        <a:rPr lang="en-US" sz="1100">
                          <a:effectLst/>
                        </a:rPr>
                        <a:t> |= </a:t>
                      </a:r>
                      <a:r>
                        <a:rPr lang="en-US" sz="1100" b="0" i="1">
                          <a:effectLst/>
                          <a:latin typeface="times"/>
                        </a:rPr>
                        <a:t>t</a:t>
                      </a:r>
                      <a:endParaRPr lang="en-US" sz="1100">
                        <a:effectLst/>
                      </a:endParaRP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100">
                          <a:effectLst/>
                        </a:rPr>
                        <a:t>update set </a:t>
                      </a:r>
                      <a:r>
                        <a:rPr lang="en-US" sz="1100" b="0" i="1">
                          <a:effectLst/>
                          <a:latin typeface="times"/>
                        </a:rPr>
                        <a:t>s</a:t>
                      </a:r>
                      <a:r>
                        <a:rPr lang="en-US" sz="1100">
                          <a:effectLst/>
                        </a:rPr>
                        <a:t>, adding elements from </a:t>
                      </a:r>
                      <a:r>
                        <a:rPr lang="en-US" sz="1100" b="0" i="1">
                          <a:effectLst/>
                          <a:latin typeface="times"/>
                        </a:rPr>
                        <a:t>t</a:t>
                      </a:r>
                      <a:endParaRPr lang="en-US" sz="1100">
                        <a:effectLst/>
                      </a:endParaRP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9032">
                <a:tc>
                  <a:txBody>
                    <a:bodyPr/>
                    <a:lstStyle/>
                    <a:p>
                      <a:pPr algn="ctr" fontAlgn="base"/>
                      <a:r>
                        <a:rPr lang="en-US" sz="1100" b="0" i="1">
                          <a:effectLst/>
                          <a:latin typeface="times"/>
                        </a:rPr>
                        <a:t>s</a:t>
                      </a:r>
                      <a:r>
                        <a:rPr lang="en-US" sz="1100">
                          <a:effectLst/>
                        </a:rPr>
                        <a:t>.intersection_update(</a:t>
                      </a:r>
                      <a:r>
                        <a:rPr lang="en-US" sz="1100" b="0" i="1">
                          <a:effectLst/>
                          <a:latin typeface="times"/>
                        </a:rPr>
                        <a:t>t</a:t>
                      </a:r>
                      <a:r>
                        <a:rPr lang="en-US" sz="1100">
                          <a:effectLst/>
                        </a:rPr>
                        <a:t>)</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100" b="0" i="1">
                          <a:effectLst/>
                          <a:latin typeface="times"/>
                        </a:rPr>
                        <a:t>s</a:t>
                      </a:r>
                      <a:r>
                        <a:rPr lang="en-US" sz="1100">
                          <a:effectLst/>
                        </a:rPr>
                        <a:t> &amp;= </a:t>
                      </a:r>
                      <a:r>
                        <a:rPr lang="en-US" sz="1100" b="0" i="1">
                          <a:effectLst/>
                          <a:latin typeface="times"/>
                        </a:rPr>
                        <a:t>t</a:t>
                      </a:r>
                      <a:endParaRPr lang="en-US" sz="1100">
                        <a:effectLst/>
                      </a:endParaRP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100">
                          <a:effectLst/>
                        </a:rPr>
                        <a:t>update set </a:t>
                      </a:r>
                      <a:r>
                        <a:rPr lang="en-US" sz="1100" b="0" i="1">
                          <a:effectLst/>
                          <a:latin typeface="times"/>
                        </a:rPr>
                        <a:t>s</a:t>
                      </a:r>
                      <a:r>
                        <a:rPr lang="en-US" sz="1100">
                          <a:effectLst/>
                        </a:rPr>
                        <a:t>, keeping only elements found in both </a:t>
                      </a:r>
                      <a:r>
                        <a:rPr lang="en-US" sz="1100" b="0" i="1">
                          <a:effectLst/>
                          <a:latin typeface="times"/>
                        </a:rPr>
                        <a:t>s</a:t>
                      </a:r>
                      <a:r>
                        <a:rPr lang="en-US" sz="1100">
                          <a:effectLst/>
                        </a:rPr>
                        <a:t> and </a:t>
                      </a:r>
                      <a:r>
                        <a:rPr lang="en-US" sz="1100" b="0" i="1">
                          <a:effectLst/>
                          <a:latin typeface="times"/>
                        </a:rPr>
                        <a:t>t</a:t>
                      </a:r>
                      <a:endParaRPr lang="en-US" sz="1100">
                        <a:effectLst/>
                      </a:endParaRP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2323">
                <a:tc>
                  <a:txBody>
                    <a:bodyPr/>
                    <a:lstStyle/>
                    <a:p>
                      <a:pPr algn="ctr" fontAlgn="base"/>
                      <a:r>
                        <a:rPr lang="en-US" sz="1100" b="0" i="1">
                          <a:effectLst/>
                          <a:latin typeface="times"/>
                        </a:rPr>
                        <a:t>s</a:t>
                      </a:r>
                      <a:r>
                        <a:rPr lang="en-US" sz="1100">
                          <a:effectLst/>
                        </a:rPr>
                        <a:t>.difference_update(</a:t>
                      </a:r>
                      <a:r>
                        <a:rPr lang="en-US" sz="1100" b="0" i="1">
                          <a:effectLst/>
                          <a:latin typeface="times"/>
                        </a:rPr>
                        <a:t>t</a:t>
                      </a:r>
                      <a:r>
                        <a:rPr lang="en-US" sz="1100">
                          <a:effectLst/>
                        </a:rPr>
                        <a:t>)</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100" b="0" i="1">
                          <a:effectLst/>
                          <a:latin typeface="times"/>
                        </a:rPr>
                        <a:t>s</a:t>
                      </a:r>
                      <a:r>
                        <a:rPr lang="en-US" sz="1100">
                          <a:effectLst/>
                        </a:rPr>
                        <a:t> -= </a:t>
                      </a:r>
                      <a:r>
                        <a:rPr lang="en-US" sz="1100" b="0" i="1">
                          <a:effectLst/>
                          <a:latin typeface="times"/>
                        </a:rPr>
                        <a:t>t</a:t>
                      </a:r>
                      <a:endParaRPr lang="en-US" sz="1100">
                        <a:effectLst/>
                      </a:endParaRP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100">
                          <a:effectLst/>
                        </a:rPr>
                        <a:t>update set </a:t>
                      </a:r>
                      <a:r>
                        <a:rPr lang="en-US" sz="1100" b="0" i="1">
                          <a:effectLst/>
                          <a:latin typeface="times"/>
                        </a:rPr>
                        <a:t>s</a:t>
                      </a:r>
                      <a:r>
                        <a:rPr lang="en-US" sz="1100">
                          <a:effectLst/>
                        </a:rPr>
                        <a:t>, removing elements found in </a:t>
                      </a:r>
                      <a:r>
                        <a:rPr lang="en-US" sz="1100" b="0" i="1">
                          <a:effectLst/>
                          <a:latin typeface="times"/>
                        </a:rPr>
                        <a:t>t</a:t>
                      </a:r>
                      <a:endParaRPr lang="en-US" sz="1100">
                        <a:effectLst/>
                      </a:endParaRP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35742">
                <a:tc>
                  <a:txBody>
                    <a:bodyPr/>
                    <a:lstStyle/>
                    <a:p>
                      <a:pPr algn="ctr" fontAlgn="base"/>
                      <a:r>
                        <a:rPr lang="en-US" sz="1100" b="0" i="1">
                          <a:effectLst/>
                          <a:latin typeface="times"/>
                        </a:rPr>
                        <a:t>s</a:t>
                      </a:r>
                      <a:r>
                        <a:rPr lang="en-US" sz="1100">
                          <a:effectLst/>
                        </a:rPr>
                        <a:t>.symmetric_difference_update(</a:t>
                      </a:r>
                      <a:r>
                        <a:rPr lang="en-US" sz="1100" b="0" i="1">
                          <a:effectLst/>
                          <a:latin typeface="times"/>
                        </a:rPr>
                        <a:t>t</a:t>
                      </a:r>
                      <a:r>
                        <a:rPr lang="en-US" sz="1100">
                          <a:effectLst/>
                        </a:rPr>
                        <a:t>)</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r>
                        <a:rPr lang="en-US" sz="1100" b="0" i="1">
                          <a:effectLst/>
                          <a:latin typeface="times"/>
                        </a:rPr>
                        <a:t>s</a:t>
                      </a:r>
                      <a:r>
                        <a:rPr lang="en-US" sz="1100">
                          <a:effectLst/>
                        </a:rPr>
                        <a:t> ^= </a:t>
                      </a:r>
                      <a:r>
                        <a:rPr lang="en-US" sz="1100" b="0" i="1">
                          <a:effectLst/>
                          <a:latin typeface="times"/>
                        </a:rPr>
                        <a:t>t</a:t>
                      </a:r>
                      <a:endParaRPr lang="en-US" sz="1100">
                        <a:effectLst/>
                      </a:endParaRP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100">
                          <a:effectLst/>
                        </a:rPr>
                        <a:t>update set </a:t>
                      </a:r>
                      <a:r>
                        <a:rPr lang="en-US" sz="1100" b="0" i="1">
                          <a:effectLst/>
                          <a:latin typeface="times"/>
                        </a:rPr>
                        <a:t>s</a:t>
                      </a:r>
                      <a:r>
                        <a:rPr lang="en-US" sz="1100">
                          <a:effectLst/>
                        </a:rPr>
                        <a:t>, keeping only elements found in either </a:t>
                      </a:r>
                      <a:r>
                        <a:rPr lang="en-US" sz="1100" b="0" i="1">
                          <a:effectLst/>
                          <a:latin typeface="times"/>
                        </a:rPr>
                        <a:t>s</a:t>
                      </a:r>
                      <a:r>
                        <a:rPr lang="en-US" sz="1100">
                          <a:effectLst/>
                        </a:rPr>
                        <a:t> or </a:t>
                      </a:r>
                      <a:r>
                        <a:rPr lang="en-US" sz="1100" b="0" i="1">
                          <a:effectLst/>
                          <a:latin typeface="times"/>
                        </a:rPr>
                        <a:t>t</a:t>
                      </a:r>
                      <a:r>
                        <a:rPr lang="en-US" sz="1100">
                          <a:effectLst/>
                        </a:rPr>
                        <a:t> but not in both</a:t>
                      </a: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97434">
                <a:tc>
                  <a:txBody>
                    <a:bodyPr/>
                    <a:lstStyle/>
                    <a:p>
                      <a:pPr algn="ctr" fontAlgn="base"/>
                      <a:r>
                        <a:rPr lang="en-US" sz="1100" b="0" i="1">
                          <a:effectLst/>
                          <a:latin typeface="times"/>
                        </a:rPr>
                        <a:t>s</a:t>
                      </a:r>
                      <a:r>
                        <a:rPr lang="en-US" sz="1100">
                          <a:effectLst/>
                        </a:rPr>
                        <a:t>.add(</a:t>
                      </a:r>
                      <a:r>
                        <a:rPr lang="en-US" sz="1100" b="0" i="1">
                          <a:effectLst/>
                          <a:latin typeface="times"/>
                        </a:rPr>
                        <a:t>x</a:t>
                      </a:r>
                      <a:r>
                        <a:rPr lang="en-US" sz="1100">
                          <a:effectLst/>
                        </a:rPr>
                        <a:t>)</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ko-KR" altLang="en-US" sz="1100">
                        <a:effectLst/>
                      </a:endParaRP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100">
                          <a:effectLst/>
                        </a:rPr>
                        <a:t>add element </a:t>
                      </a:r>
                      <a:r>
                        <a:rPr lang="en-US" sz="1100" b="0" i="1">
                          <a:effectLst/>
                          <a:latin typeface="times"/>
                        </a:rPr>
                        <a:t>x</a:t>
                      </a:r>
                      <a:r>
                        <a:rPr lang="en-US" sz="1100">
                          <a:effectLst/>
                        </a:rPr>
                        <a:t> to set </a:t>
                      </a:r>
                      <a:r>
                        <a:rPr lang="en-US" sz="1100" b="0" i="1">
                          <a:effectLst/>
                          <a:latin typeface="times"/>
                        </a:rPr>
                        <a:t>s</a:t>
                      </a:r>
                      <a:endParaRPr lang="en-US" sz="1100">
                        <a:effectLst/>
                      </a:endParaRP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89032">
                <a:tc>
                  <a:txBody>
                    <a:bodyPr/>
                    <a:lstStyle/>
                    <a:p>
                      <a:pPr algn="ctr" fontAlgn="base"/>
                      <a:r>
                        <a:rPr lang="en-US" sz="1100" b="0" i="1">
                          <a:effectLst/>
                          <a:latin typeface="times"/>
                        </a:rPr>
                        <a:t>s</a:t>
                      </a:r>
                      <a:r>
                        <a:rPr lang="en-US" sz="1100">
                          <a:effectLst/>
                        </a:rPr>
                        <a:t>.remove(</a:t>
                      </a:r>
                      <a:r>
                        <a:rPr lang="en-US" sz="1100" b="0" i="1">
                          <a:effectLst/>
                          <a:latin typeface="times"/>
                        </a:rPr>
                        <a:t>x</a:t>
                      </a:r>
                      <a:r>
                        <a:rPr lang="en-US" sz="1100">
                          <a:effectLst/>
                        </a:rPr>
                        <a:t>)</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ko-KR" altLang="en-US" sz="1100">
                        <a:effectLst/>
                      </a:endParaRP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100">
                          <a:effectLst/>
                        </a:rPr>
                        <a:t>remove </a:t>
                      </a:r>
                      <a:r>
                        <a:rPr lang="en-US" sz="1100" b="0" i="1">
                          <a:effectLst/>
                          <a:latin typeface="times"/>
                        </a:rPr>
                        <a:t>x</a:t>
                      </a:r>
                      <a:r>
                        <a:rPr lang="en-US" sz="1100">
                          <a:effectLst/>
                        </a:rPr>
                        <a:t> from set </a:t>
                      </a:r>
                      <a:r>
                        <a:rPr lang="en-US" sz="1100" b="0" i="1">
                          <a:effectLst/>
                          <a:latin typeface="times"/>
                        </a:rPr>
                        <a:t>s</a:t>
                      </a:r>
                      <a:r>
                        <a:rPr lang="en-US" sz="1100">
                          <a:effectLst/>
                        </a:rPr>
                        <a:t>; raises KeyError if not present</a:t>
                      </a: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2323">
                <a:tc>
                  <a:txBody>
                    <a:bodyPr/>
                    <a:lstStyle/>
                    <a:p>
                      <a:pPr algn="ctr" fontAlgn="base"/>
                      <a:r>
                        <a:rPr lang="en-US" sz="1100" b="0" i="1">
                          <a:effectLst/>
                          <a:latin typeface="times"/>
                        </a:rPr>
                        <a:t>s</a:t>
                      </a:r>
                      <a:r>
                        <a:rPr lang="en-US" sz="1100">
                          <a:effectLst/>
                        </a:rPr>
                        <a:t>.discard(</a:t>
                      </a:r>
                      <a:r>
                        <a:rPr lang="en-US" sz="1100" b="0" i="1">
                          <a:effectLst/>
                          <a:latin typeface="times"/>
                        </a:rPr>
                        <a:t>x</a:t>
                      </a:r>
                      <a:r>
                        <a:rPr lang="en-US" sz="1100">
                          <a:effectLst/>
                        </a:rPr>
                        <a:t>)</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ko-KR" altLang="en-US" sz="1100">
                        <a:effectLst/>
                      </a:endParaRP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100">
                          <a:effectLst/>
                        </a:rPr>
                        <a:t>removes </a:t>
                      </a:r>
                      <a:r>
                        <a:rPr lang="en-US" sz="1100" b="0" i="1">
                          <a:effectLst/>
                          <a:latin typeface="times"/>
                        </a:rPr>
                        <a:t>x</a:t>
                      </a:r>
                      <a:r>
                        <a:rPr lang="en-US" sz="1100">
                          <a:effectLst/>
                        </a:rPr>
                        <a:t> from set </a:t>
                      </a:r>
                      <a:r>
                        <a:rPr lang="en-US" sz="1100" b="0" i="1">
                          <a:effectLst/>
                          <a:latin typeface="times"/>
                        </a:rPr>
                        <a:t>s</a:t>
                      </a:r>
                      <a:r>
                        <a:rPr lang="en-US" sz="1100">
                          <a:effectLst/>
                        </a:rPr>
                        <a:t> if present</a:t>
                      </a: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635742">
                <a:tc>
                  <a:txBody>
                    <a:bodyPr/>
                    <a:lstStyle/>
                    <a:p>
                      <a:pPr algn="ctr" fontAlgn="base"/>
                      <a:r>
                        <a:rPr lang="en-US" sz="1100" b="0" i="1">
                          <a:effectLst/>
                          <a:latin typeface="times"/>
                        </a:rPr>
                        <a:t>s</a:t>
                      </a:r>
                      <a:r>
                        <a:rPr lang="en-US" sz="1100">
                          <a:effectLst/>
                        </a:rPr>
                        <a:t>.pop()</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endParaRPr lang="ko-KR" altLang="en-US" sz="1100">
                        <a:effectLst/>
                      </a:endParaRP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r>
                        <a:rPr lang="en-US" sz="1100">
                          <a:effectLst/>
                        </a:rPr>
                        <a:t>remove and return an arbitrary element from </a:t>
                      </a:r>
                      <a:r>
                        <a:rPr lang="en-US" sz="1100" b="0" i="1">
                          <a:effectLst/>
                          <a:latin typeface="times"/>
                        </a:rPr>
                        <a:t>s</a:t>
                      </a:r>
                      <a:r>
                        <a:rPr lang="en-US" sz="1100">
                          <a:effectLst/>
                        </a:rPr>
                        <a:t>; raises KeyError if empty</a:t>
                      </a: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42323">
                <a:tc>
                  <a:txBody>
                    <a:bodyPr/>
                    <a:lstStyle/>
                    <a:p>
                      <a:pPr algn="ctr" fontAlgn="base"/>
                      <a:r>
                        <a:rPr lang="en-US" sz="1100" b="0" i="1">
                          <a:effectLst/>
                          <a:latin typeface="times"/>
                        </a:rPr>
                        <a:t>s</a:t>
                      </a:r>
                      <a:r>
                        <a:rPr lang="en-US" sz="1100">
                          <a:effectLst/>
                        </a:rPr>
                        <a:t>.clear()</a:t>
                      </a:r>
                    </a:p>
                  </a:txBody>
                  <a:tcPr marL="55195" marR="55195" marT="27597" marB="27597" anchor="ctr">
                    <a:lnL w="1270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a:endParaRPr lang="ko-KR" altLang="en-US" sz="1100">
                        <a:effectLst/>
                      </a:endParaRPr>
                    </a:p>
                  </a:txBody>
                  <a:tcPr marL="55195" marR="55195" marT="27597" marB="27597"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a:r>
                        <a:rPr lang="en-US" sz="1100" dirty="0">
                          <a:effectLst/>
                        </a:rPr>
                        <a:t>remove all elements from set </a:t>
                      </a:r>
                      <a:r>
                        <a:rPr lang="en-US" sz="1100" b="0" i="1" dirty="0">
                          <a:effectLst/>
                          <a:latin typeface="times"/>
                        </a:rPr>
                        <a:t>s</a:t>
                      </a:r>
                      <a:endParaRPr lang="en-US" sz="1100" dirty="0">
                        <a:effectLst/>
                      </a:endParaRPr>
                    </a:p>
                  </a:txBody>
                  <a:tcPr marL="55195" marR="55195" marT="27597" marB="27597" anchor="ctr">
                    <a:lnL w="762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105913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Map Type</a:t>
            </a:r>
            <a:endParaRPr lang="ko-KR" altLang="en-US" dirty="0"/>
          </a:p>
        </p:txBody>
      </p:sp>
    </p:spTree>
    <p:extLst>
      <p:ext uri="{BB962C8B-B14F-4D97-AF65-F5344CB8AC3E}">
        <p14:creationId xmlns:p14="http://schemas.microsoft.com/office/powerpoint/2010/main" val="3537001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Map </a:t>
            </a:r>
            <a:r>
              <a:rPr lang="ko-KR" altLang="en-US" dirty="0" smtClean="0"/>
              <a:t>타입</a:t>
            </a:r>
            <a:r>
              <a:rPr lang="en-US" altLang="ko-KR" dirty="0" smtClean="0"/>
              <a:t>-dictionary</a:t>
            </a:r>
            <a:endParaRPr lang="ko-KR" altLang="en-US" dirty="0"/>
          </a:p>
        </p:txBody>
      </p:sp>
      <p:sp>
        <p:nvSpPr>
          <p:cNvPr id="24" name="내용 개체 틀 2"/>
          <p:cNvSpPr>
            <a:spLocks noGrp="1"/>
          </p:cNvSpPr>
          <p:nvPr>
            <p:ph sz="quarter" idx="1"/>
          </p:nvPr>
        </p:nvSpPr>
        <p:spPr>
          <a:xfrm>
            <a:off x="457200" y="1772816"/>
            <a:ext cx="8229600" cy="1046004"/>
          </a:xfrm>
        </p:spPr>
        <p:txBody>
          <a:bodyPr>
            <a:normAutofit lnSpcReduction="10000"/>
          </a:bodyPr>
          <a:lstStyle/>
          <a:p>
            <a:pPr marL="0" indent="0">
              <a:buNone/>
            </a:pPr>
            <a:r>
              <a:rPr lang="en-US" altLang="ko-KR" dirty="0" smtClean="0"/>
              <a:t> Key/Value</a:t>
            </a:r>
            <a:r>
              <a:rPr lang="ko-KR" altLang="en-US" dirty="0" smtClean="0"/>
              <a:t>로 원소를 관리하는 데이터 타입</a:t>
            </a:r>
            <a:endParaRPr lang="en-US" altLang="ko-KR" dirty="0" smtClean="0"/>
          </a:p>
          <a:p>
            <a:pPr marL="0" indent="0">
              <a:buNone/>
            </a:pPr>
            <a:r>
              <a:rPr lang="en-US" altLang="ko-KR" dirty="0"/>
              <a:t> </a:t>
            </a:r>
            <a:r>
              <a:rPr lang="ko-KR" altLang="en-US" dirty="0" smtClean="0"/>
              <a:t>요소들은 </a:t>
            </a:r>
            <a:r>
              <a:rPr lang="ko-KR" altLang="en-US" dirty="0" err="1" smtClean="0"/>
              <a:t>변경가능하므로</a:t>
            </a:r>
            <a:r>
              <a:rPr lang="ko-KR" altLang="en-US" dirty="0" smtClean="0"/>
              <a:t> 변수에 </a:t>
            </a:r>
            <a:r>
              <a:rPr lang="ko-KR" altLang="en-US" dirty="0" err="1" smtClean="0"/>
              <a:t>복사시</a:t>
            </a:r>
            <a:r>
              <a:rPr lang="ko-KR" altLang="en-US" dirty="0" smtClean="0"/>
              <a:t> </a:t>
            </a:r>
            <a:endParaRPr lang="en-US" altLang="ko-KR" dirty="0" smtClean="0"/>
          </a:p>
        </p:txBody>
      </p:sp>
      <p:grpSp>
        <p:nvGrpSpPr>
          <p:cNvPr id="5" name="그룹 4"/>
          <p:cNvGrpSpPr/>
          <p:nvPr/>
        </p:nvGrpSpPr>
        <p:grpSpPr>
          <a:xfrm>
            <a:off x="791581" y="3181548"/>
            <a:ext cx="3924436" cy="2664296"/>
            <a:chOff x="791580" y="3181548"/>
            <a:chExt cx="7006484" cy="2664296"/>
          </a:xfrm>
        </p:grpSpPr>
        <p:sp>
          <p:nvSpPr>
            <p:cNvPr id="3" name="직사각형 2"/>
            <p:cNvSpPr/>
            <p:nvPr/>
          </p:nvSpPr>
          <p:spPr>
            <a:xfrm>
              <a:off x="813288" y="3829620"/>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smtClean="0"/>
                <a:t>참</a:t>
              </a:r>
              <a:r>
                <a:rPr lang="ko-KR" altLang="en-US" sz="1200" dirty="0"/>
                <a:t>조</a:t>
              </a:r>
            </a:p>
          </p:txBody>
        </p:sp>
        <p:sp>
          <p:nvSpPr>
            <p:cNvPr id="15" name="직사각형 14"/>
            <p:cNvSpPr/>
            <p:nvPr/>
          </p:nvSpPr>
          <p:spPr>
            <a:xfrm>
              <a:off x="2109432" y="3808276"/>
              <a:ext cx="25922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t>container</a:t>
              </a:r>
              <a:endParaRPr lang="ko-KR" altLang="en-US" sz="1200" dirty="0"/>
            </a:p>
          </p:txBody>
        </p:sp>
        <p:sp>
          <p:nvSpPr>
            <p:cNvPr id="16" name="직사각형 15"/>
            <p:cNvSpPr/>
            <p:nvPr/>
          </p:nvSpPr>
          <p:spPr>
            <a:xfrm>
              <a:off x="4082240" y="483773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Name 1</a:t>
              </a:r>
              <a:endParaRPr lang="ko-KR" altLang="en-US" sz="800" dirty="0"/>
            </a:p>
          </p:txBody>
        </p:sp>
        <p:sp>
          <p:nvSpPr>
            <p:cNvPr id="17" name="직사각형 16"/>
            <p:cNvSpPr/>
            <p:nvPr/>
          </p:nvSpPr>
          <p:spPr>
            <a:xfrm>
              <a:off x="6789952" y="483773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a:t>값</a:t>
              </a:r>
              <a:endParaRPr lang="ko-KR" altLang="en-US" sz="800" dirty="0"/>
            </a:p>
          </p:txBody>
        </p:sp>
        <p:sp>
          <p:nvSpPr>
            <p:cNvPr id="18" name="직사각형 17"/>
            <p:cNvSpPr/>
            <p:nvPr/>
          </p:nvSpPr>
          <p:spPr>
            <a:xfrm>
              <a:off x="4082240" y="5413796"/>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Name 2</a:t>
              </a:r>
              <a:endParaRPr lang="ko-KR" altLang="en-US" sz="800" dirty="0"/>
            </a:p>
          </p:txBody>
        </p:sp>
        <p:sp>
          <p:nvSpPr>
            <p:cNvPr id="19" name="직사각형 18"/>
            <p:cNvSpPr/>
            <p:nvPr/>
          </p:nvSpPr>
          <p:spPr>
            <a:xfrm>
              <a:off x="6789952" y="540465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smtClean="0"/>
                <a:t>container</a:t>
              </a:r>
              <a:endParaRPr lang="ko-KR" altLang="en-US" sz="800" dirty="0"/>
            </a:p>
          </p:txBody>
        </p:sp>
        <p:cxnSp>
          <p:nvCxnSpPr>
            <p:cNvPr id="6" name="꺾인 연결선 5"/>
            <p:cNvCxnSpPr>
              <a:stCxn id="15" idx="2"/>
              <a:endCxn id="16" idx="1"/>
            </p:cNvCxnSpPr>
            <p:nvPr/>
          </p:nvCxnSpPr>
          <p:spPr>
            <a:xfrm rot="16200000" flipH="1">
              <a:off x="3337192" y="4308708"/>
              <a:ext cx="813432" cy="6766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꺾인 연결선 7"/>
            <p:cNvCxnSpPr>
              <a:stCxn id="15" idx="2"/>
              <a:endCxn id="18" idx="1"/>
            </p:cNvCxnSpPr>
            <p:nvPr/>
          </p:nvCxnSpPr>
          <p:spPr>
            <a:xfrm rot="16200000" flipH="1">
              <a:off x="3049160" y="4596740"/>
              <a:ext cx="1389496" cy="6766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5649224" y="484609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참</a:t>
              </a:r>
              <a:r>
                <a:rPr lang="ko-KR" altLang="en-US" sz="800" dirty="0"/>
                <a:t>조</a:t>
              </a:r>
            </a:p>
          </p:txBody>
        </p:sp>
        <p:sp>
          <p:nvSpPr>
            <p:cNvPr id="27" name="직사각형 26"/>
            <p:cNvSpPr/>
            <p:nvPr/>
          </p:nvSpPr>
          <p:spPr>
            <a:xfrm>
              <a:off x="5649224" y="5413012"/>
              <a:ext cx="100811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smtClean="0"/>
                <a:t>참조</a:t>
              </a:r>
              <a:endParaRPr lang="ko-KR" altLang="en-US" sz="800" dirty="0"/>
            </a:p>
          </p:txBody>
        </p:sp>
        <p:cxnSp>
          <p:nvCxnSpPr>
            <p:cNvPr id="10" name="직선 화살표 연결선 9"/>
            <p:cNvCxnSpPr>
              <a:stCxn id="16" idx="3"/>
              <a:endCxn id="25" idx="1"/>
            </p:cNvCxnSpPr>
            <p:nvPr/>
          </p:nvCxnSpPr>
          <p:spPr>
            <a:xfrm>
              <a:off x="5090352" y="5053756"/>
              <a:ext cx="558872" cy="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꺾인 연결선 11"/>
            <p:cNvCxnSpPr>
              <a:stCxn id="18" idx="3"/>
              <a:endCxn id="27" idx="1"/>
            </p:cNvCxnSpPr>
            <p:nvPr/>
          </p:nvCxnSpPr>
          <p:spPr>
            <a:xfrm flipV="1">
              <a:off x="5090352" y="5629036"/>
              <a:ext cx="558872" cy="7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20072" y="4877450"/>
              <a:ext cx="299432" cy="369332"/>
            </a:xfrm>
            <a:prstGeom prst="rect">
              <a:avLst/>
            </a:prstGeom>
            <a:noFill/>
          </p:spPr>
          <p:txBody>
            <a:bodyPr wrap="square" rtlCol="0">
              <a:spAutoFit/>
            </a:bodyPr>
            <a:lstStyle/>
            <a:p>
              <a:r>
                <a:rPr lang="en-US" altLang="ko-KR" dirty="0" smtClean="0"/>
                <a:t>:</a:t>
              </a:r>
              <a:endParaRPr lang="ko-KR" altLang="en-US" dirty="0"/>
            </a:p>
          </p:txBody>
        </p:sp>
        <p:sp>
          <p:nvSpPr>
            <p:cNvPr id="33" name="TextBox 32"/>
            <p:cNvSpPr txBox="1"/>
            <p:nvPr/>
          </p:nvSpPr>
          <p:spPr>
            <a:xfrm>
              <a:off x="5214920" y="5430792"/>
              <a:ext cx="299432" cy="369332"/>
            </a:xfrm>
            <a:prstGeom prst="rect">
              <a:avLst/>
            </a:prstGeom>
            <a:noFill/>
          </p:spPr>
          <p:txBody>
            <a:bodyPr wrap="square" rtlCol="0">
              <a:spAutoFit/>
            </a:bodyPr>
            <a:lstStyle/>
            <a:p>
              <a:r>
                <a:rPr lang="en-US" altLang="ko-KR" dirty="0" smtClean="0"/>
                <a:t>:</a:t>
              </a:r>
              <a:endParaRPr lang="ko-KR" altLang="en-US" dirty="0"/>
            </a:p>
          </p:txBody>
        </p:sp>
        <p:sp>
          <p:nvSpPr>
            <p:cNvPr id="4" name="TextBox 3"/>
            <p:cNvSpPr txBox="1"/>
            <p:nvPr/>
          </p:nvSpPr>
          <p:spPr>
            <a:xfrm>
              <a:off x="791580" y="3181548"/>
              <a:ext cx="4298772" cy="369332"/>
            </a:xfrm>
            <a:prstGeom prst="rect">
              <a:avLst/>
            </a:prstGeom>
            <a:noFill/>
          </p:spPr>
          <p:txBody>
            <a:bodyPr wrap="square" rtlCol="0">
              <a:spAutoFit/>
            </a:bodyPr>
            <a:lstStyle/>
            <a:p>
              <a:pPr algn="ctr"/>
              <a:r>
                <a:rPr lang="en-US" altLang="ko-KR" dirty="0" smtClean="0"/>
                <a:t>Dictionary Type</a:t>
              </a:r>
              <a:endParaRPr lang="ko-KR" altLang="en-US" dirty="0"/>
            </a:p>
          </p:txBody>
        </p:sp>
      </p:grpSp>
      <p:pic>
        <p:nvPicPr>
          <p:cNvPr id="45058" name="Picture 2" descr="dict with keys 'a' 'o' '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550880"/>
            <a:ext cx="2808313" cy="289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7846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Map </a:t>
            </a:r>
            <a:r>
              <a:rPr lang="ko-KR" altLang="en-US" dirty="0" smtClean="0"/>
              <a:t>타입 </a:t>
            </a:r>
            <a:r>
              <a:rPr lang="en-US" altLang="ko-KR" dirty="0" smtClean="0"/>
              <a:t>- </a:t>
            </a:r>
            <a:r>
              <a:rPr lang="en-US" altLang="ko-KR" dirty="0"/>
              <a:t>Accessing Elements</a:t>
            </a:r>
            <a:endParaRPr lang="ko-KR" altLang="en-US" dirty="0"/>
          </a:p>
        </p:txBody>
      </p:sp>
      <p:sp>
        <p:nvSpPr>
          <p:cNvPr id="24" name="내용 개체 틀 2"/>
          <p:cNvSpPr>
            <a:spLocks noGrp="1"/>
          </p:cNvSpPr>
          <p:nvPr>
            <p:ph sz="quarter" idx="1"/>
          </p:nvPr>
        </p:nvSpPr>
        <p:spPr>
          <a:xfrm>
            <a:off x="457200" y="1772816"/>
            <a:ext cx="8229600" cy="1046004"/>
          </a:xfrm>
        </p:spPr>
        <p:txBody>
          <a:bodyPr>
            <a:normAutofit/>
          </a:bodyPr>
          <a:lstStyle/>
          <a:p>
            <a:pPr marL="0" indent="0">
              <a:buNone/>
            </a:pPr>
            <a:r>
              <a:rPr lang="en-US" altLang="ko-KR" dirty="0" smtClean="0"/>
              <a:t> Key/Value</a:t>
            </a:r>
            <a:r>
              <a:rPr lang="ko-KR" altLang="en-US" dirty="0" smtClean="0"/>
              <a:t>로 원소를 관리하므로 </a:t>
            </a:r>
            <a:r>
              <a:rPr lang="en-US" altLang="ko-KR" dirty="0" smtClean="0"/>
              <a:t>Key</a:t>
            </a:r>
            <a:r>
              <a:rPr lang="ko-KR" altLang="en-US" dirty="0" smtClean="0"/>
              <a:t>를 가지고 원소를 검색 </a:t>
            </a:r>
            <a:endParaRPr lang="en-US" altLang="ko-KR" dirty="0" smtClean="0"/>
          </a:p>
        </p:txBody>
      </p:sp>
      <p:sp>
        <p:nvSpPr>
          <p:cNvPr id="4" name="직사각형 3"/>
          <p:cNvSpPr/>
          <p:nvPr/>
        </p:nvSpPr>
        <p:spPr>
          <a:xfrm>
            <a:off x="683568" y="3356992"/>
            <a:ext cx="4032448"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dd</a:t>
            </a:r>
            <a:r>
              <a:rPr lang="en-US" altLang="ko-KR" sz="1200" dirty="0"/>
              <a:t> = {'name': '</a:t>
            </a:r>
            <a:r>
              <a:rPr lang="en-US" altLang="ko-KR" sz="1200" dirty="0" err="1"/>
              <a:t>dahl</a:t>
            </a:r>
            <a:r>
              <a:rPr lang="en-US" altLang="ko-KR" sz="1200" dirty="0"/>
              <a:t>', 'age':50}</a:t>
            </a:r>
          </a:p>
          <a:p>
            <a:r>
              <a:rPr lang="en-US" altLang="ko-KR" sz="1200" dirty="0"/>
              <a:t>&gt;&gt;&gt; </a:t>
            </a:r>
            <a:r>
              <a:rPr lang="en-US" altLang="ko-KR" sz="1200" dirty="0" err="1"/>
              <a:t>dd</a:t>
            </a:r>
            <a:endParaRPr lang="en-US" altLang="ko-KR" sz="1200" dirty="0"/>
          </a:p>
          <a:p>
            <a:r>
              <a:rPr lang="en-US" altLang="ko-KR" sz="1200" dirty="0"/>
              <a:t>{'age': 50, 'name': '</a:t>
            </a:r>
            <a:r>
              <a:rPr lang="en-US" altLang="ko-KR" sz="1200" dirty="0" err="1"/>
              <a:t>dahl</a:t>
            </a:r>
            <a:r>
              <a:rPr lang="en-US" altLang="ko-KR" sz="1200" dirty="0"/>
              <a:t>'}</a:t>
            </a:r>
          </a:p>
          <a:p>
            <a:r>
              <a:rPr lang="en-US" altLang="ko-KR" sz="1200" dirty="0"/>
              <a:t>&gt;&gt;&gt; </a:t>
            </a:r>
            <a:r>
              <a:rPr lang="en-US" altLang="ko-KR" sz="1200" dirty="0" err="1"/>
              <a:t>dd</a:t>
            </a:r>
            <a:r>
              <a:rPr lang="en-US" altLang="ko-KR" sz="1200" dirty="0"/>
              <a:t>['name']</a:t>
            </a:r>
          </a:p>
          <a:p>
            <a:r>
              <a:rPr lang="en-US" altLang="ko-KR" sz="1200" dirty="0"/>
              <a:t>'</a:t>
            </a:r>
            <a:r>
              <a:rPr lang="en-US" altLang="ko-KR" sz="1200" dirty="0" err="1"/>
              <a:t>dahl</a:t>
            </a:r>
            <a:r>
              <a:rPr lang="en-US" altLang="ko-KR" sz="1200" dirty="0"/>
              <a:t>'</a:t>
            </a:r>
          </a:p>
          <a:p>
            <a:r>
              <a:rPr lang="en-US" altLang="ko-KR" sz="1200" dirty="0"/>
              <a:t>&gt;&gt;&gt; </a:t>
            </a:r>
            <a:endParaRPr lang="ko-KR" altLang="en-US" sz="1200" dirty="0"/>
          </a:p>
        </p:txBody>
      </p:sp>
    </p:spTree>
    <p:extLst>
      <p:ext uri="{BB962C8B-B14F-4D97-AF65-F5344CB8AC3E}">
        <p14:creationId xmlns:p14="http://schemas.microsoft.com/office/powerpoint/2010/main" val="39891154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Map </a:t>
            </a:r>
            <a:r>
              <a:rPr lang="ko-KR" altLang="en-US" dirty="0" smtClean="0"/>
              <a:t>타입 </a:t>
            </a:r>
            <a:r>
              <a:rPr lang="en-US" altLang="ko-KR" dirty="0" smtClean="0"/>
              <a:t>- </a:t>
            </a:r>
            <a:r>
              <a:rPr lang="en-US" altLang="ko-KR" dirty="0"/>
              <a:t>Updating Elements</a:t>
            </a:r>
            <a:endParaRPr lang="ko-KR" altLang="en-US" dirty="0"/>
          </a:p>
        </p:txBody>
      </p:sp>
      <p:sp>
        <p:nvSpPr>
          <p:cNvPr id="24" name="내용 개체 틀 2"/>
          <p:cNvSpPr>
            <a:spLocks noGrp="1"/>
          </p:cNvSpPr>
          <p:nvPr>
            <p:ph sz="quarter" idx="1"/>
          </p:nvPr>
        </p:nvSpPr>
        <p:spPr>
          <a:xfrm>
            <a:off x="457200" y="1772816"/>
            <a:ext cx="8229600" cy="1296144"/>
          </a:xfrm>
        </p:spPr>
        <p:txBody>
          <a:bodyPr>
            <a:normAutofit fontScale="92500" lnSpcReduction="10000"/>
          </a:bodyPr>
          <a:lstStyle/>
          <a:p>
            <a:pPr marL="0" indent="0">
              <a:buNone/>
            </a:pPr>
            <a:r>
              <a:rPr lang="en-US" altLang="ko-KR" dirty="0" smtClean="0"/>
              <a:t> Dictionary </a:t>
            </a:r>
            <a:r>
              <a:rPr lang="ko-KR" altLang="en-US" dirty="0" smtClean="0"/>
              <a:t>타입에 새로운 </a:t>
            </a:r>
            <a:r>
              <a:rPr lang="en-US" altLang="ko-KR" dirty="0" smtClean="0"/>
              <a:t>key</a:t>
            </a:r>
            <a:r>
              <a:rPr lang="ko-KR" altLang="en-US" dirty="0" smtClean="0"/>
              <a:t>에 할당하면 새로운 것을 추가하고 기존 </a:t>
            </a:r>
            <a:r>
              <a:rPr lang="en-US" altLang="ko-KR" dirty="0" smtClean="0"/>
              <a:t>key</a:t>
            </a:r>
            <a:r>
              <a:rPr lang="ko-KR" altLang="en-US" dirty="0" smtClean="0"/>
              <a:t>로 검색하여 값을 변경하면 기존 값을 변경함</a:t>
            </a:r>
            <a:endParaRPr lang="en-US" altLang="ko-KR" dirty="0" smtClean="0"/>
          </a:p>
        </p:txBody>
      </p:sp>
      <p:sp>
        <p:nvSpPr>
          <p:cNvPr id="4" name="직사각형 3"/>
          <p:cNvSpPr/>
          <p:nvPr/>
        </p:nvSpPr>
        <p:spPr>
          <a:xfrm>
            <a:off x="683568" y="3356992"/>
            <a:ext cx="4032448" cy="2880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dd</a:t>
            </a:r>
            <a:r>
              <a:rPr lang="en-US" altLang="ko-KR" sz="1200" dirty="0"/>
              <a:t> = {'name': '</a:t>
            </a:r>
            <a:r>
              <a:rPr lang="en-US" altLang="ko-KR" sz="1200" dirty="0" err="1"/>
              <a:t>dahl</a:t>
            </a:r>
            <a:r>
              <a:rPr lang="en-US" altLang="ko-KR" sz="1200" dirty="0"/>
              <a:t>', 'age':50}</a:t>
            </a:r>
          </a:p>
          <a:p>
            <a:r>
              <a:rPr lang="en-US" altLang="ko-KR" sz="1200" dirty="0"/>
              <a:t>&gt;&gt;&gt; </a:t>
            </a:r>
            <a:r>
              <a:rPr lang="en-US" altLang="ko-KR" sz="1200" dirty="0" err="1"/>
              <a:t>dd</a:t>
            </a:r>
            <a:endParaRPr lang="en-US" altLang="ko-KR" sz="1200" dirty="0"/>
          </a:p>
          <a:p>
            <a:r>
              <a:rPr lang="en-US" altLang="ko-KR" sz="1200" dirty="0"/>
              <a:t>{'age': 50, 'name': '</a:t>
            </a:r>
            <a:r>
              <a:rPr lang="en-US" altLang="ko-KR" sz="1200" dirty="0" err="1"/>
              <a:t>dahl</a:t>
            </a:r>
            <a:r>
              <a:rPr lang="en-US" altLang="ko-KR" sz="1200" dirty="0"/>
              <a:t>'}</a:t>
            </a:r>
          </a:p>
          <a:p>
            <a:r>
              <a:rPr lang="en-US" altLang="ko-KR" sz="1200" dirty="0"/>
              <a:t>&gt;&gt;&gt; </a:t>
            </a:r>
            <a:r>
              <a:rPr lang="en-US" altLang="ko-KR" sz="1200" dirty="0" err="1"/>
              <a:t>dd</a:t>
            </a:r>
            <a:r>
              <a:rPr lang="en-US" altLang="ko-KR" sz="1200" dirty="0"/>
              <a:t>['name']</a:t>
            </a:r>
          </a:p>
          <a:p>
            <a:r>
              <a:rPr lang="en-US" altLang="ko-KR" sz="1200" dirty="0"/>
              <a:t>'</a:t>
            </a:r>
            <a:r>
              <a:rPr lang="en-US" altLang="ko-KR" sz="1200" dirty="0" err="1"/>
              <a:t>dahl</a:t>
            </a:r>
            <a:r>
              <a:rPr lang="en-US" altLang="ko-KR" sz="1200" dirty="0"/>
              <a:t>'</a:t>
            </a:r>
          </a:p>
          <a:p>
            <a:r>
              <a:rPr lang="en-US" altLang="ko-KR" sz="1200" dirty="0" smtClean="0"/>
              <a:t>&gt;&gt;&gt;</a:t>
            </a:r>
          </a:p>
          <a:p>
            <a:r>
              <a:rPr lang="en-US" altLang="ko-KR" sz="1200" dirty="0"/>
              <a:t>&gt;&gt;&gt; </a:t>
            </a:r>
            <a:r>
              <a:rPr lang="en-US" altLang="ko-KR" sz="1200" dirty="0" err="1"/>
              <a:t>dd</a:t>
            </a:r>
            <a:r>
              <a:rPr lang="en-US" altLang="ko-KR" sz="1200" dirty="0"/>
              <a:t>['sex'] ='male'</a:t>
            </a:r>
          </a:p>
          <a:p>
            <a:r>
              <a:rPr lang="en-US" altLang="ko-KR" sz="1200" dirty="0"/>
              <a:t>&gt;&gt;&gt; </a:t>
            </a:r>
            <a:r>
              <a:rPr lang="en-US" altLang="ko-KR" sz="1200" dirty="0" err="1"/>
              <a:t>dd</a:t>
            </a:r>
            <a:endParaRPr lang="en-US" altLang="ko-KR" sz="1200" dirty="0"/>
          </a:p>
          <a:p>
            <a:r>
              <a:rPr lang="en-US" altLang="ko-KR" sz="1200" dirty="0"/>
              <a:t>{'age': 50, 'name': '</a:t>
            </a:r>
            <a:r>
              <a:rPr lang="en-US" altLang="ko-KR" sz="1200" dirty="0" err="1"/>
              <a:t>dahl</a:t>
            </a:r>
            <a:r>
              <a:rPr lang="en-US" altLang="ko-KR" sz="1200" dirty="0"/>
              <a:t>', 'sex': 'male'}</a:t>
            </a:r>
          </a:p>
          <a:p>
            <a:r>
              <a:rPr lang="en-US" altLang="ko-KR" sz="1200" dirty="0"/>
              <a:t>&gt;&gt;&gt; </a:t>
            </a:r>
            <a:endParaRPr lang="en-US" altLang="ko-KR" sz="1200" dirty="0" smtClean="0"/>
          </a:p>
          <a:p>
            <a:r>
              <a:rPr lang="en-US" altLang="ko-KR" sz="1200" dirty="0"/>
              <a:t>&gt;&gt;&gt; </a:t>
            </a:r>
            <a:r>
              <a:rPr lang="en-US" altLang="ko-KR" sz="1200" dirty="0" err="1"/>
              <a:t>dd</a:t>
            </a:r>
            <a:r>
              <a:rPr lang="en-US" altLang="ko-KR" sz="1200" dirty="0"/>
              <a:t>['name'] = '</a:t>
            </a:r>
            <a:r>
              <a:rPr lang="en-US" altLang="ko-KR" sz="1200" dirty="0" err="1"/>
              <a:t>dahl</a:t>
            </a:r>
            <a:r>
              <a:rPr lang="en-US" altLang="ko-KR" sz="1200" dirty="0"/>
              <a:t> moon'</a:t>
            </a:r>
          </a:p>
          <a:p>
            <a:r>
              <a:rPr lang="en-US" altLang="ko-KR" sz="1200" dirty="0"/>
              <a:t>&gt;&gt;&gt; </a:t>
            </a:r>
            <a:r>
              <a:rPr lang="en-US" altLang="ko-KR" sz="1200" dirty="0" err="1"/>
              <a:t>dd</a:t>
            </a:r>
            <a:endParaRPr lang="en-US" altLang="ko-KR" sz="1200" dirty="0"/>
          </a:p>
          <a:p>
            <a:r>
              <a:rPr lang="en-US" altLang="ko-KR" sz="1200" dirty="0"/>
              <a:t>{'age': 50, 'name': '</a:t>
            </a:r>
            <a:r>
              <a:rPr lang="en-US" altLang="ko-KR" sz="1200" dirty="0" err="1"/>
              <a:t>dahl</a:t>
            </a:r>
            <a:r>
              <a:rPr lang="en-US" altLang="ko-KR" sz="1200" dirty="0"/>
              <a:t> moon', 'sex': 'male'}</a:t>
            </a:r>
          </a:p>
          <a:p>
            <a:r>
              <a:rPr lang="en-US" altLang="ko-KR" sz="1200" dirty="0"/>
              <a:t>&gt;&gt;&gt; </a:t>
            </a:r>
            <a:endParaRPr lang="ko-KR" altLang="en-US" sz="1200" dirty="0"/>
          </a:p>
        </p:txBody>
      </p:sp>
      <p:sp>
        <p:nvSpPr>
          <p:cNvPr id="5" name="직사각형 4"/>
          <p:cNvSpPr/>
          <p:nvPr/>
        </p:nvSpPr>
        <p:spPr>
          <a:xfrm>
            <a:off x="683568" y="4509120"/>
            <a:ext cx="3024336"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683568" y="5373216"/>
            <a:ext cx="3321112" cy="7920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5652120" y="3501008"/>
            <a:ext cx="2520280" cy="646331"/>
          </a:xfrm>
          <a:prstGeom prst="rect">
            <a:avLst/>
          </a:prstGeom>
          <a:noFill/>
        </p:spPr>
        <p:txBody>
          <a:bodyPr wrap="square" rtlCol="0">
            <a:spAutoFit/>
          </a:bodyPr>
          <a:lstStyle/>
          <a:p>
            <a:r>
              <a:rPr lang="ko-KR" altLang="en-US" dirty="0" smtClean="0"/>
              <a:t>새로운 </a:t>
            </a:r>
            <a:r>
              <a:rPr lang="en-US" altLang="ko-KR" dirty="0" smtClean="0"/>
              <a:t>key</a:t>
            </a:r>
            <a:r>
              <a:rPr lang="ko-KR" altLang="en-US" dirty="0" smtClean="0"/>
              <a:t>에 할당</a:t>
            </a:r>
            <a:r>
              <a:rPr lang="en-US" altLang="ko-KR" dirty="0" smtClean="0"/>
              <a:t>: </a:t>
            </a:r>
            <a:r>
              <a:rPr lang="ko-KR" altLang="en-US" dirty="0" smtClean="0"/>
              <a:t>기존에 없으므로 추가</a:t>
            </a:r>
            <a:endParaRPr lang="ko-KR" altLang="en-US" dirty="0"/>
          </a:p>
        </p:txBody>
      </p:sp>
      <p:cxnSp>
        <p:nvCxnSpPr>
          <p:cNvPr id="11" name="직선 화살표 연결선 10"/>
          <p:cNvCxnSpPr>
            <a:stCxn id="5" idx="3"/>
            <a:endCxn id="7" idx="1"/>
          </p:cNvCxnSpPr>
          <p:nvPr/>
        </p:nvCxnSpPr>
        <p:spPr>
          <a:xfrm flipV="1">
            <a:off x="3707904" y="3824174"/>
            <a:ext cx="1944216" cy="10809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52120" y="5333592"/>
            <a:ext cx="2520280" cy="646331"/>
          </a:xfrm>
          <a:prstGeom prst="rect">
            <a:avLst/>
          </a:prstGeom>
          <a:noFill/>
        </p:spPr>
        <p:txBody>
          <a:bodyPr wrap="square" rtlCol="0">
            <a:spAutoFit/>
          </a:bodyPr>
          <a:lstStyle/>
          <a:p>
            <a:r>
              <a:rPr lang="ko-KR" altLang="en-US" dirty="0" smtClean="0"/>
              <a:t>기존 </a:t>
            </a:r>
            <a:r>
              <a:rPr lang="en-US" altLang="ko-KR" dirty="0" smtClean="0"/>
              <a:t>key</a:t>
            </a:r>
            <a:r>
              <a:rPr lang="ko-KR" altLang="en-US" dirty="0" smtClean="0"/>
              <a:t>에 할당</a:t>
            </a:r>
            <a:r>
              <a:rPr lang="en-US" altLang="ko-KR" dirty="0" smtClean="0"/>
              <a:t>: </a:t>
            </a:r>
            <a:r>
              <a:rPr lang="ko-KR" altLang="en-US" dirty="0" smtClean="0"/>
              <a:t>기존에 있는 값을 변경</a:t>
            </a:r>
            <a:endParaRPr lang="ko-KR" altLang="en-US" dirty="0"/>
          </a:p>
        </p:txBody>
      </p:sp>
      <p:cxnSp>
        <p:nvCxnSpPr>
          <p:cNvPr id="21" name="직선 화살표 연결선 20"/>
          <p:cNvCxnSpPr>
            <a:stCxn id="20" idx="3"/>
            <a:endCxn id="26" idx="1"/>
          </p:cNvCxnSpPr>
          <p:nvPr/>
        </p:nvCxnSpPr>
        <p:spPr>
          <a:xfrm flipV="1">
            <a:off x="4004680" y="5656758"/>
            <a:ext cx="1647440" cy="1125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030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a:t>
            </a:r>
            <a:r>
              <a:rPr lang="en-US" altLang="ko-KR" dirty="0" smtClean="0"/>
              <a:t>ata types </a:t>
            </a:r>
            <a:r>
              <a:rPr lang="ko-KR" altLang="en-US" dirty="0" smtClean="0"/>
              <a:t>이해하</a:t>
            </a:r>
            <a:r>
              <a:rPr lang="ko-KR" altLang="en-US" dirty="0"/>
              <a:t>기</a:t>
            </a:r>
          </a:p>
        </p:txBody>
      </p:sp>
      <p:sp>
        <p:nvSpPr>
          <p:cNvPr id="24" name="내용 개체 틀 2"/>
          <p:cNvSpPr>
            <a:spLocks noGrp="1"/>
          </p:cNvSpPr>
          <p:nvPr>
            <p:ph sz="quarter" idx="1"/>
          </p:nvPr>
        </p:nvSpPr>
        <p:spPr>
          <a:xfrm>
            <a:off x="457200" y="1628800"/>
            <a:ext cx="8229600" cy="1190020"/>
          </a:xfrm>
        </p:spPr>
        <p:txBody>
          <a:bodyPr>
            <a:normAutofit/>
          </a:bodyPr>
          <a:lstStyle/>
          <a:p>
            <a:pPr marL="0" indent="0">
              <a:buNone/>
            </a:pPr>
            <a:r>
              <a:rPr lang="en-US" altLang="ko-KR" dirty="0" smtClean="0"/>
              <a:t> </a:t>
            </a:r>
            <a:r>
              <a:rPr lang="en-US" altLang="ko-KR" dirty="0" err="1" smtClean="0"/>
              <a:t>int</a:t>
            </a:r>
            <a:r>
              <a:rPr lang="en-US" altLang="ko-KR" dirty="0" smtClean="0"/>
              <a:t> </a:t>
            </a:r>
            <a:r>
              <a:rPr lang="ko-KR" altLang="en-US" dirty="0" smtClean="0"/>
              <a:t>등 </a:t>
            </a:r>
            <a:r>
              <a:rPr lang="en-US" altLang="ko-KR" dirty="0" smtClean="0"/>
              <a:t>data type</a:t>
            </a:r>
            <a:r>
              <a:rPr lang="ko-KR" altLang="en-US" dirty="0" smtClean="0"/>
              <a:t>의 키워드는 클래스 객체이고 </a:t>
            </a:r>
            <a:r>
              <a:rPr lang="en-US" altLang="ko-KR" dirty="0" smtClean="0"/>
              <a:t>type </a:t>
            </a:r>
            <a:r>
              <a:rPr lang="ko-KR" altLang="en-US" dirty="0" smtClean="0"/>
              <a:t>클래스 객체를 구현해서 처리 </a:t>
            </a:r>
            <a:r>
              <a:rPr lang="en-US" altLang="ko-KR" dirty="0" smtClean="0"/>
              <a:t> </a:t>
            </a:r>
          </a:p>
        </p:txBody>
      </p:sp>
      <p:sp>
        <p:nvSpPr>
          <p:cNvPr id="39" name="직사각형 38"/>
          <p:cNvSpPr/>
          <p:nvPr/>
        </p:nvSpPr>
        <p:spPr>
          <a:xfrm>
            <a:off x="755576" y="3140968"/>
            <a:ext cx="4176464"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b="1" dirty="0"/>
              <a:t>&gt;&gt;&gt; </a:t>
            </a:r>
            <a:r>
              <a:rPr lang="en-US" altLang="ko-KR" sz="1200" b="1" dirty="0" err="1"/>
              <a:t>int</a:t>
            </a:r>
            <a:r>
              <a:rPr lang="en-US" altLang="ko-KR" sz="1200" b="1" dirty="0"/>
              <a:t>.__</a:t>
            </a:r>
            <a:r>
              <a:rPr lang="en-US" altLang="ko-KR" sz="1200" b="1" dirty="0" err="1"/>
              <a:t>class__.__name</a:t>
            </a:r>
            <a:r>
              <a:rPr lang="en-US" altLang="ko-KR" sz="1200" b="1" dirty="0"/>
              <a:t>__</a:t>
            </a:r>
          </a:p>
          <a:p>
            <a:r>
              <a:rPr lang="en-US" altLang="ko-KR" sz="1200" b="1" dirty="0"/>
              <a:t>'type'</a:t>
            </a:r>
          </a:p>
          <a:p>
            <a:r>
              <a:rPr lang="en-US" altLang="ko-KR" sz="1200" b="1" dirty="0"/>
              <a:t>&gt;&gt;&gt; </a:t>
            </a:r>
            <a:r>
              <a:rPr lang="en-US" altLang="ko-KR" sz="1200" b="1" dirty="0" err="1"/>
              <a:t>intobj</a:t>
            </a:r>
            <a:r>
              <a:rPr lang="en-US" altLang="ko-KR" sz="1200" b="1" dirty="0"/>
              <a:t> =1</a:t>
            </a:r>
          </a:p>
          <a:p>
            <a:r>
              <a:rPr lang="en-US" altLang="ko-KR" sz="1200" b="1" dirty="0"/>
              <a:t>&gt;&gt;&gt; </a:t>
            </a:r>
            <a:r>
              <a:rPr lang="en-US" altLang="ko-KR" sz="1200" b="1" dirty="0" err="1"/>
              <a:t>intobj</a:t>
            </a:r>
            <a:r>
              <a:rPr lang="en-US" altLang="ko-KR" sz="1200" b="1" dirty="0"/>
              <a:t>.__</a:t>
            </a:r>
            <a:r>
              <a:rPr lang="en-US" altLang="ko-KR" sz="1200" b="1" dirty="0" err="1"/>
              <a:t>class__.__name</a:t>
            </a:r>
            <a:r>
              <a:rPr lang="en-US" altLang="ko-KR" sz="1200" b="1" dirty="0"/>
              <a:t>__</a:t>
            </a:r>
          </a:p>
          <a:p>
            <a:r>
              <a:rPr lang="en-US" altLang="ko-KR" sz="1200" b="1" dirty="0"/>
              <a:t>'</a:t>
            </a:r>
            <a:r>
              <a:rPr lang="en-US" altLang="ko-KR" sz="1200" b="1" dirty="0" err="1"/>
              <a:t>int</a:t>
            </a:r>
            <a:r>
              <a:rPr lang="en-US" altLang="ko-KR" sz="1200" b="1" dirty="0"/>
              <a:t>'</a:t>
            </a:r>
          </a:p>
          <a:p>
            <a:r>
              <a:rPr lang="en-US" altLang="ko-KR" sz="1200" b="1" dirty="0"/>
              <a:t>&gt;&gt;&gt; </a:t>
            </a:r>
            <a:r>
              <a:rPr lang="en-US" altLang="ko-KR" sz="1200" b="1" dirty="0" err="1"/>
              <a:t>isinstance</a:t>
            </a:r>
            <a:r>
              <a:rPr lang="en-US" altLang="ko-KR" sz="1200" b="1" dirty="0"/>
              <a:t>(</a:t>
            </a:r>
            <a:r>
              <a:rPr lang="en-US" altLang="ko-KR" sz="1200" b="1" dirty="0" err="1"/>
              <a:t>intobj</a:t>
            </a:r>
            <a:r>
              <a:rPr lang="en-US" altLang="ko-KR" sz="1200" b="1" dirty="0"/>
              <a:t>.__class__, type)</a:t>
            </a:r>
          </a:p>
          <a:p>
            <a:r>
              <a:rPr lang="en-US" altLang="ko-KR" sz="1200" b="1" dirty="0"/>
              <a:t>True</a:t>
            </a:r>
          </a:p>
          <a:p>
            <a:r>
              <a:rPr lang="en-US" altLang="ko-KR" sz="1200" b="1" dirty="0"/>
              <a:t>&gt;&gt;&gt; intobj2 = </a:t>
            </a:r>
            <a:r>
              <a:rPr lang="en-US" altLang="ko-KR" sz="1200" b="1" dirty="0" err="1"/>
              <a:t>int</a:t>
            </a:r>
            <a:r>
              <a:rPr lang="en-US" altLang="ko-KR" sz="1200" b="1" dirty="0"/>
              <a:t>(1)</a:t>
            </a:r>
          </a:p>
          <a:p>
            <a:r>
              <a:rPr lang="en-US" altLang="ko-KR" sz="1200" b="1" dirty="0"/>
              <a:t>&gt;&gt;&gt; intobj2</a:t>
            </a:r>
          </a:p>
          <a:p>
            <a:r>
              <a:rPr lang="en-US" altLang="ko-KR" sz="1200" b="1" dirty="0"/>
              <a:t>1</a:t>
            </a:r>
          </a:p>
          <a:p>
            <a:r>
              <a:rPr lang="en-US" altLang="ko-KR" sz="1200" b="1" dirty="0"/>
              <a:t>&gt;&gt;&gt; intobj2.__class__.__name__</a:t>
            </a:r>
          </a:p>
          <a:p>
            <a:r>
              <a:rPr lang="en-US" altLang="ko-KR" sz="1200" b="1" dirty="0"/>
              <a:t>'</a:t>
            </a:r>
            <a:r>
              <a:rPr lang="en-US" altLang="ko-KR" sz="1200" b="1" dirty="0" err="1"/>
              <a:t>int</a:t>
            </a:r>
            <a:r>
              <a:rPr lang="en-US" altLang="ko-KR" sz="1200" b="1" dirty="0"/>
              <a:t>'</a:t>
            </a:r>
          </a:p>
          <a:p>
            <a:r>
              <a:rPr lang="en-US" altLang="ko-KR" sz="1200" b="1" dirty="0"/>
              <a:t>&gt;&gt;&gt; </a:t>
            </a:r>
            <a:r>
              <a:rPr lang="en-US" altLang="ko-KR" sz="1200" b="1" dirty="0" err="1"/>
              <a:t>type.__class__.__name</a:t>
            </a:r>
            <a:r>
              <a:rPr lang="en-US" altLang="ko-KR" sz="1200" b="1" dirty="0"/>
              <a:t>__</a:t>
            </a:r>
          </a:p>
          <a:p>
            <a:r>
              <a:rPr lang="en-US" altLang="ko-KR" sz="1200" b="1" dirty="0"/>
              <a:t>'type'</a:t>
            </a:r>
          </a:p>
          <a:p>
            <a:r>
              <a:rPr lang="en-US" altLang="ko-KR" sz="1200" b="1" dirty="0"/>
              <a:t>&gt;&gt;&gt; </a:t>
            </a:r>
            <a:endParaRPr lang="ko-KR" altLang="en-US" sz="1200" dirty="0"/>
          </a:p>
        </p:txBody>
      </p:sp>
      <p:sp>
        <p:nvSpPr>
          <p:cNvPr id="41" name="TextBox 40"/>
          <p:cNvSpPr txBox="1"/>
          <p:nvPr/>
        </p:nvSpPr>
        <p:spPr>
          <a:xfrm>
            <a:off x="6012160" y="4057908"/>
            <a:ext cx="2376264" cy="523220"/>
          </a:xfrm>
          <a:prstGeom prst="rect">
            <a:avLst/>
          </a:prstGeom>
          <a:noFill/>
        </p:spPr>
        <p:txBody>
          <a:bodyPr wrap="square" rtlCol="0">
            <a:spAutoFit/>
          </a:bodyPr>
          <a:lstStyle/>
          <a:p>
            <a:r>
              <a:rPr lang="ko-KR" altLang="en-US" sz="1400" dirty="0" smtClean="0"/>
              <a:t>생성된 </a:t>
            </a:r>
            <a:r>
              <a:rPr lang="en-US" altLang="ko-KR" sz="1400" dirty="0" err="1" smtClean="0"/>
              <a:t>int</a:t>
            </a:r>
            <a:r>
              <a:rPr lang="en-US" altLang="ko-KR" sz="1400" dirty="0" smtClean="0"/>
              <a:t> </a:t>
            </a:r>
            <a:r>
              <a:rPr lang="ko-KR" altLang="en-US" sz="1400" dirty="0" smtClean="0"/>
              <a:t>타입이 </a:t>
            </a:r>
            <a:r>
              <a:rPr lang="en-US" altLang="ko-KR" sz="1400" dirty="0" smtClean="0"/>
              <a:t>type </a:t>
            </a:r>
            <a:r>
              <a:rPr lang="ko-KR" altLang="en-US" sz="1400" dirty="0" smtClean="0"/>
              <a:t>클래스 객체를 상속여부 확인</a:t>
            </a:r>
            <a:endParaRPr lang="ko-KR" altLang="en-US" sz="1400" dirty="0"/>
          </a:p>
        </p:txBody>
      </p:sp>
      <p:sp>
        <p:nvSpPr>
          <p:cNvPr id="3" name="직사각형 2"/>
          <p:cNvSpPr/>
          <p:nvPr/>
        </p:nvSpPr>
        <p:spPr>
          <a:xfrm>
            <a:off x="755576" y="4149080"/>
            <a:ext cx="3384376" cy="4320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 name="직선 화살표 연결선 4"/>
          <p:cNvCxnSpPr>
            <a:stCxn id="3" idx="3"/>
            <a:endCxn id="41" idx="1"/>
          </p:cNvCxnSpPr>
          <p:nvPr/>
        </p:nvCxnSpPr>
        <p:spPr>
          <a:xfrm flipV="1">
            <a:off x="4139952" y="4319518"/>
            <a:ext cx="1872208" cy="455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2094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Map </a:t>
            </a:r>
            <a:r>
              <a:rPr lang="ko-KR" altLang="en-US" dirty="0" smtClean="0"/>
              <a:t>타입 </a:t>
            </a:r>
            <a:r>
              <a:rPr lang="en-US" altLang="ko-KR" dirty="0" smtClean="0"/>
              <a:t>- </a:t>
            </a:r>
            <a:r>
              <a:rPr lang="en-US" altLang="ko-KR" dirty="0"/>
              <a:t>Delete </a:t>
            </a:r>
            <a:r>
              <a:rPr lang="en-US" altLang="ko-KR" dirty="0" smtClean="0"/>
              <a:t>Elements</a:t>
            </a:r>
            <a:endParaRPr lang="ko-KR" altLang="en-US" dirty="0"/>
          </a:p>
        </p:txBody>
      </p:sp>
      <p:sp>
        <p:nvSpPr>
          <p:cNvPr id="24" name="내용 개체 틀 2"/>
          <p:cNvSpPr>
            <a:spLocks noGrp="1"/>
          </p:cNvSpPr>
          <p:nvPr>
            <p:ph sz="quarter" idx="1"/>
          </p:nvPr>
        </p:nvSpPr>
        <p:spPr>
          <a:xfrm>
            <a:off x="457200" y="1772816"/>
            <a:ext cx="8229600" cy="1296144"/>
          </a:xfrm>
        </p:spPr>
        <p:txBody>
          <a:bodyPr>
            <a:normAutofit/>
          </a:bodyPr>
          <a:lstStyle/>
          <a:p>
            <a:pPr marL="0" indent="0">
              <a:buNone/>
            </a:pPr>
            <a:r>
              <a:rPr lang="en-US" altLang="ko-KR" dirty="0" smtClean="0"/>
              <a:t> Dictionary </a:t>
            </a:r>
            <a:r>
              <a:rPr lang="ko-KR" altLang="en-US" dirty="0" smtClean="0"/>
              <a:t>타입에 원소 하나만 삭제</a:t>
            </a:r>
            <a:r>
              <a:rPr lang="en-US" altLang="ko-KR" dirty="0" smtClean="0"/>
              <a:t>, </a:t>
            </a:r>
            <a:r>
              <a:rPr lang="ko-KR" altLang="en-US" dirty="0" smtClean="0"/>
              <a:t>원소들을 삭제</a:t>
            </a:r>
            <a:r>
              <a:rPr lang="en-US" altLang="ko-KR" dirty="0" smtClean="0"/>
              <a:t>, dictionary instance </a:t>
            </a:r>
            <a:r>
              <a:rPr lang="ko-KR" altLang="en-US" dirty="0" smtClean="0"/>
              <a:t>삭제 </a:t>
            </a:r>
            <a:endParaRPr lang="en-US" altLang="ko-KR" dirty="0" smtClean="0"/>
          </a:p>
        </p:txBody>
      </p:sp>
      <p:sp>
        <p:nvSpPr>
          <p:cNvPr id="4" name="직사각형 3"/>
          <p:cNvSpPr/>
          <p:nvPr/>
        </p:nvSpPr>
        <p:spPr>
          <a:xfrm>
            <a:off x="683568" y="3068960"/>
            <a:ext cx="4032448" cy="3168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t>
            </a:r>
            <a:r>
              <a:rPr lang="en-US" altLang="ko-KR" sz="1200" dirty="0" err="1"/>
              <a:t>dd</a:t>
            </a:r>
            <a:endParaRPr lang="en-US" altLang="ko-KR" sz="1200" dirty="0"/>
          </a:p>
          <a:p>
            <a:r>
              <a:rPr lang="en-US" altLang="ko-KR" sz="1200" dirty="0"/>
              <a:t>{'age': 50, 'name': '</a:t>
            </a:r>
            <a:r>
              <a:rPr lang="en-US" altLang="ko-KR" sz="1200" dirty="0" err="1"/>
              <a:t>dahl</a:t>
            </a:r>
            <a:r>
              <a:rPr lang="en-US" altLang="ko-KR" sz="1200" dirty="0"/>
              <a:t> moon', 'sex': 'male'}</a:t>
            </a:r>
          </a:p>
          <a:p>
            <a:r>
              <a:rPr lang="en-US" altLang="ko-KR" sz="1200" dirty="0"/>
              <a:t>&gt;&gt;&gt; del </a:t>
            </a:r>
            <a:r>
              <a:rPr lang="en-US" altLang="ko-KR" sz="1200" dirty="0" err="1"/>
              <a:t>dd</a:t>
            </a:r>
            <a:r>
              <a:rPr lang="en-US" altLang="ko-KR" sz="1200" dirty="0"/>
              <a:t>['sex']</a:t>
            </a:r>
          </a:p>
          <a:p>
            <a:r>
              <a:rPr lang="en-US" altLang="ko-KR" sz="1200" dirty="0"/>
              <a:t>&gt;&gt;&gt; </a:t>
            </a:r>
            <a:r>
              <a:rPr lang="en-US" altLang="ko-KR" sz="1200" dirty="0" err="1"/>
              <a:t>dd</a:t>
            </a:r>
            <a:endParaRPr lang="en-US" altLang="ko-KR" sz="1200" dirty="0"/>
          </a:p>
          <a:p>
            <a:r>
              <a:rPr lang="en-US" altLang="ko-KR" sz="1200" dirty="0"/>
              <a:t>{'age': 50, 'name': '</a:t>
            </a:r>
            <a:r>
              <a:rPr lang="en-US" altLang="ko-KR" sz="1200" dirty="0" err="1"/>
              <a:t>dahl</a:t>
            </a:r>
            <a:r>
              <a:rPr lang="en-US" altLang="ko-KR" sz="1200" dirty="0"/>
              <a:t> moon'}</a:t>
            </a:r>
          </a:p>
          <a:p>
            <a:r>
              <a:rPr lang="en-US" altLang="ko-KR" sz="1200" dirty="0"/>
              <a:t>&gt;&gt;&gt; </a:t>
            </a:r>
            <a:endParaRPr lang="en-US" altLang="ko-KR" sz="1200" dirty="0" smtClean="0"/>
          </a:p>
          <a:p>
            <a:r>
              <a:rPr lang="en-US" altLang="ko-KR" sz="1200" dirty="0"/>
              <a:t>&gt;&gt;&gt; </a:t>
            </a:r>
            <a:r>
              <a:rPr lang="en-US" altLang="ko-KR" sz="1200" dirty="0" err="1"/>
              <a:t>dd.clear</a:t>
            </a:r>
            <a:r>
              <a:rPr lang="en-US" altLang="ko-KR" sz="1200" dirty="0"/>
              <a:t>()</a:t>
            </a:r>
          </a:p>
          <a:p>
            <a:r>
              <a:rPr lang="en-US" altLang="ko-KR" sz="1200" dirty="0"/>
              <a:t>&gt;&gt;&gt; </a:t>
            </a:r>
            <a:r>
              <a:rPr lang="en-US" altLang="ko-KR" sz="1200" dirty="0" err="1"/>
              <a:t>dd</a:t>
            </a:r>
            <a:endParaRPr lang="en-US" altLang="ko-KR" sz="1200" dirty="0"/>
          </a:p>
          <a:p>
            <a:r>
              <a:rPr lang="en-US" altLang="ko-KR" sz="1200" dirty="0"/>
              <a:t>{}</a:t>
            </a:r>
          </a:p>
          <a:p>
            <a:r>
              <a:rPr lang="en-US" altLang="ko-KR" sz="1200" dirty="0"/>
              <a:t>&gt;&gt;&gt; del </a:t>
            </a:r>
            <a:r>
              <a:rPr lang="en-US" altLang="ko-KR" sz="1200" dirty="0" err="1"/>
              <a:t>dd</a:t>
            </a:r>
            <a:endParaRPr lang="en-US" altLang="ko-KR" sz="1200" dirty="0"/>
          </a:p>
          <a:p>
            <a:r>
              <a:rPr lang="en-US" altLang="ko-KR" sz="1200" dirty="0"/>
              <a:t>&gt;&gt;&gt; </a:t>
            </a:r>
            <a:r>
              <a:rPr lang="en-US" altLang="ko-KR" sz="1200" dirty="0" err="1"/>
              <a:t>dd</a:t>
            </a:r>
            <a:endParaRPr lang="en-US" altLang="ko-KR" sz="1200" dirty="0"/>
          </a:p>
          <a:p>
            <a:r>
              <a:rPr lang="en-US" altLang="ko-KR" sz="1200" dirty="0" err="1"/>
              <a:t>Traceback</a:t>
            </a:r>
            <a:r>
              <a:rPr lang="en-US" altLang="ko-KR" sz="1200" dirty="0"/>
              <a:t> (most recent call last):</a:t>
            </a:r>
          </a:p>
          <a:p>
            <a:r>
              <a:rPr lang="en-US" altLang="ko-KR" sz="1200" dirty="0"/>
              <a:t>  File "&lt;</a:t>
            </a:r>
            <a:r>
              <a:rPr lang="en-US" altLang="ko-KR" sz="1200" dirty="0" err="1"/>
              <a:t>stdin</a:t>
            </a:r>
            <a:r>
              <a:rPr lang="en-US" altLang="ko-KR" sz="1200" dirty="0"/>
              <a:t>&gt;", line 1, in &lt;module&gt;</a:t>
            </a:r>
          </a:p>
          <a:p>
            <a:r>
              <a:rPr lang="en-US" altLang="ko-KR" sz="1200" dirty="0" err="1"/>
              <a:t>NameError</a:t>
            </a:r>
            <a:r>
              <a:rPr lang="en-US" altLang="ko-KR" sz="1200" dirty="0"/>
              <a:t>: name '</a:t>
            </a:r>
            <a:r>
              <a:rPr lang="en-US" altLang="ko-KR" sz="1200" dirty="0" err="1"/>
              <a:t>dd</a:t>
            </a:r>
            <a:r>
              <a:rPr lang="en-US" altLang="ko-KR" sz="1200" dirty="0"/>
              <a:t>' is not defined</a:t>
            </a:r>
          </a:p>
          <a:p>
            <a:r>
              <a:rPr lang="en-US" altLang="ko-KR" sz="1200" dirty="0"/>
              <a:t>&gt;&gt;&gt; </a:t>
            </a:r>
            <a:endParaRPr lang="ko-KR" altLang="en-US" sz="1200" dirty="0"/>
          </a:p>
        </p:txBody>
      </p:sp>
      <p:sp>
        <p:nvSpPr>
          <p:cNvPr id="5" name="직사각형 4"/>
          <p:cNvSpPr/>
          <p:nvPr/>
        </p:nvSpPr>
        <p:spPr>
          <a:xfrm>
            <a:off x="683568" y="3645024"/>
            <a:ext cx="3024336" cy="5760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683568" y="4941168"/>
            <a:ext cx="3321112" cy="122413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5652120" y="3501008"/>
            <a:ext cx="2520280" cy="369332"/>
          </a:xfrm>
          <a:prstGeom prst="rect">
            <a:avLst/>
          </a:prstGeom>
          <a:noFill/>
        </p:spPr>
        <p:txBody>
          <a:bodyPr wrap="square" rtlCol="0">
            <a:spAutoFit/>
          </a:bodyPr>
          <a:lstStyle/>
          <a:p>
            <a:r>
              <a:rPr lang="ko-KR" altLang="en-US" dirty="0" smtClean="0"/>
              <a:t>기존 원소 하나 삭제</a:t>
            </a:r>
            <a:endParaRPr lang="ko-KR" altLang="en-US" dirty="0"/>
          </a:p>
        </p:txBody>
      </p:sp>
      <p:cxnSp>
        <p:nvCxnSpPr>
          <p:cNvPr id="11" name="직선 화살표 연결선 10"/>
          <p:cNvCxnSpPr>
            <a:stCxn id="5" idx="3"/>
            <a:endCxn id="7" idx="1"/>
          </p:cNvCxnSpPr>
          <p:nvPr/>
        </p:nvCxnSpPr>
        <p:spPr>
          <a:xfrm flipV="1">
            <a:off x="3707904" y="3685674"/>
            <a:ext cx="1944216" cy="24738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52120" y="5333592"/>
            <a:ext cx="2520280" cy="369332"/>
          </a:xfrm>
          <a:prstGeom prst="rect">
            <a:avLst/>
          </a:prstGeom>
          <a:noFill/>
        </p:spPr>
        <p:txBody>
          <a:bodyPr wrap="square" rtlCol="0">
            <a:spAutoFit/>
          </a:bodyPr>
          <a:lstStyle/>
          <a:p>
            <a:r>
              <a:rPr lang="en-US" altLang="ko-KR" dirty="0" err="1" smtClean="0"/>
              <a:t>Dict</a:t>
            </a:r>
            <a:r>
              <a:rPr lang="en-US" altLang="ko-KR" dirty="0" smtClean="0"/>
              <a:t> </a:t>
            </a:r>
            <a:r>
              <a:rPr lang="ko-KR" altLang="en-US" dirty="0" smtClean="0"/>
              <a:t>삭제</a:t>
            </a:r>
            <a:endParaRPr lang="ko-KR" altLang="en-US" dirty="0"/>
          </a:p>
        </p:txBody>
      </p:sp>
      <p:cxnSp>
        <p:nvCxnSpPr>
          <p:cNvPr id="21" name="직선 화살표 연결선 20"/>
          <p:cNvCxnSpPr>
            <a:stCxn id="20" idx="3"/>
            <a:endCxn id="26" idx="1"/>
          </p:cNvCxnSpPr>
          <p:nvPr/>
        </p:nvCxnSpPr>
        <p:spPr>
          <a:xfrm flipV="1">
            <a:off x="4004680" y="5518258"/>
            <a:ext cx="1647440" cy="349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683568" y="4328528"/>
            <a:ext cx="3024336" cy="5760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5742760" y="4444964"/>
            <a:ext cx="2520280" cy="369332"/>
          </a:xfrm>
          <a:prstGeom prst="rect">
            <a:avLst/>
          </a:prstGeom>
          <a:noFill/>
        </p:spPr>
        <p:txBody>
          <a:bodyPr wrap="square" rtlCol="0">
            <a:spAutoFit/>
          </a:bodyPr>
          <a:lstStyle/>
          <a:p>
            <a:r>
              <a:rPr lang="ko-KR" altLang="en-US" dirty="0" smtClean="0"/>
              <a:t>모</a:t>
            </a:r>
            <a:r>
              <a:rPr lang="ko-KR" altLang="en-US" dirty="0"/>
              <a:t>든</a:t>
            </a:r>
            <a:r>
              <a:rPr lang="ko-KR" altLang="en-US" dirty="0" smtClean="0"/>
              <a:t> 원소 삭제</a:t>
            </a:r>
            <a:endParaRPr lang="ko-KR" altLang="en-US" dirty="0"/>
          </a:p>
        </p:txBody>
      </p:sp>
      <p:cxnSp>
        <p:nvCxnSpPr>
          <p:cNvPr id="9" name="직선 화살표 연결선 8"/>
          <p:cNvCxnSpPr>
            <a:stCxn id="13" idx="3"/>
            <a:endCxn id="14" idx="1"/>
          </p:cNvCxnSpPr>
          <p:nvPr/>
        </p:nvCxnSpPr>
        <p:spPr>
          <a:xfrm>
            <a:off x="3707904" y="4616560"/>
            <a:ext cx="2034856" cy="130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6487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Map </a:t>
            </a:r>
            <a:r>
              <a:rPr lang="ko-KR" altLang="en-US" dirty="0" smtClean="0"/>
              <a:t>타입 </a:t>
            </a:r>
            <a:r>
              <a:rPr lang="en-US" altLang="ko-KR" dirty="0" smtClean="0"/>
              <a:t>– </a:t>
            </a:r>
            <a:r>
              <a:rPr lang="en-US" altLang="ko-KR" dirty="0" err="1" smtClean="0"/>
              <a:t>dict</a:t>
            </a:r>
            <a:r>
              <a:rPr lang="en-US" altLang="ko-KR" dirty="0" smtClean="0"/>
              <a:t> </a:t>
            </a:r>
            <a:r>
              <a:rPr lang="ko-KR" altLang="en-US" dirty="0" smtClean="0"/>
              <a:t>지원 내장함수</a:t>
            </a:r>
            <a:endParaRPr lang="ko-KR" altLang="en-US" dirty="0"/>
          </a:p>
        </p:txBody>
      </p:sp>
      <p:sp>
        <p:nvSpPr>
          <p:cNvPr id="24" name="내용 개체 틀 2"/>
          <p:cNvSpPr>
            <a:spLocks noGrp="1"/>
          </p:cNvSpPr>
          <p:nvPr>
            <p:ph sz="quarter" idx="1"/>
          </p:nvPr>
        </p:nvSpPr>
        <p:spPr>
          <a:xfrm>
            <a:off x="457200" y="1772816"/>
            <a:ext cx="8229600" cy="1296144"/>
          </a:xfrm>
        </p:spPr>
        <p:txBody>
          <a:bodyPr>
            <a:normAutofit/>
          </a:bodyPr>
          <a:lstStyle/>
          <a:p>
            <a:pPr marL="0" indent="0">
              <a:buNone/>
            </a:pPr>
            <a:r>
              <a:rPr lang="en-US" altLang="ko-KR" dirty="0" smtClean="0"/>
              <a:t> Dictionary </a:t>
            </a:r>
            <a:r>
              <a:rPr lang="ko-KR" altLang="en-US" dirty="0" smtClean="0"/>
              <a:t>타입에 원소 하나만 삭제</a:t>
            </a:r>
            <a:r>
              <a:rPr lang="en-US" altLang="ko-KR" dirty="0" smtClean="0"/>
              <a:t>, </a:t>
            </a:r>
            <a:r>
              <a:rPr lang="ko-KR" altLang="en-US" dirty="0" smtClean="0"/>
              <a:t>원소들을 삭제</a:t>
            </a:r>
            <a:r>
              <a:rPr lang="en-US" altLang="ko-KR" dirty="0" smtClean="0"/>
              <a:t>, dictionary instance </a:t>
            </a:r>
            <a:r>
              <a:rPr lang="ko-KR" altLang="en-US" dirty="0" smtClean="0"/>
              <a:t>삭제 </a:t>
            </a:r>
            <a:endParaRPr lang="en-US" altLang="ko-KR" dirty="0" smtClean="0"/>
          </a:p>
        </p:txBody>
      </p:sp>
      <p:graphicFrame>
        <p:nvGraphicFramePr>
          <p:cNvPr id="15" name="표 14"/>
          <p:cNvGraphicFramePr>
            <a:graphicFrameLocks noGrp="1"/>
          </p:cNvGraphicFramePr>
          <p:nvPr>
            <p:extLst>
              <p:ext uri="{D42A27DB-BD31-4B8C-83A1-F6EECF244321}">
                <p14:modId xmlns:p14="http://schemas.microsoft.com/office/powerpoint/2010/main" val="1947199537"/>
              </p:ext>
            </p:extLst>
          </p:nvPr>
        </p:nvGraphicFramePr>
        <p:xfrm>
          <a:off x="1115616" y="2996952"/>
          <a:ext cx="7200800" cy="2826888"/>
        </p:xfrm>
        <a:graphic>
          <a:graphicData uri="http://schemas.openxmlformats.org/drawingml/2006/table">
            <a:tbl>
              <a:tblPr/>
              <a:tblGrid>
                <a:gridCol w="1728192"/>
                <a:gridCol w="5472608"/>
              </a:tblGrid>
              <a:tr h="206324">
                <a:tc>
                  <a:txBody>
                    <a:bodyPr/>
                    <a:lstStyle/>
                    <a:p>
                      <a:pPr algn="ctr" fontAlgn="t"/>
                      <a:r>
                        <a:rPr lang="en-US" altLang="ko-KR" sz="1400" dirty="0" smtClean="0">
                          <a:effectLst/>
                        </a:rPr>
                        <a:t>Function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493856">
                <a:tc>
                  <a:txBody>
                    <a:bodyPr/>
                    <a:lstStyle/>
                    <a:p>
                      <a:pPr algn="ctr" fontAlgn="t"/>
                      <a:r>
                        <a:rPr lang="en-US" altLang="ko-KR" sz="1400" b="0" u="none" strike="noStrike" dirty="0" err="1" smtClean="0">
                          <a:solidFill>
                            <a:schemeClr val="tx1">
                              <a:lumMod val="95000"/>
                              <a:lumOff val="5000"/>
                            </a:schemeClr>
                          </a:solidFill>
                          <a:effectLst/>
                          <a:latin typeface="+mn-ea"/>
                          <a:ea typeface="+mn-ea"/>
                        </a:rPr>
                        <a:t>cmp</a:t>
                      </a:r>
                      <a:r>
                        <a:rPr lang="en-US" altLang="ko-KR" sz="1400" b="0" u="none" strike="noStrike" dirty="0" smtClean="0">
                          <a:solidFill>
                            <a:schemeClr val="tx1">
                              <a:lumMod val="95000"/>
                              <a:lumOff val="5000"/>
                            </a:schemeClr>
                          </a:solidFill>
                          <a:effectLst/>
                          <a:latin typeface="+mn-ea"/>
                          <a:ea typeface="+mn-ea"/>
                        </a:rPr>
                        <a:t>(dict1, dict2)</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kumimoji="0" lang="en-US" altLang="ko-KR" sz="1400" b="0" i="0" kern="1200" dirty="0" smtClean="0">
                          <a:solidFill>
                            <a:schemeClr val="tx1"/>
                          </a:solidFill>
                          <a:effectLst/>
                          <a:latin typeface="+mn-lt"/>
                          <a:ea typeface="+mn-ea"/>
                          <a:cs typeface="+mn-cs"/>
                        </a:rPr>
                        <a:t>Compares elements of both dict.</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93856">
                <a:tc>
                  <a:txBody>
                    <a:bodyPr/>
                    <a:lstStyle/>
                    <a:p>
                      <a:pPr algn="ctr" fontAlgn="t"/>
                      <a:r>
                        <a:rPr lang="en-US" altLang="ko-KR" sz="1400" b="0" u="none" strike="noStrike" dirty="0" err="1" smtClean="0">
                          <a:solidFill>
                            <a:schemeClr val="tx1">
                              <a:lumMod val="95000"/>
                              <a:lumOff val="5000"/>
                            </a:schemeClr>
                          </a:solidFill>
                          <a:effectLst/>
                          <a:latin typeface="+mn-ea"/>
                          <a:ea typeface="+mn-ea"/>
                        </a:rPr>
                        <a:t>len</a:t>
                      </a:r>
                      <a:r>
                        <a:rPr lang="en-US" altLang="ko-KR" sz="1400" b="0" u="none" strike="noStrike" dirty="0" smtClean="0">
                          <a:solidFill>
                            <a:schemeClr val="tx1">
                              <a:lumMod val="95000"/>
                              <a:lumOff val="5000"/>
                            </a:schemeClr>
                          </a:solidFill>
                          <a:effectLst/>
                          <a:latin typeface="+mn-ea"/>
                          <a:ea typeface="+mn-ea"/>
                        </a:rPr>
                        <a:t>(</a:t>
                      </a:r>
                      <a:r>
                        <a:rPr lang="en-US" altLang="ko-KR" sz="1400" b="0" u="none" strike="noStrike" dirty="0" err="1" smtClean="0">
                          <a:solidFill>
                            <a:schemeClr val="tx1">
                              <a:lumMod val="95000"/>
                              <a:lumOff val="5000"/>
                            </a:schemeClr>
                          </a:solidFill>
                          <a:effectLst/>
                          <a:latin typeface="+mn-ea"/>
                          <a:ea typeface="+mn-ea"/>
                        </a:rPr>
                        <a:t>dict</a:t>
                      </a:r>
                      <a:r>
                        <a:rPr lang="en-US" altLang="ko-KR" sz="1400" b="0" u="none" strike="noStrike" dirty="0" smtClean="0">
                          <a:solidFill>
                            <a:schemeClr val="tx1">
                              <a:lumMod val="95000"/>
                              <a:lumOff val="5000"/>
                            </a:schemeClr>
                          </a:solidFill>
                          <a:effectLst/>
                          <a:latin typeface="+mn-ea"/>
                          <a:ea typeface="+mn-ea"/>
                        </a:rPr>
                        <a: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kumimoji="0" lang="en-US" altLang="ko-KR" sz="1400" b="0" i="0" kern="1200" dirty="0" smtClean="0">
                          <a:solidFill>
                            <a:schemeClr val="tx1"/>
                          </a:solidFill>
                          <a:effectLst/>
                          <a:latin typeface="+mn-lt"/>
                          <a:ea typeface="+mn-ea"/>
                          <a:cs typeface="+mn-cs"/>
                        </a:rPr>
                        <a:t>Gives the total length of the dictionary. This would be equal to the number of items in the dictionary.</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93856">
                <a:tc>
                  <a:txBody>
                    <a:bodyPr/>
                    <a:lstStyle/>
                    <a:p>
                      <a:pPr algn="ctr" fontAlgn="t"/>
                      <a:r>
                        <a:rPr lang="en-US" altLang="ko-KR" sz="1400" b="0" u="none" strike="noStrike" dirty="0" err="1" smtClean="0">
                          <a:solidFill>
                            <a:schemeClr val="tx1">
                              <a:lumMod val="95000"/>
                              <a:lumOff val="5000"/>
                            </a:schemeClr>
                          </a:solidFill>
                          <a:effectLst/>
                          <a:latin typeface="+mn-ea"/>
                          <a:ea typeface="+mn-ea"/>
                        </a:rPr>
                        <a:t>str</a:t>
                      </a:r>
                      <a:r>
                        <a:rPr lang="en-US" altLang="ko-KR" sz="1400" b="0" u="none" strike="noStrike" dirty="0" smtClean="0">
                          <a:solidFill>
                            <a:schemeClr val="tx1">
                              <a:lumMod val="95000"/>
                              <a:lumOff val="5000"/>
                            </a:schemeClr>
                          </a:solidFill>
                          <a:effectLst/>
                          <a:latin typeface="+mn-ea"/>
                          <a:ea typeface="+mn-ea"/>
                        </a:rPr>
                        <a:t>(</a:t>
                      </a:r>
                      <a:r>
                        <a:rPr lang="en-US" altLang="ko-KR" sz="1400" b="0" u="none" strike="noStrike" dirty="0" err="1" smtClean="0">
                          <a:solidFill>
                            <a:schemeClr val="tx1">
                              <a:lumMod val="95000"/>
                              <a:lumOff val="5000"/>
                            </a:schemeClr>
                          </a:solidFill>
                          <a:effectLst/>
                          <a:latin typeface="+mn-ea"/>
                          <a:ea typeface="+mn-ea"/>
                        </a:rPr>
                        <a:t>dict</a:t>
                      </a:r>
                      <a:r>
                        <a:rPr lang="en-US" altLang="ko-KR" sz="1400" b="0" u="none" strike="noStrike" dirty="0" smtClean="0">
                          <a:solidFill>
                            <a:schemeClr val="tx1">
                              <a:lumMod val="95000"/>
                              <a:lumOff val="5000"/>
                            </a:schemeClr>
                          </a:solidFill>
                          <a:effectLst/>
                          <a:latin typeface="+mn-ea"/>
                          <a:ea typeface="+mn-ea"/>
                        </a:rPr>
                        <a: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kumimoji="0" lang="en-US" altLang="ko-KR" sz="1400" b="0" i="0" kern="1200" dirty="0" smtClean="0">
                          <a:solidFill>
                            <a:schemeClr val="tx1"/>
                          </a:solidFill>
                          <a:effectLst/>
                          <a:latin typeface="+mn-lt"/>
                          <a:ea typeface="+mn-ea"/>
                          <a:cs typeface="+mn-cs"/>
                        </a:rPr>
                        <a:t>Produces a printable string representation of a dictionary</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93856">
                <a:tc>
                  <a:txBody>
                    <a:bodyPr/>
                    <a:lstStyle/>
                    <a:p>
                      <a:pPr algn="ctr" fontAlgn="t"/>
                      <a:r>
                        <a:rPr lang="en-US" altLang="ko-KR" sz="1400" b="0" u="none" strike="noStrike" dirty="0" smtClean="0">
                          <a:solidFill>
                            <a:schemeClr val="tx1">
                              <a:lumMod val="95000"/>
                              <a:lumOff val="5000"/>
                            </a:schemeClr>
                          </a:solidFill>
                          <a:effectLst/>
                          <a:latin typeface="+mn-ea"/>
                          <a:ea typeface="+mn-ea"/>
                        </a:rPr>
                        <a:t>type(</a:t>
                      </a:r>
                      <a:r>
                        <a:rPr lang="en-US" altLang="ko-KR" sz="1400" b="0" u="none" strike="noStrike" dirty="0" err="1" smtClean="0">
                          <a:solidFill>
                            <a:schemeClr val="tx1">
                              <a:lumMod val="95000"/>
                              <a:lumOff val="5000"/>
                            </a:schemeClr>
                          </a:solidFill>
                          <a:effectLst/>
                          <a:latin typeface="+mn-ea"/>
                          <a:ea typeface="+mn-ea"/>
                        </a:rPr>
                        <a:t>dict</a:t>
                      </a:r>
                      <a:r>
                        <a:rPr lang="en-US" altLang="ko-KR" sz="1400" b="0" u="none" strike="noStrike" dirty="0" smtClean="0">
                          <a:solidFill>
                            <a:schemeClr val="tx1">
                              <a:lumMod val="95000"/>
                              <a:lumOff val="5000"/>
                            </a:schemeClr>
                          </a:solidFill>
                          <a:effectLst/>
                          <a:latin typeface="+mn-ea"/>
                          <a:ea typeface="+mn-ea"/>
                        </a:rPr>
                        <a:t>)</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kumimoji="0" lang="en-US" altLang="ko-KR" sz="1400" b="0" i="0" kern="1200" dirty="0" smtClean="0">
                          <a:solidFill>
                            <a:schemeClr val="tx1"/>
                          </a:solidFill>
                          <a:effectLst/>
                          <a:latin typeface="+mn-lt"/>
                          <a:ea typeface="+mn-ea"/>
                          <a:cs typeface="+mn-cs"/>
                        </a:rPr>
                        <a:t>Returns the type of the passed variable. If passed variable is dictionary, then it would return a dictionary type.</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93856">
                <a:tc>
                  <a:txBody>
                    <a:bodyPr/>
                    <a:lstStyle/>
                    <a:p>
                      <a:pPr algn="ctr" fontAlgn="t"/>
                      <a:r>
                        <a:rPr lang="en-US" altLang="ko-KR" sz="1400" b="0" u="none" strike="noStrike" dirty="0" err="1" smtClean="0">
                          <a:solidFill>
                            <a:schemeClr val="tx1">
                              <a:lumMod val="95000"/>
                              <a:lumOff val="5000"/>
                            </a:schemeClr>
                          </a:solidFill>
                          <a:effectLst/>
                          <a:latin typeface="+mn-ea"/>
                          <a:ea typeface="+mn-ea"/>
                        </a:rPr>
                        <a:t>dict</a:t>
                      </a:r>
                      <a:r>
                        <a:rPr lang="en-US" altLang="ko-KR" sz="1400" b="0" u="none" strike="noStrike" dirty="0" smtClean="0">
                          <a:solidFill>
                            <a:schemeClr val="tx1">
                              <a:lumMod val="95000"/>
                              <a:lumOff val="5000"/>
                            </a:schemeClr>
                          </a:solidFill>
                          <a:effectLst/>
                          <a:latin typeface="+mn-ea"/>
                          <a:ea typeface="+mn-ea"/>
                        </a:rPr>
                        <a:t>(mapping)</a:t>
                      </a:r>
                      <a:endParaRPr lang="en-US" altLang="ko-KR" sz="1400" b="0" dirty="0">
                        <a:solidFill>
                          <a:schemeClr val="tx1">
                            <a:lumMod val="95000"/>
                            <a:lumOff val="5000"/>
                          </a:schemeClr>
                        </a:solidFill>
                        <a:effectLst/>
                        <a:latin typeface="+mn-ea"/>
                        <a:ea typeface="+mn-ea"/>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400" dirty="0" smtClean="0">
                          <a:effectLst/>
                        </a:rPr>
                        <a:t>Converts </a:t>
                      </a:r>
                      <a:r>
                        <a:rPr lang="en-US" sz="1400" dirty="0">
                          <a:effectLst/>
                        </a:rPr>
                        <a:t>a </a:t>
                      </a:r>
                      <a:r>
                        <a:rPr lang="en-US" sz="1400" dirty="0" smtClean="0">
                          <a:effectLst/>
                        </a:rPr>
                        <a:t>map </a:t>
                      </a:r>
                      <a:r>
                        <a:rPr lang="en-US" sz="1400" dirty="0">
                          <a:effectLst/>
                        </a:rPr>
                        <a:t>into list.</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008340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300" y="2204864"/>
            <a:ext cx="4709156"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제목 1"/>
          <p:cNvSpPr>
            <a:spLocks noGrp="1"/>
          </p:cNvSpPr>
          <p:nvPr>
            <p:ph type="title"/>
          </p:nvPr>
        </p:nvSpPr>
        <p:spPr/>
        <p:txBody>
          <a:bodyPr>
            <a:normAutofit fontScale="90000"/>
          </a:bodyPr>
          <a:lstStyle/>
          <a:p>
            <a:r>
              <a:rPr lang="en-US" altLang="ko-KR" dirty="0"/>
              <a:t>Map </a:t>
            </a:r>
            <a:r>
              <a:rPr lang="ko-KR" altLang="en-US" dirty="0"/>
              <a:t>타입 </a:t>
            </a:r>
            <a:r>
              <a:rPr lang="en-US" altLang="ko-KR" dirty="0" smtClean="0"/>
              <a:t>-</a:t>
            </a:r>
            <a:r>
              <a:rPr lang="en-US" altLang="ko-KR" dirty="0" err="1" smtClean="0"/>
              <a:t>dict</a:t>
            </a:r>
            <a:r>
              <a:rPr lang="en-US" altLang="ko-KR" dirty="0" smtClean="0"/>
              <a:t> class </a:t>
            </a:r>
            <a:r>
              <a:rPr lang="ko-KR" altLang="en-US" dirty="0" smtClean="0"/>
              <a:t>구조 확인</a:t>
            </a:r>
            <a:r>
              <a:rPr lang="en-US" altLang="ko-KR" dirty="0" smtClean="0"/>
              <a:t> </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ko-KR" altLang="en-US" dirty="0" smtClean="0"/>
              <a:t> </a:t>
            </a:r>
            <a:r>
              <a:rPr lang="en-US" altLang="ko-KR" dirty="0" err="1" smtClean="0"/>
              <a:t>dict</a:t>
            </a:r>
            <a:r>
              <a:rPr lang="ko-KR" altLang="en-US" dirty="0" smtClean="0"/>
              <a:t>는 하나의 </a:t>
            </a:r>
            <a:r>
              <a:rPr lang="en-US" altLang="ko-KR" dirty="0" smtClean="0"/>
              <a:t>class object</a:t>
            </a:r>
            <a:r>
              <a:rPr lang="ko-KR" altLang="en-US" dirty="0" smtClean="0"/>
              <a:t>로 제공</a:t>
            </a:r>
            <a:endParaRPr lang="ko-KR" altLang="en-US" dirty="0"/>
          </a:p>
        </p:txBody>
      </p:sp>
      <p:sp>
        <p:nvSpPr>
          <p:cNvPr id="6" name="직사각형 5"/>
          <p:cNvSpPr/>
          <p:nvPr/>
        </p:nvSpPr>
        <p:spPr>
          <a:xfrm>
            <a:off x="752088" y="3248980"/>
            <a:ext cx="2448272"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a:t>
            </a:r>
            <a:r>
              <a:rPr lang="en-US" altLang="ko-KR" sz="1000" dirty="0" err="1"/>
              <a:t>dict</a:t>
            </a:r>
            <a:endParaRPr lang="en-US" altLang="ko-KR" sz="1000" dirty="0"/>
          </a:p>
          <a:p>
            <a:r>
              <a:rPr lang="en-US" altLang="ko-KR" sz="1000" dirty="0"/>
              <a:t>&lt;type '</a:t>
            </a:r>
            <a:r>
              <a:rPr lang="en-US" altLang="ko-KR" sz="1000" dirty="0" err="1"/>
              <a:t>dict</a:t>
            </a:r>
            <a:r>
              <a:rPr lang="en-US" altLang="ko-KR" sz="1000" dirty="0"/>
              <a:t>'&gt;</a:t>
            </a:r>
          </a:p>
          <a:p>
            <a:r>
              <a:rPr lang="en-US" altLang="ko-KR" sz="1000" dirty="0"/>
              <a:t>&gt;&gt;&gt; id(</a:t>
            </a:r>
            <a:r>
              <a:rPr lang="en-US" altLang="ko-KR" sz="1000" dirty="0" err="1"/>
              <a:t>dict</a:t>
            </a:r>
            <a:r>
              <a:rPr lang="en-US" altLang="ko-KR" sz="1000" dirty="0"/>
              <a:t>)</a:t>
            </a:r>
          </a:p>
          <a:p>
            <a:r>
              <a:rPr lang="en-US" altLang="ko-KR" sz="1000" dirty="0" smtClean="0"/>
              <a:t>505532280</a:t>
            </a:r>
          </a:p>
          <a:p>
            <a:r>
              <a:rPr lang="en-US" altLang="ko-KR" sz="1000" dirty="0" smtClean="0"/>
              <a:t>&gt;&gt;&gt;</a:t>
            </a:r>
            <a:endParaRPr lang="en-US" altLang="ko-KR" sz="1000" dirty="0"/>
          </a:p>
          <a:p>
            <a:r>
              <a:rPr lang="en-US" altLang="ko-KR" sz="1000" dirty="0"/>
              <a:t>&gt;&gt;&gt; d1 = </a:t>
            </a:r>
            <a:r>
              <a:rPr lang="en-US" altLang="ko-KR" sz="1000" dirty="0" err="1"/>
              <a:t>dict</a:t>
            </a:r>
            <a:r>
              <a:rPr lang="en-US" altLang="ko-KR" sz="1000" dirty="0"/>
              <a:t>()</a:t>
            </a:r>
          </a:p>
          <a:p>
            <a:r>
              <a:rPr lang="en-US" altLang="ko-KR" sz="1000" dirty="0"/>
              <a:t>&gt;&gt;&gt; id(d1)</a:t>
            </a:r>
          </a:p>
          <a:p>
            <a:r>
              <a:rPr lang="en-US" altLang="ko-KR" sz="1000" dirty="0" smtClean="0"/>
              <a:t>105140272</a:t>
            </a:r>
          </a:p>
          <a:p>
            <a:r>
              <a:rPr lang="en-US" altLang="ko-KR" sz="1000" dirty="0"/>
              <a:t>&gt;&gt;&gt; </a:t>
            </a:r>
            <a:r>
              <a:rPr lang="en-US" altLang="ko-KR" sz="1000" dirty="0" err="1"/>
              <a:t>isinstance</a:t>
            </a:r>
            <a:r>
              <a:rPr lang="en-US" altLang="ko-KR" sz="1000" dirty="0"/>
              <a:t>(d1,dict)</a:t>
            </a:r>
          </a:p>
          <a:p>
            <a:r>
              <a:rPr lang="en-US" altLang="ko-KR" sz="1000" dirty="0"/>
              <a:t>True</a:t>
            </a:r>
          </a:p>
          <a:p>
            <a:r>
              <a:rPr lang="en-US" altLang="ko-KR" sz="1000" dirty="0"/>
              <a:t>&gt;&gt;&gt; </a:t>
            </a:r>
            <a:endParaRPr lang="ko-KR" altLang="en-US" sz="1000" dirty="0"/>
          </a:p>
        </p:txBody>
      </p:sp>
      <p:sp>
        <p:nvSpPr>
          <p:cNvPr id="8" name="직사각형 7"/>
          <p:cNvSpPr/>
          <p:nvPr/>
        </p:nvSpPr>
        <p:spPr>
          <a:xfrm>
            <a:off x="764640" y="3392996"/>
            <a:ext cx="1008112" cy="72008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 name="직선 화살표 연결선 9"/>
          <p:cNvCxnSpPr/>
          <p:nvPr/>
        </p:nvCxnSpPr>
        <p:spPr>
          <a:xfrm flipV="1">
            <a:off x="1772752" y="2708920"/>
            <a:ext cx="2295192" cy="99896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직사각형 10"/>
          <p:cNvSpPr/>
          <p:nvPr/>
        </p:nvSpPr>
        <p:spPr>
          <a:xfrm>
            <a:off x="794368" y="4185084"/>
            <a:ext cx="1757920" cy="100811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681228" y="5654861"/>
            <a:ext cx="3312368" cy="923330"/>
          </a:xfrm>
          <a:prstGeom prst="rect">
            <a:avLst/>
          </a:prstGeom>
          <a:noFill/>
        </p:spPr>
        <p:txBody>
          <a:bodyPr wrap="square" rtlCol="0">
            <a:spAutoFit/>
          </a:bodyPr>
          <a:lstStyle/>
          <a:p>
            <a:r>
              <a:rPr lang="en-US" altLang="ko-KR" dirty="0" err="1" smtClean="0"/>
              <a:t>Dict</a:t>
            </a:r>
            <a:r>
              <a:rPr lang="ko-KR" altLang="en-US" dirty="0" smtClean="0"/>
              <a:t>의 </a:t>
            </a:r>
            <a:r>
              <a:rPr lang="ko-KR" altLang="en-US" dirty="0" err="1" smtClean="0"/>
              <a:t>인스턴스를</a:t>
            </a:r>
            <a:r>
              <a:rPr lang="ko-KR" altLang="en-US" dirty="0" smtClean="0"/>
              <a:t> 생성하고 </a:t>
            </a:r>
            <a:r>
              <a:rPr lang="en-US" altLang="ko-KR" dirty="0" err="1" smtClean="0"/>
              <a:t>isinstance</a:t>
            </a:r>
            <a:r>
              <a:rPr lang="en-US" altLang="ko-KR" dirty="0" smtClean="0"/>
              <a:t> </a:t>
            </a:r>
            <a:r>
              <a:rPr lang="ko-KR" altLang="en-US" dirty="0" smtClean="0"/>
              <a:t>함수를 이용하여 </a:t>
            </a:r>
            <a:r>
              <a:rPr lang="ko-KR" altLang="en-US" dirty="0" err="1" smtClean="0"/>
              <a:t>인스턴스</a:t>
            </a:r>
            <a:r>
              <a:rPr lang="ko-KR" altLang="en-US" dirty="0" smtClean="0"/>
              <a:t> 여부 확인</a:t>
            </a:r>
            <a:endParaRPr lang="ko-KR" altLang="en-US" dirty="0"/>
          </a:p>
        </p:txBody>
      </p:sp>
      <p:cxnSp>
        <p:nvCxnSpPr>
          <p:cNvPr id="14" name="직선 화살표 연결선 13"/>
          <p:cNvCxnSpPr>
            <a:stCxn id="11" idx="2"/>
            <a:endCxn id="12" idx="0"/>
          </p:cNvCxnSpPr>
          <p:nvPr/>
        </p:nvCxnSpPr>
        <p:spPr>
          <a:xfrm>
            <a:off x="1673328" y="5193196"/>
            <a:ext cx="664084" cy="4616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6402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Map </a:t>
            </a:r>
            <a:r>
              <a:rPr lang="ko-KR" altLang="en-US" dirty="0"/>
              <a:t>타입 </a:t>
            </a:r>
            <a:r>
              <a:rPr lang="en-US" altLang="ko-KR" dirty="0" smtClean="0"/>
              <a:t>-dictionary </a:t>
            </a:r>
            <a:r>
              <a:rPr lang="ko-KR" altLang="en-US" dirty="0" err="1" smtClean="0"/>
              <a:t>메소드</a:t>
            </a:r>
            <a:endParaRPr lang="ko-KR" altLang="en-US" dirty="0"/>
          </a:p>
        </p:txBody>
      </p:sp>
      <p:sp>
        <p:nvSpPr>
          <p:cNvPr id="3" name="내용 개체 틀 2"/>
          <p:cNvSpPr>
            <a:spLocks noGrp="1"/>
          </p:cNvSpPr>
          <p:nvPr>
            <p:ph sz="quarter" idx="1"/>
          </p:nvPr>
        </p:nvSpPr>
        <p:spPr>
          <a:xfrm>
            <a:off x="612648" y="1600200"/>
            <a:ext cx="8153400" cy="1036712"/>
          </a:xfrm>
        </p:spPr>
        <p:txBody>
          <a:bodyPr>
            <a:normAutofit/>
          </a:bodyPr>
          <a:lstStyle/>
          <a:p>
            <a:pPr marL="0" indent="0">
              <a:buNone/>
            </a:pPr>
            <a:r>
              <a:rPr lang="ko-KR" altLang="en-US" dirty="0" smtClean="0"/>
              <a:t> 내장 </a:t>
            </a:r>
            <a:r>
              <a:rPr lang="ko-KR" altLang="en-US" dirty="0" err="1" smtClean="0"/>
              <a:t>메소드</a:t>
            </a:r>
            <a:r>
              <a:rPr lang="ko-KR" altLang="en-US" dirty="0" smtClean="0"/>
              <a:t> </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498762021"/>
              </p:ext>
            </p:extLst>
          </p:nvPr>
        </p:nvGraphicFramePr>
        <p:xfrm>
          <a:off x="755576" y="2204864"/>
          <a:ext cx="7560840" cy="4337256"/>
        </p:xfrm>
        <a:graphic>
          <a:graphicData uri="http://schemas.openxmlformats.org/drawingml/2006/table">
            <a:tbl>
              <a:tblPr/>
              <a:tblGrid>
                <a:gridCol w="2016224"/>
                <a:gridCol w="5544616"/>
              </a:tblGrid>
              <a:tr h="241331">
                <a:tc>
                  <a:txBody>
                    <a:bodyPr/>
                    <a:lstStyle/>
                    <a:p>
                      <a:pPr algn="ctr" fontAlgn="t"/>
                      <a:r>
                        <a:rPr lang="en-US" altLang="ko-KR" sz="1400" dirty="0" smtClean="0">
                          <a:effectLst/>
                        </a:rPr>
                        <a:t>Method </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smtClean="0">
                          <a:effectLst/>
                        </a:rPr>
                        <a:t>Description</a:t>
                      </a:r>
                      <a:endParaRPr lang="en-US" sz="1400" dirty="0">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89232">
                <a:tc>
                  <a:txBody>
                    <a:bodyPr/>
                    <a:lstStyle/>
                    <a:p>
                      <a:pPr marL="0" algn="ctr" rtl="0" eaLnBrk="1" fontAlgn="t" latinLnBrk="1" hangingPunct="1"/>
                      <a:r>
                        <a:rPr kumimoji="0" lang="en-US" altLang="ko-KR" sz="1200" kern="1200" dirty="0" err="1" smtClean="0">
                          <a:solidFill>
                            <a:schemeClr val="tx1"/>
                          </a:solidFill>
                          <a:effectLst/>
                          <a:latin typeface="+mn-ea"/>
                          <a:ea typeface="+mn-ea"/>
                          <a:cs typeface="+mn-cs"/>
                        </a:rPr>
                        <a:t>dict.clear</a:t>
                      </a:r>
                      <a:r>
                        <a:rPr kumimoji="0" lang="en-US" altLang="ko-KR" sz="1200" kern="1200" dirty="0" smtClean="0">
                          <a:solidFill>
                            <a:schemeClr val="tx1"/>
                          </a:solidFill>
                          <a:effectLst/>
                          <a:latin typeface="+mn-ea"/>
                          <a:ea typeface="+mn-ea"/>
                          <a:cs typeface="+mn-cs"/>
                        </a:rPr>
                        <a:t>()</a:t>
                      </a:r>
                      <a:endParaRPr kumimoji="0" lang="en-US" altLang="ko-KR" sz="1200" kern="1200" dirty="0">
                        <a:solidFill>
                          <a:schemeClr val="tx1"/>
                        </a:solidFill>
                        <a:effectLst/>
                        <a:latin typeface="+mn-ea"/>
                        <a:ea typeface="+mn-ea"/>
                        <a:cs typeface="+mn-cs"/>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Removes all elements of dictionary </a:t>
                      </a:r>
                      <a:r>
                        <a:rPr kumimoji="0" lang="en-US" altLang="ko-KR" sz="1200" b="0" i="1" kern="1200" dirty="0" err="1" smtClean="0">
                          <a:solidFill>
                            <a:schemeClr val="tx1"/>
                          </a:solidFill>
                          <a:effectLst/>
                          <a:latin typeface="+mn-lt"/>
                          <a:ea typeface="+mn-ea"/>
                          <a:cs typeface="+mn-cs"/>
                        </a:rPr>
                        <a:t>dict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algn="ctr" rtl="0" eaLnBrk="1" fontAlgn="t" latinLnBrk="1" hangingPunct="1"/>
                      <a:r>
                        <a:rPr kumimoji="0" lang="en-US" sz="1200" kern="1200" dirty="0" err="1" smtClean="0">
                          <a:solidFill>
                            <a:schemeClr val="tx1"/>
                          </a:solidFill>
                          <a:effectLst/>
                          <a:latin typeface="+mn-ea"/>
                          <a:ea typeface="+mn-ea"/>
                          <a:cs typeface="+mn-cs"/>
                        </a:rPr>
                        <a:t>dict.copy</a:t>
                      </a:r>
                      <a:r>
                        <a:rPr kumimoji="0" lang="en-US" sz="1200" kern="1200" dirty="0" smtClean="0">
                          <a:solidFill>
                            <a:schemeClr val="tx1"/>
                          </a:solidFill>
                          <a:effectLst/>
                          <a:latin typeface="+mn-ea"/>
                          <a:ea typeface="+mn-ea"/>
                          <a:cs typeface="+mn-cs"/>
                        </a:rPr>
                        <a:t>()</a:t>
                      </a:r>
                      <a:endParaRPr kumimoji="0" lang="en-US" sz="1200" kern="1200" dirty="0">
                        <a:solidFill>
                          <a:schemeClr val="tx1"/>
                        </a:solidFill>
                        <a:effectLst/>
                        <a:latin typeface="+mn-ea"/>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a shallow copy of dictionary </a:t>
                      </a:r>
                      <a:r>
                        <a:rPr kumimoji="0" lang="en-US" altLang="ko-KR" sz="1200" b="0" i="1" kern="1200" dirty="0" err="1" smtClean="0">
                          <a:solidFill>
                            <a:schemeClr val="tx1"/>
                          </a:solidFill>
                          <a:effectLst/>
                          <a:latin typeface="+mn-lt"/>
                          <a:ea typeface="+mn-ea"/>
                          <a:cs typeface="+mn-cs"/>
                        </a:rPr>
                        <a:t>dict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algn="ctr" rtl="0" eaLnBrk="1" fontAlgn="t" latinLnBrk="1" hangingPunct="1"/>
                      <a:r>
                        <a:rPr kumimoji="0" lang="en-US" sz="1200" kern="1200" dirty="0" err="1" smtClean="0">
                          <a:solidFill>
                            <a:schemeClr val="tx1"/>
                          </a:solidFill>
                          <a:effectLst/>
                          <a:latin typeface="+mn-ea"/>
                          <a:ea typeface="+mn-ea"/>
                          <a:cs typeface="+mn-cs"/>
                        </a:rPr>
                        <a:t>dict.fromkeys</a:t>
                      </a:r>
                      <a:r>
                        <a:rPr kumimoji="0" lang="en-US" sz="1200" kern="1200" dirty="0">
                          <a:solidFill>
                            <a:schemeClr val="tx1"/>
                          </a:solidFill>
                          <a:effectLst/>
                          <a:latin typeface="+mn-ea"/>
                          <a:ea typeface="+mn-ea"/>
                          <a:cs typeface="+mn-cs"/>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Create a new dictionary with keys from </a:t>
                      </a:r>
                      <a:r>
                        <a:rPr kumimoji="0" lang="en-US" altLang="ko-KR" sz="1200" b="0" i="0" kern="1200" dirty="0" err="1" smtClean="0">
                          <a:solidFill>
                            <a:schemeClr val="tx1"/>
                          </a:solidFill>
                          <a:effectLst/>
                          <a:latin typeface="+mn-lt"/>
                          <a:ea typeface="+mn-ea"/>
                          <a:cs typeface="+mn-cs"/>
                        </a:rPr>
                        <a:t>seq</a:t>
                      </a:r>
                      <a:r>
                        <a:rPr kumimoji="0" lang="en-US" altLang="ko-KR" sz="1200" b="0" i="0" kern="1200" dirty="0" smtClean="0">
                          <a:solidFill>
                            <a:schemeClr val="tx1"/>
                          </a:solidFill>
                          <a:effectLst/>
                          <a:latin typeface="+mn-lt"/>
                          <a:ea typeface="+mn-ea"/>
                          <a:cs typeface="+mn-cs"/>
                        </a:rPr>
                        <a:t> and values </a:t>
                      </a:r>
                      <a:r>
                        <a:rPr kumimoji="0" lang="en-US" altLang="ko-KR" sz="1200" b="0" i="1" kern="1200" dirty="0" smtClean="0">
                          <a:solidFill>
                            <a:schemeClr val="tx1"/>
                          </a:solidFill>
                          <a:effectLst/>
                          <a:latin typeface="+mn-lt"/>
                          <a:ea typeface="+mn-ea"/>
                          <a:cs typeface="+mn-cs"/>
                        </a:rPr>
                        <a:t>set</a:t>
                      </a:r>
                      <a:r>
                        <a:rPr kumimoji="0" lang="en-US" altLang="ko-KR" sz="1200" b="0" i="0" kern="1200" dirty="0" smtClean="0">
                          <a:solidFill>
                            <a:schemeClr val="tx1"/>
                          </a:solidFill>
                          <a:effectLst/>
                          <a:latin typeface="+mn-lt"/>
                          <a:ea typeface="+mn-ea"/>
                          <a:cs typeface="+mn-cs"/>
                        </a:rPr>
                        <a:t> to </a:t>
                      </a:r>
                      <a:r>
                        <a:rPr kumimoji="0" lang="en-US" altLang="ko-KR" sz="1200" b="0" i="1" kern="1200" dirty="0" smtClean="0">
                          <a:solidFill>
                            <a:schemeClr val="tx1"/>
                          </a:solidFill>
                          <a:effectLst/>
                          <a:latin typeface="+mn-lt"/>
                          <a:ea typeface="+mn-ea"/>
                          <a:cs typeface="+mn-cs"/>
                        </a:rPr>
                        <a:t>value</a:t>
                      </a:r>
                      <a:r>
                        <a:rPr kumimoji="0" lang="en-US" altLang="ko-KR" sz="1200" b="0" i="0" kern="1200" dirty="0" smtClean="0">
                          <a:solidFill>
                            <a:schemeClr val="tx1"/>
                          </a:solidFill>
                          <a:effectLst/>
                          <a:latin typeface="+mn-lt"/>
                          <a:ea typeface="+mn-ea"/>
                          <a:cs typeface="+mn-cs"/>
                        </a:rPr>
                        <a: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rPr>
                        <a:t>dict.get</a:t>
                      </a:r>
                      <a:r>
                        <a:rPr lang="en-US" altLang="ko-KR" sz="1200" dirty="0" smtClean="0">
                          <a:solidFill>
                            <a:srgbClr val="000000"/>
                          </a:solidFill>
                          <a:effectLst/>
                        </a:rPr>
                        <a:t>(key, default=None)</a:t>
                      </a: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For </a:t>
                      </a:r>
                      <a:r>
                        <a:rPr kumimoji="0" lang="en-US" altLang="ko-KR" sz="1200" b="0" i="1" kern="1200" dirty="0" smtClean="0">
                          <a:solidFill>
                            <a:schemeClr val="tx1"/>
                          </a:solidFill>
                          <a:effectLst/>
                          <a:latin typeface="+mn-lt"/>
                          <a:ea typeface="+mn-ea"/>
                          <a:cs typeface="+mn-cs"/>
                        </a:rPr>
                        <a:t>key</a:t>
                      </a:r>
                      <a:r>
                        <a:rPr kumimoji="0" lang="en-US" altLang="ko-KR" sz="1200" b="0" i="0" kern="1200" dirty="0" smtClean="0">
                          <a:solidFill>
                            <a:schemeClr val="tx1"/>
                          </a:solidFill>
                          <a:effectLst/>
                          <a:latin typeface="+mn-lt"/>
                          <a:ea typeface="+mn-ea"/>
                          <a:cs typeface="+mn-cs"/>
                        </a:rPr>
                        <a:t> </a:t>
                      </a:r>
                      <a:r>
                        <a:rPr kumimoji="0" lang="en-US" altLang="ko-KR" sz="1200" b="0" i="0" kern="1200" dirty="0" err="1" smtClean="0">
                          <a:solidFill>
                            <a:schemeClr val="tx1"/>
                          </a:solidFill>
                          <a:effectLst/>
                          <a:latin typeface="+mn-lt"/>
                          <a:ea typeface="+mn-ea"/>
                          <a:cs typeface="+mn-cs"/>
                        </a:rPr>
                        <a:t>key</a:t>
                      </a:r>
                      <a:r>
                        <a:rPr kumimoji="0" lang="en-US" altLang="ko-KR" sz="1200" b="0" i="0" kern="1200" dirty="0" smtClean="0">
                          <a:solidFill>
                            <a:schemeClr val="tx1"/>
                          </a:solidFill>
                          <a:effectLst/>
                          <a:latin typeface="+mn-lt"/>
                          <a:ea typeface="+mn-ea"/>
                          <a:cs typeface="+mn-cs"/>
                        </a:rPr>
                        <a:t>, returns value or default if key not in dictionary</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rPr>
                        <a:t>dict.has_key</a:t>
                      </a:r>
                      <a:r>
                        <a:rPr lang="en-US" altLang="ko-KR" sz="1200" dirty="0" smtClean="0">
                          <a:solidFill>
                            <a:srgbClr val="000000"/>
                          </a:solidFill>
                          <a:effectLst/>
                        </a:rPr>
                        <a:t>(key)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a:t>
                      </a:r>
                      <a:r>
                        <a:rPr kumimoji="0" lang="en-US" altLang="ko-KR" sz="1200" b="0" i="1" kern="1200" dirty="0" smtClean="0">
                          <a:solidFill>
                            <a:schemeClr val="tx1"/>
                          </a:solidFill>
                          <a:effectLst/>
                          <a:latin typeface="+mn-lt"/>
                          <a:ea typeface="+mn-ea"/>
                          <a:cs typeface="+mn-cs"/>
                        </a:rPr>
                        <a:t>true</a:t>
                      </a:r>
                      <a:r>
                        <a:rPr kumimoji="0" lang="en-US" altLang="ko-KR" sz="1200" b="0" i="0" kern="1200" dirty="0" smtClean="0">
                          <a:solidFill>
                            <a:schemeClr val="tx1"/>
                          </a:solidFill>
                          <a:effectLst/>
                          <a:latin typeface="+mn-lt"/>
                          <a:ea typeface="+mn-ea"/>
                          <a:cs typeface="+mn-cs"/>
                        </a:rPr>
                        <a:t> if key in dictionary </a:t>
                      </a:r>
                      <a:r>
                        <a:rPr kumimoji="0" lang="en-US" altLang="ko-KR" sz="1200" b="0" i="1" kern="1200" dirty="0" err="1" smtClean="0">
                          <a:solidFill>
                            <a:schemeClr val="tx1"/>
                          </a:solidFill>
                          <a:effectLst/>
                          <a:latin typeface="+mn-lt"/>
                          <a:ea typeface="+mn-ea"/>
                          <a:cs typeface="+mn-cs"/>
                        </a:rPr>
                        <a:t>dict</a:t>
                      </a:r>
                      <a:r>
                        <a:rPr kumimoji="0" lang="en-US" altLang="ko-KR" sz="1200" b="0" i="0" kern="1200" dirty="0" smtClean="0">
                          <a:solidFill>
                            <a:schemeClr val="tx1"/>
                          </a:solidFill>
                          <a:effectLst/>
                          <a:latin typeface="+mn-lt"/>
                          <a:ea typeface="+mn-ea"/>
                          <a:cs typeface="+mn-cs"/>
                        </a:rPr>
                        <a:t>, </a:t>
                      </a:r>
                      <a:r>
                        <a:rPr kumimoji="0" lang="en-US" altLang="ko-KR" sz="1200" b="0" i="1" kern="1200" dirty="0" smtClean="0">
                          <a:solidFill>
                            <a:schemeClr val="tx1"/>
                          </a:solidFill>
                          <a:effectLst/>
                          <a:latin typeface="+mn-lt"/>
                          <a:ea typeface="+mn-ea"/>
                          <a:cs typeface="+mn-cs"/>
                        </a:rPr>
                        <a:t>false</a:t>
                      </a:r>
                      <a:r>
                        <a:rPr kumimoji="0" lang="en-US" altLang="ko-KR" sz="1200" b="0" i="0" kern="1200" dirty="0" smtClean="0">
                          <a:solidFill>
                            <a:schemeClr val="tx1"/>
                          </a:solidFill>
                          <a:effectLst/>
                          <a:latin typeface="+mn-lt"/>
                          <a:ea typeface="+mn-ea"/>
                          <a:cs typeface="+mn-cs"/>
                        </a:rPr>
                        <a:t> otherwise</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lang="en-US" altLang="ko-KR" sz="1200" dirty="0" err="1" smtClean="0">
                          <a:solidFill>
                            <a:srgbClr val="000000"/>
                          </a:solidFill>
                          <a:effectLst/>
                        </a:rPr>
                        <a:t>dict.items</a:t>
                      </a:r>
                      <a:r>
                        <a:rPr lang="en-US" altLang="ko-KR" sz="1200" dirty="0" smtClean="0">
                          <a:solidFill>
                            <a:srgbClr val="000000"/>
                          </a:solidFill>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a list of </a:t>
                      </a:r>
                      <a:r>
                        <a:rPr kumimoji="0" lang="en-US" altLang="ko-KR" sz="1200" b="0" i="1" kern="1200" dirty="0" err="1" smtClean="0">
                          <a:solidFill>
                            <a:schemeClr val="tx1"/>
                          </a:solidFill>
                          <a:effectLst/>
                          <a:latin typeface="+mn-lt"/>
                          <a:ea typeface="+mn-ea"/>
                          <a:cs typeface="+mn-cs"/>
                        </a:rPr>
                        <a:t>dict</a:t>
                      </a:r>
                      <a:r>
                        <a:rPr kumimoji="0" lang="en-US" altLang="ko-KR" sz="1200" b="0" i="0" kern="1200" dirty="0" err="1" smtClean="0">
                          <a:solidFill>
                            <a:schemeClr val="tx1"/>
                          </a:solidFill>
                          <a:effectLst/>
                          <a:latin typeface="+mn-lt"/>
                          <a:ea typeface="+mn-ea"/>
                          <a:cs typeface="+mn-cs"/>
                        </a:rPr>
                        <a:t>'s</a:t>
                      </a:r>
                      <a:r>
                        <a:rPr kumimoji="0" lang="en-US" altLang="ko-KR" sz="1200" b="0" i="0" kern="1200" dirty="0" smtClean="0">
                          <a:solidFill>
                            <a:schemeClr val="tx1"/>
                          </a:solidFill>
                          <a:effectLst/>
                          <a:latin typeface="+mn-lt"/>
                          <a:ea typeface="+mn-ea"/>
                          <a:cs typeface="+mn-cs"/>
                        </a:rPr>
                        <a:t> (key, value) tuple pairs</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marL="0" marR="0" indent="0" algn="ctr" defTabSz="914400" rtl="0" eaLnBrk="1" fontAlgn="t" latinLnBrk="1" hangingPunct="1">
                        <a:lnSpc>
                          <a:spcPct val="100000"/>
                        </a:lnSpc>
                        <a:spcBef>
                          <a:spcPts val="0"/>
                        </a:spcBef>
                        <a:spcAft>
                          <a:spcPts val="0"/>
                        </a:spcAft>
                        <a:buClrTx/>
                        <a:buSzTx/>
                        <a:buFontTx/>
                        <a:buNone/>
                        <a:tabLst/>
                        <a:defRPr/>
                      </a:pPr>
                      <a:r>
                        <a:rPr kumimoji="0" lang="en-US" sz="1200" kern="1200" dirty="0" err="1" smtClean="0">
                          <a:solidFill>
                            <a:srgbClr val="000000"/>
                          </a:solidFill>
                          <a:effectLst/>
                          <a:latin typeface="+mn-lt"/>
                          <a:ea typeface="+mn-ea"/>
                          <a:cs typeface="+mn-cs"/>
                        </a:rPr>
                        <a:t>dict.keys</a:t>
                      </a:r>
                      <a:r>
                        <a:rPr kumimoji="0" lang="en-US" sz="1200" kern="1200" dirty="0">
                          <a:solidFill>
                            <a:srgbClr val="000000"/>
                          </a:solidFill>
                          <a:effectLst/>
                          <a:latin typeface="+mn-lt"/>
                          <a:ea typeface="+mn-ea"/>
                          <a:cs typeface="+mn-cs"/>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list of dictionary </a:t>
                      </a:r>
                      <a:r>
                        <a:rPr kumimoji="0" lang="en-US" altLang="ko-KR" sz="1200" b="0" i="0" kern="1200" dirty="0" err="1" smtClean="0">
                          <a:solidFill>
                            <a:schemeClr val="tx1"/>
                          </a:solidFill>
                          <a:effectLst/>
                          <a:latin typeface="+mn-lt"/>
                          <a:ea typeface="+mn-ea"/>
                          <a:cs typeface="+mn-cs"/>
                        </a:rPr>
                        <a:t>dict's</a:t>
                      </a:r>
                      <a:r>
                        <a:rPr kumimoji="0" lang="en-US" altLang="ko-KR" sz="1200" b="0" i="0" kern="1200" dirty="0" smtClean="0">
                          <a:solidFill>
                            <a:schemeClr val="tx1"/>
                          </a:solidFill>
                          <a:effectLst/>
                          <a:latin typeface="+mn-lt"/>
                          <a:ea typeface="+mn-ea"/>
                          <a:cs typeface="+mn-cs"/>
                        </a:rPr>
                        <a:t> keys</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altLang="ko-KR" sz="1200" dirty="0" err="1" smtClean="0">
                          <a:solidFill>
                            <a:schemeClr val="tx1"/>
                          </a:solidFill>
                          <a:effectLst/>
                        </a:rPr>
                        <a:t>dict.setdefault</a:t>
                      </a:r>
                      <a:r>
                        <a:rPr lang="en-US" altLang="ko-KR" sz="1200" dirty="0" smtClean="0">
                          <a:solidFill>
                            <a:schemeClr val="tx1"/>
                          </a:solidFill>
                          <a:effectLst/>
                        </a:rPr>
                        <a:t>(key, default=None)</a:t>
                      </a:r>
                      <a:endParaRPr lang="en-US" altLang="ko-KR"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Similar to get(), but will set </a:t>
                      </a:r>
                      <a:r>
                        <a:rPr kumimoji="0" lang="en-US" altLang="ko-KR" sz="1200" b="0" i="0" kern="1200" dirty="0" err="1" smtClean="0">
                          <a:solidFill>
                            <a:schemeClr val="tx1"/>
                          </a:solidFill>
                          <a:effectLst/>
                          <a:latin typeface="+mn-lt"/>
                          <a:ea typeface="+mn-ea"/>
                          <a:cs typeface="+mn-cs"/>
                        </a:rPr>
                        <a:t>dict</a:t>
                      </a:r>
                      <a:r>
                        <a:rPr kumimoji="0" lang="en-US" altLang="ko-KR" sz="1200" b="0" i="0" kern="1200" dirty="0" smtClean="0">
                          <a:solidFill>
                            <a:schemeClr val="tx1"/>
                          </a:solidFill>
                          <a:effectLst/>
                          <a:latin typeface="+mn-lt"/>
                          <a:ea typeface="+mn-ea"/>
                          <a:cs typeface="+mn-cs"/>
                        </a:rPr>
                        <a:t>[key]=default if </a:t>
                      </a:r>
                      <a:r>
                        <a:rPr kumimoji="0" lang="en-US" altLang="ko-KR" sz="1200" b="0" i="1" kern="1200" dirty="0" smtClean="0">
                          <a:solidFill>
                            <a:schemeClr val="tx1"/>
                          </a:solidFill>
                          <a:effectLst/>
                          <a:latin typeface="+mn-lt"/>
                          <a:ea typeface="+mn-ea"/>
                          <a:cs typeface="+mn-cs"/>
                        </a:rPr>
                        <a:t>key</a:t>
                      </a:r>
                      <a:r>
                        <a:rPr kumimoji="0" lang="en-US" altLang="ko-KR" sz="1200" b="0" i="0" kern="1200" dirty="0" smtClean="0">
                          <a:solidFill>
                            <a:schemeClr val="tx1"/>
                          </a:solidFill>
                          <a:effectLst/>
                          <a:latin typeface="+mn-lt"/>
                          <a:ea typeface="+mn-ea"/>
                          <a:cs typeface="+mn-cs"/>
                        </a:rPr>
                        <a:t> is not already in </a:t>
                      </a:r>
                      <a:r>
                        <a:rPr kumimoji="0" lang="en-US" altLang="ko-KR" sz="1200" b="0" i="0" kern="1200" dirty="0" err="1" smtClean="0">
                          <a:solidFill>
                            <a:schemeClr val="tx1"/>
                          </a:solidFill>
                          <a:effectLst/>
                          <a:latin typeface="+mn-lt"/>
                          <a:ea typeface="+mn-ea"/>
                          <a:cs typeface="+mn-cs"/>
                        </a:rPr>
                        <a:t>dict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altLang="ko-KR" sz="1200" dirty="0" err="1" smtClean="0">
                          <a:solidFill>
                            <a:schemeClr val="tx1"/>
                          </a:solidFill>
                          <a:effectLst/>
                        </a:rPr>
                        <a:t>dict.update</a:t>
                      </a:r>
                      <a:r>
                        <a:rPr lang="en-US" altLang="ko-KR" sz="1200" dirty="0" smtClean="0">
                          <a:solidFill>
                            <a:schemeClr val="tx1"/>
                          </a:solidFill>
                          <a:effectLst/>
                        </a:rPr>
                        <a:t>(dict2)</a:t>
                      </a:r>
                      <a:endParaRPr lang="en-US" altLang="ko-KR"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Adds dictionary </a:t>
                      </a:r>
                      <a:r>
                        <a:rPr kumimoji="0" lang="en-US" altLang="ko-KR" sz="1200" b="0" i="1" kern="1200" dirty="0" smtClean="0">
                          <a:solidFill>
                            <a:schemeClr val="tx1"/>
                          </a:solidFill>
                          <a:effectLst/>
                          <a:latin typeface="+mn-lt"/>
                          <a:ea typeface="+mn-ea"/>
                          <a:cs typeface="+mn-cs"/>
                        </a:rPr>
                        <a:t>dict2</a:t>
                      </a:r>
                      <a:r>
                        <a:rPr kumimoji="0" lang="en-US" altLang="ko-KR" sz="1200" b="0" i="0" kern="1200" dirty="0" smtClean="0">
                          <a:solidFill>
                            <a:schemeClr val="tx1"/>
                          </a:solidFill>
                          <a:effectLst/>
                          <a:latin typeface="+mn-lt"/>
                          <a:ea typeface="+mn-ea"/>
                          <a:cs typeface="+mn-cs"/>
                        </a:rPr>
                        <a:t>'s key-values pairs to </a:t>
                      </a:r>
                      <a:r>
                        <a:rPr kumimoji="0" lang="en-US" altLang="ko-KR" sz="1200" b="0" i="1" kern="1200" dirty="0" err="1" smtClean="0">
                          <a:solidFill>
                            <a:schemeClr val="tx1"/>
                          </a:solidFill>
                          <a:effectLst/>
                          <a:latin typeface="+mn-lt"/>
                          <a:ea typeface="+mn-ea"/>
                          <a:cs typeface="+mn-cs"/>
                        </a:rPr>
                        <a:t>dict</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9232">
                <a:tc>
                  <a:txBody>
                    <a:bodyPr/>
                    <a:lstStyle/>
                    <a:p>
                      <a:pPr algn="ctr" fontAlgn="t"/>
                      <a:r>
                        <a:rPr lang="en-US" altLang="ko-KR" sz="1200" dirty="0" err="1" smtClean="0">
                          <a:solidFill>
                            <a:schemeClr val="tx1"/>
                          </a:solidFill>
                          <a:effectLst/>
                        </a:rPr>
                        <a:t>dict.values</a:t>
                      </a:r>
                      <a:r>
                        <a:rPr lang="en-US" altLang="ko-KR" sz="1200" dirty="0" smtClean="0">
                          <a:solidFill>
                            <a:schemeClr val="tx1"/>
                          </a:solidFill>
                          <a:effectLst/>
                        </a:rPr>
                        <a:t>()</a:t>
                      </a:r>
                      <a:endParaRPr lang="en-US" altLang="ko-KR"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kumimoji="0" lang="en-US" altLang="ko-KR" sz="1200" b="0" i="0" kern="1200" dirty="0" smtClean="0">
                          <a:solidFill>
                            <a:schemeClr val="tx1"/>
                          </a:solidFill>
                          <a:effectLst/>
                          <a:latin typeface="+mn-lt"/>
                          <a:ea typeface="+mn-ea"/>
                          <a:cs typeface="+mn-cs"/>
                        </a:rPr>
                        <a:t>Returns list of dictionary </a:t>
                      </a:r>
                      <a:r>
                        <a:rPr kumimoji="0" lang="en-US" altLang="ko-KR" sz="1200" b="0" i="1" kern="1200" dirty="0" err="1" smtClean="0">
                          <a:solidFill>
                            <a:schemeClr val="tx1"/>
                          </a:solidFill>
                          <a:effectLst/>
                          <a:latin typeface="+mn-lt"/>
                          <a:ea typeface="+mn-ea"/>
                          <a:cs typeface="+mn-cs"/>
                        </a:rPr>
                        <a:t>dict</a:t>
                      </a:r>
                      <a:r>
                        <a:rPr kumimoji="0" lang="en-US" altLang="ko-KR" sz="1200" b="0" i="0" kern="1200" dirty="0" err="1" smtClean="0">
                          <a:solidFill>
                            <a:schemeClr val="tx1"/>
                          </a:solidFill>
                          <a:effectLst/>
                          <a:latin typeface="+mn-lt"/>
                          <a:ea typeface="+mn-ea"/>
                          <a:cs typeface="+mn-cs"/>
                        </a:rPr>
                        <a:t>'s</a:t>
                      </a:r>
                      <a:r>
                        <a:rPr kumimoji="0" lang="en-US" altLang="ko-KR" sz="1200" b="0" i="0" kern="1200" dirty="0" smtClean="0">
                          <a:solidFill>
                            <a:schemeClr val="tx1"/>
                          </a:solidFill>
                          <a:effectLst/>
                          <a:latin typeface="+mn-lt"/>
                          <a:ea typeface="+mn-ea"/>
                          <a:cs typeface="+mn-cs"/>
                        </a:rPr>
                        <a:t> values</a:t>
                      </a:r>
                      <a:endParaRPr lang="en-US" sz="1200" dirty="0">
                        <a:solidFill>
                          <a:schemeClr val="tx1"/>
                        </a:solidFill>
                        <a:effectLst/>
                      </a:endParaRPr>
                    </a:p>
                  </a:txBody>
                  <a:tcPr marL="46420" marR="46420" marT="46420" marB="464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8365271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Boolean type  &amp; None</a:t>
            </a:r>
            <a:endParaRPr lang="ko-KR" altLang="en-US" dirty="0"/>
          </a:p>
        </p:txBody>
      </p:sp>
    </p:spTree>
    <p:extLst>
      <p:ext uri="{BB962C8B-B14F-4D97-AF65-F5344CB8AC3E}">
        <p14:creationId xmlns:p14="http://schemas.microsoft.com/office/powerpoint/2010/main" val="41671882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Boolean </a:t>
            </a:r>
            <a:r>
              <a:rPr lang="ko-KR" altLang="en-US" dirty="0" smtClean="0"/>
              <a:t>타입</a:t>
            </a:r>
            <a:endParaRPr lang="ko-KR" altLang="en-US" dirty="0"/>
          </a:p>
        </p:txBody>
      </p:sp>
      <p:sp>
        <p:nvSpPr>
          <p:cNvPr id="24" name="내용 개체 틀 2"/>
          <p:cNvSpPr>
            <a:spLocks noGrp="1"/>
          </p:cNvSpPr>
          <p:nvPr>
            <p:ph sz="quarter" idx="1"/>
          </p:nvPr>
        </p:nvSpPr>
        <p:spPr>
          <a:xfrm>
            <a:off x="457200" y="1772816"/>
            <a:ext cx="8229600" cy="1046004"/>
          </a:xfrm>
        </p:spPr>
        <p:txBody>
          <a:bodyPr>
            <a:normAutofit/>
          </a:bodyPr>
          <a:lstStyle/>
          <a:p>
            <a:pPr marL="0" indent="0">
              <a:buNone/>
            </a:pPr>
            <a:r>
              <a:rPr lang="en-US" altLang="ko-KR" dirty="0" smtClean="0"/>
              <a:t> </a:t>
            </a:r>
            <a:r>
              <a:rPr lang="ko-KR" altLang="en-US" dirty="0" err="1" smtClean="0"/>
              <a:t>파</a:t>
            </a:r>
            <a:r>
              <a:rPr lang="ko-KR" altLang="en-US" dirty="0" err="1"/>
              <a:t>이</a:t>
            </a:r>
            <a:r>
              <a:rPr lang="ko-KR" altLang="en-US" dirty="0" err="1" smtClean="0"/>
              <a:t>썬은</a:t>
            </a:r>
            <a:r>
              <a:rPr lang="ko-KR" altLang="en-US" dirty="0" smtClean="0"/>
              <a:t> </a:t>
            </a:r>
            <a:r>
              <a:rPr lang="en-US" altLang="ko-KR" dirty="0" smtClean="0"/>
              <a:t>true/false</a:t>
            </a:r>
            <a:r>
              <a:rPr lang="ko-KR" altLang="en-US" dirty="0" smtClean="0"/>
              <a:t>를 실제 값이 존재하거나 없는 경우에 </a:t>
            </a:r>
            <a:r>
              <a:rPr lang="ko-KR" altLang="en-US" dirty="0" err="1" smtClean="0"/>
              <a:t>조건식을</a:t>
            </a:r>
            <a:r>
              <a:rPr lang="ko-KR" altLang="en-US" dirty="0" smtClean="0"/>
              <a:t> 확정할 경우 사용</a:t>
            </a:r>
            <a:endParaRPr lang="en-US" altLang="ko-KR" dirty="0" smtClean="0"/>
          </a:p>
        </p:txBody>
      </p:sp>
      <p:graphicFrame>
        <p:nvGraphicFramePr>
          <p:cNvPr id="4" name="표 3"/>
          <p:cNvGraphicFramePr>
            <a:graphicFrameLocks noGrp="1"/>
          </p:cNvGraphicFramePr>
          <p:nvPr>
            <p:extLst>
              <p:ext uri="{D42A27DB-BD31-4B8C-83A1-F6EECF244321}">
                <p14:modId xmlns:p14="http://schemas.microsoft.com/office/powerpoint/2010/main" val="3308174491"/>
              </p:ext>
            </p:extLst>
          </p:nvPr>
        </p:nvGraphicFramePr>
        <p:xfrm>
          <a:off x="827584" y="3284984"/>
          <a:ext cx="3888432" cy="2743200"/>
        </p:xfrm>
        <a:graphic>
          <a:graphicData uri="http://schemas.openxmlformats.org/drawingml/2006/table">
            <a:tbl>
              <a:tblPr/>
              <a:tblGrid>
                <a:gridCol w="1916460"/>
                <a:gridCol w="1971972"/>
              </a:tblGrid>
              <a:tr h="223225">
                <a:tc>
                  <a:txBody>
                    <a:bodyPr/>
                    <a:lstStyle/>
                    <a:p>
                      <a:pPr algn="ctr"/>
                      <a:r>
                        <a:rPr lang="ko-KR" altLang="en-US" sz="1200" b="1" dirty="0">
                          <a:effectLst/>
                        </a:rPr>
                        <a:t>값</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c>
                  <a:txBody>
                    <a:bodyPr/>
                    <a:lstStyle/>
                    <a:p>
                      <a:pPr algn="ctr"/>
                      <a:r>
                        <a:rPr lang="ko-KR" altLang="en-US" sz="1200" b="1" dirty="0">
                          <a:effectLst/>
                        </a:rPr>
                        <a:t>참 </a:t>
                      </a:r>
                      <a:r>
                        <a:rPr lang="en-US" sz="1200" b="1" dirty="0">
                          <a:effectLst/>
                        </a:rPr>
                        <a:t>or </a:t>
                      </a:r>
                      <a:r>
                        <a:rPr lang="ko-KR" altLang="en-US" sz="1200" b="1" dirty="0">
                          <a:effectLst/>
                        </a:rPr>
                        <a:t>거짓</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85000"/>
                      </a:schemeClr>
                    </a:solidFill>
                  </a:tcPr>
                </a:tc>
              </a:tr>
              <a:tr h="223225">
                <a:tc>
                  <a:txBody>
                    <a:bodyPr/>
                    <a:lstStyle/>
                    <a:p>
                      <a:pPr algn="ctr"/>
                      <a:r>
                        <a:rPr lang="en-US" sz="1200">
                          <a:effectLst/>
                        </a:rPr>
                        <a:t>"python"</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dirty="0">
                          <a:effectLst/>
                        </a:rPr>
                        <a:t>참</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225">
                <a:tc>
                  <a:txBody>
                    <a:bodyPr/>
                    <a:lstStyle/>
                    <a:p>
                      <a:pPr algn="ctr"/>
                      <a:r>
                        <a:rPr lang="en-US" altLang="ko-KR" sz="120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dirty="0">
                          <a:effectLst/>
                        </a:rPr>
                        <a:t>거짓</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225">
                <a:tc>
                  <a:txBody>
                    <a:bodyPr/>
                    <a:lstStyle/>
                    <a:p>
                      <a:pPr algn="ctr"/>
                      <a:r>
                        <a:rPr lang="en-US" altLang="ko-KR" sz="1200">
                          <a:effectLst/>
                        </a:rPr>
                        <a:t>[1, 2, 3]</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dirty="0">
                          <a:effectLst/>
                        </a:rPr>
                        <a:t>참</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225">
                <a:tc>
                  <a:txBody>
                    <a:bodyPr/>
                    <a:lstStyle/>
                    <a:p>
                      <a:pPr algn="ctr"/>
                      <a:r>
                        <a:rPr lang="en-US" altLang="ko-KR" sz="120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dirty="0">
                          <a:effectLst/>
                        </a:rPr>
                        <a:t>거짓</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225">
                <a:tc>
                  <a:txBody>
                    <a:bodyPr/>
                    <a:lstStyle/>
                    <a:p>
                      <a:pPr algn="ctr"/>
                      <a:r>
                        <a:rPr lang="en-US" altLang="ko-KR" sz="120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dirty="0">
                          <a:effectLst/>
                        </a:rPr>
                        <a:t>거짓</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225">
                <a:tc>
                  <a:txBody>
                    <a:bodyPr/>
                    <a:lstStyle/>
                    <a:p>
                      <a:pPr algn="ctr"/>
                      <a:r>
                        <a:rPr lang="en-US" altLang="ko-KR" sz="120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dirty="0">
                          <a:effectLst/>
                        </a:rPr>
                        <a:t>거짓</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225">
                <a:tc>
                  <a:txBody>
                    <a:bodyPr/>
                    <a:lstStyle/>
                    <a:p>
                      <a:pPr algn="ctr"/>
                      <a:r>
                        <a:rPr lang="en-US" altLang="ko-KR" sz="1200">
                          <a:effectLst/>
                        </a:rPr>
                        <a:t>1</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dirty="0">
                          <a:effectLst/>
                        </a:rPr>
                        <a:t>참</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225">
                <a:tc>
                  <a:txBody>
                    <a:bodyPr/>
                    <a:lstStyle/>
                    <a:p>
                      <a:pPr algn="ctr"/>
                      <a:r>
                        <a:rPr lang="en-US" altLang="ko-KR" sz="1200">
                          <a:effectLst/>
                        </a:rPr>
                        <a:t>0</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dirty="0">
                          <a:effectLst/>
                        </a:rPr>
                        <a:t>거짓</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223225">
                <a:tc>
                  <a:txBody>
                    <a:bodyPr/>
                    <a:lstStyle/>
                    <a:p>
                      <a:pPr algn="ctr"/>
                      <a:r>
                        <a:rPr lang="en-US" sz="1200">
                          <a:effectLst/>
                        </a:rPr>
                        <a:t>None</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a:r>
                        <a:rPr lang="ko-KR" altLang="en-US" sz="1200" dirty="0">
                          <a:effectLst/>
                        </a:rPr>
                        <a:t>거짓</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5148064" y="3717032"/>
            <a:ext cx="2520280" cy="2031325"/>
          </a:xfrm>
          <a:prstGeom prst="rect">
            <a:avLst/>
          </a:prstGeom>
          <a:noFill/>
        </p:spPr>
        <p:txBody>
          <a:bodyPr wrap="square" rtlCol="0">
            <a:spAutoFit/>
          </a:bodyPr>
          <a:lstStyle/>
          <a:p>
            <a:r>
              <a:rPr lang="en-US" altLang="ko-KR" dirty="0" smtClean="0"/>
              <a:t>If </a:t>
            </a:r>
            <a:r>
              <a:rPr lang="ko-KR" altLang="en-US" dirty="0" err="1" smtClean="0"/>
              <a:t>조건식</a:t>
            </a:r>
            <a:r>
              <a:rPr lang="ko-KR" altLang="en-US" dirty="0" smtClean="0"/>
              <a:t> </a:t>
            </a:r>
            <a:r>
              <a:rPr lang="en-US" altLang="ko-KR" dirty="0" smtClean="0"/>
              <a:t>:</a:t>
            </a:r>
          </a:p>
          <a:p>
            <a:r>
              <a:rPr lang="en-US" altLang="ko-KR" dirty="0" smtClean="0"/>
              <a:t>   pass</a:t>
            </a:r>
          </a:p>
          <a:p>
            <a:r>
              <a:rPr lang="en-US" altLang="ko-KR" dirty="0" smtClean="0"/>
              <a:t>Else :</a:t>
            </a:r>
          </a:p>
          <a:p>
            <a:r>
              <a:rPr lang="en-US" altLang="ko-KR" dirty="0"/>
              <a:t> </a:t>
            </a:r>
            <a:r>
              <a:rPr lang="en-US" altLang="ko-KR" dirty="0" smtClean="0"/>
              <a:t>  pass</a:t>
            </a:r>
          </a:p>
          <a:p>
            <a:endParaRPr lang="en-US" altLang="ko-KR" dirty="0"/>
          </a:p>
          <a:p>
            <a:r>
              <a:rPr lang="ko-KR" altLang="en-US" dirty="0" err="1" smtClean="0"/>
              <a:t>조건식에</a:t>
            </a:r>
            <a:r>
              <a:rPr lang="ko-KR" altLang="en-US" dirty="0" smtClean="0"/>
              <a:t> 값들이 참과 거짓을 구별하여 처리</a:t>
            </a:r>
            <a:endParaRPr lang="ko-KR" altLang="en-US" dirty="0"/>
          </a:p>
        </p:txBody>
      </p:sp>
    </p:spTree>
    <p:extLst>
      <p:ext uri="{BB962C8B-B14F-4D97-AF65-F5344CB8AC3E}">
        <p14:creationId xmlns:p14="http://schemas.microsoft.com/office/powerpoint/2010/main" val="12485821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None</a:t>
            </a:r>
            <a:endParaRPr lang="ko-KR" altLang="en-US" dirty="0"/>
          </a:p>
        </p:txBody>
      </p:sp>
      <p:sp>
        <p:nvSpPr>
          <p:cNvPr id="24" name="내용 개체 틀 2"/>
          <p:cNvSpPr>
            <a:spLocks noGrp="1"/>
          </p:cNvSpPr>
          <p:nvPr>
            <p:ph sz="quarter" idx="1"/>
          </p:nvPr>
        </p:nvSpPr>
        <p:spPr>
          <a:xfrm>
            <a:off x="457200" y="1772816"/>
            <a:ext cx="8229600" cy="3168352"/>
          </a:xfrm>
        </p:spPr>
        <p:txBody>
          <a:bodyPr>
            <a:normAutofit/>
          </a:bodyPr>
          <a:lstStyle/>
          <a:p>
            <a:pPr marL="0" indent="0">
              <a:buNone/>
            </a:pPr>
            <a:r>
              <a:rPr lang="en-US" altLang="ko-KR" dirty="0" smtClean="0"/>
              <a:t> </a:t>
            </a:r>
            <a:r>
              <a:rPr lang="ko-KR" altLang="en-US" dirty="0" smtClean="0"/>
              <a:t>정의된 것이 없는 타입을 </a:t>
            </a:r>
            <a:r>
              <a:rPr lang="ko-KR" altLang="en-US" dirty="0" err="1" smtClean="0"/>
              <a:t>세팅할</a:t>
            </a:r>
            <a:r>
              <a:rPr lang="ko-KR" altLang="en-US" dirty="0" smtClean="0"/>
              <a:t> 때 표시</a:t>
            </a:r>
            <a:endParaRPr lang="en-US" altLang="ko-KR" dirty="0" smtClean="0"/>
          </a:p>
          <a:p>
            <a:pPr>
              <a:buFont typeface="Wingdings" panose="05000000000000000000" pitchFamily="2" charset="2"/>
              <a:buChar char="§"/>
            </a:pPr>
            <a:r>
              <a:rPr lang="ko-KR" altLang="en-US" dirty="0" smtClean="0"/>
              <a:t>존재하지 </a:t>
            </a:r>
            <a:r>
              <a:rPr lang="ko-KR" altLang="en-US" dirty="0"/>
              <a:t>않음</a:t>
            </a:r>
            <a:r>
              <a:rPr lang="en-US" altLang="ko-KR" dirty="0"/>
              <a:t>(Not Exists)</a:t>
            </a:r>
          </a:p>
          <a:p>
            <a:pPr>
              <a:buFont typeface="Wingdings" panose="05000000000000000000" pitchFamily="2" charset="2"/>
              <a:buChar char="§"/>
            </a:pPr>
            <a:r>
              <a:rPr lang="ko-KR" altLang="en-US" dirty="0"/>
              <a:t>정의되지 않음</a:t>
            </a:r>
            <a:r>
              <a:rPr lang="en-US" altLang="ko-KR" dirty="0"/>
              <a:t>(Not Assigned, Not Defined)</a:t>
            </a:r>
          </a:p>
          <a:p>
            <a:pPr>
              <a:buFont typeface="Wingdings" panose="05000000000000000000" pitchFamily="2" charset="2"/>
              <a:buChar char="§"/>
            </a:pPr>
            <a:r>
              <a:rPr lang="ko-KR" altLang="en-US" dirty="0"/>
              <a:t>값이 없음</a:t>
            </a:r>
            <a:r>
              <a:rPr lang="en-US" altLang="ko-KR" dirty="0"/>
              <a:t>(No Value)</a:t>
            </a:r>
          </a:p>
          <a:p>
            <a:pPr>
              <a:buFont typeface="Wingdings" panose="05000000000000000000" pitchFamily="2" charset="2"/>
              <a:buChar char="§"/>
            </a:pPr>
            <a:r>
              <a:rPr lang="ko-KR" altLang="en-US" dirty="0"/>
              <a:t>초기값</a:t>
            </a:r>
            <a:r>
              <a:rPr lang="en-US" altLang="ko-KR" dirty="0"/>
              <a:t>(Initialized Value)</a:t>
            </a:r>
            <a:endParaRPr lang="en-US" altLang="ko-KR" dirty="0" smtClean="0"/>
          </a:p>
        </p:txBody>
      </p:sp>
    </p:spTree>
    <p:extLst>
      <p:ext uri="{BB962C8B-B14F-4D97-AF65-F5344CB8AC3E}">
        <p14:creationId xmlns:p14="http://schemas.microsoft.com/office/powerpoint/2010/main" val="21127255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pPr algn="ctr"/>
            <a:r>
              <a:rPr lang="en-US" altLang="ko-KR" dirty="0" smtClean="0"/>
              <a:t>String Format</a:t>
            </a:r>
            <a:br>
              <a:rPr lang="en-US" altLang="ko-KR" dirty="0" smtClean="0"/>
            </a:br>
            <a:endParaRPr lang="ko-KR" altLang="en-US" dirty="0"/>
          </a:p>
        </p:txBody>
      </p:sp>
    </p:spTree>
    <p:extLst>
      <p:ext uri="{BB962C8B-B14F-4D97-AF65-F5344CB8AC3E}">
        <p14:creationId xmlns:p14="http://schemas.microsoft.com/office/powerpoint/2010/main" val="41809412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String Format –</a:t>
            </a:r>
            <a:r>
              <a:rPr lang="ko-KR" altLang="en-US" dirty="0" err="1" smtClean="0"/>
              <a:t>메소드</a:t>
            </a:r>
            <a:r>
              <a:rPr lang="en-US" altLang="ko-KR" dirty="0" smtClean="0"/>
              <a:t>(</a:t>
            </a:r>
            <a:r>
              <a:rPr lang="ko-KR" altLang="en-US" dirty="0" smtClean="0"/>
              <a:t>권장</a:t>
            </a:r>
            <a:r>
              <a:rPr lang="en-US" altLang="ko-KR" dirty="0" smtClean="0"/>
              <a:t>)</a:t>
            </a:r>
            <a:endParaRPr lang="ko-KR" altLang="en-US" dirty="0"/>
          </a:p>
        </p:txBody>
      </p:sp>
    </p:spTree>
    <p:extLst>
      <p:ext uri="{BB962C8B-B14F-4D97-AF65-F5344CB8AC3E}">
        <p14:creationId xmlns:p14="http://schemas.microsoft.com/office/powerpoint/2010/main" val="257682758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String-format</a:t>
            </a:r>
            <a:r>
              <a:rPr lang="ko-KR" altLang="en-US" dirty="0" smtClean="0"/>
              <a:t>함수 </a:t>
            </a:r>
            <a:r>
              <a:rPr lang="en-US" altLang="ko-KR" dirty="0" smtClean="0"/>
              <a:t>– index </a:t>
            </a:r>
            <a:r>
              <a:rPr lang="ko-KR" altLang="en-US" dirty="0" smtClean="0"/>
              <a:t>치환</a:t>
            </a:r>
            <a:endParaRPr lang="ko-KR" altLang="en-US" dirty="0"/>
          </a:p>
        </p:txBody>
      </p:sp>
      <p:sp>
        <p:nvSpPr>
          <p:cNvPr id="24" name="내용 개체 틀 2"/>
          <p:cNvSpPr>
            <a:spLocks noGrp="1"/>
          </p:cNvSpPr>
          <p:nvPr>
            <p:ph sz="quarter" idx="1"/>
          </p:nvPr>
        </p:nvSpPr>
        <p:spPr>
          <a:xfrm>
            <a:off x="457200" y="1628800"/>
            <a:ext cx="8229600" cy="1800200"/>
          </a:xfrm>
        </p:spPr>
        <p:txBody>
          <a:bodyPr>
            <a:normAutofit/>
          </a:bodyPr>
          <a:lstStyle/>
          <a:p>
            <a:pPr>
              <a:buFont typeface="Wingdings" panose="05000000000000000000" pitchFamily="2" charset="2"/>
              <a:buChar char="§"/>
            </a:pPr>
            <a:r>
              <a:rPr lang="en-US" altLang="ko-KR" dirty="0" smtClean="0"/>
              <a:t> “ {</a:t>
            </a:r>
            <a:r>
              <a:rPr lang="ko-KR" altLang="en-US" dirty="0" err="1" smtClean="0"/>
              <a:t>파라미터</a:t>
            </a:r>
            <a:r>
              <a:rPr lang="ko-KR" altLang="en-US" dirty="0" smtClean="0"/>
              <a:t> 위치</a:t>
            </a:r>
            <a:r>
              <a:rPr lang="en-US" altLang="ko-KR" dirty="0" smtClean="0"/>
              <a:t>}  “.format(</a:t>
            </a:r>
            <a:r>
              <a:rPr lang="ko-KR" altLang="en-US" dirty="0" err="1" smtClean="0"/>
              <a:t>파라미터</a:t>
            </a:r>
            <a:r>
              <a:rPr lang="en-US" altLang="ko-KR" dirty="0" smtClean="0"/>
              <a:t>)</a:t>
            </a:r>
          </a:p>
          <a:p>
            <a:pPr>
              <a:buFont typeface="Wingdings" panose="05000000000000000000" pitchFamily="2" charset="2"/>
              <a:buChar char="§"/>
            </a:pPr>
            <a:r>
              <a:rPr lang="en-US" altLang="ko-KR" dirty="0"/>
              <a:t> </a:t>
            </a:r>
            <a:r>
              <a:rPr lang="ko-KR" altLang="en-US" dirty="0" err="1" smtClean="0"/>
              <a:t>파라미터</a:t>
            </a:r>
            <a:r>
              <a:rPr lang="ko-KR" altLang="en-US" dirty="0" smtClean="0"/>
              <a:t> 위치는 </a:t>
            </a:r>
            <a:r>
              <a:rPr lang="en-US" altLang="ko-KR" dirty="0" smtClean="0"/>
              <a:t>0</a:t>
            </a:r>
            <a:r>
              <a:rPr lang="ko-KR" altLang="en-US" dirty="0" smtClean="0"/>
              <a:t>부터 시작 증가 </a:t>
            </a:r>
            <a:endParaRPr lang="en-US" altLang="ko-KR" dirty="0" smtClean="0"/>
          </a:p>
        </p:txBody>
      </p:sp>
      <p:sp>
        <p:nvSpPr>
          <p:cNvPr id="4" name="직사각형 3"/>
          <p:cNvSpPr/>
          <p:nvPr/>
        </p:nvSpPr>
        <p:spPr>
          <a:xfrm>
            <a:off x="971600" y="3861048"/>
            <a:ext cx="331236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 {0} {1} ".format(1,2,3)</a:t>
            </a:r>
          </a:p>
          <a:p>
            <a:r>
              <a:rPr lang="en-US" altLang="ko-KR" sz="1000" dirty="0"/>
              <a:t>' 1 2 '</a:t>
            </a:r>
          </a:p>
          <a:p>
            <a:r>
              <a:rPr lang="en-US" altLang="ko-KR" sz="1000" dirty="0"/>
              <a:t>&gt;&gt;&gt; " {0} {1}  {2}  {3} ".format(1,2,3)</a:t>
            </a:r>
          </a:p>
          <a:p>
            <a:r>
              <a:rPr lang="en-US" altLang="ko-KR" sz="1000" dirty="0" err="1"/>
              <a:t>Traceback</a:t>
            </a:r>
            <a:r>
              <a:rPr lang="en-US" altLang="ko-KR" sz="1000" dirty="0"/>
              <a:t> (most recent call last):</a:t>
            </a:r>
          </a:p>
          <a:p>
            <a:r>
              <a:rPr lang="en-US" altLang="ko-KR" sz="1000" dirty="0"/>
              <a:t>  File "&lt;</a:t>
            </a:r>
            <a:r>
              <a:rPr lang="en-US" altLang="ko-KR" sz="1000" dirty="0" err="1"/>
              <a:t>stdin</a:t>
            </a:r>
            <a:r>
              <a:rPr lang="en-US" altLang="ko-KR" sz="1000" dirty="0"/>
              <a:t>&gt;", line 1, in &lt;module&gt;</a:t>
            </a:r>
          </a:p>
          <a:p>
            <a:r>
              <a:rPr lang="en-US" altLang="ko-KR" sz="1000" dirty="0" err="1"/>
              <a:t>IndexError</a:t>
            </a:r>
            <a:r>
              <a:rPr lang="en-US" altLang="ko-KR" sz="1000" dirty="0"/>
              <a:t>: tuple index out of range</a:t>
            </a:r>
          </a:p>
          <a:p>
            <a:r>
              <a:rPr lang="en-US" altLang="ko-KR" sz="1000" dirty="0"/>
              <a:t>&gt;&gt;&gt; </a:t>
            </a:r>
            <a:endParaRPr lang="ko-KR" altLang="en-US" sz="1000" dirty="0"/>
          </a:p>
        </p:txBody>
      </p:sp>
      <p:sp>
        <p:nvSpPr>
          <p:cNvPr id="3" name="TextBox 2"/>
          <p:cNvSpPr txBox="1"/>
          <p:nvPr/>
        </p:nvSpPr>
        <p:spPr>
          <a:xfrm>
            <a:off x="5292080" y="4100879"/>
            <a:ext cx="3024336" cy="1200329"/>
          </a:xfrm>
          <a:prstGeom prst="rect">
            <a:avLst/>
          </a:prstGeom>
          <a:noFill/>
        </p:spPr>
        <p:txBody>
          <a:bodyPr wrap="square" rtlCol="0">
            <a:spAutoFit/>
          </a:bodyPr>
          <a:lstStyle/>
          <a:p>
            <a:r>
              <a:rPr lang="en-US" altLang="ko-KR" dirty="0" smtClean="0"/>
              <a:t>{} </a:t>
            </a:r>
            <a:r>
              <a:rPr lang="ko-KR" altLang="en-US" dirty="0" smtClean="0"/>
              <a:t>개수가 </a:t>
            </a:r>
            <a:r>
              <a:rPr lang="ko-KR" altLang="en-US" dirty="0" err="1" smtClean="0"/>
              <a:t>파라미터보다</a:t>
            </a:r>
            <a:r>
              <a:rPr lang="ko-KR" altLang="en-US" dirty="0" smtClean="0"/>
              <a:t> 작으면 처리가 되지만 </a:t>
            </a:r>
            <a:r>
              <a:rPr lang="en-US" altLang="ko-KR" dirty="0" smtClean="0"/>
              <a:t>{] </a:t>
            </a:r>
            <a:r>
              <a:rPr lang="ko-KR" altLang="en-US" dirty="0" smtClean="0"/>
              <a:t>개수가 </a:t>
            </a:r>
            <a:r>
              <a:rPr lang="ko-KR" altLang="en-US" dirty="0" err="1" smtClean="0"/>
              <a:t>파라미터</a:t>
            </a:r>
            <a:r>
              <a:rPr lang="ko-KR" altLang="en-US" dirty="0" smtClean="0"/>
              <a:t> 개수보다 많으면 오류가 발생</a:t>
            </a:r>
            <a:endParaRPr lang="ko-KR" altLang="en-US" dirty="0"/>
          </a:p>
        </p:txBody>
      </p:sp>
    </p:spTree>
    <p:extLst>
      <p:ext uri="{BB962C8B-B14F-4D97-AF65-F5344CB8AC3E}">
        <p14:creationId xmlns:p14="http://schemas.microsoft.com/office/powerpoint/2010/main" val="18383661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Value</a:t>
            </a:r>
            <a:r>
              <a:rPr lang="ko-KR" altLang="en-US" dirty="0"/>
              <a:t> </a:t>
            </a:r>
            <a:r>
              <a:rPr lang="en-US" altLang="ko-KR" dirty="0" smtClean="0"/>
              <a:t>and Type : </a:t>
            </a:r>
            <a:r>
              <a:rPr lang="ko-KR" altLang="en-US" dirty="0" smtClean="0"/>
              <a:t>예시</a:t>
            </a:r>
            <a:endParaRPr lang="ko-KR" altLang="en-US" dirty="0"/>
          </a:p>
        </p:txBody>
      </p:sp>
      <p:sp>
        <p:nvSpPr>
          <p:cNvPr id="24" name="내용 개체 틀 2"/>
          <p:cNvSpPr>
            <a:spLocks noGrp="1"/>
          </p:cNvSpPr>
          <p:nvPr>
            <p:ph sz="quarter" idx="1"/>
          </p:nvPr>
        </p:nvSpPr>
        <p:spPr>
          <a:xfrm>
            <a:off x="457200" y="1628800"/>
            <a:ext cx="8229600" cy="1190020"/>
          </a:xfrm>
        </p:spPr>
        <p:txBody>
          <a:bodyPr>
            <a:normAutofit fontScale="70000" lnSpcReduction="20000"/>
          </a:bodyPr>
          <a:lstStyle/>
          <a:p>
            <a:pPr marL="0" indent="0">
              <a:buNone/>
            </a:pPr>
            <a:r>
              <a:rPr lang="en-US" altLang="ko-KR" dirty="0" smtClean="0"/>
              <a:t> </a:t>
            </a:r>
            <a:r>
              <a:rPr lang="ko-KR" altLang="en-US" dirty="0" smtClean="0"/>
              <a:t>다양한 타입에 대한 타입과 값을 함수를 통해 처리하는 법</a:t>
            </a:r>
            <a:endParaRPr lang="en-US" altLang="ko-KR" dirty="0" smtClean="0"/>
          </a:p>
          <a:p>
            <a:pPr marL="0" indent="0">
              <a:buNone/>
            </a:pPr>
            <a:r>
              <a:rPr lang="en-US" altLang="ko-KR" sz="3200" dirty="0"/>
              <a:t> </a:t>
            </a:r>
            <a:r>
              <a:rPr lang="en-US" altLang="ko-KR" sz="1800" dirty="0" err="1" smtClean="0"/>
              <a:t>obj</a:t>
            </a:r>
            <a:r>
              <a:rPr lang="en-US" altLang="ko-KR" sz="1800" dirty="0"/>
              <a:t>.__</a:t>
            </a:r>
            <a:r>
              <a:rPr lang="en-US" altLang="ko-KR" sz="1800" dirty="0" err="1"/>
              <a:t>class__.__name</a:t>
            </a:r>
            <a:r>
              <a:rPr lang="en-US" altLang="ko-KR" sz="1800" dirty="0" smtClean="0"/>
              <a:t>__  </a:t>
            </a:r>
          </a:p>
          <a:p>
            <a:pPr marL="605790" lvl="1" indent="-285750">
              <a:buFont typeface="Arial" panose="020B0604020202020204" pitchFamily="34" charset="0"/>
              <a:buChar char="•"/>
            </a:pPr>
            <a:r>
              <a:rPr lang="en-US" altLang="ko-KR" sz="1500" dirty="0"/>
              <a:t> </a:t>
            </a:r>
            <a:r>
              <a:rPr lang="en-US" altLang="ko-KR" sz="1500" dirty="0" smtClean="0"/>
              <a:t> </a:t>
            </a:r>
            <a:r>
              <a:rPr lang="en-US" altLang="ko-KR" sz="1500" dirty="0" err="1" smtClean="0"/>
              <a:t>obj</a:t>
            </a:r>
            <a:r>
              <a:rPr lang="en-US" altLang="ko-KR" sz="1500" dirty="0" smtClean="0"/>
              <a:t>.__class__</a:t>
            </a:r>
            <a:r>
              <a:rPr lang="ko-KR" altLang="en-US" sz="1500" dirty="0" smtClean="0"/>
              <a:t>의 값은 타입 클래스의 </a:t>
            </a:r>
            <a:r>
              <a:rPr lang="ko-KR" altLang="en-US" sz="1500" dirty="0" err="1" smtClean="0"/>
              <a:t>인스턴스</a:t>
            </a:r>
            <a:r>
              <a:rPr lang="ko-KR" altLang="en-US" sz="1500" dirty="0" smtClean="0"/>
              <a:t> </a:t>
            </a:r>
            <a:endParaRPr lang="en-US" altLang="ko-KR" sz="1500" dirty="0" smtClean="0"/>
          </a:p>
          <a:p>
            <a:pPr marL="605790" lvl="1" indent="-285750">
              <a:buFont typeface="Arial" panose="020B0604020202020204" pitchFamily="34" charset="0"/>
              <a:buChar char="•"/>
            </a:pPr>
            <a:r>
              <a:rPr lang="ko-KR" altLang="en-US" sz="1500" dirty="0" smtClean="0"/>
              <a:t>타입클래스의  </a:t>
            </a:r>
            <a:r>
              <a:rPr lang="en-US" altLang="ko-KR" sz="1500" dirty="0" smtClean="0"/>
              <a:t>__name__</a:t>
            </a:r>
            <a:r>
              <a:rPr lang="ko-KR" altLang="en-US" sz="1500" dirty="0" smtClean="0"/>
              <a:t>속성은 타입에 대한 </a:t>
            </a:r>
            <a:r>
              <a:rPr lang="ko-KR" altLang="en-US" sz="1500" dirty="0" err="1" smtClean="0"/>
              <a:t>스트링</a:t>
            </a:r>
            <a:r>
              <a:rPr lang="ko-KR" altLang="en-US" sz="1500" dirty="0" smtClean="0"/>
              <a:t> 관리</a:t>
            </a:r>
            <a:endParaRPr lang="en-US" altLang="ko-KR" sz="1500" dirty="0"/>
          </a:p>
          <a:p>
            <a:pPr marL="0" indent="0">
              <a:buNone/>
            </a:pPr>
            <a:endParaRPr lang="en-US" altLang="ko-KR" sz="1800" dirty="0" smtClean="0"/>
          </a:p>
        </p:txBody>
      </p:sp>
      <p:sp>
        <p:nvSpPr>
          <p:cNvPr id="39" name="직사각형 38"/>
          <p:cNvSpPr/>
          <p:nvPr/>
        </p:nvSpPr>
        <p:spPr>
          <a:xfrm>
            <a:off x="755576" y="3212976"/>
            <a:ext cx="3600400"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err="1"/>
              <a:t>def</a:t>
            </a:r>
            <a:r>
              <a:rPr lang="en-US" altLang="ko-KR" sz="1000" dirty="0"/>
              <a:t> </a:t>
            </a:r>
            <a:r>
              <a:rPr lang="en-US" altLang="ko-KR" sz="1000" dirty="0" err="1"/>
              <a:t>typeof</a:t>
            </a:r>
            <a:r>
              <a:rPr lang="en-US" altLang="ko-KR" sz="1000" dirty="0"/>
              <a:t>(</a:t>
            </a:r>
            <a:r>
              <a:rPr lang="en-US" altLang="ko-KR" sz="1000" dirty="0" err="1"/>
              <a:t>obj</a:t>
            </a:r>
            <a:r>
              <a:rPr lang="en-US" altLang="ko-KR" sz="1000" dirty="0"/>
              <a:t>) :</a:t>
            </a:r>
          </a:p>
          <a:p>
            <a:r>
              <a:rPr lang="en-US" altLang="ko-KR" sz="1000" dirty="0" smtClean="0"/>
              <a:t>    return </a:t>
            </a:r>
            <a:r>
              <a:rPr lang="en-US" altLang="ko-KR" sz="1000" dirty="0" err="1"/>
              <a:t>obj</a:t>
            </a:r>
            <a:r>
              <a:rPr lang="en-US" altLang="ko-KR" sz="1000" dirty="0"/>
              <a:t>.__class</a:t>
            </a:r>
            <a:r>
              <a:rPr lang="en-US" altLang="ko-KR" sz="1000" dirty="0" smtClean="0"/>
              <a:t>__</a:t>
            </a:r>
          </a:p>
          <a:p>
            <a:endParaRPr lang="en-US" altLang="ko-KR" sz="1000" dirty="0"/>
          </a:p>
          <a:p>
            <a:r>
              <a:rPr lang="en-US" altLang="ko-KR" sz="1000" dirty="0" err="1"/>
              <a:t>def</a:t>
            </a:r>
            <a:r>
              <a:rPr lang="en-US" altLang="ko-KR" sz="1000" dirty="0"/>
              <a:t> </a:t>
            </a:r>
            <a:r>
              <a:rPr lang="en-US" altLang="ko-KR" sz="1000" dirty="0" err="1"/>
              <a:t>valueof</a:t>
            </a:r>
            <a:r>
              <a:rPr lang="en-US" altLang="ko-KR" sz="1000" dirty="0"/>
              <a:t>(</a:t>
            </a:r>
            <a:r>
              <a:rPr lang="en-US" altLang="ko-KR" sz="1000" dirty="0" err="1"/>
              <a:t>obj</a:t>
            </a:r>
            <a:r>
              <a:rPr lang="en-US" altLang="ko-KR" sz="1000" dirty="0"/>
              <a:t>) :</a:t>
            </a:r>
          </a:p>
          <a:p>
            <a:r>
              <a:rPr lang="en-US" altLang="ko-KR" sz="1000" dirty="0" smtClean="0"/>
              <a:t>    if </a:t>
            </a:r>
            <a:r>
              <a:rPr lang="en-US" altLang="ko-KR" sz="1000" dirty="0" err="1"/>
              <a:t>obj</a:t>
            </a:r>
            <a:r>
              <a:rPr lang="en-US" altLang="ko-KR" sz="1000" dirty="0"/>
              <a:t>.__class__ == type(</a:t>
            </a:r>
            <a:r>
              <a:rPr lang="en-US" altLang="ko-KR" sz="1000" dirty="0" err="1"/>
              <a:t>obj</a:t>
            </a:r>
            <a:r>
              <a:rPr lang="en-US" altLang="ko-KR" sz="1000" dirty="0"/>
              <a:t>) :</a:t>
            </a:r>
          </a:p>
          <a:p>
            <a:r>
              <a:rPr lang="en-US" altLang="ko-KR" sz="1000" dirty="0" smtClean="0"/>
              <a:t>        print(</a:t>
            </a:r>
            <a:r>
              <a:rPr lang="en-US" altLang="ko-KR" sz="1000" dirty="0" err="1" smtClean="0"/>
              <a:t>eval</a:t>
            </a:r>
            <a:r>
              <a:rPr lang="en-US" altLang="ko-KR" sz="1000" dirty="0" smtClean="0"/>
              <a:t>(</a:t>
            </a:r>
            <a:r>
              <a:rPr lang="en-US" altLang="ko-KR" sz="1000" dirty="0" err="1" smtClean="0"/>
              <a:t>obj</a:t>
            </a:r>
            <a:r>
              <a:rPr lang="en-US" altLang="ko-KR" sz="1000" dirty="0"/>
              <a:t>.__</a:t>
            </a:r>
            <a:r>
              <a:rPr lang="en-US" altLang="ko-KR" sz="1000" dirty="0" err="1"/>
              <a:t>class__.__name</a:t>
            </a:r>
            <a:r>
              <a:rPr lang="en-US" altLang="ko-KR" sz="1000" dirty="0"/>
              <a:t>__ + '(</a:t>
            </a:r>
            <a:r>
              <a:rPr lang="en-US" altLang="ko-KR" sz="1000" dirty="0" err="1"/>
              <a:t>obj</a:t>
            </a:r>
            <a:r>
              <a:rPr lang="en-US" altLang="ko-KR" sz="1000" dirty="0"/>
              <a:t>)'))</a:t>
            </a:r>
          </a:p>
          <a:p>
            <a:r>
              <a:rPr lang="en-US" altLang="ko-KR" sz="1000" dirty="0" smtClean="0"/>
              <a:t>        return </a:t>
            </a:r>
            <a:r>
              <a:rPr lang="en-US" altLang="ko-KR" sz="1000" dirty="0" err="1"/>
              <a:t>eval</a:t>
            </a:r>
            <a:r>
              <a:rPr lang="en-US" altLang="ko-KR" sz="1000" dirty="0"/>
              <a:t>(</a:t>
            </a:r>
            <a:r>
              <a:rPr lang="en-US" altLang="ko-KR" sz="1000" dirty="0" err="1"/>
              <a:t>obj</a:t>
            </a:r>
            <a:r>
              <a:rPr lang="en-US" altLang="ko-KR" sz="1000" dirty="0"/>
              <a:t>.__</a:t>
            </a:r>
            <a:r>
              <a:rPr lang="en-US" altLang="ko-KR" sz="1000" dirty="0" err="1"/>
              <a:t>class__.__name</a:t>
            </a:r>
            <a:r>
              <a:rPr lang="en-US" altLang="ko-KR" sz="1000" dirty="0"/>
              <a:t>__ + '(</a:t>
            </a:r>
            <a:r>
              <a:rPr lang="en-US" altLang="ko-KR" sz="1000" dirty="0" err="1"/>
              <a:t>obj</a:t>
            </a:r>
            <a:r>
              <a:rPr lang="en-US" altLang="ko-KR" sz="1000" dirty="0"/>
              <a:t>)')</a:t>
            </a:r>
          </a:p>
          <a:p>
            <a:r>
              <a:rPr lang="en-US" altLang="ko-KR" sz="1000" dirty="0"/>
              <a:t/>
            </a:r>
            <a:br>
              <a:rPr lang="en-US" altLang="ko-KR" sz="1000" dirty="0"/>
            </a:br>
            <a:endParaRPr lang="en-US" altLang="ko-KR" sz="1000" dirty="0"/>
          </a:p>
          <a:p>
            <a:r>
              <a:rPr lang="en-US" altLang="ko-KR" sz="1000" dirty="0"/>
              <a:t>print(</a:t>
            </a:r>
            <a:r>
              <a:rPr lang="en-US" altLang="ko-KR" sz="1000" dirty="0" err="1"/>
              <a:t>typeof</a:t>
            </a:r>
            <a:r>
              <a:rPr lang="en-US" altLang="ko-KR" sz="1000" dirty="0"/>
              <a:t>(1))</a:t>
            </a:r>
          </a:p>
          <a:p>
            <a:r>
              <a:rPr lang="en-US" altLang="ko-KR" sz="1000" dirty="0"/>
              <a:t>print(</a:t>
            </a:r>
            <a:r>
              <a:rPr lang="en-US" altLang="ko-KR" sz="1000" dirty="0" err="1"/>
              <a:t>valueof</a:t>
            </a:r>
            <a:r>
              <a:rPr lang="en-US" altLang="ko-KR" sz="1000" dirty="0"/>
              <a:t>(1))</a:t>
            </a:r>
          </a:p>
          <a:p>
            <a:r>
              <a:rPr lang="en-US" altLang="ko-KR" sz="1000" dirty="0"/>
              <a:t/>
            </a:r>
            <a:br>
              <a:rPr lang="en-US" altLang="ko-KR" sz="1000" dirty="0"/>
            </a:br>
            <a:endParaRPr lang="en-US" altLang="ko-KR" sz="1000" dirty="0"/>
          </a:p>
          <a:p>
            <a:r>
              <a:rPr lang="en-US" altLang="ko-KR" sz="1000" dirty="0"/>
              <a:t>print(</a:t>
            </a:r>
            <a:r>
              <a:rPr lang="en-US" altLang="ko-KR" sz="1000" dirty="0" err="1"/>
              <a:t>typeof</a:t>
            </a:r>
            <a:r>
              <a:rPr lang="en-US" altLang="ko-KR" sz="1000" dirty="0"/>
              <a:t>(1.1))</a:t>
            </a:r>
          </a:p>
          <a:p>
            <a:r>
              <a:rPr lang="en-US" altLang="ko-KR" sz="1000" dirty="0"/>
              <a:t>print(</a:t>
            </a:r>
            <a:r>
              <a:rPr lang="en-US" altLang="ko-KR" sz="1000" dirty="0" err="1"/>
              <a:t>valueof</a:t>
            </a:r>
            <a:r>
              <a:rPr lang="en-US" altLang="ko-KR" sz="1000" dirty="0"/>
              <a:t>(1.1))</a:t>
            </a:r>
          </a:p>
          <a:p>
            <a:r>
              <a:rPr lang="en-US" altLang="ko-KR" sz="1000" dirty="0"/>
              <a:t/>
            </a:r>
            <a:br>
              <a:rPr lang="en-US" altLang="ko-KR" sz="1000" dirty="0"/>
            </a:br>
            <a:endParaRPr lang="en-US" altLang="ko-KR" sz="1000" dirty="0"/>
          </a:p>
          <a:p>
            <a:r>
              <a:rPr lang="en-US" altLang="ko-KR" sz="1000" dirty="0"/>
              <a:t>print(</a:t>
            </a:r>
            <a:r>
              <a:rPr lang="en-US" altLang="ko-KR" sz="1000" dirty="0" err="1"/>
              <a:t>typeof</a:t>
            </a:r>
            <a:r>
              <a:rPr lang="en-US" altLang="ko-KR" sz="1000" dirty="0"/>
              <a:t>([1,2]))</a:t>
            </a:r>
          </a:p>
          <a:p>
            <a:r>
              <a:rPr lang="en-US" altLang="ko-KR" sz="1000" dirty="0"/>
              <a:t>print(</a:t>
            </a:r>
            <a:r>
              <a:rPr lang="en-US" altLang="ko-KR" sz="1000" dirty="0" err="1"/>
              <a:t>valueof</a:t>
            </a:r>
            <a:r>
              <a:rPr lang="en-US" altLang="ko-KR" sz="1000" dirty="0"/>
              <a:t>([1,2]))</a:t>
            </a:r>
            <a:endParaRPr lang="ko-KR" altLang="en-US" sz="1000" dirty="0"/>
          </a:p>
        </p:txBody>
      </p:sp>
      <p:sp>
        <p:nvSpPr>
          <p:cNvPr id="41" name="TextBox 40"/>
          <p:cNvSpPr txBox="1"/>
          <p:nvPr/>
        </p:nvSpPr>
        <p:spPr>
          <a:xfrm>
            <a:off x="4572000" y="3429000"/>
            <a:ext cx="2736304" cy="2862322"/>
          </a:xfrm>
          <a:prstGeom prst="rect">
            <a:avLst/>
          </a:prstGeom>
          <a:noFill/>
        </p:spPr>
        <p:txBody>
          <a:bodyPr wrap="square" rtlCol="0">
            <a:spAutoFit/>
          </a:bodyPr>
          <a:lstStyle/>
          <a:p>
            <a:r>
              <a:rPr lang="en-US" altLang="ko-KR" dirty="0" smtClean="0"/>
              <a:t>#</a:t>
            </a:r>
            <a:r>
              <a:rPr lang="ko-KR" altLang="en-US" dirty="0" smtClean="0"/>
              <a:t>결과값</a:t>
            </a:r>
            <a:endParaRPr lang="en-US" altLang="ko-KR" dirty="0" smtClean="0"/>
          </a:p>
          <a:p>
            <a:r>
              <a:rPr lang="en-US" altLang="ko-KR" dirty="0" smtClean="0"/>
              <a:t>&lt;</a:t>
            </a:r>
            <a:r>
              <a:rPr lang="en-US" altLang="ko-KR" dirty="0"/>
              <a:t>type '</a:t>
            </a:r>
            <a:r>
              <a:rPr lang="en-US" altLang="ko-KR" dirty="0" err="1"/>
              <a:t>int</a:t>
            </a:r>
            <a:r>
              <a:rPr lang="en-US" altLang="ko-KR" dirty="0"/>
              <a:t>'&gt;</a:t>
            </a:r>
          </a:p>
          <a:p>
            <a:r>
              <a:rPr lang="en-US" altLang="ko-KR" dirty="0"/>
              <a:t>1</a:t>
            </a:r>
          </a:p>
          <a:p>
            <a:r>
              <a:rPr lang="en-US" altLang="ko-KR" dirty="0"/>
              <a:t>1</a:t>
            </a:r>
          </a:p>
          <a:p>
            <a:r>
              <a:rPr lang="en-US" altLang="ko-KR" dirty="0"/>
              <a:t>&lt;type 'float'&gt;</a:t>
            </a:r>
          </a:p>
          <a:p>
            <a:r>
              <a:rPr lang="en-US" altLang="ko-KR" dirty="0"/>
              <a:t>1.1</a:t>
            </a:r>
          </a:p>
          <a:p>
            <a:r>
              <a:rPr lang="en-US" altLang="ko-KR" dirty="0"/>
              <a:t>1.1</a:t>
            </a:r>
          </a:p>
          <a:p>
            <a:r>
              <a:rPr lang="en-US" altLang="ko-KR" dirty="0"/>
              <a:t>&lt;type 'list'&gt;</a:t>
            </a:r>
          </a:p>
          <a:p>
            <a:r>
              <a:rPr lang="en-US" altLang="ko-KR" dirty="0"/>
              <a:t>[1, 2]</a:t>
            </a:r>
          </a:p>
          <a:p>
            <a:r>
              <a:rPr lang="en-US" altLang="ko-KR" dirty="0"/>
              <a:t>[1, 2]</a:t>
            </a:r>
            <a:endParaRPr lang="ko-KR" altLang="en-US" dirty="0"/>
          </a:p>
        </p:txBody>
      </p:sp>
    </p:spTree>
    <p:extLst>
      <p:ext uri="{BB962C8B-B14F-4D97-AF65-F5344CB8AC3E}">
        <p14:creationId xmlns:p14="http://schemas.microsoft.com/office/powerpoint/2010/main" val="13868764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String-format</a:t>
            </a:r>
            <a:r>
              <a:rPr lang="ko-KR" altLang="en-US" dirty="0" smtClean="0"/>
              <a:t>함수 </a:t>
            </a:r>
            <a:r>
              <a:rPr lang="en-US" altLang="ko-KR" dirty="0" smtClean="0"/>
              <a:t>– name </a:t>
            </a:r>
            <a:r>
              <a:rPr lang="ko-KR" altLang="en-US" dirty="0" smtClean="0"/>
              <a:t>치환</a:t>
            </a:r>
            <a:endParaRPr lang="ko-KR" altLang="en-US" dirty="0"/>
          </a:p>
        </p:txBody>
      </p:sp>
      <p:sp>
        <p:nvSpPr>
          <p:cNvPr id="24" name="내용 개체 틀 2"/>
          <p:cNvSpPr>
            <a:spLocks noGrp="1"/>
          </p:cNvSpPr>
          <p:nvPr>
            <p:ph sz="quarter" idx="1"/>
          </p:nvPr>
        </p:nvSpPr>
        <p:spPr>
          <a:xfrm>
            <a:off x="457200" y="1628800"/>
            <a:ext cx="8229600" cy="1800200"/>
          </a:xfrm>
        </p:spPr>
        <p:txBody>
          <a:bodyPr>
            <a:normAutofit/>
          </a:bodyPr>
          <a:lstStyle/>
          <a:p>
            <a:pPr>
              <a:buFont typeface="Wingdings" panose="05000000000000000000" pitchFamily="2" charset="2"/>
              <a:buChar char="§"/>
            </a:pPr>
            <a:r>
              <a:rPr lang="en-US" altLang="ko-KR" dirty="0" smtClean="0"/>
              <a:t> “ {</a:t>
            </a:r>
            <a:r>
              <a:rPr lang="ko-KR" altLang="en-US" dirty="0" err="1" smtClean="0"/>
              <a:t>파라미터</a:t>
            </a:r>
            <a:r>
              <a:rPr lang="ko-KR" altLang="en-US" dirty="0" smtClean="0"/>
              <a:t> </a:t>
            </a:r>
            <a:r>
              <a:rPr lang="ko-KR" altLang="en-US" dirty="0" err="1" smtClean="0"/>
              <a:t>변수</a:t>
            </a:r>
            <a:r>
              <a:rPr lang="ko-KR" altLang="en-US" dirty="0" err="1"/>
              <a:t>명</a:t>
            </a:r>
            <a:r>
              <a:rPr lang="ko-KR" altLang="en-US" dirty="0" smtClean="0"/>
              <a:t> </a:t>
            </a:r>
            <a:r>
              <a:rPr lang="en-US" altLang="ko-KR" dirty="0" smtClean="0"/>
              <a:t>}  “.format(</a:t>
            </a:r>
            <a:r>
              <a:rPr lang="ko-KR" altLang="en-US" dirty="0" err="1" smtClean="0"/>
              <a:t>변수명</a:t>
            </a:r>
            <a:r>
              <a:rPr lang="en-US" altLang="ko-KR" dirty="0" smtClean="0"/>
              <a:t>=</a:t>
            </a:r>
            <a:r>
              <a:rPr lang="ko-KR" altLang="en-US" dirty="0" smtClean="0"/>
              <a:t>값</a:t>
            </a:r>
            <a:r>
              <a:rPr lang="en-US" altLang="ko-KR" dirty="0" smtClean="0"/>
              <a:t>,)</a:t>
            </a:r>
          </a:p>
        </p:txBody>
      </p:sp>
      <p:sp>
        <p:nvSpPr>
          <p:cNvPr id="4" name="직사각형 3"/>
          <p:cNvSpPr/>
          <p:nvPr/>
        </p:nvSpPr>
        <p:spPr>
          <a:xfrm>
            <a:off x="971600" y="3861048"/>
            <a:ext cx="331236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"{first}  {second} ".format(first=1, second=2)</a:t>
            </a:r>
          </a:p>
          <a:p>
            <a:r>
              <a:rPr lang="en-US" altLang="ko-KR" sz="1000" dirty="0"/>
              <a:t>'1  2 '</a:t>
            </a:r>
          </a:p>
          <a:p>
            <a:r>
              <a:rPr lang="en-US" altLang="ko-KR" sz="1000" dirty="0"/>
              <a:t>&gt;&gt;&gt; </a:t>
            </a:r>
            <a:endParaRPr lang="ko-KR" altLang="en-US" sz="1000" dirty="0"/>
          </a:p>
        </p:txBody>
      </p:sp>
      <p:sp>
        <p:nvSpPr>
          <p:cNvPr id="3" name="TextBox 2"/>
          <p:cNvSpPr txBox="1"/>
          <p:nvPr/>
        </p:nvSpPr>
        <p:spPr>
          <a:xfrm>
            <a:off x="5292080" y="4100879"/>
            <a:ext cx="3024336" cy="1200329"/>
          </a:xfrm>
          <a:prstGeom prst="rect">
            <a:avLst/>
          </a:prstGeom>
          <a:noFill/>
        </p:spPr>
        <p:txBody>
          <a:bodyPr wrap="square" rtlCol="0">
            <a:spAutoFit/>
          </a:bodyPr>
          <a:lstStyle/>
          <a:p>
            <a:r>
              <a:rPr lang="en-US" altLang="ko-KR" dirty="0" smtClean="0"/>
              <a:t>{} </a:t>
            </a:r>
            <a:r>
              <a:rPr lang="ko-KR" altLang="en-US" dirty="0" smtClean="0"/>
              <a:t>개수가 </a:t>
            </a:r>
            <a:r>
              <a:rPr lang="ko-KR" altLang="en-US" dirty="0" err="1" smtClean="0"/>
              <a:t>파라미터보다</a:t>
            </a:r>
            <a:r>
              <a:rPr lang="ko-KR" altLang="en-US" dirty="0" smtClean="0"/>
              <a:t> 작으면 처리가 되지만 </a:t>
            </a:r>
            <a:r>
              <a:rPr lang="en-US" altLang="ko-KR" dirty="0" smtClean="0"/>
              <a:t>{] </a:t>
            </a:r>
            <a:r>
              <a:rPr lang="ko-KR" altLang="en-US" dirty="0" smtClean="0"/>
              <a:t>개수가 </a:t>
            </a:r>
            <a:r>
              <a:rPr lang="ko-KR" altLang="en-US" dirty="0" err="1" smtClean="0"/>
              <a:t>파라미터</a:t>
            </a:r>
            <a:r>
              <a:rPr lang="ko-KR" altLang="en-US" dirty="0" smtClean="0"/>
              <a:t> 개수보다 많으면 오류가 발생</a:t>
            </a:r>
            <a:endParaRPr lang="ko-KR" altLang="en-US" dirty="0"/>
          </a:p>
        </p:txBody>
      </p:sp>
    </p:spTree>
    <p:extLst>
      <p:ext uri="{BB962C8B-B14F-4D97-AF65-F5344CB8AC3E}">
        <p14:creationId xmlns:p14="http://schemas.microsoft.com/office/powerpoint/2010/main" val="31069372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String-format</a:t>
            </a:r>
            <a:r>
              <a:rPr lang="ko-KR" altLang="en-US" dirty="0" smtClean="0"/>
              <a:t>함수 </a:t>
            </a:r>
            <a:r>
              <a:rPr lang="en-US" altLang="ko-KR" dirty="0" smtClean="0"/>
              <a:t>– </a:t>
            </a:r>
            <a:r>
              <a:rPr lang="ko-KR" altLang="en-US" dirty="0" smtClean="0"/>
              <a:t>혼용</a:t>
            </a:r>
            <a:r>
              <a:rPr lang="en-US" altLang="ko-KR" dirty="0" smtClean="0"/>
              <a:t> </a:t>
            </a:r>
            <a:r>
              <a:rPr lang="ko-KR" altLang="en-US" dirty="0" smtClean="0"/>
              <a:t>치환</a:t>
            </a:r>
            <a:endParaRPr lang="ko-KR" altLang="en-US" dirty="0"/>
          </a:p>
        </p:txBody>
      </p:sp>
      <p:sp>
        <p:nvSpPr>
          <p:cNvPr id="24" name="내용 개체 틀 2"/>
          <p:cNvSpPr>
            <a:spLocks noGrp="1"/>
          </p:cNvSpPr>
          <p:nvPr>
            <p:ph sz="quarter" idx="1"/>
          </p:nvPr>
        </p:nvSpPr>
        <p:spPr>
          <a:xfrm>
            <a:off x="457200" y="1628800"/>
            <a:ext cx="8229600" cy="1800200"/>
          </a:xfrm>
        </p:spPr>
        <p:txBody>
          <a:bodyPr>
            <a:normAutofit/>
          </a:bodyPr>
          <a:lstStyle/>
          <a:p>
            <a:pPr>
              <a:buFont typeface="Wingdings" panose="05000000000000000000" pitchFamily="2" charset="2"/>
              <a:buChar char="§"/>
            </a:pPr>
            <a:r>
              <a:rPr lang="en-US" altLang="ko-KR" dirty="0" smtClean="0"/>
              <a:t> “ {</a:t>
            </a:r>
            <a:r>
              <a:rPr lang="ko-KR" altLang="en-US" dirty="0" smtClean="0"/>
              <a:t>위치</a:t>
            </a:r>
            <a:r>
              <a:rPr lang="en-US" altLang="ko-KR" dirty="0" smtClean="0"/>
              <a:t>} {</a:t>
            </a:r>
            <a:r>
              <a:rPr lang="ko-KR" altLang="en-US" dirty="0" err="1" smtClean="0"/>
              <a:t>파라미터</a:t>
            </a:r>
            <a:r>
              <a:rPr lang="ko-KR" altLang="en-US" dirty="0" smtClean="0"/>
              <a:t> </a:t>
            </a:r>
            <a:r>
              <a:rPr lang="ko-KR" altLang="en-US" dirty="0" err="1" smtClean="0"/>
              <a:t>변수</a:t>
            </a:r>
            <a:r>
              <a:rPr lang="ko-KR" altLang="en-US" dirty="0" err="1"/>
              <a:t>명</a:t>
            </a:r>
            <a:r>
              <a:rPr lang="ko-KR" altLang="en-US" dirty="0" smtClean="0"/>
              <a:t> </a:t>
            </a:r>
            <a:r>
              <a:rPr lang="en-US" altLang="ko-KR" dirty="0" smtClean="0"/>
              <a:t>}  “.format(</a:t>
            </a:r>
            <a:r>
              <a:rPr lang="ko-KR" altLang="en-US" dirty="0" smtClean="0"/>
              <a:t>값</a:t>
            </a:r>
            <a:r>
              <a:rPr lang="en-US" altLang="ko-KR" dirty="0" smtClean="0"/>
              <a:t>, </a:t>
            </a:r>
            <a:r>
              <a:rPr lang="ko-KR" altLang="en-US" dirty="0" err="1" smtClean="0"/>
              <a:t>변수명</a:t>
            </a:r>
            <a:r>
              <a:rPr lang="en-US" altLang="ko-KR" dirty="0" smtClean="0"/>
              <a:t>=</a:t>
            </a:r>
            <a:r>
              <a:rPr lang="ko-KR" altLang="en-US" dirty="0" smtClean="0"/>
              <a:t>값</a:t>
            </a:r>
            <a:r>
              <a:rPr lang="en-US" altLang="ko-KR" dirty="0" smtClean="0"/>
              <a:t>)</a:t>
            </a:r>
          </a:p>
        </p:txBody>
      </p:sp>
      <p:sp>
        <p:nvSpPr>
          <p:cNvPr id="4" name="직사각형 3"/>
          <p:cNvSpPr/>
          <p:nvPr/>
        </p:nvSpPr>
        <p:spPr>
          <a:xfrm>
            <a:off x="971600" y="3861048"/>
            <a:ext cx="331236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ko-KR" sz="1000" dirty="0"/>
              <a:t>&gt;&gt;&gt; "{0}  {second} ".format(1, second=2)</a:t>
            </a:r>
          </a:p>
          <a:p>
            <a:r>
              <a:rPr lang="fr-FR" altLang="ko-KR" sz="1000" dirty="0"/>
              <a:t>'1  2 '</a:t>
            </a:r>
          </a:p>
          <a:p>
            <a:r>
              <a:rPr lang="fr-FR" altLang="ko-KR" sz="1000" dirty="0"/>
              <a:t>&gt;&gt;&gt; </a:t>
            </a:r>
            <a:endParaRPr lang="ko-KR" altLang="en-US" sz="1000" dirty="0"/>
          </a:p>
        </p:txBody>
      </p:sp>
      <p:sp>
        <p:nvSpPr>
          <p:cNvPr id="3" name="TextBox 2"/>
          <p:cNvSpPr txBox="1"/>
          <p:nvPr/>
        </p:nvSpPr>
        <p:spPr>
          <a:xfrm>
            <a:off x="5292080" y="4100879"/>
            <a:ext cx="3024336" cy="923330"/>
          </a:xfrm>
          <a:prstGeom prst="rect">
            <a:avLst/>
          </a:prstGeom>
          <a:noFill/>
        </p:spPr>
        <p:txBody>
          <a:bodyPr wrap="square" rtlCol="0">
            <a:spAutoFit/>
          </a:bodyPr>
          <a:lstStyle/>
          <a:p>
            <a:r>
              <a:rPr lang="ko-KR" altLang="en-US" dirty="0" err="1" smtClean="0"/>
              <a:t>파라미터</a:t>
            </a:r>
            <a:r>
              <a:rPr lang="ko-KR" altLang="en-US" dirty="0" smtClean="0"/>
              <a:t> 처리시 </a:t>
            </a:r>
            <a:r>
              <a:rPr lang="en-US" altLang="ko-KR" dirty="0" smtClean="0"/>
              <a:t>Key/Value </a:t>
            </a:r>
            <a:r>
              <a:rPr lang="ko-KR" altLang="en-US" dirty="0" smtClean="0"/>
              <a:t>처리는 맨 </a:t>
            </a:r>
            <a:r>
              <a:rPr lang="ko-KR" altLang="en-US" dirty="0" err="1" smtClean="0"/>
              <a:t>뒷에서</a:t>
            </a:r>
            <a:r>
              <a:rPr lang="ko-KR" altLang="en-US" dirty="0" smtClean="0"/>
              <a:t> 처리가 되어야 함</a:t>
            </a:r>
            <a:endParaRPr lang="ko-KR" altLang="en-US" dirty="0"/>
          </a:p>
        </p:txBody>
      </p:sp>
    </p:spTree>
    <p:extLst>
      <p:ext uri="{BB962C8B-B14F-4D97-AF65-F5344CB8AC3E}">
        <p14:creationId xmlns:p14="http://schemas.microsoft.com/office/powerpoint/2010/main" val="24582592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smtClean="0"/>
              <a:t>String-format</a:t>
            </a:r>
            <a:r>
              <a:rPr lang="ko-KR" altLang="en-US" dirty="0" err="1" smtClean="0"/>
              <a:t>메소</a:t>
            </a:r>
            <a:r>
              <a:rPr lang="ko-KR" altLang="en-US" dirty="0" err="1"/>
              <a:t>드</a:t>
            </a:r>
            <a:r>
              <a:rPr lang="ko-KR" altLang="en-US" dirty="0" smtClean="0"/>
              <a:t> </a:t>
            </a:r>
            <a:r>
              <a:rPr lang="en-US" altLang="ko-KR" dirty="0" smtClean="0"/>
              <a:t>– </a:t>
            </a:r>
            <a:r>
              <a:rPr lang="ko-KR" altLang="en-US" dirty="0" smtClean="0"/>
              <a:t>정렬</a:t>
            </a:r>
            <a:endParaRPr lang="ko-KR" altLang="en-US" dirty="0"/>
          </a:p>
        </p:txBody>
      </p:sp>
      <p:sp>
        <p:nvSpPr>
          <p:cNvPr id="24" name="내용 개체 틀 2"/>
          <p:cNvSpPr>
            <a:spLocks noGrp="1"/>
          </p:cNvSpPr>
          <p:nvPr>
            <p:ph sz="quarter" idx="1"/>
          </p:nvPr>
        </p:nvSpPr>
        <p:spPr>
          <a:xfrm>
            <a:off x="457200" y="1628800"/>
            <a:ext cx="8229600" cy="1800200"/>
          </a:xfrm>
        </p:spPr>
        <p:txBody>
          <a:bodyPr>
            <a:normAutofit/>
          </a:bodyPr>
          <a:lstStyle/>
          <a:p>
            <a:pPr>
              <a:buFont typeface="Wingdings" panose="05000000000000000000" pitchFamily="2" charset="2"/>
              <a:buChar char="§"/>
            </a:pPr>
            <a:r>
              <a:rPr lang="en-US" altLang="ko-KR" dirty="0" smtClean="0"/>
              <a:t> “ {</a:t>
            </a:r>
            <a:r>
              <a:rPr lang="ko-KR" altLang="en-US" dirty="0" smtClean="0"/>
              <a:t>위치</a:t>
            </a:r>
            <a:r>
              <a:rPr lang="en-US" altLang="ko-KR" dirty="0" smtClean="0"/>
              <a:t>: [</a:t>
            </a:r>
            <a:r>
              <a:rPr lang="ko-KR" altLang="en-US" dirty="0" smtClean="0"/>
              <a:t>공백부호</a:t>
            </a:r>
            <a:r>
              <a:rPr lang="en-US" altLang="ko-KR" dirty="0" smtClean="0"/>
              <a:t>][</a:t>
            </a:r>
            <a:r>
              <a:rPr lang="ko-KR" altLang="en-US" dirty="0" smtClean="0"/>
              <a:t>정렬방법부호</a:t>
            </a:r>
            <a:r>
              <a:rPr lang="en-US" altLang="ko-KR" dirty="0" smtClean="0"/>
              <a:t>]</a:t>
            </a:r>
            <a:r>
              <a:rPr lang="ko-KR" altLang="en-US" dirty="0" smtClean="0"/>
              <a:t> 정렬될 공간</a:t>
            </a:r>
            <a:r>
              <a:rPr lang="en-US" altLang="ko-KR" dirty="0" smtClean="0"/>
              <a:t>} “.format(</a:t>
            </a:r>
            <a:r>
              <a:rPr lang="ko-KR" altLang="en-US" dirty="0" err="1" smtClean="0"/>
              <a:t>파라미터</a:t>
            </a:r>
            <a:r>
              <a:rPr lang="en-US" altLang="ko-KR" dirty="0" smtClean="0"/>
              <a:t>)</a:t>
            </a:r>
          </a:p>
          <a:p>
            <a:pPr>
              <a:buFont typeface="Wingdings" panose="05000000000000000000" pitchFamily="2" charset="2"/>
              <a:buChar char="§"/>
            </a:pPr>
            <a:r>
              <a:rPr lang="en-US" altLang="ko-KR" dirty="0" smtClean="0"/>
              <a:t>&lt; : </a:t>
            </a:r>
            <a:r>
              <a:rPr lang="ko-KR" altLang="en-US" dirty="0" smtClean="0"/>
              <a:t>좌측 정렬 </a:t>
            </a:r>
            <a:r>
              <a:rPr lang="en-US" altLang="ko-KR" dirty="0" smtClean="0"/>
              <a:t>&gt;: </a:t>
            </a:r>
            <a:r>
              <a:rPr lang="ko-KR" altLang="en-US" dirty="0" smtClean="0"/>
              <a:t>우측정력 </a:t>
            </a:r>
            <a:r>
              <a:rPr lang="en-US" altLang="ko-KR" dirty="0" smtClean="0"/>
              <a:t>^: </a:t>
            </a:r>
            <a:r>
              <a:rPr lang="ko-KR" altLang="en-US" dirty="0" smtClean="0"/>
              <a:t>가운데 정렬</a:t>
            </a:r>
            <a:endParaRPr lang="en-US" altLang="ko-KR" dirty="0" smtClean="0"/>
          </a:p>
        </p:txBody>
      </p:sp>
      <p:sp>
        <p:nvSpPr>
          <p:cNvPr id="4" name="직사각형 3"/>
          <p:cNvSpPr/>
          <p:nvPr/>
        </p:nvSpPr>
        <p:spPr>
          <a:xfrm>
            <a:off x="971600" y="3645024"/>
            <a:ext cx="475252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 left: {0:&lt;10}  right:{1:&gt;10}  </a:t>
            </a:r>
            <a:r>
              <a:rPr lang="en-US" altLang="ko-KR" sz="1000" dirty="0" err="1"/>
              <a:t>centre</a:t>
            </a:r>
            <a:r>
              <a:rPr lang="en-US" altLang="ko-KR" sz="1000" dirty="0"/>
              <a:t>:{2:^10} ".format('hi', 'world', '!')</a:t>
            </a:r>
          </a:p>
          <a:p>
            <a:r>
              <a:rPr lang="en-US" altLang="ko-KR" sz="1000" dirty="0"/>
              <a:t>' left: hi          right:     world  </a:t>
            </a:r>
            <a:r>
              <a:rPr lang="en-US" altLang="ko-KR" sz="1000" dirty="0" err="1"/>
              <a:t>centre</a:t>
            </a:r>
            <a:r>
              <a:rPr lang="en-US" altLang="ko-KR" sz="1000" dirty="0"/>
              <a:t>:    !      '</a:t>
            </a:r>
          </a:p>
          <a:p>
            <a:r>
              <a:rPr lang="en-US" altLang="ko-KR" sz="1000" dirty="0"/>
              <a:t>&gt;&gt;&gt; </a:t>
            </a:r>
            <a:endParaRPr lang="ko-KR" altLang="en-US" sz="1000" dirty="0"/>
          </a:p>
        </p:txBody>
      </p:sp>
      <p:sp>
        <p:nvSpPr>
          <p:cNvPr id="6" name="직사각형 5"/>
          <p:cNvSpPr/>
          <p:nvPr/>
        </p:nvSpPr>
        <p:spPr>
          <a:xfrm>
            <a:off x="971600" y="5093568"/>
            <a:ext cx="475252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"{0:=^10}".format("hi") '====hi====' </a:t>
            </a:r>
            <a:endParaRPr lang="en-US" altLang="ko-KR" sz="1000" dirty="0" smtClean="0"/>
          </a:p>
          <a:p>
            <a:r>
              <a:rPr lang="en-US" altLang="ko-KR" sz="1000" dirty="0" smtClean="0"/>
              <a:t>&gt;&gt;&gt; </a:t>
            </a:r>
            <a:r>
              <a:rPr lang="en-US" altLang="ko-KR" sz="1000" dirty="0"/>
              <a:t>"{0:!&lt;10}".format("hi") 'hi!!!!!!!!'</a:t>
            </a:r>
            <a:endParaRPr lang="ko-KR" altLang="en-US" sz="1000" dirty="0"/>
          </a:p>
        </p:txBody>
      </p:sp>
      <p:sp>
        <p:nvSpPr>
          <p:cNvPr id="5" name="TextBox 4"/>
          <p:cNvSpPr txBox="1"/>
          <p:nvPr/>
        </p:nvSpPr>
        <p:spPr>
          <a:xfrm>
            <a:off x="5940152" y="5260306"/>
            <a:ext cx="2448272" cy="1200329"/>
          </a:xfrm>
          <a:prstGeom prst="rect">
            <a:avLst/>
          </a:prstGeom>
          <a:noFill/>
        </p:spPr>
        <p:txBody>
          <a:bodyPr wrap="square" rtlCol="0">
            <a:spAutoFit/>
          </a:bodyPr>
          <a:lstStyle/>
          <a:p>
            <a:r>
              <a:rPr lang="ko-KR" altLang="en-US" dirty="0" smtClean="0"/>
              <a:t>공백을 채우려면 정렬방법부호 앞에 공백으로 대체할 문자를 표시하면 된다</a:t>
            </a:r>
            <a:r>
              <a:rPr lang="en-US" altLang="ko-KR" dirty="0" smtClean="0"/>
              <a:t>.</a:t>
            </a:r>
            <a:r>
              <a:rPr lang="ko-KR" altLang="en-US" dirty="0" smtClean="0"/>
              <a:t> </a:t>
            </a:r>
            <a:endParaRPr lang="ko-KR" altLang="en-US" dirty="0"/>
          </a:p>
        </p:txBody>
      </p:sp>
    </p:spTree>
    <p:extLst>
      <p:ext uri="{BB962C8B-B14F-4D97-AF65-F5344CB8AC3E}">
        <p14:creationId xmlns:p14="http://schemas.microsoft.com/office/powerpoint/2010/main" val="22256534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smtClean="0"/>
              <a:t>String Format -%</a:t>
            </a:r>
            <a:endParaRPr lang="ko-KR" altLang="en-US" dirty="0"/>
          </a:p>
        </p:txBody>
      </p:sp>
    </p:spTree>
    <p:extLst>
      <p:ext uri="{BB962C8B-B14F-4D97-AF65-F5344CB8AC3E}">
        <p14:creationId xmlns:p14="http://schemas.microsoft.com/office/powerpoint/2010/main" val="2927401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String-format</a:t>
            </a:r>
            <a:r>
              <a:rPr lang="ko-KR" altLang="en-US" dirty="0" smtClean="0"/>
              <a:t>처리</a:t>
            </a:r>
            <a:r>
              <a:rPr lang="en-US" altLang="ko-KR" dirty="0" smtClean="0"/>
              <a:t>(%)</a:t>
            </a:r>
            <a:endParaRPr lang="ko-KR" altLang="en-US" dirty="0"/>
          </a:p>
        </p:txBody>
      </p:sp>
      <p:sp>
        <p:nvSpPr>
          <p:cNvPr id="24" name="내용 개체 틀 2"/>
          <p:cNvSpPr>
            <a:spLocks noGrp="1"/>
          </p:cNvSpPr>
          <p:nvPr>
            <p:ph sz="quarter" idx="1"/>
          </p:nvPr>
        </p:nvSpPr>
        <p:spPr>
          <a:xfrm>
            <a:off x="457200" y="1628800"/>
            <a:ext cx="8229600" cy="1584176"/>
          </a:xfrm>
        </p:spPr>
        <p:txBody>
          <a:bodyPr>
            <a:normAutofit/>
          </a:bodyPr>
          <a:lstStyle/>
          <a:p>
            <a:pPr marL="0" indent="0">
              <a:buNone/>
            </a:pPr>
            <a:r>
              <a:rPr lang="en-US" altLang="ko-KR" dirty="0" smtClean="0"/>
              <a:t> </a:t>
            </a:r>
            <a:r>
              <a:rPr lang="ko-KR" altLang="en-US" dirty="0" smtClean="0"/>
              <a:t>문자열 내에 특정 값들을 재정의하는 방법</a:t>
            </a:r>
            <a:endParaRPr lang="en-US" altLang="ko-KR" dirty="0" smtClean="0"/>
          </a:p>
          <a:p>
            <a:pPr marL="0" indent="0">
              <a:buNone/>
            </a:pPr>
            <a:r>
              <a:rPr lang="en-US" altLang="ko-KR" dirty="0"/>
              <a:t> </a:t>
            </a:r>
            <a:r>
              <a:rPr lang="en-US" altLang="ko-KR" dirty="0" smtClean="0"/>
              <a:t>   “</a:t>
            </a:r>
            <a:r>
              <a:rPr lang="ko-KR" altLang="en-US" dirty="0" err="1" smtClean="0"/>
              <a:t>스트링</a:t>
            </a:r>
            <a:r>
              <a:rPr lang="ko-KR" altLang="en-US" dirty="0" smtClean="0"/>
              <a:t> </a:t>
            </a:r>
            <a:r>
              <a:rPr lang="en-US" altLang="ko-KR" dirty="0" smtClean="0"/>
              <a:t>“ % (</a:t>
            </a:r>
            <a:r>
              <a:rPr lang="ko-KR" altLang="en-US" dirty="0" err="1" smtClean="0"/>
              <a:t>스트링</a:t>
            </a:r>
            <a:r>
              <a:rPr lang="ko-KR" altLang="en-US" dirty="0" smtClean="0"/>
              <a:t> 내부 </a:t>
            </a:r>
            <a:r>
              <a:rPr lang="ko-KR" altLang="en-US" dirty="0" err="1" smtClean="0"/>
              <a:t>매칭</a:t>
            </a:r>
            <a:r>
              <a:rPr lang="ko-KR" altLang="en-US" dirty="0" smtClean="0"/>
              <a:t> 값</a:t>
            </a:r>
            <a:r>
              <a:rPr lang="en-US" altLang="ko-KR" dirty="0" smtClean="0"/>
              <a:t>)</a:t>
            </a:r>
          </a:p>
        </p:txBody>
      </p:sp>
      <p:sp>
        <p:nvSpPr>
          <p:cNvPr id="4" name="직사각형 3"/>
          <p:cNvSpPr/>
          <p:nvPr/>
        </p:nvSpPr>
        <p:spPr>
          <a:xfrm>
            <a:off x="899592" y="3645024"/>
            <a:ext cx="7056784"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text = "%d little pigs come out or I'll %s and %s and %s" % (3, 'huff', 'puff', 'blow down')</a:t>
            </a:r>
            <a:endParaRPr lang="ko-KR" altLang="en-US" sz="1200" dirty="0"/>
          </a:p>
        </p:txBody>
      </p:sp>
    </p:spTree>
    <p:extLst>
      <p:ext uri="{BB962C8B-B14F-4D97-AF65-F5344CB8AC3E}">
        <p14:creationId xmlns:p14="http://schemas.microsoft.com/office/powerpoint/2010/main" val="23532554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String-format </a:t>
            </a:r>
            <a:r>
              <a:rPr lang="ko-KR" altLang="en-US" dirty="0" smtClean="0"/>
              <a:t>코드</a:t>
            </a:r>
            <a:endParaRPr lang="ko-KR" altLang="en-US" dirty="0"/>
          </a:p>
        </p:txBody>
      </p:sp>
      <p:sp>
        <p:nvSpPr>
          <p:cNvPr id="24" name="내용 개체 틀 2"/>
          <p:cNvSpPr>
            <a:spLocks noGrp="1"/>
          </p:cNvSpPr>
          <p:nvPr>
            <p:ph sz="quarter" idx="1"/>
          </p:nvPr>
        </p:nvSpPr>
        <p:spPr>
          <a:xfrm>
            <a:off x="457200" y="1628800"/>
            <a:ext cx="8229600" cy="1584176"/>
          </a:xfrm>
        </p:spPr>
        <p:txBody>
          <a:bodyPr>
            <a:normAutofit/>
          </a:bodyPr>
          <a:lstStyle/>
          <a:p>
            <a:pPr marL="0" indent="0">
              <a:buNone/>
            </a:pPr>
            <a:r>
              <a:rPr lang="en-US" altLang="ko-KR" dirty="0" smtClean="0"/>
              <a:t> </a:t>
            </a:r>
            <a:r>
              <a:rPr lang="ko-KR" altLang="en-US" dirty="0" smtClean="0"/>
              <a:t>문자열 내에 특정 값들을 재정의하는 방법</a:t>
            </a:r>
            <a:endParaRPr lang="en-US" altLang="ko-KR" dirty="0" smtClean="0"/>
          </a:p>
          <a:p>
            <a:pPr marL="0" indent="0">
              <a:buNone/>
            </a:pPr>
            <a:r>
              <a:rPr lang="en-US" altLang="ko-KR" dirty="0"/>
              <a:t> </a:t>
            </a:r>
            <a:r>
              <a:rPr lang="en-US" altLang="ko-KR" dirty="0" smtClean="0"/>
              <a:t>   “</a:t>
            </a:r>
            <a:r>
              <a:rPr lang="ko-KR" altLang="en-US" dirty="0" err="1" smtClean="0"/>
              <a:t>스트링</a:t>
            </a:r>
            <a:r>
              <a:rPr lang="ko-KR" altLang="en-US" dirty="0" smtClean="0"/>
              <a:t> </a:t>
            </a:r>
            <a:r>
              <a:rPr lang="en-US" altLang="ko-KR" dirty="0" smtClean="0"/>
              <a:t>“ % (</a:t>
            </a:r>
            <a:r>
              <a:rPr lang="ko-KR" altLang="en-US" dirty="0" err="1" smtClean="0"/>
              <a:t>스트링</a:t>
            </a:r>
            <a:r>
              <a:rPr lang="ko-KR" altLang="en-US" dirty="0" smtClean="0"/>
              <a:t> 내부 </a:t>
            </a:r>
            <a:r>
              <a:rPr lang="ko-KR" altLang="en-US" dirty="0" err="1" smtClean="0"/>
              <a:t>매칭</a:t>
            </a:r>
            <a:r>
              <a:rPr lang="ko-KR" altLang="en-US" dirty="0" smtClean="0"/>
              <a:t> 값</a:t>
            </a:r>
            <a:r>
              <a:rPr lang="en-US" altLang="ko-KR" dirty="0" smtClean="0"/>
              <a:t>)</a:t>
            </a:r>
          </a:p>
        </p:txBody>
      </p:sp>
      <p:graphicFrame>
        <p:nvGraphicFramePr>
          <p:cNvPr id="3" name="표 2"/>
          <p:cNvGraphicFramePr>
            <a:graphicFrameLocks noGrp="1"/>
          </p:cNvGraphicFramePr>
          <p:nvPr>
            <p:extLst>
              <p:ext uri="{D42A27DB-BD31-4B8C-83A1-F6EECF244321}">
                <p14:modId xmlns:p14="http://schemas.microsoft.com/office/powerpoint/2010/main" val="1077546994"/>
              </p:ext>
            </p:extLst>
          </p:nvPr>
        </p:nvGraphicFramePr>
        <p:xfrm>
          <a:off x="539552" y="3284984"/>
          <a:ext cx="8153400" cy="2194560"/>
        </p:xfrm>
        <a:graphic>
          <a:graphicData uri="http://schemas.openxmlformats.org/drawingml/2006/table">
            <a:tbl>
              <a:tblPr/>
              <a:tblGrid>
                <a:gridCol w="2375049"/>
                <a:gridCol w="5778351"/>
              </a:tblGrid>
              <a:tr h="0">
                <a:tc>
                  <a:txBody>
                    <a:bodyPr/>
                    <a:lstStyle/>
                    <a:p>
                      <a:pPr algn="ctr"/>
                      <a:r>
                        <a:rPr lang="ko-KR" altLang="en-US" sz="1200" b="1" dirty="0">
                          <a:effectLst/>
                        </a:rPr>
                        <a:t>코드</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ko-KR" altLang="en-US" sz="1200" b="1" dirty="0">
                          <a:effectLst/>
                        </a:rPr>
                        <a:t>설명</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1">
                        <a:lumMod val="95000"/>
                      </a:schemeClr>
                    </a:solidFill>
                  </a:tcPr>
                </a:tc>
              </a:tr>
              <a:tr h="0">
                <a:tc>
                  <a:txBody>
                    <a:bodyPr/>
                    <a:lstStyle/>
                    <a:p>
                      <a:pPr algn="l"/>
                      <a:r>
                        <a:rPr lang="en-US" sz="1200">
                          <a:effectLst/>
                        </a:rPr>
                        <a:t>%s</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문자열 </a:t>
                      </a:r>
                      <a:r>
                        <a:rPr lang="en-US" altLang="ko-KR" sz="1200" dirty="0">
                          <a:effectLst/>
                        </a:rPr>
                        <a:t>(</a:t>
                      </a:r>
                      <a:r>
                        <a:rPr lang="en-US" sz="1200" dirty="0">
                          <a:effectLst/>
                        </a:rPr>
                        <a:t>String)</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200">
                          <a:effectLst/>
                        </a:rPr>
                        <a:t>%c</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문자 </a:t>
                      </a:r>
                      <a:r>
                        <a:rPr lang="ko-KR" altLang="en-US" sz="1200" dirty="0" err="1">
                          <a:effectLst/>
                        </a:rPr>
                        <a:t>한개</a:t>
                      </a:r>
                      <a:r>
                        <a:rPr lang="en-US" altLang="ko-KR" sz="1200" dirty="0">
                          <a:effectLst/>
                        </a:rPr>
                        <a:t>(</a:t>
                      </a:r>
                      <a:r>
                        <a:rPr lang="en-US" sz="1200" dirty="0">
                          <a:effectLst/>
                        </a:rPr>
                        <a:t>character)</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200">
                          <a:effectLst/>
                        </a:rPr>
                        <a:t>%d</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정수 </a:t>
                      </a:r>
                      <a:r>
                        <a:rPr lang="en-US" altLang="ko-KR" sz="1200" dirty="0">
                          <a:effectLst/>
                        </a:rPr>
                        <a:t>(</a:t>
                      </a:r>
                      <a:r>
                        <a:rPr lang="en-US" sz="1200" dirty="0">
                          <a:effectLst/>
                        </a:rPr>
                        <a:t>Integer)</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200">
                          <a:effectLst/>
                        </a:rPr>
                        <a:t>%f</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ko-KR" altLang="en-US" sz="1200" dirty="0">
                          <a:effectLst/>
                        </a:rPr>
                        <a:t>부동소수 </a:t>
                      </a:r>
                      <a:r>
                        <a:rPr lang="en-US" altLang="ko-KR" sz="1200" dirty="0">
                          <a:effectLst/>
                        </a:rPr>
                        <a:t>(</a:t>
                      </a:r>
                      <a:r>
                        <a:rPr lang="en-US" sz="1200" dirty="0">
                          <a:effectLst/>
                        </a:rPr>
                        <a:t>floating-point)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200">
                          <a:effectLst/>
                        </a:rPr>
                        <a:t>%o</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sz="1200" dirty="0">
                          <a:effectLst/>
                        </a:rPr>
                        <a:t>8</a:t>
                      </a:r>
                      <a:r>
                        <a:rPr lang="ko-KR" altLang="en-US" sz="1200" dirty="0">
                          <a:effectLst/>
                        </a:rPr>
                        <a:t>진수</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sz="1200">
                          <a:effectLst/>
                        </a:rPr>
                        <a:t>%x</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altLang="ko-KR" sz="1200" dirty="0">
                          <a:effectLst/>
                        </a:rPr>
                        <a:t>16</a:t>
                      </a:r>
                      <a:r>
                        <a:rPr lang="ko-KR" altLang="en-US" sz="1200" dirty="0">
                          <a:effectLst/>
                        </a:rPr>
                        <a:t>진수</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r h="0">
                <a:tc>
                  <a:txBody>
                    <a:bodyPr/>
                    <a:lstStyle/>
                    <a:p>
                      <a:pPr algn="l"/>
                      <a:r>
                        <a:rPr lang="en-US" altLang="ko-KR" sz="120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a:r>
                        <a:rPr lang="en-US" sz="1200" dirty="0">
                          <a:effectLst/>
                        </a:rPr>
                        <a:t>Literal % (</a:t>
                      </a:r>
                      <a:r>
                        <a:rPr lang="ko-KR" altLang="en-US" sz="1200" dirty="0">
                          <a:effectLst/>
                        </a:rPr>
                        <a:t>문자 </a:t>
                      </a:r>
                      <a:r>
                        <a:rPr lang="en-US" altLang="ko-KR" sz="1200" dirty="0">
                          <a:effectLst/>
                        </a:rPr>
                        <a:t>% </a:t>
                      </a:r>
                      <a:r>
                        <a:rPr lang="ko-KR" altLang="en-US" sz="1200" dirty="0">
                          <a:effectLst/>
                        </a:rPr>
                        <a:t>자체</a:t>
                      </a:r>
                      <a:r>
                        <a:rPr lang="en-US" altLang="ko-KR" sz="1200" dirty="0">
                          <a:effectLst/>
                        </a:rPr>
                        <a:t>)</a:t>
                      </a:r>
                    </a:p>
                  </a:txBody>
                  <a:tcPr marL="99060" marR="9906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5432925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String-format </a:t>
            </a:r>
            <a:r>
              <a:rPr lang="ko-KR" altLang="en-US" dirty="0" smtClean="0"/>
              <a:t>정렬 방식</a:t>
            </a:r>
            <a:endParaRPr lang="ko-KR" altLang="en-US" dirty="0"/>
          </a:p>
        </p:txBody>
      </p:sp>
      <p:sp>
        <p:nvSpPr>
          <p:cNvPr id="24" name="내용 개체 틀 2"/>
          <p:cNvSpPr>
            <a:spLocks noGrp="1"/>
          </p:cNvSpPr>
          <p:nvPr>
            <p:ph sz="quarter" idx="1"/>
          </p:nvPr>
        </p:nvSpPr>
        <p:spPr>
          <a:xfrm>
            <a:off x="457200" y="1628800"/>
            <a:ext cx="8229600" cy="1800200"/>
          </a:xfrm>
        </p:spPr>
        <p:txBody>
          <a:bodyPr>
            <a:normAutofit/>
          </a:bodyPr>
          <a:lstStyle/>
          <a:p>
            <a:pPr>
              <a:buFont typeface="Wingdings" panose="05000000000000000000" pitchFamily="2" charset="2"/>
              <a:buChar char="§"/>
            </a:pPr>
            <a:r>
              <a:rPr lang="en-US" altLang="ko-KR" dirty="0" smtClean="0"/>
              <a:t> %(</a:t>
            </a:r>
            <a:r>
              <a:rPr lang="ko-KR" altLang="en-US" dirty="0" smtClean="0"/>
              <a:t>부호</a:t>
            </a:r>
            <a:r>
              <a:rPr lang="en-US" altLang="ko-KR" dirty="0" smtClean="0"/>
              <a:t>)</a:t>
            </a:r>
            <a:r>
              <a:rPr lang="ko-KR" altLang="en-US" dirty="0" smtClean="0"/>
              <a:t>숫자</a:t>
            </a:r>
            <a:r>
              <a:rPr lang="en-US" altLang="ko-KR" dirty="0" smtClean="0"/>
              <a:t>(.</a:t>
            </a:r>
            <a:r>
              <a:rPr lang="ko-KR" altLang="en-US" dirty="0" smtClean="0"/>
              <a:t>숫자</a:t>
            </a:r>
            <a:r>
              <a:rPr lang="en-US" altLang="ko-KR" dirty="0" smtClean="0"/>
              <a:t>)?[</a:t>
            </a:r>
            <a:r>
              <a:rPr lang="en-US" altLang="ko-KR" dirty="0" err="1" smtClean="0"/>
              <a:t>s|d|f</a:t>
            </a:r>
            <a:r>
              <a:rPr lang="en-US" altLang="ko-KR" dirty="0" smtClean="0"/>
              <a:t>]</a:t>
            </a:r>
          </a:p>
          <a:p>
            <a:pPr>
              <a:buFont typeface="Wingdings" panose="05000000000000000000" pitchFamily="2" charset="2"/>
              <a:buChar char="§"/>
            </a:pPr>
            <a:r>
              <a:rPr lang="en-US" altLang="ko-KR" dirty="0"/>
              <a:t> </a:t>
            </a:r>
            <a:r>
              <a:rPr lang="en-US" altLang="ko-KR" dirty="0" smtClean="0"/>
              <a:t>+ </a:t>
            </a:r>
            <a:r>
              <a:rPr lang="ko-KR" altLang="en-US" dirty="0" smtClean="0"/>
              <a:t>부호는 우측정렬</a:t>
            </a:r>
            <a:r>
              <a:rPr lang="en-US" altLang="ko-KR" dirty="0" smtClean="0"/>
              <a:t>/ -</a:t>
            </a:r>
            <a:r>
              <a:rPr lang="ko-KR" altLang="en-US" dirty="0" smtClean="0"/>
              <a:t>부호는 좌측 정렬</a:t>
            </a:r>
            <a:endParaRPr lang="en-US" altLang="ko-KR" dirty="0" smtClean="0"/>
          </a:p>
        </p:txBody>
      </p:sp>
      <p:sp>
        <p:nvSpPr>
          <p:cNvPr id="4" name="직사각형 3"/>
          <p:cNvSpPr/>
          <p:nvPr/>
        </p:nvSpPr>
        <p:spPr>
          <a:xfrm>
            <a:off x="1475656" y="3501008"/>
            <a:ext cx="3672408"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altLang="ko-KR" sz="1000" dirty="0"/>
              <a:t>&gt;&gt;&gt; v = 10</a:t>
            </a:r>
          </a:p>
          <a:p>
            <a:r>
              <a:rPr lang="pt-BR" altLang="ko-KR" sz="1000" dirty="0"/>
              <a:t>&gt;&gt;&gt; " a %10d a " % v </a:t>
            </a:r>
          </a:p>
          <a:p>
            <a:r>
              <a:rPr lang="pt-BR" altLang="ko-KR" sz="1000" dirty="0"/>
              <a:t>' a         10 a '</a:t>
            </a:r>
          </a:p>
          <a:p>
            <a:r>
              <a:rPr lang="pt-BR" altLang="ko-KR" sz="1000" dirty="0"/>
              <a:t>&gt;&gt;&gt; " a %-10d a " % v </a:t>
            </a:r>
          </a:p>
          <a:p>
            <a:r>
              <a:rPr lang="pt-BR" altLang="ko-KR" sz="1000" dirty="0"/>
              <a:t>' a 10         a '</a:t>
            </a:r>
          </a:p>
          <a:p>
            <a:r>
              <a:rPr lang="pt-BR" altLang="ko-KR" sz="1000" dirty="0"/>
              <a:t>&gt;&gt;&gt; </a:t>
            </a:r>
            <a:endParaRPr lang="ko-KR" altLang="en-US" sz="1000" dirty="0"/>
          </a:p>
        </p:txBody>
      </p:sp>
    </p:spTree>
    <p:extLst>
      <p:ext uri="{BB962C8B-B14F-4D97-AF65-F5344CB8AC3E}">
        <p14:creationId xmlns:p14="http://schemas.microsoft.com/office/powerpoint/2010/main" val="371411124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pPr algn="r"/>
            <a:r>
              <a:rPr lang="en-US" altLang="ko-KR" dirty="0" smtClean="0"/>
              <a:t>operator</a:t>
            </a:r>
            <a:endParaRPr lang="ko-KR" altLang="en-US" dirty="0"/>
          </a:p>
        </p:txBody>
      </p:sp>
    </p:spTree>
    <p:extLst>
      <p:ext uri="{BB962C8B-B14F-4D97-AF65-F5344CB8AC3E}">
        <p14:creationId xmlns:p14="http://schemas.microsoft.com/office/powerpoint/2010/main" val="254725146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내장 </a:t>
            </a:r>
            <a:r>
              <a:rPr lang="ko-KR" altLang="en-US" dirty="0" err="1" smtClean="0"/>
              <a:t>메소드와</a:t>
            </a:r>
            <a:r>
              <a:rPr lang="ko-KR" altLang="en-US" dirty="0" smtClean="0"/>
              <a:t> 연산자</a:t>
            </a:r>
            <a:endParaRPr lang="ko-KR" altLang="en-US" dirty="0"/>
          </a:p>
        </p:txBody>
      </p:sp>
      <p:sp>
        <p:nvSpPr>
          <p:cNvPr id="5" name="내용 개체 틀 2"/>
          <p:cNvSpPr>
            <a:spLocks noGrp="1"/>
          </p:cNvSpPr>
          <p:nvPr>
            <p:ph sz="quarter" idx="1"/>
          </p:nvPr>
        </p:nvSpPr>
        <p:spPr>
          <a:xfrm>
            <a:off x="457200" y="1772816"/>
            <a:ext cx="8229600" cy="1584176"/>
          </a:xfrm>
        </p:spPr>
        <p:txBody>
          <a:bodyPr>
            <a:normAutofit/>
          </a:bodyPr>
          <a:lstStyle/>
          <a:p>
            <a:pPr marL="0" indent="0">
              <a:buNone/>
            </a:pPr>
            <a:r>
              <a:rPr lang="en-US" altLang="ko-KR" dirty="0" smtClean="0"/>
              <a:t> </a:t>
            </a:r>
            <a:r>
              <a:rPr lang="ko-KR" altLang="en-US" dirty="0" err="1" smtClean="0"/>
              <a:t>파이썬은</a:t>
            </a:r>
            <a:r>
              <a:rPr lang="ko-KR" altLang="en-US" dirty="0" smtClean="0"/>
              <a:t> 연산자에 상응하는 </a:t>
            </a:r>
            <a:r>
              <a:rPr lang="ko-KR" altLang="en-US" dirty="0" err="1" smtClean="0"/>
              <a:t>내장메소드를</a:t>
            </a:r>
            <a:r>
              <a:rPr lang="ko-KR" altLang="en-US" dirty="0" smtClean="0"/>
              <a:t> 가지고 있어 각 </a:t>
            </a:r>
            <a:r>
              <a:rPr lang="ko-KR" altLang="en-US" dirty="0" err="1" smtClean="0"/>
              <a:t>타입별로</a:t>
            </a:r>
            <a:r>
              <a:rPr lang="ko-KR" altLang="en-US" dirty="0" smtClean="0"/>
              <a:t> 연산자에 상응한 </a:t>
            </a:r>
            <a:r>
              <a:rPr lang="ko-KR" altLang="en-US" dirty="0" err="1" smtClean="0"/>
              <a:t>내장메소드가</a:t>
            </a:r>
            <a:r>
              <a:rPr lang="ko-KR" altLang="en-US" dirty="0" smtClean="0"/>
              <a:t> 구현되어 있음</a:t>
            </a:r>
            <a:endParaRPr lang="en-US" altLang="ko-KR" dirty="0" smtClean="0"/>
          </a:p>
        </p:txBody>
      </p:sp>
      <p:sp>
        <p:nvSpPr>
          <p:cNvPr id="3" name="직사각형 2"/>
          <p:cNvSpPr/>
          <p:nvPr/>
        </p:nvSpPr>
        <p:spPr>
          <a:xfrm>
            <a:off x="1115616" y="3789040"/>
            <a:ext cx="3384376"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1+1</a:t>
            </a:r>
          </a:p>
          <a:p>
            <a:r>
              <a:rPr lang="en-US" altLang="ko-KR" sz="1200" dirty="0"/>
              <a:t>2</a:t>
            </a:r>
          </a:p>
          <a:p>
            <a:r>
              <a:rPr lang="en-US" altLang="ko-KR" sz="1200" dirty="0"/>
              <a:t>&gt;&gt;&gt; p=1</a:t>
            </a:r>
          </a:p>
          <a:p>
            <a:r>
              <a:rPr lang="en-US" altLang="ko-KR" sz="1200" dirty="0"/>
              <a:t>&gt;&gt;&gt; </a:t>
            </a:r>
            <a:r>
              <a:rPr lang="en-US" altLang="ko-KR" sz="1200" dirty="0" err="1"/>
              <a:t>p.__add</a:t>
            </a:r>
            <a:r>
              <a:rPr lang="en-US" altLang="ko-KR" sz="1200" dirty="0"/>
              <a:t>__(1)</a:t>
            </a:r>
          </a:p>
          <a:p>
            <a:r>
              <a:rPr lang="en-US" altLang="ko-KR" sz="1200" dirty="0"/>
              <a:t>2</a:t>
            </a:r>
          </a:p>
          <a:p>
            <a:r>
              <a:rPr lang="en-US" altLang="ko-KR" sz="1200" dirty="0"/>
              <a:t>&gt;&gt;&gt; </a:t>
            </a:r>
            <a:endParaRPr lang="en-US" altLang="ko-KR" sz="1200" dirty="0" smtClean="0"/>
          </a:p>
          <a:p>
            <a:r>
              <a:rPr lang="en-US" altLang="ko-KR" sz="1200" dirty="0"/>
              <a:t>&gt;&gt;&gt; "Hello" + "World"</a:t>
            </a:r>
          </a:p>
          <a:p>
            <a:r>
              <a:rPr lang="en-US" altLang="ko-KR" sz="1200" dirty="0"/>
              <a:t>'</a:t>
            </a:r>
            <a:r>
              <a:rPr lang="en-US" altLang="ko-KR" sz="1200" dirty="0" err="1"/>
              <a:t>HelloWorld</a:t>
            </a:r>
            <a:r>
              <a:rPr lang="en-US" altLang="ko-KR" sz="1200" dirty="0"/>
              <a:t>'</a:t>
            </a:r>
          </a:p>
          <a:p>
            <a:r>
              <a:rPr lang="en-US" altLang="ko-KR" sz="1200" dirty="0"/>
              <a:t>&gt;&gt;&gt; "</a:t>
            </a:r>
            <a:r>
              <a:rPr lang="en-US" altLang="ko-KR" sz="1200" dirty="0" err="1"/>
              <a:t>Hello".__add</a:t>
            </a:r>
            <a:r>
              <a:rPr lang="en-US" altLang="ko-KR" sz="1200" dirty="0"/>
              <a:t>__("World")</a:t>
            </a:r>
          </a:p>
          <a:p>
            <a:r>
              <a:rPr lang="en-US" altLang="ko-KR" sz="1200" dirty="0"/>
              <a:t>'</a:t>
            </a:r>
            <a:r>
              <a:rPr lang="en-US" altLang="ko-KR" sz="1200" dirty="0" err="1"/>
              <a:t>HelloWorld</a:t>
            </a:r>
            <a:r>
              <a:rPr lang="en-US" altLang="ko-KR" sz="1200" dirty="0"/>
              <a:t>'</a:t>
            </a:r>
          </a:p>
          <a:p>
            <a:r>
              <a:rPr lang="en-US" altLang="ko-KR" sz="1200" dirty="0"/>
              <a:t>&gt;&gt;&gt; </a:t>
            </a:r>
            <a:endParaRPr lang="ko-KR" altLang="en-US" sz="1200" dirty="0"/>
          </a:p>
        </p:txBody>
      </p:sp>
      <p:sp>
        <p:nvSpPr>
          <p:cNvPr id="6" name="TextBox 5"/>
          <p:cNvSpPr txBox="1"/>
          <p:nvPr/>
        </p:nvSpPr>
        <p:spPr>
          <a:xfrm>
            <a:off x="5004048" y="4293096"/>
            <a:ext cx="3240360" cy="923330"/>
          </a:xfrm>
          <a:prstGeom prst="rect">
            <a:avLst/>
          </a:prstGeom>
          <a:noFill/>
        </p:spPr>
        <p:txBody>
          <a:bodyPr wrap="square" rtlCol="0">
            <a:spAutoFit/>
          </a:bodyPr>
          <a:lstStyle/>
          <a:p>
            <a:r>
              <a:rPr lang="en-US" altLang="ko-KR" dirty="0" err="1" smtClean="0"/>
              <a:t>int</a:t>
            </a:r>
            <a:r>
              <a:rPr lang="en-US" altLang="ko-KR" dirty="0" smtClean="0"/>
              <a:t> </a:t>
            </a:r>
            <a:r>
              <a:rPr lang="ko-KR" altLang="en-US" dirty="0" smtClean="0"/>
              <a:t>타입이나 </a:t>
            </a:r>
            <a:r>
              <a:rPr lang="en-US" altLang="ko-KR" dirty="0" err="1" smtClean="0"/>
              <a:t>str</a:t>
            </a:r>
            <a:r>
              <a:rPr lang="en-US" altLang="ko-KR" dirty="0" smtClean="0"/>
              <a:t> </a:t>
            </a:r>
            <a:r>
              <a:rPr lang="ko-KR" altLang="en-US" dirty="0" smtClean="0"/>
              <a:t>타입 일 경우 </a:t>
            </a:r>
            <a:r>
              <a:rPr lang="en-US" altLang="ko-KR" dirty="0" smtClean="0"/>
              <a:t>+ </a:t>
            </a:r>
            <a:r>
              <a:rPr lang="ko-KR" altLang="en-US" dirty="0" smtClean="0"/>
              <a:t>연산자와 </a:t>
            </a:r>
            <a:r>
              <a:rPr lang="en-US" altLang="ko-KR" dirty="0" smtClean="0"/>
              <a:t>__add__() </a:t>
            </a:r>
            <a:r>
              <a:rPr lang="ko-KR" altLang="en-US" dirty="0" err="1" smtClean="0"/>
              <a:t>메소드는</a:t>
            </a:r>
            <a:r>
              <a:rPr lang="ko-KR" altLang="en-US" dirty="0" smtClean="0"/>
              <a:t> 동일하게 처리됨</a:t>
            </a:r>
            <a:endParaRPr lang="ko-KR" altLang="en-US" dirty="0"/>
          </a:p>
        </p:txBody>
      </p:sp>
    </p:spTree>
    <p:extLst>
      <p:ext uri="{BB962C8B-B14F-4D97-AF65-F5344CB8AC3E}">
        <p14:creationId xmlns:p14="http://schemas.microsoft.com/office/powerpoint/2010/main" val="222585252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사칙연산자</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284394195"/>
              </p:ext>
            </p:extLst>
          </p:nvPr>
        </p:nvGraphicFramePr>
        <p:xfrm>
          <a:off x="899592" y="2132855"/>
          <a:ext cx="7416824" cy="4099754"/>
        </p:xfrm>
        <a:graphic>
          <a:graphicData uri="http://schemas.openxmlformats.org/drawingml/2006/table">
            <a:tbl>
              <a:tblPr/>
              <a:tblGrid>
                <a:gridCol w="1296144"/>
                <a:gridCol w="3816424"/>
                <a:gridCol w="2304256"/>
              </a:tblGrid>
              <a:tr h="274540">
                <a:tc>
                  <a:txBody>
                    <a:bodyPr/>
                    <a:lstStyle/>
                    <a:p>
                      <a:pPr algn="ctr" fontAlgn="t"/>
                      <a:r>
                        <a:rPr lang="en-US" sz="1200" dirty="0">
                          <a:effectLst/>
                        </a:rPr>
                        <a:t>Operator</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Example</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86852">
                <a:tc>
                  <a:txBody>
                    <a:bodyPr/>
                    <a:lstStyle/>
                    <a:p>
                      <a:pPr algn="ctr" fontAlgn="t"/>
                      <a:r>
                        <a:rPr lang="en-US" sz="1200" dirty="0" smtClean="0">
                          <a:effectLst/>
                        </a:rPr>
                        <a:t>+</a:t>
                      </a:r>
                    </a:p>
                    <a:p>
                      <a:pPr algn="ctr" fontAlgn="t"/>
                      <a:r>
                        <a:rPr lang="en-US" sz="1200" dirty="0" smtClean="0">
                          <a:effectLst/>
                        </a:rPr>
                        <a:t>Addition</a:t>
                      </a:r>
                      <a:endParaRPr lang="en-US" sz="1200" dirty="0">
                        <a:effectLst/>
                      </a:endParaRP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Adds values on either side of the operator.</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a + b = 30</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99163">
                <a:tc>
                  <a:txBody>
                    <a:bodyPr/>
                    <a:lstStyle/>
                    <a:p>
                      <a:pPr algn="ctr" fontAlgn="t"/>
                      <a:r>
                        <a:rPr lang="en-US" sz="1200" dirty="0">
                          <a:effectLst/>
                        </a:rPr>
                        <a:t>- </a:t>
                      </a:r>
                      <a:endParaRPr lang="en-US" sz="1200" dirty="0" smtClean="0">
                        <a:effectLst/>
                      </a:endParaRPr>
                    </a:p>
                    <a:p>
                      <a:pPr algn="ctr" fontAlgn="t"/>
                      <a:r>
                        <a:rPr lang="en-US" sz="1200" dirty="0" smtClean="0">
                          <a:effectLst/>
                        </a:rPr>
                        <a:t>Subtraction</a:t>
                      </a:r>
                      <a:endParaRPr lang="en-US" sz="1200" dirty="0">
                        <a:effectLst/>
                      </a:endParaRP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Subtracts right hand operand from left hand operand.</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a – b = -10</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6852">
                <a:tc>
                  <a:txBody>
                    <a:bodyPr/>
                    <a:lstStyle/>
                    <a:p>
                      <a:pPr algn="ctr" fontAlgn="t"/>
                      <a:r>
                        <a:rPr lang="en-US" sz="1200" dirty="0" smtClean="0">
                          <a:effectLst/>
                        </a:rPr>
                        <a:t>*</a:t>
                      </a:r>
                    </a:p>
                    <a:p>
                      <a:pPr algn="ctr" fontAlgn="t"/>
                      <a:r>
                        <a:rPr lang="en-US" sz="1200" dirty="0" smtClean="0">
                          <a:effectLst/>
                        </a:rPr>
                        <a:t> </a:t>
                      </a:r>
                      <a:r>
                        <a:rPr lang="en-US" sz="1200" dirty="0">
                          <a:effectLst/>
                        </a:rPr>
                        <a:t>Multiplication</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Multiplies values on either side of the operator</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a * b = 200</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86852">
                <a:tc>
                  <a:txBody>
                    <a:bodyPr/>
                    <a:lstStyle/>
                    <a:p>
                      <a:pPr algn="ctr" fontAlgn="t"/>
                      <a:r>
                        <a:rPr lang="en-US" sz="1200" dirty="0">
                          <a:effectLst/>
                        </a:rPr>
                        <a:t>/ </a:t>
                      </a:r>
                      <a:endParaRPr lang="en-US" sz="1200" dirty="0" smtClean="0">
                        <a:effectLst/>
                      </a:endParaRPr>
                    </a:p>
                    <a:p>
                      <a:pPr algn="ctr" fontAlgn="t"/>
                      <a:r>
                        <a:rPr lang="en-US" sz="1200" dirty="0" smtClean="0">
                          <a:effectLst/>
                        </a:rPr>
                        <a:t>Division</a:t>
                      </a:r>
                      <a:endParaRPr lang="en-US" sz="1200" dirty="0">
                        <a:effectLst/>
                      </a:endParaRP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Divides left hand operand by right hand operand</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b / a = 2</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11475">
                <a:tc>
                  <a:txBody>
                    <a:bodyPr/>
                    <a:lstStyle/>
                    <a:p>
                      <a:pPr algn="ctr" fontAlgn="t"/>
                      <a:r>
                        <a:rPr lang="en-US" sz="1200" dirty="0" smtClean="0">
                          <a:effectLst/>
                        </a:rPr>
                        <a:t>%</a:t>
                      </a:r>
                    </a:p>
                    <a:p>
                      <a:pPr algn="ctr" fontAlgn="t"/>
                      <a:r>
                        <a:rPr lang="en-US" sz="1200" dirty="0" smtClean="0">
                          <a:effectLst/>
                        </a:rPr>
                        <a:t> </a:t>
                      </a:r>
                      <a:r>
                        <a:rPr lang="en-US" sz="1200" dirty="0">
                          <a:effectLst/>
                        </a:rPr>
                        <a:t>Modulus</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Divides left hand operand by right hand operand and returns remainder</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b % a = 0</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99163">
                <a:tc>
                  <a:txBody>
                    <a:bodyPr/>
                    <a:lstStyle/>
                    <a:p>
                      <a:pPr algn="ctr" fontAlgn="t"/>
                      <a:r>
                        <a:rPr lang="en-US" sz="1200" dirty="0">
                          <a:effectLst/>
                        </a:rPr>
                        <a:t>** </a:t>
                      </a:r>
                      <a:endParaRPr lang="en-US" sz="1200" dirty="0" smtClean="0">
                        <a:effectLst/>
                      </a:endParaRPr>
                    </a:p>
                    <a:p>
                      <a:pPr algn="ctr" fontAlgn="t"/>
                      <a:r>
                        <a:rPr lang="en-US" sz="1200" dirty="0" smtClean="0">
                          <a:effectLst/>
                        </a:rPr>
                        <a:t>Exponent</a:t>
                      </a:r>
                      <a:endParaRPr lang="en-US" sz="1200" dirty="0">
                        <a:effectLst/>
                      </a:endParaRP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Performs exponential (power) calculation on operators</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a**b =10 to the power 20</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48411">
                <a:tc>
                  <a:txBody>
                    <a:bodyPr/>
                    <a:lstStyle/>
                    <a:p>
                      <a:pPr algn="ctr" fontAlgn="t"/>
                      <a:r>
                        <a:rPr lang="en-US" altLang="ko-KR" sz="1200" dirty="0">
                          <a:effectLst/>
                        </a:rPr>
                        <a:t>//</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Floor Division - The division of operands where the result is the quotient in which the digits after the decimal point are removed.</a:t>
                      </a: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kumimoji="0" lang="en-US" altLang="ko-KR" sz="1200" b="0" i="0" kern="1200" smtClean="0">
                          <a:solidFill>
                            <a:schemeClr val="tx1"/>
                          </a:solidFill>
                          <a:effectLst/>
                          <a:latin typeface="+mn-lt"/>
                          <a:ea typeface="+mn-ea"/>
                          <a:cs typeface="+mn-cs"/>
                        </a:rPr>
                        <a:t>9//2 = 4 and 9.0//2.0 = 4.0</a:t>
                      </a:r>
                      <a:endParaRPr lang="en-US" sz="1200" dirty="0">
                        <a:effectLst/>
                      </a:endParaRPr>
                    </a:p>
                  </a:txBody>
                  <a:tcPr marL="28287" marR="28287" marT="28287" marB="2828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8665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타입 특</a:t>
            </a:r>
            <a:r>
              <a:rPr lang="ko-KR" altLang="en-US" dirty="0"/>
              <a:t>성</a:t>
            </a:r>
          </a:p>
        </p:txBody>
      </p:sp>
      <p:sp>
        <p:nvSpPr>
          <p:cNvPr id="24" name="내용 개체 틀 2"/>
          <p:cNvSpPr>
            <a:spLocks noGrp="1"/>
          </p:cNvSpPr>
          <p:nvPr>
            <p:ph sz="quarter" idx="1"/>
          </p:nvPr>
        </p:nvSpPr>
        <p:spPr>
          <a:xfrm>
            <a:off x="457200" y="1628800"/>
            <a:ext cx="8229600" cy="1190020"/>
          </a:xfrm>
        </p:spPr>
        <p:txBody>
          <a:bodyPr>
            <a:normAutofit fontScale="92500" lnSpcReduction="20000"/>
          </a:bodyPr>
          <a:lstStyle/>
          <a:p>
            <a:pPr marL="0" indent="0">
              <a:buNone/>
            </a:pPr>
            <a:r>
              <a:rPr lang="en-US" altLang="ko-KR" dirty="0" smtClean="0"/>
              <a:t> </a:t>
            </a:r>
            <a:r>
              <a:rPr lang="ko-KR" altLang="en-US" dirty="0" smtClean="0"/>
              <a:t>데이터를 관리하는 기준이며 </a:t>
            </a:r>
            <a:r>
              <a:rPr lang="ko-KR" altLang="en-US" dirty="0" err="1" smtClean="0"/>
              <a:t>파이썬은</a:t>
            </a:r>
            <a:r>
              <a:rPr lang="ko-KR" altLang="en-US" dirty="0" smtClean="0"/>
              <a:t> 최상위 타입을 </a:t>
            </a:r>
            <a:r>
              <a:rPr lang="en-US" altLang="ko-KR" dirty="0" smtClean="0"/>
              <a:t>Object</a:t>
            </a:r>
            <a:r>
              <a:rPr lang="ko-KR" altLang="en-US" dirty="0" smtClean="0"/>
              <a:t>로 선정해서 모든 것을 </a:t>
            </a:r>
            <a:r>
              <a:rPr lang="en-US" altLang="ko-KR" dirty="0" smtClean="0"/>
              <a:t>object instance</a:t>
            </a:r>
            <a:r>
              <a:rPr lang="ko-KR" altLang="en-US" dirty="0" smtClean="0"/>
              <a:t>로 처리</a:t>
            </a:r>
            <a:endParaRPr lang="en-US" altLang="ko-KR" dirty="0" smtClean="0"/>
          </a:p>
        </p:txBody>
      </p:sp>
      <p:sp>
        <p:nvSpPr>
          <p:cNvPr id="39" name="직사각형 38"/>
          <p:cNvSpPr/>
          <p:nvPr/>
        </p:nvSpPr>
        <p:spPr>
          <a:xfrm>
            <a:off x="755576" y="3618890"/>
            <a:ext cx="3168352" cy="1878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type(object)</a:t>
            </a:r>
          </a:p>
          <a:p>
            <a:r>
              <a:rPr lang="en-US" altLang="ko-KR" sz="1200" dirty="0"/>
              <a:t>&lt;type 'type'&gt;</a:t>
            </a:r>
          </a:p>
          <a:p>
            <a:r>
              <a:rPr lang="en-US" altLang="ko-KR" sz="1200" dirty="0"/>
              <a:t>&gt;&gt;&gt; type(1)</a:t>
            </a:r>
          </a:p>
          <a:p>
            <a:r>
              <a:rPr lang="en-US" altLang="ko-KR" sz="1200" dirty="0"/>
              <a:t>&lt;type '</a:t>
            </a:r>
            <a:r>
              <a:rPr lang="en-US" altLang="ko-KR" sz="1200" dirty="0" err="1"/>
              <a:t>int</a:t>
            </a:r>
            <a:r>
              <a:rPr lang="en-US" altLang="ko-KR" sz="1200" dirty="0"/>
              <a:t>'&gt;</a:t>
            </a:r>
          </a:p>
          <a:p>
            <a:r>
              <a:rPr lang="en-US" altLang="ko-KR" sz="1200" dirty="0"/>
              <a:t>&gt;&gt;&gt; </a:t>
            </a:r>
            <a:r>
              <a:rPr lang="en-US" altLang="ko-KR" sz="1200" dirty="0" err="1"/>
              <a:t>isinstance</a:t>
            </a:r>
            <a:r>
              <a:rPr lang="en-US" altLang="ko-KR" sz="1200" dirty="0"/>
              <a:t>(1,object)</a:t>
            </a:r>
          </a:p>
          <a:p>
            <a:r>
              <a:rPr lang="en-US" altLang="ko-KR" sz="1200" dirty="0"/>
              <a:t>True</a:t>
            </a:r>
          </a:p>
          <a:p>
            <a:r>
              <a:rPr lang="en-US" altLang="ko-KR" sz="1200" dirty="0"/>
              <a:t>&gt;&gt;&gt; </a:t>
            </a:r>
            <a:endParaRPr lang="ko-KR" altLang="en-US" sz="1200" dirty="0"/>
          </a:p>
        </p:txBody>
      </p:sp>
      <p:sp>
        <p:nvSpPr>
          <p:cNvPr id="41" name="TextBox 40"/>
          <p:cNvSpPr txBox="1"/>
          <p:nvPr/>
        </p:nvSpPr>
        <p:spPr>
          <a:xfrm>
            <a:off x="4427984" y="3834914"/>
            <a:ext cx="3960440" cy="1754326"/>
          </a:xfrm>
          <a:prstGeom prst="rect">
            <a:avLst/>
          </a:prstGeom>
          <a:noFill/>
        </p:spPr>
        <p:txBody>
          <a:bodyPr wrap="square" rtlCol="0">
            <a:spAutoFit/>
          </a:bodyPr>
          <a:lstStyle/>
          <a:p>
            <a:r>
              <a:rPr lang="en-US" altLang="ko-KR" dirty="0" smtClean="0"/>
              <a:t>Object</a:t>
            </a:r>
            <a:r>
              <a:rPr lang="ko-KR" altLang="en-US" dirty="0" smtClean="0"/>
              <a:t>를 최상위 클래스 객체이며 이를 상속받아 구현</a:t>
            </a:r>
            <a:endParaRPr lang="en-US" altLang="ko-KR" dirty="0" smtClean="0"/>
          </a:p>
          <a:p>
            <a:endParaRPr lang="en-US" altLang="ko-KR" dirty="0"/>
          </a:p>
          <a:p>
            <a:r>
              <a:rPr lang="ko-KR" altLang="en-US" dirty="0" smtClean="0"/>
              <a:t>숫자 </a:t>
            </a:r>
            <a:r>
              <a:rPr lang="en-US" altLang="ko-KR" dirty="0" smtClean="0"/>
              <a:t>1</a:t>
            </a:r>
            <a:r>
              <a:rPr lang="ko-KR" altLang="en-US" dirty="0" smtClean="0"/>
              <a:t>도 실제 자연수라는 클래스객체에서 생성된 객체라서 </a:t>
            </a:r>
            <a:r>
              <a:rPr lang="en-US" altLang="ko-KR" dirty="0" smtClean="0"/>
              <a:t>Object</a:t>
            </a:r>
            <a:r>
              <a:rPr lang="ko-KR" altLang="en-US" dirty="0" smtClean="0"/>
              <a:t>이 </a:t>
            </a:r>
            <a:r>
              <a:rPr lang="ko-KR" altLang="en-US" dirty="0" err="1" smtClean="0"/>
              <a:t>인스턴스</a:t>
            </a:r>
            <a:r>
              <a:rPr lang="ko-KR" altLang="en-US" dirty="0" smtClean="0"/>
              <a:t> 객체</a:t>
            </a:r>
            <a:endParaRPr lang="ko-KR" altLang="en-US" dirty="0"/>
          </a:p>
        </p:txBody>
      </p:sp>
    </p:spTree>
    <p:extLst>
      <p:ext uri="{BB962C8B-B14F-4D97-AF65-F5344CB8AC3E}">
        <p14:creationId xmlns:p14="http://schemas.microsoft.com/office/powerpoint/2010/main" val="284239366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비</a:t>
            </a:r>
            <a:r>
              <a:rPr lang="ko-KR" altLang="en-US" dirty="0"/>
              <a:t>교</a:t>
            </a:r>
            <a:r>
              <a:rPr lang="ko-KR" altLang="en-US" dirty="0" smtClean="0"/>
              <a:t>연산자</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157052558"/>
              </p:ext>
            </p:extLst>
          </p:nvPr>
        </p:nvGraphicFramePr>
        <p:xfrm>
          <a:off x="755576" y="1941708"/>
          <a:ext cx="7704855" cy="4146177"/>
        </p:xfrm>
        <a:graphic>
          <a:graphicData uri="http://schemas.openxmlformats.org/drawingml/2006/table">
            <a:tbl>
              <a:tblPr/>
              <a:tblGrid>
                <a:gridCol w="1109806"/>
                <a:gridCol w="3858746"/>
                <a:gridCol w="2736303"/>
              </a:tblGrid>
              <a:tr h="217234">
                <a:tc>
                  <a:txBody>
                    <a:bodyPr/>
                    <a:lstStyle/>
                    <a:p>
                      <a:pPr algn="ctr" fontAlgn="t"/>
                      <a:r>
                        <a:rPr lang="en-US" sz="1200" dirty="0" smtClean="0">
                          <a:effectLst/>
                        </a:rPr>
                        <a:t>Operator</a:t>
                      </a:r>
                      <a:endParaRPr lang="en-US" sz="1200" dirty="0">
                        <a:effectLst/>
                      </a:endParaRP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Example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483839">
                <a:tc>
                  <a:txBody>
                    <a:bodyPr/>
                    <a:lstStyle/>
                    <a:p>
                      <a:pPr algn="ctr" fontAlgn="t"/>
                      <a:r>
                        <a:rPr lang="en-US" altLang="ko-KR" sz="1200" dirty="0">
                          <a:effectLst/>
                        </a:rPr>
                        <a:t>==</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If the values of two operands are equal, then the condition becomes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(a == b) is not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83839">
                <a:tc>
                  <a:txBody>
                    <a:bodyPr/>
                    <a:lstStyle/>
                    <a:p>
                      <a:pPr algn="ctr" fontAlgn="t"/>
                      <a:r>
                        <a:rPr lang="en-US" altLang="ko-KR" sz="1200" dirty="0">
                          <a:effectLst/>
                        </a:rPr>
                        <a:t>!=</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If values of two operands are not equal, then condition becomes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atinLnBrk="1"/>
                      <a:endParaRPr lang="ko-KR" altLang="en-US" sz="1200" dirty="0"/>
                    </a:p>
                  </a:txBody>
                  <a:tcPr marL="32405" marR="32405" marT="16203" marB="16203">
                    <a:lnL w="7620" cap="flat" cmpd="sng" algn="ctr">
                      <a:solidFill>
                        <a:srgbClr val="DDDDDD"/>
                      </a:solidFill>
                      <a:prstDash val="solid"/>
                      <a:round/>
                      <a:headEnd type="none" w="med" len="med"/>
                      <a:tailEnd type="none" w="med" len="med"/>
                    </a:lnL>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83839">
                <a:tc>
                  <a:txBody>
                    <a:bodyPr/>
                    <a:lstStyle/>
                    <a:p>
                      <a:pPr algn="ctr" fontAlgn="t"/>
                      <a:r>
                        <a:rPr lang="en-US" altLang="ko-KR" sz="1200" dirty="0">
                          <a:effectLst/>
                        </a:rPr>
                        <a:t>&lt;&gt;</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If values of two operands are not equal, then condition becomes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&lt;&gt; b) is true. This is similar to != operator.</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72709">
                <a:tc>
                  <a:txBody>
                    <a:bodyPr/>
                    <a:lstStyle/>
                    <a:p>
                      <a:pPr algn="ctr" fontAlgn="t"/>
                      <a:r>
                        <a:rPr lang="en-US" altLang="ko-KR" sz="1200" dirty="0">
                          <a:effectLst/>
                        </a:rPr>
                        <a:t>&gt;</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If the value of left operand is greater than the value of right operand, then condition becomes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&gt; b) is not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72709">
                <a:tc>
                  <a:txBody>
                    <a:bodyPr/>
                    <a:lstStyle/>
                    <a:p>
                      <a:pPr algn="ctr" fontAlgn="t"/>
                      <a:r>
                        <a:rPr lang="en-US" altLang="ko-KR" sz="1200" dirty="0">
                          <a:effectLst/>
                        </a:rPr>
                        <a:t>&lt;</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If the value of left operand is less than the value of right operand, then condition becomes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&lt; b) is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61577">
                <a:tc>
                  <a:txBody>
                    <a:bodyPr/>
                    <a:lstStyle/>
                    <a:p>
                      <a:pPr algn="ctr" fontAlgn="t"/>
                      <a:r>
                        <a:rPr lang="en-US" altLang="ko-KR" sz="1200" dirty="0">
                          <a:effectLst/>
                        </a:rPr>
                        <a:t>&gt;=</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If the value of left operand is greater than or equal to the value of right operand, then condition becomes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&gt;= b) is not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61577">
                <a:tc>
                  <a:txBody>
                    <a:bodyPr/>
                    <a:lstStyle/>
                    <a:p>
                      <a:pPr algn="ctr" fontAlgn="t"/>
                      <a:r>
                        <a:rPr lang="en-US" altLang="ko-KR" sz="1200" dirty="0">
                          <a:effectLst/>
                        </a:rPr>
                        <a:t>&lt;=</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If the value of left operand is less than or equal to the value of right operand, then condition becomes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&lt;= b) is true.</a:t>
                      </a:r>
                    </a:p>
                  </a:txBody>
                  <a:tcPr marL="21604" marR="21604" marT="21604" marB="2160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102776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할</a:t>
            </a:r>
            <a:r>
              <a:rPr lang="ko-KR" altLang="en-US" dirty="0"/>
              <a:t>당</a:t>
            </a:r>
            <a:r>
              <a:rPr lang="ko-KR" altLang="en-US" dirty="0" smtClean="0"/>
              <a:t>연산자</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853000221"/>
              </p:ext>
            </p:extLst>
          </p:nvPr>
        </p:nvGraphicFramePr>
        <p:xfrm>
          <a:off x="755576" y="2035886"/>
          <a:ext cx="7560840" cy="4494958"/>
        </p:xfrm>
        <a:graphic>
          <a:graphicData uri="http://schemas.openxmlformats.org/drawingml/2006/table">
            <a:tbl>
              <a:tblPr/>
              <a:tblGrid>
                <a:gridCol w="1584176"/>
                <a:gridCol w="3744416"/>
                <a:gridCol w="2232248"/>
              </a:tblGrid>
              <a:tr h="256090">
                <a:tc>
                  <a:txBody>
                    <a:bodyPr/>
                    <a:lstStyle/>
                    <a:p>
                      <a:pPr algn="ctr" fontAlgn="t"/>
                      <a:r>
                        <a:rPr lang="en-US" sz="1200" dirty="0">
                          <a:effectLst/>
                        </a:rPr>
                        <a:t>Operator</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Example</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462761">
                <a:tc>
                  <a:txBody>
                    <a:bodyPr/>
                    <a:lstStyle/>
                    <a:p>
                      <a:pPr algn="ctr" fontAlgn="t"/>
                      <a:r>
                        <a:rPr lang="en-US" altLang="ko-KR" sz="1200" dirty="0">
                          <a:effectLst/>
                        </a:rPr>
                        <a:t>=</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Assigns values from right side operands to left side operand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c = a + b assigns value of a + b into c</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14862">
                <a:tc>
                  <a:txBody>
                    <a:bodyPr/>
                    <a:lstStyle/>
                    <a:p>
                      <a:pPr algn="ctr" fontAlgn="t"/>
                      <a:r>
                        <a:rPr lang="en-US" sz="1200" dirty="0">
                          <a:effectLst/>
                        </a:rPr>
                        <a:t>+= </a:t>
                      </a:r>
                      <a:endParaRPr lang="en-US" sz="1200" dirty="0" smtClean="0">
                        <a:effectLst/>
                      </a:endParaRPr>
                    </a:p>
                    <a:p>
                      <a:pPr algn="ctr" fontAlgn="t"/>
                      <a:r>
                        <a:rPr lang="en-US" sz="1200" dirty="0" smtClean="0">
                          <a:effectLst/>
                        </a:rPr>
                        <a:t>Add </a:t>
                      </a:r>
                      <a:r>
                        <a:rPr lang="en-US" sz="1200" dirty="0">
                          <a:effectLst/>
                        </a:rPr>
                        <a:t>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It adds right operand to the left operand and assign the result to left operand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c += a is equivalent to c = c + a</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14862">
                <a:tc>
                  <a:txBody>
                    <a:bodyPr/>
                    <a:lstStyle/>
                    <a:p>
                      <a:pPr algn="ctr" fontAlgn="t"/>
                      <a:r>
                        <a:rPr lang="en-US" sz="1200" dirty="0">
                          <a:effectLst/>
                        </a:rPr>
                        <a:t>-= </a:t>
                      </a:r>
                      <a:endParaRPr lang="en-US" sz="1200" dirty="0" smtClean="0">
                        <a:effectLst/>
                      </a:endParaRPr>
                    </a:p>
                    <a:p>
                      <a:pPr algn="ctr" fontAlgn="t"/>
                      <a:r>
                        <a:rPr lang="en-US" sz="1200" dirty="0" smtClean="0">
                          <a:effectLst/>
                        </a:rPr>
                        <a:t>Subtract </a:t>
                      </a:r>
                      <a:r>
                        <a:rPr lang="en-US" sz="1200" dirty="0">
                          <a:effectLst/>
                        </a:rPr>
                        <a:t>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It subtracts right operand from the left operand and assign the result to left operand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c -= a is equivalent to c = c - a</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14862">
                <a:tc>
                  <a:txBody>
                    <a:bodyPr/>
                    <a:lstStyle/>
                    <a:p>
                      <a:pPr algn="ctr" fontAlgn="t"/>
                      <a:r>
                        <a:rPr lang="en-US" sz="1200" dirty="0">
                          <a:effectLst/>
                        </a:rPr>
                        <a:t>*= </a:t>
                      </a:r>
                      <a:endParaRPr lang="en-US" sz="1200" dirty="0" smtClean="0">
                        <a:effectLst/>
                      </a:endParaRPr>
                    </a:p>
                    <a:p>
                      <a:pPr algn="ctr" fontAlgn="t"/>
                      <a:r>
                        <a:rPr lang="en-US" sz="1200" dirty="0" smtClean="0">
                          <a:effectLst/>
                        </a:rPr>
                        <a:t>Multiply </a:t>
                      </a:r>
                      <a:r>
                        <a:rPr lang="en-US" sz="1200" dirty="0">
                          <a:effectLst/>
                        </a:rPr>
                        <a:t>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It multiplies right operand with the left operand and assign the result to left operand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c *= a is equivalent to c = c * a</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14862">
                <a:tc>
                  <a:txBody>
                    <a:bodyPr/>
                    <a:lstStyle/>
                    <a:p>
                      <a:pPr algn="ctr" fontAlgn="t"/>
                      <a:r>
                        <a:rPr lang="en-US" sz="1200" dirty="0">
                          <a:effectLst/>
                        </a:rPr>
                        <a:t>/= </a:t>
                      </a:r>
                      <a:endParaRPr lang="en-US" sz="1200" dirty="0" smtClean="0">
                        <a:effectLst/>
                      </a:endParaRPr>
                    </a:p>
                    <a:p>
                      <a:pPr algn="ctr" fontAlgn="t"/>
                      <a:r>
                        <a:rPr lang="en-US" sz="1200" dirty="0" smtClean="0">
                          <a:effectLst/>
                        </a:rPr>
                        <a:t>Divide </a:t>
                      </a:r>
                      <a:r>
                        <a:rPr lang="en-US" sz="1200" dirty="0">
                          <a:effectLst/>
                        </a:rPr>
                        <a:t>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It divides left operand with the right operand and assign the result to left operand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c /= a is equivalent to c = c / ac /= a is equivalent to c = c / a</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14862">
                <a:tc>
                  <a:txBody>
                    <a:bodyPr/>
                    <a:lstStyle/>
                    <a:p>
                      <a:pPr algn="ctr" fontAlgn="t"/>
                      <a:r>
                        <a:rPr lang="en-US" sz="1200" dirty="0">
                          <a:effectLst/>
                        </a:rPr>
                        <a:t>%= </a:t>
                      </a:r>
                      <a:endParaRPr lang="en-US" sz="1200" dirty="0" smtClean="0">
                        <a:effectLst/>
                      </a:endParaRPr>
                    </a:p>
                    <a:p>
                      <a:pPr algn="ctr" fontAlgn="t"/>
                      <a:r>
                        <a:rPr lang="en-US" sz="1200" dirty="0" smtClean="0">
                          <a:effectLst/>
                        </a:rPr>
                        <a:t>Modulus </a:t>
                      </a:r>
                      <a:r>
                        <a:rPr lang="en-US" sz="1200" dirty="0">
                          <a:effectLst/>
                        </a:rPr>
                        <a:t>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It takes modulus using two operands and assign the result to left operand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c %= a is equivalent to c = c % a</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09427">
                <a:tc>
                  <a:txBody>
                    <a:bodyPr/>
                    <a:lstStyle/>
                    <a:p>
                      <a:pPr algn="ctr" fontAlgn="t"/>
                      <a:r>
                        <a:rPr lang="en-US" sz="1200" dirty="0">
                          <a:effectLst/>
                        </a:rPr>
                        <a:t>**= </a:t>
                      </a:r>
                      <a:endParaRPr lang="en-US" sz="1200" dirty="0" smtClean="0">
                        <a:effectLst/>
                      </a:endParaRPr>
                    </a:p>
                    <a:p>
                      <a:pPr algn="ctr" fontAlgn="t"/>
                      <a:r>
                        <a:rPr lang="en-US" sz="1200" dirty="0" smtClean="0">
                          <a:effectLst/>
                        </a:rPr>
                        <a:t>Exponent </a:t>
                      </a:r>
                      <a:r>
                        <a:rPr lang="en-US" sz="1200" dirty="0">
                          <a:effectLst/>
                        </a:rPr>
                        <a:t>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Performs exponential (power) calculation on operators and assign value to the left operand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c **= a is equivalent to c = c ** a</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14862">
                <a:tc>
                  <a:txBody>
                    <a:bodyPr/>
                    <a:lstStyle/>
                    <a:p>
                      <a:pPr algn="ctr" fontAlgn="t"/>
                      <a:r>
                        <a:rPr lang="en-US" sz="1200" dirty="0">
                          <a:effectLst/>
                        </a:rPr>
                        <a:t>//= </a:t>
                      </a:r>
                      <a:endParaRPr lang="en-US" sz="1200" dirty="0" smtClean="0">
                        <a:effectLst/>
                      </a:endParaRPr>
                    </a:p>
                    <a:p>
                      <a:pPr algn="ctr" fontAlgn="t"/>
                      <a:r>
                        <a:rPr lang="en-US" sz="1200" dirty="0" smtClean="0">
                          <a:effectLst/>
                        </a:rPr>
                        <a:t>Floor </a:t>
                      </a:r>
                      <a:r>
                        <a:rPr lang="en-US" sz="1200" dirty="0">
                          <a:effectLst/>
                        </a:rPr>
                        <a:t>Division</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It performs floor division on operators and assign value to the left operand</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c //= a is equivalent to c = c // a</a:t>
                      </a:r>
                    </a:p>
                  </a:txBody>
                  <a:tcPr marL="21865" marR="21865" marT="21865" marB="2186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304341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비</a:t>
            </a:r>
            <a:r>
              <a:rPr lang="ko-KR" altLang="en-US" dirty="0"/>
              <a:t>트</a:t>
            </a:r>
            <a:r>
              <a:rPr lang="ko-KR" altLang="en-US" dirty="0" smtClean="0"/>
              <a:t>연산자</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1441679510"/>
              </p:ext>
            </p:extLst>
          </p:nvPr>
        </p:nvGraphicFramePr>
        <p:xfrm>
          <a:off x="827584" y="1916832"/>
          <a:ext cx="7488833" cy="4576160"/>
        </p:xfrm>
        <a:graphic>
          <a:graphicData uri="http://schemas.openxmlformats.org/drawingml/2006/table">
            <a:tbl>
              <a:tblPr/>
              <a:tblGrid>
                <a:gridCol w="1326664"/>
                <a:gridCol w="3360056"/>
                <a:gridCol w="2802113"/>
              </a:tblGrid>
              <a:tr h="191653">
                <a:tc>
                  <a:txBody>
                    <a:bodyPr/>
                    <a:lstStyle/>
                    <a:p>
                      <a:pPr algn="ctr" fontAlgn="t"/>
                      <a:r>
                        <a:rPr lang="en-US" sz="1200" dirty="0" smtClean="0">
                          <a:effectLst/>
                        </a:rPr>
                        <a:t>Operator</a:t>
                      </a:r>
                      <a:endParaRPr lang="en-US" sz="1200" dirty="0">
                        <a:effectLst/>
                      </a:endParaRP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Example</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89702">
                <a:tc>
                  <a:txBody>
                    <a:bodyPr/>
                    <a:lstStyle/>
                    <a:p>
                      <a:pPr algn="ctr" fontAlgn="t"/>
                      <a:r>
                        <a:rPr lang="en-US" sz="1200" dirty="0">
                          <a:effectLst/>
                        </a:rPr>
                        <a:t>&amp; </a:t>
                      </a:r>
                      <a:endParaRPr lang="en-US" sz="1200" dirty="0" smtClean="0">
                        <a:effectLst/>
                      </a:endParaRPr>
                    </a:p>
                    <a:p>
                      <a:pPr algn="ctr" fontAlgn="t"/>
                      <a:r>
                        <a:rPr lang="en-US" sz="1200" dirty="0" smtClean="0">
                          <a:effectLst/>
                        </a:rPr>
                        <a:t>Binary </a:t>
                      </a:r>
                      <a:r>
                        <a:rPr lang="en-US" sz="1200" dirty="0">
                          <a:effectLst/>
                        </a:rPr>
                        <a:t>AND</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Operator copies a bit to the result if it exists in both operands</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(a &amp; b) (means 0000 1100)</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57019">
                <a:tc>
                  <a:txBody>
                    <a:bodyPr/>
                    <a:lstStyle/>
                    <a:p>
                      <a:pPr algn="ctr" fontAlgn="t"/>
                      <a:r>
                        <a:rPr lang="en-US" sz="1200" dirty="0" smtClean="0">
                          <a:effectLst/>
                        </a:rPr>
                        <a:t>|</a:t>
                      </a:r>
                    </a:p>
                    <a:p>
                      <a:pPr algn="ctr" fontAlgn="t"/>
                      <a:r>
                        <a:rPr lang="en-US" sz="1200" dirty="0" smtClean="0">
                          <a:effectLst/>
                        </a:rPr>
                        <a:t> </a:t>
                      </a:r>
                      <a:r>
                        <a:rPr lang="en-US" sz="1200" dirty="0">
                          <a:effectLst/>
                        </a:rPr>
                        <a:t>Binary OR</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It copies a bit if it exists in either operand.</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 b) = 61 (means 0011 1101)</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89702">
                <a:tc>
                  <a:txBody>
                    <a:bodyPr/>
                    <a:lstStyle/>
                    <a:p>
                      <a:pPr algn="ctr" fontAlgn="t"/>
                      <a:r>
                        <a:rPr lang="en-US" sz="1200" dirty="0" smtClean="0">
                          <a:effectLst/>
                        </a:rPr>
                        <a:t>^</a:t>
                      </a:r>
                    </a:p>
                    <a:p>
                      <a:pPr algn="ctr" fontAlgn="t"/>
                      <a:r>
                        <a:rPr lang="en-US" sz="1200" dirty="0" smtClean="0">
                          <a:effectLst/>
                        </a:rPr>
                        <a:t> </a:t>
                      </a:r>
                      <a:r>
                        <a:rPr lang="en-US" sz="1200" dirty="0">
                          <a:effectLst/>
                        </a:rPr>
                        <a:t>Binary XOR</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It copies the bit if it is set in one operand but not both.</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 b) = 49 (means 0011 0001)</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987751">
                <a:tc>
                  <a:txBody>
                    <a:bodyPr/>
                    <a:lstStyle/>
                    <a:p>
                      <a:pPr algn="ctr" fontAlgn="t"/>
                      <a:r>
                        <a:rPr lang="en-US" sz="1200" dirty="0">
                          <a:effectLst/>
                        </a:rPr>
                        <a:t>~ </a:t>
                      </a:r>
                      <a:endParaRPr lang="en-US" sz="1200" dirty="0" smtClean="0">
                        <a:effectLst/>
                      </a:endParaRPr>
                    </a:p>
                    <a:p>
                      <a:pPr algn="ctr" fontAlgn="t"/>
                      <a:r>
                        <a:rPr lang="en-US" sz="1200" dirty="0" smtClean="0">
                          <a:effectLst/>
                        </a:rPr>
                        <a:t>Binary </a:t>
                      </a:r>
                      <a:r>
                        <a:rPr lang="en-US" sz="1200" dirty="0">
                          <a:effectLst/>
                        </a:rPr>
                        <a:t>Ones Complement</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It is unary and has the effect of 'flipping' bits.</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 = -61 (means 1100 0011 in 2's complement form due to a signed binary number.</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855068">
                <a:tc>
                  <a:txBody>
                    <a:bodyPr/>
                    <a:lstStyle/>
                    <a:p>
                      <a:pPr algn="ctr" fontAlgn="t"/>
                      <a:r>
                        <a:rPr lang="en-US" sz="1200" dirty="0">
                          <a:effectLst/>
                        </a:rPr>
                        <a:t>&lt;&lt; </a:t>
                      </a:r>
                      <a:endParaRPr lang="en-US" sz="1200" dirty="0" smtClean="0">
                        <a:effectLst/>
                      </a:endParaRPr>
                    </a:p>
                    <a:p>
                      <a:pPr algn="ctr" fontAlgn="t"/>
                      <a:r>
                        <a:rPr lang="en-US" sz="1200" dirty="0" smtClean="0">
                          <a:effectLst/>
                        </a:rPr>
                        <a:t>Binary </a:t>
                      </a:r>
                      <a:r>
                        <a:rPr lang="en-US" sz="1200" dirty="0">
                          <a:effectLst/>
                        </a:rPr>
                        <a:t>Left Shift</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The left operands value is moved left by the number of bits specified by the right operand.</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&lt;&lt; = 240 (means 1111 0000)</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855068">
                <a:tc>
                  <a:txBody>
                    <a:bodyPr/>
                    <a:lstStyle/>
                    <a:p>
                      <a:pPr algn="ctr" fontAlgn="t"/>
                      <a:r>
                        <a:rPr lang="en-US" sz="1200" dirty="0">
                          <a:effectLst/>
                        </a:rPr>
                        <a:t>&gt;&gt; </a:t>
                      </a:r>
                      <a:endParaRPr lang="en-US" sz="1200" dirty="0" smtClean="0">
                        <a:effectLst/>
                      </a:endParaRPr>
                    </a:p>
                    <a:p>
                      <a:pPr algn="ctr" fontAlgn="t"/>
                      <a:r>
                        <a:rPr lang="en-US" sz="1200" dirty="0" smtClean="0">
                          <a:effectLst/>
                        </a:rPr>
                        <a:t>Binary </a:t>
                      </a:r>
                      <a:r>
                        <a:rPr lang="en-US" sz="1200" dirty="0">
                          <a:effectLst/>
                        </a:rPr>
                        <a:t>Right Shift</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The left operands value is moved right by the number of bits specified by the right operand.</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&gt;&gt; = 15 (means 0000 1111)</a:t>
                      </a:r>
                    </a:p>
                  </a:txBody>
                  <a:tcPr marL="29485" marR="29485" marT="29485" marB="2948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267545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논리연산자</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42878742"/>
              </p:ext>
            </p:extLst>
          </p:nvPr>
        </p:nvGraphicFramePr>
        <p:xfrm>
          <a:off x="827584" y="1916833"/>
          <a:ext cx="7344817" cy="2160240"/>
        </p:xfrm>
        <a:graphic>
          <a:graphicData uri="http://schemas.openxmlformats.org/drawingml/2006/table">
            <a:tbl>
              <a:tblPr/>
              <a:tblGrid>
                <a:gridCol w="1944216"/>
                <a:gridCol w="2952328"/>
                <a:gridCol w="2448273"/>
              </a:tblGrid>
              <a:tr h="314737">
                <a:tc>
                  <a:txBody>
                    <a:bodyPr/>
                    <a:lstStyle/>
                    <a:p>
                      <a:pPr algn="ctr" fontAlgn="t"/>
                      <a:r>
                        <a:rPr lang="en-US" sz="1200" dirty="0">
                          <a:effectLst/>
                        </a:rPr>
                        <a:t>Operator</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Example</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72249">
                <a:tc>
                  <a:txBody>
                    <a:bodyPr/>
                    <a:lstStyle/>
                    <a:p>
                      <a:pPr algn="ctr" fontAlgn="t"/>
                      <a:r>
                        <a:rPr lang="en-US" sz="1200" dirty="0">
                          <a:effectLst/>
                        </a:rPr>
                        <a:t>and </a:t>
                      </a:r>
                      <a:endParaRPr lang="en-US" sz="1200" dirty="0" smtClean="0">
                        <a:effectLst/>
                      </a:endParaRPr>
                    </a:p>
                    <a:p>
                      <a:pPr algn="ctr" fontAlgn="t"/>
                      <a:r>
                        <a:rPr lang="en-US" sz="1200" dirty="0" smtClean="0">
                          <a:effectLst/>
                        </a:rPr>
                        <a:t>Logical </a:t>
                      </a:r>
                      <a:r>
                        <a:rPr lang="en-US" sz="1200" dirty="0">
                          <a:effectLst/>
                        </a:rPr>
                        <a:t>AND</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If both the operands are true then condition becomes true.</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(a and b) is true.</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01005">
                <a:tc>
                  <a:txBody>
                    <a:bodyPr/>
                    <a:lstStyle/>
                    <a:p>
                      <a:pPr algn="ctr" fontAlgn="t"/>
                      <a:r>
                        <a:rPr lang="en-US" sz="1200" dirty="0">
                          <a:effectLst/>
                        </a:rPr>
                        <a:t>or </a:t>
                      </a:r>
                      <a:endParaRPr lang="en-US" sz="1200" dirty="0" smtClean="0">
                        <a:effectLst/>
                      </a:endParaRPr>
                    </a:p>
                    <a:p>
                      <a:pPr algn="ctr" fontAlgn="t"/>
                      <a:r>
                        <a:rPr lang="en-US" sz="1200" dirty="0" smtClean="0">
                          <a:effectLst/>
                        </a:rPr>
                        <a:t>Logical </a:t>
                      </a:r>
                      <a:r>
                        <a:rPr lang="en-US" sz="1200" dirty="0">
                          <a:effectLst/>
                        </a:rPr>
                        <a:t>OR</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If any of the two operands are non-zero then condition becomes true.</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(a or b) is true.</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72249">
                <a:tc>
                  <a:txBody>
                    <a:bodyPr/>
                    <a:lstStyle/>
                    <a:p>
                      <a:pPr algn="ctr" fontAlgn="t"/>
                      <a:r>
                        <a:rPr lang="en-US" sz="1200" dirty="0">
                          <a:effectLst/>
                        </a:rPr>
                        <a:t>not </a:t>
                      </a:r>
                      <a:endParaRPr lang="en-US" sz="1200" dirty="0" smtClean="0">
                        <a:effectLst/>
                      </a:endParaRPr>
                    </a:p>
                    <a:p>
                      <a:pPr algn="ctr" fontAlgn="t"/>
                      <a:r>
                        <a:rPr lang="en-US" sz="1200" dirty="0" smtClean="0">
                          <a:effectLst/>
                        </a:rPr>
                        <a:t>Logical </a:t>
                      </a:r>
                      <a:r>
                        <a:rPr lang="en-US" sz="1200" dirty="0">
                          <a:effectLst/>
                        </a:rPr>
                        <a:t>NOT</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Used to reverse the logical state of its operand.</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Not(a and b) is false.</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88218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논리연산자 </a:t>
            </a:r>
            <a:r>
              <a:rPr lang="en-US" altLang="ko-KR" dirty="0" smtClean="0"/>
              <a:t>- </a:t>
            </a:r>
            <a:r>
              <a:rPr lang="ko-KR" altLang="en-US" dirty="0" smtClean="0"/>
              <a:t>단</a:t>
            </a:r>
            <a:r>
              <a:rPr lang="ko-KR" altLang="en-US" dirty="0"/>
              <a:t>축</a:t>
            </a:r>
            <a:r>
              <a:rPr lang="ko-KR" altLang="en-US" dirty="0" smtClean="0"/>
              <a:t>연산</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1203766197"/>
              </p:ext>
            </p:extLst>
          </p:nvPr>
        </p:nvGraphicFramePr>
        <p:xfrm>
          <a:off x="827584" y="3709971"/>
          <a:ext cx="7632848" cy="2383325"/>
        </p:xfrm>
        <a:graphic>
          <a:graphicData uri="http://schemas.openxmlformats.org/drawingml/2006/table">
            <a:tbl>
              <a:tblPr/>
              <a:tblGrid>
                <a:gridCol w="1646300"/>
                <a:gridCol w="2843610"/>
                <a:gridCol w="3142938"/>
              </a:tblGrid>
              <a:tr h="314737">
                <a:tc>
                  <a:txBody>
                    <a:bodyPr/>
                    <a:lstStyle/>
                    <a:p>
                      <a:pPr algn="ctr" fontAlgn="t"/>
                      <a:r>
                        <a:rPr lang="en-US" sz="1200" dirty="0">
                          <a:effectLst/>
                        </a:rPr>
                        <a:t>Operator</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Example</a:t>
                      </a: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572249">
                <a:tc>
                  <a:txBody>
                    <a:bodyPr/>
                    <a:lstStyle/>
                    <a:p>
                      <a:pPr fontAlgn="t"/>
                      <a:r>
                        <a:rPr lang="en-US" sz="1200" dirty="0" smtClean="0">
                          <a:effectLst/>
                        </a:rPr>
                        <a:t>&amp;</a:t>
                      </a:r>
                    </a:p>
                    <a:p>
                      <a:pPr marL="0" marR="0" indent="0" algn="l" defTabSz="914400" rtl="0" eaLnBrk="1" fontAlgn="t" latinLnBrk="1" hangingPunct="1">
                        <a:lnSpc>
                          <a:spcPct val="100000"/>
                        </a:lnSpc>
                        <a:spcBef>
                          <a:spcPts val="0"/>
                        </a:spcBef>
                        <a:spcAft>
                          <a:spcPts val="0"/>
                        </a:spcAft>
                        <a:buClrTx/>
                        <a:buSzTx/>
                        <a:buFontTx/>
                        <a:buNone/>
                        <a:tabLst/>
                        <a:defRPr/>
                      </a:pPr>
                      <a:r>
                        <a:rPr lang="en-US" altLang="ko-KR" sz="1200" dirty="0" smtClean="0">
                          <a:effectLst/>
                        </a:rPr>
                        <a:t>Logical AND</a:t>
                      </a:r>
                    </a:p>
                    <a:p>
                      <a:pPr fontAlgn="t"/>
                      <a:endParaRPr lang="en-US" sz="1200" dirty="0">
                        <a:effectLst/>
                      </a:endParaRP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000" dirty="0" err="1" smtClean="0">
                          <a:effectLst/>
                        </a:rPr>
                        <a:t>첫번째</a:t>
                      </a:r>
                      <a:r>
                        <a:rPr lang="ko-KR" altLang="en-US" sz="1000" dirty="0" smtClean="0">
                          <a:effectLst/>
                        </a:rPr>
                        <a:t> 조건이 참일 경우 </a:t>
                      </a:r>
                      <a:r>
                        <a:rPr lang="ko-KR" altLang="en-US" sz="1000" dirty="0" err="1" smtClean="0">
                          <a:effectLst/>
                        </a:rPr>
                        <a:t>두번째</a:t>
                      </a:r>
                      <a:r>
                        <a:rPr lang="ko-KR" altLang="en-US" sz="1000" dirty="0" smtClean="0">
                          <a:effectLst/>
                        </a:rPr>
                        <a:t> 조건 결과 전달</a:t>
                      </a:r>
                      <a:endParaRPr lang="en-US" altLang="ko-KR" sz="1000" dirty="0" smtClean="0">
                        <a:effectLst/>
                      </a:endParaRPr>
                    </a:p>
                    <a:p>
                      <a:pPr fontAlgn="t"/>
                      <a:r>
                        <a:rPr lang="ko-KR" altLang="en-US" sz="1000" dirty="0" err="1" smtClean="0">
                          <a:effectLst/>
                        </a:rPr>
                        <a:t>첫번째</a:t>
                      </a:r>
                      <a:r>
                        <a:rPr lang="ko-KR" altLang="en-US" sz="1000" dirty="0" smtClean="0">
                          <a:effectLst/>
                        </a:rPr>
                        <a:t> 조건이 거짓일 경우 </a:t>
                      </a:r>
                      <a:r>
                        <a:rPr lang="ko-KR" altLang="en-US" sz="1000" dirty="0" err="1" smtClean="0">
                          <a:effectLst/>
                        </a:rPr>
                        <a:t>첫번째</a:t>
                      </a:r>
                      <a:r>
                        <a:rPr lang="ko-KR" altLang="en-US" sz="1000" dirty="0" smtClean="0">
                          <a:effectLst/>
                        </a:rPr>
                        <a:t> 조건 결과 전달</a:t>
                      </a:r>
                      <a:endParaRPr lang="en-US" sz="1000" dirty="0">
                        <a:effectLst/>
                      </a:endParaRP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smtClean="0">
                          <a:effectLst/>
                        </a:rPr>
                        <a:t>&gt;&gt;&gt;s ='</a:t>
                      </a:r>
                      <a:r>
                        <a:rPr lang="en-US" sz="1000" dirty="0" err="1" smtClean="0">
                          <a:effectLst/>
                        </a:rPr>
                        <a:t>abc</a:t>
                      </a:r>
                      <a:r>
                        <a:rPr lang="en-US" sz="1000" dirty="0" smtClean="0">
                          <a:effectLst/>
                        </a:rPr>
                        <a:t>' </a:t>
                      </a:r>
                    </a:p>
                    <a:p>
                      <a:pPr fontAlgn="t"/>
                      <a:r>
                        <a:rPr lang="en-US" sz="1000" dirty="0" smtClean="0">
                          <a:effectLst/>
                        </a:rPr>
                        <a:t> &gt;&gt;&gt;(</a:t>
                      </a:r>
                      <a:r>
                        <a:rPr lang="en-US" sz="1000" dirty="0" err="1" smtClean="0">
                          <a:effectLst/>
                        </a:rPr>
                        <a:t>len</a:t>
                      </a:r>
                      <a:r>
                        <a:rPr lang="en-US" sz="1000" dirty="0" smtClean="0">
                          <a:effectLst/>
                        </a:rPr>
                        <a:t>(s) == 3) &amp; </a:t>
                      </a:r>
                      <a:r>
                        <a:rPr lang="en-US" sz="1000" dirty="0" err="1" smtClean="0">
                          <a:effectLst/>
                        </a:rPr>
                        <a:t>s.isalpha</a:t>
                      </a:r>
                      <a:r>
                        <a:rPr lang="en-US" sz="1000" dirty="0" smtClean="0">
                          <a:effectLst/>
                        </a:rPr>
                        <a:t>()</a:t>
                      </a:r>
                    </a:p>
                    <a:p>
                      <a:pPr fontAlgn="t"/>
                      <a:r>
                        <a:rPr lang="en-US" sz="1000" dirty="0" smtClean="0">
                          <a:effectLst/>
                        </a:rPr>
                        <a:t>True</a:t>
                      </a:r>
                    </a:p>
                    <a:p>
                      <a:pPr fontAlgn="t"/>
                      <a:r>
                        <a:rPr lang="en-US" sz="1000" dirty="0" smtClean="0">
                          <a:effectLst/>
                        </a:rPr>
                        <a:t>&gt;&gt;&gt; (</a:t>
                      </a:r>
                      <a:r>
                        <a:rPr lang="en-US" sz="1000" dirty="0" err="1" smtClean="0">
                          <a:effectLst/>
                        </a:rPr>
                        <a:t>len</a:t>
                      </a:r>
                      <a:r>
                        <a:rPr lang="en-US" sz="1000" dirty="0" smtClean="0">
                          <a:effectLst/>
                        </a:rPr>
                        <a:t>(s) == 4) &amp; </a:t>
                      </a:r>
                      <a:r>
                        <a:rPr lang="en-US" sz="1000" dirty="0" err="1" smtClean="0">
                          <a:effectLst/>
                        </a:rPr>
                        <a:t>s.isalpha</a:t>
                      </a:r>
                      <a:r>
                        <a:rPr lang="en-US" sz="1000" dirty="0" smtClean="0">
                          <a:effectLst/>
                        </a:rPr>
                        <a:t>()</a:t>
                      </a:r>
                    </a:p>
                    <a:p>
                      <a:pPr fontAlgn="t"/>
                      <a:r>
                        <a:rPr lang="en-US" sz="1000" dirty="0" smtClean="0">
                          <a:effectLst/>
                        </a:rPr>
                        <a:t>False</a:t>
                      </a:r>
                    </a:p>
                    <a:p>
                      <a:pPr fontAlgn="t"/>
                      <a:r>
                        <a:rPr lang="en-US" sz="1000" dirty="0" smtClean="0">
                          <a:effectLst/>
                        </a:rPr>
                        <a:t>&gt;&gt;&gt; </a:t>
                      </a:r>
                      <a:endParaRPr lang="en-US" sz="1000" dirty="0">
                        <a:effectLst/>
                      </a:endParaRP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01005">
                <a:tc>
                  <a:txBody>
                    <a:bodyPr/>
                    <a:lstStyle/>
                    <a:p>
                      <a:pPr fontAlgn="t"/>
                      <a:r>
                        <a:rPr lang="en-US" altLang="ko-KR" sz="1200" dirty="0" smtClean="0">
                          <a:effectLst/>
                        </a:rPr>
                        <a:t>|</a:t>
                      </a:r>
                    </a:p>
                    <a:p>
                      <a:pPr marL="0" marR="0" indent="0" algn="l" defTabSz="914400" rtl="0" eaLnBrk="1" fontAlgn="t" latinLnBrk="1" hangingPunct="1">
                        <a:lnSpc>
                          <a:spcPct val="100000"/>
                        </a:lnSpc>
                        <a:spcBef>
                          <a:spcPts val="0"/>
                        </a:spcBef>
                        <a:spcAft>
                          <a:spcPts val="0"/>
                        </a:spcAft>
                        <a:buClrTx/>
                        <a:buSzTx/>
                        <a:buFontTx/>
                        <a:buNone/>
                        <a:tabLst/>
                        <a:defRPr/>
                      </a:pPr>
                      <a:r>
                        <a:rPr lang="en-US" altLang="ko-KR" sz="1200" dirty="0" smtClean="0">
                          <a:effectLst/>
                        </a:rPr>
                        <a:t>Logical OR</a:t>
                      </a:r>
                    </a:p>
                    <a:p>
                      <a:pPr fontAlgn="t"/>
                      <a:endParaRPr lang="en-US" sz="1200" dirty="0">
                        <a:effectLst/>
                      </a:endParaRP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ko-KR" altLang="en-US" sz="1000" dirty="0" err="1" smtClean="0">
                          <a:effectLst/>
                        </a:rPr>
                        <a:t>첫번째</a:t>
                      </a:r>
                      <a:r>
                        <a:rPr lang="ko-KR" altLang="en-US" sz="1000" dirty="0" smtClean="0">
                          <a:effectLst/>
                        </a:rPr>
                        <a:t> 조건이 참일 경우 </a:t>
                      </a:r>
                      <a:r>
                        <a:rPr lang="ko-KR" altLang="en-US" sz="1000" dirty="0" err="1" smtClean="0">
                          <a:effectLst/>
                        </a:rPr>
                        <a:t>첫번째</a:t>
                      </a:r>
                      <a:r>
                        <a:rPr lang="ko-KR" altLang="en-US" sz="1000" dirty="0" smtClean="0">
                          <a:effectLst/>
                        </a:rPr>
                        <a:t> 조건 결과 전달</a:t>
                      </a:r>
                      <a:endParaRPr lang="en-US" altLang="ko-KR" sz="1000" dirty="0" smtClean="0">
                        <a:effectLst/>
                      </a:endParaRPr>
                    </a:p>
                    <a:p>
                      <a:pPr fontAlgn="t"/>
                      <a:r>
                        <a:rPr lang="ko-KR" altLang="en-US" sz="1000" dirty="0" err="1" smtClean="0">
                          <a:effectLst/>
                        </a:rPr>
                        <a:t>첫번째</a:t>
                      </a:r>
                      <a:r>
                        <a:rPr lang="ko-KR" altLang="en-US" sz="1000" dirty="0" smtClean="0">
                          <a:effectLst/>
                        </a:rPr>
                        <a:t> 조건이 거짓일 경우 </a:t>
                      </a:r>
                      <a:r>
                        <a:rPr lang="ko-KR" altLang="en-US" sz="1000" dirty="0" err="1" smtClean="0">
                          <a:effectLst/>
                        </a:rPr>
                        <a:t>두번째</a:t>
                      </a:r>
                      <a:r>
                        <a:rPr lang="ko-KR" altLang="en-US" sz="1000" dirty="0" smtClean="0">
                          <a:effectLst/>
                        </a:rPr>
                        <a:t> 조건 결과 전달</a:t>
                      </a:r>
                      <a:endParaRPr lang="en-US" altLang="ko-KR" sz="1000" dirty="0">
                        <a:effectLst/>
                      </a:endParaRP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smtClean="0">
                          <a:effectLst/>
                        </a:rPr>
                        <a:t>&gt;&gt;&gt; (</a:t>
                      </a:r>
                      <a:r>
                        <a:rPr lang="en-US" sz="1000" dirty="0" err="1" smtClean="0">
                          <a:effectLst/>
                        </a:rPr>
                        <a:t>len</a:t>
                      </a:r>
                      <a:r>
                        <a:rPr lang="en-US" sz="1000" dirty="0" smtClean="0">
                          <a:effectLst/>
                        </a:rPr>
                        <a:t>(s) == 3) | </a:t>
                      </a:r>
                      <a:r>
                        <a:rPr lang="en-US" sz="1000" dirty="0" err="1" smtClean="0">
                          <a:effectLst/>
                        </a:rPr>
                        <a:t>s.isdigit</a:t>
                      </a:r>
                      <a:r>
                        <a:rPr lang="en-US" sz="1000" dirty="0" smtClean="0">
                          <a:effectLst/>
                        </a:rPr>
                        <a:t>()</a:t>
                      </a:r>
                    </a:p>
                    <a:p>
                      <a:pPr fontAlgn="t"/>
                      <a:r>
                        <a:rPr lang="en-US" sz="1000" dirty="0" smtClean="0">
                          <a:effectLst/>
                        </a:rPr>
                        <a:t>True</a:t>
                      </a:r>
                    </a:p>
                    <a:p>
                      <a:pPr fontAlgn="t"/>
                      <a:endParaRPr lang="en-US" sz="1000" dirty="0" smtClean="0">
                        <a:effectLst/>
                      </a:endParaRPr>
                    </a:p>
                    <a:p>
                      <a:pPr fontAlgn="t"/>
                      <a:r>
                        <a:rPr lang="en-US" sz="1000" dirty="0" smtClean="0">
                          <a:effectLst/>
                        </a:rPr>
                        <a:t>&gt;&gt;&gt; (</a:t>
                      </a:r>
                      <a:r>
                        <a:rPr lang="en-US" sz="1000" dirty="0" err="1" smtClean="0">
                          <a:effectLst/>
                        </a:rPr>
                        <a:t>len</a:t>
                      </a:r>
                      <a:r>
                        <a:rPr lang="en-US" sz="1000" dirty="0" smtClean="0">
                          <a:effectLst/>
                        </a:rPr>
                        <a:t>(s) == 4) | </a:t>
                      </a:r>
                      <a:r>
                        <a:rPr lang="en-US" sz="1000" dirty="0" err="1" smtClean="0">
                          <a:effectLst/>
                        </a:rPr>
                        <a:t>s.isdigit</a:t>
                      </a:r>
                      <a:r>
                        <a:rPr lang="en-US" sz="1000" dirty="0" smtClean="0">
                          <a:effectLst/>
                        </a:rPr>
                        <a:t>()</a:t>
                      </a:r>
                    </a:p>
                    <a:p>
                      <a:pPr fontAlgn="t"/>
                      <a:r>
                        <a:rPr lang="en-US" sz="1000" dirty="0" smtClean="0">
                          <a:effectLst/>
                        </a:rPr>
                        <a:t>False</a:t>
                      </a:r>
                    </a:p>
                    <a:p>
                      <a:pPr fontAlgn="t"/>
                      <a:r>
                        <a:rPr lang="en-US" sz="1000" dirty="0" smtClean="0">
                          <a:effectLst/>
                        </a:rPr>
                        <a:t>&gt;&gt;&gt; </a:t>
                      </a:r>
                      <a:endParaRPr lang="en-US" sz="1000" dirty="0">
                        <a:effectLst/>
                      </a:endParaRPr>
                    </a:p>
                  </a:txBody>
                  <a:tcPr marL="59947" marR="59947" marT="59947" marB="59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
        <p:nvSpPr>
          <p:cNvPr id="3" name="TextBox 2"/>
          <p:cNvSpPr txBox="1"/>
          <p:nvPr/>
        </p:nvSpPr>
        <p:spPr>
          <a:xfrm>
            <a:off x="539552" y="1916832"/>
            <a:ext cx="7992888" cy="1431161"/>
          </a:xfrm>
          <a:prstGeom prst="rect">
            <a:avLst/>
          </a:prstGeom>
          <a:noFill/>
        </p:spPr>
        <p:txBody>
          <a:bodyPr wrap="square" rtlCol="0">
            <a:spAutoFit/>
          </a:bodyPr>
          <a:lstStyle/>
          <a:p>
            <a:r>
              <a:rPr lang="ko-KR" altLang="en-US" sz="2900" dirty="0" smtClean="0"/>
              <a:t>논리 연산 중에 단축연산이 필요한 경우에 사용하고 두 조건을 전체를 비교할 경우는 기본 논리연산자를 사용해야 함</a:t>
            </a:r>
            <a:endParaRPr lang="ko-KR" altLang="en-US" sz="2900" dirty="0"/>
          </a:p>
        </p:txBody>
      </p:sp>
    </p:spTree>
    <p:extLst>
      <p:ext uri="{BB962C8B-B14F-4D97-AF65-F5344CB8AC3E}">
        <p14:creationId xmlns:p14="http://schemas.microsoft.com/office/powerpoint/2010/main" val="13697876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논리연산자 </a:t>
            </a:r>
            <a:r>
              <a:rPr lang="en-US" altLang="ko-KR" dirty="0" smtClean="0"/>
              <a:t>– </a:t>
            </a:r>
            <a:r>
              <a:rPr lang="ko-KR" altLang="en-US" dirty="0" smtClean="0"/>
              <a:t>단축연산 예시</a:t>
            </a:r>
            <a:endParaRPr lang="ko-KR" altLang="en-US" dirty="0"/>
          </a:p>
        </p:txBody>
      </p:sp>
      <p:sp>
        <p:nvSpPr>
          <p:cNvPr id="24" name="내용 개체 틀 2"/>
          <p:cNvSpPr>
            <a:spLocks noGrp="1"/>
          </p:cNvSpPr>
          <p:nvPr>
            <p:ph sz="quarter" idx="1"/>
          </p:nvPr>
        </p:nvSpPr>
        <p:spPr>
          <a:xfrm>
            <a:off x="457200" y="1772816"/>
            <a:ext cx="8229600" cy="1512168"/>
          </a:xfrm>
        </p:spPr>
        <p:txBody>
          <a:bodyPr>
            <a:normAutofit fontScale="85000" lnSpcReduction="10000"/>
          </a:bodyPr>
          <a:lstStyle/>
          <a:p>
            <a:pPr marL="0" indent="0">
              <a:buNone/>
            </a:pPr>
            <a:r>
              <a:rPr lang="en-US" altLang="ko-KR" dirty="0" smtClean="0"/>
              <a:t>&amp;, | </a:t>
            </a:r>
            <a:r>
              <a:rPr lang="ko-KR" altLang="en-US" dirty="0" smtClean="0"/>
              <a:t>연산을 </a:t>
            </a:r>
            <a:r>
              <a:rPr lang="ko-KR" altLang="en-US" dirty="0" err="1" smtClean="0"/>
              <a:t>비교시</a:t>
            </a:r>
            <a:r>
              <a:rPr lang="ko-KR" altLang="en-US" dirty="0" smtClean="0"/>
              <a:t> </a:t>
            </a:r>
            <a:r>
              <a:rPr lang="ko-KR" altLang="en-US" dirty="0" err="1" smtClean="0"/>
              <a:t>축약형</a:t>
            </a:r>
            <a:r>
              <a:rPr lang="ko-KR" altLang="en-US" dirty="0" smtClean="0"/>
              <a:t> 처리하는데 결과를 </a:t>
            </a:r>
            <a:r>
              <a:rPr lang="ko-KR" altLang="en-US" dirty="0" err="1" smtClean="0"/>
              <a:t>리턴함</a:t>
            </a:r>
            <a:endParaRPr lang="en-US" altLang="ko-KR" dirty="0" smtClean="0"/>
          </a:p>
          <a:p>
            <a:pPr marL="0" indent="0">
              <a:buNone/>
            </a:pPr>
            <a:r>
              <a:rPr lang="en-US" altLang="ko-KR" dirty="0" smtClean="0"/>
              <a:t>&amp; : </a:t>
            </a:r>
            <a:r>
              <a:rPr lang="ko-KR" altLang="en-US" dirty="0" smtClean="0"/>
              <a:t>좌측이 참이면 우측을 리턴</a:t>
            </a:r>
            <a:endParaRPr lang="en-US" altLang="ko-KR" dirty="0" smtClean="0"/>
          </a:p>
          <a:p>
            <a:pPr marL="0" indent="0">
              <a:buNone/>
            </a:pPr>
            <a:r>
              <a:rPr lang="en-US" altLang="ko-KR" dirty="0" smtClean="0"/>
              <a:t>|  : </a:t>
            </a:r>
            <a:r>
              <a:rPr lang="ko-KR" altLang="en-US" dirty="0" smtClean="0"/>
              <a:t>좌측이 거짓이면 우측을 리턴</a:t>
            </a:r>
            <a:endParaRPr lang="en-US" altLang="ko-KR" dirty="0" smtClean="0"/>
          </a:p>
        </p:txBody>
      </p:sp>
      <p:sp>
        <p:nvSpPr>
          <p:cNvPr id="3" name="직사각형 2"/>
          <p:cNvSpPr/>
          <p:nvPr/>
        </p:nvSpPr>
        <p:spPr>
          <a:xfrm>
            <a:off x="1187624" y="3717032"/>
            <a:ext cx="3672408" cy="2376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altLang="ko-KR" sz="1000" dirty="0"/>
              <a:t>&gt;&gt;&gt; (10+1) &amp; 0</a:t>
            </a:r>
          </a:p>
          <a:p>
            <a:r>
              <a:rPr lang="it-IT" altLang="ko-KR" sz="1000" dirty="0"/>
              <a:t>0</a:t>
            </a:r>
          </a:p>
          <a:p>
            <a:r>
              <a:rPr lang="it-IT" altLang="ko-KR" sz="1000" dirty="0"/>
              <a:t>&gt;&gt;&gt; (10+1) | 0</a:t>
            </a:r>
          </a:p>
          <a:p>
            <a:r>
              <a:rPr lang="it-IT" altLang="ko-KR" sz="1000" dirty="0" smtClean="0"/>
              <a:t>11</a:t>
            </a:r>
          </a:p>
          <a:p>
            <a:r>
              <a:rPr lang="it-IT" altLang="ko-KR" sz="1000" dirty="0"/>
              <a:t>&gt;&gt;&gt; 0 |10</a:t>
            </a:r>
          </a:p>
          <a:p>
            <a:r>
              <a:rPr lang="it-IT" altLang="ko-KR" sz="1000" dirty="0"/>
              <a:t>10</a:t>
            </a:r>
          </a:p>
          <a:p>
            <a:r>
              <a:rPr lang="it-IT" altLang="ko-KR" sz="1000" dirty="0"/>
              <a:t>&gt;&gt;&gt;</a:t>
            </a:r>
          </a:p>
        </p:txBody>
      </p:sp>
    </p:spTree>
    <p:extLst>
      <p:ext uri="{BB962C8B-B14F-4D97-AF65-F5344CB8AC3E}">
        <p14:creationId xmlns:p14="http://schemas.microsoft.com/office/powerpoint/2010/main" val="15215021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멤버쉽</a:t>
            </a:r>
            <a:r>
              <a:rPr lang="ko-KR" altLang="en-US" dirty="0" smtClean="0"/>
              <a:t> 연산자</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167970433"/>
              </p:ext>
            </p:extLst>
          </p:nvPr>
        </p:nvGraphicFramePr>
        <p:xfrm>
          <a:off x="827584" y="2564904"/>
          <a:ext cx="7344816" cy="2088232"/>
        </p:xfrm>
        <a:graphic>
          <a:graphicData uri="http://schemas.openxmlformats.org/drawingml/2006/table">
            <a:tbl>
              <a:tblPr/>
              <a:tblGrid>
                <a:gridCol w="885010"/>
                <a:gridCol w="3651494"/>
                <a:gridCol w="2808312"/>
              </a:tblGrid>
              <a:tr h="497198">
                <a:tc>
                  <a:txBody>
                    <a:bodyPr/>
                    <a:lstStyle/>
                    <a:p>
                      <a:pPr algn="ctr" fontAlgn="t"/>
                      <a:r>
                        <a:rPr lang="en-US" sz="1200" dirty="0">
                          <a:effectLst/>
                        </a:rPr>
                        <a:t>Operator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Example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795517">
                <a:tc>
                  <a:txBody>
                    <a:bodyPr/>
                    <a:lstStyle/>
                    <a:p>
                      <a:pPr algn="ctr" fontAlgn="t"/>
                      <a:r>
                        <a:rPr lang="en-US" sz="1200" dirty="0">
                          <a:effectLst/>
                        </a:rPr>
                        <a:t>in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Evaluates to true if it finds a variable in the specified sequence and false otherwise.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x in y, here in results in a 1 if x is a member of sequence 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795517">
                <a:tc>
                  <a:txBody>
                    <a:bodyPr/>
                    <a:lstStyle/>
                    <a:p>
                      <a:pPr algn="ctr" fontAlgn="t"/>
                      <a:r>
                        <a:rPr lang="en-US" sz="1200" dirty="0">
                          <a:effectLst/>
                        </a:rPr>
                        <a:t>not in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Evaluates to true if it does not finds a variable in the specified sequence and false otherwise.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x not in y, here not in results in a 1 if x is not a member of sequence y.</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044743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식별 연산자</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866303051"/>
              </p:ext>
            </p:extLst>
          </p:nvPr>
        </p:nvGraphicFramePr>
        <p:xfrm>
          <a:off x="899592" y="2348881"/>
          <a:ext cx="7416824" cy="2952328"/>
        </p:xfrm>
        <a:graphic>
          <a:graphicData uri="http://schemas.openxmlformats.org/drawingml/2006/table">
            <a:tbl>
              <a:tblPr/>
              <a:tblGrid>
                <a:gridCol w="1068318"/>
                <a:gridCol w="3327747"/>
                <a:gridCol w="3020759"/>
              </a:tblGrid>
              <a:tr h="416354">
                <a:tc>
                  <a:txBody>
                    <a:bodyPr/>
                    <a:lstStyle/>
                    <a:p>
                      <a:pPr algn="l" fontAlgn="t"/>
                      <a:r>
                        <a:rPr lang="en-US" sz="1200" dirty="0">
                          <a:effectLst/>
                        </a:rPr>
                        <a:t>Operator</a:t>
                      </a:r>
                    </a:p>
                  </a:txBody>
                  <a:tcPr marL="58025" marR="58025" marT="58025" marB="580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200">
                          <a:effectLst/>
                        </a:rPr>
                        <a:t>Description</a:t>
                      </a:r>
                    </a:p>
                  </a:txBody>
                  <a:tcPr marL="58025" marR="58025" marT="58025" marB="580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200">
                          <a:effectLst/>
                        </a:rPr>
                        <a:t>Example</a:t>
                      </a:r>
                    </a:p>
                  </a:txBody>
                  <a:tcPr marL="58025" marR="58025" marT="58025" marB="580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1267987">
                <a:tc>
                  <a:txBody>
                    <a:bodyPr/>
                    <a:lstStyle/>
                    <a:p>
                      <a:pPr algn="ctr" fontAlgn="t"/>
                      <a:r>
                        <a:rPr lang="en-US" sz="1200" dirty="0">
                          <a:effectLst/>
                        </a:rPr>
                        <a:t>is</a:t>
                      </a:r>
                    </a:p>
                  </a:txBody>
                  <a:tcPr marL="58025" marR="58025" marT="58025" marB="580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Evaluates to true if the variables on either side of the operator point to the same object and false otherwise.</a:t>
                      </a:r>
                    </a:p>
                  </a:txBody>
                  <a:tcPr marL="58025" marR="58025" marT="58025" marB="580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x is y, here </a:t>
                      </a:r>
                      <a:r>
                        <a:rPr lang="en-US" sz="1200" b="1">
                          <a:effectLst/>
                        </a:rPr>
                        <a:t>is</a:t>
                      </a:r>
                      <a:r>
                        <a:rPr lang="en-US" sz="1200">
                          <a:effectLst/>
                        </a:rPr>
                        <a:t> results in 1 if id(x) equals id(y).</a:t>
                      </a:r>
                    </a:p>
                  </a:txBody>
                  <a:tcPr marL="58025" marR="58025" marT="58025" marB="580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267987">
                <a:tc>
                  <a:txBody>
                    <a:bodyPr/>
                    <a:lstStyle/>
                    <a:p>
                      <a:pPr algn="ctr" fontAlgn="t"/>
                      <a:r>
                        <a:rPr lang="en-US" sz="1200" dirty="0">
                          <a:effectLst/>
                        </a:rPr>
                        <a:t>is not</a:t>
                      </a:r>
                    </a:p>
                  </a:txBody>
                  <a:tcPr marL="58025" marR="58025" marT="58025" marB="580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a:effectLst/>
                        </a:rPr>
                        <a:t>Evaluates to false if the variables on either side of the operator point to the same object and true otherwise.</a:t>
                      </a:r>
                    </a:p>
                  </a:txBody>
                  <a:tcPr marL="58025" marR="58025" marT="58025" marB="580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200" dirty="0">
                          <a:effectLst/>
                        </a:rPr>
                        <a:t>x is not y, here </a:t>
                      </a:r>
                      <a:r>
                        <a:rPr lang="en-US" sz="1200" b="1" dirty="0">
                          <a:effectLst/>
                        </a:rPr>
                        <a:t>is not</a:t>
                      </a:r>
                      <a:r>
                        <a:rPr lang="en-US" sz="1200" dirty="0">
                          <a:effectLst/>
                        </a:rPr>
                        <a:t> results in 1 if id(x) is not </a:t>
                      </a:r>
                    </a:p>
                  </a:txBody>
                  <a:tcPr marL="58025" marR="58025" marT="58025" marB="5802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657885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연산자 우선순위</a:t>
            </a:r>
            <a:endParaRPr lang="ko-KR" altLang="en-US" dirty="0"/>
          </a:p>
        </p:txBody>
      </p:sp>
      <p:graphicFrame>
        <p:nvGraphicFramePr>
          <p:cNvPr id="3" name="표 2"/>
          <p:cNvGraphicFramePr>
            <a:graphicFrameLocks noGrp="1"/>
          </p:cNvGraphicFramePr>
          <p:nvPr>
            <p:extLst>
              <p:ext uri="{D42A27DB-BD31-4B8C-83A1-F6EECF244321}">
                <p14:modId xmlns:p14="http://schemas.microsoft.com/office/powerpoint/2010/main" val="4155565988"/>
              </p:ext>
            </p:extLst>
          </p:nvPr>
        </p:nvGraphicFramePr>
        <p:xfrm>
          <a:off x="827584" y="1916831"/>
          <a:ext cx="7488832" cy="4448140"/>
        </p:xfrm>
        <a:graphic>
          <a:graphicData uri="http://schemas.openxmlformats.org/drawingml/2006/table">
            <a:tbl>
              <a:tblPr/>
              <a:tblGrid>
                <a:gridCol w="2520993"/>
                <a:gridCol w="4967839"/>
              </a:tblGrid>
              <a:tr h="236119">
                <a:tc>
                  <a:txBody>
                    <a:bodyPr/>
                    <a:lstStyle/>
                    <a:p>
                      <a:pPr algn="ctr" fontAlgn="t"/>
                      <a:r>
                        <a:rPr lang="en-US" sz="1000" dirty="0">
                          <a:effectLst/>
                        </a:rPr>
                        <a:t>Operator</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dirty="0">
                          <a:effectLst/>
                        </a:rPr>
                        <a:t>Description</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r>
              <a:tr h="319758">
                <a:tc>
                  <a:txBody>
                    <a:bodyPr/>
                    <a:lstStyle/>
                    <a:p>
                      <a:pPr algn="ctr" fontAlgn="t"/>
                      <a:r>
                        <a:rPr lang="ko-KR" altLang="en-US" sz="1000" dirty="0">
                          <a:effectLst/>
                        </a:rPr>
                        <a:t>**</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Exponentiation (raise to the power)</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691091">
                <a:tc>
                  <a:txBody>
                    <a:bodyPr/>
                    <a:lstStyle/>
                    <a:p>
                      <a:pPr algn="ctr" fontAlgn="t"/>
                      <a:r>
                        <a:rPr lang="en-US" altLang="ko-KR" sz="1000" dirty="0">
                          <a:effectLst/>
                        </a:rPr>
                        <a:t>~ + -</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Ccomplement, unary plus and minus (method names for the last two are +@ and -@)</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12592">
                <a:tc>
                  <a:txBody>
                    <a:bodyPr/>
                    <a:lstStyle/>
                    <a:p>
                      <a:pPr algn="ctr" fontAlgn="t"/>
                      <a:r>
                        <a:rPr lang="ko-KR" altLang="en-US" sz="1000" dirty="0">
                          <a:effectLst/>
                        </a:rPr>
                        <a:t>* </a:t>
                      </a:r>
                      <a:r>
                        <a:rPr lang="en-US" altLang="ko-KR" sz="1000" dirty="0">
                          <a:effectLst/>
                        </a:rPr>
                        <a:t>/ % //</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Multiply, divide, modulo and floor division</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19758">
                <a:tc>
                  <a:txBody>
                    <a:bodyPr/>
                    <a:lstStyle/>
                    <a:p>
                      <a:pPr algn="ctr" fontAlgn="t"/>
                      <a:r>
                        <a:rPr lang="en-US" altLang="ko-KR" sz="1000" dirty="0">
                          <a:effectLst/>
                        </a:rPr>
                        <a:t>+ -</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Addition and subtraction</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19758">
                <a:tc>
                  <a:txBody>
                    <a:bodyPr/>
                    <a:lstStyle/>
                    <a:p>
                      <a:pPr algn="ctr" fontAlgn="t"/>
                      <a:r>
                        <a:rPr lang="en-US" altLang="ko-KR" sz="1000" dirty="0">
                          <a:effectLst/>
                        </a:rPr>
                        <a:t>&gt;&gt; &lt;&lt;</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Right and left bitwise shift</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6119">
                <a:tc>
                  <a:txBody>
                    <a:bodyPr/>
                    <a:lstStyle/>
                    <a:p>
                      <a:pPr algn="ctr" fontAlgn="t"/>
                      <a:r>
                        <a:rPr lang="en-US" altLang="ko-KR" sz="1000" dirty="0">
                          <a:effectLst/>
                        </a:rPr>
                        <a:t>&amp;</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Bitwise 'AND'</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412592">
                <a:tc>
                  <a:txBody>
                    <a:bodyPr/>
                    <a:lstStyle/>
                    <a:p>
                      <a:pPr algn="ctr" fontAlgn="t"/>
                      <a:r>
                        <a:rPr lang="en-US" altLang="ko-KR" sz="1000" dirty="0">
                          <a:effectLst/>
                        </a:rPr>
                        <a:t>^ |</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Bitwise exclusive `OR' and regular `OR'</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6119">
                <a:tc>
                  <a:txBody>
                    <a:bodyPr/>
                    <a:lstStyle/>
                    <a:p>
                      <a:pPr algn="ctr" fontAlgn="t"/>
                      <a:r>
                        <a:rPr lang="en-US" altLang="ko-KR" sz="1000" dirty="0">
                          <a:effectLst/>
                        </a:rPr>
                        <a:t>&lt;= &lt; &gt; &gt;=</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Comparison operators</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6119">
                <a:tc>
                  <a:txBody>
                    <a:bodyPr/>
                    <a:lstStyle/>
                    <a:p>
                      <a:pPr algn="ctr" fontAlgn="t"/>
                      <a:r>
                        <a:rPr lang="en-US" altLang="ko-KR" sz="1000" dirty="0">
                          <a:effectLst/>
                        </a:rPr>
                        <a:t>&lt;&gt; == !=</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Equality operators</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319758">
                <a:tc>
                  <a:txBody>
                    <a:bodyPr/>
                    <a:lstStyle/>
                    <a:p>
                      <a:pPr algn="ctr" fontAlgn="t"/>
                      <a:r>
                        <a:rPr lang="en-US" altLang="ko-KR" sz="1000" dirty="0">
                          <a:effectLst/>
                        </a:rPr>
                        <a:t>= %= /= //= -= += *= **=</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Assignment operators</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6119">
                <a:tc>
                  <a:txBody>
                    <a:bodyPr/>
                    <a:lstStyle/>
                    <a:p>
                      <a:pPr algn="ctr" fontAlgn="t"/>
                      <a:r>
                        <a:rPr lang="en-US" sz="1000" dirty="0">
                          <a:effectLst/>
                        </a:rPr>
                        <a:t>is </a:t>
                      </a:r>
                      <a:r>
                        <a:rPr lang="en-US" sz="1000" dirty="0" err="1">
                          <a:effectLst/>
                        </a:rPr>
                        <a:t>is</a:t>
                      </a:r>
                      <a:r>
                        <a:rPr lang="en-US" sz="1000" dirty="0">
                          <a:effectLst/>
                        </a:rPr>
                        <a:t> not</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Identity operators</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6119">
                <a:tc>
                  <a:txBody>
                    <a:bodyPr/>
                    <a:lstStyle/>
                    <a:p>
                      <a:pPr algn="ctr" fontAlgn="t"/>
                      <a:r>
                        <a:rPr lang="en-US" sz="1000" dirty="0">
                          <a:effectLst/>
                        </a:rPr>
                        <a:t>in not in</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a:effectLst/>
                        </a:rPr>
                        <a:t>Membership operators</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236119">
                <a:tc>
                  <a:txBody>
                    <a:bodyPr/>
                    <a:lstStyle/>
                    <a:p>
                      <a:pPr algn="ctr" fontAlgn="t"/>
                      <a:r>
                        <a:rPr lang="en-US" sz="1000" dirty="0">
                          <a:effectLst/>
                        </a:rPr>
                        <a:t>not or and</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1000" dirty="0">
                          <a:effectLst/>
                        </a:rPr>
                        <a:t>Logical operators</a:t>
                      </a:r>
                    </a:p>
                  </a:txBody>
                  <a:tcPr marL="21759" marR="21759" marT="21759" marB="217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310285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pPr algn="ctr"/>
            <a:r>
              <a:rPr lang="en-US" altLang="ko-KR" dirty="0" smtClean="0"/>
              <a:t>Python</a:t>
            </a:r>
            <a:br>
              <a:rPr lang="en-US" altLang="ko-KR" dirty="0" smtClean="0"/>
            </a:br>
            <a:r>
              <a:rPr lang="ko-KR" altLang="en-US" dirty="0" err="1" smtClean="0"/>
              <a:t>파싱</a:t>
            </a:r>
            <a:r>
              <a:rPr lang="ko-KR" altLang="en-US" dirty="0" smtClean="0"/>
              <a:t> 처리 기준</a:t>
            </a:r>
            <a:endParaRPr lang="ko-KR" altLang="en-US" dirty="0"/>
          </a:p>
        </p:txBody>
      </p:sp>
    </p:spTree>
    <p:extLst>
      <p:ext uri="{BB962C8B-B14F-4D97-AF65-F5344CB8AC3E}">
        <p14:creationId xmlns:p14="http://schemas.microsoft.com/office/powerpoint/2010/main" val="2959062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Builtin</a:t>
            </a:r>
            <a:r>
              <a:rPr lang="en-US" altLang="ko-KR" dirty="0" smtClean="0"/>
              <a:t> type </a:t>
            </a:r>
            <a:r>
              <a:rPr lang="ko-KR" altLang="en-US" dirty="0" smtClean="0"/>
              <a:t>특</a:t>
            </a:r>
            <a:r>
              <a:rPr lang="ko-KR" altLang="en-US" dirty="0"/>
              <a:t>성</a:t>
            </a:r>
          </a:p>
        </p:txBody>
      </p:sp>
      <p:sp>
        <p:nvSpPr>
          <p:cNvPr id="24" name="내용 개체 틀 2"/>
          <p:cNvSpPr>
            <a:spLocks noGrp="1"/>
          </p:cNvSpPr>
          <p:nvPr>
            <p:ph sz="quarter" idx="1"/>
          </p:nvPr>
        </p:nvSpPr>
        <p:spPr>
          <a:xfrm>
            <a:off x="457200" y="1628800"/>
            <a:ext cx="8229600" cy="3672408"/>
          </a:xfrm>
        </p:spPr>
        <p:txBody>
          <a:bodyPr>
            <a:normAutofit fontScale="92500" lnSpcReduction="10000"/>
          </a:bodyPr>
          <a:lstStyle/>
          <a:p>
            <a:pPr marL="320040" lvl="1" indent="0">
              <a:buNone/>
            </a:pPr>
            <a:r>
              <a:rPr lang="ko-KR" altLang="en-US" dirty="0" smtClean="0"/>
              <a:t>객체 내부에 정해진 값이 변경이 가능한지를 구분 </a:t>
            </a:r>
            <a:endParaRPr lang="en-US" altLang="ko-KR" dirty="0" smtClean="0"/>
          </a:p>
          <a:p>
            <a:pPr marL="594360" lvl="2" indent="0">
              <a:buNone/>
            </a:pPr>
            <a:r>
              <a:rPr lang="en-US" altLang="ko-KR" dirty="0" smtClean="0"/>
              <a:t>=&gt; </a:t>
            </a:r>
            <a:r>
              <a:rPr lang="ko-KR" altLang="en-US" dirty="0" smtClean="0"/>
              <a:t>컨테이너 타입 중에  실제 값이 정해지지 않은 </a:t>
            </a:r>
            <a:endParaRPr lang="en-US" altLang="ko-KR" dirty="0" smtClean="0"/>
          </a:p>
          <a:p>
            <a:pPr marL="594360" lvl="2" indent="0">
              <a:buNone/>
            </a:pPr>
            <a:r>
              <a:rPr lang="en-US" altLang="ko-KR" dirty="0"/>
              <a:t> </a:t>
            </a:r>
            <a:r>
              <a:rPr lang="en-US" altLang="ko-KR" dirty="0" smtClean="0"/>
              <a:t>     </a:t>
            </a:r>
            <a:r>
              <a:rPr lang="ko-KR" altLang="en-US" dirty="0" smtClean="0"/>
              <a:t>경우 요소들을 변경이 가능</a:t>
            </a:r>
            <a:endParaRPr lang="en-US" altLang="ko-KR" dirty="0" smtClean="0"/>
          </a:p>
          <a:p>
            <a:pPr marL="0" indent="0">
              <a:buNone/>
            </a:pPr>
            <a:endParaRPr lang="en-US" altLang="ko-KR" dirty="0" smtClean="0"/>
          </a:p>
          <a:p>
            <a:pPr>
              <a:buFont typeface="Wingdings" panose="05000000000000000000" pitchFamily="2" charset="2"/>
              <a:buChar char="§"/>
            </a:pPr>
            <a:r>
              <a:rPr lang="ko-KR" altLang="en-US" dirty="0" smtClean="0"/>
              <a:t>변경불가</a:t>
            </a:r>
            <a:r>
              <a:rPr lang="en-US" altLang="ko-KR" dirty="0" smtClean="0"/>
              <a:t>(immutable) : </a:t>
            </a:r>
            <a:r>
              <a:rPr lang="en-US" altLang="ko-KR" dirty="0" err="1" smtClean="0"/>
              <a:t>int</a:t>
            </a:r>
            <a:r>
              <a:rPr lang="en-US" altLang="ko-KR" dirty="0" smtClean="0"/>
              <a:t>, float, complex,</a:t>
            </a:r>
          </a:p>
          <a:p>
            <a:pPr marL="0" indent="0">
              <a:buNone/>
            </a:pPr>
            <a:r>
              <a:rPr lang="en-US" altLang="ko-KR" dirty="0"/>
              <a:t> </a:t>
            </a:r>
            <a:r>
              <a:rPr lang="en-US" altLang="ko-KR" dirty="0" smtClean="0"/>
              <a:t>    </a:t>
            </a:r>
            <a:r>
              <a:rPr lang="en-US" altLang="ko-KR" dirty="0" err="1" smtClean="0"/>
              <a:t>str</a:t>
            </a:r>
            <a:r>
              <a:rPr lang="en-US" altLang="ko-KR" dirty="0" smtClean="0"/>
              <a:t>/</a:t>
            </a:r>
            <a:r>
              <a:rPr lang="en-US" altLang="ko-KR" dirty="0" err="1" smtClean="0"/>
              <a:t>unicode</a:t>
            </a:r>
            <a:r>
              <a:rPr lang="en-US" altLang="ko-KR" dirty="0"/>
              <a:t>/</a:t>
            </a:r>
            <a:r>
              <a:rPr lang="en-US" altLang="ko-KR" dirty="0" smtClean="0"/>
              <a:t>bytes</a:t>
            </a:r>
            <a:r>
              <a:rPr lang="en-US" altLang="ko-KR" dirty="0" smtClean="0"/>
              <a:t>, tuple, </a:t>
            </a:r>
            <a:r>
              <a:rPr lang="en-US" altLang="ko-KR" dirty="0" err="1" smtClean="0"/>
              <a:t>frozenset</a:t>
            </a:r>
            <a:endParaRPr lang="en-US" altLang="ko-KR" dirty="0" smtClean="0"/>
          </a:p>
          <a:p>
            <a:pPr marL="0" indent="0">
              <a:buNone/>
            </a:pPr>
            <a:endParaRPr lang="en-US" altLang="ko-KR" dirty="0" smtClean="0"/>
          </a:p>
          <a:p>
            <a:pPr>
              <a:buFont typeface="Wingdings" panose="05000000000000000000" pitchFamily="2" charset="2"/>
              <a:buChar char="§"/>
            </a:pPr>
            <a:r>
              <a:rPr lang="ko-KR" altLang="en-US" dirty="0" smtClean="0"/>
              <a:t>변경가능</a:t>
            </a:r>
            <a:r>
              <a:rPr lang="en-US" altLang="ko-KR" dirty="0" smtClean="0"/>
              <a:t>(mutable) : list, </a:t>
            </a:r>
            <a:r>
              <a:rPr lang="en-US" altLang="ko-KR" dirty="0" err="1" smtClean="0"/>
              <a:t>dict</a:t>
            </a:r>
            <a:r>
              <a:rPr lang="en-US" altLang="ko-KR" dirty="0" smtClean="0"/>
              <a:t>, set, bytes-array</a:t>
            </a:r>
          </a:p>
        </p:txBody>
      </p:sp>
    </p:spTree>
    <p:extLst>
      <p:ext uri="{BB962C8B-B14F-4D97-AF65-F5344CB8AC3E}">
        <p14:creationId xmlns:p14="http://schemas.microsoft.com/office/powerpoint/2010/main" val="1108496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ko-KR" altLang="en-US" dirty="0" err="1" smtClean="0"/>
              <a:t>식별자</a:t>
            </a:r>
            <a:endParaRPr lang="ko-KR" altLang="en-US" dirty="0"/>
          </a:p>
        </p:txBody>
      </p:sp>
    </p:spTree>
    <p:extLst>
      <p:ext uri="{BB962C8B-B14F-4D97-AF65-F5344CB8AC3E}">
        <p14:creationId xmlns:p14="http://schemas.microsoft.com/office/powerpoint/2010/main" val="38782032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식별자</a:t>
            </a:r>
            <a:r>
              <a:rPr lang="ko-KR" altLang="en-US" dirty="0" smtClean="0"/>
              <a:t> 란 </a:t>
            </a:r>
            <a:endParaRPr lang="ko-KR" altLang="en-US" dirty="0"/>
          </a:p>
        </p:txBody>
      </p:sp>
      <p:sp>
        <p:nvSpPr>
          <p:cNvPr id="3" name="내용 개체 틀 2"/>
          <p:cNvSpPr>
            <a:spLocks noGrp="1"/>
          </p:cNvSpPr>
          <p:nvPr>
            <p:ph sz="quarter" idx="1"/>
          </p:nvPr>
        </p:nvSpPr>
        <p:spPr/>
        <p:txBody>
          <a:bodyPr>
            <a:normAutofit/>
          </a:bodyPr>
          <a:lstStyle/>
          <a:p>
            <a:pPr marL="457200" lvl="1" indent="0" fontAlgn="base">
              <a:buNone/>
            </a:pPr>
            <a:r>
              <a:rPr lang="ko-KR" altLang="en-US" dirty="0" err="1" smtClean="0"/>
              <a:t>식별자는</a:t>
            </a:r>
            <a:r>
              <a:rPr lang="ko-KR" altLang="en-US" dirty="0" smtClean="0"/>
              <a:t> 이름공간에서 별도로 구별할 수 있는 이름 정의</a:t>
            </a:r>
            <a:endParaRPr lang="en-US" altLang="ko-KR" dirty="0" smtClean="0"/>
          </a:p>
          <a:p>
            <a:pPr marL="457200" lvl="1" indent="0" fontAlgn="base">
              <a:buNone/>
            </a:pPr>
            <a:endParaRPr lang="en-US" altLang="ko-KR" dirty="0"/>
          </a:p>
          <a:p>
            <a:pPr marL="457200" lvl="1" indent="0" fontAlgn="base">
              <a:buNone/>
            </a:pPr>
            <a:r>
              <a:rPr lang="ko-KR" altLang="en-US" dirty="0" err="1" smtClean="0"/>
              <a:t>식별자</a:t>
            </a:r>
            <a:r>
              <a:rPr lang="ko-KR" altLang="en-US" dirty="0" smtClean="0"/>
              <a:t> 대상</a:t>
            </a:r>
            <a:r>
              <a:rPr lang="en-US" altLang="ko-KR" dirty="0" smtClean="0"/>
              <a:t>: </a:t>
            </a:r>
            <a:r>
              <a:rPr lang="ko-KR" altLang="en-US" dirty="0" smtClean="0"/>
              <a:t>변수</a:t>
            </a:r>
            <a:r>
              <a:rPr lang="en-US" altLang="ko-KR" dirty="0" smtClean="0"/>
              <a:t>, </a:t>
            </a:r>
            <a:r>
              <a:rPr lang="ko-KR" altLang="en-US" dirty="0" smtClean="0"/>
              <a:t>함수</a:t>
            </a:r>
            <a:r>
              <a:rPr lang="en-US" altLang="ko-KR" dirty="0" smtClean="0"/>
              <a:t>,</a:t>
            </a:r>
            <a:r>
              <a:rPr lang="ko-KR" altLang="en-US" dirty="0" smtClean="0"/>
              <a:t>객</a:t>
            </a:r>
            <a:r>
              <a:rPr lang="ko-KR" altLang="en-US" dirty="0"/>
              <a:t>체</a:t>
            </a:r>
            <a:r>
              <a:rPr lang="en-US" altLang="ko-KR" dirty="0" smtClean="0"/>
              <a:t>,</a:t>
            </a:r>
            <a:r>
              <a:rPr lang="ko-KR" altLang="en-US" dirty="0" smtClean="0"/>
              <a:t>모듈</a:t>
            </a:r>
            <a:r>
              <a:rPr lang="en-US" altLang="ko-KR" dirty="0" smtClean="0"/>
              <a:t>, </a:t>
            </a:r>
            <a:r>
              <a:rPr lang="ko-KR" altLang="en-US" dirty="0" smtClean="0"/>
              <a:t>패키지 등등</a:t>
            </a:r>
            <a:endParaRPr lang="en-US" altLang="ko-KR" dirty="0" smtClean="0"/>
          </a:p>
          <a:p>
            <a:pPr marL="457200" lvl="1" indent="0" fontAlgn="base">
              <a:buNone/>
            </a:pPr>
            <a:endParaRPr lang="en-US" altLang="ko-KR" dirty="0"/>
          </a:p>
          <a:p>
            <a:pPr marL="457200" lvl="1" indent="0" fontAlgn="base">
              <a:buNone/>
            </a:pPr>
            <a:r>
              <a:rPr lang="ko-KR" altLang="en-US" dirty="0" err="1" smtClean="0"/>
              <a:t>파이썬은</a:t>
            </a:r>
            <a:r>
              <a:rPr lang="ko-KR" altLang="en-US" dirty="0" smtClean="0"/>
              <a:t> 이름으로 식별하기 때문에 동일한 이름이 만들어지면 재할당됨</a:t>
            </a:r>
            <a:endParaRPr lang="ko-KR" altLang="en-US" dirty="0"/>
          </a:p>
        </p:txBody>
      </p:sp>
    </p:spTree>
    <p:extLst>
      <p:ext uri="{BB962C8B-B14F-4D97-AF65-F5344CB8AC3E}">
        <p14:creationId xmlns:p14="http://schemas.microsoft.com/office/powerpoint/2010/main" val="40880936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식별자</a:t>
            </a:r>
            <a:r>
              <a:rPr lang="ko-KR" altLang="en-US" dirty="0" smtClean="0"/>
              <a:t> 처리 원칙 </a:t>
            </a:r>
            <a:endParaRPr lang="ko-KR" altLang="en-US" dirty="0"/>
          </a:p>
        </p:txBody>
      </p:sp>
      <p:sp>
        <p:nvSpPr>
          <p:cNvPr id="3" name="내용 개체 틀 2"/>
          <p:cNvSpPr>
            <a:spLocks noGrp="1"/>
          </p:cNvSpPr>
          <p:nvPr>
            <p:ph sz="quarter" idx="1"/>
          </p:nvPr>
        </p:nvSpPr>
        <p:spPr>
          <a:xfrm>
            <a:off x="612648" y="1600200"/>
            <a:ext cx="8153400" cy="3629000"/>
          </a:xfrm>
        </p:spPr>
        <p:txBody>
          <a:bodyPr>
            <a:normAutofit/>
          </a:bodyPr>
          <a:lstStyle/>
          <a:p>
            <a:pPr marL="914400" lvl="1" indent="-457200" fontAlgn="base">
              <a:buFont typeface="Wingdings" panose="05000000000000000000" pitchFamily="2" charset="2"/>
              <a:buChar char="§"/>
            </a:pPr>
            <a:r>
              <a:rPr lang="ko-KR" altLang="en-US" dirty="0"/>
              <a:t>클래스 이름은 대문자로 </a:t>
            </a:r>
            <a:r>
              <a:rPr lang="ko-KR" altLang="en-US" dirty="0" smtClean="0"/>
              <a:t>시작</a:t>
            </a:r>
            <a:endParaRPr lang="en-US" altLang="ko-KR" dirty="0"/>
          </a:p>
          <a:p>
            <a:pPr marL="914400" lvl="1" indent="-457200" fontAlgn="base">
              <a:buFont typeface="Wingdings" panose="05000000000000000000" pitchFamily="2" charset="2"/>
              <a:buChar char="§"/>
            </a:pPr>
            <a:r>
              <a:rPr lang="ko-KR" altLang="en-US" dirty="0" smtClean="0"/>
              <a:t>클래스 이름 이외는 소문자로 시작</a:t>
            </a:r>
            <a:endParaRPr lang="en-US" altLang="ko-KR" dirty="0"/>
          </a:p>
          <a:p>
            <a:pPr marL="914400" lvl="1" indent="-457200" fontAlgn="base">
              <a:buFont typeface="Wingdings" panose="05000000000000000000" pitchFamily="2" charset="2"/>
              <a:buChar char="§"/>
            </a:pPr>
            <a:r>
              <a:rPr lang="ko-KR" altLang="en-US" dirty="0"/>
              <a:t>하나의 밑줄과 </a:t>
            </a:r>
            <a:r>
              <a:rPr lang="ko-KR" altLang="en-US" dirty="0" err="1"/>
              <a:t>식별자를</a:t>
            </a:r>
            <a:r>
              <a:rPr lang="ko-KR" altLang="en-US" dirty="0"/>
              <a:t> 시작하면 </a:t>
            </a:r>
            <a:r>
              <a:rPr lang="en-US" altLang="ko-KR" dirty="0" smtClean="0"/>
              <a:t>Private</a:t>
            </a:r>
            <a:endParaRPr lang="en-US" altLang="ko-KR" dirty="0"/>
          </a:p>
          <a:p>
            <a:pPr marL="914400" lvl="1" indent="-457200" fontAlgn="base">
              <a:buFont typeface="Wingdings" panose="05000000000000000000" pitchFamily="2" charset="2"/>
              <a:buChar char="§"/>
            </a:pPr>
            <a:r>
              <a:rPr lang="ko-KR" altLang="en-US" dirty="0"/>
              <a:t>두 개의 주요 밑줄 </a:t>
            </a:r>
            <a:r>
              <a:rPr lang="ko-KR" altLang="en-US" dirty="0" err="1"/>
              <a:t>식별자를</a:t>
            </a:r>
            <a:r>
              <a:rPr lang="ko-KR" altLang="en-US" dirty="0"/>
              <a:t> 시작하면 강력한 </a:t>
            </a:r>
            <a:r>
              <a:rPr lang="en-US" altLang="ko-KR" dirty="0" smtClean="0"/>
              <a:t>Private </a:t>
            </a:r>
            <a:endParaRPr lang="en-US" altLang="ko-KR" dirty="0"/>
          </a:p>
          <a:p>
            <a:pPr marL="914400" lvl="1" indent="-457200" fontAlgn="base">
              <a:buFont typeface="Wingdings" panose="05000000000000000000" pitchFamily="2" charset="2"/>
              <a:buChar char="§"/>
            </a:pPr>
            <a:r>
              <a:rPr lang="ko-KR" altLang="en-US" dirty="0" smtClean="0"/>
              <a:t>앞뒤로 </a:t>
            </a:r>
            <a:r>
              <a:rPr lang="ko-KR" altLang="en-US" dirty="0" err="1" smtClean="0"/>
              <a:t>두개의</a:t>
            </a:r>
            <a:r>
              <a:rPr lang="ko-KR" altLang="en-US" dirty="0" smtClean="0"/>
              <a:t> 밑줄로 </a:t>
            </a:r>
            <a:r>
              <a:rPr lang="ko-KR" altLang="en-US" dirty="0"/>
              <a:t>끝나는 경우</a:t>
            </a:r>
            <a:r>
              <a:rPr lang="en-US" altLang="ko-KR" dirty="0"/>
              <a:t>, </a:t>
            </a:r>
            <a:r>
              <a:rPr lang="ko-KR" altLang="en-US" dirty="0" smtClean="0"/>
              <a:t>언어 </a:t>
            </a:r>
            <a:r>
              <a:rPr lang="ko-KR" altLang="en-US" dirty="0"/>
              <a:t>정의 특별한 </a:t>
            </a:r>
            <a:r>
              <a:rPr lang="ko-KR" altLang="en-US" dirty="0" smtClean="0"/>
              <a:t>이름으로 사용</a:t>
            </a:r>
            <a:endParaRPr lang="ko-KR" altLang="en-US" dirty="0"/>
          </a:p>
        </p:txBody>
      </p:sp>
    </p:spTree>
    <p:extLst>
      <p:ext uri="{BB962C8B-B14F-4D97-AF65-F5344CB8AC3E}">
        <p14:creationId xmlns:p14="http://schemas.microsoft.com/office/powerpoint/2010/main" val="3069638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문장 구분  </a:t>
            </a:r>
            <a:endParaRPr lang="ko-KR" altLang="en-US" dirty="0"/>
          </a:p>
        </p:txBody>
      </p:sp>
      <p:sp>
        <p:nvSpPr>
          <p:cNvPr id="3" name="내용 개체 틀 2"/>
          <p:cNvSpPr>
            <a:spLocks noGrp="1"/>
          </p:cNvSpPr>
          <p:nvPr>
            <p:ph sz="quarter" idx="1"/>
          </p:nvPr>
        </p:nvSpPr>
        <p:spPr/>
        <p:txBody>
          <a:bodyPr>
            <a:normAutofit/>
          </a:bodyPr>
          <a:lstStyle/>
          <a:p>
            <a:pPr marL="914400" lvl="1" indent="-457200" fontAlgn="base">
              <a:buFont typeface="Wingdings" panose="05000000000000000000" pitchFamily="2" charset="2"/>
              <a:buChar char="§"/>
            </a:pPr>
            <a:r>
              <a:rPr lang="ko-KR" altLang="en-US" dirty="0" smtClean="0"/>
              <a:t>멀티라인</a:t>
            </a:r>
            <a:r>
              <a:rPr lang="en-US" altLang="ko-KR" dirty="0" smtClean="0"/>
              <a:t>(\) : </a:t>
            </a:r>
            <a:r>
              <a:rPr lang="ko-KR" altLang="en-US" dirty="0"/>
              <a:t> </a:t>
            </a:r>
            <a:r>
              <a:rPr lang="ko-KR" altLang="en-US" dirty="0" smtClean="0"/>
              <a:t>여러 문장을 하나로 처리</a:t>
            </a:r>
            <a:endParaRPr lang="en-US" altLang="ko-KR" dirty="0" smtClean="0"/>
          </a:p>
          <a:p>
            <a:pPr marL="914400" lvl="1" indent="-457200" fontAlgn="base">
              <a:buFont typeface="Wingdings" panose="05000000000000000000" pitchFamily="2" charset="2"/>
              <a:buChar char="§"/>
            </a:pPr>
            <a:r>
              <a:rPr lang="ko-KR" altLang="en-US" dirty="0" smtClean="0"/>
              <a:t>블록 구분</a:t>
            </a:r>
            <a:r>
              <a:rPr lang="en-US" altLang="ko-KR" dirty="0" smtClean="0"/>
              <a:t> :  intention</a:t>
            </a:r>
            <a:r>
              <a:rPr lang="ko-KR" altLang="en-US" dirty="0" smtClean="0"/>
              <a:t>으로 구분</a:t>
            </a:r>
            <a:endParaRPr lang="en-US" altLang="ko-KR" dirty="0" smtClean="0"/>
          </a:p>
          <a:p>
            <a:pPr marL="914400" lvl="1" indent="-457200" fontAlgn="base">
              <a:buFont typeface="Wingdings" panose="05000000000000000000" pitchFamily="2" charset="2"/>
              <a:buChar char="§"/>
            </a:pPr>
            <a:r>
              <a:rPr lang="ko-KR" altLang="en-US" dirty="0" smtClean="0"/>
              <a:t>라인 구분 </a:t>
            </a:r>
            <a:r>
              <a:rPr lang="en-US" altLang="ko-KR" dirty="0" smtClean="0"/>
              <a:t>: </a:t>
            </a:r>
            <a:r>
              <a:rPr lang="ko-KR" altLang="en-US" dirty="0" err="1" smtClean="0"/>
              <a:t>개행문자</a:t>
            </a:r>
            <a:r>
              <a:rPr lang="en-US" altLang="ko-KR" dirty="0" smtClean="0"/>
              <a:t>(\n)</a:t>
            </a:r>
            <a:r>
              <a:rPr lang="ko-KR" altLang="en-US" dirty="0" smtClean="0"/>
              <a:t>를 기준으로 구분</a:t>
            </a:r>
            <a:endParaRPr lang="en-US" altLang="ko-KR" dirty="0" smtClean="0"/>
          </a:p>
          <a:p>
            <a:pPr marL="914400" lvl="1" indent="-457200" fontAlgn="base">
              <a:buFont typeface="Wingdings" panose="05000000000000000000" pitchFamily="2" charset="2"/>
              <a:buChar char="§"/>
            </a:pPr>
            <a:r>
              <a:rPr lang="ko-KR" altLang="en-US" dirty="0" smtClean="0"/>
              <a:t>주석 </a:t>
            </a:r>
            <a:r>
              <a:rPr lang="en-US" altLang="ko-KR" dirty="0" smtClean="0"/>
              <a:t>(#)   :  </a:t>
            </a:r>
            <a:r>
              <a:rPr lang="ko-KR" altLang="en-US" dirty="0" err="1" smtClean="0"/>
              <a:t>파이썬</a:t>
            </a:r>
            <a:r>
              <a:rPr lang="ko-KR" altLang="en-US" dirty="0" smtClean="0"/>
              <a:t> 문장과 구분한 설명</a:t>
            </a:r>
            <a:endParaRPr lang="en-US" altLang="ko-KR" dirty="0" smtClean="0"/>
          </a:p>
          <a:p>
            <a:pPr marL="914400" lvl="1" indent="-457200" fontAlgn="base">
              <a:buFont typeface="Wingdings" panose="05000000000000000000" pitchFamily="2" charset="2"/>
              <a:buChar char="§"/>
            </a:pPr>
            <a:r>
              <a:rPr lang="en-US" altLang="ko-KR" dirty="0" smtClean="0"/>
              <a:t>Doc </a:t>
            </a:r>
            <a:r>
              <a:rPr lang="ko-KR" altLang="en-US" dirty="0" smtClean="0"/>
              <a:t>설명 </a:t>
            </a:r>
            <a:r>
              <a:rPr lang="en-US" altLang="ko-KR" dirty="0"/>
              <a:t>:  single ('), double (") and triple (''' or """) quotes </a:t>
            </a:r>
            <a:r>
              <a:rPr lang="ko-KR" altLang="en-US" dirty="0" smtClean="0"/>
              <a:t>를 프로그램 맨 앞에 넣으면 </a:t>
            </a:r>
            <a:r>
              <a:rPr lang="ko-KR" altLang="en-US" dirty="0" err="1" smtClean="0"/>
              <a:t>모듈명</a:t>
            </a:r>
            <a:r>
              <a:rPr lang="en-US" altLang="ko-KR" dirty="0" smtClean="0"/>
              <a:t>.__doc__ </a:t>
            </a:r>
            <a:r>
              <a:rPr lang="ko-KR" altLang="en-US" dirty="0" smtClean="0"/>
              <a:t>로 검색가능</a:t>
            </a:r>
            <a:endParaRPr lang="en-US" altLang="ko-KR" dirty="0" smtClean="0"/>
          </a:p>
          <a:p>
            <a:pPr marL="914400" lvl="1" indent="-457200" fontAlgn="base">
              <a:buFont typeface="Wingdings" panose="05000000000000000000" pitchFamily="2" charset="2"/>
              <a:buChar char="§"/>
            </a:pPr>
            <a:r>
              <a:rPr lang="ko-KR" altLang="en-US" dirty="0" err="1" smtClean="0"/>
              <a:t>한문장으로</a:t>
            </a:r>
            <a:r>
              <a:rPr lang="ko-KR" altLang="en-US" dirty="0" smtClean="0"/>
              <a:t> 그룹화</a:t>
            </a:r>
            <a:r>
              <a:rPr lang="en-US" altLang="ko-KR" dirty="0" smtClean="0"/>
              <a:t>(;) : </a:t>
            </a:r>
            <a:r>
              <a:rPr lang="ko-KR" altLang="en-US" dirty="0" err="1" smtClean="0"/>
              <a:t>여러문장을</a:t>
            </a:r>
            <a:r>
              <a:rPr lang="ko-KR" altLang="en-US" dirty="0" smtClean="0"/>
              <a:t> </a:t>
            </a:r>
            <a:r>
              <a:rPr lang="en-US" altLang="ko-KR" dirty="0" smtClean="0"/>
              <a:t>;</a:t>
            </a:r>
            <a:r>
              <a:rPr lang="ko-KR" altLang="en-US" dirty="0" smtClean="0"/>
              <a:t>로 연결해서 한 문장으로 만들 수 있음</a:t>
            </a:r>
            <a:endParaRPr lang="en-US" altLang="ko-KR" dirty="0"/>
          </a:p>
        </p:txBody>
      </p:sp>
    </p:spTree>
    <p:extLst>
      <p:ext uri="{BB962C8B-B14F-4D97-AF65-F5344CB8AC3E}">
        <p14:creationId xmlns:p14="http://schemas.microsoft.com/office/powerpoint/2010/main" val="360172784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문장 구분</a:t>
            </a:r>
            <a:r>
              <a:rPr lang="en-US" altLang="ko-KR" dirty="0" smtClean="0"/>
              <a:t>- doc </a:t>
            </a:r>
            <a:r>
              <a:rPr lang="ko-KR" altLang="en-US" dirty="0" smtClean="0"/>
              <a:t>처리  </a:t>
            </a:r>
            <a:endParaRPr lang="ko-KR" altLang="en-US" dirty="0"/>
          </a:p>
        </p:txBody>
      </p:sp>
      <p:sp>
        <p:nvSpPr>
          <p:cNvPr id="3" name="내용 개체 틀 2"/>
          <p:cNvSpPr>
            <a:spLocks noGrp="1"/>
          </p:cNvSpPr>
          <p:nvPr>
            <p:ph sz="quarter" idx="1"/>
          </p:nvPr>
        </p:nvSpPr>
        <p:spPr>
          <a:xfrm>
            <a:off x="612648" y="1600200"/>
            <a:ext cx="8153400" cy="892696"/>
          </a:xfrm>
        </p:spPr>
        <p:txBody>
          <a:bodyPr>
            <a:normAutofit/>
          </a:bodyPr>
          <a:lstStyle/>
          <a:p>
            <a:pPr marL="457200" lvl="1" indent="0" fontAlgn="base">
              <a:buNone/>
            </a:pPr>
            <a:r>
              <a:rPr lang="ko-KR" altLang="en-US" dirty="0" smtClean="0"/>
              <a:t>모듈 내부에 모듈에 대한 설명이 필요할 경우 넣는 법</a:t>
            </a:r>
            <a:endParaRPr lang="en-US" altLang="ko-KR" dirty="0" smtClean="0"/>
          </a:p>
        </p:txBody>
      </p:sp>
      <p:sp>
        <p:nvSpPr>
          <p:cNvPr id="5" name="직사각형 4"/>
          <p:cNvSpPr/>
          <p:nvPr/>
        </p:nvSpPr>
        <p:spPr>
          <a:xfrm>
            <a:off x="5292080" y="3212976"/>
            <a:ext cx="3240360"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a:t>&gt;&gt;&gt; import </a:t>
            </a:r>
            <a:r>
              <a:rPr lang="en-US" altLang="ko-KR" sz="1000" dirty="0" err="1"/>
              <a:t>doctest</a:t>
            </a:r>
            <a:endParaRPr lang="en-US" altLang="ko-KR" sz="1000" dirty="0"/>
          </a:p>
          <a:p>
            <a:r>
              <a:rPr lang="en-US" altLang="ko-KR" sz="1000" dirty="0"/>
              <a:t>hello world </a:t>
            </a:r>
          </a:p>
          <a:p>
            <a:r>
              <a:rPr lang="en-US" altLang="ko-KR" sz="1000" dirty="0"/>
              <a:t>&gt;&gt;&gt; </a:t>
            </a:r>
            <a:r>
              <a:rPr lang="en-US" altLang="ko-KR" sz="1000" dirty="0" err="1"/>
              <a:t>doctest</a:t>
            </a:r>
            <a:r>
              <a:rPr lang="en-US" altLang="ko-KR" sz="1000" dirty="0"/>
              <a:t>.__doc__</a:t>
            </a:r>
          </a:p>
          <a:p>
            <a:r>
              <a:rPr lang="en-US" altLang="ko-KR" sz="1000" dirty="0"/>
              <a:t>'\</a:t>
            </a:r>
            <a:r>
              <a:rPr lang="en-US" altLang="ko-KR" sz="1000" dirty="0" err="1"/>
              <a:t>nCreated</a:t>
            </a:r>
            <a:r>
              <a:rPr lang="en-US" altLang="ko-KR" sz="1000" dirty="0"/>
              <a:t> on Fri Jan 08 14:46:31 2016\n\</a:t>
            </a:r>
            <a:r>
              <a:rPr lang="en-US" altLang="ko-KR" sz="1000" dirty="0" err="1"/>
              <a:t>n@author</a:t>
            </a:r>
            <a:r>
              <a:rPr lang="en-US" altLang="ko-KR" sz="1000" dirty="0"/>
              <a:t>: 06411\n'</a:t>
            </a:r>
          </a:p>
          <a:p>
            <a:r>
              <a:rPr lang="en-US" altLang="ko-KR" sz="1000" dirty="0"/>
              <a:t>&gt;&gt;&gt; </a:t>
            </a:r>
            <a:endParaRPr lang="ko-KR" altLang="en-US" sz="1000" dirty="0"/>
          </a:p>
        </p:txBody>
      </p:sp>
      <p:sp>
        <p:nvSpPr>
          <p:cNvPr id="6" name="직사각형 5"/>
          <p:cNvSpPr/>
          <p:nvPr/>
        </p:nvSpPr>
        <p:spPr>
          <a:xfrm>
            <a:off x="971600" y="3212976"/>
            <a:ext cx="3240360"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000" dirty="0" smtClean="0"/>
              <a:t># doctest.py </a:t>
            </a:r>
          </a:p>
          <a:p>
            <a:r>
              <a:rPr lang="en-US" altLang="ko-KR" sz="1000" dirty="0"/>
              <a:t>#</a:t>
            </a:r>
            <a:r>
              <a:rPr lang="en-US" altLang="ko-KR" sz="1000" dirty="0" smtClean="0"/>
              <a:t> </a:t>
            </a:r>
            <a:r>
              <a:rPr lang="en-US" altLang="ko-KR" sz="1000" dirty="0"/>
              <a:t>-*- coding: utf-8 -*-</a:t>
            </a:r>
          </a:p>
          <a:p>
            <a:r>
              <a:rPr lang="en-US" altLang="ko-KR" sz="1000" dirty="0"/>
              <a:t>"""</a:t>
            </a:r>
          </a:p>
          <a:p>
            <a:r>
              <a:rPr lang="en-US" altLang="ko-KR" sz="1000" dirty="0"/>
              <a:t>Created on Fri Jan 08 14:46:31 2016</a:t>
            </a:r>
          </a:p>
          <a:p>
            <a:r>
              <a:rPr lang="en-US" altLang="ko-KR" sz="1000" dirty="0"/>
              <a:t/>
            </a:r>
            <a:br>
              <a:rPr lang="en-US" altLang="ko-KR" sz="1000" dirty="0"/>
            </a:br>
            <a:endParaRPr lang="en-US" altLang="ko-KR" sz="1000" dirty="0"/>
          </a:p>
          <a:p>
            <a:r>
              <a:rPr lang="en-US" altLang="ko-KR" sz="1000" dirty="0"/>
              <a:t>@author: 06411</a:t>
            </a:r>
          </a:p>
          <a:p>
            <a:r>
              <a:rPr lang="en-US" altLang="ko-KR" sz="1000" dirty="0"/>
              <a:t>"""</a:t>
            </a:r>
          </a:p>
          <a:p>
            <a:r>
              <a:rPr lang="en-US" altLang="ko-KR" sz="1000" dirty="0"/>
              <a:t/>
            </a:r>
            <a:br>
              <a:rPr lang="en-US" altLang="ko-KR" sz="1000" dirty="0"/>
            </a:br>
            <a:endParaRPr lang="en-US" altLang="ko-KR" sz="1000" dirty="0"/>
          </a:p>
          <a:p>
            <a:r>
              <a:rPr lang="en-US" altLang="ko-KR" sz="1000" dirty="0"/>
              <a:t>print("hello world ")</a:t>
            </a:r>
            <a:endParaRPr lang="ko-KR" altLang="en-US" sz="1000" dirty="0"/>
          </a:p>
        </p:txBody>
      </p:sp>
      <p:sp>
        <p:nvSpPr>
          <p:cNvPr id="7" name="TextBox 6"/>
          <p:cNvSpPr txBox="1"/>
          <p:nvPr/>
        </p:nvSpPr>
        <p:spPr>
          <a:xfrm>
            <a:off x="5940152" y="2708920"/>
            <a:ext cx="1944216" cy="369332"/>
          </a:xfrm>
          <a:prstGeom prst="rect">
            <a:avLst/>
          </a:prstGeom>
          <a:noFill/>
        </p:spPr>
        <p:txBody>
          <a:bodyPr wrap="square" rtlCol="0">
            <a:spAutoFit/>
          </a:bodyPr>
          <a:lstStyle/>
          <a:p>
            <a:pPr algn="ctr"/>
            <a:r>
              <a:rPr lang="ko-KR" altLang="en-US" smtClean="0"/>
              <a:t>모듈 처리</a:t>
            </a:r>
            <a:endParaRPr lang="ko-KR" altLang="en-US"/>
          </a:p>
        </p:txBody>
      </p:sp>
      <p:sp>
        <p:nvSpPr>
          <p:cNvPr id="8" name="TextBox 7"/>
          <p:cNvSpPr txBox="1"/>
          <p:nvPr/>
        </p:nvSpPr>
        <p:spPr>
          <a:xfrm>
            <a:off x="1619672" y="2708920"/>
            <a:ext cx="1944216" cy="369332"/>
          </a:xfrm>
          <a:prstGeom prst="rect">
            <a:avLst/>
          </a:prstGeom>
          <a:noFill/>
        </p:spPr>
        <p:txBody>
          <a:bodyPr wrap="square" rtlCol="0">
            <a:spAutoFit/>
          </a:bodyPr>
          <a:lstStyle/>
          <a:p>
            <a:pPr algn="ctr"/>
            <a:r>
              <a:rPr lang="ko-KR" altLang="en-US" dirty="0" smtClean="0"/>
              <a:t>모듈 작성</a:t>
            </a:r>
            <a:endParaRPr lang="ko-KR" altLang="en-US" dirty="0"/>
          </a:p>
        </p:txBody>
      </p:sp>
    </p:spTree>
    <p:extLst>
      <p:ext uri="{BB962C8B-B14F-4D97-AF65-F5344CB8AC3E}">
        <p14:creationId xmlns:p14="http://schemas.microsoft.com/office/powerpoint/2010/main" val="326102224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a:p>
        </p:txBody>
      </p:sp>
      <p:sp>
        <p:nvSpPr>
          <p:cNvPr id="2" name="제목 1"/>
          <p:cNvSpPr>
            <a:spLocks noGrp="1"/>
          </p:cNvSpPr>
          <p:nvPr>
            <p:ph type="title"/>
          </p:nvPr>
        </p:nvSpPr>
        <p:spPr/>
        <p:txBody>
          <a:bodyPr>
            <a:normAutofit/>
          </a:bodyPr>
          <a:lstStyle/>
          <a:p>
            <a:pPr algn="ctr"/>
            <a:r>
              <a:rPr lang="en-US" altLang="ko-KR" dirty="0"/>
              <a:t>Variable</a:t>
            </a:r>
            <a:endParaRPr lang="ko-KR" altLang="en-US" dirty="0"/>
          </a:p>
        </p:txBody>
      </p:sp>
    </p:spTree>
    <p:extLst>
      <p:ext uri="{BB962C8B-B14F-4D97-AF65-F5344CB8AC3E}">
        <p14:creationId xmlns:p14="http://schemas.microsoft.com/office/powerpoint/2010/main" val="33780910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변수</a:t>
            </a:r>
            <a:r>
              <a:rPr lang="en-US" altLang="ko-KR" dirty="0" smtClean="0"/>
              <a:t>(Variable)</a:t>
            </a:r>
            <a:endParaRPr lang="ko-KR" altLang="en-US" dirty="0"/>
          </a:p>
        </p:txBody>
      </p:sp>
      <p:sp>
        <p:nvSpPr>
          <p:cNvPr id="24" name="내용 개체 틀 2"/>
          <p:cNvSpPr>
            <a:spLocks noGrp="1"/>
          </p:cNvSpPr>
          <p:nvPr>
            <p:ph sz="quarter" idx="1"/>
          </p:nvPr>
        </p:nvSpPr>
        <p:spPr>
          <a:xfrm>
            <a:off x="457200" y="1628800"/>
            <a:ext cx="8229600" cy="1190020"/>
          </a:xfrm>
        </p:spPr>
        <p:txBody>
          <a:bodyPr>
            <a:normAutofit fontScale="92500"/>
          </a:bodyPr>
          <a:lstStyle/>
          <a:p>
            <a:pPr marL="0" indent="0">
              <a:buNone/>
            </a:pPr>
            <a:r>
              <a:rPr lang="en-US" altLang="ko-KR" dirty="0" smtClean="0"/>
              <a:t> </a:t>
            </a:r>
            <a:r>
              <a:rPr lang="ko-KR" altLang="en-US" dirty="0" smtClean="0"/>
              <a:t>변수는 객체를 관리하기 위한 참조를 관리하는 공간</a:t>
            </a:r>
            <a:endParaRPr lang="en-US" altLang="ko-KR" dirty="0" smtClean="0"/>
          </a:p>
          <a:p>
            <a:pPr marL="0" indent="0">
              <a:buNone/>
            </a:pPr>
            <a:r>
              <a:rPr lang="ko-KR" altLang="en-US" dirty="0" smtClean="0"/>
              <a:t> 즉</a:t>
            </a:r>
            <a:r>
              <a:rPr lang="en-US" altLang="ko-KR" dirty="0" smtClean="0"/>
              <a:t>, </a:t>
            </a:r>
            <a:r>
              <a:rPr lang="ko-KR" altLang="en-US" dirty="0" smtClean="0"/>
              <a:t>변수는 </a:t>
            </a:r>
            <a:r>
              <a:rPr lang="ko-KR" altLang="en-US" dirty="0"/>
              <a:t>객체를 가리키는 것</a:t>
            </a:r>
            <a:endParaRPr lang="en-US" altLang="ko-KR" dirty="0" smtClean="0"/>
          </a:p>
        </p:txBody>
      </p:sp>
      <p:grpSp>
        <p:nvGrpSpPr>
          <p:cNvPr id="18" name="그룹 17"/>
          <p:cNvGrpSpPr/>
          <p:nvPr/>
        </p:nvGrpSpPr>
        <p:grpSpPr>
          <a:xfrm>
            <a:off x="807056" y="3344856"/>
            <a:ext cx="7725384" cy="2820447"/>
            <a:chOff x="807056" y="1998132"/>
            <a:chExt cx="7725384" cy="4167172"/>
          </a:xfrm>
        </p:grpSpPr>
        <p:sp>
          <p:nvSpPr>
            <p:cNvPr id="4" name="직사각형 3"/>
            <p:cNvSpPr/>
            <p:nvPr/>
          </p:nvSpPr>
          <p:spPr>
            <a:xfrm>
              <a:off x="971600" y="2534414"/>
              <a:ext cx="1800200" cy="73950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solidFill>
                    <a:schemeClr val="tx1"/>
                  </a:solidFill>
                </a:rPr>
                <a:t>변수 내의 값</a:t>
              </a:r>
              <a:endParaRPr lang="ko-KR" altLang="en-US" dirty="0">
                <a:solidFill>
                  <a:schemeClr val="tx1"/>
                </a:solidFill>
              </a:endParaRPr>
            </a:p>
          </p:txBody>
        </p:sp>
        <p:sp>
          <p:nvSpPr>
            <p:cNvPr id="5" name="직사각형 4"/>
            <p:cNvSpPr/>
            <p:nvPr/>
          </p:nvSpPr>
          <p:spPr>
            <a:xfrm>
              <a:off x="3894192" y="2492896"/>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수치</a:t>
              </a:r>
              <a:r>
                <a:rPr lang="ko-KR" altLang="en-US" dirty="0" err="1"/>
                <a:t>값</a:t>
              </a:r>
              <a:endParaRPr lang="ko-KR" altLang="en-US" dirty="0"/>
            </a:p>
          </p:txBody>
        </p:sp>
        <p:sp>
          <p:nvSpPr>
            <p:cNvPr id="6" name="직사각형 5"/>
            <p:cNvSpPr/>
            <p:nvPr/>
          </p:nvSpPr>
          <p:spPr>
            <a:xfrm>
              <a:off x="6516216" y="2305448"/>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문자</a:t>
              </a:r>
              <a:r>
                <a:rPr lang="ko-KR" altLang="en-US" dirty="0"/>
                <a:t>열</a:t>
              </a:r>
            </a:p>
          </p:txBody>
        </p:sp>
        <p:sp>
          <p:nvSpPr>
            <p:cNvPr id="7" name="직사각형 6"/>
            <p:cNvSpPr/>
            <p:nvPr/>
          </p:nvSpPr>
          <p:spPr>
            <a:xfrm>
              <a:off x="3894192" y="3549013"/>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컨테이너</a:t>
              </a:r>
              <a:endParaRPr lang="ko-KR" altLang="en-US" dirty="0"/>
            </a:p>
          </p:txBody>
        </p:sp>
        <p:sp>
          <p:nvSpPr>
            <p:cNvPr id="8" name="직사각형 7"/>
            <p:cNvSpPr/>
            <p:nvPr/>
          </p:nvSpPr>
          <p:spPr>
            <a:xfrm>
              <a:off x="3894192" y="4605130"/>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함수</a:t>
              </a:r>
              <a:endParaRPr lang="ko-KR" altLang="en-US" dirty="0"/>
            </a:p>
          </p:txBody>
        </p:sp>
        <p:sp>
          <p:nvSpPr>
            <p:cNvPr id="9" name="직사각형 8"/>
            <p:cNvSpPr/>
            <p:nvPr/>
          </p:nvSpPr>
          <p:spPr>
            <a:xfrm>
              <a:off x="3894192" y="5661248"/>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클래스</a:t>
              </a:r>
              <a:endParaRPr lang="ko-KR" altLang="en-US" dirty="0"/>
            </a:p>
          </p:txBody>
        </p:sp>
        <p:sp>
          <p:nvSpPr>
            <p:cNvPr id="10" name="왼쪽 중괄호 9"/>
            <p:cNvSpPr/>
            <p:nvPr/>
          </p:nvSpPr>
          <p:spPr>
            <a:xfrm>
              <a:off x="2958088" y="2564904"/>
              <a:ext cx="648072" cy="3528392"/>
            </a:xfrm>
            <a:prstGeom prst="leftBrace">
              <a:avLst>
                <a:gd name="adj1" fmla="val 760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직사각형 10"/>
            <p:cNvSpPr/>
            <p:nvPr/>
          </p:nvSpPr>
          <p:spPr>
            <a:xfrm>
              <a:off x="6516216" y="3551106"/>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튜플</a:t>
              </a:r>
              <a:endParaRPr lang="ko-KR" altLang="en-US" dirty="0"/>
            </a:p>
          </p:txBody>
        </p:sp>
        <p:sp>
          <p:nvSpPr>
            <p:cNvPr id="12" name="직사각형 11"/>
            <p:cNvSpPr/>
            <p:nvPr/>
          </p:nvSpPr>
          <p:spPr>
            <a:xfrm>
              <a:off x="6516216" y="4173935"/>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리스</a:t>
              </a:r>
              <a:r>
                <a:rPr lang="ko-KR" altLang="en-US" dirty="0"/>
                <a:t>트</a:t>
              </a:r>
            </a:p>
          </p:txBody>
        </p:sp>
        <p:sp>
          <p:nvSpPr>
            <p:cNvPr id="13" name="직사각형 12"/>
            <p:cNvSpPr/>
            <p:nvPr/>
          </p:nvSpPr>
          <p:spPr>
            <a:xfrm>
              <a:off x="6516216" y="4796764"/>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smtClean="0"/>
                <a:t>딕션너</a:t>
              </a:r>
              <a:r>
                <a:rPr lang="ko-KR" altLang="en-US" dirty="0" err="1"/>
                <a:t>리</a:t>
              </a:r>
              <a:endParaRPr lang="ko-KR" altLang="en-US" dirty="0"/>
            </a:p>
          </p:txBody>
        </p:sp>
        <p:cxnSp>
          <p:nvCxnSpPr>
            <p:cNvPr id="15" name="꺾인 연결선 14"/>
            <p:cNvCxnSpPr>
              <a:stCxn id="7" idx="3"/>
              <a:endCxn id="11" idx="1"/>
            </p:cNvCxnSpPr>
            <p:nvPr/>
          </p:nvCxnSpPr>
          <p:spPr>
            <a:xfrm>
              <a:off x="5910416" y="3801041"/>
              <a:ext cx="605800" cy="20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꺾인 연결선 16"/>
            <p:cNvCxnSpPr>
              <a:stCxn id="7" idx="3"/>
              <a:endCxn id="13" idx="1"/>
            </p:cNvCxnSpPr>
            <p:nvPr/>
          </p:nvCxnSpPr>
          <p:spPr>
            <a:xfrm>
              <a:off x="5910416" y="3801041"/>
              <a:ext cx="605800" cy="124775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꺾인 연결선 18"/>
            <p:cNvCxnSpPr>
              <a:stCxn id="7" idx="3"/>
              <a:endCxn id="12" idx="1"/>
            </p:cNvCxnSpPr>
            <p:nvPr/>
          </p:nvCxnSpPr>
          <p:spPr>
            <a:xfrm>
              <a:off x="5910416" y="3801041"/>
              <a:ext cx="605800" cy="62492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6516216" y="2928277"/>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smtClean="0"/>
                <a:t>집</a:t>
              </a:r>
              <a:r>
                <a:rPr lang="ko-KR" altLang="en-US" dirty="0"/>
                <a:t>합</a:t>
              </a:r>
            </a:p>
          </p:txBody>
        </p:sp>
        <p:cxnSp>
          <p:nvCxnSpPr>
            <p:cNvPr id="25" name="꺾인 연결선 24"/>
            <p:cNvCxnSpPr>
              <a:stCxn id="7" idx="3"/>
              <a:endCxn id="6" idx="1"/>
            </p:cNvCxnSpPr>
            <p:nvPr/>
          </p:nvCxnSpPr>
          <p:spPr>
            <a:xfrm flipV="1">
              <a:off x="5910416" y="2557476"/>
              <a:ext cx="605800" cy="124356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꺾인 연결선 26"/>
            <p:cNvCxnSpPr>
              <a:stCxn id="7" idx="3"/>
              <a:endCxn id="23" idx="1"/>
            </p:cNvCxnSpPr>
            <p:nvPr/>
          </p:nvCxnSpPr>
          <p:spPr>
            <a:xfrm flipV="1">
              <a:off x="5910416" y="3180305"/>
              <a:ext cx="605800" cy="62073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07056" y="1998132"/>
              <a:ext cx="1666448" cy="423882"/>
            </a:xfrm>
            <a:prstGeom prst="rect">
              <a:avLst/>
            </a:prstGeom>
            <a:noFill/>
          </p:spPr>
          <p:txBody>
            <a:bodyPr wrap="square" rtlCol="0">
              <a:spAutoFit/>
            </a:bodyPr>
            <a:lstStyle/>
            <a:p>
              <a:r>
                <a:rPr lang="ko-KR" altLang="en-US" dirty="0" smtClean="0"/>
                <a:t>변수 </a:t>
              </a:r>
              <a:r>
                <a:rPr lang="en-US" altLang="ko-KR" dirty="0" smtClean="0"/>
                <a:t>Variable</a:t>
              </a:r>
              <a:endParaRPr lang="ko-KR" altLang="en-US" dirty="0"/>
            </a:p>
          </p:txBody>
        </p:sp>
        <p:sp>
          <p:nvSpPr>
            <p:cNvPr id="14" name="TextBox 13"/>
            <p:cNvSpPr txBox="1"/>
            <p:nvPr/>
          </p:nvSpPr>
          <p:spPr>
            <a:xfrm>
              <a:off x="1331640" y="4121215"/>
              <a:ext cx="1699076" cy="741794"/>
            </a:xfrm>
            <a:prstGeom prst="rect">
              <a:avLst/>
            </a:prstGeom>
            <a:noFill/>
          </p:spPr>
          <p:txBody>
            <a:bodyPr wrap="square" rtlCol="0">
              <a:spAutoFit/>
            </a:bodyPr>
            <a:lstStyle/>
            <a:p>
              <a:r>
                <a:rPr lang="ko-KR" altLang="en-US" dirty="0" smtClean="0"/>
                <a:t>객체의 참조 즉</a:t>
              </a:r>
              <a:r>
                <a:rPr lang="en-US" altLang="ko-KR" dirty="0" smtClean="0"/>
                <a:t>, </a:t>
              </a:r>
              <a:r>
                <a:rPr lang="ko-KR" altLang="en-US" dirty="0" smtClean="0"/>
                <a:t>주소 저장</a:t>
              </a:r>
              <a:endParaRPr lang="ko-KR" altLang="en-US" dirty="0"/>
            </a:p>
          </p:txBody>
        </p:sp>
        <p:sp>
          <p:nvSpPr>
            <p:cNvPr id="16" name="아래쪽 화살표 15"/>
            <p:cNvSpPr/>
            <p:nvPr/>
          </p:nvSpPr>
          <p:spPr>
            <a:xfrm rot="10800000">
              <a:off x="1691680" y="3468953"/>
              <a:ext cx="484632" cy="529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p:cNvSpPr txBox="1"/>
          <p:nvPr/>
        </p:nvSpPr>
        <p:spPr>
          <a:xfrm>
            <a:off x="807056" y="2843644"/>
            <a:ext cx="4514760" cy="369332"/>
          </a:xfrm>
          <a:prstGeom prst="rect">
            <a:avLst/>
          </a:prstGeom>
          <a:noFill/>
        </p:spPr>
        <p:txBody>
          <a:bodyPr wrap="square" rtlCol="0">
            <a:spAutoFit/>
          </a:bodyPr>
          <a:lstStyle/>
          <a:p>
            <a:r>
              <a:rPr lang="en-US" altLang="ko-KR" dirty="0" smtClean="0"/>
              <a:t>Variable </a:t>
            </a:r>
            <a:r>
              <a:rPr lang="ko-KR" altLang="en-US" dirty="0" smtClean="0"/>
              <a:t>정</a:t>
            </a:r>
            <a:r>
              <a:rPr lang="ko-KR" altLang="en-US" dirty="0"/>
              <a:t>의</a:t>
            </a:r>
            <a:r>
              <a:rPr lang="en-US" altLang="ko-KR" dirty="0" smtClean="0"/>
              <a:t>= </a:t>
            </a:r>
            <a:r>
              <a:rPr lang="ko-KR" altLang="en-US" dirty="0" smtClean="0"/>
              <a:t>값 할당 </a:t>
            </a:r>
            <a:r>
              <a:rPr lang="ko-KR" altLang="en-US" dirty="0" err="1" smtClean="0"/>
              <a:t>리터럴</a:t>
            </a:r>
            <a:r>
              <a:rPr lang="en-US" altLang="ko-KR" dirty="0" smtClean="0"/>
              <a:t>(</a:t>
            </a:r>
            <a:r>
              <a:rPr lang="ko-KR" altLang="en-US" dirty="0" smtClean="0"/>
              <a:t>객체</a:t>
            </a:r>
            <a:r>
              <a:rPr lang="en-US" altLang="ko-KR" dirty="0" smtClean="0"/>
              <a:t>)</a:t>
            </a:r>
            <a:endParaRPr lang="ko-KR" altLang="en-US" dirty="0"/>
          </a:p>
        </p:txBody>
      </p:sp>
    </p:spTree>
    <p:extLst>
      <p:ext uri="{BB962C8B-B14F-4D97-AF65-F5344CB8AC3E}">
        <p14:creationId xmlns:p14="http://schemas.microsoft.com/office/powerpoint/2010/main" val="369520304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Variable </a:t>
            </a:r>
            <a:r>
              <a:rPr lang="ko-KR" altLang="en-US" dirty="0" smtClean="0"/>
              <a:t>정의 및 할당</a:t>
            </a:r>
            <a:endParaRPr lang="ko-KR" altLang="en-US" dirty="0"/>
          </a:p>
        </p:txBody>
      </p:sp>
      <p:sp>
        <p:nvSpPr>
          <p:cNvPr id="3" name="내용 개체 틀 2"/>
          <p:cNvSpPr>
            <a:spLocks noGrp="1"/>
          </p:cNvSpPr>
          <p:nvPr>
            <p:ph sz="quarter" idx="1"/>
          </p:nvPr>
        </p:nvSpPr>
        <p:spPr>
          <a:xfrm>
            <a:off x="457200" y="1600200"/>
            <a:ext cx="8229600" cy="1756792"/>
          </a:xfrm>
        </p:spPr>
        <p:txBody>
          <a:bodyPr>
            <a:normAutofit lnSpcReduction="10000"/>
          </a:bodyPr>
          <a:lstStyle/>
          <a:p>
            <a:pPr marL="457200" lvl="1" indent="0" fontAlgn="base">
              <a:buNone/>
            </a:pPr>
            <a:r>
              <a:rPr lang="ko-KR" altLang="en-US" dirty="0" smtClean="0"/>
              <a:t>변수 정의는 값과 </a:t>
            </a:r>
            <a:r>
              <a:rPr lang="en-US" altLang="ko-KR" dirty="0" smtClean="0"/>
              <a:t>binding(</a:t>
            </a:r>
            <a:r>
              <a:rPr lang="ko-KR" altLang="en-US" dirty="0" smtClean="0"/>
              <a:t>할당</a:t>
            </a:r>
            <a:r>
              <a:rPr lang="en-US" altLang="ko-KR" dirty="0" smtClean="0"/>
              <a:t>)</a:t>
            </a:r>
            <a:r>
              <a:rPr lang="ko-KR" altLang="en-US" dirty="0" smtClean="0"/>
              <a:t>될 때 정의</a:t>
            </a:r>
            <a:endParaRPr lang="en-US" altLang="ko-KR" dirty="0" smtClean="0"/>
          </a:p>
          <a:p>
            <a:pPr marL="457200" lvl="1" indent="0" fontAlgn="base">
              <a:buNone/>
            </a:pPr>
            <a:r>
              <a:rPr lang="ko-KR" altLang="en-US" dirty="0" smtClean="0"/>
              <a:t>변수 정의 없이 사용되면 에러가 발생</a:t>
            </a:r>
            <a:endParaRPr lang="en-US" altLang="ko-KR" dirty="0" smtClean="0"/>
          </a:p>
          <a:p>
            <a:pPr marL="457200" lvl="1" indent="0" fontAlgn="base">
              <a:buNone/>
            </a:pPr>
            <a:r>
              <a:rPr lang="en-US" altLang="ko-KR" dirty="0" smtClean="0"/>
              <a:t>Scope </a:t>
            </a:r>
            <a:r>
              <a:rPr lang="ko-KR" altLang="en-US" dirty="0" smtClean="0"/>
              <a:t>원칙에 따라 동일한 이름이 발생시는 변수 내에 저장된 것을 변경 </a:t>
            </a:r>
            <a:endParaRPr lang="ko-KR" altLang="en-US" dirty="0"/>
          </a:p>
        </p:txBody>
      </p:sp>
      <p:sp>
        <p:nvSpPr>
          <p:cNvPr id="5" name="TextBox 4"/>
          <p:cNvSpPr txBox="1"/>
          <p:nvPr/>
        </p:nvSpPr>
        <p:spPr>
          <a:xfrm>
            <a:off x="4137656" y="5445224"/>
            <a:ext cx="3312368" cy="830997"/>
          </a:xfrm>
          <a:prstGeom prst="rect">
            <a:avLst/>
          </a:prstGeom>
          <a:noFill/>
        </p:spPr>
        <p:txBody>
          <a:bodyPr wrap="square" rtlCol="0">
            <a:spAutoFit/>
          </a:bodyPr>
          <a:lstStyle/>
          <a:p>
            <a:r>
              <a:rPr lang="en-US" altLang="ko-KR" sz="1200" dirty="0" smtClean="0"/>
              <a:t>I + 1 </a:t>
            </a:r>
            <a:r>
              <a:rPr lang="ko-KR" altLang="en-US" sz="1200" dirty="0" smtClean="0"/>
              <a:t>에서 </a:t>
            </a:r>
            <a:r>
              <a:rPr lang="en-US" altLang="ko-KR" sz="1200" dirty="0" smtClean="0"/>
              <a:t>I </a:t>
            </a:r>
            <a:r>
              <a:rPr lang="ko-KR" altLang="en-US" sz="1200" dirty="0" smtClean="0"/>
              <a:t>를 검색</a:t>
            </a:r>
            <a:endParaRPr lang="en-US" altLang="ko-KR" sz="1200" dirty="0"/>
          </a:p>
          <a:p>
            <a:r>
              <a:rPr lang="en-US" altLang="ko-KR" sz="1200" dirty="0" smtClean="0"/>
              <a:t>I</a:t>
            </a:r>
            <a:r>
              <a:rPr lang="ko-KR" altLang="en-US" sz="1200" dirty="0" smtClean="0"/>
              <a:t>변수에 값이 할당되기 이전에  즉 이름공간에 생성되기 전이므로 </a:t>
            </a:r>
            <a:r>
              <a:rPr lang="en-US" altLang="ko-KR" sz="1200" dirty="0" smtClean="0"/>
              <a:t>“ </a:t>
            </a:r>
            <a:r>
              <a:rPr lang="en-US" altLang="ko-KR" sz="1200" dirty="0" err="1" smtClean="0"/>
              <a:t>NameError</a:t>
            </a:r>
            <a:r>
              <a:rPr lang="en-US" altLang="ko-KR" sz="1200" dirty="0"/>
              <a:t>: name '</a:t>
            </a:r>
            <a:r>
              <a:rPr lang="en-US" altLang="ko-KR" sz="1200" dirty="0" err="1"/>
              <a:t>i</a:t>
            </a:r>
            <a:r>
              <a:rPr lang="en-US" altLang="ko-KR" sz="1200" dirty="0"/>
              <a:t>' is not </a:t>
            </a:r>
            <a:r>
              <a:rPr lang="en-US" altLang="ko-KR" sz="1200" dirty="0" smtClean="0"/>
              <a:t>defined “ </a:t>
            </a:r>
            <a:r>
              <a:rPr lang="ko-KR" altLang="en-US" sz="1200" dirty="0" smtClean="0"/>
              <a:t>에러가 발생</a:t>
            </a:r>
            <a:endParaRPr lang="ko-KR" altLang="en-US" sz="1200" dirty="0"/>
          </a:p>
        </p:txBody>
      </p:sp>
      <p:sp>
        <p:nvSpPr>
          <p:cNvPr id="4" name="TextBox 3"/>
          <p:cNvSpPr txBox="1"/>
          <p:nvPr/>
        </p:nvSpPr>
        <p:spPr>
          <a:xfrm>
            <a:off x="971600" y="5050068"/>
            <a:ext cx="2304256" cy="307777"/>
          </a:xfrm>
          <a:prstGeom prst="rect">
            <a:avLst/>
          </a:prstGeom>
          <a:noFill/>
        </p:spPr>
        <p:txBody>
          <a:bodyPr wrap="square" rtlCol="0">
            <a:spAutoFit/>
          </a:bodyPr>
          <a:lstStyle/>
          <a:p>
            <a:r>
              <a:rPr lang="ko-KR" altLang="en-US" sz="1400" dirty="0" smtClean="0"/>
              <a:t>변수 정의 없이 할당</a:t>
            </a:r>
            <a:endParaRPr lang="ko-KR" altLang="en-US" sz="1400" dirty="0"/>
          </a:p>
        </p:txBody>
      </p:sp>
      <p:sp>
        <p:nvSpPr>
          <p:cNvPr id="6" name="직사각형 5"/>
          <p:cNvSpPr/>
          <p:nvPr/>
        </p:nvSpPr>
        <p:spPr>
          <a:xfrm>
            <a:off x="899592" y="5352900"/>
            <a:ext cx="2736304" cy="884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I = I + 1</a:t>
            </a:r>
            <a:endParaRPr lang="ko-KR" altLang="en-US" sz="1200" dirty="0"/>
          </a:p>
        </p:txBody>
      </p:sp>
      <p:sp>
        <p:nvSpPr>
          <p:cNvPr id="7" name="직사각형 6"/>
          <p:cNvSpPr/>
          <p:nvPr/>
        </p:nvSpPr>
        <p:spPr>
          <a:xfrm>
            <a:off x="899592" y="3957795"/>
            <a:ext cx="2736304" cy="9894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message = "What's up, Doc?"</a:t>
            </a:r>
          </a:p>
          <a:p>
            <a:r>
              <a:rPr lang="en-US" altLang="ko-KR" sz="1200" dirty="0"/>
              <a:t>&gt;&gt;&gt; n = 17</a:t>
            </a:r>
          </a:p>
          <a:p>
            <a:r>
              <a:rPr lang="en-US" altLang="ko-KR" sz="1200" dirty="0"/>
              <a:t>&gt;&gt;&gt; pi = 3.14159</a:t>
            </a:r>
            <a:endParaRPr lang="ko-KR" altLang="en-US" sz="1200" dirty="0"/>
          </a:p>
        </p:txBody>
      </p:sp>
      <p:sp>
        <p:nvSpPr>
          <p:cNvPr id="8" name="TextBox 7"/>
          <p:cNvSpPr txBox="1"/>
          <p:nvPr/>
        </p:nvSpPr>
        <p:spPr>
          <a:xfrm>
            <a:off x="989912" y="3573016"/>
            <a:ext cx="2304256" cy="307777"/>
          </a:xfrm>
          <a:prstGeom prst="rect">
            <a:avLst/>
          </a:prstGeom>
          <a:noFill/>
        </p:spPr>
        <p:txBody>
          <a:bodyPr wrap="square" rtlCol="0">
            <a:spAutoFit/>
          </a:bodyPr>
          <a:lstStyle/>
          <a:p>
            <a:r>
              <a:rPr lang="ko-KR" altLang="en-US" sz="1400" dirty="0" smtClean="0"/>
              <a:t>변수 정의</a:t>
            </a:r>
            <a:r>
              <a:rPr lang="en-US" altLang="ko-KR" sz="1400" dirty="0" smtClean="0"/>
              <a:t>(</a:t>
            </a:r>
            <a:r>
              <a:rPr lang="ko-KR" altLang="en-US" sz="1400" dirty="0" smtClean="0"/>
              <a:t> 할당</a:t>
            </a:r>
            <a:r>
              <a:rPr lang="en-US" altLang="ko-KR" sz="1400" dirty="0" smtClean="0"/>
              <a:t>)</a:t>
            </a:r>
            <a:endParaRPr lang="ko-KR" altLang="en-US" sz="1400" dirty="0"/>
          </a:p>
        </p:txBody>
      </p:sp>
      <p:sp>
        <p:nvSpPr>
          <p:cNvPr id="9" name="TextBox 8"/>
          <p:cNvSpPr txBox="1"/>
          <p:nvPr/>
        </p:nvSpPr>
        <p:spPr>
          <a:xfrm>
            <a:off x="4137656" y="4221677"/>
            <a:ext cx="3312368" cy="461665"/>
          </a:xfrm>
          <a:prstGeom prst="rect">
            <a:avLst/>
          </a:prstGeom>
          <a:noFill/>
        </p:spPr>
        <p:txBody>
          <a:bodyPr wrap="square" rtlCol="0">
            <a:spAutoFit/>
          </a:bodyPr>
          <a:lstStyle/>
          <a:p>
            <a:r>
              <a:rPr lang="ko-KR" altLang="en-US" sz="1200" dirty="0" smtClean="0"/>
              <a:t>할당 연산자를 이용하여 값을 변수에 할당</a:t>
            </a:r>
            <a:r>
              <a:rPr lang="en-US" altLang="ko-KR" sz="1200" dirty="0" smtClean="0"/>
              <a:t>.</a:t>
            </a:r>
          </a:p>
          <a:p>
            <a:r>
              <a:rPr lang="ko-KR" altLang="en-US" sz="1200" dirty="0" smtClean="0"/>
              <a:t>실제 값의 참조가 변수에 보관</a:t>
            </a:r>
            <a:endParaRPr lang="ko-KR" altLang="en-US" sz="1200" dirty="0"/>
          </a:p>
        </p:txBody>
      </p:sp>
    </p:spTree>
    <p:extLst>
      <p:ext uri="{BB962C8B-B14F-4D97-AF65-F5344CB8AC3E}">
        <p14:creationId xmlns:p14="http://schemas.microsoft.com/office/powerpoint/2010/main" val="31406268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Assignment &amp; Type inference</a:t>
            </a:r>
            <a:endParaRPr lang="ko-KR" altLang="en-US" dirty="0"/>
          </a:p>
        </p:txBody>
      </p:sp>
      <p:sp>
        <p:nvSpPr>
          <p:cNvPr id="3" name="내용 개체 틀 2"/>
          <p:cNvSpPr>
            <a:spLocks noGrp="1"/>
          </p:cNvSpPr>
          <p:nvPr>
            <p:ph sz="quarter" idx="1"/>
          </p:nvPr>
        </p:nvSpPr>
        <p:spPr>
          <a:xfrm>
            <a:off x="457200" y="1600201"/>
            <a:ext cx="8229600" cy="748680"/>
          </a:xfrm>
        </p:spPr>
        <p:txBody>
          <a:bodyPr>
            <a:normAutofit fontScale="92500" lnSpcReduction="20000"/>
          </a:bodyPr>
          <a:lstStyle/>
          <a:p>
            <a:pPr marL="457200" lvl="1" indent="0" fontAlgn="base">
              <a:buNone/>
            </a:pPr>
            <a:r>
              <a:rPr lang="ko-KR" altLang="en-US" dirty="0" err="1" smtClean="0"/>
              <a:t>파이썬</a:t>
            </a:r>
            <a:r>
              <a:rPr lang="ko-KR" altLang="en-US" dirty="0" smtClean="0"/>
              <a:t> 언어는 동적 타입을 체크하므로 주어진 타입을 추정해서 처리</a:t>
            </a:r>
            <a:endParaRPr lang="ko-KR" altLang="en-US" dirty="0"/>
          </a:p>
        </p:txBody>
      </p:sp>
      <p:sp>
        <p:nvSpPr>
          <p:cNvPr id="7" name="직사각형 6"/>
          <p:cNvSpPr/>
          <p:nvPr/>
        </p:nvSpPr>
        <p:spPr>
          <a:xfrm>
            <a:off x="971600" y="3463927"/>
            <a:ext cx="2736304"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dirty="0"/>
              <a:t>I = </a:t>
            </a:r>
            <a:r>
              <a:rPr lang="en-US" altLang="ko-KR" dirty="0" smtClean="0"/>
              <a:t>1</a:t>
            </a:r>
          </a:p>
          <a:p>
            <a:r>
              <a:rPr lang="en-US" altLang="ko-KR" dirty="0" smtClean="0"/>
              <a:t>l = “string”</a:t>
            </a:r>
          </a:p>
          <a:p>
            <a:r>
              <a:rPr lang="en-US" altLang="ko-KR" dirty="0" smtClean="0"/>
              <a:t>l = 1.1</a:t>
            </a:r>
            <a:endParaRPr lang="ko-KR" altLang="en-US" dirty="0"/>
          </a:p>
        </p:txBody>
      </p:sp>
      <p:sp>
        <p:nvSpPr>
          <p:cNvPr id="8" name="TextBox 7"/>
          <p:cNvSpPr txBox="1"/>
          <p:nvPr/>
        </p:nvSpPr>
        <p:spPr>
          <a:xfrm>
            <a:off x="4860032" y="3780412"/>
            <a:ext cx="3600400" cy="2031325"/>
          </a:xfrm>
          <a:prstGeom prst="rect">
            <a:avLst/>
          </a:prstGeom>
          <a:noFill/>
        </p:spPr>
        <p:txBody>
          <a:bodyPr wrap="square" rtlCol="0">
            <a:spAutoFit/>
          </a:bodyPr>
          <a:lstStyle/>
          <a:p>
            <a:r>
              <a:rPr lang="en-US" altLang="ko-KR" dirty="0"/>
              <a:t>l</a:t>
            </a:r>
            <a:r>
              <a:rPr lang="ko-KR" altLang="en-US" dirty="0" smtClean="0"/>
              <a:t>은 변수이지만 변수 정의와 변수할당이 동시에 된다</a:t>
            </a:r>
            <a:r>
              <a:rPr lang="en-US" altLang="ko-KR" dirty="0" smtClean="0"/>
              <a:t>.</a:t>
            </a:r>
          </a:p>
          <a:p>
            <a:r>
              <a:rPr lang="ko-KR" altLang="en-US" dirty="0" smtClean="0"/>
              <a:t>변수에 </a:t>
            </a:r>
            <a:r>
              <a:rPr lang="ko-KR" altLang="en-US" dirty="0" err="1" smtClean="0"/>
              <a:t>할당시</a:t>
            </a:r>
            <a:r>
              <a:rPr lang="ko-KR" altLang="en-US" dirty="0" smtClean="0"/>
              <a:t> 타입을 추정해서 동적으로 정해진다</a:t>
            </a:r>
            <a:r>
              <a:rPr lang="en-US" altLang="ko-KR" dirty="0" smtClean="0"/>
              <a:t>.</a:t>
            </a:r>
          </a:p>
          <a:p>
            <a:endParaRPr lang="en-US" altLang="ko-KR" dirty="0"/>
          </a:p>
          <a:p>
            <a:r>
              <a:rPr lang="ko-KR" altLang="en-US" dirty="0" err="1" smtClean="0"/>
              <a:t>파이썬에서</a:t>
            </a:r>
            <a:r>
              <a:rPr lang="ko-KR" altLang="en-US" dirty="0" smtClean="0"/>
              <a:t> 연속적으로 </a:t>
            </a:r>
            <a:r>
              <a:rPr lang="ko-KR" altLang="en-US" dirty="0" err="1" smtClean="0"/>
              <a:t>할당시</a:t>
            </a:r>
            <a:r>
              <a:rPr lang="ko-KR" altLang="en-US" dirty="0" smtClean="0"/>
              <a:t> 변수에 저장된 타입이 변경된다</a:t>
            </a:r>
            <a:r>
              <a:rPr lang="en-US" altLang="ko-KR" dirty="0" smtClean="0"/>
              <a:t>.</a:t>
            </a:r>
            <a:endParaRPr lang="ko-KR" altLang="en-US" dirty="0"/>
          </a:p>
        </p:txBody>
      </p:sp>
    </p:spTree>
    <p:extLst>
      <p:ext uri="{BB962C8B-B14F-4D97-AF65-F5344CB8AC3E}">
        <p14:creationId xmlns:p14="http://schemas.microsoft.com/office/powerpoint/2010/main" val="4234865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Variable </a:t>
            </a:r>
            <a:r>
              <a:rPr lang="ko-KR" altLang="en-US" dirty="0" smtClean="0"/>
              <a:t>삭제</a:t>
            </a:r>
            <a:endParaRPr lang="ko-KR" altLang="en-US" dirty="0"/>
          </a:p>
        </p:txBody>
      </p:sp>
      <p:sp>
        <p:nvSpPr>
          <p:cNvPr id="3" name="내용 개체 틀 2"/>
          <p:cNvSpPr>
            <a:spLocks noGrp="1"/>
          </p:cNvSpPr>
          <p:nvPr>
            <p:ph sz="quarter" idx="1"/>
          </p:nvPr>
        </p:nvSpPr>
        <p:spPr>
          <a:xfrm>
            <a:off x="457200" y="1600200"/>
            <a:ext cx="8229600" cy="1756792"/>
          </a:xfrm>
        </p:spPr>
        <p:txBody>
          <a:bodyPr>
            <a:normAutofit/>
          </a:bodyPr>
          <a:lstStyle/>
          <a:p>
            <a:pPr marL="457200" lvl="1" indent="0" fontAlgn="base">
              <a:buNone/>
            </a:pPr>
            <a:r>
              <a:rPr lang="en-US" altLang="ko-KR" dirty="0" smtClean="0"/>
              <a:t>Context </a:t>
            </a:r>
            <a:r>
              <a:rPr lang="ko-KR" altLang="en-US" dirty="0" smtClean="0"/>
              <a:t>내에서 변수 삭제</a:t>
            </a:r>
            <a:r>
              <a:rPr lang="en-US" altLang="ko-KR" dirty="0" smtClean="0"/>
              <a:t>.</a:t>
            </a:r>
          </a:p>
          <a:p>
            <a:pPr marL="457200" lvl="1" indent="0" fontAlgn="base">
              <a:buNone/>
            </a:pPr>
            <a:r>
              <a:rPr lang="en-US" altLang="ko-KR" dirty="0" smtClean="0"/>
              <a:t>del </a:t>
            </a:r>
            <a:r>
              <a:rPr lang="ko-KR" altLang="en-US" dirty="0" err="1" smtClean="0"/>
              <a:t>변수명</a:t>
            </a:r>
            <a:r>
              <a:rPr lang="en-US" altLang="ko-KR" dirty="0" smtClean="0"/>
              <a:t>, del(</a:t>
            </a:r>
            <a:r>
              <a:rPr lang="ko-KR" altLang="en-US" dirty="0" err="1" smtClean="0"/>
              <a:t>변수명</a:t>
            </a:r>
            <a:r>
              <a:rPr lang="en-US" altLang="ko-KR" dirty="0" smtClean="0"/>
              <a:t>) </a:t>
            </a:r>
            <a:r>
              <a:rPr lang="ko-KR" altLang="en-US" dirty="0" smtClean="0"/>
              <a:t>으로 삭제</a:t>
            </a:r>
            <a:endParaRPr lang="ko-KR" altLang="en-US" dirty="0"/>
          </a:p>
        </p:txBody>
      </p:sp>
      <p:sp>
        <p:nvSpPr>
          <p:cNvPr id="7" name="직사각형 6"/>
          <p:cNvSpPr/>
          <p:nvPr/>
        </p:nvSpPr>
        <p:spPr>
          <a:xfrm>
            <a:off x="1043608" y="2852936"/>
            <a:ext cx="4968552" cy="3359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t>&gt;&gt;&gt; a= 1</a:t>
            </a:r>
          </a:p>
          <a:p>
            <a:r>
              <a:rPr lang="en-US" altLang="ko-KR" sz="1200" dirty="0"/>
              <a:t>&gt;&gt;&gt; b =1</a:t>
            </a:r>
          </a:p>
          <a:p>
            <a:r>
              <a:rPr lang="en-US" altLang="ko-KR" sz="1200" dirty="0"/>
              <a:t>&gt;&gt;&gt; a</a:t>
            </a:r>
          </a:p>
          <a:p>
            <a:r>
              <a:rPr lang="en-US" altLang="ko-KR" sz="1200" dirty="0"/>
              <a:t>1</a:t>
            </a:r>
          </a:p>
          <a:p>
            <a:r>
              <a:rPr lang="en-US" altLang="ko-KR" sz="1200" dirty="0"/>
              <a:t>&gt;&gt;&gt; b</a:t>
            </a:r>
          </a:p>
          <a:p>
            <a:r>
              <a:rPr lang="en-US" altLang="ko-KR" sz="1200" dirty="0"/>
              <a:t>1</a:t>
            </a:r>
          </a:p>
          <a:p>
            <a:r>
              <a:rPr lang="en-US" altLang="ko-KR" sz="1200" dirty="0"/>
              <a:t>&gt;&gt;&gt; del a</a:t>
            </a:r>
          </a:p>
          <a:p>
            <a:r>
              <a:rPr lang="en-US" altLang="ko-KR" sz="1200" dirty="0"/>
              <a:t>&gt;&gt;&gt; del(b)</a:t>
            </a:r>
          </a:p>
          <a:p>
            <a:r>
              <a:rPr lang="en-US" altLang="ko-KR" sz="1200" dirty="0"/>
              <a:t>&gt;&gt;&gt; a</a:t>
            </a:r>
          </a:p>
          <a:p>
            <a:r>
              <a:rPr lang="en-US" altLang="ko-KR" sz="1200" dirty="0" err="1"/>
              <a:t>Traceback</a:t>
            </a:r>
            <a:r>
              <a:rPr lang="en-US" altLang="ko-KR" sz="1200" dirty="0"/>
              <a:t> (most recent call last):</a:t>
            </a:r>
          </a:p>
          <a:p>
            <a:r>
              <a:rPr lang="en-US" altLang="ko-KR" sz="1200" dirty="0"/>
              <a:t>  File "&lt;</a:t>
            </a:r>
            <a:r>
              <a:rPr lang="en-US" altLang="ko-KR" sz="1200" dirty="0" err="1"/>
              <a:t>stdin</a:t>
            </a:r>
            <a:r>
              <a:rPr lang="en-US" altLang="ko-KR" sz="1200" dirty="0"/>
              <a:t>&gt;", line 1, in &lt;module&gt;</a:t>
            </a:r>
          </a:p>
          <a:p>
            <a:r>
              <a:rPr lang="en-US" altLang="ko-KR" sz="1200" dirty="0" err="1"/>
              <a:t>NameError</a:t>
            </a:r>
            <a:r>
              <a:rPr lang="en-US" altLang="ko-KR" sz="1200" dirty="0"/>
              <a:t>: </a:t>
            </a:r>
            <a:r>
              <a:rPr lang="en-US" altLang="ko-KR" sz="1100" dirty="0"/>
              <a:t>name 'a' is not defined</a:t>
            </a:r>
          </a:p>
          <a:p>
            <a:r>
              <a:rPr lang="en-US" altLang="ko-KR" sz="1100" dirty="0"/>
              <a:t>&gt;&gt;&gt; b</a:t>
            </a:r>
          </a:p>
          <a:p>
            <a:r>
              <a:rPr lang="en-US" altLang="ko-KR" sz="1100" dirty="0" err="1"/>
              <a:t>Traceback</a:t>
            </a:r>
            <a:r>
              <a:rPr lang="en-US" altLang="ko-KR" sz="1100" dirty="0"/>
              <a:t> (most recent call last):</a:t>
            </a:r>
          </a:p>
          <a:p>
            <a:r>
              <a:rPr lang="en-US" altLang="ko-KR" sz="1100" dirty="0"/>
              <a:t>  File "&lt;</a:t>
            </a:r>
            <a:r>
              <a:rPr lang="en-US" altLang="ko-KR" sz="1100" dirty="0" err="1"/>
              <a:t>stdin</a:t>
            </a:r>
            <a:r>
              <a:rPr lang="en-US" altLang="ko-KR" sz="1100" dirty="0"/>
              <a:t>&gt;", line 1, in &lt;module&gt;</a:t>
            </a:r>
          </a:p>
          <a:p>
            <a:r>
              <a:rPr lang="en-US" altLang="ko-KR" sz="1100" dirty="0" err="1"/>
              <a:t>NameError</a:t>
            </a:r>
            <a:r>
              <a:rPr lang="en-US" altLang="ko-KR" sz="1100" dirty="0"/>
              <a:t>: name 'b' is not defined</a:t>
            </a:r>
          </a:p>
          <a:p>
            <a:r>
              <a:rPr lang="en-US" altLang="ko-KR" sz="1100" dirty="0"/>
              <a:t>&gt;&gt;&gt; </a:t>
            </a:r>
            <a:endParaRPr lang="ko-KR" altLang="en-US" sz="1100" dirty="0"/>
          </a:p>
        </p:txBody>
      </p:sp>
    </p:spTree>
    <p:extLst>
      <p:ext uri="{BB962C8B-B14F-4D97-AF65-F5344CB8AC3E}">
        <p14:creationId xmlns:p14="http://schemas.microsoft.com/office/powerpoint/2010/main" val="31002905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가을">
  <a:themeElements>
    <a:clrScheme name="가을">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광장">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가을">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53048</TotalTime>
  <Words>23209</Words>
  <Application>Microsoft Office PowerPoint</Application>
  <PresentationFormat>화면 슬라이드 쇼(4:3)</PresentationFormat>
  <Paragraphs>4953</Paragraphs>
  <Slides>349</Slides>
  <Notes>0</Notes>
  <HiddenSlides>0</HiddenSlides>
  <MMClips>0</MMClips>
  <ScaleCrop>false</ScaleCrop>
  <HeadingPairs>
    <vt:vector size="4" baseType="variant">
      <vt:variant>
        <vt:lpstr>테마</vt:lpstr>
      </vt:variant>
      <vt:variant>
        <vt:i4>1</vt:i4>
      </vt:variant>
      <vt:variant>
        <vt:lpstr>슬라이드 제목</vt:lpstr>
      </vt:variant>
      <vt:variant>
        <vt:i4>349</vt:i4>
      </vt:variant>
    </vt:vector>
  </HeadingPairs>
  <TitlesOfParts>
    <vt:vector size="350" baseType="lpstr">
      <vt:lpstr>가을</vt:lpstr>
      <vt:lpstr>Python  이해하기</vt:lpstr>
      <vt:lpstr>Data(Object) Type  </vt:lpstr>
      <vt:lpstr>Data(Object) Type 기본</vt:lpstr>
      <vt:lpstr>Values and data types:원자</vt:lpstr>
      <vt:lpstr>Values and data types:분자</vt:lpstr>
      <vt:lpstr>Data types 이해하기</vt:lpstr>
      <vt:lpstr>Value and Type : 예시</vt:lpstr>
      <vt:lpstr>타입 특성</vt:lpstr>
      <vt:lpstr>Builtin type 특성</vt:lpstr>
      <vt:lpstr>Mutable &amp; immutable</vt:lpstr>
      <vt:lpstr>Mutable &amp; immutable</vt:lpstr>
      <vt:lpstr>Mutable &amp; immutable 예시</vt:lpstr>
      <vt:lpstr>Type Conversion</vt:lpstr>
      <vt:lpstr>Type conversion</vt:lpstr>
      <vt:lpstr>Type conversion</vt:lpstr>
      <vt:lpstr>String에서 integer 변환</vt:lpstr>
      <vt:lpstr>Numeric Type</vt:lpstr>
      <vt:lpstr>숫자타입</vt:lpstr>
      <vt:lpstr>숫자타입 - 기본처리</vt:lpstr>
      <vt:lpstr>Sequence  Type</vt:lpstr>
      <vt:lpstr>Sequence 타입</vt:lpstr>
      <vt:lpstr>Sequence 타입- 기본처리</vt:lpstr>
      <vt:lpstr>Sequence-Accessing Values</vt:lpstr>
      <vt:lpstr>Sequence-Updating Values</vt:lpstr>
      <vt:lpstr>Sequence- 내장함수 이용하기</vt:lpstr>
      <vt:lpstr>Sequence : Slice</vt:lpstr>
      <vt:lpstr>Sequence slicing</vt:lpstr>
      <vt:lpstr>Sequence slicing-역방향 </vt:lpstr>
      <vt:lpstr>Sequence : String Type</vt:lpstr>
      <vt:lpstr>Sequence-Updating String</vt:lpstr>
      <vt:lpstr>String-operator</vt:lpstr>
      <vt:lpstr>Sequence-String 메소드(1)</vt:lpstr>
      <vt:lpstr>Sequence-String 메소드(2)</vt:lpstr>
      <vt:lpstr>Sequence-String 메소드(3)</vt:lpstr>
      <vt:lpstr>Sequence-String 메소드(4)</vt:lpstr>
      <vt:lpstr>Sequence-String 메소드(5)</vt:lpstr>
      <vt:lpstr>String-escape 문자</vt:lpstr>
      <vt:lpstr>Sequence : List Type</vt:lpstr>
      <vt:lpstr>Sequence - List 기본 처리</vt:lpstr>
      <vt:lpstr>Sequence-List 용 내장함수</vt:lpstr>
      <vt:lpstr>Sequence-List class 구조 확인 </vt:lpstr>
      <vt:lpstr>Sequence-List 메소드</vt:lpstr>
      <vt:lpstr>Sequence-List Comprehension</vt:lpstr>
      <vt:lpstr>Sequence-List로 stack 처리</vt:lpstr>
      <vt:lpstr>Sequence-List로 queue 처리</vt:lpstr>
      <vt:lpstr>Sequence : Tuple Type</vt:lpstr>
      <vt:lpstr>Sequence - Tuple 기본 처리</vt:lpstr>
      <vt:lpstr>Sequence- Tuple 용 내장함수</vt:lpstr>
      <vt:lpstr>Set Type</vt:lpstr>
      <vt:lpstr>Set 타입</vt:lpstr>
      <vt:lpstr>Set 타입 – 생성시 주의</vt:lpstr>
      <vt:lpstr>Set 타입 – Set 생성 및 추가</vt:lpstr>
      <vt:lpstr>Set 타입 – FrozenSet 생성 및 추가</vt:lpstr>
      <vt:lpstr>Set 타입- 기본처리</vt:lpstr>
      <vt:lpstr>Set 타입- set 확장처리</vt:lpstr>
      <vt:lpstr>Map Type</vt:lpstr>
      <vt:lpstr>Map 타입-dictionary</vt:lpstr>
      <vt:lpstr>Map 타입 - Accessing Elements</vt:lpstr>
      <vt:lpstr>Map 타입 - Updating Elements</vt:lpstr>
      <vt:lpstr>Map 타입 - Delete Elements</vt:lpstr>
      <vt:lpstr>Map 타입 – dict 지원 내장함수</vt:lpstr>
      <vt:lpstr>Map 타입 -dict class 구조 확인 </vt:lpstr>
      <vt:lpstr>Map 타입 -dictionary 메소드</vt:lpstr>
      <vt:lpstr>Boolean type  &amp; None</vt:lpstr>
      <vt:lpstr>Boolean 타입</vt:lpstr>
      <vt:lpstr>None</vt:lpstr>
      <vt:lpstr>String Format </vt:lpstr>
      <vt:lpstr>String Format –메소드(권장)</vt:lpstr>
      <vt:lpstr>String-format함수 – index 치환</vt:lpstr>
      <vt:lpstr>String-format함수 – name 치환</vt:lpstr>
      <vt:lpstr>String-format함수 – 혼용 치환</vt:lpstr>
      <vt:lpstr>String-format메소드 – 정렬</vt:lpstr>
      <vt:lpstr>String Format -%</vt:lpstr>
      <vt:lpstr>String-format처리(%)</vt:lpstr>
      <vt:lpstr>String-format 코드</vt:lpstr>
      <vt:lpstr>String-format 정렬 방식</vt:lpstr>
      <vt:lpstr>operator</vt:lpstr>
      <vt:lpstr>내장 메소드와 연산자</vt:lpstr>
      <vt:lpstr>사칙연산자</vt:lpstr>
      <vt:lpstr>비교연산자</vt:lpstr>
      <vt:lpstr>할당연산자</vt:lpstr>
      <vt:lpstr>비트연산자</vt:lpstr>
      <vt:lpstr>논리연산자</vt:lpstr>
      <vt:lpstr>논리연산자 - 단축연산</vt:lpstr>
      <vt:lpstr>논리연산자 – 단축연산 예시</vt:lpstr>
      <vt:lpstr>멤버쉽 연산자</vt:lpstr>
      <vt:lpstr>식별 연산자</vt:lpstr>
      <vt:lpstr>연산자 우선순위</vt:lpstr>
      <vt:lpstr>Python 파싱 처리 기준</vt:lpstr>
      <vt:lpstr>식별자</vt:lpstr>
      <vt:lpstr>식별자 란 </vt:lpstr>
      <vt:lpstr>식별자 처리 원칙 </vt:lpstr>
      <vt:lpstr>문장 구분  </vt:lpstr>
      <vt:lpstr>문장 구분- doc 처리  </vt:lpstr>
      <vt:lpstr>Variable</vt:lpstr>
      <vt:lpstr>변수(Variable)</vt:lpstr>
      <vt:lpstr>Variable 정의 및 할당</vt:lpstr>
      <vt:lpstr>Assignment &amp; Type inference</vt:lpstr>
      <vt:lpstr>Variable 삭제</vt:lpstr>
      <vt:lpstr>Building Block</vt:lpstr>
      <vt:lpstr>Building block</vt:lpstr>
      <vt:lpstr>Expression</vt:lpstr>
      <vt:lpstr>지역변수와 전역변수</vt:lpstr>
      <vt:lpstr>Variable Bound/unbound</vt:lpstr>
      <vt:lpstr>Namespace</vt:lpstr>
      <vt:lpstr>Namespace</vt:lpstr>
      <vt:lpstr>Namespace 관리 기준</vt:lpstr>
      <vt:lpstr>Namespace 확인하기</vt:lpstr>
      <vt:lpstr>Object Namespace 흐름</vt:lpstr>
      <vt:lpstr>function Namespace 흐름</vt:lpstr>
      <vt:lpstr>Namespace  기준</vt:lpstr>
      <vt:lpstr>Control flow</vt:lpstr>
      <vt:lpstr>  Statement</vt:lpstr>
      <vt:lpstr>For Statement</vt:lpstr>
      <vt:lpstr>Loop  Statement</vt:lpstr>
      <vt:lpstr>With Statement</vt:lpstr>
      <vt:lpstr>Break Statement</vt:lpstr>
      <vt:lpstr>Continue Statement</vt:lpstr>
      <vt:lpstr>Pass Statement</vt:lpstr>
      <vt:lpstr>else Statement</vt:lpstr>
      <vt:lpstr>Module/package</vt:lpstr>
      <vt:lpstr>모듈</vt:lpstr>
      <vt:lpstr>모듈 namespace 검색하기</vt:lpstr>
      <vt:lpstr>모듈 namespace 검색하기</vt:lpstr>
      <vt:lpstr>if __name__ == "__main__": </vt:lpstr>
      <vt:lpstr>command line  모듈 실행</vt:lpstr>
      <vt:lpstr>모듈 –import 처리 예시</vt:lpstr>
      <vt:lpstr>패키지</vt:lpstr>
      <vt:lpstr>패키지 예시 (1)</vt:lpstr>
      <vt:lpstr>패키지 예시 (2)</vt:lpstr>
      <vt:lpstr>모듈 :pythonpath 등록</vt:lpstr>
      <vt:lpstr>모듈 : ide에서 path 등록</vt:lpstr>
      <vt:lpstr>Function  </vt:lpstr>
      <vt:lpstr>Function  기초</vt:lpstr>
      <vt:lpstr>함수  </vt:lpstr>
      <vt:lpstr>함수 내부 구조 알아보기</vt:lpstr>
      <vt:lpstr>함수 – 메모리 생성 규칙 </vt:lpstr>
      <vt:lpstr>함수 – 메모리 생성 예시 </vt:lpstr>
      <vt:lpstr>함수 변수 Scoping</vt:lpstr>
      <vt:lpstr>함수-Namespace  </vt:lpstr>
      <vt:lpstr>함수-Namespace : locals()  </vt:lpstr>
      <vt:lpstr>함수 결과 처리-return/yield</vt:lpstr>
      <vt:lpstr>Function  Parameter</vt:lpstr>
      <vt:lpstr>함수-Namespace : 인자관리 </vt:lpstr>
      <vt:lpstr>함수 인자 – mutable/immutable </vt:lpstr>
      <vt:lpstr>외부변수를 함수 변수 활용</vt:lpstr>
      <vt:lpstr>함수-초기값/인자변수에 값할당 </vt:lpstr>
      <vt:lpstr>함수-가변인자-값(*args) </vt:lpstr>
      <vt:lpstr>함수-가변인자-키/값(**args) </vt:lpstr>
      <vt:lpstr>Function  Call</vt:lpstr>
      <vt:lpstr>함수 반복 호출</vt:lpstr>
      <vt:lpstr>함수 - 재귀호출</vt:lpstr>
      <vt:lpstr>함수 – 시점 호출 iteration</vt:lpstr>
      <vt:lpstr>함수 – 시점 호출 :Generation </vt:lpstr>
      <vt:lpstr>함수 – 시점호출 : Generation – Function(yield)</vt:lpstr>
      <vt:lpstr>함수- 부분호출 : Curry</vt:lpstr>
      <vt:lpstr>함수- 부분 호출 : partial</vt:lpstr>
      <vt:lpstr>Nested Function</vt:lpstr>
      <vt:lpstr>함수를 내부함수 정의</vt:lpstr>
      <vt:lpstr>함수를 내부함수 처리</vt:lpstr>
      <vt:lpstr>내외부 함수에 대한 변수 scope</vt:lpstr>
      <vt:lpstr>First Class Object</vt:lpstr>
      <vt:lpstr>First Class Object(1)</vt:lpstr>
      <vt:lpstr>First Class Object(2)</vt:lpstr>
      <vt:lpstr>함수를 변수에 할당</vt:lpstr>
      <vt:lpstr>함수를 파라미터로 전달</vt:lpstr>
      <vt:lpstr>함수 결과값을 함수로 전달</vt:lpstr>
      <vt:lpstr>익명함수</vt:lpstr>
      <vt:lpstr>함수 - Lambda</vt:lpstr>
      <vt:lpstr>함수 – Lambda 예시</vt:lpstr>
      <vt:lpstr>Closure</vt:lpstr>
      <vt:lpstr>함수 – Closure : context</vt:lpstr>
      <vt:lpstr>함수 – Closure : __closure__</vt:lpstr>
      <vt:lpstr>함수 – Closure : 자유변수(1)</vt:lpstr>
      <vt:lpstr>함수 – Closure : 자유변수(2)</vt:lpstr>
      <vt:lpstr>Function Chaining</vt:lpstr>
      <vt:lpstr>함수 연속 실행</vt:lpstr>
      <vt:lpstr>High Order Function</vt:lpstr>
      <vt:lpstr>High Order Function</vt:lpstr>
      <vt:lpstr>map 함수</vt:lpstr>
      <vt:lpstr>reduce 함수</vt:lpstr>
      <vt:lpstr>filter 함수</vt:lpstr>
      <vt:lpstr>Function Decorator</vt:lpstr>
      <vt:lpstr>Decorator 사용 기법</vt:lpstr>
      <vt:lpstr>Decorator : functools 사용이유</vt:lpstr>
      <vt:lpstr>Decorator 처리 흐름</vt:lpstr>
      <vt:lpstr>Decorator 단순 예시</vt:lpstr>
      <vt:lpstr>Decorator :단순 wrapping 예시</vt:lpstr>
      <vt:lpstr>Decorator:전달함수(파라미터)</vt:lpstr>
      <vt:lpstr>Functools Module</vt:lpstr>
      <vt:lpstr>Function decorator : 파라미터</vt:lpstr>
      <vt:lpstr>Functools Module</vt:lpstr>
      <vt:lpstr>복수 Function decorator 순서</vt:lpstr>
      <vt:lpstr>Functools Module: 파라미터</vt:lpstr>
      <vt:lpstr>복수 Function decorator 예시</vt:lpstr>
      <vt:lpstr>Class </vt:lpstr>
      <vt:lpstr>Class  기초</vt:lpstr>
      <vt:lpstr>Class란</vt:lpstr>
      <vt:lpstr>Class 작성 예시</vt:lpstr>
      <vt:lpstr>Int Class 설명 예시</vt:lpstr>
      <vt:lpstr>Class Object &amp; instance</vt:lpstr>
      <vt:lpstr>Class Member</vt:lpstr>
      <vt:lpstr>Class Member</vt:lpstr>
      <vt:lpstr>Predefined Class Attributes</vt:lpstr>
      <vt:lpstr>Instance Member</vt:lpstr>
      <vt:lpstr>Predefined Instance Attributes</vt:lpstr>
      <vt:lpstr>메소드 접근자</vt:lpstr>
      <vt:lpstr>Class  멤버  접근자 - cls</vt:lpstr>
      <vt:lpstr>Instance 멤버 접근자-self</vt:lpstr>
      <vt:lpstr>Method- 인스턴스 객체</vt:lpstr>
      <vt:lpstr>Method- 클래스 decorator</vt:lpstr>
      <vt:lpstr>Method- 정적 decorator</vt:lpstr>
      <vt:lpstr>Accessing Members</vt:lpstr>
      <vt:lpstr>Method Bound/unbound(1)</vt:lpstr>
      <vt:lpstr>Method Bound/unbound(2)</vt:lpstr>
      <vt:lpstr>Method &amp; Object Chain</vt:lpstr>
      <vt:lpstr>Method Chain</vt:lpstr>
      <vt:lpstr>Object Chain</vt:lpstr>
      <vt:lpstr>생성자와 소멸자</vt:lpstr>
      <vt:lpstr>생성자-Creating Instance </vt:lpstr>
      <vt:lpstr>소멸자- Destroying Objects</vt:lpstr>
      <vt:lpstr>Class  구조</vt:lpstr>
      <vt:lpstr>클래스 구조 알기(1)</vt:lpstr>
      <vt:lpstr>클래스 구조 알기(2)</vt:lpstr>
      <vt:lpstr>issubclass/isinstance 함수</vt:lpstr>
      <vt:lpstr>Class &amp; instance namespace</vt:lpstr>
      <vt:lpstr>클래스와 인스턴스 접근</vt:lpstr>
      <vt:lpstr>Members(변수) Access</vt:lpstr>
      <vt:lpstr>Members(변수) Access -세부</vt:lpstr>
      <vt:lpstr>Members(메소드) Access</vt:lpstr>
      <vt:lpstr>Members(메소드) Access-세부</vt:lpstr>
      <vt:lpstr>Controlling Attribute Access</vt:lpstr>
      <vt:lpstr>Controlling Attribute Access</vt:lpstr>
      <vt:lpstr>Class Inheritance</vt:lpstr>
      <vt:lpstr>Inheritance</vt:lpstr>
      <vt:lpstr>Inheritance- scope</vt:lpstr>
      <vt:lpstr>Inheritance - 예시</vt:lpstr>
      <vt:lpstr>Mixin</vt:lpstr>
      <vt:lpstr>Overriding</vt:lpstr>
      <vt:lpstr>Overriding</vt:lpstr>
      <vt:lpstr>연산자 Overriding</vt:lpstr>
      <vt:lpstr>Information Hiding</vt:lpstr>
      <vt:lpstr>Information hiding -변수</vt:lpstr>
      <vt:lpstr>Information hiding -변수예시 </vt:lpstr>
      <vt:lpstr>Information hiding –변수-특별  </vt:lpstr>
      <vt:lpstr>Information hiding –Descriptor(Property)</vt:lpstr>
      <vt:lpstr>desciptor </vt:lpstr>
      <vt:lpstr>Descriptor Protocol</vt:lpstr>
      <vt:lpstr>Descriptor</vt:lpstr>
      <vt:lpstr>Descriptor 종류</vt:lpstr>
      <vt:lpstr>Descriptor : int.__add__</vt:lpstr>
      <vt:lpstr>Descriptor : binding behavior</vt:lpstr>
      <vt:lpstr>Creating descriptor</vt:lpstr>
      <vt:lpstr>Creating Property- 객체 직접 정의(1)</vt:lpstr>
      <vt:lpstr>Creating Property–객체 직접 정의(2)</vt:lpstr>
      <vt:lpstr>Creating Property decorator(1)</vt:lpstr>
      <vt:lpstr>Creating Property decorator(2)</vt:lpstr>
      <vt:lpstr>Object </vt:lpstr>
      <vt:lpstr>Object</vt:lpstr>
      <vt:lpstr>왜 모든 것을 객체로 관리하나?</vt:lpstr>
      <vt:lpstr>타입에 대한 예약어는 클래스?</vt:lpstr>
      <vt:lpstr>Object Scope </vt:lpstr>
      <vt:lpstr>Predefined Instance Attributes</vt:lpstr>
      <vt:lpstr>Literal 처리</vt:lpstr>
      <vt:lpstr>왜 객체화 했을까?</vt:lpstr>
      <vt:lpstr>Value 갱신 기준</vt:lpstr>
      <vt:lpstr>객체 값 처리하는 예시</vt:lpstr>
      <vt:lpstr>Object Value Bound/unbound</vt:lpstr>
      <vt:lpstr>Exception</vt:lpstr>
      <vt:lpstr>Exception 처리 구문</vt:lpstr>
      <vt:lpstr>User Exception 처리</vt:lpstr>
      <vt:lpstr>Try-except-[else] </vt:lpstr>
      <vt:lpstr>Try-[except]-finally</vt:lpstr>
      <vt:lpstr>Exception 발생시 메시지처리</vt:lpstr>
      <vt:lpstr>Raising exception</vt:lpstr>
      <vt:lpstr>Exception class 구조</vt:lpstr>
      <vt:lpstr>내장 Exception(1) </vt:lpstr>
      <vt:lpstr>내장 Exception(2) </vt:lpstr>
      <vt:lpstr>Traceback 모듈 이용하기 </vt:lpstr>
      <vt:lpstr>Python  File 처리</vt:lpstr>
      <vt:lpstr>File 은 Object</vt:lpstr>
      <vt:lpstr>File 은 Object Method(1)</vt:lpstr>
      <vt:lpstr>File 은 Object Method(2)</vt:lpstr>
      <vt:lpstr>File 은 Object Variable</vt:lpstr>
      <vt:lpstr>File 생성 및 닫기</vt:lpstr>
      <vt:lpstr>File 열기모드</vt:lpstr>
      <vt:lpstr>File 생성 및 닫기 – with 문</vt:lpstr>
      <vt:lpstr>File 오픈 후 쓰기</vt:lpstr>
      <vt:lpstr>File 오픈 후 추가하기</vt:lpstr>
      <vt:lpstr>File 오픈 후 읽기- 한 라인</vt:lpstr>
      <vt:lpstr>File 오픈 후 읽기- 여러 라인</vt:lpstr>
      <vt:lpstr> 직접 실행  함수들</vt:lpstr>
      <vt:lpstr>eval : Expression 실행</vt:lpstr>
      <vt:lpstr>exec : Statement 실행</vt:lpstr>
      <vt:lpstr>Text 실행 Class 만들기(1)</vt:lpstr>
      <vt:lpstr>Text 실행 Class 만들기(2)</vt:lpstr>
      <vt:lpstr>Text 실행 Class 만들기(3)</vt:lpstr>
      <vt:lpstr>Command 처리 </vt:lpstr>
      <vt:lpstr>Command line</vt:lpstr>
      <vt:lpstr>Command line - 예시</vt:lpstr>
      <vt:lpstr>Python  모듈 설치</vt:lpstr>
      <vt:lpstr>PIP command 처리  </vt:lpstr>
      <vt:lpstr>PIP : 현재 설치된 모듈 조회</vt:lpstr>
      <vt:lpstr>PIP : 새로운 모듈 설치</vt:lpstr>
      <vt:lpstr>Python re 모듈 정규식 사용하기</vt:lpstr>
      <vt:lpstr>정규표현식 </vt:lpstr>
      <vt:lpstr>리터럴</vt:lpstr>
      <vt:lpstr>문자클래스(character class, [])</vt:lpstr>
      <vt:lpstr>축약형 문자표현</vt:lpstr>
      <vt:lpstr>축약형 문자표현-세부</vt:lpstr>
      <vt:lpstr>^ / $</vt:lpstr>
      <vt:lpstr>Anchor 처리 예시</vt:lpstr>
      <vt:lpstr>DOT(.)</vt:lpstr>
      <vt:lpstr>반복 (*)</vt:lpstr>
      <vt:lpstr>반복 (+)</vt:lpstr>
      <vt:lpstr>반복 (?)</vt:lpstr>
      <vt:lpstr>반복 ({m,n})</vt:lpstr>
      <vt:lpstr>백슬래시(\) 문제</vt:lpstr>
      <vt:lpstr>Alternatives (|,or)</vt:lpstr>
      <vt:lpstr>Grouping ( )</vt:lpstr>
      <vt:lpstr>Grouping ( ) -예시</vt:lpstr>
      <vt:lpstr>정규식 정의 및 실행  </vt:lpstr>
      <vt:lpstr>함수:문자열 검색</vt:lpstr>
      <vt:lpstr>함수:문자열 수정</vt:lpstr>
      <vt:lpstr>함수:Greedy vs Non-Greedy</vt:lpstr>
      <vt:lpstr>정규표현식 -Compile</vt:lpstr>
      <vt:lpstr>Compile Options- DOTALL, S </vt:lpstr>
      <vt:lpstr>Compile Options-IGNORECASE, I</vt:lpstr>
      <vt:lpstr>Compile Options-MULTILINE, M</vt:lpstr>
      <vt:lpstr>Compile Options-VERBOSE, X</vt:lpstr>
      <vt:lpstr>정규표현식 –Compile 후 검색</vt:lpstr>
      <vt:lpstr>match – match object</vt:lpstr>
      <vt:lpstr>search – match object</vt:lpstr>
      <vt:lpstr>search – match object</vt:lpstr>
      <vt:lpstr>정규식 처리하기(1/2)</vt:lpstr>
      <vt:lpstr>정규식 처리하기(2/2)</vt:lpstr>
      <vt:lpstr> Pickle 모듈 처리</vt:lpstr>
      <vt:lpstr>Pickle 로 특정객체 저장 및 호출 </vt:lpstr>
      <vt:lpstr>Python  OS 모듈</vt:lpstr>
      <vt:lpstr>OS 모듈 : OS 정보</vt:lpstr>
      <vt:lpstr>OS 모듈 : 현재 directory 조회</vt:lpstr>
      <vt:lpstr>OS 모듈 :  directory 이동</vt:lpstr>
      <vt:lpstr>Python  sys 모듈</vt:lpstr>
      <vt:lpstr>SYS 모듈 : 현재 파이썬 정보</vt:lpstr>
      <vt:lpstr>SYS 모듈 : Command-line arguments</vt:lpstr>
      <vt:lpstr>SYS 모듈 : ide에서 arg 처리</vt:lpstr>
      <vt:lpstr>SYS 모듈 : Command -input 사용(1)</vt:lpstr>
      <vt:lpstr>SYS 모듈 : Command -input 사용(2)</vt:lpstr>
      <vt:lpstr>SYS 모듈 : ide-input 사용</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Windows 사용자</cp:lastModifiedBy>
  <cp:revision>545</cp:revision>
  <dcterms:created xsi:type="dcterms:W3CDTF">2015-12-01T07:34:30Z</dcterms:created>
  <dcterms:modified xsi:type="dcterms:W3CDTF">2016-03-03T08:58:07Z</dcterms:modified>
</cp:coreProperties>
</file>