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69"/>
  </p:notesMasterIdLst>
  <p:sldIdLst>
    <p:sldId id="256" r:id="rId2"/>
    <p:sldId id="1495" r:id="rId3"/>
    <p:sldId id="1496" r:id="rId4"/>
    <p:sldId id="1497" r:id="rId5"/>
    <p:sldId id="1498" r:id="rId6"/>
    <p:sldId id="1499" r:id="rId7"/>
    <p:sldId id="1500" r:id="rId8"/>
    <p:sldId id="1501" r:id="rId9"/>
    <p:sldId id="1502" r:id="rId10"/>
    <p:sldId id="1503" r:id="rId11"/>
    <p:sldId id="1504" r:id="rId12"/>
    <p:sldId id="1505" r:id="rId13"/>
    <p:sldId id="1506" r:id="rId14"/>
    <p:sldId id="1507" r:id="rId15"/>
    <p:sldId id="1508" r:id="rId16"/>
    <p:sldId id="1509" r:id="rId17"/>
    <p:sldId id="1510" r:id="rId18"/>
    <p:sldId id="1511" r:id="rId19"/>
    <p:sldId id="1356" r:id="rId20"/>
    <p:sldId id="1396" r:id="rId21"/>
    <p:sldId id="1405" r:id="rId22"/>
    <p:sldId id="1407" r:id="rId23"/>
    <p:sldId id="1450" r:id="rId24"/>
    <p:sldId id="1451" r:id="rId25"/>
    <p:sldId id="1474" r:id="rId26"/>
    <p:sldId id="1406" r:id="rId27"/>
    <p:sldId id="1404" r:id="rId28"/>
    <p:sldId id="1452" r:id="rId29"/>
    <p:sldId id="1455" r:id="rId30"/>
    <p:sldId id="1453" r:id="rId31"/>
    <p:sldId id="1454" r:id="rId32"/>
    <p:sldId id="1475" r:id="rId33"/>
    <p:sldId id="1357" r:id="rId34"/>
    <p:sldId id="1358" r:id="rId35"/>
    <p:sldId id="1458" r:id="rId36"/>
    <p:sldId id="1466" r:id="rId37"/>
    <p:sldId id="1467" r:id="rId38"/>
    <p:sldId id="1468" r:id="rId39"/>
    <p:sldId id="1469" r:id="rId40"/>
    <p:sldId id="1470" r:id="rId41"/>
    <p:sldId id="1462" r:id="rId42"/>
    <p:sldId id="1463" r:id="rId43"/>
    <p:sldId id="1465" r:id="rId44"/>
    <p:sldId id="1464" r:id="rId45"/>
    <p:sldId id="1460" r:id="rId46"/>
    <p:sldId id="1459" r:id="rId47"/>
    <p:sldId id="1461" r:id="rId48"/>
    <p:sldId id="1471" r:id="rId49"/>
    <p:sldId id="1472" r:id="rId50"/>
    <p:sldId id="1473" r:id="rId51"/>
    <p:sldId id="1476" r:id="rId52"/>
    <p:sldId id="1362" r:id="rId53"/>
    <p:sldId id="1477" r:id="rId54"/>
    <p:sldId id="1478" r:id="rId55"/>
    <p:sldId id="1479" r:id="rId56"/>
    <p:sldId id="1480" r:id="rId57"/>
    <p:sldId id="1481" r:id="rId58"/>
    <p:sldId id="1493" r:id="rId59"/>
    <p:sldId id="1494" r:id="rId60"/>
    <p:sldId id="1482" r:id="rId61"/>
    <p:sldId id="1486" r:id="rId62"/>
    <p:sldId id="1487" r:id="rId63"/>
    <p:sldId id="1488" r:id="rId64"/>
    <p:sldId id="1489" r:id="rId65"/>
    <p:sldId id="1490" r:id="rId66"/>
    <p:sldId id="1491" r:id="rId67"/>
    <p:sldId id="1492" r:id="rId6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91" autoAdjust="0"/>
    <p:restoredTop sz="50094" autoAdjust="0"/>
  </p:normalViewPr>
  <p:slideViewPr>
    <p:cSldViewPr>
      <p:cViewPr>
        <p:scale>
          <a:sx n="82" d="100"/>
          <a:sy n="82" d="100"/>
        </p:scale>
        <p:origin x="-1771" y="-2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err="1" smtClean="0"/>
              <a:t>numpy</a:t>
            </a:r>
            <a:r>
              <a:rPr lang="en-US" altLang="ko-KR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기본 </a:t>
            </a:r>
            <a:r>
              <a:rPr lang="en-US" altLang="ko-KR" sz="9600" dirty="0" smtClean="0"/>
              <a:t>2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3600" dirty="0" smtClean="0"/>
              <a:t>version 2.x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concatenate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n</a:t>
            </a:r>
            <a:r>
              <a:rPr lang="ko-KR" altLang="en-US" dirty="0" smtClean="0"/>
              <a:t>차원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05728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concatenate((a1, a2, ...), </a:t>
            </a:r>
            <a:r>
              <a:rPr lang="en-US" altLang="ko-KR" dirty="0" smtClean="0"/>
              <a:t>axis=0)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를 연결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3133420"/>
            <a:ext cx="4032448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fr-FR" altLang="ko-KR" sz="1200" dirty="0"/>
              <a:t>x = np.array(range(12))</a:t>
            </a:r>
          </a:p>
          <a:p>
            <a:r>
              <a:rPr lang="fr-FR" altLang="ko-KR" sz="1200" dirty="0"/>
              <a:t>x = x.reshape((2,3,2))</a:t>
            </a:r>
          </a:p>
          <a:p>
            <a:r>
              <a:rPr lang="fr-FR" altLang="ko-KR" sz="1200" dirty="0"/>
              <a:t>y = np.array(range(100,112))</a:t>
            </a:r>
          </a:p>
          <a:p>
            <a:r>
              <a:rPr lang="fr-FR" altLang="ko-KR" sz="1200" dirty="0"/>
              <a:t>y = y.reshape((2,3,2))</a:t>
            </a:r>
          </a:p>
          <a:p>
            <a:r>
              <a:rPr lang="fr-FR" altLang="ko-KR" sz="1200" dirty="0"/>
              <a:t>z = np.concatenate((x,y))</a:t>
            </a:r>
          </a:p>
          <a:p>
            <a:endParaRPr lang="fr-FR" altLang="ko-KR" sz="1200" dirty="0"/>
          </a:p>
          <a:p>
            <a:r>
              <a:rPr lang="fr-FR" altLang="ko-KR" sz="1200" dirty="0"/>
              <a:t>print(z)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508104" y="3645024"/>
            <a:ext cx="29774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[[[  0   1]</a:t>
            </a:r>
          </a:p>
          <a:p>
            <a:r>
              <a:rPr lang="en-US" altLang="ko-KR" sz="1000" dirty="0"/>
              <a:t>  [  2   3]</a:t>
            </a:r>
          </a:p>
          <a:p>
            <a:r>
              <a:rPr lang="en-US" altLang="ko-KR" sz="1000" dirty="0"/>
              <a:t>  [  4   5]</a:t>
            </a:r>
          </a:p>
          <a:p>
            <a:r>
              <a:rPr lang="en-US" altLang="ko-KR" sz="1000" dirty="0"/>
              <a:t>  [100 101]</a:t>
            </a:r>
          </a:p>
          <a:p>
            <a:r>
              <a:rPr lang="en-US" altLang="ko-KR" sz="1000" dirty="0"/>
              <a:t>  [102 103]</a:t>
            </a:r>
          </a:p>
          <a:p>
            <a:r>
              <a:rPr lang="en-US" altLang="ko-KR" sz="1000" dirty="0"/>
              <a:t>  [104 105]]</a:t>
            </a:r>
          </a:p>
          <a:p>
            <a:endParaRPr lang="en-US" altLang="ko-KR" sz="1000" dirty="0"/>
          </a:p>
          <a:p>
            <a:r>
              <a:rPr lang="en-US" altLang="ko-KR" sz="1000" dirty="0"/>
              <a:t> [[  6   7]</a:t>
            </a:r>
          </a:p>
          <a:p>
            <a:r>
              <a:rPr lang="en-US" altLang="ko-KR" sz="1000" dirty="0"/>
              <a:t>  [  8   9]</a:t>
            </a:r>
          </a:p>
          <a:p>
            <a:r>
              <a:rPr lang="en-US" altLang="ko-KR" sz="1000" dirty="0"/>
              <a:t>  [ 10  11]</a:t>
            </a:r>
          </a:p>
          <a:p>
            <a:r>
              <a:rPr lang="en-US" altLang="ko-KR" sz="1000" dirty="0"/>
              <a:t>  [106 107]</a:t>
            </a:r>
          </a:p>
          <a:p>
            <a:r>
              <a:rPr lang="en-US" altLang="ko-KR" sz="1000" dirty="0"/>
              <a:t>  [108 109]</a:t>
            </a:r>
          </a:p>
          <a:p>
            <a:r>
              <a:rPr lang="en-US" altLang="ko-KR" sz="1000" dirty="0"/>
              <a:t>  [110 111]]]</a:t>
            </a:r>
          </a:p>
        </p:txBody>
      </p:sp>
    </p:spTree>
    <p:extLst>
      <p:ext uri="{BB962C8B-B14F-4D97-AF65-F5344CB8AC3E}">
        <p14:creationId xmlns:p14="http://schemas.microsoft.com/office/powerpoint/2010/main" val="36991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altLang="ko-KR" dirty="0"/>
              <a:t>np.newaxis</a:t>
            </a:r>
          </a:p>
        </p:txBody>
      </p:sp>
    </p:spTree>
    <p:extLst>
      <p:ext uri="{BB962C8B-B14F-4D97-AF65-F5344CB8AC3E}">
        <p14:creationId xmlns:p14="http://schemas.microsoft.com/office/powerpoint/2010/main" val="172424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 smtClean="0"/>
              <a:t>np.newaxis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fr-FR" altLang="ko-KR" dirty="0" smtClean="0"/>
              <a:t>np.newaxis </a:t>
            </a:r>
            <a:r>
              <a:rPr lang="ko-KR" altLang="en-US" dirty="0" smtClean="0"/>
              <a:t>변수는 </a:t>
            </a:r>
            <a:r>
              <a:rPr lang="en-US" altLang="ko-KR" dirty="0" smtClean="0"/>
              <a:t>slice </a:t>
            </a:r>
            <a:r>
              <a:rPr lang="ko-KR" altLang="en-US" dirty="0" smtClean="0"/>
              <a:t>처리와 같이 사용해서 축을 바꿈 </a:t>
            </a:r>
            <a:r>
              <a:rPr lang="en-US" altLang="ko-KR" dirty="0" smtClean="0"/>
              <a:t>1</a:t>
            </a:r>
            <a:r>
              <a:rPr lang="ko-KR" altLang="en-US" dirty="0" smtClean="0"/>
              <a:t>행 배열은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열 배열로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행</a:t>
            </a:r>
            <a:r>
              <a:rPr lang="en-US" altLang="ko-KR" dirty="0" smtClean="0"/>
              <a:t>3</a:t>
            </a:r>
            <a:r>
              <a:rPr lang="ko-KR" altLang="en-US" dirty="0" smtClean="0"/>
              <a:t>열 배열은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행</a:t>
            </a:r>
            <a:r>
              <a:rPr lang="en-US" altLang="ko-KR" dirty="0" smtClean="0"/>
              <a:t>2</a:t>
            </a:r>
            <a:r>
              <a:rPr lang="ko-KR" altLang="en-US" dirty="0" smtClean="0"/>
              <a:t>열 배열로 변환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3429000"/>
            <a:ext cx="4032448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fr-FR" altLang="ko-KR" sz="1200" dirty="0"/>
              <a:t>x = np.array([2,5,18,14,4])</a:t>
            </a:r>
          </a:p>
          <a:p>
            <a:r>
              <a:rPr lang="fr-FR" altLang="ko-KR" sz="1200" dirty="0"/>
              <a:t>y = x[:, np.newaxis]</a:t>
            </a:r>
          </a:p>
          <a:p>
            <a:r>
              <a:rPr lang="fr-FR" altLang="ko-KR" sz="1200" dirty="0"/>
              <a:t>print(y)</a:t>
            </a:r>
          </a:p>
          <a:p>
            <a:r>
              <a:rPr lang="fr-FR" altLang="ko-KR" sz="1200" dirty="0"/>
              <a:t>x = np.arange(6)</a:t>
            </a:r>
          </a:p>
          <a:p>
            <a:r>
              <a:rPr lang="fr-FR" altLang="ko-KR" sz="1200" dirty="0"/>
              <a:t>y = x.reshape(2,3)</a:t>
            </a:r>
          </a:p>
          <a:p>
            <a:r>
              <a:rPr lang="fr-FR" altLang="ko-KR" sz="1200" dirty="0"/>
              <a:t>print y[:,np.newaxis]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554960" y="4291355"/>
            <a:ext cx="2977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[[ 2]</a:t>
            </a:r>
          </a:p>
          <a:p>
            <a:r>
              <a:rPr lang="en-US" altLang="ko-KR" sz="1000" dirty="0"/>
              <a:t> [ 5]</a:t>
            </a:r>
          </a:p>
          <a:p>
            <a:r>
              <a:rPr lang="en-US" altLang="ko-KR" sz="1000" dirty="0"/>
              <a:t> [18]</a:t>
            </a:r>
          </a:p>
          <a:p>
            <a:r>
              <a:rPr lang="en-US" altLang="ko-KR" sz="1000" dirty="0"/>
              <a:t> [14]</a:t>
            </a:r>
          </a:p>
          <a:p>
            <a:r>
              <a:rPr lang="en-US" altLang="ko-KR" sz="1000" dirty="0"/>
              <a:t> [ 4</a:t>
            </a:r>
            <a:r>
              <a:rPr lang="en-US" altLang="ko-KR" sz="1000" dirty="0" smtClean="0"/>
              <a:t>]]</a:t>
            </a:r>
          </a:p>
          <a:p>
            <a:endParaRPr lang="en-US" altLang="ko-KR" sz="1000" dirty="0"/>
          </a:p>
          <a:p>
            <a:r>
              <a:rPr lang="en-US" altLang="ko-KR" sz="1000" dirty="0"/>
              <a:t>[[[0 1 2]]</a:t>
            </a:r>
          </a:p>
          <a:p>
            <a:endParaRPr lang="en-US" altLang="ko-KR" sz="1000" dirty="0"/>
          </a:p>
          <a:p>
            <a:r>
              <a:rPr lang="en-US" altLang="ko-KR" sz="1000" dirty="0"/>
              <a:t> [[3 4 5]]]</a:t>
            </a:r>
          </a:p>
        </p:txBody>
      </p:sp>
    </p:spTree>
    <p:extLst>
      <p:ext uri="{BB962C8B-B14F-4D97-AF65-F5344CB8AC3E}">
        <p14:creationId xmlns:p14="http://schemas.microsoft.com/office/powerpoint/2010/main" val="80867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n</a:t>
            </a:r>
            <a:r>
              <a:rPr lang="en-US" altLang="ko-KR" dirty="0" err="1" smtClean="0"/>
              <a:t>umpy.tile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77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A </a:t>
            </a:r>
            <a:r>
              <a:rPr lang="ko-KR" altLang="en-US" dirty="0" smtClean="0"/>
              <a:t>배열에 대한 </a:t>
            </a:r>
            <a:r>
              <a:rPr lang="en-US" altLang="ko-KR" dirty="0" smtClean="0"/>
              <a:t>Reps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axis </a:t>
            </a:r>
            <a:r>
              <a:rPr lang="ko-KR" altLang="en-US" dirty="0" smtClean="0"/>
              <a:t>축에 따른 반복을 표시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err="1"/>
              <a:t>numpy.tile</a:t>
            </a:r>
            <a:r>
              <a:rPr lang="en-US" altLang="ko-KR" dirty="0"/>
              <a:t>(A, reps)</a:t>
            </a:r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394198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x </a:t>
            </a:r>
            <a:r>
              <a:rPr lang="en-US" altLang="ko-KR" dirty="0"/>
              <a:t>= </a:t>
            </a:r>
            <a:r>
              <a:rPr lang="en-US" altLang="ko-KR" dirty="0" err="1"/>
              <a:t>np.array</a:t>
            </a:r>
            <a:r>
              <a:rPr lang="en-US" altLang="ko-KR" dirty="0"/>
              <a:t>([ [1, 2], [3, 4]]) </a:t>
            </a:r>
            <a:endParaRPr lang="en-US" altLang="ko-KR" dirty="0" smtClean="0"/>
          </a:p>
          <a:p>
            <a:r>
              <a:rPr lang="en-US" altLang="ko-KR" dirty="0" err="1" smtClean="0"/>
              <a:t>np.tile</a:t>
            </a:r>
            <a:r>
              <a:rPr lang="en-US" altLang="ko-KR" dirty="0" smtClean="0"/>
              <a:t>(x</a:t>
            </a:r>
            <a:r>
              <a:rPr lang="en-US" altLang="ko-KR" dirty="0"/>
              <a:t>, (3,4))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5013175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Reps</a:t>
            </a:r>
            <a:r>
              <a:rPr lang="ko-KR" altLang="en-US" dirty="0" smtClean="0"/>
              <a:t>가 스칼라 값은 배수만큼 증가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Reps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벡터값</a:t>
            </a:r>
            <a:r>
              <a:rPr lang="ko-KR" altLang="en-US" dirty="0" smtClean="0"/>
              <a:t> 일 경우 행과 열에 따라 추가</a:t>
            </a:r>
            <a:endParaRPr lang="ko-KR" altLang="en-US" dirty="0"/>
          </a:p>
        </p:txBody>
      </p:sp>
      <p:pic>
        <p:nvPicPr>
          <p:cNvPr id="20482" name="Picture 2" descr="Illustrating the way of working of the tile meth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564904"/>
            <a:ext cx="2886075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9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Tile </a:t>
            </a:r>
            <a:r>
              <a:rPr lang="ko-KR" altLang="en-US" dirty="0" smtClean="0"/>
              <a:t>함수를 이용해서 </a:t>
            </a:r>
            <a:r>
              <a:rPr lang="en-US" altLang="ko-KR" dirty="0" err="1" smtClean="0"/>
              <a:t>array_like</a:t>
            </a:r>
            <a:r>
              <a:rPr lang="ko-KR" altLang="en-US" dirty="0" smtClean="0"/>
              <a:t>를 모형에 따라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로 변환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80525" y="2852936"/>
            <a:ext cx="3331435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sz="1200" dirty="0" smtClean="0"/>
              <a:t>import numpy as np</a:t>
            </a:r>
          </a:p>
          <a:p>
            <a:endParaRPr lang="pt-BR" altLang="ko-KR" sz="1200" dirty="0" smtClean="0"/>
          </a:p>
          <a:p>
            <a:r>
              <a:rPr lang="pt-BR" altLang="ko-KR" sz="1200" dirty="0"/>
              <a:t>#list</a:t>
            </a:r>
            <a:r>
              <a:rPr lang="ko-KR" altLang="en-US" sz="1200" dirty="0"/>
              <a:t>에서 </a:t>
            </a:r>
            <a:r>
              <a:rPr lang="pt-BR" altLang="ko-KR" sz="1200" dirty="0"/>
              <a:t>ndarray</a:t>
            </a:r>
          </a:p>
          <a:p>
            <a:r>
              <a:rPr lang="pt-BR" altLang="ko-KR" sz="1200" dirty="0"/>
              <a:t>a = [1,2,3]</a:t>
            </a:r>
          </a:p>
          <a:p>
            <a:r>
              <a:rPr lang="pt-BR" altLang="ko-KR" sz="1200" dirty="0"/>
              <a:t>b = np.tile(a,2)</a:t>
            </a:r>
          </a:p>
          <a:p>
            <a:r>
              <a:rPr lang="pt-BR" altLang="ko-KR" sz="1200" dirty="0"/>
              <a:t>print b</a:t>
            </a:r>
          </a:p>
          <a:p>
            <a:r>
              <a:rPr lang="pt-BR" altLang="ko-KR" sz="1200" dirty="0"/>
              <a:t>b = np.tile(a,(2,1))</a:t>
            </a:r>
          </a:p>
          <a:p>
            <a:r>
              <a:rPr lang="pt-BR" altLang="ko-KR" sz="1200" dirty="0"/>
              <a:t>print b</a:t>
            </a:r>
          </a:p>
          <a:p>
            <a:r>
              <a:rPr lang="pt-BR" altLang="ko-KR" sz="1200" dirty="0"/>
              <a:t>b = np.tile(a,(2,2))</a:t>
            </a:r>
          </a:p>
          <a:p>
            <a:r>
              <a:rPr lang="pt-BR" altLang="ko-KR" sz="1200" dirty="0"/>
              <a:t>print b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803034" y="4759420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[1 </a:t>
            </a:r>
            <a:r>
              <a:rPr lang="en-US" altLang="ko-KR" sz="1200" dirty="0"/>
              <a:t>2 3 1 2 3]</a:t>
            </a:r>
          </a:p>
          <a:p>
            <a:r>
              <a:rPr lang="en-US" altLang="ko-KR" sz="1200" dirty="0"/>
              <a:t>[[1 2 3]</a:t>
            </a:r>
          </a:p>
          <a:p>
            <a:r>
              <a:rPr lang="en-US" altLang="ko-KR" sz="1200" dirty="0"/>
              <a:t> [1 2 3]]</a:t>
            </a:r>
          </a:p>
          <a:p>
            <a:r>
              <a:rPr lang="en-US" altLang="ko-KR" sz="1200" dirty="0"/>
              <a:t>[[1 2 3 1 2 3]</a:t>
            </a:r>
          </a:p>
          <a:p>
            <a:r>
              <a:rPr lang="en-US" altLang="ko-KR" sz="1200" dirty="0"/>
              <a:t> [1 2 3 1 2 3]]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Array_like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로 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90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stack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row_stack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단위로 통합하고 </a:t>
            </a:r>
            <a:r>
              <a:rPr lang="en-US" altLang="ko-KR" dirty="0" err="1" smtClean="0"/>
              <a:t>column_stack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단위로 통합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80525" y="2852936"/>
            <a:ext cx="3691475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sz="1200" dirty="0" smtClean="0"/>
              <a:t>import numpy as np</a:t>
            </a:r>
          </a:p>
          <a:p>
            <a:endParaRPr lang="pt-BR" altLang="ko-KR" sz="1200" dirty="0" smtClean="0"/>
          </a:p>
          <a:p>
            <a:r>
              <a:rPr lang="pt-BR" altLang="ko-KR" sz="1200" dirty="0"/>
              <a:t>A = np.array([3, 4, 5])</a:t>
            </a:r>
          </a:p>
          <a:p>
            <a:r>
              <a:rPr lang="pt-BR" altLang="ko-KR" sz="1200" dirty="0"/>
              <a:t>B = np.array([1,9,0])</a:t>
            </a:r>
          </a:p>
          <a:p>
            <a:r>
              <a:rPr lang="pt-BR" altLang="ko-KR" sz="1200" dirty="0"/>
              <a:t>print(np.row_stack((A, B)))</a:t>
            </a:r>
          </a:p>
          <a:p>
            <a:r>
              <a:rPr lang="pt-BR" altLang="ko-KR" sz="1200" dirty="0"/>
              <a:t>print(np.column_stack((A, B)))</a:t>
            </a:r>
          </a:p>
          <a:p>
            <a:r>
              <a:rPr lang="pt-BR" altLang="ko-KR" sz="1200" dirty="0"/>
              <a:t>print np.shape(A)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803034" y="4759420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[[3 4 5]</a:t>
            </a:r>
          </a:p>
          <a:p>
            <a:r>
              <a:rPr lang="en-US" altLang="ko-KR" sz="1200" dirty="0"/>
              <a:t> [1 9 0]]</a:t>
            </a:r>
          </a:p>
          <a:p>
            <a:r>
              <a:rPr lang="en-US" altLang="ko-KR" sz="1200" dirty="0"/>
              <a:t>[[3 1]</a:t>
            </a:r>
          </a:p>
          <a:p>
            <a:r>
              <a:rPr lang="en-US" altLang="ko-KR" sz="1200" dirty="0"/>
              <a:t> [4 9]</a:t>
            </a:r>
          </a:p>
          <a:p>
            <a:r>
              <a:rPr lang="en-US" altLang="ko-KR" sz="1200" dirty="0"/>
              <a:t> [5 0]]</a:t>
            </a:r>
          </a:p>
          <a:p>
            <a:r>
              <a:rPr lang="en-US" altLang="ko-KR" sz="1200" dirty="0"/>
              <a:t>(3,)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row/column stack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538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/>
              <a:t>Column_stack</a:t>
            </a:r>
            <a:r>
              <a:rPr lang="ko-KR" altLang="en-US" dirty="0"/>
              <a:t>은 행은 그대로이고 열이 추가</a:t>
            </a:r>
          </a:p>
          <a:p>
            <a:pPr marL="457200" lvl="1" indent="0" fontAlgn="base">
              <a:buNone/>
            </a:pPr>
            <a:r>
              <a:rPr lang="en-US" altLang="ko-KR" dirty="0" err="1"/>
              <a:t>Row_stack</a:t>
            </a:r>
            <a:r>
              <a:rPr lang="ko-KR" altLang="en-US" dirty="0"/>
              <a:t>은 열은 그대로이고 행의 추가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80525" y="2852936"/>
            <a:ext cx="3691475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sz="1200" dirty="0" smtClean="0"/>
              <a:t>import numpy as np</a:t>
            </a:r>
          </a:p>
          <a:p>
            <a:endParaRPr lang="pt-BR" altLang="ko-KR" sz="1200" dirty="0" smtClean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([[3, 4, 5],</a:t>
            </a:r>
          </a:p>
          <a:p>
            <a:r>
              <a:rPr lang="en-US" altLang="ko-KR" sz="1200" dirty="0"/>
              <a:t>              [1, 9, 0],</a:t>
            </a:r>
          </a:p>
          <a:p>
            <a:r>
              <a:rPr lang="en-US" altLang="ko-KR" sz="1200" dirty="0"/>
              <a:t>              [4, 6, 8]])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A.shape</a:t>
            </a:r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np.column_stack</a:t>
            </a:r>
            <a:r>
              <a:rPr lang="en-US" altLang="ko-KR" sz="1200" dirty="0"/>
              <a:t>((A, A)).shape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np.row_stack</a:t>
            </a:r>
            <a:r>
              <a:rPr lang="en-US" altLang="ko-KR" sz="1200" dirty="0"/>
              <a:t>((A, A)).shape</a:t>
            </a:r>
            <a:r>
              <a:rPr lang="pt-BR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803034" y="475942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(3, 3)</a:t>
            </a:r>
          </a:p>
          <a:p>
            <a:r>
              <a:rPr lang="en-US" altLang="ko-KR" sz="1200" dirty="0"/>
              <a:t>(3, 6)</a:t>
            </a:r>
          </a:p>
          <a:p>
            <a:r>
              <a:rPr lang="en-US" altLang="ko-KR" sz="1200" dirty="0"/>
              <a:t>(6, 3)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row/column stack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27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err="1" smtClean="0"/>
              <a:t>bollean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masking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0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 err="1" smtClean="0"/>
              <a:t>Numpy.array</a:t>
            </a:r>
            <a:r>
              <a:rPr lang="en-US" altLang="ko-KR" sz="4000" b="1" dirty="0" smtClean="0"/>
              <a:t> :</a:t>
            </a:r>
            <a:br>
              <a:rPr lang="en-US" altLang="ko-KR" sz="4000" b="1" dirty="0" smtClean="0"/>
            </a:br>
            <a:r>
              <a:rPr lang="en-US" altLang="ko-KR" sz="4000" b="1" dirty="0" smtClean="0"/>
              <a:t>Concatenating</a:t>
            </a:r>
            <a:r>
              <a:rPr lang="en-US" altLang="ko-KR" sz="4000" b="1" dirty="0"/>
              <a:t>, Flattening and Adding </a:t>
            </a:r>
            <a:r>
              <a:rPr lang="en-US" altLang="ko-KR" sz="4000" b="1" dirty="0" smtClean="0"/>
              <a:t>Dimensions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74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비교연산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1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비교연산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84937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n</a:t>
            </a:r>
            <a:r>
              <a:rPr lang="en-US" altLang="ko-KR" dirty="0" err="1" smtClean="0"/>
              <a:t>darray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간의 비교연산</a:t>
            </a:r>
            <a:r>
              <a:rPr lang="en-US" altLang="ko-KR" dirty="0" smtClean="0"/>
              <a:t>. Scala 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broadcasting</a:t>
            </a:r>
            <a:r>
              <a:rPr lang="ko-KR" altLang="en-US" dirty="0" smtClean="0"/>
              <a:t>하므로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동일 모형의 </a:t>
            </a:r>
            <a:r>
              <a:rPr lang="ko-KR" altLang="en-US" dirty="0" err="1" smtClean="0"/>
              <a:t>동일값으로</a:t>
            </a:r>
            <a:r>
              <a:rPr lang="ko-KR" altLang="en-US" dirty="0" smtClean="0"/>
              <a:t> 인지해서 처리된 후 </a:t>
            </a:r>
            <a:r>
              <a:rPr lang="en-US" altLang="ko-KR" dirty="0" err="1" smtClean="0"/>
              <a:t>bool</a:t>
            </a:r>
            <a:r>
              <a:rPr lang="ko-KR" altLang="en-US" dirty="0" smtClean="0"/>
              <a:t>값을 가지는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가 생성됨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708024" y="3789040"/>
            <a:ext cx="108000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ndarray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60032" y="410546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비교연</a:t>
            </a:r>
            <a:r>
              <a:rPr lang="ko-KR" altLang="en-US" dirty="0"/>
              <a:t>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372320" y="3789040"/>
            <a:ext cx="108000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ndarray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03768" y="3789040"/>
            <a:ext cx="108000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ndarray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15816" y="410546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5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차원 배열에 비교연산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scala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비교 분석하면 </a:t>
            </a:r>
            <a:r>
              <a:rPr lang="en-US" altLang="ko-KR" dirty="0" smtClean="0"/>
              <a:t>broadcasting</a:t>
            </a:r>
            <a:r>
              <a:rPr lang="ko-KR" altLang="en-US" dirty="0" smtClean="0"/>
              <a:t>하여 처리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314989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([4, 7, 3, 4, 2, 8])</a:t>
            </a:r>
          </a:p>
          <a:p>
            <a:r>
              <a:rPr lang="en-US" altLang="ko-KR" sz="1200" dirty="0"/>
              <a:t>C = (A==4)</a:t>
            </a:r>
          </a:p>
          <a:p>
            <a:r>
              <a:rPr lang="en-US" altLang="ko-KR" sz="1200" dirty="0"/>
              <a:t>print C, type(C)</a:t>
            </a:r>
          </a:p>
          <a:p>
            <a:endParaRPr lang="en-US" altLang="ko-KR" sz="1200" dirty="0"/>
          </a:p>
          <a:p>
            <a:r>
              <a:rPr lang="en-US" altLang="ko-KR" sz="1200" dirty="0"/>
              <a:t>LT = (A &lt; 5)</a:t>
            </a:r>
          </a:p>
          <a:p>
            <a:r>
              <a:rPr lang="en-US" altLang="ko-KR" sz="1200" dirty="0"/>
              <a:t>print LT, type(LT)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4783767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True False </a:t>
            </a:r>
            <a:r>
              <a:rPr lang="en-US" altLang="ko-KR" sz="1200" dirty="0" err="1"/>
              <a:t>False</a:t>
            </a:r>
            <a:r>
              <a:rPr lang="en-US" altLang="ko-KR" sz="1200" dirty="0"/>
              <a:t>  True False False] &lt;type '</a:t>
            </a:r>
            <a:r>
              <a:rPr lang="en-US" altLang="ko-KR" sz="1200" dirty="0" err="1"/>
              <a:t>numpy.ndarray</a:t>
            </a:r>
            <a:r>
              <a:rPr lang="en-US" altLang="ko-KR" sz="1200" dirty="0"/>
              <a:t>'&gt;</a:t>
            </a:r>
          </a:p>
          <a:p>
            <a:r>
              <a:rPr lang="en-US" altLang="ko-KR" sz="1200" dirty="0"/>
              <a:t>[ True False  True  </a:t>
            </a:r>
            <a:r>
              <a:rPr lang="en-US" altLang="ko-KR" sz="1200" dirty="0" err="1"/>
              <a:t>True</a:t>
            </a:r>
            <a:r>
              <a:rPr lang="en-US" altLang="ko-KR" sz="1200" dirty="0"/>
              <a:t>  </a:t>
            </a:r>
            <a:r>
              <a:rPr lang="en-US" altLang="ko-KR" sz="1200" dirty="0" err="1"/>
              <a:t>True</a:t>
            </a:r>
            <a:r>
              <a:rPr lang="en-US" altLang="ko-KR" sz="1200" dirty="0"/>
              <a:t> False] &lt;type '</a:t>
            </a:r>
            <a:r>
              <a:rPr lang="en-US" altLang="ko-KR" sz="1200" dirty="0" err="1"/>
              <a:t>numpy.ndarray</a:t>
            </a:r>
            <a:r>
              <a:rPr lang="en-US" altLang="ko-KR" sz="1200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40362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차원 배열에 비교연산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scala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비교 분석하면 </a:t>
            </a:r>
            <a:r>
              <a:rPr lang="en-US" altLang="ko-KR" dirty="0" smtClean="0"/>
              <a:t>broadcasting</a:t>
            </a:r>
            <a:r>
              <a:rPr lang="ko-KR" altLang="en-US" dirty="0" smtClean="0"/>
              <a:t>하여 처리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314989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([[142,56,189,65],</a:t>
            </a:r>
          </a:p>
          <a:p>
            <a:r>
              <a:rPr lang="en-US" altLang="ko-KR" sz="1200" dirty="0"/>
              <a:t>              [299,288,10,12],</a:t>
            </a:r>
          </a:p>
          <a:p>
            <a:r>
              <a:rPr lang="en-US" altLang="ko-KR" sz="1200" dirty="0"/>
              <a:t>              [55,142,17,18</a:t>
            </a:r>
            <a:r>
              <a:rPr lang="en-US" altLang="ko-KR" sz="1200" dirty="0" smtClean="0"/>
              <a:t>]])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print(B&gt;=82)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5013176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ko-KR" sz="1200" dirty="0"/>
              <a:t>[[ True False  True False]</a:t>
            </a:r>
          </a:p>
          <a:p>
            <a:r>
              <a:rPr lang="da-DK" altLang="ko-KR" sz="1200" dirty="0"/>
              <a:t> [ True  True False False]</a:t>
            </a:r>
          </a:p>
          <a:p>
            <a:r>
              <a:rPr lang="da-DK" altLang="ko-KR" sz="1200" dirty="0"/>
              <a:t> [False  True False False]]</a:t>
            </a:r>
          </a:p>
        </p:txBody>
      </p:sp>
    </p:spTree>
    <p:extLst>
      <p:ext uri="{BB962C8B-B14F-4D97-AF65-F5344CB8AC3E}">
        <p14:creationId xmlns:p14="http://schemas.microsoft.com/office/powerpoint/2010/main" val="26038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bool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로 전환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비교연산 결과가 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</a:t>
            </a:r>
            <a:r>
              <a:rPr lang="en-US" altLang="ko-KR" dirty="0" err="1" smtClean="0"/>
              <a:t>astype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값을 전환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314989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([[142,56,189,65],</a:t>
            </a:r>
          </a:p>
          <a:p>
            <a:r>
              <a:rPr lang="en-US" altLang="ko-KR" sz="1200" dirty="0"/>
              <a:t>              [299,288,10,12],</a:t>
            </a:r>
          </a:p>
          <a:p>
            <a:r>
              <a:rPr lang="en-US" altLang="ko-KR" sz="1200" dirty="0"/>
              <a:t>              [55,142,17,18]])</a:t>
            </a:r>
          </a:p>
          <a:p>
            <a:r>
              <a:rPr lang="en-US" altLang="ko-KR" sz="1200" dirty="0"/>
              <a:t>print(B&gt;=82)</a:t>
            </a:r>
          </a:p>
          <a:p>
            <a:endParaRPr lang="en-US" altLang="ko-KR" sz="1200" dirty="0"/>
          </a:p>
          <a:p>
            <a:r>
              <a:rPr lang="en-US" altLang="ko-KR" sz="1200" dirty="0"/>
              <a:t>b = B&gt;82</a:t>
            </a:r>
          </a:p>
          <a:p>
            <a:r>
              <a:rPr lang="en-US" altLang="ko-KR" sz="1200" dirty="0"/>
              <a:t>c = </a:t>
            </a:r>
            <a:r>
              <a:rPr lang="en-US" altLang="ko-KR" sz="1200" dirty="0" err="1"/>
              <a:t>b.astype</a:t>
            </a:r>
            <a:r>
              <a:rPr lang="en-US" altLang="ko-KR" sz="1200" dirty="0"/>
              <a:t>(np.int)</a:t>
            </a:r>
          </a:p>
          <a:p>
            <a:r>
              <a:rPr lang="en-US" altLang="ko-KR" sz="1200" dirty="0"/>
              <a:t>print c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4676943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ko-KR" sz="1200" dirty="0"/>
              <a:t>[[ True False  True False]</a:t>
            </a:r>
          </a:p>
          <a:p>
            <a:r>
              <a:rPr lang="da-DK" altLang="ko-KR" sz="1200" dirty="0"/>
              <a:t> [ True  True False False]</a:t>
            </a:r>
          </a:p>
          <a:p>
            <a:r>
              <a:rPr lang="da-DK" altLang="ko-KR" sz="1200" dirty="0"/>
              <a:t> [False  True False False]]</a:t>
            </a:r>
          </a:p>
          <a:p>
            <a:r>
              <a:rPr lang="da-DK" altLang="ko-KR" sz="1200" dirty="0"/>
              <a:t>[[1 0 1 0]</a:t>
            </a:r>
          </a:p>
          <a:p>
            <a:r>
              <a:rPr lang="da-DK" altLang="ko-KR" sz="1200" dirty="0"/>
              <a:t> [1 1 0 0]</a:t>
            </a:r>
          </a:p>
          <a:p>
            <a:r>
              <a:rPr lang="da-DK" altLang="ko-KR" sz="1200" dirty="0"/>
              <a:t> [0 1 0 0]]</a:t>
            </a:r>
          </a:p>
        </p:txBody>
      </p:sp>
    </p:spTree>
    <p:extLst>
      <p:ext uri="{BB962C8B-B14F-4D97-AF65-F5344CB8AC3E}">
        <p14:creationId xmlns:p14="http://schemas.microsoft.com/office/powerpoint/2010/main" val="29712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indexing</a:t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06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Fancy Indexing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6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Fancy indexing : </a:t>
            </a:r>
            <a:r>
              <a:rPr lang="en-US" altLang="ko-KR" dirty="0" err="1" smtClean="0"/>
              <a:t>boolean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내부의 요소들을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인덱싱으로 접근해서 추출 하는 </a:t>
            </a:r>
            <a:r>
              <a:rPr lang="ko-KR" altLang="en-US" dirty="0" smtClean="0"/>
              <a:t>방식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15616" y="3284984"/>
            <a:ext cx="3816424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([[142,56,189,65],</a:t>
            </a:r>
          </a:p>
          <a:p>
            <a:r>
              <a:rPr lang="en-US" altLang="ko-KR" sz="1200" dirty="0"/>
              <a:t>              [299,288,10,12],</a:t>
            </a:r>
          </a:p>
          <a:p>
            <a:r>
              <a:rPr lang="en-US" altLang="ko-KR" sz="1200" dirty="0"/>
              <a:t>              [55,142,17,18]])</a:t>
            </a:r>
          </a:p>
          <a:p>
            <a:r>
              <a:rPr lang="en-US" altLang="ko-KR" sz="1200" dirty="0"/>
              <a:t>print(B&gt;=82)</a:t>
            </a:r>
          </a:p>
          <a:p>
            <a:endParaRPr lang="en-US" altLang="ko-KR" sz="1200" dirty="0"/>
          </a:p>
          <a:p>
            <a:r>
              <a:rPr lang="en-US" altLang="ko-KR" sz="1200" dirty="0"/>
              <a:t>d = B[B&gt;82]</a:t>
            </a:r>
          </a:p>
          <a:p>
            <a:r>
              <a:rPr lang="en-US" altLang="ko-KR" sz="1200" dirty="0"/>
              <a:t>print d</a:t>
            </a:r>
            <a:endParaRPr lang="en-US" altLang="ko-KR" sz="1200" dirty="0" smtClean="0"/>
          </a:p>
          <a:p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4542347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ko-KR" sz="1200" dirty="0"/>
              <a:t>[[ True False  True False]</a:t>
            </a:r>
          </a:p>
          <a:p>
            <a:r>
              <a:rPr lang="da-DK" altLang="ko-KR" sz="1200" dirty="0"/>
              <a:t> [ True  True False False]</a:t>
            </a:r>
          </a:p>
          <a:p>
            <a:r>
              <a:rPr lang="da-DK" altLang="ko-KR" sz="1200" dirty="0"/>
              <a:t> [False  True False False]]</a:t>
            </a:r>
          </a:p>
          <a:p>
            <a:r>
              <a:rPr lang="da-DK" altLang="ko-KR" sz="1200" dirty="0" smtClean="0"/>
              <a:t>[</a:t>
            </a:r>
            <a:r>
              <a:rPr lang="da-DK" altLang="ko-KR" sz="1200" dirty="0"/>
              <a:t>142 189 299 288 142]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099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Fancy indexing :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1</a:t>
            </a:r>
            <a:r>
              <a:rPr lang="ko-KR" altLang="en-US" dirty="0" smtClean="0"/>
              <a:t>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행축과</a:t>
            </a:r>
            <a:r>
              <a:rPr lang="ko-KR" altLang="en-US" dirty="0"/>
              <a:t> </a:t>
            </a:r>
            <a:r>
              <a:rPr lang="ko-KR" altLang="en-US" dirty="0" err="1"/>
              <a:t>열축을</a:t>
            </a:r>
            <a:r>
              <a:rPr lang="ko-KR" altLang="en-US" dirty="0"/>
              <a:t> 조합해서 처리하므로 </a:t>
            </a:r>
            <a:r>
              <a:rPr lang="en-US" altLang="ko-KR" dirty="0"/>
              <a:t>e0</a:t>
            </a:r>
            <a:r>
              <a:rPr lang="ko-KR" altLang="en-US" dirty="0"/>
              <a:t>는 </a:t>
            </a:r>
            <a:r>
              <a:rPr lang="ko-KR" altLang="en-US" dirty="0" err="1"/>
              <a:t>첫번째행만</a:t>
            </a:r>
            <a:r>
              <a:rPr lang="ko-KR" altLang="en-US" dirty="0"/>
              <a:t> </a:t>
            </a:r>
            <a:r>
              <a:rPr lang="en-US" altLang="ko-KR" dirty="0"/>
              <a:t>e1</a:t>
            </a:r>
            <a:r>
              <a:rPr lang="ko-KR" altLang="en-US" dirty="0"/>
              <a:t>은 열에 대해 처리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5616" y="3284984"/>
            <a:ext cx="3816424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([[142,56,189,65],</a:t>
            </a:r>
          </a:p>
          <a:p>
            <a:r>
              <a:rPr lang="en-US" altLang="ko-KR" sz="1200" dirty="0"/>
              <a:t>              [299,288,10,12],</a:t>
            </a:r>
          </a:p>
          <a:p>
            <a:r>
              <a:rPr lang="en-US" altLang="ko-KR" sz="1200" dirty="0"/>
              <a:t>              [55,142,17,18</a:t>
            </a:r>
            <a:r>
              <a:rPr lang="en-US" altLang="ko-KR" sz="1200" dirty="0" smtClean="0"/>
              <a:t>]])</a:t>
            </a:r>
          </a:p>
          <a:p>
            <a:r>
              <a:rPr lang="en-US" altLang="ko-KR" sz="1200" dirty="0" smtClean="0"/>
              <a:t>#</a:t>
            </a:r>
            <a:r>
              <a:rPr lang="ko-KR" altLang="en-US" sz="1200" dirty="0" err="1" smtClean="0"/>
              <a:t>첫번째</a:t>
            </a:r>
            <a:r>
              <a:rPr lang="ko-KR" altLang="en-US" sz="1200" dirty="0" smtClean="0"/>
              <a:t> 행에 대한 위치조정 후 출력</a:t>
            </a:r>
            <a:endParaRPr lang="en-US" altLang="ko-KR" sz="1200" dirty="0"/>
          </a:p>
          <a:p>
            <a:r>
              <a:rPr lang="en-US" altLang="ko-KR" sz="1200" dirty="0"/>
              <a:t>e0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([0,0,0,0])</a:t>
            </a:r>
          </a:p>
          <a:p>
            <a:r>
              <a:rPr lang="en-US" altLang="ko-KR" sz="1200" dirty="0"/>
              <a:t>e1=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([0,3,2,1</a:t>
            </a:r>
            <a:r>
              <a:rPr lang="en-US" altLang="ko-KR" sz="1200" dirty="0" smtClean="0"/>
              <a:t>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f = B[(e0,e1</a:t>
            </a:r>
            <a:r>
              <a:rPr lang="en-US" altLang="ko-KR" sz="1200" dirty="0" smtClean="0"/>
              <a:t>)]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f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5085184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ko-KR" sz="1200" dirty="0"/>
              <a:t>[142  65 189  56]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0189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Fancy indexing : </a:t>
            </a:r>
            <a:r>
              <a:rPr lang="ko-KR" altLang="en-US" dirty="0" smtClean="0"/>
              <a:t>숫자 </a:t>
            </a:r>
            <a:r>
              <a:rPr lang="ko-KR" altLang="en-US" dirty="0" smtClean="0"/>
              <a:t>여러 </a:t>
            </a:r>
            <a:r>
              <a:rPr lang="ko-KR" altLang="en-US" dirty="0" smtClean="0"/>
              <a:t>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행축과</a:t>
            </a:r>
            <a:r>
              <a:rPr lang="ko-KR" altLang="en-US" dirty="0"/>
              <a:t> </a:t>
            </a:r>
            <a:r>
              <a:rPr lang="ko-KR" altLang="en-US" dirty="0" err="1"/>
              <a:t>열축을</a:t>
            </a:r>
            <a:r>
              <a:rPr lang="ko-KR" altLang="en-US" dirty="0"/>
              <a:t> 조합해서 처리하므로 </a:t>
            </a:r>
            <a:r>
              <a:rPr lang="en-US" altLang="ko-KR" dirty="0"/>
              <a:t>e0</a:t>
            </a:r>
            <a:r>
              <a:rPr lang="ko-KR" altLang="en-US" dirty="0"/>
              <a:t>는 </a:t>
            </a:r>
            <a:r>
              <a:rPr lang="ko-KR" altLang="en-US" dirty="0" err="1"/>
              <a:t>첫번째첫번째</a:t>
            </a:r>
            <a:r>
              <a:rPr lang="ko-KR" altLang="en-US" dirty="0"/>
              <a:t> 행과 </a:t>
            </a:r>
            <a:r>
              <a:rPr lang="ko-KR" altLang="en-US" dirty="0" err="1"/>
              <a:t>두번째</a:t>
            </a:r>
            <a:r>
              <a:rPr lang="ko-KR" altLang="en-US" dirty="0"/>
              <a:t> 행만 </a:t>
            </a:r>
            <a:r>
              <a:rPr lang="en-US" altLang="ko-KR" dirty="0"/>
              <a:t>e1</a:t>
            </a:r>
            <a:r>
              <a:rPr lang="ko-KR" altLang="en-US" dirty="0"/>
              <a:t>은 열에 대해 처리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5616" y="3284984"/>
            <a:ext cx="3816424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([[142,56,189,65],</a:t>
            </a:r>
          </a:p>
          <a:p>
            <a:r>
              <a:rPr lang="en-US" altLang="ko-KR" sz="1200" dirty="0"/>
              <a:t>              [299,288,10,12],</a:t>
            </a:r>
          </a:p>
          <a:p>
            <a:r>
              <a:rPr lang="en-US" altLang="ko-KR" sz="1200" dirty="0"/>
              <a:t>              [55,142,17,18</a:t>
            </a:r>
            <a:r>
              <a:rPr lang="en-US" altLang="ko-KR" sz="1200" dirty="0" smtClean="0"/>
              <a:t>]])</a:t>
            </a:r>
          </a:p>
          <a:p>
            <a:r>
              <a:rPr lang="en-US" altLang="ko-KR" sz="1200" dirty="0" smtClean="0"/>
              <a:t>#</a:t>
            </a:r>
            <a:r>
              <a:rPr lang="ko-KR" altLang="en-US" sz="1200" dirty="0" err="1" smtClean="0"/>
              <a:t>첫번째</a:t>
            </a:r>
            <a:r>
              <a:rPr lang="ko-KR" altLang="en-US" sz="1200" dirty="0" smtClean="0"/>
              <a:t> 행에 대한 위치조정 후 출력</a:t>
            </a:r>
            <a:endParaRPr lang="en-US" altLang="ko-KR" sz="1200" dirty="0"/>
          </a:p>
          <a:p>
            <a:r>
              <a:rPr lang="en-US" altLang="ko-KR" sz="1200" dirty="0"/>
              <a:t>e0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([0,0,1,1])</a:t>
            </a:r>
          </a:p>
          <a:p>
            <a:r>
              <a:rPr lang="en-US" altLang="ko-KR" sz="1200" dirty="0"/>
              <a:t>e1=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([0,3,2,1</a:t>
            </a:r>
            <a:r>
              <a:rPr lang="en-US" altLang="ko-KR" sz="1200" dirty="0" smtClean="0"/>
              <a:t>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f = B[(e0,e1)]</a:t>
            </a:r>
          </a:p>
          <a:p>
            <a:r>
              <a:rPr lang="en-US" altLang="ko-KR" sz="1200" dirty="0" smtClean="0"/>
              <a:t>print </a:t>
            </a:r>
            <a:r>
              <a:rPr lang="en-US" altLang="ko-KR" sz="1200" dirty="0"/>
              <a:t>f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5085184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ko-KR" sz="1200" dirty="0"/>
              <a:t>[142  65  10 288]</a:t>
            </a:r>
          </a:p>
        </p:txBody>
      </p:sp>
    </p:spTree>
    <p:extLst>
      <p:ext uri="{BB962C8B-B14F-4D97-AF65-F5344CB8AC3E}">
        <p14:creationId xmlns:p14="http://schemas.microsoft.com/office/powerpoint/2010/main" val="109395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atten/</a:t>
            </a:r>
            <a:r>
              <a:rPr lang="en-US" altLang="ko-KR" dirty="0" smtClean="0"/>
              <a:t>ravel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51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Fancy indexing :expression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값이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나눴지지</a:t>
            </a:r>
            <a:r>
              <a:rPr lang="ko-KR" altLang="en-US" dirty="0" smtClean="0"/>
              <a:t> 않은 요소 검색을 위해 인덱스에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처리 후 추출하기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15616" y="3284984"/>
            <a:ext cx="3816424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([3,4,6,10,24,89,45,43,46,99,100])</a:t>
            </a:r>
          </a:p>
          <a:p>
            <a:r>
              <a:rPr lang="en-US" altLang="ko-KR" sz="1200" dirty="0"/>
              <a:t>#3</a:t>
            </a:r>
            <a:r>
              <a:rPr lang="ko-KR" altLang="en-US" sz="1200" dirty="0"/>
              <a:t>으로 나눠지지 않는 수 추출</a:t>
            </a:r>
          </a:p>
          <a:p>
            <a:r>
              <a:rPr lang="en-US" altLang="ko-KR" sz="1200" dirty="0"/>
              <a:t>print (A%3 != 0)</a:t>
            </a:r>
          </a:p>
          <a:p>
            <a:r>
              <a:rPr lang="en-US" altLang="ko-KR" sz="1200" dirty="0"/>
              <a:t>g = A[A%3 !=0]</a:t>
            </a:r>
          </a:p>
          <a:p>
            <a:r>
              <a:rPr lang="en-US" altLang="ko-KR" sz="1200" dirty="0"/>
              <a:t>print g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472514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ko-KR" sz="1200" dirty="0"/>
              <a:t>[False  True False  True False  True False  True  True False  True]</a:t>
            </a:r>
          </a:p>
          <a:p>
            <a:r>
              <a:rPr lang="da-DK" altLang="ko-KR" sz="1200" dirty="0"/>
              <a:t>[  4  10  89  43  46 100]</a:t>
            </a:r>
          </a:p>
        </p:txBody>
      </p:sp>
    </p:spTree>
    <p:extLst>
      <p:ext uri="{BB962C8B-B14F-4D97-AF65-F5344CB8AC3E}">
        <p14:creationId xmlns:p14="http://schemas.microsoft.com/office/powerpoint/2010/main" val="377457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Fancy indexing :nonzero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Nonzero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</a:t>
            </a:r>
            <a:r>
              <a:rPr lang="en-US" altLang="ko-KR" dirty="0" smtClean="0"/>
              <a:t>zero </a:t>
            </a:r>
            <a:r>
              <a:rPr lang="ko-KR" altLang="en-US" dirty="0" smtClean="0"/>
              <a:t>값이 아닌 행 </a:t>
            </a:r>
            <a:r>
              <a:rPr lang="ko-KR" altLang="en-US" dirty="0" smtClean="0"/>
              <a:t>인덱스와 열 인덱스를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로 전환해서 처리를 확인해서 추출하기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15616" y="3284984"/>
            <a:ext cx="3816424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pl-PL" altLang="ko-KR" sz="1200" dirty="0"/>
              <a:t>Z = np.array([[142,56,0,65],</a:t>
            </a:r>
          </a:p>
          <a:p>
            <a:r>
              <a:rPr lang="pl-PL" altLang="ko-KR" sz="1200" dirty="0"/>
              <a:t>              [0,288,10,12],</a:t>
            </a:r>
          </a:p>
          <a:p>
            <a:r>
              <a:rPr lang="pl-PL" altLang="ko-KR" sz="1200" dirty="0"/>
              <a:t>              [55,142,0,18]])</a:t>
            </a:r>
          </a:p>
          <a:p>
            <a:r>
              <a:rPr lang="pl-PL" altLang="ko-KR" sz="1200" dirty="0"/>
              <a:t>            </a:t>
            </a:r>
          </a:p>
          <a:p>
            <a:r>
              <a:rPr lang="pl-PL" altLang="ko-KR" sz="1200" dirty="0"/>
              <a:t>z = Z[Z.nonzero()]</a:t>
            </a:r>
          </a:p>
          <a:p>
            <a:r>
              <a:rPr lang="pl-PL" altLang="ko-KR" sz="1200" dirty="0"/>
              <a:t>print Z.nonzero()</a:t>
            </a:r>
          </a:p>
          <a:p>
            <a:r>
              <a:rPr lang="pl-PL" altLang="ko-KR" sz="1200" dirty="0"/>
              <a:t>print </a:t>
            </a:r>
            <a:r>
              <a:rPr lang="pl-PL" altLang="ko-KR" sz="1200" dirty="0" smtClean="0"/>
              <a:t>z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np.count_nonzero</a:t>
            </a:r>
            <a:r>
              <a:rPr lang="en-US" altLang="ko-KR" sz="1200" dirty="0"/>
              <a:t>(Z)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np.flatnonzero</a:t>
            </a:r>
            <a:r>
              <a:rPr lang="en-US" altLang="ko-KR" sz="1200" dirty="0"/>
              <a:t>(Z)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4725144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(array([0, 0, 0, 1, 1, 1, 2, 2, 2]), array([0, 1, 3, 1, 2, 3, 0, 1, 3]))</a:t>
            </a:r>
          </a:p>
          <a:p>
            <a:r>
              <a:rPr lang="en-US" altLang="ko-KR" sz="1200" dirty="0"/>
              <a:t>[142  56  65 288  10  12  55 142  18</a:t>
            </a:r>
            <a:r>
              <a:rPr lang="en-US" altLang="ko-KR" sz="1200" dirty="0" smtClean="0"/>
              <a:t>]</a:t>
            </a:r>
          </a:p>
          <a:p>
            <a:r>
              <a:rPr lang="en-US" altLang="ko-KR" sz="1200" dirty="0"/>
              <a:t>9</a:t>
            </a:r>
          </a:p>
          <a:p>
            <a:r>
              <a:rPr lang="en-US" altLang="ko-KR" sz="1200" dirty="0"/>
              <a:t>[ 0  1  3  5  6  7  8  9 11]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686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연</a:t>
            </a:r>
            <a:r>
              <a:rPr lang="ko-KR" altLang="en-US" sz="9600" dirty="0"/>
              <a:t>산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2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array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1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수치계산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Ndarray</a:t>
            </a:r>
            <a:r>
              <a:rPr lang="ko-KR" altLang="en-US" dirty="0" smtClean="0"/>
              <a:t>에 대한 수치 계산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55576" y="2971192"/>
            <a:ext cx="1872208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+   </a:t>
            </a:r>
            <a:r>
              <a:rPr lang="en-US" altLang="ko-KR" sz="1200" dirty="0" smtClean="0"/>
              <a:t>:  </a:t>
            </a:r>
            <a:r>
              <a:rPr lang="ko-KR" altLang="en-US" sz="1200" dirty="0" smtClean="0"/>
              <a:t>배열간 덧셈</a:t>
            </a:r>
            <a:endParaRPr lang="en-US" altLang="ko-KR" sz="1200" dirty="0"/>
          </a:p>
          <a:p>
            <a:r>
              <a:rPr lang="en-US" altLang="ko-KR" sz="1200" dirty="0"/>
              <a:t>-    :  </a:t>
            </a:r>
            <a:r>
              <a:rPr lang="ko-KR" altLang="en-US" sz="1200" dirty="0" smtClean="0"/>
              <a:t>배열간 뺄셈</a:t>
            </a:r>
            <a:r>
              <a:rPr lang="en-US" altLang="ko-KR" sz="1200" dirty="0" smtClean="0"/>
              <a:t> </a:t>
            </a:r>
            <a:endParaRPr lang="en-US" altLang="ko-KR" sz="1200" dirty="0"/>
          </a:p>
          <a:p>
            <a:r>
              <a:rPr lang="en-US" altLang="ko-KR" sz="1200" dirty="0" smtClean="0"/>
              <a:t>*    :  </a:t>
            </a:r>
            <a:r>
              <a:rPr lang="ko-KR" altLang="en-US" sz="1200" dirty="0" smtClean="0"/>
              <a:t>배열간 곱셈</a:t>
            </a:r>
            <a:endParaRPr lang="en-US" altLang="ko-KR" sz="1200" dirty="0"/>
          </a:p>
          <a:p>
            <a:r>
              <a:rPr lang="en-US" altLang="ko-KR" sz="1200" dirty="0" smtClean="0"/>
              <a:t>/    :  </a:t>
            </a:r>
            <a:r>
              <a:rPr lang="ko-KR" altLang="en-US" sz="1200" dirty="0" smtClean="0"/>
              <a:t>배열간 나눗셈</a:t>
            </a:r>
            <a:endParaRPr lang="en-US" altLang="ko-KR" sz="1200" dirty="0"/>
          </a:p>
          <a:p>
            <a:r>
              <a:rPr lang="en-US" altLang="ko-KR" sz="1200" dirty="0" smtClean="0"/>
              <a:t>**   :  </a:t>
            </a:r>
            <a:r>
              <a:rPr lang="ko-KR" altLang="en-US" sz="1200" dirty="0" smtClean="0"/>
              <a:t>배열간 제곱</a:t>
            </a:r>
            <a:endParaRPr lang="en-US" altLang="ko-KR" sz="1200" dirty="0"/>
          </a:p>
          <a:p>
            <a:r>
              <a:rPr lang="en-US" altLang="ko-KR" sz="1200" dirty="0" smtClean="0"/>
              <a:t>%    :  </a:t>
            </a:r>
            <a:r>
              <a:rPr lang="ko-KR" altLang="en-US" sz="1200" dirty="0" smtClean="0"/>
              <a:t>배열간 나머지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err="1"/>
          </a:p>
        </p:txBody>
      </p:sp>
      <p:sp>
        <p:nvSpPr>
          <p:cNvPr id="5" name="직사각형 4"/>
          <p:cNvSpPr/>
          <p:nvPr/>
        </p:nvSpPr>
        <p:spPr>
          <a:xfrm>
            <a:off x="3059832" y="2993504"/>
            <a:ext cx="3168352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s-ES" altLang="ko-KR" sz="1200" dirty="0" smtClean="0"/>
          </a:p>
          <a:p>
            <a:r>
              <a:rPr lang="es-ES" altLang="ko-KR" sz="1200" dirty="0" smtClean="0"/>
              <a:t>x </a:t>
            </a:r>
            <a:r>
              <a:rPr lang="es-ES" altLang="ko-KR" sz="1200" dirty="0"/>
              <a:t>= np.array([1,5,2])</a:t>
            </a:r>
          </a:p>
          <a:p>
            <a:r>
              <a:rPr lang="es-ES" altLang="ko-KR" sz="1200" dirty="0"/>
              <a:t>y = np.array([7,4,1])</a:t>
            </a:r>
          </a:p>
          <a:p>
            <a:r>
              <a:rPr lang="es-ES" altLang="ko-KR" sz="1200" dirty="0"/>
              <a:t>print x + y</a:t>
            </a:r>
          </a:p>
          <a:p>
            <a:r>
              <a:rPr lang="es-ES" altLang="ko-KR" sz="1200" dirty="0"/>
              <a:t>print x * y</a:t>
            </a:r>
          </a:p>
          <a:p>
            <a:r>
              <a:rPr lang="es-ES" altLang="ko-KR" sz="1200" dirty="0"/>
              <a:t>print x - y</a:t>
            </a:r>
          </a:p>
          <a:p>
            <a:r>
              <a:rPr lang="es-ES" altLang="ko-KR" sz="1200" dirty="0"/>
              <a:t>print x / y</a:t>
            </a:r>
          </a:p>
          <a:p>
            <a:r>
              <a:rPr lang="es-ES" altLang="ko-KR" sz="1200" dirty="0"/>
              <a:t>print x % y</a:t>
            </a:r>
            <a:endParaRPr lang="en-US" altLang="ko-KR" sz="1200" dirty="0"/>
          </a:p>
          <a:p>
            <a:endParaRPr lang="en-US" altLang="ko-KR" sz="1200" dirty="0" err="1"/>
          </a:p>
        </p:txBody>
      </p:sp>
      <p:sp>
        <p:nvSpPr>
          <p:cNvPr id="4" name="TextBox 3"/>
          <p:cNvSpPr txBox="1"/>
          <p:nvPr/>
        </p:nvSpPr>
        <p:spPr>
          <a:xfrm>
            <a:off x="6666520" y="3789040"/>
            <a:ext cx="1368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[8 9 3]</a:t>
            </a:r>
          </a:p>
          <a:p>
            <a:r>
              <a:rPr lang="en-US" altLang="ko-KR" dirty="0"/>
              <a:t>[ 7 20  2]</a:t>
            </a:r>
          </a:p>
          <a:p>
            <a:r>
              <a:rPr lang="en-US" altLang="ko-KR" dirty="0"/>
              <a:t>[-6  1  1]</a:t>
            </a:r>
          </a:p>
          <a:p>
            <a:r>
              <a:rPr lang="en-US" altLang="ko-KR" dirty="0"/>
              <a:t>[0 1 2]</a:t>
            </a:r>
          </a:p>
          <a:p>
            <a:r>
              <a:rPr lang="en-US" altLang="ko-KR" dirty="0"/>
              <a:t>[1 1 0]</a:t>
            </a:r>
          </a:p>
        </p:txBody>
      </p:sp>
    </p:spTree>
    <p:extLst>
      <p:ext uri="{BB962C8B-B14F-4D97-AF65-F5344CB8AC3E}">
        <p14:creationId xmlns:p14="http://schemas.microsoft.com/office/powerpoint/2010/main" val="28988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Dot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ndarray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배열과 배열의 요소들을 곱하고 전체를 덧셈을 처리하고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로 리턴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55576" y="2971192"/>
            <a:ext cx="1872208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err="1"/>
          </a:p>
        </p:txBody>
      </p:sp>
      <p:sp>
        <p:nvSpPr>
          <p:cNvPr id="5" name="직사각형 4"/>
          <p:cNvSpPr/>
          <p:nvPr/>
        </p:nvSpPr>
        <p:spPr>
          <a:xfrm>
            <a:off x="3059832" y="2993504"/>
            <a:ext cx="3168352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s-ES" altLang="ko-KR" sz="1200" dirty="0" smtClean="0"/>
          </a:p>
          <a:p>
            <a:r>
              <a:rPr lang="es-ES" altLang="ko-KR" sz="1200" dirty="0"/>
              <a:t>bb = np.array([1,2,3])</a:t>
            </a:r>
          </a:p>
          <a:p>
            <a:r>
              <a:rPr lang="es-ES" altLang="ko-KR" sz="1200" dirty="0"/>
              <a:t>cc = np.array([-7,8,9])</a:t>
            </a:r>
          </a:p>
          <a:p>
            <a:r>
              <a:rPr lang="es-ES" altLang="ko-KR" sz="1200" dirty="0"/>
              <a:t>print np.dot(bb,cc)</a:t>
            </a:r>
            <a:endParaRPr lang="en-US" altLang="ko-KR" sz="1200" dirty="0" err="1"/>
          </a:p>
        </p:txBody>
      </p:sp>
      <p:sp>
        <p:nvSpPr>
          <p:cNvPr id="4" name="TextBox 3"/>
          <p:cNvSpPr txBox="1"/>
          <p:nvPr/>
        </p:nvSpPr>
        <p:spPr>
          <a:xfrm>
            <a:off x="6732240" y="476486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 smtClean="0"/>
              <a:t>36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05" y="4005064"/>
            <a:ext cx="1733550" cy="52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5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Matrix </a:t>
            </a:r>
            <a:r>
              <a:rPr lang="ko-KR" altLang="en-US" dirty="0" smtClean="0"/>
              <a:t>덧</a:t>
            </a:r>
            <a:r>
              <a:rPr lang="ko-KR" altLang="en-US" dirty="0" smtClean="0"/>
              <a:t>셈</a:t>
            </a:r>
            <a:r>
              <a:rPr lang="en-US" altLang="ko-KR" dirty="0" smtClean="0"/>
              <a:t>/</a:t>
            </a:r>
            <a:r>
              <a:rPr lang="ko-KR" altLang="en-US" dirty="0" smtClean="0"/>
              <a:t>뺄셈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03648" y="3501008"/>
            <a:ext cx="6048672" cy="16561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</a:t>
            </a:r>
            <a:r>
              <a:rPr lang="ko-KR" altLang="en-US" dirty="0"/>
              <a:t>덧</a:t>
            </a:r>
            <a:r>
              <a:rPr lang="ko-KR" altLang="en-US" dirty="0" smtClean="0"/>
              <a:t>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8528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행렬 덧셈은 </a:t>
            </a:r>
            <a:r>
              <a:rPr lang="en-US" altLang="ko-KR" dirty="0" smtClean="0"/>
              <a:t>A </a:t>
            </a:r>
            <a:r>
              <a:rPr lang="ko-KR" altLang="en-US" dirty="0" smtClean="0"/>
              <a:t>열과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행과 열이 같으면 덧셈을 처리 </a:t>
            </a:r>
            <a:endParaRPr lang="en-US" altLang="ko-KR" dirty="0" smtClean="0"/>
          </a:p>
        </p:txBody>
      </p:sp>
      <p:pic>
        <p:nvPicPr>
          <p:cNvPr id="3074" name="Picture 2" descr="A=\begin{pmatrix} a_{11} &amp; a_{12} \\ a_{21} &amp; a_{22} \end{pmatrix},\ B=\begin{pmatrix} b_{11} &amp; b_{12} \\ b_{21} &amp; b_{22} \end{pmatrix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541" y="4077072"/>
            <a:ext cx="26955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A+B=\begin{pmatrix} a_{11}+b_{11} &amp; a_{12}+b_{12} \\ a_{21}+b_{21} &amp; a_{22}+b_{22} \end{pmatrix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077072"/>
            <a:ext cx="25527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14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03648" y="3501008"/>
            <a:ext cx="6048672" cy="16561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</a:t>
            </a:r>
            <a:r>
              <a:rPr lang="ko-KR" altLang="en-US" dirty="0" smtClean="0"/>
              <a:t>뺄셈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8528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행렬 뺄셈은 </a:t>
            </a:r>
            <a:r>
              <a:rPr lang="en-US" altLang="ko-KR" dirty="0" smtClean="0"/>
              <a:t>A </a:t>
            </a:r>
            <a:r>
              <a:rPr lang="ko-KR" altLang="en-US" dirty="0" smtClean="0"/>
              <a:t>열과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행과 열이 같으면 뺄셈을 처리 </a:t>
            </a:r>
            <a:endParaRPr lang="en-US" altLang="ko-KR" dirty="0" smtClean="0"/>
          </a:p>
        </p:txBody>
      </p:sp>
      <p:pic>
        <p:nvPicPr>
          <p:cNvPr id="3074" name="Picture 2" descr="A=\begin{pmatrix} a_{11} &amp; a_{12} \\ a_{21} &amp; a_{22} \end{pmatrix},\ B=\begin{pmatrix} b_{11} &amp; b_{12} \\ b_{21} &amp; b_{22} \end{pmatrix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541" y="4077072"/>
            <a:ext cx="26955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A-B=\begin{pmatrix} a_{11}-b_{11} &amp; a_{12}-b_{12} \\ a_{21}-b_{21} &amp; a_{22}-b_{22} \end{pmatrix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627" y="4077072"/>
            <a:ext cx="25622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99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덧셈과 뺄셈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동일한 행렬 모형일 경우 덧셈과 뺄셈을 처리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3011557"/>
            <a:ext cx="3168352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s-ES" altLang="ko-KR" sz="1200" dirty="0" smtClean="0"/>
          </a:p>
          <a:p>
            <a:r>
              <a:rPr lang="es-ES" altLang="ko-KR" sz="1200" dirty="0"/>
              <a:t>xm = np.matrix( ((2,3), (3, 5)) ) </a:t>
            </a:r>
          </a:p>
          <a:p>
            <a:r>
              <a:rPr lang="es-ES" altLang="ko-KR" sz="1200" dirty="0"/>
              <a:t>ym = np.matrix( ((1,2), (5, -1)) )</a:t>
            </a:r>
          </a:p>
          <a:p>
            <a:endParaRPr lang="es-ES" altLang="ko-KR" sz="1200" dirty="0"/>
          </a:p>
          <a:p>
            <a:r>
              <a:rPr lang="es-ES" altLang="ko-KR" sz="1200" dirty="0"/>
              <a:t>print xm-ym</a:t>
            </a:r>
          </a:p>
          <a:p>
            <a:r>
              <a:rPr lang="es-ES" altLang="ko-KR" sz="1200" dirty="0"/>
              <a:t>print </a:t>
            </a:r>
            <a:r>
              <a:rPr lang="es-ES" altLang="ko-KR" sz="1200" dirty="0" smtClean="0"/>
              <a:t>xm+ym</a:t>
            </a:r>
          </a:p>
          <a:p>
            <a:endParaRPr lang="es-ES" altLang="ko-KR" sz="1200" dirty="0"/>
          </a:p>
          <a:p>
            <a:endParaRPr lang="en-US" altLang="ko-KR" sz="1200" dirty="0" err="1"/>
          </a:p>
        </p:txBody>
      </p:sp>
      <p:sp>
        <p:nvSpPr>
          <p:cNvPr id="4" name="TextBox 3"/>
          <p:cNvSpPr txBox="1"/>
          <p:nvPr/>
        </p:nvSpPr>
        <p:spPr>
          <a:xfrm>
            <a:off x="5436096" y="4653136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/>
              <a:t>[[ 1  1]</a:t>
            </a:r>
          </a:p>
          <a:p>
            <a:r>
              <a:rPr lang="en-US" altLang="ko-KR" dirty="0"/>
              <a:t> [-2  6]]</a:t>
            </a:r>
          </a:p>
          <a:p>
            <a:r>
              <a:rPr lang="en-US" altLang="ko-KR" dirty="0"/>
              <a:t>[[3 5]</a:t>
            </a:r>
          </a:p>
          <a:p>
            <a:r>
              <a:rPr lang="en-US" altLang="ko-KR" dirty="0"/>
              <a:t> [8 4]]</a:t>
            </a:r>
          </a:p>
        </p:txBody>
      </p:sp>
    </p:spTree>
    <p:extLst>
      <p:ext uri="{BB962C8B-B14F-4D97-AF65-F5344CB8AC3E}">
        <p14:creationId xmlns:p14="http://schemas.microsoft.com/office/powerpoint/2010/main" val="11682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Flatten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ndarray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로 전환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99592" y="2708920"/>
            <a:ext cx="3149894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([[[ 0,  1],</a:t>
            </a:r>
          </a:p>
          <a:p>
            <a:r>
              <a:rPr lang="en-US" altLang="ko-KR" sz="1200" dirty="0"/>
              <a:t>               [ 2,  3],</a:t>
            </a:r>
          </a:p>
          <a:p>
            <a:r>
              <a:rPr lang="en-US" altLang="ko-KR" sz="1200" dirty="0"/>
              <a:t>               [ 4,  5],</a:t>
            </a:r>
          </a:p>
          <a:p>
            <a:r>
              <a:rPr lang="en-US" altLang="ko-KR" sz="1200" dirty="0"/>
              <a:t>               [ 6,  7]],</a:t>
            </a:r>
          </a:p>
          <a:p>
            <a:r>
              <a:rPr lang="en-US" altLang="ko-KR" sz="1200" dirty="0"/>
              <a:t>              [[ 8,  9],</a:t>
            </a:r>
          </a:p>
          <a:p>
            <a:r>
              <a:rPr lang="en-US" altLang="ko-KR" sz="1200" dirty="0"/>
              <a:t>               [10, 11],</a:t>
            </a:r>
          </a:p>
          <a:p>
            <a:r>
              <a:rPr lang="en-US" altLang="ko-KR" sz="1200" dirty="0"/>
              <a:t>               [12, 13],</a:t>
            </a:r>
          </a:p>
          <a:p>
            <a:r>
              <a:rPr lang="en-US" altLang="ko-KR" sz="1200" dirty="0"/>
              <a:t>               [14, 15]],</a:t>
            </a:r>
          </a:p>
          <a:p>
            <a:r>
              <a:rPr lang="en-US" altLang="ko-KR" sz="1200" dirty="0"/>
              <a:t>              [[16, 17],</a:t>
            </a:r>
          </a:p>
          <a:p>
            <a:r>
              <a:rPr lang="en-US" altLang="ko-KR" sz="1200" dirty="0"/>
              <a:t>               [18, 19],</a:t>
            </a:r>
          </a:p>
          <a:p>
            <a:r>
              <a:rPr lang="en-US" altLang="ko-KR" sz="1200" dirty="0"/>
              <a:t>               [20, 21],</a:t>
            </a:r>
          </a:p>
          <a:p>
            <a:r>
              <a:rPr lang="en-US" altLang="ko-KR" sz="1200" dirty="0"/>
              <a:t>               [22, 23]]])</a:t>
            </a:r>
          </a:p>
          <a:p>
            <a:r>
              <a:rPr lang="en-US" altLang="ko-KR" sz="1200" dirty="0" err="1"/>
              <a:t>Flattened_X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A.flatten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Flattened_X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A.flatten</a:t>
            </a:r>
            <a:r>
              <a:rPr lang="en-US" altLang="ko-KR" sz="1200" dirty="0"/>
              <a:t>(order="C"))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A.flatten</a:t>
            </a:r>
            <a:r>
              <a:rPr lang="en-US" altLang="ko-KR" sz="1200" dirty="0"/>
              <a:t>(order="F"))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A.flatten</a:t>
            </a:r>
            <a:r>
              <a:rPr lang="en-US" altLang="ko-KR" sz="1200" dirty="0"/>
              <a:t>(order="A"))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038127" y="5589240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[ 0  1  2  3  4  5  6  7  8  9 10 11 12 13 14 15 16 17 18 19 20 21 22 23]</a:t>
            </a:r>
          </a:p>
          <a:p>
            <a:r>
              <a:rPr lang="en-US" altLang="ko-KR" sz="1000" dirty="0"/>
              <a:t>[ 0  1  2  3  4  5  6  7  8  9 10 11 12 13 14 15 16 17 18 19 20 21 22 23]</a:t>
            </a:r>
          </a:p>
          <a:p>
            <a:r>
              <a:rPr lang="en-US" altLang="ko-KR" sz="1000" dirty="0"/>
              <a:t>[ 0  8 16  2 10 18  4 12 20  6 14 22  1  9 17  3 11 19  5 13 21  7 15 23]</a:t>
            </a:r>
          </a:p>
          <a:p>
            <a:r>
              <a:rPr lang="en-US" altLang="ko-KR" sz="1000" dirty="0"/>
              <a:t>[ 0  1  2  3  4  5  6  7  8  9 10 11 12 13 14 15 16 17 18 19 20 21 22 23]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3645024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‘F’: </a:t>
            </a:r>
            <a:r>
              <a:rPr lang="en-US" altLang="ko-KR" dirty="0" err="1" smtClean="0"/>
              <a:t>fortran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타입은 칼럼 순으로 </a:t>
            </a:r>
            <a:r>
              <a:rPr lang="en-US" altLang="ko-KR" dirty="0" smtClean="0"/>
              <a:t>flat </a:t>
            </a:r>
            <a:r>
              <a:rPr lang="ko-KR" altLang="en-US" dirty="0" smtClean="0"/>
              <a:t>처리함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1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scala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Scala </a:t>
            </a:r>
            <a:r>
              <a:rPr lang="ko-KR" altLang="en-US" dirty="0" smtClean="0"/>
              <a:t>값을 행렬의 원소에 곱셈하여 처리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3011557"/>
            <a:ext cx="3168352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s-ES" altLang="ko-KR" sz="1200" dirty="0" smtClean="0"/>
          </a:p>
          <a:p>
            <a:r>
              <a:rPr lang="es-ES" altLang="ko-KR" sz="1200" dirty="0"/>
              <a:t>xm = np.matrix( ((2,3), (3, 5)) ) </a:t>
            </a:r>
          </a:p>
          <a:p>
            <a:r>
              <a:rPr lang="es-ES" altLang="ko-KR" sz="1200" dirty="0"/>
              <a:t>ym = np.matrix( ((1,2), (5, -1)) )</a:t>
            </a:r>
          </a:p>
          <a:p>
            <a:endParaRPr lang="es-ES" altLang="ko-KR" sz="1200" dirty="0"/>
          </a:p>
          <a:p>
            <a:r>
              <a:rPr lang="es-ES" altLang="ko-KR" sz="1200" dirty="0"/>
              <a:t>print 5 *xm</a:t>
            </a:r>
            <a:endParaRPr lang="es-ES" altLang="ko-KR" sz="1200" dirty="0"/>
          </a:p>
          <a:p>
            <a:endParaRPr lang="en-US" altLang="ko-KR" sz="1200" dirty="0" err="1"/>
          </a:p>
        </p:txBody>
      </p:sp>
      <p:sp>
        <p:nvSpPr>
          <p:cNvPr id="4" name="TextBox 3"/>
          <p:cNvSpPr txBox="1"/>
          <p:nvPr/>
        </p:nvSpPr>
        <p:spPr>
          <a:xfrm>
            <a:off x="5436096" y="4653136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/>
              <a:t>[[10 15]</a:t>
            </a:r>
          </a:p>
          <a:p>
            <a:r>
              <a:rPr lang="en-US" altLang="ko-KR" dirty="0"/>
              <a:t> [15 25]]</a:t>
            </a:r>
          </a:p>
        </p:txBody>
      </p:sp>
    </p:spTree>
    <p:extLst>
      <p:ext uri="{BB962C8B-B14F-4D97-AF65-F5344CB8AC3E}">
        <p14:creationId xmlns:p14="http://schemas.microsoft.com/office/powerpoint/2010/main" val="378654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Matrix </a:t>
            </a:r>
            <a:r>
              <a:rPr lang="ko-KR" altLang="en-US" dirty="0" smtClean="0"/>
              <a:t>곱</a:t>
            </a:r>
            <a:r>
              <a:rPr lang="ko-KR" altLang="en-US" dirty="0"/>
              <a:t>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2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</a:t>
            </a:r>
            <a:r>
              <a:rPr lang="ko-KR" altLang="en-US" dirty="0" smtClean="0"/>
              <a:t>곱셈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8528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행렬 곱셈은 </a:t>
            </a:r>
            <a:r>
              <a:rPr lang="en-US" altLang="ko-KR" dirty="0" smtClean="0"/>
              <a:t>A </a:t>
            </a:r>
            <a:r>
              <a:rPr lang="ko-KR" altLang="en-US" dirty="0" smtClean="0"/>
              <a:t>열과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행이 같으면 </a:t>
            </a:r>
            <a:r>
              <a:rPr lang="en-US" altLang="ko-KR" dirty="0" smtClean="0"/>
              <a:t>A </a:t>
            </a:r>
            <a:r>
              <a:rPr lang="ko-KR" altLang="en-US" dirty="0" smtClean="0"/>
              <a:t>행과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열로 계산처리 됨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547664" y="4469320"/>
            <a:ext cx="158417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439652" y="607499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A(m*k)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60840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B(k*n)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103948" y="4181288"/>
            <a:ext cx="972108" cy="159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6228184" y="4401504"/>
            <a:ext cx="93610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976156" y="605173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C(m*n)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47864" y="475735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20072" y="48293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=</a:t>
            </a:r>
            <a:endParaRPr lang="ko-KR" altLang="en-US" dirty="0"/>
          </a:p>
        </p:txBody>
      </p:sp>
      <p:pic>
        <p:nvPicPr>
          <p:cNvPr id="15" name="Picture 2" descr="http://www.mathteacher.pe.kr/mt_11/mt_11_04_g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96798"/>
            <a:ext cx="3675349" cy="10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Matrix Produ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063" y="2852936"/>
            <a:ext cx="144016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3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Dot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ndarray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행렬</a:t>
            </a:r>
            <a:r>
              <a:rPr lang="en-US" altLang="ko-KR" dirty="0" smtClean="0"/>
              <a:t>(2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행렬</a:t>
            </a:r>
            <a:r>
              <a:rPr lang="en-US" altLang="ko-KR" dirty="0" smtClean="0"/>
              <a:t>(2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곱하면 결과는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열의 행렬로 처리하고 </a:t>
            </a:r>
            <a:r>
              <a:rPr lang="en-US" altLang="ko-KR" dirty="0" err="1"/>
              <a:t>ndarray</a:t>
            </a:r>
            <a:r>
              <a:rPr lang="ko-KR" altLang="en-US" dirty="0" smtClean="0"/>
              <a:t>타입으로 리턴 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3011557"/>
            <a:ext cx="3168352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s-ES" altLang="ko-KR" sz="1200" dirty="0" smtClean="0"/>
          </a:p>
          <a:p>
            <a:r>
              <a:rPr lang="es-ES" altLang="ko-KR" sz="1200" dirty="0"/>
              <a:t>xs = np.array( ((2,3), (3, 5)) ) </a:t>
            </a:r>
          </a:p>
          <a:p>
            <a:r>
              <a:rPr lang="es-ES" altLang="ko-KR" sz="1200" dirty="0"/>
              <a:t>ys = np.array( ((1,2), (5, -1)) )</a:t>
            </a:r>
          </a:p>
          <a:p>
            <a:r>
              <a:rPr lang="es-ES" altLang="ko-KR" sz="1200" dirty="0"/>
              <a:t>print np.dot(xs,ys), type(np.dot(xs,ys))</a:t>
            </a:r>
            <a:endParaRPr lang="en-US" altLang="ko-KR" sz="1200" dirty="0" err="1"/>
          </a:p>
        </p:txBody>
      </p:sp>
      <p:sp>
        <p:nvSpPr>
          <p:cNvPr id="4" name="TextBox 3"/>
          <p:cNvSpPr txBox="1"/>
          <p:nvPr/>
        </p:nvSpPr>
        <p:spPr>
          <a:xfrm>
            <a:off x="5436096" y="4653136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/>
              <a:t>[[17  1]</a:t>
            </a:r>
          </a:p>
          <a:p>
            <a:r>
              <a:rPr lang="en-US" altLang="ko-KR" dirty="0"/>
              <a:t> [28  1</a:t>
            </a:r>
            <a:r>
              <a:rPr lang="en-US" altLang="ko-KR" dirty="0" smtClean="0"/>
              <a:t>]]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&lt;type '</a:t>
            </a:r>
            <a:r>
              <a:rPr lang="en-US" altLang="ko-KR" dirty="0" err="1"/>
              <a:t>numpy.ndarray</a:t>
            </a:r>
            <a:r>
              <a:rPr lang="en-US" altLang="ko-KR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275423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Dot </a:t>
            </a:r>
            <a:r>
              <a:rPr lang="ko-KR" altLang="en-US" dirty="0"/>
              <a:t>연산 </a:t>
            </a:r>
            <a:r>
              <a:rPr lang="en-US" altLang="ko-KR" dirty="0"/>
              <a:t>: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(4,3)*(3,1)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행렬 연산하고 </a:t>
            </a:r>
            <a:r>
              <a:rPr lang="en-US" altLang="ko-KR" dirty="0" smtClean="0"/>
              <a:t>(4,1) </a:t>
            </a:r>
            <a:r>
              <a:rPr lang="ko-KR" altLang="en-US" dirty="0" smtClean="0"/>
              <a:t>배열로 만들고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으로 나눠서 결과값 출력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55576" y="2800807"/>
            <a:ext cx="7488832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s-ES" altLang="ko-KR" sz="1200" dirty="0" smtClean="0"/>
          </a:p>
          <a:p>
            <a:r>
              <a:rPr lang="es-ES" altLang="ko-KR" sz="1200" dirty="0"/>
              <a:t>persons = np.array([[100,175,210],[90,160,150],[200,50,100],[120,0,310]])</a:t>
            </a:r>
          </a:p>
          <a:p>
            <a:r>
              <a:rPr lang="es-ES" altLang="ko-KR" sz="1200" dirty="0"/>
              <a:t>print "  persons shape ", persons.shape</a:t>
            </a:r>
          </a:p>
          <a:p>
            <a:r>
              <a:rPr lang="es-ES" altLang="ko-KR" sz="1200" dirty="0"/>
              <a:t>Price_per_100_g = np.array([2.98,3.90,1.99])</a:t>
            </a:r>
          </a:p>
          <a:p>
            <a:r>
              <a:rPr lang="es-ES" altLang="ko-KR" sz="1200" dirty="0"/>
              <a:t>print Price_per_100_g.shape</a:t>
            </a:r>
          </a:p>
          <a:p>
            <a:r>
              <a:rPr lang="es-ES" altLang="ko-KR" sz="1200" dirty="0"/>
              <a:t>Price_in_Cent = np.dot(persons,Price_per_100_g)</a:t>
            </a:r>
          </a:p>
          <a:p>
            <a:r>
              <a:rPr lang="es-ES" altLang="ko-KR" sz="1200" dirty="0"/>
              <a:t>print Price_in_Cent, type(Price_in_Cent,)</a:t>
            </a:r>
          </a:p>
          <a:p>
            <a:r>
              <a:rPr lang="es-ES" altLang="ko-KR" sz="1200" dirty="0"/>
              <a:t>Price_in_Euro = Price_in_Cent / np.array([100,100,100,100])</a:t>
            </a:r>
          </a:p>
          <a:p>
            <a:r>
              <a:rPr lang="es-ES" altLang="ko-KR" sz="1200" dirty="0"/>
              <a:t>print Price_in_Euro</a:t>
            </a:r>
            <a:endParaRPr lang="en-US" altLang="ko-KR" sz="1200" dirty="0" err="1"/>
          </a:p>
        </p:txBody>
      </p:sp>
      <p:sp>
        <p:nvSpPr>
          <p:cNvPr id="4" name="TextBox 3"/>
          <p:cNvSpPr txBox="1"/>
          <p:nvPr/>
        </p:nvSpPr>
        <p:spPr>
          <a:xfrm>
            <a:off x="5292080" y="5445224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결과값</a:t>
            </a:r>
            <a:endParaRPr lang="en-US" altLang="ko-KR" sz="1200" dirty="0" smtClean="0"/>
          </a:p>
          <a:p>
            <a:r>
              <a:rPr lang="en-US" altLang="ko-KR" sz="1200" dirty="0"/>
              <a:t> persons shape  (4, 3)</a:t>
            </a:r>
          </a:p>
          <a:p>
            <a:r>
              <a:rPr lang="en-US" altLang="ko-KR" sz="1200" dirty="0"/>
              <a:t>(3,)</a:t>
            </a:r>
          </a:p>
          <a:p>
            <a:r>
              <a:rPr lang="en-US" altLang="ko-KR" sz="1200" dirty="0"/>
              <a:t>[ 1398.4  1190.7   990.    974.5] &lt;type '</a:t>
            </a:r>
            <a:r>
              <a:rPr lang="en-US" altLang="ko-KR" sz="1200" dirty="0" err="1"/>
              <a:t>numpy.ndarray</a:t>
            </a:r>
            <a:r>
              <a:rPr lang="en-US" altLang="ko-KR" sz="1200" dirty="0"/>
              <a:t>'&gt;</a:t>
            </a:r>
          </a:p>
          <a:p>
            <a:r>
              <a:rPr lang="en-US" altLang="ko-KR" sz="1200" dirty="0"/>
              <a:t>[ 13.984  11.907   9.9     9.745]</a:t>
            </a:r>
          </a:p>
        </p:txBody>
      </p:sp>
    </p:spTree>
    <p:extLst>
      <p:ext uri="{BB962C8B-B14F-4D97-AF65-F5344CB8AC3E}">
        <p14:creationId xmlns:p14="http://schemas.microsoft.com/office/powerpoint/2010/main" val="28938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Dot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:matrix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행렬</a:t>
            </a:r>
            <a:r>
              <a:rPr lang="en-US" altLang="ko-KR" dirty="0" smtClean="0"/>
              <a:t>(2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행렬</a:t>
            </a:r>
            <a:r>
              <a:rPr lang="en-US" altLang="ko-KR" dirty="0" smtClean="0"/>
              <a:t>(2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곱하면 결과는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열의 행렬로 처리하고 </a:t>
            </a:r>
            <a:r>
              <a:rPr lang="en-US" altLang="ko-KR" dirty="0" smtClean="0"/>
              <a:t>matrix</a:t>
            </a:r>
            <a:r>
              <a:rPr lang="ko-KR" altLang="en-US" dirty="0" smtClean="0"/>
              <a:t>타입으로 리턴 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1600" y="3011557"/>
            <a:ext cx="3168352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s-ES" altLang="ko-KR" sz="1200" dirty="0" smtClean="0"/>
          </a:p>
          <a:p>
            <a:r>
              <a:rPr lang="es-ES" altLang="ko-KR" sz="1200" dirty="0"/>
              <a:t>xm = np.matrix( ((2,3), (3, 5)) )</a:t>
            </a:r>
          </a:p>
          <a:p>
            <a:r>
              <a:rPr lang="es-ES" altLang="ko-KR" sz="1200" dirty="0"/>
              <a:t>ym = np.matrix( ((1,2), (5, -1)) )</a:t>
            </a:r>
          </a:p>
          <a:p>
            <a:endParaRPr lang="es-ES" altLang="ko-KR" sz="1200" dirty="0" smtClean="0"/>
          </a:p>
          <a:p>
            <a:r>
              <a:rPr lang="es-ES" altLang="ko-KR" sz="1200" dirty="0" smtClean="0"/>
              <a:t>print </a:t>
            </a:r>
            <a:r>
              <a:rPr lang="es-ES" altLang="ko-KR" sz="1200" dirty="0"/>
              <a:t>np.dot(xm,ym)</a:t>
            </a:r>
            <a:endParaRPr lang="en-US" altLang="ko-KR" sz="1200" dirty="0" err="1"/>
          </a:p>
        </p:txBody>
      </p:sp>
      <p:sp>
        <p:nvSpPr>
          <p:cNvPr id="4" name="TextBox 3"/>
          <p:cNvSpPr txBox="1"/>
          <p:nvPr/>
        </p:nvSpPr>
        <p:spPr>
          <a:xfrm>
            <a:off x="5436096" y="4653136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/>
              <a:t>[[17  1]</a:t>
            </a:r>
          </a:p>
          <a:p>
            <a:r>
              <a:rPr lang="en-US" altLang="ko-KR" dirty="0"/>
              <a:t> [28  1]]</a:t>
            </a:r>
          </a:p>
        </p:txBody>
      </p:sp>
    </p:spTree>
    <p:extLst>
      <p:ext uri="{BB962C8B-B14F-4D97-AF65-F5344CB8AC3E}">
        <p14:creationId xmlns:p14="http://schemas.microsoft.com/office/powerpoint/2010/main" val="206477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(*)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Dot </a:t>
            </a:r>
            <a:r>
              <a:rPr lang="ko-KR" altLang="en-US" dirty="0" smtClean="0"/>
              <a:t>함수 호출과 동일하게 처리됨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187624" y="4149080"/>
            <a:ext cx="3168352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s-ES" altLang="ko-KR" sz="1200" dirty="0" smtClean="0"/>
          </a:p>
          <a:p>
            <a:r>
              <a:rPr lang="es-ES" altLang="ko-KR" sz="1200" dirty="0"/>
              <a:t>xm = np.matrix( ((2,3), (3, 5)) )</a:t>
            </a:r>
          </a:p>
          <a:p>
            <a:r>
              <a:rPr lang="es-ES" altLang="ko-KR" sz="1200" dirty="0"/>
              <a:t>ym = np.matrix( ((1,2), (5, -1)) )</a:t>
            </a:r>
          </a:p>
          <a:p>
            <a:r>
              <a:rPr lang="es-ES" altLang="ko-KR" sz="1200" dirty="0"/>
              <a:t>print xm*ym</a:t>
            </a:r>
          </a:p>
          <a:p>
            <a:r>
              <a:rPr lang="es-ES" altLang="ko-KR" sz="1200" dirty="0"/>
              <a:t>print type(xm)</a:t>
            </a:r>
            <a:endParaRPr lang="en-US" altLang="ko-KR" sz="1200" dirty="0" err="1"/>
          </a:p>
        </p:txBody>
      </p:sp>
      <p:sp>
        <p:nvSpPr>
          <p:cNvPr id="4" name="TextBox 3"/>
          <p:cNvSpPr txBox="1"/>
          <p:nvPr/>
        </p:nvSpPr>
        <p:spPr>
          <a:xfrm>
            <a:off x="4860032" y="5157192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결과값</a:t>
            </a:r>
            <a:endParaRPr lang="en-US" altLang="ko-KR" sz="1200" dirty="0" smtClean="0"/>
          </a:p>
          <a:p>
            <a:r>
              <a:rPr lang="en-US" altLang="ko-KR" sz="1200" dirty="0"/>
              <a:t>[[17  1]</a:t>
            </a:r>
          </a:p>
          <a:p>
            <a:r>
              <a:rPr lang="en-US" altLang="ko-KR" sz="1200" dirty="0"/>
              <a:t> [28  1]]</a:t>
            </a:r>
          </a:p>
          <a:p>
            <a:r>
              <a:rPr lang="en-US" altLang="ko-KR" sz="1200" dirty="0"/>
              <a:t>&lt;class '</a:t>
            </a:r>
            <a:r>
              <a:rPr lang="en-US" altLang="ko-KR" sz="1200" dirty="0" err="1"/>
              <a:t>numpy.matrixlib.defmatrix.matrix</a:t>
            </a:r>
            <a:r>
              <a:rPr lang="en-US" altLang="ko-KR" sz="1200" dirty="0"/>
              <a:t>'&gt;</a:t>
            </a:r>
          </a:p>
        </p:txBody>
      </p:sp>
      <p:pic>
        <p:nvPicPr>
          <p:cNvPr id="2050" name="Picture 2" descr="http://www.mathteacher.pe.kr/mt_11/mt_11_04_g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96952"/>
            <a:ext cx="2880320" cy="10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trix Produ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034" y="2929408"/>
            <a:ext cx="144016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54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(*) : </a:t>
            </a:r>
            <a:r>
              <a:rPr lang="en-US" altLang="ko-KR" dirty="0" err="1" smtClean="0"/>
              <a:t>asmatrix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Matrix </a:t>
            </a:r>
            <a:r>
              <a:rPr lang="ko-KR" altLang="en-US" dirty="0" smtClean="0"/>
              <a:t>타입과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간의 연산을 할 경우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</a:t>
            </a:r>
            <a:r>
              <a:rPr lang="en-US" altLang="ko-KR" dirty="0" smtClean="0"/>
              <a:t>matrix </a:t>
            </a:r>
            <a:r>
              <a:rPr lang="ko-KR" altLang="en-US" dirty="0" smtClean="0"/>
              <a:t>타입으로 </a:t>
            </a:r>
            <a:r>
              <a:rPr lang="ko-KR" altLang="en-US" dirty="0" err="1" smtClean="0"/>
              <a:t>전환후</a:t>
            </a:r>
            <a:r>
              <a:rPr lang="ko-KR" altLang="en-US" dirty="0" smtClean="0"/>
              <a:t> 연산처리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403648" y="3356992"/>
            <a:ext cx="3168352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s-ES" altLang="ko-KR" sz="1200" dirty="0" smtClean="0"/>
          </a:p>
          <a:p>
            <a:r>
              <a:rPr lang="es-ES" altLang="ko-KR" sz="1200" dirty="0"/>
              <a:t>xm = np.matrix( ((2,3), (3, 5)) )</a:t>
            </a:r>
          </a:p>
          <a:p>
            <a:r>
              <a:rPr lang="es-ES" altLang="ko-KR" sz="1200" dirty="0"/>
              <a:t>xa = np.array( ((2,3), (3, 5)) )</a:t>
            </a:r>
          </a:p>
          <a:p>
            <a:r>
              <a:rPr lang="es-ES" altLang="ko-KR" sz="1200" dirty="0"/>
              <a:t>print np.mat(xa) * xm</a:t>
            </a:r>
          </a:p>
          <a:p>
            <a:r>
              <a:rPr lang="es-ES" altLang="ko-KR" sz="1200" dirty="0"/>
              <a:t>print np.asmatrix(xa) * xm</a:t>
            </a:r>
            <a:endParaRPr lang="en-US" altLang="ko-KR" sz="1200" dirty="0" err="1"/>
          </a:p>
        </p:txBody>
      </p:sp>
      <p:sp>
        <p:nvSpPr>
          <p:cNvPr id="4" name="TextBox 3"/>
          <p:cNvSpPr txBox="1"/>
          <p:nvPr/>
        </p:nvSpPr>
        <p:spPr>
          <a:xfrm>
            <a:off x="5220072" y="5013176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결과값</a:t>
            </a:r>
            <a:endParaRPr lang="en-US" altLang="ko-KR" sz="1200" dirty="0" smtClean="0"/>
          </a:p>
          <a:p>
            <a:r>
              <a:rPr lang="en-US" altLang="ko-KR" sz="1200" dirty="0"/>
              <a:t>[[13 21]</a:t>
            </a:r>
          </a:p>
          <a:p>
            <a:r>
              <a:rPr lang="en-US" altLang="ko-KR" sz="1200" dirty="0"/>
              <a:t> [21 34]]</a:t>
            </a:r>
          </a:p>
          <a:p>
            <a:r>
              <a:rPr lang="en-US" altLang="ko-KR" sz="1200" dirty="0"/>
              <a:t>[[13 21]</a:t>
            </a:r>
          </a:p>
          <a:p>
            <a:r>
              <a:rPr lang="en-US" altLang="ko-KR" sz="1200" dirty="0"/>
              <a:t> [21 34]]</a:t>
            </a:r>
          </a:p>
        </p:txBody>
      </p:sp>
    </p:spTree>
    <p:extLst>
      <p:ext uri="{BB962C8B-B14F-4D97-AF65-F5344CB8AC3E}">
        <p14:creationId xmlns:p14="http://schemas.microsoft.com/office/powerpoint/2010/main" val="164754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Vector </a:t>
            </a:r>
            <a:r>
              <a:rPr lang="ko-KR" altLang="en-US" dirty="0" smtClean="0"/>
              <a:t>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6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곱셈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2138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/>
              <a:t>벡터곱</a:t>
            </a:r>
            <a:r>
              <a:rPr lang="en-US" altLang="ko-KR" dirty="0"/>
              <a:t>(vector</a:t>
            </a:r>
            <a:r>
              <a:rPr lang="ko-KR" altLang="en-US" dirty="0"/>
              <a:t>곱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: cross product) </a:t>
            </a:r>
            <a:r>
              <a:rPr lang="ko-KR" altLang="en-US" dirty="0"/>
              <a:t>또는 외적</a:t>
            </a:r>
            <a:r>
              <a:rPr lang="en-US" altLang="ko-KR" dirty="0"/>
              <a:t>(</a:t>
            </a:r>
            <a:r>
              <a:rPr lang="ko-KR" altLang="en-US" dirty="0"/>
              <a:t>外積</a:t>
            </a:r>
            <a:r>
              <a:rPr lang="en-US" altLang="ko-KR" dirty="0"/>
              <a:t>)</a:t>
            </a:r>
            <a:r>
              <a:rPr lang="ko-KR" altLang="en-US" dirty="0"/>
              <a:t>은 수학에서 </a:t>
            </a:r>
            <a:r>
              <a:rPr lang="en-US" altLang="ko-KR" dirty="0"/>
              <a:t>3</a:t>
            </a:r>
            <a:r>
              <a:rPr lang="ko-KR" altLang="en-US" dirty="0"/>
              <a:t>차원 공간의 벡터들간의 이항연산의 일종이다</a:t>
            </a:r>
            <a:r>
              <a:rPr lang="en-US" altLang="ko-KR" dirty="0"/>
              <a:t>. </a:t>
            </a:r>
            <a:r>
              <a:rPr lang="ko-KR" altLang="en-US" dirty="0"/>
              <a:t>연산의 결과가 스칼라인 </a:t>
            </a:r>
            <a:r>
              <a:rPr lang="ko-KR" altLang="en-US" dirty="0" err="1"/>
              <a:t>스칼라곱과는</a:t>
            </a:r>
            <a:r>
              <a:rPr lang="ko-KR" altLang="en-US" dirty="0"/>
              <a:t> 달리 연산의 결과가 </a:t>
            </a:r>
            <a:r>
              <a:rPr lang="ko-KR" altLang="en-US" dirty="0" smtClean="0"/>
              <a:t>벡터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83568" y="4797152"/>
            <a:ext cx="482453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 a = [0,0,1]</a:t>
            </a:r>
          </a:p>
          <a:p>
            <a:pPr algn="ctr"/>
            <a:r>
              <a:rPr lang="en-US" altLang="ko-KR" sz="1200" dirty="0"/>
              <a:t> </a:t>
            </a:r>
            <a:r>
              <a:rPr lang="en-US" altLang="ko-KR" sz="1200" dirty="0" smtClean="0"/>
              <a:t>b = [0,1,0]</a:t>
            </a:r>
          </a:p>
          <a:p>
            <a:pPr algn="ctr"/>
            <a:r>
              <a:rPr lang="en-US" altLang="ko-KR" sz="1200" dirty="0"/>
              <a:t> </a:t>
            </a:r>
            <a:r>
              <a:rPr lang="en-US" altLang="ko-KR" sz="1200" dirty="0" smtClean="0"/>
              <a:t>a*b = [0-1,0-0,0-0] = [-1,0,0]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3861048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주요 산식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a*b = (a2b3</a:t>
            </a:r>
            <a:r>
              <a:rPr lang="en-US" altLang="ko-KR" dirty="0"/>
              <a:t>−a3b2</a:t>
            </a:r>
            <a:r>
              <a:rPr lang="en-US" altLang="ko-KR" dirty="0" smtClean="0"/>
              <a:t>, a3b1</a:t>
            </a:r>
            <a:r>
              <a:rPr lang="en-US" altLang="ko-KR" dirty="0"/>
              <a:t>−a1b3</a:t>
            </a:r>
            <a:r>
              <a:rPr lang="en-US" altLang="ko-KR" dirty="0" smtClean="0"/>
              <a:t>, a1b2</a:t>
            </a:r>
            <a:r>
              <a:rPr lang="en-US" altLang="ko-KR" dirty="0"/>
              <a:t>−a2b1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11266" name="Picture 2" descr="Vector cross product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645024"/>
            <a:ext cx="224330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ravel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ndarray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로 전환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99592" y="2708920"/>
            <a:ext cx="3149894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([[[ 0,  1],</a:t>
            </a:r>
          </a:p>
          <a:p>
            <a:r>
              <a:rPr lang="en-US" altLang="ko-KR" sz="1200" dirty="0"/>
              <a:t>               [ 2,  3],</a:t>
            </a:r>
          </a:p>
          <a:p>
            <a:r>
              <a:rPr lang="en-US" altLang="ko-KR" sz="1200" dirty="0"/>
              <a:t>               [ 4,  5],</a:t>
            </a:r>
          </a:p>
          <a:p>
            <a:r>
              <a:rPr lang="en-US" altLang="ko-KR" sz="1200" dirty="0"/>
              <a:t>               [ 6,  7]],</a:t>
            </a:r>
          </a:p>
          <a:p>
            <a:r>
              <a:rPr lang="en-US" altLang="ko-KR" sz="1200" dirty="0"/>
              <a:t>              [[ 8,  9],</a:t>
            </a:r>
          </a:p>
          <a:p>
            <a:r>
              <a:rPr lang="en-US" altLang="ko-KR" sz="1200" dirty="0"/>
              <a:t>               [10, 11],</a:t>
            </a:r>
          </a:p>
          <a:p>
            <a:r>
              <a:rPr lang="en-US" altLang="ko-KR" sz="1200" dirty="0"/>
              <a:t>               [12, 13],</a:t>
            </a:r>
          </a:p>
          <a:p>
            <a:r>
              <a:rPr lang="en-US" altLang="ko-KR" sz="1200" dirty="0"/>
              <a:t>               [14, 15]],</a:t>
            </a:r>
          </a:p>
          <a:p>
            <a:r>
              <a:rPr lang="en-US" altLang="ko-KR" sz="1200" dirty="0"/>
              <a:t>              [[16, 17],</a:t>
            </a:r>
          </a:p>
          <a:p>
            <a:r>
              <a:rPr lang="en-US" altLang="ko-KR" sz="1200" dirty="0"/>
              <a:t>               [18, 19],</a:t>
            </a:r>
          </a:p>
          <a:p>
            <a:r>
              <a:rPr lang="en-US" altLang="ko-KR" sz="1200" dirty="0"/>
              <a:t>               [20, 21],</a:t>
            </a:r>
          </a:p>
          <a:p>
            <a:r>
              <a:rPr lang="en-US" altLang="ko-KR" sz="1200" dirty="0"/>
              <a:t>               [22, 23]]])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A.ravel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A.ravel</a:t>
            </a:r>
            <a:r>
              <a:rPr lang="en-US" altLang="ko-KR" sz="1200" dirty="0"/>
              <a:t>(order="A"))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A.ravel</a:t>
            </a:r>
            <a:r>
              <a:rPr lang="en-US" altLang="ko-KR" sz="1200" dirty="0"/>
              <a:t>(order="F"))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A.ravel</a:t>
            </a:r>
            <a:r>
              <a:rPr lang="en-US" altLang="ko-KR" sz="1200" dirty="0"/>
              <a:t>(order="A"))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A.ravel</a:t>
            </a:r>
            <a:r>
              <a:rPr lang="en-US" altLang="ko-KR" sz="1200" dirty="0"/>
              <a:t>(order="K"))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038127" y="5589240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[ 0  1  2  3  4  5  6  7  8  9 10 11 12 13 14 15 16 17 18 19 20 21 22 23]</a:t>
            </a:r>
          </a:p>
          <a:p>
            <a:r>
              <a:rPr lang="en-US" altLang="ko-KR" sz="1000" dirty="0"/>
              <a:t>[ 0  8 16  2 10 18  4 12 20  6 14 22  1  9 17  3 11 19  5 13 21  7 15 23]</a:t>
            </a:r>
          </a:p>
          <a:p>
            <a:r>
              <a:rPr lang="en-US" altLang="ko-KR" sz="1000" dirty="0"/>
              <a:t>[ 0  1  2  3  4  5  6  7  8  9 10 11 12 13 14 15 16 17 18 19 20 21 22 23]</a:t>
            </a:r>
          </a:p>
          <a:p>
            <a:r>
              <a:rPr lang="en-US" altLang="ko-KR" sz="1000" dirty="0"/>
              <a:t>[ 0  1  2  3  4  5  6  7  8  9 10 11 12 13 14 15 16 17 18 19 20 21 22 23]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3645024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‘F’: </a:t>
            </a:r>
            <a:r>
              <a:rPr lang="en-US" altLang="ko-KR" dirty="0" err="1" smtClean="0"/>
              <a:t>fortran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타입은 칼럼 순으로 </a:t>
            </a:r>
            <a:r>
              <a:rPr lang="en-US" altLang="ko-KR" dirty="0" smtClean="0"/>
              <a:t>flat </a:t>
            </a:r>
            <a:r>
              <a:rPr lang="ko-KR" altLang="en-US" dirty="0" smtClean="0"/>
              <a:t>처리함</a:t>
            </a:r>
            <a:endParaRPr lang="en-US" altLang="ko-KR" dirty="0" smtClean="0"/>
          </a:p>
          <a:p>
            <a:r>
              <a:rPr lang="en-US" altLang="ko-KR" dirty="0" smtClean="0"/>
              <a:t>‘K’: </a:t>
            </a:r>
            <a:r>
              <a:rPr lang="ko-KR" altLang="en-US" dirty="0" smtClean="0"/>
              <a:t>메모리에 있는 그대로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cross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벡터곱</a:t>
            </a:r>
            <a:r>
              <a:rPr lang="ko-KR" altLang="en-US" dirty="0" smtClean="0"/>
              <a:t> 연산을 </a:t>
            </a:r>
            <a:r>
              <a:rPr lang="en-US" altLang="ko-KR" dirty="0" err="1" smtClean="0"/>
              <a:t>np.cross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이용하여 처리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403648" y="3356992"/>
            <a:ext cx="3168352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s-ES" altLang="ko-KR" sz="1200" dirty="0" smtClean="0"/>
          </a:p>
          <a:p>
            <a:r>
              <a:rPr lang="en-US" altLang="ko-KR" sz="1200" dirty="0"/>
              <a:t>x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([0,0,1])</a:t>
            </a:r>
          </a:p>
          <a:p>
            <a:r>
              <a:rPr lang="en-US" altLang="ko-KR" sz="1200" dirty="0"/>
              <a:t>y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([0,1,0])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np.cross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np.cross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y,x</a:t>
            </a:r>
            <a:r>
              <a:rPr lang="en-US" altLang="ko-KR" sz="1200" dirty="0"/>
              <a:t>)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5093298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결과값</a:t>
            </a:r>
            <a:endParaRPr lang="en-US" altLang="ko-KR" sz="1200" dirty="0" smtClean="0"/>
          </a:p>
          <a:p>
            <a:r>
              <a:rPr lang="en-US" altLang="ko-KR" sz="1200" dirty="0" smtClean="0"/>
              <a:t>[-</a:t>
            </a:r>
            <a:r>
              <a:rPr lang="en-US" altLang="ko-KR" sz="1200" dirty="0"/>
              <a:t>1  0  0]</a:t>
            </a:r>
          </a:p>
          <a:p>
            <a:r>
              <a:rPr lang="en-US" altLang="ko-KR" sz="1200" dirty="0"/>
              <a:t>[1 0 0]</a:t>
            </a:r>
          </a:p>
        </p:txBody>
      </p:sp>
    </p:spTree>
    <p:extLst>
      <p:ext uri="{BB962C8B-B14F-4D97-AF65-F5344CB8AC3E}">
        <p14:creationId xmlns:p14="http://schemas.microsoft.com/office/powerpoint/2010/main" val="305134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Random</a:t>
            </a:r>
            <a:br>
              <a:rPr lang="en-US" altLang="ko-KR" sz="9600" dirty="0" smtClean="0"/>
            </a:b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0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np.random.randint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76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np.random.randint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/>
              <a:t>randint</a:t>
            </a:r>
            <a:r>
              <a:rPr lang="en-US" altLang="ko-KR" dirty="0"/>
              <a:t>(low, high=None, size=None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최저값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최고값</a:t>
            </a:r>
            <a:r>
              <a:rPr lang="en-US" altLang="ko-KR" dirty="0" smtClean="0"/>
              <a:t>-1, </a:t>
            </a:r>
            <a:r>
              <a:rPr lang="ko-KR" altLang="en-US" dirty="0" smtClean="0"/>
              <a:t>총 길이 인자를 넣어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로 리턴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3356992"/>
            <a:ext cx="3960440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outcome = 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(1, 7, size=10)</a:t>
            </a:r>
          </a:p>
          <a:p>
            <a:r>
              <a:rPr lang="en-US" altLang="ko-KR" sz="1200" dirty="0"/>
              <a:t>print outcome, type(outcome),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(outcome)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(2, size=10)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(1, size=10)    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(5, size=(2, 4)))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4849181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결과값</a:t>
            </a:r>
            <a:endParaRPr lang="en-US" altLang="ko-KR" sz="1200" dirty="0" smtClean="0"/>
          </a:p>
          <a:p>
            <a:r>
              <a:rPr lang="en-US" altLang="ko-KR" sz="1200" dirty="0"/>
              <a:t>[3 6 4 1 2 1 6 6 4 6] &lt;type '</a:t>
            </a:r>
            <a:r>
              <a:rPr lang="en-US" altLang="ko-KR" sz="1200" dirty="0" err="1"/>
              <a:t>numpy.ndarray</a:t>
            </a:r>
            <a:r>
              <a:rPr lang="en-US" altLang="ko-KR" sz="1200" dirty="0"/>
              <a:t>'&gt; 10</a:t>
            </a:r>
          </a:p>
          <a:p>
            <a:r>
              <a:rPr lang="en-US" altLang="ko-KR" sz="1200" dirty="0"/>
              <a:t>[1 0 0 0 1 0 1 1 1 0]</a:t>
            </a:r>
          </a:p>
          <a:p>
            <a:r>
              <a:rPr lang="en-US" altLang="ko-KR" sz="1200" dirty="0"/>
              <a:t>[0 0 0 0 0 0 0 0 0 0]</a:t>
            </a:r>
          </a:p>
          <a:p>
            <a:r>
              <a:rPr lang="en-US" altLang="ko-KR" sz="1200" dirty="0"/>
              <a:t>[[1 3 3 3]</a:t>
            </a:r>
          </a:p>
          <a:p>
            <a:r>
              <a:rPr lang="en-US" altLang="ko-KR" sz="1200" dirty="0"/>
              <a:t> [2 3 1 1]]</a:t>
            </a:r>
          </a:p>
        </p:txBody>
      </p:sp>
    </p:spTree>
    <p:extLst>
      <p:ext uri="{BB962C8B-B14F-4D97-AF65-F5344CB8AC3E}">
        <p14:creationId xmlns:p14="http://schemas.microsoft.com/office/powerpoint/2010/main" val="145959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np.random.choice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85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np.random.choice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choice(a, size=None, replace=True, </a:t>
            </a:r>
            <a:r>
              <a:rPr lang="en-US" altLang="ko-KR" dirty="0" smtClean="0"/>
              <a:t>p=None)</a:t>
            </a:r>
          </a:p>
          <a:p>
            <a:pPr marL="457200" lvl="1" indent="0" fontAlgn="base">
              <a:buNone/>
            </a:pPr>
            <a:r>
              <a:rPr lang="en-US" altLang="ko-KR" dirty="0" smtClean="0"/>
              <a:t>A</a:t>
            </a:r>
            <a:r>
              <a:rPr lang="ko-KR" altLang="en-US" dirty="0" smtClean="0"/>
              <a:t>값을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size</a:t>
            </a:r>
            <a:r>
              <a:rPr lang="ko-KR" altLang="en-US" dirty="0" smtClean="0"/>
              <a:t>는 모형</a:t>
            </a:r>
            <a:r>
              <a:rPr lang="en-US" altLang="ko-KR" dirty="0" smtClean="0"/>
              <a:t>, p</a:t>
            </a:r>
            <a:r>
              <a:rPr lang="ko-KR" altLang="en-US" dirty="0" smtClean="0"/>
              <a:t>는 나오는 원소에 대한 확률을 정의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3373017"/>
            <a:ext cx="417646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#This is equivalent to 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(0,5,3) 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np.random.choice</a:t>
            </a:r>
            <a:r>
              <a:rPr lang="en-US" altLang="ko-KR" sz="1200" dirty="0"/>
              <a:t>(5, 3)</a:t>
            </a:r>
          </a:p>
          <a:p>
            <a:r>
              <a:rPr lang="en-US" altLang="ko-KR" sz="1200" dirty="0"/>
              <a:t># p</a:t>
            </a:r>
            <a:r>
              <a:rPr lang="ko-KR" altLang="en-US" sz="1200" dirty="0"/>
              <a:t>값은 선택되는 확률</a:t>
            </a:r>
          </a:p>
          <a:p>
            <a:r>
              <a:rPr lang="en-US" altLang="ko-KR" sz="1200" dirty="0"/>
              <a:t># 0,1,2,3,4 </a:t>
            </a:r>
            <a:r>
              <a:rPr lang="ko-KR" altLang="en-US" sz="1200" dirty="0"/>
              <a:t>의 확률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np.random.choice</a:t>
            </a:r>
            <a:r>
              <a:rPr lang="en-US" altLang="ko-KR" sz="1200" dirty="0"/>
              <a:t>(5, 3, p=[0.1, 0, 0.3, 0.6, 0])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849181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결과값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[1 0 4]</a:t>
            </a:r>
          </a:p>
          <a:p>
            <a:r>
              <a:rPr lang="en-US" altLang="ko-KR" sz="1200" dirty="0"/>
              <a:t>[3 2 0]</a:t>
            </a:r>
          </a:p>
        </p:txBody>
      </p:sp>
    </p:spTree>
    <p:extLst>
      <p:ext uri="{BB962C8B-B14F-4D97-AF65-F5344CB8AC3E}">
        <p14:creationId xmlns:p14="http://schemas.microsoft.com/office/powerpoint/2010/main" val="330144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np.random.choice</a:t>
            </a:r>
            <a:r>
              <a:rPr lang="en-US" altLang="ko-KR" dirty="0" smtClean="0"/>
              <a:t> : 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choice(a, size=None, replace=True, </a:t>
            </a:r>
            <a:r>
              <a:rPr lang="en-US" altLang="ko-KR" dirty="0" smtClean="0"/>
              <a:t>p=None)</a:t>
            </a:r>
          </a:p>
          <a:p>
            <a:pPr marL="457200" lvl="1" indent="0" fontAlgn="base">
              <a:buNone/>
            </a:pPr>
            <a:r>
              <a:rPr lang="en-US" altLang="ko-KR" dirty="0"/>
              <a:t>a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array, size</a:t>
            </a:r>
            <a:r>
              <a:rPr lang="ko-KR" altLang="en-US" dirty="0" smtClean="0"/>
              <a:t>는 모형</a:t>
            </a:r>
            <a:r>
              <a:rPr lang="en-US" altLang="ko-KR" dirty="0" smtClean="0"/>
              <a:t>, p</a:t>
            </a:r>
            <a:r>
              <a:rPr lang="ko-KR" altLang="en-US" dirty="0" smtClean="0"/>
              <a:t>는 나오는 원소에 대한 확률을 정의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899592" y="3373017"/>
            <a:ext cx="489654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aa_milne_arr</a:t>
            </a:r>
            <a:r>
              <a:rPr lang="en-US" altLang="ko-KR" sz="1200" dirty="0"/>
              <a:t> = ['pooh', 'rabbit', 'piglet', 'Christopher']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np.random.choice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aa_milne_arr</a:t>
            </a:r>
            <a:r>
              <a:rPr lang="en-US" altLang="ko-KR" sz="1200" dirty="0"/>
              <a:t>, 5, p=[0.5, 0.1, 0.1, 0.3])</a:t>
            </a:r>
          </a:p>
          <a:p>
            <a:r>
              <a:rPr lang="en-US" altLang="ko-KR" sz="1200" dirty="0"/>
              <a:t> 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156176" y="4941168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결과값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[</a:t>
            </a:r>
            <a:r>
              <a:rPr lang="da-DK" altLang="ko-KR" sz="1200" dirty="0"/>
              <a:t>['Christopher' 'pooh' 'piglet' 'piglet' 'pooh']</a:t>
            </a:r>
          </a:p>
        </p:txBody>
      </p:sp>
    </p:spTree>
    <p:extLst>
      <p:ext uri="{BB962C8B-B14F-4D97-AF65-F5344CB8AC3E}">
        <p14:creationId xmlns:p14="http://schemas.microsoft.com/office/powerpoint/2010/main" val="378804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np.random.choice</a:t>
            </a:r>
            <a:r>
              <a:rPr lang="en-US" altLang="ko-KR" dirty="0" smtClean="0"/>
              <a:t> : size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561344"/>
          </a:xfrm>
        </p:spPr>
        <p:txBody>
          <a:bodyPr>
            <a:normAutofit/>
          </a:bodyPr>
          <a:lstStyle/>
          <a:p>
            <a:pPr marL="457200" lvl="1" indent="0" fontAlgn="base">
              <a:lnSpc>
                <a:spcPct val="110000"/>
              </a:lnSpc>
              <a:buNone/>
            </a:pPr>
            <a:r>
              <a:rPr lang="en-US" altLang="ko-KR" dirty="0"/>
              <a:t> choice(a, size=None, replace=True, </a:t>
            </a:r>
            <a:r>
              <a:rPr lang="en-US" altLang="ko-KR" dirty="0" smtClean="0"/>
              <a:t>p=None)</a:t>
            </a:r>
          </a:p>
          <a:p>
            <a:pPr marL="457200" lvl="1" indent="0" fontAlgn="base">
              <a:lnSpc>
                <a:spcPct val="110000"/>
              </a:lnSpc>
              <a:buNone/>
            </a:pPr>
            <a:r>
              <a:rPr lang="en-US" altLang="ko-KR" dirty="0"/>
              <a:t>a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array, size</a:t>
            </a:r>
            <a:r>
              <a:rPr lang="ko-KR" altLang="en-US" dirty="0" smtClean="0"/>
              <a:t>는 모형</a:t>
            </a:r>
            <a:r>
              <a:rPr lang="en-US" altLang="ko-KR" dirty="0" smtClean="0"/>
              <a:t>,replace=False</a:t>
            </a:r>
            <a:r>
              <a:rPr lang="ko-KR" altLang="en-US" dirty="0" smtClean="0"/>
              <a:t>는 사이즈 </a:t>
            </a:r>
            <a:endParaRPr lang="en-US" altLang="ko-KR" dirty="0" smtClean="0"/>
          </a:p>
          <a:p>
            <a:pPr marL="457200" lvl="1" indent="0" fontAlgn="base">
              <a:lnSpc>
                <a:spcPct val="110000"/>
              </a:lnSpc>
              <a:buNone/>
            </a:pPr>
            <a:r>
              <a:rPr lang="ko-KR" altLang="en-US" dirty="0" smtClean="0"/>
              <a:t>변경 불가</a:t>
            </a:r>
            <a:r>
              <a:rPr lang="en-US" altLang="ko-KR" dirty="0" smtClean="0"/>
              <a:t>, p</a:t>
            </a:r>
            <a:r>
              <a:rPr lang="ko-KR" altLang="en-US" dirty="0" smtClean="0"/>
              <a:t>는 나오는 원소에 대한 확률을 정의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899592" y="3645023"/>
            <a:ext cx="5544616" cy="2680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np.random.choice</a:t>
            </a:r>
            <a:r>
              <a:rPr lang="en-US" altLang="ko-KR" sz="1200" dirty="0"/>
              <a:t>(5, 3, replace=False)</a:t>
            </a:r>
          </a:p>
          <a:p>
            <a:r>
              <a:rPr lang="en-US" altLang="ko-KR" sz="1200" dirty="0"/>
              <a:t>print a</a:t>
            </a:r>
          </a:p>
          <a:p>
            <a:r>
              <a:rPr lang="en-US" altLang="ko-KR" sz="1200" dirty="0"/>
              <a:t># a[4] = 10 </a:t>
            </a:r>
            <a:r>
              <a:rPr lang="en-US" altLang="ko-KR" sz="1200" dirty="0" err="1"/>
              <a:t>IndexError</a:t>
            </a:r>
            <a:r>
              <a:rPr lang="en-US" altLang="ko-KR" sz="1200" dirty="0"/>
              <a:t>: index 4 is out of bounds for axis 0 with size 3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a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np.random.permutation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(5))[:3]</a:t>
            </a:r>
          </a:p>
          <a:p>
            <a:r>
              <a:rPr lang="en-US" altLang="ko-KR" sz="1200" dirty="0"/>
              <a:t>print b</a:t>
            </a:r>
          </a:p>
          <a:p>
            <a:r>
              <a:rPr lang="en-US" altLang="ko-KR" sz="1200" dirty="0"/>
              <a:t>#b[4] = 10 </a:t>
            </a:r>
            <a:r>
              <a:rPr lang="en-US" altLang="ko-KR" sz="1200" dirty="0" err="1"/>
              <a:t>IndexError</a:t>
            </a:r>
            <a:r>
              <a:rPr lang="en-US" altLang="ko-KR" sz="1200" dirty="0"/>
              <a:t>: index 4 is out of bounds for axis 0 with size 3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660232" y="4941168"/>
            <a:ext cx="2304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결과값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[2 4 3]</a:t>
            </a:r>
          </a:p>
          <a:p>
            <a:r>
              <a:rPr lang="en-US" altLang="ko-KR" sz="1200" dirty="0"/>
              <a:t>[2 4 3]</a:t>
            </a:r>
          </a:p>
          <a:p>
            <a:r>
              <a:rPr lang="en-US" altLang="ko-KR" sz="1200" dirty="0"/>
              <a:t>[1 2 0]</a:t>
            </a:r>
          </a:p>
        </p:txBody>
      </p:sp>
    </p:spTree>
    <p:extLst>
      <p:ext uri="{BB962C8B-B14F-4D97-AF65-F5344CB8AC3E}">
        <p14:creationId xmlns:p14="http://schemas.microsoft.com/office/powerpoint/2010/main" val="246735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err="1"/>
              <a:t>np.random.random_sample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0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np.random.random_sample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random_sample</a:t>
            </a:r>
            <a:r>
              <a:rPr lang="en-US" altLang="ko-KR" dirty="0"/>
              <a:t>(size=None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가 없을 경우는 하나의 값만 생성하고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를 주면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를 생성 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39552" y="3373017"/>
            <a:ext cx="3960440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np.random.random_sample</a:t>
            </a:r>
            <a:r>
              <a:rPr lang="en-US" altLang="ko-KR" sz="1200" dirty="0" smtClean="0"/>
              <a:t>()</a:t>
            </a:r>
          </a:p>
          <a:p>
            <a:endParaRPr lang="en-US" altLang="ko-KR" sz="1200" dirty="0"/>
          </a:p>
          <a:p>
            <a:r>
              <a:rPr lang="en-US" altLang="ko-KR" sz="1200" dirty="0"/>
              <a:t>x = </a:t>
            </a:r>
            <a:r>
              <a:rPr lang="en-US" altLang="ko-KR" sz="1200" dirty="0" err="1"/>
              <a:t>np.random.random_sample</a:t>
            </a:r>
            <a:r>
              <a:rPr lang="en-US" altLang="ko-KR" sz="1200" dirty="0"/>
              <a:t>((3, 4))</a:t>
            </a:r>
          </a:p>
          <a:p>
            <a:r>
              <a:rPr lang="en-US" altLang="ko-KR" sz="1200" dirty="0"/>
              <a:t>print(x</a:t>
            </a:r>
            <a:r>
              <a:rPr lang="en-US" altLang="ko-KR" sz="1200" dirty="0" smtClean="0"/>
              <a:t>)</a:t>
            </a:r>
          </a:p>
          <a:p>
            <a:r>
              <a:rPr lang="pt-BR" altLang="ko-KR" sz="1200" dirty="0"/>
              <a:t>a = -3.4 </a:t>
            </a:r>
            <a:endParaRPr lang="pt-BR" altLang="ko-KR" sz="1200" dirty="0" smtClean="0"/>
          </a:p>
          <a:p>
            <a:r>
              <a:rPr lang="pt-BR" altLang="ko-KR" sz="1200" dirty="0" smtClean="0"/>
              <a:t>b </a:t>
            </a:r>
            <a:r>
              <a:rPr lang="pt-BR" altLang="ko-KR" sz="1200" dirty="0"/>
              <a:t>= 5.9 </a:t>
            </a:r>
            <a:endParaRPr lang="pt-BR" altLang="ko-KR" sz="1200" dirty="0" smtClean="0"/>
          </a:p>
          <a:p>
            <a:r>
              <a:rPr lang="pt-BR" altLang="ko-KR" sz="1200" dirty="0" smtClean="0"/>
              <a:t>A </a:t>
            </a:r>
            <a:r>
              <a:rPr lang="pt-BR" altLang="ko-KR" sz="1200" dirty="0"/>
              <a:t>= (b - a) * np.random.random_sample((3, 4)) + a </a:t>
            </a:r>
            <a:endParaRPr lang="pt-BR" altLang="ko-KR" sz="1200" dirty="0" smtClean="0"/>
          </a:p>
          <a:p>
            <a:r>
              <a:rPr lang="pt-BR" altLang="ko-KR" sz="1200" dirty="0" smtClean="0"/>
              <a:t>print(A</a:t>
            </a:r>
            <a:r>
              <a:rPr lang="pt-BR" altLang="ko-KR" sz="1200" dirty="0"/>
              <a:t>)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4725144"/>
            <a:ext cx="39604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결과값</a:t>
            </a:r>
            <a:endParaRPr lang="en-US" altLang="ko-KR" sz="1200" dirty="0" smtClean="0"/>
          </a:p>
          <a:p>
            <a:r>
              <a:rPr lang="en-US" altLang="ko-KR" sz="1000" dirty="0" smtClean="0"/>
              <a:t>0.997403962505</a:t>
            </a:r>
            <a:endParaRPr lang="en-US" altLang="ko-KR" sz="1000" dirty="0"/>
          </a:p>
          <a:p>
            <a:r>
              <a:rPr lang="en-US" altLang="ko-KR" sz="1000" dirty="0"/>
              <a:t>[[ 0.18562554  0.25193813  0.88279448  0.28110025]</a:t>
            </a:r>
          </a:p>
          <a:p>
            <a:r>
              <a:rPr lang="en-US" altLang="ko-KR" sz="1000" dirty="0"/>
              <a:t> [ 0.8428577   0.02434177  0.5959789   0.54512795]</a:t>
            </a:r>
          </a:p>
          <a:p>
            <a:r>
              <a:rPr lang="en-US" altLang="ko-KR" sz="1000" dirty="0"/>
              <a:t> [ 0.48843621  0.65096094  0.7907115   0.05789924</a:t>
            </a:r>
            <a:r>
              <a:rPr lang="en-US" altLang="ko-KR" sz="1000" dirty="0" smtClean="0"/>
              <a:t>]]</a:t>
            </a:r>
          </a:p>
          <a:p>
            <a:endParaRPr lang="en-US" altLang="ko-KR" sz="1000" dirty="0"/>
          </a:p>
          <a:p>
            <a:r>
              <a:rPr lang="en-US" altLang="ko-KR" sz="1000" dirty="0"/>
              <a:t>[[-2.77174145  4.44189046  0.81668272  4.23873946]</a:t>
            </a:r>
          </a:p>
          <a:p>
            <a:r>
              <a:rPr lang="en-US" altLang="ko-KR" sz="1000" dirty="0"/>
              <a:t> [-3.3473723  -3.34136876  5.80608875 -1.13485292]</a:t>
            </a:r>
          </a:p>
          <a:p>
            <a:r>
              <a:rPr lang="en-US" altLang="ko-KR" sz="1000" dirty="0"/>
              <a:t> [-0.06852487  1.83359816  5.48099313 -0.17007781]]</a:t>
            </a:r>
          </a:p>
        </p:txBody>
      </p:sp>
    </p:spTree>
    <p:extLst>
      <p:ext uri="{BB962C8B-B14F-4D97-AF65-F5344CB8AC3E}">
        <p14:creationId xmlns:p14="http://schemas.microsoft.com/office/powerpoint/2010/main" val="394394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reshape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94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err="1" smtClean="0"/>
              <a:t>numpy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함수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01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</a:t>
            </a:r>
            <a:r>
              <a:rPr lang="en-US" altLang="ko-KR" dirty="0" err="1" smtClean="0"/>
              <a:t>umpy.count_nonzero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1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Nonzero </a:t>
            </a:r>
            <a:r>
              <a:rPr lang="ko-KR" altLang="en-US" dirty="0" smtClean="0"/>
              <a:t>확인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count_nonzero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이용해서 </a:t>
            </a:r>
            <a:r>
              <a:rPr lang="ko-KR" altLang="en-US" dirty="0" err="1" smtClean="0"/>
              <a:t>갯수확인</a:t>
            </a:r>
            <a:r>
              <a:rPr lang="ko-KR" altLang="en-US" dirty="0" smtClean="0"/>
              <a:t> 및 </a:t>
            </a:r>
            <a:r>
              <a:rPr lang="en-US" altLang="ko-KR" dirty="0" err="1" smtClean="0"/>
              <a:t>flatnonzeor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이용해서 인덱스를 식별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15616" y="3284984"/>
            <a:ext cx="3816424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pl-PL" altLang="ko-KR" sz="1200" dirty="0"/>
              <a:t>Z = np.array([[142,56,0,65],</a:t>
            </a:r>
          </a:p>
          <a:p>
            <a:r>
              <a:rPr lang="pl-PL" altLang="ko-KR" sz="1200" dirty="0"/>
              <a:t>              [0,288,10,12],</a:t>
            </a:r>
          </a:p>
          <a:p>
            <a:r>
              <a:rPr lang="pl-PL" altLang="ko-KR" sz="1200" dirty="0"/>
              <a:t>              [55,142,0,18]])</a:t>
            </a:r>
          </a:p>
          <a:p>
            <a:r>
              <a:rPr lang="pl-PL" altLang="ko-KR" sz="1200" dirty="0"/>
              <a:t>            </a:t>
            </a:r>
          </a:p>
          <a:p>
            <a:r>
              <a:rPr lang="pl-PL" altLang="ko-KR" sz="1200" dirty="0"/>
              <a:t>z = Z[Z.nonzero()]</a:t>
            </a:r>
          </a:p>
          <a:p>
            <a:r>
              <a:rPr lang="pl-PL" altLang="ko-KR" sz="1200" dirty="0"/>
              <a:t>print Z.nonzero()</a:t>
            </a:r>
          </a:p>
          <a:p>
            <a:r>
              <a:rPr lang="pl-PL" altLang="ko-KR" sz="1200" dirty="0"/>
              <a:t>print </a:t>
            </a:r>
            <a:r>
              <a:rPr lang="pl-PL" altLang="ko-KR" sz="1200" dirty="0" smtClean="0"/>
              <a:t>z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np.count_nonzero</a:t>
            </a:r>
            <a:r>
              <a:rPr lang="en-US" altLang="ko-KR" sz="1200" dirty="0"/>
              <a:t>(Z)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np.flatnonzero</a:t>
            </a:r>
            <a:r>
              <a:rPr lang="en-US" altLang="ko-KR" sz="1200" dirty="0"/>
              <a:t>(Z)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4725144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(array([0, 0, 0, 1, 1, 1, 2, 2, 2]), array([0, 1, 3, 1, 2, 3, 0, 1, 3]))</a:t>
            </a:r>
          </a:p>
          <a:p>
            <a:r>
              <a:rPr lang="en-US" altLang="ko-KR" sz="1200" dirty="0"/>
              <a:t>[142  56  65 288  10  12  55 142  18</a:t>
            </a:r>
            <a:r>
              <a:rPr lang="en-US" altLang="ko-KR" sz="1200" dirty="0" smtClean="0"/>
              <a:t>]</a:t>
            </a:r>
          </a:p>
          <a:p>
            <a:r>
              <a:rPr lang="en-US" altLang="ko-KR" sz="1200" dirty="0"/>
              <a:t>9</a:t>
            </a:r>
          </a:p>
          <a:p>
            <a:r>
              <a:rPr lang="en-US" altLang="ko-KR" sz="1200" dirty="0"/>
              <a:t>[ 0  1  3  5  6  7  8  9 11]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3637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</a:t>
            </a:r>
            <a:r>
              <a:rPr lang="en-US" altLang="ko-KR" dirty="0" err="1" smtClean="0"/>
              <a:t>umpy.sum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60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 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Axis</a:t>
            </a:r>
            <a:r>
              <a:rPr lang="ko-KR" altLang="en-US" dirty="0" smtClean="0"/>
              <a:t>에 대한 인자가 없을 경우 전체를 합산하고 </a:t>
            </a:r>
            <a:r>
              <a:rPr lang="en-US" altLang="ko-KR" dirty="0" smtClean="0"/>
              <a:t>axis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칼럼 합을 구하고 </a:t>
            </a:r>
            <a:r>
              <a:rPr lang="en-US" altLang="ko-KR" dirty="0" smtClean="0"/>
              <a:t>axis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이면 행에 대한 합을 계산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331640" y="3284984"/>
            <a:ext cx="3312368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pl-PL" altLang="ko-KR" sz="1200" dirty="0"/>
              <a:t>b = np.arange(12).reshape(3,4)</a:t>
            </a:r>
          </a:p>
          <a:p>
            <a:r>
              <a:rPr lang="pl-PL" altLang="ko-KR" sz="1200" dirty="0"/>
              <a:t>print b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np.sum</a:t>
            </a:r>
            <a:r>
              <a:rPr lang="en-US" altLang="ko-KR" sz="1200" dirty="0"/>
              <a:t>(b)</a:t>
            </a:r>
            <a:endParaRPr lang="en-US" altLang="ko-KR" sz="1200" dirty="0" smtClean="0"/>
          </a:p>
          <a:p>
            <a:r>
              <a:rPr lang="pl-PL" altLang="ko-KR" sz="1200" dirty="0"/>
              <a:t># sum of each </a:t>
            </a:r>
            <a:r>
              <a:rPr lang="pl-PL" altLang="ko-KR" sz="1200" dirty="0" smtClean="0"/>
              <a:t>column</a:t>
            </a:r>
            <a:endParaRPr lang="pl-PL" altLang="ko-KR" sz="1200" dirty="0"/>
          </a:p>
          <a:p>
            <a:r>
              <a:rPr lang="pl-PL" altLang="ko-KR" sz="1200" dirty="0"/>
              <a:t>print np.sum(b,axis=0) </a:t>
            </a:r>
            <a:endParaRPr lang="en-US" altLang="ko-KR" sz="1200" dirty="0" smtClean="0"/>
          </a:p>
          <a:p>
            <a:r>
              <a:rPr lang="pl-PL" altLang="ko-KR" sz="1200" dirty="0"/>
              <a:t># sum of each </a:t>
            </a:r>
            <a:r>
              <a:rPr lang="en-US" altLang="ko-KR" sz="1200" dirty="0" smtClean="0"/>
              <a:t>row</a:t>
            </a:r>
            <a:endParaRPr lang="pl-PL" altLang="ko-KR" sz="1200" dirty="0"/>
          </a:p>
          <a:p>
            <a:r>
              <a:rPr lang="pl-PL" altLang="ko-KR" sz="1200" dirty="0" smtClean="0"/>
              <a:t>print </a:t>
            </a:r>
            <a:r>
              <a:rPr lang="pl-PL" altLang="ko-KR" sz="1200" dirty="0"/>
              <a:t>np.sum(b,axis=1)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6664" y="4293096"/>
            <a:ext cx="34563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[[ 0  1  2  3]</a:t>
            </a:r>
          </a:p>
          <a:p>
            <a:r>
              <a:rPr lang="en-US" altLang="ko-KR" sz="1200" dirty="0"/>
              <a:t> [ 4  5  6  7]</a:t>
            </a:r>
          </a:p>
          <a:p>
            <a:r>
              <a:rPr lang="en-US" altLang="ko-KR" sz="1200" dirty="0"/>
              <a:t> [ 8  9 10 11]]</a:t>
            </a:r>
          </a:p>
          <a:p>
            <a:r>
              <a:rPr lang="en-US" altLang="ko-KR" sz="1200" dirty="0"/>
              <a:t>66</a:t>
            </a:r>
          </a:p>
          <a:p>
            <a:r>
              <a:rPr lang="en-US" altLang="ko-KR" sz="1200" dirty="0"/>
              <a:t>[12 15 18 21]</a:t>
            </a:r>
          </a:p>
          <a:p>
            <a:r>
              <a:rPr lang="en-US" altLang="ko-KR" sz="1200" dirty="0"/>
              <a:t>[ 6 22 38]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8383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</a:t>
            </a:r>
            <a:r>
              <a:rPr lang="en-US" altLang="ko-KR" dirty="0" err="1" smtClean="0"/>
              <a:t>umpy.cumsum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86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cumsum</a:t>
            </a:r>
            <a:r>
              <a:rPr lang="en-US" altLang="ko-KR" dirty="0" smtClean="0"/>
              <a:t> 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모형을 유지하면 행과 열로 누적된 값을 계산하는 함수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331640" y="3284984"/>
            <a:ext cx="3312368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pl-PL" altLang="ko-KR" sz="1200" dirty="0"/>
              <a:t>b = np.arange(12).reshape(3,4)</a:t>
            </a:r>
          </a:p>
          <a:p>
            <a:r>
              <a:rPr lang="pl-PL" altLang="ko-KR" sz="1200" dirty="0"/>
              <a:t>print b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np.sum</a:t>
            </a:r>
            <a:r>
              <a:rPr lang="en-US" altLang="ko-KR" sz="1200" dirty="0"/>
              <a:t>(b</a:t>
            </a:r>
            <a:r>
              <a:rPr lang="en-US" altLang="ko-KR" sz="1200" dirty="0" smtClean="0"/>
              <a:t>)</a:t>
            </a:r>
          </a:p>
          <a:p>
            <a:r>
              <a:rPr lang="pl-PL" altLang="ko-KR" sz="1200" dirty="0"/>
              <a:t># cumulative sum along each </a:t>
            </a:r>
            <a:r>
              <a:rPr lang="pl-PL" altLang="ko-KR" sz="1200" dirty="0" smtClean="0"/>
              <a:t>row</a:t>
            </a:r>
            <a:endParaRPr lang="en-US" altLang="ko-KR" sz="1200" dirty="0" smtClean="0"/>
          </a:p>
          <a:p>
            <a:r>
              <a:rPr lang="pl-PL" altLang="ko-KR" sz="1200" dirty="0"/>
              <a:t>print np.cumsum(b,axis=1)                         # cumulative sum along each </a:t>
            </a:r>
            <a:r>
              <a:rPr lang="en-US" altLang="ko-KR" sz="1200" dirty="0" smtClean="0"/>
              <a:t>column</a:t>
            </a:r>
            <a:endParaRPr lang="pl-PL" altLang="ko-KR" sz="1200" dirty="0"/>
          </a:p>
          <a:p>
            <a:r>
              <a:rPr lang="pl-PL" altLang="ko-KR" sz="1200" dirty="0"/>
              <a:t>print np.cumsum(b,axis=0)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6664" y="4293096"/>
            <a:ext cx="34563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[[ 0  1  2  3]</a:t>
            </a:r>
          </a:p>
          <a:p>
            <a:r>
              <a:rPr lang="en-US" altLang="ko-KR" sz="1200" dirty="0"/>
              <a:t> [ 4  5  6  7]</a:t>
            </a:r>
          </a:p>
          <a:p>
            <a:r>
              <a:rPr lang="en-US" altLang="ko-KR" sz="1200" dirty="0"/>
              <a:t> [ 8  9 10 11]]</a:t>
            </a:r>
          </a:p>
          <a:p>
            <a:r>
              <a:rPr lang="en-US" altLang="ko-KR" sz="1200" dirty="0"/>
              <a:t>[[ 0  1  3  6]</a:t>
            </a:r>
          </a:p>
          <a:p>
            <a:r>
              <a:rPr lang="en-US" altLang="ko-KR" sz="1200" dirty="0"/>
              <a:t> [ 4  9 15 22]</a:t>
            </a:r>
          </a:p>
          <a:p>
            <a:r>
              <a:rPr lang="en-US" altLang="ko-KR" sz="1200" dirty="0"/>
              <a:t> [ 8 17 27 38]]</a:t>
            </a:r>
          </a:p>
          <a:p>
            <a:r>
              <a:rPr lang="en-US" altLang="ko-KR" sz="1200" dirty="0"/>
              <a:t>[[ 0  1  2  3]</a:t>
            </a:r>
          </a:p>
          <a:p>
            <a:r>
              <a:rPr lang="en-US" altLang="ko-KR" sz="1200" dirty="0"/>
              <a:t> [ 4  6  8 10]</a:t>
            </a:r>
          </a:p>
          <a:p>
            <a:r>
              <a:rPr lang="en-US" altLang="ko-KR" sz="1200" dirty="0"/>
              <a:t> [12 15 18 21]]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08596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cumsum</a:t>
            </a:r>
            <a:r>
              <a:rPr lang="en-US" altLang="ko-KR" dirty="0" smtClean="0"/>
              <a:t> 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누적처리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Weights </a:t>
            </a:r>
            <a:r>
              <a:rPr lang="ko-KR" altLang="en-US" dirty="0" smtClean="0"/>
              <a:t>리스트를 받고 </a:t>
            </a:r>
            <a:r>
              <a:rPr lang="ko-KR" altLang="en-US" dirty="0" err="1" smtClean="0"/>
              <a:t>누적값을</a:t>
            </a:r>
            <a:r>
              <a:rPr lang="ko-KR" altLang="en-US" dirty="0" smtClean="0"/>
              <a:t> 산출하여 새로운 리스트 </a:t>
            </a:r>
            <a:r>
              <a:rPr lang="en-US" altLang="ko-KR" dirty="0" err="1" smtClean="0"/>
              <a:t>cum_weights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만듬</a:t>
            </a:r>
            <a:r>
              <a:rPr lang="ko-KR" altLang="en-US" dirty="0" smtClean="0"/>
              <a:t> 계산시 오차는 발생함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331640" y="3284984"/>
            <a:ext cx="3744416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weights = [0.2, 0.5, 0.3]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cum_weights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[0] + list(</a:t>
            </a:r>
            <a:r>
              <a:rPr lang="en-US" altLang="ko-KR" sz="1200" dirty="0" err="1"/>
              <a:t>np.cumsum</a:t>
            </a:r>
            <a:r>
              <a:rPr lang="en-US" altLang="ko-KR" sz="1200" dirty="0"/>
              <a:t>(weights)) print(</a:t>
            </a:r>
            <a:r>
              <a:rPr lang="en-US" altLang="ko-KR" sz="1200" dirty="0" err="1"/>
              <a:t>cum_weights</a:t>
            </a:r>
            <a:r>
              <a:rPr lang="en-US" altLang="ko-KR" sz="1200" dirty="0"/>
              <a:t>)</a:t>
            </a:r>
            <a:r>
              <a:rPr lang="pl-PL" altLang="ko-KR" sz="1200" dirty="0" smtClean="0"/>
              <a:t>) </a:t>
            </a:r>
            <a:endParaRPr lang="pl-PL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5085184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[0, 0.20000000000000001, 0.69999999999999996, 1.0]</a:t>
            </a:r>
          </a:p>
        </p:txBody>
      </p:sp>
    </p:spTree>
    <p:extLst>
      <p:ext uri="{BB962C8B-B14F-4D97-AF65-F5344CB8AC3E}">
        <p14:creationId xmlns:p14="http://schemas.microsoft.com/office/powerpoint/2010/main" val="13924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reshape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70536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/>
              <a:t>eshape</a:t>
            </a:r>
            <a:r>
              <a:rPr lang="en-US" altLang="ko-KR" dirty="0"/>
              <a:t>(a, </a:t>
            </a:r>
            <a:r>
              <a:rPr lang="en-US" altLang="ko-KR" dirty="0" err="1"/>
              <a:t>newshape</a:t>
            </a:r>
            <a:r>
              <a:rPr lang="en-US" altLang="ko-KR" dirty="0"/>
              <a:t>, order='C</a:t>
            </a:r>
            <a:r>
              <a:rPr lang="en-US" altLang="ko-KR" dirty="0" smtClean="0"/>
              <a:t>')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array-like, </a:t>
            </a:r>
            <a:r>
              <a:rPr lang="en-US" altLang="ko-KR" dirty="0" err="1" smtClean="0"/>
              <a:t>newshape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tuple, </a:t>
            </a:r>
          </a:p>
          <a:p>
            <a:pPr marL="457200" lvl="1" indent="0" fontAlgn="base">
              <a:buNone/>
            </a:pPr>
            <a:r>
              <a:rPr lang="en-US" altLang="ko-KR" dirty="0" smtClean="0"/>
              <a:t>order</a:t>
            </a:r>
            <a:r>
              <a:rPr lang="ko-KR" altLang="en-US" dirty="0" smtClean="0"/>
              <a:t>는</a:t>
            </a:r>
            <a:r>
              <a:rPr lang="en-US" altLang="ko-KR" dirty="0" smtClean="0"/>
              <a:t>'C</a:t>
            </a:r>
            <a:r>
              <a:rPr lang="en-US" altLang="ko-KR" dirty="0"/>
              <a:t>', 'F', </a:t>
            </a:r>
            <a:r>
              <a:rPr lang="en-US" altLang="ko-KR" dirty="0" smtClean="0"/>
              <a:t>'A‘</a:t>
            </a:r>
            <a:r>
              <a:rPr lang="ko-KR" altLang="en-US" dirty="0" smtClean="0"/>
              <a:t>로 처리</a:t>
            </a: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99592" y="3645024"/>
            <a:ext cx="4032448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fr-FR" altLang="ko-KR" sz="1200" dirty="0"/>
              <a:t>X = np.array(range(24))</a:t>
            </a:r>
          </a:p>
          <a:p>
            <a:r>
              <a:rPr lang="fr-FR" altLang="ko-KR" sz="1200" dirty="0"/>
              <a:t>Y = X.reshape((3,4,2))</a:t>
            </a:r>
          </a:p>
          <a:p>
            <a:r>
              <a:rPr lang="fr-FR" altLang="ko-KR" sz="1200" dirty="0"/>
              <a:t>print Y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554960" y="4291355"/>
            <a:ext cx="15419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[[[ 0  1]</a:t>
            </a:r>
          </a:p>
          <a:p>
            <a:r>
              <a:rPr lang="en-US" altLang="ko-KR" sz="1000" dirty="0"/>
              <a:t>  [ 2  3]</a:t>
            </a:r>
          </a:p>
          <a:p>
            <a:r>
              <a:rPr lang="en-US" altLang="ko-KR" sz="1000" dirty="0"/>
              <a:t>  [ 4  5]</a:t>
            </a:r>
          </a:p>
          <a:p>
            <a:r>
              <a:rPr lang="en-US" altLang="ko-KR" sz="1000" dirty="0"/>
              <a:t>  [ 6  7]]</a:t>
            </a:r>
          </a:p>
          <a:p>
            <a:endParaRPr lang="en-US" altLang="ko-KR" sz="1000" dirty="0"/>
          </a:p>
          <a:p>
            <a:r>
              <a:rPr lang="en-US" altLang="ko-KR" sz="1000" dirty="0"/>
              <a:t> [[ 8  9]</a:t>
            </a:r>
          </a:p>
          <a:p>
            <a:r>
              <a:rPr lang="en-US" altLang="ko-KR" sz="1000" dirty="0"/>
              <a:t>  [10 11]</a:t>
            </a:r>
          </a:p>
          <a:p>
            <a:r>
              <a:rPr lang="en-US" altLang="ko-KR" sz="1000" dirty="0"/>
              <a:t>  [12 13]</a:t>
            </a:r>
          </a:p>
          <a:p>
            <a:r>
              <a:rPr lang="en-US" altLang="ko-KR" sz="1000" dirty="0"/>
              <a:t>  [14 15]]</a:t>
            </a:r>
          </a:p>
          <a:p>
            <a:endParaRPr lang="en-US" altLang="ko-KR" sz="1000" dirty="0"/>
          </a:p>
          <a:p>
            <a:r>
              <a:rPr lang="en-US" altLang="ko-KR" sz="1000" dirty="0"/>
              <a:t> [[16 17]</a:t>
            </a:r>
          </a:p>
          <a:p>
            <a:r>
              <a:rPr lang="en-US" altLang="ko-KR" sz="1000" dirty="0"/>
              <a:t>  [18 19]</a:t>
            </a:r>
          </a:p>
          <a:p>
            <a:r>
              <a:rPr lang="en-US" altLang="ko-KR" sz="1000" dirty="0"/>
              <a:t>  [20 21]</a:t>
            </a:r>
          </a:p>
          <a:p>
            <a:r>
              <a:rPr lang="en-US" altLang="ko-KR" sz="1000" dirty="0"/>
              <a:t>  [22 23]]]</a:t>
            </a:r>
          </a:p>
        </p:txBody>
      </p:sp>
    </p:spTree>
    <p:extLst>
      <p:ext uri="{BB962C8B-B14F-4D97-AF65-F5344CB8AC3E}">
        <p14:creationId xmlns:p14="http://schemas.microsoft.com/office/powerpoint/2010/main" val="35022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altLang="ko-KR" dirty="0"/>
              <a:t>concatenate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60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concatenate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차원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05728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concatenate((a1, a2, ...), </a:t>
            </a:r>
            <a:r>
              <a:rPr lang="en-US" altLang="ko-KR" dirty="0" smtClean="0"/>
              <a:t>axis=0)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를 연결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3133420"/>
            <a:ext cx="4032448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fr-FR" altLang="ko-KR" sz="1200" dirty="0"/>
              <a:t>x = np.array([11,22])</a:t>
            </a:r>
          </a:p>
          <a:p>
            <a:r>
              <a:rPr lang="fr-FR" altLang="ko-KR" sz="1200" dirty="0"/>
              <a:t>y = np.array([18,7,6])</a:t>
            </a:r>
          </a:p>
          <a:p>
            <a:r>
              <a:rPr lang="fr-FR" altLang="ko-KR" sz="1200" dirty="0"/>
              <a:t>z = np.array([1,3,5])</a:t>
            </a:r>
          </a:p>
          <a:p>
            <a:r>
              <a:rPr lang="fr-FR" altLang="ko-KR" sz="1200" dirty="0"/>
              <a:t>c = np.concatenate((x,y,z))</a:t>
            </a:r>
          </a:p>
          <a:p>
            <a:r>
              <a:rPr lang="fr-FR" altLang="ko-KR" sz="1200" dirty="0"/>
              <a:t>print(c)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554960" y="4291355"/>
            <a:ext cx="2977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[11 22 18  7  6  1  3  5]</a:t>
            </a:r>
          </a:p>
        </p:txBody>
      </p:sp>
    </p:spTree>
    <p:extLst>
      <p:ext uri="{BB962C8B-B14F-4D97-AF65-F5344CB8AC3E}">
        <p14:creationId xmlns:p14="http://schemas.microsoft.com/office/powerpoint/2010/main" val="26111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65605</TotalTime>
  <Words>3462</Words>
  <Application>Microsoft Office PowerPoint</Application>
  <PresentationFormat>화면 슬라이드 쇼(4:3)</PresentationFormat>
  <Paragraphs>624</Paragraphs>
  <Slides>67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68" baseType="lpstr">
      <vt:lpstr>가을</vt:lpstr>
      <vt:lpstr>Python  numpy  기본 2 version 2.x</vt:lpstr>
      <vt:lpstr>Numpy.array : Concatenating, Flattening and Adding Dimensions </vt:lpstr>
      <vt:lpstr>fatten/ravel</vt:lpstr>
      <vt:lpstr>Flatten 함수</vt:lpstr>
      <vt:lpstr>ravel 함수</vt:lpstr>
      <vt:lpstr>reshape</vt:lpstr>
      <vt:lpstr>reshape 함수</vt:lpstr>
      <vt:lpstr>concatenate</vt:lpstr>
      <vt:lpstr>concatenate 함수 : 1차원 </vt:lpstr>
      <vt:lpstr>concatenate 함수 : n차원 </vt:lpstr>
      <vt:lpstr>np.newaxis</vt:lpstr>
      <vt:lpstr>np.newaxis 변수</vt:lpstr>
      <vt:lpstr>numpy.tile</vt:lpstr>
      <vt:lpstr>tile</vt:lpstr>
      <vt:lpstr>Array_like를 ndarray로 변환</vt:lpstr>
      <vt:lpstr>stack</vt:lpstr>
      <vt:lpstr>row/column stack 함수 : 1</vt:lpstr>
      <vt:lpstr>row/column stack 함수 : 2</vt:lpstr>
      <vt:lpstr>  bollean masking</vt:lpstr>
      <vt:lpstr>비교연산 처리</vt:lpstr>
      <vt:lpstr>ndarray 와 비교연산 처리</vt:lpstr>
      <vt:lpstr>1차원 배열에 비교연산</vt:lpstr>
      <vt:lpstr>2차원 배열에 비교연산</vt:lpstr>
      <vt:lpstr>bool-&gt; int로 전환</vt:lpstr>
      <vt:lpstr>  indexing </vt:lpstr>
      <vt:lpstr>Fancy Indexing</vt:lpstr>
      <vt:lpstr>Fancy indexing : boolean</vt:lpstr>
      <vt:lpstr>Fancy indexing : 숫자 1행</vt:lpstr>
      <vt:lpstr>Fancy indexing : 숫자 여러 행</vt:lpstr>
      <vt:lpstr>Fancy indexing :expression</vt:lpstr>
      <vt:lpstr>Fancy indexing :nonzero</vt:lpstr>
      <vt:lpstr>  연산 </vt:lpstr>
      <vt:lpstr>array 연산</vt:lpstr>
      <vt:lpstr>수치계산</vt:lpstr>
      <vt:lpstr>Dot 연산 :ndarray</vt:lpstr>
      <vt:lpstr>Matrix 덧셈/뺄셈</vt:lpstr>
      <vt:lpstr>Matrix 덧셈</vt:lpstr>
      <vt:lpstr>Matrix 뺄셈</vt:lpstr>
      <vt:lpstr>덧셈과 뺄셈</vt:lpstr>
      <vt:lpstr>행렬 * scala</vt:lpstr>
      <vt:lpstr>Matrix 곱셈</vt:lpstr>
      <vt:lpstr>Matrix 곱셈</vt:lpstr>
      <vt:lpstr>Dot 연산 : ndarray</vt:lpstr>
      <vt:lpstr>Dot 연산 : ndarray (4,3)*(3,1)</vt:lpstr>
      <vt:lpstr>Dot 연산 :matrix</vt:lpstr>
      <vt:lpstr>Matrix 연산(*)</vt:lpstr>
      <vt:lpstr>Matrix 연산(*) : asmatrix</vt:lpstr>
      <vt:lpstr>Vector 곱</vt:lpstr>
      <vt:lpstr>vector 곱셈</vt:lpstr>
      <vt:lpstr>cross 연산</vt:lpstr>
      <vt:lpstr>  Random  </vt:lpstr>
      <vt:lpstr>np.random.randint</vt:lpstr>
      <vt:lpstr>np.random.randint</vt:lpstr>
      <vt:lpstr>np.random.choice</vt:lpstr>
      <vt:lpstr>np.random.choice : int</vt:lpstr>
      <vt:lpstr>np.random.choice : array</vt:lpstr>
      <vt:lpstr>np.random.choice : size 변경</vt:lpstr>
      <vt:lpstr>np.random.random_sample</vt:lpstr>
      <vt:lpstr>np.random.random_sample</vt:lpstr>
      <vt:lpstr>  numpy 함수</vt:lpstr>
      <vt:lpstr>numpy.count_nonzero</vt:lpstr>
      <vt:lpstr>Nonzero 확인 함수</vt:lpstr>
      <vt:lpstr>numpy.sum</vt:lpstr>
      <vt:lpstr>sum  함수</vt:lpstr>
      <vt:lpstr>numpy.cumsum</vt:lpstr>
      <vt:lpstr>cumsum  함수</vt:lpstr>
      <vt:lpstr>cumsum  함수: 누적처리 예시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886</cp:revision>
  <dcterms:created xsi:type="dcterms:W3CDTF">2015-12-01T07:34:30Z</dcterms:created>
  <dcterms:modified xsi:type="dcterms:W3CDTF">2016-03-24T09:04:00Z</dcterms:modified>
</cp:coreProperties>
</file>