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34"/>
  </p:notesMasterIdLst>
  <p:sldIdLst>
    <p:sldId id="256" r:id="rId2"/>
    <p:sldId id="1334" r:id="rId3"/>
    <p:sldId id="1335" r:id="rId4"/>
    <p:sldId id="1338" r:id="rId5"/>
    <p:sldId id="1450" r:id="rId6"/>
    <p:sldId id="1453" r:id="rId7"/>
    <p:sldId id="1445" r:id="rId8"/>
    <p:sldId id="1447" r:id="rId9"/>
    <p:sldId id="1354" r:id="rId10"/>
    <p:sldId id="1382" r:id="rId11"/>
    <p:sldId id="1448" r:id="rId12"/>
    <p:sldId id="1446" r:id="rId13"/>
    <p:sldId id="1449" r:id="rId14"/>
    <p:sldId id="1383" r:id="rId15"/>
    <p:sldId id="1353" r:id="rId16"/>
    <p:sldId id="1339" r:id="rId17"/>
    <p:sldId id="1340" r:id="rId18"/>
    <p:sldId id="1346" r:id="rId19"/>
    <p:sldId id="1413" r:id="rId20"/>
    <p:sldId id="1341" r:id="rId21"/>
    <p:sldId id="1342" r:id="rId22"/>
    <p:sldId id="1343" r:id="rId23"/>
    <p:sldId id="1345" r:id="rId24"/>
    <p:sldId id="1344" r:id="rId25"/>
    <p:sldId id="1348" r:id="rId26"/>
    <p:sldId id="1349" r:id="rId27"/>
    <p:sldId id="1370" r:id="rId28"/>
    <p:sldId id="1371" r:id="rId29"/>
    <p:sldId id="1347" r:id="rId30"/>
    <p:sldId id="1350" r:id="rId31"/>
    <p:sldId id="1351" r:id="rId32"/>
    <p:sldId id="1452" r:id="rId33"/>
    <p:sldId id="1451" r:id="rId34"/>
    <p:sldId id="1455" r:id="rId35"/>
    <p:sldId id="1454" r:id="rId36"/>
    <p:sldId id="1456" r:id="rId37"/>
    <p:sldId id="1457" r:id="rId38"/>
    <p:sldId id="1458" r:id="rId39"/>
    <p:sldId id="1469" r:id="rId40"/>
    <p:sldId id="1459" r:id="rId41"/>
    <p:sldId id="1460" r:id="rId42"/>
    <p:sldId id="1461" r:id="rId43"/>
    <p:sldId id="1462" r:id="rId44"/>
    <p:sldId id="1468" r:id="rId45"/>
    <p:sldId id="1464" r:id="rId46"/>
    <p:sldId id="1466" r:id="rId47"/>
    <p:sldId id="1465" r:id="rId48"/>
    <p:sldId id="1463" r:id="rId49"/>
    <p:sldId id="1467" r:id="rId50"/>
    <p:sldId id="1333" r:id="rId51"/>
    <p:sldId id="1318" r:id="rId52"/>
    <p:sldId id="1314" r:id="rId53"/>
    <p:sldId id="1332" r:id="rId54"/>
    <p:sldId id="1385" r:id="rId55"/>
    <p:sldId id="1384" r:id="rId56"/>
    <p:sldId id="1386" r:id="rId57"/>
    <p:sldId id="1387" r:id="rId58"/>
    <p:sldId id="1390" r:id="rId59"/>
    <p:sldId id="1388" r:id="rId60"/>
    <p:sldId id="1389" r:id="rId61"/>
    <p:sldId id="1391" r:id="rId62"/>
    <p:sldId id="1392" r:id="rId63"/>
    <p:sldId id="1393" r:id="rId64"/>
    <p:sldId id="1394" r:id="rId65"/>
    <p:sldId id="1395" r:id="rId66"/>
    <p:sldId id="1396" r:id="rId67"/>
    <p:sldId id="1397" r:id="rId68"/>
    <p:sldId id="1399" r:id="rId69"/>
    <p:sldId id="1398" r:id="rId70"/>
    <p:sldId id="1356" r:id="rId71"/>
    <p:sldId id="1357" r:id="rId72"/>
    <p:sldId id="1358" r:id="rId73"/>
    <p:sldId id="1366" r:id="rId74"/>
    <p:sldId id="1359" r:id="rId75"/>
    <p:sldId id="1367" r:id="rId76"/>
    <p:sldId id="1368" r:id="rId77"/>
    <p:sldId id="1369" r:id="rId78"/>
    <p:sldId id="1381" r:id="rId79"/>
    <p:sldId id="1373" r:id="rId80"/>
    <p:sldId id="1374" r:id="rId81"/>
    <p:sldId id="1375" r:id="rId82"/>
    <p:sldId id="1377" r:id="rId83"/>
    <p:sldId id="1380" r:id="rId84"/>
    <p:sldId id="1355" r:id="rId85"/>
    <p:sldId id="1326" r:id="rId86"/>
    <p:sldId id="1378" r:id="rId87"/>
    <p:sldId id="1327" r:id="rId88"/>
    <p:sldId id="1328" r:id="rId89"/>
    <p:sldId id="1329" r:id="rId90"/>
    <p:sldId id="1330" r:id="rId91"/>
    <p:sldId id="1331" r:id="rId92"/>
    <p:sldId id="1379" r:id="rId93"/>
    <p:sldId id="1400" r:id="rId94"/>
    <p:sldId id="1401" r:id="rId95"/>
    <p:sldId id="1402" r:id="rId96"/>
    <p:sldId id="1403" r:id="rId97"/>
    <p:sldId id="1361" r:id="rId98"/>
    <p:sldId id="1404" r:id="rId99"/>
    <p:sldId id="1412" r:id="rId100"/>
    <p:sldId id="1405" r:id="rId101"/>
    <p:sldId id="1408" r:id="rId102"/>
    <p:sldId id="1406" r:id="rId103"/>
    <p:sldId id="1409" r:id="rId104"/>
    <p:sldId id="1410" r:id="rId105"/>
    <p:sldId id="1411" r:id="rId106"/>
    <p:sldId id="1418" r:id="rId107"/>
    <p:sldId id="1419" r:id="rId108"/>
    <p:sldId id="1420" r:id="rId109"/>
    <p:sldId id="1429" r:id="rId110"/>
    <p:sldId id="1421" r:id="rId111"/>
    <p:sldId id="1430" r:id="rId112"/>
    <p:sldId id="1431" r:id="rId113"/>
    <p:sldId id="1432" r:id="rId114"/>
    <p:sldId id="1433" r:id="rId115"/>
    <p:sldId id="1434" r:id="rId116"/>
    <p:sldId id="1435" r:id="rId117"/>
    <p:sldId id="1436" r:id="rId118"/>
    <p:sldId id="1437" r:id="rId119"/>
    <p:sldId id="1439" r:id="rId120"/>
    <p:sldId id="1438" r:id="rId121"/>
    <p:sldId id="1440" r:id="rId122"/>
    <p:sldId id="1444" r:id="rId123"/>
    <p:sldId id="1441" r:id="rId124"/>
    <p:sldId id="1442" r:id="rId125"/>
    <p:sldId id="1443" r:id="rId126"/>
    <p:sldId id="1422" r:id="rId127"/>
    <p:sldId id="1423" r:id="rId128"/>
    <p:sldId id="1424" r:id="rId129"/>
    <p:sldId id="1425" r:id="rId130"/>
    <p:sldId id="1426" r:id="rId131"/>
    <p:sldId id="1427" r:id="rId132"/>
    <p:sldId id="1428" r:id="rId1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9512" autoAdjust="0"/>
  </p:normalViewPr>
  <p:slideViewPr>
    <p:cSldViewPr>
      <p:cViewPr>
        <p:scale>
          <a:sx n="82" d="100"/>
          <a:sy n="82" d="100"/>
        </p:scale>
        <p:origin x="-178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Python</a:t>
            </a:r>
            <a:r>
              <a:rPr lang="ko-KR" altLang="en-US" sz="6000" dirty="0" smtClean="0"/>
              <a:t> 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>pandas</a:t>
            </a:r>
            <a:br>
              <a:rPr lang="en-US" altLang="ko-KR" sz="6000" dirty="0" smtClean="0"/>
            </a:br>
            <a:r>
              <a:rPr lang="ko-KR" altLang="en-US" sz="6000" dirty="0" smtClean="0"/>
              <a:t>기</a:t>
            </a:r>
            <a:r>
              <a:rPr lang="ko-KR" altLang="en-US" sz="6000" dirty="0"/>
              <a:t>초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3600" dirty="0" smtClean="0"/>
              <a:t>version 2.x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Series </a:t>
            </a:r>
            <a:r>
              <a:rPr lang="ko-KR" altLang="en-US" dirty="0" smtClean="0"/>
              <a:t>변환 속성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72312"/>
              </p:ext>
            </p:extLst>
          </p:nvPr>
        </p:nvGraphicFramePr>
        <p:xfrm>
          <a:off x="683568" y="2420888"/>
          <a:ext cx="7776864" cy="777381"/>
        </p:xfrm>
        <a:graphic>
          <a:graphicData uri="http://schemas.openxmlformats.org/drawingml/2006/table">
            <a:tbl>
              <a:tblPr/>
              <a:tblGrid>
                <a:gridCol w="1413975"/>
                <a:gridCol w="6362889"/>
              </a:tblGrid>
              <a:tr h="2665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변수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설명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blocks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Internal property, property synonym for </a:t>
                      </a:r>
                      <a:r>
                        <a:rPr lang="en-US" sz="1100" dirty="0" err="1">
                          <a:effectLst/>
                        </a:rPr>
                        <a:t>as_blocks</a:t>
                      </a:r>
                      <a:r>
                        <a:rPr lang="en-US" sz="1100" dirty="0">
                          <a:effectLst/>
                        </a:rPr>
                        <a:t>()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행과 열을 변환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16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에 대한 객체화 </a:t>
            </a:r>
            <a:r>
              <a:rPr lang="en-US" altLang="ko-KR" dirty="0" smtClean="0"/>
              <a:t>: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Index</a:t>
            </a:r>
            <a:r>
              <a:rPr lang="ko-KR" altLang="en-US" dirty="0" smtClean="0"/>
              <a:t>에 대한 정보관리를 객체화하여 데이터부분에 대한 접근을 지원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539589" y="4173027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39589" y="4909266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41682" y="3819724"/>
            <a:ext cx="1171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Index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2539589" y="5645506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중괄호 8"/>
          <p:cNvSpPr/>
          <p:nvPr/>
        </p:nvSpPr>
        <p:spPr>
          <a:xfrm rot="10800000">
            <a:off x="1192334" y="4378946"/>
            <a:ext cx="303406" cy="1761150"/>
          </a:xfrm>
          <a:prstGeom prst="rightBrace">
            <a:avLst>
              <a:gd name="adj1" fmla="val 5498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27854" y="4387170"/>
            <a:ext cx="64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627854" y="5068557"/>
            <a:ext cx="64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624382" y="5780072"/>
            <a:ext cx="64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879206" y="2915652"/>
            <a:ext cx="282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Series</a:t>
            </a:r>
            <a:endParaRPr lang="ko-KR" altLang="en-US" u="sng" dirty="0"/>
          </a:p>
        </p:txBody>
      </p:sp>
      <p:grpSp>
        <p:nvGrpSpPr>
          <p:cNvPr id="34" name="그룹 33"/>
          <p:cNvGrpSpPr/>
          <p:nvPr/>
        </p:nvGrpSpPr>
        <p:grpSpPr>
          <a:xfrm>
            <a:off x="4198004" y="3369454"/>
            <a:ext cx="3936594" cy="2867858"/>
            <a:chOff x="4198004" y="3369454"/>
            <a:chExt cx="3936594" cy="2867858"/>
          </a:xfrm>
        </p:grpSpPr>
        <p:sp>
          <p:nvSpPr>
            <p:cNvPr id="14" name="직사각형 13"/>
            <p:cNvSpPr/>
            <p:nvPr/>
          </p:nvSpPr>
          <p:spPr>
            <a:xfrm>
              <a:off x="6087386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799652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87386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799652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087386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799652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98004" y="5193422"/>
              <a:ext cx="1454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Index(</a:t>
              </a:r>
              <a:r>
                <a:rPr lang="ko-KR" altLang="en-US" sz="1400" dirty="0" smtClean="0"/>
                <a:t>행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72200" y="3369454"/>
              <a:ext cx="1732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Column(</a:t>
              </a:r>
              <a:r>
                <a:rPr lang="ko-KR" altLang="en-US" sz="1400" dirty="0" smtClean="0"/>
                <a:t>열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519458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519458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519458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오른쪽 중괄호 24"/>
            <p:cNvSpPr/>
            <p:nvPr/>
          </p:nvSpPr>
          <p:spPr>
            <a:xfrm rot="10800000">
              <a:off x="5310367" y="4557299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오른쪽 중괄호 25"/>
            <p:cNvSpPr/>
            <p:nvPr/>
          </p:nvSpPr>
          <p:spPr>
            <a:xfrm rot="16200000">
              <a:off x="6939331" y="3091696"/>
              <a:ext cx="303406" cy="1761150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22634" y="4119782"/>
              <a:ext cx="647515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67277" y="4119782"/>
              <a:ext cx="647515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87083" y="4119782"/>
              <a:ext cx="647515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col3</a:t>
              </a:r>
              <a:endParaRPr lang="ko-KR" alt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24632" y="4359022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24632" y="509341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95618" y="5815183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385303" y="2898869"/>
            <a:ext cx="282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err="1" smtClean="0"/>
              <a:t>DataFrame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426623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에 대한 객체화 </a:t>
            </a:r>
            <a:r>
              <a:rPr lang="en-US" altLang="ko-KR" dirty="0" smtClean="0"/>
              <a:t>: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Levels, labels, names</a:t>
            </a:r>
            <a:r>
              <a:rPr lang="ko-KR" altLang="en-US" dirty="0" smtClean="0"/>
              <a:t>으로 분리해서 접근할 수 있는 정보를 관리 </a:t>
            </a:r>
            <a:endParaRPr lang="en-US" altLang="ko-KR" dirty="0" smtClean="0"/>
          </a:p>
        </p:txBody>
      </p:sp>
      <p:grpSp>
        <p:nvGrpSpPr>
          <p:cNvPr id="36" name="그룹 35"/>
          <p:cNvGrpSpPr/>
          <p:nvPr/>
        </p:nvGrpSpPr>
        <p:grpSpPr>
          <a:xfrm>
            <a:off x="2933632" y="3644646"/>
            <a:ext cx="3000490" cy="2384905"/>
            <a:chOff x="4198004" y="3369454"/>
            <a:chExt cx="3936594" cy="2945896"/>
          </a:xfrm>
        </p:grpSpPr>
        <p:sp>
          <p:nvSpPr>
            <p:cNvPr id="37" name="직사각형 36"/>
            <p:cNvSpPr/>
            <p:nvPr/>
          </p:nvSpPr>
          <p:spPr>
            <a:xfrm>
              <a:off x="6087386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799652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087386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799652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087386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799652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98004" y="5193422"/>
              <a:ext cx="1454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Index(</a:t>
              </a:r>
              <a:r>
                <a:rPr lang="ko-KR" altLang="en-US" sz="1000" dirty="0" smtClean="0"/>
                <a:t>행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372200" y="3369454"/>
              <a:ext cx="1732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Column(</a:t>
              </a:r>
              <a:r>
                <a:rPr lang="ko-KR" altLang="en-US" sz="1000" dirty="0" smtClean="0"/>
                <a:t>열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519458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519458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519458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8" name="오른쪽 중괄호 47"/>
            <p:cNvSpPr/>
            <p:nvPr/>
          </p:nvSpPr>
          <p:spPr>
            <a:xfrm rot="10800000">
              <a:off x="5310367" y="4557299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9" name="오른쪽 중괄호 48"/>
            <p:cNvSpPr/>
            <p:nvPr/>
          </p:nvSpPr>
          <p:spPr>
            <a:xfrm rot="16200000">
              <a:off x="6939331" y="3091696"/>
              <a:ext cx="303406" cy="1761150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22634" y="4119782"/>
              <a:ext cx="647515" cy="30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col1</a:t>
              </a:r>
              <a:endParaRPr lang="ko-KR" altLang="en-US" sz="1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67277" y="4119782"/>
              <a:ext cx="647515" cy="30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col2</a:t>
              </a:r>
              <a:endParaRPr lang="ko-KR" altLang="en-US" sz="1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487083" y="4119782"/>
              <a:ext cx="647515" cy="30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col3</a:t>
              </a:r>
              <a:endParaRPr lang="ko-KR" alt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12568" y="4359022"/>
              <a:ext cx="444177" cy="50016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00" dirty="0" smtClean="0"/>
                <a:t>row1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12568" y="5093410"/>
              <a:ext cx="444177" cy="50016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00" dirty="0" smtClean="0"/>
                <a:t>row2</a:t>
              </a:r>
              <a:endParaRPr lang="ko-KR" altLang="en-US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583553" y="5815184"/>
              <a:ext cx="444177" cy="50016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00" dirty="0" smtClean="0"/>
                <a:t>row3</a:t>
              </a:r>
              <a:endParaRPr lang="ko-KR" altLang="en-US" sz="10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686315" y="3586685"/>
            <a:ext cx="2250504" cy="2578619"/>
            <a:chOff x="1655676" y="3414794"/>
            <a:chExt cx="2250504" cy="3110550"/>
          </a:xfrm>
        </p:grpSpPr>
        <p:sp>
          <p:nvSpPr>
            <p:cNvPr id="10" name="직사각형 9"/>
            <p:cNvSpPr/>
            <p:nvPr/>
          </p:nvSpPr>
          <p:spPr>
            <a:xfrm>
              <a:off x="1835696" y="4469535"/>
              <a:ext cx="1872208" cy="50405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levels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835696" y="5621663"/>
              <a:ext cx="1872208" cy="50405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labels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835696" y="3414794"/>
              <a:ext cx="1872208" cy="50405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names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55676" y="5117607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Index</a:t>
              </a:r>
              <a:r>
                <a:rPr lang="ko-KR" altLang="en-US" sz="1200" dirty="0" smtClean="0"/>
                <a:t>에  대한 이름관리</a:t>
              </a:r>
              <a:endParaRPr lang="ko-KR" alt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55676" y="6248345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Index</a:t>
              </a:r>
              <a:r>
                <a:rPr lang="ko-KR" altLang="en-US" sz="1200" dirty="0" smtClean="0"/>
                <a:t>에  대한 위치관리</a:t>
              </a:r>
              <a:endParaRPr lang="ko-KR" alt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73932" y="4054028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Levels</a:t>
              </a:r>
              <a:r>
                <a:rPr lang="ko-KR" altLang="en-US" sz="1200" dirty="0" smtClean="0"/>
                <a:t>에  대한 명</a:t>
              </a:r>
              <a:endParaRPr lang="ko-KR" altLang="en-US" sz="1200" dirty="0"/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6552220" y="4439392"/>
            <a:ext cx="1872208" cy="4178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levels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6552220" y="5394496"/>
            <a:ext cx="1872208" cy="4178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labels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552220" y="3565021"/>
            <a:ext cx="1872208" cy="4178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names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372200" y="4976638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Column </a:t>
            </a:r>
            <a:r>
              <a:rPr lang="ko-KR" altLang="en-US" sz="1200" dirty="0" smtClean="0"/>
              <a:t>에  대한 이름관리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6372200" y="5914010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Column </a:t>
            </a:r>
            <a:r>
              <a:rPr lang="ko-KR" altLang="en-US" sz="1200" dirty="0" smtClean="0"/>
              <a:t>에  대한 위치관리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6390456" y="4094940"/>
            <a:ext cx="2232248" cy="229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Levels</a:t>
            </a:r>
            <a:r>
              <a:rPr lang="ko-KR" altLang="en-US" sz="1200" dirty="0" smtClean="0"/>
              <a:t>에  대한 명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866335" y="2924944"/>
            <a:ext cx="168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Index(</a:t>
            </a:r>
            <a:r>
              <a:rPr lang="ko-KR" altLang="en-US" u="sng" dirty="0" smtClean="0"/>
              <a:t>행</a:t>
            </a:r>
            <a:r>
              <a:rPr lang="en-US" altLang="ko-KR" u="sng" dirty="0" smtClean="0"/>
              <a:t>)</a:t>
            </a:r>
            <a:endParaRPr lang="ko-KR" altLang="en-US" u="sng" dirty="0"/>
          </a:p>
        </p:txBody>
      </p:sp>
      <p:sp>
        <p:nvSpPr>
          <p:cNvPr id="68" name="TextBox 67"/>
          <p:cNvSpPr txBox="1"/>
          <p:nvPr/>
        </p:nvSpPr>
        <p:spPr>
          <a:xfrm>
            <a:off x="6661859" y="2924944"/>
            <a:ext cx="168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/>
              <a:t>Column(</a:t>
            </a:r>
            <a:r>
              <a:rPr lang="ko-KR" altLang="en-US" u="sng" dirty="0"/>
              <a:t>열</a:t>
            </a:r>
            <a:r>
              <a:rPr lang="en-US" altLang="ko-KR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750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MultiIndex</a:t>
            </a:r>
            <a:r>
              <a:rPr lang="en-US" altLang="ko-KR" dirty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00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생성하기</a:t>
            </a:r>
            <a:r>
              <a:rPr lang="en-US" altLang="ko-KR" dirty="0" smtClean="0"/>
              <a:t>: tuple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 fontScale="925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Tuple </a:t>
            </a:r>
            <a:r>
              <a:rPr lang="ko-KR" altLang="en-US" dirty="0" smtClean="0"/>
              <a:t>형태로 </a:t>
            </a:r>
            <a:r>
              <a:rPr lang="ko-KR" altLang="en-US" dirty="0" err="1" smtClean="0"/>
              <a:t>전달시</a:t>
            </a:r>
            <a:r>
              <a:rPr lang="ko-KR" altLang="en-US" dirty="0" smtClean="0"/>
              <a:t> 계층에 대한 이름</a:t>
            </a:r>
            <a:r>
              <a:rPr lang="en-US" altLang="ko-KR" dirty="0" smtClean="0"/>
              <a:t>(levels),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이름별</a:t>
            </a:r>
            <a:r>
              <a:rPr lang="ko-KR" altLang="en-US" dirty="0" smtClean="0"/>
              <a:t> 계층 위치</a:t>
            </a:r>
            <a:r>
              <a:rPr lang="en-US" altLang="ko-KR" dirty="0" smtClean="0"/>
              <a:t>(labels)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에 대한 이름</a:t>
            </a:r>
            <a:r>
              <a:rPr lang="en-US" altLang="ko-KR" dirty="0" smtClean="0"/>
              <a:t>(names)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02229" y="3284984"/>
            <a:ext cx="504056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tuples </a:t>
            </a:r>
            <a:r>
              <a:rPr lang="en-US" altLang="ko-KR" sz="1200" dirty="0"/>
              <a:t>= [(1, </a:t>
            </a:r>
            <a:r>
              <a:rPr lang="en-US" altLang="ko-KR" sz="1200" dirty="0" err="1"/>
              <a:t>u'red</a:t>
            </a:r>
            <a:r>
              <a:rPr lang="en-US" altLang="ko-KR" sz="1200" dirty="0"/>
              <a:t>'), (1, </a:t>
            </a:r>
            <a:r>
              <a:rPr lang="en-US" altLang="ko-KR" sz="1200" dirty="0" err="1"/>
              <a:t>u'blue</a:t>
            </a:r>
            <a:r>
              <a:rPr lang="en-US" altLang="ko-KR" sz="1200" dirty="0"/>
              <a:t>'), (2, </a:t>
            </a:r>
            <a:r>
              <a:rPr lang="en-US" altLang="ko-KR" sz="1200" dirty="0" err="1"/>
              <a:t>u'red</a:t>
            </a:r>
            <a:r>
              <a:rPr lang="en-US" altLang="ko-KR" sz="1200" dirty="0"/>
              <a:t>'), (2, </a:t>
            </a:r>
            <a:r>
              <a:rPr lang="en-US" altLang="ko-KR" sz="1200" dirty="0" err="1"/>
              <a:t>u'blue</a:t>
            </a:r>
            <a:r>
              <a:rPr lang="en-US" altLang="ko-KR" sz="1200" dirty="0"/>
              <a:t>')]</a:t>
            </a:r>
          </a:p>
          <a:p>
            <a:r>
              <a:rPr lang="en-US" altLang="ko-KR" sz="1200" dirty="0"/>
              <a:t>mi = </a:t>
            </a:r>
            <a:r>
              <a:rPr lang="en-US" altLang="ko-KR" sz="1200" dirty="0" err="1"/>
              <a:t>pd.MultiIndex.from_tuples</a:t>
            </a:r>
            <a:r>
              <a:rPr lang="en-US" altLang="ko-KR" sz="1200" dirty="0"/>
              <a:t>(tuples, names=('number', 'color'))</a:t>
            </a:r>
          </a:p>
          <a:p>
            <a:r>
              <a:rPr lang="en-US" altLang="ko-KR" sz="1200" dirty="0"/>
              <a:t>print(mi)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1" y="5373216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MultiIndex</a:t>
            </a:r>
            <a:r>
              <a:rPr lang="en-US" altLang="ko-KR" sz="1200" dirty="0"/>
              <a:t>(levels=[[1, 2], [</a:t>
            </a:r>
            <a:r>
              <a:rPr lang="en-US" altLang="ko-KR" sz="1200" dirty="0" err="1"/>
              <a:t>u'blue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u'red</a:t>
            </a:r>
            <a:r>
              <a:rPr lang="en-US" altLang="ko-KR" sz="1200" dirty="0"/>
              <a:t>']],</a:t>
            </a:r>
          </a:p>
          <a:p>
            <a:r>
              <a:rPr lang="en-US" altLang="ko-KR" sz="1200" dirty="0"/>
              <a:t>           labels=[[0, 0, 1, 1], [1, 0, 1, 0]],</a:t>
            </a:r>
          </a:p>
          <a:p>
            <a:r>
              <a:rPr lang="en-US" altLang="ko-KR" sz="1200" dirty="0"/>
              <a:t>           names=[</a:t>
            </a:r>
            <a:r>
              <a:rPr lang="en-US" altLang="ko-KR" sz="1200" dirty="0" err="1"/>
              <a:t>u'number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u'color</a:t>
            </a:r>
            <a:r>
              <a:rPr lang="en-US" altLang="ko-KR" sz="1200" dirty="0"/>
              <a:t>'])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9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생성하기</a:t>
            </a:r>
            <a:r>
              <a:rPr lang="en-US" altLang="ko-KR" dirty="0" smtClean="0"/>
              <a:t>: 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List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lable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형태로 </a:t>
            </a:r>
            <a:r>
              <a:rPr lang="ko-KR" altLang="en-US" dirty="0" err="1" smtClean="0"/>
              <a:t>전달시</a:t>
            </a:r>
            <a:r>
              <a:rPr lang="ko-KR" altLang="en-US" dirty="0" smtClean="0"/>
              <a:t> 계층에 대한 이름</a:t>
            </a:r>
            <a:r>
              <a:rPr lang="en-US" altLang="ko-KR" dirty="0" smtClean="0"/>
              <a:t>(levels),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이름별</a:t>
            </a:r>
            <a:r>
              <a:rPr lang="ko-KR" altLang="en-US" dirty="0" smtClean="0"/>
              <a:t> 계층 위치</a:t>
            </a:r>
            <a:r>
              <a:rPr lang="en-US" altLang="ko-KR" dirty="0" smtClean="0"/>
              <a:t>(labels)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에 대한 이름</a:t>
            </a:r>
            <a:r>
              <a:rPr lang="en-US" altLang="ko-KR" dirty="0" smtClean="0"/>
              <a:t>(names)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02229" y="3284984"/>
            <a:ext cx="504056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arrays = [[1, 1, 2, 2], ['red', 'blue', 'red', 'blue']]</a:t>
            </a:r>
          </a:p>
          <a:p>
            <a:r>
              <a:rPr lang="en-US" altLang="ko-KR" sz="1200" dirty="0"/>
              <a:t>mi1 = </a:t>
            </a:r>
            <a:r>
              <a:rPr lang="en-US" altLang="ko-KR" sz="1200" dirty="0" err="1"/>
              <a:t>pd.MultiIndex.from_arrays</a:t>
            </a:r>
            <a:r>
              <a:rPr lang="en-US" altLang="ko-KR" sz="1200" dirty="0"/>
              <a:t>(arrays, names=('number', 'color'))</a:t>
            </a:r>
          </a:p>
          <a:p>
            <a:r>
              <a:rPr lang="en-US" altLang="ko-KR" sz="1200" dirty="0"/>
              <a:t>print(mi1)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1" y="5373216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MultiIndex</a:t>
            </a:r>
            <a:r>
              <a:rPr lang="en-US" altLang="ko-KR" sz="1200" dirty="0"/>
              <a:t>(levels=[[1, 2], [</a:t>
            </a:r>
            <a:r>
              <a:rPr lang="en-US" altLang="ko-KR" sz="1200" dirty="0" err="1"/>
              <a:t>u'blue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u'red</a:t>
            </a:r>
            <a:r>
              <a:rPr lang="en-US" altLang="ko-KR" sz="1200" dirty="0"/>
              <a:t>']],</a:t>
            </a:r>
          </a:p>
          <a:p>
            <a:r>
              <a:rPr lang="en-US" altLang="ko-KR" sz="1200" dirty="0"/>
              <a:t>           labels=[[0, 0, 1, 1], [1, 0, 1, 0]],</a:t>
            </a:r>
          </a:p>
          <a:p>
            <a:r>
              <a:rPr lang="en-US" altLang="ko-KR" sz="1200" dirty="0"/>
              <a:t>           names=[</a:t>
            </a:r>
            <a:r>
              <a:rPr lang="en-US" altLang="ko-KR" sz="1200" dirty="0" err="1"/>
              <a:t>u'number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u'color</a:t>
            </a:r>
            <a:r>
              <a:rPr lang="en-US" altLang="ko-KR" sz="1200" dirty="0"/>
              <a:t>'])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54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생성하기</a:t>
            </a:r>
            <a:r>
              <a:rPr lang="en-US" altLang="ko-KR" dirty="0" smtClean="0"/>
              <a:t>: product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List</a:t>
            </a:r>
            <a:r>
              <a:rPr lang="ko-KR" altLang="en-US" dirty="0"/>
              <a:t>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level </a:t>
            </a:r>
            <a:r>
              <a:rPr lang="ko-KR" altLang="en-US" dirty="0" smtClean="0"/>
              <a:t>형태로 </a:t>
            </a:r>
            <a:r>
              <a:rPr lang="ko-KR" altLang="en-US" dirty="0" err="1" smtClean="0"/>
              <a:t>전달시</a:t>
            </a:r>
            <a:r>
              <a:rPr lang="ko-KR" altLang="en-US" dirty="0" smtClean="0"/>
              <a:t> 계층에 대한 이름</a:t>
            </a:r>
            <a:r>
              <a:rPr lang="en-US" altLang="ko-KR" dirty="0" smtClean="0"/>
              <a:t>(levels),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이름별</a:t>
            </a:r>
            <a:r>
              <a:rPr lang="ko-KR" altLang="en-US" dirty="0" smtClean="0"/>
              <a:t> 계층 위치</a:t>
            </a:r>
            <a:r>
              <a:rPr lang="en-US" altLang="ko-KR" dirty="0" smtClean="0"/>
              <a:t>(labels)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에 대한 이름</a:t>
            </a:r>
            <a:r>
              <a:rPr lang="en-US" altLang="ko-KR" dirty="0" smtClean="0"/>
              <a:t>(names)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02228" y="3284984"/>
            <a:ext cx="619005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numbers = [0, 1, 2]</a:t>
            </a:r>
          </a:p>
          <a:p>
            <a:r>
              <a:rPr lang="en-US" altLang="ko-KR" sz="1200" dirty="0"/>
              <a:t>colors = [</a:t>
            </a:r>
            <a:r>
              <a:rPr lang="en-US" altLang="ko-KR" sz="1200" dirty="0" err="1"/>
              <a:t>u'green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u'purple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mi2 = </a:t>
            </a:r>
            <a:r>
              <a:rPr lang="en-US" altLang="ko-KR" sz="1200" dirty="0" err="1"/>
              <a:t>pd.MultiIndex.from_product</a:t>
            </a:r>
            <a:r>
              <a:rPr lang="en-US" altLang="ko-KR" sz="1200" dirty="0"/>
              <a:t>([numbers, colors],names=['number', 'color'])</a:t>
            </a:r>
          </a:p>
          <a:p>
            <a:r>
              <a:rPr lang="en-US" altLang="ko-KR" sz="1200" dirty="0"/>
              <a:t>print(mi2)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1" y="5373216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MultiIndex</a:t>
            </a:r>
            <a:r>
              <a:rPr lang="en-US" altLang="ko-KR" sz="1200" dirty="0"/>
              <a:t>(levels=[[0, 1, 2], [</a:t>
            </a:r>
            <a:r>
              <a:rPr lang="en-US" altLang="ko-KR" sz="1200" dirty="0" err="1"/>
              <a:t>u'green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u'purple</a:t>
            </a:r>
            <a:r>
              <a:rPr lang="en-US" altLang="ko-KR" sz="1200" dirty="0"/>
              <a:t>']],</a:t>
            </a:r>
          </a:p>
          <a:p>
            <a:r>
              <a:rPr lang="en-US" altLang="ko-KR" sz="1200" dirty="0"/>
              <a:t>           labels=[[0, 0, 1, 1, 2, 2], [0, 1, 0, 1, 0, 1]],</a:t>
            </a:r>
          </a:p>
          <a:p>
            <a:r>
              <a:rPr lang="en-US" altLang="ko-KR" sz="1200" dirty="0"/>
              <a:t>           names=[</a:t>
            </a:r>
            <a:r>
              <a:rPr lang="en-US" altLang="ko-KR" sz="1200" dirty="0" err="1"/>
              <a:t>u'number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u'color</a:t>
            </a:r>
            <a:r>
              <a:rPr lang="en-US" altLang="ko-KR" sz="1200" dirty="0"/>
              <a:t>'])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MultiIndex</a:t>
            </a:r>
            <a:r>
              <a:rPr lang="en-US" altLang="ko-KR" dirty="0"/>
              <a:t> </a:t>
            </a:r>
            <a:r>
              <a:rPr lang="ko-KR" altLang="en-US" dirty="0" smtClean="0"/>
              <a:t>내부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r>
              <a:rPr lang="en-US" altLang="ko-KR" dirty="0" smtClean="0"/>
              <a:t> : levels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Levels </a:t>
            </a:r>
            <a:r>
              <a:rPr lang="ko-KR" altLang="en-US" dirty="0" smtClean="0"/>
              <a:t>에 대한 조회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8" y="3284984"/>
            <a:ext cx="6118043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/>
              <a:t>midx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pd.MultiIndex.from_product</a:t>
            </a:r>
            <a:r>
              <a:rPr lang="en-US" altLang="ko-KR" sz="1200" dirty="0"/>
              <a:t>([list(range(3)),['</a:t>
            </a:r>
            <a:r>
              <a:rPr lang="en-US" altLang="ko-KR" sz="1200" dirty="0" err="1"/>
              <a:t>a','b','c</a:t>
            </a:r>
            <a:r>
              <a:rPr lang="en-US" altLang="ko-KR" sz="1200" dirty="0"/>
              <a:t>'],</a:t>
            </a:r>
            <a:r>
              <a:rPr lang="en-US" altLang="ko-KR" sz="1200" dirty="0" err="1"/>
              <a:t>pd.date_range</a:t>
            </a:r>
            <a:r>
              <a:rPr lang="en-US" altLang="ko-KR" sz="1200" dirty="0"/>
              <a:t>('20130101',periods=3)],names=['</a:t>
            </a:r>
            <a:r>
              <a:rPr lang="en-US" altLang="ko-KR" sz="1200" dirty="0" err="1"/>
              <a:t>numbers','letters','dates</a:t>
            </a:r>
            <a:r>
              <a:rPr lang="en-US" altLang="ko-KR" sz="1200" dirty="0" smtClean="0"/>
              <a:t>'])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midx.levels</a:t>
            </a:r>
            <a:r>
              <a:rPr lang="en-US" altLang="ko-KR" sz="1200" dirty="0"/>
              <a:t>[0])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midx.levels</a:t>
            </a:r>
            <a:r>
              <a:rPr lang="en-US" altLang="ko-KR" sz="1200" dirty="0"/>
              <a:t>[1])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midx.levels</a:t>
            </a:r>
            <a:r>
              <a:rPr lang="en-US" altLang="ko-KR" sz="1200" dirty="0"/>
              <a:t>[2])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0" y="5373216"/>
            <a:ext cx="7990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Int64Index([0, 1, 2],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='int64', name=</a:t>
            </a:r>
            <a:r>
              <a:rPr lang="en-US" altLang="ko-KR" sz="1200" dirty="0" err="1"/>
              <a:t>u'numbers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/>
              <a:t>Index([</a:t>
            </a:r>
            <a:r>
              <a:rPr lang="en-US" altLang="ko-KR" sz="1200" dirty="0" err="1"/>
              <a:t>u'a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u'b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u'c</a:t>
            </a:r>
            <a:r>
              <a:rPr lang="en-US" altLang="ko-KR" sz="1200" dirty="0"/>
              <a:t>'],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='object', name=</a:t>
            </a:r>
            <a:r>
              <a:rPr lang="en-US" altLang="ko-KR" sz="1200" dirty="0" err="1"/>
              <a:t>u'letters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 err="1"/>
              <a:t>DatetimeIndex</a:t>
            </a:r>
            <a:r>
              <a:rPr lang="en-US" altLang="ko-KR" sz="1200" dirty="0"/>
              <a:t>(['2013-01-01', '2013-01-02', '2013-01-03'],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='datetime64[ns]', name=</a:t>
            </a:r>
            <a:r>
              <a:rPr lang="en-US" altLang="ko-KR" sz="1200" dirty="0" err="1"/>
              <a:t>u'dates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freq</a:t>
            </a:r>
            <a:r>
              <a:rPr lang="en-US" altLang="ko-KR" sz="1200" dirty="0"/>
              <a:t>='D')</a:t>
            </a:r>
          </a:p>
        </p:txBody>
      </p:sp>
    </p:spTree>
    <p:extLst>
      <p:ext uri="{BB962C8B-B14F-4D97-AF65-F5344CB8AC3E}">
        <p14:creationId xmlns:p14="http://schemas.microsoft.com/office/powerpoint/2010/main" val="56230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r>
              <a:rPr lang="en-US" altLang="ko-KR" dirty="0" smtClean="0"/>
              <a:t> : labels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Labels</a:t>
            </a:r>
            <a:r>
              <a:rPr lang="ko-KR" altLang="en-US" dirty="0" smtClean="0"/>
              <a:t>에 대한 조회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8" y="3140968"/>
            <a:ext cx="6118043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/>
              <a:t>midx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pd.MultiIndex.from_product</a:t>
            </a:r>
            <a:r>
              <a:rPr lang="en-US" altLang="ko-KR" sz="1200" dirty="0"/>
              <a:t>([list(range(3)),['</a:t>
            </a:r>
            <a:r>
              <a:rPr lang="en-US" altLang="ko-KR" sz="1200" dirty="0" err="1"/>
              <a:t>a','b','c</a:t>
            </a:r>
            <a:r>
              <a:rPr lang="en-US" altLang="ko-KR" sz="1200" dirty="0"/>
              <a:t>'],</a:t>
            </a:r>
            <a:r>
              <a:rPr lang="en-US" altLang="ko-KR" sz="1200" dirty="0" err="1"/>
              <a:t>pd.date_range</a:t>
            </a:r>
            <a:r>
              <a:rPr lang="en-US" altLang="ko-KR" sz="1200" dirty="0"/>
              <a:t>('20130101',periods=3)],names=['</a:t>
            </a:r>
            <a:r>
              <a:rPr lang="en-US" altLang="ko-KR" sz="1200" dirty="0" err="1"/>
              <a:t>numbers','letters','dates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midx.labels</a:t>
            </a:r>
            <a:r>
              <a:rPr lang="en-US" altLang="ko-KR" sz="1200" dirty="0"/>
              <a:t>[0])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midx.labels</a:t>
            </a:r>
            <a:r>
              <a:rPr lang="en-US" altLang="ko-KR" sz="1200" dirty="0"/>
              <a:t>[1])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midx.labels</a:t>
            </a:r>
            <a:r>
              <a:rPr lang="en-US" altLang="ko-KR" sz="1200" dirty="0"/>
              <a:t>[2])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0" y="5373216"/>
            <a:ext cx="7990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FrozenNDArray</a:t>
            </a:r>
            <a:r>
              <a:rPr lang="en-US" altLang="ko-KR" sz="1200" dirty="0"/>
              <a:t>([0, 0, 0, 0, 0, 0, 0, 0, 0, 1, 1, 1, 1, 1, 1, 1, 1, 1, 2, 2, 2, 2, 2, 2, 2, 2, 2],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='int8')</a:t>
            </a:r>
          </a:p>
          <a:p>
            <a:r>
              <a:rPr lang="en-US" altLang="ko-KR" sz="1200" dirty="0" err="1"/>
              <a:t>FrozenNDArray</a:t>
            </a:r>
            <a:r>
              <a:rPr lang="en-US" altLang="ko-KR" sz="1200" dirty="0"/>
              <a:t>([0, 0, 0, 1, 1, 1, 2, 2, 2, 0, 0, 0, 1, 1, 1, 2, 2, 2, 0, 0, 0, 1, 1, 1, 2, 2, 2],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='int8')</a:t>
            </a:r>
          </a:p>
          <a:p>
            <a:r>
              <a:rPr lang="en-US" altLang="ko-KR" sz="1200" dirty="0" err="1"/>
              <a:t>FrozenNDArray</a:t>
            </a:r>
            <a:r>
              <a:rPr lang="en-US" altLang="ko-KR" sz="1200" dirty="0"/>
              <a:t>([0, 1, 2, 0, 1, 2, 0, 1, 2, 0, 1, 2, 0, 1, 2, 0, 1, 2, 0, 1, 2, 0, 1, 2, 0, 1, 2],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='int8')</a:t>
            </a:r>
          </a:p>
        </p:txBody>
      </p:sp>
    </p:spTree>
    <p:extLst>
      <p:ext uri="{BB962C8B-B14F-4D97-AF65-F5344CB8AC3E}">
        <p14:creationId xmlns:p14="http://schemas.microsoft.com/office/powerpoint/2010/main" val="61092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r>
              <a:rPr lang="en-US" altLang="ko-KR" dirty="0" smtClean="0"/>
              <a:t> : level value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Label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level </a:t>
            </a:r>
            <a:r>
              <a:rPr lang="ko-KR" altLang="en-US" dirty="0" smtClean="0"/>
              <a:t>값을 표시해서 조회 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8" y="3140968"/>
            <a:ext cx="6118043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/>
              <a:t>midx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pd.MultiIndex.from_product</a:t>
            </a:r>
            <a:r>
              <a:rPr lang="en-US" altLang="ko-KR" sz="1200" dirty="0"/>
              <a:t>([list(range(3)),['</a:t>
            </a:r>
            <a:r>
              <a:rPr lang="en-US" altLang="ko-KR" sz="1200" dirty="0" err="1"/>
              <a:t>a','b','c</a:t>
            </a:r>
            <a:r>
              <a:rPr lang="en-US" altLang="ko-KR" sz="1200" dirty="0"/>
              <a:t>'],</a:t>
            </a:r>
            <a:r>
              <a:rPr lang="en-US" altLang="ko-KR" sz="1200" dirty="0" err="1"/>
              <a:t>pd.date_range</a:t>
            </a:r>
            <a:r>
              <a:rPr lang="en-US" altLang="ko-KR" sz="1200" dirty="0"/>
              <a:t>('20130101',periods=3)],names=['</a:t>
            </a:r>
            <a:r>
              <a:rPr lang="en-US" altLang="ko-KR" sz="1200" dirty="0" err="1"/>
              <a:t>numbers','letters','dates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midx.get_level_values</a:t>
            </a:r>
            <a:r>
              <a:rPr lang="en-US" altLang="ko-KR" sz="1200" dirty="0"/>
              <a:t>(0))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midx.get_level_values</a:t>
            </a:r>
            <a:r>
              <a:rPr lang="en-US" altLang="ko-KR" sz="1200" dirty="0"/>
              <a:t>(1))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midx.get_level_values</a:t>
            </a:r>
            <a:r>
              <a:rPr lang="en-US" altLang="ko-KR" sz="1200" dirty="0"/>
              <a:t>(2))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0" y="5373216"/>
            <a:ext cx="7846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Int64Index([0, 0, 0, 0, 0, 0, 0, 0, 0, 1, 1, 1, 1, 1, 1, 1, 1, 1, 2, 2, 2, </a:t>
            </a:r>
            <a:r>
              <a:rPr lang="en-US" altLang="ko-KR" sz="900" dirty="0" smtClean="0"/>
              <a:t>2,2</a:t>
            </a:r>
            <a:r>
              <a:rPr lang="en-US" altLang="ko-KR" sz="900" dirty="0"/>
              <a:t>, 2, 2, 2, 2</a:t>
            </a:r>
            <a:r>
              <a:rPr lang="en-US" altLang="ko-KR" sz="900" dirty="0" smtClean="0"/>
              <a:t>], </a:t>
            </a:r>
            <a:r>
              <a:rPr lang="en-US" altLang="ko-KR" sz="900" dirty="0" err="1"/>
              <a:t>dtype</a:t>
            </a:r>
            <a:r>
              <a:rPr lang="en-US" altLang="ko-KR" sz="900" dirty="0"/>
              <a:t>='int64', name=</a:t>
            </a:r>
            <a:r>
              <a:rPr lang="en-US" altLang="ko-KR" sz="900" dirty="0" err="1"/>
              <a:t>u'numbers</a:t>
            </a:r>
            <a:r>
              <a:rPr lang="en-US" altLang="ko-KR" sz="900" dirty="0"/>
              <a:t>')</a:t>
            </a:r>
          </a:p>
          <a:p>
            <a:r>
              <a:rPr lang="en-US" altLang="ko-KR" sz="900" dirty="0"/>
              <a:t>Index([</a:t>
            </a:r>
            <a:r>
              <a:rPr lang="en-US" altLang="ko-KR" sz="900" dirty="0" err="1"/>
              <a:t>u'a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u'a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u'a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u'b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u'b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u'b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u'c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u'c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u'c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u'a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u'a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u'a</a:t>
            </a:r>
            <a:r>
              <a:rPr lang="en-US" altLang="ko-KR" sz="900" dirty="0" smtClean="0"/>
              <a:t>', </a:t>
            </a:r>
            <a:r>
              <a:rPr lang="en-US" altLang="ko-KR" sz="900" dirty="0" err="1"/>
              <a:t>u'b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u'b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u'b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u'c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u'c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u'c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u'a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u'a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u'a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u'b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u'b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u'b</a:t>
            </a:r>
            <a:r>
              <a:rPr lang="en-US" altLang="ko-KR" sz="900" dirty="0"/>
              <a:t>',</a:t>
            </a:r>
          </a:p>
          <a:p>
            <a:r>
              <a:rPr lang="en-US" altLang="ko-KR" sz="900" dirty="0"/>
              <a:t>       </a:t>
            </a:r>
            <a:r>
              <a:rPr lang="en-US" altLang="ko-KR" sz="900" dirty="0" err="1"/>
              <a:t>u'c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u'c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u'c</a:t>
            </a:r>
            <a:r>
              <a:rPr lang="en-US" altLang="ko-KR" sz="900" dirty="0" smtClean="0"/>
              <a:t>'], </a:t>
            </a:r>
            <a:r>
              <a:rPr lang="en-US" altLang="ko-KR" sz="900" dirty="0" err="1"/>
              <a:t>dtype</a:t>
            </a:r>
            <a:r>
              <a:rPr lang="en-US" altLang="ko-KR" sz="900" dirty="0"/>
              <a:t>='object', name=</a:t>
            </a:r>
            <a:r>
              <a:rPr lang="en-US" altLang="ko-KR" sz="900" dirty="0" err="1"/>
              <a:t>u'letters</a:t>
            </a:r>
            <a:r>
              <a:rPr lang="en-US" altLang="ko-KR" sz="900" dirty="0" smtClean="0"/>
              <a:t>')</a:t>
            </a:r>
          </a:p>
          <a:p>
            <a:r>
              <a:rPr lang="en-US" altLang="ko-KR" sz="900" dirty="0" err="1"/>
              <a:t>DatetimeIndex</a:t>
            </a:r>
            <a:r>
              <a:rPr lang="en-US" altLang="ko-KR" sz="900" dirty="0"/>
              <a:t>(['2013-01-01', '2013-01-02', '2013-01-03', '2013-01-01',</a:t>
            </a:r>
          </a:p>
          <a:p>
            <a:r>
              <a:rPr lang="en-US" altLang="ko-KR" sz="900" dirty="0"/>
              <a:t>               '2013-01-02', '2013-01-03', '2013-01-01', '2013-01-02</a:t>
            </a:r>
            <a:r>
              <a:rPr lang="en-US" altLang="ko-KR" sz="900" dirty="0" smtClean="0"/>
              <a:t>','2013-01-03</a:t>
            </a:r>
            <a:r>
              <a:rPr lang="en-US" altLang="ko-KR" sz="900" dirty="0"/>
              <a:t>', '2013-01-01', '2013-01-02', '2013-01-03',</a:t>
            </a:r>
          </a:p>
          <a:p>
            <a:r>
              <a:rPr lang="en-US" altLang="ko-KR" sz="900" dirty="0"/>
              <a:t>               '2013-01-01', '2013-01-02', '2013-01-03', '2013-01-01</a:t>
            </a:r>
            <a:r>
              <a:rPr lang="en-US" altLang="ko-KR" sz="900" dirty="0" smtClean="0"/>
              <a:t>','2013-01-02</a:t>
            </a:r>
            <a:r>
              <a:rPr lang="en-US" altLang="ko-KR" sz="900" dirty="0"/>
              <a:t>', '2013-01-03', '2013-01-01', '2013-01-02',</a:t>
            </a:r>
          </a:p>
          <a:p>
            <a:r>
              <a:rPr lang="en-US" altLang="ko-KR" sz="900" dirty="0"/>
              <a:t>               '2013-01-03', '2013-01-01', '2013-01-02', '2013-01-03',</a:t>
            </a:r>
          </a:p>
          <a:p>
            <a:r>
              <a:rPr lang="en-US" altLang="ko-KR" sz="900" dirty="0"/>
              <a:t>               '2013-01-01', '2013-01-02', '2013-01-03</a:t>
            </a:r>
            <a:r>
              <a:rPr lang="en-US" altLang="ko-KR" sz="900" dirty="0" smtClean="0"/>
              <a:t>'],</a:t>
            </a:r>
            <a:r>
              <a:rPr lang="en-US" altLang="ko-KR" sz="900" dirty="0" err="1" smtClean="0"/>
              <a:t>dtype</a:t>
            </a:r>
            <a:r>
              <a:rPr lang="en-US" altLang="ko-KR" sz="900" dirty="0"/>
              <a:t>='datetime64[ns]', name=</a:t>
            </a:r>
            <a:r>
              <a:rPr lang="en-US" altLang="ko-KR" sz="900" dirty="0" err="1"/>
              <a:t>u'dates</a:t>
            </a:r>
            <a:r>
              <a:rPr lang="en-US" altLang="ko-KR" sz="900" dirty="0"/>
              <a:t>', </a:t>
            </a:r>
            <a:r>
              <a:rPr lang="en-US" altLang="ko-KR" sz="900" dirty="0" err="1"/>
              <a:t>freq</a:t>
            </a:r>
            <a:r>
              <a:rPr lang="en-US" altLang="ko-KR" sz="900" dirty="0"/>
              <a:t>='D</a:t>
            </a:r>
            <a:r>
              <a:rPr lang="en-US" altLang="ko-KR" sz="900" dirty="0" smtClean="0"/>
              <a:t>')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247956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</a:t>
            </a:r>
            <a:r>
              <a:rPr lang="ko-KR" altLang="en-US" dirty="0" smtClean="0"/>
              <a:t>구조 변환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 blocks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변환처리</a:t>
            </a:r>
            <a:endParaRPr lang="en-US" altLang="ko-KR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899592" y="3707351"/>
            <a:ext cx="3265362" cy="2233237"/>
            <a:chOff x="899592" y="3338019"/>
            <a:chExt cx="3265362" cy="2602569"/>
          </a:xfrm>
        </p:grpSpPr>
        <p:sp>
          <p:nvSpPr>
            <p:cNvPr id="16" name="TextBox 15"/>
            <p:cNvSpPr txBox="1"/>
            <p:nvPr/>
          </p:nvSpPr>
          <p:spPr>
            <a:xfrm>
              <a:off x="2992997" y="4639141"/>
              <a:ext cx="1171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dtypes</a:t>
              </a:r>
              <a:endParaRPr lang="ko-KR" altLang="en-US" dirty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899592" y="3338019"/>
              <a:ext cx="2453445" cy="2602569"/>
              <a:chOff x="5540105" y="3089693"/>
              <a:chExt cx="2453445" cy="2602569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6907746" y="3673653"/>
                <a:ext cx="582764" cy="546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907746" y="4409892"/>
                <a:ext cx="582764" cy="546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540105" y="3089693"/>
                <a:ext cx="1171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i</a:t>
                </a:r>
                <a:r>
                  <a:rPr lang="en-US" altLang="ko-KR" dirty="0" smtClean="0"/>
                  <a:t>ndex</a:t>
                </a:r>
                <a:endParaRPr lang="ko-KR" altLang="en-US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907746" y="5146132"/>
                <a:ext cx="582764" cy="546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오른쪽 중괄호 22"/>
              <p:cNvSpPr/>
              <p:nvPr/>
            </p:nvSpPr>
            <p:spPr>
              <a:xfrm rot="10800000">
                <a:off x="5560491" y="3879572"/>
                <a:ext cx="303406" cy="1761150"/>
              </a:xfrm>
              <a:prstGeom prst="rightBrace">
                <a:avLst>
                  <a:gd name="adj1" fmla="val 54981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996011" y="3887796"/>
                <a:ext cx="6475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0</a:t>
                </a:r>
                <a:endParaRPr lang="ko-KR" altLang="en-US" sz="12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996011" y="4569183"/>
                <a:ext cx="6475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</a:t>
                </a:r>
                <a:endParaRPr lang="ko-KR" altLang="en-US" sz="12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992539" y="5280698"/>
                <a:ext cx="6475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2</a:t>
                </a:r>
                <a:endParaRPr lang="ko-KR" altLang="en-US" sz="12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712062" y="3089693"/>
                <a:ext cx="1171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values</a:t>
                </a:r>
                <a:endParaRPr lang="ko-KR" altLang="en-US" dirty="0"/>
              </a:p>
            </p:txBody>
          </p:sp>
          <p:sp>
            <p:nvSpPr>
              <p:cNvPr id="6" name="오른쪽 중괄호 5"/>
              <p:cNvSpPr/>
              <p:nvPr/>
            </p:nvSpPr>
            <p:spPr>
              <a:xfrm>
                <a:off x="7633510" y="3879572"/>
                <a:ext cx="360040" cy="1812690"/>
              </a:xfrm>
              <a:prstGeom prst="rightBrace">
                <a:avLst>
                  <a:gd name="adj1" fmla="val 39431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직사각형 11"/>
          <p:cNvSpPr/>
          <p:nvPr/>
        </p:nvSpPr>
        <p:spPr>
          <a:xfrm>
            <a:off x="5436096" y="2997493"/>
            <a:ext cx="3185796" cy="86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Key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dtype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5436096" y="3960252"/>
            <a:ext cx="3185796" cy="220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Value</a:t>
            </a:r>
          </a:p>
          <a:p>
            <a:pPr algn="ctr"/>
            <a:r>
              <a:rPr lang="en-US" altLang="ko-KR" dirty="0" smtClean="0"/>
              <a:t>(Series)</a:t>
            </a:r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1020029" y="3086081"/>
            <a:ext cx="222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Series</a:t>
            </a:r>
            <a:endParaRPr lang="ko-KR" altLang="en-US" u="sng" dirty="0"/>
          </a:p>
        </p:txBody>
      </p:sp>
      <p:sp>
        <p:nvSpPr>
          <p:cNvPr id="18" name="오른쪽 화살표 17"/>
          <p:cNvSpPr/>
          <p:nvPr/>
        </p:nvSpPr>
        <p:spPr>
          <a:xfrm>
            <a:off x="4164954" y="4434752"/>
            <a:ext cx="839094" cy="87407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251417" y="5449238"/>
            <a:ext cx="2223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Series</a:t>
            </a:r>
            <a:r>
              <a:rPr lang="ko-KR" altLang="en-US" sz="1200" dirty="0" smtClean="0"/>
              <a:t>를</a:t>
            </a:r>
            <a:endParaRPr lang="en-US" altLang="ko-KR" sz="1200" dirty="0" smtClean="0"/>
          </a:p>
          <a:p>
            <a:pPr algn="ctr"/>
            <a:r>
              <a:rPr lang="en-US" altLang="ko-KR" sz="1200" dirty="0" err="1" smtClean="0"/>
              <a:t>dict</a:t>
            </a:r>
            <a:r>
              <a:rPr lang="ko-KR" altLang="en-US" sz="1200" dirty="0" smtClean="0"/>
              <a:t>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전</a:t>
            </a:r>
            <a:r>
              <a:rPr lang="ko-KR" altLang="en-US" sz="1200" dirty="0"/>
              <a:t>환</a:t>
            </a:r>
          </a:p>
        </p:txBody>
      </p:sp>
    </p:spTree>
    <p:extLst>
      <p:ext uri="{BB962C8B-B14F-4D97-AF65-F5344CB8AC3E}">
        <p14:creationId xmlns:p14="http://schemas.microsoft.com/office/powerpoint/2010/main" val="29458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r>
              <a:rPr lang="en-US" altLang="ko-KR" dirty="0" smtClean="0"/>
              <a:t> : names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multiIndex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names</a:t>
            </a:r>
            <a:r>
              <a:rPr lang="ko-KR" altLang="en-US" dirty="0" smtClean="0"/>
              <a:t>에 대한 세부 조회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8" y="3140968"/>
            <a:ext cx="6118043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/>
              <a:t>midx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pd.MultiIndex.from_product</a:t>
            </a:r>
            <a:r>
              <a:rPr lang="en-US" altLang="ko-KR" sz="1200" dirty="0"/>
              <a:t>([list(range(3)),['</a:t>
            </a:r>
            <a:r>
              <a:rPr lang="en-US" altLang="ko-KR" sz="1200" dirty="0" err="1"/>
              <a:t>a','b','c</a:t>
            </a:r>
            <a:r>
              <a:rPr lang="en-US" altLang="ko-KR" sz="1200" dirty="0"/>
              <a:t>'],</a:t>
            </a:r>
            <a:r>
              <a:rPr lang="en-US" altLang="ko-KR" sz="1200" dirty="0" err="1"/>
              <a:t>pd.date_range</a:t>
            </a:r>
            <a:r>
              <a:rPr lang="en-US" altLang="ko-KR" sz="1200" dirty="0"/>
              <a:t>('20130101',periods=3)],names=['</a:t>
            </a:r>
            <a:r>
              <a:rPr lang="en-US" altLang="ko-KR" sz="1200" dirty="0" err="1"/>
              <a:t>numbers','letters','dates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midx.names</a:t>
            </a:r>
            <a:r>
              <a:rPr lang="en-US" altLang="ko-KR" sz="1200" dirty="0" smtClean="0"/>
              <a:t>, type(</a:t>
            </a:r>
            <a:r>
              <a:rPr lang="en-US" altLang="ko-KR" sz="1200" dirty="0" err="1" smtClean="0"/>
              <a:t>midx.names</a:t>
            </a:r>
            <a:r>
              <a:rPr lang="en-US" altLang="ko-KR" sz="1200" dirty="0" smtClean="0"/>
              <a:t>))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midx.names.index</a:t>
            </a:r>
            <a:r>
              <a:rPr lang="en-US" altLang="ko-KR" sz="1200" dirty="0" smtClean="0"/>
              <a:t>('letters'))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midx.names.index</a:t>
            </a:r>
            <a:r>
              <a:rPr lang="en-US" altLang="ko-KR" sz="1200" dirty="0" smtClean="0"/>
              <a:t>('dates'))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30220" y="5373216"/>
            <a:ext cx="7990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en-US" altLang="ko-KR" sz="1200" dirty="0" err="1"/>
              <a:t>FrozenList</a:t>
            </a:r>
            <a:r>
              <a:rPr lang="en-US" altLang="ko-KR" sz="1200" dirty="0"/>
              <a:t>([</a:t>
            </a:r>
            <a:r>
              <a:rPr lang="en-US" altLang="ko-KR" sz="1200" dirty="0" err="1"/>
              <a:t>u'numbers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u'letters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u'dates</a:t>
            </a:r>
            <a:r>
              <a:rPr lang="en-US" altLang="ko-KR" sz="1200" dirty="0"/>
              <a:t>']), &lt;class '</a:t>
            </a:r>
            <a:r>
              <a:rPr lang="en-US" altLang="ko-KR" sz="1200" dirty="0" err="1"/>
              <a:t>pandas.core.base.FrozenList</a:t>
            </a:r>
            <a:r>
              <a:rPr lang="en-US" altLang="ko-KR" sz="1200" dirty="0"/>
              <a:t>'&gt;)</a:t>
            </a:r>
          </a:p>
          <a:p>
            <a:r>
              <a:rPr lang="en-US" altLang="ko-KR" sz="1200" dirty="0"/>
              <a:t>1</a:t>
            </a:r>
          </a:p>
          <a:p>
            <a:r>
              <a:rPr lang="en-US" altLang="ko-KR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484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smtClean="0"/>
              <a:t>3</a:t>
            </a:r>
            <a:r>
              <a:rPr lang="ko-KR" altLang="en-US" sz="7200" dirty="0" smtClean="0"/>
              <a:t>차원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ko-KR" altLang="en-US" sz="7200" dirty="0" smtClean="0"/>
              <a:t>데이터 관리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/>
              <a:t>(</a:t>
            </a:r>
            <a:r>
              <a:rPr lang="en-US" altLang="ko-KR" sz="7200" dirty="0" smtClean="0"/>
              <a:t>Panel)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28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Panel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7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Panel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3</a:t>
            </a:r>
            <a:r>
              <a:rPr lang="ko-KR" altLang="en-US" dirty="0" smtClean="0"/>
              <a:t>차원의 데이터를 관리하는 컨테이너</a:t>
            </a:r>
            <a:endParaRPr lang="en-US" altLang="ko-KR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1709539" y="3592688"/>
            <a:ext cx="1974810" cy="1928011"/>
            <a:chOff x="1704615" y="3592688"/>
            <a:chExt cx="2373243" cy="1928011"/>
          </a:xfrm>
        </p:grpSpPr>
        <p:sp>
          <p:nvSpPr>
            <p:cNvPr id="4" name="직사각형 3"/>
            <p:cNvSpPr/>
            <p:nvPr/>
          </p:nvSpPr>
          <p:spPr>
            <a:xfrm>
              <a:off x="3101585" y="4176648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101585" y="491288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33944" y="3592688"/>
              <a:ext cx="1171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i</a:t>
              </a:r>
              <a:r>
                <a:rPr lang="en-US" altLang="ko-KR" dirty="0" smtClean="0"/>
                <a:t>ndex</a:t>
              </a:r>
              <a:endParaRPr lang="ko-KR" altLang="en-US" dirty="0"/>
            </a:p>
          </p:txBody>
        </p:sp>
        <p:sp>
          <p:nvSpPr>
            <p:cNvPr id="23" name="오른쪽 중괄호 22"/>
            <p:cNvSpPr/>
            <p:nvPr/>
          </p:nvSpPr>
          <p:spPr>
            <a:xfrm rot="10800000">
              <a:off x="1754329" y="4382567"/>
              <a:ext cx="303407" cy="113813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04615" y="4390791"/>
              <a:ext cx="1396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item0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06033" y="5072178"/>
              <a:ext cx="931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item1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5901" y="3592688"/>
              <a:ext cx="1171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319789" y="2753972"/>
            <a:ext cx="2554485" cy="1669959"/>
            <a:chOff x="4198004" y="3216662"/>
            <a:chExt cx="3936594" cy="3020650"/>
          </a:xfrm>
        </p:grpSpPr>
        <p:sp>
          <p:nvSpPr>
            <p:cNvPr id="15" name="직사각형 14"/>
            <p:cNvSpPr/>
            <p:nvPr/>
          </p:nvSpPr>
          <p:spPr>
            <a:xfrm>
              <a:off x="6087386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799652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087386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799652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087386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799652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98004" y="5193422"/>
              <a:ext cx="1454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/>
                <a:t>Index(</a:t>
              </a:r>
              <a:r>
                <a:rPr lang="ko-KR" altLang="en-US" sz="700" dirty="0" smtClean="0"/>
                <a:t>행</a:t>
              </a:r>
              <a:r>
                <a:rPr lang="en-US" altLang="ko-KR" sz="700" dirty="0" smtClean="0"/>
                <a:t>)</a:t>
              </a:r>
              <a:endParaRPr lang="ko-KR" altLang="en-US" sz="7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72200" y="3216662"/>
              <a:ext cx="173278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Column(</a:t>
              </a:r>
              <a:r>
                <a:rPr lang="ko-KR" altLang="en-US" sz="700" dirty="0" smtClean="0"/>
                <a:t>열</a:t>
              </a:r>
              <a:r>
                <a:rPr lang="en-US" altLang="ko-KR" sz="700" dirty="0" smtClean="0"/>
                <a:t>)</a:t>
              </a:r>
              <a:endParaRPr lang="ko-KR" altLang="en-US" sz="7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19458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519458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519458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32" name="오른쪽 중괄호 31"/>
            <p:cNvSpPr/>
            <p:nvPr/>
          </p:nvSpPr>
          <p:spPr>
            <a:xfrm rot="10800000">
              <a:off x="5310367" y="4557299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33" name="오른쪽 중괄호 32"/>
            <p:cNvSpPr/>
            <p:nvPr/>
          </p:nvSpPr>
          <p:spPr>
            <a:xfrm rot="16200000">
              <a:off x="6939331" y="2938903"/>
              <a:ext cx="303406" cy="1761150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22634" y="3998159"/>
              <a:ext cx="64751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/>
                <a:t>col1</a:t>
              </a:r>
              <a:endParaRPr lang="ko-KR" altLang="en-US" sz="7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67277" y="3998159"/>
              <a:ext cx="64751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/>
                <a:t>col2</a:t>
              </a:r>
              <a:endParaRPr lang="ko-KR" altLang="en-US" sz="7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487083" y="3998159"/>
              <a:ext cx="64751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/>
                <a:t>col3</a:t>
              </a:r>
              <a:endParaRPr lang="ko-KR" altLang="en-US" sz="7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64357" y="4359022"/>
              <a:ext cx="292388" cy="30873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700" dirty="0" smtClean="0"/>
                <a:t>row1</a:t>
              </a:r>
              <a:endParaRPr lang="ko-KR" altLang="en-US" sz="7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64357" y="5093410"/>
              <a:ext cx="292388" cy="30873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700" dirty="0" smtClean="0"/>
                <a:t>row2</a:t>
              </a:r>
              <a:endParaRPr lang="ko-KR" altLang="en-US" sz="7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35343" y="5815183"/>
              <a:ext cx="292388" cy="30873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700" dirty="0" smtClean="0"/>
                <a:t>row3</a:t>
              </a:r>
              <a:endParaRPr lang="ko-KR" altLang="en-US" sz="700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391796" y="2438332"/>
            <a:ext cx="3140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err="1" smtClean="0"/>
              <a:t>DataFrame</a:t>
            </a:r>
            <a:endParaRPr lang="ko-KR" altLang="en-US" sz="1400" u="sng" dirty="0"/>
          </a:p>
        </p:txBody>
      </p:sp>
      <p:grpSp>
        <p:nvGrpSpPr>
          <p:cNvPr id="42" name="그룹 41"/>
          <p:cNvGrpSpPr/>
          <p:nvPr/>
        </p:nvGrpSpPr>
        <p:grpSpPr>
          <a:xfrm>
            <a:off x="5319789" y="4624427"/>
            <a:ext cx="2554485" cy="1669959"/>
            <a:chOff x="4198004" y="3216662"/>
            <a:chExt cx="3936594" cy="3020650"/>
          </a:xfrm>
        </p:grpSpPr>
        <p:sp>
          <p:nvSpPr>
            <p:cNvPr id="43" name="직사각형 42"/>
            <p:cNvSpPr/>
            <p:nvPr/>
          </p:nvSpPr>
          <p:spPr>
            <a:xfrm>
              <a:off x="6087386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799652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087386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799652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087386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799652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98004" y="5193422"/>
              <a:ext cx="1454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/>
                <a:t>Index(</a:t>
              </a:r>
              <a:r>
                <a:rPr lang="ko-KR" altLang="en-US" sz="700" dirty="0" smtClean="0"/>
                <a:t>행</a:t>
              </a:r>
              <a:r>
                <a:rPr lang="en-US" altLang="ko-KR" sz="700" dirty="0" smtClean="0"/>
                <a:t>)</a:t>
              </a:r>
              <a:endParaRPr lang="ko-KR" altLang="en-US" sz="7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72200" y="3216662"/>
              <a:ext cx="173278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Column(</a:t>
              </a:r>
              <a:r>
                <a:rPr lang="ko-KR" altLang="en-US" sz="700" dirty="0" smtClean="0"/>
                <a:t>열</a:t>
              </a:r>
              <a:r>
                <a:rPr lang="en-US" altLang="ko-KR" sz="700" dirty="0" smtClean="0"/>
                <a:t>)</a:t>
              </a:r>
              <a:endParaRPr lang="ko-KR" altLang="en-US" sz="700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519458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519458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519458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4" name="오른쪽 중괄호 53"/>
            <p:cNvSpPr/>
            <p:nvPr/>
          </p:nvSpPr>
          <p:spPr>
            <a:xfrm rot="10800000">
              <a:off x="5310367" y="4557299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5" name="오른쪽 중괄호 54"/>
            <p:cNvSpPr/>
            <p:nvPr/>
          </p:nvSpPr>
          <p:spPr>
            <a:xfrm rot="16200000">
              <a:off x="6939331" y="2938903"/>
              <a:ext cx="303406" cy="1761150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22634" y="3998159"/>
              <a:ext cx="64751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/>
                <a:t>col1</a:t>
              </a:r>
              <a:endParaRPr lang="ko-KR" altLang="en-US" sz="7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67277" y="3998159"/>
              <a:ext cx="64751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/>
                <a:t>col2</a:t>
              </a:r>
              <a:endParaRPr lang="ko-KR" altLang="en-US" sz="7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487083" y="3998159"/>
              <a:ext cx="64751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/>
                <a:t>col3</a:t>
              </a:r>
              <a:endParaRPr lang="ko-KR" altLang="en-US" sz="7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64357" y="4359022"/>
              <a:ext cx="292388" cy="30873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700" dirty="0" smtClean="0"/>
                <a:t>row1</a:t>
              </a:r>
              <a:endParaRPr lang="ko-KR" altLang="en-US" sz="7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764357" y="5093410"/>
              <a:ext cx="292388" cy="30873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700" dirty="0" smtClean="0"/>
                <a:t>row2</a:t>
              </a:r>
              <a:endParaRPr lang="ko-KR" altLang="en-US" sz="7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735343" y="5815183"/>
              <a:ext cx="292388" cy="30873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700" dirty="0" smtClean="0"/>
                <a:t>row3</a:t>
              </a:r>
              <a:endParaRPr lang="ko-KR" altLang="en-US" sz="700" dirty="0"/>
            </a:p>
          </p:txBody>
        </p:sp>
      </p:grpSp>
      <p:cxnSp>
        <p:nvCxnSpPr>
          <p:cNvPr id="7" name="직선 화살표 연결선 6"/>
          <p:cNvCxnSpPr>
            <a:stCxn id="4" idx="3"/>
            <a:endCxn id="38" idx="1"/>
          </p:cNvCxnSpPr>
          <p:nvPr/>
        </p:nvCxnSpPr>
        <p:spPr>
          <a:xfrm flipV="1">
            <a:off x="3356904" y="3876871"/>
            <a:ext cx="2979303" cy="5728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8" idx="3"/>
            <a:endCxn id="60" idx="3"/>
          </p:cNvCxnSpPr>
          <p:nvPr/>
        </p:nvCxnSpPr>
        <p:spPr>
          <a:xfrm>
            <a:off x="3356904" y="5185952"/>
            <a:ext cx="3169036" cy="561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27584" y="2472620"/>
            <a:ext cx="51427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sz="1200" dirty="0"/>
              <a:t>data = {'Item1' : </a:t>
            </a:r>
            <a:r>
              <a:rPr lang="en-US" altLang="ko-KR" sz="1200" dirty="0" err="1" smtClean="0"/>
              <a:t>pd.DataFrame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np.random.randn</a:t>
            </a:r>
            <a:r>
              <a:rPr lang="en-US" altLang="ko-KR" sz="1200" dirty="0" smtClean="0"/>
              <a:t>(3, </a:t>
            </a:r>
            <a:r>
              <a:rPr lang="en-US" altLang="ko-KR" sz="1200" dirty="0"/>
              <a:t>3)),</a:t>
            </a:r>
          </a:p>
          <a:p>
            <a:r>
              <a:rPr lang="en-US" altLang="ko-KR" sz="1200" dirty="0"/>
              <a:t>         </a:t>
            </a:r>
            <a:r>
              <a:rPr lang="en-US" altLang="ko-KR" sz="1200" dirty="0" smtClean="0"/>
              <a:t>   'Item2</a:t>
            </a:r>
            <a:r>
              <a:rPr lang="en-US" altLang="ko-KR" sz="1200" dirty="0"/>
              <a:t>' : </a:t>
            </a:r>
            <a:r>
              <a:rPr lang="en-US" altLang="ko-KR" sz="1200" dirty="0" err="1" smtClean="0"/>
              <a:t>pd.DataFrame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np.random.randn</a:t>
            </a:r>
            <a:r>
              <a:rPr lang="en-US" altLang="ko-KR" sz="1200" dirty="0" smtClean="0"/>
              <a:t>(3, 3))}</a:t>
            </a:r>
          </a:p>
          <a:p>
            <a:r>
              <a:rPr lang="en-US" altLang="ko-KR" sz="1200" dirty="0" err="1"/>
              <a:t>pd.Panel</a:t>
            </a:r>
            <a:r>
              <a:rPr lang="en-US" altLang="ko-KR" sz="1200" dirty="0"/>
              <a:t>(data)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94906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anel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fontScale="70000" lnSpcReduction="20000"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items: axis 0,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매핑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 err="1"/>
              <a:t>major_axis</a:t>
            </a:r>
            <a:r>
              <a:rPr lang="en-US" altLang="ko-KR" dirty="0"/>
              <a:t>: axis 1, </a:t>
            </a:r>
            <a:r>
              <a:rPr lang="ko-KR" altLang="en-US" dirty="0" smtClean="0"/>
              <a:t>행으로 구성된 </a:t>
            </a:r>
            <a:r>
              <a:rPr lang="en-US" altLang="ko-KR" dirty="0" err="1" smtClean="0"/>
              <a:t>dataframe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 err="1"/>
              <a:t>minor_axis</a:t>
            </a:r>
            <a:r>
              <a:rPr lang="en-US" altLang="ko-KR" dirty="0"/>
              <a:t>: axis 2, </a:t>
            </a:r>
            <a:r>
              <a:rPr lang="ko-KR" altLang="en-US" dirty="0" smtClean="0"/>
              <a:t>열로 </a:t>
            </a:r>
            <a:r>
              <a:rPr lang="ko-KR" altLang="en-US" dirty="0"/>
              <a:t>구성된 </a:t>
            </a:r>
            <a:r>
              <a:rPr lang="en-US" altLang="ko-KR" dirty="0" err="1"/>
              <a:t>dataframe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187624" y="2924944"/>
            <a:ext cx="6912768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Panel(</a:t>
            </a:r>
            <a:r>
              <a:rPr lang="en-US" altLang="ko-KR" sz="1200" dirty="0" err="1"/>
              <a:t>pandas.core.generic.NDFrame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 |  Represents wide format panel data, stored as 3-dimensional array</a:t>
            </a:r>
            <a:br>
              <a:rPr lang="en-US" altLang="ko-KR" sz="1200" dirty="0"/>
            </a:br>
            <a:r>
              <a:rPr lang="en-US" altLang="ko-KR" sz="1200" dirty="0"/>
              <a:t> |</a:t>
            </a:r>
            <a:br>
              <a:rPr lang="en-US" altLang="ko-KR" sz="1200" dirty="0"/>
            </a:br>
            <a:r>
              <a:rPr lang="en-US" altLang="ko-KR" sz="1200" dirty="0"/>
              <a:t> |  Parameters</a:t>
            </a:r>
            <a:br>
              <a:rPr lang="en-US" altLang="ko-KR" sz="1200" dirty="0"/>
            </a:br>
            <a:r>
              <a:rPr lang="en-US" altLang="ko-KR" sz="1200" dirty="0"/>
              <a:t> |  ----------</a:t>
            </a:r>
            <a:br>
              <a:rPr lang="en-US" altLang="ko-KR" sz="1200" dirty="0"/>
            </a:br>
            <a:r>
              <a:rPr lang="en-US" altLang="ko-KR" sz="1200" dirty="0"/>
              <a:t> |  data : </a:t>
            </a:r>
            <a:r>
              <a:rPr lang="en-US" altLang="ko-KR" sz="1200" dirty="0" err="1"/>
              <a:t>ndarray</a:t>
            </a:r>
            <a:r>
              <a:rPr lang="en-US" altLang="ko-KR" sz="1200" dirty="0"/>
              <a:t> (items x major x minor), or 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 of </a:t>
            </a:r>
            <a:r>
              <a:rPr lang="en-US" altLang="ko-KR" sz="1200" dirty="0" err="1"/>
              <a:t>DataFrames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|  items : Index or array-like</a:t>
            </a:r>
            <a:br>
              <a:rPr lang="en-US" altLang="ko-KR" sz="1200" dirty="0"/>
            </a:br>
            <a:r>
              <a:rPr lang="en-US" altLang="ko-KR" sz="1200" dirty="0"/>
              <a:t> |      axis=0</a:t>
            </a:r>
            <a:br>
              <a:rPr lang="en-US" altLang="ko-KR" sz="1200" dirty="0"/>
            </a:br>
            <a:r>
              <a:rPr lang="en-US" altLang="ko-KR" sz="1200" dirty="0"/>
              <a:t> |  </a:t>
            </a:r>
            <a:r>
              <a:rPr lang="en-US" altLang="ko-KR" sz="1200" dirty="0" err="1"/>
              <a:t>major_axis</a:t>
            </a:r>
            <a:r>
              <a:rPr lang="en-US" altLang="ko-KR" sz="1200" dirty="0"/>
              <a:t> : Index or array-like</a:t>
            </a:r>
            <a:br>
              <a:rPr lang="en-US" altLang="ko-KR" sz="1200" dirty="0"/>
            </a:br>
            <a:r>
              <a:rPr lang="en-US" altLang="ko-KR" sz="1200" dirty="0"/>
              <a:t> |      axis=1</a:t>
            </a:r>
            <a:br>
              <a:rPr lang="en-US" altLang="ko-KR" sz="1200" dirty="0"/>
            </a:br>
            <a:r>
              <a:rPr lang="en-US" altLang="ko-KR" sz="1200" dirty="0"/>
              <a:t> |  </a:t>
            </a:r>
            <a:r>
              <a:rPr lang="en-US" altLang="ko-KR" sz="1200" dirty="0" err="1"/>
              <a:t>minor_axis</a:t>
            </a:r>
            <a:r>
              <a:rPr lang="en-US" altLang="ko-KR" sz="1200" dirty="0"/>
              <a:t> : Index or array-like</a:t>
            </a:r>
            <a:br>
              <a:rPr lang="en-US" altLang="ko-KR" sz="1200" dirty="0"/>
            </a:br>
            <a:r>
              <a:rPr lang="en-US" altLang="ko-KR" sz="1200" dirty="0"/>
              <a:t> |      axis=2</a:t>
            </a:r>
            <a:br>
              <a:rPr lang="en-US" altLang="ko-KR" sz="1200" dirty="0"/>
            </a:br>
            <a:r>
              <a:rPr lang="en-US" altLang="ko-KR" sz="1200" dirty="0"/>
              <a:t> | 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, default None</a:t>
            </a:r>
            <a:br>
              <a:rPr lang="en-US" altLang="ko-KR" sz="1200" dirty="0"/>
            </a:br>
            <a:r>
              <a:rPr lang="en-US" altLang="ko-KR" sz="1200" dirty="0"/>
              <a:t> |      Data type to force, otherwise infer</a:t>
            </a:r>
            <a:br>
              <a:rPr lang="en-US" altLang="ko-KR" sz="1200" dirty="0"/>
            </a:br>
            <a:r>
              <a:rPr lang="en-US" altLang="ko-KR" sz="1200" dirty="0"/>
              <a:t> |  copy : 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, default False</a:t>
            </a:r>
            <a:br>
              <a:rPr lang="en-US" altLang="ko-KR" sz="1200" dirty="0"/>
            </a:br>
            <a:r>
              <a:rPr lang="en-US" altLang="ko-KR" sz="1200" dirty="0"/>
              <a:t> |      Copy data from inputs. Only affects </a:t>
            </a:r>
            <a:r>
              <a:rPr lang="en-US" altLang="ko-KR" sz="1200" dirty="0" err="1"/>
              <a:t>DataFrame</a:t>
            </a:r>
            <a:r>
              <a:rPr lang="en-US" altLang="ko-KR" sz="1200" dirty="0"/>
              <a:t> / 2d </a:t>
            </a:r>
            <a:r>
              <a:rPr lang="en-US" altLang="ko-KR" sz="1200" dirty="0" err="1"/>
              <a:t>ndarray</a:t>
            </a:r>
            <a:r>
              <a:rPr lang="en-US" altLang="ko-KR" sz="1200" dirty="0"/>
              <a:t> input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7134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Panel </a:t>
            </a:r>
            <a:r>
              <a:rPr lang="ko-KR" altLang="en-US" dirty="0" smtClean="0"/>
              <a:t>형태 조회 속성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909"/>
              </p:ext>
            </p:extLst>
          </p:nvPr>
        </p:nvGraphicFramePr>
        <p:xfrm>
          <a:off x="755576" y="1844825"/>
          <a:ext cx="7776864" cy="2054426"/>
        </p:xfrm>
        <a:graphic>
          <a:graphicData uri="http://schemas.openxmlformats.org/drawingml/2006/table">
            <a:tbl>
              <a:tblPr/>
              <a:tblGrid>
                <a:gridCol w="1413975"/>
                <a:gridCol w="6362889"/>
              </a:tblGrid>
              <a:tr h="2665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변수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설명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shape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>
                          <a:effectLst/>
                        </a:rPr>
                        <a:t>DataFrame</a:t>
                      </a:r>
                      <a:r>
                        <a:rPr lang="ko-KR" altLang="en-US" sz="1100" dirty="0" smtClean="0">
                          <a:effectLst/>
                        </a:rPr>
                        <a:t>의 행렬 형태를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원소들의 </a:t>
                      </a:r>
                      <a:r>
                        <a:rPr lang="ko-KR" altLang="en-US" sz="1100" dirty="0" err="1" smtClean="0">
                          <a:effectLst/>
                        </a:rPr>
                        <a:t>갯수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ndim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차원에 대한 정보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dtypes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행과 열에 대한 데이터 타입을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ftypes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Return the </a:t>
                      </a:r>
                      <a:r>
                        <a:rPr lang="en-US" sz="1100" dirty="0" err="1">
                          <a:effectLst/>
                        </a:rPr>
                        <a:t>ftypes</a:t>
                      </a:r>
                      <a:r>
                        <a:rPr lang="en-US" sz="1100" dirty="0">
                          <a:effectLst/>
                        </a:rPr>
                        <a:t> (indication of sparse/dense and </a:t>
                      </a:r>
                      <a:r>
                        <a:rPr lang="en-US" sz="1100" dirty="0" err="1">
                          <a:effectLst/>
                        </a:rPr>
                        <a:t>dtype</a:t>
                      </a:r>
                      <a:r>
                        <a:rPr lang="en-US" sz="1100" dirty="0">
                          <a:effectLst/>
                        </a:rPr>
                        <a:t>) in this object.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axes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행과 열에 대한 축을 접근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empty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>
                          <a:effectLst/>
                        </a:rPr>
                        <a:t>DataFrame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내부가 없으면 </a:t>
                      </a:r>
                      <a:r>
                        <a:rPr lang="en-US" altLang="ko-KR" sz="1100" dirty="0" smtClean="0">
                          <a:effectLst/>
                        </a:rPr>
                        <a:t>True  </a:t>
                      </a:r>
                      <a:r>
                        <a:rPr lang="ko-KR" altLang="en-US" sz="1100" dirty="0" smtClean="0">
                          <a:effectLst/>
                        </a:rPr>
                        <a:t>원소가 있으면 </a:t>
                      </a:r>
                      <a:r>
                        <a:rPr lang="en-US" altLang="ko-KR" sz="1100" dirty="0" smtClean="0">
                          <a:effectLst/>
                        </a:rPr>
                        <a:t>False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60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Panel </a:t>
            </a:r>
            <a:r>
              <a:rPr lang="ko-KR" altLang="en-US" dirty="0" smtClean="0"/>
              <a:t>내부 값 접근 속성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930973"/>
              </p:ext>
            </p:extLst>
          </p:nvPr>
        </p:nvGraphicFramePr>
        <p:xfrm>
          <a:off x="755576" y="1844825"/>
          <a:ext cx="7776864" cy="2054426"/>
        </p:xfrm>
        <a:graphic>
          <a:graphicData uri="http://schemas.openxmlformats.org/drawingml/2006/table">
            <a:tbl>
              <a:tblPr/>
              <a:tblGrid>
                <a:gridCol w="1413975"/>
                <a:gridCol w="6362889"/>
              </a:tblGrid>
              <a:tr h="2665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변수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설명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Fast label-based scalar </a:t>
                      </a:r>
                      <a:r>
                        <a:rPr lang="en-US" sz="1100" dirty="0" err="1">
                          <a:effectLst/>
                        </a:rPr>
                        <a:t>accessor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blocks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Internal property, property synonym for </a:t>
                      </a:r>
                      <a:r>
                        <a:rPr lang="en-US" sz="1100" dirty="0" err="1">
                          <a:effectLst/>
                        </a:rPr>
                        <a:t>as_blocks</a:t>
                      </a:r>
                      <a:r>
                        <a:rPr lang="en-US" sz="1100" dirty="0">
                          <a:effectLst/>
                        </a:rPr>
                        <a:t>()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iat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Fast integer location scalar </a:t>
                      </a:r>
                      <a:r>
                        <a:rPr lang="en-US" sz="1100" dirty="0" err="1">
                          <a:effectLst/>
                        </a:rPr>
                        <a:t>accessor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iloc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Purely integer-location based indexing for selection by position.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ix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A primarily label-location based indexer, with integer position fallback.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loc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Purely label-location based indexer for selection by label.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values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>
                          <a:effectLst/>
                        </a:rPr>
                        <a:t>Numpy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로 변환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61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Panel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3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</a:t>
            </a:r>
            <a:r>
              <a:rPr lang="ko-KR" altLang="en-US" dirty="0" smtClean="0"/>
              <a:t>만 넣고 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차원 데이터를 넣고 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9" y="3284984"/>
            <a:ext cx="504056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pn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pd.Panel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</a:t>
            </a:r>
            <a:r>
              <a:rPr lang="en-US" altLang="ko-KR" sz="1200" dirty="0"/>
              <a:t>(4,3,2))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pn</a:t>
            </a:r>
            <a:r>
              <a:rPr lang="en-US" altLang="ko-KR" sz="12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1" y="5373216"/>
            <a:ext cx="5184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&lt;class '</a:t>
            </a:r>
            <a:r>
              <a:rPr lang="en-US" altLang="ko-KR" sz="1200" dirty="0" err="1"/>
              <a:t>pandas.core.panel.Panel</a:t>
            </a:r>
            <a:r>
              <a:rPr lang="en-US" altLang="ko-KR" sz="1200" dirty="0"/>
              <a:t>'&gt;</a:t>
            </a:r>
          </a:p>
          <a:p>
            <a:r>
              <a:rPr lang="en-US" altLang="ko-KR" sz="1200" dirty="0"/>
              <a:t>Dimensions: 4 (items) x 3 (</a:t>
            </a:r>
            <a:r>
              <a:rPr lang="en-US" altLang="ko-KR" sz="1200" dirty="0" err="1"/>
              <a:t>major_axis</a:t>
            </a:r>
            <a:r>
              <a:rPr lang="en-US" altLang="ko-KR" sz="1200" dirty="0"/>
              <a:t>) x 2 (</a:t>
            </a:r>
            <a:r>
              <a:rPr lang="en-US" altLang="ko-KR" sz="1200" dirty="0" err="1"/>
              <a:t>minor_axis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Items axis: 0 to 3</a:t>
            </a:r>
          </a:p>
          <a:p>
            <a:r>
              <a:rPr lang="en-US" altLang="ko-KR" sz="1200" dirty="0" err="1"/>
              <a:t>Major_axis</a:t>
            </a:r>
            <a:r>
              <a:rPr lang="en-US" altLang="ko-KR" sz="1200" dirty="0"/>
              <a:t> axis: 0 to 2</a:t>
            </a:r>
          </a:p>
          <a:p>
            <a:r>
              <a:rPr lang="en-US" altLang="ko-KR" sz="1200" dirty="0" err="1"/>
              <a:t>Minor_axis</a:t>
            </a:r>
            <a:r>
              <a:rPr lang="en-US" altLang="ko-KR" sz="1200" dirty="0"/>
              <a:t> axis: 0 to 1</a:t>
            </a:r>
          </a:p>
        </p:txBody>
      </p:sp>
    </p:spTree>
    <p:extLst>
      <p:ext uri="{BB962C8B-B14F-4D97-AF65-F5344CB8AC3E}">
        <p14:creationId xmlns:p14="http://schemas.microsoft.com/office/powerpoint/2010/main" val="62224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Dict</a:t>
            </a:r>
            <a:r>
              <a:rPr lang="ko-KR" altLang="en-US" dirty="0" smtClean="0"/>
              <a:t>를 이용해서 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데이터 만들어서 생성하기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7" y="2780928"/>
            <a:ext cx="6478083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data = {'Item1' :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(4, 3)),</a:t>
            </a:r>
          </a:p>
          <a:p>
            <a:r>
              <a:rPr lang="en-US" altLang="ko-KR" sz="1200" dirty="0"/>
              <a:t>         'Item2' :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(4, 2))}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wp1 = </a:t>
            </a:r>
            <a:r>
              <a:rPr lang="en-US" altLang="ko-KR" sz="1200" dirty="0" err="1"/>
              <a:t>pd.Panel</a:t>
            </a:r>
            <a:r>
              <a:rPr lang="en-US" altLang="ko-KR" sz="1200" dirty="0"/>
              <a:t>(data)</a:t>
            </a:r>
          </a:p>
          <a:p>
            <a:r>
              <a:rPr lang="en-US" altLang="ko-KR" sz="1200" dirty="0"/>
              <a:t>print(wp1)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5085184"/>
            <a:ext cx="5184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&lt;class '</a:t>
            </a:r>
            <a:r>
              <a:rPr lang="en-US" altLang="ko-KR" sz="1200" dirty="0" err="1"/>
              <a:t>pandas.core.panel.Panel</a:t>
            </a:r>
            <a:r>
              <a:rPr lang="en-US" altLang="ko-KR" sz="1200" dirty="0"/>
              <a:t>'&gt;</a:t>
            </a:r>
          </a:p>
          <a:p>
            <a:r>
              <a:rPr lang="en-US" altLang="ko-KR" sz="1200" dirty="0"/>
              <a:t>Dimensions: 2 (items) x 4 (</a:t>
            </a:r>
            <a:r>
              <a:rPr lang="en-US" altLang="ko-KR" sz="1200" dirty="0" err="1"/>
              <a:t>major_axis</a:t>
            </a:r>
            <a:r>
              <a:rPr lang="en-US" altLang="ko-KR" sz="1200" dirty="0"/>
              <a:t>) x 3 (</a:t>
            </a:r>
            <a:r>
              <a:rPr lang="en-US" altLang="ko-KR" sz="1200" dirty="0" err="1"/>
              <a:t>minor_axis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Items axis: Item1 to Item2</a:t>
            </a:r>
          </a:p>
          <a:p>
            <a:r>
              <a:rPr lang="en-US" altLang="ko-KR" sz="1200" dirty="0" err="1"/>
              <a:t>Major_axis</a:t>
            </a:r>
            <a:r>
              <a:rPr lang="en-US" altLang="ko-KR" sz="1200" dirty="0"/>
              <a:t> axis: 0 to 3</a:t>
            </a:r>
          </a:p>
          <a:p>
            <a:r>
              <a:rPr lang="en-US" altLang="ko-KR" sz="1200" dirty="0" err="1"/>
              <a:t>Minor_axis</a:t>
            </a:r>
            <a:r>
              <a:rPr lang="en-US" altLang="ko-KR" sz="1200" dirty="0"/>
              <a:t> axis: 0 to 2</a:t>
            </a:r>
          </a:p>
        </p:txBody>
      </p:sp>
    </p:spTree>
    <p:extLst>
      <p:ext uri="{BB962C8B-B14F-4D97-AF65-F5344CB8AC3E}">
        <p14:creationId xmlns:p14="http://schemas.microsoft.com/office/powerpoint/2010/main" val="34905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구조 변환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blocks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대해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데이터를 표시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obj1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([1,2,3,4],name="test</a:t>
            </a:r>
            <a:r>
              <a:rPr lang="en-US" altLang="ko-KR" sz="1200" dirty="0" smtClean="0"/>
              <a:t>")</a:t>
            </a:r>
          </a:p>
          <a:p>
            <a:r>
              <a:rPr lang="en-US" altLang="ko-KR" sz="1200" dirty="0" smtClean="0"/>
              <a:t> </a:t>
            </a:r>
            <a:endParaRPr lang="en-US" altLang="ko-KR" sz="1200" dirty="0"/>
          </a:p>
          <a:p>
            <a:r>
              <a:rPr lang="en-US" altLang="ko-KR" sz="1200" dirty="0"/>
              <a:t>print(obj1.blocks)</a:t>
            </a:r>
          </a:p>
          <a:p>
            <a:r>
              <a:rPr lang="en-US" altLang="ko-KR" sz="1200" dirty="0"/>
              <a:t>print(obj1.blocks['int64'].index)</a:t>
            </a:r>
          </a:p>
          <a:p>
            <a:r>
              <a:rPr lang="en-US" altLang="ko-KR" sz="1200" dirty="0"/>
              <a:t>print(obj1.blocks['int64'].values)</a:t>
            </a:r>
          </a:p>
          <a:p>
            <a:r>
              <a:rPr lang="en-US" altLang="ko-KR" sz="1200" dirty="0"/>
              <a:t>print(obj1.blocks['int64'].name)</a:t>
            </a:r>
          </a:p>
          <a:p>
            <a:r>
              <a:rPr lang="en-US" altLang="ko-KR" sz="1200" dirty="0"/>
              <a:t>print(obj1.blocks['int64'].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)</a:t>
            </a:r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57599" y="4447882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{'int64': 0    1</a:t>
            </a:r>
          </a:p>
          <a:p>
            <a:r>
              <a:rPr lang="en-US" altLang="ko-KR" sz="1000" dirty="0"/>
              <a:t>1    2</a:t>
            </a:r>
          </a:p>
          <a:p>
            <a:r>
              <a:rPr lang="en-US" altLang="ko-KR" sz="1000" dirty="0"/>
              <a:t>2    3</a:t>
            </a:r>
          </a:p>
          <a:p>
            <a:r>
              <a:rPr lang="en-US" altLang="ko-KR" sz="1000" dirty="0"/>
              <a:t>3    4</a:t>
            </a:r>
          </a:p>
          <a:p>
            <a:r>
              <a:rPr lang="en-US" altLang="ko-KR" sz="1000" dirty="0"/>
              <a:t>Name: test,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int64}</a:t>
            </a:r>
          </a:p>
          <a:p>
            <a:r>
              <a:rPr lang="en-US" altLang="ko-KR" sz="1000" dirty="0"/>
              <a:t>Int64Index([0, 1, 2, 3],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='int64')</a:t>
            </a:r>
          </a:p>
          <a:p>
            <a:r>
              <a:rPr lang="en-US" altLang="ko-KR" sz="1000" dirty="0"/>
              <a:t>[1 2 3 4]</a:t>
            </a:r>
          </a:p>
          <a:p>
            <a:r>
              <a:rPr lang="en-US" altLang="ko-KR" sz="1000" dirty="0"/>
              <a:t>test</a:t>
            </a:r>
          </a:p>
          <a:p>
            <a:r>
              <a:rPr lang="en-US" altLang="ko-KR" sz="1000" dirty="0"/>
              <a:t>int64</a:t>
            </a:r>
          </a:p>
        </p:txBody>
      </p:sp>
    </p:spTree>
    <p:extLst>
      <p:ext uri="{BB962C8B-B14F-4D97-AF65-F5344CB8AC3E}">
        <p14:creationId xmlns:p14="http://schemas.microsoft.com/office/powerpoint/2010/main" val="361738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파라미터</a:t>
            </a:r>
            <a:r>
              <a:rPr lang="ko-KR" altLang="en-US" dirty="0" smtClean="0"/>
              <a:t> 넣고 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차원 데이터를 넣고 </a:t>
            </a:r>
            <a:r>
              <a:rPr lang="ko-KR" altLang="en-US" dirty="0" err="1" smtClean="0"/>
              <a:t>차원별</a:t>
            </a:r>
            <a:r>
              <a:rPr lang="ko-KR" altLang="en-US" dirty="0" smtClean="0"/>
              <a:t> 이름 붙이기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7" y="2780928"/>
            <a:ext cx="6478083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wp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pd.Panel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(2, 5, 4), items=['Item1', 'Item2'],</a:t>
            </a:r>
          </a:p>
          <a:p>
            <a:r>
              <a:rPr lang="en-US" altLang="ko-KR" sz="1200" dirty="0" err="1"/>
              <a:t>major_axis</a:t>
            </a:r>
            <a:r>
              <a:rPr lang="en-US" altLang="ko-KR" sz="1200" dirty="0"/>
              <a:t>=</a:t>
            </a:r>
            <a:r>
              <a:rPr lang="en-US" altLang="ko-KR" sz="1200" dirty="0" err="1"/>
              <a:t>pd.date_range</a:t>
            </a:r>
            <a:r>
              <a:rPr lang="en-US" altLang="ko-KR" sz="1200" dirty="0"/>
              <a:t>('1/1/2000', periods=5),</a:t>
            </a:r>
            <a:r>
              <a:rPr lang="en-US" altLang="ko-KR" sz="1200" dirty="0" err="1"/>
              <a:t>minor_axis</a:t>
            </a:r>
            <a:r>
              <a:rPr lang="en-US" altLang="ko-KR" sz="1200" dirty="0"/>
              <a:t>=['A', 'B', 'C', 'D'])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wp</a:t>
            </a:r>
            <a:r>
              <a:rPr lang="en-US" altLang="ko-KR" sz="12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5085184"/>
            <a:ext cx="5184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&lt;class '</a:t>
            </a:r>
            <a:r>
              <a:rPr lang="en-US" altLang="ko-KR" sz="1200" dirty="0" err="1"/>
              <a:t>pandas.core.panel.Panel</a:t>
            </a:r>
            <a:r>
              <a:rPr lang="en-US" altLang="ko-KR" sz="1200" dirty="0"/>
              <a:t>'&gt;</a:t>
            </a:r>
          </a:p>
          <a:p>
            <a:r>
              <a:rPr lang="en-US" altLang="ko-KR" sz="1200" dirty="0"/>
              <a:t>Dimensions: 2 (items) x 5 (</a:t>
            </a:r>
            <a:r>
              <a:rPr lang="en-US" altLang="ko-KR" sz="1200" dirty="0" err="1"/>
              <a:t>major_axis</a:t>
            </a:r>
            <a:r>
              <a:rPr lang="en-US" altLang="ko-KR" sz="1200" dirty="0"/>
              <a:t>) x 4 (</a:t>
            </a:r>
            <a:r>
              <a:rPr lang="en-US" altLang="ko-KR" sz="1200" dirty="0" err="1"/>
              <a:t>minor_axis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Items axis: Item1 to Item2</a:t>
            </a:r>
          </a:p>
          <a:p>
            <a:r>
              <a:rPr lang="en-US" altLang="ko-KR" sz="1200" dirty="0" err="1"/>
              <a:t>Major_axis</a:t>
            </a:r>
            <a:r>
              <a:rPr lang="en-US" altLang="ko-KR" sz="1200" dirty="0"/>
              <a:t> axis: 2000-01-01 00:00:00 to 2000-01-05 00:00:00</a:t>
            </a:r>
          </a:p>
          <a:p>
            <a:r>
              <a:rPr lang="en-US" altLang="ko-KR" sz="1200" dirty="0" err="1"/>
              <a:t>Minor_axis</a:t>
            </a:r>
            <a:r>
              <a:rPr lang="en-US" altLang="ko-KR" sz="1200" dirty="0"/>
              <a:t> axis: A to D</a:t>
            </a:r>
          </a:p>
        </p:txBody>
      </p:sp>
    </p:spTree>
    <p:extLst>
      <p:ext uri="{BB962C8B-B14F-4D97-AF65-F5344CB8AC3E}">
        <p14:creationId xmlns:p14="http://schemas.microsoft.com/office/powerpoint/2010/main" val="182435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Panel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00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접근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Panel </a:t>
            </a:r>
            <a:r>
              <a:rPr lang="ko-KR" altLang="en-US" dirty="0" smtClean="0"/>
              <a:t>클래스에서 데이터 접근법은</a:t>
            </a:r>
            <a:r>
              <a:rPr lang="en-US" altLang="ko-KR" dirty="0" smtClean="0"/>
              <a:t>[ ]</a:t>
            </a:r>
            <a:r>
              <a:rPr lang="ko-KR" altLang="en-US" dirty="0" smtClean="0"/>
              <a:t>연산자와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처리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485078"/>
              </p:ext>
            </p:extLst>
          </p:nvPr>
        </p:nvGraphicFramePr>
        <p:xfrm>
          <a:off x="629813" y="3429000"/>
          <a:ext cx="7074495" cy="914400"/>
        </p:xfrm>
        <a:graphic>
          <a:graphicData uri="http://schemas.openxmlformats.org/drawingml/2006/table">
            <a:tbl>
              <a:tblPr/>
              <a:tblGrid>
                <a:gridCol w="2790059"/>
                <a:gridCol w="2448272"/>
                <a:gridCol w="183616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Operation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Syntax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Result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item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wp</a:t>
                      </a:r>
                      <a:r>
                        <a:rPr lang="en-US" sz="1400" dirty="0">
                          <a:effectLst/>
                        </a:rPr>
                        <a:t>[item]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DataFrame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effectLst/>
                        </a:rPr>
                        <a:t>major_axis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label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wp.major_xs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val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DataFrame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effectLst/>
                        </a:rPr>
                        <a:t>minor_axis</a:t>
                      </a:r>
                      <a:r>
                        <a:rPr lang="en-US" sz="1400" dirty="0" smtClean="0">
                          <a:effectLst/>
                        </a:rPr>
                        <a:t> label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wp.minor_xs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val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DataFrame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2775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접근</a:t>
            </a:r>
            <a:r>
              <a:rPr lang="en-US" altLang="ko-KR" dirty="0" smtClean="0"/>
              <a:t>: 0 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Panel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items</a:t>
            </a:r>
            <a:r>
              <a:rPr lang="ko-KR" altLang="en-US" dirty="0" smtClean="0"/>
              <a:t>를 기준으로 접근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7" y="2780928"/>
            <a:ext cx="3957805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wp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pd.Panel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(2, 5, 4), items=['Item1', 'Item2'],</a:t>
            </a:r>
          </a:p>
          <a:p>
            <a:r>
              <a:rPr lang="en-US" altLang="ko-KR" sz="1200" dirty="0" err="1"/>
              <a:t>major_axis</a:t>
            </a:r>
            <a:r>
              <a:rPr lang="en-US" altLang="ko-KR" sz="1200" dirty="0"/>
              <a:t>=</a:t>
            </a:r>
            <a:r>
              <a:rPr lang="en-US" altLang="ko-KR" sz="1200" dirty="0" err="1"/>
              <a:t>pd.date_range</a:t>
            </a:r>
            <a:r>
              <a:rPr lang="en-US" altLang="ko-KR" sz="1200" dirty="0"/>
              <a:t>('1/1/2000', periods=5),</a:t>
            </a:r>
            <a:r>
              <a:rPr lang="en-US" altLang="ko-KR" sz="1200" dirty="0" err="1"/>
              <a:t>minor_axis</a:t>
            </a:r>
            <a:r>
              <a:rPr lang="en-US" altLang="ko-KR" sz="1200" dirty="0"/>
              <a:t>=['A', 'B', 'C', 'D'])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wp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wp</a:t>
            </a:r>
            <a:r>
              <a:rPr lang="en-US" altLang="ko-KR" sz="1200" dirty="0"/>
              <a:t>['Item1'])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wp</a:t>
            </a:r>
            <a:r>
              <a:rPr lang="en-US" altLang="ko-KR" sz="1200" dirty="0"/>
              <a:t>['Item2'])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4048" y="3357716"/>
            <a:ext cx="388843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&lt;class '</a:t>
            </a:r>
            <a:r>
              <a:rPr lang="en-US" altLang="ko-KR" sz="900" dirty="0" err="1"/>
              <a:t>pandas.core.panel.Panel</a:t>
            </a:r>
            <a:r>
              <a:rPr lang="en-US" altLang="ko-KR" sz="900" dirty="0"/>
              <a:t>'&gt;</a:t>
            </a:r>
          </a:p>
          <a:p>
            <a:r>
              <a:rPr lang="en-US" altLang="ko-KR" sz="900" dirty="0"/>
              <a:t>Dimensions: 2 (items) x 5 (</a:t>
            </a:r>
            <a:r>
              <a:rPr lang="en-US" altLang="ko-KR" sz="900" dirty="0" err="1"/>
              <a:t>major_axis</a:t>
            </a:r>
            <a:r>
              <a:rPr lang="en-US" altLang="ko-KR" sz="900" dirty="0"/>
              <a:t>) x 4 (</a:t>
            </a:r>
            <a:r>
              <a:rPr lang="en-US" altLang="ko-KR" sz="900" dirty="0" err="1"/>
              <a:t>minor_axis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Items axis: Item1 to Item2</a:t>
            </a:r>
          </a:p>
          <a:p>
            <a:r>
              <a:rPr lang="en-US" altLang="ko-KR" sz="900" dirty="0" err="1"/>
              <a:t>Major_axis</a:t>
            </a:r>
            <a:r>
              <a:rPr lang="en-US" altLang="ko-KR" sz="900" dirty="0"/>
              <a:t> axis: 2000-01-01 00:00:00 to 2000-01-05 00:00:00</a:t>
            </a:r>
          </a:p>
          <a:p>
            <a:r>
              <a:rPr lang="en-US" altLang="ko-KR" sz="900" dirty="0" err="1"/>
              <a:t>Minor_axis</a:t>
            </a:r>
            <a:r>
              <a:rPr lang="en-US" altLang="ko-KR" sz="900" dirty="0"/>
              <a:t> axis: A to </a:t>
            </a:r>
            <a:r>
              <a:rPr lang="en-US" altLang="ko-KR" sz="900" dirty="0" smtClean="0"/>
              <a:t>D</a:t>
            </a:r>
            <a:endParaRPr lang="en-US" altLang="ko-KR" sz="900" dirty="0"/>
          </a:p>
          <a:p>
            <a:r>
              <a:rPr lang="pt-BR" altLang="ko-KR" sz="900" dirty="0"/>
              <a:t> A         B         C         D</a:t>
            </a:r>
          </a:p>
          <a:p>
            <a:r>
              <a:rPr lang="pt-BR" altLang="ko-KR" sz="900" dirty="0"/>
              <a:t>2000-01-01 -0.755870  0.675745  0.299948 -0.364387</a:t>
            </a:r>
          </a:p>
          <a:p>
            <a:r>
              <a:rPr lang="pt-BR" altLang="ko-KR" sz="900" dirty="0"/>
              <a:t>2000-01-02 -0.366579 -1.038088  0.626151  0.995836</a:t>
            </a:r>
          </a:p>
          <a:p>
            <a:r>
              <a:rPr lang="pt-BR" altLang="ko-KR" sz="900" dirty="0"/>
              <a:t>2000-01-03 -3.048796 -0.356768 -1.935733 -1.011240</a:t>
            </a:r>
          </a:p>
          <a:p>
            <a:r>
              <a:rPr lang="pt-BR" altLang="ko-KR" sz="900" dirty="0"/>
              <a:t>2000-01-04 -0.876230 -0.671853  0.707184  0.214709</a:t>
            </a:r>
          </a:p>
          <a:p>
            <a:r>
              <a:rPr lang="pt-BR" altLang="ko-KR" sz="900" dirty="0"/>
              <a:t>2000-01-05 -1.036889  1.897133  0.542407 -2.027655</a:t>
            </a:r>
          </a:p>
          <a:p>
            <a:r>
              <a:rPr lang="pt-BR" altLang="ko-KR" sz="900" dirty="0"/>
              <a:t>                   A         B         C         D</a:t>
            </a:r>
          </a:p>
          <a:p>
            <a:r>
              <a:rPr lang="pt-BR" altLang="ko-KR" sz="900" dirty="0"/>
              <a:t>2000-01-01  1.354674 -0.488009  0.775997  0.346407</a:t>
            </a:r>
          </a:p>
          <a:p>
            <a:r>
              <a:rPr lang="pt-BR" altLang="ko-KR" sz="900" dirty="0"/>
              <a:t>2000-01-02 -1.793025  0.483439 -0.432747  0.234766</a:t>
            </a:r>
          </a:p>
          <a:p>
            <a:r>
              <a:rPr lang="pt-BR" altLang="ko-KR" sz="900" dirty="0"/>
              <a:t>2000-01-03 -0.829370  0.092516 -1.332394 -0.257560</a:t>
            </a:r>
          </a:p>
          <a:p>
            <a:r>
              <a:rPr lang="pt-BR" altLang="ko-KR" sz="900" dirty="0"/>
              <a:t>2000-01-04  0.643688  1.812432  0.684545 -0.050472</a:t>
            </a:r>
          </a:p>
          <a:p>
            <a:r>
              <a:rPr lang="pt-BR" altLang="ko-KR" sz="900" dirty="0"/>
              <a:t>2000-01-05 -2.368791 -0.244515  0.397663 -0.054107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369728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접근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Major_axis</a:t>
            </a:r>
            <a:r>
              <a:rPr lang="ko-KR" altLang="en-US" dirty="0" smtClean="0"/>
              <a:t>로 접근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7" y="2780928"/>
            <a:ext cx="3957805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wp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pd.Panel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(2, 5, 4), items=['Item1', 'Item2'],</a:t>
            </a:r>
          </a:p>
          <a:p>
            <a:r>
              <a:rPr lang="en-US" altLang="ko-KR" sz="1200" dirty="0" err="1"/>
              <a:t>major_axis</a:t>
            </a:r>
            <a:r>
              <a:rPr lang="en-US" altLang="ko-KR" sz="1200" dirty="0"/>
              <a:t>=</a:t>
            </a:r>
            <a:r>
              <a:rPr lang="en-US" altLang="ko-KR" sz="1200" dirty="0" err="1"/>
              <a:t>pd.date_range</a:t>
            </a:r>
            <a:r>
              <a:rPr lang="en-US" altLang="ko-KR" sz="1200" dirty="0"/>
              <a:t>('1/1/2000', periods=5),</a:t>
            </a:r>
            <a:r>
              <a:rPr lang="en-US" altLang="ko-KR" sz="1200" dirty="0" err="1"/>
              <a:t>minor_axis</a:t>
            </a:r>
            <a:r>
              <a:rPr lang="en-US" altLang="ko-KR" sz="1200" dirty="0"/>
              <a:t>=['A', 'B', 'C', 'D'])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wp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wp</a:t>
            </a:r>
            <a:r>
              <a:rPr lang="en-US" altLang="ko-KR" sz="1200" dirty="0"/>
              <a:t>['Item1'])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wp</a:t>
            </a:r>
            <a:r>
              <a:rPr lang="en-US" altLang="ko-KR" sz="1200" dirty="0"/>
              <a:t>['Item2'])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4048" y="3357716"/>
            <a:ext cx="388843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&lt;class '</a:t>
            </a:r>
            <a:r>
              <a:rPr lang="en-US" altLang="ko-KR" sz="900" dirty="0" err="1"/>
              <a:t>pandas.core.panel.Panel</a:t>
            </a:r>
            <a:r>
              <a:rPr lang="en-US" altLang="ko-KR" sz="900" dirty="0"/>
              <a:t>'&gt;</a:t>
            </a:r>
          </a:p>
          <a:p>
            <a:r>
              <a:rPr lang="en-US" altLang="ko-KR" sz="900" dirty="0"/>
              <a:t>Dimensions: 2 (items) x 5 (</a:t>
            </a:r>
            <a:r>
              <a:rPr lang="en-US" altLang="ko-KR" sz="900" dirty="0" err="1"/>
              <a:t>major_axis</a:t>
            </a:r>
            <a:r>
              <a:rPr lang="en-US" altLang="ko-KR" sz="900" dirty="0"/>
              <a:t>) x 4 (</a:t>
            </a:r>
            <a:r>
              <a:rPr lang="en-US" altLang="ko-KR" sz="900" dirty="0" err="1"/>
              <a:t>minor_axis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Items axis: Item1 to Item2</a:t>
            </a:r>
          </a:p>
          <a:p>
            <a:r>
              <a:rPr lang="en-US" altLang="ko-KR" sz="900" dirty="0" err="1"/>
              <a:t>Major_axis</a:t>
            </a:r>
            <a:r>
              <a:rPr lang="en-US" altLang="ko-KR" sz="900" dirty="0"/>
              <a:t> axis: 2000-01-01 00:00:00 to 2000-01-05 00:00:00</a:t>
            </a:r>
          </a:p>
          <a:p>
            <a:r>
              <a:rPr lang="en-US" altLang="ko-KR" sz="900" dirty="0" err="1"/>
              <a:t>Minor_axis</a:t>
            </a:r>
            <a:r>
              <a:rPr lang="en-US" altLang="ko-KR" sz="900" dirty="0"/>
              <a:t> axis: A to </a:t>
            </a:r>
            <a:r>
              <a:rPr lang="en-US" altLang="ko-KR" sz="900" dirty="0" smtClean="0"/>
              <a:t>D</a:t>
            </a:r>
            <a:endParaRPr lang="en-US" altLang="ko-KR" sz="900" dirty="0"/>
          </a:p>
          <a:p>
            <a:r>
              <a:rPr lang="pt-BR" altLang="ko-KR" sz="900" dirty="0"/>
              <a:t> A         B         C         D</a:t>
            </a:r>
          </a:p>
          <a:p>
            <a:r>
              <a:rPr lang="pt-BR" altLang="ko-KR" sz="900" dirty="0"/>
              <a:t>2000-01-01 -0.755870  0.675745  0.299948 -0.364387</a:t>
            </a:r>
          </a:p>
          <a:p>
            <a:r>
              <a:rPr lang="pt-BR" altLang="ko-KR" sz="900" dirty="0"/>
              <a:t>2000-01-02 -0.366579 -1.038088  0.626151  0.995836</a:t>
            </a:r>
          </a:p>
          <a:p>
            <a:r>
              <a:rPr lang="pt-BR" altLang="ko-KR" sz="900" dirty="0"/>
              <a:t>2000-01-03 -3.048796 -0.356768 -1.935733 -1.011240</a:t>
            </a:r>
          </a:p>
          <a:p>
            <a:r>
              <a:rPr lang="pt-BR" altLang="ko-KR" sz="900" dirty="0"/>
              <a:t>2000-01-04 -0.876230 -0.671853  0.707184  0.214709</a:t>
            </a:r>
          </a:p>
          <a:p>
            <a:r>
              <a:rPr lang="pt-BR" altLang="ko-KR" sz="900" dirty="0"/>
              <a:t>2000-01-05 -1.036889  1.897133  0.542407 -2.027655</a:t>
            </a:r>
          </a:p>
          <a:p>
            <a:r>
              <a:rPr lang="pt-BR" altLang="ko-KR" sz="900" dirty="0"/>
              <a:t>                   A         B         C         D</a:t>
            </a:r>
          </a:p>
          <a:p>
            <a:r>
              <a:rPr lang="pt-BR" altLang="ko-KR" sz="900" dirty="0"/>
              <a:t>2000-01-01  1.354674 -0.488009  0.775997  0.346407</a:t>
            </a:r>
          </a:p>
          <a:p>
            <a:r>
              <a:rPr lang="pt-BR" altLang="ko-KR" sz="900" dirty="0"/>
              <a:t>2000-01-02 -1.793025  0.483439 -0.432747  0.234766</a:t>
            </a:r>
          </a:p>
          <a:p>
            <a:r>
              <a:rPr lang="pt-BR" altLang="ko-KR" sz="900" dirty="0"/>
              <a:t>2000-01-03 -0.829370  0.092516 -1.332394 -0.257560</a:t>
            </a:r>
          </a:p>
          <a:p>
            <a:r>
              <a:rPr lang="pt-BR" altLang="ko-KR" sz="900" dirty="0"/>
              <a:t>2000-01-04  0.643688  1.812432  0.684545 -0.050472</a:t>
            </a:r>
          </a:p>
          <a:p>
            <a:r>
              <a:rPr lang="pt-BR" altLang="ko-KR" sz="900" dirty="0"/>
              <a:t>2000-01-05 -2.368791 -0.244515  0.397663 -0.054107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238298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접근</a:t>
            </a:r>
            <a:r>
              <a:rPr lang="en-US" altLang="ko-KR" dirty="0" smtClean="0"/>
              <a:t>: 2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Minor_axis</a:t>
            </a:r>
            <a:r>
              <a:rPr lang="ko-KR" altLang="en-US" dirty="0" smtClean="0"/>
              <a:t>로 접근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7" y="2780928"/>
            <a:ext cx="3957805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wp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pd.Panel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(2, 5, 4), items=['Item1', 'Item2'],</a:t>
            </a:r>
          </a:p>
          <a:p>
            <a:r>
              <a:rPr lang="en-US" altLang="ko-KR" sz="1200" dirty="0" err="1"/>
              <a:t>major_axis</a:t>
            </a:r>
            <a:r>
              <a:rPr lang="en-US" altLang="ko-KR" sz="1200" dirty="0"/>
              <a:t>=</a:t>
            </a:r>
            <a:r>
              <a:rPr lang="en-US" altLang="ko-KR" sz="1200" dirty="0" err="1"/>
              <a:t>pd.date_range</a:t>
            </a:r>
            <a:r>
              <a:rPr lang="en-US" altLang="ko-KR" sz="1200" dirty="0"/>
              <a:t>('1/1/2000', periods=5),</a:t>
            </a:r>
            <a:r>
              <a:rPr lang="en-US" altLang="ko-KR" sz="1200" dirty="0" err="1"/>
              <a:t>minor_axis</a:t>
            </a:r>
            <a:r>
              <a:rPr lang="en-US" altLang="ko-KR" sz="1200" dirty="0"/>
              <a:t>=['A', 'B', 'C', 'D'])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wp.minor_axis</a:t>
            </a:r>
            <a:r>
              <a:rPr lang="en-US" altLang="ko-KR" sz="1200" dirty="0"/>
              <a:t>[1])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wp.minor_xs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wp.minor_axis</a:t>
            </a:r>
            <a:r>
              <a:rPr lang="en-US" altLang="ko-KR" sz="1200" dirty="0"/>
              <a:t>[1</a:t>
            </a:r>
            <a:r>
              <a:rPr lang="en-US" altLang="ko-KR" sz="1200" dirty="0" smtClean="0"/>
              <a:t>]))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wp.minor_xs</a:t>
            </a:r>
            <a:r>
              <a:rPr lang="en-US" altLang="ko-KR" sz="1200" dirty="0"/>
              <a:t>('B'))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4048" y="4589154"/>
            <a:ext cx="388843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900" dirty="0"/>
              <a:t>B</a:t>
            </a:r>
          </a:p>
          <a:p>
            <a:r>
              <a:rPr lang="pt-BR" altLang="ko-KR" sz="900" dirty="0"/>
              <a:t>               Item1     Item2</a:t>
            </a:r>
          </a:p>
          <a:p>
            <a:r>
              <a:rPr lang="pt-BR" altLang="ko-KR" sz="900" dirty="0"/>
              <a:t>2000-01-01 -0.943572  0.540412</a:t>
            </a:r>
          </a:p>
          <a:p>
            <a:r>
              <a:rPr lang="pt-BR" altLang="ko-KR" sz="900" dirty="0"/>
              <a:t>2000-01-02  0.009293  0.030380</a:t>
            </a:r>
          </a:p>
          <a:p>
            <a:r>
              <a:rPr lang="pt-BR" altLang="ko-KR" sz="900" dirty="0"/>
              <a:t>2000-01-03  1.286393 -0.119081</a:t>
            </a:r>
          </a:p>
          <a:p>
            <a:r>
              <a:rPr lang="pt-BR" altLang="ko-KR" sz="900" dirty="0"/>
              <a:t>2000-01-04 -0.726561  1.230658</a:t>
            </a:r>
          </a:p>
          <a:p>
            <a:r>
              <a:rPr lang="pt-BR" altLang="ko-KR" sz="900" dirty="0"/>
              <a:t>2000-01-05  0.717234  0.367189</a:t>
            </a:r>
          </a:p>
          <a:p>
            <a:r>
              <a:rPr lang="pt-BR" altLang="ko-KR" sz="900" dirty="0"/>
              <a:t>               Item1     Item2</a:t>
            </a:r>
          </a:p>
          <a:p>
            <a:r>
              <a:rPr lang="pt-BR" altLang="ko-KR" sz="900" dirty="0"/>
              <a:t>2000-01-01 -0.943572  0.540412</a:t>
            </a:r>
          </a:p>
          <a:p>
            <a:r>
              <a:rPr lang="pt-BR" altLang="ko-KR" sz="900" dirty="0"/>
              <a:t>2000-01-02  0.009293  0.030380</a:t>
            </a:r>
          </a:p>
          <a:p>
            <a:r>
              <a:rPr lang="pt-BR" altLang="ko-KR" sz="900" dirty="0"/>
              <a:t>2000-01-03  1.286393 -0.119081</a:t>
            </a:r>
          </a:p>
          <a:p>
            <a:r>
              <a:rPr lang="pt-BR" altLang="ko-KR" sz="900" dirty="0"/>
              <a:t>2000-01-04 -0.726561  1.230658</a:t>
            </a:r>
          </a:p>
          <a:p>
            <a:r>
              <a:rPr lang="pt-BR" altLang="ko-KR" sz="900" dirty="0"/>
              <a:t>2000-01-05  0.717234  0.367189</a:t>
            </a:r>
          </a:p>
        </p:txBody>
      </p:sp>
    </p:spTree>
    <p:extLst>
      <p:ext uri="{BB962C8B-B14F-4D97-AF65-F5344CB8AC3E}">
        <p14:creationId xmlns:p14="http://schemas.microsoft.com/office/powerpoint/2010/main" val="111064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smtClean="0"/>
              <a:t>index</a:t>
            </a:r>
            <a:br>
              <a:rPr lang="en-US" altLang="ko-KR" sz="7200" dirty="0" smtClean="0"/>
            </a:br>
            <a:r>
              <a:rPr lang="en-US" altLang="ko-KR" sz="7200" dirty="0" smtClean="0"/>
              <a:t>class</a:t>
            </a:r>
            <a:br>
              <a:rPr lang="en-US" altLang="ko-KR" sz="7200" dirty="0" smtClean="0"/>
            </a:b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67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Index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43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 </a:t>
            </a:r>
            <a:r>
              <a:rPr lang="ko-KR" altLang="en-US" dirty="0" smtClean="0"/>
              <a:t>처리에 필요한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대한 메타데이터 객체화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187624" y="2708920"/>
            <a:ext cx="6912768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Index(</a:t>
            </a:r>
            <a:r>
              <a:rPr lang="en-US" altLang="ko-KR" sz="1200" dirty="0" err="1"/>
              <a:t>pandas.core.base.IndexOpsMixin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pandas.core.strings.StringAccessorMixin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pandas.core.base.PandasObject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 |  Immutable </a:t>
            </a:r>
            <a:r>
              <a:rPr lang="en-US" altLang="ko-KR" sz="1200" dirty="0" err="1"/>
              <a:t>ndarray</a:t>
            </a:r>
            <a:r>
              <a:rPr lang="en-US" altLang="ko-KR" sz="1200" dirty="0"/>
              <a:t> implementing an ordered, sliceable set. The basic object</a:t>
            </a:r>
            <a:br>
              <a:rPr lang="en-US" altLang="ko-KR" sz="1200" dirty="0"/>
            </a:br>
            <a:r>
              <a:rPr lang="en-US" altLang="ko-KR" sz="1200" dirty="0"/>
              <a:t> |  storing axis labels for all pandas objects</a:t>
            </a:r>
            <a:br>
              <a:rPr lang="en-US" altLang="ko-KR" sz="1200" dirty="0"/>
            </a:br>
            <a:r>
              <a:rPr lang="en-US" altLang="ko-KR" sz="1200" dirty="0"/>
              <a:t> |</a:t>
            </a:r>
            <a:br>
              <a:rPr lang="en-US" altLang="ko-KR" sz="1200" dirty="0"/>
            </a:br>
            <a:r>
              <a:rPr lang="en-US" altLang="ko-KR" sz="1200" dirty="0"/>
              <a:t> |  Parameters</a:t>
            </a:r>
            <a:br>
              <a:rPr lang="en-US" altLang="ko-KR" sz="1200" dirty="0"/>
            </a:br>
            <a:r>
              <a:rPr lang="en-US" altLang="ko-KR" sz="1200" dirty="0"/>
              <a:t> |  ----------</a:t>
            </a:r>
            <a:br>
              <a:rPr lang="en-US" altLang="ko-KR" sz="1200" dirty="0"/>
            </a:br>
            <a:r>
              <a:rPr lang="en-US" altLang="ko-KR" sz="1200" dirty="0"/>
              <a:t> |  data : array-like (1-dimensional)</a:t>
            </a:r>
            <a:br>
              <a:rPr lang="en-US" altLang="ko-KR" sz="1200" dirty="0"/>
            </a:br>
            <a:r>
              <a:rPr lang="en-US" altLang="ko-KR" sz="1200" dirty="0"/>
              <a:t> | 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 (default: object)</a:t>
            </a:r>
            <a:br>
              <a:rPr lang="en-US" altLang="ko-KR" sz="1200" dirty="0"/>
            </a:br>
            <a:r>
              <a:rPr lang="en-US" altLang="ko-KR" sz="1200" dirty="0"/>
              <a:t> |  copy : 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|      Make a copy of input </a:t>
            </a:r>
            <a:r>
              <a:rPr lang="en-US" altLang="ko-KR" sz="1200" dirty="0" err="1"/>
              <a:t>ndarray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|  name : object</a:t>
            </a:r>
            <a:br>
              <a:rPr lang="en-US" altLang="ko-KR" sz="1200" dirty="0"/>
            </a:br>
            <a:r>
              <a:rPr lang="en-US" altLang="ko-KR" sz="1200" dirty="0"/>
              <a:t> |      Name to be stored in the index</a:t>
            </a:r>
            <a:br>
              <a:rPr lang="en-US" altLang="ko-KR" sz="1200" dirty="0"/>
            </a:br>
            <a:r>
              <a:rPr lang="en-US" altLang="ko-KR" sz="1200" dirty="0"/>
              <a:t> |  </a:t>
            </a:r>
            <a:r>
              <a:rPr lang="en-US" altLang="ko-KR" sz="1200" dirty="0" err="1"/>
              <a:t>tupleize_cols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(default: True)</a:t>
            </a:r>
            <a:br>
              <a:rPr lang="en-US" altLang="ko-KR" sz="1200" dirty="0"/>
            </a:br>
            <a:r>
              <a:rPr lang="en-US" altLang="ko-KR" sz="1200" dirty="0"/>
              <a:t> |      When True, attempt to create a </a:t>
            </a:r>
            <a:r>
              <a:rPr lang="en-US" altLang="ko-KR" sz="1200" dirty="0" err="1"/>
              <a:t>MultiIndex</a:t>
            </a:r>
            <a:r>
              <a:rPr lang="en-US" altLang="ko-KR" sz="1200" dirty="0"/>
              <a:t> if possible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51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Index </a:t>
            </a:r>
            <a:r>
              <a:rPr lang="en-US" altLang="ko-KR" dirty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29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구조 변환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주요 </a:t>
            </a:r>
            <a:r>
              <a:rPr lang="en-US" altLang="ko-KR" dirty="0" smtClean="0"/>
              <a:t>Series </a:t>
            </a:r>
            <a:r>
              <a:rPr lang="ko-KR" altLang="en-US" dirty="0" smtClean="0"/>
              <a:t>속성에 </a:t>
            </a:r>
            <a:r>
              <a:rPr lang="en-US" altLang="ko-KR" dirty="0" smtClean="0"/>
              <a:t>index, values</a:t>
            </a:r>
            <a:r>
              <a:rPr lang="ko-KR" altLang="en-US" dirty="0" smtClean="0"/>
              <a:t>를 교체해서 보여줌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 = {'a':1,'b':2,'c':3}</a:t>
            </a:r>
          </a:p>
          <a:p>
            <a:r>
              <a:rPr lang="en-US" altLang="ko-KR" sz="1200" dirty="0"/>
              <a:t>s3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d,name</a:t>
            </a:r>
            <a:r>
              <a:rPr lang="en-US" altLang="ko-KR" sz="1200" dirty="0"/>
              <a:t>='something')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print(s3.T)</a:t>
            </a:r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0337" y="4490966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    </a:t>
            </a:r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b    2</a:t>
            </a:r>
          </a:p>
          <a:p>
            <a:r>
              <a:rPr lang="en-US" altLang="ko-KR" sz="1000" dirty="0"/>
              <a:t>c    3</a:t>
            </a:r>
          </a:p>
          <a:p>
            <a:r>
              <a:rPr lang="en-US" altLang="ko-KR" sz="1000" dirty="0"/>
              <a:t>Name: something,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int64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07940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 </a:t>
            </a:r>
            <a:r>
              <a:rPr lang="ko-KR" altLang="en-US" dirty="0" smtClean="0"/>
              <a:t>생성하기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Integer</a:t>
            </a:r>
            <a:r>
              <a:rPr lang="ko-KR" altLang="en-US" dirty="0" smtClean="0"/>
              <a:t>를 기반으로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9" y="3284984"/>
            <a:ext cx="504056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idx1 = </a:t>
            </a:r>
            <a:r>
              <a:rPr lang="en-US" altLang="ko-KR" sz="1200" dirty="0" err="1"/>
              <a:t>pd.Index</a:t>
            </a:r>
            <a:r>
              <a:rPr lang="en-US" altLang="ko-KR" sz="1200" dirty="0"/>
              <a:t>([1, 2, 3, 4])</a:t>
            </a:r>
          </a:p>
          <a:p>
            <a:r>
              <a:rPr lang="en-US" altLang="ko-KR" sz="1200" dirty="0"/>
              <a:t>idx2 = </a:t>
            </a:r>
            <a:r>
              <a:rPr lang="en-US" altLang="ko-KR" sz="1200" dirty="0" err="1"/>
              <a:t>pd.Index</a:t>
            </a:r>
            <a:r>
              <a:rPr lang="en-US" altLang="ko-KR" sz="1200" dirty="0"/>
              <a:t>([3, 4, 5, 6])</a:t>
            </a:r>
          </a:p>
          <a:p>
            <a:r>
              <a:rPr lang="en-US" altLang="ko-KR" sz="1200" dirty="0"/>
              <a:t>print(idx1.difference(idx2))</a:t>
            </a:r>
          </a:p>
          <a:p>
            <a:r>
              <a:rPr lang="en-US" altLang="ko-KR" sz="1200" dirty="0"/>
              <a:t>print(idx1, idx2)</a:t>
            </a:r>
          </a:p>
          <a:p>
            <a:r>
              <a:rPr lang="en-US" altLang="ko-KR" sz="1200" dirty="0"/>
              <a:t>idx3 = pd.Int64Index([1, 2],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='int64')</a:t>
            </a:r>
          </a:p>
          <a:p>
            <a:r>
              <a:rPr lang="en-US" altLang="ko-KR" sz="1200" dirty="0"/>
              <a:t>print(idx3)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1" y="5373216"/>
            <a:ext cx="51845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Int64Index([1, 2],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='int64')</a:t>
            </a:r>
          </a:p>
          <a:p>
            <a:r>
              <a:rPr lang="en-US" altLang="ko-KR" sz="1200" dirty="0"/>
              <a:t>(Int64Index([1, 2, 3, 4],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='int64'), Int64Index([3, 4, 5, 6],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='int64'))</a:t>
            </a:r>
          </a:p>
          <a:p>
            <a:r>
              <a:rPr lang="en-US" altLang="ko-KR" sz="1200" dirty="0"/>
              <a:t>Int64Index([1, 2],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='int64')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3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 </a:t>
            </a:r>
            <a:r>
              <a:rPr lang="ko-KR" altLang="en-US" dirty="0" smtClean="0"/>
              <a:t>생성하기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str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String</a:t>
            </a:r>
            <a:r>
              <a:rPr lang="ko-KR" altLang="en-US" dirty="0" smtClean="0"/>
              <a:t>를 기반으로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9" y="3284984"/>
            <a:ext cx="504056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idx4 = </a:t>
            </a:r>
            <a:r>
              <a:rPr lang="en-US" altLang="ko-KR" sz="1200" dirty="0" err="1"/>
              <a:t>pd.Index</a:t>
            </a:r>
            <a:r>
              <a:rPr lang="en-US" altLang="ko-KR" sz="1200" dirty="0"/>
              <a:t>(['a', '</a:t>
            </a:r>
            <a:r>
              <a:rPr lang="en-US" altLang="ko-KR" sz="1200" dirty="0" err="1"/>
              <a:t>b','c</a:t>
            </a:r>
            <a:r>
              <a:rPr lang="en-US" altLang="ko-KR" sz="1200" dirty="0"/>
              <a:t>'])</a:t>
            </a:r>
          </a:p>
          <a:p>
            <a:r>
              <a:rPr lang="en-US" altLang="ko-KR" sz="1200" dirty="0"/>
              <a:t>print(idx4)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1" y="5373216"/>
            <a:ext cx="5184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Index([</a:t>
            </a:r>
            <a:r>
              <a:rPr lang="en-US" altLang="ko-KR" sz="1200" dirty="0" err="1"/>
              <a:t>u'a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u'b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u'c</a:t>
            </a:r>
            <a:r>
              <a:rPr lang="en-US" altLang="ko-KR" sz="1200" dirty="0"/>
              <a:t>'],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='object')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21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 </a:t>
            </a:r>
            <a:r>
              <a:rPr lang="ko-KR" altLang="en-US" dirty="0" smtClean="0"/>
              <a:t>생성하기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DateTime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/>
              <a:t>DateTime</a:t>
            </a:r>
            <a:r>
              <a:rPr lang="ko-KR" altLang="en-US" dirty="0" smtClean="0"/>
              <a:t>를 기반으로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9" y="3284984"/>
            <a:ext cx="504056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idx5 = </a:t>
            </a:r>
            <a:r>
              <a:rPr lang="en-US" altLang="ko-KR" sz="1200" dirty="0" err="1"/>
              <a:t>pd.Index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pd.date_range</a:t>
            </a:r>
            <a:r>
              <a:rPr lang="en-US" altLang="ko-KR" sz="1200" dirty="0"/>
              <a:t>('20130101',periods=3)) </a:t>
            </a:r>
          </a:p>
          <a:p>
            <a:r>
              <a:rPr lang="en-US" altLang="ko-KR" sz="1200" dirty="0"/>
              <a:t>print(idx5)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1" y="5373216"/>
            <a:ext cx="5184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DatetimeIndex</a:t>
            </a:r>
            <a:r>
              <a:rPr lang="en-US" altLang="ko-KR" sz="1200" dirty="0"/>
              <a:t>(['2013-01-01', '2013-01-02', '2013-01-03'],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='datetime64[ns]', </a:t>
            </a:r>
            <a:r>
              <a:rPr lang="en-US" altLang="ko-KR" sz="1200" dirty="0" err="1"/>
              <a:t>freq</a:t>
            </a:r>
            <a:r>
              <a:rPr lang="en-US" altLang="ko-KR" sz="1200" dirty="0"/>
              <a:t>='D')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8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Series </a:t>
            </a:r>
            <a:r>
              <a:rPr lang="ko-KR" altLang="en-US" dirty="0" smtClean="0"/>
              <a:t>접근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713343"/>
              </p:ext>
            </p:extLst>
          </p:nvPr>
        </p:nvGraphicFramePr>
        <p:xfrm>
          <a:off x="755576" y="1844825"/>
          <a:ext cx="7776864" cy="1543608"/>
        </p:xfrm>
        <a:graphic>
          <a:graphicData uri="http://schemas.openxmlformats.org/drawingml/2006/table">
            <a:tbl>
              <a:tblPr/>
              <a:tblGrid>
                <a:gridCol w="1413975"/>
                <a:gridCol w="6362889"/>
              </a:tblGrid>
              <a:tr h="2665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변수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설명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Fast label-based scalar </a:t>
                      </a:r>
                      <a:r>
                        <a:rPr lang="en-US" sz="1100" dirty="0" err="1">
                          <a:effectLst/>
                        </a:rPr>
                        <a:t>accessor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iat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Fast integer location scalar </a:t>
                      </a:r>
                      <a:r>
                        <a:rPr lang="en-US" sz="1100" dirty="0" err="1">
                          <a:effectLst/>
                        </a:rPr>
                        <a:t>accessor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ix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A primarily label-location based indexer, with integer position fallback.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loc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Purely label-location based indexer for selection by label.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iloc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Purely integer-location based indexing for selection by position.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53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접근 속성</a:t>
            </a:r>
            <a:r>
              <a:rPr lang="en-US" altLang="ko-KR" dirty="0" smtClean="0"/>
              <a:t>: </a:t>
            </a:r>
            <a:r>
              <a:rPr lang="en-US" altLang="ko-KR" sz="3200" dirty="0" err="1" smtClean="0"/>
              <a:t>at,</a:t>
            </a:r>
            <a:r>
              <a:rPr lang="en-US" altLang="ko-KR" sz="3200" dirty="0" err="1" smtClean="0"/>
              <a:t>iat,</a:t>
            </a:r>
            <a:r>
              <a:rPr lang="en-US" altLang="ko-KR" sz="3200" dirty="0" err="1" smtClean="0"/>
              <a:t>loc,iloc,</a:t>
            </a:r>
            <a:r>
              <a:rPr lang="en-US" altLang="ko-KR" sz="3200" dirty="0" err="1" smtClean="0"/>
              <a:t>ix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주요 </a:t>
            </a: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값을 접근하기 위해 </a:t>
            </a:r>
            <a:r>
              <a:rPr lang="en-US" altLang="ko-KR" dirty="0" smtClean="0"/>
              <a:t>at</a:t>
            </a:r>
            <a:r>
              <a:rPr lang="ko-KR" altLang="en-US" dirty="0" smtClean="0"/>
              <a:t>은 원소의 값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loc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처리를 포함해서 검색</a:t>
            </a:r>
            <a:r>
              <a:rPr lang="en-US" altLang="ko-KR" dirty="0" smtClean="0"/>
              <a:t>, ix</a:t>
            </a:r>
            <a:r>
              <a:rPr lang="ko-KR" altLang="en-US" dirty="0" smtClean="0"/>
              <a:t>는 값을 검색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356992"/>
            <a:ext cx="3744416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obj1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([1,2,3,4],name="test")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obj1.index = 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print(obj1.at['a'])</a:t>
            </a:r>
          </a:p>
          <a:p>
            <a:r>
              <a:rPr lang="en-US" altLang="ko-KR" sz="1200" dirty="0"/>
              <a:t>print(obj1.iat[0])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obj.iloc</a:t>
            </a:r>
            <a:r>
              <a:rPr lang="en-US" altLang="ko-KR" sz="1200" dirty="0"/>
              <a:t>[0:3],</a:t>
            </a:r>
            <a:r>
              <a:rPr lang="en-US" altLang="ko-KR" sz="1200" dirty="0" err="1"/>
              <a:t>obj.loc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a':'c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fr-FR" altLang="ko-KR" sz="1200" dirty="0"/>
              <a:t>print(type(obj1.ix['a']),obj1.ix['a'] == 1)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292080" y="4509120"/>
            <a:ext cx="35283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(a    100</a:t>
            </a:r>
          </a:p>
          <a:p>
            <a:r>
              <a:rPr lang="en-US" altLang="ko-KR" sz="1000" dirty="0"/>
              <a:t>b     -7</a:t>
            </a:r>
          </a:p>
          <a:p>
            <a:r>
              <a:rPr lang="en-US" altLang="ko-KR" sz="1000" dirty="0"/>
              <a:t>c      5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int64, a    100</a:t>
            </a:r>
          </a:p>
          <a:p>
            <a:r>
              <a:rPr lang="en-US" altLang="ko-KR" sz="1000" dirty="0"/>
              <a:t>b     -7</a:t>
            </a:r>
          </a:p>
          <a:p>
            <a:r>
              <a:rPr lang="en-US" altLang="ko-KR" sz="1000" dirty="0"/>
              <a:t>c      5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/>
              <a:t>(&lt;type 'numpy.int64'&gt;, True)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0566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12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: list-like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List</a:t>
            </a:r>
            <a:r>
              <a:rPr lang="ko-KR" altLang="en-US" dirty="0" smtClean="0"/>
              <a:t>를 받아서 </a:t>
            </a: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(5))</a:t>
            </a:r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(5))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(5), index=['a', 'b', 'c', 'd', 'e'])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print(s, type(s))</a:t>
            </a:r>
          </a:p>
          <a:p>
            <a:r>
              <a:rPr lang="en-US" altLang="ko-KR" sz="1200" dirty="0"/>
              <a:t>print(s1, type(s1))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3484593"/>
            <a:ext cx="3528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[-0.15090796  0.16353861 -0.28383656  1.48342456  1.26292765</a:t>
            </a:r>
            <a:r>
              <a:rPr lang="en-US" altLang="ko-KR" sz="1000" dirty="0" smtClean="0"/>
              <a:t>]</a:t>
            </a:r>
          </a:p>
          <a:p>
            <a:endParaRPr lang="en-US" altLang="ko-KR" sz="1000" dirty="0"/>
          </a:p>
          <a:p>
            <a:r>
              <a:rPr lang="en-US" altLang="ko-KR" sz="1000" dirty="0"/>
              <a:t>(0   -0.708895</a:t>
            </a:r>
          </a:p>
          <a:p>
            <a:r>
              <a:rPr lang="en-US" altLang="ko-KR" sz="1000" dirty="0"/>
              <a:t>1   -0.267631</a:t>
            </a:r>
          </a:p>
          <a:p>
            <a:r>
              <a:rPr lang="en-US" altLang="ko-KR" sz="1000" dirty="0"/>
              <a:t>2    0.587089</a:t>
            </a:r>
          </a:p>
          <a:p>
            <a:r>
              <a:rPr lang="en-US" altLang="ko-KR" sz="1000" dirty="0"/>
              <a:t>3    1.051497</a:t>
            </a:r>
          </a:p>
          <a:p>
            <a:r>
              <a:rPr lang="en-US" altLang="ko-KR" sz="1000" dirty="0"/>
              <a:t>4   -1.143584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float64, &lt;class '</a:t>
            </a:r>
            <a:r>
              <a:rPr lang="en-US" altLang="ko-KR" sz="1000" dirty="0" err="1"/>
              <a:t>pandas.core.series.Series</a:t>
            </a:r>
            <a:r>
              <a:rPr lang="en-US" altLang="ko-KR" sz="1000" dirty="0" smtClean="0"/>
              <a:t>'&gt;)</a:t>
            </a:r>
          </a:p>
          <a:p>
            <a:endParaRPr lang="en-US" altLang="ko-KR" sz="1000" dirty="0"/>
          </a:p>
          <a:p>
            <a:r>
              <a:rPr lang="en-US" altLang="ko-KR" sz="1000" dirty="0"/>
              <a:t>(a    1.125429</a:t>
            </a:r>
          </a:p>
          <a:p>
            <a:r>
              <a:rPr lang="en-US" altLang="ko-KR" sz="1000" dirty="0"/>
              <a:t>b    1.063341</a:t>
            </a:r>
          </a:p>
          <a:p>
            <a:r>
              <a:rPr lang="en-US" altLang="ko-KR" sz="1000" dirty="0"/>
              <a:t>c    0.637474</a:t>
            </a:r>
          </a:p>
          <a:p>
            <a:r>
              <a:rPr lang="en-US" altLang="ko-KR" sz="1000" dirty="0"/>
              <a:t>d    0.966092</a:t>
            </a:r>
          </a:p>
          <a:p>
            <a:r>
              <a:rPr lang="en-US" altLang="ko-KR" sz="1000" dirty="0"/>
              <a:t>e    0.796640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float64, &lt;class '</a:t>
            </a:r>
            <a:r>
              <a:rPr lang="en-US" altLang="ko-KR" sz="1000" dirty="0" err="1"/>
              <a:t>pandas.core.series.Series</a:t>
            </a:r>
            <a:r>
              <a:rPr lang="en-US" altLang="ko-KR" sz="1000" dirty="0"/>
              <a:t>'&gt;)</a:t>
            </a:r>
          </a:p>
        </p:txBody>
      </p:sp>
    </p:spTree>
    <p:extLst>
      <p:ext uri="{BB962C8B-B14F-4D97-AF65-F5344CB8AC3E}">
        <p14:creationId xmlns:p14="http://schemas.microsoft.com/office/powerpoint/2010/main" val="21884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-like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dict</a:t>
            </a:r>
            <a:r>
              <a:rPr lang="ko-KR" altLang="en-US" dirty="0" smtClean="0"/>
              <a:t>를 받아서 </a:t>
            </a: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 = {'a':1,'b':2,'c':3}</a:t>
            </a:r>
          </a:p>
          <a:p>
            <a:r>
              <a:rPr lang="en-US" altLang="ko-KR" sz="1200" dirty="0"/>
              <a:t>s2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(d)</a:t>
            </a:r>
          </a:p>
          <a:p>
            <a:r>
              <a:rPr lang="en-US" altLang="ko-KR" sz="1200" dirty="0"/>
              <a:t>print(s2)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5085184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    1</a:t>
            </a:r>
          </a:p>
          <a:p>
            <a:r>
              <a:rPr lang="en-US" altLang="ko-KR" sz="1000" dirty="0"/>
              <a:t>b    2</a:t>
            </a:r>
          </a:p>
          <a:p>
            <a:r>
              <a:rPr lang="en-US" altLang="ko-KR" sz="1000" dirty="0"/>
              <a:t>c    3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231107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: </a:t>
            </a:r>
            <a:r>
              <a:rPr lang="en-US" altLang="ko-KR" dirty="0" err="1"/>
              <a:t>M</a:t>
            </a:r>
            <a:r>
              <a:rPr lang="en-US" altLang="ko-KR" dirty="0" err="1" smtClean="0"/>
              <a:t>ultiIndex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MultiIndex</a:t>
            </a:r>
            <a:r>
              <a:rPr lang="ko-KR" altLang="en-US" dirty="0" smtClean="0"/>
              <a:t>를 받아 </a:t>
            </a: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arrays = [['bar', 'bar', 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', 'foo', 'foo', '</a:t>
            </a:r>
            <a:r>
              <a:rPr lang="en-US" altLang="ko-KR" sz="1200" dirty="0" err="1"/>
              <a:t>qux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qux</a:t>
            </a:r>
            <a:r>
              <a:rPr lang="en-US" altLang="ko-KR" sz="1200" dirty="0"/>
              <a:t>'],</a:t>
            </a:r>
          </a:p>
          <a:p>
            <a:r>
              <a:rPr lang="en-US" altLang="ko-KR" sz="1200" dirty="0"/>
              <a:t>           ['one', 'two', 'one', 'two', 'one', 'two', 'one', 'two']]</a:t>
            </a:r>
          </a:p>
          <a:p>
            <a:r>
              <a:rPr lang="en-US" altLang="ko-KR" sz="1200" dirty="0"/>
              <a:t>           </a:t>
            </a:r>
          </a:p>
          <a:p>
            <a:r>
              <a:rPr lang="en-US" altLang="ko-KR" sz="1200" dirty="0"/>
              <a:t>tuples = list(zip(*arrays))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index = </a:t>
            </a:r>
            <a:r>
              <a:rPr lang="en-US" altLang="ko-KR" sz="1200" dirty="0" err="1"/>
              <a:t>pd.MultiIndex.from_tuples</a:t>
            </a:r>
            <a:r>
              <a:rPr lang="en-US" altLang="ko-KR" sz="1200" dirty="0"/>
              <a:t>(tuples, names=['first', 'second'])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(8), index=index)</a:t>
            </a:r>
          </a:p>
          <a:p>
            <a:r>
              <a:rPr lang="en-US" altLang="ko-KR" sz="1200" dirty="0"/>
              <a:t>print(s)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4293096"/>
            <a:ext cx="35283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first  second</a:t>
            </a:r>
          </a:p>
          <a:p>
            <a:r>
              <a:rPr lang="en-US" altLang="ko-KR" sz="1000" dirty="0"/>
              <a:t>bar    one      -0.483801</a:t>
            </a:r>
          </a:p>
          <a:p>
            <a:r>
              <a:rPr lang="en-US" altLang="ko-KR" sz="1000" dirty="0"/>
              <a:t>       two       0.727163</a:t>
            </a:r>
          </a:p>
          <a:p>
            <a:r>
              <a:rPr lang="en-US" altLang="ko-KR" sz="1000" dirty="0" err="1"/>
              <a:t>baz</a:t>
            </a:r>
            <a:r>
              <a:rPr lang="en-US" altLang="ko-KR" sz="1000" dirty="0"/>
              <a:t>    one       0.363992</a:t>
            </a:r>
          </a:p>
          <a:p>
            <a:r>
              <a:rPr lang="en-US" altLang="ko-KR" sz="1000" dirty="0"/>
              <a:t>       two       1.078241</a:t>
            </a:r>
          </a:p>
          <a:p>
            <a:r>
              <a:rPr lang="en-US" altLang="ko-KR" sz="1000" dirty="0"/>
              <a:t>foo    one       0.314946</a:t>
            </a:r>
          </a:p>
          <a:p>
            <a:r>
              <a:rPr lang="en-US" altLang="ko-KR" sz="1000" dirty="0"/>
              <a:t>       two      -1.205744</a:t>
            </a:r>
          </a:p>
          <a:p>
            <a:r>
              <a:rPr lang="en-US" altLang="ko-KR" sz="1000" dirty="0" err="1"/>
              <a:t>qux</a:t>
            </a:r>
            <a:r>
              <a:rPr lang="en-US" altLang="ko-KR" sz="1000" dirty="0"/>
              <a:t>    one      -0.387636</a:t>
            </a:r>
          </a:p>
          <a:p>
            <a:r>
              <a:rPr lang="en-US" altLang="ko-KR" sz="1000" dirty="0"/>
              <a:t>       two      -1.015069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40891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smtClean="0"/>
              <a:t>1</a:t>
            </a:r>
            <a:r>
              <a:rPr lang="ko-KR" altLang="en-US" sz="7200" dirty="0" smtClean="0"/>
              <a:t>차원 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ko-KR" altLang="en-US" sz="7200" dirty="0" smtClean="0"/>
              <a:t>데이터 관리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smtClean="0"/>
              <a:t>(series)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91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1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List</a:t>
            </a:r>
            <a:r>
              <a:rPr lang="ko-KR" altLang="en-US" dirty="0" smtClean="0"/>
              <a:t>처럼 인덱스를 조회해서 원소를 검색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s = </a:t>
            </a:r>
            <a:r>
              <a:rPr lang="en-US" altLang="ko-KR" sz="1200" dirty="0" err="1" smtClean="0"/>
              <a:t>pd.Series</a:t>
            </a:r>
            <a:r>
              <a:rPr lang="en-US" altLang="ko-KR" sz="1200" dirty="0" smtClean="0"/>
              <a:t>([0,1,2,3,4])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s1 = </a:t>
            </a:r>
            <a:r>
              <a:rPr lang="en-US" altLang="ko-KR" sz="1200" dirty="0" err="1" smtClean="0"/>
              <a:t>pd.Series</a:t>
            </a:r>
            <a:r>
              <a:rPr lang="en-US" altLang="ko-KR" sz="1200" dirty="0" smtClean="0"/>
              <a:t>([0,1,2,3,4], index=['a', 'b', 'c', 'd', 'e'])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s.index</a:t>
            </a:r>
            <a:r>
              <a:rPr lang="en-US" altLang="ko-KR" sz="1200" dirty="0" smtClean="0"/>
              <a:t>, s[0])</a:t>
            </a:r>
          </a:p>
          <a:p>
            <a:r>
              <a:rPr lang="en-US" altLang="ko-KR" sz="1200" dirty="0" smtClean="0"/>
              <a:t>print(s1.index,s1['a'])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7031" y="5229200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(Int64Index([0, 1, 2, 3, 4], </a:t>
            </a:r>
            <a:r>
              <a:rPr lang="en-US" altLang="ko-KR" sz="1000" dirty="0" err="1" smtClean="0"/>
              <a:t>dtype</a:t>
            </a:r>
            <a:r>
              <a:rPr lang="en-US" altLang="ko-KR" sz="1000" dirty="0" smtClean="0"/>
              <a:t>='int64'), 0)</a:t>
            </a:r>
          </a:p>
          <a:p>
            <a:r>
              <a:rPr lang="en-US" altLang="ko-KR" sz="1000" dirty="0" smtClean="0"/>
              <a:t>(Index([</a:t>
            </a:r>
            <a:r>
              <a:rPr lang="en-US" altLang="ko-KR" sz="1000" dirty="0" err="1" smtClean="0"/>
              <a:t>u'a</a:t>
            </a:r>
            <a:r>
              <a:rPr lang="en-US" altLang="ko-KR" sz="1000" dirty="0" smtClean="0"/>
              <a:t>', </a:t>
            </a:r>
            <a:r>
              <a:rPr lang="en-US" altLang="ko-KR" sz="1000" dirty="0" err="1" smtClean="0"/>
              <a:t>u'b</a:t>
            </a:r>
            <a:r>
              <a:rPr lang="en-US" altLang="ko-KR" sz="1000" dirty="0" smtClean="0"/>
              <a:t>', </a:t>
            </a:r>
            <a:r>
              <a:rPr lang="en-US" altLang="ko-KR" sz="1000" dirty="0" err="1" smtClean="0"/>
              <a:t>u'c</a:t>
            </a:r>
            <a:r>
              <a:rPr lang="en-US" altLang="ko-KR" sz="1000" dirty="0" smtClean="0"/>
              <a:t>', </a:t>
            </a:r>
            <a:r>
              <a:rPr lang="en-US" altLang="ko-KR" sz="1000" dirty="0" err="1" smtClean="0"/>
              <a:t>u'd</a:t>
            </a:r>
            <a:r>
              <a:rPr lang="en-US" altLang="ko-KR" sz="1000" dirty="0" smtClean="0"/>
              <a:t>', </a:t>
            </a:r>
            <a:r>
              <a:rPr lang="en-US" altLang="ko-KR" sz="1000" dirty="0" err="1" smtClean="0"/>
              <a:t>u'e</a:t>
            </a:r>
            <a:r>
              <a:rPr lang="en-US" altLang="ko-KR" sz="1000" dirty="0" smtClean="0"/>
              <a:t>'], </a:t>
            </a:r>
            <a:r>
              <a:rPr lang="en-US" altLang="ko-KR" sz="1000" dirty="0" err="1" smtClean="0"/>
              <a:t>dtype</a:t>
            </a:r>
            <a:r>
              <a:rPr lang="en-US" altLang="ko-KR" sz="1000" dirty="0" smtClean="0"/>
              <a:t>='object'), 0)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14685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slice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slice</a:t>
            </a:r>
            <a:r>
              <a:rPr lang="ko-KR" altLang="en-US" dirty="0" smtClean="0"/>
              <a:t>는 순서를 표시하므로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가 문자여도 가능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([0,1,2,3,4])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([0,1,2,3,4], index=['a', 'b', 'c', 'd', 'e'])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print(s[0:3])</a:t>
            </a:r>
          </a:p>
          <a:p>
            <a:r>
              <a:rPr lang="en-US" altLang="ko-KR" sz="1200" dirty="0"/>
              <a:t>print(s1['</a:t>
            </a:r>
            <a:r>
              <a:rPr lang="en-US" altLang="ko-KR" sz="1200" dirty="0" err="1"/>
              <a:t>a':'c</a:t>
            </a:r>
            <a:r>
              <a:rPr lang="en-US" altLang="ko-KR" sz="1200" dirty="0"/>
              <a:t>'])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4490966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0    0</a:t>
            </a:r>
          </a:p>
          <a:p>
            <a:r>
              <a:rPr lang="en-US" altLang="ko-KR" sz="1000" dirty="0"/>
              <a:t>1    1</a:t>
            </a:r>
          </a:p>
          <a:p>
            <a:r>
              <a:rPr lang="en-US" altLang="ko-KR" sz="1000" dirty="0"/>
              <a:t>2    2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  <a:p>
            <a:r>
              <a:rPr lang="en-US" altLang="ko-KR" sz="1000" dirty="0"/>
              <a:t>a    0</a:t>
            </a:r>
          </a:p>
          <a:p>
            <a:r>
              <a:rPr lang="en-US" altLang="ko-KR" sz="1000" dirty="0"/>
              <a:t>b    1</a:t>
            </a:r>
          </a:p>
          <a:p>
            <a:r>
              <a:rPr lang="en-US" altLang="ko-KR" sz="1000" dirty="0"/>
              <a:t>c    2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158646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index </a:t>
            </a:r>
            <a:r>
              <a:rPr lang="ko-KR" altLang="en-US" dirty="0" smtClean="0"/>
              <a:t>직접 대응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처럼 조회조건에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리스트넣어</a:t>
            </a:r>
            <a:r>
              <a:rPr lang="ko-KR" altLang="en-US" dirty="0" smtClean="0"/>
              <a:t> 검색 가능 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([0,1,2,3,4])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([0,1,2,3,4], index=['a', 'b', 'c', 'd', 'e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print(s[[4,3,1]])</a:t>
            </a:r>
          </a:p>
          <a:p>
            <a:r>
              <a:rPr lang="en-US" altLang="ko-KR" sz="1200" dirty="0"/>
              <a:t>print(s1[['</a:t>
            </a:r>
            <a:r>
              <a:rPr lang="en-US" altLang="ko-KR" sz="1200" dirty="0" err="1"/>
              <a:t>d','a','c</a:t>
            </a:r>
            <a:r>
              <a:rPr lang="en-US" altLang="ko-KR" sz="1200" dirty="0"/>
              <a:t>']])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4490966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4    4</a:t>
            </a:r>
          </a:p>
          <a:p>
            <a:r>
              <a:rPr lang="en-US" altLang="ko-KR" sz="1000" dirty="0"/>
              <a:t>3    3</a:t>
            </a:r>
          </a:p>
          <a:p>
            <a:r>
              <a:rPr lang="en-US" altLang="ko-KR" sz="1000" dirty="0"/>
              <a:t>1    1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  <a:p>
            <a:r>
              <a:rPr lang="en-US" altLang="ko-KR" sz="1000" dirty="0"/>
              <a:t>d    3</a:t>
            </a:r>
          </a:p>
          <a:p>
            <a:r>
              <a:rPr lang="en-US" altLang="ko-KR" sz="1000" dirty="0"/>
              <a:t>a    0</a:t>
            </a:r>
          </a:p>
          <a:p>
            <a:r>
              <a:rPr lang="en-US" altLang="ko-KR" sz="1000" dirty="0"/>
              <a:t>c    2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174348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논리식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처럼 조회조건도 논리식으로 처리가 가능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([0,1,2,3,4])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([0,1,2,3,4], index=['a', 'b', 'c', 'd', 'e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print(s[s&lt;3])</a:t>
            </a:r>
          </a:p>
          <a:p>
            <a:r>
              <a:rPr lang="en-US" altLang="ko-KR" sz="1200" dirty="0"/>
              <a:t>print(s1[s1&gt;3])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4490966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0    0</a:t>
            </a:r>
          </a:p>
          <a:p>
            <a:r>
              <a:rPr lang="en-US" altLang="ko-KR" sz="1000" dirty="0"/>
              <a:t>1    1</a:t>
            </a:r>
          </a:p>
          <a:p>
            <a:r>
              <a:rPr lang="en-US" altLang="ko-KR" sz="1000" dirty="0"/>
              <a:t>2    2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  <a:p>
            <a:r>
              <a:rPr lang="en-US" altLang="ko-KR" sz="1000" dirty="0"/>
              <a:t>e    4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269683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No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범위가 벗어나면 </a:t>
            </a:r>
            <a:r>
              <a:rPr lang="en-US" altLang="ko-KR" dirty="0" err="1" smtClean="0"/>
              <a:t>KeyError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 = {'a':1,'b':2,'c':3}</a:t>
            </a:r>
          </a:p>
          <a:p>
            <a:r>
              <a:rPr lang="en-US" altLang="ko-KR" sz="1200" dirty="0"/>
              <a:t>s2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(d)</a:t>
            </a:r>
          </a:p>
          <a:p>
            <a:r>
              <a:rPr lang="en-US" altLang="ko-KR" sz="1200" dirty="0"/>
              <a:t>print(s2)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print(s2['d'])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4490966"/>
            <a:ext cx="3528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KeyError</a:t>
            </a:r>
            <a:r>
              <a:rPr lang="en-US" altLang="ko-KR" sz="1000" dirty="0"/>
              <a:t>: 'd'</a:t>
            </a:r>
          </a:p>
        </p:txBody>
      </p:sp>
    </p:spTree>
    <p:extLst>
      <p:ext uri="{BB962C8B-B14F-4D97-AF65-F5344CB8AC3E}">
        <p14:creationId xmlns:p14="http://schemas.microsoft.com/office/powerpoint/2010/main" val="424706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get()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범위가 벗어나도 </a:t>
            </a:r>
            <a:r>
              <a:rPr lang="en-US" altLang="ko-KR" dirty="0" err="1" smtClean="0"/>
              <a:t>KeyError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발생하지 않으려면 </a:t>
            </a:r>
            <a:r>
              <a:rPr lang="en-US" altLang="ko-KR" dirty="0" smtClean="0"/>
              <a:t>get()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 = {'a':1,'b':2,'c':3}</a:t>
            </a:r>
          </a:p>
          <a:p>
            <a:r>
              <a:rPr lang="en-US" altLang="ko-KR" sz="1200" dirty="0"/>
              <a:t>s2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(d)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print(s2.get('d'))</a:t>
            </a:r>
          </a:p>
          <a:p>
            <a:r>
              <a:rPr lang="en-US" altLang="ko-KR" sz="1200" dirty="0"/>
              <a:t>print(s2.get('d',</a:t>
            </a:r>
            <a:r>
              <a:rPr lang="en-US" altLang="ko-KR" sz="1200" dirty="0" err="1"/>
              <a:t>np.nan</a:t>
            </a:r>
            <a:r>
              <a:rPr lang="en-US" altLang="ko-KR" sz="1200" dirty="0"/>
              <a:t>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4490966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None</a:t>
            </a:r>
          </a:p>
          <a:p>
            <a:r>
              <a:rPr lang="en-US" altLang="ko-KR" sz="1000" dirty="0"/>
              <a:t>nan</a:t>
            </a:r>
          </a:p>
        </p:txBody>
      </p:sp>
    </p:spTree>
    <p:extLst>
      <p:ext uri="{BB962C8B-B14F-4D97-AF65-F5344CB8AC3E}">
        <p14:creationId xmlns:p14="http://schemas.microsoft.com/office/powerpoint/2010/main" val="19991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multi index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10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Multi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첫번째</a:t>
            </a:r>
            <a:r>
              <a:rPr lang="ko-KR" altLang="en-US" dirty="0" smtClean="0"/>
              <a:t> 인덱스만 넣을 경우는 해당 하위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와 값이 출력되고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인덱스를 모두 넣을 경우는 값만 출력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4824536" cy="365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arrays = [['bar', 'bar', 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', 'foo', 'foo', '</a:t>
            </a:r>
            <a:r>
              <a:rPr lang="en-US" altLang="ko-KR" sz="1200" dirty="0" err="1"/>
              <a:t>qux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qux</a:t>
            </a:r>
            <a:r>
              <a:rPr lang="en-US" altLang="ko-KR" sz="1200" dirty="0"/>
              <a:t>'],</a:t>
            </a:r>
          </a:p>
          <a:p>
            <a:r>
              <a:rPr lang="en-US" altLang="ko-KR" sz="1200" dirty="0"/>
              <a:t>           ['one', 'two', 'one', 'two', 'one', 'two', 'one', 'two']]</a:t>
            </a:r>
          </a:p>
          <a:p>
            <a:r>
              <a:rPr lang="en-US" altLang="ko-KR" sz="1200" dirty="0"/>
              <a:t>           </a:t>
            </a:r>
          </a:p>
          <a:p>
            <a:r>
              <a:rPr lang="en-US" altLang="ko-KR" sz="1200" dirty="0"/>
              <a:t>tuples = list(zip(*arrays))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index = </a:t>
            </a:r>
            <a:r>
              <a:rPr lang="en-US" altLang="ko-KR" sz="1200" dirty="0" err="1"/>
              <a:t>pd.MultiIndex.from_tuples</a:t>
            </a:r>
            <a:r>
              <a:rPr lang="en-US" altLang="ko-KR" sz="1200" dirty="0"/>
              <a:t>(tuples, names=['first', 'second'])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(8), index=index)</a:t>
            </a:r>
          </a:p>
          <a:p>
            <a:r>
              <a:rPr lang="en-US" altLang="ko-KR" sz="1200" dirty="0"/>
              <a:t>print(s)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print(s['bar'])</a:t>
            </a:r>
          </a:p>
          <a:p>
            <a:r>
              <a:rPr lang="en-US" altLang="ko-KR" sz="1200" dirty="0"/>
              <a:t>print(s['</a:t>
            </a:r>
            <a:r>
              <a:rPr lang="en-US" altLang="ko-KR" sz="1200" dirty="0" err="1"/>
              <a:t>bar','one</a:t>
            </a:r>
            <a:r>
              <a:rPr lang="en-US" altLang="ko-KR" sz="1200" dirty="0" smtClean="0"/>
              <a:t>']) # </a:t>
            </a:r>
            <a:r>
              <a:rPr lang="ko-KR" altLang="en-US" sz="1200" dirty="0" err="1" smtClean="0"/>
              <a:t>첫번째와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두번째</a:t>
            </a:r>
            <a:r>
              <a:rPr lang="ko-KR" altLang="en-US" sz="1200" dirty="0" smtClean="0"/>
              <a:t> 인덱스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156176" y="3569744"/>
            <a:ext cx="23762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first  second</a:t>
            </a:r>
          </a:p>
          <a:p>
            <a:r>
              <a:rPr lang="en-US" altLang="ko-KR" sz="1000" dirty="0"/>
              <a:t>bar    one       0.447746</a:t>
            </a:r>
          </a:p>
          <a:p>
            <a:r>
              <a:rPr lang="en-US" altLang="ko-KR" sz="1000" dirty="0"/>
              <a:t>       two      -0.564082</a:t>
            </a:r>
          </a:p>
          <a:p>
            <a:r>
              <a:rPr lang="en-US" altLang="ko-KR" sz="1000" dirty="0" err="1"/>
              <a:t>baz</a:t>
            </a:r>
            <a:r>
              <a:rPr lang="en-US" altLang="ko-KR" sz="1000" dirty="0"/>
              <a:t>    one      -0.951146</a:t>
            </a:r>
          </a:p>
          <a:p>
            <a:r>
              <a:rPr lang="en-US" altLang="ko-KR" sz="1000" dirty="0"/>
              <a:t>       two       0.966715</a:t>
            </a:r>
          </a:p>
          <a:p>
            <a:r>
              <a:rPr lang="en-US" altLang="ko-KR" sz="1000" dirty="0"/>
              <a:t>foo    one       0.994714</a:t>
            </a:r>
          </a:p>
          <a:p>
            <a:r>
              <a:rPr lang="en-US" altLang="ko-KR" sz="1000" dirty="0"/>
              <a:t>       two      -0.501969</a:t>
            </a:r>
          </a:p>
          <a:p>
            <a:r>
              <a:rPr lang="en-US" altLang="ko-KR" sz="1000" dirty="0" err="1"/>
              <a:t>qux</a:t>
            </a:r>
            <a:r>
              <a:rPr lang="en-US" altLang="ko-KR" sz="1000" dirty="0"/>
              <a:t>    one       0.208027</a:t>
            </a:r>
          </a:p>
          <a:p>
            <a:r>
              <a:rPr lang="en-US" altLang="ko-KR" sz="1000" dirty="0"/>
              <a:t>       two       0.496674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float64</a:t>
            </a:r>
          </a:p>
          <a:p>
            <a:r>
              <a:rPr lang="en-US" altLang="ko-KR" sz="1000" dirty="0"/>
              <a:t>second</a:t>
            </a:r>
          </a:p>
          <a:p>
            <a:r>
              <a:rPr lang="en-US" altLang="ko-KR" sz="1000" dirty="0"/>
              <a:t>one    0.447746</a:t>
            </a:r>
          </a:p>
          <a:p>
            <a:r>
              <a:rPr lang="en-US" altLang="ko-KR" sz="1000" dirty="0"/>
              <a:t>two   -0.564082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float64</a:t>
            </a:r>
          </a:p>
          <a:p>
            <a:r>
              <a:rPr lang="en-US" altLang="ko-KR" sz="1000" dirty="0" smtClean="0"/>
              <a:t>0.447745697452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60587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</a:t>
            </a:r>
            <a:r>
              <a:rPr lang="ko-KR" altLang="en-US" dirty="0" smtClean="0"/>
              <a:t>산술연산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75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scala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scala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값과 계산시 전체를 </a:t>
            </a:r>
            <a:r>
              <a:rPr lang="en-US" altLang="ko-KR" dirty="0" smtClean="0"/>
              <a:t>vector </a:t>
            </a:r>
            <a:r>
              <a:rPr lang="ko-KR" altLang="en-US" dirty="0" smtClean="0"/>
              <a:t>값으로 전환해서 계산 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 = {'a':1,'b':2,'c':3}</a:t>
            </a:r>
          </a:p>
          <a:p>
            <a:r>
              <a:rPr lang="en-US" altLang="ko-KR" sz="1200" dirty="0"/>
              <a:t>s2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(d)</a:t>
            </a:r>
          </a:p>
          <a:p>
            <a:r>
              <a:rPr lang="en-US" altLang="ko-KR" sz="1200" dirty="0"/>
              <a:t>print(s2 + 1)</a:t>
            </a:r>
          </a:p>
          <a:p>
            <a:r>
              <a:rPr lang="en-US" altLang="ko-KR" sz="1200" dirty="0"/>
              <a:t>print(s2 - 1)</a:t>
            </a:r>
          </a:p>
          <a:p>
            <a:r>
              <a:rPr lang="en-US" altLang="ko-KR" sz="1200" dirty="0"/>
              <a:t>print(s2 * 3)</a:t>
            </a:r>
          </a:p>
          <a:p>
            <a:r>
              <a:rPr lang="en-US" altLang="ko-KR" sz="1200" dirty="0"/>
              <a:t>print(s2 / 2)</a:t>
            </a:r>
          </a:p>
          <a:p>
            <a:r>
              <a:rPr lang="en-US" altLang="ko-KR" sz="1200" dirty="0"/>
              <a:t>print(s2 // 2)</a:t>
            </a:r>
          </a:p>
          <a:p>
            <a:r>
              <a:rPr lang="en-US" altLang="ko-KR" sz="1200" dirty="0"/>
              <a:t>print(s2 % 2)))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2780928"/>
            <a:ext cx="3528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    2</a:t>
            </a:r>
          </a:p>
          <a:p>
            <a:r>
              <a:rPr lang="en-US" altLang="ko-KR" sz="900" dirty="0"/>
              <a:t>b    3</a:t>
            </a:r>
          </a:p>
          <a:p>
            <a:r>
              <a:rPr lang="en-US" altLang="ko-KR" sz="900" dirty="0"/>
              <a:t>c    4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</a:t>
            </a:r>
          </a:p>
          <a:p>
            <a:r>
              <a:rPr lang="en-US" altLang="ko-KR" sz="900" dirty="0"/>
              <a:t>a    0</a:t>
            </a:r>
          </a:p>
          <a:p>
            <a:r>
              <a:rPr lang="en-US" altLang="ko-KR" sz="900" dirty="0"/>
              <a:t>b    1</a:t>
            </a:r>
          </a:p>
          <a:p>
            <a:r>
              <a:rPr lang="en-US" altLang="ko-KR" sz="900" dirty="0"/>
              <a:t>c    2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</a:t>
            </a:r>
          </a:p>
          <a:p>
            <a:r>
              <a:rPr lang="en-US" altLang="ko-KR" sz="900" dirty="0"/>
              <a:t>a    3</a:t>
            </a:r>
          </a:p>
          <a:p>
            <a:r>
              <a:rPr lang="en-US" altLang="ko-KR" sz="900" dirty="0"/>
              <a:t>b    6</a:t>
            </a:r>
          </a:p>
          <a:p>
            <a:r>
              <a:rPr lang="en-US" altLang="ko-KR" sz="900" dirty="0"/>
              <a:t>c    9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</a:t>
            </a:r>
          </a:p>
          <a:p>
            <a:r>
              <a:rPr lang="en-US" altLang="ko-KR" sz="900" dirty="0"/>
              <a:t>a    0.5</a:t>
            </a:r>
          </a:p>
          <a:p>
            <a:r>
              <a:rPr lang="en-US" altLang="ko-KR" sz="900" dirty="0"/>
              <a:t>b    1.0</a:t>
            </a:r>
          </a:p>
          <a:p>
            <a:r>
              <a:rPr lang="en-US" altLang="ko-KR" sz="900" dirty="0"/>
              <a:t>c    1.5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float64</a:t>
            </a:r>
          </a:p>
          <a:p>
            <a:r>
              <a:rPr lang="en-US" altLang="ko-KR" sz="900" dirty="0"/>
              <a:t>a    0</a:t>
            </a:r>
          </a:p>
          <a:p>
            <a:r>
              <a:rPr lang="en-US" altLang="ko-KR" sz="900" dirty="0"/>
              <a:t>b    1</a:t>
            </a:r>
          </a:p>
          <a:p>
            <a:r>
              <a:rPr lang="en-US" altLang="ko-KR" sz="900" dirty="0"/>
              <a:t>c    1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</a:t>
            </a:r>
          </a:p>
          <a:p>
            <a:r>
              <a:rPr lang="en-US" altLang="ko-KR" sz="900" dirty="0"/>
              <a:t>a    1</a:t>
            </a:r>
          </a:p>
          <a:p>
            <a:r>
              <a:rPr lang="en-US" altLang="ko-KR" sz="900" dirty="0"/>
              <a:t>b    0</a:t>
            </a:r>
          </a:p>
          <a:p>
            <a:r>
              <a:rPr lang="en-US" altLang="ko-KR" sz="900" dirty="0"/>
              <a:t>c    1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199240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</a:t>
            </a:r>
            <a:r>
              <a:rPr lang="en-US" altLang="ko-KR" dirty="0" smtClean="0"/>
              <a:t>vector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는 크기에 맞춰 계산 하므로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가 매칭되지 않을 경우는 </a:t>
            </a:r>
            <a:r>
              <a:rPr lang="en-US" altLang="ko-KR" dirty="0" err="1" smtClean="0"/>
              <a:t>NaN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 = {'a':1,'b':2,'c':3}</a:t>
            </a:r>
          </a:p>
          <a:p>
            <a:r>
              <a:rPr lang="en-US" altLang="ko-KR" sz="1200" dirty="0"/>
              <a:t>s2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print(s2 + s2)</a:t>
            </a:r>
          </a:p>
          <a:p>
            <a:r>
              <a:rPr lang="en-US" altLang="ko-KR" sz="1200" dirty="0"/>
              <a:t>print(s2 + s2[0:2])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0032" y="4725144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    2</a:t>
            </a:r>
          </a:p>
          <a:p>
            <a:r>
              <a:rPr lang="en-US" altLang="ko-KR" sz="900" dirty="0"/>
              <a:t>b    4</a:t>
            </a:r>
          </a:p>
          <a:p>
            <a:r>
              <a:rPr lang="en-US" altLang="ko-KR" sz="900" dirty="0"/>
              <a:t>c    6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</a:t>
            </a:r>
          </a:p>
          <a:p>
            <a:r>
              <a:rPr lang="en-US" altLang="ko-KR" sz="900" dirty="0"/>
              <a:t>a     2</a:t>
            </a:r>
          </a:p>
          <a:p>
            <a:r>
              <a:rPr lang="en-US" altLang="ko-KR" sz="900" dirty="0"/>
              <a:t>b     4</a:t>
            </a:r>
          </a:p>
          <a:p>
            <a:r>
              <a:rPr lang="en-US" altLang="ko-KR" sz="900" dirty="0"/>
              <a:t>c   </a:t>
            </a:r>
            <a:r>
              <a:rPr lang="en-US" altLang="ko-KR" sz="900" dirty="0" err="1"/>
              <a:t>NaN</a:t>
            </a:r>
            <a:endParaRPr lang="en-US" altLang="ko-KR" sz="900" dirty="0"/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418460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간 산술연산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대한 산술연산</a:t>
            </a:r>
            <a:r>
              <a:rPr lang="en-US" altLang="ko-KR" dirty="0" smtClean="0"/>
              <a:t>(+,-,*,/,//,%)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obj2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([1,2,3,4])</a:t>
            </a:r>
          </a:p>
          <a:p>
            <a:r>
              <a:rPr lang="en-US" altLang="ko-KR" sz="1200" dirty="0"/>
              <a:t>obj3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([5,6,7,8])</a:t>
            </a:r>
          </a:p>
          <a:p>
            <a:r>
              <a:rPr lang="en-US" altLang="ko-KR" sz="1200" dirty="0"/>
              <a:t>print(obj2+obj3)</a:t>
            </a:r>
          </a:p>
          <a:p>
            <a:r>
              <a:rPr lang="en-US" altLang="ko-KR" sz="1200" dirty="0"/>
              <a:t>print(obj2-obj3)</a:t>
            </a:r>
          </a:p>
          <a:p>
            <a:r>
              <a:rPr lang="en-US" altLang="ko-KR" sz="1200" dirty="0"/>
              <a:t>print(obj2*obj3)</a:t>
            </a:r>
          </a:p>
          <a:p>
            <a:r>
              <a:rPr lang="en-US" altLang="ko-KR" sz="1200" dirty="0"/>
              <a:t>print(obj2/obj3)</a:t>
            </a:r>
          </a:p>
          <a:p>
            <a:r>
              <a:rPr lang="en-US" altLang="ko-KR" sz="1200" dirty="0"/>
              <a:t>print(obj2//obj3)</a:t>
            </a:r>
          </a:p>
          <a:p>
            <a:r>
              <a:rPr lang="en-US" altLang="ko-KR" sz="1200" dirty="0"/>
              <a:t>print(obj2%obj3)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2780928"/>
            <a:ext cx="35283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0     6</a:t>
            </a:r>
          </a:p>
          <a:p>
            <a:r>
              <a:rPr lang="en-US" altLang="ko-KR" sz="800" dirty="0"/>
              <a:t>1     8</a:t>
            </a:r>
          </a:p>
          <a:p>
            <a:r>
              <a:rPr lang="en-US" altLang="ko-KR" sz="800" dirty="0"/>
              <a:t>2    10</a:t>
            </a:r>
          </a:p>
          <a:p>
            <a:r>
              <a:rPr lang="en-US" altLang="ko-KR" sz="800" dirty="0"/>
              <a:t>3    12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</a:t>
            </a:r>
          </a:p>
          <a:p>
            <a:r>
              <a:rPr lang="en-US" altLang="ko-KR" sz="800" dirty="0"/>
              <a:t>0   -4</a:t>
            </a:r>
          </a:p>
          <a:p>
            <a:r>
              <a:rPr lang="en-US" altLang="ko-KR" sz="800" dirty="0"/>
              <a:t>1   -4</a:t>
            </a:r>
          </a:p>
          <a:p>
            <a:r>
              <a:rPr lang="en-US" altLang="ko-KR" sz="800" dirty="0"/>
              <a:t>2   -4</a:t>
            </a:r>
          </a:p>
          <a:p>
            <a:r>
              <a:rPr lang="en-US" altLang="ko-KR" sz="800" dirty="0"/>
              <a:t>3   -4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</a:t>
            </a:r>
          </a:p>
          <a:p>
            <a:r>
              <a:rPr lang="en-US" altLang="ko-KR" sz="800" dirty="0"/>
              <a:t>0     5</a:t>
            </a:r>
          </a:p>
          <a:p>
            <a:r>
              <a:rPr lang="en-US" altLang="ko-KR" sz="800" dirty="0"/>
              <a:t>1    12</a:t>
            </a:r>
          </a:p>
          <a:p>
            <a:r>
              <a:rPr lang="en-US" altLang="ko-KR" sz="800" dirty="0"/>
              <a:t>2    21</a:t>
            </a:r>
          </a:p>
          <a:p>
            <a:r>
              <a:rPr lang="en-US" altLang="ko-KR" sz="800" dirty="0"/>
              <a:t>3    32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</a:t>
            </a:r>
          </a:p>
          <a:p>
            <a:r>
              <a:rPr lang="en-US" altLang="ko-KR" sz="800" dirty="0"/>
              <a:t>0    0.200000</a:t>
            </a:r>
          </a:p>
          <a:p>
            <a:r>
              <a:rPr lang="en-US" altLang="ko-KR" sz="800" dirty="0"/>
              <a:t>1    0.333333</a:t>
            </a:r>
          </a:p>
          <a:p>
            <a:r>
              <a:rPr lang="en-US" altLang="ko-KR" sz="800" dirty="0"/>
              <a:t>2    0.428571</a:t>
            </a:r>
          </a:p>
          <a:p>
            <a:r>
              <a:rPr lang="en-US" altLang="ko-KR" sz="800" dirty="0"/>
              <a:t>3    0.500000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</a:t>
            </a:r>
          </a:p>
          <a:p>
            <a:r>
              <a:rPr lang="en-US" altLang="ko-KR" sz="800" dirty="0"/>
              <a:t>0    0</a:t>
            </a:r>
          </a:p>
          <a:p>
            <a:r>
              <a:rPr lang="en-US" altLang="ko-KR" sz="800" dirty="0"/>
              <a:t>1    0</a:t>
            </a:r>
          </a:p>
          <a:p>
            <a:r>
              <a:rPr lang="en-US" altLang="ko-KR" sz="800" dirty="0"/>
              <a:t>2    0</a:t>
            </a:r>
          </a:p>
          <a:p>
            <a:r>
              <a:rPr lang="en-US" altLang="ko-KR" sz="800" dirty="0"/>
              <a:t>3    0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</a:t>
            </a:r>
          </a:p>
          <a:p>
            <a:r>
              <a:rPr lang="en-US" altLang="ko-KR" sz="800" dirty="0"/>
              <a:t>0    1</a:t>
            </a:r>
          </a:p>
          <a:p>
            <a:r>
              <a:rPr lang="en-US" altLang="ko-KR" sz="800" dirty="0"/>
              <a:t>1    2</a:t>
            </a:r>
          </a:p>
          <a:p>
            <a:r>
              <a:rPr lang="en-US" altLang="ko-KR" sz="800" dirty="0"/>
              <a:t>2    3</a:t>
            </a:r>
          </a:p>
          <a:p>
            <a:r>
              <a:rPr lang="en-US" altLang="ko-KR" sz="800" dirty="0"/>
              <a:t>3    4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14483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</a:t>
            </a:r>
            <a:r>
              <a:rPr lang="en-US" altLang="ko-KR" dirty="0" err="1" smtClean="0"/>
              <a:t>NaN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32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생성시 값이 없을 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 fontScale="85000" lnSpcReduction="2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원소가 </a:t>
            </a:r>
            <a:r>
              <a:rPr lang="en-US" altLang="ko-KR" dirty="0" err="1" smtClean="0"/>
              <a:t>NaN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타입일 경우 </a:t>
            </a:r>
            <a:r>
              <a:rPr lang="en-US" altLang="ko-KR" dirty="0" err="1" smtClean="0"/>
              <a:t>dtype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float64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세팅되고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add </a:t>
            </a:r>
            <a:r>
              <a:rPr lang="ko-KR" altLang="en-US" dirty="0" smtClean="0"/>
              <a:t>처리시 결과가 </a:t>
            </a:r>
            <a:r>
              <a:rPr lang="en-US" altLang="ko-KR" dirty="0" err="1" smtClean="0"/>
              <a:t>NaN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처리됨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 smtClean="0"/>
              <a:t>add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NaN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있을 경우 </a:t>
            </a:r>
            <a:r>
              <a:rPr lang="en-US" altLang="ko-KR" dirty="0" err="1" smtClean="0"/>
              <a:t>fill_value</a:t>
            </a:r>
            <a:r>
              <a:rPr lang="en-US" altLang="ko-KR" dirty="0"/>
              <a:t> </a:t>
            </a:r>
            <a:r>
              <a:rPr lang="ko-KR" altLang="en-US" dirty="0" smtClean="0"/>
              <a:t>인자에 초기값을 부여해야 함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744416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obj2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([1,2,3,4])</a:t>
            </a:r>
          </a:p>
          <a:p>
            <a:r>
              <a:rPr lang="en-US" altLang="ko-KR" sz="1200" dirty="0" smtClean="0"/>
              <a:t>obj4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(index=[0,1,2,3])</a:t>
            </a:r>
          </a:p>
          <a:p>
            <a:r>
              <a:rPr lang="en-US" altLang="ko-KR" sz="1200" dirty="0"/>
              <a:t>print(obj4)</a:t>
            </a:r>
          </a:p>
          <a:p>
            <a:r>
              <a:rPr lang="en-US" altLang="ko-KR" sz="1200" dirty="0"/>
              <a:t>print(obj2.add(obj4,fill_value=0))</a:t>
            </a:r>
          </a:p>
          <a:p>
            <a:r>
              <a:rPr lang="en-US" altLang="ko-KR" sz="1200" dirty="0"/>
              <a:t>obj2.astype(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=np.int64)</a:t>
            </a:r>
          </a:p>
          <a:p>
            <a:r>
              <a:rPr lang="en-US" altLang="ko-KR" sz="1200" dirty="0"/>
              <a:t>print(obj2)</a:t>
            </a:r>
          </a:p>
          <a:p>
            <a:r>
              <a:rPr lang="en-US" altLang="ko-KR" sz="1200" dirty="0"/>
              <a:t>print(obj2.add(obj4))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68754" y="3645024"/>
            <a:ext cx="3528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/>
              <a:t>1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/>
              <a:t>2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/>
              <a:t>3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</a:t>
            </a:r>
          </a:p>
          <a:p>
            <a:r>
              <a:rPr lang="en-US" altLang="ko-KR" sz="800" dirty="0"/>
              <a:t>0    1.0</a:t>
            </a:r>
          </a:p>
          <a:p>
            <a:r>
              <a:rPr lang="en-US" altLang="ko-KR" sz="800" dirty="0"/>
              <a:t>1    2.0</a:t>
            </a:r>
          </a:p>
          <a:p>
            <a:r>
              <a:rPr lang="en-US" altLang="ko-KR" sz="800" dirty="0"/>
              <a:t>2    3.0</a:t>
            </a:r>
          </a:p>
          <a:p>
            <a:r>
              <a:rPr lang="en-US" altLang="ko-KR" sz="800" dirty="0"/>
              <a:t>3    4.0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</a:t>
            </a:r>
          </a:p>
          <a:p>
            <a:r>
              <a:rPr lang="en-US" altLang="ko-KR" sz="800" dirty="0"/>
              <a:t>0    1</a:t>
            </a:r>
          </a:p>
          <a:p>
            <a:r>
              <a:rPr lang="en-US" altLang="ko-KR" sz="800" dirty="0"/>
              <a:t>1    2</a:t>
            </a:r>
          </a:p>
          <a:p>
            <a:r>
              <a:rPr lang="en-US" altLang="ko-KR" sz="800" dirty="0"/>
              <a:t>2    3</a:t>
            </a:r>
          </a:p>
          <a:p>
            <a:r>
              <a:rPr lang="en-US" altLang="ko-KR" sz="800" dirty="0"/>
              <a:t>3    4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</a:t>
            </a:r>
          </a:p>
          <a:p>
            <a:r>
              <a:rPr lang="en-US" altLang="ko-KR" sz="800" dirty="0"/>
              <a:t>0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/>
              <a:t>1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/>
              <a:t>2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/>
              <a:t>3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</a:t>
            </a:r>
            <a:r>
              <a:rPr lang="en-US" altLang="ko-KR" sz="800" dirty="0" smtClean="0"/>
              <a:t>float64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1521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 smtClean="0"/>
              <a:t>들을 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:append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 fontScale="925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 </a:t>
            </a:r>
            <a:r>
              <a:rPr lang="ko-KR" altLang="en-US" dirty="0" smtClean="0"/>
              <a:t>들을 연결하기 위해 </a:t>
            </a:r>
            <a:r>
              <a:rPr lang="en-US" altLang="ko-KR" dirty="0" smtClean="0"/>
              <a:t>append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사용함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Verify_integrity</a:t>
            </a:r>
            <a:r>
              <a:rPr lang="en-US" altLang="ko-KR" dirty="0" smtClean="0"/>
              <a:t>=True </a:t>
            </a:r>
            <a:r>
              <a:rPr lang="ko-KR" altLang="en-US" dirty="0" smtClean="0"/>
              <a:t>줄 경우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중복 시 오류</a:t>
            </a:r>
            <a:r>
              <a:rPr lang="en-US" altLang="ko-KR" dirty="0" smtClean="0"/>
              <a:t>(</a:t>
            </a:r>
            <a:r>
              <a:rPr lang="en-US" altLang="ko-KR" dirty="0" err="1"/>
              <a:t>ValueError</a:t>
            </a:r>
            <a:r>
              <a:rPr lang="en-US" altLang="ko-KR" dirty="0"/>
              <a:t>: Indexes have overlapping </a:t>
            </a:r>
            <a:r>
              <a:rPr lang="en-US" altLang="ko-KR" dirty="0" smtClean="0"/>
              <a:t>values:)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obj4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(index=[0,1,2,3])</a:t>
            </a:r>
          </a:p>
          <a:p>
            <a:r>
              <a:rPr lang="en-US" altLang="ko-KR" sz="1200" dirty="0"/>
              <a:t>data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([0.25, 0.5, 0.75, 1.0])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data.append</a:t>
            </a:r>
            <a:r>
              <a:rPr lang="en-US" altLang="ko-KR" sz="1200" dirty="0" smtClean="0"/>
              <a:t>(obj4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obj5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([5,6,7,8],index=[5,6,7,8])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data.append</a:t>
            </a:r>
            <a:r>
              <a:rPr lang="en-US" altLang="ko-KR" sz="1200" dirty="0"/>
              <a:t>(obj5,verify_integrity=True))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64088" y="3484593"/>
            <a:ext cx="2880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0    0.25</a:t>
            </a:r>
          </a:p>
          <a:p>
            <a:r>
              <a:rPr lang="en-US" altLang="ko-KR" sz="800" dirty="0"/>
              <a:t>1     0.5</a:t>
            </a:r>
          </a:p>
          <a:p>
            <a:r>
              <a:rPr lang="en-US" altLang="ko-KR" sz="800" dirty="0"/>
              <a:t>2    0.75</a:t>
            </a:r>
          </a:p>
          <a:p>
            <a:r>
              <a:rPr lang="en-US" altLang="ko-KR" sz="800" dirty="0"/>
              <a:t>3       1</a:t>
            </a:r>
          </a:p>
          <a:p>
            <a:r>
              <a:rPr lang="en-US" altLang="ko-KR" sz="800" dirty="0"/>
              <a:t>0      </a:t>
            </a:r>
            <a:r>
              <a:rPr lang="en-US" altLang="ko-KR" sz="800" dirty="0" err="1"/>
              <a:t>na</a:t>
            </a:r>
            <a:endParaRPr lang="en-US" altLang="ko-KR" sz="800" dirty="0"/>
          </a:p>
          <a:p>
            <a:r>
              <a:rPr lang="en-US" altLang="ko-KR" sz="800" dirty="0"/>
              <a:t>1  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/>
              <a:t>2  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/>
              <a:t>3  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object</a:t>
            </a:r>
          </a:p>
          <a:p>
            <a:r>
              <a:rPr lang="en-US" altLang="ko-KR" sz="800" dirty="0"/>
              <a:t>0    0.25</a:t>
            </a:r>
          </a:p>
          <a:p>
            <a:r>
              <a:rPr lang="en-US" altLang="ko-KR" sz="800" dirty="0"/>
              <a:t>1    0.50</a:t>
            </a:r>
          </a:p>
          <a:p>
            <a:r>
              <a:rPr lang="en-US" altLang="ko-KR" sz="800" dirty="0"/>
              <a:t>2    0.75</a:t>
            </a:r>
          </a:p>
          <a:p>
            <a:r>
              <a:rPr lang="en-US" altLang="ko-KR" sz="800" dirty="0"/>
              <a:t>3    1.00</a:t>
            </a:r>
          </a:p>
          <a:p>
            <a:r>
              <a:rPr lang="en-US" altLang="ko-KR" sz="800" dirty="0"/>
              <a:t>5    5.00</a:t>
            </a:r>
          </a:p>
          <a:p>
            <a:r>
              <a:rPr lang="en-US" altLang="ko-KR" sz="800" dirty="0"/>
              <a:t>6    6.00</a:t>
            </a:r>
          </a:p>
          <a:p>
            <a:r>
              <a:rPr lang="en-US" altLang="ko-KR" sz="800" dirty="0"/>
              <a:t>7    7.00</a:t>
            </a:r>
          </a:p>
          <a:p>
            <a:r>
              <a:rPr lang="en-US" altLang="ko-KR" sz="800" dirty="0"/>
              <a:t>8    8.00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</a:t>
            </a:r>
            <a:r>
              <a:rPr lang="en-US" altLang="ko-KR" sz="800" dirty="0" smtClean="0"/>
              <a:t>float64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188168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key/value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1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key/value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Key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iteritems</a:t>
            </a:r>
            <a:r>
              <a:rPr lang="en-US" altLang="ko-KR" dirty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가지고 </a:t>
            </a:r>
            <a:r>
              <a:rPr lang="en-US" altLang="ko-KR" dirty="0" smtClean="0"/>
              <a:t>key/value</a:t>
            </a:r>
            <a:r>
              <a:rPr lang="ko-KR" altLang="en-US" dirty="0" smtClean="0"/>
              <a:t>를 확인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Values </a:t>
            </a:r>
            <a:r>
              <a:rPr lang="ko-KR" altLang="en-US" dirty="0" smtClean="0"/>
              <a:t>속성으로 원소들의 값을 확인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data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([0.25, 0.5, 0.75, 1.0])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data.keys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data.values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for </a:t>
            </a:r>
            <a:r>
              <a:rPr lang="en-US" altLang="ko-KR" sz="1200" dirty="0" err="1"/>
              <a:t>k,v</a:t>
            </a:r>
            <a:r>
              <a:rPr lang="en-US" altLang="ko-KR" sz="1200" dirty="0"/>
              <a:t> in </a:t>
            </a:r>
            <a:r>
              <a:rPr lang="en-US" altLang="ko-KR" sz="1200" dirty="0" err="1"/>
              <a:t>data.iteritems</a:t>
            </a:r>
            <a:r>
              <a:rPr lang="en-US" altLang="ko-KR" sz="1200" dirty="0"/>
              <a:t>() :</a:t>
            </a:r>
          </a:p>
          <a:p>
            <a:r>
              <a:rPr lang="en-US" altLang="ko-KR" sz="1200" dirty="0"/>
              <a:t>    print (</a:t>
            </a:r>
            <a:r>
              <a:rPr lang="en-US" altLang="ko-KR" sz="1200" dirty="0" err="1"/>
              <a:t>k,v</a:t>
            </a:r>
            <a:r>
              <a:rPr lang="en-US" altLang="ko-KR" sz="1200" dirty="0"/>
              <a:t>),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8064" y="5157192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RangeIndex</a:t>
            </a:r>
            <a:r>
              <a:rPr lang="en-US" altLang="ko-KR" sz="800" dirty="0"/>
              <a:t>(start=0, stop=4, step=1)</a:t>
            </a:r>
          </a:p>
          <a:p>
            <a:r>
              <a:rPr lang="en-US" altLang="ko-KR" sz="800" dirty="0"/>
              <a:t>[ 0.25  0.5   0.75  1.  ]</a:t>
            </a:r>
          </a:p>
          <a:p>
            <a:r>
              <a:rPr lang="en-US" altLang="ko-KR" sz="800" dirty="0"/>
              <a:t>(0, 0.25) (1, 0.5) (2, 0.75) (3, 1.0)</a:t>
            </a:r>
          </a:p>
        </p:txBody>
      </p:sp>
    </p:spTree>
    <p:extLst>
      <p:ext uri="{BB962C8B-B14F-4D97-AF65-F5344CB8AC3E}">
        <p14:creationId xmlns:p14="http://schemas.microsoft.com/office/powerpoint/2010/main" val="46330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/</a:t>
            </a:r>
            <a:r>
              <a:rPr lang="ko-KR" altLang="en-US" dirty="0" smtClean="0"/>
              <a:t>표준편차</a:t>
            </a:r>
            <a:r>
              <a:rPr lang="en-US" altLang="ko-KR" dirty="0" smtClean="0"/>
              <a:t>/</a:t>
            </a:r>
            <a:r>
              <a:rPr lang="ko-KR" altLang="en-US" dirty="0" smtClean="0"/>
              <a:t>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849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scala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값과 계산시 전체를 </a:t>
            </a:r>
            <a:r>
              <a:rPr lang="en-US" altLang="ko-KR" dirty="0" smtClean="0"/>
              <a:t>vector </a:t>
            </a:r>
            <a:r>
              <a:rPr lang="ko-KR" altLang="en-US" dirty="0" smtClean="0"/>
              <a:t>값으로 전환해서 계산  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535695"/>
              </p:ext>
            </p:extLst>
          </p:nvPr>
        </p:nvGraphicFramePr>
        <p:xfrm>
          <a:off x="1043609" y="2924944"/>
          <a:ext cx="6680802" cy="2632579"/>
        </p:xfrm>
        <a:graphic>
          <a:graphicData uri="http://schemas.openxmlformats.org/drawingml/2006/table">
            <a:tbl>
              <a:tblPr/>
              <a:tblGrid>
                <a:gridCol w="1336160"/>
                <a:gridCol w="5344642"/>
              </a:tblGrid>
              <a:tr h="9258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Function</a:t>
                      </a:r>
                    </a:p>
                  </a:txBody>
                  <a:tcPr marL="28358" marR="45373" marT="5672" marB="56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Description</a:t>
                      </a:r>
                    </a:p>
                  </a:txBody>
                  <a:tcPr marL="28358" marR="45373" marT="5672" marB="56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458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count</a:t>
                      </a:r>
                    </a:p>
                  </a:txBody>
                  <a:tcPr marL="28358" marR="45373" marT="5672" marB="56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Number of non-null observations</a:t>
                      </a:r>
                    </a:p>
                  </a:txBody>
                  <a:tcPr marL="180000" marR="45373" marT="5672" marB="56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58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mad</a:t>
                      </a:r>
                    </a:p>
                  </a:txBody>
                  <a:tcPr marL="28358" marR="45373" marT="5672" marB="56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Mean absolute deviation</a:t>
                      </a:r>
                    </a:p>
                  </a:txBody>
                  <a:tcPr marL="180000" marR="45373" marT="5672" marB="56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58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min</a:t>
                      </a:r>
                    </a:p>
                  </a:txBody>
                  <a:tcPr marL="28358" marR="45373" marT="5672" marB="56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Minimum</a:t>
                      </a:r>
                    </a:p>
                  </a:txBody>
                  <a:tcPr marL="180000" marR="45373" marT="5672" marB="56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58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max</a:t>
                      </a:r>
                    </a:p>
                  </a:txBody>
                  <a:tcPr marL="28358" marR="45373" marT="5672" marB="56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Maximum</a:t>
                      </a:r>
                    </a:p>
                  </a:txBody>
                  <a:tcPr marL="180000" marR="45373" marT="5672" marB="56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58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mode</a:t>
                      </a:r>
                    </a:p>
                  </a:txBody>
                  <a:tcPr marL="28358" marR="45373" marT="5672" marB="56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Mode</a:t>
                      </a:r>
                    </a:p>
                  </a:txBody>
                  <a:tcPr marL="180000" marR="45373" marT="5672" marB="56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58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abs</a:t>
                      </a:r>
                    </a:p>
                  </a:txBody>
                  <a:tcPr marL="28358" marR="45373" marT="5672" marB="56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Absolute Value</a:t>
                      </a:r>
                    </a:p>
                  </a:txBody>
                  <a:tcPr marL="180000" marR="45373" marT="5672" marB="56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58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prod</a:t>
                      </a:r>
                    </a:p>
                  </a:txBody>
                  <a:tcPr marL="28358" marR="45373" marT="5672" marB="56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Product of values</a:t>
                      </a:r>
                    </a:p>
                  </a:txBody>
                  <a:tcPr marL="180000" marR="45373" marT="5672" marB="56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58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sem</a:t>
                      </a:r>
                      <a:endParaRPr lang="en-US" sz="1000" dirty="0">
                        <a:effectLst/>
                      </a:endParaRPr>
                    </a:p>
                  </a:txBody>
                  <a:tcPr marL="28358" marR="45373" marT="5672" marB="56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Unbiased standard error of the mean</a:t>
                      </a:r>
                    </a:p>
                  </a:txBody>
                  <a:tcPr marL="180000" marR="45373" marT="5672" marB="56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58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skew</a:t>
                      </a:r>
                    </a:p>
                  </a:txBody>
                  <a:tcPr marL="28358" marR="45373" marT="5672" marB="56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Unbiased </a:t>
                      </a:r>
                      <a:r>
                        <a:rPr lang="en-US" sz="1000" dirty="0" err="1">
                          <a:effectLst/>
                        </a:rPr>
                        <a:t>skewness</a:t>
                      </a:r>
                      <a:r>
                        <a:rPr lang="en-US" sz="1000" dirty="0">
                          <a:effectLst/>
                        </a:rPr>
                        <a:t> (3rd moment)</a:t>
                      </a:r>
                    </a:p>
                  </a:txBody>
                  <a:tcPr marL="180000" marR="45373" marT="5672" marB="56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58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kurt</a:t>
                      </a:r>
                      <a:endParaRPr lang="en-US" sz="1000" dirty="0">
                        <a:effectLst/>
                      </a:endParaRPr>
                    </a:p>
                  </a:txBody>
                  <a:tcPr marL="28358" marR="45373" marT="5672" marB="56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Unbiased kurtosis (4th moment)</a:t>
                      </a:r>
                    </a:p>
                  </a:txBody>
                  <a:tcPr marL="180000" marR="45373" marT="5672" marB="56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58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quantile</a:t>
                      </a:r>
                      <a:endParaRPr lang="en-US" sz="1000" dirty="0">
                        <a:effectLst/>
                      </a:endParaRPr>
                    </a:p>
                  </a:txBody>
                  <a:tcPr marL="28358" marR="45373" marT="5672" marB="56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Sample </a:t>
                      </a:r>
                      <a:r>
                        <a:rPr lang="en-US" sz="1000" dirty="0" err="1">
                          <a:effectLst/>
                        </a:rPr>
                        <a:t>quantile</a:t>
                      </a:r>
                      <a:r>
                        <a:rPr lang="en-US" sz="1000" dirty="0">
                          <a:effectLst/>
                        </a:rPr>
                        <a:t> (value at %)</a:t>
                      </a:r>
                    </a:p>
                  </a:txBody>
                  <a:tcPr marL="180000" marR="45373" marT="5672" marB="56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58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cumsum</a:t>
                      </a:r>
                    </a:p>
                  </a:txBody>
                  <a:tcPr marL="28358" marR="45373" marT="5672" marB="56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Cumulative sum</a:t>
                      </a:r>
                    </a:p>
                  </a:txBody>
                  <a:tcPr marL="180000" marR="45373" marT="5672" marB="56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58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cumprod</a:t>
                      </a:r>
                      <a:endParaRPr lang="en-US" sz="1000" dirty="0">
                        <a:effectLst/>
                      </a:endParaRPr>
                    </a:p>
                  </a:txBody>
                  <a:tcPr marL="28358" marR="45373" marT="5672" marB="56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Cumulative product</a:t>
                      </a:r>
                    </a:p>
                  </a:txBody>
                  <a:tcPr marL="180000" marR="45373" marT="5672" marB="56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58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cummax</a:t>
                      </a:r>
                      <a:endParaRPr lang="en-US" sz="1000" dirty="0">
                        <a:effectLst/>
                      </a:endParaRPr>
                    </a:p>
                  </a:txBody>
                  <a:tcPr marL="28358" marR="45373" marT="5672" marB="56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Cumulative maximum</a:t>
                      </a:r>
                    </a:p>
                  </a:txBody>
                  <a:tcPr marL="180000" marR="45373" marT="5672" marB="56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58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cummin</a:t>
                      </a:r>
                      <a:endParaRPr lang="en-US" sz="1000" dirty="0">
                        <a:effectLst/>
                      </a:endParaRPr>
                    </a:p>
                  </a:txBody>
                  <a:tcPr marL="28358" marR="45373" marT="5672" marB="56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Cumulative minimum</a:t>
                      </a:r>
                    </a:p>
                  </a:txBody>
                  <a:tcPr marL="180000" marR="45373" marT="5672" marB="56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55763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989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차원의 데이터를 관리하는 컨테이너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625555" y="4235337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25555" y="4971576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57914" y="3651377"/>
            <a:ext cx="117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</a:t>
            </a:r>
            <a:r>
              <a:rPr lang="en-US" altLang="ko-KR" dirty="0" smtClean="0"/>
              <a:t>ndex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625555" y="5707816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중괄호 22"/>
          <p:cNvSpPr/>
          <p:nvPr/>
        </p:nvSpPr>
        <p:spPr>
          <a:xfrm rot="10800000">
            <a:off x="1278300" y="4441256"/>
            <a:ext cx="303406" cy="1761150"/>
          </a:xfrm>
          <a:prstGeom prst="rightBrace">
            <a:avLst>
              <a:gd name="adj1" fmla="val 5498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713820" y="4449480"/>
            <a:ext cx="64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713820" y="5130867"/>
            <a:ext cx="64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710348" y="5842382"/>
            <a:ext cx="64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39552" y="2420888"/>
            <a:ext cx="8064896" cy="71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pandas.Series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data,index,</a:t>
            </a:r>
            <a:r>
              <a:rPr lang="en-US" altLang="ko-KR" dirty="0" err="1" smtClean="0"/>
              <a:t>d</a:t>
            </a:r>
            <a:r>
              <a:rPr lang="en-US" altLang="ko-KR" dirty="0" err="1" smtClean="0"/>
              <a:t>types,name,copy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83316" y="3651377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data: </a:t>
            </a:r>
            <a:r>
              <a:rPr lang="ko-KR" altLang="en-US" dirty="0" smtClean="0"/>
              <a:t>실제 데이터 값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index : </a:t>
            </a:r>
            <a:r>
              <a:rPr lang="ko-KR" altLang="en-US" dirty="0" smtClean="0"/>
              <a:t>데이터를 접근할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dtypes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데이터들의 타입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name : Series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29871" y="3651377"/>
            <a:ext cx="117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values</a:t>
            </a:r>
            <a:endParaRPr lang="ko-KR" altLang="en-US" dirty="0"/>
          </a:p>
        </p:txBody>
      </p:sp>
      <p:sp>
        <p:nvSpPr>
          <p:cNvPr id="6" name="오른쪽 중괄호 5"/>
          <p:cNvSpPr/>
          <p:nvPr/>
        </p:nvSpPr>
        <p:spPr>
          <a:xfrm>
            <a:off x="3351319" y="4441256"/>
            <a:ext cx="360040" cy="1812690"/>
          </a:xfrm>
          <a:prstGeom prst="rightBrace">
            <a:avLst>
              <a:gd name="adj1" fmla="val 3943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711359" y="5269366"/>
            <a:ext cx="117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dtypes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6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</a:t>
            </a:r>
            <a:r>
              <a:rPr lang="ko-KR" altLang="en-US" dirty="0" smtClean="0"/>
              <a:t>합</a:t>
            </a:r>
            <a:r>
              <a:rPr lang="en-US" altLang="ko-KR" dirty="0" smtClean="0"/>
              <a:t>,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,</a:t>
            </a:r>
            <a:r>
              <a:rPr lang="ko-KR" altLang="en-US" dirty="0" smtClean="0"/>
              <a:t>표준편차</a:t>
            </a:r>
            <a:r>
              <a:rPr lang="en-US" altLang="ko-KR" dirty="0" smtClean="0"/>
              <a:t>,</a:t>
            </a:r>
            <a:r>
              <a:rPr lang="ko-KR" altLang="en-US" dirty="0" smtClean="0"/>
              <a:t>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평균</a:t>
            </a:r>
            <a:r>
              <a:rPr lang="en-US" altLang="ko-KR" dirty="0" smtClean="0"/>
              <a:t>(mean), </a:t>
            </a:r>
            <a:r>
              <a:rPr lang="ko-KR" altLang="en-US" dirty="0" smtClean="0"/>
              <a:t>표준편차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)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대해 구하기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r>
              <a:rPr lang="en-US" altLang="ko-KR" sz="1200" dirty="0" smtClean="0"/>
              <a:t>Import math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data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([0.25, 0.5, 0.75, 1.0])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data.sum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data.sum</a:t>
            </a:r>
            <a:r>
              <a:rPr lang="en-US" altLang="ko-KR" sz="1200" dirty="0"/>
              <a:t>()/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(data))</a:t>
            </a:r>
          </a:p>
          <a:p>
            <a:r>
              <a:rPr lang="en-US" altLang="ko-KR" sz="1200" dirty="0"/>
              <a:t>print(" average ",</a:t>
            </a:r>
            <a:r>
              <a:rPr lang="en-US" altLang="ko-KR" sz="1200" dirty="0" err="1"/>
              <a:t>data.mean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print(" median ",</a:t>
            </a:r>
            <a:r>
              <a:rPr lang="en-US" altLang="ko-KR" sz="1200" dirty="0" err="1"/>
              <a:t>data.median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print("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",</a:t>
            </a:r>
            <a:r>
              <a:rPr lang="en-US" altLang="ko-KR" sz="1200" dirty="0" err="1"/>
              <a:t>data.var</a:t>
            </a:r>
            <a:r>
              <a:rPr lang="en-US" altLang="ko-KR" sz="1200" dirty="0"/>
              <a:t>())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print(" standard deviation ",</a:t>
            </a:r>
            <a:r>
              <a:rPr lang="en-US" altLang="ko-KR" sz="1200" dirty="0" err="1"/>
              <a:t>data.std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print("      ",</a:t>
            </a:r>
            <a:r>
              <a:rPr lang="en-US" altLang="ko-KR" sz="1200" dirty="0" err="1"/>
              <a:t>math.sqrt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data.var</a:t>
            </a:r>
            <a:r>
              <a:rPr lang="en-US" altLang="ko-KR" sz="1200" dirty="0"/>
              <a:t>()))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8064" y="5013176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(2.5, 0.625)</a:t>
            </a:r>
          </a:p>
          <a:p>
            <a:r>
              <a:rPr lang="en-US" altLang="ko-KR" sz="800" dirty="0"/>
              <a:t>(' average ', 0.625)</a:t>
            </a:r>
          </a:p>
          <a:p>
            <a:r>
              <a:rPr lang="en-US" altLang="ko-KR" sz="800" dirty="0"/>
              <a:t>(' median ', 0.625)</a:t>
            </a:r>
          </a:p>
          <a:p>
            <a:r>
              <a:rPr lang="en-US" altLang="ko-KR" sz="800" dirty="0"/>
              <a:t>(' </a:t>
            </a:r>
            <a:r>
              <a:rPr lang="en-US" altLang="ko-KR" sz="800" dirty="0" err="1"/>
              <a:t>var</a:t>
            </a:r>
            <a:r>
              <a:rPr lang="en-US" altLang="ko-KR" sz="800" dirty="0"/>
              <a:t> ', 0.10416666666666667)</a:t>
            </a:r>
          </a:p>
          <a:p>
            <a:r>
              <a:rPr lang="en-US" altLang="ko-KR" sz="800" dirty="0"/>
              <a:t>(' standard deviation ', 0.3227486121839514)</a:t>
            </a:r>
          </a:p>
          <a:p>
            <a:r>
              <a:rPr lang="en-US" altLang="ko-KR" sz="800" dirty="0"/>
              <a:t>('      ', 0.3227486121839514)</a:t>
            </a:r>
          </a:p>
        </p:txBody>
      </p:sp>
    </p:spTree>
    <p:extLst>
      <p:ext uri="{BB962C8B-B14F-4D97-AF65-F5344CB8AC3E}">
        <p14:creationId xmlns:p14="http://schemas.microsoft.com/office/powerpoint/2010/main" val="362246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</a:t>
            </a:r>
            <a:r>
              <a:rPr lang="en-US" altLang="ko-KR" dirty="0" smtClean="0"/>
              <a:t>head/tail 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75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head/tail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Head/tail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건이며</a:t>
            </a:r>
            <a:r>
              <a:rPr lang="en-US" altLang="ko-KR" dirty="0" smtClean="0"/>
              <a:t>, n= </a:t>
            </a:r>
            <a:r>
              <a:rPr lang="ko-KR" altLang="en-US" dirty="0" smtClean="0"/>
              <a:t>숫자를 인자로 전달해서 더 많은 건을 조회할 수 있</a:t>
            </a:r>
            <a:r>
              <a:rPr lang="ko-KR" altLang="en-US" dirty="0"/>
              <a:t>음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r>
              <a:rPr lang="en-US" altLang="ko-KR" sz="1200" dirty="0" smtClean="0"/>
              <a:t>Import math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err="1"/>
              <a:t>long_series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(15))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long_series.head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long_series.tail</a:t>
            </a:r>
            <a:r>
              <a:rPr lang="en-US" altLang="ko-KR" sz="1200" dirty="0" smtClean="0"/>
              <a:t>())</a:t>
            </a:r>
            <a:endParaRPr lang="en-US" altLang="ko-KR" sz="1200" dirty="0"/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long_series.head</a:t>
            </a:r>
            <a:r>
              <a:rPr lang="en-US" altLang="ko-KR" sz="1200" dirty="0" smtClean="0"/>
              <a:t>(n=7))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3503369"/>
            <a:ext cx="28803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0    0.932664</a:t>
            </a:r>
          </a:p>
          <a:p>
            <a:r>
              <a:rPr lang="en-US" altLang="ko-KR" sz="800" dirty="0"/>
              <a:t>1   -0.025537</a:t>
            </a:r>
          </a:p>
          <a:p>
            <a:r>
              <a:rPr lang="en-US" altLang="ko-KR" sz="800" dirty="0"/>
              <a:t>2   -0.157819</a:t>
            </a:r>
          </a:p>
          <a:p>
            <a:r>
              <a:rPr lang="en-US" altLang="ko-KR" sz="800" dirty="0"/>
              <a:t>3   -0.814285</a:t>
            </a:r>
          </a:p>
          <a:p>
            <a:r>
              <a:rPr lang="en-US" altLang="ko-KR" sz="800" dirty="0"/>
              <a:t>4   -0.600578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</a:t>
            </a:r>
          </a:p>
          <a:p>
            <a:r>
              <a:rPr lang="en-US" altLang="ko-KR" sz="800" dirty="0"/>
              <a:t>10   -0.053254</a:t>
            </a:r>
          </a:p>
          <a:p>
            <a:r>
              <a:rPr lang="en-US" altLang="ko-KR" sz="800" dirty="0"/>
              <a:t>11   -0.383670</a:t>
            </a:r>
          </a:p>
          <a:p>
            <a:r>
              <a:rPr lang="en-US" altLang="ko-KR" sz="800" dirty="0"/>
              <a:t>12   -0.371867</a:t>
            </a:r>
          </a:p>
          <a:p>
            <a:r>
              <a:rPr lang="en-US" altLang="ko-KR" sz="800" dirty="0"/>
              <a:t>13   -0.856907</a:t>
            </a:r>
          </a:p>
          <a:p>
            <a:r>
              <a:rPr lang="en-US" altLang="ko-KR" sz="800" dirty="0"/>
              <a:t>14    0.763877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</a:t>
            </a:r>
          </a:p>
          <a:p>
            <a:r>
              <a:rPr lang="en-US" altLang="ko-KR" sz="800" dirty="0"/>
              <a:t>0    0.932664</a:t>
            </a:r>
          </a:p>
          <a:p>
            <a:r>
              <a:rPr lang="en-US" altLang="ko-KR" sz="800" dirty="0"/>
              <a:t>1   -0.025537</a:t>
            </a:r>
          </a:p>
          <a:p>
            <a:r>
              <a:rPr lang="en-US" altLang="ko-KR" sz="800" dirty="0"/>
              <a:t>2   -0.157819</a:t>
            </a:r>
          </a:p>
          <a:p>
            <a:r>
              <a:rPr lang="en-US" altLang="ko-KR" sz="800" dirty="0"/>
              <a:t>3   -0.814285</a:t>
            </a:r>
          </a:p>
          <a:p>
            <a:r>
              <a:rPr lang="en-US" altLang="ko-KR" sz="800" dirty="0"/>
              <a:t>4   -0.600578</a:t>
            </a:r>
          </a:p>
          <a:p>
            <a:r>
              <a:rPr lang="en-US" altLang="ko-KR" sz="800" dirty="0"/>
              <a:t>5   -0.680245</a:t>
            </a:r>
          </a:p>
          <a:p>
            <a:r>
              <a:rPr lang="en-US" altLang="ko-KR" sz="800" dirty="0"/>
              <a:t>6    1.303397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16015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Boolean Reductions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96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Boolean Reductions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비교나 논리 연산을 사용할 경우에도 </a:t>
            </a: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전체가 처리가 되므로 이를 축소해서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처리하기 위한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971600" y="3351994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data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([0.25, 0.5, 0.75, 1.0])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print</a:t>
            </a:r>
            <a:r>
              <a:rPr lang="en-US" altLang="ko-KR" sz="1200" dirty="0"/>
              <a:t>((</a:t>
            </a:r>
            <a:r>
              <a:rPr lang="en-US" altLang="ko-KR" sz="1200" dirty="0" err="1"/>
              <a:t>data+data</a:t>
            </a:r>
            <a:r>
              <a:rPr lang="en-US" altLang="ko-KR" sz="1200" dirty="0"/>
              <a:t>) == (data*2</a:t>
            </a:r>
            <a:r>
              <a:rPr lang="en-US" altLang="ko-KR" sz="1200" dirty="0" smtClean="0"/>
              <a:t>))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231228" y="4642672"/>
            <a:ext cx="28803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    </a:t>
            </a:r>
            <a:r>
              <a:rPr lang="en-US" altLang="ko-KR" sz="1400" dirty="0"/>
              <a:t>True</a:t>
            </a:r>
          </a:p>
          <a:p>
            <a:r>
              <a:rPr lang="en-US" altLang="ko-KR" sz="1400" dirty="0"/>
              <a:t>1    True</a:t>
            </a:r>
          </a:p>
          <a:p>
            <a:r>
              <a:rPr lang="en-US" altLang="ko-KR" sz="1400" dirty="0"/>
              <a:t>2    True</a:t>
            </a:r>
          </a:p>
          <a:p>
            <a:r>
              <a:rPr lang="en-US" altLang="ko-KR" sz="1400" dirty="0"/>
              <a:t>3    True</a:t>
            </a:r>
          </a:p>
          <a:p>
            <a:r>
              <a:rPr lang="en-US" altLang="ko-KR" sz="1400" dirty="0" err="1"/>
              <a:t>dtype</a:t>
            </a:r>
            <a:r>
              <a:rPr lang="en-US" altLang="ko-KR" sz="1400" dirty="0"/>
              <a:t>: </a:t>
            </a:r>
            <a:r>
              <a:rPr lang="en-US" altLang="ko-KR" sz="1400" dirty="0" err="1" smtClean="0"/>
              <a:t>bool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576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 </a:t>
            </a:r>
            <a:r>
              <a:rPr lang="en-US" altLang="ko-KR" dirty="0" smtClean="0"/>
              <a:t>empty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원소가 존재하지 않은 </a:t>
            </a: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평가할 때 사용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71600" y="3351994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err="1"/>
              <a:t>obj_emp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obj_emp.empty</a:t>
            </a:r>
            <a:r>
              <a:rPr lang="en-US" altLang="ko-KR" sz="1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8064" y="5229200"/>
            <a:ext cx="28803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1701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 </a:t>
            </a:r>
            <a:r>
              <a:rPr lang="en-US" altLang="ko-KR" dirty="0"/>
              <a:t>any()</a:t>
            </a:r>
            <a:r>
              <a:rPr lang="en-US" altLang="ko-KR" dirty="0"/>
              <a:t>, </a:t>
            </a:r>
            <a:r>
              <a:rPr lang="en-US" altLang="ko-KR" dirty="0"/>
              <a:t>all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원소의 값이 논리식에 위한 전부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경우만 </a:t>
            </a:r>
            <a:r>
              <a:rPr lang="en-US" altLang="ko-KR" dirty="0" smtClean="0"/>
              <a:t>all()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True, any()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하나의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만 존재해도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71600" y="3351994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data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([0.25, 0.5, 0.75, 1.0])</a:t>
            </a:r>
          </a:p>
          <a:p>
            <a:r>
              <a:rPr lang="en-US" altLang="ko-KR" sz="1200" dirty="0"/>
              <a:t>print((data&gt;0.5).all())</a:t>
            </a:r>
          </a:p>
          <a:p>
            <a:r>
              <a:rPr lang="en-US" altLang="ko-KR" sz="1200" dirty="0"/>
              <a:t>print((data&gt;0.5).any</a:t>
            </a:r>
            <a:r>
              <a:rPr lang="en-US" altLang="ko-KR" sz="1200" dirty="0" smtClean="0"/>
              <a:t>())</a:t>
            </a:r>
          </a:p>
          <a:p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8064" y="5229200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False</a:t>
            </a:r>
          </a:p>
          <a:p>
            <a:r>
              <a:rPr lang="en-US" altLang="ko-KR" sz="8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927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 </a:t>
            </a:r>
            <a:r>
              <a:rPr lang="en-US" altLang="ko-KR" dirty="0"/>
              <a:t>any()</a:t>
            </a:r>
            <a:r>
              <a:rPr lang="en-US" altLang="ko-KR" dirty="0"/>
              <a:t>, </a:t>
            </a:r>
            <a:r>
              <a:rPr lang="en-US" altLang="ko-KR" dirty="0"/>
              <a:t>all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사칙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비교연산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원소의 값이 논리식에 위한 전부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경우만 </a:t>
            </a:r>
            <a:r>
              <a:rPr lang="en-US" altLang="ko-KR" dirty="0" smtClean="0"/>
              <a:t>all()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True, any()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하나의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만 존재해도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71600" y="3351994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data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([0.25, 0.5, 0.75, 1.0])</a:t>
            </a:r>
          </a:p>
          <a:p>
            <a:endParaRPr lang="en-US" altLang="ko-KR" sz="1200" dirty="0"/>
          </a:p>
          <a:p>
            <a:r>
              <a:rPr lang="nn-NO" altLang="ko-KR" sz="1200" dirty="0"/>
              <a:t>print((data == data).all())</a:t>
            </a:r>
          </a:p>
          <a:p>
            <a:r>
              <a:rPr lang="nn-NO" altLang="ko-KR" sz="1200" dirty="0"/>
              <a:t>print((data+data != data).all())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8064" y="5229200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True</a:t>
            </a:r>
          </a:p>
          <a:p>
            <a:r>
              <a:rPr lang="en-US" altLang="ko-KR" sz="800" dirty="0" smtClean="0"/>
              <a:t>True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8370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bool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Bool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하나의 원소의 값이 </a:t>
            </a:r>
            <a:r>
              <a:rPr lang="en-US" altLang="ko-KR" dirty="0" smtClean="0"/>
              <a:t>True/False </a:t>
            </a:r>
            <a:r>
              <a:rPr lang="ko-KR" altLang="en-US" dirty="0" smtClean="0"/>
              <a:t>여부 체크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71600" y="3351994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([True]).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([False]).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8064" y="5229200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True</a:t>
            </a:r>
          </a:p>
          <a:p>
            <a:r>
              <a:rPr lang="en-US" altLang="ko-KR" sz="8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74569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equals()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계산된 결과가 동등한지 처리하는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71600" y="3351994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data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([0.25, 0.5, 0.75, 1.0])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print((</a:t>
            </a:r>
            <a:r>
              <a:rPr lang="en-US" altLang="ko-KR" sz="1200" dirty="0" err="1"/>
              <a:t>data+data</a:t>
            </a:r>
            <a:r>
              <a:rPr lang="en-US" altLang="ko-KR" sz="1200" dirty="0"/>
              <a:t>).equals(data*2))</a:t>
            </a:r>
          </a:p>
          <a:p>
            <a:r>
              <a:rPr lang="en-US" altLang="ko-KR" sz="1200" dirty="0"/>
              <a:t>print((</a:t>
            </a:r>
            <a:r>
              <a:rPr lang="en-US" altLang="ko-KR" sz="1200" dirty="0" err="1"/>
              <a:t>data+data</a:t>
            </a:r>
            <a:r>
              <a:rPr lang="en-US" altLang="ko-KR" sz="1200" dirty="0"/>
              <a:t>) == (data*2))</a:t>
            </a:r>
          </a:p>
          <a:p>
            <a:r>
              <a:rPr lang="en-US" altLang="ko-KR" sz="1200" dirty="0"/>
              <a:t>print(((</a:t>
            </a:r>
            <a:r>
              <a:rPr lang="en-US" altLang="ko-KR" sz="1200" dirty="0" err="1"/>
              <a:t>data+data</a:t>
            </a:r>
            <a:r>
              <a:rPr lang="en-US" altLang="ko-KR" sz="1200" dirty="0"/>
              <a:t>) == (data*2)).all())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8064" y="4752146"/>
            <a:ext cx="28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True</a:t>
            </a:r>
          </a:p>
          <a:p>
            <a:r>
              <a:rPr lang="en-US" altLang="ko-KR" sz="800" dirty="0"/>
              <a:t>0    True</a:t>
            </a:r>
          </a:p>
          <a:p>
            <a:r>
              <a:rPr lang="en-US" altLang="ko-KR" sz="800" dirty="0"/>
              <a:t>1    True</a:t>
            </a:r>
          </a:p>
          <a:p>
            <a:r>
              <a:rPr lang="en-US" altLang="ko-KR" sz="800" dirty="0"/>
              <a:t>2    True</a:t>
            </a:r>
          </a:p>
          <a:p>
            <a:r>
              <a:rPr lang="en-US" altLang="ko-KR" sz="800" dirty="0"/>
              <a:t>3    True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</a:t>
            </a:r>
            <a:r>
              <a:rPr lang="en-US" altLang="ko-KR" sz="800" dirty="0" err="1"/>
              <a:t>bool</a:t>
            </a:r>
            <a:endParaRPr lang="en-US" altLang="ko-KR" sz="800" dirty="0"/>
          </a:p>
          <a:p>
            <a:r>
              <a:rPr lang="en-US" altLang="ko-KR" sz="8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6823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Series </a:t>
            </a:r>
            <a:r>
              <a:rPr lang="ko-KR" altLang="en-US" dirty="0" smtClean="0"/>
              <a:t>구조 속성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248101"/>
              </p:ext>
            </p:extLst>
          </p:nvPr>
        </p:nvGraphicFramePr>
        <p:xfrm>
          <a:off x="755576" y="1844825"/>
          <a:ext cx="7776864" cy="3439653"/>
        </p:xfrm>
        <a:graphic>
          <a:graphicData uri="http://schemas.openxmlformats.org/drawingml/2006/table">
            <a:tbl>
              <a:tblPr/>
              <a:tblGrid>
                <a:gridCol w="1413975"/>
                <a:gridCol w="6362889"/>
              </a:tblGrid>
              <a:tr h="2665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변수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설명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95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effectLst/>
                        </a:rPr>
                        <a:t>Series </a:t>
                      </a:r>
                      <a:r>
                        <a:rPr lang="ko-KR" altLang="en-US" sz="1100" dirty="0" err="1" smtClean="0">
                          <a:effectLst/>
                        </a:rPr>
                        <a:t>인스턴스에</a:t>
                      </a:r>
                      <a:r>
                        <a:rPr lang="ko-KR" altLang="en-US" sz="1100" dirty="0" smtClean="0">
                          <a:effectLst/>
                        </a:rPr>
                        <a:t> 대한 이름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500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shape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>
                          <a:effectLst/>
                        </a:rPr>
                        <a:t>DataFrame</a:t>
                      </a:r>
                      <a:r>
                        <a:rPr lang="ko-KR" altLang="en-US" sz="1100" dirty="0" smtClean="0">
                          <a:effectLst/>
                        </a:rPr>
                        <a:t>의 행렬 형태를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dtypes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행과 열에 대한 데이터 타입을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ndim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차원에 대한 정보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원소들의 </a:t>
                      </a:r>
                      <a:r>
                        <a:rPr lang="ko-KR" altLang="en-US" sz="1100" dirty="0" err="1" smtClean="0">
                          <a:effectLst/>
                        </a:rPr>
                        <a:t>갯수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ftypes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Return the </a:t>
                      </a:r>
                      <a:r>
                        <a:rPr lang="en-US" sz="1100" dirty="0" err="1">
                          <a:effectLst/>
                        </a:rPr>
                        <a:t>ftypes</a:t>
                      </a:r>
                      <a:r>
                        <a:rPr lang="en-US" sz="1100" dirty="0">
                          <a:effectLst/>
                        </a:rPr>
                        <a:t> (indication of sparse/dense and </a:t>
                      </a:r>
                      <a:r>
                        <a:rPr lang="en-US" sz="1100" dirty="0" err="1">
                          <a:effectLst/>
                        </a:rPr>
                        <a:t>dtype</a:t>
                      </a:r>
                      <a:r>
                        <a:rPr lang="en-US" sz="1100" dirty="0">
                          <a:effectLst/>
                        </a:rPr>
                        <a:t>) in this object.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axes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행과 열에 대한 축을 접근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empty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>
                          <a:effectLst/>
                        </a:rPr>
                        <a:t>DataFrame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내부가 없으면 </a:t>
                      </a:r>
                      <a:r>
                        <a:rPr lang="en-US" altLang="ko-KR" sz="1100" dirty="0" smtClean="0">
                          <a:effectLst/>
                        </a:rPr>
                        <a:t>True  </a:t>
                      </a:r>
                      <a:r>
                        <a:rPr lang="ko-KR" altLang="en-US" sz="1100" dirty="0" smtClean="0">
                          <a:effectLst/>
                        </a:rPr>
                        <a:t>원소가 있으면 </a:t>
                      </a:r>
                      <a:r>
                        <a:rPr lang="en-US" altLang="ko-KR" sz="1100" dirty="0" smtClean="0">
                          <a:effectLst/>
                        </a:rPr>
                        <a:t>False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</a:rPr>
                        <a:t> strides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데이터를 구성하는 총 </a:t>
                      </a:r>
                      <a:r>
                        <a:rPr lang="ko-KR" altLang="en-US" sz="1100" dirty="0" err="1" smtClean="0">
                          <a:effectLst/>
                        </a:rPr>
                        <a:t>갯수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index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생성된 행에 </a:t>
                      </a:r>
                      <a:r>
                        <a:rPr lang="ko-KR" altLang="en-US" sz="1100" dirty="0" smtClean="0">
                          <a:effectLst/>
                        </a:rPr>
                        <a:t>대한 </a:t>
                      </a:r>
                      <a:r>
                        <a:rPr lang="en-US" altLang="ko-KR" sz="1100" dirty="0" smtClean="0">
                          <a:effectLst/>
                        </a:rPr>
                        <a:t>index</a:t>
                      </a:r>
                      <a:r>
                        <a:rPr lang="ko-KR" alt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columns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칼럼에 대한 접근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values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실제 </a:t>
                      </a:r>
                      <a:r>
                        <a:rPr lang="en-US" altLang="ko-KR" sz="1100" dirty="0" smtClean="0">
                          <a:effectLst/>
                        </a:rPr>
                        <a:t>data</a:t>
                      </a:r>
                      <a:r>
                        <a:rPr lang="ko-KR" altLang="en-US" sz="1100" dirty="0" smtClean="0">
                          <a:effectLst/>
                        </a:rPr>
                        <a:t>를 </a:t>
                      </a:r>
                      <a:r>
                        <a:rPr lang="en-US" sz="1100" dirty="0" err="1" smtClean="0">
                          <a:effectLst/>
                        </a:rPr>
                        <a:t>Numpy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로 변환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7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smtClean="0"/>
              <a:t>2</a:t>
            </a:r>
            <a:r>
              <a:rPr lang="ko-KR" altLang="en-US" sz="7200" dirty="0" smtClean="0"/>
              <a:t>차원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ko-KR" altLang="en-US" sz="7200" dirty="0" smtClean="0"/>
              <a:t>데이터 관리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smtClean="0"/>
              <a:t>(</a:t>
            </a:r>
            <a:r>
              <a:rPr lang="en-US" altLang="ko-KR" sz="7200" dirty="0" err="1" smtClean="0"/>
              <a:t>DataFrame</a:t>
            </a:r>
            <a:r>
              <a:rPr lang="en-US" altLang="ko-KR" sz="7200" dirty="0" smtClean="0"/>
              <a:t>)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30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DataFrame</a:t>
            </a:r>
            <a:r>
              <a:rPr lang="en-US" altLang="ko-KR" dirty="0" smtClean="0"/>
              <a:t> class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1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n*m </a:t>
            </a:r>
            <a:r>
              <a:rPr lang="ko-KR" altLang="en-US" dirty="0" err="1" smtClean="0"/>
              <a:t>행열구조를</a:t>
            </a:r>
            <a:r>
              <a:rPr lang="ko-KR" altLang="en-US" dirty="0" smtClean="0"/>
              <a:t> 가지는 데이터 구조이고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이 별도의 명을 가지고</a:t>
            </a:r>
            <a:r>
              <a:rPr lang="en-US" altLang="ko-KR" dirty="0" smtClean="0"/>
              <a:t>, column</a:t>
            </a:r>
            <a:r>
              <a:rPr lang="ko-KR" altLang="en-US" dirty="0" smtClean="0"/>
              <a:t>별로 다른 데이터 타입을 가질 수 있음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855138" y="4500741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67404" y="4500741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55138" y="5173048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567404" y="5173048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855138" y="5847606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67404" y="5847606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7664" y="5349846"/>
            <a:ext cx="145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Index(</a:t>
            </a:r>
            <a:r>
              <a:rPr lang="ko-KR" altLang="en-US" dirty="0" smtClean="0"/>
              <a:t>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39952" y="3525878"/>
            <a:ext cx="173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Column(</a:t>
            </a:r>
            <a:r>
              <a:rPr lang="ko-KR" altLang="en-US" dirty="0" smtClean="0"/>
              <a:t>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287210" y="4500741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287210" y="5173048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287210" y="5847606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중괄호 5"/>
          <p:cNvSpPr/>
          <p:nvPr/>
        </p:nvSpPr>
        <p:spPr>
          <a:xfrm rot="10800000">
            <a:off x="3078119" y="4713723"/>
            <a:ext cx="323758" cy="1650442"/>
          </a:xfrm>
          <a:prstGeom prst="rightBrace">
            <a:avLst>
              <a:gd name="adj1" fmla="val 5498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중괄호 22"/>
          <p:cNvSpPr/>
          <p:nvPr/>
        </p:nvSpPr>
        <p:spPr>
          <a:xfrm rot="16200000">
            <a:off x="4707083" y="3248120"/>
            <a:ext cx="303406" cy="1761150"/>
          </a:xfrm>
          <a:prstGeom prst="rightBrace">
            <a:avLst>
              <a:gd name="adj1" fmla="val 5498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790386" y="4276206"/>
            <a:ext cx="647515" cy="23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col1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5029" y="4276206"/>
            <a:ext cx="647515" cy="23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col2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254835" y="4276206"/>
            <a:ext cx="647515" cy="23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col3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492384" y="4515446"/>
            <a:ext cx="332113" cy="39255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200" dirty="0" smtClean="0"/>
              <a:t>row1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492384" y="5249834"/>
            <a:ext cx="332113" cy="39255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200" dirty="0" smtClean="0"/>
              <a:t>row2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463370" y="5971607"/>
            <a:ext cx="332113" cy="39255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200" dirty="0" smtClean="0"/>
              <a:t>row3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1007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n*m </a:t>
            </a:r>
            <a:r>
              <a:rPr lang="ko-KR" altLang="en-US" dirty="0" err="1" smtClean="0"/>
              <a:t>행열구조를</a:t>
            </a:r>
            <a:r>
              <a:rPr lang="ko-KR" altLang="en-US" dirty="0" smtClean="0"/>
              <a:t> 가지는 데이터 구조 생성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27584" y="2636912"/>
            <a:ext cx="7704856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class </a:t>
            </a:r>
            <a:r>
              <a:rPr lang="en-US" altLang="ko-KR" sz="1400" dirty="0" err="1"/>
              <a:t>DataFrame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pandas.core.generic.NDFrame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 | 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차원  행렬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en-US" altLang="ko-KR" sz="1400" dirty="0"/>
              <a:t>|  Parameters</a:t>
            </a:r>
            <a:br>
              <a:rPr lang="en-US" altLang="ko-KR" sz="1400" dirty="0"/>
            </a:br>
            <a:r>
              <a:rPr lang="en-US" altLang="ko-KR" sz="1400" dirty="0"/>
              <a:t> |  ----------</a:t>
            </a:r>
            <a:br>
              <a:rPr lang="en-US" altLang="ko-KR" sz="1400" dirty="0"/>
            </a:br>
            <a:r>
              <a:rPr lang="en-US" altLang="ko-KR" sz="1400" dirty="0"/>
              <a:t> |  data :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ndarray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,</a:t>
            </a:r>
            <a:r>
              <a:rPr lang="en-US" altLang="ko-KR" sz="1400" dirty="0" err="1" smtClean="0"/>
              <a:t>dict</a:t>
            </a:r>
            <a:r>
              <a:rPr lang="en-US" altLang="ko-KR" sz="1400" dirty="0"/>
              <a:t>, or </a:t>
            </a:r>
            <a:r>
              <a:rPr lang="en-US" altLang="ko-KR" sz="1400" dirty="0" err="1"/>
              <a:t>DataFrame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|      </a:t>
            </a:r>
            <a:r>
              <a:rPr lang="en-US" altLang="ko-KR" sz="1400" dirty="0" err="1" smtClean="0"/>
              <a:t>dict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can contain Series, arrays, constants, or list-like objects</a:t>
            </a:r>
            <a:br>
              <a:rPr lang="en-US" altLang="ko-KR" sz="1400" dirty="0"/>
            </a:br>
            <a:r>
              <a:rPr lang="en-US" altLang="ko-KR" sz="1400" dirty="0"/>
              <a:t> |  index : Index or array-like</a:t>
            </a:r>
            <a:br>
              <a:rPr lang="en-US" altLang="ko-KR" sz="1400" dirty="0"/>
            </a:br>
            <a:r>
              <a:rPr lang="en-US" altLang="ko-KR" sz="1400" dirty="0"/>
              <a:t> |      </a:t>
            </a:r>
            <a:r>
              <a:rPr lang="ko-KR" altLang="en-US" sz="1400" dirty="0" smtClean="0"/>
              <a:t>행에 대한 정보 기본은 </a:t>
            </a:r>
            <a:r>
              <a:rPr lang="en-US" altLang="ko-KR" sz="1400" dirty="0" err="1" smtClean="0"/>
              <a:t>np.arange</a:t>
            </a:r>
            <a:r>
              <a:rPr lang="en-US" altLang="ko-KR" sz="1400" dirty="0" smtClean="0"/>
              <a:t>(n), </a:t>
            </a:r>
            <a:r>
              <a:rPr lang="ko-KR" altLang="en-US" sz="1400" dirty="0" smtClean="0"/>
              <a:t>명칭도 부여 가능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|  columns : Index or array-like</a:t>
            </a:r>
            <a:br>
              <a:rPr lang="en-US" altLang="ko-KR" sz="1400" dirty="0"/>
            </a:br>
            <a:r>
              <a:rPr lang="en-US" altLang="ko-KR" sz="1400" dirty="0"/>
              <a:t> </a:t>
            </a:r>
            <a:r>
              <a:rPr lang="en-US" altLang="ko-KR" sz="1400" dirty="0" smtClean="0"/>
              <a:t>      </a:t>
            </a:r>
            <a:r>
              <a:rPr lang="ko-KR" altLang="en-US" sz="1400" dirty="0" smtClean="0"/>
              <a:t>행에 </a:t>
            </a:r>
            <a:r>
              <a:rPr lang="ko-KR" altLang="en-US" sz="1400" dirty="0"/>
              <a:t>대한 정보 기본은 </a:t>
            </a:r>
            <a:r>
              <a:rPr lang="en-US" altLang="ko-KR" sz="1400" dirty="0" err="1"/>
              <a:t>np.arange</a:t>
            </a:r>
            <a:r>
              <a:rPr lang="en-US" altLang="ko-KR" sz="1400" dirty="0"/>
              <a:t>(n), </a:t>
            </a:r>
            <a:r>
              <a:rPr lang="ko-KR" altLang="en-US" sz="1400" dirty="0"/>
              <a:t>명칭도 부여 가능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</a:t>
            </a:r>
            <a:r>
              <a:rPr lang="en-US" altLang="ko-KR" sz="1400" dirty="0"/>
              <a:t>|  </a:t>
            </a:r>
            <a:r>
              <a:rPr lang="en-US" altLang="ko-KR" sz="1400" dirty="0" err="1"/>
              <a:t>dtype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dtype</a:t>
            </a:r>
            <a:r>
              <a:rPr lang="en-US" altLang="ko-KR" sz="1400" dirty="0"/>
              <a:t>, default None</a:t>
            </a:r>
            <a:br>
              <a:rPr lang="en-US" altLang="ko-KR" sz="1400" dirty="0"/>
            </a:br>
            <a:r>
              <a:rPr lang="en-US" altLang="ko-KR" sz="1400" dirty="0"/>
              <a:t> |      Data type to force, otherwise infer</a:t>
            </a:r>
            <a:br>
              <a:rPr lang="en-US" altLang="ko-KR" sz="1400" dirty="0"/>
            </a:br>
            <a:r>
              <a:rPr lang="en-US" altLang="ko-KR" sz="1400" dirty="0"/>
              <a:t> |  copy : </a:t>
            </a:r>
            <a:r>
              <a:rPr lang="en-US" altLang="ko-KR" sz="1400" dirty="0" err="1"/>
              <a:t>boolean</a:t>
            </a:r>
            <a:r>
              <a:rPr lang="en-US" altLang="ko-KR" sz="1400" dirty="0"/>
              <a:t>, default False</a:t>
            </a:r>
            <a:br>
              <a:rPr lang="en-US" altLang="ko-KR" sz="1400" dirty="0"/>
            </a:br>
            <a:r>
              <a:rPr lang="en-US" altLang="ko-KR" sz="1400" dirty="0"/>
              <a:t> |      Copy data from inputs. Only affects </a:t>
            </a:r>
            <a:r>
              <a:rPr lang="en-US" altLang="ko-KR" sz="1400" dirty="0" err="1"/>
              <a:t>DataFrame</a:t>
            </a:r>
            <a:r>
              <a:rPr lang="en-US" altLang="ko-KR" sz="1400" dirty="0"/>
              <a:t> / 2d </a:t>
            </a:r>
            <a:r>
              <a:rPr lang="en-US" altLang="ko-KR" sz="1400" dirty="0" err="1"/>
              <a:t>ndarray</a:t>
            </a:r>
            <a:r>
              <a:rPr lang="en-US" altLang="ko-KR" sz="1400" dirty="0"/>
              <a:t> input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06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05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기본적으로 </a:t>
            </a:r>
            <a:r>
              <a:rPr lang="en-US" altLang="ko-KR" dirty="0" smtClean="0"/>
              <a:t>column </a:t>
            </a:r>
            <a:r>
              <a:rPr lang="ko-KR" altLang="en-US" dirty="0" smtClean="0"/>
              <a:t>단위로 데이터를 관리함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645024"/>
            <a:ext cx="3456384" cy="239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64288" y="4106681"/>
            <a:ext cx="6480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0</a:t>
            </a:r>
          </a:p>
          <a:p>
            <a:r>
              <a:rPr lang="en-US" altLang="ko-KR" sz="1000" dirty="0"/>
              <a:t>0  0</a:t>
            </a:r>
          </a:p>
          <a:p>
            <a:r>
              <a:rPr lang="en-US" altLang="ko-KR" sz="1000" dirty="0"/>
              <a:t>1  1</a:t>
            </a:r>
          </a:p>
          <a:p>
            <a:r>
              <a:rPr lang="en-US" altLang="ko-KR" sz="1000" dirty="0"/>
              <a:t>2  2</a:t>
            </a:r>
          </a:p>
          <a:p>
            <a:r>
              <a:rPr lang="en-US" altLang="ko-KR" sz="1000" dirty="0"/>
              <a:t>3  3</a:t>
            </a:r>
          </a:p>
          <a:p>
            <a:r>
              <a:rPr lang="en-US" altLang="ko-KR" sz="1000" dirty="0"/>
              <a:t>4  4</a:t>
            </a:r>
          </a:p>
          <a:p>
            <a:r>
              <a:rPr lang="en-US" altLang="ko-KR" sz="1000" dirty="0"/>
              <a:t>5  5</a:t>
            </a:r>
          </a:p>
          <a:p>
            <a:r>
              <a:rPr lang="en-US" altLang="ko-KR" sz="1000" dirty="0"/>
              <a:t>6  6</a:t>
            </a:r>
          </a:p>
          <a:p>
            <a:r>
              <a:rPr lang="en-US" altLang="ko-KR" sz="1000" dirty="0"/>
              <a:t>7  7</a:t>
            </a:r>
          </a:p>
          <a:p>
            <a:r>
              <a:rPr lang="en-US" altLang="ko-KR" sz="1000" dirty="0"/>
              <a:t>8  8</a:t>
            </a:r>
          </a:p>
          <a:p>
            <a:r>
              <a:rPr lang="en-US" altLang="ko-KR" sz="1000" dirty="0"/>
              <a:t>9  9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805002" y="3179545"/>
            <a:ext cx="1748292" cy="2712240"/>
            <a:chOff x="971600" y="2672858"/>
            <a:chExt cx="1944216" cy="3218511"/>
          </a:xfrm>
        </p:grpSpPr>
        <p:sp>
          <p:nvSpPr>
            <p:cNvPr id="7" name="직사각형 6"/>
            <p:cNvSpPr/>
            <p:nvPr/>
          </p:nvSpPr>
          <p:spPr>
            <a:xfrm>
              <a:off x="2267744" y="3645024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4442825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267744" y="5243297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71600" y="4906231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6496" y="267285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</a:t>
              </a:r>
              <a:endParaRPr lang="ko-KR" altLang="en-US" dirty="0"/>
            </a:p>
          </p:txBody>
        </p:sp>
        <p:sp>
          <p:nvSpPr>
            <p:cNvPr id="20" name="오른쪽 중괄호 19"/>
            <p:cNvSpPr/>
            <p:nvPr/>
          </p:nvSpPr>
          <p:spPr>
            <a:xfrm rot="10800000">
              <a:off x="1403648" y="3897762"/>
              <a:ext cx="360040" cy="1958516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95736" y="337857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64338" y="3662474"/>
              <a:ext cx="369332" cy="465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4338" y="4533944"/>
              <a:ext cx="369332" cy="465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32072" y="5390445"/>
              <a:ext cx="369332" cy="465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95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err="1" smtClean="0"/>
              <a:t>칼럼명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기본적으로 </a:t>
            </a:r>
            <a:r>
              <a:rPr lang="en-US" altLang="ko-KR" dirty="0" smtClean="0"/>
              <a:t>column </a:t>
            </a:r>
            <a:r>
              <a:rPr lang="ko-KR" altLang="en-US" dirty="0" smtClean="0"/>
              <a:t>명을 추가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645024"/>
            <a:ext cx="3456384" cy="239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['Rev']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805002" y="3179545"/>
            <a:ext cx="1748292" cy="2712240"/>
            <a:chOff x="971600" y="2672858"/>
            <a:chExt cx="1944216" cy="3218511"/>
          </a:xfrm>
        </p:grpSpPr>
        <p:sp>
          <p:nvSpPr>
            <p:cNvPr id="7" name="직사각형 6"/>
            <p:cNvSpPr/>
            <p:nvPr/>
          </p:nvSpPr>
          <p:spPr>
            <a:xfrm>
              <a:off x="2267744" y="3645024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4442825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267744" y="5243297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71600" y="4906231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6496" y="2672858"/>
              <a:ext cx="576064" cy="438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0" name="오른쪽 중괄호 19"/>
            <p:cNvSpPr/>
            <p:nvPr/>
          </p:nvSpPr>
          <p:spPr>
            <a:xfrm rot="10800000">
              <a:off x="1403648" y="3897762"/>
              <a:ext cx="360040" cy="1958516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95736" y="337857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64338" y="3662474"/>
              <a:ext cx="369332" cy="465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4338" y="4533944"/>
              <a:ext cx="369332" cy="465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32072" y="5390445"/>
              <a:ext cx="369332" cy="465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092280" y="3998790"/>
            <a:ext cx="6480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Rev</a:t>
            </a:r>
          </a:p>
          <a:p>
            <a:r>
              <a:rPr lang="en-US" altLang="ko-KR" sz="1000" dirty="0"/>
              <a:t>0    0</a:t>
            </a:r>
          </a:p>
          <a:p>
            <a:r>
              <a:rPr lang="en-US" altLang="ko-KR" sz="1000" dirty="0"/>
              <a:t>1    1</a:t>
            </a:r>
          </a:p>
          <a:p>
            <a:r>
              <a:rPr lang="en-US" altLang="ko-KR" sz="1000" dirty="0"/>
              <a:t>2    2</a:t>
            </a:r>
          </a:p>
          <a:p>
            <a:r>
              <a:rPr lang="en-US" altLang="ko-KR" sz="1000" dirty="0"/>
              <a:t>3    3</a:t>
            </a:r>
          </a:p>
          <a:p>
            <a:r>
              <a:rPr lang="en-US" altLang="ko-KR" sz="1000" dirty="0"/>
              <a:t>4    4</a:t>
            </a:r>
          </a:p>
          <a:p>
            <a:r>
              <a:rPr lang="en-US" altLang="ko-KR" sz="1000" dirty="0"/>
              <a:t>5    5</a:t>
            </a:r>
          </a:p>
          <a:p>
            <a:r>
              <a:rPr lang="en-US" altLang="ko-KR" sz="1000" dirty="0"/>
              <a:t>6    6</a:t>
            </a:r>
          </a:p>
          <a:p>
            <a:r>
              <a:rPr lang="en-US" altLang="ko-KR" sz="1000" dirty="0"/>
              <a:t>7    7</a:t>
            </a:r>
          </a:p>
          <a:p>
            <a:r>
              <a:rPr lang="en-US" altLang="ko-KR" sz="1000" dirty="0"/>
              <a:t>8    8</a:t>
            </a:r>
          </a:p>
          <a:p>
            <a:r>
              <a:rPr lang="en-US" altLang="ko-KR" sz="1000" dirty="0"/>
              <a:t>9    9</a:t>
            </a:r>
          </a:p>
        </p:txBody>
      </p:sp>
    </p:spTree>
    <p:extLst>
      <p:ext uri="{BB962C8B-B14F-4D97-AF65-F5344CB8AC3E}">
        <p14:creationId xmlns:p14="http://schemas.microsoft.com/office/powerpoint/2010/main" val="39209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칼럼 추가</a:t>
            </a:r>
            <a:r>
              <a:rPr lang="en-US" altLang="ko-KR" dirty="0" smtClean="0"/>
              <a:t>:</a:t>
            </a:r>
            <a:r>
              <a:rPr lang="ko-KR" altLang="en-US" dirty="0" smtClean="0"/>
              <a:t>칼럼복사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기존에 없는 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에 칼럼을 할당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645024"/>
            <a:ext cx="2736304" cy="239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Rev  col</a:t>
            </a:r>
          </a:p>
          <a:p>
            <a:r>
              <a:rPr lang="it-IT" altLang="ko-KR" sz="1000" dirty="0"/>
              <a:t>0    0    0</a:t>
            </a:r>
          </a:p>
          <a:p>
            <a:r>
              <a:rPr lang="it-IT" altLang="ko-KR" sz="1000" dirty="0"/>
              <a:t>1    1    1</a:t>
            </a:r>
          </a:p>
          <a:p>
            <a:r>
              <a:rPr lang="it-IT" altLang="ko-KR" sz="1000" dirty="0"/>
              <a:t>2    2    2</a:t>
            </a:r>
          </a:p>
          <a:p>
            <a:r>
              <a:rPr lang="it-IT" altLang="ko-KR" sz="1000" dirty="0"/>
              <a:t>3    3    3</a:t>
            </a:r>
          </a:p>
          <a:p>
            <a:r>
              <a:rPr lang="it-IT" altLang="ko-KR" sz="1000" dirty="0"/>
              <a:t>4    4    4</a:t>
            </a:r>
          </a:p>
          <a:p>
            <a:r>
              <a:rPr lang="it-IT" altLang="ko-KR" sz="1000" dirty="0"/>
              <a:t>5    5    5</a:t>
            </a:r>
          </a:p>
          <a:p>
            <a:r>
              <a:rPr lang="it-IT" altLang="ko-KR" sz="1000" dirty="0"/>
              <a:t>6    6    6</a:t>
            </a:r>
          </a:p>
          <a:p>
            <a:r>
              <a:rPr lang="it-IT" altLang="ko-KR" sz="1000" dirty="0"/>
              <a:t>7    7    7</a:t>
            </a:r>
          </a:p>
          <a:p>
            <a:r>
              <a:rPr lang="it-IT" altLang="ko-KR" sz="1000" dirty="0"/>
              <a:t>8    8    8</a:t>
            </a:r>
          </a:p>
          <a:p>
            <a:r>
              <a:rPr lang="it-IT" altLang="ko-KR" sz="1000" dirty="0"/>
              <a:t>9    9    9</a:t>
            </a:r>
            <a:endParaRPr lang="en-US" altLang="ko-KR" sz="1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228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칼럼 추가</a:t>
            </a:r>
            <a:r>
              <a:rPr lang="en-US" altLang="ko-KR" dirty="0" smtClean="0"/>
              <a:t>: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기존에 없는 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에 값을 </a:t>
            </a:r>
            <a:r>
              <a:rPr lang="ko-KR" altLang="en-US" dirty="0" err="1" smtClean="0"/>
              <a:t>할당시</a:t>
            </a:r>
            <a:r>
              <a:rPr lang="ko-KR" altLang="en-US" dirty="0" smtClean="0"/>
              <a:t> 행에 맞춰 칼럼을 추가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645024"/>
            <a:ext cx="2736304" cy="239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NewCol</a:t>
            </a:r>
            <a:r>
              <a:rPr lang="en-US" altLang="ko-KR" sz="1200" dirty="0"/>
              <a:t>'] = 5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Rev  </a:t>
            </a:r>
            <a:r>
              <a:rPr lang="en-US" altLang="ko-KR" sz="1000" dirty="0" err="1"/>
              <a:t>NewCol</a:t>
            </a:r>
            <a:endParaRPr lang="en-US" altLang="ko-KR" sz="1000" dirty="0"/>
          </a:p>
          <a:p>
            <a:r>
              <a:rPr lang="en-US" altLang="ko-KR" sz="1000" dirty="0"/>
              <a:t>0    0       5</a:t>
            </a:r>
          </a:p>
          <a:p>
            <a:r>
              <a:rPr lang="en-US" altLang="ko-KR" sz="1000" dirty="0"/>
              <a:t>1    1       5</a:t>
            </a:r>
          </a:p>
          <a:p>
            <a:r>
              <a:rPr lang="en-US" altLang="ko-KR" sz="1000" dirty="0"/>
              <a:t>2    2       5</a:t>
            </a:r>
          </a:p>
          <a:p>
            <a:r>
              <a:rPr lang="en-US" altLang="ko-KR" sz="1000" dirty="0"/>
              <a:t>3    3       5</a:t>
            </a:r>
          </a:p>
          <a:p>
            <a:r>
              <a:rPr lang="en-US" altLang="ko-KR" sz="1000" dirty="0"/>
              <a:t>4    4       5</a:t>
            </a:r>
          </a:p>
          <a:p>
            <a:r>
              <a:rPr lang="en-US" altLang="ko-KR" sz="1000" dirty="0"/>
              <a:t>5    5       5</a:t>
            </a:r>
          </a:p>
          <a:p>
            <a:r>
              <a:rPr lang="en-US" altLang="ko-KR" sz="1000" dirty="0"/>
              <a:t>6    6       5</a:t>
            </a:r>
          </a:p>
          <a:p>
            <a:r>
              <a:rPr lang="en-US" altLang="ko-KR" sz="1000" dirty="0"/>
              <a:t>7    7       5</a:t>
            </a:r>
          </a:p>
          <a:p>
            <a:r>
              <a:rPr lang="en-US" altLang="ko-KR" sz="1000" dirty="0"/>
              <a:t>8    8       5</a:t>
            </a:r>
          </a:p>
          <a:p>
            <a:r>
              <a:rPr lang="en-US" altLang="ko-KR" sz="1000" dirty="0"/>
              <a:t>9    9       5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551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err="1" smtClean="0"/>
              <a:t>칼럼값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기존에 존재한 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에 값을 추가할 경우  행에 맞춰 칼럼이 변경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645024"/>
            <a:ext cx="2664296" cy="239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NewCol</a:t>
            </a:r>
            <a:r>
              <a:rPr lang="en-US" altLang="ko-KR" sz="1200" dirty="0"/>
              <a:t>'] = 5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NewCol</a:t>
            </a:r>
            <a:r>
              <a:rPr lang="en-US" altLang="ko-KR" sz="1200" dirty="0"/>
              <a:t>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NewCol</a:t>
            </a:r>
            <a:r>
              <a:rPr lang="en-US" altLang="ko-KR" sz="1200" dirty="0"/>
              <a:t>'] + 1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smtClean="0"/>
              <a:t>  Rev  </a:t>
            </a:r>
            <a:r>
              <a:rPr lang="en-US" altLang="ko-KR" sz="1000" dirty="0" err="1"/>
              <a:t>NewCol</a:t>
            </a:r>
            <a:endParaRPr lang="en-US" altLang="ko-KR" sz="1000" dirty="0"/>
          </a:p>
          <a:p>
            <a:r>
              <a:rPr lang="en-US" altLang="ko-KR" sz="1000" dirty="0"/>
              <a:t>0    0       6</a:t>
            </a:r>
          </a:p>
          <a:p>
            <a:r>
              <a:rPr lang="en-US" altLang="ko-KR" sz="1000" dirty="0"/>
              <a:t>1    1       6</a:t>
            </a:r>
          </a:p>
          <a:p>
            <a:r>
              <a:rPr lang="en-US" altLang="ko-KR" sz="1000" dirty="0"/>
              <a:t>2    2       6</a:t>
            </a:r>
          </a:p>
          <a:p>
            <a:r>
              <a:rPr lang="en-US" altLang="ko-KR" sz="1000" dirty="0"/>
              <a:t>3    3       6</a:t>
            </a:r>
          </a:p>
          <a:p>
            <a:r>
              <a:rPr lang="en-US" altLang="ko-KR" sz="1000" dirty="0"/>
              <a:t>4    4       6</a:t>
            </a:r>
          </a:p>
          <a:p>
            <a:r>
              <a:rPr lang="en-US" altLang="ko-KR" sz="1000" dirty="0"/>
              <a:t>5    5       6</a:t>
            </a:r>
          </a:p>
          <a:p>
            <a:r>
              <a:rPr lang="en-US" altLang="ko-KR" sz="1000" dirty="0"/>
              <a:t>6    6       6</a:t>
            </a:r>
          </a:p>
          <a:p>
            <a:r>
              <a:rPr lang="en-US" altLang="ko-KR" sz="1000" dirty="0"/>
              <a:t>7    7       6</a:t>
            </a:r>
          </a:p>
          <a:p>
            <a:r>
              <a:rPr lang="en-US" altLang="ko-KR" sz="1000" dirty="0"/>
              <a:t>8    8       6</a:t>
            </a:r>
          </a:p>
          <a:p>
            <a:r>
              <a:rPr lang="en-US" altLang="ko-KR" sz="1000" dirty="0"/>
              <a:t>9    9       6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7" name="직사각형 6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0" name="오른쪽 중괄호 19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239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: name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dict</a:t>
            </a:r>
            <a:r>
              <a:rPr lang="ko-KR" altLang="en-US" dirty="0" smtClean="0"/>
              <a:t>를 받아서 </a:t>
            </a: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d </a:t>
            </a:r>
            <a:r>
              <a:rPr lang="en-US" altLang="ko-KR" sz="1200" dirty="0"/>
              <a:t>= {'a':1,'b':2,'c':3}</a:t>
            </a:r>
          </a:p>
          <a:p>
            <a:r>
              <a:rPr lang="en-US" altLang="ko-KR" sz="1200" dirty="0"/>
              <a:t>s3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d,name</a:t>
            </a:r>
            <a:r>
              <a:rPr lang="en-US" altLang="ko-KR" sz="1200" dirty="0"/>
              <a:t>='something')</a:t>
            </a:r>
          </a:p>
          <a:p>
            <a:r>
              <a:rPr lang="en-US" altLang="ko-KR" sz="1200" dirty="0"/>
              <a:t>print(s3, s3.name)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4581128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(a    1</a:t>
            </a:r>
          </a:p>
          <a:p>
            <a:r>
              <a:rPr lang="en-US" altLang="ko-KR" sz="1000" dirty="0"/>
              <a:t>b    2</a:t>
            </a:r>
          </a:p>
          <a:p>
            <a:r>
              <a:rPr lang="en-US" altLang="ko-KR" sz="1000" dirty="0"/>
              <a:t>c    3</a:t>
            </a:r>
          </a:p>
          <a:p>
            <a:r>
              <a:rPr lang="en-US" altLang="ko-KR" sz="1000" dirty="0"/>
              <a:t>Name: something,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int64, 'something')</a:t>
            </a:r>
          </a:p>
        </p:txBody>
      </p:sp>
    </p:spTree>
    <p:extLst>
      <p:ext uri="{BB962C8B-B14F-4D97-AF65-F5344CB8AC3E}">
        <p14:creationId xmlns:p14="http://schemas.microsoft.com/office/powerpoint/2010/main" val="6638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칼럼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기존에 존재한 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del</a:t>
            </a:r>
            <a:r>
              <a:rPr lang="ko-KR" altLang="en-US" dirty="0" smtClean="0"/>
              <a:t>로 삭제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475656" y="3495742"/>
            <a:ext cx="2664296" cy="2612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NewCol</a:t>
            </a:r>
            <a:r>
              <a:rPr lang="en-US" altLang="ko-KR" sz="1200" dirty="0"/>
              <a:t>'] = 5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NewCol</a:t>
            </a:r>
            <a:r>
              <a:rPr lang="en-US" altLang="ko-KR" sz="1200" dirty="0"/>
              <a:t>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NewCol</a:t>
            </a:r>
            <a:r>
              <a:rPr lang="en-US" altLang="ko-KR" sz="1200" dirty="0"/>
              <a:t>'] + 1</a:t>
            </a:r>
          </a:p>
          <a:p>
            <a:r>
              <a:rPr lang="en-US" altLang="ko-KR" sz="1200" dirty="0"/>
              <a:t>del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NewCol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72858" y="4303166"/>
            <a:ext cx="12961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Rev</a:t>
            </a:r>
          </a:p>
          <a:p>
            <a:r>
              <a:rPr lang="en-US" altLang="ko-KR" sz="1000" dirty="0"/>
              <a:t>0    0</a:t>
            </a:r>
          </a:p>
          <a:p>
            <a:r>
              <a:rPr lang="en-US" altLang="ko-KR" sz="1000" dirty="0"/>
              <a:t>1    1</a:t>
            </a:r>
          </a:p>
          <a:p>
            <a:r>
              <a:rPr lang="en-US" altLang="ko-KR" sz="1000" dirty="0"/>
              <a:t>2    2</a:t>
            </a:r>
          </a:p>
          <a:p>
            <a:r>
              <a:rPr lang="en-US" altLang="ko-KR" sz="1000" dirty="0"/>
              <a:t>3    3</a:t>
            </a:r>
          </a:p>
          <a:p>
            <a:r>
              <a:rPr lang="en-US" altLang="ko-KR" sz="1000" dirty="0"/>
              <a:t>4    4</a:t>
            </a:r>
          </a:p>
          <a:p>
            <a:r>
              <a:rPr lang="en-US" altLang="ko-KR" sz="1000" dirty="0"/>
              <a:t>5    5</a:t>
            </a:r>
          </a:p>
          <a:p>
            <a:r>
              <a:rPr lang="en-US" altLang="ko-KR" sz="1000" dirty="0"/>
              <a:t>6    6</a:t>
            </a:r>
          </a:p>
          <a:p>
            <a:r>
              <a:rPr lang="en-US" altLang="ko-KR" sz="1000" dirty="0"/>
              <a:t>7    7</a:t>
            </a:r>
          </a:p>
          <a:p>
            <a:r>
              <a:rPr lang="en-US" altLang="ko-KR" sz="1000" dirty="0"/>
              <a:t>8    8</a:t>
            </a:r>
          </a:p>
          <a:p>
            <a:r>
              <a:rPr lang="en-US" altLang="ko-KR" sz="1000" dirty="0"/>
              <a:t>9    9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4601604" y="3376030"/>
            <a:ext cx="1748292" cy="2712240"/>
            <a:chOff x="971600" y="2672858"/>
            <a:chExt cx="1944216" cy="3218511"/>
          </a:xfrm>
        </p:grpSpPr>
        <p:sp>
          <p:nvSpPr>
            <p:cNvPr id="28" name="직사각형 27"/>
            <p:cNvSpPr/>
            <p:nvPr/>
          </p:nvSpPr>
          <p:spPr>
            <a:xfrm>
              <a:off x="2267744" y="3645024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267744" y="4442825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267744" y="5243297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71600" y="4906231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76496" y="2672858"/>
              <a:ext cx="576064" cy="438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33" name="오른쪽 중괄호 32"/>
            <p:cNvSpPr/>
            <p:nvPr/>
          </p:nvSpPr>
          <p:spPr>
            <a:xfrm rot="10800000">
              <a:off x="1403648" y="3897762"/>
              <a:ext cx="360040" cy="1958516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95736" y="337857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64338" y="3662474"/>
              <a:ext cx="369332" cy="465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64338" y="4533944"/>
              <a:ext cx="369332" cy="465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32072" y="5390445"/>
              <a:ext cx="369332" cy="465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873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행 이름 부여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기존에 행에 이름을 부여</a:t>
            </a:r>
            <a:r>
              <a:rPr lang="en-US" altLang="ko-KR" dirty="0" smtClean="0"/>
              <a:t>(index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Rev  col</a:t>
            </a:r>
          </a:p>
          <a:p>
            <a:r>
              <a:rPr lang="it-IT" altLang="ko-KR" sz="1000" dirty="0"/>
              <a:t>a    0    0</a:t>
            </a:r>
          </a:p>
          <a:p>
            <a:r>
              <a:rPr lang="it-IT" altLang="ko-KR" sz="1000" dirty="0"/>
              <a:t>b    1    1</a:t>
            </a:r>
          </a:p>
          <a:p>
            <a:r>
              <a:rPr lang="it-IT" altLang="ko-KR" sz="1000" dirty="0"/>
              <a:t>c    2    2</a:t>
            </a:r>
          </a:p>
          <a:p>
            <a:r>
              <a:rPr lang="it-IT" altLang="ko-KR" sz="1000" dirty="0"/>
              <a:t>d    3    3</a:t>
            </a:r>
          </a:p>
          <a:p>
            <a:r>
              <a:rPr lang="it-IT" altLang="ko-KR" sz="1000" dirty="0"/>
              <a:t>e    4    4</a:t>
            </a:r>
          </a:p>
          <a:p>
            <a:r>
              <a:rPr lang="it-IT" altLang="ko-KR" sz="1000" dirty="0"/>
              <a:t>f    5    5</a:t>
            </a:r>
          </a:p>
          <a:p>
            <a:r>
              <a:rPr lang="it-IT" altLang="ko-KR" sz="1000" dirty="0"/>
              <a:t>g    6    6</a:t>
            </a:r>
          </a:p>
          <a:p>
            <a:r>
              <a:rPr lang="it-IT" altLang="ko-KR" sz="1000" dirty="0"/>
              <a:t>h    7    7</a:t>
            </a:r>
          </a:p>
          <a:p>
            <a:r>
              <a:rPr lang="it-IT" altLang="ko-KR" sz="1000" dirty="0"/>
              <a:t>i    8    8</a:t>
            </a:r>
          </a:p>
          <a:p>
            <a:r>
              <a:rPr lang="it-IT" altLang="ko-KR" sz="1000" dirty="0"/>
              <a:t>j    9    9</a:t>
            </a:r>
            <a:endParaRPr lang="en-US" altLang="ko-KR" sz="1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42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단일 행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단일 행을 인덱스 </a:t>
            </a:r>
            <a:r>
              <a:rPr lang="ko-KR" altLang="en-US" dirty="0"/>
              <a:t>방식</a:t>
            </a:r>
            <a:r>
              <a:rPr lang="en-US" altLang="ko-KR" dirty="0"/>
              <a:t>([ </a:t>
            </a:r>
            <a:r>
              <a:rPr lang="en-US" altLang="ko-KR" dirty="0" smtClean="0"/>
              <a:t> </a:t>
            </a:r>
            <a:r>
              <a:rPr lang="en-US" altLang="ko-KR" dirty="0"/>
              <a:t>])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['a'])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</a:t>
            </a:r>
            <a:r>
              <a:rPr lang="en-US" altLang="ko-KR" sz="1000" dirty="0"/>
              <a:t>Rev    0</a:t>
            </a:r>
          </a:p>
          <a:p>
            <a:r>
              <a:rPr lang="en-US" altLang="ko-KR" sz="1000" dirty="0"/>
              <a:t>col    0</a:t>
            </a:r>
          </a:p>
          <a:p>
            <a:r>
              <a:rPr lang="en-US" altLang="ko-KR" sz="1000" dirty="0"/>
              <a:t>Name: a,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590753" y="3928540"/>
            <a:ext cx="2141487" cy="89684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60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멀티 행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멀티행을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방식</a:t>
            </a:r>
            <a:r>
              <a:rPr lang="en-US" altLang="ko-KR" dirty="0" smtClean="0"/>
              <a:t>(</a:t>
            </a:r>
            <a:r>
              <a:rPr lang="en-US" altLang="ko-KR" dirty="0"/>
              <a:t>[ </a:t>
            </a:r>
            <a:r>
              <a:rPr lang="en-US" altLang="ko-KR" dirty="0" smtClean="0"/>
              <a:t>: ])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ko-KR" altLang="en-US" dirty="0" err="1" smtClean="0"/>
              <a:t>으로</a:t>
            </a:r>
            <a:r>
              <a:rPr lang="ko-KR" altLang="en-US" dirty="0" smtClean="0"/>
              <a:t> 검색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a':'c</a:t>
            </a:r>
            <a:r>
              <a:rPr lang="en-US" altLang="ko-KR" sz="1200" dirty="0"/>
              <a:t>'])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 Rev  col</a:t>
            </a:r>
          </a:p>
          <a:p>
            <a:r>
              <a:rPr lang="it-IT" altLang="ko-KR" sz="1000" dirty="0"/>
              <a:t>a    0    0</a:t>
            </a:r>
          </a:p>
          <a:p>
            <a:r>
              <a:rPr lang="it-IT" altLang="ko-KR" sz="1000" dirty="0"/>
              <a:t>b    1    1</a:t>
            </a:r>
          </a:p>
          <a:p>
            <a:r>
              <a:rPr lang="it-IT" altLang="ko-KR" sz="1000" dirty="0"/>
              <a:t>c    2    2</a:t>
            </a:r>
            <a:endParaRPr lang="en-US" altLang="ko-KR" sz="1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590753" y="3928540"/>
            <a:ext cx="2141487" cy="2308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7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단일 열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단일 열을 인덱스 </a:t>
            </a:r>
            <a:r>
              <a:rPr lang="ko-KR" altLang="en-US" dirty="0"/>
              <a:t>방식</a:t>
            </a:r>
            <a:r>
              <a:rPr lang="en-US" altLang="ko-KR" dirty="0"/>
              <a:t>([ </a:t>
            </a:r>
            <a:r>
              <a:rPr lang="en-US" altLang="ko-KR" dirty="0" smtClean="0"/>
              <a:t> </a:t>
            </a:r>
            <a:r>
              <a:rPr lang="en-US" altLang="ko-KR" dirty="0"/>
              <a:t>])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</a:t>
            </a:r>
            <a:r>
              <a:rPr lang="pt-BR" altLang="ko-KR" sz="1000" dirty="0"/>
              <a:t>a    0</a:t>
            </a:r>
          </a:p>
          <a:p>
            <a:r>
              <a:rPr lang="pt-BR" altLang="ko-KR" sz="1000" dirty="0"/>
              <a:t>b    1</a:t>
            </a:r>
          </a:p>
          <a:p>
            <a:r>
              <a:rPr lang="pt-BR" altLang="ko-KR" sz="1000" dirty="0"/>
              <a:t>c    2</a:t>
            </a:r>
          </a:p>
          <a:p>
            <a:r>
              <a:rPr lang="pt-BR" altLang="ko-KR" sz="1000" dirty="0"/>
              <a:t>d    3</a:t>
            </a:r>
          </a:p>
          <a:p>
            <a:r>
              <a:rPr lang="pt-BR" altLang="ko-KR" sz="1000" dirty="0"/>
              <a:t>e    4</a:t>
            </a:r>
          </a:p>
          <a:p>
            <a:r>
              <a:rPr lang="pt-BR" altLang="ko-KR" sz="1000" dirty="0"/>
              <a:t>f    5</a:t>
            </a:r>
          </a:p>
          <a:p>
            <a:r>
              <a:rPr lang="pt-BR" altLang="ko-KR" sz="1000" dirty="0"/>
              <a:t>g    6</a:t>
            </a:r>
          </a:p>
          <a:p>
            <a:r>
              <a:rPr lang="pt-BR" altLang="ko-KR" sz="1000" dirty="0"/>
              <a:t>h    7</a:t>
            </a:r>
          </a:p>
          <a:p>
            <a:r>
              <a:rPr lang="pt-BR" altLang="ko-KR" sz="1000" dirty="0"/>
              <a:t>i    8</a:t>
            </a:r>
          </a:p>
          <a:p>
            <a:r>
              <a:rPr lang="pt-BR" altLang="ko-KR" sz="1000" dirty="0"/>
              <a:t>j    9</a:t>
            </a:r>
          </a:p>
          <a:p>
            <a:r>
              <a:rPr lang="pt-BR" altLang="ko-KR" sz="1000" dirty="0"/>
              <a:t>Name: Rev, dtype: int64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590754" y="3928540"/>
            <a:ext cx="1062180" cy="2308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92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멀티 열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멀티 열은  리스트 방식</a:t>
            </a:r>
            <a:r>
              <a:rPr lang="en-US" altLang="ko-KR" dirty="0" smtClean="0"/>
              <a:t>(</a:t>
            </a:r>
            <a:r>
              <a:rPr lang="en-US" altLang="ko-KR" dirty="0"/>
              <a:t>[ </a:t>
            </a:r>
            <a:r>
              <a:rPr lang="en-US" altLang="ko-KR" dirty="0" smtClean="0"/>
              <a:t>[ , ] ])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ko-KR" altLang="en-US" dirty="0" err="1" smtClean="0"/>
              <a:t>으로</a:t>
            </a:r>
            <a:r>
              <a:rPr lang="ko-KR" altLang="en-US" dirty="0" smtClean="0"/>
              <a:t> 검색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[['Rev', 'col']])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  Rev  col</a:t>
            </a:r>
          </a:p>
          <a:p>
            <a:r>
              <a:rPr lang="it-IT" altLang="ko-KR" sz="1000" dirty="0"/>
              <a:t>a    0    0</a:t>
            </a:r>
          </a:p>
          <a:p>
            <a:r>
              <a:rPr lang="it-IT" altLang="ko-KR" sz="1000" dirty="0"/>
              <a:t>b    1    1</a:t>
            </a:r>
          </a:p>
          <a:p>
            <a:r>
              <a:rPr lang="it-IT" altLang="ko-KR" sz="1000" dirty="0"/>
              <a:t>c    2    2</a:t>
            </a:r>
          </a:p>
          <a:p>
            <a:r>
              <a:rPr lang="it-IT" altLang="ko-KR" sz="1000" dirty="0"/>
              <a:t>d    3    3</a:t>
            </a:r>
          </a:p>
          <a:p>
            <a:r>
              <a:rPr lang="it-IT" altLang="ko-KR" sz="1000" dirty="0"/>
              <a:t>e    4    4</a:t>
            </a:r>
          </a:p>
          <a:p>
            <a:r>
              <a:rPr lang="it-IT" altLang="ko-KR" sz="1000" dirty="0"/>
              <a:t>f    5    5</a:t>
            </a:r>
          </a:p>
          <a:p>
            <a:r>
              <a:rPr lang="it-IT" altLang="ko-KR" sz="1000" dirty="0"/>
              <a:t>g    6    6</a:t>
            </a:r>
          </a:p>
          <a:p>
            <a:r>
              <a:rPr lang="it-IT" altLang="ko-KR" sz="1000" dirty="0"/>
              <a:t>h    7    7</a:t>
            </a:r>
          </a:p>
          <a:p>
            <a:r>
              <a:rPr lang="it-IT" altLang="ko-KR" sz="1000" dirty="0"/>
              <a:t>i    8    8</a:t>
            </a:r>
          </a:p>
          <a:p>
            <a:r>
              <a:rPr lang="it-IT" altLang="ko-KR" sz="1000" dirty="0"/>
              <a:t>j    9    9</a:t>
            </a:r>
            <a:endParaRPr lang="en-US" altLang="ko-KR" sz="1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590753" y="3928540"/>
            <a:ext cx="2141487" cy="2308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24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err="1" smtClean="0"/>
              <a:t>행과열</a:t>
            </a:r>
            <a:r>
              <a:rPr lang="ko-KR" altLang="en-US" dirty="0" smtClean="0"/>
              <a:t> 검색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 </a:t>
            </a:r>
            <a:r>
              <a:rPr lang="en-US" altLang="ko-KR" dirty="0" smtClean="0"/>
              <a:t>ix </a:t>
            </a:r>
            <a:r>
              <a:rPr lang="ko-KR" altLang="en-US" dirty="0" smtClean="0"/>
              <a:t>속성을 이용해서 행과 열을 동시에 검색 </a:t>
            </a:r>
            <a:r>
              <a:rPr lang="en-US" altLang="ko-KR" dirty="0" smtClean="0"/>
              <a:t>([ </a:t>
            </a:r>
            <a:r>
              <a:rPr lang="ko-KR" altLang="en-US" dirty="0" smtClean="0"/>
              <a:t>행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), </a:t>
            </a:r>
            <a:r>
              <a:rPr lang="ko-KR" altLang="en-US" dirty="0" smtClean="0"/>
              <a:t>칼럼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</a:t>
            </a:r>
            <a:r>
              <a:rPr lang="en-US" altLang="ko-KR" dirty="0" smtClean="0"/>
              <a:t>)  </a:t>
            </a:r>
            <a:r>
              <a:rPr lang="en-US" altLang="ko-KR" dirty="0"/>
              <a:t>])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df.ix</a:t>
            </a:r>
            <a:r>
              <a:rPr lang="en-US" altLang="ko-KR" sz="1200" dirty="0"/>
              <a:t>[0:3,'Rev'])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</a:t>
            </a:r>
            <a:r>
              <a:rPr lang="en-US" altLang="ko-KR" sz="1000" dirty="0"/>
              <a:t>a    0</a:t>
            </a:r>
          </a:p>
          <a:p>
            <a:r>
              <a:rPr lang="en-US" altLang="ko-KR" sz="1000" dirty="0"/>
              <a:t>b    1</a:t>
            </a:r>
          </a:p>
          <a:p>
            <a:r>
              <a:rPr lang="en-US" altLang="ko-KR" sz="1000" dirty="0"/>
              <a:t>c    2</a:t>
            </a:r>
          </a:p>
          <a:p>
            <a:r>
              <a:rPr lang="en-US" altLang="ko-KR" sz="1000" dirty="0"/>
              <a:t>Name: Rev,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590754" y="3928540"/>
            <a:ext cx="1062180" cy="2308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56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err="1"/>
              <a:t>행과열</a:t>
            </a:r>
            <a:r>
              <a:rPr lang="ko-KR" altLang="en-US" dirty="0"/>
              <a:t> 검색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7331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/>
              <a:t>DataFrame</a:t>
            </a:r>
            <a:r>
              <a:rPr lang="ko-KR" altLang="en-US" dirty="0"/>
              <a:t>은  </a:t>
            </a:r>
            <a:r>
              <a:rPr lang="en-US" altLang="ko-KR" dirty="0"/>
              <a:t>ix </a:t>
            </a:r>
            <a:r>
              <a:rPr lang="ko-KR" altLang="en-US" dirty="0"/>
              <a:t>속성을 이용해서 행과 </a:t>
            </a:r>
            <a:r>
              <a:rPr lang="ko-KR" altLang="en-US" dirty="0" smtClean="0"/>
              <a:t>복수의 열을 </a:t>
            </a:r>
            <a:r>
              <a:rPr lang="ko-KR" altLang="en-US" dirty="0"/>
              <a:t>동시에 검색 </a:t>
            </a:r>
            <a:r>
              <a:rPr lang="en-US" altLang="ko-KR" dirty="0"/>
              <a:t>([ </a:t>
            </a:r>
            <a:r>
              <a:rPr lang="ko-KR" altLang="en-US" dirty="0"/>
              <a:t>행</a:t>
            </a:r>
            <a:r>
              <a:rPr lang="en-US" altLang="ko-KR" dirty="0"/>
              <a:t>(</a:t>
            </a:r>
            <a:r>
              <a:rPr lang="ko-KR" altLang="en-US" dirty="0" err="1"/>
              <a:t>슬라이싱</a:t>
            </a:r>
            <a:r>
              <a:rPr lang="ko-KR" altLang="en-US" dirty="0"/>
              <a:t> </a:t>
            </a:r>
            <a:r>
              <a:rPr lang="en-US" altLang="ko-KR" dirty="0"/>
              <a:t>: ),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칼럼명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칼럼명</a:t>
            </a:r>
            <a:r>
              <a:rPr lang="en-US" altLang="ko-KR" dirty="0" smtClean="0"/>
              <a:t> </a:t>
            </a:r>
            <a:r>
              <a:rPr lang="en-US" altLang="ko-KR" dirty="0"/>
              <a:t>])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df.ix</a:t>
            </a:r>
            <a:r>
              <a:rPr lang="en-US" altLang="ko-KR" sz="1200" dirty="0"/>
              <a:t>[:3,['col', 'Rev']])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   col  Rev</a:t>
            </a:r>
          </a:p>
          <a:p>
            <a:r>
              <a:rPr lang="it-IT" altLang="ko-KR" sz="1000" dirty="0"/>
              <a:t>a    0    0</a:t>
            </a:r>
          </a:p>
          <a:p>
            <a:r>
              <a:rPr lang="it-IT" altLang="ko-KR" sz="1000" dirty="0"/>
              <a:t>b    1    1</a:t>
            </a:r>
          </a:p>
          <a:p>
            <a:r>
              <a:rPr lang="it-IT" altLang="ko-KR" sz="1000" dirty="0"/>
              <a:t>c    2    2</a:t>
            </a:r>
            <a:endParaRPr lang="en-US" altLang="ko-KR" sz="1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590753" y="3928540"/>
            <a:ext cx="2141487" cy="2308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9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7331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/>
              <a:t>DataFrame</a:t>
            </a:r>
            <a:r>
              <a:rPr lang="ko-KR" altLang="en-US" dirty="0"/>
              <a:t>은  </a:t>
            </a:r>
            <a:r>
              <a:rPr lang="en-US" altLang="ko-KR" dirty="0" smtClean="0"/>
              <a:t>head()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</a:t>
            </a:r>
            <a:r>
              <a:rPr lang="en-US" altLang="ko-KR" dirty="0" smtClean="0"/>
              <a:t>default=5</a:t>
            </a:r>
            <a:r>
              <a:rPr lang="ko-KR" altLang="en-US" dirty="0" smtClean="0"/>
              <a:t>까지  검색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df.head</a:t>
            </a:r>
            <a:r>
              <a:rPr lang="en-US" altLang="ko-KR" sz="1200" dirty="0"/>
              <a:t>())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Rev  col</a:t>
            </a:r>
          </a:p>
          <a:p>
            <a:r>
              <a:rPr lang="it-IT" altLang="ko-KR" sz="1000" dirty="0"/>
              <a:t>a    0    0</a:t>
            </a:r>
          </a:p>
          <a:p>
            <a:r>
              <a:rPr lang="it-IT" altLang="ko-KR" sz="1000" dirty="0"/>
              <a:t>b    1    1</a:t>
            </a:r>
          </a:p>
          <a:p>
            <a:r>
              <a:rPr lang="it-IT" altLang="ko-KR" sz="1000" dirty="0"/>
              <a:t>c    2    2</a:t>
            </a:r>
          </a:p>
          <a:p>
            <a:r>
              <a:rPr lang="it-IT" altLang="ko-KR" sz="1000" dirty="0"/>
              <a:t>d    3    3</a:t>
            </a:r>
          </a:p>
          <a:p>
            <a:r>
              <a:rPr lang="it-IT" altLang="ko-KR" sz="1000" dirty="0"/>
              <a:t>e    4    4</a:t>
            </a:r>
            <a:endParaRPr lang="en-US" altLang="ko-KR" sz="1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590753" y="3928540"/>
            <a:ext cx="2141487" cy="2308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16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en-US" altLang="ko-KR" dirty="0" smtClean="0"/>
              <a:t>tail</a:t>
            </a:r>
            <a:r>
              <a:rPr lang="ko-KR" altLang="en-US" dirty="0" smtClean="0"/>
              <a:t>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7331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/>
              <a:t>DataFrame</a:t>
            </a:r>
            <a:r>
              <a:rPr lang="ko-KR" altLang="en-US" dirty="0"/>
              <a:t>은  </a:t>
            </a:r>
            <a:r>
              <a:rPr lang="en-US" altLang="ko-KR" dirty="0" smtClean="0"/>
              <a:t>tail()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</a:t>
            </a:r>
            <a:r>
              <a:rPr lang="en-US" altLang="ko-KR" dirty="0" smtClean="0"/>
              <a:t>default=5</a:t>
            </a:r>
            <a:r>
              <a:rPr lang="ko-KR" altLang="en-US" dirty="0" smtClean="0"/>
              <a:t>까지  검색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df.tail</a:t>
            </a:r>
            <a:r>
              <a:rPr lang="en-US" altLang="ko-KR" sz="1200" dirty="0"/>
              <a:t>())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 Rev  col</a:t>
            </a:r>
          </a:p>
          <a:p>
            <a:r>
              <a:rPr lang="it-IT" altLang="ko-KR" sz="1000" dirty="0"/>
              <a:t>f    5    5</a:t>
            </a:r>
          </a:p>
          <a:p>
            <a:r>
              <a:rPr lang="it-IT" altLang="ko-KR" sz="1000" dirty="0"/>
              <a:t>g    6    6</a:t>
            </a:r>
          </a:p>
          <a:p>
            <a:r>
              <a:rPr lang="it-IT" altLang="ko-KR" sz="1000" dirty="0"/>
              <a:t>h    7    7</a:t>
            </a:r>
          </a:p>
          <a:p>
            <a:r>
              <a:rPr lang="it-IT" altLang="ko-KR" sz="1000" dirty="0"/>
              <a:t>i    8    8</a:t>
            </a:r>
          </a:p>
          <a:p>
            <a:r>
              <a:rPr lang="it-IT" altLang="ko-KR" sz="1000" dirty="0"/>
              <a:t>j    9    9</a:t>
            </a:r>
            <a:endParaRPr lang="en-US" altLang="ko-KR" sz="1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590753" y="3928540"/>
            <a:ext cx="2141487" cy="2308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1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구조 속성</a:t>
            </a:r>
            <a:r>
              <a:rPr lang="en-US" altLang="ko-KR" dirty="0" smtClean="0"/>
              <a:t>: </a:t>
            </a:r>
            <a:r>
              <a:rPr lang="en-US" altLang="ko-KR" sz="3600" dirty="0" err="1" smtClean="0"/>
              <a:t>index,values,dtype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의 주요 속성인 </a:t>
            </a:r>
            <a:r>
              <a:rPr lang="en-US" altLang="ko-KR" dirty="0" smtClean="0"/>
              <a:t>values</a:t>
            </a:r>
            <a:r>
              <a:rPr lang="ko-KR" altLang="en-US" dirty="0" smtClean="0"/>
              <a:t>는 데이터를 </a:t>
            </a:r>
            <a:r>
              <a:rPr lang="ko-KR" altLang="en-US" dirty="0" err="1" smtClean="0"/>
              <a:t>나태내고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대한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정보를 가짐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([4,-7,5,3]) 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obj.index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obj.values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obj.index</a:t>
            </a:r>
            <a:r>
              <a:rPr lang="en-US" altLang="ko-KR" sz="1200" dirty="0"/>
              <a:t> = 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obj.index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obj.values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['a'] = 100</a:t>
            </a:r>
          </a:p>
          <a:p>
            <a:r>
              <a:rPr lang="fr-FR" altLang="ko-KR" sz="1200" dirty="0" smtClean="0"/>
              <a:t>print(type(obj.values</a:t>
            </a:r>
            <a:r>
              <a:rPr lang="fr-FR" altLang="ko-KR" sz="1200" dirty="0"/>
              <a:t>),obj.values</a:t>
            </a:r>
            <a:r>
              <a:rPr lang="fr-FR" altLang="ko-KR" sz="1200" dirty="0" smtClean="0"/>
              <a:t>)</a:t>
            </a:r>
          </a:p>
          <a:p>
            <a:r>
              <a:rPr lang="en-US" altLang="ko-KR" sz="1200" dirty="0" smtClean="0"/>
              <a:t>#</a:t>
            </a:r>
            <a:r>
              <a:rPr lang="en-US" altLang="ko-KR" sz="1200" dirty="0" err="1"/>
              <a:t>obj.values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([99,99,99,99]).values  #</a:t>
            </a:r>
            <a:r>
              <a:rPr lang="en-US" altLang="ko-KR" sz="1200" dirty="0" err="1"/>
              <a:t>AttributeError</a:t>
            </a:r>
            <a:r>
              <a:rPr lang="en-US" altLang="ko-KR" sz="1200" dirty="0"/>
              <a:t>: can't set </a:t>
            </a:r>
            <a:r>
              <a:rPr lang="en-US" altLang="ko-KR" sz="1200" dirty="0" smtClean="0"/>
              <a:t>attribute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obj.dtype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obj.ftype</a:t>
            </a:r>
            <a:r>
              <a:rPr lang="en-US" altLang="ko-KR" sz="1200" dirty="0"/>
              <a:t>)</a:t>
            </a:r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83765" y="4653136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RangeIndex</a:t>
            </a:r>
            <a:r>
              <a:rPr lang="en-US" altLang="ko-KR" sz="1000" dirty="0"/>
              <a:t>(start=0, stop=4, step=1)</a:t>
            </a:r>
          </a:p>
          <a:p>
            <a:r>
              <a:rPr lang="en-US" altLang="ko-KR" sz="1000" dirty="0"/>
              <a:t>[ 4 -7  5  3]</a:t>
            </a:r>
          </a:p>
          <a:p>
            <a:r>
              <a:rPr lang="en-US" altLang="ko-KR" sz="1000" dirty="0"/>
              <a:t>Index([</a:t>
            </a:r>
            <a:r>
              <a:rPr lang="en-US" altLang="ko-KR" sz="1000" dirty="0" err="1"/>
              <a:t>u'a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u'b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u'c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u'd</a:t>
            </a:r>
            <a:r>
              <a:rPr lang="en-US" altLang="ko-KR" sz="1000" dirty="0"/>
              <a:t>'],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='object')</a:t>
            </a:r>
          </a:p>
          <a:p>
            <a:r>
              <a:rPr lang="en-US" altLang="ko-KR" sz="1000" dirty="0"/>
              <a:t>[ 4 -7  5  3]</a:t>
            </a:r>
          </a:p>
          <a:p>
            <a:r>
              <a:rPr lang="en-US" altLang="ko-KR" sz="1000" dirty="0"/>
              <a:t>(&lt;type '</a:t>
            </a:r>
            <a:r>
              <a:rPr lang="en-US" altLang="ko-KR" sz="1000" dirty="0" err="1"/>
              <a:t>numpy.ndarray</a:t>
            </a:r>
            <a:r>
              <a:rPr lang="en-US" altLang="ko-KR" sz="1000" dirty="0"/>
              <a:t>'&gt;, array([100,  -7,   5,   3],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=int64</a:t>
            </a:r>
            <a:r>
              <a:rPr lang="en-US" altLang="ko-KR" sz="1000" dirty="0" smtClean="0"/>
              <a:t>))</a:t>
            </a:r>
          </a:p>
          <a:p>
            <a:r>
              <a:rPr lang="en-US" altLang="ko-KR" sz="1000" dirty="0"/>
              <a:t>(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('int64'), 'int64:dense')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00692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21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:</a:t>
            </a:r>
            <a:r>
              <a:rPr lang="en-US" altLang="ko-KR" dirty="0"/>
              <a:t> </a:t>
            </a:r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column</a:t>
            </a:r>
            <a:r>
              <a:rPr lang="ko-KR" altLang="en-US" dirty="0" smtClean="0"/>
              <a:t>단위로 리스트를 만들어서 </a:t>
            </a:r>
            <a:r>
              <a:rPr lang="en-US" altLang="ko-KR" dirty="0" smtClean="0"/>
              <a:t>zip</a:t>
            </a:r>
            <a:r>
              <a:rPr lang="ko-KR" altLang="en-US" dirty="0" smtClean="0"/>
              <a:t>을 이용해서 순서쌍을 만들고 데이터를 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names = ['</a:t>
            </a:r>
            <a:r>
              <a:rPr lang="en-US" altLang="ko-KR" sz="1200" dirty="0" err="1"/>
              <a:t>Bob','Jessica','Mary','John','Mel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births = [968, 155, 77, 578, 973]</a:t>
            </a:r>
          </a:p>
          <a:p>
            <a:r>
              <a:rPr lang="en-US" altLang="ko-KR" sz="1200" dirty="0" err="1"/>
              <a:t>BabyDataSet</a:t>
            </a:r>
            <a:r>
              <a:rPr lang="en-US" altLang="ko-KR" sz="1200" dirty="0"/>
              <a:t> = list(zip(</a:t>
            </a:r>
            <a:r>
              <a:rPr lang="en-US" altLang="ko-KR" sz="1200" dirty="0" err="1"/>
              <a:t>names,births</a:t>
            </a:r>
            <a:r>
              <a:rPr lang="en-US" altLang="ko-KR" sz="1200" dirty="0"/>
              <a:t>))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 = </a:t>
            </a:r>
            <a:r>
              <a:rPr lang="en-US" altLang="ko-KR" sz="1200" dirty="0" err="1"/>
              <a:t>BabyDataSet</a:t>
            </a:r>
            <a:r>
              <a:rPr lang="en-US" altLang="ko-KR" sz="1200" dirty="0"/>
              <a:t>, columns=['Names', 'Births'])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3861048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Names  Births</a:t>
            </a:r>
          </a:p>
          <a:p>
            <a:r>
              <a:rPr lang="en-US" altLang="ko-KR" sz="1000" dirty="0"/>
              <a:t>0      Bob     968</a:t>
            </a:r>
          </a:p>
          <a:p>
            <a:r>
              <a:rPr lang="en-US" altLang="ko-KR" sz="1000" dirty="0"/>
              <a:t>1  Jessica     155</a:t>
            </a:r>
          </a:p>
          <a:p>
            <a:r>
              <a:rPr lang="en-US" altLang="ko-KR" sz="1000" dirty="0"/>
              <a:t>2     Mary      77</a:t>
            </a:r>
          </a:p>
          <a:p>
            <a:r>
              <a:rPr lang="en-US" altLang="ko-KR" sz="1000" dirty="0"/>
              <a:t>3     John     578</a:t>
            </a:r>
          </a:p>
          <a:p>
            <a:r>
              <a:rPr lang="en-US" altLang="ko-KR" sz="1000" dirty="0"/>
              <a:t>4      Mel     </a:t>
            </a:r>
            <a:r>
              <a:rPr lang="en-US" altLang="ko-KR" sz="1000" dirty="0" smtClean="0"/>
              <a:t>973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47398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:</a:t>
            </a:r>
            <a:r>
              <a:rPr lang="en-US" altLang="ko-KR" dirty="0"/>
              <a:t>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column</a:t>
            </a:r>
            <a:r>
              <a:rPr lang="ko-KR" altLang="en-US" dirty="0" smtClean="0"/>
              <a:t>단위로 리스트를 만들어서 </a:t>
            </a:r>
            <a:r>
              <a:rPr lang="en-US" altLang="ko-KR" dirty="0" err="1" smtClean="0"/>
              <a:t>dict</a:t>
            </a:r>
            <a:r>
              <a:rPr lang="ko-KR" altLang="en-US" dirty="0" smtClean="0"/>
              <a:t>에 대입해서  데이터를 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names = ['</a:t>
            </a:r>
            <a:r>
              <a:rPr lang="en-US" altLang="ko-KR" sz="1200" dirty="0" err="1"/>
              <a:t>Bob','Jessica','Mary','John','Mel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births = [968, 155, 77, 578, 973]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dd</a:t>
            </a:r>
            <a:r>
              <a:rPr lang="en-US" altLang="ko-KR" sz="1200" dirty="0"/>
              <a:t> = {'names': names, '</a:t>
            </a:r>
            <a:r>
              <a:rPr lang="en-US" altLang="ko-KR" sz="1200" dirty="0" err="1"/>
              <a:t>births':births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df1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dd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print(df1)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32040" y="3861048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births    names</a:t>
            </a:r>
          </a:p>
          <a:p>
            <a:r>
              <a:rPr lang="en-US" altLang="ko-KR" sz="1000" dirty="0"/>
              <a:t>0     968      Bob</a:t>
            </a:r>
          </a:p>
          <a:p>
            <a:r>
              <a:rPr lang="en-US" altLang="ko-KR" sz="1000" dirty="0"/>
              <a:t>1     155  Jessica</a:t>
            </a:r>
          </a:p>
          <a:p>
            <a:r>
              <a:rPr lang="en-US" altLang="ko-KR" sz="1000" dirty="0"/>
              <a:t>2      77     Mary</a:t>
            </a:r>
          </a:p>
          <a:p>
            <a:r>
              <a:rPr lang="en-US" altLang="ko-KR" sz="1000" dirty="0"/>
              <a:t>3     578     John</a:t>
            </a:r>
          </a:p>
          <a:p>
            <a:r>
              <a:rPr lang="en-US" altLang="ko-KR" sz="1000" dirty="0"/>
              <a:t>4     973      Mel</a:t>
            </a:r>
          </a:p>
        </p:txBody>
      </p:sp>
    </p:spTree>
    <p:extLst>
      <p:ext uri="{BB962C8B-B14F-4D97-AF65-F5344CB8AC3E}">
        <p14:creationId xmlns:p14="http://schemas.microsoft.com/office/powerpoint/2010/main" val="2142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:</a:t>
            </a:r>
            <a:r>
              <a:rPr lang="en-US" altLang="ko-KR" dirty="0"/>
              <a:t> S</a:t>
            </a:r>
            <a:r>
              <a:rPr lang="en-US" altLang="ko-KR" dirty="0" smtClean="0"/>
              <a:t>eries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두개의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series</a:t>
            </a:r>
            <a:r>
              <a:rPr lang="ko-KR" altLang="en-US" dirty="0" smtClean="0"/>
              <a:t>타입에서 </a:t>
            </a:r>
            <a:r>
              <a:rPr lang="ko-KR" altLang="en-US" dirty="0" err="1" smtClean="0"/>
              <a:t>키값을</a:t>
            </a:r>
            <a:r>
              <a:rPr lang="ko-KR" altLang="en-US" dirty="0" smtClean="0"/>
              <a:t> 추출해서 자동으로 인덱스화 해서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4054" y="2852936"/>
            <a:ext cx="3744416" cy="365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area_dict</a:t>
            </a:r>
            <a:r>
              <a:rPr lang="en-US" altLang="ko-KR" sz="1200" dirty="0"/>
              <a:t> = {'California': 423967, 'Texas': 695662, 'New York': 141297, 'Florida': 170312, 'Illinois': 149995}</a:t>
            </a:r>
          </a:p>
          <a:p>
            <a:r>
              <a:rPr lang="en-US" altLang="ko-KR" sz="1200" dirty="0"/>
              <a:t>area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area_dict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pop_dict</a:t>
            </a:r>
            <a:r>
              <a:rPr lang="en-US" altLang="ko-KR" sz="1200" dirty="0"/>
              <a:t> = {'California': 1423967, 'Texas': 1695662, 'New York': 1141297, 'Florida': 1170312, 'Illinois': 1149995}</a:t>
            </a:r>
          </a:p>
          <a:p>
            <a:r>
              <a:rPr lang="en-US" altLang="ko-KR" sz="1200" dirty="0"/>
              <a:t>population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pop_dict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states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({'population': population,</a:t>
            </a:r>
          </a:p>
          <a:p>
            <a:r>
              <a:rPr lang="en-US" altLang="ko-KR" sz="1200" dirty="0"/>
              <a:t>                       'area': area})</a:t>
            </a:r>
          </a:p>
          <a:p>
            <a:r>
              <a:rPr lang="en-US" altLang="ko-KR" sz="1200" dirty="0"/>
              <a:t>                       </a:t>
            </a:r>
          </a:p>
          <a:p>
            <a:r>
              <a:rPr lang="en-US" altLang="ko-KR" sz="1200" dirty="0"/>
              <a:t>print(states)   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states.index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states.values</a:t>
            </a:r>
            <a:r>
              <a:rPr lang="en-US" altLang="ko-KR" sz="1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32040" y="3861048"/>
            <a:ext cx="352839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</a:t>
            </a:r>
            <a:r>
              <a:rPr lang="en-US" altLang="ko-KR" sz="1000" dirty="0" smtClean="0"/>
              <a:t>               area  </a:t>
            </a:r>
            <a:r>
              <a:rPr lang="en-US" altLang="ko-KR" sz="1000" dirty="0"/>
              <a:t>population</a:t>
            </a:r>
          </a:p>
          <a:p>
            <a:r>
              <a:rPr lang="en-US" altLang="ko-KR" sz="1000" dirty="0"/>
              <a:t>California  423967     1423967</a:t>
            </a:r>
          </a:p>
          <a:p>
            <a:r>
              <a:rPr lang="en-US" altLang="ko-KR" sz="1000" dirty="0"/>
              <a:t>Florida     170312     1170312</a:t>
            </a:r>
          </a:p>
          <a:p>
            <a:r>
              <a:rPr lang="en-US" altLang="ko-KR" sz="1000" dirty="0"/>
              <a:t>Illinois    149995     1149995</a:t>
            </a:r>
          </a:p>
          <a:p>
            <a:r>
              <a:rPr lang="en-US" altLang="ko-KR" sz="1000" dirty="0"/>
              <a:t>New York    141297     1141297</a:t>
            </a:r>
          </a:p>
          <a:p>
            <a:r>
              <a:rPr lang="en-US" altLang="ko-KR" sz="1000" dirty="0"/>
              <a:t>Texas       695662     1695662</a:t>
            </a:r>
          </a:p>
          <a:p>
            <a:r>
              <a:rPr lang="en-US" altLang="ko-KR" sz="1000" dirty="0"/>
              <a:t>Index([</a:t>
            </a:r>
            <a:r>
              <a:rPr lang="en-US" altLang="ko-KR" sz="1000" dirty="0" err="1"/>
              <a:t>u'California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u'Florida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u'Illinois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u'New</a:t>
            </a:r>
            <a:r>
              <a:rPr lang="en-US" altLang="ko-KR" sz="1000" dirty="0"/>
              <a:t> York', </a:t>
            </a:r>
            <a:r>
              <a:rPr lang="en-US" altLang="ko-KR" sz="1000" dirty="0" err="1"/>
              <a:t>u'Texas</a:t>
            </a:r>
            <a:r>
              <a:rPr lang="en-US" altLang="ko-KR" sz="1000" dirty="0"/>
              <a:t>'],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='object')</a:t>
            </a:r>
          </a:p>
          <a:p>
            <a:r>
              <a:rPr lang="en-US" altLang="ko-KR" sz="1000" dirty="0"/>
              <a:t>[[ 423967 1423967]</a:t>
            </a:r>
          </a:p>
          <a:p>
            <a:r>
              <a:rPr lang="en-US" altLang="ko-KR" sz="1000" dirty="0"/>
              <a:t> [ 170312 1170312]</a:t>
            </a:r>
          </a:p>
          <a:p>
            <a:r>
              <a:rPr lang="en-US" altLang="ko-KR" sz="1000" dirty="0"/>
              <a:t> [ 149995 1149995]</a:t>
            </a:r>
          </a:p>
          <a:p>
            <a:r>
              <a:rPr lang="en-US" altLang="ko-KR" sz="1000" dirty="0"/>
              <a:t> [ 141297 1141297]</a:t>
            </a:r>
          </a:p>
          <a:p>
            <a:r>
              <a:rPr lang="en-US" altLang="ko-KR" sz="1000" dirty="0"/>
              <a:t> [ 695662 1695662]]</a:t>
            </a:r>
          </a:p>
        </p:txBody>
      </p:sp>
    </p:spTree>
    <p:extLst>
      <p:ext uri="{BB962C8B-B14F-4D97-AF65-F5344CB8AC3E}">
        <p14:creationId xmlns:p14="http://schemas.microsoft.com/office/powerpoint/2010/main" val="228762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81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접</a:t>
            </a:r>
            <a:r>
              <a:rPr lang="ko-KR" altLang="en-US" dirty="0"/>
              <a:t>근</a:t>
            </a:r>
            <a:r>
              <a:rPr lang="en-US" altLang="ko-KR" dirty="0" smtClean="0"/>
              <a:t>: column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칼럼을 기준으로 접근해서 데이터 검색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4054" y="2852936"/>
            <a:ext cx="3744416" cy="365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(['one', 'one', 'two', 'two', 'three', 'three'])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(['start', 'end']*3)</a:t>
            </a:r>
          </a:p>
          <a:p>
            <a:r>
              <a:rPr lang="en-US" altLang="ko-KR" sz="1200" dirty="0"/>
              <a:t>C = [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(10, 99, 6)]*6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(zip(A, B, C), columns=['A', 'B', 'C'])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df.index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df.columns</a:t>
            </a:r>
            <a:r>
              <a:rPr lang="en-US" altLang="ko-KR" sz="1200" dirty="0" smtClean="0"/>
              <a:t>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["A"])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32040" y="3861048"/>
            <a:ext cx="3528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A      </a:t>
            </a:r>
            <a:r>
              <a:rPr lang="en-US" altLang="ko-KR" sz="1000" dirty="0"/>
              <a:t>B                         C</a:t>
            </a:r>
          </a:p>
          <a:p>
            <a:r>
              <a:rPr lang="en-US" altLang="ko-KR" sz="1000" dirty="0"/>
              <a:t>0    one  start  [71, 58, 23, 79, 19, 93]</a:t>
            </a:r>
          </a:p>
          <a:p>
            <a:r>
              <a:rPr lang="en-US" altLang="ko-KR" sz="1000" dirty="0"/>
              <a:t>1    one    end  [71, 58, 23, 79, 19, 93]</a:t>
            </a:r>
          </a:p>
          <a:p>
            <a:r>
              <a:rPr lang="en-US" altLang="ko-KR" sz="1000" dirty="0"/>
              <a:t>2    two  start  [71, 58, 23, 79, 19, 93]</a:t>
            </a:r>
          </a:p>
          <a:p>
            <a:r>
              <a:rPr lang="en-US" altLang="ko-KR" sz="1000" dirty="0"/>
              <a:t>3    two    end  [71, 58, 23, 79, 19, 93]</a:t>
            </a:r>
          </a:p>
          <a:p>
            <a:r>
              <a:rPr lang="en-US" altLang="ko-KR" sz="1000" dirty="0"/>
              <a:t>4  three  start  [71, 58, 23, 79, 19, 93]</a:t>
            </a:r>
          </a:p>
          <a:p>
            <a:r>
              <a:rPr lang="en-US" altLang="ko-KR" sz="1000" dirty="0"/>
              <a:t>5  three    end  [71, 58, 23, 79, 19, 93]</a:t>
            </a:r>
          </a:p>
          <a:p>
            <a:r>
              <a:rPr lang="en-US" altLang="ko-KR" sz="1000" dirty="0"/>
              <a:t>Int64Index([0, 1, 2, 3, 4, 5],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='int64')</a:t>
            </a:r>
          </a:p>
          <a:p>
            <a:r>
              <a:rPr lang="en-US" altLang="ko-KR" sz="1000" dirty="0"/>
              <a:t>Index([</a:t>
            </a:r>
            <a:r>
              <a:rPr lang="en-US" altLang="ko-KR" sz="1000" dirty="0" err="1"/>
              <a:t>u'A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u'B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u'C</a:t>
            </a:r>
            <a:r>
              <a:rPr lang="en-US" altLang="ko-KR" sz="1000" dirty="0"/>
              <a:t>'],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='object')</a:t>
            </a:r>
          </a:p>
          <a:p>
            <a:r>
              <a:rPr lang="en-US" altLang="ko-KR" sz="1000" dirty="0"/>
              <a:t>0      one</a:t>
            </a:r>
          </a:p>
          <a:p>
            <a:r>
              <a:rPr lang="en-US" altLang="ko-KR" sz="1000" dirty="0"/>
              <a:t>1      one</a:t>
            </a:r>
          </a:p>
          <a:p>
            <a:r>
              <a:rPr lang="en-US" altLang="ko-KR" sz="1000" dirty="0"/>
              <a:t>2      two</a:t>
            </a:r>
          </a:p>
          <a:p>
            <a:r>
              <a:rPr lang="en-US" altLang="ko-KR" sz="1000" dirty="0"/>
              <a:t>3      two</a:t>
            </a:r>
          </a:p>
          <a:p>
            <a:r>
              <a:rPr lang="en-US" altLang="ko-KR" sz="1000" dirty="0"/>
              <a:t>4    three</a:t>
            </a:r>
          </a:p>
          <a:p>
            <a:r>
              <a:rPr lang="en-US" altLang="ko-KR" sz="1000" dirty="0"/>
              <a:t>5    three</a:t>
            </a:r>
          </a:p>
          <a:p>
            <a:r>
              <a:rPr lang="en-US" altLang="ko-KR" sz="1000" dirty="0"/>
              <a:t>Name: A,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object</a:t>
            </a:r>
          </a:p>
        </p:txBody>
      </p:sp>
    </p:spTree>
    <p:extLst>
      <p:ext uri="{BB962C8B-B14F-4D97-AF65-F5344CB8AC3E}">
        <p14:creationId xmlns:p14="http://schemas.microsoft.com/office/powerpoint/2010/main" val="398731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접</a:t>
            </a:r>
            <a:r>
              <a:rPr lang="ko-KR" altLang="en-US" dirty="0"/>
              <a:t>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개 </a:t>
            </a:r>
            <a:r>
              <a:rPr lang="en-US" altLang="ko-KR" dirty="0" smtClean="0"/>
              <a:t>column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여러 개의 칼럼을 기준으로 접근해서 데이터 검색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4054" y="2852936"/>
            <a:ext cx="3744416" cy="365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(['one', 'one', 'two', 'two', 'three', 'three'])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(['start', 'end']*3)</a:t>
            </a:r>
          </a:p>
          <a:p>
            <a:r>
              <a:rPr lang="en-US" altLang="ko-KR" sz="1200" dirty="0"/>
              <a:t>C = [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(10, 99, 6)]*6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(zip(A, B, C), columns=['A', 'B', 'C'])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df.index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df.columns</a:t>
            </a:r>
            <a:r>
              <a:rPr lang="en-US" altLang="ko-KR" sz="1200" dirty="0" smtClean="0"/>
              <a:t>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[["A","C"]])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32040" y="3861048"/>
            <a:ext cx="3528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A      </a:t>
            </a:r>
            <a:r>
              <a:rPr lang="en-US" altLang="ko-KR" sz="1000" dirty="0"/>
              <a:t>B                         C</a:t>
            </a:r>
          </a:p>
          <a:p>
            <a:r>
              <a:rPr lang="en-US" altLang="ko-KR" sz="1000" dirty="0"/>
              <a:t>0    one  start  [71, 58, 23, 79, 19, 93]</a:t>
            </a:r>
          </a:p>
          <a:p>
            <a:r>
              <a:rPr lang="en-US" altLang="ko-KR" sz="1000" dirty="0"/>
              <a:t>1    one    end  [71, 58, 23, 79, 19, 93]</a:t>
            </a:r>
          </a:p>
          <a:p>
            <a:r>
              <a:rPr lang="en-US" altLang="ko-KR" sz="1000" dirty="0"/>
              <a:t>2    two  start  [71, 58, 23, 79, 19, 93]</a:t>
            </a:r>
          </a:p>
          <a:p>
            <a:r>
              <a:rPr lang="en-US" altLang="ko-KR" sz="1000" dirty="0"/>
              <a:t>3    two    end  [71, 58, 23, 79, 19, 93]</a:t>
            </a:r>
          </a:p>
          <a:p>
            <a:r>
              <a:rPr lang="en-US" altLang="ko-KR" sz="1000" dirty="0"/>
              <a:t>4  three  start  [71, 58, 23, 79, 19, 93]</a:t>
            </a:r>
          </a:p>
          <a:p>
            <a:r>
              <a:rPr lang="en-US" altLang="ko-KR" sz="1000" dirty="0"/>
              <a:t>5  three    end  [71, 58, 23, 79, 19, 93]</a:t>
            </a:r>
          </a:p>
          <a:p>
            <a:r>
              <a:rPr lang="en-US" altLang="ko-KR" sz="1000" dirty="0"/>
              <a:t>Int64Index([0, 1, 2, 3, 4, 5],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='int64')</a:t>
            </a:r>
          </a:p>
          <a:p>
            <a:r>
              <a:rPr lang="en-US" altLang="ko-KR" sz="1000" dirty="0"/>
              <a:t>Index([</a:t>
            </a:r>
            <a:r>
              <a:rPr lang="en-US" altLang="ko-KR" sz="1000" dirty="0" err="1"/>
              <a:t>u'A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u'B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u'C</a:t>
            </a:r>
            <a:r>
              <a:rPr lang="en-US" altLang="ko-KR" sz="1000" dirty="0"/>
              <a:t>'],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='object')</a:t>
            </a:r>
          </a:p>
          <a:p>
            <a:r>
              <a:rPr lang="en-US" altLang="ko-KR" sz="1000" dirty="0"/>
              <a:t> A                         C</a:t>
            </a:r>
          </a:p>
          <a:p>
            <a:r>
              <a:rPr lang="en-US" altLang="ko-KR" sz="1000" dirty="0"/>
              <a:t>0    one  [16, 24, 37, 65, 43, 64]</a:t>
            </a:r>
          </a:p>
          <a:p>
            <a:r>
              <a:rPr lang="en-US" altLang="ko-KR" sz="1000" dirty="0"/>
              <a:t>1    one  [16, 24, 37, 65, 43, 64]</a:t>
            </a:r>
          </a:p>
          <a:p>
            <a:r>
              <a:rPr lang="en-US" altLang="ko-KR" sz="1000" dirty="0"/>
              <a:t>2    two  [16, 24, 37, 65, 43, 64]</a:t>
            </a:r>
          </a:p>
          <a:p>
            <a:r>
              <a:rPr lang="en-US" altLang="ko-KR" sz="1000" dirty="0"/>
              <a:t>3    two  [16, 24, 37, 65, 43, 64]</a:t>
            </a:r>
          </a:p>
          <a:p>
            <a:r>
              <a:rPr lang="en-US" altLang="ko-KR" sz="1000" dirty="0"/>
              <a:t>4  three  [16, 24, 37, 65, 43, 64]</a:t>
            </a:r>
          </a:p>
          <a:p>
            <a:r>
              <a:rPr lang="en-US" altLang="ko-KR" sz="1000" dirty="0"/>
              <a:t>5  three  [16, 24, 37, 65, 43, 64]</a:t>
            </a:r>
          </a:p>
        </p:txBody>
      </p:sp>
    </p:spTree>
    <p:extLst>
      <p:ext uri="{BB962C8B-B14F-4D97-AF65-F5344CB8AC3E}">
        <p14:creationId xmlns:p14="http://schemas.microsoft.com/office/powerpoint/2010/main" val="131882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접</a:t>
            </a:r>
            <a:r>
              <a:rPr lang="ko-KR" altLang="en-US" dirty="0"/>
              <a:t>근</a:t>
            </a:r>
            <a:r>
              <a:rPr lang="en-US" altLang="ko-KR" dirty="0" smtClean="0"/>
              <a:t>: row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 기준으로 데이터를 접근해서 검색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4054" y="2852936"/>
            <a:ext cx="3744416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(['one', 'one', 'two', 'two', 'three', 'three'])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(['start', 'end']*3)</a:t>
            </a:r>
          </a:p>
          <a:p>
            <a:r>
              <a:rPr lang="en-US" altLang="ko-KR" sz="1200" dirty="0"/>
              <a:t>C = [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(10, 99, 6)]*6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(zip(A, B, C), columns=['A', 'B', 'C'])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df.ix</a:t>
            </a:r>
            <a:r>
              <a:rPr lang="en-US" altLang="ko-KR" sz="1200" dirty="0"/>
              <a:t>[0])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df.ix</a:t>
            </a:r>
            <a:r>
              <a:rPr lang="en-US" altLang="ko-KR" sz="1200" dirty="0"/>
              <a:t>[0:2])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32040" y="4558264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                         one</a:t>
            </a:r>
          </a:p>
          <a:p>
            <a:r>
              <a:rPr lang="en-US" altLang="ko-KR" sz="1000" dirty="0"/>
              <a:t>B                       start</a:t>
            </a:r>
          </a:p>
          <a:p>
            <a:r>
              <a:rPr lang="en-US" altLang="ko-KR" sz="1000" dirty="0"/>
              <a:t>C    [74, 50, 77, 81, 47, 58]</a:t>
            </a:r>
          </a:p>
          <a:p>
            <a:r>
              <a:rPr lang="en-US" altLang="ko-KR" sz="1000" dirty="0"/>
              <a:t>Name: 0,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object</a:t>
            </a:r>
          </a:p>
          <a:p>
            <a:r>
              <a:rPr lang="en-US" altLang="ko-KR" sz="1000" dirty="0"/>
              <a:t>     A      B                         C</a:t>
            </a:r>
          </a:p>
          <a:p>
            <a:r>
              <a:rPr lang="en-US" altLang="ko-KR" sz="1000" dirty="0"/>
              <a:t>0  one  start  [74, 50, 77, 81, 47, 58]</a:t>
            </a:r>
          </a:p>
          <a:p>
            <a:r>
              <a:rPr lang="en-US" altLang="ko-KR" sz="1000" dirty="0"/>
              <a:t>1  one    end  [74, 50, 77, 81, 47, 58]</a:t>
            </a:r>
          </a:p>
          <a:p>
            <a:r>
              <a:rPr lang="en-US" altLang="ko-KR" sz="1000" dirty="0"/>
              <a:t>2  two  start  [74, 50, 77, 81, 47, 58]</a:t>
            </a:r>
          </a:p>
        </p:txBody>
      </p:sp>
    </p:spTree>
    <p:extLst>
      <p:ext uri="{BB962C8B-B14F-4D97-AF65-F5344CB8AC3E}">
        <p14:creationId xmlns:p14="http://schemas.microsoft.com/office/powerpoint/2010/main" val="282324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row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계산차이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fontScale="925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 기준으로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슬라이싱과</a:t>
            </a:r>
            <a:r>
              <a:rPr lang="ko-KR" altLang="en-US" dirty="0" smtClean="0"/>
              <a:t> 속성에서 </a:t>
            </a:r>
            <a:r>
              <a:rPr lang="ko-KR" altLang="en-US" dirty="0" err="1" smtClean="0"/>
              <a:t>슬라이싱하는</a:t>
            </a:r>
            <a:r>
              <a:rPr lang="ko-KR" altLang="en-US" dirty="0" smtClean="0"/>
              <a:t> 경우 실제 출력되는 개수가 다름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4054" y="2852936"/>
            <a:ext cx="3744416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(['one', 'one', 'two', 'two', 'three', 'three'])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(['start', 'end']*3)</a:t>
            </a:r>
          </a:p>
          <a:p>
            <a:r>
              <a:rPr lang="en-US" altLang="ko-KR" sz="1200" dirty="0"/>
              <a:t>C = [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(10, 99, 6)]*6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(zip(A, B, C), columns=['A', 'B', 'C'])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print(".....",</a:t>
            </a:r>
            <a:r>
              <a:rPr lang="en-US" altLang="ko-KR" sz="1200" dirty="0" err="1"/>
              <a:t>df.ix</a:t>
            </a:r>
            <a:r>
              <a:rPr lang="en-US" altLang="ko-KR" sz="1200" dirty="0"/>
              <a:t>[0:1])</a:t>
            </a:r>
          </a:p>
          <a:p>
            <a:r>
              <a:rPr lang="en-US" altLang="ko-KR" sz="1200" dirty="0"/>
              <a:t>print(".....",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[0:1])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9830" y="4725144"/>
            <a:ext cx="35283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('.....',      A      B                         C</a:t>
            </a:r>
          </a:p>
          <a:p>
            <a:r>
              <a:rPr lang="en-US" altLang="ko-KR" sz="1000" dirty="0"/>
              <a:t>0  one  start  [58, 26, 58, 15, 64, 97]</a:t>
            </a:r>
          </a:p>
          <a:p>
            <a:r>
              <a:rPr lang="en-US" altLang="ko-KR" sz="1000" dirty="0"/>
              <a:t>1  one    end  [58, 26, 58, 15, 64, 97])</a:t>
            </a:r>
          </a:p>
          <a:p>
            <a:r>
              <a:rPr lang="en-US" altLang="ko-KR" sz="1000" dirty="0"/>
              <a:t>('.....',      A      B                         C</a:t>
            </a:r>
          </a:p>
          <a:p>
            <a:r>
              <a:rPr lang="en-US" altLang="ko-KR" sz="1000" dirty="0"/>
              <a:t>0  one  start  [58, 26, 58, 15, 64, 97])</a:t>
            </a:r>
          </a:p>
        </p:txBody>
      </p:sp>
    </p:spTree>
    <p:extLst>
      <p:ext uri="{BB962C8B-B14F-4D97-AF65-F5344CB8AC3E}">
        <p14:creationId xmlns:p14="http://schemas.microsoft.com/office/powerpoint/2010/main" val="41427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en-US" altLang="ko-KR" dirty="0" smtClean="0"/>
              <a:t>multi column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80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구조 속성 </a:t>
            </a:r>
            <a:r>
              <a:rPr lang="en-US" altLang="ko-KR" dirty="0" smtClean="0"/>
              <a:t>: </a:t>
            </a:r>
            <a:r>
              <a:rPr lang="en-US" altLang="ko-KR" sz="3200" dirty="0" smtClean="0"/>
              <a:t>shape, </a:t>
            </a:r>
            <a:r>
              <a:rPr lang="en-US" altLang="ko-KR" sz="3200" dirty="0" err="1" smtClean="0"/>
              <a:t>ndim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주요 </a:t>
            </a:r>
            <a:r>
              <a:rPr lang="en-US" altLang="ko-KR" dirty="0" smtClean="0"/>
              <a:t>Series </a:t>
            </a:r>
            <a:r>
              <a:rPr lang="ko-KR" altLang="en-US" dirty="0" smtClean="0"/>
              <a:t>모형과 차</a:t>
            </a:r>
            <a:r>
              <a:rPr lang="ko-KR" altLang="en-US" dirty="0"/>
              <a:t>원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대해 출력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 = {'a':1,'b':2,'c':3}</a:t>
            </a:r>
          </a:p>
          <a:p>
            <a:r>
              <a:rPr lang="en-US" altLang="ko-KR" sz="1200" dirty="0" smtClean="0"/>
              <a:t>s3 = </a:t>
            </a:r>
            <a:r>
              <a:rPr lang="en-US" altLang="ko-KR" sz="1200" dirty="0" err="1" smtClean="0"/>
              <a:t>pd.Series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d,name</a:t>
            </a:r>
            <a:r>
              <a:rPr lang="en-US" altLang="ko-KR" sz="1200" dirty="0" smtClean="0"/>
              <a:t>='something')</a:t>
            </a:r>
          </a:p>
          <a:p>
            <a:r>
              <a:rPr lang="en-US" altLang="ko-KR" sz="1200" dirty="0" smtClean="0"/>
              <a:t>print(s3, s3.name)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print(s3.shape)</a:t>
            </a:r>
          </a:p>
          <a:p>
            <a:r>
              <a:rPr lang="en-US" altLang="ko-KR" sz="1200" dirty="0" smtClean="0"/>
              <a:t>print(s3.ndim)</a:t>
            </a:r>
          </a:p>
          <a:p>
            <a:r>
              <a:rPr lang="en-US" altLang="ko-KR" sz="1200" dirty="0"/>
              <a:t>print(s3.size)</a:t>
            </a:r>
          </a:p>
          <a:p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0337" y="4868951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(a    1</a:t>
            </a:r>
          </a:p>
          <a:p>
            <a:r>
              <a:rPr lang="en-US" altLang="ko-KR" sz="1000" dirty="0"/>
              <a:t>b    2</a:t>
            </a:r>
          </a:p>
          <a:p>
            <a:r>
              <a:rPr lang="en-US" altLang="ko-KR" sz="1000" dirty="0"/>
              <a:t>c    3</a:t>
            </a:r>
          </a:p>
          <a:p>
            <a:r>
              <a:rPr lang="en-US" altLang="ko-KR" sz="1000" dirty="0"/>
              <a:t>Name: something,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int64, 'something')</a:t>
            </a:r>
          </a:p>
          <a:p>
            <a:r>
              <a:rPr lang="en-US" altLang="ko-KR" sz="1000" dirty="0"/>
              <a:t>(3,)</a:t>
            </a:r>
          </a:p>
          <a:p>
            <a:r>
              <a:rPr lang="en-US" altLang="ko-KR" sz="1000" dirty="0" smtClean="0"/>
              <a:t>1</a:t>
            </a:r>
          </a:p>
          <a:p>
            <a:r>
              <a:rPr lang="en-US" altLang="ko-KR" sz="1000" dirty="0"/>
              <a:t>3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3509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ko-KR" altLang="en-US" dirty="0" smtClean="0"/>
              <a:t> 조회 </a:t>
            </a:r>
            <a:r>
              <a:rPr lang="en-US" altLang="ko-KR" dirty="0" smtClean="0"/>
              <a:t>: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column </a:t>
            </a:r>
            <a:r>
              <a:rPr lang="ko-KR" altLang="en-US" dirty="0" smtClean="0"/>
              <a:t>기반이 접근해서 조회함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11560" y="2747614"/>
            <a:ext cx="3816424" cy="365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arrays = [['bar', 'bar', 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', 'foo', 'foo', '</a:t>
            </a:r>
            <a:r>
              <a:rPr lang="en-US" altLang="ko-KR" sz="1200" dirty="0" err="1"/>
              <a:t>qux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qux</a:t>
            </a:r>
            <a:r>
              <a:rPr lang="en-US" altLang="ko-KR" sz="1200" dirty="0"/>
              <a:t>'],</a:t>
            </a:r>
          </a:p>
          <a:p>
            <a:r>
              <a:rPr lang="en-US" altLang="ko-KR" sz="1200" dirty="0"/>
              <a:t>           ['one', 'two', 'one', 'two', 'one', 'two', 'one', 'two']]</a:t>
            </a:r>
          </a:p>
          <a:p>
            <a:r>
              <a:rPr lang="en-US" altLang="ko-KR" sz="1200" dirty="0"/>
              <a:t>           </a:t>
            </a:r>
          </a:p>
          <a:p>
            <a:r>
              <a:rPr lang="en-US" altLang="ko-KR" sz="1200" dirty="0"/>
              <a:t>tuples = list(zip(*arrays))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index = </a:t>
            </a:r>
            <a:r>
              <a:rPr lang="en-US" altLang="ko-KR" sz="1200" dirty="0" err="1"/>
              <a:t>pd.MultiIndex.from_tuples</a:t>
            </a:r>
            <a:r>
              <a:rPr lang="en-US" altLang="ko-KR" sz="1200" dirty="0"/>
              <a:t>(tuples, names=['first', 'second'])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(3, 8), index=['A', 'B', 'C'], columns=index)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['bar'])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bar','one</a:t>
            </a:r>
            <a:r>
              <a:rPr lang="en-US" altLang="ko-KR" sz="1200" dirty="0"/>
              <a:t>'])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['bar']['one'])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6016" y="2570354"/>
            <a:ext cx="4176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first        bar                 </a:t>
            </a:r>
            <a:r>
              <a:rPr lang="en-US" altLang="ko-KR" sz="900" dirty="0" err="1"/>
              <a:t>baz</a:t>
            </a:r>
            <a:r>
              <a:rPr lang="en-US" altLang="ko-KR" sz="900" dirty="0"/>
              <a:t>                 foo                 </a:t>
            </a:r>
            <a:r>
              <a:rPr lang="en-US" altLang="ko-KR" sz="900" dirty="0" err="1"/>
              <a:t>qux</a:t>
            </a:r>
            <a:r>
              <a:rPr lang="en-US" altLang="ko-KR" sz="900" dirty="0"/>
              <a:t>  second       one       two       one       two       one       two       one   </a:t>
            </a:r>
          </a:p>
          <a:p>
            <a:r>
              <a:rPr lang="en-US" altLang="ko-KR" sz="900" dirty="0"/>
              <a:t>A      -0.109192  1.560258 -0.402283  0.565411 -0.964342  0.603564 -1.014468   </a:t>
            </a:r>
          </a:p>
          <a:p>
            <a:r>
              <a:rPr lang="en-US" altLang="ko-KR" sz="900" dirty="0"/>
              <a:t>B      -0.916891 -0.818499 -0.307554 -0.317725 -0.582503  0.823485 -0.032378   </a:t>
            </a:r>
          </a:p>
          <a:p>
            <a:r>
              <a:rPr lang="en-US" altLang="ko-KR" sz="900" dirty="0"/>
              <a:t>C       1.113378  0.572111  0.685743 -1.341933 -1.916343  0.288700  0.949549   </a:t>
            </a:r>
          </a:p>
          <a:p>
            <a:endParaRPr lang="en-US" altLang="ko-KR" sz="900" dirty="0"/>
          </a:p>
          <a:p>
            <a:r>
              <a:rPr lang="en-US" altLang="ko-KR" sz="900" dirty="0"/>
              <a:t>first             </a:t>
            </a:r>
          </a:p>
          <a:p>
            <a:r>
              <a:rPr lang="en-US" altLang="ko-KR" sz="900" dirty="0"/>
              <a:t>second       two  </a:t>
            </a:r>
          </a:p>
          <a:p>
            <a:r>
              <a:rPr lang="en-US" altLang="ko-KR" sz="900" dirty="0"/>
              <a:t>A       1.318373  </a:t>
            </a:r>
          </a:p>
          <a:p>
            <a:r>
              <a:rPr lang="en-US" altLang="ko-KR" sz="900" dirty="0"/>
              <a:t>B       0.337134  </a:t>
            </a:r>
          </a:p>
          <a:p>
            <a:r>
              <a:rPr lang="en-US" altLang="ko-KR" sz="900" dirty="0"/>
              <a:t>C      -2.028451  </a:t>
            </a:r>
          </a:p>
          <a:p>
            <a:r>
              <a:rPr lang="en-US" altLang="ko-KR" sz="900" dirty="0"/>
              <a:t>second       one       two</a:t>
            </a:r>
          </a:p>
          <a:p>
            <a:r>
              <a:rPr lang="en-US" altLang="ko-KR" sz="900" dirty="0"/>
              <a:t>A      -0.109192  1.560258</a:t>
            </a:r>
          </a:p>
          <a:p>
            <a:r>
              <a:rPr lang="en-US" altLang="ko-KR" sz="900" dirty="0"/>
              <a:t>B      -0.916891 -0.818499</a:t>
            </a:r>
          </a:p>
          <a:p>
            <a:r>
              <a:rPr lang="en-US" altLang="ko-KR" sz="900" dirty="0"/>
              <a:t>C       1.113378  </a:t>
            </a:r>
            <a:r>
              <a:rPr lang="en-US" altLang="ko-KR" sz="900" dirty="0" smtClean="0"/>
              <a:t>0.572111</a:t>
            </a:r>
          </a:p>
          <a:p>
            <a:endParaRPr lang="en-US" altLang="ko-KR" sz="900" dirty="0"/>
          </a:p>
          <a:p>
            <a:r>
              <a:rPr lang="en-US" altLang="ko-KR" sz="900" dirty="0"/>
              <a:t>A   -0.109192</a:t>
            </a:r>
          </a:p>
          <a:p>
            <a:r>
              <a:rPr lang="en-US" altLang="ko-KR" sz="900" dirty="0"/>
              <a:t>B   -0.916891</a:t>
            </a:r>
          </a:p>
          <a:p>
            <a:r>
              <a:rPr lang="en-US" altLang="ko-KR" sz="900" dirty="0"/>
              <a:t>C    1.113378</a:t>
            </a:r>
          </a:p>
          <a:p>
            <a:r>
              <a:rPr lang="en-US" altLang="ko-KR" sz="900" dirty="0"/>
              <a:t>Name: (bar, one), </a:t>
            </a:r>
            <a:r>
              <a:rPr lang="en-US" altLang="ko-KR" sz="900" dirty="0" err="1"/>
              <a:t>dtype</a:t>
            </a:r>
            <a:r>
              <a:rPr lang="en-US" altLang="ko-KR" sz="900" dirty="0"/>
              <a:t>: </a:t>
            </a:r>
            <a:r>
              <a:rPr lang="en-US" altLang="ko-KR" sz="900" dirty="0" smtClean="0"/>
              <a:t>float64</a:t>
            </a:r>
          </a:p>
          <a:p>
            <a:endParaRPr lang="en-US" altLang="ko-KR" sz="900" dirty="0"/>
          </a:p>
          <a:p>
            <a:r>
              <a:rPr lang="en-US" altLang="ko-KR" sz="900" dirty="0"/>
              <a:t>A   -0.109192</a:t>
            </a:r>
          </a:p>
          <a:p>
            <a:r>
              <a:rPr lang="en-US" altLang="ko-KR" sz="900" dirty="0"/>
              <a:t>B   -0.916891</a:t>
            </a:r>
          </a:p>
          <a:p>
            <a:r>
              <a:rPr lang="en-US" altLang="ko-KR" sz="900" dirty="0"/>
              <a:t>C    1.113378</a:t>
            </a:r>
          </a:p>
          <a:p>
            <a:r>
              <a:rPr lang="en-US" altLang="ko-KR" sz="900" dirty="0"/>
              <a:t>Name: one, </a:t>
            </a:r>
            <a:r>
              <a:rPr lang="en-US" altLang="ko-KR" sz="900" dirty="0" err="1"/>
              <a:t>dtype</a:t>
            </a:r>
            <a:r>
              <a:rPr lang="en-US" altLang="ko-KR" sz="900" dirty="0"/>
              <a:t>: </a:t>
            </a:r>
            <a:r>
              <a:rPr lang="en-US" altLang="ko-KR" sz="900" dirty="0" smtClean="0"/>
              <a:t>float64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94878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en-US" altLang="ko-KR" dirty="0" smtClean="0"/>
              <a:t>multi index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9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ko-KR" altLang="en-US" dirty="0" smtClean="0"/>
              <a:t> 조회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loc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기반이 접근해서 조회함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[:] </a:t>
            </a:r>
            <a:r>
              <a:rPr lang="ko-KR" altLang="en-US" dirty="0" err="1" smtClean="0"/>
              <a:t>슬리이싱</a:t>
            </a:r>
            <a:r>
              <a:rPr lang="ko-KR" altLang="en-US" dirty="0" smtClean="0"/>
              <a:t> 오류가 발생하므로</a:t>
            </a:r>
            <a:r>
              <a:rPr lang="en-US" altLang="ko-KR" dirty="0" err="1" smtClean="0"/>
              <a:t>iloc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11560" y="2747614"/>
            <a:ext cx="4536504" cy="365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(['one', 'one', 'two', 'two', 'three', 'three'])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(['start', 'end']*3)</a:t>
            </a:r>
          </a:p>
          <a:p>
            <a:r>
              <a:rPr lang="en-US" altLang="ko-KR" sz="1200" dirty="0"/>
              <a:t>C = [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(10, 99, 6)]*6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(zip(A, B, C), columns=['A', 'B', 'C</a:t>
            </a:r>
            <a:r>
              <a:rPr lang="en-US" altLang="ko-KR" sz="1200" dirty="0" smtClean="0"/>
              <a:t>'])</a:t>
            </a:r>
          </a:p>
          <a:p>
            <a:r>
              <a:rPr lang="en-US" altLang="ko-KR" sz="1200" dirty="0" smtClean="0"/>
              <a:t>#2</a:t>
            </a:r>
            <a:r>
              <a:rPr lang="ko-KR" altLang="en-US" sz="1200" dirty="0" smtClean="0"/>
              <a:t>개 열을 </a:t>
            </a:r>
            <a:r>
              <a:rPr lang="en-US" altLang="ko-KR" sz="1200" dirty="0" smtClean="0"/>
              <a:t>index</a:t>
            </a:r>
            <a:r>
              <a:rPr lang="ko-KR" altLang="en-US" sz="1200" dirty="0" smtClean="0"/>
              <a:t>로 지정</a:t>
            </a:r>
            <a:endParaRPr lang="en-US" altLang="ko-KR" sz="1200" dirty="0" smtClean="0"/>
          </a:p>
          <a:p>
            <a:r>
              <a:rPr lang="en-US" altLang="ko-KR" sz="1200" dirty="0" err="1"/>
              <a:t>df.set_index</a:t>
            </a:r>
            <a:r>
              <a:rPr lang="en-US" altLang="ko-KR" sz="1200" dirty="0"/>
              <a:t>(['A', 'B'], </a:t>
            </a:r>
            <a:r>
              <a:rPr lang="en-US" altLang="ko-KR" sz="1200" dirty="0" err="1"/>
              <a:t>inplace</a:t>
            </a:r>
            <a:r>
              <a:rPr lang="en-US" altLang="ko-KR" sz="1200" dirty="0"/>
              <a:t>=True)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print("df.</a:t>
            </a:r>
            <a:r>
              <a:rPr lang="en-US" altLang="ko-KR" sz="1200" dirty="0" err="1"/>
              <a:t>loc</a:t>
            </a:r>
            <a:r>
              <a:rPr lang="en-US" altLang="ko-KR" sz="1200" dirty="0"/>
              <a:t>",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['one'])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</a:t>
            </a:r>
            <a:r>
              <a:rPr lang="en-US" altLang="ko-KR" sz="1200" dirty="0" err="1"/>
              <a:t>one,start</a:t>
            </a:r>
            <a:r>
              <a:rPr lang="en-US" altLang="ko-KR" sz="1200" dirty="0"/>
              <a:t>]", 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one','start</a:t>
            </a:r>
            <a:r>
              <a:rPr lang="en-US" altLang="ko-KR" sz="1200" dirty="0"/>
              <a:t>'])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36096" y="4186181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('</a:t>
            </a:r>
            <a:r>
              <a:rPr lang="en-US" altLang="ko-KR" sz="900" dirty="0" err="1"/>
              <a:t>df.loc</a:t>
            </a:r>
            <a:r>
              <a:rPr lang="en-US" altLang="ko-KR" sz="900" dirty="0"/>
              <a:t>',                               C</a:t>
            </a:r>
          </a:p>
          <a:p>
            <a:r>
              <a:rPr lang="en-US" altLang="ko-KR" sz="900" dirty="0"/>
              <a:t>B                              </a:t>
            </a:r>
          </a:p>
          <a:p>
            <a:r>
              <a:rPr lang="en-US" altLang="ko-KR" sz="900" dirty="0"/>
              <a:t>start  [74, 15, 47, 75, 11, 49]</a:t>
            </a:r>
          </a:p>
          <a:p>
            <a:r>
              <a:rPr lang="en-US" altLang="ko-KR" sz="900" dirty="0"/>
              <a:t>end    [74, 15, 47, 75, 11, 49])</a:t>
            </a:r>
          </a:p>
          <a:p>
            <a:r>
              <a:rPr lang="en-US" altLang="ko-KR" sz="900" dirty="0"/>
              <a:t>('</a:t>
            </a:r>
            <a:r>
              <a:rPr lang="en-US" altLang="ko-KR" sz="900" dirty="0" err="1"/>
              <a:t>df.loc</a:t>
            </a:r>
            <a:r>
              <a:rPr lang="en-US" altLang="ko-KR" sz="900" dirty="0"/>
              <a:t>[</a:t>
            </a:r>
            <a:r>
              <a:rPr lang="en-US" altLang="ko-KR" sz="900" dirty="0" err="1"/>
              <a:t>one,start</a:t>
            </a:r>
            <a:r>
              <a:rPr lang="en-US" altLang="ko-KR" sz="900" dirty="0"/>
              <a:t>]', C    [74, 15, 47, 75, 11, 49]</a:t>
            </a:r>
          </a:p>
          <a:p>
            <a:r>
              <a:rPr lang="en-US" altLang="ko-KR" sz="900" dirty="0"/>
              <a:t>Name: (one, start), </a:t>
            </a:r>
            <a:r>
              <a:rPr lang="en-US" altLang="ko-KR" sz="900" dirty="0" err="1"/>
              <a:t>dtype</a:t>
            </a:r>
            <a:r>
              <a:rPr lang="en-US" altLang="ko-KR" sz="900" dirty="0"/>
              <a:t>: object)</a:t>
            </a:r>
          </a:p>
        </p:txBody>
      </p:sp>
    </p:spTree>
    <p:extLst>
      <p:ext uri="{BB962C8B-B14F-4D97-AF65-F5344CB8AC3E}">
        <p14:creationId xmlns:p14="http://schemas.microsoft.com/office/powerpoint/2010/main" val="296246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ko-KR" altLang="en-US" dirty="0" smtClean="0"/>
              <a:t> 조회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iloc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기반으로 </a:t>
            </a:r>
            <a:r>
              <a:rPr lang="en-US" altLang="ko-KR" dirty="0" smtClean="0"/>
              <a:t>[:] </a:t>
            </a:r>
            <a:r>
              <a:rPr lang="ko-KR" altLang="en-US" dirty="0" smtClean="0"/>
              <a:t>연산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11560" y="2747614"/>
            <a:ext cx="4536504" cy="365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(['one', 'one', 'two', 'two', 'three', 'three'])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(['start', 'end']*3)</a:t>
            </a:r>
          </a:p>
          <a:p>
            <a:r>
              <a:rPr lang="en-US" altLang="ko-KR" sz="1200" dirty="0"/>
              <a:t>C = [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(10, 99, 6)]*6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(zip(A, B, C), columns=['A', 'B', 'C</a:t>
            </a:r>
            <a:r>
              <a:rPr lang="en-US" altLang="ko-KR" sz="1200" dirty="0" smtClean="0"/>
              <a:t>'])</a:t>
            </a:r>
          </a:p>
          <a:p>
            <a:r>
              <a:rPr lang="en-US" altLang="ko-KR" sz="1200" dirty="0" smtClean="0"/>
              <a:t>#2</a:t>
            </a:r>
            <a:r>
              <a:rPr lang="ko-KR" altLang="en-US" sz="1200" dirty="0" smtClean="0"/>
              <a:t>개 열을 </a:t>
            </a:r>
            <a:r>
              <a:rPr lang="en-US" altLang="ko-KR" sz="1200" dirty="0" smtClean="0"/>
              <a:t>index</a:t>
            </a:r>
            <a:r>
              <a:rPr lang="ko-KR" altLang="en-US" sz="1200" dirty="0" smtClean="0"/>
              <a:t>로 지정</a:t>
            </a:r>
            <a:endParaRPr lang="en-US" altLang="ko-KR" sz="1200" dirty="0" smtClean="0"/>
          </a:p>
          <a:p>
            <a:r>
              <a:rPr lang="en-US" altLang="ko-KR" sz="1200" dirty="0" err="1"/>
              <a:t>df.set_index</a:t>
            </a:r>
            <a:r>
              <a:rPr lang="en-US" altLang="ko-KR" sz="1200" dirty="0"/>
              <a:t>(['A', 'B'], </a:t>
            </a:r>
            <a:r>
              <a:rPr lang="en-US" altLang="ko-KR" sz="1200" dirty="0" err="1"/>
              <a:t>inplace</a:t>
            </a:r>
            <a:r>
              <a:rPr lang="en-US" altLang="ko-KR" sz="1200" dirty="0"/>
              <a:t>=True)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 smtClean="0"/>
              <a:t>df.iloc</a:t>
            </a:r>
            <a:r>
              <a:rPr lang="en-US" altLang="ko-KR" sz="1200" dirty="0" smtClean="0"/>
              <a:t>[0:3]", </a:t>
            </a:r>
            <a:r>
              <a:rPr lang="en-US" altLang="ko-KR" sz="1200" dirty="0" err="1"/>
              <a:t>df.iloc</a:t>
            </a:r>
            <a:r>
              <a:rPr lang="en-US" altLang="ko-KR" sz="1200" dirty="0"/>
              <a:t>[0:3])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0883" y="5229200"/>
            <a:ext cx="33123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('</a:t>
            </a:r>
            <a:r>
              <a:rPr lang="en-US" altLang="ko-KR" sz="900" dirty="0" err="1"/>
              <a:t>df.iloc</a:t>
            </a:r>
            <a:r>
              <a:rPr lang="en-US" altLang="ko-KR" sz="900" dirty="0"/>
              <a:t>[0:3]',                                   C</a:t>
            </a:r>
          </a:p>
          <a:p>
            <a:r>
              <a:rPr lang="en-US" altLang="ko-KR" sz="900" dirty="0"/>
              <a:t>A   B                              </a:t>
            </a:r>
          </a:p>
          <a:p>
            <a:r>
              <a:rPr lang="en-US" altLang="ko-KR" sz="900" dirty="0"/>
              <a:t>one start  [98, 69, 80, 53, 93, 14]</a:t>
            </a:r>
          </a:p>
          <a:p>
            <a:r>
              <a:rPr lang="en-US" altLang="ko-KR" sz="900" dirty="0"/>
              <a:t>    end    [98, 69, 80, 53, 93, 14]</a:t>
            </a:r>
          </a:p>
          <a:p>
            <a:r>
              <a:rPr lang="en-US" altLang="ko-KR" sz="900" dirty="0"/>
              <a:t>two start  [98, 69, 80, 53, 93, 14])</a:t>
            </a:r>
          </a:p>
        </p:txBody>
      </p:sp>
    </p:spTree>
    <p:extLst>
      <p:ext uri="{BB962C8B-B14F-4D97-AF65-F5344CB8AC3E}">
        <p14:creationId xmlns:p14="http://schemas.microsoft.com/office/powerpoint/2010/main" val="93883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21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 조회 속성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01649"/>
              </p:ext>
            </p:extLst>
          </p:nvPr>
        </p:nvGraphicFramePr>
        <p:xfrm>
          <a:off x="755576" y="1844825"/>
          <a:ext cx="7776864" cy="2820653"/>
        </p:xfrm>
        <a:graphic>
          <a:graphicData uri="http://schemas.openxmlformats.org/drawingml/2006/table">
            <a:tbl>
              <a:tblPr/>
              <a:tblGrid>
                <a:gridCol w="1413975"/>
                <a:gridCol w="6362889"/>
              </a:tblGrid>
              <a:tr h="2665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변수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설명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shape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>
                          <a:effectLst/>
                        </a:rPr>
                        <a:t>DataFrame</a:t>
                      </a:r>
                      <a:r>
                        <a:rPr lang="ko-KR" altLang="en-US" sz="1100" dirty="0" smtClean="0">
                          <a:effectLst/>
                        </a:rPr>
                        <a:t>의 행렬 형태를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원소들의 </a:t>
                      </a:r>
                      <a:r>
                        <a:rPr lang="ko-KR" altLang="en-US" sz="1100" dirty="0" err="1" smtClean="0">
                          <a:effectLst/>
                        </a:rPr>
                        <a:t>갯수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ndim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차원에 대한 정보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dtypes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행과 열에 대한 데이터 타입을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ftypes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Return the </a:t>
                      </a:r>
                      <a:r>
                        <a:rPr lang="en-US" sz="1100" dirty="0" err="1">
                          <a:effectLst/>
                        </a:rPr>
                        <a:t>ftypes</a:t>
                      </a:r>
                      <a:r>
                        <a:rPr lang="en-US" sz="1100" dirty="0">
                          <a:effectLst/>
                        </a:rPr>
                        <a:t> (indication of sparse/dense and </a:t>
                      </a:r>
                      <a:r>
                        <a:rPr lang="en-US" sz="1100" dirty="0" err="1">
                          <a:effectLst/>
                        </a:rPr>
                        <a:t>dtype</a:t>
                      </a:r>
                      <a:r>
                        <a:rPr lang="en-US" sz="1100" dirty="0">
                          <a:effectLst/>
                        </a:rPr>
                        <a:t>) in this object.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index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행에 대한 접근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columns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칼럼에 대한 접근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axes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행과 열에 대한 축을 접근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empty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>
                          <a:effectLst/>
                        </a:rPr>
                        <a:t>DataFrame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내부가 없으면 </a:t>
                      </a:r>
                      <a:r>
                        <a:rPr lang="en-US" altLang="ko-KR" sz="1100" dirty="0" smtClean="0">
                          <a:effectLst/>
                        </a:rPr>
                        <a:t>True  </a:t>
                      </a:r>
                      <a:r>
                        <a:rPr lang="ko-KR" altLang="en-US" sz="1100" dirty="0" smtClean="0">
                          <a:effectLst/>
                        </a:rPr>
                        <a:t>원소가 있으면 </a:t>
                      </a:r>
                      <a:r>
                        <a:rPr lang="en-US" altLang="ko-KR" sz="1100" dirty="0" smtClean="0">
                          <a:effectLst/>
                        </a:rPr>
                        <a:t>False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행과 열을 변환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5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내부 값 접근 속성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16505"/>
              </p:ext>
            </p:extLst>
          </p:nvPr>
        </p:nvGraphicFramePr>
        <p:xfrm>
          <a:off x="755576" y="1844825"/>
          <a:ext cx="7776864" cy="2054426"/>
        </p:xfrm>
        <a:graphic>
          <a:graphicData uri="http://schemas.openxmlformats.org/drawingml/2006/table">
            <a:tbl>
              <a:tblPr/>
              <a:tblGrid>
                <a:gridCol w="1413975"/>
                <a:gridCol w="6362889"/>
              </a:tblGrid>
              <a:tr h="2665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변수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설명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Fast label-based scalar </a:t>
                      </a:r>
                      <a:r>
                        <a:rPr lang="en-US" sz="1100" dirty="0" err="1">
                          <a:effectLst/>
                        </a:rPr>
                        <a:t>accessor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blocks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Internal property, property synonym for </a:t>
                      </a:r>
                      <a:r>
                        <a:rPr lang="en-US" sz="1100" dirty="0" err="1">
                          <a:effectLst/>
                        </a:rPr>
                        <a:t>as_blocks</a:t>
                      </a:r>
                      <a:r>
                        <a:rPr lang="en-US" sz="1100" dirty="0">
                          <a:effectLst/>
                        </a:rPr>
                        <a:t>()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iat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Fast integer location scalar </a:t>
                      </a:r>
                      <a:r>
                        <a:rPr lang="en-US" sz="1100" dirty="0" err="1">
                          <a:effectLst/>
                        </a:rPr>
                        <a:t>accessor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iloc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Purely integer-location based indexing for selection by position.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ix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A primarily label-location based indexer, with integer position fallback.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loc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Purely label-location based indexer for selection by label.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values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>
                          <a:effectLst/>
                        </a:rPr>
                        <a:t>Numpy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로 변환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26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en-US" altLang="ko-KR" dirty="0" smtClean="0"/>
              <a:t>attribute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:1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column</a:t>
            </a:r>
            <a:r>
              <a:rPr lang="ko-KR" altLang="en-US" dirty="0" smtClean="0"/>
              <a:t>단위로 리스트를 만들어서 </a:t>
            </a:r>
            <a:r>
              <a:rPr lang="en-US" altLang="ko-KR" dirty="0" smtClean="0"/>
              <a:t>zip</a:t>
            </a:r>
            <a:r>
              <a:rPr lang="ko-KR" altLang="en-US" dirty="0" smtClean="0"/>
              <a:t>을 이용해서 순서쌍을 만들고 데이터를 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names = ['</a:t>
            </a:r>
            <a:r>
              <a:rPr lang="en-US" altLang="ko-KR" sz="1200" dirty="0" err="1"/>
              <a:t>Bob','Jessica','Mary','John','Mel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births = [968, 155, 77, 578, 973]</a:t>
            </a:r>
          </a:p>
          <a:p>
            <a:r>
              <a:rPr lang="en-US" altLang="ko-KR" sz="1200" dirty="0" err="1"/>
              <a:t>BabyDataSet</a:t>
            </a:r>
            <a:r>
              <a:rPr lang="en-US" altLang="ko-KR" sz="1200" dirty="0"/>
              <a:t> = list(zip(</a:t>
            </a:r>
            <a:r>
              <a:rPr lang="en-US" altLang="ko-KR" sz="1200" dirty="0" err="1"/>
              <a:t>names,births</a:t>
            </a:r>
            <a:r>
              <a:rPr lang="en-US" altLang="ko-KR" sz="1200" dirty="0"/>
              <a:t>))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 = </a:t>
            </a:r>
            <a:r>
              <a:rPr lang="en-US" altLang="ko-KR" sz="1200" dirty="0" err="1"/>
              <a:t>BabyDataSet</a:t>
            </a:r>
            <a:r>
              <a:rPr lang="en-US" altLang="ko-KR" sz="1200" dirty="0"/>
              <a:t>, columns=['Names', 'Births'])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df.shape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df.index</a:t>
            </a:r>
            <a:r>
              <a:rPr lang="en-US" altLang="ko-KR" sz="1200" dirty="0" smtClean="0"/>
              <a:t>)  # </a:t>
            </a:r>
            <a:r>
              <a:rPr lang="ko-KR" altLang="en-US" sz="1200" dirty="0" smtClean="0"/>
              <a:t>행에 대한 부분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df.columns</a:t>
            </a:r>
            <a:r>
              <a:rPr lang="en-US" altLang="ko-KR" sz="1200" dirty="0" smtClean="0"/>
              <a:t>)  #</a:t>
            </a:r>
            <a:r>
              <a:rPr lang="ko-KR" altLang="en-US" sz="1200" dirty="0" smtClean="0"/>
              <a:t>칼럼에 대한 부분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df.axes</a:t>
            </a:r>
            <a:r>
              <a:rPr lang="en-US" altLang="ko-KR" sz="1200" dirty="0" smtClean="0"/>
              <a:t>)        # </a:t>
            </a:r>
            <a:r>
              <a:rPr lang="ko-KR" altLang="en-US" sz="1200" dirty="0" smtClean="0"/>
              <a:t>행렬에 대한 축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3861048"/>
            <a:ext cx="35283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Names  Births</a:t>
            </a:r>
          </a:p>
          <a:p>
            <a:r>
              <a:rPr lang="en-US" altLang="ko-KR" sz="1000" dirty="0"/>
              <a:t>0      Bob     968</a:t>
            </a:r>
          </a:p>
          <a:p>
            <a:r>
              <a:rPr lang="en-US" altLang="ko-KR" sz="1000" dirty="0"/>
              <a:t>1  Jessica     155</a:t>
            </a:r>
          </a:p>
          <a:p>
            <a:r>
              <a:rPr lang="en-US" altLang="ko-KR" sz="1000" dirty="0"/>
              <a:t>2     Mary      77</a:t>
            </a:r>
          </a:p>
          <a:p>
            <a:r>
              <a:rPr lang="en-US" altLang="ko-KR" sz="1000" dirty="0"/>
              <a:t>3     John     578</a:t>
            </a:r>
          </a:p>
          <a:p>
            <a:r>
              <a:rPr lang="en-US" altLang="ko-KR" sz="1000" dirty="0"/>
              <a:t>4      Mel     973</a:t>
            </a:r>
          </a:p>
          <a:p>
            <a:r>
              <a:rPr lang="en-US" altLang="ko-KR" sz="1000" dirty="0"/>
              <a:t>(5, 2)</a:t>
            </a:r>
          </a:p>
          <a:p>
            <a:r>
              <a:rPr lang="en-US" altLang="ko-KR" sz="1000" dirty="0"/>
              <a:t>Int64Index([0, 1, 2, 3, 4],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='int64')</a:t>
            </a:r>
          </a:p>
          <a:p>
            <a:r>
              <a:rPr lang="en-US" altLang="ko-KR" sz="1000" dirty="0"/>
              <a:t>Index([</a:t>
            </a:r>
            <a:r>
              <a:rPr lang="en-US" altLang="ko-KR" sz="1000" dirty="0" err="1"/>
              <a:t>u'Names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u'Births</a:t>
            </a:r>
            <a:r>
              <a:rPr lang="en-US" altLang="ko-KR" sz="1000" dirty="0"/>
              <a:t>'],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='object')</a:t>
            </a:r>
          </a:p>
          <a:p>
            <a:r>
              <a:rPr lang="en-US" altLang="ko-KR" sz="1000" dirty="0"/>
              <a:t>[Int64Index([0, 1, 2, 3, 4],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='int64'), Index([</a:t>
            </a:r>
            <a:r>
              <a:rPr lang="en-US" altLang="ko-KR" sz="1000" dirty="0" err="1"/>
              <a:t>u'Names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u'Births</a:t>
            </a:r>
            <a:r>
              <a:rPr lang="en-US" altLang="ko-KR" sz="1000" dirty="0"/>
              <a:t>'],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='object')]</a:t>
            </a:r>
          </a:p>
        </p:txBody>
      </p:sp>
    </p:spTree>
    <p:extLst>
      <p:ext uri="{BB962C8B-B14F-4D97-AF65-F5344CB8AC3E}">
        <p14:creationId xmlns:p14="http://schemas.microsoft.com/office/powerpoint/2010/main" val="175880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en-US" altLang="ko-KR" dirty="0" smtClean="0"/>
              <a:t>attribute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:2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Dtype</a:t>
            </a:r>
            <a:r>
              <a:rPr lang="en-US" altLang="ko-KR" dirty="0" smtClean="0"/>
              <a:t>, at, </a:t>
            </a:r>
            <a:r>
              <a:rPr lang="en-US" altLang="ko-KR" dirty="0" err="1" smtClean="0"/>
              <a:t>ndim</a:t>
            </a:r>
            <a:r>
              <a:rPr lang="ko-KR" altLang="en-US" dirty="0" smtClean="0"/>
              <a:t>에 대한 속성 값들을 확인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names = ['</a:t>
            </a:r>
            <a:r>
              <a:rPr lang="en-US" altLang="ko-KR" sz="1200" dirty="0" err="1"/>
              <a:t>Bob','Jessica','Mary','John','Mel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births = [968, 155, 77, 578, 973]</a:t>
            </a:r>
          </a:p>
          <a:p>
            <a:r>
              <a:rPr lang="en-US" altLang="ko-KR" sz="1200" dirty="0" err="1"/>
              <a:t>BabyDataSet</a:t>
            </a:r>
            <a:r>
              <a:rPr lang="en-US" altLang="ko-KR" sz="1200" dirty="0"/>
              <a:t> = list(zip(</a:t>
            </a:r>
            <a:r>
              <a:rPr lang="en-US" altLang="ko-KR" sz="1200" dirty="0" err="1"/>
              <a:t>names,births</a:t>
            </a:r>
            <a:r>
              <a:rPr lang="en-US" altLang="ko-KR" sz="1200" dirty="0"/>
              <a:t>))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 = </a:t>
            </a:r>
            <a:r>
              <a:rPr lang="en-US" altLang="ko-KR" sz="1200" dirty="0" err="1"/>
              <a:t>BabyDataSet</a:t>
            </a:r>
            <a:r>
              <a:rPr lang="en-US" altLang="ko-KR" sz="1200" dirty="0"/>
              <a:t>, columns=['Names', 'Births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df.dtypes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print(df.at.__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__)</a:t>
            </a:r>
          </a:p>
          <a:p>
            <a:r>
              <a:rPr lang="en-US" altLang="ko-KR" sz="1200" dirty="0"/>
              <a:t>print("scalar </a:t>
            </a:r>
            <a:r>
              <a:rPr lang="en-US" altLang="ko-KR" sz="1200" dirty="0" err="1"/>
              <a:t>accessor</a:t>
            </a:r>
            <a:r>
              <a:rPr lang="en-US" altLang="ko-KR" sz="1200" dirty="0"/>
              <a:t> ",df.at[0,'Names'])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df.ndim</a:t>
            </a:r>
            <a:r>
              <a:rPr lang="en-US" altLang="ko-KR" sz="1200" dirty="0"/>
              <a:t>, type(</a:t>
            </a:r>
            <a:r>
              <a:rPr lang="en-US" altLang="ko-KR" sz="1200" dirty="0" err="1"/>
              <a:t>df.ndim</a:t>
            </a:r>
            <a:r>
              <a:rPr lang="en-US" altLang="ko-KR" sz="1200" dirty="0"/>
              <a:t>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4077072"/>
            <a:ext cx="35283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Names     object</a:t>
            </a:r>
          </a:p>
          <a:p>
            <a:r>
              <a:rPr lang="en-US" altLang="ko-KR" sz="1000" dirty="0"/>
              <a:t>Births     int64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object</a:t>
            </a:r>
          </a:p>
          <a:p>
            <a:r>
              <a:rPr lang="en-US" altLang="ko-KR" sz="1000" dirty="0"/>
              <a:t>{'</a:t>
            </a:r>
            <a:r>
              <a:rPr lang="en-US" altLang="ko-KR" sz="1000" dirty="0" err="1"/>
              <a:t>ndim</a:t>
            </a:r>
            <a:r>
              <a:rPr lang="en-US" altLang="ko-KR" sz="1000" dirty="0"/>
              <a:t>': 2, '</a:t>
            </a:r>
            <a:r>
              <a:rPr lang="en-US" altLang="ko-KR" sz="1000" dirty="0" err="1"/>
              <a:t>obj</a:t>
            </a:r>
            <a:r>
              <a:rPr lang="en-US" altLang="ko-KR" sz="1000" dirty="0"/>
              <a:t>':      Names  Births</a:t>
            </a:r>
          </a:p>
          <a:p>
            <a:r>
              <a:rPr lang="en-US" altLang="ko-KR" sz="1000" dirty="0"/>
              <a:t>0      Bob     968</a:t>
            </a:r>
          </a:p>
          <a:p>
            <a:r>
              <a:rPr lang="en-US" altLang="ko-KR" sz="1000" dirty="0"/>
              <a:t>1  Jessica     155</a:t>
            </a:r>
          </a:p>
          <a:p>
            <a:r>
              <a:rPr lang="en-US" altLang="ko-KR" sz="1000" dirty="0"/>
              <a:t>2     Mary      77</a:t>
            </a:r>
          </a:p>
          <a:p>
            <a:r>
              <a:rPr lang="en-US" altLang="ko-KR" sz="1000" dirty="0"/>
              <a:t>3     John     578</a:t>
            </a:r>
          </a:p>
          <a:p>
            <a:r>
              <a:rPr lang="en-US" altLang="ko-KR" sz="1000" dirty="0"/>
              <a:t>4      Mel     973, 'name': 'at', 'axis': None}</a:t>
            </a:r>
          </a:p>
          <a:p>
            <a:r>
              <a:rPr lang="en-US" altLang="ko-KR" sz="1000" dirty="0"/>
              <a:t>('scalar </a:t>
            </a:r>
            <a:r>
              <a:rPr lang="en-US" altLang="ko-KR" sz="1000" dirty="0" err="1"/>
              <a:t>accessor</a:t>
            </a:r>
            <a:r>
              <a:rPr lang="en-US" altLang="ko-KR" sz="1000" dirty="0"/>
              <a:t> ', 'Bob')</a:t>
            </a:r>
          </a:p>
          <a:p>
            <a:r>
              <a:rPr lang="en-US" altLang="ko-KR" sz="1000" dirty="0"/>
              <a:t>(2, &lt;type '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'&gt;)</a:t>
            </a:r>
          </a:p>
        </p:txBody>
      </p:sp>
    </p:spTree>
    <p:extLst>
      <p:ext uri="{BB962C8B-B14F-4D97-AF65-F5344CB8AC3E}">
        <p14:creationId xmlns:p14="http://schemas.microsoft.com/office/powerpoint/2010/main" val="31812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en-US" altLang="ko-KR" dirty="0" smtClean="0"/>
              <a:t>attribute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:3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blocks </a:t>
            </a:r>
            <a:r>
              <a:rPr lang="ko-KR" altLang="en-US" dirty="0" smtClean="0"/>
              <a:t>속성에서 </a:t>
            </a:r>
            <a:r>
              <a:rPr lang="en-US" altLang="ko-KR" dirty="0" smtClean="0"/>
              <a:t>column </a:t>
            </a:r>
            <a:r>
              <a:rPr lang="ko-KR" altLang="en-US" dirty="0" smtClean="0"/>
              <a:t>단위로 데이터 검색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names = ['</a:t>
            </a:r>
            <a:r>
              <a:rPr lang="en-US" altLang="ko-KR" sz="1200" dirty="0" err="1"/>
              <a:t>Bob','Jessica','Mary','John','Mel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births = [968, 155, 77, 578, 973]</a:t>
            </a:r>
          </a:p>
          <a:p>
            <a:r>
              <a:rPr lang="en-US" altLang="ko-KR" sz="1200" dirty="0" err="1"/>
              <a:t>BabyDataSet</a:t>
            </a:r>
            <a:r>
              <a:rPr lang="en-US" altLang="ko-KR" sz="1200" dirty="0"/>
              <a:t> = list(zip(</a:t>
            </a:r>
            <a:r>
              <a:rPr lang="en-US" altLang="ko-KR" sz="1200" dirty="0" err="1"/>
              <a:t>names,births</a:t>
            </a:r>
            <a:r>
              <a:rPr lang="en-US" altLang="ko-KR" sz="1200" dirty="0"/>
              <a:t>))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 = </a:t>
            </a:r>
            <a:r>
              <a:rPr lang="en-US" altLang="ko-KR" sz="1200" dirty="0" err="1"/>
              <a:t>BabyDataSet</a:t>
            </a:r>
            <a:r>
              <a:rPr lang="en-US" altLang="ko-KR" sz="1200" dirty="0"/>
              <a:t>, columns=['Names', 'Births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df.blocks</a:t>
            </a:r>
            <a:r>
              <a:rPr lang="en-US" altLang="ko-KR" sz="1200" dirty="0"/>
              <a:t>, type(</a:t>
            </a:r>
            <a:r>
              <a:rPr lang="en-US" altLang="ko-KR" sz="1200" dirty="0" err="1"/>
              <a:t>df.blocks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df.blocks</a:t>
            </a:r>
            <a:r>
              <a:rPr lang="en-US" altLang="ko-KR" sz="1200" dirty="0"/>
              <a:t>['object'])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df.blocks</a:t>
            </a:r>
            <a:r>
              <a:rPr lang="en-US" altLang="ko-KR" sz="1200" dirty="0"/>
              <a:t>['int64'])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2852936"/>
            <a:ext cx="352839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({'object':      Names</a:t>
            </a:r>
          </a:p>
          <a:p>
            <a:r>
              <a:rPr lang="en-US" altLang="ko-KR" sz="1000" dirty="0"/>
              <a:t>0      Bob</a:t>
            </a:r>
          </a:p>
          <a:p>
            <a:r>
              <a:rPr lang="en-US" altLang="ko-KR" sz="1000" dirty="0"/>
              <a:t>1  Jessica</a:t>
            </a:r>
          </a:p>
          <a:p>
            <a:r>
              <a:rPr lang="en-US" altLang="ko-KR" sz="1000" dirty="0"/>
              <a:t>2     Mary</a:t>
            </a:r>
          </a:p>
          <a:p>
            <a:r>
              <a:rPr lang="en-US" altLang="ko-KR" sz="1000" dirty="0"/>
              <a:t>3     John</a:t>
            </a:r>
          </a:p>
          <a:p>
            <a:r>
              <a:rPr lang="en-US" altLang="ko-KR" sz="1000" dirty="0"/>
              <a:t>4      Mel, 'int64':    Births</a:t>
            </a:r>
          </a:p>
          <a:p>
            <a:r>
              <a:rPr lang="en-US" altLang="ko-KR" sz="1000" dirty="0"/>
              <a:t>0     968</a:t>
            </a:r>
          </a:p>
          <a:p>
            <a:r>
              <a:rPr lang="en-US" altLang="ko-KR" sz="1000" dirty="0"/>
              <a:t>1     155</a:t>
            </a:r>
          </a:p>
          <a:p>
            <a:r>
              <a:rPr lang="en-US" altLang="ko-KR" sz="1000" dirty="0"/>
              <a:t>2      77</a:t>
            </a:r>
          </a:p>
          <a:p>
            <a:r>
              <a:rPr lang="en-US" altLang="ko-KR" sz="1000" dirty="0"/>
              <a:t>3     578</a:t>
            </a:r>
          </a:p>
          <a:p>
            <a:r>
              <a:rPr lang="en-US" altLang="ko-KR" sz="1000" dirty="0"/>
              <a:t>4     973}, &lt;type '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'&gt;)</a:t>
            </a:r>
          </a:p>
          <a:p>
            <a:r>
              <a:rPr lang="en-US" altLang="ko-KR" sz="1000" dirty="0"/>
              <a:t>     Names</a:t>
            </a:r>
          </a:p>
          <a:p>
            <a:r>
              <a:rPr lang="en-US" altLang="ko-KR" sz="1000" dirty="0"/>
              <a:t>0      Bob</a:t>
            </a:r>
          </a:p>
          <a:p>
            <a:r>
              <a:rPr lang="en-US" altLang="ko-KR" sz="1000" dirty="0"/>
              <a:t>1  Jessica</a:t>
            </a:r>
          </a:p>
          <a:p>
            <a:r>
              <a:rPr lang="en-US" altLang="ko-KR" sz="1000" dirty="0"/>
              <a:t>2     Mary</a:t>
            </a:r>
          </a:p>
          <a:p>
            <a:r>
              <a:rPr lang="en-US" altLang="ko-KR" sz="1000" dirty="0"/>
              <a:t>3     John</a:t>
            </a:r>
          </a:p>
          <a:p>
            <a:r>
              <a:rPr lang="en-US" altLang="ko-KR" sz="1000" dirty="0"/>
              <a:t>4      Mel</a:t>
            </a:r>
          </a:p>
          <a:p>
            <a:r>
              <a:rPr lang="en-US" altLang="ko-KR" sz="1000" dirty="0"/>
              <a:t>   Births</a:t>
            </a:r>
          </a:p>
          <a:p>
            <a:r>
              <a:rPr lang="en-US" altLang="ko-KR" sz="1000" dirty="0"/>
              <a:t>0     968</a:t>
            </a:r>
          </a:p>
          <a:p>
            <a:r>
              <a:rPr lang="en-US" altLang="ko-KR" sz="1000" dirty="0"/>
              <a:t>1     155</a:t>
            </a:r>
          </a:p>
          <a:p>
            <a:r>
              <a:rPr lang="en-US" altLang="ko-KR" sz="1000" dirty="0"/>
              <a:t>2      77</a:t>
            </a:r>
          </a:p>
          <a:p>
            <a:r>
              <a:rPr lang="en-US" altLang="ko-KR" sz="1000" dirty="0"/>
              <a:t>3     578</a:t>
            </a:r>
          </a:p>
          <a:p>
            <a:r>
              <a:rPr lang="en-US" altLang="ko-KR" sz="1000" dirty="0"/>
              <a:t>4     973</a:t>
            </a:r>
          </a:p>
        </p:txBody>
      </p:sp>
    </p:spTree>
    <p:extLst>
      <p:ext uri="{BB962C8B-B14F-4D97-AF65-F5344CB8AC3E}">
        <p14:creationId xmlns:p14="http://schemas.microsoft.com/office/powerpoint/2010/main" val="233761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구조 속성 </a:t>
            </a:r>
            <a:r>
              <a:rPr lang="en-US" altLang="ko-KR" dirty="0" smtClean="0"/>
              <a:t>: strides, 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주요 </a:t>
            </a:r>
            <a:r>
              <a:rPr lang="en-US" altLang="ko-KR" dirty="0" smtClean="0"/>
              <a:t>Series </a:t>
            </a:r>
            <a:r>
              <a:rPr lang="ko-KR" altLang="en-US" dirty="0" smtClean="0"/>
              <a:t>속성에 대해 출력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 = {'a':1,'b':2,'c':3}</a:t>
            </a:r>
          </a:p>
          <a:p>
            <a:r>
              <a:rPr lang="en-US" altLang="ko-KR" sz="1200" dirty="0"/>
              <a:t>s3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d,name</a:t>
            </a:r>
            <a:r>
              <a:rPr lang="en-US" altLang="ko-KR" sz="1200" dirty="0"/>
              <a:t>='something')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print(s3.strides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print(s3.base)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0337" y="4490966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    </a:t>
            </a:r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b    2</a:t>
            </a:r>
          </a:p>
          <a:p>
            <a:r>
              <a:rPr lang="en-US" altLang="ko-KR" sz="1000" dirty="0"/>
              <a:t>c    3</a:t>
            </a:r>
          </a:p>
          <a:p>
            <a:r>
              <a:rPr lang="en-US" altLang="ko-KR" sz="1000" dirty="0"/>
              <a:t>Name: something,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  <a:p>
            <a:r>
              <a:rPr lang="en-US" altLang="ko-KR" sz="1000" dirty="0"/>
              <a:t>(8,)</a:t>
            </a:r>
          </a:p>
          <a:p>
            <a:r>
              <a:rPr lang="en-US" altLang="ko-KR" sz="1000" dirty="0"/>
              <a:t>[1 2 3]</a:t>
            </a:r>
          </a:p>
        </p:txBody>
      </p:sp>
    </p:spTree>
    <p:extLst>
      <p:ext uri="{BB962C8B-B14F-4D97-AF65-F5344CB8AC3E}">
        <p14:creationId xmlns:p14="http://schemas.microsoft.com/office/powerpoint/2010/main" val="344915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en-US" altLang="ko-KR" dirty="0" smtClean="0"/>
              <a:t>attribute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:4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Empty, </a:t>
            </a:r>
            <a:r>
              <a:rPr lang="en-US" altLang="ko-KR" dirty="0" err="1" smtClean="0"/>
              <a:t>ftypes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iat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행과열</a:t>
            </a:r>
            <a:r>
              <a:rPr lang="ko-KR" altLang="en-US" dirty="0" smtClean="0"/>
              <a:t> 숫자위치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iloc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</a:t>
            </a:r>
            <a:r>
              <a:rPr lang="en-US" altLang="ko-KR" dirty="0" smtClean="0"/>
              <a:t>), ix(</a:t>
            </a:r>
            <a:r>
              <a:rPr lang="ko-KR" altLang="en-US" dirty="0" smtClean="0"/>
              <a:t>행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이용해서 검색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852936"/>
            <a:ext cx="3744416" cy="336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names = ['</a:t>
            </a:r>
            <a:r>
              <a:rPr lang="en-US" altLang="ko-KR" sz="1200" dirty="0" err="1"/>
              <a:t>Bob','Jessica','Mary','John','Mel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births = [968, 155, 77, 578, 973]</a:t>
            </a:r>
          </a:p>
          <a:p>
            <a:r>
              <a:rPr lang="en-US" altLang="ko-KR" sz="1200" dirty="0" err="1"/>
              <a:t>BabyDataSet</a:t>
            </a:r>
            <a:r>
              <a:rPr lang="en-US" altLang="ko-KR" sz="1200" dirty="0"/>
              <a:t> = list(zip(</a:t>
            </a:r>
            <a:r>
              <a:rPr lang="en-US" altLang="ko-KR" sz="1200" dirty="0" err="1"/>
              <a:t>names,births</a:t>
            </a:r>
            <a:r>
              <a:rPr lang="en-US" altLang="ko-KR" sz="1200" dirty="0"/>
              <a:t>))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 = </a:t>
            </a:r>
            <a:r>
              <a:rPr lang="en-US" altLang="ko-KR" sz="1200" dirty="0" err="1"/>
              <a:t>BabyDataSet</a:t>
            </a:r>
            <a:r>
              <a:rPr lang="en-US" altLang="ko-KR" sz="1200" dirty="0"/>
              <a:t>, columns=['Names', 'Births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df.empty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df.ftypes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print(df.</a:t>
            </a:r>
            <a:r>
              <a:rPr lang="en-US" altLang="ko-KR" sz="1200" dirty="0" err="1"/>
              <a:t>iat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__)</a:t>
            </a:r>
          </a:p>
          <a:p>
            <a:r>
              <a:rPr lang="en-US" altLang="ko-KR" sz="1200" dirty="0"/>
              <a:t>print("scalar </a:t>
            </a:r>
            <a:r>
              <a:rPr lang="en-US" altLang="ko-KR" sz="1200" dirty="0" err="1"/>
              <a:t>accessor</a:t>
            </a:r>
            <a:r>
              <a:rPr lang="en-US" altLang="ko-KR" sz="1200" dirty="0"/>
              <a:t> ",</a:t>
            </a:r>
            <a:r>
              <a:rPr lang="en-US" altLang="ko-KR" sz="1200" dirty="0" err="1"/>
              <a:t>df.iat</a:t>
            </a:r>
            <a:r>
              <a:rPr lang="en-US" altLang="ko-KR" sz="1200" dirty="0"/>
              <a:t>[0,1])</a:t>
            </a:r>
          </a:p>
          <a:p>
            <a:r>
              <a:rPr lang="en-US" altLang="ko-KR" sz="1200" dirty="0"/>
              <a:t>print(df.</a:t>
            </a:r>
            <a:r>
              <a:rPr lang="en-US" altLang="ko-KR" sz="1200" dirty="0" err="1"/>
              <a:t>iloc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df.iloc</a:t>
            </a:r>
            <a:r>
              <a:rPr lang="en-US" altLang="ko-KR" sz="1200" dirty="0"/>
              <a:t>[0])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df.ix</a:t>
            </a:r>
            <a:r>
              <a:rPr lang="en-US" altLang="ko-KR" sz="1200" dirty="0"/>
              <a:t>[0])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6056" y="2852936"/>
            <a:ext cx="352839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False</a:t>
            </a:r>
            <a:endParaRPr lang="en-US" altLang="ko-KR" sz="1000" dirty="0"/>
          </a:p>
          <a:p>
            <a:r>
              <a:rPr lang="en-US" altLang="ko-KR" sz="1000" dirty="0"/>
              <a:t>Names     </a:t>
            </a:r>
            <a:r>
              <a:rPr lang="en-US" altLang="ko-KR" sz="1000" dirty="0" err="1"/>
              <a:t>object:dense</a:t>
            </a:r>
            <a:endParaRPr lang="en-US" altLang="ko-KR" sz="1000" dirty="0"/>
          </a:p>
          <a:p>
            <a:r>
              <a:rPr lang="en-US" altLang="ko-KR" sz="1000" dirty="0"/>
              <a:t>Births     int64:dense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object</a:t>
            </a:r>
          </a:p>
          <a:p>
            <a:r>
              <a:rPr lang="en-US" altLang="ko-KR" sz="1000" dirty="0"/>
              <a:t>{'</a:t>
            </a:r>
            <a:r>
              <a:rPr lang="en-US" altLang="ko-KR" sz="1000" dirty="0" err="1"/>
              <a:t>ndim</a:t>
            </a:r>
            <a:r>
              <a:rPr lang="en-US" altLang="ko-KR" sz="1000" dirty="0"/>
              <a:t>': 2, '</a:t>
            </a:r>
            <a:r>
              <a:rPr lang="en-US" altLang="ko-KR" sz="1000" dirty="0" err="1"/>
              <a:t>obj</a:t>
            </a:r>
            <a:r>
              <a:rPr lang="en-US" altLang="ko-KR" sz="1000" dirty="0"/>
              <a:t>':      Names  Births</a:t>
            </a:r>
          </a:p>
          <a:p>
            <a:r>
              <a:rPr lang="en-US" altLang="ko-KR" sz="1000" dirty="0"/>
              <a:t>0      Bob     968</a:t>
            </a:r>
          </a:p>
          <a:p>
            <a:r>
              <a:rPr lang="en-US" altLang="ko-KR" sz="1000" dirty="0"/>
              <a:t>1  Jessica     155</a:t>
            </a:r>
          </a:p>
          <a:p>
            <a:r>
              <a:rPr lang="en-US" altLang="ko-KR" sz="1000" dirty="0"/>
              <a:t>2     Mary      77</a:t>
            </a:r>
          </a:p>
          <a:p>
            <a:r>
              <a:rPr lang="en-US" altLang="ko-KR" sz="1000" dirty="0"/>
              <a:t>3     John     578</a:t>
            </a:r>
          </a:p>
          <a:p>
            <a:r>
              <a:rPr lang="en-US" altLang="ko-KR" sz="1000" dirty="0"/>
              <a:t>4      Mel     973, 'name': '</a:t>
            </a:r>
            <a:r>
              <a:rPr lang="en-US" altLang="ko-KR" sz="1000" dirty="0" err="1"/>
              <a:t>iat</a:t>
            </a:r>
            <a:r>
              <a:rPr lang="en-US" altLang="ko-KR" sz="1000" dirty="0"/>
              <a:t>', 'axis': None}</a:t>
            </a:r>
          </a:p>
          <a:p>
            <a:r>
              <a:rPr lang="en-US" altLang="ko-KR" sz="1000" dirty="0"/>
              <a:t>('scalar </a:t>
            </a:r>
            <a:r>
              <a:rPr lang="en-US" altLang="ko-KR" sz="1000" dirty="0" err="1"/>
              <a:t>accessor</a:t>
            </a:r>
            <a:r>
              <a:rPr lang="en-US" altLang="ko-KR" sz="1000" dirty="0"/>
              <a:t> ', 968)</a:t>
            </a:r>
          </a:p>
          <a:p>
            <a:r>
              <a:rPr lang="en-US" altLang="ko-KR" sz="1000" dirty="0"/>
              <a:t>{'</a:t>
            </a:r>
            <a:r>
              <a:rPr lang="en-US" altLang="ko-KR" sz="1000" dirty="0" err="1"/>
              <a:t>ndim</a:t>
            </a:r>
            <a:r>
              <a:rPr lang="en-US" altLang="ko-KR" sz="1000" dirty="0"/>
              <a:t>': 2, '</a:t>
            </a:r>
            <a:r>
              <a:rPr lang="en-US" altLang="ko-KR" sz="1000" dirty="0" err="1"/>
              <a:t>obj</a:t>
            </a:r>
            <a:r>
              <a:rPr lang="en-US" altLang="ko-KR" sz="1000" dirty="0"/>
              <a:t>':      Names  Births</a:t>
            </a:r>
          </a:p>
          <a:p>
            <a:r>
              <a:rPr lang="en-US" altLang="ko-KR" sz="1000" dirty="0"/>
              <a:t>0      Bob     968</a:t>
            </a:r>
          </a:p>
          <a:p>
            <a:r>
              <a:rPr lang="en-US" altLang="ko-KR" sz="1000" dirty="0"/>
              <a:t>1  Jessica     155</a:t>
            </a:r>
          </a:p>
          <a:p>
            <a:r>
              <a:rPr lang="en-US" altLang="ko-KR" sz="1000" dirty="0"/>
              <a:t>2     Mary      77</a:t>
            </a:r>
          </a:p>
          <a:p>
            <a:r>
              <a:rPr lang="en-US" altLang="ko-KR" sz="1000" dirty="0"/>
              <a:t>3     John     578</a:t>
            </a:r>
          </a:p>
          <a:p>
            <a:r>
              <a:rPr lang="en-US" altLang="ko-KR" sz="1000" dirty="0"/>
              <a:t>4      Mel     973, 'name': '</a:t>
            </a:r>
            <a:r>
              <a:rPr lang="en-US" altLang="ko-KR" sz="1000" dirty="0" err="1"/>
              <a:t>iloc</a:t>
            </a:r>
            <a:r>
              <a:rPr lang="en-US" altLang="ko-KR" sz="1000" dirty="0"/>
              <a:t>', 'axis': None}</a:t>
            </a:r>
          </a:p>
          <a:p>
            <a:r>
              <a:rPr lang="en-US" altLang="ko-KR" sz="1000" dirty="0"/>
              <a:t>Names     Bob</a:t>
            </a:r>
          </a:p>
          <a:p>
            <a:r>
              <a:rPr lang="en-US" altLang="ko-KR" sz="1000" dirty="0"/>
              <a:t>Births    968</a:t>
            </a:r>
          </a:p>
          <a:p>
            <a:r>
              <a:rPr lang="en-US" altLang="ko-KR" sz="1000" dirty="0"/>
              <a:t>Name: 0,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object</a:t>
            </a:r>
          </a:p>
          <a:p>
            <a:r>
              <a:rPr lang="en-US" altLang="ko-KR" sz="1000" dirty="0"/>
              <a:t>Names     Bob</a:t>
            </a:r>
          </a:p>
          <a:p>
            <a:r>
              <a:rPr lang="en-US" altLang="ko-KR" sz="1000" dirty="0"/>
              <a:t>Births    968</a:t>
            </a:r>
          </a:p>
          <a:p>
            <a:r>
              <a:rPr lang="en-US" altLang="ko-KR" sz="1000" dirty="0"/>
              <a:t>Name: 0,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object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1817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en-US" altLang="ko-KR" dirty="0" smtClean="0"/>
              <a:t>attribute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:5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T(</a:t>
            </a:r>
            <a:r>
              <a:rPr lang="ko-KR" altLang="en-US" dirty="0" smtClean="0"/>
              <a:t>행과 열을 전환</a:t>
            </a:r>
            <a:r>
              <a:rPr lang="en-US" altLang="ko-KR" dirty="0" smtClean="0"/>
              <a:t>), size(</a:t>
            </a:r>
            <a:r>
              <a:rPr lang="ko-KR" altLang="en-US" dirty="0" err="1" smtClean="0"/>
              <a:t>원소갯수</a:t>
            </a:r>
            <a:r>
              <a:rPr lang="en-US" altLang="ko-KR" dirty="0" smtClean="0"/>
              <a:t>), values(</a:t>
            </a:r>
            <a:r>
              <a:rPr lang="ko-KR" altLang="en-US" dirty="0" smtClean="0"/>
              <a:t>값을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로 전환</a:t>
            </a:r>
            <a:r>
              <a:rPr lang="en-US" altLang="ko-KR" dirty="0" smtClean="0"/>
              <a:t>),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lable</a:t>
            </a:r>
            <a:r>
              <a:rPr lang="ko-KR" altLang="en-US" dirty="0" smtClean="0"/>
              <a:t>로 검색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이용해서 검색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852936"/>
            <a:ext cx="3744416" cy="336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names = ['</a:t>
            </a:r>
            <a:r>
              <a:rPr lang="en-US" altLang="ko-KR" sz="1200" dirty="0" err="1"/>
              <a:t>Bob','Jessica','Mary','John','Mel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births = [968, 155, 77, 578, 973]</a:t>
            </a:r>
          </a:p>
          <a:p>
            <a:r>
              <a:rPr lang="en-US" altLang="ko-KR" sz="1200" dirty="0" err="1"/>
              <a:t>BabyDataSet</a:t>
            </a:r>
            <a:r>
              <a:rPr lang="en-US" altLang="ko-KR" sz="1200" dirty="0"/>
              <a:t> = list(zip(</a:t>
            </a:r>
            <a:r>
              <a:rPr lang="en-US" altLang="ko-KR" sz="1200" dirty="0" err="1"/>
              <a:t>names,births</a:t>
            </a:r>
            <a:r>
              <a:rPr lang="en-US" altLang="ko-KR" sz="1200" dirty="0"/>
              <a:t>))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 = </a:t>
            </a:r>
            <a:r>
              <a:rPr lang="en-US" altLang="ko-KR" sz="1200" dirty="0" err="1"/>
              <a:t>BabyDataSet</a:t>
            </a:r>
            <a:r>
              <a:rPr lang="en-US" altLang="ko-KR" sz="1200" dirty="0"/>
              <a:t>, columns=['Names', 'Births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df.T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df.size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df.values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[0,'Names'])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4048" y="4536199"/>
            <a:ext cx="35283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0        1     2     3    4</a:t>
            </a:r>
          </a:p>
          <a:p>
            <a:r>
              <a:rPr lang="en-US" altLang="ko-KR" sz="1000" dirty="0"/>
              <a:t>Names   Bob  Jessica  Mary  John  Mel</a:t>
            </a:r>
          </a:p>
          <a:p>
            <a:r>
              <a:rPr lang="en-US" altLang="ko-KR" sz="1000" dirty="0"/>
              <a:t>Births  968      155    77   578  973</a:t>
            </a:r>
          </a:p>
          <a:p>
            <a:r>
              <a:rPr lang="en-US" altLang="ko-KR" sz="1000" dirty="0"/>
              <a:t>10</a:t>
            </a:r>
          </a:p>
          <a:p>
            <a:r>
              <a:rPr lang="en-US" altLang="ko-KR" sz="1000" dirty="0"/>
              <a:t>[['Bob' 968L]</a:t>
            </a:r>
          </a:p>
          <a:p>
            <a:r>
              <a:rPr lang="en-US" altLang="ko-KR" sz="1000" dirty="0"/>
              <a:t> ['Jessica' 155L]</a:t>
            </a:r>
          </a:p>
          <a:p>
            <a:r>
              <a:rPr lang="en-US" altLang="ko-KR" sz="1000" dirty="0"/>
              <a:t> ['Mary' 77L]</a:t>
            </a:r>
          </a:p>
          <a:p>
            <a:r>
              <a:rPr lang="en-US" altLang="ko-KR" sz="1000" dirty="0"/>
              <a:t> ['John' 578L]</a:t>
            </a:r>
          </a:p>
          <a:p>
            <a:r>
              <a:rPr lang="en-US" altLang="ko-KR" sz="1000" dirty="0"/>
              <a:t> ['Mel' 973L</a:t>
            </a:r>
            <a:r>
              <a:rPr lang="en-US" altLang="ko-KR" sz="1000" dirty="0" smtClean="0"/>
              <a:t>]]</a:t>
            </a:r>
          </a:p>
          <a:p>
            <a:r>
              <a:rPr lang="en-US" altLang="ko-KR" sz="1000" dirty="0"/>
              <a:t>Bob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1930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77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Groupby</a:t>
            </a:r>
            <a:r>
              <a:rPr lang="en-US" altLang="ko-KR" dirty="0" smtClean="0"/>
              <a:t> : 1</a:t>
            </a:r>
            <a:r>
              <a:rPr lang="ko-KR" altLang="en-US" dirty="0" smtClean="0"/>
              <a:t>칼럼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하나의 칼럼을 기준으로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화해서 칼럼들에 대한 연산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143148"/>
            <a:ext cx="336470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inspect as ins</a:t>
            </a:r>
          </a:p>
          <a:p>
            <a:endParaRPr lang="en-US" altLang="ko-KR" sz="1200" dirty="0"/>
          </a:p>
          <a:p>
            <a:r>
              <a:rPr lang="en-US" altLang="ko-KR" sz="1200" dirty="0"/>
              <a:t>d = {'one':[1,1,1,1,1],</a:t>
            </a:r>
          </a:p>
          <a:p>
            <a:r>
              <a:rPr lang="en-US" altLang="ko-KR" sz="1200" dirty="0"/>
              <a:t>     'two':[2,2,2,2,2],</a:t>
            </a:r>
          </a:p>
          <a:p>
            <a:r>
              <a:rPr lang="en-US" altLang="ko-KR" sz="1200" dirty="0"/>
              <a:t>     'letter':['</a:t>
            </a:r>
            <a:r>
              <a:rPr lang="en-US" altLang="ko-KR" sz="1200" dirty="0" err="1"/>
              <a:t>a','a','b','b','c</a:t>
            </a:r>
            <a:r>
              <a:rPr lang="en-US" altLang="ko-KR" sz="1200" dirty="0"/>
              <a:t>']}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/>
              <a:t>df1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(d)</a:t>
            </a:r>
          </a:p>
          <a:p>
            <a:r>
              <a:rPr lang="en-US" altLang="ko-KR" sz="1200" dirty="0"/>
              <a:t>one = df1.groupby('letter')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one.sum</a:t>
            </a:r>
            <a:r>
              <a:rPr lang="en-US" altLang="ko-KR" sz="1200" dirty="0"/>
              <a:t>()))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786601" y="5437966"/>
            <a:ext cx="16561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  one  two</a:t>
            </a:r>
          </a:p>
          <a:p>
            <a:r>
              <a:rPr lang="en-US" altLang="ko-KR" sz="900" dirty="0"/>
              <a:t>letter          </a:t>
            </a:r>
          </a:p>
          <a:p>
            <a:r>
              <a:rPr lang="en-US" altLang="ko-KR" sz="900" dirty="0"/>
              <a:t>a         2    4</a:t>
            </a:r>
          </a:p>
          <a:p>
            <a:r>
              <a:rPr lang="en-US" altLang="ko-KR" sz="900" dirty="0"/>
              <a:t>b         2    4</a:t>
            </a:r>
          </a:p>
          <a:p>
            <a:r>
              <a:rPr lang="en-US" altLang="ko-KR" sz="900" dirty="0"/>
              <a:t>c         1    2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53115"/>
              </p:ext>
            </p:extLst>
          </p:nvPr>
        </p:nvGraphicFramePr>
        <p:xfrm>
          <a:off x="4860032" y="3284984"/>
          <a:ext cx="1584176" cy="1097280"/>
        </p:xfrm>
        <a:graphic>
          <a:graphicData uri="http://schemas.openxmlformats.org/drawingml/2006/table">
            <a:tbl>
              <a:tblPr/>
              <a:tblGrid>
                <a:gridCol w="396044"/>
                <a:gridCol w="396044"/>
                <a:gridCol w="396044"/>
                <a:gridCol w="396044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letter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one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two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0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3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c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662493"/>
              </p:ext>
            </p:extLst>
          </p:nvPr>
        </p:nvGraphicFramePr>
        <p:xfrm>
          <a:off x="4860032" y="5261575"/>
          <a:ext cx="1584176" cy="1080169"/>
        </p:xfrm>
        <a:graphic>
          <a:graphicData uri="http://schemas.openxmlformats.org/drawingml/2006/table">
            <a:tbl>
              <a:tblPr/>
              <a:tblGrid>
                <a:gridCol w="576064"/>
                <a:gridCol w="504056"/>
                <a:gridCol w="504056"/>
              </a:tblGrid>
              <a:tr h="3176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/>
                      </a:r>
                      <a:br>
                        <a:rPr lang="en-US" sz="800" b="1" dirty="0">
                          <a:effectLst/>
                        </a:rPr>
                      </a:br>
                      <a:endParaRPr 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 smtClean="0">
                          <a:effectLst/>
                        </a:rPr>
                        <a:t>one</a:t>
                      </a:r>
                      <a:endParaRPr 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two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letter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c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아래쪽 화살표 5"/>
          <p:cNvSpPr/>
          <p:nvPr/>
        </p:nvSpPr>
        <p:spPr>
          <a:xfrm>
            <a:off x="5337796" y="4581128"/>
            <a:ext cx="484632" cy="4892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07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Groupby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여러 칼럼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칼럼기준을 그룹을 연계해서 서비스 진행하지만 인덱스가 </a:t>
            </a:r>
            <a:r>
              <a:rPr lang="en-US" altLang="ko-KR" dirty="0" smtClean="0"/>
              <a:t>multi index</a:t>
            </a:r>
            <a:r>
              <a:rPr lang="ko-KR" altLang="en-US" dirty="0" smtClean="0"/>
              <a:t>로 변함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143148"/>
            <a:ext cx="336470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inspect as ins</a:t>
            </a:r>
          </a:p>
          <a:p>
            <a:endParaRPr lang="en-US" altLang="ko-KR" sz="1200" dirty="0"/>
          </a:p>
          <a:p>
            <a:r>
              <a:rPr lang="en-US" altLang="ko-KR" sz="1200" dirty="0"/>
              <a:t>d = {'one':[1,1,1,1,1],</a:t>
            </a:r>
          </a:p>
          <a:p>
            <a:r>
              <a:rPr lang="en-US" altLang="ko-KR" sz="1200" dirty="0"/>
              <a:t>     'two':[2,2,2,2,2],</a:t>
            </a:r>
          </a:p>
          <a:p>
            <a:r>
              <a:rPr lang="en-US" altLang="ko-KR" sz="1200" dirty="0"/>
              <a:t>     'letter':['</a:t>
            </a:r>
            <a:r>
              <a:rPr lang="en-US" altLang="ko-KR" sz="1200" dirty="0" err="1"/>
              <a:t>a','a','b','b','c</a:t>
            </a:r>
            <a:r>
              <a:rPr lang="en-US" altLang="ko-KR" sz="1200" dirty="0"/>
              <a:t>']}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/>
              <a:t>df1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(d)</a:t>
            </a:r>
          </a:p>
          <a:p>
            <a:r>
              <a:rPr lang="en-US" altLang="ko-KR" sz="1200" dirty="0" err="1"/>
              <a:t>letterone</a:t>
            </a:r>
            <a:r>
              <a:rPr lang="en-US" altLang="ko-KR" sz="1200" dirty="0"/>
              <a:t> = df1.groupby(['</a:t>
            </a:r>
            <a:r>
              <a:rPr lang="en-US" altLang="ko-KR" sz="1200" dirty="0" err="1"/>
              <a:t>letter','one</a:t>
            </a:r>
            <a:r>
              <a:rPr lang="en-US" altLang="ko-KR" sz="1200" dirty="0"/>
              <a:t>']).sum()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letterone</a:t>
            </a:r>
            <a:r>
              <a:rPr lang="en-US" altLang="ko-KR" sz="1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86601" y="5437966"/>
            <a:ext cx="16561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   </a:t>
            </a:r>
            <a:r>
              <a:rPr lang="en-US" altLang="ko-KR" sz="900" dirty="0" smtClean="0"/>
              <a:t>          two</a:t>
            </a:r>
            <a:endParaRPr lang="en-US" altLang="ko-KR" sz="900" dirty="0"/>
          </a:p>
          <a:p>
            <a:r>
              <a:rPr lang="en-US" altLang="ko-KR" sz="900" dirty="0"/>
              <a:t>letter one     </a:t>
            </a:r>
          </a:p>
          <a:p>
            <a:r>
              <a:rPr lang="en-US" altLang="ko-KR" sz="900" dirty="0"/>
              <a:t>a      1      4</a:t>
            </a:r>
          </a:p>
          <a:p>
            <a:r>
              <a:rPr lang="en-US" altLang="ko-KR" sz="900" dirty="0"/>
              <a:t>b      1      4</a:t>
            </a:r>
          </a:p>
          <a:p>
            <a:r>
              <a:rPr lang="en-US" altLang="ko-KR" sz="900" dirty="0"/>
              <a:t>c      1      2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178991"/>
              </p:ext>
            </p:extLst>
          </p:nvPr>
        </p:nvGraphicFramePr>
        <p:xfrm>
          <a:off x="4860032" y="3284984"/>
          <a:ext cx="1584176" cy="1097280"/>
        </p:xfrm>
        <a:graphic>
          <a:graphicData uri="http://schemas.openxmlformats.org/drawingml/2006/table">
            <a:tbl>
              <a:tblPr/>
              <a:tblGrid>
                <a:gridCol w="396044"/>
                <a:gridCol w="396044"/>
                <a:gridCol w="396044"/>
                <a:gridCol w="396044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letter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one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two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0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3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c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아래쪽 화살표 5"/>
          <p:cNvSpPr/>
          <p:nvPr/>
        </p:nvSpPr>
        <p:spPr>
          <a:xfrm>
            <a:off x="5337796" y="4581128"/>
            <a:ext cx="484632" cy="4892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141153"/>
              </p:ext>
            </p:extLst>
          </p:nvPr>
        </p:nvGraphicFramePr>
        <p:xfrm>
          <a:off x="4860032" y="5350244"/>
          <a:ext cx="1656186" cy="914400"/>
        </p:xfrm>
        <a:graphic>
          <a:graphicData uri="http://schemas.openxmlformats.org/drawingml/2006/table">
            <a:tbl>
              <a:tblPr/>
              <a:tblGrid>
                <a:gridCol w="552062"/>
                <a:gridCol w="552062"/>
                <a:gridCol w="552062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two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letter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one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dirty="0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dirty="0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c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8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Groupby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여러 칼럼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as_index</a:t>
            </a:r>
            <a:r>
              <a:rPr lang="en-US" altLang="ko-KR" dirty="0" smtClean="0"/>
              <a:t>=False</a:t>
            </a:r>
            <a:r>
              <a:rPr lang="ko-KR" altLang="en-US" dirty="0" smtClean="0"/>
              <a:t>로 처리해서 </a:t>
            </a:r>
            <a:r>
              <a:rPr lang="en-US" altLang="ko-KR" dirty="0" err="1" smtClean="0"/>
              <a:t>grouby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이후에도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구성이 변하지 않도록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143148"/>
            <a:ext cx="336470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inspect as ins</a:t>
            </a:r>
          </a:p>
          <a:p>
            <a:endParaRPr lang="en-US" altLang="ko-KR" sz="1200" dirty="0"/>
          </a:p>
          <a:p>
            <a:r>
              <a:rPr lang="en-US" altLang="ko-KR" sz="1200" dirty="0"/>
              <a:t>d = {'one':[1,1,1,1,1],</a:t>
            </a:r>
          </a:p>
          <a:p>
            <a:r>
              <a:rPr lang="en-US" altLang="ko-KR" sz="1200" dirty="0"/>
              <a:t>     'two':[2,2,2,2,2],</a:t>
            </a:r>
          </a:p>
          <a:p>
            <a:r>
              <a:rPr lang="en-US" altLang="ko-KR" sz="1200" dirty="0"/>
              <a:t>     'letter':['</a:t>
            </a:r>
            <a:r>
              <a:rPr lang="en-US" altLang="ko-KR" sz="1200" dirty="0" err="1"/>
              <a:t>a','a','b','b','c</a:t>
            </a:r>
            <a:r>
              <a:rPr lang="en-US" altLang="ko-KR" sz="1200" dirty="0"/>
              <a:t>']}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/>
              <a:t>df1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(d)</a:t>
            </a:r>
          </a:p>
          <a:p>
            <a:r>
              <a:rPr lang="en-US" altLang="ko-KR" sz="1200" dirty="0" err="1"/>
              <a:t>lettertwo</a:t>
            </a:r>
            <a:r>
              <a:rPr lang="en-US" altLang="ko-KR" sz="1200" dirty="0"/>
              <a:t> = df1.groupby(['</a:t>
            </a:r>
            <a:r>
              <a:rPr lang="en-US" altLang="ko-KR" sz="1200" dirty="0" err="1"/>
              <a:t>letter','one</a:t>
            </a:r>
            <a:r>
              <a:rPr lang="en-US" altLang="ko-KR" sz="1200" dirty="0"/>
              <a:t>'], </a:t>
            </a:r>
            <a:r>
              <a:rPr lang="en-US" altLang="ko-KR" sz="1200" dirty="0" err="1"/>
              <a:t>as_index</a:t>
            </a:r>
            <a:r>
              <a:rPr lang="en-US" altLang="ko-KR" sz="1200" dirty="0"/>
              <a:t>=False).sum()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lettertwo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lettertwo.index</a:t>
            </a:r>
            <a:r>
              <a:rPr lang="en-US" altLang="ko-KR" sz="1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04248" y="4561206"/>
            <a:ext cx="18722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 </a:t>
            </a:r>
            <a:r>
              <a:rPr lang="en-US" altLang="ko-KR" sz="900" dirty="0" smtClean="0"/>
              <a:t>  letter  </a:t>
            </a:r>
            <a:r>
              <a:rPr lang="en-US" altLang="ko-KR" sz="900" dirty="0"/>
              <a:t>one  two</a:t>
            </a:r>
          </a:p>
          <a:p>
            <a:r>
              <a:rPr lang="en-US" altLang="ko-KR" sz="900" dirty="0"/>
              <a:t>0      a    1    4</a:t>
            </a:r>
          </a:p>
          <a:p>
            <a:r>
              <a:rPr lang="en-US" altLang="ko-KR" sz="900" dirty="0"/>
              <a:t>1      b    1    4</a:t>
            </a:r>
          </a:p>
          <a:p>
            <a:pPr marL="228600" indent="-228600">
              <a:buAutoNum type="arabicPlain" startAt="2"/>
            </a:pPr>
            <a:r>
              <a:rPr lang="en-US" altLang="ko-KR" sz="900" dirty="0" smtClean="0"/>
              <a:t>c    </a:t>
            </a:r>
            <a:r>
              <a:rPr lang="en-US" altLang="ko-KR" sz="900" dirty="0"/>
              <a:t>1    </a:t>
            </a:r>
            <a:r>
              <a:rPr lang="en-US" altLang="ko-KR" sz="900" dirty="0" smtClean="0"/>
              <a:t>2</a:t>
            </a:r>
          </a:p>
          <a:p>
            <a:pPr marL="228600" indent="-228600">
              <a:buAutoNum type="arabicPlain" startAt="2"/>
            </a:pPr>
            <a:endParaRPr lang="en-US" altLang="ko-KR" sz="9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073976"/>
              </p:ext>
            </p:extLst>
          </p:nvPr>
        </p:nvGraphicFramePr>
        <p:xfrm>
          <a:off x="4860032" y="3284984"/>
          <a:ext cx="1584176" cy="1097280"/>
        </p:xfrm>
        <a:graphic>
          <a:graphicData uri="http://schemas.openxmlformats.org/drawingml/2006/table">
            <a:tbl>
              <a:tblPr/>
              <a:tblGrid>
                <a:gridCol w="396044"/>
                <a:gridCol w="396044"/>
                <a:gridCol w="396044"/>
                <a:gridCol w="396044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letter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one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two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0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3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c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아래쪽 화살표 5"/>
          <p:cNvSpPr/>
          <p:nvPr/>
        </p:nvSpPr>
        <p:spPr>
          <a:xfrm>
            <a:off x="5337796" y="4581128"/>
            <a:ext cx="484632" cy="4892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87407"/>
              </p:ext>
            </p:extLst>
          </p:nvPr>
        </p:nvGraphicFramePr>
        <p:xfrm>
          <a:off x="4788024" y="5294505"/>
          <a:ext cx="1854561" cy="1025877"/>
        </p:xfrm>
        <a:graphic>
          <a:graphicData uri="http://schemas.openxmlformats.org/drawingml/2006/table">
            <a:tbl>
              <a:tblPr/>
              <a:tblGrid>
                <a:gridCol w="301507"/>
                <a:gridCol w="482410"/>
                <a:gridCol w="482410"/>
                <a:gridCol w="588234"/>
              </a:tblGrid>
              <a:tr h="3871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</a:rPr>
                        <a:t/>
                      </a:r>
                      <a:br>
                        <a:rPr lang="en-US" sz="900" b="1" dirty="0">
                          <a:effectLst/>
                        </a:rPr>
                      </a:br>
                      <a:endParaRPr lang="en-US" sz="9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 smtClean="0">
                          <a:effectLst/>
                        </a:rPr>
                        <a:t>letter</a:t>
                      </a:r>
                      <a:endParaRPr lang="en-US" sz="9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</a:rPr>
                        <a:t>one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</a:rPr>
                        <a:t>two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>
                          <a:effectLst/>
                        </a:rPr>
                        <a:t>0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c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76256" y="5445224"/>
            <a:ext cx="1944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Int64Index([0, 1, 2],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='int64')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2097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err="1" smtClean="0"/>
              <a:t>multiindex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smtClean="0"/>
              <a:t>class</a:t>
            </a:r>
            <a:br>
              <a:rPr lang="en-US" altLang="ko-KR" sz="7200" dirty="0" smtClean="0"/>
            </a:b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4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MultiIndex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88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Index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에 대한 메타데이터에 대한 객체화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187624" y="2348880"/>
            <a:ext cx="6912768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</a:t>
            </a:r>
            <a:r>
              <a:rPr lang="en-US" altLang="ko-KR" sz="1200" dirty="0" err="1"/>
              <a:t>MultiIndex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pandas.indexes.base.Index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 |  A multi-level, or hierarchical, index object for pandas objects</a:t>
            </a:r>
            <a:br>
              <a:rPr lang="en-US" altLang="ko-KR" sz="1200" dirty="0"/>
            </a:br>
            <a:r>
              <a:rPr lang="en-US" altLang="ko-KR" sz="1200" dirty="0"/>
              <a:t> |</a:t>
            </a:r>
            <a:br>
              <a:rPr lang="en-US" altLang="ko-KR" sz="1200" dirty="0"/>
            </a:br>
            <a:r>
              <a:rPr lang="en-US" altLang="ko-KR" sz="1200" dirty="0"/>
              <a:t> |  Parameters</a:t>
            </a:r>
            <a:br>
              <a:rPr lang="en-US" altLang="ko-KR" sz="1200" dirty="0"/>
            </a:br>
            <a:r>
              <a:rPr lang="en-US" altLang="ko-KR" sz="1200" dirty="0"/>
              <a:t> |  ----------</a:t>
            </a:r>
            <a:br>
              <a:rPr lang="en-US" altLang="ko-KR" sz="1200" dirty="0"/>
            </a:br>
            <a:r>
              <a:rPr lang="en-US" altLang="ko-KR" sz="1200" dirty="0"/>
              <a:t> |  levels : sequence of arrays</a:t>
            </a:r>
            <a:br>
              <a:rPr lang="en-US" altLang="ko-KR" sz="1200" dirty="0"/>
            </a:br>
            <a:r>
              <a:rPr lang="en-US" altLang="ko-KR" sz="1200" dirty="0"/>
              <a:t> |      The unique labels for each level</a:t>
            </a:r>
            <a:br>
              <a:rPr lang="en-US" altLang="ko-KR" sz="1200" dirty="0"/>
            </a:br>
            <a:r>
              <a:rPr lang="en-US" altLang="ko-KR" sz="1200" dirty="0"/>
              <a:t> |  labels : sequence of arrays</a:t>
            </a:r>
            <a:br>
              <a:rPr lang="en-US" altLang="ko-KR" sz="1200" dirty="0"/>
            </a:br>
            <a:r>
              <a:rPr lang="en-US" altLang="ko-KR" sz="1200" dirty="0"/>
              <a:t> |      Integers for each level designating which label at each location</a:t>
            </a:r>
            <a:br>
              <a:rPr lang="en-US" altLang="ko-KR" sz="1200" dirty="0"/>
            </a:br>
            <a:r>
              <a:rPr lang="en-US" altLang="ko-KR" sz="1200" dirty="0"/>
              <a:t> |  </a:t>
            </a:r>
            <a:r>
              <a:rPr lang="en-US" altLang="ko-KR" sz="1200" dirty="0" err="1"/>
              <a:t>sortorder</a:t>
            </a:r>
            <a:r>
              <a:rPr lang="en-US" altLang="ko-KR" sz="1200" dirty="0"/>
              <a:t> : optional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|      Level of </a:t>
            </a:r>
            <a:r>
              <a:rPr lang="en-US" altLang="ko-KR" sz="1200" dirty="0" err="1"/>
              <a:t>sortedness</a:t>
            </a:r>
            <a:r>
              <a:rPr lang="en-US" altLang="ko-KR" sz="1200" dirty="0"/>
              <a:t> (must be lexicographically sorted by that</a:t>
            </a:r>
            <a:br>
              <a:rPr lang="en-US" altLang="ko-KR" sz="1200" dirty="0"/>
            </a:br>
            <a:r>
              <a:rPr lang="en-US" altLang="ko-KR" sz="1200" dirty="0"/>
              <a:t> |      level)</a:t>
            </a:r>
            <a:br>
              <a:rPr lang="en-US" altLang="ko-KR" sz="1200" dirty="0"/>
            </a:br>
            <a:r>
              <a:rPr lang="en-US" altLang="ko-KR" sz="1200" dirty="0"/>
              <a:t> |  names : optional sequence of objects</a:t>
            </a:r>
            <a:br>
              <a:rPr lang="en-US" altLang="ko-KR" sz="1200" dirty="0"/>
            </a:br>
            <a:r>
              <a:rPr lang="en-US" altLang="ko-KR" sz="1200" dirty="0"/>
              <a:t> |      Names for each of the index levels. (name is accepted for </a:t>
            </a:r>
            <a:r>
              <a:rPr lang="en-US" altLang="ko-KR" sz="1200" dirty="0" err="1"/>
              <a:t>compat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 |  copy : 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, default False</a:t>
            </a:r>
            <a:br>
              <a:rPr lang="en-US" altLang="ko-KR" sz="1200" dirty="0"/>
            </a:br>
            <a:r>
              <a:rPr lang="en-US" altLang="ko-KR" sz="1200" dirty="0"/>
              <a:t> |      Copy the meta-data</a:t>
            </a:r>
            <a:br>
              <a:rPr lang="en-US" altLang="ko-KR" sz="1200" dirty="0"/>
            </a:br>
            <a:r>
              <a:rPr lang="en-US" altLang="ko-KR" sz="1200" dirty="0"/>
              <a:t> |  </a:t>
            </a:r>
            <a:r>
              <a:rPr lang="en-US" altLang="ko-KR" sz="1200" dirty="0" err="1"/>
              <a:t>verify_integrity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, default True</a:t>
            </a:r>
            <a:br>
              <a:rPr lang="en-US" altLang="ko-KR" sz="1200" dirty="0"/>
            </a:br>
            <a:r>
              <a:rPr lang="en-US" altLang="ko-KR" sz="1200" dirty="0"/>
              <a:t> |      Check that the levels/labels are consistent and valid</a:t>
            </a:r>
            <a:br>
              <a:rPr lang="en-US" altLang="ko-KR" sz="1200" dirty="0"/>
            </a:br>
            <a:r>
              <a:rPr lang="en-US" altLang="ko-KR" sz="1200" dirty="0"/>
              <a:t> |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947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표에 대한 메타데이터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실제 데이터를 접근할 때 별도의 메타데이터로 관리가 필요할 경우 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940152" y="3501008"/>
            <a:ext cx="273630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MultiIndex</a:t>
            </a:r>
            <a:r>
              <a:rPr lang="en-US" altLang="ko-KR" sz="1200" dirty="0"/>
              <a:t>(levels=[[1, 2</a:t>
            </a:r>
            <a:r>
              <a:rPr lang="en-US" altLang="ko-KR" sz="1200" dirty="0" smtClean="0"/>
              <a:t>],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</a:t>
            </a:r>
            <a:r>
              <a:rPr lang="en-US" altLang="ko-KR" sz="1200" dirty="0"/>
              <a:t>[</a:t>
            </a:r>
            <a:r>
              <a:rPr lang="en-US" altLang="ko-KR" sz="1200" dirty="0" err="1"/>
              <a:t>u'blue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u'red</a:t>
            </a:r>
            <a:r>
              <a:rPr lang="en-US" altLang="ko-KR" sz="1200" dirty="0"/>
              <a:t>']],</a:t>
            </a:r>
          </a:p>
          <a:p>
            <a:r>
              <a:rPr lang="en-US" altLang="ko-KR" sz="1200" dirty="0"/>
              <a:t>           labels=[[0, 0, 1, 1],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[</a:t>
            </a:r>
            <a:r>
              <a:rPr lang="en-US" altLang="ko-KR" sz="1200" dirty="0"/>
              <a:t>1, 0, 1, 0]],</a:t>
            </a:r>
          </a:p>
          <a:p>
            <a:r>
              <a:rPr lang="en-US" altLang="ko-KR" sz="1200" dirty="0"/>
              <a:t>           names=[</a:t>
            </a:r>
            <a:r>
              <a:rPr lang="en-US" altLang="ko-KR" sz="1200" dirty="0" err="1"/>
              <a:t>u'number</a:t>
            </a:r>
            <a:r>
              <a:rPr lang="en-US" altLang="ko-KR" sz="1200" dirty="0" smtClean="0"/>
              <a:t>',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</a:t>
            </a:r>
            <a:r>
              <a:rPr lang="en-US" altLang="ko-KR" sz="1200" dirty="0" err="1" smtClean="0"/>
              <a:t>u'color</a:t>
            </a:r>
            <a:r>
              <a:rPr lang="en-US" altLang="ko-KR" sz="1200" dirty="0"/>
              <a:t>'])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740" y="424331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evels</a:t>
            </a:r>
            <a:r>
              <a:rPr lang="ko-KR" altLang="en-US" dirty="0" smtClean="0"/>
              <a:t>는 각 열의 </a:t>
            </a:r>
            <a:r>
              <a:rPr lang="ko-KR" altLang="en-US" dirty="0" err="1" smtClean="0"/>
              <a:t>대표값을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관리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98528"/>
              </p:ext>
            </p:extLst>
          </p:nvPr>
        </p:nvGraphicFramePr>
        <p:xfrm>
          <a:off x="3563888" y="3735040"/>
          <a:ext cx="14152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05"/>
                <a:gridCol w="7076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blue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blue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8740" y="3324698"/>
            <a:ext cx="237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names</a:t>
            </a:r>
            <a:r>
              <a:rPr lang="ko-KR" altLang="en-US" dirty="0" smtClean="0"/>
              <a:t>는 각 열의 명을 관리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740" y="5301208"/>
            <a:ext cx="237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labels</a:t>
            </a:r>
            <a:r>
              <a:rPr lang="ko-KR" altLang="en-US" dirty="0" smtClean="0"/>
              <a:t>는 각 열의 실제 위치를 관리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9" idx="3"/>
          </p:cNvCxnSpPr>
          <p:nvPr/>
        </p:nvCxnSpPr>
        <p:spPr>
          <a:xfrm>
            <a:off x="2910542" y="3647864"/>
            <a:ext cx="725354" cy="32316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3"/>
            <a:endCxn id="7" idx="1"/>
          </p:cNvCxnSpPr>
          <p:nvPr/>
        </p:nvCxnSpPr>
        <p:spPr>
          <a:xfrm flipV="1">
            <a:off x="2910542" y="4662140"/>
            <a:ext cx="653346" cy="962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왼쪽 중괄호 15"/>
          <p:cNvSpPr/>
          <p:nvPr/>
        </p:nvSpPr>
        <p:spPr>
          <a:xfrm>
            <a:off x="3309629" y="4184028"/>
            <a:ext cx="155448" cy="1440345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5" idx="3"/>
            <a:endCxn id="16" idx="1"/>
          </p:cNvCxnSpPr>
          <p:nvPr/>
        </p:nvCxnSpPr>
        <p:spPr>
          <a:xfrm>
            <a:off x="2770988" y="4566482"/>
            <a:ext cx="538641" cy="337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오른쪽 화살표 18"/>
          <p:cNvSpPr/>
          <p:nvPr/>
        </p:nvSpPr>
        <p:spPr>
          <a:xfrm>
            <a:off x="5076056" y="4381814"/>
            <a:ext cx="720080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76056" y="514325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객체화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0686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65944</TotalTime>
  <Words>9561</Words>
  <Application>Microsoft Office PowerPoint</Application>
  <PresentationFormat>화면 슬라이드 쇼(4:3)</PresentationFormat>
  <Paragraphs>2179</Paragraphs>
  <Slides>132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132</vt:i4>
      </vt:variant>
    </vt:vector>
  </HeadingPairs>
  <TitlesOfParts>
    <vt:vector size="133" baseType="lpstr">
      <vt:lpstr>가을</vt:lpstr>
      <vt:lpstr>Python  pandas 기초 version 2.x</vt:lpstr>
      <vt:lpstr>1차원  데이터 관리 (series)</vt:lpstr>
      <vt:lpstr>Series 구조</vt:lpstr>
      <vt:lpstr>Series 구조</vt:lpstr>
      <vt:lpstr>Series 구조 속성</vt:lpstr>
      <vt:lpstr>Series생성 : name 추가</vt:lpstr>
      <vt:lpstr>Series 구조 속성: index,values,dtype</vt:lpstr>
      <vt:lpstr>Series 구조 속성 : shape, ndim</vt:lpstr>
      <vt:lpstr>Series 구조 속성 : strides, base</vt:lpstr>
      <vt:lpstr>Series 변환 속성</vt:lpstr>
      <vt:lpstr>Series 구조 변환:  blocks</vt:lpstr>
      <vt:lpstr>Series 구조 변환:  blocks 예시</vt:lpstr>
      <vt:lpstr>Series 구조 변환: T</vt:lpstr>
      <vt:lpstr>Series 접근 속성</vt:lpstr>
      <vt:lpstr>Series 접근 속성: at,iat,loc,iloc,ix</vt:lpstr>
      <vt:lpstr>Series 생성</vt:lpstr>
      <vt:lpstr>Series생성 : list-like</vt:lpstr>
      <vt:lpstr>Series생성 : dict-like</vt:lpstr>
      <vt:lpstr>Series생성 : MultiIndex</vt:lpstr>
      <vt:lpstr>Series 접근</vt:lpstr>
      <vt:lpstr>Series 조회 : index</vt:lpstr>
      <vt:lpstr>Series 조회 : slice</vt:lpstr>
      <vt:lpstr>Series 조회 : index 직접 대응</vt:lpstr>
      <vt:lpstr>Series 조회 : 논리식</vt:lpstr>
      <vt:lpstr>Series 조회 : No Index</vt:lpstr>
      <vt:lpstr>Series 조회 : get() 메소드</vt:lpstr>
      <vt:lpstr>Series multi index 접근</vt:lpstr>
      <vt:lpstr>Series 조회 : Multi index</vt:lpstr>
      <vt:lpstr>Series 산술연산</vt:lpstr>
      <vt:lpstr>Series 연산: scala </vt:lpstr>
      <vt:lpstr>Series 연산: vector</vt:lpstr>
      <vt:lpstr>Series 간 산술연산 </vt:lpstr>
      <vt:lpstr>Series NaN 연산</vt:lpstr>
      <vt:lpstr>Series 생성시 값이 없을 경우</vt:lpstr>
      <vt:lpstr>Series들을 연결:append</vt:lpstr>
      <vt:lpstr>Series key/value 확인</vt:lpstr>
      <vt:lpstr>Series 내의 key/value 확인</vt:lpstr>
      <vt:lpstr>Series 평균/표준편차/분산</vt:lpstr>
      <vt:lpstr>….</vt:lpstr>
      <vt:lpstr>Series 합,평균,표준편차,분산</vt:lpstr>
      <vt:lpstr>Series head/tail 조회</vt:lpstr>
      <vt:lpstr>Series head/tail조회</vt:lpstr>
      <vt:lpstr>Boolean Reductions</vt:lpstr>
      <vt:lpstr>Boolean Reductions</vt:lpstr>
      <vt:lpstr> empty</vt:lpstr>
      <vt:lpstr> any(), all() : 비교</vt:lpstr>
      <vt:lpstr> any(), all() : 사칙/비교연산</vt:lpstr>
      <vt:lpstr>bool()</vt:lpstr>
      <vt:lpstr>equals()</vt:lpstr>
      <vt:lpstr>2차원 데이터 관리 (DataFrame)</vt:lpstr>
      <vt:lpstr>DataFrame class 구조</vt:lpstr>
      <vt:lpstr>DataFrame 구조</vt:lpstr>
      <vt:lpstr>DataFrame 생성</vt:lpstr>
      <vt:lpstr>DataFrame 이해하기</vt:lpstr>
      <vt:lpstr>DataFrame 생성</vt:lpstr>
      <vt:lpstr>DataFrame 칼럼명 추가</vt:lpstr>
      <vt:lpstr>DataFrame 칼럼 추가:칼럼복사</vt:lpstr>
      <vt:lpstr>DataFrame 칼럼 추가:값</vt:lpstr>
      <vt:lpstr>DataFrame 칼럼값 변경</vt:lpstr>
      <vt:lpstr>DataFrame 칼럼 삭제</vt:lpstr>
      <vt:lpstr>DataFrame 행 이름 부여</vt:lpstr>
      <vt:lpstr>DataFrame 단일 행 검색</vt:lpstr>
      <vt:lpstr>DataFrame 멀티 행 검색</vt:lpstr>
      <vt:lpstr>DataFrame 단일 열 검색</vt:lpstr>
      <vt:lpstr>DataFrame 멀티 열 검색</vt:lpstr>
      <vt:lpstr>DataFrame 행과열 검색 1</vt:lpstr>
      <vt:lpstr>DataFrame 행과열 검색 2</vt:lpstr>
      <vt:lpstr>DataFrame head 검색</vt:lpstr>
      <vt:lpstr>DataFrame tail 검색</vt:lpstr>
      <vt:lpstr>DataFrame 생성</vt:lpstr>
      <vt:lpstr>DataFrame 생성: list</vt:lpstr>
      <vt:lpstr>DataFrame 생성: dict </vt:lpstr>
      <vt:lpstr>DataFrame 생성: Series</vt:lpstr>
      <vt:lpstr>DataFrame 접근</vt:lpstr>
      <vt:lpstr>DataFrame 접근: column</vt:lpstr>
      <vt:lpstr>DataFrame 접근: 여러 개 column</vt:lpstr>
      <vt:lpstr>DataFrame 접근: row</vt:lpstr>
      <vt:lpstr>row 접근시 슬라이싱 계산차이</vt:lpstr>
      <vt:lpstr>DataFrame multi column 접근</vt:lpstr>
      <vt:lpstr>DataFrame 조회 : index</vt:lpstr>
      <vt:lpstr>DataFrame multi index 접근</vt:lpstr>
      <vt:lpstr>DataFrame 조회 : loc메소드</vt:lpstr>
      <vt:lpstr>DataFrame 조회 : iloc메소드</vt:lpstr>
      <vt:lpstr>DataFrame 속성</vt:lpstr>
      <vt:lpstr>DataFrame 형태 조회 속성</vt:lpstr>
      <vt:lpstr>내부 값 접근 속성</vt:lpstr>
      <vt:lpstr>DataFrame attribute 예시:1</vt:lpstr>
      <vt:lpstr>DataFrame attribute 예시:2</vt:lpstr>
      <vt:lpstr>DataFrame attribute 예시:3</vt:lpstr>
      <vt:lpstr>DataFrame attribute 예시:4</vt:lpstr>
      <vt:lpstr>DataFrame attribute 예시:5</vt:lpstr>
      <vt:lpstr>DataFrame 메소드</vt:lpstr>
      <vt:lpstr>Groupby : 1칼럼</vt:lpstr>
      <vt:lpstr>Groupby : 여러 칼럼 1</vt:lpstr>
      <vt:lpstr>Groupby : 여러 칼럼 2</vt:lpstr>
      <vt:lpstr>multiindex class </vt:lpstr>
      <vt:lpstr>MultiIndex 구조</vt:lpstr>
      <vt:lpstr>MultiIndex</vt:lpstr>
      <vt:lpstr>표에 대한 메타데이터 관리</vt:lpstr>
      <vt:lpstr>Index에 대한 객체화 : 1</vt:lpstr>
      <vt:lpstr>Index에 대한 객체화 : 2</vt:lpstr>
      <vt:lpstr>MultiIndex 생성</vt:lpstr>
      <vt:lpstr>MultiIndex 생성하기: tuple</vt:lpstr>
      <vt:lpstr>MultiIndex 생성하기: array</vt:lpstr>
      <vt:lpstr>MultiIndex 생성하기: product</vt:lpstr>
      <vt:lpstr>MultiIndex 내부 구조</vt:lpstr>
      <vt:lpstr>MultiIndex : levels</vt:lpstr>
      <vt:lpstr>MultiIndex : labels</vt:lpstr>
      <vt:lpstr>MultiIndex : level value</vt:lpstr>
      <vt:lpstr>MultiIndex : names</vt:lpstr>
      <vt:lpstr>3차원 데이터 관리 (Panel)</vt:lpstr>
      <vt:lpstr>Panel 구조</vt:lpstr>
      <vt:lpstr>Panel 구조</vt:lpstr>
      <vt:lpstr>Panel</vt:lpstr>
      <vt:lpstr>Panel 형태 조회 속성</vt:lpstr>
      <vt:lpstr>Panel 내부 값 접근 속성</vt:lpstr>
      <vt:lpstr>Panel 생성</vt:lpstr>
      <vt:lpstr>Data만 넣고 생성하기</vt:lpstr>
      <vt:lpstr>Dict를 이용해서 생성하기</vt:lpstr>
      <vt:lpstr>파라미터 넣고 생성하기</vt:lpstr>
      <vt:lpstr>Panel 접근</vt:lpstr>
      <vt:lpstr>데이터 접근 방법</vt:lpstr>
      <vt:lpstr>데이터 접근: 0 차원</vt:lpstr>
      <vt:lpstr>데이터 접근: 1차원</vt:lpstr>
      <vt:lpstr>데이터 접근: 2차원</vt:lpstr>
      <vt:lpstr>index class </vt:lpstr>
      <vt:lpstr>Index 구조</vt:lpstr>
      <vt:lpstr>Index</vt:lpstr>
      <vt:lpstr>Index  생성</vt:lpstr>
      <vt:lpstr>Index 생성하기: int</vt:lpstr>
      <vt:lpstr>Index 생성하기: str</vt:lpstr>
      <vt:lpstr>Index 생성하기: DateTime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884</cp:revision>
  <dcterms:created xsi:type="dcterms:W3CDTF">2015-12-01T07:34:30Z</dcterms:created>
  <dcterms:modified xsi:type="dcterms:W3CDTF">2016-04-18T12:10:40Z</dcterms:modified>
</cp:coreProperties>
</file>