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92"/>
  </p:notesMasterIdLst>
  <p:sldIdLst>
    <p:sldId id="256" r:id="rId2"/>
    <p:sldId id="1339" r:id="rId3"/>
    <p:sldId id="1341" r:id="rId4"/>
    <p:sldId id="1342" r:id="rId5"/>
    <p:sldId id="1362" r:id="rId6"/>
    <p:sldId id="1363" r:id="rId7"/>
    <p:sldId id="1344" r:id="rId8"/>
    <p:sldId id="1376" r:id="rId9"/>
    <p:sldId id="1377" r:id="rId10"/>
    <p:sldId id="1378" r:id="rId11"/>
    <p:sldId id="1379" r:id="rId12"/>
    <p:sldId id="1340" r:id="rId13"/>
    <p:sldId id="1343" r:id="rId14"/>
    <p:sldId id="1360" r:id="rId15"/>
    <p:sldId id="1349" r:id="rId16"/>
    <p:sldId id="1348" r:id="rId17"/>
    <p:sldId id="1361" r:id="rId18"/>
    <p:sldId id="1359" r:id="rId19"/>
    <p:sldId id="1358" r:id="rId20"/>
    <p:sldId id="1430" r:id="rId21"/>
    <p:sldId id="1431" r:id="rId22"/>
    <p:sldId id="1369" r:id="rId23"/>
    <p:sldId id="1366" r:id="rId24"/>
    <p:sldId id="1367" r:id="rId25"/>
    <p:sldId id="1368" r:id="rId26"/>
    <p:sldId id="1386" r:id="rId27"/>
    <p:sldId id="1387" r:id="rId28"/>
    <p:sldId id="1401" r:id="rId29"/>
    <p:sldId id="1400" r:id="rId30"/>
    <p:sldId id="1413" r:id="rId31"/>
    <p:sldId id="1414" r:id="rId32"/>
    <p:sldId id="1417" r:id="rId33"/>
    <p:sldId id="1338" r:id="rId34"/>
    <p:sldId id="1345" r:id="rId35"/>
    <p:sldId id="1385" r:id="rId36"/>
    <p:sldId id="1346" r:id="rId37"/>
    <p:sldId id="1381" r:id="rId38"/>
    <p:sldId id="1380" r:id="rId39"/>
    <p:sldId id="1347" r:id="rId40"/>
    <p:sldId id="1382" r:id="rId41"/>
    <p:sldId id="1372" r:id="rId42"/>
    <p:sldId id="1373" r:id="rId43"/>
    <p:sldId id="1371" r:id="rId44"/>
    <p:sldId id="1327" r:id="rId45"/>
    <p:sldId id="1328" r:id="rId46"/>
    <p:sldId id="1329" r:id="rId47"/>
    <p:sldId id="1330" r:id="rId48"/>
    <p:sldId id="1331" r:id="rId49"/>
    <p:sldId id="1334" r:id="rId50"/>
    <p:sldId id="1335" r:id="rId51"/>
    <p:sldId id="1332" r:id="rId52"/>
    <p:sldId id="1333" r:id="rId53"/>
    <p:sldId id="1354" r:id="rId54"/>
    <p:sldId id="1355" r:id="rId55"/>
    <p:sldId id="1336" r:id="rId56"/>
    <p:sldId id="1374" r:id="rId57"/>
    <p:sldId id="1375" r:id="rId58"/>
    <p:sldId id="1352" r:id="rId59"/>
    <p:sldId id="1353" r:id="rId60"/>
    <p:sldId id="1415" r:id="rId61"/>
    <p:sldId id="1416" r:id="rId62"/>
    <p:sldId id="1383" r:id="rId63"/>
    <p:sldId id="1384" r:id="rId64"/>
    <p:sldId id="1388" r:id="rId65"/>
    <p:sldId id="1398" r:id="rId66"/>
    <p:sldId id="1406" r:id="rId67"/>
    <p:sldId id="1410" r:id="rId68"/>
    <p:sldId id="1412" r:id="rId69"/>
    <p:sldId id="1393" r:id="rId70"/>
    <p:sldId id="1399" r:id="rId71"/>
    <p:sldId id="1394" r:id="rId72"/>
    <p:sldId id="1395" r:id="rId73"/>
    <p:sldId id="1397" r:id="rId74"/>
    <p:sldId id="1419" r:id="rId75"/>
    <p:sldId id="1420" r:id="rId76"/>
    <p:sldId id="1421" r:id="rId77"/>
    <p:sldId id="1409" r:id="rId78"/>
    <p:sldId id="1396" r:id="rId79"/>
    <p:sldId id="1411" r:id="rId80"/>
    <p:sldId id="1403" r:id="rId81"/>
    <p:sldId id="1404" r:id="rId82"/>
    <p:sldId id="1405" r:id="rId83"/>
    <p:sldId id="1426" r:id="rId84"/>
    <p:sldId id="1389" r:id="rId85"/>
    <p:sldId id="1422" r:id="rId86"/>
    <p:sldId id="1390" r:id="rId87"/>
    <p:sldId id="1427" r:id="rId88"/>
    <p:sldId id="1428" r:id="rId89"/>
    <p:sldId id="1429" r:id="rId90"/>
    <p:sldId id="1392" r:id="rId9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err="1" smtClean="0"/>
              <a:t>Jupyter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notebook</a:t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정보 조회 </a:t>
            </a:r>
            <a:r>
              <a:rPr lang="en-US" altLang="ko-KR" dirty="0" smtClean="0"/>
              <a:t>: ?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입력한 후  </a:t>
            </a:r>
            <a:r>
              <a:rPr lang="en-US" altLang="ko-KR" dirty="0" smtClean="0"/>
              <a:t>?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붙이고 실행시키면 내부 정보가 보임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45024"/>
            <a:ext cx="58102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9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 정보 조회 </a:t>
            </a:r>
            <a:r>
              <a:rPr lang="en-US" altLang="ko-KR" dirty="0" smtClean="0"/>
              <a:t>: ??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정의된 객체에 다음에 </a:t>
            </a:r>
            <a:r>
              <a:rPr lang="en-US" altLang="ko-KR" dirty="0" smtClean="0"/>
              <a:t>??</a:t>
            </a:r>
            <a:r>
              <a:rPr lang="ko-KR" altLang="en-US" dirty="0" smtClean="0"/>
              <a:t>를 이용하면 </a:t>
            </a:r>
            <a:r>
              <a:rPr lang="en-US" altLang="ko-KR" dirty="0" smtClean="0"/>
              <a:t>help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나옴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45024"/>
            <a:ext cx="58102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8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3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 </a:t>
            </a:r>
            <a:r>
              <a:rPr lang="ko-KR" altLang="en-US" dirty="0" smtClean="0"/>
              <a:t>기본 사용하기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작성해서 실행을 시키면 실행 결과를 표시 </a:t>
            </a:r>
            <a:r>
              <a:rPr lang="en-US" altLang="ko-KR" dirty="0" smtClean="0"/>
              <a:t>_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앞이 출력결과를 가져와서 다음을 실행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73016"/>
            <a:ext cx="46386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3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작성 후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함수를 정의하고 사전에 함수를 </a:t>
            </a:r>
            <a:r>
              <a:rPr lang="ko-KR" altLang="en-US" dirty="0" err="1" smtClean="0"/>
              <a:t>매핑해서</a:t>
            </a:r>
            <a:r>
              <a:rPr lang="ko-KR" altLang="en-US" dirty="0" smtClean="0"/>
              <a:t> 실행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5229225" cy="350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0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파일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6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저장 및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텍스트 파일을 생성한 후에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오픈한</a:t>
            </a:r>
            <a:r>
              <a:rPr lang="ko-KR" altLang="en-US" dirty="0" smtClean="0"/>
              <a:t> 후에 처리하기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48863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실행하기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%run(</a:t>
            </a:r>
            <a:r>
              <a:rPr lang="ko-KR" altLang="en-US" dirty="0" smtClean="0"/>
              <a:t>매직 </a:t>
            </a:r>
            <a:r>
              <a:rPr lang="en-US" altLang="ko-KR" dirty="0" err="1" smtClean="0"/>
              <a:t>commad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모듈 실행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49434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1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Markdown cell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7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Markdown </a:t>
            </a:r>
            <a:r>
              <a:rPr lang="en-US" altLang="ko-KR" dirty="0" smtClean="0"/>
              <a:t>cell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마크다운 셀을 사용해서 </a:t>
            </a:r>
            <a:r>
              <a:rPr lang="ko-KR" altLang="en-US" dirty="0" err="1" smtClean="0"/>
              <a:t>로직이나</a:t>
            </a:r>
            <a:r>
              <a:rPr lang="ko-KR" altLang="en-US" dirty="0" smtClean="0"/>
              <a:t> 다양한 설명을 작성함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7632848" cy="294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7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Ide</a:t>
            </a:r>
            <a:br>
              <a:rPr lang="en-US" altLang="ko-KR" sz="9600" dirty="0" smtClean="0"/>
            </a:br>
            <a:r>
              <a:rPr lang="ko-KR" altLang="en-US" sz="9600" dirty="0" smtClean="0"/>
              <a:t>사용하</a:t>
            </a:r>
            <a:r>
              <a:rPr lang="ko-KR" altLang="en-US" sz="9600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7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 </a:t>
            </a:r>
            <a:r>
              <a:rPr lang="ko-KR" altLang="en-US" dirty="0" smtClean="0"/>
              <a:t>정의 후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변환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정의 후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변환되면 내부 속성으로는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s</a:t>
            </a:r>
            <a:r>
              <a:rPr lang="en-US" altLang="ko-KR" dirty="0" smtClean="0"/>
              <a:t>hape(</a:t>
            </a:r>
            <a:r>
              <a:rPr lang="ko-KR" altLang="en-US" dirty="0" smtClean="0"/>
              <a:t>배열의 모양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데이터타입</a:t>
            </a:r>
            <a:r>
              <a:rPr lang="en-US" altLang="ko-KR" dirty="0" smtClean="0"/>
              <a:t>), strides(size),</a:t>
            </a:r>
            <a:r>
              <a:rPr lang="en-US" altLang="ko-KR" dirty="0" err="1" smtClean="0"/>
              <a:t>ndim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96952"/>
            <a:ext cx="38957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3744416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6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err="1" smtClean="0"/>
              <a:t>Ipython</a:t>
            </a:r>
            <a:r>
              <a:rPr lang="en-US" altLang="ko-KR" sz="9600" dirty="0" smtClean="0"/>
              <a:t> </a:t>
            </a:r>
            <a:br>
              <a:rPr lang="en-US" altLang="ko-KR" sz="9600" dirty="0" smtClean="0"/>
            </a:br>
            <a:r>
              <a:rPr lang="ko-KR" altLang="en-US" sz="9600" dirty="0" smtClean="0"/>
              <a:t>모듈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사용하기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9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이미지 파일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0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이미지를 </a:t>
            </a:r>
            <a:r>
              <a:rPr lang="ko-KR" altLang="en-US" dirty="0" err="1" smtClean="0"/>
              <a:t>캡처해서</a:t>
            </a:r>
            <a:r>
              <a:rPr lang="ko-KR" altLang="en-US" dirty="0" smtClean="0"/>
              <a:t> 저장하고 이를 불러 출력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852936"/>
            <a:ext cx="676275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4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연계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영상을 처리할 수 있음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유튜브의</a:t>
            </a:r>
            <a:r>
              <a:rPr lang="ko-KR" altLang="en-US" dirty="0" smtClean="0"/>
              <a:t> 파일명만 내부에 작성하면 호출이 됨 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335" y="3356992"/>
            <a:ext cx="5886450" cy="330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4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단축키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1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단축키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단축키를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일부는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에서는 실행되지 않을 수 있음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14818"/>
              </p:ext>
            </p:extLst>
          </p:nvPr>
        </p:nvGraphicFramePr>
        <p:xfrm>
          <a:off x="1115616" y="2852941"/>
          <a:ext cx="6696744" cy="352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4680520"/>
              </a:tblGrid>
              <a:tr h="294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Ctrl+P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위 화살표 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명령어 이력을 역순으로 검색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Ctrl+N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아래 화살표 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명령어 이력을 최근 순으로 검색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readline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명령어 형식의 이력 검색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Ctrl+Shift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+ V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클립보드에서 텍스트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붙여넣기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Ctrl+C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현재 실행중인 코드 중단하기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Ctrl+A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커서를 줄의 처음으로 이동하기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커서를 줄의 마지막으로 이동하기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Ctrl+K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커서가 놓인 곳부터 줄이 마지막까지 지우기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Ctrl+U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현재 입력된 모든 텍스트 지우기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Ctrl+F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커서의 앞으로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한글자씩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이동하기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Ctrl+B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커서를 뒤로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한글자씩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이동하기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Ctrl+L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화면 지우기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3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단축키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ctrl+enter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cell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입력하고 </a:t>
            </a:r>
            <a:r>
              <a:rPr lang="en-US" altLang="ko-KR" dirty="0" smtClean="0"/>
              <a:t>ctrl+ enter</a:t>
            </a:r>
            <a:r>
              <a:rPr lang="ko-KR" altLang="en-US" dirty="0" err="1" smtClean="0"/>
              <a:t>를치면</a:t>
            </a:r>
            <a:r>
              <a:rPr lang="ko-KR" altLang="en-US" dirty="0" smtClean="0"/>
              <a:t> 현재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이 실행되고 다음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이 활성화 되지 않음 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81463"/>
            <a:ext cx="47815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4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단축키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shift+enter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cell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입력하고 </a:t>
            </a:r>
            <a:r>
              <a:rPr lang="en-US" altLang="ko-KR" dirty="0" smtClean="0"/>
              <a:t>shift</a:t>
            </a:r>
            <a:r>
              <a:rPr lang="en-US" altLang="ko-KR" dirty="0"/>
              <a:t>+ enter(Alt-Enter 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를치면</a:t>
            </a:r>
            <a:r>
              <a:rPr lang="ko-KR" altLang="en-US" dirty="0" smtClean="0"/>
              <a:t> 다음 셀이 활성화 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17032"/>
            <a:ext cx="41052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9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Kernel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4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 command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2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!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en-US" altLang="ko-KR" dirty="0" err="1"/>
              <a:t>|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내부에 특정 파일을 찾아서 표시하기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03" y="3420278"/>
            <a:ext cx="66198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1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Tab </a:t>
            </a:r>
            <a:r>
              <a:rPr lang="ko-KR" altLang="en-US" dirty="0" smtClean="0"/>
              <a:t>사용해서 이름 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파일명 등을 세부 적으로 모를 경우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을 이용해서 조회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295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6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Magic</a:t>
            </a:r>
            <a:br>
              <a:rPr lang="en-US" altLang="ko-KR" sz="9600" dirty="0" smtClean="0"/>
            </a:br>
            <a:r>
              <a:rPr lang="en-US" altLang="ko-KR" sz="9600" dirty="0" smtClean="0"/>
              <a:t>command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4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Magic command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4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Magic command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magic command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line(%)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cell(%%)</a:t>
            </a:r>
            <a:r>
              <a:rPr lang="ko-KR" altLang="en-US" dirty="0" smtClean="0"/>
              <a:t>로 지정해서 처리할 수 있음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187624" y="3645024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67137" y="522920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cell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3501008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%magic command</a:t>
            </a:r>
            <a:endParaRPr lang="en-US" altLang="ko-KR" dirty="0"/>
          </a:p>
          <a:p>
            <a:r>
              <a:rPr lang="en-US" altLang="ko-KR" dirty="0"/>
              <a:t>for example, %run foo.py 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 </a:t>
            </a:r>
            <a:r>
              <a:rPr lang="en-US" altLang="ko-KR" dirty="0"/>
              <a:t>file </a:t>
            </a:r>
            <a:r>
              <a:rPr lang="en-US" altLang="ko-KR" dirty="0" smtClean="0"/>
              <a:t>foo.py</a:t>
            </a:r>
            <a:r>
              <a:rPr lang="ko-KR" altLang="en-US" dirty="0" smtClean="0"/>
              <a:t>를 실행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7984" y="5157192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%%magic command</a:t>
            </a:r>
            <a:endParaRPr lang="en-US" altLang="ko-KR" dirty="0"/>
          </a:p>
          <a:p>
            <a:r>
              <a:rPr lang="en-US" altLang="ko-KR" dirty="0"/>
              <a:t>for example, %%latex </a:t>
            </a:r>
            <a:r>
              <a:rPr lang="ko-KR" altLang="en-US" dirty="0" smtClean="0"/>
              <a:t>는 모든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latex</a:t>
            </a:r>
            <a:r>
              <a:rPr lang="ko-KR" altLang="en-US" dirty="0" smtClean="0"/>
              <a:t>를 번역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2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Magic command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</a:t>
            </a:r>
            <a:r>
              <a:rPr lang="en-US" altLang="ko-KR" dirty="0" err="1" smtClean="0"/>
              <a:t>lsmagic</a:t>
            </a:r>
            <a:r>
              <a:rPr lang="ko-KR" altLang="en-US" dirty="0" smtClean="0"/>
              <a:t>을 이용해서 가지고 있는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를 전체 조회 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09" y="3140968"/>
            <a:ext cx="697865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2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en-US" altLang="ko-KR" dirty="0" smtClean="0"/>
              <a:t>Magic command 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</a:t>
            </a:r>
            <a:r>
              <a:rPr lang="en-US" altLang="ko-KR" dirty="0" err="1" smtClean="0"/>
              <a:t>lsmagic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주요 명령어 설명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62322"/>
              </p:ext>
            </p:extLst>
          </p:nvPr>
        </p:nvGraphicFramePr>
        <p:xfrm>
          <a:off x="683568" y="2420888"/>
          <a:ext cx="7920880" cy="3888432"/>
        </p:xfrm>
        <a:graphic>
          <a:graphicData uri="http://schemas.openxmlformats.org/drawingml/2006/table">
            <a:tbl>
              <a:tblPr/>
              <a:tblGrid>
                <a:gridCol w="1815202"/>
                <a:gridCol w="6105678"/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 명령어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설명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%</a:t>
                      </a:r>
                      <a:r>
                        <a:rPr lang="en-US" sz="1400" dirty="0" err="1" smtClean="0">
                          <a:effectLst/>
                        </a:rPr>
                        <a:t>pwd</a:t>
                      </a:r>
                      <a:r>
                        <a:rPr lang="en-US" sz="1400" dirty="0" smtClean="0">
                          <a:effectLst/>
                        </a:rPr>
                        <a:t>,</a:t>
                      </a:r>
                      <a:r>
                        <a:rPr lang="en-US" sz="1400" baseline="0" dirty="0" smtClean="0">
                          <a:effectLst/>
                        </a:rPr>
                        <a:t> %cd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현재 위치 및 다른 </a:t>
                      </a:r>
                      <a:r>
                        <a:rPr lang="ko-KR" altLang="en-US" sz="1400" dirty="0" err="1" smtClean="0">
                          <a:effectLst/>
                        </a:rPr>
                        <a:t>디렉토리로</a:t>
                      </a:r>
                      <a:r>
                        <a:rPr lang="ko-KR" altLang="en-US" sz="1400" dirty="0" smtClean="0">
                          <a:effectLst/>
                        </a:rPr>
                        <a:t> 이동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%</a:t>
                      </a:r>
                      <a:r>
                        <a:rPr lang="en-US" sz="1400" dirty="0" smtClean="0">
                          <a:effectLst/>
                        </a:rPr>
                        <a:t>history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명령어 </a:t>
                      </a:r>
                      <a:r>
                        <a:rPr lang="ko-KR" altLang="en-US" sz="1400" dirty="0" err="1">
                          <a:effectLst/>
                        </a:rPr>
                        <a:t>히스토리</a:t>
                      </a:r>
                      <a:r>
                        <a:rPr lang="ko-KR" altLang="en-US" sz="1400" dirty="0">
                          <a:effectLst/>
                        </a:rPr>
                        <a:t> 출력 </a:t>
                      </a: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%reset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모든 정의된 </a:t>
                      </a:r>
                      <a:r>
                        <a:rPr lang="ko-KR" altLang="en-US" sz="1400" dirty="0" smtClean="0">
                          <a:effectLst/>
                        </a:rPr>
                        <a:t>변수</a:t>
                      </a:r>
                      <a:r>
                        <a:rPr lang="ko-KR" altLang="en-US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dirty="0" smtClean="0">
                          <a:effectLst/>
                        </a:rPr>
                        <a:t>삭제</a:t>
                      </a:r>
                      <a:r>
                        <a:rPr lang="ko-KR" altLang="en-US" sz="1400" dirty="0">
                          <a:effectLst/>
                        </a:rPr>
                        <a:t> </a:t>
                      </a: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%</a:t>
                      </a:r>
                      <a:r>
                        <a:rPr lang="en-US" altLang="ko-KR" sz="1400" dirty="0" err="1" smtClean="0">
                          <a:effectLst/>
                        </a:rPr>
                        <a:t>whos</a:t>
                      </a:r>
                      <a:endParaRPr lang="en-US" altLang="ko-KR" sz="1400" dirty="0" smtClean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현재 정의된 변수</a:t>
                      </a:r>
                      <a:r>
                        <a:rPr lang="ko-KR" altLang="en-US" sz="1400" baseline="0" dirty="0" smtClean="0">
                          <a:effectLst/>
                        </a:rPr>
                        <a:t> 표시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%</a:t>
                      </a:r>
                      <a:r>
                        <a:rPr lang="en-US" sz="1400" dirty="0" err="1" smtClean="0">
                          <a:effectLst/>
                        </a:rPr>
                        <a:t>pdoc</a:t>
                      </a:r>
                      <a:r>
                        <a:rPr lang="en-US" sz="1400" dirty="0" smtClean="0">
                          <a:effectLst/>
                        </a:rPr>
                        <a:t>, %</a:t>
                      </a:r>
                      <a:r>
                        <a:rPr lang="en-US" sz="1400" dirty="0" err="1" smtClean="0">
                          <a:effectLst/>
                        </a:rPr>
                        <a:t>psource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effectLst/>
                        </a:rPr>
                        <a:t>Help</a:t>
                      </a:r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기능 실행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%</a:t>
                      </a:r>
                      <a:r>
                        <a:rPr lang="en-US" sz="1400" dirty="0" err="1">
                          <a:effectLst/>
                        </a:rPr>
                        <a:t>timeit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평균 실행 시간을 출력 </a:t>
                      </a: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%bookmark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>
                          <a:effectLst/>
                        </a:rPr>
                        <a:t>디렉토리에</a:t>
                      </a:r>
                      <a:r>
                        <a:rPr lang="ko-KR" altLang="en-US" sz="1400" dirty="0">
                          <a:effectLst/>
                        </a:rPr>
                        <a:t> 대한 별칭을 저장하고 쉽게 이동할 수 있게 해줌 </a:t>
                      </a: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%%</a:t>
                      </a:r>
                      <a:r>
                        <a:rPr lang="en-US" altLang="ko-KR" sz="1400" dirty="0" err="1" smtClean="0"/>
                        <a:t>writefile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현재 </a:t>
                      </a:r>
                      <a:r>
                        <a:rPr lang="ko-KR" altLang="en-US" sz="1400" dirty="0" err="1" smtClean="0">
                          <a:effectLst/>
                        </a:rPr>
                        <a:t>디렉토리에</a:t>
                      </a:r>
                      <a:r>
                        <a:rPr lang="ko-KR" altLang="en-US" sz="1400" dirty="0" smtClean="0">
                          <a:effectLst/>
                        </a:rPr>
                        <a:t> 파일 생성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 %load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 smtClean="0">
                          <a:effectLst/>
                        </a:rPr>
                        <a:t>디렉토리에</a:t>
                      </a:r>
                      <a:r>
                        <a:rPr lang="ko-KR" altLang="en-US" sz="1400" dirty="0" smtClean="0">
                          <a:effectLst/>
                        </a:rPr>
                        <a:t> 있는 파일을 셀에 로딩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 %run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r>
                        <a:rPr lang="en-US" altLang="ko-KR" sz="1400" baseline="0" dirty="0" err="1" smtClean="0">
                          <a:effectLst/>
                        </a:rPr>
                        <a:t>py</a:t>
                      </a:r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err="1" smtClean="0">
                          <a:effectLst/>
                        </a:rPr>
                        <a:t>프록램</a:t>
                      </a:r>
                      <a:r>
                        <a:rPr lang="ko-KR" altLang="en-US" sz="1400" baseline="0" dirty="0" smtClean="0">
                          <a:effectLst/>
                        </a:rPr>
                        <a:t> 파일을 실행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 %</a:t>
                      </a:r>
                      <a:r>
                        <a:rPr lang="en-US" altLang="ko-KR" sz="1400" dirty="0" err="1" smtClean="0"/>
                        <a:t>matplotlib</a:t>
                      </a:r>
                      <a:r>
                        <a:rPr lang="en-US" altLang="ko-KR" sz="1400" dirty="0" smtClean="0"/>
                        <a:t> inline 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effectLst/>
                        </a:rPr>
                        <a:t> </a:t>
                      </a:r>
                      <a:r>
                        <a:rPr lang="en-US" altLang="ko-KR" sz="1400" dirty="0" err="1" smtClean="0">
                          <a:effectLst/>
                        </a:rPr>
                        <a:t>matplotlib</a:t>
                      </a:r>
                      <a:r>
                        <a:rPr lang="ko-KR" altLang="en-US" sz="1400" dirty="0" smtClean="0">
                          <a:effectLst/>
                        </a:rPr>
                        <a:t>을 내부 셀에서 실행하기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6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en-US" altLang="ko-KR" dirty="0" smtClean="0"/>
              <a:t>Magic command : 2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</a:t>
            </a:r>
            <a:r>
              <a:rPr lang="en-US" altLang="ko-KR" dirty="0" err="1" smtClean="0"/>
              <a:t>lsmagic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주요 명령어 설명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01977"/>
              </p:ext>
            </p:extLst>
          </p:nvPr>
        </p:nvGraphicFramePr>
        <p:xfrm>
          <a:off x="683568" y="2420888"/>
          <a:ext cx="7920880" cy="1800201"/>
        </p:xfrm>
        <a:graphic>
          <a:graphicData uri="http://schemas.openxmlformats.org/drawingml/2006/table">
            <a:tbl>
              <a:tblPr/>
              <a:tblGrid>
                <a:gridCol w="1815202"/>
                <a:gridCol w="6105678"/>
              </a:tblGrid>
              <a:tr h="32306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 명령어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설명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230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%</a:t>
                      </a:r>
                      <a:r>
                        <a:rPr lang="en-US" sz="1400" dirty="0" err="1" smtClean="0">
                          <a:effectLst/>
                        </a:rPr>
                        <a:t>ls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현재 </a:t>
                      </a:r>
                      <a:r>
                        <a:rPr lang="ko-KR" altLang="en-US" sz="1400" dirty="0" err="1" smtClean="0">
                          <a:effectLst/>
                        </a:rPr>
                        <a:t>디렉토리에</a:t>
                      </a:r>
                      <a:r>
                        <a:rPr lang="ko-KR" altLang="en-US" sz="1400" dirty="0" smtClean="0">
                          <a:effectLst/>
                        </a:rPr>
                        <a:t> 파일들을 보기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%magic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모든 매직 함수에 대한 상세 도움말 출력 </a:t>
                      </a: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%</a:t>
                      </a:r>
                      <a:r>
                        <a:rPr lang="en-US" sz="1400" dirty="0" err="1">
                          <a:effectLst/>
                        </a:rPr>
                        <a:t>pdb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예외가 발생하면 자동적으로 </a:t>
                      </a:r>
                      <a:r>
                        <a:rPr lang="ko-KR" altLang="en-US" sz="1400" dirty="0" err="1">
                          <a:effectLst/>
                        </a:rPr>
                        <a:t>디버거</a:t>
                      </a:r>
                      <a:r>
                        <a:rPr lang="ko-KR" altLang="en-US" sz="1400" dirty="0">
                          <a:effectLst/>
                        </a:rPr>
                        <a:t> 진입</a:t>
                      </a:r>
                      <a:r>
                        <a:rPr lang="en-US" altLang="ko-KR" sz="1400" dirty="0">
                          <a:effectLst/>
                        </a:rPr>
                        <a:t>.(</a:t>
                      </a:r>
                      <a:r>
                        <a:rPr lang="ko-KR" altLang="en-US" sz="1400" dirty="0">
                          <a:effectLst/>
                        </a:rPr>
                        <a:t>한번 </a:t>
                      </a:r>
                      <a:r>
                        <a:rPr lang="ko-KR" altLang="en-US" sz="1400" dirty="0" err="1">
                          <a:effectLst/>
                        </a:rPr>
                        <a:t>입력시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en-US" altLang="ko-KR" sz="1400" dirty="0">
                          <a:effectLst/>
                        </a:rPr>
                        <a:t>ON, </a:t>
                      </a:r>
                      <a:r>
                        <a:rPr lang="ko-KR" altLang="en-US" sz="1400" dirty="0">
                          <a:effectLst/>
                        </a:rPr>
                        <a:t>다시 </a:t>
                      </a:r>
                      <a:r>
                        <a:rPr lang="ko-KR" altLang="en-US" sz="1400" dirty="0" err="1">
                          <a:effectLst/>
                        </a:rPr>
                        <a:t>입력시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en-US" altLang="ko-KR" sz="1400" dirty="0">
                          <a:effectLst/>
                        </a:rPr>
                        <a:t>OFF)</a:t>
                      </a: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%debug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작성된 코드에 대한 </a:t>
                      </a:r>
                      <a:r>
                        <a:rPr lang="en-US" altLang="ko-KR" sz="1400" dirty="0" smtClean="0">
                          <a:effectLst/>
                        </a:rPr>
                        <a:t>debug </a:t>
                      </a:r>
                      <a:r>
                        <a:rPr lang="ko-KR" altLang="en-US" sz="1400" dirty="0" smtClean="0">
                          <a:effectLst/>
                        </a:rPr>
                        <a:t>처리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Magic command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help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%magic </a:t>
            </a:r>
            <a:r>
              <a:rPr lang="en-US" altLang="ko-KR" dirty="0" err="1" smtClean="0"/>
              <a:t>comand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?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입력하면 설명이 나옴 </a:t>
            </a:r>
            <a:endParaRPr lang="en-US" altLang="ko-KR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6448425" cy="3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524125"/>
            <a:ext cx="8039100" cy="116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</a:t>
            </a:r>
            <a:r>
              <a:rPr lang="en-US" altLang="ko-KR" dirty="0" smtClean="0"/>
              <a:t> notebook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선택하여 실행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53830"/>
            <a:ext cx="395959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53830"/>
            <a:ext cx="4178796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4090" y="3848272"/>
            <a:ext cx="1513334" cy="69683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60232" y="2852936"/>
            <a:ext cx="1664855" cy="81067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6935" y="5877272"/>
            <a:ext cx="186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파일이름 변경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16" idx="2"/>
            <a:endCxn id="5" idx="0"/>
          </p:cNvCxnSpPr>
          <p:nvPr/>
        </p:nvCxnSpPr>
        <p:spPr>
          <a:xfrm>
            <a:off x="6201147" y="4782294"/>
            <a:ext cx="1687557" cy="1094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60182" y="3663606"/>
            <a:ext cx="186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를 눌러 </a:t>
            </a:r>
            <a:r>
              <a:rPr lang="en-US" altLang="ko-KR" dirty="0" smtClean="0"/>
              <a:t>Python2</a:t>
            </a:r>
            <a:r>
              <a:rPr lang="ko-KR" altLang="en-US" dirty="0" smtClean="0"/>
              <a:t>로 실행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2"/>
            <a:endCxn id="13" idx="0"/>
          </p:cNvCxnSpPr>
          <p:nvPr/>
        </p:nvCxnSpPr>
        <p:spPr>
          <a:xfrm>
            <a:off x="7492660" y="3663606"/>
            <a:ext cx="19929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44480" y="4085456"/>
            <a:ext cx="1513334" cy="69683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38988" y="5587265"/>
            <a:ext cx="186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Untitled </a:t>
            </a:r>
            <a:r>
              <a:rPr lang="ko-KR" altLang="en-US" dirty="0" smtClean="0"/>
              <a:t>클릭하면 이름 변경 창이 나오고 이름 변경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4" idx="2"/>
            <a:endCxn id="20" idx="0"/>
          </p:cNvCxnSpPr>
          <p:nvPr/>
        </p:nvCxnSpPr>
        <p:spPr>
          <a:xfrm>
            <a:off x="1370757" y="4545110"/>
            <a:ext cx="0" cy="10421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6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Magic command </a:t>
            </a:r>
            <a:r>
              <a:rPr lang="ko-KR" altLang="en-US" dirty="0" smtClean="0"/>
              <a:t>확인하기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magic command</a:t>
            </a:r>
            <a:r>
              <a:rPr lang="ko-KR" altLang="en-US" dirty="0" smtClean="0"/>
              <a:t>에 대한 설명 보기</a:t>
            </a:r>
            <a:endParaRPr lang="en-US" altLang="ko-KR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67722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1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변수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6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09931"/>
            <a:ext cx="6227216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9552" y="515719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변수가 삭제되어 오류 메시지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Notebook </a:t>
            </a:r>
            <a:r>
              <a:rPr lang="ko-KR" altLang="en-US" dirty="0" smtClean="0"/>
              <a:t>내의 변수 삭제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%reset(</a:t>
            </a:r>
            <a:r>
              <a:rPr lang="ko-KR" altLang="en-US" dirty="0" smtClean="0"/>
              <a:t>매직 </a:t>
            </a:r>
            <a:r>
              <a:rPr lang="en-US" altLang="ko-KR" dirty="0" err="1" smtClean="0"/>
              <a:t>commad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현재 실행되는 </a:t>
            </a:r>
            <a:r>
              <a:rPr lang="en-US" altLang="ko-KR" dirty="0" smtClean="0"/>
              <a:t>notebook </a:t>
            </a:r>
            <a:r>
              <a:rPr lang="ko-KR" altLang="en-US" dirty="0" smtClean="0"/>
              <a:t>내의 모든 변수를 삭제함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15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Whos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변수들 표시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현재 실행환경 내의 </a:t>
            </a:r>
            <a:r>
              <a:rPr lang="en-US" altLang="ko-KR" dirty="0" smtClean="0"/>
              <a:t>Variables</a:t>
            </a:r>
            <a:r>
              <a:rPr lang="ko-KR" altLang="en-US" dirty="0" smtClean="0"/>
              <a:t>을 표시</a:t>
            </a:r>
            <a:r>
              <a:rPr lang="en-US" altLang="ko-KR" dirty="0" smtClean="0"/>
              <a:t>, </a:t>
            </a:r>
            <a:r>
              <a:rPr lang="en-US" altLang="ko-KR" dirty="0"/>
              <a:t>similar to </a:t>
            </a:r>
            <a:r>
              <a:rPr lang="en-US" altLang="ko-KR" dirty="0" err="1"/>
              <a:t>Matlab’s</a:t>
            </a:r>
            <a:r>
              <a:rPr lang="en-US" altLang="ko-KR" dirty="0"/>
              <a:t> </a:t>
            </a:r>
            <a:r>
              <a:rPr lang="en-US" altLang="ko-KR" dirty="0" err="1"/>
              <a:t>whos</a:t>
            </a:r>
            <a:endParaRPr lang="en-US" altLang="ko-KR" dirty="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3645024"/>
            <a:ext cx="67151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9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작업 위치 정하기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1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 </a:t>
            </a:r>
            <a:r>
              <a:rPr lang="ko-KR" altLang="en-US" dirty="0" smtClean="0"/>
              <a:t>만들고 이동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%(</a:t>
            </a:r>
            <a:r>
              <a:rPr lang="ko-KR" altLang="en-US" dirty="0" smtClean="0"/>
              <a:t>매직 </a:t>
            </a:r>
            <a:r>
              <a:rPr lang="en-US" altLang="ko-KR" dirty="0" err="1" smtClean="0"/>
              <a:t>commad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이용해서 현재 위치 및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 및 이동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460851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7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파일 생성 및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파일 만들고 확인하기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%%</a:t>
            </a:r>
            <a:r>
              <a:rPr lang="en-US" altLang="ko-KR" dirty="0" err="1" smtClean="0"/>
              <a:t>writefile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매직 </a:t>
            </a:r>
            <a:r>
              <a:rPr lang="en-US" altLang="ko-KR" dirty="0" err="1" smtClean="0"/>
              <a:t>commad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이용해서 현재 위치에 </a:t>
            </a:r>
            <a:r>
              <a:rPr lang="en-US" altLang="ko-KR" dirty="0" smtClean="0"/>
              <a:t>add.py </a:t>
            </a:r>
            <a:r>
              <a:rPr lang="ko-KR" altLang="en-US" dirty="0" smtClean="0"/>
              <a:t>생성하고 조회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53054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2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파일 실행하기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%run(</a:t>
            </a:r>
            <a:r>
              <a:rPr lang="ko-KR" altLang="en-US" dirty="0" smtClean="0"/>
              <a:t>매직 </a:t>
            </a:r>
            <a:r>
              <a:rPr lang="en-US" altLang="ko-KR" dirty="0" err="1" smtClean="0"/>
              <a:t>commad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모듈 실행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49434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3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파일 </a:t>
            </a:r>
            <a:r>
              <a:rPr lang="ko-KR" altLang="en-US" dirty="0" err="1" smtClean="0"/>
              <a:t>로드하기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8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Cell type : code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Cell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코드가 입력되어 실행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3056"/>
            <a:ext cx="680085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23928" y="4221088"/>
            <a:ext cx="3240360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파일 실행하기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</a:t>
            </a:r>
            <a:r>
              <a:rPr lang="en-US" altLang="ko-KR" dirty="0" err="1" smtClean="0"/>
              <a:t>loadpy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매직 </a:t>
            </a:r>
            <a:r>
              <a:rPr lang="en-US" altLang="ko-KR" dirty="0" err="1" smtClean="0"/>
              <a:t>commad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파일을 로드하고 실행하면 결과가 나옴</a:t>
            </a:r>
            <a:endParaRPr lang="en-US" altLang="ko-KR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432435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0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Matplotbib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2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inline </a:t>
            </a:r>
            <a:r>
              <a:rPr lang="ko-KR" altLang="en-US" dirty="0" smtClean="0"/>
              <a:t>을 실행한 후에  </a:t>
            </a:r>
            <a:r>
              <a:rPr lang="ko-KR" altLang="en-US" dirty="0" err="1" smtClean="0"/>
              <a:t>코딩해서</a:t>
            </a:r>
            <a:r>
              <a:rPr lang="ko-KR" altLang="en-US" dirty="0" smtClean="0"/>
              <a:t> 실행하면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이 처리된 결과가 출력 됨 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68960"/>
            <a:ext cx="551497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9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실행시간 점검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2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%</a:t>
            </a:r>
            <a:r>
              <a:rPr lang="en-US" altLang="ko-KR" dirty="0" err="1"/>
              <a:t>timeit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%</a:t>
            </a:r>
            <a:r>
              <a:rPr lang="en-US" altLang="ko-KR" dirty="0" err="1" smtClean="0"/>
              <a:t>timeit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사용해서 실행하는 시간을 점검 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7381875" cy="263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4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help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pdoc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객체에 대한 </a:t>
            </a:r>
            <a:r>
              <a:rPr lang="en-US" altLang="ko-KR" dirty="0" smtClean="0"/>
              <a:t>doc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“%</a:t>
            </a:r>
            <a:r>
              <a:rPr lang="en-US" altLang="ko-KR" dirty="0" err="1" smtClean="0"/>
              <a:t>pdoc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입력해서 </a:t>
            </a:r>
            <a:r>
              <a:rPr lang="en-US" altLang="ko-KR" dirty="0" err="1" smtClean="0"/>
              <a:t>docstring</a:t>
            </a:r>
            <a:r>
              <a:rPr lang="ko-KR" altLang="en-US" dirty="0" smtClean="0"/>
              <a:t>을 조회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501008"/>
            <a:ext cx="5543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8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함수에 대한 소스와 헤드 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“%</a:t>
            </a:r>
            <a:r>
              <a:rPr lang="en-US" altLang="ko-KR" dirty="0" err="1" smtClean="0"/>
              <a:t>pdef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” , “%</a:t>
            </a:r>
            <a:r>
              <a:rPr lang="en-US" altLang="ko-KR" dirty="0" err="1" smtClean="0"/>
              <a:t>psource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입력해서 함수의 헤드와 소스를 조회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996952"/>
            <a:ext cx="44958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0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history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2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Cell</a:t>
            </a:r>
            <a:r>
              <a:rPr lang="ko-KR" altLang="en-US" dirty="0" smtClean="0"/>
              <a:t>에 입력된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확인하기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Cell</a:t>
            </a:r>
            <a:r>
              <a:rPr lang="ko-KR" altLang="en-US" dirty="0" smtClean="0"/>
              <a:t>에 입력된 이력을 출력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564904"/>
            <a:ext cx="50101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9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89040"/>
            <a:ext cx="77724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Cell type : markdown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Cell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markdown</a:t>
            </a:r>
            <a:r>
              <a:rPr lang="ko-KR" altLang="en-US" dirty="0" smtClean="0"/>
              <a:t>에 대한 표기법으로 수학식이나 문서 등을 작성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923928" y="4221088"/>
            <a:ext cx="3240360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Cell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입력된 일부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현재 명령된 이전 명령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개만 읽어오기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429000"/>
            <a:ext cx="40195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1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방문한 모든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%</a:t>
            </a:r>
            <a:r>
              <a:rPr lang="en-US" altLang="ko-KR" dirty="0" err="1" smtClean="0"/>
              <a:t>dhist</a:t>
            </a:r>
            <a:r>
              <a:rPr lang="ko-KR" altLang="en-US" dirty="0" smtClean="0"/>
              <a:t>로 현재까지 방문한 모든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이력을 </a:t>
            </a:r>
            <a:r>
              <a:rPr lang="ko-KR" altLang="en-US" dirty="0" smtClean="0"/>
              <a:t>읽어오기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914650"/>
            <a:ext cx="3771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7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debug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1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Cell </a:t>
            </a:r>
            <a:r>
              <a:rPr lang="ko-KR" altLang="en-US" dirty="0" smtClean="0"/>
              <a:t>입력한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오류 점검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Cell</a:t>
            </a:r>
            <a:r>
              <a:rPr lang="ko-KR" altLang="en-US" dirty="0" smtClean="0"/>
              <a:t>에 입력된 </a:t>
            </a:r>
            <a:r>
              <a:rPr lang="ko-KR" altLang="en-US" dirty="0" err="1" smtClean="0"/>
              <a:t>로직에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debug.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583882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5445224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s(</a:t>
            </a:r>
            <a:r>
              <a:rPr lang="en-US" altLang="ko-KR" sz="1200" b="1" dirty="0" err="1" smtClean="0"/>
              <a:t>tep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          </a:t>
            </a:r>
            <a:r>
              <a:rPr lang="en-US" altLang="ko-KR" sz="1000" dirty="0" smtClean="0"/>
              <a:t>-- </a:t>
            </a:r>
            <a:r>
              <a:rPr lang="en-US" altLang="ko-KR" sz="1000" dirty="0"/>
              <a:t>Execute the current line, stop at the first possible occasion (either in a function that is called or in the current function).</a:t>
            </a:r>
          </a:p>
          <a:p>
            <a:r>
              <a:rPr lang="en-US" altLang="ko-KR" sz="1200" b="1" dirty="0"/>
              <a:t>n(</a:t>
            </a:r>
            <a:r>
              <a:rPr lang="en-US" altLang="ko-KR" sz="1200" b="1" dirty="0" err="1"/>
              <a:t>ext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          </a:t>
            </a:r>
            <a:r>
              <a:rPr lang="en-US" altLang="ko-KR" sz="1000" dirty="0" smtClean="0"/>
              <a:t>-- </a:t>
            </a:r>
            <a:r>
              <a:rPr lang="en-US" altLang="ko-KR" sz="1000" dirty="0"/>
              <a:t>Continue execution until the next line in the current function is reached or it returns.</a:t>
            </a:r>
          </a:p>
          <a:p>
            <a:r>
              <a:rPr lang="en-US" altLang="ko-KR" sz="1200" b="1" dirty="0" err="1"/>
              <a:t>unt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il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          </a:t>
            </a:r>
            <a:r>
              <a:rPr lang="en-US" altLang="ko-KR" sz="1000" dirty="0" smtClean="0"/>
              <a:t>-- </a:t>
            </a:r>
            <a:r>
              <a:rPr lang="en-US" altLang="ko-KR" sz="1000" dirty="0"/>
              <a:t>Continue execution until the line with a number greater than the current one is reached or until the current frame returns.</a:t>
            </a:r>
          </a:p>
          <a:p>
            <a:r>
              <a:rPr lang="en-US" altLang="ko-KR" sz="1200" b="1" dirty="0"/>
              <a:t>r(</a:t>
            </a:r>
            <a:r>
              <a:rPr lang="en-US" altLang="ko-KR" sz="1200" b="1" dirty="0" err="1"/>
              <a:t>eturn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       </a:t>
            </a:r>
            <a:r>
              <a:rPr lang="en-US" altLang="ko-KR" sz="1000" dirty="0" smtClean="0"/>
              <a:t>-- </a:t>
            </a:r>
            <a:r>
              <a:rPr lang="en-US" altLang="ko-KR" sz="1000" dirty="0"/>
              <a:t>Continue execution until the current function returns.</a:t>
            </a:r>
          </a:p>
          <a:p>
            <a:r>
              <a:rPr lang="en-US" altLang="ko-KR" sz="1200" b="1" dirty="0"/>
              <a:t>c(</a:t>
            </a:r>
            <a:r>
              <a:rPr lang="en-US" altLang="ko-KR" sz="1200" b="1" dirty="0" err="1"/>
              <a:t>ont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inue</a:t>
            </a:r>
            <a:r>
              <a:rPr lang="en-US" altLang="ko-KR" sz="1200" b="1" dirty="0"/>
              <a:t>)) </a:t>
            </a:r>
            <a:r>
              <a:rPr lang="en-US" altLang="ko-KR" sz="1200" b="1" dirty="0" smtClean="0"/>
              <a:t> </a:t>
            </a:r>
            <a:r>
              <a:rPr lang="en-US" altLang="ko-KR" sz="1000" dirty="0" smtClean="0"/>
              <a:t>-- </a:t>
            </a:r>
            <a:r>
              <a:rPr lang="en-US" altLang="ko-KR" sz="1000" dirty="0"/>
              <a:t>Continue execution, only stop when a breakpoint is encountered.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691680" y="4149080"/>
            <a:ext cx="2592288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0"/>
            <a:endCxn id="4" idx="2"/>
          </p:cNvCxnSpPr>
          <p:nvPr/>
        </p:nvCxnSpPr>
        <p:spPr>
          <a:xfrm flipH="1" flipV="1">
            <a:off x="2987824" y="4869160"/>
            <a:ext cx="162018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latex</a:t>
            </a:r>
            <a:br>
              <a:rPr lang="en-US" altLang="ko-KR" sz="9600" dirty="0" smtClean="0"/>
            </a:br>
            <a:r>
              <a:rPr lang="ko-KR" altLang="en-US" sz="9600" dirty="0" smtClean="0"/>
              <a:t>사용하</a:t>
            </a:r>
            <a:r>
              <a:rPr lang="ko-KR" altLang="en-US" sz="9600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4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$$(</a:t>
            </a:r>
            <a:r>
              <a:rPr lang="en-US" altLang="ko-KR" dirty="0" err="1" smtClean="0"/>
              <a:t>TeX</a:t>
            </a:r>
            <a:r>
              <a:rPr lang="en-US" altLang="ko-KR" dirty="0" smtClean="0"/>
              <a:t> shorthand)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4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글자 처리하기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그리스 알파벳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markdown</a:t>
            </a:r>
            <a:r>
              <a:rPr lang="ko-KR" altLang="en-US" dirty="0" smtClean="0"/>
              <a:t>으로 지정하고 </a:t>
            </a:r>
            <a:r>
              <a:rPr lang="en-US" altLang="ko-KR" dirty="0" smtClean="0"/>
              <a:t>$$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$$($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$) </a:t>
            </a:r>
            <a:r>
              <a:rPr lang="ko-KR" altLang="en-US" dirty="0" smtClean="0"/>
              <a:t>사이에 문자를 입력하고 실행하면 문자가 표현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7" y="3356992"/>
            <a:ext cx="7734300" cy="257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3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산식 작성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제곱과 인덱스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산식을 표현할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>(^)</a:t>
            </a:r>
            <a:r>
              <a:rPr lang="ko-KR" altLang="en-US" dirty="0" smtClean="0"/>
              <a:t>과 인덱스</a:t>
            </a:r>
            <a:r>
              <a:rPr lang="en-US" altLang="ko-KR" dirty="0" smtClean="0"/>
              <a:t>(_{ })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65104"/>
            <a:ext cx="41338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0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산식 작성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문장 표현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산식을 표현할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문장과 산실을 표현하고 </a:t>
            </a:r>
            <a:r>
              <a:rPr lang="en-US" altLang="ko-KR" dirty="0" smtClean="0"/>
              <a:t>inline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84" y="2996952"/>
            <a:ext cx="70485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0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처리하기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markdown</a:t>
            </a:r>
            <a:r>
              <a:rPr lang="ko-KR" altLang="en-US" dirty="0" smtClean="0"/>
              <a:t>으로 지정하고 </a:t>
            </a:r>
            <a:r>
              <a:rPr lang="en-US" altLang="ko-KR" dirty="0" smtClean="0"/>
              <a:t>$$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$$($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$) </a:t>
            </a:r>
            <a:r>
              <a:rPr lang="ko-KR" altLang="en-US" dirty="0" smtClean="0"/>
              <a:t>사이에 수학산식을 입력하고 실행하면 실제 수학산식이 표현됨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80200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8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Ipynb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보기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!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%(</a:t>
            </a:r>
            <a:r>
              <a:rPr lang="ko-KR" altLang="en-US" dirty="0" smtClean="0"/>
              <a:t>매직 </a:t>
            </a:r>
            <a:r>
              <a:rPr lang="en-US" altLang="ko-KR" dirty="0" err="1" smtClean="0"/>
              <a:t>commad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notebook </a:t>
            </a:r>
            <a:r>
              <a:rPr lang="ko-KR" altLang="en-US" dirty="0" smtClean="0"/>
              <a:t>파일 보기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5505450" cy="345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7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Latex, </a:t>
            </a:r>
            <a:r>
              <a:rPr lang="en-US" altLang="ko-KR" dirty="0" smtClean="0"/>
              <a:t>Math import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6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처리하기 </a:t>
            </a:r>
            <a:r>
              <a:rPr lang="en-US" altLang="ko-KR" dirty="0" smtClean="0"/>
              <a:t>: Latex, Math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code</a:t>
            </a:r>
            <a:r>
              <a:rPr lang="ko-KR" altLang="en-US" dirty="0" smtClean="0"/>
              <a:t>로 지정하고 </a:t>
            </a:r>
            <a:r>
              <a:rPr lang="en-US" altLang="ko-KR" dirty="0" err="1" smtClean="0"/>
              <a:t>IPython.display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이용해서 수학산식을 입력하고 실행하면 실제 수학산식이 표현됨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861048"/>
            <a:ext cx="6686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9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처리하기 </a:t>
            </a:r>
            <a:r>
              <a:rPr lang="en-US" altLang="ko-KR" dirty="0" smtClean="0"/>
              <a:t>: Latex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Latex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 latex </a:t>
            </a:r>
            <a:r>
              <a:rPr lang="ko-KR" altLang="en-US" dirty="0" smtClean="0"/>
              <a:t>정의를 하면 실제 산식으로 표현됨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763284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0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%%latex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7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 smtClean="0"/>
              <a:t>산식들을 표현하는 예시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852936"/>
            <a:ext cx="4295775" cy="357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9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 smtClean="0"/>
              <a:t>산식들을 표현하는 예시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924944"/>
            <a:ext cx="32575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0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예시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 smtClean="0"/>
              <a:t>산식들을 표현하는 예시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12976"/>
            <a:ext cx="32004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9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산식 작성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라인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여러 라인 처리는 </a:t>
            </a:r>
            <a:r>
              <a:rPr lang="en-US" altLang="ko-KR" dirty="0" smtClean="0"/>
              <a:t>\begin{name}, \end{name} </a:t>
            </a:r>
            <a:r>
              <a:rPr lang="ko-KR" altLang="en-US" dirty="0" smtClean="0"/>
              <a:t>안에 여러 라인의 산식을 표현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53721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8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여러 라인 산식 작성 흐름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%%latex</a:t>
            </a:r>
            <a:r>
              <a:rPr lang="ko-KR" altLang="en-US" dirty="0" smtClean="0"/>
              <a:t>로 지정하고 </a:t>
            </a:r>
            <a:r>
              <a:rPr lang="en-US" altLang="ko-KR" dirty="0" smtClean="0"/>
              <a:t> latex </a:t>
            </a:r>
            <a:r>
              <a:rPr lang="ko-KR" altLang="en-US" dirty="0" smtClean="0"/>
              <a:t>정의를 하면 실제 산식으로 표현됨</a:t>
            </a:r>
            <a:endParaRPr lang="en-US" altLang="ko-KR" dirty="0" smtClean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59"/>
            <a:ext cx="4981575" cy="351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31409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Latex </a:t>
            </a:r>
            <a:r>
              <a:rPr lang="ko-KR" altLang="en-US" dirty="0" smtClean="0"/>
              <a:t>시작과 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496988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수학 산식 추가</a:t>
            </a:r>
            <a:endParaRPr lang="ko-KR" altLang="en-US" dirty="0"/>
          </a:p>
        </p:txBody>
      </p:sp>
      <p:sp>
        <p:nvSpPr>
          <p:cNvPr id="4" name="오른쪽 중괄호 3"/>
          <p:cNvSpPr/>
          <p:nvPr/>
        </p:nvSpPr>
        <p:spPr>
          <a:xfrm>
            <a:off x="6012160" y="4149080"/>
            <a:ext cx="155448" cy="18722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8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처리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단일 라인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%%latex</a:t>
            </a:r>
            <a:r>
              <a:rPr lang="ko-KR" altLang="en-US" dirty="0" smtClean="0"/>
              <a:t>로 지정하고 </a:t>
            </a:r>
            <a:r>
              <a:rPr lang="en-US" altLang="ko-KR" dirty="0" smtClean="0"/>
              <a:t> latex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(\[ \])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하면 실제 </a:t>
            </a:r>
            <a:r>
              <a:rPr lang="ko-KR" altLang="en-US" dirty="0" smtClean="0"/>
              <a:t>산식을 한 </a:t>
            </a:r>
            <a:r>
              <a:rPr lang="ko-KR" altLang="en-US" dirty="0" smtClean="0"/>
              <a:t>라</a:t>
            </a:r>
            <a:r>
              <a:rPr lang="ko-KR" altLang="en-US" dirty="0"/>
              <a:t>인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표현됨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33824"/>
            <a:ext cx="3238500" cy="143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0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기본 기능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7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처리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라인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%%latex</a:t>
            </a:r>
            <a:r>
              <a:rPr lang="ko-KR" altLang="en-US" dirty="0" smtClean="0"/>
              <a:t>로 지정하고 </a:t>
            </a:r>
            <a:r>
              <a:rPr lang="en-US" altLang="ko-KR" dirty="0" smtClean="0"/>
              <a:t> latex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(\begin \end)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하면 </a:t>
            </a:r>
            <a:r>
              <a:rPr lang="ko-KR" altLang="en-US" dirty="0" smtClean="0"/>
              <a:t>실제 </a:t>
            </a:r>
            <a:r>
              <a:rPr lang="ko-KR" altLang="en-US" dirty="0" err="1" smtClean="0"/>
              <a:t>여러줄</a:t>
            </a:r>
            <a:r>
              <a:rPr lang="ko-KR" altLang="en-US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 smtClean="0"/>
              <a:t>산식으로 표현됨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7848872" cy="22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2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처리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라인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%%latex</a:t>
            </a:r>
            <a:r>
              <a:rPr lang="ko-KR" altLang="en-US" dirty="0" smtClean="0"/>
              <a:t>로 지정하고 </a:t>
            </a:r>
            <a:r>
              <a:rPr lang="en-US" altLang="ko-KR" dirty="0" smtClean="0"/>
              <a:t> latex </a:t>
            </a:r>
            <a:r>
              <a:rPr lang="ko-KR" altLang="en-US" dirty="0" smtClean="0"/>
              <a:t>정의를 하면 실제 산식으로 표현됨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81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2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처리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라인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%%latex</a:t>
            </a:r>
            <a:r>
              <a:rPr lang="ko-KR" altLang="en-US" dirty="0" smtClean="0"/>
              <a:t>로 지정하고 </a:t>
            </a:r>
            <a:r>
              <a:rPr lang="en-US" altLang="ko-KR" dirty="0" smtClean="0"/>
              <a:t> latex </a:t>
            </a:r>
            <a:r>
              <a:rPr lang="ko-KR" altLang="en-US" dirty="0" smtClean="0"/>
              <a:t>정의를 하면 실제 산식으로 표현됨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3284984"/>
            <a:ext cx="6946900" cy="301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5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Latex</a:t>
            </a:r>
            <a:r>
              <a:rPr lang="en-US" altLang="ko-KR" dirty="0"/>
              <a:t> </a:t>
            </a:r>
            <a:r>
              <a:rPr lang="ko-KR" altLang="en-US" dirty="0" smtClean="0"/>
              <a:t>기</a:t>
            </a:r>
            <a:r>
              <a:rPr lang="ko-KR" altLang="en-US" dirty="0"/>
              <a:t>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그리스 </a:t>
            </a:r>
            <a:r>
              <a:rPr lang="ko-KR" altLang="en-US" dirty="0" smtClean="0"/>
              <a:t>알파벳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문자를 표시할 때 사용</a:t>
            </a:r>
            <a:endParaRPr lang="en-US" altLang="ko-KR" dirty="0" smtClean="0"/>
          </a:p>
        </p:txBody>
      </p:sp>
      <p:pic>
        <p:nvPicPr>
          <p:cNvPr id="12313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5"/>
            <a:ext cx="612068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1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Miscellaneous symbols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기호를 표시할 때 사용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49" y="2492896"/>
            <a:ext cx="45339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7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Binary </a:t>
            </a:r>
            <a:r>
              <a:rPr lang="en-US" altLang="ko-KR" dirty="0" smtClean="0"/>
              <a:t>Op/Relation Symbols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기호를 표시할 때 사용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636912"/>
            <a:ext cx="4610100" cy="390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Brackets and Parentheses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기호를 표시할 때 사용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2564904"/>
            <a:ext cx="63150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0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spacing commands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기호를 표시할 때 사용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60960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4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 text alignment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기호를 표시할 때 사용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3068960"/>
            <a:ext cx="82391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1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자동완성</a:t>
            </a:r>
            <a:r>
              <a:rPr lang="en-US" altLang="ko-KR" dirty="0" smtClean="0"/>
              <a:t>: tab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입력하고 </a:t>
            </a:r>
            <a:r>
              <a:rPr lang="en-US" altLang="ko-KR" dirty="0" smtClean="0"/>
              <a:t>tab </a:t>
            </a:r>
            <a:r>
              <a:rPr lang="ko-KR" altLang="en-US" dirty="0" smtClean="0"/>
              <a:t>키를 누르면 내부에 있는 요소들을 보여주므로 선택해서 사용 가능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98" y="3861048"/>
            <a:ext cx="47910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8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화살표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</a:t>
            </a:r>
            <a:r>
              <a:rPr lang="ko-KR" altLang="en-US" dirty="0"/>
              <a:t>호</a:t>
            </a:r>
            <a:r>
              <a:rPr lang="ko-KR" altLang="en-US" dirty="0" smtClean="0"/>
              <a:t>를 표시할 때 사용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3"/>
            <a:ext cx="640871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1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77115</TotalTime>
  <Words>1310</Words>
  <Application>Microsoft Office PowerPoint</Application>
  <PresentationFormat>화면 슬라이드 쇼(4:3)</PresentationFormat>
  <Paragraphs>234</Paragraphs>
  <Slides>90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91" baseType="lpstr">
      <vt:lpstr>가을</vt:lpstr>
      <vt:lpstr>Jupyter notebook 이해하기</vt:lpstr>
      <vt:lpstr>Ide 사용하기</vt:lpstr>
      <vt:lpstr>Kernel 실행</vt:lpstr>
      <vt:lpstr>Jupyte notebook 커널 실행</vt:lpstr>
      <vt:lpstr>Cell type : code</vt:lpstr>
      <vt:lpstr>Cell type : markdown</vt:lpstr>
      <vt:lpstr>Ipynb 파일 보기</vt:lpstr>
      <vt:lpstr>기본 기능 이해</vt:lpstr>
      <vt:lpstr>자동완성: tab</vt:lpstr>
      <vt:lpstr>객체 정보 조회 : ?</vt:lpstr>
      <vt:lpstr>객체 정보 조회 : ??</vt:lpstr>
      <vt:lpstr>파이썬 표현식 처리</vt:lpstr>
      <vt:lpstr>Ide 기본 사용하기</vt:lpstr>
      <vt:lpstr>함수 작성 후 처리</vt:lpstr>
      <vt:lpstr>파일 처리</vt:lpstr>
      <vt:lpstr>File 저장 및 처리</vt:lpstr>
      <vt:lpstr>파이썬 함수(.py) 실행하기</vt:lpstr>
      <vt:lpstr>Markdown cell 처리</vt:lpstr>
      <vt:lpstr>Markdown cell</vt:lpstr>
      <vt:lpstr>Ndarray 정의</vt:lpstr>
      <vt:lpstr>List 정의 후 ndarray로 변환</vt:lpstr>
      <vt:lpstr>Ipython  모듈 사용하기</vt:lpstr>
      <vt:lpstr>이미지 파일 처리</vt:lpstr>
      <vt:lpstr>IPython 이미지 처리</vt:lpstr>
      <vt:lpstr>IPython 유튜브 연계</vt:lpstr>
      <vt:lpstr> Ipython 단축키</vt:lpstr>
      <vt:lpstr>IPython 단축키</vt:lpstr>
      <vt:lpstr>IPython 단축키:ctrl+enter</vt:lpstr>
      <vt:lpstr>IPython 단축키:shift+enter</vt:lpstr>
      <vt:lpstr> os command 사용</vt:lpstr>
      <vt:lpstr>! 키워드 : ls|grep 사용</vt:lpstr>
      <vt:lpstr>Tab 사용해서 이름 검색</vt:lpstr>
      <vt:lpstr>Magic command</vt:lpstr>
      <vt:lpstr>Magic command</vt:lpstr>
      <vt:lpstr>Magic command </vt:lpstr>
      <vt:lpstr>Magic command 조회</vt:lpstr>
      <vt:lpstr>주요 Magic command  1</vt:lpstr>
      <vt:lpstr>주요 Magic command : 2 </vt:lpstr>
      <vt:lpstr>Magic command 내의 help</vt:lpstr>
      <vt:lpstr>Magic command 확인하기</vt:lpstr>
      <vt:lpstr>변수 관리</vt:lpstr>
      <vt:lpstr>Notebook 내의 변수 삭제</vt:lpstr>
      <vt:lpstr>Whos: 변수들 표시</vt:lpstr>
      <vt:lpstr>작업 위치 정하기</vt:lpstr>
      <vt:lpstr>Directory 만들고 이동</vt:lpstr>
      <vt:lpstr>파일 생성 및 실행</vt:lpstr>
      <vt:lpstr>파이썬 파일 만들고 확인하기</vt:lpstr>
      <vt:lpstr>파이썬 파일 실행하기</vt:lpstr>
      <vt:lpstr>파일 로드하기</vt:lpstr>
      <vt:lpstr>파이썬 파일 실행하기</vt:lpstr>
      <vt:lpstr>Matplotbib 사용하기</vt:lpstr>
      <vt:lpstr>Matplotlib 사용</vt:lpstr>
      <vt:lpstr>실행시간 점검</vt:lpstr>
      <vt:lpstr>%timeit사용</vt:lpstr>
      <vt:lpstr>help 기능</vt:lpstr>
      <vt:lpstr>%pdoc: 객체에 대한 doc 조회</vt:lpstr>
      <vt:lpstr>함수에 대한 소스와 헤드 조회</vt:lpstr>
      <vt:lpstr>history</vt:lpstr>
      <vt:lpstr>Cell에 입력된 history 확인하기</vt:lpstr>
      <vt:lpstr>Cell에 입력된 일부 history 확인</vt:lpstr>
      <vt:lpstr>방문한 모든 디렉토리 history 확인</vt:lpstr>
      <vt:lpstr>debug</vt:lpstr>
      <vt:lpstr>Cell 입력한 로직 오류 점검</vt:lpstr>
      <vt:lpstr>latex 사용하기</vt:lpstr>
      <vt:lpstr>$$(TeX shorthand)</vt:lpstr>
      <vt:lpstr>글자 처리하기 : 그리스 알파벳</vt:lpstr>
      <vt:lpstr>산식 작성 : 제곱과 인덱스</vt:lpstr>
      <vt:lpstr>산식 작성 : 문장 표현</vt:lpstr>
      <vt:lpstr>산식 처리하기 : sqrt </vt:lpstr>
      <vt:lpstr>Latex, Math import</vt:lpstr>
      <vt:lpstr>산식 처리하기 : Latex, Math</vt:lpstr>
      <vt:lpstr>산식 처리하기 : Latex</vt:lpstr>
      <vt:lpstr>%%latex 이용</vt:lpstr>
      <vt:lpstr>산식 예시 1</vt:lpstr>
      <vt:lpstr>산식 예시 2</vt:lpstr>
      <vt:lpstr>산식 예시 3</vt:lpstr>
      <vt:lpstr>산식 작성 : 여러 라인 처리</vt:lpstr>
      <vt:lpstr>여러 라인 산식 작성 흐름 </vt:lpstr>
      <vt:lpstr>산식 처리 예시 : 단일 라인</vt:lpstr>
      <vt:lpstr>산식 처리 예시 : 여러 라인 1</vt:lpstr>
      <vt:lpstr>산식 처리 예시 : 여러 라인 2</vt:lpstr>
      <vt:lpstr>산식 처리 예시 : 여러 라인 3</vt:lpstr>
      <vt:lpstr>Latex 기호</vt:lpstr>
      <vt:lpstr>그리스 알파벳 </vt:lpstr>
      <vt:lpstr>Miscellaneous symbols</vt:lpstr>
      <vt:lpstr>Binary Op/Relation Symbols</vt:lpstr>
      <vt:lpstr>Brackets and Parentheses</vt:lpstr>
      <vt:lpstr>spacing commands</vt:lpstr>
      <vt:lpstr> text alignment</vt:lpstr>
      <vt:lpstr>화살표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847</cp:revision>
  <dcterms:created xsi:type="dcterms:W3CDTF">2015-12-01T07:34:30Z</dcterms:created>
  <dcterms:modified xsi:type="dcterms:W3CDTF">2016-07-01T07:18:14Z</dcterms:modified>
</cp:coreProperties>
</file>