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48"/>
  </p:notesMasterIdLst>
  <p:sldIdLst>
    <p:sldId id="256" r:id="rId2"/>
    <p:sldId id="1075" r:id="rId3"/>
    <p:sldId id="1079" r:id="rId4"/>
    <p:sldId id="1080" r:id="rId5"/>
    <p:sldId id="1091" r:id="rId6"/>
    <p:sldId id="1101" r:id="rId7"/>
    <p:sldId id="1126" r:id="rId8"/>
    <p:sldId id="1129" r:id="rId9"/>
    <p:sldId id="1127" r:id="rId10"/>
    <p:sldId id="1128" r:id="rId11"/>
    <p:sldId id="1092" r:id="rId12"/>
    <p:sldId id="1098" r:id="rId13"/>
    <p:sldId id="1093" r:id="rId14"/>
    <p:sldId id="1100" r:id="rId15"/>
    <p:sldId id="1099" r:id="rId16"/>
    <p:sldId id="1094" r:id="rId17"/>
    <p:sldId id="1103" r:id="rId18"/>
    <p:sldId id="1104" r:id="rId19"/>
    <p:sldId id="1105" r:id="rId20"/>
    <p:sldId id="1102" r:id="rId21"/>
    <p:sldId id="1097" r:id="rId22"/>
    <p:sldId id="1122" r:id="rId23"/>
    <p:sldId id="1106" r:id="rId24"/>
    <p:sldId id="1121" r:id="rId25"/>
    <p:sldId id="1123" r:id="rId26"/>
    <p:sldId id="1107" r:id="rId27"/>
    <p:sldId id="1096" r:id="rId28"/>
    <p:sldId id="1108" r:id="rId29"/>
    <p:sldId id="1144" r:id="rId30"/>
    <p:sldId id="1145" r:id="rId31"/>
    <p:sldId id="1124" r:id="rId32"/>
    <p:sldId id="1095" r:id="rId33"/>
    <p:sldId id="1119" r:id="rId34"/>
    <p:sldId id="1131" r:id="rId35"/>
    <p:sldId id="1132" r:id="rId36"/>
    <p:sldId id="1133" r:id="rId37"/>
    <p:sldId id="1134" r:id="rId38"/>
    <p:sldId id="1135" r:id="rId39"/>
    <p:sldId id="1136" r:id="rId40"/>
    <p:sldId id="1143" r:id="rId41"/>
    <p:sldId id="1139" r:id="rId42"/>
    <p:sldId id="1140" r:id="rId43"/>
    <p:sldId id="1130" r:id="rId44"/>
    <p:sldId id="1125" r:id="rId45"/>
    <p:sldId id="1120" r:id="rId46"/>
    <p:sldId id="1142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512" autoAdjust="0"/>
  </p:normalViewPr>
  <p:slideViewPr>
    <p:cSldViewPr>
      <p:cViewPr>
        <p:scale>
          <a:sx n="82" d="100"/>
          <a:sy n="82" d="100"/>
        </p:scale>
        <p:origin x="-147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7664" y="476672"/>
            <a:ext cx="7291536" cy="539072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>Python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Decorator</a:t>
            </a:r>
            <a:br>
              <a:rPr lang="en-US" altLang="ko-KR" sz="9600" dirty="0" smtClean="0"/>
            </a:br>
            <a:r>
              <a:rPr lang="ko-KR" altLang="en-US" sz="9600" dirty="0" smtClean="0"/>
              <a:t>이해하</a:t>
            </a:r>
            <a:r>
              <a:rPr lang="ko-KR" altLang="en-US" sz="9600" dirty="0"/>
              <a:t>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가변인자</a:t>
            </a:r>
            <a:r>
              <a:rPr lang="en-US" altLang="ko-KR" dirty="0"/>
              <a:t> </a:t>
            </a:r>
            <a:r>
              <a:rPr lang="ko-KR" altLang="en-US" dirty="0" smtClean="0"/>
              <a:t>변경처리하기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튜플과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맵처리는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sequence</a:t>
            </a:r>
            <a:r>
              <a:rPr lang="ko-KR" altLang="en-US" dirty="0" smtClean="0"/>
              <a:t>이므로 여러 개를 처리해야 하므로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이용해서 처리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7858125" cy="394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15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인자값으로</a:t>
            </a:r>
            <a:r>
              <a:rPr lang="ko-KR" altLang="en-US" dirty="0" smtClean="0"/>
              <a:t> 함수 전달하기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356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인자값</a:t>
            </a:r>
            <a:r>
              <a:rPr lang="ko-KR" altLang="en-US" dirty="0" smtClean="0"/>
              <a:t> 전달하기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함수는 객체이므로 함수 </a:t>
            </a:r>
            <a:r>
              <a:rPr lang="ko-KR" altLang="en-US" dirty="0" err="1" smtClean="0"/>
              <a:t>레퍼런스를</a:t>
            </a:r>
            <a:r>
              <a:rPr lang="ko-KR" altLang="en-US" dirty="0" smtClean="0"/>
              <a:t> 함수의 </a:t>
            </a:r>
            <a:r>
              <a:rPr lang="ko-KR" altLang="en-US" dirty="0" err="1" smtClean="0"/>
              <a:t>인자값으로</a:t>
            </a:r>
            <a:r>
              <a:rPr lang="ko-KR" altLang="en-US" dirty="0" smtClean="0"/>
              <a:t> 전달이 가능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140968"/>
            <a:ext cx="415290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03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결과</a:t>
            </a:r>
            <a:r>
              <a:rPr lang="ko-KR" altLang="en-US" dirty="0"/>
              <a:t>값</a:t>
            </a:r>
            <a:r>
              <a:rPr lang="ko-KR" altLang="en-US" dirty="0" smtClean="0"/>
              <a:t>으로 함수 전달하기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084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Return </a:t>
            </a:r>
            <a:r>
              <a:rPr lang="ko-KR" altLang="en-US" dirty="0" smtClean="0"/>
              <a:t>함수실행과 함수전달 차이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Return </a:t>
            </a:r>
            <a:r>
              <a:rPr lang="ko-KR" altLang="en-US" dirty="0" smtClean="0"/>
              <a:t>문에서 함수실행과 함수전달이 차이는 실행결과 또는 함수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전달에 대한 차이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59632" y="5085184"/>
            <a:ext cx="2664296" cy="1080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/>
              <a:t>d</a:t>
            </a:r>
            <a:r>
              <a:rPr lang="en-US" altLang="ko-KR" sz="1600" dirty="0" err="1" smtClean="0"/>
              <a:t>ef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f_ex</a:t>
            </a:r>
            <a:endParaRPr lang="en-US" altLang="ko-KR" sz="1600" dirty="0"/>
          </a:p>
          <a:p>
            <a:r>
              <a:rPr lang="en-US" altLang="ko-KR" sz="1600" dirty="0" smtClean="0"/>
              <a:t>     return  add(5,5)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5508104" y="5074738"/>
            <a:ext cx="2664296" cy="1080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/>
              <a:t>d</a:t>
            </a:r>
            <a:r>
              <a:rPr lang="en-US" altLang="ko-KR" sz="1600" dirty="0" err="1" smtClean="0"/>
              <a:t>ef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f_tr</a:t>
            </a:r>
            <a:endParaRPr lang="en-US" altLang="ko-KR" sz="1600" dirty="0"/>
          </a:p>
          <a:p>
            <a:r>
              <a:rPr lang="en-US" altLang="ko-KR" sz="1600" dirty="0" smtClean="0"/>
              <a:t>     return  add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3347864" y="3284984"/>
            <a:ext cx="252028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/>
          </a:p>
          <a:p>
            <a:r>
              <a:rPr lang="en-US" altLang="ko-KR" sz="1600" dirty="0" err="1"/>
              <a:t>def</a:t>
            </a:r>
            <a:r>
              <a:rPr lang="en-US" altLang="ko-KR" sz="1600" dirty="0"/>
              <a:t> add(</a:t>
            </a:r>
            <a:r>
              <a:rPr lang="en-US" altLang="ko-KR" sz="1600" dirty="0" err="1"/>
              <a:t>x,y</a:t>
            </a:r>
            <a:r>
              <a:rPr lang="en-US" altLang="ko-KR" sz="1600" dirty="0"/>
              <a:t>) :</a:t>
            </a:r>
          </a:p>
          <a:p>
            <a:r>
              <a:rPr lang="en-US" altLang="ko-KR" sz="1600" dirty="0"/>
              <a:t>    return </a:t>
            </a:r>
            <a:r>
              <a:rPr lang="en-US" altLang="ko-KR" sz="1600" dirty="0" err="1"/>
              <a:t>x+y</a:t>
            </a:r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4" name="오른쪽 화살표 3"/>
          <p:cNvSpPr/>
          <p:nvPr/>
        </p:nvSpPr>
        <p:spPr>
          <a:xfrm rot="18892190">
            <a:off x="3517477" y="4466204"/>
            <a:ext cx="61301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13614400">
            <a:off x="5201593" y="4440154"/>
            <a:ext cx="61301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87624" y="4643844"/>
            <a:ext cx="224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 실행 결과값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56176" y="46438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21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</a:t>
            </a:r>
            <a:r>
              <a:rPr lang="ko-KR" altLang="en-US" dirty="0"/>
              <a:t>과</a:t>
            </a:r>
            <a:r>
              <a:rPr lang="ko-KR" altLang="en-US" dirty="0" smtClean="0"/>
              <a:t>값 전달하기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함수는 객체이므로 함수 </a:t>
            </a:r>
            <a:r>
              <a:rPr lang="ko-KR" altLang="en-US" dirty="0" err="1" smtClean="0"/>
              <a:t>레퍼런스를</a:t>
            </a:r>
            <a:r>
              <a:rPr lang="ko-KR" altLang="en-US" dirty="0" smtClean="0"/>
              <a:t> 함수의 </a:t>
            </a:r>
            <a:r>
              <a:rPr lang="ko-KR" altLang="en-US" dirty="0" err="1" smtClean="0"/>
              <a:t>인자값으로</a:t>
            </a:r>
            <a:r>
              <a:rPr lang="ko-KR" altLang="en-US" dirty="0" smtClean="0"/>
              <a:t> 전달받고 내부 </a:t>
            </a:r>
            <a:r>
              <a:rPr lang="ko-KR" altLang="en-US" dirty="0" err="1" smtClean="0"/>
              <a:t>처리후에</a:t>
            </a:r>
            <a:r>
              <a:rPr lang="ko-KR" altLang="en-US" dirty="0" smtClean="0"/>
              <a:t> 함수를 다시 결과값으로 전달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838" y="3068960"/>
            <a:ext cx="4848225" cy="358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0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클로저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770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Closure : context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476871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외부함수 내의 자유변수를 내부함수에서 사용하면 기존 외부함수도 내부함수가 </a:t>
            </a:r>
            <a:r>
              <a:rPr lang="ko-KR" altLang="en-US" sz="2200" dirty="0" err="1" smtClean="0">
                <a:latin typeface="+mn-ea"/>
              </a:rPr>
              <a:t>종료시까지</a:t>
            </a:r>
            <a:r>
              <a:rPr lang="ko-KR" altLang="en-US" sz="2200" dirty="0" smtClean="0">
                <a:latin typeface="+mn-ea"/>
              </a:rPr>
              <a:t> 같이 지속된다</a:t>
            </a:r>
            <a:r>
              <a:rPr lang="en-US" altLang="ko-KR" sz="2200" dirty="0" smtClean="0">
                <a:latin typeface="+mn-ea"/>
              </a:rPr>
              <a:t>.</a:t>
            </a: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함수 단위의 </a:t>
            </a:r>
            <a:r>
              <a:rPr lang="en-US" altLang="ko-KR" sz="2200" dirty="0" smtClean="0">
                <a:latin typeface="+mn-ea"/>
              </a:rPr>
              <a:t>variable scope </a:t>
            </a:r>
            <a:r>
              <a:rPr lang="ko-KR" altLang="en-US" sz="2200" dirty="0" smtClean="0">
                <a:latin typeface="+mn-ea"/>
              </a:rPr>
              <a:t>위반이지만 현재 함수형 언어에서는 함수 내의 변수를 공유하여 처리할 수 있도록 구성하여 처리할 수 있도록 구성이 가능하다</a:t>
            </a:r>
            <a:r>
              <a:rPr lang="en-US" altLang="ko-KR" sz="2200" dirty="0" smtClean="0">
                <a:latin typeface="+mn-ea"/>
              </a:rPr>
              <a:t>.</a:t>
            </a:r>
          </a:p>
          <a:p>
            <a:pPr marL="457200" lvl="1" indent="0" fontAlgn="base">
              <a:buNone/>
            </a:pPr>
            <a:endParaRPr lang="ko-KR" altLang="en-US" sz="2200" dirty="0"/>
          </a:p>
          <a:p>
            <a:endParaRPr lang="ko-KR" altLang="en-US" sz="22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611560" y="4605636"/>
            <a:ext cx="4930829" cy="1974704"/>
            <a:chOff x="937352" y="4283804"/>
            <a:chExt cx="7379064" cy="2416914"/>
          </a:xfrm>
        </p:grpSpPr>
        <p:sp>
          <p:nvSpPr>
            <p:cNvPr id="4" name="직사각형 3"/>
            <p:cNvSpPr/>
            <p:nvPr/>
          </p:nvSpPr>
          <p:spPr>
            <a:xfrm>
              <a:off x="971600" y="4653136"/>
              <a:ext cx="3816424" cy="1800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087216" y="5565533"/>
              <a:ext cx="2340768" cy="6717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37352" y="4283804"/>
              <a:ext cx="1296144" cy="3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외부함수</a:t>
              </a:r>
              <a:endParaRPr lang="ko-KR" altLang="en-US" sz="12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80456" y="5111025"/>
              <a:ext cx="1296144" cy="31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</a:t>
              </a:r>
              <a:r>
                <a:rPr lang="ko-KR" altLang="en-US" sz="1200" dirty="0"/>
                <a:t>부</a:t>
              </a:r>
              <a:r>
                <a:rPr lang="ko-KR" altLang="en-US" sz="1200" dirty="0" smtClean="0"/>
                <a:t>함수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156176" y="4365104"/>
              <a:ext cx="2160240" cy="607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외부함수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이름공간</a:t>
              </a:r>
              <a:endParaRPr lang="ko-KR" altLang="en-US" sz="1200" dirty="0"/>
            </a:p>
          </p:txBody>
        </p:sp>
        <p:cxnSp>
          <p:nvCxnSpPr>
            <p:cNvPr id="11" name="꺾인 연결선 10"/>
            <p:cNvCxnSpPr>
              <a:stCxn id="5" idx="3"/>
              <a:endCxn id="9" idx="1"/>
            </p:cNvCxnSpPr>
            <p:nvPr/>
          </p:nvCxnSpPr>
          <p:spPr>
            <a:xfrm>
              <a:off x="4427984" y="5901423"/>
              <a:ext cx="1721296" cy="49558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stCxn id="5" idx="3"/>
              <a:endCxn id="8" idx="2"/>
            </p:cNvCxnSpPr>
            <p:nvPr/>
          </p:nvCxnSpPr>
          <p:spPr>
            <a:xfrm flipV="1">
              <a:off x="4427984" y="4972526"/>
              <a:ext cx="2808312" cy="92889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6149280" y="6093296"/>
              <a:ext cx="2160240" cy="607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내부함수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이름공간</a:t>
              </a:r>
              <a:endParaRPr lang="ko-KR" altLang="en-US" sz="1200" dirty="0"/>
            </a:p>
          </p:txBody>
        </p:sp>
        <p:cxnSp>
          <p:nvCxnSpPr>
            <p:cNvPr id="16" name="꺾인 연결선 15"/>
            <p:cNvCxnSpPr>
              <a:stCxn id="4" idx="3"/>
              <a:endCxn id="8" idx="1"/>
            </p:cNvCxnSpPr>
            <p:nvPr/>
          </p:nvCxnSpPr>
          <p:spPr>
            <a:xfrm flipV="1">
              <a:off x="4788024" y="4668815"/>
              <a:ext cx="1368152" cy="884421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396820" y="407707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Closure context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40152" y="5042642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내부함수 변수 검색 순서는 내부함수 이름공간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외부함수 이름공간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6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__closure__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cell_conents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180727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err="1" smtClean="0">
                <a:latin typeface="+mn-ea"/>
              </a:rPr>
              <a:t>클로저</a:t>
            </a:r>
            <a:r>
              <a:rPr lang="ko-KR" altLang="en-US" sz="2200" dirty="0" smtClean="0">
                <a:latin typeface="+mn-ea"/>
              </a:rPr>
              <a:t> 환경이 </a:t>
            </a:r>
            <a:r>
              <a:rPr lang="ko-KR" altLang="en-US" sz="2200" dirty="0" smtClean="0">
                <a:latin typeface="+mn-ea"/>
              </a:rPr>
              <a:t>구성되면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en-US" altLang="ko-KR" sz="2200" dirty="0" smtClean="0">
                <a:latin typeface="+mn-ea"/>
              </a:rPr>
              <a:t>__closure__ </a:t>
            </a:r>
            <a:r>
              <a:rPr lang="ko-KR" altLang="en-US" sz="2200" dirty="0" smtClean="0">
                <a:latin typeface="+mn-ea"/>
              </a:rPr>
              <a:t>가 생기며 그 안의 값을 확인하기 위해 </a:t>
            </a:r>
            <a:r>
              <a:rPr lang="en-US" altLang="ko-KR" sz="2200" dirty="0" err="1" smtClean="0">
                <a:latin typeface="+mn-ea"/>
              </a:rPr>
              <a:t>cell_contents</a:t>
            </a:r>
            <a:r>
              <a:rPr lang="ko-KR" altLang="en-US" sz="2200" dirty="0" smtClean="0">
                <a:latin typeface="+mn-ea"/>
              </a:rPr>
              <a:t>로 사용</a:t>
            </a:r>
            <a:endParaRPr lang="en-US" altLang="ko-KR" sz="2200" dirty="0" smtClean="0">
              <a:latin typeface="+mn-ea"/>
            </a:endParaRPr>
          </a:p>
          <a:p>
            <a:pPr marL="457200" lvl="1" indent="0" fontAlgn="base">
              <a:buNone/>
            </a:pPr>
            <a:endParaRPr lang="ko-KR" altLang="en-US" sz="2200" dirty="0"/>
          </a:p>
          <a:p>
            <a:endParaRPr lang="ko-KR" altLang="en-US" sz="2200" dirty="0"/>
          </a:p>
        </p:txBody>
      </p:sp>
      <p:sp>
        <p:nvSpPr>
          <p:cNvPr id="10" name="직사각형 9"/>
          <p:cNvSpPr/>
          <p:nvPr/>
        </p:nvSpPr>
        <p:spPr>
          <a:xfrm>
            <a:off x="1403648" y="3068960"/>
            <a:ext cx="5760640" cy="51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clo</a:t>
            </a:r>
            <a:r>
              <a:rPr lang="en-US" altLang="ko-KR" sz="1400" dirty="0" smtClean="0"/>
              <a:t> = </a:t>
            </a:r>
            <a:r>
              <a:rPr lang="ko-KR" altLang="en-US" sz="1400" dirty="0" err="1" smtClean="0"/>
              <a:t>클로저생성함수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x,y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1403648" y="4211757"/>
            <a:ext cx="5896272" cy="827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/>
              <a:t>clo</a:t>
            </a:r>
            <a:r>
              <a:rPr lang="en-US" altLang="ko-KR" sz="1400" dirty="0" smtClean="0"/>
              <a:t>.__closure__ </a:t>
            </a:r>
            <a:r>
              <a:rPr lang="ko-KR" altLang="en-US" sz="1400" dirty="0" smtClean="0"/>
              <a:t>를 출력하면</a:t>
            </a:r>
            <a:endParaRPr lang="en-US" altLang="ko-KR" sz="1400" dirty="0" smtClean="0"/>
          </a:p>
          <a:p>
            <a:r>
              <a:rPr lang="en-US" altLang="ko-KR" sz="1200" dirty="0" smtClean="0"/>
              <a:t>(&lt;</a:t>
            </a:r>
            <a:r>
              <a:rPr lang="en-US" altLang="ko-KR" sz="1200" dirty="0"/>
              <a:t>cell at 0x104CF9F0: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object at 0x0050A2D8&gt;, &lt;cell at 0x104CFF50: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object at 0x0050A2D8&gt;)</a:t>
            </a:r>
            <a:endParaRPr lang="en-US" altLang="ko-KR" sz="1200" dirty="0" smtClean="0"/>
          </a:p>
        </p:txBody>
      </p:sp>
      <p:sp>
        <p:nvSpPr>
          <p:cNvPr id="12" name="아래쪽 화살표 11"/>
          <p:cNvSpPr/>
          <p:nvPr/>
        </p:nvSpPr>
        <p:spPr>
          <a:xfrm>
            <a:off x="4067944" y="3619671"/>
            <a:ext cx="484632" cy="51698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4779573" y="3741035"/>
            <a:ext cx="2367880" cy="220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Closure </a:t>
            </a:r>
            <a:r>
              <a:rPr lang="ko-KR" altLang="en-US" sz="1400" dirty="0" smtClean="0"/>
              <a:t>환경 구성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1386813" y="5648323"/>
            <a:ext cx="5760640" cy="51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clo</a:t>
            </a:r>
            <a:r>
              <a:rPr lang="en-US" altLang="ko-KR" sz="1400" dirty="0" smtClean="0"/>
              <a:t>.__closure__[0</a:t>
            </a:r>
            <a:r>
              <a:rPr lang="en-US" altLang="ko-KR" sz="1400" dirty="0" smtClean="0"/>
              <a:t>].</a:t>
            </a:r>
            <a:r>
              <a:rPr lang="en-US" altLang="ko-KR" sz="1400" dirty="0" err="1" smtClean="0"/>
              <a:t>cell_contents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로 값 조회 </a:t>
            </a:r>
            <a:endParaRPr lang="ko-KR" altLang="en-US" sz="1400" dirty="0"/>
          </a:p>
        </p:txBody>
      </p:sp>
      <p:sp>
        <p:nvSpPr>
          <p:cNvPr id="24" name="아래쪽 화살표 23"/>
          <p:cNvSpPr/>
          <p:nvPr/>
        </p:nvSpPr>
        <p:spPr>
          <a:xfrm>
            <a:off x="4059830" y="5084687"/>
            <a:ext cx="484632" cy="51698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4796408" y="5232693"/>
            <a:ext cx="236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Closure </a:t>
            </a:r>
            <a:r>
              <a:rPr lang="ko-KR" altLang="en-US" sz="1400" dirty="0" smtClean="0"/>
              <a:t>정보조회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1633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Closure </a:t>
            </a:r>
            <a:r>
              <a:rPr lang="ko-KR" altLang="en-US" dirty="0" smtClean="0"/>
              <a:t>함수 만드는 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476871"/>
          </a:xfrm>
        </p:spPr>
        <p:txBody>
          <a:bodyPr>
            <a:normAutofit/>
          </a:bodyPr>
          <a:lstStyle/>
          <a:p>
            <a:pPr fontAlgn="base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 smtClean="0">
                <a:latin typeface="+mn-ea"/>
              </a:rPr>
              <a:t>외부 함수 정의</a:t>
            </a:r>
            <a:r>
              <a:rPr lang="en-US" altLang="ko-KR" sz="2800" b="1" dirty="0" smtClean="0">
                <a:latin typeface="+mn-ea"/>
              </a:rPr>
              <a:t>(</a:t>
            </a:r>
            <a:r>
              <a:rPr lang="ko-KR" altLang="en-US" sz="2800" b="1" dirty="0" smtClean="0">
                <a:latin typeface="+mn-ea"/>
              </a:rPr>
              <a:t>자유변수 정의</a:t>
            </a:r>
            <a:r>
              <a:rPr lang="en-US" altLang="ko-KR" sz="2800" b="1" dirty="0" smtClean="0">
                <a:latin typeface="+mn-ea"/>
              </a:rPr>
              <a:t>)</a:t>
            </a:r>
          </a:p>
          <a:p>
            <a:pPr fontAlgn="base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 smtClean="0">
                <a:latin typeface="+mn-ea"/>
              </a:rPr>
              <a:t>내부 함수 정의</a:t>
            </a:r>
            <a:r>
              <a:rPr lang="en-US" altLang="ko-KR" sz="2800" b="1" dirty="0" smtClean="0">
                <a:latin typeface="+mn-ea"/>
              </a:rPr>
              <a:t>(</a:t>
            </a:r>
            <a:r>
              <a:rPr lang="ko-KR" altLang="en-US" sz="2800" b="1" dirty="0" smtClean="0">
                <a:latin typeface="+mn-ea"/>
              </a:rPr>
              <a:t>자유변수 사용</a:t>
            </a:r>
            <a:r>
              <a:rPr lang="en-US" altLang="ko-KR" sz="2800" b="1" dirty="0" smtClean="0">
                <a:latin typeface="+mn-ea"/>
              </a:rPr>
              <a:t>)</a:t>
            </a:r>
          </a:p>
          <a:p>
            <a:pPr fontAlgn="base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 smtClean="0">
                <a:latin typeface="+mn-ea"/>
              </a:rPr>
              <a:t>내부 함수를 외부로 전달</a:t>
            </a:r>
            <a:r>
              <a:rPr lang="en-US" altLang="ko-KR" sz="2800" b="1" dirty="0" smtClean="0">
                <a:latin typeface="+mn-ea"/>
              </a:rPr>
              <a:t>(</a:t>
            </a:r>
            <a:r>
              <a:rPr lang="ko-KR" altLang="en-US" sz="2800" b="1" dirty="0" smtClean="0">
                <a:latin typeface="+mn-ea"/>
              </a:rPr>
              <a:t>외부함수 환경 공유</a:t>
            </a:r>
            <a:r>
              <a:rPr lang="en-US" altLang="ko-KR" sz="2800" b="1" dirty="0" smtClean="0">
                <a:latin typeface="+mn-ea"/>
              </a:rPr>
              <a:t>)</a:t>
            </a:r>
          </a:p>
          <a:p>
            <a:pPr fontAlgn="base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 smtClean="0">
                <a:latin typeface="+mn-ea"/>
              </a:rPr>
              <a:t>전달받은 내부 함수를 실행</a:t>
            </a:r>
            <a:endParaRPr lang="en-US" altLang="ko-KR" sz="2800" b="1" dirty="0" smtClean="0">
              <a:latin typeface="+mn-ea"/>
            </a:endParaRPr>
          </a:p>
          <a:p>
            <a:pPr marL="457200" lvl="1" indent="0" fontAlgn="base">
              <a:buNone/>
            </a:pPr>
            <a:endParaRPr lang="ko-KR" altLang="en-US" sz="2200" dirty="0"/>
          </a:p>
          <a:p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9071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함수 호출 이해하기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823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Closure </a:t>
            </a:r>
            <a:r>
              <a:rPr lang="ko-KR" altLang="en-US" dirty="0" smtClean="0"/>
              <a:t>함수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함수는 객체이므로 함수 </a:t>
            </a:r>
            <a:r>
              <a:rPr lang="ko-KR" altLang="en-US" dirty="0" err="1" smtClean="0"/>
              <a:t>레퍼런스를</a:t>
            </a:r>
            <a:r>
              <a:rPr lang="ko-KR" altLang="en-US" dirty="0" smtClean="0"/>
              <a:t> 함수의 </a:t>
            </a:r>
            <a:r>
              <a:rPr lang="ko-KR" altLang="en-US" dirty="0" err="1" smtClean="0"/>
              <a:t>인자값으로</a:t>
            </a:r>
            <a:r>
              <a:rPr lang="ko-KR" altLang="en-US" dirty="0" smtClean="0"/>
              <a:t> 전달받고 내부 </a:t>
            </a:r>
            <a:r>
              <a:rPr lang="ko-KR" altLang="en-US" dirty="0" err="1" smtClean="0"/>
              <a:t>처리후에</a:t>
            </a:r>
            <a:r>
              <a:rPr lang="ko-KR" altLang="en-US" dirty="0" smtClean="0"/>
              <a:t> 함수를 다시 결과값으로 전달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140968"/>
            <a:ext cx="4371975" cy="334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91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함수와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동시 넘기기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971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함수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 동시 전달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다른 함수에 전달함수와 전달함수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같이 전달하기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15616" y="3212976"/>
            <a:ext cx="6408712" cy="2232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함수명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전달함수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전달함수파라미터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전달함수 </a:t>
            </a:r>
            <a:r>
              <a:rPr lang="ko-KR" altLang="en-US" dirty="0" err="1" smtClean="0">
                <a:solidFill>
                  <a:schemeClr val="tx1"/>
                </a:solidFill>
              </a:rPr>
              <a:t>파라미터를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r>
              <a:rPr lang="en-US" altLang="ko-KR" dirty="0" err="1" smtClean="0">
                <a:solidFill>
                  <a:schemeClr val="tx1"/>
                </a:solidFill>
              </a:rPr>
              <a:t>args</a:t>
            </a:r>
            <a:r>
              <a:rPr lang="en-US" altLang="ko-KR" dirty="0" smtClean="0">
                <a:solidFill>
                  <a:schemeClr val="tx1"/>
                </a:solidFill>
              </a:rPr>
              <a:t>, **</a:t>
            </a:r>
            <a:r>
              <a:rPr lang="en-US" altLang="ko-KR" dirty="0" err="1" smtClean="0">
                <a:solidFill>
                  <a:schemeClr val="tx1"/>
                </a:solidFill>
              </a:rPr>
              <a:t>kargs</a:t>
            </a:r>
            <a:r>
              <a:rPr lang="ko-KR" altLang="en-US" dirty="0" smtClean="0">
                <a:solidFill>
                  <a:schemeClr val="tx1"/>
                </a:solidFill>
              </a:rPr>
              <a:t>로 처리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79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전달함수와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동시 넘기기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a</a:t>
            </a:r>
            <a:r>
              <a:rPr lang="en-US" altLang="ko-KR" dirty="0" smtClean="0"/>
              <a:t>dd </a:t>
            </a:r>
            <a:r>
              <a:rPr lang="ko-KR" altLang="en-US" dirty="0" smtClean="0"/>
              <a:t>함수와 </a:t>
            </a:r>
            <a:r>
              <a:rPr lang="en-US" altLang="ko-KR" dirty="0" smtClean="0"/>
              <a:t>add</a:t>
            </a:r>
            <a:r>
              <a:rPr lang="ko-KR" altLang="en-US" dirty="0" smtClean="0"/>
              <a:t>함수의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동시에 전달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3212976"/>
            <a:ext cx="448627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06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함수와 </a:t>
            </a:r>
            <a:r>
              <a:rPr lang="ko-KR" altLang="en-US" dirty="0" err="1"/>
              <a:t>파라미터</a:t>
            </a:r>
            <a:r>
              <a:rPr lang="ko-KR" altLang="en-US" dirty="0"/>
              <a:t> 분리하기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178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함수와 </a:t>
            </a:r>
            <a:r>
              <a:rPr lang="ko-KR" altLang="en-US" dirty="0" err="1"/>
              <a:t>파라미터</a:t>
            </a:r>
            <a:r>
              <a:rPr lang="ko-KR" altLang="en-US" dirty="0"/>
              <a:t> 분리하기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외부함수에 전달함수 외부함수의 내부함수에 전달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3212976"/>
            <a:ext cx="6408712" cy="2232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err="1" smtClean="0">
                <a:solidFill>
                  <a:schemeClr val="tx1"/>
                </a:solidFill>
              </a:rPr>
              <a:t>외부함수명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전달함수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</a:t>
            </a:r>
            <a:r>
              <a:rPr lang="ko-KR" altLang="en-US" dirty="0" smtClean="0">
                <a:solidFill>
                  <a:schemeClr val="tx1"/>
                </a:solidFill>
              </a:rPr>
              <a:t>내부함수</a:t>
            </a:r>
            <a:r>
              <a:rPr lang="en-US" altLang="ko-KR" dirty="0" smtClean="0">
                <a:solidFill>
                  <a:schemeClr val="tx1"/>
                </a:solidFill>
              </a:rPr>
              <a:t>( </a:t>
            </a:r>
            <a:r>
              <a:rPr lang="ko-KR" altLang="en-US" dirty="0" err="1" smtClean="0">
                <a:solidFill>
                  <a:schemeClr val="tx1"/>
                </a:solidFill>
              </a:rPr>
              <a:t>전달함수파라미터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  return </a:t>
            </a:r>
            <a:r>
              <a:rPr lang="ko-KR" altLang="en-US" dirty="0" smtClean="0">
                <a:solidFill>
                  <a:schemeClr val="tx1"/>
                </a:solidFill>
              </a:rPr>
              <a:t>전달함수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전달함수 </a:t>
            </a:r>
            <a:r>
              <a:rPr lang="ko-KR" altLang="en-US" dirty="0" err="1" smtClean="0">
                <a:solidFill>
                  <a:schemeClr val="tx1"/>
                </a:solidFill>
              </a:rPr>
              <a:t>파라미터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return </a:t>
            </a:r>
            <a:r>
              <a:rPr lang="ko-KR" altLang="en-US" dirty="0" smtClean="0">
                <a:solidFill>
                  <a:schemeClr val="tx1"/>
                </a:solidFill>
              </a:rPr>
              <a:t>내부함수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전달함수 </a:t>
            </a:r>
            <a:r>
              <a:rPr lang="ko-KR" altLang="en-US" dirty="0" err="1" smtClean="0">
                <a:solidFill>
                  <a:schemeClr val="tx1"/>
                </a:solidFill>
              </a:rPr>
              <a:t>파라미터를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r>
              <a:rPr lang="en-US" altLang="ko-KR" dirty="0" err="1" smtClean="0">
                <a:solidFill>
                  <a:schemeClr val="tx1"/>
                </a:solidFill>
              </a:rPr>
              <a:t>args</a:t>
            </a:r>
            <a:r>
              <a:rPr lang="en-US" altLang="ko-KR" dirty="0" smtClean="0">
                <a:solidFill>
                  <a:schemeClr val="tx1"/>
                </a:solidFill>
              </a:rPr>
              <a:t>, **</a:t>
            </a:r>
            <a:r>
              <a:rPr lang="en-US" altLang="ko-KR" dirty="0" err="1" smtClean="0">
                <a:solidFill>
                  <a:schemeClr val="tx1"/>
                </a:solidFill>
              </a:rPr>
              <a:t>kargs</a:t>
            </a:r>
            <a:r>
              <a:rPr lang="ko-KR" altLang="en-US" dirty="0" smtClean="0">
                <a:solidFill>
                  <a:schemeClr val="tx1"/>
                </a:solidFill>
              </a:rPr>
              <a:t>로 처리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79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함수와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분리하기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함수 내부에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전달함수를 별도로 만들고 함수를 </a:t>
            </a:r>
            <a:r>
              <a:rPr lang="ko-KR" altLang="en-US" dirty="0" err="1" smtClean="0"/>
              <a:t>리턴하여</a:t>
            </a:r>
            <a:r>
              <a:rPr lang="ko-KR" altLang="en-US" dirty="0" smtClean="0"/>
              <a:t> 실제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받고 전달함수를 실행</a:t>
            </a:r>
            <a:r>
              <a:rPr lang="en-US" altLang="ko-KR" dirty="0" smtClean="0"/>
              <a:t>: Closure </a:t>
            </a:r>
            <a:r>
              <a:rPr lang="ko-KR" altLang="en-US" dirty="0" smtClean="0"/>
              <a:t>환경이 구성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68960"/>
            <a:ext cx="4638675" cy="357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함수 실행 체인 만들기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555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체인이란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함수의 결과값으로 함수를 전달해서 연속해서 함수를 처리할 수 있는 구조 </a:t>
            </a:r>
            <a:r>
              <a:rPr lang="en-US" altLang="ko-KR" dirty="0" smtClean="0">
                <a:sym typeface="Wingdings" panose="05000000000000000000" pitchFamily="2" charset="2"/>
              </a:rPr>
              <a:t> bubbling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115616" y="3163766"/>
            <a:ext cx="6768752" cy="3001538"/>
            <a:chOff x="1115616" y="2880752"/>
            <a:chExt cx="7488832" cy="3284552"/>
          </a:xfrm>
        </p:grpSpPr>
        <p:sp>
          <p:nvSpPr>
            <p:cNvPr id="4" name="직사각형 3"/>
            <p:cNvSpPr/>
            <p:nvPr/>
          </p:nvSpPr>
          <p:spPr>
            <a:xfrm>
              <a:off x="1115616" y="3573016"/>
              <a:ext cx="1512168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함수</a:t>
              </a:r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59832" y="3573016"/>
              <a:ext cx="1512168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함수</a:t>
              </a:r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300192" y="3573016"/>
              <a:ext cx="1512168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함수</a:t>
              </a:r>
              <a:r>
                <a:rPr lang="en-US" altLang="ko-KR" dirty="0" smtClean="0"/>
                <a:t>N</a:t>
              </a:r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573016"/>
              <a:ext cx="12961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/>
                <a:t>……</a:t>
              </a:r>
              <a:endParaRPr lang="ko-KR" altLang="en-US" sz="32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372200" y="5301208"/>
              <a:ext cx="1512168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전달함수</a:t>
              </a:r>
              <a:endParaRPr lang="ko-KR" altLang="en-US"/>
            </a:p>
          </p:txBody>
        </p:sp>
        <p:sp>
          <p:nvSpPr>
            <p:cNvPr id="8" name="오른쪽 화살표 7"/>
            <p:cNvSpPr/>
            <p:nvPr/>
          </p:nvSpPr>
          <p:spPr>
            <a:xfrm rot="16200000">
              <a:off x="6824820" y="4642276"/>
              <a:ext cx="606928" cy="48463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24328" y="4653758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파라미터로</a:t>
              </a:r>
              <a:r>
                <a:rPr lang="ko-KR" altLang="en-US" sz="1200" dirty="0" smtClean="0"/>
                <a:t> 함수 전달</a:t>
              </a:r>
              <a:endParaRPr lang="ko-KR" altLang="en-US" sz="1200" dirty="0"/>
            </a:p>
          </p:txBody>
        </p:sp>
        <p:sp>
          <p:nvSpPr>
            <p:cNvPr id="12" name="위로 구부러진 화살표 11"/>
            <p:cNvSpPr/>
            <p:nvPr/>
          </p:nvSpPr>
          <p:spPr>
            <a:xfrm rot="10800000">
              <a:off x="5548100" y="2880753"/>
              <a:ext cx="1216152" cy="566026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위로 구부러진 화살표 12"/>
            <p:cNvSpPr/>
            <p:nvPr/>
          </p:nvSpPr>
          <p:spPr>
            <a:xfrm rot="10800000">
              <a:off x="4067944" y="2880753"/>
              <a:ext cx="1216152" cy="566026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위로 구부러진 화살표 13"/>
            <p:cNvSpPr/>
            <p:nvPr/>
          </p:nvSpPr>
          <p:spPr>
            <a:xfrm rot="10800000">
              <a:off x="2123728" y="2880752"/>
              <a:ext cx="1216152" cy="566026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위로 굽은 화살표 14"/>
            <p:cNvSpPr/>
            <p:nvPr/>
          </p:nvSpPr>
          <p:spPr>
            <a:xfrm rot="5400000">
              <a:off x="3096402" y="3248415"/>
              <a:ext cx="1583043" cy="4248472"/>
            </a:xfrm>
            <a:prstGeom prst="bentUpArrow">
              <a:avLst>
                <a:gd name="adj1" fmla="val 13375"/>
                <a:gd name="adj2" fmla="val 15275"/>
                <a:gd name="adj3" fmla="val 1792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49263" y="5372651"/>
              <a:ext cx="17812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전달함수 실행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772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객체와 </a:t>
            </a:r>
            <a:r>
              <a:rPr lang="ko-KR" altLang="en-US" dirty="0" err="1" smtClean="0"/>
              <a:t>파라미터호출</a:t>
            </a:r>
            <a:r>
              <a:rPr lang="ko-KR" altLang="en-US" dirty="0" smtClean="0"/>
              <a:t> 분리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add </a:t>
            </a:r>
            <a:r>
              <a:rPr lang="ko-KR" altLang="en-US" dirty="0" smtClean="0"/>
              <a:t>함수를 정의한 후에 이 함수를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함수와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분리해서 받을 수 있도록 분리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33463" y="3573016"/>
            <a:ext cx="2878495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실행함수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33463" y="4941168"/>
            <a:ext cx="2878495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데코레이터</a:t>
            </a:r>
            <a:r>
              <a:rPr lang="ko-KR" altLang="en-US" sz="1600" dirty="0" smtClean="0">
                <a:solidFill>
                  <a:schemeClr val="tx1"/>
                </a:solidFill>
              </a:rPr>
              <a:t> 함수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실행함수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994" y="3501008"/>
            <a:ext cx="2800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784948"/>
            <a:ext cx="28194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15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함수명</a:t>
            </a:r>
            <a:r>
              <a:rPr lang="ko-KR" altLang="en-US" dirty="0" smtClean="0"/>
              <a:t> 검색 방법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1115616" y="2958599"/>
            <a:ext cx="6984776" cy="3350721"/>
            <a:chOff x="1259632" y="2204864"/>
            <a:chExt cx="6984776" cy="3888432"/>
          </a:xfrm>
        </p:grpSpPr>
        <p:sp>
          <p:nvSpPr>
            <p:cNvPr id="25" name="오른쪽 화살표 24"/>
            <p:cNvSpPr/>
            <p:nvPr/>
          </p:nvSpPr>
          <p:spPr>
            <a:xfrm rot="16200000">
              <a:off x="6425900" y="3184022"/>
              <a:ext cx="1712223" cy="484632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16216" y="4417367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 </a:t>
              </a:r>
              <a:r>
                <a:rPr lang="ko-KR" altLang="en-US" sz="1400" dirty="0" err="1" smtClean="0"/>
                <a:t>함수명으로</a:t>
              </a:r>
              <a:r>
                <a:rPr lang="ko-KR" altLang="en-US" sz="1400" dirty="0" smtClean="0"/>
                <a:t> 검색</a:t>
              </a:r>
              <a:endParaRPr lang="ko-KR" altLang="en-US" sz="1400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179441" y="4282450"/>
              <a:ext cx="1516040" cy="730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함수</a:t>
              </a:r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183712" y="3218571"/>
              <a:ext cx="1516040" cy="730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함수</a:t>
              </a:r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183712" y="2204864"/>
              <a:ext cx="1516040" cy="730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함수</a:t>
              </a:r>
              <a:r>
                <a:rPr lang="en-US" altLang="ko-KR" dirty="0"/>
                <a:t>0</a:t>
              </a:r>
              <a:endParaRPr lang="ko-KR" altLang="en-US" dirty="0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789738" y="4129078"/>
              <a:ext cx="4105942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789738" y="3036956"/>
              <a:ext cx="4105942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63401" y="2475835"/>
              <a:ext cx="1389704" cy="266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Built-in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47208" y="3470485"/>
              <a:ext cx="1389704" cy="266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Global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180927" y="5362570"/>
              <a:ext cx="1516040" cy="730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함수</a:t>
              </a:r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2791224" y="5209198"/>
              <a:ext cx="4105942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47208" y="5594563"/>
              <a:ext cx="1389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Local</a:t>
              </a:r>
              <a:endParaRPr lang="ko-KR" altLang="en-US" dirty="0"/>
            </a:p>
          </p:txBody>
        </p:sp>
        <p:sp>
          <p:nvSpPr>
            <p:cNvPr id="16" name="왼쪽 중괄호 15"/>
            <p:cNvSpPr/>
            <p:nvPr/>
          </p:nvSpPr>
          <p:spPr>
            <a:xfrm>
              <a:off x="2431184" y="2464893"/>
              <a:ext cx="216024" cy="148440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59632" y="3073725"/>
              <a:ext cx="117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외부함</a:t>
              </a:r>
              <a:r>
                <a:rPr lang="ko-KR" altLang="en-US"/>
                <a:t>수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59632" y="5543267"/>
              <a:ext cx="117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내</a:t>
              </a:r>
              <a:r>
                <a:rPr lang="ko-KR" altLang="en-US" dirty="0" smtClean="0"/>
                <a:t>부함수</a:t>
              </a:r>
              <a:endParaRPr lang="ko-KR" altLang="en-US" dirty="0"/>
            </a:p>
          </p:txBody>
        </p:sp>
        <p:sp>
          <p:nvSpPr>
            <p:cNvPr id="38" name="오른쪽 화살표 37"/>
            <p:cNvSpPr/>
            <p:nvPr/>
          </p:nvSpPr>
          <p:spPr>
            <a:xfrm rot="5400000">
              <a:off x="6724288" y="5112560"/>
              <a:ext cx="1115447" cy="484632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함수명은</a:t>
            </a:r>
            <a:r>
              <a:rPr lang="ko-KR" altLang="en-US" dirty="0" smtClean="0"/>
              <a:t> 하나의 변수처럼 인식하므로 변수</a:t>
            </a:r>
            <a:r>
              <a:rPr lang="en-US" altLang="ko-KR" dirty="0" smtClean="0"/>
              <a:t>scope </a:t>
            </a:r>
            <a:r>
              <a:rPr lang="ko-KR" altLang="en-US" dirty="0" smtClean="0"/>
              <a:t>검색 방법에 따라 찾음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0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전달 함수를 실행하기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add </a:t>
            </a:r>
            <a:r>
              <a:rPr lang="ko-KR" altLang="en-US" dirty="0" smtClean="0"/>
              <a:t>함수가 전달되면 함수 내의 변수에 저장되고 내부 함수를 전달하므로 호출할 때마다 전달함수가 실행됨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3463" y="3573016"/>
            <a:ext cx="2878495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실행함수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33463" y="4653136"/>
            <a:ext cx="2878495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데코레이터</a:t>
            </a:r>
            <a:r>
              <a:rPr lang="ko-KR" altLang="en-US" sz="1600" dirty="0" smtClean="0">
                <a:solidFill>
                  <a:schemeClr val="tx1"/>
                </a:solidFill>
              </a:rPr>
              <a:t> 함수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실행함수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5" idx="2"/>
          </p:cNvCxnSpPr>
          <p:nvPr/>
        </p:nvCxnSpPr>
        <p:spPr>
          <a:xfrm>
            <a:off x="2772711" y="4149080"/>
            <a:ext cx="647161" cy="6358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861048"/>
            <a:ext cx="32099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117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체인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실제 실행될 함수 </a:t>
            </a:r>
            <a:r>
              <a:rPr lang="ko-KR" altLang="en-US" dirty="0" err="1" smtClean="0"/>
              <a:t>처리전에</a:t>
            </a:r>
            <a:r>
              <a:rPr lang="ko-KR" altLang="en-US" dirty="0" smtClean="0"/>
              <a:t> 다른 함수를 통해 공통적인 기능이나 점검사항을 처리하기 위해 연속적으로 함수를 처리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068960"/>
            <a:ext cx="4680520" cy="362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5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데코레이터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815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Decorator </a:t>
            </a:r>
            <a:r>
              <a:rPr lang="ko-KR" altLang="en-US" dirty="0" smtClean="0"/>
              <a:t>문</a:t>
            </a:r>
            <a:r>
              <a:rPr lang="ko-KR" altLang="en-US" dirty="0"/>
              <a:t>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0348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함수정의에서 연결된 함수에 대해 정의하고 </a:t>
            </a:r>
            <a:r>
              <a:rPr lang="ko-KR" altLang="en-US" dirty="0" err="1" smtClean="0"/>
              <a:t>데코레이션으로</a:t>
            </a:r>
            <a:r>
              <a:rPr lang="ko-KR" altLang="en-US" dirty="0" smtClean="0"/>
              <a:t> 연결하고 전달함수만을 실제 실행하면 자동으로 연계되어 실행됨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131840" y="3429000"/>
            <a:ext cx="446449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@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[(</a:t>
            </a:r>
            <a:r>
              <a:rPr lang="ko-KR" altLang="en-US" dirty="0" err="1" smtClean="0"/>
              <a:t>함수파라미터</a:t>
            </a:r>
            <a:r>
              <a:rPr lang="en-US" altLang="ko-KR" dirty="0" smtClean="0"/>
              <a:t>)]</a:t>
            </a:r>
          </a:p>
          <a:p>
            <a:r>
              <a:rPr lang="en-US" altLang="ko-KR" dirty="0" err="1"/>
              <a:t>d</a:t>
            </a:r>
            <a:r>
              <a:rPr lang="en-US" altLang="ko-KR" dirty="0" err="1" smtClean="0"/>
              <a:t>ef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전달함수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전달함수파라미터</a:t>
            </a:r>
            <a:r>
              <a:rPr lang="en-US" altLang="ko-KR" dirty="0" smtClean="0"/>
              <a:t>) :</a:t>
            </a:r>
          </a:p>
          <a:p>
            <a:r>
              <a:rPr lang="ko-KR" altLang="en-US" dirty="0" smtClean="0"/>
              <a:t>     실행구문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138737" y="4941168"/>
            <a:ext cx="446449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전달함수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전달함수파라미터</a:t>
            </a:r>
            <a:r>
              <a:rPr lang="en-US" altLang="ko-KR" dirty="0" smtClean="0"/>
              <a:t>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6718" y="389240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 정의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46718" y="540457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5909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Decorator </a:t>
            </a:r>
            <a:r>
              <a:rPr lang="ko-KR" altLang="en-US" dirty="0" smtClean="0"/>
              <a:t>처리 흐름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03485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Decorator </a:t>
            </a:r>
            <a:r>
              <a:rPr lang="ko-KR" altLang="en-US" dirty="0" smtClean="0"/>
              <a:t>함수 내부에 내부함수를 정의해서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받은 함수를 </a:t>
            </a:r>
            <a:r>
              <a:rPr lang="en-US" altLang="ko-KR" dirty="0" smtClean="0"/>
              <a:t>wrapping</a:t>
            </a:r>
            <a:r>
              <a:rPr lang="ko-KR" altLang="en-US" dirty="0" smtClean="0"/>
              <a:t>하여 리턴 처리하고 최종으로 전달함수를 실행 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Chain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버블링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971600" y="4300599"/>
            <a:ext cx="7128792" cy="1460288"/>
            <a:chOff x="683568" y="3610136"/>
            <a:chExt cx="7776864" cy="1460288"/>
          </a:xfrm>
        </p:grpSpPr>
        <p:sp>
          <p:nvSpPr>
            <p:cNvPr id="11" name="직사각형 10"/>
            <p:cNvSpPr/>
            <p:nvPr/>
          </p:nvSpPr>
          <p:spPr>
            <a:xfrm>
              <a:off x="2915816" y="3610136"/>
              <a:ext cx="1275262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함수 </a:t>
              </a:r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050493" y="3610136"/>
              <a:ext cx="1275262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함수 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185170" y="3610136"/>
              <a:ext cx="1275262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함수 </a:t>
              </a:r>
              <a:r>
                <a:rPr lang="en-US" altLang="ko-KR" dirty="0" smtClean="0"/>
                <a:t>3</a:t>
              </a:r>
            </a:p>
            <a:p>
              <a:pPr algn="ctr"/>
              <a:r>
                <a:rPr lang="en-US" altLang="ko-KR" dirty="0" smtClean="0"/>
                <a:t>(</a:t>
              </a:r>
              <a:r>
                <a:rPr lang="ko-KR" altLang="en-US" dirty="0" smtClean="0"/>
                <a:t>전</a:t>
              </a:r>
              <a:r>
                <a:rPr lang="ko-KR" altLang="en-US" dirty="0"/>
                <a:t>달</a:t>
              </a:r>
              <a:r>
                <a:rPr lang="ko-KR" altLang="en-US" dirty="0" smtClean="0"/>
                <a:t>함수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cxnSp>
          <p:nvCxnSpPr>
            <p:cNvPr id="25" name="직선 화살표 연결선 24"/>
            <p:cNvCxnSpPr>
              <a:stCxn id="16" idx="3"/>
              <a:endCxn id="19" idx="1"/>
            </p:cNvCxnSpPr>
            <p:nvPr/>
          </p:nvCxnSpPr>
          <p:spPr>
            <a:xfrm>
              <a:off x="6325755" y="4150196"/>
              <a:ext cx="8594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169788" y="4793425"/>
              <a:ext cx="1155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함수</a:t>
              </a:r>
              <a:r>
                <a:rPr lang="en-US" altLang="ko-KR" sz="1200" dirty="0" smtClean="0"/>
                <a:t>2(</a:t>
              </a:r>
              <a:r>
                <a:rPr lang="ko-KR" altLang="en-US" sz="1200" dirty="0" smtClean="0"/>
                <a:t>함수</a:t>
              </a:r>
              <a:r>
                <a:rPr lang="en-US" altLang="ko-KR" sz="1200" dirty="0" smtClean="0"/>
                <a:t>3)</a:t>
              </a:r>
              <a:endParaRPr lang="ko-KR" altLang="en-US" sz="1200" dirty="0"/>
            </a:p>
          </p:txBody>
        </p:sp>
        <p:cxnSp>
          <p:nvCxnSpPr>
            <p:cNvPr id="29" name="직선 화살표 연결선 28"/>
            <p:cNvCxnSpPr>
              <a:stCxn id="16" idx="1"/>
              <a:endCxn id="11" idx="3"/>
            </p:cNvCxnSpPr>
            <p:nvPr/>
          </p:nvCxnSpPr>
          <p:spPr>
            <a:xfrm flipH="1">
              <a:off x="4191078" y="4150196"/>
              <a:ext cx="8594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>
              <a:off x="683568" y="3610136"/>
              <a:ext cx="1275262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함수 </a:t>
              </a:r>
              <a:r>
                <a:rPr lang="en-US" altLang="ko-KR" dirty="0" smtClean="0"/>
                <a:t>3</a:t>
              </a:r>
            </a:p>
            <a:p>
              <a:pPr algn="ctr"/>
              <a:r>
                <a:rPr lang="ko-KR" altLang="en-US" dirty="0" smtClean="0"/>
                <a:t>실행</a:t>
              </a:r>
              <a:endParaRPr lang="ko-KR" altLang="en-US" dirty="0"/>
            </a:p>
          </p:txBody>
        </p:sp>
        <p:cxnSp>
          <p:nvCxnSpPr>
            <p:cNvPr id="33" name="직선 화살표 연결선 32"/>
            <p:cNvCxnSpPr>
              <a:stCxn id="11" idx="1"/>
              <a:endCxn id="31" idx="3"/>
            </p:cNvCxnSpPr>
            <p:nvPr/>
          </p:nvCxnSpPr>
          <p:spPr>
            <a:xfrm flipH="1">
              <a:off x="1958830" y="4150196"/>
              <a:ext cx="95698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725978" y="4790727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함수</a:t>
              </a:r>
              <a:r>
                <a:rPr lang="en-US" altLang="ko-KR" sz="1200" dirty="0" smtClean="0"/>
                <a:t>1(</a:t>
              </a:r>
              <a:r>
                <a:rPr lang="ko-KR" altLang="en-US" sz="1200" dirty="0" smtClean="0"/>
                <a:t>함수</a:t>
              </a:r>
              <a:r>
                <a:rPr lang="en-US" altLang="ko-KR" sz="1200" dirty="0" smtClean="0"/>
                <a:t>2(</a:t>
              </a:r>
              <a:r>
                <a:rPr lang="ko-KR" altLang="en-US" sz="1200" dirty="0" smtClean="0"/>
                <a:t>함수</a:t>
              </a:r>
              <a:r>
                <a:rPr lang="en-US" altLang="ko-KR" sz="1200" dirty="0" smtClean="0"/>
                <a:t>3))</a:t>
              </a:r>
              <a:endParaRPr lang="ko-KR" altLang="en-US" sz="120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059832" y="389414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@f1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004048" y="390343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@f2</a:t>
            </a:r>
            <a:endParaRPr lang="ko-KR" altLang="en-US" dirty="0"/>
          </a:p>
        </p:txBody>
      </p:sp>
      <p:sp>
        <p:nvSpPr>
          <p:cNvPr id="39" name="왼쪽 중괄호 38"/>
          <p:cNvSpPr/>
          <p:nvPr/>
        </p:nvSpPr>
        <p:spPr>
          <a:xfrm rot="5400000">
            <a:off x="4406789" y="2658109"/>
            <a:ext cx="330421" cy="21602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635896" y="3203686"/>
            <a:ext cx="216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Decorator </a:t>
            </a:r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5536" y="5507081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함수</a:t>
            </a:r>
            <a:r>
              <a:rPr lang="en-US" altLang="ko-KR" sz="1200" dirty="0" smtClean="0"/>
              <a:t>1(</a:t>
            </a:r>
            <a:r>
              <a:rPr lang="ko-KR" altLang="en-US" sz="1200" dirty="0" smtClean="0"/>
              <a:t>함수</a:t>
            </a:r>
            <a:r>
              <a:rPr lang="en-US" altLang="ko-KR" sz="1200" dirty="0" smtClean="0"/>
              <a:t>2(</a:t>
            </a:r>
            <a:r>
              <a:rPr lang="ko-KR" altLang="en-US" sz="1200" dirty="0" smtClean="0"/>
              <a:t>함수</a:t>
            </a:r>
            <a:r>
              <a:rPr lang="en-US" altLang="ko-KR" sz="1200" dirty="0" smtClean="0"/>
              <a:t>3))(</a:t>
            </a:r>
            <a:r>
              <a:rPr lang="ko-KR" altLang="en-US" sz="1200" dirty="0" smtClean="0"/>
              <a:t>전달변수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2" name="오른쪽 화살표 41"/>
          <p:cNvSpPr/>
          <p:nvPr/>
        </p:nvSpPr>
        <p:spPr>
          <a:xfrm rot="10800000">
            <a:off x="395536" y="5701115"/>
            <a:ext cx="6018968" cy="484632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660232" y="576088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함수호출 순서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060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Decorator </a:t>
            </a:r>
            <a:r>
              <a:rPr lang="ko-KR" altLang="en-US" dirty="0" smtClean="0"/>
              <a:t>단순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0348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Decorator</a:t>
            </a:r>
            <a:r>
              <a:rPr lang="ko-KR" altLang="en-US" dirty="0" smtClean="0"/>
              <a:t>는 함수의 실행을 전달함수만 정의해도 외부함수까지 같이 실행된 결과를 보여준다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79712" y="3494112"/>
            <a:ext cx="2808312" cy="2383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func_return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 smtClean="0"/>
              <a:t>func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x_print</a:t>
            </a:r>
            <a:r>
              <a:rPr lang="en-US" altLang="ko-KR" sz="1200" dirty="0"/>
              <a:t>() :</a:t>
            </a:r>
          </a:p>
          <a:p>
            <a:r>
              <a:rPr lang="en-US" altLang="ko-KR" sz="1200" dirty="0"/>
              <a:t>    print(" x print </a:t>
            </a:r>
            <a:r>
              <a:rPr lang="en-US" altLang="ko-KR" sz="1200" dirty="0" smtClean="0"/>
              <a:t>")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x = </a:t>
            </a:r>
            <a:r>
              <a:rPr lang="en-US" altLang="ko-KR" sz="1200" dirty="0" err="1"/>
              <a:t>func_return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x_print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x()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5364088" y="3494112"/>
            <a:ext cx="2808312" cy="2383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func_return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 smtClean="0"/>
              <a:t>func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@</a:t>
            </a:r>
            <a:r>
              <a:rPr lang="en-US" altLang="ko-KR" sz="1200" dirty="0" err="1"/>
              <a:t>func_return</a:t>
            </a:r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r_print</a:t>
            </a:r>
            <a:r>
              <a:rPr lang="en-US" altLang="ko-KR" sz="1200" dirty="0"/>
              <a:t>() :</a:t>
            </a:r>
          </a:p>
          <a:p>
            <a:r>
              <a:rPr lang="en-US" altLang="ko-KR" sz="1200" dirty="0"/>
              <a:t>    print (" r print </a:t>
            </a:r>
            <a:r>
              <a:rPr lang="en-US" altLang="ko-KR" sz="1200" dirty="0" smtClean="0"/>
              <a:t>")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 err="1"/>
              <a:t>r_print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11560" y="3645024"/>
            <a:ext cx="7704856" cy="50405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38841" y="376047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외부함</a:t>
            </a:r>
            <a:r>
              <a:rPr lang="ko-KR" altLang="en-US" dirty="0"/>
              <a:t>수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11560" y="4325652"/>
            <a:ext cx="7704856" cy="759532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38841" y="45776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달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11560" y="5157192"/>
            <a:ext cx="7704856" cy="65523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38841" y="530014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653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단건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테코레이터</a:t>
            </a:r>
            <a:r>
              <a:rPr lang="ko-KR" altLang="en-US" dirty="0" smtClean="0"/>
              <a:t>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171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Decorator </a:t>
            </a:r>
            <a:r>
              <a:rPr lang="en-US" altLang="ko-KR" dirty="0" smtClean="0"/>
              <a:t>:</a:t>
            </a:r>
            <a:r>
              <a:rPr lang="ko-KR" altLang="en-US" dirty="0" smtClean="0"/>
              <a:t>단순 함수 전달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716016" y="2780928"/>
            <a:ext cx="4050032" cy="319695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Decorator </a:t>
            </a:r>
            <a:r>
              <a:rPr lang="ko-KR" altLang="en-US" dirty="0" smtClean="0"/>
              <a:t>되는 함수에 </a:t>
            </a:r>
            <a:r>
              <a:rPr lang="ko-KR" altLang="en-US" dirty="0" err="1" smtClean="0"/>
              <a:t>파라미터에</a:t>
            </a:r>
            <a:r>
              <a:rPr lang="ko-KR" altLang="en-US" dirty="0" smtClean="0"/>
              <a:t> 실행될 함수를 전달되고 내부함수인 </a:t>
            </a:r>
            <a:r>
              <a:rPr lang="en-US" altLang="ko-KR" dirty="0" smtClean="0"/>
              <a:t>wrapping</a:t>
            </a:r>
            <a:r>
              <a:rPr lang="ko-KR" altLang="en-US" dirty="0" smtClean="0"/>
              <a:t>함수를 리턴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Wrapping </a:t>
            </a:r>
            <a:r>
              <a:rPr lang="ko-KR" altLang="en-US" dirty="0" smtClean="0"/>
              <a:t>함수 내부에 전달함수를 실행하도록 정의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데코레이터와</a:t>
            </a:r>
            <a:r>
              <a:rPr lang="ko-KR" altLang="en-US" dirty="0" smtClean="0"/>
              <a:t> 전달함수 정의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전달함수를 실행하면 </a:t>
            </a:r>
            <a:r>
              <a:rPr lang="ko-KR" altLang="en-US" dirty="0" err="1" smtClean="0"/>
              <a:t>데코레이터</a:t>
            </a:r>
            <a:r>
              <a:rPr lang="ko-KR" altLang="en-US" dirty="0" smtClean="0"/>
              <a:t> 함수와 연계해서 실행 후 결과값 출력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80928"/>
            <a:ext cx="29622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0201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Decorator:</a:t>
            </a:r>
            <a:r>
              <a:rPr lang="ko-KR" altLang="en-US" dirty="0" smtClean="0"/>
              <a:t>전달함수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716016" y="2780928"/>
            <a:ext cx="4050032" cy="348498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Decorator </a:t>
            </a:r>
            <a:r>
              <a:rPr lang="ko-KR" altLang="en-US" dirty="0" smtClean="0"/>
              <a:t>할 함수를 정의하여 기존 함수 </a:t>
            </a:r>
            <a:r>
              <a:rPr lang="ko-KR" altLang="en-US" dirty="0" err="1" smtClean="0"/>
              <a:t>처리말고</a:t>
            </a:r>
            <a:r>
              <a:rPr lang="ko-KR" altLang="en-US" dirty="0" smtClean="0"/>
              <a:t> 추가 처리할 부분을 정의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실제 실행할 함수 즉 전달함수를 정의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실행할 함수를 실행하면 </a:t>
            </a:r>
            <a:r>
              <a:rPr lang="en-US" altLang="ko-KR" dirty="0" smtClean="0"/>
              <a:t>decorator </a:t>
            </a:r>
            <a:r>
              <a:rPr lang="ko-KR" altLang="en-US" dirty="0" smtClean="0"/>
              <a:t>함수까지 연계되어 처리됨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132856"/>
            <a:ext cx="38671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046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Decorator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580112" y="2636912"/>
            <a:ext cx="3401959" cy="316835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데코레이터</a:t>
            </a:r>
            <a:r>
              <a:rPr lang="ko-KR" altLang="en-US" dirty="0" smtClean="0"/>
              <a:t> 함수에서 사용할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전달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내부함수에 전달함수를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전달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클로저</a:t>
            </a:r>
            <a:r>
              <a:rPr lang="en-US" altLang="ko-KR" dirty="0"/>
              <a:t>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dirty="0" smtClean="0"/>
              <a:t>wrapping </a:t>
            </a:r>
            <a:r>
              <a:rPr lang="ko-KR" altLang="en-US" dirty="0" smtClean="0"/>
              <a:t>함수 정의 및 내부함수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전달</a:t>
            </a: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532859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6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외부함수 호출하기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외부 함수를 실행할 현재 함수 내부에서 호출하여 실행하기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405" y="3212976"/>
            <a:ext cx="55911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4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복수개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테코레이터</a:t>
            </a:r>
            <a:r>
              <a:rPr lang="ko-KR" altLang="en-US" dirty="0" smtClean="0"/>
              <a:t>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764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복수 </a:t>
            </a:r>
            <a:r>
              <a:rPr lang="en-US" altLang="ko-KR" dirty="0" smtClean="0"/>
              <a:t>Function decorator </a:t>
            </a:r>
            <a:r>
              <a:rPr lang="ko-KR" altLang="en-US" dirty="0" smtClean="0"/>
              <a:t>순</a:t>
            </a:r>
            <a:r>
              <a:rPr lang="ko-KR" altLang="en-US" dirty="0"/>
              <a:t>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실행 </a:t>
            </a:r>
            <a:r>
              <a:rPr lang="en-US" altLang="ko-KR" dirty="0" err="1" smtClean="0"/>
              <a:t>func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실행 순서는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decorate1(decorate2(decorat3(</a:t>
            </a:r>
            <a:r>
              <a:rPr lang="en-US" altLang="ko-KR" dirty="0" err="1" smtClean="0"/>
              <a:t>func</a:t>
            </a:r>
            <a:r>
              <a:rPr lang="en-US" altLang="ko-KR" dirty="0" smtClean="0"/>
              <a:t>)))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자동으로 실행하고 최종으로 </a:t>
            </a:r>
            <a:r>
              <a:rPr lang="en-US" altLang="ko-KR" dirty="0" err="1" smtClean="0"/>
              <a:t>func</a:t>
            </a:r>
            <a:r>
              <a:rPr lang="ko-KR" altLang="en-US" dirty="0" smtClean="0"/>
              <a:t>이 실행됨 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331640" y="3212976"/>
            <a:ext cx="2880320" cy="345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#decorate1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def</a:t>
            </a:r>
            <a:r>
              <a:rPr lang="en-US" altLang="ko-KR" sz="1600" dirty="0" smtClean="0">
                <a:solidFill>
                  <a:schemeClr val="tx1"/>
                </a:solidFill>
              </a:rPr>
              <a:t> decorate1 :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pass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#</a:t>
            </a:r>
            <a:r>
              <a:rPr lang="en-US" altLang="ko-KR" sz="1600" dirty="0" smtClean="0">
                <a:solidFill>
                  <a:schemeClr val="tx1"/>
                </a:solidFill>
              </a:rPr>
              <a:t>decorate2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decorate2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pass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#</a:t>
            </a:r>
            <a:r>
              <a:rPr lang="en-US" altLang="ko-KR" sz="1600" dirty="0" smtClean="0">
                <a:solidFill>
                  <a:schemeClr val="tx1"/>
                </a:solidFill>
              </a:rPr>
              <a:t>decorate3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def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decorate3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pass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88024" y="3211556"/>
            <a:ext cx="2952328" cy="345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@decorate1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@decorate2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@decorate3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d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ef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func</a:t>
            </a:r>
            <a:r>
              <a:rPr lang="en-US" altLang="ko-KR" sz="1600" dirty="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pass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#</a:t>
            </a:r>
            <a:r>
              <a:rPr lang="ko-KR" altLang="en-US" sz="1600" dirty="0" smtClean="0">
                <a:solidFill>
                  <a:schemeClr val="tx1"/>
                </a:solidFill>
              </a:rPr>
              <a:t>함수실행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f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unc</a:t>
            </a:r>
            <a:r>
              <a:rPr lang="en-US" altLang="ko-KR" sz="1600" dirty="0" smtClean="0">
                <a:solidFill>
                  <a:schemeClr val="tx1"/>
                </a:solidFill>
              </a:rPr>
              <a:t>()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9697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복수 </a:t>
            </a:r>
            <a:r>
              <a:rPr lang="en-US" altLang="ko-KR" dirty="0" smtClean="0"/>
              <a:t>Function decorator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함수 호출 순서는 </a:t>
            </a:r>
            <a:r>
              <a:rPr lang="en-US" altLang="ko-KR" dirty="0" smtClean="0"/>
              <a:t>f1(f2(add))(5,5)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자동으로 연결하여  처리됨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4824536" cy="396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357688"/>
            <a:ext cx="17240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438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Functools</a:t>
            </a:r>
            <a:r>
              <a:rPr lang="en-US" altLang="ko-KR" dirty="0"/>
              <a:t> Module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85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ko-KR" altLang="en-US" dirty="0" err="1" smtClean="0"/>
              <a:t>전달시</a:t>
            </a:r>
            <a:r>
              <a:rPr lang="ko-KR" altLang="en-US" dirty="0" smtClean="0"/>
              <a:t> </a:t>
            </a:r>
            <a:r>
              <a:rPr lang="ko-KR" altLang="en-US" dirty="0" smtClean="0"/>
              <a:t>이슈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함수에 대한 정보</a:t>
            </a:r>
            <a:r>
              <a:rPr lang="en-US" altLang="ko-KR" dirty="0" smtClean="0"/>
              <a:t>(__doc__/__name__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사라지는 이슈가 발생해서 </a:t>
            </a:r>
            <a:r>
              <a:rPr lang="en-US" altLang="ko-KR" dirty="0" err="1" smtClean="0"/>
              <a:t>functools.wraps</a:t>
            </a:r>
            <a:r>
              <a:rPr lang="ko-KR" altLang="en-US" dirty="0" smtClean="0"/>
              <a:t>를 사용해서 처리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24944"/>
            <a:ext cx="4314825" cy="362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797152"/>
            <a:ext cx="3124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2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functoois.wraps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180727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functoois.wraps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@wraps(</a:t>
            </a:r>
            <a:r>
              <a:rPr lang="en-US" altLang="ko-KR" dirty="0" err="1" smtClean="0"/>
              <a:t>func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데코레이션해서</a:t>
            </a:r>
            <a:r>
              <a:rPr lang="ko-KR" altLang="en-US" dirty="0" smtClean="0"/>
              <a:t> 처리 하면 </a:t>
            </a:r>
            <a:r>
              <a:rPr lang="ko-KR" altLang="en-US" dirty="0" err="1" smtClean="0"/>
              <a:t>데코레이션</a:t>
            </a:r>
            <a:r>
              <a:rPr lang="ko-KR" altLang="en-US" dirty="0" smtClean="0"/>
              <a:t> 실행 후에서 함수 정보 유지 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2935"/>
            <a:ext cx="4219575" cy="375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653136"/>
            <a:ext cx="30384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9269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Functools</a:t>
            </a:r>
            <a:r>
              <a:rPr lang="en-US" altLang="ko-KR" dirty="0" smtClean="0"/>
              <a:t> Module: </a:t>
            </a:r>
            <a:r>
              <a:rPr lang="ko-KR" altLang="en-US" dirty="0" err="1" smtClean="0"/>
              <a:t>파라미터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데코레이터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처리하기 위해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처리하는 함수를 하나를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추가해서 처리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636912"/>
            <a:ext cx="4857750" cy="40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82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</a:t>
            </a:r>
            <a:r>
              <a:rPr lang="ko-KR" altLang="en-US" dirty="0"/>
              <a:t>장</a:t>
            </a:r>
            <a:r>
              <a:rPr lang="ko-KR" altLang="en-US" dirty="0" smtClean="0"/>
              <a:t>함수 호출하기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내장 함수를 실행할 현재 함수 내부에서 호출하여 실행하기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3573016"/>
            <a:ext cx="56578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92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내부함수 호출하기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현재 함수 내부에 내부함수를 정의하여  호출하여 실행하기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408513"/>
            <a:ext cx="37242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015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함수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조회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350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파라미터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612775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Inspect.getcallargs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,*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,**</a:t>
            </a:r>
            <a:r>
              <a:rPr lang="en-US" altLang="ko-KR" dirty="0" err="1" smtClean="0"/>
              <a:t>kagrs</a:t>
            </a:r>
            <a:r>
              <a:rPr lang="en-US" altLang="ko-KR" dirty="0" smtClean="0"/>
              <a:t>) </a:t>
            </a:r>
            <a:r>
              <a:rPr lang="ko-KR" altLang="en-US" dirty="0" smtClean="0"/>
              <a:t>로 함수 로컬변수를 가져옴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4" y="3501008"/>
            <a:ext cx="80200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87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가변인자</a:t>
            </a:r>
            <a:r>
              <a:rPr lang="en-US" altLang="ko-KR" dirty="0"/>
              <a:t> </a:t>
            </a:r>
            <a:r>
              <a:rPr lang="ko-KR" altLang="en-US" dirty="0" smtClean="0"/>
              <a:t>확인하</a:t>
            </a:r>
            <a:r>
              <a:rPr lang="ko-KR" altLang="en-US" dirty="0"/>
              <a:t>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612775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*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튜플타입으로</a:t>
            </a:r>
            <a:r>
              <a:rPr lang="ko-KR" altLang="en-US" dirty="0" smtClean="0"/>
              <a:t> 값만 가진 가변인자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 smtClean="0"/>
              <a:t>**</a:t>
            </a:r>
            <a:r>
              <a:rPr lang="en-US" altLang="ko-KR" dirty="0" err="1" smtClean="0"/>
              <a:t>kargs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값인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</a:t>
            </a:r>
            <a:r>
              <a:rPr lang="ko-KR" altLang="en-US" dirty="0" smtClean="0"/>
              <a:t>가변인자</a:t>
            </a:r>
            <a:r>
              <a:rPr lang="en-US" altLang="ko-KR" dirty="0"/>
              <a:t> </a:t>
            </a:r>
            <a:r>
              <a:rPr lang="ko-KR" altLang="en-US" dirty="0" smtClean="0"/>
              <a:t>를 조회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20" y="3212976"/>
            <a:ext cx="79819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97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61037</TotalTime>
  <Words>961</Words>
  <Application>Microsoft Office PowerPoint</Application>
  <PresentationFormat>화면 슬라이드 쇼(4:3)</PresentationFormat>
  <Paragraphs>209</Paragraphs>
  <Slides>46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가을</vt:lpstr>
      <vt:lpstr>Python  Decorator 이해하기</vt:lpstr>
      <vt:lpstr>함수 호출 이해하기</vt:lpstr>
      <vt:lpstr>함수명 검색 방법</vt:lpstr>
      <vt:lpstr>외부함수 호출하기</vt:lpstr>
      <vt:lpstr>내장함수 호출하기</vt:lpstr>
      <vt:lpstr>내부함수 호출하기</vt:lpstr>
      <vt:lpstr>함수 파라미터 조회</vt:lpstr>
      <vt:lpstr>파라미터 확인</vt:lpstr>
      <vt:lpstr>가변인자 확인하기</vt:lpstr>
      <vt:lpstr>가변인자 변경처리하기</vt:lpstr>
      <vt:lpstr>인자값으로 함수 전달하기</vt:lpstr>
      <vt:lpstr>인자값 전달하기</vt:lpstr>
      <vt:lpstr>결과값으로 함수 전달하기</vt:lpstr>
      <vt:lpstr>Return 함수실행과 함수전달 차이</vt:lpstr>
      <vt:lpstr>결과값 전달하기</vt:lpstr>
      <vt:lpstr>클로저</vt:lpstr>
      <vt:lpstr>Closure : context</vt:lpstr>
      <vt:lpstr>__closure__ 와 cell_conents</vt:lpstr>
      <vt:lpstr>Closure 함수 만드는 순서</vt:lpstr>
      <vt:lpstr>Closure 함수 실행</vt:lpstr>
      <vt:lpstr>함수와 파라미터 동시 넘기기 </vt:lpstr>
      <vt:lpstr>함수/함수 파라미터  동시 전달 </vt:lpstr>
      <vt:lpstr>전달함수와 파라미터 동시 넘기기 </vt:lpstr>
      <vt:lpstr>함수와 파라미터 분리하기</vt:lpstr>
      <vt:lpstr>함수와 파라미터 분리하기</vt:lpstr>
      <vt:lpstr>함수와 파라미터 분리하기</vt:lpstr>
      <vt:lpstr>함수 실행 체인 만들기</vt:lpstr>
      <vt:lpstr>함수 체인이란</vt:lpstr>
      <vt:lpstr>함수 객체와 파라미터호출 분리</vt:lpstr>
      <vt:lpstr>전달 함수를 실행하기</vt:lpstr>
      <vt:lpstr>함수 체인 처리</vt:lpstr>
      <vt:lpstr>데코레이터</vt:lpstr>
      <vt:lpstr>Decorator 문법</vt:lpstr>
      <vt:lpstr>Decorator 처리 흐름</vt:lpstr>
      <vt:lpstr>Decorator 단순 예시</vt:lpstr>
      <vt:lpstr>단건 테코레이터 처리</vt:lpstr>
      <vt:lpstr>Decorator :단순 함수 전달</vt:lpstr>
      <vt:lpstr>Decorator:전달함수(파라미터)</vt:lpstr>
      <vt:lpstr>Decorator함수 파라미터 처리</vt:lpstr>
      <vt:lpstr>복수개 테코레이터 처리</vt:lpstr>
      <vt:lpstr>복수 Function decorator 순서</vt:lpstr>
      <vt:lpstr>복수 Function decorator 예시</vt:lpstr>
      <vt:lpstr>Functools Module</vt:lpstr>
      <vt:lpstr>함수 전달시 이슈</vt:lpstr>
      <vt:lpstr>functoois.wraps 사용</vt:lpstr>
      <vt:lpstr>Functools Module: 파라미터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721</cp:revision>
  <dcterms:created xsi:type="dcterms:W3CDTF">2015-12-01T07:34:30Z</dcterms:created>
  <dcterms:modified xsi:type="dcterms:W3CDTF">2016-11-29T07:27:24Z</dcterms:modified>
</cp:coreProperties>
</file>