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84"/>
  </p:notesMasterIdLst>
  <p:sldIdLst>
    <p:sldId id="256" r:id="rId2"/>
    <p:sldId id="332" r:id="rId3"/>
    <p:sldId id="331" r:id="rId4"/>
    <p:sldId id="310" r:id="rId5"/>
    <p:sldId id="330" r:id="rId6"/>
    <p:sldId id="343" r:id="rId7"/>
    <p:sldId id="313" r:id="rId8"/>
    <p:sldId id="306" r:id="rId9"/>
    <p:sldId id="292" r:id="rId10"/>
    <p:sldId id="335" r:id="rId11"/>
    <p:sldId id="334" r:id="rId12"/>
    <p:sldId id="333" r:id="rId13"/>
    <p:sldId id="345" r:id="rId14"/>
    <p:sldId id="362" r:id="rId15"/>
    <p:sldId id="366" r:id="rId16"/>
    <p:sldId id="363" r:id="rId17"/>
    <p:sldId id="364" r:id="rId18"/>
    <p:sldId id="367" r:id="rId19"/>
    <p:sldId id="368" r:id="rId20"/>
    <p:sldId id="360" r:id="rId21"/>
    <p:sldId id="359" r:id="rId22"/>
    <p:sldId id="361" r:id="rId23"/>
    <p:sldId id="369" r:id="rId24"/>
    <p:sldId id="371" r:id="rId25"/>
    <p:sldId id="372" r:id="rId26"/>
    <p:sldId id="370" r:id="rId27"/>
    <p:sldId id="321" r:id="rId28"/>
    <p:sldId id="320" r:id="rId29"/>
    <p:sldId id="319" r:id="rId30"/>
    <p:sldId id="318" r:id="rId31"/>
    <p:sldId id="297" r:id="rId32"/>
    <p:sldId id="315" r:id="rId33"/>
    <p:sldId id="316" r:id="rId34"/>
    <p:sldId id="317" r:id="rId35"/>
    <p:sldId id="301" r:id="rId36"/>
    <p:sldId id="302" r:id="rId37"/>
    <p:sldId id="322" r:id="rId38"/>
    <p:sldId id="374" r:id="rId39"/>
    <p:sldId id="375" r:id="rId40"/>
    <p:sldId id="379" r:id="rId41"/>
    <p:sldId id="380" r:id="rId42"/>
    <p:sldId id="381" r:id="rId43"/>
    <p:sldId id="382" r:id="rId44"/>
    <p:sldId id="377" r:id="rId45"/>
    <p:sldId id="378" r:id="rId46"/>
    <p:sldId id="376" r:id="rId47"/>
    <p:sldId id="259" r:id="rId48"/>
    <p:sldId id="329" r:id="rId49"/>
    <p:sldId id="328" r:id="rId50"/>
    <p:sldId id="344" r:id="rId51"/>
    <p:sldId id="260" r:id="rId52"/>
    <p:sldId id="261" r:id="rId53"/>
    <p:sldId id="262" r:id="rId54"/>
    <p:sldId id="263" r:id="rId55"/>
    <p:sldId id="264" r:id="rId56"/>
    <p:sldId id="336" r:id="rId57"/>
    <p:sldId id="324" r:id="rId58"/>
    <p:sldId id="274" r:id="rId59"/>
    <p:sldId id="282" r:id="rId60"/>
    <p:sldId id="283" r:id="rId61"/>
    <p:sldId id="373" r:id="rId62"/>
    <p:sldId id="350" r:id="rId63"/>
    <p:sldId id="290" r:id="rId64"/>
    <p:sldId id="352" r:id="rId65"/>
    <p:sldId id="353" r:id="rId66"/>
    <p:sldId id="277" r:id="rId67"/>
    <p:sldId id="278" r:id="rId68"/>
    <p:sldId id="354" r:id="rId69"/>
    <p:sldId id="351" r:id="rId70"/>
    <p:sldId id="339" r:id="rId71"/>
    <p:sldId id="279" r:id="rId72"/>
    <p:sldId id="347" r:id="rId73"/>
    <p:sldId id="340" r:id="rId74"/>
    <p:sldId id="356" r:id="rId75"/>
    <p:sldId id="280" r:id="rId76"/>
    <p:sldId id="355" r:id="rId77"/>
    <p:sldId id="357" r:id="rId78"/>
    <p:sldId id="349" r:id="rId79"/>
    <p:sldId id="348" r:id="rId80"/>
    <p:sldId id="341" r:id="rId81"/>
    <p:sldId id="281" r:id="rId82"/>
    <p:sldId id="346" r:id="rId8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반복자</a:t>
            </a:r>
            <a:r>
              <a:rPr lang="en-US" altLang="ko-KR" sz="9600" dirty="0" smtClean="0"/>
              <a:t>/</a:t>
            </a:r>
            <a:r>
              <a:rPr lang="ko-KR" altLang="en-US" sz="9600" dirty="0" err="1" smtClean="0"/>
              <a:t>생성자이해하기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Iterable</a:t>
            </a:r>
            <a:r>
              <a:rPr lang="en-US" altLang="ko-KR" dirty="0" smtClean="0"/>
              <a:t>/iterator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79152"/>
              </p:ext>
            </p:extLst>
          </p:nvPr>
        </p:nvGraphicFramePr>
        <p:xfrm>
          <a:off x="755576" y="1772816"/>
          <a:ext cx="7848872" cy="1296144"/>
        </p:xfrm>
        <a:graphic>
          <a:graphicData uri="http://schemas.openxmlformats.org/drawingml/2006/table">
            <a:tbl>
              <a:tblPr/>
              <a:tblGrid>
                <a:gridCol w="1512168"/>
                <a:gridCol w="1440160"/>
                <a:gridCol w="2016224"/>
                <a:gridCol w="2880320"/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__next__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8" y="3324538"/>
            <a:ext cx="8162925" cy="343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8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iterable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Container </a:t>
            </a:r>
            <a:r>
              <a:rPr lang="ko-KR" altLang="en-US" dirty="0" smtClean="0"/>
              <a:t>타입은 반복할 수는 있는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iterable</a:t>
            </a:r>
            <a:r>
              <a:rPr lang="ko-KR" altLang="en-US" dirty="0" smtClean="0"/>
              <a:t>이지만 완전한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객체가 아님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4323556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413995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4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iterator</a:t>
            </a:r>
            <a:r>
              <a:rPr lang="en-US" altLang="ko-KR" dirty="0" smtClean="0"/>
              <a:t> </a:t>
            </a:r>
            <a:r>
              <a:rPr lang="en-US" altLang="ko-KR" dirty="0"/>
              <a:t>types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iterator</a:t>
            </a:r>
            <a:r>
              <a:rPr lang="en-US" altLang="ko-KR" dirty="0" smtClean="0"/>
              <a:t> types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__, __next__</a:t>
            </a:r>
            <a:r>
              <a:rPr lang="ko-KR" altLang="en-US" dirty="0" smtClean="0"/>
              <a:t>가  구현되어 있어야 함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627784" y="3612724"/>
            <a:ext cx="3600400" cy="1916733"/>
            <a:chOff x="2627784" y="4032547"/>
            <a:chExt cx="3600400" cy="1187085"/>
          </a:xfrm>
        </p:grpSpPr>
        <p:sp>
          <p:nvSpPr>
            <p:cNvPr id="7" name="직사각형 6"/>
            <p:cNvSpPr/>
            <p:nvPr/>
          </p:nvSpPr>
          <p:spPr>
            <a:xfrm>
              <a:off x="2627784" y="4032547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Iterator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usered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defined class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27784" y="4459322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Generator expression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27784" y="4886097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Generator functions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6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특징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4657688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10000"/>
              </a:lnSpc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객체가 구현되는지</a:t>
            </a:r>
            <a:r>
              <a:rPr lang="en-US" altLang="ko-KR" dirty="0"/>
              <a:t>, 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인지</a:t>
            </a:r>
            <a:r>
              <a:rPr lang="en-US" altLang="ko-KR" dirty="0"/>
              <a:t>, iterator</a:t>
            </a:r>
            <a:r>
              <a:rPr lang="ko-KR" altLang="en-US" dirty="0"/>
              <a:t>를 얻기 위해 객체를 호출하는지 검사합니다</a:t>
            </a:r>
            <a:r>
              <a:rPr lang="en-US" altLang="ko-KR" dirty="0"/>
              <a:t>.</a:t>
            </a:r>
          </a:p>
          <a:p>
            <a:pPr marL="457200" lvl="1" indent="0" fontAlgn="base">
              <a:lnSpc>
                <a:spcPct val="110000"/>
              </a:lnSpc>
              <a:buNone/>
            </a:pPr>
            <a:r>
              <a:rPr lang="en-US" altLang="ko-KR" dirty="0"/>
              <a:t>2. 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가 구현되지 않았지만 </a:t>
            </a:r>
            <a:r>
              <a:rPr lang="en-US" altLang="ko-KR" dirty="0"/>
              <a:t>__</a:t>
            </a:r>
            <a:r>
              <a:rPr lang="en-US" altLang="ko-KR" dirty="0" err="1"/>
              <a:t>getitem</a:t>
            </a:r>
            <a:r>
              <a:rPr lang="en-US" altLang="ko-KR" dirty="0"/>
              <a:t>__</a:t>
            </a:r>
            <a:r>
              <a:rPr lang="ko-KR" altLang="en-US" dirty="0"/>
              <a:t>이 구현되면 </a:t>
            </a:r>
            <a:r>
              <a:rPr lang="en-US" altLang="ko-KR" dirty="0"/>
              <a:t>Python</a:t>
            </a:r>
            <a:r>
              <a:rPr lang="ko-KR" altLang="en-US" dirty="0" smtClean="0"/>
              <a:t>은 인덱스 </a:t>
            </a:r>
            <a:r>
              <a:rPr lang="en-US" altLang="ko-KR" dirty="0"/>
              <a:t>0 (</a:t>
            </a:r>
            <a:r>
              <a:rPr lang="ko-KR" altLang="en-US" dirty="0"/>
              <a:t>제로</a:t>
            </a:r>
            <a:r>
              <a:rPr lang="en-US" altLang="ko-KR" dirty="0"/>
              <a:t>)</a:t>
            </a:r>
            <a:r>
              <a:rPr lang="ko-KR" altLang="en-US" dirty="0"/>
              <a:t>로부터 순서에 따라 항목을 </a:t>
            </a:r>
            <a:r>
              <a:rPr lang="ko-KR" altLang="en-US" dirty="0" smtClean="0"/>
              <a:t>꺼내려고 하는 </a:t>
            </a:r>
            <a:r>
              <a:rPr lang="ko-KR" altLang="en-US" dirty="0"/>
              <a:t>반복자</a:t>
            </a:r>
            <a:r>
              <a:rPr lang="en-US" altLang="ko-KR" dirty="0"/>
              <a:t>.</a:t>
            </a:r>
          </a:p>
          <a:p>
            <a:pPr marL="457200" lvl="1" indent="0" fontAlgn="base">
              <a:lnSpc>
                <a:spcPct val="11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실패하면 </a:t>
            </a:r>
            <a:r>
              <a:rPr lang="en-US" altLang="ko-KR" dirty="0"/>
              <a:t>Python</a:t>
            </a:r>
            <a:r>
              <a:rPr lang="ko-KR" altLang="en-US" dirty="0"/>
              <a:t>은 </a:t>
            </a:r>
            <a:r>
              <a:rPr lang="en-US" altLang="ko-KR" dirty="0" err="1"/>
              <a:t>TypeError</a:t>
            </a:r>
            <a:r>
              <a:rPr lang="ko-KR" altLang="en-US" dirty="0"/>
              <a:t>를 발생시킵니다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8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__/__next__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iterator protocol</a:t>
            </a:r>
            <a:r>
              <a:rPr lang="ko-KR" altLang="en-US" dirty="0" smtClean="0"/>
              <a:t>은 기본으로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__/__next__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존재하는 객</a:t>
            </a:r>
            <a:r>
              <a:rPr lang="ko-KR" altLang="en-US" dirty="0"/>
              <a:t>체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54400"/>
            <a:ext cx="2812926" cy="133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3501008"/>
            <a:ext cx="432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&lt;class '</a:t>
            </a:r>
            <a:r>
              <a:rPr lang="en-US" altLang="ko-KR" sz="1400" dirty="0" err="1"/>
              <a:t>list_iterator</a:t>
            </a:r>
            <a:r>
              <a:rPr lang="en-US" altLang="ko-KR" sz="1400" dirty="0" smtClean="0"/>
              <a:t>'&gt;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['__class__', '__</a:t>
            </a:r>
            <a:r>
              <a:rPr lang="en-US" altLang="ko-KR" sz="1400" dirty="0" err="1"/>
              <a:t>delattr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__', '__doc__', '__</a:t>
            </a:r>
            <a:r>
              <a:rPr lang="en-US" altLang="ko-KR" sz="1400" dirty="0" err="1"/>
              <a:t>eq</a:t>
            </a:r>
            <a:r>
              <a:rPr lang="en-US" altLang="ko-KR" sz="1400" dirty="0"/>
              <a:t>__', '__format__', '__</a:t>
            </a:r>
            <a:r>
              <a:rPr lang="en-US" altLang="ko-KR" sz="1400" dirty="0" err="1"/>
              <a:t>ge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getattribute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gt</a:t>
            </a:r>
            <a:r>
              <a:rPr lang="en-US" altLang="ko-KR" sz="1400" dirty="0"/>
              <a:t>__', '__hash__', '__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iter</a:t>
            </a:r>
            <a:r>
              <a:rPr lang="en-US" altLang="ko-KR" sz="1400" dirty="0"/>
              <a:t>__', '__le__', '__</a:t>
            </a:r>
            <a:r>
              <a:rPr lang="en-US" altLang="ko-KR" sz="1400" dirty="0" err="1"/>
              <a:t>length_hint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lt</a:t>
            </a:r>
            <a:r>
              <a:rPr lang="en-US" altLang="ko-KR" sz="1400" dirty="0"/>
              <a:t>__', '__ne__', '__new__', '__next__', '__reduce__', '__</a:t>
            </a:r>
            <a:r>
              <a:rPr lang="en-US" altLang="ko-KR" sz="1400" dirty="0" err="1"/>
              <a:t>reduce_ex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repr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setattr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setstate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subclasshook</a:t>
            </a:r>
            <a:r>
              <a:rPr lang="en-US" altLang="ko-KR" sz="1400" dirty="0"/>
              <a:t>__']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5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057288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10000"/>
              </a:lnSpc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객체가 구현되는지</a:t>
            </a:r>
            <a:r>
              <a:rPr lang="en-US" altLang="ko-KR" dirty="0"/>
              <a:t>, 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인지</a:t>
            </a:r>
            <a:r>
              <a:rPr lang="en-US" altLang="ko-KR" dirty="0"/>
              <a:t>, iterator</a:t>
            </a:r>
            <a:r>
              <a:rPr lang="ko-KR" altLang="en-US" dirty="0"/>
              <a:t>를 얻기 위해 객체를 호출하는지 검사합니다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37338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6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10000"/>
              </a:lnSpc>
              <a:buNone/>
            </a:pPr>
            <a:r>
              <a:rPr lang="en-US" altLang="ko-KR" dirty="0"/>
              <a:t>2. 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가 구현되지 않았지만 </a:t>
            </a:r>
            <a:r>
              <a:rPr lang="en-US" altLang="ko-KR" dirty="0"/>
              <a:t>__</a:t>
            </a:r>
            <a:r>
              <a:rPr lang="en-US" altLang="ko-KR" dirty="0" err="1"/>
              <a:t>getitem</a:t>
            </a:r>
            <a:r>
              <a:rPr lang="en-US" altLang="ko-KR" dirty="0"/>
              <a:t>__</a:t>
            </a:r>
            <a:r>
              <a:rPr lang="ko-KR" altLang="en-US" dirty="0"/>
              <a:t>이 구현되면 </a:t>
            </a:r>
            <a:r>
              <a:rPr lang="en-US" altLang="ko-KR" dirty="0"/>
              <a:t>Python</a:t>
            </a:r>
            <a:r>
              <a:rPr lang="ko-KR" altLang="en-US" dirty="0"/>
              <a:t>은 인덱스 </a:t>
            </a:r>
            <a:r>
              <a:rPr lang="en-US" altLang="ko-KR" dirty="0"/>
              <a:t>0 (</a:t>
            </a:r>
            <a:r>
              <a:rPr lang="ko-KR" altLang="en-US" dirty="0"/>
              <a:t>제로</a:t>
            </a:r>
            <a:r>
              <a:rPr lang="en-US" altLang="ko-KR" dirty="0"/>
              <a:t>)</a:t>
            </a:r>
            <a:r>
              <a:rPr lang="ko-KR" altLang="en-US" dirty="0"/>
              <a:t>로부터 순서에 따라 항목을 꺼내려고 하는 반복자</a:t>
            </a:r>
            <a:r>
              <a:rPr lang="en-US" altLang="ko-KR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104456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0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next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sequence </a:t>
            </a:r>
            <a:r>
              <a:rPr lang="ko-KR" altLang="en-US" dirty="0" smtClean="0"/>
              <a:t>타입 등을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처리하면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객체가 만들어지고 실행됨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53" y="2708920"/>
            <a:ext cx="5976664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2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sentinel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내에 </a:t>
            </a:r>
            <a:r>
              <a:rPr lang="en-US" altLang="ko-KR" dirty="0" smtClean="0"/>
              <a:t>sentinel</a:t>
            </a:r>
            <a:r>
              <a:rPr lang="ko-KR" altLang="en-US" dirty="0" smtClean="0"/>
              <a:t>에 값이 </a:t>
            </a:r>
            <a:r>
              <a:rPr lang="ko-KR" altLang="en-US" dirty="0" err="1" smtClean="0"/>
              <a:t>세팅되면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callable(</a:t>
            </a:r>
            <a:r>
              <a:rPr lang="ko-KR" altLang="en-US" dirty="0" smtClean="0"/>
              <a:t>함수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결과가 </a:t>
            </a:r>
            <a:r>
              <a:rPr lang="en-US" altLang="ko-KR" dirty="0" err="1" smtClean="0"/>
              <a:t>setinel</a:t>
            </a:r>
            <a:r>
              <a:rPr lang="ko-KR" altLang="en-US" dirty="0" smtClean="0"/>
              <a:t>보다 작을 때까지만 실행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4"/>
            <a:ext cx="44862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7" y="3645024"/>
            <a:ext cx="331236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2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3212976"/>
            <a:ext cx="8371656" cy="2654424"/>
          </a:xfrm>
        </p:spPr>
        <p:txBody>
          <a:bodyPr>
            <a:noAutofit/>
          </a:bodyPr>
          <a:lstStyle/>
          <a:p>
            <a:pPr algn="r"/>
            <a:r>
              <a:rPr lang="ko-KR" altLang="en-US" sz="6000" dirty="0" smtClean="0"/>
              <a:t>반복자와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 </a:t>
            </a:r>
            <a:r>
              <a:rPr lang="ko-KR" altLang="en-US" sz="6000" dirty="0" err="1" smtClean="0"/>
              <a:t>생성자</a:t>
            </a:r>
            <a:r>
              <a:rPr lang="en-US" altLang="ko-KR" sz="6000" dirty="0"/>
              <a:t> </a:t>
            </a:r>
            <a:r>
              <a:rPr lang="ko-KR" altLang="en-US" sz="6000" dirty="0" smtClean="0"/>
              <a:t>이해</a:t>
            </a: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Iterator : </a:t>
            </a:r>
            <a:r>
              <a:rPr lang="en-US" altLang="ko-KR" dirty="0" err="1" smtClean="0"/>
              <a:t>getitem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클래스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getitem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Sentence </a:t>
            </a:r>
            <a:r>
              <a:rPr lang="ko-KR" altLang="en-US" dirty="0" smtClean="0"/>
              <a:t>클래스를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구조로 정의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미존재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" y="2636912"/>
            <a:ext cx="7705725" cy="36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335699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words</a:t>
            </a:r>
            <a:r>
              <a:rPr lang="ko-KR" altLang="en-US" dirty="0" smtClean="0"/>
              <a:t>라는 속성을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타입으로 만들어서 </a:t>
            </a:r>
            <a:r>
              <a:rPr lang="en-US" altLang="ko-KR" dirty="0" err="1" smtClean="0"/>
              <a:t>iterable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2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클래스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Sentence</a:t>
            </a:r>
            <a:r>
              <a:rPr lang="ko-KR" altLang="en-US" dirty="0" smtClean="0"/>
              <a:t>로 하나의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iterator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만들어서 실행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5435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4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Iterator : 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__/__next__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클래스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/next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SentenceIterator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en-US" altLang="ko-KR" dirty="0"/>
              <a:t>sequence </a:t>
            </a:r>
            <a:r>
              <a:rPr lang="ko-KR" altLang="en-US" dirty="0"/>
              <a:t>구조로 정의</a:t>
            </a:r>
            <a:r>
              <a:rPr lang="en-US" altLang="ko-KR" dirty="0"/>
              <a:t> 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 </a:t>
            </a:r>
            <a:r>
              <a:rPr lang="en-US" altLang="ko-KR" dirty="0"/>
              <a:t>/__next__ </a:t>
            </a:r>
            <a:r>
              <a:rPr lang="ko-KR" altLang="en-US" dirty="0"/>
              <a:t>존재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23" y="2708920"/>
            <a:ext cx="5524500" cy="41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2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클래스</a:t>
            </a:r>
            <a:r>
              <a:rPr lang="en-US" altLang="ko-KR" dirty="0"/>
              <a:t> 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Sequence</a:t>
            </a:r>
            <a:r>
              <a:rPr lang="en-US" altLang="ko-KR" dirty="0" err="1" smtClean="0"/>
              <a:t>Iterator</a:t>
            </a:r>
            <a:r>
              <a:rPr lang="ko-KR" altLang="en-US" dirty="0" smtClean="0"/>
              <a:t>를 실행해서 처리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8" y="3501008"/>
            <a:ext cx="7239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5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Iterator : next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피보너치를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for </a:t>
            </a:r>
            <a:r>
              <a:rPr lang="ko-KR" altLang="en-US" dirty="0" smtClean="0"/>
              <a:t>문으로 실행하면 </a:t>
            </a:r>
            <a:r>
              <a:rPr lang="en-US" altLang="ko-KR" dirty="0" smtClean="0"/>
              <a:t>next()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호출되어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이 나오면 끝냄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48672" cy="378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8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내림차순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for </a:t>
            </a:r>
            <a:r>
              <a:rPr lang="ko-KR" altLang="en-US" dirty="0" smtClean="0"/>
              <a:t>문으로 실행하면 </a:t>
            </a:r>
            <a:r>
              <a:rPr lang="en-US" altLang="ko-KR" dirty="0" smtClean="0"/>
              <a:t>next()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호출되어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이 나오면 끝냄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54461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올림차순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만들기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 내에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</a:t>
            </a:r>
            <a:r>
              <a:rPr lang="ko-KR" altLang="en-US" dirty="0" smtClean="0"/>
              <a:t>가 존재하고 이를 계속하게 부르는 </a:t>
            </a:r>
            <a:r>
              <a:rPr lang="en-US" altLang="ko-KR" dirty="0" smtClean="0"/>
              <a:t>next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정의 되어야 함</a:t>
            </a:r>
            <a:endParaRPr lang="en-US" altLang="ko-KR" dirty="0" smtClean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400600" cy="355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i</a:t>
            </a:r>
            <a:r>
              <a:rPr lang="en-US" altLang="ko-KR" dirty="0" smtClean="0"/>
              <a:t>terator/generator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3212976"/>
            <a:ext cx="8371656" cy="2654424"/>
          </a:xfrm>
        </p:spPr>
        <p:txBody>
          <a:bodyPr>
            <a:noAutofit/>
          </a:bodyPr>
          <a:lstStyle/>
          <a:p>
            <a:pPr algn="r"/>
            <a:r>
              <a:rPr lang="ko-KR" altLang="en-US" sz="6000" dirty="0" smtClean="0"/>
              <a:t>내장 타입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(</a:t>
            </a:r>
            <a:r>
              <a:rPr lang="en-US" altLang="ko-KR" sz="6000" dirty="0" err="1" smtClean="0"/>
              <a:t>iterable</a:t>
            </a:r>
            <a:r>
              <a:rPr lang="en-US" altLang="ko-KR" sz="6000" dirty="0" smtClean="0"/>
              <a:t>)</a:t>
            </a:r>
            <a:br>
              <a:rPr lang="en-US" altLang="ko-KR" sz="6000" dirty="0" smtClean="0"/>
            </a:br>
            <a:r>
              <a:rPr lang="ko-KR" altLang="en-US" sz="6000" dirty="0" smtClean="0"/>
              <a:t>이해하</a:t>
            </a:r>
            <a:r>
              <a:rPr lang="ko-KR" altLang="en-US" sz="6000" dirty="0"/>
              <a:t>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 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6936"/>
              </p:ext>
            </p:extLst>
          </p:nvPr>
        </p:nvGraphicFramePr>
        <p:xfrm>
          <a:off x="755576" y="1916834"/>
          <a:ext cx="7848872" cy="4464492"/>
        </p:xfrm>
        <a:graphic>
          <a:graphicData uri="http://schemas.openxmlformats.org/drawingml/2006/table">
            <a:tbl>
              <a:tblPr/>
              <a:tblGrid>
                <a:gridCol w="1800200"/>
                <a:gridCol w="1512168"/>
                <a:gridCol w="1872208"/>
                <a:gridCol w="2664296"/>
              </a:tblGrid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Callable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__call__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21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reversed__,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index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and</a:t>
                      </a:r>
                      <a:r>
                        <a:rPr lang="en-US" sz="1200" dirty="0">
                          <a:effectLst/>
                        </a:rPr>
                        <a:t> count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64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setitem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delitem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insert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Sequence </a:t>
                      </a:r>
                      <a:r>
                        <a:rPr lang="en-US" sz="1200" dirty="0" smtClean="0">
                          <a:effectLst/>
                        </a:rPr>
                        <a:t>methods and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 append</a:t>
                      </a:r>
                      <a:r>
                        <a:rPr lang="en-US" sz="1200" dirty="0">
                          <a:effectLst/>
                        </a:rPr>
                        <a:t>, reverse, extend,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</a:t>
                      </a:r>
                      <a:r>
                        <a:rPr lang="en-US" sz="1200" dirty="0" err="1" smtClean="0">
                          <a:effectLst/>
                        </a:rPr>
                        <a:t>pop,remove</a:t>
                      </a:r>
                      <a:r>
                        <a:rPr lang="en-US" sz="1200" dirty="0">
                          <a:effectLst/>
                        </a:rPr>
                        <a:t>, and __</a:t>
                      </a:r>
                      <a:r>
                        <a:rPr lang="en-US" sz="1200" dirty="0" err="1">
                          <a:effectLst/>
                        </a:rPr>
                        <a:t>iadd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47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ByteString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methods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MAPPING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46070"/>
              </p:ext>
            </p:extLst>
          </p:nvPr>
        </p:nvGraphicFramePr>
        <p:xfrm>
          <a:off x="755576" y="1772816"/>
          <a:ext cx="7848872" cy="3212938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1872208"/>
                <a:gridCol w="2736304"/>
              </a:tblGrid>
              <a:tr h="3961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Methods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1602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keys,</a:t>
                      </a: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items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values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get,</a:t>
                      </a: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eq</a:t>
                      </a:r>
                      <a:r>
                        <a:rPr lang="en-US" sz="1200" dirty="0">
                          <a:effectLst/>
                        </a:rPr>
                        <a:t>__,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 </a:t>
                      </a:r>
                      <a:r>
                        <a:rPr lang="en-US" sz="1200" dirty="0">
                          <a:effectLst/>
                        </a:rPr>
                        <a:t> __ne__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219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__getitem__, </a:t>
                      </a:r>
                      <a:endParaRPr lang="pt-BR" sz="1200" dirty="0" smtClean="0">
                        <a:effectLst/>
                      </a:endParaRPr>
                    </a:p>
                    <a:p>
                      <a:pPr algn="ctr"/>
                      <a:r>
                        <a:rPr lang="pt-BR" sz="1200" dirty="0" smtClean="0">
                          <a:effectLst/>
                        </a:rPr>
                        <a:t>__</a:t>
                      </a:r>
                      <a:r>
                        <a:rPr lang="pt-BR" sz="1200" dirty="0">
                          <a:effectLst/>
                        </a:rPr>
                        <a:t>setitem</a:t>
                      </a:r>
                      <a:r>
                        <a:rPr lang="pt-BR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200" dirty="0" smtClean="0">
                          <a:effectLst/>
                        </a:rPr>
                        <a:t>__</a:t>
                      </a:r>
                      <a:r>
                        <a:rPr lang="pt-BR" sz="1200" dirty="0">
                          <a:effectLst/>
                        </a:rPr>
                        <a:t>delitem</a:t>
                      </a:r>
                      <a:r>
                        <a:rPr lang="pt-BR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200" dirty="0">
                          <a:effectLst/>
                        </a:rPr>
                        <a:t> __iter</a:t>
                      </a:r>
                      <a:r>
                        <a:rPr lang="pt-BR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200" dirty="0" smtClean="0">
                          <a:effectLst/>
                        </a:rPr>
                        <a:t>__</a:t>
                      </a:r>
                      <a:r>
                        <a:rPr lang="pt-BR" sz="1200" dirty="0">
                          <a:effectLst/>
                        </a:rPr>
                        <a:t>len__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methods</a:t>
                      </a:r>
                    </a:p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 </a:t>
                      </a:r>
                      <a:r>
                        <a:rPr lang="en-US" sz="1200" dirty="0" smtClean="0">
                          <a:effectLst/>
                        </a:rPr>
                        <a:t>pop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</a:t>
                      </a:r>
                      <a:r>
                        <a:rPr lang="en-US" sz="1200" dirty="0" err="1" smtClean="0">
                          <a:effectLst/>
                        </a:rPr>
                        <a:t>popitem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clear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update,</a:t>
                      </a: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and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setdefault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0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내장타입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언어의 내장타입 클래스는 </a:t>
            </a:r>
            <a:r>
              <a:rPr lang="en-US" altLang="ko-KR" dirty="0" err="1" smtClean="0"/>
              <a:t>iterable</a:t>
            </a:r>
            <a:r>
              <a:rPr lang="ko-KR" altLang="en-US" dirty="0" smtClean="0"/>
              <a:t>이지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는 아님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13788"/>
            <a:ext cx="475252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578" y="2564904"/>
            <a:ext cx="378142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Iterable</a:t>
            </a:r>
            <a:r>
              <a:rPr lang="en-US" altLang="ko-KR" dirty="0" smtClean="0"/>
              <a:t> :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list instance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listiterator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list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새로운 </a:t>
            </a:r>
            <a:r>
              <a:rPr lang="en-US" altLang="ko-KR" dirty="0" err="1" smtClean="0"/>
              <a:t>listiterator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만들면 내부에 </a:t>
            </a:r>
            <a:r>
              <a:rPr lang="en-US" altLang="ko-KR" dirty="0" smtClean="0"/>
              <a:t>next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만들어짐</a:t>
            </a:r>
            <a:endParaRPr lang="en-US" altLang="ko-KR" dirty="0" smtClean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76875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for 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로 처리하므로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자동변환해서</a:t>
            </a:r>
            <a:r>
              <a:rPr lang="ko-KR" altLang="en-US" dirty="0" smtClean="0"/>
              <a:t> 처리함</a:t>
            </a:r>
            <a:endParaRPr lang="en-US" altLang="ko-KR" dirty="0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84984"/>
            <a:ext cx="432048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3212976"/>
            <a:ext cx="8371656" cy="2654424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err="1" smtClean="0"/>
              <a:t>Itertools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모</a:t>
            </a:r>
            <a:r>
              <a:rPr lang="ko-KR" altLang="en-US" sz="6000" dirty="0"/>
              <a:t>듈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이해하</a:t>
            </a:r>
            <a:r>
              <a:rPr lang="ko-KR" altLang="en-US" sz="6000" dirty="0"/>
              <a:t>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count/cycle/repeat </a:t>
            </a:r>
            <a:r>
              <a:rPr lang="ko-KR" altLang="en-US" dirty="0" smtClean="0"/>
              <a:t>증가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itertools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count</a:t>
            </a:r>
            <a:r>
              <a:rPr lang="en-US" altLang="ko-KR" dirty="0"/>
              <a:t>/cycle/repeat</a:t>
            </a:r>
            <a:r>
              <a:rPr lang="ko-KR" altLang="en-US" dirty="0" smtClean="0"/>
              <a:t>를 이용해서 증가 및 반복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4365104"/>
            <a:ext cx="35242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676401"/>
            <a:ext cx="8134350" cy="15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0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타입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언어의 내장타입 클래스는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, generator </a:t>
            </a:r>
            <a:r>
              <a:rPr lang="ko-KR" altLang="en-US" dirty="0" smtClean="0"/>
              <a:t>생성되면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로 처리가 가능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136904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3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accumulate : </a:t>
            </a:r>
            <a:r>
              <a:rPr lang="ko-KR" altLang="en-US" dirty="0" err="1" smtClean="0"/>
              <a:t>누적값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itertools</a:t>
            </a:r>
            <a:r>
              <a:rPr lang="en-US" altLang="ko-KR" dirty="0"/>
              <a:t>. accumulate 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이용해서 </a:t>
            </a:r>
            <a:r>
              <a:rPr lang="ko-KR" altLang="en-US" dirty="0" smtClean="0"/>
              <a:t>누적의 값을 구하기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9080"/>
            <a:ext cx="34956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6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chain : </a:t>
            </a:r>
            <a:r>
              <a:rPr lang="ko-KR" altLang="en-US" dirty="0"/>
              <a:t> </a:t>
            </a:r>
            <a:r>
              <a:rPr lang="ko-KR" altLang="en-US" dirty="0" smtClean="0"/>
              <a:t>연결하</a:t>
            </a:r>
            <a:r>
              <a:rPr lang="ko-KR" altLang="en-US" dirty="0"/>
              <a:t>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itertools</a:t>
            </a:r>
            <a:r>
              <a:rPr lang="en-US" altLang="ko-KR" dirty="0"/>
              <a:t>. chain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이용해서 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등을 연결하기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37" y="3573016"/>
            <a:ext cx="5400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0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 </a:t>
            </a:r>
            <a:r>
              <a:rPr lang="en-US" altLang="ko-KR" dirty="0" err="1"/>
              <a:t>Combinatoric</a:t>
            </a:r>
            <a:r>
              <a:rPr lang="en-US" altLang="ko-KR" dirty="0"/>
              <a:t> generators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Combinatoric</a:t>
            </a:r>
            <a:r>
              <a:rPr lang="en-US" altLang="ko-KR" dirty="0"/>
              <a:t> generators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Combinatoric</a:t>
            </a:r>
            <a:r>
              <a:rPr lang="en-US" altLang="ko-KR" dirty="0"/>
              <a:t> </a:t>
            </a:r>
            <a:r>
              <a:rPr lang="en-US" altLang="ko-KR" dirty="0" smtClean="0"/>
              <a:t>generators</a:t>
            </a:r>
            <a:r>
              <a:rPr lang="ko-KR" altLang="en-US" dirty="0" smtClean="0"/>
              <a:t>에 대한 함수들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2852936"/>
            <a:ext cx="795655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6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permutations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itertools</a:t>
            </a:r>
            <a:r>
              <a:rPr lang="en-US" altLang="ko-KR" dirty="0" smtClean="0"/>
              <a:t>.</a:t>
            </a:r>
            <a:r>
              <a:rPr lang="en-US" altLang="ko-KR" dirty="0"/>
              <a:t> combinations </a:t>
            </a:r>
            <a:r>
              <a:rPr lang="ko-KR" altLang="en-US" dirty="0" smtClean="0"/>
              <a:t>를 이용해서 조합을 구하기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68960"/>
            <a:ext cx="455066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3816424" cy="385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9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product: </a:t>
            </a:r>
            <a:r>
              <a:rPr lang="ko-KR" altLang="en-US" dirty="0" smtClean="0"/>
              <a:t>중복순열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itertools</a:t>
            </a:r>
            <a:r>
              <a:rPr lang="en-US" altLang="ko-KR" dirty="0" smtClean="0"/>
              <a:t>.</a:t>
            </a:r>
            <a:r>
              <a:rPr lang="en-US" altLang="ko-KR" dirty="0"/>
              <a:t> product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이용해서 조합을 구하기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4114800" cy="349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0" y="2852936"/>
            <a:ext cx="4248472" cy="349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5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combinations: </a:t>
            </a:r>
            <a:r>
              <a:rPr lang="ko-KR" altLang="en-US" dirty="0" smtClean="0"/>
              <a:t>조합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itertools</a:t>
            </a:r>
            <a:r>
              <a:rPr lang="en-US" altLang="ko-KR" dirty="0" smtClean="0"/>
              <a:t>.</a:t>
            </a:r>
            <a:r>
              <a:rPr lang="en-US" altLang="ko-KR" dirty="0"/>
              <a:t> combinations </a:t>
            </a:r>
            <a:r>
              <a:rPr lang="ko-KR" altLang="en-US" dirty="0" smtClean="0"/>
              <a:t>를 이용해서 조합을 구하기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24350"/>
            <a:ext cx="5688632" cy="220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3"/>
            <a:ext cx="656272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4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038600"/>
            <a:ext cx="8659688" cy="1828800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Generator </a:t>
            </a:r>
            <a:r>
              <a:rPr lang="en-US" altLang="ko-KR" sz="6000" dirty="0"/>
              <a:t/>
            </a:r>
            <a:br>
              <a:rPr lang="en-US" altLang="ko-KR" sz="6000" dirty="0"/>
            </a:br>
            <a:r>
              <a:rPr lang="ko-KR" altLang="en-US" sz="6000" dirty="0" smtClean="0"/>
              <a:t>이해하</a:t>
            </a:r>
            <a:r>
              <a:rPr lang="ko-KR" altLang="en-US" sz="6000" dirty="0"/>
              <a:t>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 </a:t>
            </a:r>
            <a:r>
              <a:rPr lang="en-US" altLang="ko-KR" dirty="0" smtClean="0"/>
              <a:t>generator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38572"/>
              </p:ext>
            </p:extLst>
          </p:nvPr>
        </p:nvGraphicFramePr>
        <p:xfrm>
          <a:off x="755576" y="1772816"/>
          <a:ext cx="7848872" cy="2736304"/>
        </p:xfrm>
        <a:graphic>
          <a:graphicData uri="http://schemas.openxmlformats.org/drawingml/2006/table">
            <a:tbl>
              <a:tblPr/>
              <a:tblGrid>
                <a:gridCol w="1512168"/>
                <a:gridCol w="1440160"/>
                <a:gridCol w="2016224"/>
                <a:gridCol w="288032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__next__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Generator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send, throw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close</a:t>
                      </a:r>
                      <a:r>
                        <a:rPr lang="en-US" sz="1200" dirty="0">
                          <a:effectLst/>
                        </a:rPr>
                        <a:t>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__next__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1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 smtClean="0"/>
              <a:t>class diagram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3111919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iterator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9592" y="4336055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generator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318566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Iterator</a:t>
            </a:r>
            <a:r>
              <a:rPr lang="ko-KR" altLang="en-US" dirty="0"/>
              <a:t>는 </a:t>
            </a:r>
            <a:r>
              <a:rPr lang="en-US" altLang="ko-KR" dirty="0"/>
              <a:t>next ()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사용하여 시퀀스의 다음 값을 가져 오는 객체입니다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175045" y="4435025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생성기는</a:t>
            </a:r>
            <a:r>
              <a:rPr lang="ko-KR" altLang="en-US" dirty="0" smtClean="0"/>
              <a:t> </a:t>
            </a:r>
            <a:r>
              <a:rPr lang="en-US" altLang="ko-KR" dirty="0"/>
              <a:t>yield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일련의 값을 생성하거나 산출하는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7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generator </a:t>
            </a:r>
            <a:r>
              <a:rPr lang="en-US" altLang="ko-KR" dirty="0" smtClean="0"/>
              <a:t> </a:t>
            </a:r>
            <a:r>
              <a:rPr lang="en-US" altLang="ko-KR" dirty="0"/>
              <a:t>types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generator  types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iterator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__, __next__</a:t>
            </a:r>
            <a:r>
              <a:rPr lang="ko-KR" altLang="en-US" dirty="0" smtClean="0"/>
              <a:t>와 </a:t>
            </a:r>
            <a:r>
              <a:rPr lang="en-US" altLang="ko-KR" dirty="0"/>
              <a:t>close, send, throw </a:t>
            </a:r>
            <a:r>
              <a:rPr lang="ko-KR" altLang="en-US" dirty="0" err="1"/>
              <a:t>메소드가</a:t>
            </a:r>
            <a:r>
              <a:rPr lang="ko-KR" altLang="en-US" dirty="0"/>
              <a:t> 추가  </a:t>
            </a:r>
            <a:r>
              <a:rPr lang="ko-KR" altLang="en-US" dirty="0" smtClean="0"/>
              <a:t>구현되어 있어야 함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627784" y="3861049"/>
            <a:ext cx="3600400" cy="1668412"/>
            <a:chOff x="2627784" y="4459322"/>
            <a:chExt cx="3600400" cy="760310"/>
          </a:xfrm>
        </p:grpSpPr>
        <p:sp>
          <p:nvSpPr>
            <p:cNvPr id="8" name="직사각형 7"/>
            <p:cNvSpPr/>
            <p:nvPr/>
          </p:nvSpPr>
          <p:spPr>
            <a:xfrm>
              <a:off x="2627784" y="4459322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Generator expression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27784" y="4886097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Generator functions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 generator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Generator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tuple(immutable)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comprehension</a:t>
            </a:r>
            <a:r>
              <a:rPr lang="ko-KR" altLang="en-US" dirty="0" smtClean="0"/>
              <a:t>이 존재하지 않고 </a:t>
            </a:r>
            <a:r>
              <a:rPr lang="en-US" altLang="ko-KR" dirty="0" smtClean="0"/>
              <a:t>syntax </a:t>
            </a:r>
            <a:r>
              <a:rPr lang="ko-KR" altLang="en-US" dirty="0" smtClean="0"/>
              <a:t>상으로 </a:t>
            </a:r>
            <a:r>
              <a:rPr lang="en-US" altLang="ko-KR" dirty="0" smtClean="0"/>
              <a:t>generator </a:t>
            </a:r>
            <a:r>
              <a:rPr lang="ko-KR" altLang="en-US" dirty="0" smtClean="0"/>
              <a:t>가 생성 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4699"/>
            <a:ext cx="381642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4008" y="3356992"/>
            <a:ext cx="39604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/>
              <a:t>generator object &lt;</a:t>
            </a:r>
            <a:r>
              <a:rPr lang="en-US" altLang="ko-KR" sz="1400" dirty="0" err="1"/>
              <a:t>genexpr</a:t>
            </a:r>
            <a:r>
              <a:rPr lang="en-US" altLang="ko-KR" sz="1400" dirty="0"/>
              <a:t>&gt; at 0x00000000051BB9E8&gt; </a:t>
            </a:r>
            <a:endParaRPr lang="en-US" altLang="ko-KR" sz="1400" dirty="0" smtClean="0"/>
          </a:p>
          <a:p>
            <a:r>
              <a:rPr lang="en-US" altLang="ko-KR" sz="1400" dirty="0" smtClean="0"/>
              <a:t>True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['__class__', '__del__', '__</a:t>
            </a:r>
            <a:r>
              <a:rPr lang="en-US" altLang="ko-KR" sz="1400" dirty="0" err="1"/>
              <a:t>delattr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__', '__doc__', '__</a:t>
            </a:r>
            <a:r>
              <a:rPr lang="en-US" altLang="ko-KR" sz="1400" dirty="0" err="1"/>
              <a:t>eq</a:t>
            </a:r>
            <a:r>
              <a:rPr lang="en-US" altLang="ko-KR" sz="1400" dirty="0"/>
              <a:t>__', '__format__', '__</a:t>
            </a:r>
            <a:r>
              <a:rPr lang="en-US" altLang="ko-KR" sz="1400" dirty="0" err="1"/>
              <a:t>ge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getattribute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gt</a:t>
            </a:r>
            <a:r>
              <a:rPr lang="en-US" altLang="ko-KR" sz="1400" dirty="0"/>
              <a:t>__', '__hash__', '__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iter</a:t>
            </a:r>
            <a:r>
              <a:rPr lang="en-US" altLang="ko-KR" sz="1400" dirty="0"/>
              <a:t>__', '__le__', '__</a:t>
            </a:r>
            <a:r>
              <a:rPr lang="en-US" altLang="ko-KR" sz="1400" dirty="0" err="1"/>
              <a:t>lt</a:t>
            </a:r>
            <a:r>
              <a:rPr lang="en-US" altLang="ko-KR" sz="1400" dirty="0"/>
              <a:t>__', '__name__', '__ne__', '__new__', '__next__', '__</a:t>
            </a:r>
            <a:r>
              <a:rPr lang="en-US" altLang="ko-KR" sz="1400" dirty="0" err="1"/>
              <a:t>qualname</a:t>
            </a:r>
            <a:r>
              <a:rPr lang="en-US" altLang="ko-KR" sz="1400" dirty="0"/>
              <a:t>__', '__reduce__', '__</a:t>
            </a:r>
            <a:r>
              <a:rPr lang="en-US" altLang="ko-KR" sz="1400" dirty="0" err="1"/>
              <a:t>reduce_ex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repr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setattr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subclasshook</a:t>
            </a:r>
            <a:r>
              <a:rPr lang="en-US" altLang="ko-KR" sz="1400" dirty="0"/>
              <a:t>__', 'close', '</a:t>
            </a:r>
            <a:r>
              <a:rPr lang="en-US" altLang="ko-KR" sz="1400" dirty="0" err="1"/>
              <a:t>gi_code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gi_frame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gi_running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gi_yieldfrom</a:t>
            </a:r>
            <a:r>
              <a:rPr lang="en-US" altLang="ko-KR" sz="1400" dirty="0"/>
              <a:t>', 'send', 'throw'] </a:t>
            </a:r>
          </a:p>
        </p:txBody>
      </p:sp>
    </p:spTree>
    <p:extLst>
      <p:ext uri="{BB962C8B-B14F-4D97-AF65-F5344CB8AC3E}">
        <p14:creationId xmlns:p14="http://schemas.microsoft.com/office/powerpoint/2010/main" val="3595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Generator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generator</a:t>
            </a:r>
            <a:r>
              <a:rPr lang="ko-KR" altLang="en-US" dirty="0" smtClean="0"/>
              <a:t>를 호출하면 </a:t>
            </a:r>
            <a:r>
              <a:rPr lang="en-US" altLang="ko-KR" dirty="0" smtClean="0"/>
              <a:t>next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하나씩 호출해야 함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StopIteration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발생하면 종료됨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2" y="3501008"/>
            <a:ext cx="3479914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29000"/>
            <a:ext cx="4262636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 generator </a:t>
            </a:r>
            <a:r>
              <a:rPr lang="ko-KR" altLang="en-US" dirty="0" smtClean="0"/>
              <a:t>직접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Generator </a:t>
            </a:r>
            <a:r>
              <a:rPr lang="ko-KR" altLang="en-US" dirty="0" smtClean="0"/>
              <a:t>호출 </a:t>
            </a:r>
            <a:r>
              <a:rPr lang="en-US" altLang="ko-KR" dirty="0" smtClean="0"/>
              <a:t>: send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send</a:t>
            </a:r>
            <a:r>
              <a:rPr lang="ko-KR" altLang="en-US" dirty="0" smtClean="0"/>
              <a:t>함수로 보낼 때는 일단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을 인자로 전달하고 처리해야 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561662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 </a:t>
            </a:r>
            <a:r>
              <a:rPr lang="en-US" altLang="ko-KR" dirty="0" smtClean="0"/>
              <a:t>unpack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Iterable</a:t>
            </a:r>
            <a:r>
              <a:rPr lang="en-US" altLang="ko-KR" dirty="0" smtClean="0"/>
              <a:t>/generator/file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unpack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, generator, file </a:t>
            </a:r>
            <a:r>
              <a:rPr lang="ko-KR" altLang="en-US" dirty="0" smtClean="0"/>
              <a:t>등도 모두 </a:t>
            </a:r>
            <a:r>
              <a:rPr lang="en-US" altLang="ko-KR" dirty="0" smtClean="0"/>
              <a:t>unpack</a:t>
            </a:r>
            <a:r>
              <a:rPr lang="ko-KR" altLang="en-US" dirty="0" smtClean="0"/>
              <a:t>처리가 가능함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24944"/>
            <a:ext cx="4104456" cy="360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371656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6000" dirty="0" smtClean="0"/>
              <a:t>generator</a:t>
            </a:r>
            <a:br>
              <a:rPr lang="en-US" altLang="ko-KR" sz="6000" dirty="0" smtClean="0"/>
            </a:br>
            <a:r>
              <a:rPr lang="en-US" altLang="ko-KR" sz="6000" dirty="0" smtClean="0"/>
              <a:t>(</a:t>
            </a:r>
            <a:r>
              <a:rPr lang="ko-KR" altLang="en-US" sz="6000" dirty="0" smtClean="0"/>
              <a:t>함수</a:t>
            </a:r>
            <a:r>
              <a:rPr lang="en-US" altLang="ko-KR" sz="6000" dirty="0" smtClean="0"/>
              <a:t>)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Yield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Iterator/Generator </a:t>
            </a:r>
            <a:r>
              <a:rPr lang="ko-KR" altLang="en-US" dirty="0" smtClean="0"/>
              <a:t>구조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Generator </a:t>
            </a:r>
            <a:r>
              <a:rPr lang="ko-KR" altLang="en-US" dirty="0" smtClean="0"/>
              <a:t>차이는 </a:t>
            </a:r>
            <a:r>
              <a:rPr lang="en-US" altLang="ko-KR" sz="2800" dirty="0" smtClean="0"/>
              <a:t>close, send, throw </a:t>
            </a:r>
            <a:r>
              <a:rPr lang="ko-KR" altLang="en-US" sz="2800" dirty="0" smtClean="0"/>
              <a:t>등의 </a:t>
            </a:r>
            <a:r>
              <a:rPr lang="ko-KR" altLang="en-US" sz="2800" dirty="0" err="1" smtClean="0"/>
              <a:t>메소드가</a:t>
            </a:r>
            <a:r>
              <a:rPr lang="ko-KR" altLang="en-US" sz="2800" dirty="0" smtClean="0"/>
              <a:t> 추가 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75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43597"/>
            <a:ext cx="36004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077072"/>
            <a:ext cx="35283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(&lt;class '</a:t>
            </a:r>
            <a:r>
              <a:rPr lang="en-US" altLang="ko-KR" sz="1200" dirty="0" err="1"/>
              <a:t>collections.abc.Iterable</a:t>
            </a:r>
            <a:r>
              <a:rPr lang="en-US" altLang="ko-KR" sz="1200" dirty="0"/>
              <a:t>'&gt;,) ['__</a:t>
            </a:r>
            <a:r>
              <a:rPr lang="en-US" altLang="ko-KR" sz="1200" dirty="0" err="1"/>
              <a:t>abstractmethods</a:t>
            </a:r>
            <a:r>
              <a:rPr lang="en-US" altLang="ko-KR" sz="1200" dirty="0"/>
              <a:t>__', '__class__', '__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__', '__doc__', '__</a:t>
            </a:r>
            <a:r>
              <a:rPr lang="en-US" altLang="ko-KR" sz="1200" dirty="0" err="1"/>
              <a:t>eq</a:t>
            </a:r>
            <a:r>
              <a:rPr lang="en-US" altLang="ko-KR" sz="1200" dirty="0"/>
              <a:t>__', '__format__', '__</a:t>
            </a:r>
            <a:r>
              <a:rPr lang="en-US" altLang="ko-KR" sz="1200" dirty="0" err="1"/>
              <a:t>ge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gt</a:t>
            </a:r>
            <a:r>
              <a:rPr lang="en-US" altLang="ko-KR" sz="1200" dirty="0"/>
              <a:t>__', '__hash__',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__', '__le__', '__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__', '__module__', '__ne__', '__new__', '__next__', '__reduce__', 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__', '__slots__', '__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__', '_</a:t>
            </a:r>
            <a:r>
              <a:rPr lang="en-US" altLang="ko-KR" sz="1200" dirty="0" err="1"/>
              <a:t>abc_cache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abc_negative_cache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abc_negative_cache_version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abc_registry</a:t>
            </a:r>
            <a:r>
              <a:rPr lang="en-US" altLang="ko-KR" sz="1200" dirty="0"/>
              <a:t>'] </a:t>
            </a:r>
            <a:endParaRPr lang="ko-KR" altLang="en-US" dirty="0"/>
          </a:p>
        </p:txBody>
      </p:sp>
      <p:pic>
        <p:nvPicPr>
          <p:cNvPr id="475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96952"/>
            <a:ext cx="3672408" cy="10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71796" y="4149080"/>
            <a:ext cx="35283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(&lt;class '</a:t>
            </a:r>
            <a:r>
              <a:rPr lang="en-US" altLang="ko-KR" sz="1200" dirty="0" err="1"/>
              <a:t>collections.abc.Iterator</a:t>
            </a:r>
            <a:r>
              <a:rPr lang="en-US" altLang="ko-KR" sz="1200" dirty="0"/>
              <a:t>'&gt;,) ['__</a:t>
            </a:r>
            <a:r>
              <a:rPr lang="en-US" altLang="ko-KR" sz="1200" dirty="0" err="1"/>
              <a:t>abstractmethods</a:t>
            </a:r>
            <a:r>
              <a:rPr lang="en-US" altLang="ko-KR" sz="1200" dirty="0"/>
              <a:t>__', '__class__', '__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__', '__doc__', '__</a:t>
            </a:r>
            <a:r>
              <a:rPr lang="en-US" altLang="ko-KR" sz="1200" dirty="0" err="1"/>
              <a:t>eq</a:t>
            </a:r>
            <a:r>
              <a:rPr lang="en-US" altLang="ko-KR" sz="1200" dirty="0"/>
              <a:t>__', '__format__', '__</a:t>
            </a:r>
            <a:r>
              <a:rPr lang="en-US" altLang="ko-KR" sz="1200" dirty="0" err="1"/>
              <a:t>ge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gt</a:t>
            </a:r>
            <a:r>
              <a:rPr lang="en-US" altLang="ko-KR" sz="1200" dirty="0"/>
              <a:t>__', '__hash__',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__', '__le__', '__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__', '__module__', '__ne__', '__new__', '__next__', '__reduce__', 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__', '__slots__', '__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__', '_</a:t>
            </a:r>
            <a:r>
              <a:rPr lang="en-US" altLang="ko-KR" sz="1200" dirty="0" err="1"/>
              <a:t>abc_cache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abc_negative_cache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abc_negative_cache_version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abc_registry</a:t>
            </a:r>
            <a:r>
              <a:rPr lang="en-US" altLang="ko-KR" sz="1200" dirty="0"/>
              <a:t>', 'close', 'send', 'throw']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5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 처리</a:t>
            </a:r>
            <a:r>
              <a:rPr lang="en-US" altLang="ko-KR" dirty="0" smtClean="0"/>
              <a:t>-yield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return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로 대체할 경우는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가 발생 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먼저 </a:t>
            </a:r>
            <a:r>
              <a:rPr lang="en-US" altLang="ko-KR" dirty="0"/>
              <a:t>yield </a:t>
            </a:r>
            <a:r>
              <a:rPr lang="ko-KR" altLang="en-US" dirty="0"/>
              <a:t>의 뜻을 알아보면</a:t>
            </a:r>
            <a:r>
              <a:rPr lang="en-US" altLang="ko-KR" dirty="0"/>
              <a:t>, </a:t>
            </a:r>
            <a:r>
              <a:rPr lang="ko-KR" altLang="en-US" dirty="0"/>
              <a:t>여기서는 </a:t>
            </a:r>
            <a:r>
              <a:rPr lang="en-US" altLang="ko-KR" dirty="0"/>
              <a:t>'</a:t>
            </a:r>
            <a:r>
              <a:rPr lang="ko-KR" altLang="en-US" dirty="0"/>
              <a:t>내다</a:t>
            </a:r>
            <a:r>
              <a:rPr lang="en-US" altLang="ko-KR" dirty="0"/>
              <a:t>, </a:t>
            </a:r>
            <a:r>
              <a:rPr lang="ko-KR" altLang="en-US" dirty="0"/>
              <a:t>산출하다</a:t>
            </a:r>
            <a:r>
              <a:rPr lang="en-US" altLang="ko-KR" dirty="0"/>
              <a:t>' </a:t>
            </a:r>
            <a:r>
              <a:rPr lang="ko-KR" altLang="en-US" dirty="0"/>
              <a:t>정도의 뜻으로 보인다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yield </a:t>
            </a:r>
            <a:r>
              <a:rPr lang="ko-KR" altLang="en-US" dirty="0"/>
              <a:t>를 사용하면 값을 바로 반환하는 것이 아니고</a:t>
            </a:r>
            <a:r>
              <a:rPr lang="en-US" altLang="ko-KR" dirty="0"/>
              <a:t>, next() </a:t>
            </a:r>
            <a:r>
              <a:rPr lang="ko-KR" altLang="en-US" dirty="0"/>
              <a:t>를 통해 </a:t>
            </a:r>
            <a:r>
              <a:rPr lang="en-US" altLang="ko-KR" dirty="0"/>
              <a:t>iteration </a:t>
            </a:r>
            <a:r>
              <a:rPr lang="ko-KR" altLang="en-US" dirty="0"/>
              <a:t>이 소진될 때까지 순차적으로 진행되며 값을 반환하고</a:t>
            </a:r>
            <a:r>
              <a:rPr lang="en-US" altLang="ko-KR" dirty="0"/>
              <a:t>, 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 처리</a:t>
            </a:r>
            <a:r>
              <a:rPr lang="en-US" altLang="ko-KR" dirty="0" smtClean="0"/>
              <a:t>-</a:t>
            </a:r>
            <a:r>
              <a:rPr lang="en-US" altLang="ko-KR" dirty="0" smtClean="0"/>
              <a:t>yield from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3.3</a:t>
            </a:r>
            <a:r>
              <a:rPr lang="ko-KR" altLang="en-US" dirty="0" smtClean="0"/>
              <a:t>버전부터 </a:t>
            </a:r>
            <a:r>
              <a:rPr lang="en-US" altLang="ko-KR" dirty="0" smtClean="0"/>
              <a:t>yield from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한번 축약해서 처리가 가능함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2976"/>
            <a:ext cx="31718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35337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일반함수와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일반 함수는 함수가 호출되면 결과값을 </a:t>
            </a:r>
            <a:r>
              <a:rPr lang="ko-KR" altLang="en-US" dirty="0" err="1" smtClean="0"/>
              <a:t>리턴하고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함수는 </a:t>
            </a:r>
            <a:r>
              <a:rPr lang="ko-KR" altLang="en-US" dirty="0" err="1" smtClean="0"/>
              <a:t>생성자객체를</a:t>
            </a:r>
            <a:r>
              <a:rPr lang="ko-KR" altLang="en-US" dirty="0" smtClean="0"/>
              <a:t> 생성한 후에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로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852936"/>
            <a:ext cx="3943350" cy="364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3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Generation :function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함수를 호출해도 계속 저장 함수를 호출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처리가 종료되면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발생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48101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9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반복 호출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함수도 호출 방법에 따라 다양한 구현 및 처리가 가능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140968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재귀</a:t>
            </a:r>
            <a:r>
              <a:rPr lang="en-US" altLang="ko-KR" dirty="0" smtClean="0"/>
              <a:t>)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149080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특정 시점 호출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59632" y="5157192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부분 호출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321297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인자값을</a:t>
            </a:r>
            <a:r>
              <a:rPr lang="ko-KR" altLang="en-US" dirty="0" smtClean="0"/>
              <a:t> 바꿔가면 처리가 완료 </a:t>
            </a:r>
            <a:r>
              <a:rPr lang="ko-KR" altLang="en-US" dirty="0" err="1" smtClean="0"/>
              <a:t>될때까지</a:t>
            </a:r>
            <a:r>
              <a:rPr lang="ko-KR" altLang="en-US" dirty="0" smtClean="0"/>
              <a:t> 연속해서 호출하여 처리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4294837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구동시켜 필요한 시점에 호출하여 결과 처리</a:t>
            </a:r>
            <a:r>
              <a:rPr lang="en-US" altLang="ko-KR" dirty="0" smtClean="0"/>
              <a:t>(iteration, generation)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5308815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인자별로</a:t>
            </a:r>
            <a:r>
              <a:rPr lang="ko-KR" altLang="en-US" dirty="0" smtClean="0"/>
              <a:t> 분리하여 호출하면서 연결해서 결과를 처리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Generator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단일호출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Yield</a:t>
            </a:r>
            <a:r>
              <a:rPr lang="ko-KR" altLang="en-US" dirty="0" smtClean="0"/>
              <a:t>에 값을 부여해서  함수 처리</a:t>
            </a:r>
            <a:endParaRPr lang="ko-KR" alt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482453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 smtClean="0"/>
              <a:t>연속 호출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함수를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(next())</a:t>
            </a:r>
            <a:r>
              <a:rPr lang="ko-KR" altLang="en-US" dirty="0" smtClean="0"/>
              <a:t>해도 계속 저장 함수를 호출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처리가 종료되면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발생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564904"/>
            <a:ext cx="6229350" cy="407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7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재귀호출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함수가 여러 번 호출될 것을 기준으로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작성해서 동일한 함수를 연속적으로 처리할 </a:t>
            </a:r>
            <a:r>
              <a:rPr lang="ko-KR" altLang="en-US" dirty="0" err="1" smtClean="0"/>
              <a:t>도록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35699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자신의 함수를 계속 호출하면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새로운 함수 영역이 생겨서 처리한다</a:t>
            </a:r>
            <a:endParaRPr lang="ko-KR" altLang="en-US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709471"/>
            <a:ext cx="5544616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123728" y="3501008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3"/>
            <a:endCxn id="6" idx="1"/>
          </p:cNvCxnSpPr>
          <p:nvPr/>
        </p:nvCxnSpPr>
        <p:spPr>
          <a:xfrm>
            <a:off x="3635896" y="3681028"/>
            <a:ext cx="3168352" cy="276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 smtClean="0"/>
              <a:t>재</a:t>
            </a:r>
            <a:r>
              <a:rPr lang="ko-KR" altLang="en-US" dirty="0"/>
              <a:t>귀</a:t>
            </a:r>
            <a:r>
              <a:rPr lang="ko-KR" altLang="en-US" dirty="0" smtClean="0"/>
              <a:t>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recursive </a:t>
            </a:r>
            <a:r>
              <a:rPr lang="ko-KR" altLang="en-US" dirty="0" smtClean="0"/>
              <a:t>함수 호출 대신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무한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로 작동 시키고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함수로 재귀호출을 처리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err="1" smtClean="0"/>
              <a:t>생성자함수를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close</a:t>
            </a:r>
            <a:r>
              <a:rPr lang="ko-KR" altLang="en-US" dirty="0"/>
              <a:t> </a:t>
            </a:r>
            <a:r>
              <a:rPr lang="ko-KR" altLang="en-US" dirty="0" smtClean="0"/>
              <a:t>시키면 더 이상 호출이 안됨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3068960"/>
            <a:ext cx="5962650" cy="362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추상클래스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371656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coroutine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Coroutine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coroutine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이유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4502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coroutine</a:t>
            </a:r>
            <a:r>
              <a:rPr lang="ko-KR" altLang="en-US" dirty="0" smtClean="0"/>
              <a:t>은 </a:t>
            </a:r>
            <a:r>
              <a:rPr lang="ko-KR" altLang="en-US" dirty="0"/>
              <a:t>특정 위치에서 실행을 일시 중단하고 다시 시작할 </a:t>
            </a:r>
            <a:r>
              <a:rPr lang="ko-KR" altLang="en-US" dirty="0" err="1"/>
              <a:t>수있는</a:t>
            </a:r>
            <a:r>
              <a:rPr lang="ko-KR" altLang="en-US" dirty="0"/>
              <a:t> 여러 진입 점을 허용하여 비 선점 멀티 </a:t>
            </a:r>
            <a:r>
              <a:rPr lang="ko-KR" altLang="en-US" dirty="0" err="1"/>
              <a:t>태스킹을</a:t>
            </a:r>
            <a:r>
              <a:rPr lang="ko-KR" altLang="en-US" dirty="0"/>
              <a:t> 위해 서브 루틴을 일반화하는 컴퓨터 프로그램 구성 </a:t>
            </a:r>
            <a:r>
              <a:rPr lang="ko-KR" altLang="en-US" dirty="0" err="1" smtClean="0"/>
              <a:t>요소입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Coroutine</a:t>
            </a:r>
            <a:r>
              <a:rPr lang="ko-KR" altLang="en-US" dirty="0" smtClean="0"/>
              <a:t>은 협동 </a:t>
            </a:r>
            <a:r>
              <a:rPr lang="ko-KR" altLang="en-US" dirty="0"/>
              <a:t>작업</a:t>
            </a:r>
            <a:r>
              <a:rPr lang="en-US" altLang="ko-KR" dirty="0"/>
              <a:t>, </a:t>
            </a:r>
            <a:r>
              <a:rPr lang="ko-KR" altLang="en-US" dirty="0"/>
              <a:t>예외</a:t>
            </a:r>
            <a:r>
              <a:rPr lang="en-US" altLang="ko-KR" dirty="0"/>
              <a:t>, </a:t>
            </a:r>
            <a:r>
              <a:rPr lang="ko-KR" altLang="en-US" dirty="0"/>
              <a:t>이벤트 루프</a:t>
            </a:r>
            <a:r>
              <a:rPr lang="en-US" altLang="ko-KR" dirty="0"/>
              <a:t>, </a:t>
            </a:r>
            <a:r>
              <a:rPr lang="ko-KR" altLang="en-US" dirty="0"/>
              <a:t>반복자</a:t>
            </a:r>
            <a:r>
              <a:rPr lang="en-US" altLang="ko-KR" dirty="0"/>
              <a:t>, </a:t>
            </a:r>
            <a:r>
              <a:rPr lang="ko-KR" altLang="en-US" dirty="0"/>
              <a:t>무한 목록 및 파이프와 같이 익숙한 프로그램 구성 요소를 구현하는 데 </a:t>
            </a:r>
            <a:r>
              <a:rPr lang="ko-KR" altLang="en-US" dirty="0" smtClean="0"/>
              <a:t>적합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3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80294"/>
              </p:ext>
            </p:extLst>
          </p:nvPr>
        </p:nvGraphicFramePr>
        <p:xfrm>
          <a:off x="755576" y="3356992"/>
          <a:ext cx="7848872" cy="1252938"/>
        </p:xfrm>
        <a:graphic>
          <a:graphicData uri="http://schemas.openxmlformats.org/drawingml/2006/table">
            <a:tbl>
              <a:tblPr/>
              <a:tblGrid>
                <a:gridCol w="1364320"/>
                <a:gridCol w="1876040"/>
                <a:gridCol w="2232248"/>
                <a:gridCol w="2376264"/>
              </a:tblGrid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Awaitable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__await__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Coroutine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Awaitable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send, throw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close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Generator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생성이고 </a:t>
            </a:r>
            <a:r>
              <a:rPr lang="en-US" altLang="ko-KR" dirty="0" err="1" smtClean="0"/>
              <a:t>coroutine</a:t>
            </a:r>
            <a:r>
              <a:rPr lang="ko-KR" altLang="en-US" dirty="0" smtClean="0"/>
              <a:t>은 데이터</a:t>
            </a:r>
            <a:r>
              <a:rPr lang="ko-KR" altLang="en-US" dirty="0"/>
              <a:t>의</a:t>
            </a:r>
            <a:r>
              <a:rPr lang="ko-KR" altLang="en-US" dirty="0" smtClean="0"/>
              <a:t> 소비를 처리하므로 </a:t>
            </a:r>
            <a:r>
              <a:rPr lang="en-US" altLang="ko-KR" dirty="0" smtClean="0"/>
              <a:t>send</a:t>
            </a:r>
            <a:r>
              <a:rPr lang="ko-KR" altLang="en-US" dirty="0" smtClean="0"/>
              <a:t>로 데이터를 전달해야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9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Coroutine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</a:t>
            </a:r>
            <a:r>
              <a:rPr lang="ko-KR" altLang="en-US" dirty="0"/>
              <a:t>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send</a:t>
            </a:r>
            <a:r>
              <a:rPr lang="ko-KR" altLang="en-US" dirty="0" smtClean="0"/>
              <a:t>로 초기화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변수에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를 할당할 경우 이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함수에 값을 </a:t>
            </a:r>
            <a:r>
              <a:rPr lang="en-US" altLang="ko-KR" dirty="0" smtClean="0"/>
              <a:t>send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를 전달해서 초기화</a:t>
            </a:r>
            <a:endParaRPr lang="ko-KR" altLang="en-US" dirty="0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12976"/>
            <a:ext cx="3333353" cy="289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next </a:t>
            </a:r>
            <a:r>
              <a:rPr lang="ko-KR" altLang="en-US" dirty="0" smtClean="0"/>
              <a:t>함수로 초기화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코루틴을</a:t>
            </a:r>
            <a:r>
              <a:rPr lang="ko-KR" altLang="en-US" dirty="0" smtClean="0"/>
              <a:t> 최초 실행여부를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함수로 초기처리가 필요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3400425" cy="322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6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</a:t>
            </a:r>
            <a:r>
              <a:rPr lang="ko-KR" altLang="en-US" dirty="0" smtClean="0"/>
              <a:t>를 이용해서 초기화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Decorator</a:t>
            </a:r>
            <a:r>
              <a:rPr lang="ko-KR" altLang="en-US" dirty="0" smtClean="0"/>
              <a:t>로 부분에 초기화를 넣어 실행함수를 처리하도록 정의하고 실행함수에 실행부분을 처리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768752" cy="392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Coroutine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generator </a:t>
            </a:r>
            <a:r>
              <a:rPr lang="en-US" altLang="ko-KR" dirty="0" err="1" smtClean="0"/>
              <a:t>vs.c</a:t>
            </a:r>
            <a:r>
              <a:rPr lang="en-US" altLang="ko-KR" dirty="0" err="1" smtClean="0"/>
              <a:t>oroutine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생성자는</a:t>
            </a:r>
            <a:r>
              <a:rPr lang="ko-KR" altLang="en-US" dirty="0" smtClean="0"/>
              <a:t> 데이터를 생성하므로 반복자 처리하면 되지만 </a:t>
            </a:r>
            <a:r>
              <a:rPr lang="en-US" altLang="ko-KR" dirty="0" err="1" smtClean="0"/>
              <a:t>coroutine</a:t>
            </a:r>
            <a:r>
              <a:rPr lang="ko-KR" altLang="en-US" dirty="0" smtClean="0"/>
              <a:t>은 데이터를 전달해야 하므로 실세 </a:t>
            </a:r>
            <a:r>
              <a:rPr lang="en-US" altLang="ko-KR" dirty="0" err="1" smtClean="0"/>
              <a:t>coroutine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 데이터를 소비해야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79</a:t>
            </a:fld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31242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48472"/>
            <a:ext cx="3276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5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 smtClean="0"/>
              <a:t>class diagram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81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55272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52120" y="623731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Fluent python </a:t>
            </a:r>
            <a:r>
              <a:rPr lang="ko-KR" altLang="en-US" dirty="0" smtClean="0"/>
              <a:t>참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3801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generator </a:t>
            </a:r>
            <a:r>
              <a:rPr lang="en-US" altLang="ko-KR" dirty="0" err="1" smtClean="0"/>
              <a:t>vs.c</a:t>
            </a:r>
            <a:r>
              <a:rPr lang="en-US" altLang="ko-KR" dirty="0" err="1" smtClean="0"/>
              <a:t>oroutine</a:t>
            </a:r>
            <a:r>
              <a:rPr lang="en-US" altLang="ko-KR" dirty="0" smtClean="0"/>
              <a:t>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yield</a:t>
            </a:r>
            <a:r>
              <a:rPr lang="ko-KR" altLang="en-US" dirty="0"/>
              <a:t>를 문을 보시면</a:t>
            </a:r>
            <a:r>
              <a:rPr lang="en-US" altLang="ko-KR" dirty="0"/>
              <a:t>, </a:t>
            </a:r>
            <a:r>
              <a:rPr lang="ko-KR" altLang="en-US" dirty="0"/>
              <a:t>뒤에 변수가 </a:t>
            </a:r>
            <a:r>
              <a:rPr lang="ko-KR" altLang="en-US" dirty="0" smtClean="0"/>
              <a:t>없을 경우는  </a:t>
            </a:r>
            <a:r>
              <a:rPr lang="en-US" altLang="ko-KR" dirty="0"/>
              <a:t>yield</a:t>
            </a:r>
            <a:r>
              <a:rPr lang="ko-KR" altLang="en-US" dirty="0"/>
              <a:t>를 입력으로 </a:t>
            </a:r>
            <a:r>
              <a:rPr lang="ko-KR" altLang="en-US" dirty="0" smtClean="0"/>
              <a:t>받고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coroutine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변수가 있을 경우는 출력</a:t>
            </a:r>
            <a:r>
              <a:rPr lang="en-US" altLang="ko-KR" dirty="0" smtClean="0"/>
              <a:t>(generator)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56992"/>
            <a:ext cx="33051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26955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6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연계 처리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Generator </a:t>
            </a:r>
            <a:r>
              <a:rPr lang="ko-KR" altLang="en-US" dirty="0" smtClean="0"/>
              <a:t>함수간 정보 전달을 위해서는 </a:t>
            </a:r>
            <a:r>
              <a:rPr lang="en-US" altLang="ko-KR" dirty="0" smtClean="0"/>
              <a:t>send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52936"/>
            <a:ext cx="4392488" cy="373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23528" y="4246984"/>
            <a:ext cx="3960440" cy="838200"/>
            <a:chOff x="323528" y="4246984"/>
            <a:chExt cx="4691062" cy="838200"/>
          </a:xfrm>
        </p:grpSpPr>
        <p:grpSp>
          <p:nvGrpSpPr>
            <p:cNvPr id="14" name="그룹 13"/>
            <p:cNvGrpSpPr/>
            <p:nvPr/>
          </p:nvGrpSpPr>
          <p:grpSpPr>
            <a:xfrm>
              <a:off x="323528" y="4246984"/>
              <a:ext cx="3848100" cy="838200"/>
              <a:chOff x="251520" y="4365104"/>
              <a:chExt cx="3848100" cy="838200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4365104"/>
                <a:ext cx="3848100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3313180" y="4365104"/>
                <a:ext cx="610748" cy="72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665" y="4293401"/>
              <a:ext cx="16859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25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연계 처리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 내부에서 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send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82</a:t>
            </a:fld>
            <a:endParaRPr lang="ko-KR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35289"/>
            <a:ext cx="4528170" cy="361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23528" y="4246984"/>
            <a:ext cx="3848100" cy="838200"/>
            <a:chOff x="251520" y="4365104"/>
            <a:chExt cx="3848100" cy="8382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365104"/>
              <a:ext cx="38481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3313180" y="4365104"/>
              <a:ext cx="610748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7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3212976"/>
            <a:ext cx="8371656" cy="2654424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Iterator</a:t>
            </a:r>
            <a:br>
              <a:rPr lang="en-US" altLang="ko-KR" sz="6000" dirty="0" smtClean="0"/>
            </a:br>
            <a:r>
              <a:rPr lang="ko-KR" altLang="en-US" sz="6000" dirty="0" smtClean="0"/>
              <a:t>이</a:t>
            </a:r>
            <a:r>
              <a:rPr lang="ko-KR" altLang="en-US" sz="6000" dirty="0"/>
              <a:t>해</a:t>
            </a: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61248</TotalTime>
  <Words>1771</Words>
  <Application>Microsoft Office PowerPoint</Application>
  <PresentationFormat>화면 슬라이드 쇼(4:3)</PresentationFormat>
  <Paragraphs>375</Paragraphs>
  <Slides>82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3" baseType="lpstr">
      <vt:lpstr>가을</vt:lpstr>
      <vt:lpstr>Python  반복자/생성자이해하기</vt:lpstr>
      <vt:lpstr>반복자와  생성자 이해</vt:lpstr>
      <vt:lpstr> iterator/generator</vt:lpstr>
      <vt:lpstr> iterator 타입 관계</vt:lpstr>
      <vt:lpstr> collections.abc 모듈 diagram</vt:lpstr>
      <vt:lpstr> Iterator/Generator 구조</vt:lpstr>
      <vt:lpstr>추상클래스 관계</vt:lpstr>
      <vt:lpstr> collections.abc 모듈 diagram</vt:lpstr>
      <vt:lpstr>Iterator 이해</vt:lpstr>
      <vt:lpstr>Iterable/iterator 이해</vt:lpstr>
      <vt:lpstr> collections.abc 모듈 관계</vt:lpstr>
      <vt:lpstr> iterable과 iterator의 차이</vt:lpstr>
      <vt:lpstr> iterator types 타입 구조</vt:lpstr>
      <vt:lpstr> iter 함수의 특징</vt:lpstr>
      <vt:lpstr> __iter__/__next__</vt:lpstr>
      <vt:lpstr> iter 함수의 특징 : 예시 1</vt:lpstr>
      <vt:lpstr> iter 함수의 특징 : 예시 2</vt:lpstr>
      <vt:lpstr> next 함수 처리</vt:lpstr>
      <vt:lpstr>sentinel</vt:lpstr>
      <vt:lpstr>Iterator : getitem</vt:lpstr>
      <vt:lpstr>사용자 정의 클래스 :getitem</vt:lpstr>
      <vt:lpstr>사용자 정의 클래스: iter 처리</vt:lpstr>
      <vt:lpstr>Iterator : __iter__/__next__</vt:lpstr>
      <vt:lpstr>사용자 정의 클래스 : iter/next</vt:lpstr>
      <vt:lpstr>사용자 정의 클래스  실행</vt:lpstr>
      <vt:lpstr>Iterator : next 메소드</vt:lpstr>
      <vt:lpstr>피보너치를 만들기</vt:lpstr>
      <vt:lpstr>내림차순 Iterator 만들기</vt:lpstr>
      <vt:lpstr>올림차순 Iterator 만들기 </vt:lpstr>
      <vt:lpstr>내장 타입 (iterable) 이해하기 </vt:lpstr>
      <vt:lpstr>Iterable </vt:lpstr>
      <vt:lpstr>SEQUENCE  상속 class</vt:lpstr>
      <vt:lpstr>MAPPING 모듈 관계</vt:lpstr>
      <vt:lpstr> 내장타입 클래스 </vt:lpstr>
      <vt:lpstr>Iterable : list</vt:lpstr>
      <vt:lpstr> list instance  listiterator</vt:lpstr>
      <vt:lpstr> for 문의 특징</vt:lpstr>
      <vt:lpstr>Itertools 모듈 이해하기 </vt:lpstr>
      <vt:lpstr> count/cycle/repeat 증가</vt:lpstr>
      <vt:lpstr> accumulate : 누적값</vt:lpstr>
      <vt:lpstr> chain :  연결하기</vt:lpstr>
      <vt:lpstr>  Combinatoric generators</vt:lpstr>
      <vt:lpstr>Combinatoric generators</vt:lpstr>
      <vt:lpstr>permutations: 순열</vt:lpstr>
      <vt:lpstr>product: 중복순열</vt:lpstr>
      <vt:lpstr> combinations: 조합</vt:lpstr>
      <vt:lpstr>Generator  이해하기 </vt:lpstr>
      <vt:lpstr>  generator 관계</vt:lpstr>
      <vt:lpstr> collections.abc 모듈 관계</vt:lpstr>
      <vt:lpstr>  generator  types 타입 구조</vt:lpstr>
      <vt:lpstr>  generator 표현식</vt:lpstr>
      <vt:lpstr>Generator 생성</vt:lpstr>
      <vt:lpstr>Generator 호출</vt:lpstr>
      <vt:lpstr>  generator 직접 처리</vt:lpstr>
      <vt:lpstr>Generator 호출 : send</vt:lpstr>
      <vt:lpstr>  unpack 처리</vt:lpstr>
      <vt:lpstr>Iterable/generator/file unpack</vt:lpstr>
      <vt:lpstr>  generator (함수) </vt:lpstr>
      <vt:lpstr>Yield 결과</vt:lpstr>
      <vt:lpstr>함수 결과 처리-yield</vt:lpstr>
      <vt:lpstr>함수 결과 처리-yield from</vt:lpstr>
      <vt:lpstr> 일반함수와 생성자 함수 비교</vt:lpstr>
      <vt:lpstr>Generation :function</vt:lpstr>
      <vt:lpstr>반복 호출 방법</vt:lpstr>
      <vt:lpstr>함수 반복 호출</vt:lpstr>
      <vt:lpstr>Generator 함수 : 단일호출 </vt:lpstr>
      <vt:lpstr>Generator 함수 : 연속 호출 </vt:lpstr>
      <vt:lpstr>일반함수 재귀호출</vt:lpstr>
      <vt:lpstr>Generator 함수 : 재귀 호출 </vt:lpstr>
      <vt:lpstr>  coroutine </vt:lpstr>
      <vt:lpstr>Coroutine 기본 </vt:lpstr>
      <vt:lpstr> coroutine 사용 이유</vt:lpstr>
      <vt:lpstr> collections.abc 모듈 관계</vt:lpstr>
      <vt:lpstr>Coroutine 초기화 </vt:lpstr>
      <vt:lpstr>send로 초기화 </vt:lpstr>
      <vt:lpstr>next 함수로 초기화 </vt:lpstr>
      <vt:lpstr>Decorator를 이용해서 초기화 </vt:lpstr>
      <vt:lpstr>Coroutine 처리 </vt:lpstr>
      <vt:lpstr> generator vs.coroutine 1</vt:lpstr>
      <vt:lpstr> generator vs.coroutine 2</vt:lpstr>
      <vt:lpstr>Generator 함수 :  연계 처리 </vt:lpstr>
      <vt:lpstr>Generator 함수 :  연계 처리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719</cp:revision>
  <cp:lastPrinted>2017-01-10T02:56:25Z</cp:lastPrinted>
  <dcterms:created xsi:type="dcterms:W3CDTF">2015-12-01T07:34:30Z</dcterms:created>
  <dcterms:modified xsi:type="dcterms:W3CDTF">2017-01-10T08:16:07Z</dcterms:modified>
</cp:coreProperties>
</file>