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4"/>
  </p:notesMasterIdLst>
  <p:sldIdLst>
    <p:sldId id="256" r:id="rId2"/>
    <p:sldId id="1212" r:id="rId3"/>
    <p:sldId id="1213" r:id="rId4"/>
    <p:sldId id="1214" r:id="rId5"/>
    <p:sldId id="1190" r:id="rId6"/>
    <p:sldId id="1200" r:id="rId7"/>
    <p:sldId id="1201" r:id="rId8"/>
    <p:sldId id="1181" r:id="rId9"/>
    <p:sldId id="1177" r:id="rId10"/>
    <p:sldId id="1178" r:id="rId11"/>
    <p:sldId id="1187" r:id="rId12"/>
    <p:sldId id="1188" r:id="rId13"/>
    <p:sldId id="1189" r:id="rId14"/>
    <p:sldId id="1186" r:id="rId15"/>
    <p:sldId id="1183" r:id="rId16"/>
    <p:sldId id="1185" r:id="rId17"/>
    <p:sldId id="1184" r:id="rId18"/>
    <p:sldId id="1191" r:id="rId19"/>
    <p:sldId id="1195" r:id="rId20"/>
    <p:sldId id="1197" r:id="rId21"/>
    <p:sldId id="1196" r:id="rId22"/>
    <p:sldId id="1199" r:id="rId23"/>
    <p:sldId id="1198" r:id="rId24"/>
    <p:sldId id="1194" r:id="rId25"/>
    <p:sldId id="1202" r:id="rId26"/>
    <p:sldId id="1206" r:id="rId27"/>
    <p:sldId id="1204" r:id="rId28"/>
    <p:sldId id="1205" r:id="rId29"/>
    <p:sldId id="1207" r:id="rId30"/>
    <p:sldId id="1208" r:id="rId31"/>
    <p:sldId id="1209" r:id="rId32"/>
    <p:sldId id="1210" r:id="rId33"/>
    <p:sldId id="1211" r:id="rId34"/>
    <p:sldId id="1215" r:id="rId35"/>
    <p:sldId id="1216" r:id="rId36"/>
    <p:sldId id="1217" r:id="rId37"/>
    <p:sldId id="1218" r:id="rId38"/>
    <p:sldId id="1219" r:id="rId39"/>
    <p:sldId id="1220" r:id="rId40"/>
    <p:sldId id="1221" r:id="rId41"/>
    <p:sldId id="1222" r:id="rId42"/>
    <p:sldId id="1223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6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br>
              <a:rPr lang="en-US" altLang="ko-KR" sz="9600" dirty="0" smtClean="0"/>
            </a:br>
            <a:r>
              <a:rPr lang="en-US" altLang="ko-KR" sz="9600" dirty="0" smtClean="0"/>
              <a:t>namespace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내의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객체는 </a:t>
            </a:r>
            <a:r>
              <a:rPr lang="en-US" altLang="ko-KR" sz="2800" dirty="0" smtClean="0"/>
              <a:t>Namespace</a:t>
            </a:r>
            <a:r>
              <a:rPr lang="ko-KR" altLang="en-US" sz="2800" dirty="0" smtClean="0"/>
              <a:t>를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데이터 타입으로 관리하고 있어 이름으로 체크함</a:t>
            </a:r>
            <a:endParaRPr lang="ko-KR" altLang="en-US" sz="2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704720" y="3595404"/>
            <a:ext cx="2088232" cy="685807"/>
            <a:chOff x="1907704" y="2878088"/>
            <a:chExt cx="4968552" cy="1440160"/>
          </a:xfrm>
        </p:grpSpPr>
        <p:sp>
          <p:nvSpPr>
            <p:cNvPr id="7" name="직사각형 6"/>
            <p:cNvSpPr/>
            <p:nvPr/>
          </p:nvSpPr>
          <p:spPr>
            <a:xfrm>
              <a:off x="1907704" y="2878088"/>
              <a:ext cx="4968552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" name="왼쪽 중괄호 3"/>
            <p:cNvSpPr/>
            <p:nvPr/>
          </p:nvSpPr>
          <p:spPr>
            <a:xfrm>
              <a:off x="2358608" y="3140968"/>
              <a:ext cx="155448" cy="9144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오른쪽 중괄호 4"/>
            <p:cNvSpPr/>
            <p:nvPr/>
          </p:nvSpPr>
          <p:spPr>
            <a:xfrm>
              <a:off x="6000728" y="3140968"/>
              <a:ext cx="155448" cy="9144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90656" y="3325633"/>
              <a:ext cx="2922040" cy="422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err="1" smtClean="0"/>
                <a:t>속성명</a:t>
              </a:r>
              <a:r>
                <a:rPr lang="en-US" altLang="ko-KR" sz="1000" dirty="0" smtClean="0"/>
                <a:t>” : </a:t>
              </a:r>
              <a:r>
                <a:rPr lang="ko-KR" altLang="en-US" sz="1000" dirty="0" smtClean="0"/>
                <a:t>속성값</a:t>
              </a:r>
              <a:endParaRPr lang="ko-KR" altLang="en-US" sz="10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932040" y="4869160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Derived class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763688" y="4869160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902425" y="3622620"/>
            <a:ext cx="2088232" cy="685807"/>
            <a:chOff x="1907704" y="2878088"/>
            <a:chExt cx="4968552" cy="1440160"/>
          </a:xfrm>
        </p:grpSpPr>
        <p:sp>
          <p:nvSpPr>
            <p:cNvPr id="24" name="직사각형 23"/>
            <p:cNvSpPr/>
            <p:nvPr/>
          </p:nvSpPr>
          <p:spPr>
            <a:xfrm>
              <a:off x="1907704" y="2878088"/>
              <a:ext cx="4968552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왼쪽 중괄호 24"/>
            <p:cNvSpPr/>
            <p:nvPr/>
          </p:nvSpPr>
          <p:spPr>
            <a:xfrm>
              <a:off x="2358608" y="3140968"/>
              <a:ext cx="155448" cy="9144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오른쪽 중괄호 25"/>
            <p:cNvSpPr/>
            <p:nvPr/>
          </p:nvSpPr>
          <p:spPr>
            <a:xfrm>
              <a:off x="6000728" y="3140968"/>
              <a:ext cx="155448" cy="9144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90656" y="3325633"/>
              <a:ext cx="2922040" cy="422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err="1" smtClean="0"/>
                <a:t>속성명</a:t>
              </a:r>
              <a:r>
                <a:rPr lang="en-US" altLang="ko-KR" sz="1000" dirty="0" smtClean="0"/>
                <a:t>” : </a:t>
              </a:r>
              <a:r>
                <a:rPr lang="ko-KR" altLang="en-US" sz="1000" dirty="0" smtClean="0"/>
                <a:t>속성값</a:t>
              </a:r>
              <a:endParaRPr lang="ko-KR" altLang="en-US" sz="1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05640" y="3080589"/>
            <a:ext cx="24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 err="1" smtClean="0"/>
              <a:t>nstanceobj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85409" y="3080589"/>
            <a:ext cx="24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classobj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42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Namespace </a:t>
            </a:r>
            <a:r>
              <a:rPr lang="ko-KR" altLang="en-US" dirty="0" smtClean="0"/>
              <a:t>접근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2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Namespace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2896" y="2010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Base class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72896" y="33786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7440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63888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2924944"/>
            <a:ext cx="0" cy="4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1356792" y="4293096"/>
            <a:ext cx="127330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8" idx="0"/>
          </p:cNvCxnSpPr>
          <p:nvPr/>
        </p:nvCxnSpPr>
        <p:spPr>
          <a:xfrm>
            <a:off x="2630096" y="4293096"/>
            <a:ext cx="4454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9" idx="0"/>
          </p:cNvCxnSpPr>
          <p:nvPr/>
        </p:nvCxnSpPr>
        <p:spPr>
          <a:xfrm>
            <a:off x="2630096" y="4293096"/>
            <a:ext cx="1390992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9328" y="2996952"/>
            <a:ext cx="7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4293096"/>
            <a:ext cx="132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635896" y="2204864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365587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Namespace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검색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24200" y="3121044"/>
            <a:ext cx="2016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객체는 자신들이 관리하는 </a:t>
            </a:r>
            <a:r>
              <a:rPr lang="en-US" altLang="ko-KR" sz="1400" dirty="0" smtClean="0"/>
              <a:t>Namespace </a:t>
            </a:r>
            <a:r>
              <a:rPr lang="ko-KR" altLang="en-US" sz="1400" dirty="0" smtClean="0"/>
              <a:t>공간을 생성하며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객체 내의 속성이나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이를 검색해서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9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&amp; instance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</a:t>
            </a:r>
            <a:r>
              <a:rPr lang="ko-KR" altLang="en-US" sz="2200" dirty="0" err="1" smtClean="0">
                <a:latin typeface="+mn-ea"/>
              </a:rPr>
              <a:t>인스턴스를</a:t>
            </a:r>
            <a:r>
              <a:rPr lang="ko-KR" altLang="en-US" sz="2200" dirty="0" smtClean="0">
                <a:latin typeface="+mn-ea"/>
              </a:rPr>
              <a:t> 만드는 기준을 정리한다</a:t>
            </a:r>
            <a:r>
              <a:rPr lang="en-US" altLang="ko-KR" sz="2200" dirty="0" smtClean="0">
                <a:latin typeface="+mn-ea"/>
              </a:rPr>
              <a:t>. 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클래스를 정의한다고  하나의 저장공간</a:t>
            </a:r>
            <a:r>
              <a:rPr lang="en-US" altLang="ko-KR" sz="2200" dirty="0" smtClean="0">
                <a:latin typeface="+mn-ea"/>
              </a:rPr>
              <a:t>(Namespace) </a:t>
            </a:r>
            <a:r>
              <a:rPr lang="ko-KR" altLang="en-US" sz="2200" dirty="0" smtClean="0">
                <a:latin typeface="+mn-ea"/>
              </a:rPr>
              <a:t>기준이 되는 것은 아니다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  - </a:t>
            </a:r>
            <a:r>
              <a:rPr lang="ko-KR" altLang="en-US" sz="2200" dirty="0" smtClean="0">
                <a:latin typeface="+mn-ea"/>
              </a:rPr>
              <a:t>클래스 저장공간과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저장공간이 분리된다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defined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3645024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4409492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216" y="5173960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  <a:endCxn id="4" idx="1"/>
          </p:cNvCxnSpPr>
          <p:nvPr/>
        </p:nvCxnSpPr>
        <p:spPr>
          <a:xfrm>
            <a:off x="2771800" y="46891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5148064" y="3951058"/>
            <a:ext cx="1368152" cy="73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5148064" y="4689140"/>
            <a:ext cx="1368152" cy="2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5148064" y="4689140"/>
            <a:ext cx="1368152" cy="7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37890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7512" y="3728065"/>
            <a:ext cx="109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1547664" y="2996952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904364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9399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0415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r>
              <a:rPr lang="ko-KR" altLang="en-US" dirty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4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9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</a:t>
            </a:r>
            <a:r>
              <a:rPr lang="ko-KR" altLang="en-US" dirty="0" smtClean="0"/>
              <a:t>관계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키워드로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상속은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키워드 다음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내에 상속할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생성은 </a:t>
            </a:r>
            <a:r>
              <a:rPr lang="ko-KR" altLang="en-US" dirty="0" err="1" smtClean="0"/>
              <a:t>클래스명에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851920" y="3603214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604681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3603214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1322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instance</a:t>
            </a:r>
            <a:endParaRPr lang="ko-KR" altLang="en-US" sz="1400" u="sng" dirty="0"/>
          </a:p>
        </p:txBody>
      </p: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096983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435636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43526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131840" y="5085184"/>
            <a:ext cx="34563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A(object):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whoami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self.__class__.__name</a:t>
            </a:r>
            <a:r>
              <a:rPr lang="en-US" altLang="ko-KR" sz="1200" dirty="0"/>
              <a:t>__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A()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3203848" y="5229200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2" idx="2"/>
          </p:cNvCxnSpPr>
          <p:nvPr/>
        </p:nvCxnSpPr>
        <p:spPr>
          <a:xfrm flipV="1">
            <a:off x="3437874" y="4755342"/>
            <a:ext cx="1134126" cy="473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79912" y="5216016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7" idx="3"/>
            <a:endCxn id="42" idx="2"/>
          </p:cNvCxnSpPr>
          <p:nvPr/>
        </p:nvCxnSpPr>
        <p:spPr>
          <a:xfrm flipV="1">
            <a:off x="4427984" y="4755342"/>
            <a:ext cx="2880320" cy="604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483664" y="5877272"/>
            <a:ext cx="296247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9" idx="1"/>
            <a:endCxn id="36" idx="2"/>
          </p:cNvCxnSpPr>
          <p:nvPr/>
        </p:nvCxnSpPr>
        <p:spPr>
          <a:xfrm flipH="1" flipV="1">
            <a:off x="1835696" y="4756809"/>
            <a:ext cx="1647968" cy="12644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30" idx="3"/>
            <a:endCxn id="40" idx="1"/>
          </p:cNvCxnSpPr>
          <p:nvPr/>
        </p:nvCxnSpPr>
        <p:spPr>
          <a:xfrm>
            <a:off x="5292080" y="4096983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6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</a:t>
            </a:r>
            <a:r>
              <a:rPr lang="ko-KR" altLang="en-US" dirty="0" smtClean="0"/>
              <a:t>관계 보기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내장 변수를 이용해서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관계를 확인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403648" y="3501008"/>
            <a:ext cx="3456384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 = A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a.whoami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smtClean="0"/>
              <a:t>print </a:t>
            </a:r>
            <a:r>
              <a:rPr lang="en-US" altLang="ko-KR" sz="1000" dirty="0" err="1"/>
              <a:t>a.__class__.__base__.__name</a:t>
            </a:r>
            <a:r>
              <a:rPr lang="en-US" altLang="ko-KR" sz="1000" dirty="0" smtClean="0"/>
              <a:t>__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4509120"/>
            <a:ext cx="1656184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691680" y="5229200"/>
            <a:ext cx="2232248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24128" y="386104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클래스 이름</a:t>
            </a:r>
            <a:endParaRPr lang="en-US" altLang="ko-KR" dirty="0" smtClean="0"/>
          </a:p>
          <a:p>
            <a:r>
              <a:rPr lang="en-US" altLang="ko-KR" dirty="0" smtClean="0"/>
              <a:t>: 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96340" y="5068052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클래스의 상속 클래스 이름</a:t>
            </a:r>
            <a:endParaRPr lang="en-US" altLang="ko-KR" dirty="0" smtClean="0"/>
          </a:p>
          <a:p>
            <a:r>
              <a:rPr lang="en-US" altLang="ko-KR" dirty="0" smtClean="0"/>
              <a:t>: object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7" idx="1"/>
          </p:cNvCxnSpPr>
          <p:nvPr/>
        </p:nvCxnSpPr>
        <p:spPr>
          <a:xfrm flipV="1">
            <a:off x="3779912" y="4184214"/>
            <a:ext cx="1944216" cy="48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1" idx="3"/>
            <a:endCxn id="45" idx="1"/>
          </p:cNvCxnSpPr>
          <p:nvPr/>
        </p:nvCxnSpPr>
        <p:spPr>
          <a:xfrm>
            <a:off x="3923928" y="5391218"/>
            <a:ext cx="1772412" cy="138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Base/derived/instance object</a:t>
            </a:r>
            <a:r>
              <a:rPr lang="ko-KR" altLang="en-US" sz="2400" dirty="0" smtClean="0"/>
              <a:t>에 대한 </a:t>
            </a:r>
            <a:r>
              <a:rPr lang="en-US" altLang="ko-KR" sz="2400" dirty="0" smtClean="0"/>
              <a:t>Namespace </a:t>
            </a:r>
            <a:r>
              <a:rPr lang="ko-KR" altLang="en-US" sz="2400" dirty="0" smtClean="0"/>
              <a:t>영역 조회</a:t>
            </a:r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83568" y="3284984"/>
            <a:ext cx="352839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A(object)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get_name</a:t>
            </a:r>
            <a:r>
              <a:rPr lang="en-US" altLang="ko-KR" sz="1200" dirty="0"/>
              <a:t>(self) :</a:t>
            </a:r>
          </a:p>
          <a:p>
            <a:r>
              <a:rPr lang="en-US" altLang="ko-KR" sz="1200" dirty="0"/>
              <a:t>        return self.name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a = A('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print(" instance namespace ", a.__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print(" class namespace  ", A.__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print(" base namespace  ", object.__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608004" y="3140968"/>
            <a:ext cx="4096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(' instance namespace ', {'name': '</a:t>
            </a:r>
            <a:r>
              <a:rPr lang="en-US" altLang="ko-KR" sz="1000" dirty="0" err="1"/>
              <a:t>dahl</a:t>
            </a:r>
            <a:r>
              <a:rPr lang="en-US" altLang="ko-KR" sz="1000" dirty="0" smtClean="0"/>
              <a:t>'})</a:t>
            </a:r>
          </a:p>
          <a:p>
            <a:endParaRPr lang="en-US" altLang="ko-KR" sz="1000" dirty="0"/>
          </a:p>
          <a:p>
            <a:r>
              <a:rPr lang="en-US" altLang="ko-KR" sz="1000" dirty="0"/>
              <a:t>(' class namespace  ', </a:t>
            </a:r>
            <a:r>
              <a:rPr lang="en-US" altLang="ko-KR" sz="1000" dirty="0" err="1"/>
              <a:t>dict_proxy</a:t>
            </a:r>
            <a:r>
              <a:rPr lang="en-US" altLang="ko-KR" sz="1000" dirty="0"/>
              <a:t>({'__module__': '__main__', '</a:t>
            </a:r>
            <a:r>
              <a:rPr lang="en-US" altLang="ko-KR" sz="1000" dirty="0" err="1"/>
              <a:t>get_name</a:t>
            </a:r>
            <a:r>
              <a:rPr lang="en-US" altLang="ko-KR" sz="1000" dirty="0"/>
              <a:t>': &lt;function </a:t>
            </a:r>
            <a:r>
              <a:rPr lang="en-US" altLang="ko-KR" sz="1000" dirty="0" err="1"/>
              <a:t>get_name</a:t>
            </a:r>
            <a:r>
              <a:rPr lang="en-US" altLang="ko-KR" sz="1000" dirty="0"/>
              <a:t> at 0x046ECA70&gt;, '__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__': &lt;attribute '__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__' of 'A' objects&gt;, '__</a:t>
            </a:r>
            <a:r>
              <a:rPr lang="en-US" altLang="ko-KR" sz="1000" dirty="0" err="1"/>
              <a:t>weakref</a:t>
            </a:r>
            <a:r>
              <a:rPr lang="en-US" altLang="ko-KR" sz="1000" dirty="0"/>
              <a:t>__': &lt;attribute '__</a:t>
            </a:r>
            <a:r>
              <a:rPr lang="en-US" altLang="ko-KR" sz="1000" dirty="0" err="1"/>
              <a:t>weakref</a:t>
            </a:r>
            <a:r>
              <a:rPr lang="en-US" altLang="ko-KR" sz="1000" dirty="0"/>
              <a:t>__' of 'A' objects&gt;, '__doc__': None, '__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__': &lt;function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 at 0x046EC130</a:t>
            </a:r>
            <a:r>
              <a:rPr lang="en-US" altLang="ko-KR" sz="1000" dirty="0" smtClean="0"/>
              <a:t>&gt;}))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(' base namespace  ', </a:t>
            </a:r>
            <a:r>
              <a:rPr lang="en-US" altLang="ko-KR" sz="800" dirty="0" err="1"/>
              <a:t>dict_proxy</a:t>
            </a:r>
            <a:r>
              <a:rPr lang="en-US" altLang="ko-KR" sz="800" dirty="0"/>
              <a:t>({'__</a:t>
            </a:r>
            <a:r>
              <a:rPr lang="en-US" altLang="ko-KR" sz="800" dirty="0" err="1"/>
              <a:t>setattr</a:t>
            </a:r>
            <a:r>
              <a:rPr lang="en-US" altLang="ko-KR" sz="800" dirty="0"/>
              <a:t>__': &lt;slot wrapper '__</a:t>
            </a:r>
            <a:r>
              <a:rPr lang="en-US" altLang="ko-KR" sz="800" dirty="0" err="1"/>
              <a:t>setattr</a:t>
            </a:r>
            <a:r>
              <a:rPr lang="en-US" altLang="ko-KR" sz="800" dirty="0"/>
              <a:t>__' of 'object' objects&gt;, '__</a:t>
            </a:r>
            <a:r>
              <a:rPr lang="en-US" altLang="ko-KR" sz="800" dirty="0" err="1"/>
              <a:t>reduce_ex</a:t>
            </a:r>
            <a:r>
              <a:rPr lang="en-US" altLang="ko-KR" sz="800" dirty="0"/>
              <a:t>__': &lt;method '__</a:t>
            </a:r>
            <a:r>
              <a:rPr lang="en-US" altLang="ko-KR" sz="800" dirty="0" err="1"/>
              <a:t>reduce_ex</a:t>
            </a:r>
            <a:r>
              <a:rPr lang="en-US" altLang="ko-KR" sz="800" dirty="0"/>
              <a:t>__' of 'object' objects&gt;, '__new__': &lt;built-in method __new__ of type object at 0x1E2296E0&gt;, '__reduce__': &lt;method '__reduce__' of 'object' objects&gt;, '__</a:t>
            </a:r>
            <a:r>
              <a:rPr lang="en-US" altLang="ko-KR" sz="800" dirty="0" err="1"/>
              <a:t>str</a:t>
            </a:r>
            <a:r>
              <a:rPr lang="en-US" altLang="ko-KR" sz="800" dirty="0"/>
              <a:t>__': &lt;slot wrapper '__</a:t>
            </a:r>
            <a:r>
              <a:rPr lang="en-US" altLang="ko-KR" sz="800" dirty="0" err="1"/>
              <a:t>str</a:t>
            </a:r>
            <a:r>
              <a:rPr lang="en-US" altLang="ko-KR" sz="800" dirty="0"/>
              <a:t>__' of 'object' objects&gt;, '__format__': &lt;method '__format__' of 'object' objects&gt;, '__</a:t>
            </a:r>
            <a:r>
              <a:rPr lang="en-US" altLang="ko-KR" sz="800" dirty="0" err="1"/>
              <a:t>getattribute</a:t>
            </a:r>
            <a:r>
              <a:rPr lang="en-US" altLang="ko-KR" sz="800" dirty="0"/>
              <a:t>__': &lt;slot wrapper '__</a:t>
            </a:r>
            <a:r>
              <a:rPr lang="en-US" altLang="ko-KR" sz="800" dirty="0" err="1"/>
              <a:t>getattribute</a:t>
            </a:r>
            <a:r>
              <a:rPr lang="en-US" altLang="ko-KR" sz="800" dirty="0"/>
              <a:t>__' of 'object' objects&gt;, '__class__': &lt;attribute '__class__' of 'object' objects&gt;, '__</a:t>
            </a:r>
            <a:r>
              <a:rPr lang="en-US" altLang="ko-KR" sz="800" dirty="0" err="1"/>
              <a:t>delattr</a:t>
            </a:r>
            <a:r>
              <a:rPr lang="en-US" altLang="ko-KR" sz="800" dirty="0"/>
              <a:t>__': &lt;slot wrapper '__</a:t>
            </a:r>
            <a:r>
              <a:rPr lang="en-US" altLang="ko-KR" sz="800" dirty="0" err="1"/>
              <a:t>delattr</a:t>
            </a:r>
            <a:r>
              <a:rPr lang="en-US" altLang="ko-KR" sz="800" dirty="0"/>
              <a:t>__' of 'object' objects&gt;, '__</a:t>
            </a:r>
            <a:r>
              <a:rPr lang="en-US" altLang="ko-KR" sz="800" dirty="0" err="1"/>
              <a:t>subclasshook</a:t>
            </a:r>
            <a:r>
              <a:rPr lang="en-US" altLang="ko-KR" sz="800" dirty="0"/>
              <a:t>__': &lt;method '__</a:t>
            </a:r>
            <a:r>
              <a:rPr lang="en-US" altLang="ko-KR" sz="800" dirty="0" err="1"/>
              <a:t>subclasshook</a:t>
            </a:r>
            <a:r>
              <a:rPr lang="en-US" altLang="ko-KR" sz="800" dirty="0"/>
              <a:t>__' of 'object' objects&gt;, '__</a:t>
            </a:r>
            <a:r>
              <a:rPr lang="en-US" altLang="ko-KR" sz="800" dirty="0" err="1"/>
              <a:t>repr</a:t>
            </a:r>
            <a:r>
              <a:rPr lang="en-US" altLang="ko-KR" sz="800" dirty="0"/>
              <a:t>__': &lt;slot wrapper '__</a:t>
            </a:r>
            <a:r>
              <a:rPr lang="en-US" altLang="ko-KR" sz="800" dirty="0" err="1"/>
              <a:t>repr</a:t>
            </a:r>
            <a:r>
              <a:rPr lang="en-US" altLang="ko-KR" sz="800" dirty="0"/>
              <a:t>__' of 'object' objects&gt;, '__hash__': &lt;slot wrapper '__hash__' of 'object' objects&gt;, '__</a:t>
            </a:r>
            <a:r>
              <a:rPr lang="en-US" altLang="ko-KR" sz="800" dirty="0" err="1"/>
              <a:t>sizeof</a:t>
            </a:r>
            <a:r>
              <a:rPr lang="en-US" altLang="ko-KR" sz="800" dirty="0"/>
              <a:t>__': &lt;method '__</a:t>
            </a:r>
            <a:r>
              <a:rPr lang="en-US" altLang="ko-KR" sz="800" dirty="0" err="1"/>
              <a:t>sizeof</a:t>
            </a:r>
            <a:r>
              <a:rPr lang="en-US" altLang="ko-KR" sz="800" dirty="0"/>
              <a:t>__' of 'object' objects&gt;, '__doc__': 'The most base type', '__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__': &lt;slot wrapper '__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__' of 'object' objects&gt;</a:t>
            </a:r>
            <a:r>
              <a:rPr lang="en-US" altLang="ko-KR" sz="1000" dirty="0"/>
              <a:t>}))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888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속성 접근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5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Composition/ </a:t>
            </a:r>
            <a:r>
              <a:rPr lang="ko-KR" altLang="en-US" dirty="0" smtClean="0"/>
              <a:t>기본 클래스 정의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122512" y="2996952"/>
            <a:ext cx="2945432" cy="357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Other(object):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override(self):</a:t>
            </a:r>
          </a:p>
          <a:p>
            <a:r>
              <a:rPr lang="en-US" altLang="ko-KR" sz="1000" dirty="0"/>
              <a:t>        print "OTHER override()"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implicit(self):</a:t>
            </a:r>
          </a:p>
          <a:p>
            <a:r>
              <a:rPr lang="en-US" altLang="ko-KR" sz="1000" dirty="0"/>
              <a:t>        print "OTHER implicit()"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altered(self):</a:t>
            </a:r>
          </a:p>
          <a:p>
            <a:r>
              <a:rPr lang="en-US" altLang="ko-KR" sz="1000" dirty="0"/>
              <a:t>        print "OTHER altered()"</a:t>
            </a:r>
          </a:p>
          <a:p>
            <a:endParaRPr lang="en-US" altLang="ko-KR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5004048" y="2996952"/>
            <a:ext cx="3312368" cy="357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/>
              <a:t>Child(object):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</a:t>
            </a:r>
            <a:r>
              <a:rPr lang="en-US" altLang="ko-KR" sz="1000" dirty="0"/>
              <a:t> = Other()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self.types</a:t>
            </a:r>
            <a:r>
              <a:rPr lang="en-US" altLang="ko-KR" sz="1000" dirty="0"/>
              <a:t> = type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implicit(self):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self.other.implicit</a:t>
            </a:r>
            <a:r>
              <a:rPr lang="en-US" altLang="ko-KR" sz="1000" dirty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override(self):</a:t>
            </a:r>
          </a:p>
          <a:p>
            <a:r>
              <a:rPr lang="en-US" altLang="ko-KR" sz="1000" dirty="0"/>
              <a:t>        print "CHILD override()"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altered(self):</a:t>
            </a:r>
          </a:p>
          <a:p>
            <a:r>
              <a:rPr lang="en-US" altLang="ko-KR" sz="1000" dirty="0"/>
              <a:t>        print "CHILD, BEFORE OTHER altered()"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self.other.altered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print "CHILD, AFTER OTHER altered()"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type_s</a:t>
            </a:r>
            <a:r>
              <a:rPr lang="en-US" altLang="ko-KR" sz="1000" dirty="0"/>
              <a:t>(self, </a:t>
            </a:r>
            <a:r>
              <a:rPr lang="en-US" altLang="ko-KR" sz="1000" dirty="0" err="1"/>
              <a:t>ty_val</a:t>
            </a:r>
            <a:r>
              <a:rPr lang="en-US" altLang="ko-KR" sz="1000" dirty="0"/>
              <a:t>=None) :</a:t>
            </a:r>
          </a:p>
          <a:p>
            <a:r>
              <a:rPr lang="en-US" altLang="ko-KR" sz="1000" dirty="0"/>
              <a:t>        if </a:t>
            </a:r>
            <a:r>
              <a:rPr lang="en-US" altLang="ko-KR" sz="1000" dirty="0" err="1"/>
              <a:t>ty_val</a:t>
            </a:r>
            <a:r>
              <a:rPr lang="en-US" altLang="ko-KR" sz="1000" dirty="0"/>
              <a:t> == None :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ty_val</a:t>
            </a:r>
            <a:r>
              <a:rPr lang="en-US" altLang="ko-KR" sz="1000" dirty="0"/>
              <a:t> = self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self.types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ty_val</a:t>
            </a:r>
            <a:r>
              <a:rPr lang="en-US" altLang="ko-KR" sz="1000" dirty="0"/>
              <a:t>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160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9752" y="2996952"/>
            <a:ext cx="6477000" cy="27984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 smtClean="0"/>
              <a:t>Namespace</a:t>
            </a:r>
            <a:br>
              <a:rPr lang="en-US" altLang="ko-KR" sz="6600" dirty="0" smtClean="0"/>
            </a:br>
            <a:r>
              <a:rPr lang="ko-KR" altLang="en-US" sz="6600" dirty="0" smtClean="0"/>
              <a:t>기</a:t>
            </a:r>
            <a:r>
              <a:rPr lang="ko-KR" altLang="en-US" sz="6600" dirty="0"/>
              <a:t>본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5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Child class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생성하고 값을 처리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122512" y="3318204"/>
            <a:ext cx="294543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son = Child()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son.implicit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son.override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son.altered</a:t>
            </a:r>
            <a:r>
              <a:rPr lang="en-US" altLang="ko-KR" sz="1000" dirty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son.type_s</a:t>
            </a:r>
            <a:r>
              <a:rPr lang="en-US" altLang="ko-KR" sz="1000" dirty="0"/>
              <a:t>(1))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son.type_s</a:t>
            </a:r>
            <a:r>
              <a:rPr lang="en-US" altLang="ko-KR" sz="1000" dirty="0"/>
              <a:t>())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5327" y="4794368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OTHER implicit()</a:t>
            </a:r>
          </a:p>
          <a:p>
            <a:r>
              <a:rPr lang="en-US" altLang="ko-KR" sz="1000" dirty="0"/>
              <a:t>CHILD override()</a:t>
            </a:r>
          </a:p>
          <a:p>
            <a:r>
              <a:rPr lang="en-US" altLang="ko-KR" sz="1000" dirty="0"/>
              <a:t>CHILD, BEFORE OTHER altered()</a:t>
            </a:r>
          </a:p>
          <a:p>
            <a:r>
              <a:rPr lang="en-US" altLang="ko-KR" sz="1000" dirty="0"/>
              <a:t>OTHER altered()</a:t>
            </a:r>
          </a:p>
          <a:p>
            <a:r>
              <a:rPr lang="en-US" altLang="ko-KR" sz="1000" dirty="0"/>
              <a:t>CHILD, AFTER OTHER altered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</a:t>
            </a:r>
          </a:p>
          <a:p>
            <a:r>
              <a:rPr lang="en-US" altLang="ko-KR" sz="1000" dirty="0"/>
              <a:t>&lt;class '__</a:t>
            </a:r>
            <a:r>
              <a:rPr lang="en-US" altLang="ko-KR" sz="1000" dirty="0" err="1"/>
              <a:t>main__.Child</a:t>
            </a:r>
            <a:r>
              <a:rPr lang="en-US" altLang="ko-KR" sz="1000" dirty="0"/>
              <a:t>'&gt;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889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Class/instance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Composition/ </a:t>
            </a:r>
            <a:r>
              <a:rPr lang="ko-KR" altLang="en-US" dirty="0" smtClean="0"/>
              <a:t>기본 클래스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755576" y="3356992"/>
            <a:ext cx="32729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{'__module__': '__main__', 'altered': &lt;function altered at 0x046EC7F0&gt;, '__doc__': None, '__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__': &lt;attribute '__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__' of 'Other' objects&gt;, 'override': &lt;function override at 0x046ECA30&gt;, '__</a:t>
            </a:r>
            <a:r>
              <a:rPr lang="en-US" altLang="ko-KR" sz="1000" dirty="0" err="1"/>
              <a:t>weakref</a:t>
            </a:r>
            <a:r>
              <a:rPr lang="en-US" altLang="ko-KR" sz="1000" dirty="0"/>
              <a:t>__': &lt;attribute '__</a:t>
            </a:r>
            <a:r>
              <a:rPr lang="en-US" altLang="ko-KR" sz="1000" dirty="0" err="1"/>
              <a:t>weakref</a:t>
            </a:r>
            <a:r>
              <a:rPr lang="en-US" altLang="ko-KR" sz="1000" dirty="0"/>
              <a:t>__' of 'Other' objects&gt;, 'implicit': &lt;function implicit at 0x046ECD30&gt;}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37111" y="3356992"/>
            <a:ext cx="3680649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{'</a:t>
            </a:r>
            <a:r>
              <a:rPr lang="en-US" altLang="ko-KR" sz="1000" dirty="0" err="1"/>
              <a:t>type_s</a:t>
            </a:r>
            <a:r>
              <a:rPr lang="en-US" altLang="ko-KR" sz="1000" dirty="0"/>
              <a:t>': &lt;function </a:t>
            </a:r>
            <a:r>
              <a:rPr lang="en-US" altLang="ko-KR" sz="1000" dirty="0" err="1"/>
              <a:t>type_s</a:t>
            </a:r>
            <a:r>
              <a:rPr lang="en-US" altLang="ko-KR" sz="1000" dirty="0"/>
              <a:t> at 0x046ECD70&gt;, '__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__': &lt;attribute '__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__' of 'Child' objects&gt;, '__module__': '__main__', 'altered': &lt;function altered at 0x046ECCF0&gt;, 'override': &lt;function override at 0x046ECCB0&gt;, '__</a:t>
            </a:r>
            <a:r>
              <a:rPr lang="en-US" altLang="ko-KR" sz="1000" dirty="0" err="1"/>
              <a:t>weakref</a:t>
            </a:r>
            <a:r>
              <a:rPr lang="en-US" altLang="ko-KR" sz="1000" dirty="0"/>
              <a:t>__': &lt;attribute '__</a:t>
            </a:r>
            <a:r>
              <a:rPr lang="en-US" altLang="ko-KR" sz="1000" dirty="0" err="1"/>
              <a:t>weakref</a:t>
            </a:r>
            <a:r>
              <a:rPr lang="en-US" altLang="ko-KR" sz="1000" dirty="0"/>
              <a:t>__' of 'Child' objects&gt;, 'implicit': &lt;function implicit at 0x046ECC70&gt;, '__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__': &lt;function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 at 0x046ECAB0&gt;, '__doc__': None}</a:t>
            </a:r>
            <a:endParaRPr lang="en-US" altLang="ko-KR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80727" y="2852936"/>
            <a:ext cx="208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Other.__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57191" y="2852936"/>
            <a:ext cx="208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Child.__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37111" y="5013176"/>
            <a:ext cx="3680649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{'other': &lt;__</a:t>
            </a:r>
            <a:r>
              <a:rPr lang="en-US" altLang="ko-KR" sz="1000" dirty="0" err="1"/>
              <a:t>main__.Other</a:t>
            </a:r>
            <a:r>
              <a:rPr lang="en-US" altLang="ko-KR" sz="1000" dirty="0"/>
              <a:t> object at 0x0444FC10&gt;, 'types': &lt;type 'type'&gt;}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7251" y="6165304"/>
            <a:ext cx="208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son.__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접근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인스턴스에</a:t>
            </a:r>
            <a:r>
              <a:rPr lang="ko-KR" altLang="en-US" dirty="0" smtClean="0"/>
              <a:t> 없는 속성은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찾아서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하여 실행함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5812377" y="4084715"/>
            <a:ext cx="1508185" cy="38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Child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464593" y="4898619"/>
            <a:ext cx="2203751" cy="68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{'other': &lt;__</a:t>
            </a:r>
            <a:r>
              <a:rPr lang="en-US" altLang="ko-KR" sz="800" dirty="0" err="1"/>
              <a:t>main__.Other</a:t>
            </a:r>
            <a:r>
              <a:rPr lang="en-US" altLang="ko-KR" sz="800" dirty="0"/>
              <a:t> object at 0x0444FC10&gt;, 'types': &lt;type 'type'&gt;}</a:t>
            </a:r>
            <a:endParaRPr lang="en-US" altLang="ko-KR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48772" y="462162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son</a:t>
            </a:r>
            <a:r>
              <a:rPr lang="en-US" altLang="ko-KR" sz="1200" dirty="0" smtClean="0"/>
              <a:t>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611560" y="4822030"/>
            <a:ext cx="3024335" cy="155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{'</a:t>
            </a:r>
            <a:r>
              <a:rPr lang="en-US" altLang="ko-KR" sz="900" dirty="0" err="1"/>
              <a:t>type_s</a:t>
            </a:r>
            <a:r>
              <a:rPr lang="en-US" altLang="ko-KR" sz="900" dirty="0"/>
              <a:t>': &lt;function </a:t>
            </a:r>
            <a:r>
              <a:rPr lang="en-US" altLang="ko-KR" sz="900" dirty="0" err="1"/>
              <a:t>type_s</a:t>
            </a:r>
            <a:r>
              <a:rPr lang="en-US" altLang="ko-KR" sz="900" dirty="0"/>
              <a:t> at 0x046ECD70&gt;, '__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__': &lt;attribute '__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__' of 'Child' objects&gt;, '__module__': '__main__', 'altered': &lt;function altered at 0x046ECCF0&gt;, 'override': &lt;function override at 0x046ECCB0&gt;, '__</a:t>
            </a:r>
            <a:r>
              <a:rPr lang="en-US" altLang="ko-KR" sz="900" dirty="0" err="1"/>
              <a:t>weakref</a:t>
            </a:r>
            <a:r>
              <a:rPr lang="en-US" altLang="ko-KR" sz="900" dirty="0"/>
              <a:t>__': &lt;attribute '__</a:t>
            </a:r>
            <a:r>
              <a:rPr lang="en-US" altLang="ko-KR" sz="900" dirty="0" err="1"/>
              <a:t>weakref</a:t>
            </a:r>
            <a:r>
              <a:rPr lang="en-US" altLang="ko-KR" sz="900" dirty="0"/>
              <a:t>__' of 'Child' objects&gt;, 'implicit': &lt;function implicit at 0x046ECC70&gt;, '__</a:t>
            </a:r>
            <a:r>
              <a:rPr lang="en-US" altLang="ko-KR" sz="900" dirty="0" err="1"/>
              <a:t>init</a:t>
            </a:r>
            <a:r>
              <a:rPr lang="en-US" altLang="ko-KR" sz="900" dirty="0"/>
              <a:t>__': &lt;function __</a:t>
            </a:r>
            <a:r>
              <a:rPr lang="en-US" altLang="ko-KR" sz="900" dirty="0" err="1"/>
              <a:t>init</a:t>
            </a:r>
            <a:r>
              <a:rPr lang="en-US" altLang="ko-KR" sz="900" dirty="0"/>
              <a:t>__ at 0x046ECAB0&gt;, '__doc__': None}</a:t>
            </a:r>
            <a:endParaRPr lang="en-US" altLang="ko-KR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11561" y="4581128"/>
            <a:ext cx="2080367" cy="24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Child.__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1368964" y="4084715"/>
            <a:ext cx="1508185" cy="38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Child </a:t>
            </a:r>
            <a:r>
              <a:rPr lang="ko-KR" altLang="en-US" sz="1200" dirty="0" smtClean="0"/>
              <a:t>클래스 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>
            <a:stCxn id="37" idx="3"/>
            <a:endCxn id="9" idx="1"/>
          </p:cNvCxnSpPr>
          <p:nvPr/>
        </p:nvCxnSpPr>
        <p:spPr>
          <a:xfrm>
            <a:off x="2877149" y="4279003"/>
            <a:ext cx="293522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32220" y="3284984"/>
            <a:ext cx="2119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override(self):</a:t>
            </a:r>
          </a:p>
          <a:p>
            <a:r>
              <a:rPr lang="en-US" altLang="ko-KR" sz="1000" dirty="0"/>
              <a:t>        print "CHILD override</a:t>
            </a:r>
            <a:r>
              <a:rPr lang="en-US" altLang="ko-KR" sz="1000" dirty="0" smtClean="0"/>
              <a:t>()“</a:t>
            </a:r>
          </a:p>
          <a:p>
            <a:r>
              <a:rPr lang="en-US" altLang="ko-KR" sz="1000" dirty="0" smtClean="0"/>
              <a:t> </a:t>
            </a:r>
            <a:r>
              <a:rPr lang="ko-KR" altLang="en-US" sz="1000" dirty="0" smtClean="0"/>
              <a:t>처리 흐름</a:t>
            </a:r>
            <a:endParaRPr lang="ko-KR" altLang="en-US" sz="1000" dirty="0"/>
          </a:p>
        </p:txBody>
      </p:sp>
      <p:cxnSp>
        <p:nvCxnSpPr>
          <p:cNvPr id="18" name="직선 화살표 연결선 17"/>
          <p:cNvCxnSpPr>
            <a:stCxn id="9" idx="2"/>
            <a:endCxn id="10" idx="0"/>
          </p:cNvCxnSpPr>
          <p:nvPr/>
        </p:nvCxnSpPr>
        <p:spPr>
          <a:xfrm flipH="1">
            <a:off x="6566469" y="4473290"/>
            <a:ext cx="1" cy="425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7" idx="2"/>
            <a:endCxn id="30" idx="0"/>
          </p:cNvCxnSpPr>
          <p:nvPr/>
        </p:nvCxnSpPr>
        <p:spPr>
          <a:xfrm>
            <a:off x="2123057" y="4473290"/>
            <a:ext cx="671" cy="34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 rot="10800000">
            <a:off x="3866770" y="4898619"/>
            <a:ext cx="1281293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23680" y="5597921"/>
            <a:ext cx="185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검색 및 실행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68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137681" y="3361068"/>
            <a:ext cx="4010383" cy="330829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접근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</a:t>
            </a:r>
            <a:r>
              <a:rPr lang="ko-KR" altLang="en-US" dirty="0"/>
              <a:t>속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object.__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처리하기 위해서는 </a:t>
            </a:r>
            <a:r>
              <a:rPr lang="en-US" altLang="ko-KR" dirty="0" smtClean="0"/>
              <a:t>Child/object</a:t>
            </a:r>
            <a:r>
              <a:rPr lang="ko-KR" altLang="en-US" dirty="0" smtClean="0"/>
              <a:t>를 검색해서 처리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678651" y="3545212"/>
            <a:ext cx="1418820" cy="38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Object </a:t>
            </a:r>
            <a:r>
              <a:rPr lang="ko-KR" altLang="en-US" sz="1200" dirty="0" smtClean="0"/>
              <a:t>클래스 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647974" y="6138419"/>
            <a:ext cx="1508185" cy="39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Child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300192" y="5151666"/>
            <a:ext cx="2203751" cy="68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{'other': &lt;__</a:t>
            </a:r>
            <a:r>
              <a:rPr lang="en-US" altLang="ko-KR" sz="800" dirty="0" err="1"/>
              <a:t>main__.Other</a:t>
            </a:r>
            <a:r>
              <a:rPr lang="en-US" altLang="ko-KR" sz="800" dirty="0"/>
              <a:t> object at 0x0444FC10&gt;, 'types': &lt;type 'type'&gt;}</a:t>
            </a:r>
            <a:endParaRPr lang="en-US" altLang="ko-KR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96337" y="583177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son</a:t>
            </a:r>
            <a:r>
              <a:rPr lang="en-US" altLang="ko-KR" sz="1200" dirty="0" smtClean="0"/>
              <a:t>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190105" y="4129642"/>
            <a:ext cx="2405825" cy="810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" dirty="0"/>
              <a:t>{'__</a:t>
            </a:r>
            <a:r>
              <a:rPr lang="en-US" altLang="ko-KR" sz="400" dirty="0" err="1"/>
              <a:t>setattr</a:t>
            </a:r>
            <a:r>
              <a:rPr lang="en-US" altLang="ko-KR" sz="400" dirty="0"/>
              <a:t>__': &lt;slot wrapper '__</a:t>
            </a:r>
            <a:r>
              <a:rPr lang="en-US" altLang="ko-KR" sz="400" dirty="0" err="1"/>
              <a:t>setattr</a:t>
            </a:r>
            <a:r>
              <a:rPr lang="en-US" altLang="ko-KR" sz="400" dirty="0"/>
              <a:t>__' of 'object' objects&gt;, '__</a:t>
            </a:r>
            <a:r>
              <a:rPr lang="en-US" altLang="ko-KR" sz="400" dirty="0" err="1"/>
              <a:t>reduce_ex</a:t>
            </a:r>
            <a:r>
              <a:rPr lang="en-US" altLang="ko-KR" sz="400" dirty="0"/>
              <a:t>__': &lt;method '__</a:t>
            </a:r>
            <a:r>
              <a:rPr lang="en-US" altLang="ko-KR" sz="400" dirty="0" err="1"/>
              <a:t>reduce_ex</a:t>
            </a:r>
            <a:r>
              <a:rPr lang="en-US" altLang="ko-KR" sz="400" dirty="0"/>
              <a:t>__' of 'object' objects&gt;, '__new__': &lt;built-in method __new__ of type object at 0x1E2296E0&gt;, '__reduce__': &lt;method '__reduce__' of 'object' objects&gt;, '__</a:t>
            </a:r>
            <a:r>
              <a:rPr lang="en-US" altLang="ko-KR" sz="400" dirty="0" err="1"/>
              <a:t>str</a:t>
            </a:r>
            <a:r>
              <a:rPr lang="en-US" altLang="ko-KR" sz="400" dirty="0"/>
              <a:t>__': &lt;slot wrapper '__</a:t>
            </a:r>
            <a:r>
              <a:rPr lang="en-US" altLang="ko-KR" sz="400" dirty="0" err="1"/>
              <a:t>str</a:t>
            </a:r>
            <a:r>
              <a:rPr lang="en-US" altLang="ko-KR" sz="400" dirty="0"/>
              <a:t>__' of 'object' objects&gt;, '__format__': &lt;method '__format__' of 'object' objects&gt;, '__</a:t>
            </a:r>
            <a:r>
              <a:rPr lang="en-US" altLang="ko-KR" sz="400" dirty="0" err="1"/>
              <a:t>getattribute</a:t>
            </a:r>
            <a:r>
              <a:rPr lang="en-US" altLang="ko-KR" sz="400" dirty="0"/>
              <a:t>__': &lt;slot wrapper '__</a:t>
            </a:r>
            <a:r>
              <a:rPr lang="en-US" altLang="ko-KR" sz="400" dirty="0" err="1"/>
              <a:t>getattribute</a:t>
            </a:r>
            <a:r>
              <a:rPr lang="en-US" altLang="ko-KR" sz="400" dirty="0"/>
              <a:t>__' of 'object' objects&gt;, '__class__': &lt;attribute '__class__' of 'object' objects&gt;, '__</a:t>
            </a:r>
            <a:r>
              <a:rPr lang="en-US" altLang="ko-KR" sz="400" dirty="0" err="1"/>
              <a:t>delattr</a:t>
            </a:r>
            <a:r>
              <a:rPr lang="en-US" altLang="ko-KR" sz="400" dirty="0"/>
              <a:t>__': &lt;slot wrapper '__</a:t>
            </a:r>
            <a:r>
              <a:rPr lang="en-US" altLang="ko-KR" sz="400" dirty="0" err="1"/>
              <a:t>delattr</a:t>
            </a:r>
            <a:r>
              <a:rPr lang="en-US" altLang="ko-KR" sz="400" dirty="0"/>
              <a:t>__' of 'object' objects&gt;, '__</a:t>
            </a:r>
            <a:r>
              <a:rPr lang="en-US" altLang="ko-KR" sz="400" dirty="0" err="1"/>
              <a:t>subclasshook</a:t>
            </a:r>
            <a:r>
              <a:rPr lang="en-US" altLang="ko-KR" sz="400" dirty="0"/>
              <a:t>__': &lt;method '__</a:t>
            </a:r>
            <a:r>
              <a:rPr lang="en-US" altLang="ko-KR" sz="400" dirty="0" err="1"/>
              <a:t>subclasshook</a:t>
            </a:r>
            <a:r>
              <a:rPr lang="en-US" altLang="ko-KR" sz="400" dirty="0"/>
              <a:t>__' of 'object' objects&gt;, '__</a:t>
            </a:r>
            <a:r>
              <a:rPr lang="en-US" altLang="ko-KR" sz="400" dirty="0" err="1"/>
              <a:t>repr</a:t>
            </a:r>
            <a:r>
              <a:rPr lang="en-US" altLang="ko-KR" sz="400" dirty="0"/>
              <a:t>__': &lt;slot wrapper '__</a:t>
            </a:r>
            <a:r>
              <a:rPr lang="en-US" altLang="ko-KR" sz="400" dirty="0" err="1"/>
              <a:t>repr</a:t>
            </a:r>
            <a:r>
              <a:rPr lang="en-US" altLang="ko-KR" sz="400" dirty="0"/>
              <a:t>__' of 'object' objects&gt;, '__hash__': &lt;slot wrapper '__hash__' of 'object' objects&gt;, '__</a:t>
            </a:r>
            <a:r>
              <a:rPr lang="en-US" altLang="ko-KR" sz="400" dirty="0" err="1"/>
              <a:t>sizeof</a:t>
            </a:r>
            <a:r>
              <a:rPr lang="en-US" altLang="ko-KR" sz="400" dirty="0"/>
              <a:t>__': &lt;method '__</a:t>
            </a:r>
            <a:r>
              <a:rPr lang="en-US" altLang="ko-KR" sz="400" dirty="0" err="1"/>
              <a:t>sizeof</a:t>
            </a:r>
            <a:r>
              <a:rPr lang="en-US" altLang="ko-KR" sz="400" dirty="0"/>
              <a:t>__' of 'object' objects&gt;, '__doc__': 'The most base type', '__</a:t>
            </a:r>
            <a:r>
              <a:rPr lang="en-US" altLang="ko-KR" sz="400" dirty="0" err="1"/>
              <a:t>init</a:t>
            </a:r>
            <a:r>
              <a:rPr lang="en-US" altLang="ko-KR" sz="400" dirty="0"/>
              <a:t>__': &lt;slot wrapper '__</a:t>
            </a:r>
            <a:r>
              <a:rPr lang="en-US" altLang="ko-KR" sz="400" dirty="0" err="1"/>
              <a:t>init</a:t>
            </a:r>
            <a:r>
              <a:rPr lang="en-US" altLang="ko-KR" sz="400" dirty="0"/>
              <a:t>__' of 'object' objects&gt;}</a:t>
            </a:r>
            <a:endParaRPr lang="en-US" altLang="ko-KR" sz="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90443" y="3904333"/>
            <a:ext cx="123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object.__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cxnSp>
        <p:nvCxnSpPr>
          <p:cNvPr id="5" name="직선 화살표 연결선 4"/>
          <p:cNvCxnSpPr>
            <a:stCxn id="3" idx="2"/>
            <a:endCxn id="12" idx="0"/>
          </p:cNvCxnSpPr>
          <p:nvPr/>
        </p:nvCxnSpPr>
        <p:spPr>
          <a:xfrm>
            <a:off x="3388061" y="3933787"/>
            <a:ext cx="4957" cy="19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190107" y="5151666"/>
            <a:ext cx="2405825" cy="745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/>
              <a:t>{'</a:t>
            </a:r>
            <a:r>
              <a:rPr lang="en-US" altLang="ko-KR" sz="600" dirty="0" err="1"/>
              <a:t>type_s</a:t>
            </a:r>
            <a:r>
              <a:rPr lang="en-US" altLang="ko-KR" sz="600" dirty="0"/>
              <a:t>': &lt;function </a:t>
            </a:r>
            <a:r>
              <a:rPr lang="en-US" altLang="ko-KR" sz="600" dirty="0" err="1"/>
              <a:t>type_s</a:t>
            </a:r>
            <a:r>
              <a:rPr lang="en-US" altLang="ko-KR" sz="600" dirty="0"/>
              <a:t> at 0x046ECD70&gt;, '__</a:t>
            </a:r>
            <a:r>
              <a:rPr lang="en-US" altLang="ko-KR" sz="600" dirty="0" err="1"/>
              <a:t>dict</a:t>
            </a:r>
            <a:r>
              <a:rPr lang="en-US" altLang="ko-KR" sz="600" dirty="0"/>
              <a:t>__': &lt;attribute '__</a:t>
            </a:r>
            <a:r>
              <a:rPr lang="en-US" altLang="ko-KR" sz="600" dirty="0" err="1"/>
              <a:t>dict</a:t>
            </a:r>
            <a:r>
              <a:rPr lang="en-US" altLang="ko-KR" sz="600" dirty="0"/>
              <a:t>__' of 'Child' objects&gt;, '__module__': '__main__', 'altered': &lt;function altered at 0x046ECCF0&gt;, 'override': &lt;function override at 0x046ECCB0&gt;, '__</a:t>
            </a:r>
            <a:r>
              <a:rPr lang="en-US" altLang="ko-KR" sz="600" dirty="0" err="1"/>
              <a:t>weakref</a:t>
            </a:r>
            <a:r>
              <a:rPr lang="en-US" altLang="ko-KR" sz="600" dirty="0"/>
              <a:t>__': &lt;attribute '__</a:t>
            </a:r>
            <a:r>
              <a:rPr lang="en-US" altLang="ko-KR" sz="600" dirty="0" err="1"/>
              <a:t>weakref</a:t>
            </a:r>
            <a:r>
              <a:rPr lang="en-US" altLang="ko-KR" sz="600" dirty="0"/>
              <a:t>__' of 'Child' objects&gt;, 'implicit': &lt;function implicit at 0x046ECC70&gt;, '__</a:t>
            </a:r>
            <a:r>
              <a:rPr lang="en-US" altLang="ko-KR" sz="600" dirty="0" err="1"/>
              <a:t>init</a:t>
            </a:r>
            <a:r>
              <a:rPr lang="en-US" altLang="ko-KR" sz="600" dirty="0"/>
              <a:t>__': &lt;function __</a:t>
            </a:r>
            <a:r>
              <a:rPr lang="en-US" altLang="ko-KR" sz="600" dirty="0" err="1"/>
              <a:t>init</a:t>
            </a:r>
            <a:r>
              <a:rPr lang="en-US" altLang="ko-KR" sz="600" dirty="0"/>
              <a:t>__ at 0x046ECAB0&gt;, '__doc__': None}</a:t>
            </a:r>
            <a:endParaRPr lang="en-US" altLang="ko-KR" sz="600" dirty="0"/>
          </a:p>
        </p:txBody>
      </p:sp>
      <p:sp>
        <p:nvSpPr>
          <p:cNvPr id="31" name="TextBox 30"/>
          <p:cNvSpPr txBox="1"/>
          <p:nvPr/>
        </p:nvSpPr>
        <p:spPr>
          <a:xfrm>
            <a:off x="2161844" y="5897517"/>
            <a:ext cx="1957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Child.__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697314" y="6138419"/>
            <a:ext cx="1418820" cy="38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Child </a:t>
            </a:r>
            <a:r>
              <a:rPr lang="ko-KR" altLang="en-US" sz="1200" dirty="0" smtClean="0"/>
              <a:t>클래스 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3419342" y="5897517"/>
            <a:ext cx="0" cy="240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7" idx="3"/>
            <a:endCxn id="9" idx="1"/>
          </p:cNvCxnSpPr>
          <p:nvPr/>
        </p:nvCxnSpPr>
        <p:spPr>
          <a:xfrm>
            <a:off x="4116134" y="6332707"/>
            <a:ext cx="2531840" cy="21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0" idx="2"/>
          </p:cNvCxnSpPr>
          <p:nvPr/>
        </p:nvCxnSpPr>
        <p:spPr>
          <a:xfrm flipV="1">
            <a:off x="7402068" y="5831778"/>
            <a:ext cx="0" cy="306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로 구부러진 화살표 56"/>
          <p:cNvSpPr/>
          <p:nvPr/>
        </p:nvSpPr>
        <p:spPr>
          <a:xfrm rot="13880985">
            <a:off x="5205420" y="4077071"/>
            <a:ext cx="1216152" cy="731520"/>
          </a:xfrm>
          <a:prstGeom prst="curved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12568" y="3979631"/>
            <a:ext cx="211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print(son.__</a:t>
            </a:r>
            <a:r>
              <a:rPr lang="en-US" altLang="ko-KR" sz="1000" dirty="0" err="1"/>
              <a:t>str</a:t>
            </a:r>
            <a:r>
              <a:rPr lang="en-US" altLang="ko-KR" sz="1000" dirty="0" smtClean="0"/>
              <a:t>__())</a:t>
            </a:r>
          </a:p>
          <a:p>
            <a:r>
              <a:rPr lang="en-US" altLang="ko-KR" sz="1000" dirty="0" smtClean="0"/>
              <a:t> </a:t>
            </a:r>
            <a:r>
              <a:rPr lang="ko-KR" altLang="en-US" sz="1000" dirty="0" smtClean="0"/>
              <a:t>처리 흐름</a:t>
            </a:r>
            <a:endParaRPr lang="ko-KR" altLang="en-US" sz="1000" dirty="0"/>
          </a:p>
        </p:txBody>
      </p:sp>
      <p:cxnSp>
        <p:nvCxnSpPr>
          <p:cNvPr id="14" name="꺾인 연결선 13"/>
          <p:cNvCxnSpPr>
            <a:stCxn id="37" idx="1"/>
            <a:endCxn id="3" idx="1"/>
          </p:cNvCxnSpPr>
          <p:nvPr/>
        </p:nvCxnSpPr>
        <p:spPr>
          <a:xfrm rot="10800000">
            <a:off x="2678652" y="3739501"/>
            <a:ext cx="18663" cy="2593207"/>
          </a:xfrm>
          <a:prstGeom prst="bentConnector3">
            <a:avLst>
              <a:gd name="adj1" fmla="val 4774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7030" y="487826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속</a:t>
            </a:r>
          </a:p>
        </p:txBody>
      </p:sp>
    </p:spTree>
    <p:extLst>
      <p:ext uri="{BB962C8B-B14F-4D97-AF65-F5344CB8AC3E}">
        <p14:creationId xmlns:p14="http://schemas.microsoft.com/office/powerpoint/2010/main" val="29731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518227" y="3361068"/>
            <a:ext cx="5565941" cy="172411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접근 </a:t>
            </a:r>
            <a:r>
              <a:rPr lang="en-US" altLang="ko-KR" dirty="0" smtClean="0"/>
              <a:t>: composition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implicit(self)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실제 </a:t>
            </a:r>
            <a:r>
              <a:rPr lang="en-US" altLang="ko-KR" dirty="0" smtClean="0"/>
              <a:t>Other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접근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     </a:t>
            </a:r>
            <a:r>
              <a:rPr lang="en-US" altLang="ko-KR" dirty="0" err="1"/>
              <a:t>self.other.implicit</a:t>
            </a:r>
            <a:r>
              <a:rPr lang="en-US" altLang="ko-KR" dirty="0"/>
              <a:t>()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-130434" y="3574666"/>
            <a:ext cx="8950907" cy="2981782"/>
            <a:chOff x="-130434" y="3127865"/>
            <a:chExt cx="8950907" cy="3428583"/>
          </a:xfrm>
        </p:grpSpPr>
        <p:sp>
          <p:nvSpPr>
            <p:cNvPr id="3" name="직사각형 2"/>
            <p:cNvSpPr/>
            <p:nvPr/>
          </p:nvSpPr>
          <p:spPr>
            <a:xfrm>
              <a:off x="1134277" y="3127865"/>
              <a:ext cx="1508185" cy="446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Other </a:t>
              </a:r>
              <a:r>
                <a:rPr lang="ko-KR" altLang="en-US" sz="1200" dirty="0" smtClean="0"/>
                <a:t>클래스 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647974" y="6165304"/>
              <a:ext cx="1508185" cy="362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Child </a:t>
              </a:r>
              <a:r>
                <a:rPr lang="ko-KR" altLang="en-US" sz="1200" dirty="0" err="1" smtClean="0"/>
                <a:t>인스턴스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00192" y="4941168"/>
              <a:ext cx="2203751" cy="782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{'other': &lt;__</a:t>
              </a:r>
              <a:r>
                <a:rPr lang="en-US" altLang="ko-KR" sz="800" dirty="0" err="1"/>
                <a:t>main__.Other</a:t>
              </a:r>
              <a:r>
                <a:rPr lang="en-US" altLang="ko-KR" sz="800" dirty="0"/>
                <a:t> object at 0x0444FC10&gt;, 'types': &lt;type 'type'&gt;}</a:t>
              </a:r>
              <a:endParaRPr lang="en-US" altLang="ko-KR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96337" y="5723191"/>
              <a:ext cx="1224136" cy="318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son</a:t>
              </a:r>
              <a:r>
                <a:rPr lang="en-US" altLang="ko-KR" sz="1200" dirty="0" smtClean="0"/>
                <a:t>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1559" y="3799869"/>
              <a:ext cx="2557356" cy="78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/>
                <a:t>{'__module__': '__main__', 'altered': &lt;function altered at 0x046EC7F0&gt;, '__doc__': None, '__</a:t>
              </a:r>
              <a:r>
                <a:rPr lang="en-US" altLang="ko-KR" sz="600" dirty="0" err="1"/>
                <a:t>dict</a:t>
              </a:r>
              <a:r>
                <a:rPr lang="en-US" altLang="ko-KR" sz="600" dirty="0"/>
                <a:t>__': &lt;attribute '__</a:t>
              </a:r>
              <a:r>
                <a:rPr lang="en-US" altLang="ko-KR" sz="600" dirty="0" err="1"/>
                <a:t>dict</a:t>
              </a:r>
              <a:r>
                <a:rPr lang="en-US" altLang="ko-KR" sz="600" dirty="0"/>
                <a:t>__' of 'Other' objects&gt;, 'override': &lt;function override at 0x046ECA30&gt;, '__</a:t>
              </a:r>
              <a:r>
                <a:rPr lang="en-US" altLang="ko-KR" sz="600" dirty="0" err="1"/>
                <a:t>weakref</a:t>
              </a:r>
              <a:r>
                <a:rPr lang="en-US" altLang="ko-KR" sz="600" dirty="0"/>
                <a:t>__': &lt;attribute '__</a:t>
              </a:r>
              <a:r>
                <a:rPr lang="en-US" altLang="ko-KR" sz="600" dirty="0" err="1"/>
                <a:t>weakref</a:t>
              </a:r>
              <a:r>
                <a:rPr lang="en-US" altLang="ko-KR" sz="600" dirty="0"/>
                <a:t>__' of 'Other' objects&gt;, 'implicit': &lt;function implicit at 0x046ECD30&gt;}</a:t>
              </a:r>
              <a:endParaRPr lang="en-US" altLang="ko-KR" sz="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30434" y="3593511"/>
              <a:ext cx="2032771" cy="20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/>
                <a:t>Other</a:t>
              </a:r>
              <a:r>
                <a:rPr lang="en-US" altLang="ko-KR" sz="1200" dirty="0" smtClean="0"/>
                <a:t>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5" name="직선 화살표 연결선 4"/>
            <p:cNvCxnSpPr>
              <a:stCxn id="3" idx="2"/>
              <a:endCxn id="12" idx="0"/>
            </p:cNvCxnSpPr>
            <p:nvPr/>
          </p:nvCxnSpPr>
          <p:spPr>
            <a:xfrm>
              <a:off x="1888370" y="3574666"/>
              <a:ext cx="1867" cy="2252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900681" y="3949727"/>
              <a:ext cx="1949043" cy="782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{}</a:t>
              </a:r>
              <a:endParaRPr lang="en-US" altLang="ko-KR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0056" y="3704546"/>
              <a:ext cx="2032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son.other</a:t>
              </a:r>
              <a:r>
                <a:rPr lang="en-US" altLang="ko-KR" sz="1200" dirty="0" smtClean="0"/>
                <a:t>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1561" y="5085184"/>
              <a:ext cx="2557356" cy="747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/>
                <a:t>{'</a:t>
              </a:r>
              <a:r>
                <a:rPr lang="en-US" altLang="ko-KR" sz="600" dirty="0" err="1"/>
                <a:t>type_s</a:t>
              </a:r>
              <a:r>
                <a:rPr lang="en-US" altLang="ko-KR" sz="600" dirty="0"/>
                <a:t>': &lt;function </a:t>
              </a:r>
              <a:r>
                <a:rPr lang="en-US" altLang="ko-KR" sz="600" dirty="0" err="1"/>
                <a:t>type_s</a:t>
              </a:r>
              <a:r>
                <a:rPr lang="en-US" altLang="ko-KR" sz="600" dirty="0"/>
                <a:t> at 0x046ECD70&gt;, '__</a:t>
              </a:r>
              <a:r>
                <a:rPr lang="en-US" altLang="ko-KR" sz="600" dirty="0" err="1"/>
                <a:t>dict</a:t>
              </a:r>
              <a:r>
                <a:rPr lang="en-US" altLang="ko-KR" sz="600" dirty="0"/>
                <a:t>__': &lt;attribute '__</a:t>
              </a:r>
              <a:r>
                <a:rPr lang="en-US" altLang="ko-KR" sz="600" dirty="0" err="1"/>
                <a:t>dict</a:t>
              </a:r>
              <a:r>
                <a:rPr lang="en-US" altLang="ko-KR" sz="600" dirty="0"/>
                <a:t>__' of 'Child' objects&gt;, '__module__': '__main__', 'altered': &lt;function altered at 0x046ECCF0&gt;, 'override': &lt;function override at 0x046ECCB0&gt;, '__</a:t>
              </a:r>
              <a:r>
                <a:rPr lang="en-US" altLang="ko-KR" sz="600" dirty="0" err="1"/>
                <a:t>weakref</a:t>
              </a:r>
              <a:r>
                <a:rPr lang="en-US" altLang="ko-KR" sz="600" dirty="0"/>
                <a:t>__': &lt;attribute '__</a:t>
              </a:r>
              <a:r>
                <a:rPr lang="en-US" altLang="ko-KR" sz="600" dirty="0" err="1"/>
                <a:t>weakref</a:t>
              </a:r>
              <a:r>
                <a:rPr lang="en-US" altLang="ko-KR" sz="600" dirty="0"/>
                <a:t>__' of 'Child' objects&gt;, 'implicit': &lt;function implicit at 0x046ECC70&gt;, '__</a:t>
              </a:r>
              <a:r>
                <a:rPr lang="en-US" altLang="ko-KR" sz="600" dirty="0" err="1"/>
                <a:t>init</a:t>
              </a:r>
              <a:r>
                <a:rPr lang="en-US" altLang="ko-KR" sz="600" dirty="0"/>
                <a:t>__': &lt;function __</a:t>
              </a:r>
              <a:r>
                <a:rPr lang="en-US" altLang="ko-KR" sz="600" dirty="0" err="1"/>
                <a:t>init</a:t>
              </a:r>
              <a:r>
                <a:rPr lang="en-US" altLang="ko-KR" sz="600" dirty="0"/>
                <a:t>__ at 0x046ECAB0&gt;, '__doc__': None}</a:t>
              </a:r>
              <a:endParaRPr lang="en-US" altLang="ko-KR" sz="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1560" y="5832648"/>
              <a:ext cx="2080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Child.__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48245" y="6109647"/>
              <a:ext cx="1508185" cy="446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Child </a:t>
              </a:r>
              <a:r>
                <a:rPr lang="ko-KR" altLang="en-US" sz="1200" dirty="0" smtClean="0"/>
                <a:t>클래스 </a:t>
              </a:r>
              <a:endParaRPr lang="ko-KR" altLang="en-US" sz="1200" dirty="0"/>
            </a:p>
          </p:txBody>
        </p:sp>
        <p:cxnSp>
          <p:nvCxnSpPr>
            <p:cNvPr id="39" name="직선 화살표 연결선 38"/>
            <p:cNvCxnSpPr>
              <a:endCxn id="30" idx="2"/>
            </p:cNvCxnSpPr>
            <p:nvPr/>
          </p:nvCxnSpPr>
          <p:spPr>
            <a:xfrm flipH="1" flipV="1">
              <a:off x="1890239" y="5832648"/>
              <a:ext cx="12098" cy="276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072348" y="3165189"/>
              <a:ext cx="1508185" cy="362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Other </a:t>
              </a:r>
              <a:r>
                <a:rPr lang="ko-KR" altLang="en-US" sz="1200" dirty="0" err="1" smtClean="0"/>
                <a:t>인스턴스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  <p:cxnSp>
          <p:nvCxnSpPr>
            <p:cNvPr id="47" name="직선 화살표 연결선 46"/>
            <p:cNvCxnSpPr>
              <a:stCxn id="45" idx="2"/>
              <a:endCxn id="17" idx="2"/>
            </p:cNvCxnSpPr>
            <p:nvPr/>
          </p:nvCxnSpPr>
          <p:spPr>
            <a:xfrm>
              <a:off x="4826441" y="3527469"/>
              <a:ext cx="1" cy="454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7" idx="3"/>
              <a:endCxn id="9" idx="1"/>
            </p:cNvCxnSpPr>
            <p:nvPr/>
          </p:nvCxnSpPr>
          <p:spPr>
            <a:xfrm>
              <a:off x="2656430" y="6333048"/>
              <a:ext cx="3991544" cy="1339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" idx="3"/>
              <a:endCxn id="45" idx="1"/>
            </p:cNvCxnSpPr>
            <p:nvPr/>
          </p:nvCxnSpPr>
          <p:spPr>
            <a:xfrm flipV="1">
              <a:off x="2642462" y="3346329"/>
              <a:ext cx="1429886" cy="493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9" idx="0"/>
              <a:endCxn id="10" idx="2"/>
            </p:cNvCxnSpPr>
            <p:nvPr/>
          </p:nvCxnSpPr>
          <p:spPr>
            <a:xfrm flipV="1">
              <a:off x="7402067" y="5723191"/>
              <a:ext cx="1" cy="4421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위로 구부러진 화살표 56"/>
          <p:cNvSpPr/>
          <p:nvPr/>
        </p:nvSpPr>
        <p:spPr>
          <a:xfrm rot="13880985">
            <a:off x="6075467" y="4106527"/>
            <a:ext cx="1216152" cy="731520"/>
          </a:xfrm>
          <a:prstGeom prst="curved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24430" y="3979631"/>
            <a:ext cx="2119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implicit(self):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self.other.implicit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 smtClean="0"/>
              <a:t>처리 흐름</a:t>
            </a:r>
            <a:endParaRPr lang="ko-KR" altLang="en-US" sz="1000" dirty="0"/>
          </a:p>
        </p:txBody>
      </p:sp>
      <p:sp>
        <p:nvSpPr>
          <p:cNvPr id="59" name="아래쪽 화살표 58"/>
          <p:cNvSpPr/>
          <p:nvPr/>
        </p:nvSpPr>
        <p:spPr>
          <a:xfrm rot="5400000">
            <a:off x="3273876" y="4287140"/>
            <a:ext cx="484632" cy="48920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9752" y="2996952"/>
            <a:ext cx="6477000" cy="279844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6600" dirty="0" smtClean="0"/>
              <a:t>함수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 smtClean="0"/>
              <a:t>Namespace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0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객체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8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함수를 정의하면 </a:t>
            </a:r>
            <a:r>
              <a:rPr lang="en-US" altLang="ko-KR" dirty="0" smtClean="0"/>
              <a:t>function class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64088" y="2780928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33529" y="4653136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216" y="4658613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6" idx="0"/>
            <a:endCxn id="4" idx="2"/>
          </p:cNvCxnSpPr>
          <p:nvPr/>
        </p:nvCxnSpPr>
        <p:spPr>
          <a:xfrm rot="5400000" flipH="1" flipV="1">
            <a:off x="5288868" y="3605809"/>
            <a:ext cx="864096" cy="1230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0"/>
            <a:endCxn id="4" idx="2"/>
          </p:cNvCxnSpPr>
          <p:nvPr/>
        </p:nvCxnSpPr>
        <p:spPr>
          <a:xfrm rot="16200000" flipV="1">
            <a:off x="6477474" y="3647763"/>
            <a:ext cx="869573" cy="1152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11560" y="4409119"/>
            <a:ext cx="2160240" cy="1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def</a:t>
            </a:r>
            <a:r>
              <a:rPr lang="en-US" altLang="ko-KR" dirty="0"/>
              <a:t> add(</a:t>
            </a:r>
            <a:r>
              <a:rPr lang="en-US" altLang="ko-KR" dirty="0" err="1"/>
              <a:t>x,y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x+y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6" idx="1"/>
            <a:endCxn id="12" idx="3"/>
          </p:cNvCxnSpPr>
          <p:nvPr/>
        </p:nvCxnSpPr>
        <p:spPr>
          <a:xfrm flipH="1">
            <a:off x="2771800" y="5157192"/>
            <a:ext cx="1361729" cy="1075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9811" y="4658613"/>
            <a:ext cx="11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6021288"/>
            <a:ext cx="11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7984" y="6021288"/>
            <a:ext cx="11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92280" y="6021288"/>
            <a:ext cx="11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88324" y="3100318"/>
            <a:ext cx="11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536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상속구조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247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add </a:t>
            </a:r>
            <a:r>
              <a:rPr lang="ko-KR" altLang="en-US" dirty="0" smtClean="0"/>
              <a:t>함수를 기준으로 클래스 구조를 확인하면 최상위는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클래스가 조회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481077" y="3297560"/>
            <a:ext cx="3874899" cy="2448272"/>
            <a:chOff x="611560" y="2780928"/>
            <a:chExt cx="7848872" cy="3145836"/>
          </a:xfrm>
        </p:grpSpPr>
        <p:sp>
          <p:nvSpPr>
            <p:cNvPr id="4" name="직사각형 3"/>
            <p:cNvSpPr/>
            <p:nvPr/>
          </p:nvSpPr>
          <p:spPr>
            <a:xfrm>
              <a:off x="5364088" y="2780928"/>
              <a:ext cx="194421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object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33529" y="4653136"/>
              <a:ext cx="194421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function</a:t>
              </a:r>
              <a:endParaRPr lang="ko-KR" altLang="en-US" sz="1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16216" y="4658613"/>
              <a:ext cx="194421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code</a:t>
              </a:r>
              <a:endParaRPr lang="ko-KR" altLang="en-US" sz="1000" dirty="0"/>
            </a:p>
          </p:txBody>
        </p:sp>
        <p:cxnSp>
          <p:nvCxnSpPr>
            <p:cNvPr id="9" name="꺾인 연결선 8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5288868" y="3605809"/>
              <a:ext cx="864096" cy="12305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7" idx="0"/>
              <a:endCxn id="4" idx="2"/>
            </p:cNvCxnSpPr>
            <p:nvPr/>
          </p:nvCxnSpPr>
          <p:spPr>
            <a:xfrm rot="16200000" flipV="1">
              <a:off x="6477474" y="3647763"/>
              <a:ext cx="869573" cy="11521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611560" y="4409119"/>
              <a:ext cx="2160240" cy="151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/>
                <a:t>def</a:t>
              </a:r>
              <a:r>
                <a:rPr lang="en-US" altLang="ko-KR" sz="1000" dirty="0"/>
                <a:t> add(</a:t>
              </a:r>
              <a:r>
                <a:rPr lang="en-US" altLang="ko-KR" sz="1000" dirty="0" err="1"/>
                <a:t>x,y</a:t>
              </a:r>
              <a:r>
                <a:rPr lang="en-US" altLang="ko-KR" sz="1000" dirty="0"/>
                <a:t>) :</a:t>
              </a:r>
            </a:p>
            <a:p>
              <a:r>
                <a:rPr lang="en-US" altLang="ko-KR" sz="1000" dirty="0"/>
                <a:t>    return </a:t>
              </a:r>
              <a:r>
                <a:rPr lang="en-US" altLang="ko-KR" sz="1000" dirty="0" err="1"/>
                <a:t>x+y</a:t>
              </a:r>
              <a:endParaRPr lang="ko-KR" altLang="en-US" sz="1000" dirty="0"/>
            </a:p>
          </p:txBody>
        </p:sp>
        <p:cxnSp>
          <p:nvCxnSpPr>
            <p:cNvPr id="14" name="직선 화살표 연결선 13"/>
            <p:cNvCxnSpPr>
              <a:stCxn id="6" idx="1"/>
              <a:endCxn id="12" idx="3"/>
            </p:cNvCxnSpPr>
            <p:nvPr/>
          </p:nvCxnSpPr>
          <p:spPr>
            <a:xfrm flipH="1">
              <a:off x="2771800" y="5157192"/>
              <a:ext cx="1361729" cy="10750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10391" y="4829416"/>
              <a:ext cx="1684543" cy="29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instance</a:t>
              </a:r>
              <a:endParaRPr lang="ko-KR" altLang="en-US" sz="10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076056" y="3863747"/>
            <a:ext cx="3707904" cy="1185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 </a:t>
            </a:r>
            <a:r>
              <a:rPr lang="en-US" altLang="ko-KR" sz="1200" dirty="0" err="1"/>
              <a:t>add.__class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add.func_code</a:t>
            </a:r>
            <a:r>
              <a:rPr lang="en-US" altLang="ko-KR" sz="1200" dirty="0"/>
              <a:t>)  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add.__class__.__bases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add.func_code.__class__.__bases</a:t>
            </a:r>
            <a:r>
              <a:rPr lang="en-US" altLang="ko-KR" sz="1200" dirty="0"/>
              <a:t>__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66117" y="5189130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&lt;type 'function'&gt;</a:t>
            </a:r>
          </a:p>
          <a:p>
            <a:r>
              <a:rPr lang="en-US" altLang="ko-KR" sz="1000" dirty="0"/>
              <a:t>&lt;type 'code'&gt;</a:t>
            </a:r>
          </a:p>
          <a:p>
            <a:r>
              <a:rPr lang="en-US" altLang="ko-KR" sz="1000" dirty="0"/>
              <a:t>(&lt;type 'object'&gt;,)</a:t>
            </a:r>
          </a:p>
          <a:p>
            <a:r>
              <a:rPr lang="en-US" altLang="ko-KR" sz="1000" dirty="0"/>
              <a:t>(&lt;type 'object'&gt;,)</a:t>
            </a:r>
          </a:p>
        </p:txBody>
      </p:sp>
    </p:spTree>
    <p:extLst>
      <p:ext uri="{BB962C8B-B14F-4D97-AF65-F5344CB8AC3E}">
        <p14:creationId xmlns:p14="http://schemas.microsoft.com/office/powerpoint/2010/main" val="313144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타입관리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왜 모든 것을 </a:t>
            </a:r>
            <a:r>
              <a:rPr lang="en-US" altLang="ko-KR" sz="2800" dirty="0" smtClean="0"/>
              <a:t>name</a:t>
            </a:r>
            <a:r>
              <a:rPr lang="ko-KR" altLang="en-US" sz="2800" dirty="0" smtClean="0"/>
              <a:t>을 기준으로 체크할까</a:t>
            </a:r>
            <a:r>
              <a:rPr lang="en-US" altLang="ko-KR" sz="2800" dirty="0" smtClean="0"/>
              <a:t>? 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3284984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이름으로만 체크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3212976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특성상 이름이 동일하면 나중에 갱신된 것을 기준으로 처리하므로 절대 같은 이름이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있을 수 없음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4725144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값은 모두 객체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80992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 상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로 저장할 경우 실제 모두 객체를 저장되어야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실행이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51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변수 </a:t>
            </a:r>
            <a:r>
              <a:rPr lang="en-US" altLang="ko-KR" dirty="0" smtClean="0"/>
              <a:t>Scoping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함수에 실행하면 함수 내의 변수에 대한 검색을 처리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검색 순은 </a:t>
            </a:r>
            <a:r>
              <a:rPr lang="en-US" altLang="ko-KR" sz="2200" dirty="0" smtClean="0">
                <a:latin typeface="+mn-ea"/>
              </a:rPr>
              <a:t>Local &gt; global &gt; Built-in </a:t>
            </a:r>
            <a:r>
              <a:rPr lang="ko-KR" altLang="en-US" sz="2200" dirty="0" smtClean="0">
                <a:latin typeface="+mn-ea"/>
              </a:rPr>
              <a:t>순으로 호출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800" dirty="0" smtClean="0">
                <a:latin typeface="+mn-ea"/>
              </a:rPr>
              <a:t>Global/nonlocal </a:t>
            </a:r>
            <a:r>
              <a:rPr lang="ko-KR" altLang="en-US" sz="1800" dirty="0" smtClean="0">
                <a:latin typeface="+mn-ea"/>
              </a:rPr>
              <a:t>키워드를 변수에 정의해서 직접 상위 영역을 직접 참조할 수 있다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9805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1547664" y="38278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8246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8603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en-US" altLang="ko-KR" dirty="0" smtClean="0"/>
              <a:t>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88047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740018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6023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local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6" idx="1"/>
            <a:endCxn id="25" idx="3"/>
          </p:cNvCxnSpPr>
          <p:nvPr/>
        </p:nvCxnSpPr>
        <p:spPr>
          <a:xfrm flipH="1">
            <a:off x="6180178" y="5068603"/>
            <a:ext cx="480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5" idx="1"/>
            <a:endCxn id="4" idx="3"/>
          </p:cNvCxnSpPr>
          <p:nvPr/>
        </p:nvCxnSpPr>
        <p:spPr>
          <a:xfrm flipH="1">
            <a:off x="4259965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1"/>
            <a:endCxn id="8" idx="3"/>
          </p:cNvCxnSpPr>
          <p:nvPr/>
        </p:nvCxnSpPr>
        <p:spPr>
          <a:xfrm flipH="1">
            <a:off x="2339752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동적 데이터 타입 </a:t>
            </a:r>
            <a:r>
              <a:rPr lang="en-US" altLang="ko-KR" sz="2200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변수에 값이 할당될 경우 데이터 타입이 확정됨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변수는 이름공간 내에서 관리되면 변수는 동적으로 할당이 가능하다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 검색 기준은 </a:t>
            </a:r>
            <a:r>
              <a:rPr lang="en-US" altLang="ko-KR" sz="2200" dirty="0" smtClean="0">
                <a:latin typeface="+mn-ea"/>
              </a:rPr>
              <a:t>Local &gt; Global &gt; Built-in </a:t>
            </a:r>
            <a:r>
              <a:rPr lang="ko-KR" altLang="en-US" sz="2200" dirty="0" smtClean="0">
                <a:latin typeface="+mn-ea"/>
              </a:rPr>
              <a:t>영역 순으로 찾는다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Locals()</a:t>
            </a:r>
            <a:r>
              <a:rPr lang="ko-KR" altLang="en-US" sz="2200" dirty="0" smtClean="0">
                <a:latin typeface="+mn-ea"/>
              </a:rPr>
              <a:t>와 </a:t>
            </a:r>
            <a:r>
              <a:rPr lang="en-US" altLang="ko-KR" sz="2200" dirty="0" err="1" smtClean="0">
                <a:latin typeface="+mn-ea"/>
              </a:rPr>
              <a:t>globals</a:t>
            </a:r>
            <a:r>
              <a:rPr lang="en-US" altLang="ko-KR" sz="2200" dirty="0" smtClean="0">
                <a:latin typeface="+mn-ea"/>
              </a:rPr>
              <a:t>() </a:t>
            </a:r>
            <a:r>
              <a:rPr lang="ko-KR" altLang="en-US" sz="2200" dirty="0" smtClean="0">
                <a:latin typeface="+mn-ea"/>
              </a:rPr>
              <a:t>함수를  이용해서 검색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 </a:t>
            </a: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861048"/>
            <a:ext cx="410445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 smtClean="0"/>
              <a:t>&gt;&gt;&gt; p = 100</a:t>
            </a:r>
          </a:p>
          <a:p>
            <a:r>
              <a:rPr lang="en-US" altLang="ko-KR" dirty="0" smtClean="0"/>
              <a:t>&gt;&gt;&gt; </a:t>
            </a:r>
            <a:endParaRPr lang="en-US" altLang="ko-KR" dirty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 smtClean="0"/>
              <a:t>…        p =0</a:t>
            </a:r>
          </a:p>
          <a:p>
            <a:r>
              <a:rPr lang="en-US" altLang="ko-KR" dirty="0" smtClean="0"/>
              <a:t>…        print(locals())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…….</a:t>
            </a:r>
          </a:p>
          <a:p>
            <a:r>
              <a:rPr lang="en-US" altLang="ko-KR" dirty="0" smtClean="0"/>
              <a:t>&gt;&gt;&gt;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5655" y="4797152"/>
            <a:ext cx="208823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98570" y="47700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함수내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그 내부에 정의된 변수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3813887" y="5085184"/>
            <a:ext cx="2484683" cy="8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25249" y="4005064"/>
            <a:ext cx="208823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72200" y="396368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외부 변수는 전역변수 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3"/>
            <a:endCxn id="13" idx="1"/>
          </p:cNvCxnSpPr>
          <p:nvPr/>
        </p:nvCxnSpPr>
        <p:spPr>
          <a:xfrm flipV="1">
            <a:off x="3813481" y="4286855"/>
            <a:ext cx="2558719" cy="62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locals()/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이름공간 </a:t>
            </a:r>
            <a:r>
              <a:rPr lang="en-US" altLang="ko-KR" dirty="0" smtClean="0"/>
              <a:t>locals() </a:t>
            </a:r>
            <a:r>
              <a:rPr lang="ko-KR" altLang="en-US" dirty="0" smtClean="0"/>
              <a:t>함수를 이용하여 확인하기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err="1" smtClean="0"/>
              <a:t>함수명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호출하여 글로벌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내의 이름공간을 확인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140968"/>
            <a:ext cx="32403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...     p="local variable"</a:t>
            </a:r>
          </a:p>
          <a:p>
            <a:r>
              <a:rPr lang="en-US" altLang="ko-KR" sz="1200" dirty="0"/>
              <a:t>...     print locals()</a:t>
            </a:r>
          </a:p>
          <a:p>
            <a:r>
              <a:rPr lang="en-US" altLang="ko-KR" sz="1200" dirty="0"/>
              <a:t>...     return x+ y</a:t>
            </a:r>
          </a:p>
          <a:p>
            <a:r>
              <a:rPr lang="en-US" altLang="ko-KR" sz="1200" dirty="0"/>
              <a:t>... </a:t>
            </a:r>
          </a:p>
          <a:p>
            <a:r>
              <a:rPr lang="en-US" altLang="ko-KR" sz="1200" dirty="0"/>
              <a:t>&gt;&gt;&gt; </a:t>
            </a:r>
          </a:p>
          <a:p>
            <a:r>
              <a:rPr lang="en-US" altLang="ko-KR" sz="1200" dirty="0"/>
              <a:t>&gt;&gt;&gt; add(1,2)</a:t>
            </a:r>
          </a:p>
          <a:p>
            <a:r>
              <a:rPr lang="en-US" altLang="ko-KR" sz="1200" dirty="0"/>
              <a:t>{'y': 2, 'p': 'local variable', 'x': 1}</a:t>
            </a:r>
          </a:p>
          <a:p>
            <a:r>
              <a:rPr lang="en-US" altLang="ko-KR" sz="1200" dirty="0" smtClean="0"/>
              <a:t>3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add.__</a:t>
            </a:r>
            <a:r>
              <a:rPr lang="en-US" altLang="ko-KR" sz="1200" dirty="0" err="1" smtClean="0"/>
              <a:t>globals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globals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4833156"/>
            <a:ext cx="2664296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378904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함수별로</a:t>
            </a:r>
            <a:r>
              <a:rPr lang="ko-KR" altLang="en-US" dirty="0" smtClean="0"/>
              <a:t> 자신의 이름공간을 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())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3707904" y="4112206"/>
            <a:ext cx="1368152" cy="8469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43608" y="3861048"/>
            <a:ext cx="2664296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07904" y="3987062"/>
            <a:ext cx="1368152" cy="1260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43608" y="5409220"/>
            <a:ext cx="2664296" cy="252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76056" y="521206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외부 환경에 대한 변수들을 관리하는 이름공간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>
            <a:off x="3707904" y="5535234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추가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705360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함수는 </a:t>
            </a:r>
            <a:r>
              <a:rPr lang="en-US" altLang="ko-KR" sz="2800" dirty="0" smtClean="0"/>
              <a:t>local namespace</a:t>
            </a:r>
            <a:r>
              <a:rPr lang="ko-KR" altLang="en-US" sz="2800" dirty="0" smtClean="0"/>
              <a:t>를 관리하며 상위는 </a:t>
            </a:r>
            <a:r>
              <a:rPr lang="en-US" altLang="ko-KR" sz="2800" dirty="0" smtClean="0"/>
              <a:t>global namespace</a:t>
            </a:r>
            <a:r>
              <a:rPr lang="ko-KR" altLang="en-US" sz="2800" dirty="0" smtClean="0"/>
              <a:t>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참조가 가능함</a:t>
            </a:r>
            <a:endParaRPr lang="en-US" altLang="ko-KR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971600" y="4507379"/>
            <a:ext cx="26642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 smtClean="0"/>
              <a:t>     return </a:t>
            </a:r>
            <a:r>
              <a:rPr lang="en-US" altLang="ko-KR" dirty="0" err="1" smtClean="0"/>
              <a:t>x+y</a:t>
            </a:r>
            <a:endParaRPr lang="en-US" altLang="ko-KR" dirty="0" smtClean="0"/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4293680" y="4643424"/>
            <a:ext cx="484632" cy="648072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86403" y="41718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변수 할당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20072" y="3789040"/>
            <a:ext cx="331236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import inspect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inspect.getsource</a:t>
            </a:r>
            <a:r>
              <a:rPr lang="en-US" altLang="ko-KR" sz="1200" dirty="0" smtClean="0"/>
              <a:t>(add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 smtClean="0"/>
              <a:t>u'def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:\n    return </a:t>
            </a:r>
            <a:r>
              <a:rPr lang="en-US" altLang="ko-KR" sz="1200" dirty="0" err="1" smtClean="0"/>
              <a:t>x+y</a:t>
            </a:r>
            <a:r>
              <a:rPr lang="en-US" altLang="ko-KR" sz="1200" dirty="0" smtClean="0"/>
              <a:t>\n‘</a:t>
            </a:r>
          </a:p>
          <a:p>
            <a:r>
              <a:rPr lang="en-US" altLang="ko-KR" sz="1200" dirty="0"/>
              <a:t>&gt;&gt;&gt;  </a:t>
            </a:r>
            <a:r>
              <a:rPr lang="en-US" altLang="ko-KR" sz="1200" dirty="0" err="1"/>
              <a:t>inspect.getargs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add.func_code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Arguments(</a:t>
            </a:r>
            <a:r>
              <a:rPr lang="en-US" altLang="ko-KR" sz="1200" dirty="0" err="1" smtClean="0"/>
              <a:t>args</a:t>
            </a:r>
            <a:r>
              <a:rPr lang="en-US" altLang="ko-KR" sz="1200" dirty="0"/>
              <a:t>=['x', 'y'], </a:t>
            </a:r>
            <a:r>
              <a:rPr lang="en-US" altLang="ko-KR" sz="1200" dirty="0" err="1"/>
              <a:t>varargs</a:t>
            </a:r>
            <a:r>
              <a:rPr lang="en-US" altLang="ko-KR" sz="1200" dirty="0"/>
              <a:t>=None, keywords=None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add.func_gloabls</a:t>
            </a:r>
            <a:endParaRPr lang="en-US" altLang="ko-KR" sz="1200" dirty="0" smtClean="0"/>
          </a:p>
          <a:p>
            <a:r>
              <a:rPr lang="en-US" altLang="ko-KR" sz="1200" dirty="0" smtClean="0"/>
              <a:t>……    # global </a:t>
            </a:r>
            <a:r>
              <a:rPr lang="ko-KR" altLang="en-US" sz="1200" dirty="0" smtClean="0"/>
              <a:t>영역을 보여줌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add.func_code.co_varnames</a:t>
            </a:r>
            <a:endParaRPr lang="en-US" altLang="ko-KR" sz="1200" dirty="0"/>
          </a:p>
          <a:p>
            <a:r>
              <a:rPr lang="en-US" altLang="ko-KR" sz="1200" dirty="0" smtClean="0"/>
              <a:t>(</a:t>
            </a:r>
            <a:r>
              <a:rPr lang="en-US" altLang="ko-KR" sz="1200" dirty="0"/>
              <a:t>'x', 'y</a:t>
            </a:r>
            <a:r>
              <a:rPr lang="en-US" altLang="ko-KR" sz="1200" dirty="0" smtClean="0"/>
              <a:t>')  # local </a:t>
            </a:r>
            <a:r>
              <a:rPr lang="ko-KR" altLang="en-US" sz="1200" dirty="0" smtClean="0"/>
              <a:t>영역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16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Nested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4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외부함수를 내포함수로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외부함수를 내부함수 내에 변수에 할당한 후 사용하면 내포함수로 처리됨 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645024"/>
            <a:ext cx="324036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add_nested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nested_add</a:t>
            </a:r>
            <a:r>
              <a:rPr lang="en-US" altLang="ko-KR" sz="1200" dirty="0"/>
              <a:t> = add</a:t>
            </a:r>
          </a:p>
          <a:p>
            <a:r>
              <a:rPr lang="en-US" altLang="ko-KR" sz="1200" dirty="0"/>
              <a:t>    print " local scope ", locals()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nested_add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add_nested</a:t>
            </a:r>
            <a:r>
              <a:rPr lang="en-US" altLang="ko-KR" sz="1200" dirty="0"/>
              <a:t>(5,5)</a:t>
            </a:r>
          </a:p>
          <a:p>
            <a:r>
              <a:rPr lang="en-US" altLang="ko-KR" sz="1200" dirty="0"/>
              <a:t> local scope  {'y': 5, 'x': 5, '</a:t>
            </a:r>
            <a:r>
              <a:rPr lang="en-US" altLang="ko-KR" sz="1200" dirty="0" err="1"/>
              <a:t>nested_add</a:t>
            </a:r>
            <a:r>
              <a:rPr lang="en-US" altLang="ko-KR" sz="1200" dirty="0"/>
              <a:t>': &lt;function add at 0x1049B270&gt;}</a:t>
            </a:r>
          </a:p>
          <a:p>
            <a:r>
              <a:rPr lang="en-US" altLang="ko-KR" sz="1200" dirty="0"/>
              <a:t>Out[201]: 10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88024" y="3645024"/>
            <a:ext cx="324036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add_not_nested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add_value</a:t>
            </a:r>
            <a:r>
              <a:rPr lang="en-US" altLang="ko-KR" sz="1200" dirty="0"/>
              <a:t> =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print " local scope ", locals()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add_value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add_not_nested</a:t>
            </a:r>
            <a:r>
              <a:rPr lang="en-US" altLang="ko-KR" sz="1200" dirty="0"/>
              <a:t>(5,5)</a:t>
            </a:r>
          </a:p>
          <a:p>
            <a:r>
              <a:rPr lang="en-US" altLang="ko-KR" sz="1200" dirty="0"/>
              <a:t> local scope  {'y': 5, 'x': 5, '</a:t>
            </a:r>
            <a:r>
              <a:rPr lang="en-US" altLang="ko-KR" sz="1200" dirty="0" err="1"/>
              <a:t>add_value</a:t>
            </a:r>
            <a:r>
              <a:rPr lang="en-US" altLang="ko-KR" sz="1200" dirty="0"/>
              <a:t>': 10}</a:t>
            </a:r>
          </a:p>
          <a:p>
            <a:r>
              <a:rPr lang="en-US" altLang="ko-KR" sz="1200" dirty="0"/>
              <a:t>Out[203]: 10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32129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영역 참조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9612" y="31684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영역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6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내부에  내포함수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568203"/>
          </a:xfrm>
        </p:spPr>
        <p:txBody>
          <a:bodyPr>
            <a:normAutofit fontScale="92500" lnSpcReduction="20000"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 내부에 함수를 정의하고 직접 내부에서 사용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smtClean="0"/>
              <a:t>외부에  정의된 함수는 </a:t>
            </a:r>
            <a:r>
              <a:rPr lang="en-US" altLang="ko-KR" sz="2800" dirty="0" smtClean="0"/>
              <a:t>global </a:t>
            </a:r>
            <a:r>
              <a:rPr lang="ko-KR" altLang="en-US" sz="2800" dirty="0" smtClean="0"/>
              <a:t>영역이므로 항상 사용이 가능하나 </a:t>
            </a:r>
            <a:r>
              <a:rPr lang="en-US" altLang="ko-KR" sz="2800" dirty="0" smtClean="0"/>
              <a:t>nested </a:t>
            </a:r>
            <a:r>
              <a:rPr lang="ko-KR" altLang="en-US" sz="2800" dirty="0" smtClean="0"/>
              <a:t>함수는 함수 호출된 경우 내부적으로 처리 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645024"/>
            <a:ext cx="324036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add_nested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</a:t>
            </a:r>
            <a:r>
              <a:rPr lang="en-US" altLang="ko-KR" sz="1200" dirty="0" err="1"/>
              <a:t>nested_add</a:t>
            </a:r>
            <a:r>
              <a:rPr lang="en-US" altLang="ko-KR" sz="1200" dirty="0"/>
              <a:t> = add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</a:t>
            </a:r>
            <a:r>
              <a:rPr lang="en-US" altLang="ko-KR" sz="1200" dirty="0"/>
              <a:t>print " local scope ", locals()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nested_add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add_nested</a:t>
            </a:r>
            <a:r>
              <a:rPr lang="en-US" altLang="ko-KR" sz="1200" dirty="0" smtClean="0"/>
              <a:t>(5,5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local scope  {'y': 5, 'x': 5, '</a:t>
            </a:r>
            <a:r>
              <a:rPr lang="en-US" altLang="ko-KR" sz="1200" dirty="0" err="1"/>
              <a:t>nested_add</a:t>
            </a:r>
            <a:r>
              <a:rPr lang="en-US" altLang="ko-KR" sz="1200" dirty="0"/>
              <a:t>': &lt;function add at 0x1049B270&gt;}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88024" y="3645024"/>
            <a:ext cx="324036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add_in_nested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      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 </a:t>
            </a:r>
            <a:r>
              <a:rPr lang="en-US" altLang="ko-KR" sz="1200" dirty="0"/>
              <a:t>print " local scope ", locals()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…          </a:t>
            </a:r>
            <a:r>
              <a:rPr lang="en-US" altLang="ko-KR" sz="1200" dirty="0"/>
              <a:t>return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add_in_nested</a:t>
            </a:r>
            <a:r>
              <a:rPr lang="en-US" altLang="ko-KR" sz="1200" dirty="0" smtClean="0"/>
              <a:t>(5,5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local scope  {'y': 5, 'x': 5, 'add': &lt;function add at 0x104D64B0&gt;}</a:t>
            </a:r>
          </a:p>
          <a:p>
            <a:r>
              <a:rPr lang="en-US" altLang="ko-KR" sz="1200" dirty="0" smtClean="0"/>
              <a:t>10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32129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Local </a:t>
            </a:r>
            <a:r>
              <a:rPr lang="ko-KR" altLang="en-US" dirty="0" smtClean="0"/>
              <a:t>영역 참조</a:t>
            </a:r>
            <a:r>
              <a:rPr lang="en-US" altLang="ko-KR" dirty="0" smtClean="0"/>
              <a:t>(nested)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9612" y="31684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영역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0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Nested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8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외부함수 변수 </a:t>
            </a:r>
            <a:r>
              <a:rPr lang="en-US" altLang="ko-KR" dirty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3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: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외부함수 내의 자유변수를 내부함수에서 사용하면 기존 외부함수도 내부함수가 </a:t>
            </a:r>
            <a:r>
              <a:rPr lang="ko-KR" altLang="en-US" sz="2200" dirty="0" err="1" smtClean="0">
                <a:latin typeface="+mn-ea"/>
              </a:rPr>
              <a:t>종료시까지</a:t>
            </a:r>
            <a:r>
              <a:rPr lang="ko-KR" altLang="en-US" sz="2200" dirty="0" smtClean="0">
                <a:latin typeface="+mn-ea"/>
              </a:rPr>
              <a:t> 같이 지속된다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 단위의 </a:t>
            </a:r>
            <a:r>
              <a:rPr lang="en-US" altLang="ko-KR" sz="2200" dirty="0" smtClean="0">
                <a:latin typeface="+mn-ea"/>
              </a:rPr>
              <a:t>variable scope </a:t>
            </a:r>
            <a:r>
              <a:rPr lang="ko-KR" altLang="en-US" sz="2200" dirty="0" smtClean="0">
                <a:latin typeface="+mn-ea"/>
              </a:rPr>
              <a:t>위반이지만 현재 함수형 언어에서는 함수 내의 변수를 공유하여 처리할 수 있도록 구성하여 처리할 수 있도록 구성이 가능하다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11560" y="4605636"/>
            <a:ext cx="4930829" cy="1974704"/>
            <a:chOff x="937352" y="4283804"/>
            <a:chExt cx="7379064" cy="2416914"/>
          </a:xfrm>
        </p:grpSpPr>
        <p:sp>
          <p:nvSpPr>
            <p:cNvPr id="4" name="직사각형 3"/>
            <p:cNvSpPr/>
            <p:nvPr/>
          </p:nvSpPr>
          <p:spPr>
            <a:xfrm>
              <a:off x="971600" y="4653136"/>
              <a:ext cx="3816424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87216" y="5565533"/>
              <a:ext cx="2340768" cy="6717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7352" y="4283804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외부함수</a:t>
              </a:r>
              <a:endParaRPr lang="ko-KR" altLang="en-US" sz="1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80456" y="5111025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</a:t>
              </a:r>
              <a:r>
                <a:rPr lang="ko-KR" altLang="en-US" sz="1200" dirty="0"/>
                <a:t>부</a:t>
              </a:r>
              <a:r>
                <a:rPr lang="ko-KR" altLang="en-US" sz="1200" dirty="0" smtClean="0"/>
                <a:t>함수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56176" y="4365104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외부함수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1" name="꺾인 연결선 10"/>
            <p:cNvCxnSpPr>
              <a:stCxn id="5" idx="3"/>
              <a:endCxn id="9" idx="1"/>
            </p:cNvCxnSpPr>
            <p:nvPr/>
          </p:nvCxnSpPr>
          <p:spPr>
            <a:xfrm>
              <a:off x="4427984" y="5901423"/>
              <a:ext cx="1721296" cy="4955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5" idx="3"/>
              <a:endCxn id="8" idx="2"/>
            </p:cNvCxnSpPr>
            <p:nvPr/>
          </p:nvCxnSpPr>
          <p:spPr>
            <a:xfrm flipV="1">
              <a:off x="4427984" y="4972526"/>
              <a:ext cx="2808312" cy="9288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149280" y="6093296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내부함수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6" name="꺾인 연결선 15"/>
            <p:cNvCxnSpPr>
              <a:stCxn id="4" idx="3"/>
              <a:endCxn id="8" idx="1"/>
            </p:cNvCxnSpPr>
            <p:nvPr/>
          </p:nvCxnSpPr>
          <p:spPr>
            <a:xfrm flipV="1">
              <a:off x="4788024" y="4668815"/>
              <a:ext cx="1368152" cy="88442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96820" y="40770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Closure context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0152" y="504264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내부함수 변수 검색 순서는 내부함수 이름공간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외부함수 이름공간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1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내장타입</a:t>
            </a:r>
            <a:r>
              <a:rPr lang="en-US" altLang="ko-KR" dirty="0" smtClean="0"/>
              <a:t>(built-in type)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왜 모든 것을 </a:t>
            </a:r>
            <a:r>
              <a:rPr lang="en-US" altLang="ko-KR" sz="2800" dirty="0" smtClean="0"/>
              <a:t>name</a:t>
            </a:r>
            <a:r>
              <a:rPr lang="ko-KR" altLang="en-US" sz="2800" dirty="0" smtClean="0"/>
              <a:t>을 기준으로 체크할까</a:t>
            </a:r>
            <a:r>
              <a:rPr lang="en-US" altLang="ko-KR" sz="2800" dirty="0" smtClean="0"/>
              <a:t>? 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3284984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내장 타입 클래스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321297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내장타입에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에 있는 모든 것을 내장타입 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호출해 사용가능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4725144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내장타입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809926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내장타입을 기준으로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 경우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내부에는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관리하지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435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: __closure__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err="1" smtClean="0">
                <a:latin typeface="+mn-ea"/>
              </a:rPr>
              <a:t>파이썬은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ko-KR" altLang="en-US" sz="2200" dirty="0" err="1" smtClean="0">
                <a:latin typeface="+mn-ea"/>
              </a:rPr>
              <a:t>클로저</a:t>
            </a:r>
            <a:r>
              <a:rPr lang="ko-KR" altLang="en-US" sz="2200" dirty="0" smtClean="0">
                <a:latin typeface="+mn-ea"/>
              </a:rPr>
              <a:t> 환경에 대해서도 별도의 객체로 제공하며 이 환경에 대해서도 접근이 가능함</a:t>
            </a:r>
            <a:endParaRPr lang="ko-KR" altLang="en-US" sz="22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3140968"/>
            <a:ext cx="302433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generate_power_func</a:t>
            </a:r>
            <a:r>
              <a:rPr lang="en-US" altLang="ko-KR" sz="1000" dirty="0"/>
              <a:t>(n):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out_v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10.0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nth_power</a:t>
            </a:r>
            <a:r>
              <a:rPr lang="en-US" altLang="ko-KR" sz="1000" dirty="0"/>
              <a:t>(x):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return </a:t>
            </a:r>
            <a:r>
              <a:rPr lang="en-US" altLang="ko-KR" sz="1000" dirty="0"/>
              <a:t>x**</a:t>
            </a:r>
            <a:r>
              <a:rPr lang="en-US" altLang="ko-KR" sz="1000" dirty="0" smtClean="0"/>
              <a:t>n + </a:t>
            </a:r>
            <a:r>
              <a:rPr lang="en-US" altLang="ko-KR" sz="1000" dirty="0" err="1" smtClean="0"/>
              <a:t>out_v</a:t>
            </a:r>
            <a:endParaRPr lang="en-US" altLang="ko-KR" sz="1000" dirty="0"/>
          </a:p>
          <a:p>
            <a:r>
              <a:rPr lang="en-US" altLang="ko-KR" sz="1000" dirty="0" smtClean="0"/>
              <a:t>    return </a:t>
            </a:r>
            <a:r>
              <a:rPr lang="en-US" altLang="ko-KR" sz="1000" dirty="0" err="1" smtClean="0"/>
              <a:t>nth_power</a:t>
            </a:r>
            <a:endParaRPr lang="en-US" altLang="ko-KR" sz="1000" dirty="0" smtClean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.__closure__[0]</a:t>
            </a:r>
          </a:p>
          <a:p>
            <a:r>
              <a:rPr lang="en-US" altLang="ko-KR" sz="1000" dirty="0"/>
              <a:t>print type(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.__closure__[0])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.__closure__[0].</a:t>
            </a:r>
            <a:r>
              <a:rPr lang="en-US" altLang="ko-KR" sz="1000" dirty="0" err="1" smtClean="0"/>
              <a:t>cell_contents</a:t>
            </a:r>
            <a:endParaRPr lang="en-US" altLang="ko-KR" sz="1000" dirty="0" smtClean="0"/>
          </a:p>
          <a:p>
            <a:r>
              <a:rPr lang="en-US" altLang="ko-KR" sz="1000" dirty="0"/>
              <a:t>print type(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</a:t>
            </a:r>
            <a:r>
              <a:rPr lang="en-US" altLang="ko-KR" sz="1000" dirty="0" smtClean="0"/>
              <a:t>__[1])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.__closure__[1].</a:t>
            </a:r>
            <a:r>
              <a:rPr lang="en-US" altLang="ko-KR" sz="1000" dirty="0" err="1"/>
              <a:t>cell_contents</a:t>
            </a:r>
            <a:endParaRPr lang="en-US" altLang="ko-KR" sz="1000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4531832"/>
            <a:ext cx="3888432" cy="141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(&lt;cell at 0x02940ED0: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object at 0x01DAABC4&gt;, &lt;cell at 0x02B6FEF0: float object at 0x02766600</a:t>
            </a:r>
            <a:r>
              <a:rPr lang="en-US" altLang="ko-KR" sz="1000" dirty="0" smtClean="0"/>
              <a:t>&gt;)</a:t>
            </a:r>
          </a:p>
          <a:p>
            <a:endParaRPr lang="en-US" altLang="ko-KR" sz="1000" dirty="0"/>
          </a:p>
          <a:p>
            <a:r>
              <a:rPr lang="en-US" altLang="ko-KR" sz="1000" dirty="0"/>
              <a:t>&lt;cell at 0x02940ED0: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object at 0x01DAABC4&gt;</a:t>
            </a:r>
          </a:p>
          <a:p>
            <a:r>
              <a:rPr lang="en-US" altLang="ko-KR" sz="1000" dirty="0"/>
              <a:t>&lt;type 'cell'&gt;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&lt;cell at 0x02B6FEF0: float object at 0x02766600&gt;</a:t>
            </a:r>
          </a:p>
          <a:p>
            <a:r>
              <a:rPr lang="en-US" altLang="ko-KR" sz="1000" dirty="0"/>
              <a:t>10.0</a:t>
            </a:r>
            <a:endParaRPr lang="en-US" altLang="ko-KR" sz="1000" dirty="0">
              <a:effectLst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4545125"/>
            <a:ext cx="2448272" cy="11388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3"/>
            <a:endCxn id="17" idx="1"/>
          </p:cNvCxnSpPr>
          <p:nvPr/>
        </p:nvCxnSpPr>
        <p:spPr>
          <a:xfrm>
            <a:off x="3275856" y="5114543"/>
            <a:ext cx="1224136" cy="126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0662" y="3070701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__closure__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구성되어 자유변수에 대해 객체로 구성됨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499992" y="4545124"/>
            <a:ext cx="3888432" cy="4547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17" idx="0"/>
            <a:endCxn id="25" idx="2"/>
          </p:cNvCxnSpPr>
          <p:nvPr/>
        </p:nvCxnSpPr>
        <p:spPr>
          <a:xfrm flipH="1" flipV="1">
            <a:off x="6426866" y="3717032"/>
            <a:ext cx="17342" cy="81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55576" y="4501110"/>
            <a:ext cx="1872208" cy="299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endCxn id="25" idx="2"/>
          </p:cNvCxnSpPr>
          <p:nvPr/>
        </p:nvCxnSpPr>
        <p:spPr>
          <a:xfrm flipV="1">
            <a:off x="2627784" y="3717032"/>
            <a:ext cx="3799082" cy="905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Closure : </a:t>
            </a:r>
            <a:r>
              <a:rPr lang="ko-KR" altLang="en-US" dirty="0" smtClean="0"/>
              <a:t>자유변수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외부함수 내의 자유변수를 내부함수에서 사용하면 기존 외부함수도 내부함수가 </a:t>
            </a:r>
            <a:r>
              <a:rPr lang="ko-KR" altLang="en-US" sz="2200" dirty="0" err="1" smtClean="0">
                <a:latin typeface="+mn-ea"/>
              </a:rPr>
              <a:t>종료시까지</a:t>
            </a:r>
            <a:r>
              <a:rPr lang="ko-KR" altLang="en-US" sz="2200" dirty="0" smtClean="0">
                <a:latin typeface="+mn-ea"/>
              </a:rPr>
              <a:t> 같이 지속된다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2996952"/>
            <a:ext cx="496855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generate_power_func</a:t>
            </a:r>
            <a:r>
              <a:rPr lang="en-US" altLang="ko-KR" sz="1000" dirty="0"/>
              <a:t>(n):</a:t>
            </a:r>
          </a:p>
          <a:p>
            <a:r>
              <a:rPr lang="en-US" altLang="ko-KR" sz="1000" dirty="0" smtClean="0"/>
              <a:t>    print </a:t>
            </a:r>
            <a:r>
              <a:rPr lang="en-US" altLang="ko-KR" sz="1000" dirty="0"/>
              <a:t>"id(n): %X" % id(n)</a:t>
            </a:r>
          </a:p>
          <a:p>
            <a:r>
              <a:rPr lang="en-US" altLang="ko-KR" sz="1000" dirty="0" smtClean="0"/>
              <a:t>    print </a:t>
            </a:r>
            <a:r>
              <a:rPr lang="en-US" altLang="ko-KR" sz="1000" dirty="0"/>
              <a:t>' outer ', locals()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nth_power</a:t>
            </a:r>
            <a:r>
              <a:rPr lang="en-US" altLang="ko-KR" sz="1000" dirty="0"/>
              <a:t>(x):</a:t>
            </a:r>
          </a:p>
          <a:p>
            <a:r>
              <a:rPr lang="en-US" altLang="ko-KR" sz="1000" dirty="0" smtClean="0"/>
              <a:t>         print </a:t>
            </a:r>
            <a:r>
              <a:rPr lang="en-US" altLang="ko-KR" sz="1000" dirty="0"/>
              <a:t>' inner ', locals()</a:t>
            </a:r>
          </a:p>
          <a:p>
            <a:r>
              <a:rPr lang="en-US" altLang="ko-KR" sz="1000" dirty="0" smtClean="0"/>
              <a:t>         #</a:t>
            </a:r>
            <a:r>
              <a:rPr lang="en-US" altLang="ko-KR" sz="1000" dirty="0"/>
              <a:t>return x**n</a:t>
            </a:r>
          </a:p>
          <a:p>
            <a:r>
              <a:rPr lang="en-US" altLang="ko-KR" sz="1000" dirty="0" smtClean="0"/>
              <a:t>         v </a:t>
            </a:r>
            <a:r>
              <a:rPr lang="en-US" altLang="ko-KR" sz="1000" dirty="0"/>
              <a:t>= x**n</a:t>
            </a:r>
          </a:p>
          <a:p>
            <a:r>
              <a:rPr lang="en-US" altLang="ko-KR" sz="1000" dirty="0" smtClean="0"/>
              <a:t>         # </a:t>
            </a:r>
            <a:r>
              <a:rPr lang="en-US" altLang="ko-KR" sz="1000" dirty="0"/>
              <a:t>n = v + n </a:t>
            </a:r>
            <a:r>
              <a:rPr lang="en-US" altLang="ko-KR" sz="1000" dirty="0" smtClean="0"/>
              <a:t>    #</a:t>
            </a:r>
            <a:r>
              <a:rPr lang="en-US" altLang="ko-KR" sz="1000" dirty="0" err="1"/>
              <a:t>UnboundLocalError</a:t>
            </a:r>
            <a:r>
              <a:rPr lang="en-US" altLang="ko-KR" sz="1000" dirty="0"/>
              <a:t>: local variable 'n' referenced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      #before   assignment</a:t>
            </a:r>
            <a:endParaRPr lang="en-US" altLang="ko-KR" sz="1000" dirty="0"/>
          </a:p>
          <a:p>
            <a:r>
              <a:rPr lang="en-US" altLang="ko-KR" sz="1000" dirty="0" smtClean="0"/>
              <a:t>         return </a:t>
            </a:r>
            <a:r>
              <a:rPr lang="en-US" altLang="ko-KR" sz="1000" dirty="0"/>
              <a:t>v</a:t>
            </a:r>
          </a:p>
          <a:p>
            <a:r>
              <a:rPr lang="en-US" altLang="ko-KR" sz="1000" dirty="0" smtClean="0"/>
              <a:t>     print </a:t>
            </a:r>
            <a:r>
              <a:rPr lang="en-US" altLang="ko-KR" sz="1000" dirty="0"/>
              <a:t>"id(</a:t>
            </a:r>
            <a:r>
              <a:rPr lang="en-US" altLang="ko-KR" sz="1000" dirty="0" err="1"/>
              <a:t>nth_power</a:t>
            </a:r>
            <a:r>
              <a:rPr lang="en-US" altLang="ko-KR" sz="1000" dirty="0"/>
              <a:t>): %X" % id(</a:t>
            </a:r>
            <a:r>
              <a:rPr lang="en-US" altLang="ko-KR" sz="1000" dirty="0" err="1"/>
              <a:t>nth_power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     return </a:t>
            </a:r>
            <a:r>
              <a:rPr lang="en-US" altLang="ko-KR" sz="1000" dirty="0" err="1"/>
              <a:t>nth_power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clo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generate_power_func</a:t>
            </a:r>
            <a:r>
              <a:rPr lang="en-US" altLang="ko-KR" sz="1000" dirty="0"/>
              <a:t>(4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clo</a:t>
            </a:r>
            <a:r>
              <a:rPr lang="en-US" altLang="ko-KR" sz="1000" dirty="0"/>
              <a:t>(5)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115616" y="4365104"/>
            <a:ext cx="4320480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40963" y="4531635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자유변수가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일 경우 내부함수에 생기지만 변경할 수 없으므로 에러처리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2" idx="3"/>
            <a:endCxn id="14" idx="1"/>
          </p:cNvCxnSpPr>
          <p:nvPr/>
        </p:nvCxnSpPr>
        <p:spPr>
          <a:xfrm>
            <a:off x="5436096" y="4527122"/>
            <a:ext cx="1204867" cy="881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40963" y="2492896"/>
            <a:ext cx="20162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Locals()</a:t>
            </a:r>
            <a:r>
              <a:rPr lang="ko-KR" altLang="en-US" dirty="0" smtClean="0"/>
              <a:t>함수를 이용하여 함수에서 관리하는 변수를 출력</a:t>
            </a:r>
            <a:endParaRPr lang="en-US" altLang="ko-KR" dirty="0" smtClean="0"/>
          </a:p>
          <a:p>
            <a:r>
              <a:rPr lang="en-US" altLang="ko-KR" sz="1000" dirty="0" smtClean="0"/>
              <a:t>outer  </a:t>
            </a:r>
            <a:r>
              <a:rPr lang="en-US" altLang="ko-KR" sz="1000" dirty="0"/>
              <a:t>{'n': 4}</a:t>
            </a:r>
          </a:p>
          <a:p>
            <a:r>
              <a:rPr lang="en-US" altLang="ko-KR" sz="1000" dirty="0" smtClean="0"/>
              <a:t>inner  </a:t>
            </a:r>
            <a:r>
              <a:rPr lang="en-US" altLang="ko-KR" sz="1000" dirty="0"/>
              <a:t>{'x': 5, 'n': 4}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71600" y="3645024"/>
            <a:ext cx="1944216" cy="5040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24" idx="1"/>
          </p:cNvCxnSpPr>
          <p:nvPr/>
        </p:nvCxnSpPr>
        <p:spPr>
          <a:xfrm flipV="1">
            <a:off x="2915816" y="3246949"/>
            <a:ext cx="3725147" cy="6501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Closure : </a:t>
            </a:r>
            <a:r>
              <a:rPr lang="ko-KR" altLang="en-US" dirty="0" smtClean="0"/>
              <a:t>자유변수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684783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변수는 </a:t>
            </a:r>
            <a:r>
              <a:rPr lang="en-US" altLang="ko-KR" sz="2200" dirty="0" smtClean="0">
                <a:latin typeface="+mn-ea"/>
              </a:rPr>
              <a:t>Mutable </a:t>
            </a:r>
            <a:r>
              <a:rPr lang="ko-KR" altLang="en-US" sz="2200" dirty="0" smtClean="0">
                <a:latin typeface="+mn-ea"/>
              </a:rPr>
              <a:t>값과 </a:t>
            </a:r>
            <a:r>
              <a:rPr lang="en-US" altLang="ko-KR" sz="2200" dirty="0" smtClean="0">
                <a:latin typeface="+mn-ea"/>
              </a:rPr>
              <a:t>Immutable </a:t>
            </a:r>
            <a:r>
              <a:rPr lang="ko-KR" altLang="en-US" sz="2200" dirty="0" smtClean="0">
                <a:latin typeface="+mn-ea"/>
              </a:rPr>
              <a:t>값이 </a:t>
            </a:r>
            <a:r>
              <a:rPr lang="en-US" altLang="ko-KR" sz="2200" dirty="0" smtClean="0">
                <a:latin typeface="+mn-ea"/>
              </a:rPr>
              <a:t>binding</a:t>
            </a:r>
            <a:r>
              <a:rPr lang="ko-KR" altLang="en-US" sz="2200" dirty="0" smtClean="0">
                <a:latin typeface="+mn-ea"/>
              </a:rPr>
              <a:t>되면서 정의되므로 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내부함수에서 외부함수의 변수</a:t>
            </a:r>
            <a:r>
              <a:rPr lang="en-US" altLang="ko-KR" sz="2200" dirty="0" smtClean="0">
                <a:latin typeface="+mn-ea"/>
              </a:rPr>
              <a:t>(immutable)</a:t>
            </a:r>
            <a:r>
              <a:rPr lang="ko-KR" altLang="en-US" sz="2200" dirty="0" smtClean="0">
                <a:latin typeface="+mn-ea"/>
              </a:rPr>
              <a:t>에 재할당 시 </a:t>
            </a:r>
            <a:r>
              <a:rPr lang="en-US" altLang="ko-KR" sz="2200" dirty="0" err="1" smtClean="0">
                <a:latin typeface="+mn-ea"/>
              </a:rPr>
              <a:t>unboundlocalerror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발생시 해결 방안</a:t>
            </a:r>
            <a:endParaRPr lang="en-US" altLang="ko-KR" sz="2200" dirty="0" smtClean="0">
              <a:latin typeface="+mn-ea"/>
            </a:endParaRP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내부함수에 키워드 </a:t>
            </a:r>
            <a:r>
              <a:rPr lang="en-US" altLang="ko-KR" sz="1800" dirty="0" smtClean="0">
                <a:latin typeface="+mn-ea"/>
              </a:rPr>
              <a:t>nonlocal</a:t>
            </a:r>
            <a:r>
              <a:rPr lang="ko-KR" altLang="en-US" sz="1800" dirty="0" smtClean="0">
                <a:latin typeface="+mn-ea"/>
              </a:rPr>
              <a:t>를 변수에 사용</a:t>
            </a:r>
            <a:endParaRPr lang="en-US" altLang="ko-KR" sz="1800" dirty="0" smtClean="0">
              <a:latin typeface="+mn-ea"/>
            </a:endParaRPr>
          </a:p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 외부함수에 </a:t>
            </a:r>
            <a:r>
              <a:rPr lang="en-US" altLang="ko-KR" sz="1800" dirty="0" smtClean="0">
                <a:latin typeface="+mn-ea"/>
              </a:rPr>
              <a:t>mutable </a:t>
            </a:r>
            <a:r>
              <a:rPr lang="ko-KR" altLang="en-US" sz="1800" dirty="0" smtClean="0">
                <a:latin typeface="+mn-ea"/>
              </a:rPr>
              <a:t>값을 할당한 변수를 사용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ko-KR" altLang="en-US" sz="1800" dirty="0" smtClean="0">
                <a:latin typeface="+mn-ea"/>
              </a:rPr>
              <a:t>리스트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사전으로 정의</a:t>
            </a:r>
            <a:r>
              <a:rPr lang="en-US" altLang="ko-KR" sz="1800" dirty="0" smtClean="0">
                <a:latin typeface="+mn-ea"/>
              </a:rPr>
              <a:t>) </a:t>
            </a:r>
            <a:endParaRPr lang="ko-KR" altLang="en-US" sz="14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38912" y="4725144"/>
            <a:ext cx="3888432" cy="1368152"/>
            <a:chOff x="2699792" y="3789040"/>
            <a:chExt cx="3888432" cy="1800200"/>
          </a:xfrm>
        </p:grpSpPr>
        <p:sp>
          <p:nvSpPr>
            <p:cNvPr id="4" name="직사각형 3"/>
            <p:cNvSpPr/>
            <p:nvPr/>
          </p:nvSpPr>
          <p:spPr>
            <a:xfrm>
              <a:off x="2699792" y="4653136"/>
              <a:ext cx="152156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외부함수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Context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066664" y="4653136"/>
              <a:ext cx="152156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내</a:t>
              </a:r>
              <a:r>
                <a:rPr lang="ko-KR" altLang="en-US" dirty="0"/>
                <a:t>부</a:t>
              </a:r>
              <a:r>
                <a:rPr lang="ko-KR" altLang="en-US" dirty="0" smtClean="0"/>
                <a:t>함수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Context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99792" y="3789040"/>
              <a:ext cx="15215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Local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66664" y="3789040"/>
              <a:ext cx="15215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Local</a:t>
              </a:r>
            </a:p>
          </p:txBody>
        </p:sp>
        <p:cxnSp>
          <p:nvCxnSpPr>
            <p:cNvPr id="10" name="직선 화살표 연결선 9"/>
            <p:cNvCxnSpPr>
              <a:stCxn id="5" idx="0"/>
              <a:endCxn id="8" idx="2"/>
            </p:cNvCxnSpPr>
            <p:nvPr/>
          </p:nvCxnSpPr>
          <p:spPr>
            <a:xfrm flipV="1">
              <a:off x="5827444" y="422108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" idx="1"/>
              <a:endCxn id="4" idx="3"/>
            </p:cNvCxnSpPr>
            <p:nvPr/>
          </p:nvCxnSpPr>
          <p:spPr>
            <a:xfrm flipH="1">
              <a:off x="4221352" y="5121188"/>
              <a:ext cx="8453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4" idx="0"/>
              <a:endCxn id="7" idx="2"/>
            </p:cNvCxnSpPr>
            <p:nvPr/>
          </p:nvCxnSpPr>
          <p:spPr>
            <a:xfrm flipV="1">
              <a:off x="3460572" y="422108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타원 15"/>
          <p:cNvSpPr/>
          <p:nvPr/>
        </p:nvSpPr>
        <p:spPr>
          <a:xfrm>
            <a:off x="966904" y="3912894"/>
            <a:ext cx="724776" cy="66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Int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Float</a:t>
            </a:r>
            <a:endParaRPr lang="ko-KR" altLang="en-US" sz="900" dirty="0"/>
          </a:p>
        </p:txBody>
      </p:sp>
      <p:sp>
        <p:nvSpPr>
          <p:cNvPr id="17" name="타원 16"/>
          <p:cNvSpPr/>
          <p:nvPr/>
        </p:nvSpPr>
        <p:spPr>
          <a:xfrm>
            <a:off x="1799692" y="3897194"/>
            <a:ext cx="751388" cy="66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string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3664990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Immutable </a:t>
            </a:r>
            <a:r>
              <a:rPr lang="ko-KR" altLang="en-US" sz="900" dirty="0" smtClean="0"/>
              <a:t>객체</a:t>
            </a:r>
            <a:endParaRPr lang="ko-KR" altLang="en-US" sz="900" dirty="0"/>
          </a:p>
        </p:txBody>
      </p:sp>
      <p:sp>
        <p:nvSpPr>
          <p:cNvPr id="19" name="위로 굽은 화살표 18"/>
          <p:cNvSpPr/>
          <p:nvPr/>
        </p:nvSpPr>
        <p:spPr>
          <a:xfrm rot="16200000">
            <a:off x="3150839" y="3739937"/>
            <a:ext cx="509890" cy="1163568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20072" y="3935116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외부함수의 변수를 변경하려면 외부함수 </a:t>
            </a:r>
            <a:r>
              <a:rPr lang="en-US" altLang="ko-KR" sz="1400" dirty="0" smtClean="0"/>
              <a:t>context</a:t>
            </a:r>
            <a:r>
              <a:rPr lang="ko-KR" altLang="en-US" sz="1400" dirty="0" smtClean="0"/>
              <a:t> 에서 처리 되어야 함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함수의 인자 </a:t>
            </a:r>
            <a:r>
              <a:rPr lang="ko-KR" altLang="en-US" sz="1400" dirty="0" err="1" smtClean="0"/>
              <a:t>전달시</a:t>
            </a:r>
            <a:r>
              <a:rPr lang="ko-KR" altLang="en-US" sz="1400" dirty="0" smtClean="0"/>
              <a:t> 동일한 원칙이 발생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99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9752" y="2996952"/>
            <a:ext cx="6477000" cy="279844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6600" dirty="0" smtClean="0"/>
              <a:t>객체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 smtClean="0"/>
              <a:t>Namespace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6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Namespace: 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4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Module</a:t>
            </a:r>
            <a:r>
              <a:rPr lang="ko-KR" altLang="en-US" dirty="0" smtClean="0"/>
              <a:t>도 객체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모든 것을 객체로 </a:t>
            </a:r>
            <a:r>
              <a:rPr lang="ko-KR" altLang="en-US" sz="2800" dirty="0" smtClean="0"/>
              <a:t>인식하고 처리</a:t>
            </a:r>
            <a:endParaRPr lang="ko-KR" altLang="en-US" sz="2800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3284984"/>
            <a:ext cx="352839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inspect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print(type(inspect))</a:t>
            </a:r>
          </a:p>
          <a:p>
            <a:r>
              <a:rPr lang="en-US" altLang="ko-KR" sz="1200" dirty="0"/>
              <a:t>print(inspect.__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683359" y="3016984"/>
            <a:ext cx="403244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&lt;type 'module</a:t>
            </a:r>
            <a:r>
              <a:rPr lang="en-US" altLang="ko-KR" sz="1200" dirty="0" smtClean="0"/>
              <a:t>'&gt;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{'CO_NESTED': 16, '</a:t>
            </a:r>
            <a:r>
              <a:rPr lang="en-US" altLang="ko-KR" sz="1200" dirty="0" err="1"/>
              <a:t>ArgInfo</a:t>
            </a:r>
            <a:r>
              <a:rPr lang="en-US" altLang="ko-KR" sz="1200" dirty="0"/>
              <a:t>': &lt;class '</a:t>
            </a:r>
            <a:r>
              <a:rPr lang="en-US" altLang="ko-KR" sz="1200" dirty="0" err="1"/>
              <a:t>inspect.ArgInfo</a:t>
            </a:r>
            <a:r>
              <a:rPr lang="en-US" altLang="ko-KR" sz="1200" dirty="0"/>
              <a:t>'&gt;, '</a:t>
            </a:r>
            <a:r>
              <a:rPr lang="en-US" altLang="ko-KR" sz="1200" dirty="0" err="1"/>
              <a:t>getfile</a:t>
            </a:r>
            <a:r>
              <a:rPr lang="en-US" altLang="ko-KR" sz="1200" dirty="0"/>
              <a:t>': &lt;function </a:t>
            </a:r>
            <a:r>
              <a:rPr lang="en-US" altLang="ko-KR" sz="1200" dirty="0" err="1"/>
              <a:t>getfile</a:t>
            </a:r>
            <a:r>
              <a:rPr lang="en-US" altLang="ko-KR" sz="1200" dirty="0"/>
              <a:t> at 0x022AF730&gt;, '</a:t>
            </a:r>
            <a:r>
              <a:rPr lang="en-US" altLang="ko-KR" sz="1200" dirty="0" err="1"/>
              <a:t>getsourcelines</a:t>
            </a:r>
            <a:r>
              <a:rPr lang="en-US" altLang="ko-KR" sz="1200" dirty="0"/>
              <a:t>': &lt;function </a:t>
            </a:r>
            <a:r>
              <a:rPr lang="en-US" altLang="ko-KR" sz="1200" dirty="0" err="1"/>
              <a:t>getsourcelines</a:t>
            </a:r>
            <a:r>
              <a:rPr lang="en-US" altLang="ko-KR" sz="1200" dirty="0"/>
              <a:t> at 0x022AFC30&gt;, 'CO_OPTIMIZED': 1, 're': &lt;module 're' from 'C:\Python27\lib\</a:t>
            </a:r>
            <a:r>
              <a:rPr lang="en-US" altLang="ko-KR" sz="1200" dirty="0" err="1"/>
              <a:t>re.pyc</a:t>
            </a:r>
            <a:r>
              <a:rPr lang="en-US" altLang="ko-KR" sz="1200" dirty="0"/>
              <a:t>'&gt;, '</a:t>
            </a:r>
            <a:r>
              <a:rPr lang="en-US" altLang="ko-KR" sz="1200" dirty="0" err="1"/>
              <a:t>isgenerator</a:t>
            </a:r>
            <a:r>
              <a:rPr lang="en-US" altLang="ko-KR" sz="1200" dirty="0"/>
              <a:t>': &lt;function </a:t>
            </a:r>
            <a:r>
              <a:rPr lang="en-US" altLang="ko-KR" sz="1200" dirty="0" err="1"/>
              <a:t>isgenerator</a:t>
            </a:r>
            <a:r>
              <a:rPr lang="en-US" altLang="ko-KR" sz="1200" dirty="0"/>
              <a:t> at 0x022AF1B0&gt;, '</a:t>
            </a:r>
            <a:r>
              <a:rPr lang="en-US" altLang="ko-KR" sz="1200" dirty="0" err="1"/>
              <a:t>attrgetter</a:t>
            </a:r>
            <a:r>
              <a:rPr lang="en-US" altLang="ko-KR" sz="1200" dirty="0"/>
              <a:t>': &lt;type '</a:t>
            </a:r>
            <a:r>
              <a:rPr lang="en-US" altLang="ko-KR" sz="1200" dirty="0" err="1"/>
              <a:t>operator.attrgetter</a:t>
            </a:r>
            <a:r>
              <a:rPr lang="en-US" altLang="ko-KR" sz="1200" dirty="0"/>
              <a:t>'&gt;, 'imp': &lt;module 'imp' (built-in)&gt;, '_</a:t>
            </a:r>
            <a:r>
              <a:rPr lang="en-US" altLang="ko-KR" sz="1200" dirty="0" err="1"/>
              <a:t>filesbymodname</a:t>
            </a:r>
            <a:r>
              <a:rPr lang="en-US" altLang="ko-KR" sz="1200" dirty="0"/>
              <a:t>': {}, '</a:t>
            </a:r>
            <a:r>
              <a:rPr lang="en-US" altLang="ko-KR" sz="1200" dirty="0" err="1"/>
              <a:t>BlockFinder</a:t>
            </a:r>
            <a:r>
              <a:rPr lang="en-US" altLang="ko-KR" sz="1200" dirty="0"/>
              <a:t>': &lt;class </a:t>
            </a:r>
            <a:r>
              <a:rPr lang="en-US" altLang="ko-KR" sz="1200" dirty="0" err="1"/>
              <a:t>inspect.BlockFinder</a:t>
            </a:r>
            <a:r>
              <a:rPr lang="en-US" altLang="ko-KR" sz="1200" dirty="0"/>
              <a:t> at 0x022A6C38&gt;, '</a:t>
            </a:r>
            <a:r>
              <a:rPr lang="en-US" altLang="ko-KR" sz="1200" dirty="0" err="1"/>
              <a:t>getargspec</a:t>
            </a:r>
            <a:r>
              <a:rPr lang="en-US" altLang="ko-KR" sz="1200" dirty="0"/>
              <a:t>': &lt;function </a:t>
            </a:r>
            <a:r>
              <a:rPr lang="en-US" altLang="ko-KR" sz="1200" dirty="0" err="1"/>
              <a:t>getargspec</a:t>
            </a:r>
            <a:r>
              <a:rPr lang="en-US" altLang="ko-KR" sz="1200" dirty="0"/>
              <a:t> at 0x022AFFB0&gt;, '</a:t>
            </a:r>
            <a:r>
              <a:rPr lang="en-US" altLang="ko-KR" sz="1200" dirty="0" err="1"/>
              <a:t>currentframe</a:t>
            </a:r>
            <a:r>
              <a:rPr lang="en-US" altLang="ko-KR" sz="1200" dirty="0"/>
              <a:t>': &lt;built-in function _</a:t>
            </a:r>
            <a:r>
              <a:rPr lang="en-US" altLang="ko-KR" sz="1200" dirty="0" err="1"/>
              <a:t>getframe</a:t>
            </a:r>
            <a:r>
              <a:rPr lang="en-US" altLang="ko-KR" sz="1200" dirty="0"/>
              <a:t>&gt;, 'CO_NOFREE': 64, '</a:t>
            </a:r>
            <a:r>
              <a:rPr lang="en-US" altLang="ko-KR" sz="1200" dirty="0" err="1"/>
              <a:t>namedtuple</a:t>
            </a:r>
            <a:r>
              <a:rPr lang="en-US" altLang="ko-KR" sz="1200" dirty="0"/>
              <a:t>': &lt;function </a:t>
            </a:r>
            <a:r>
              <a:rPr lang="en-US" altLang="ko-KR" sz="1200" dirty="0" err="1"/>
              <a:t>namedtuple</a:t>
            </a:r>
            <a:r>
              <a:rPr lang="en-US" altLang="ko-KR" sz="1200" dirty="0"/>
              <a:t> at 0x022A92B0&gt;, 'string': &lt;module 'string' from 'C:\Python27\lib\</a:t>
            </a:r>
            <a:r>
              <a:rPr lang="en-US" altLang="ko-KR" sz="1200" dirty="0" err="1"/>
              <a:t>string.pyc</a:t>
            </a:r>
            <a:r>
              <a:rPr lang="en-US" altLang="ko-KR" sz="1200" dirty="0"/>
              <a:t>'&gt;, '</a:t>
            </a:r>
            <a:r>
              <a:rPr lang="en-US" altLang="ko-KR" sz="1200" dirty="0" err="1"/>
              <a:t>getframeinfo</a:t>
            </a:r>
            <a:r>
              <a:rPr lang="en-US" altLang="ko-KR" sz="1200" dirty="0"/>
              <a:t>': &lt;function </a:t>
            </a:r>
            <a:r>
              <a:rPr lang="en-US" altLang="ko-KR" sz="1200" dirty="0" err="1"/>
              <a:t>getframeinfo</a:t>
            </a:r>
            <a:r>
              <a:rPr lang="en-US" altLang="ko-KR" sz="1200" dirty="0"/>
              <a:t> at 0x022BC7F0&gt;, </a:t>
            </a:r>
            <a:r>
              <a:rPr lang="en-US" altLang="ko-KR" sz="1200" dirty="0" smtClean="0"/>
              <a:t>…….}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882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Namespace: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모든 것은 객체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모든 것을 객체로 </a:t>
            </a:r>
            <a:r>
              <a:rPr lang="ko-KR" altLang="en-US" sz="2800" dirty="0" smtClean="0"/>
              <a:t>인식하고 처리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707904" y="4608916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Derived class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707904" y="2880724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Base class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3" idx="0"/>
            <a:endCxn id="29" idx="2"/>
          </p:cNvCxnSpPr>
          <p:nvPr/>
        </p:nvCxnSpPr>
        <p:spPr>
          <a:xfrm flipV="1">
            <a:off x="4752020" y="3888836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39552" y="4608916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3" idx="1"/>
            <a:endCxn id="33" idx="3"/>
          </p:cNvCxnSpPr>
          <p:nvPr/>
        </p:nvCxnSpPr>
        <p:spPr>
          <a:xfrm flipH="1">
            <a:off x="2627784" y="5112972"/>
            <a:ext cx="10801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71800" y="529739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48064" y="40642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876256" y="4608916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Composited class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39" name="순서도: 판단 38"/>
          <p:cNvSpPr/>
          <p:nvPr/>
        </p:nvSpPr>
        <p:spPr>
          <a:xfrm>
            <a:off x="5796136" y="4928554"/>
            <a:ext cx="288032" cy="3688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39" idx="3"/>
            <a:endCxn id="38" idx="1"/>
          </p:cNvCxnSpPr>
          <p:nvPr/>
        </p:nvCxnSpPr>
        <p:spPr>
          <a:xfrm>
            <a:off x="6084168" y="511297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39952" y="58877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1600" y="58877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308304" y="58877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68144" y="32001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975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59387</TotalTime>
  <Words>2950</Words>
  <Application>Microsoft Office PowerPoint</Application>
  <PresentationFormat>화면 슬라이드 쇼(4:3)</PresentationFormat>
  <Paragraphs>453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가을</vt:lpstr>
      <vt:lpstr>Python namespace 이해하기</vt:lpstr>
      <vt:lpstr> Namespace 기본 </vt:lpstr>
      <vt:lpstr>Namespace는 dict 타입관리</vt:lpstr>
      <vt:lpstr>내장타입(built-in type)</vt:lpstr>
      <vt:lpstr>객체 Namespace </vt:lpstr>
      <vt:lpstr>Namespace: module</vt:lpstr>
      <vt:lpstr>Module도 객체</vt:lpstr>
      <vt:lpstr>Namespace: class</vt:lpstr>
      <vt:lpstr>모든 것은 객체</vt:lpstr>
      <vt:lpstr>객체 내의 Namespace 관리</vt:lpstr>
      <vt:lpstr>Namespace 접근 기준</vt:lpstr>
      <vt:lpstr>Object Namespace 흐름</vt:lpstr>
      <vt:lpstr>Class &amp; instance scope</vt:lpstr>
      <vt:lpstr>객체간의 관계</vt:lpstr>
      <vt:lpstr>Class/Instance 관계 </vt:lpstr>
      <vt:lpstr>Class/Instance 관계 보기</vt:lpstr>
      <vt:lpstr>객체 namespace 조회</vt:lpstr>
      <vt:lpstr>속성 접근 방법</vt:lpstr>
      <vt:lpstr>Class 정의</vt:lpstr>
      <vt:lpstr>인스턴스 생성</vt:lpstr>
      <vt:lpstr>Class/instance Namespace</vt:lpstr>
      <vt:lpstr>속성 접근 : 인스턴스  </vt:lpstr>
      <vt:lpstr>속성 접근 : 상속 </vt:lpstr>
      <vt:lpstr>속성 접근 : composition </vt:lpstr>
      <vt:lpstr>함수 Namespace </vt:lpstr>
      <vt:lpstr>함수 객체 namespace</vt:lpstr>
      <vt:lpstr>함수 구조</vt:lpstr>
      <vt:lpstr>함수 상속구조 확인하기</vt:lpstr>
      <vt:lpstr>함수 변수 namespace</vt:lpstr>
      <vt:lpstr>함수 변수 Scoping</vt:lpstr>
      <vt:lpstr>지역변수와 전역변수</vt:lpstr>
      <vt:lpstr>locals()/globals()  </vt:lpstr>
      <vt:lpstr>함수Namespace 추가 조회</vt:lpstr>
      <vt:lpstr>Nested 변수 Namespace</vt:lpstr>
      <vt:lpstr>외부함수를 내포함수로 사용</vt:lpstr>
      <vt:lpstr>함수 내부에  내포함수 사용</vt:lpstr>
      <vt:lpstr>Nested 변수 Namespace</vt:lpstr>
      <vt:lpstr>외부함수 변수 Namespace</vt:lpstr>
      <vt:lpstr>함수 – Closure : context</vt:lpstr>
      <vt:lpstr>함수 – Closure : __closure__</vt:lpstr>
      <vt:lpstr>함수 – Closure : 자유변수(1)</vt:lpstr>
      <vt:lpstr>함수 – Closure : 자유변수(2)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660</cp:revision>
  <dcterms:created xsi:type="dcterms:W3CDTF">2015-12-01T07:34:30Z</dcterms:created>
  <dcterms:modified xsi:type="dcterms:W3CDTF">2016-05-03T05:28:04Z</dcterms:modified>
</cp:coreProperties>
</file>