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84" r:id="rId1"/>
  </p:sldMasterIdLst>
  <p:notesMasterIdLst>
    <p:notesMasterId r:id="rId46"/>
  </p:notesMasterIdLst>
  <p:sldIdLst>
    <p:sldId id="256" r:id="rId2"/>
    <p:sldId id="1212" r:id="rId3"/>
    <p:sldId id="1213" r:id="rId4"/>
    <p:sldId id="1214" r:id="rId5"/>
    <p:sldId id="1238" r:id="rId6"/>
    <p:sldId id="1239" r:id="rId7"/>
    <p:sldId id="1240" r:id="rId8"/>
    <p:sldId id="1241" r:id="rId9"/>
    <p:sldId id="1236" r:id="rId10"/>
    <p:sldId id="1237" r:id="rId11"/>
    <p:sldId id="1186" r:id="rId12"/>
    <p:sldId id="1183" r:id="rId13"/>
    <p:sldId id="1185" r:id="rId14"/>
    <p:sldId id="1184" r:id="rId15"/>
    <p:sldId id="1227" r:id="rId16"/>
    <p:sldId id="1228" r:id="rId17"/>
    <p:sldId id="1226" r:id="rId18"/>
    <p:sldId id="1191" r:id="rId19"/>
    <p:sldId id="1195" r:id="rId20"/>
    <p:sldId id="1229" r:id="rId21"/>
    <p:sldId id="1197" r:id="rId22"/>
    <p:sldId id="1230" r:id="rId23"/>
    <p:sldId id="1198" r:id="rId24"/>
    <p:sldId id="1194" r:id="rId25"/>
    <p:sldId id="1202" r:id="rId26"/>
    <p:sldId id="1206" r:id="rId27"/>
    <p:sldId id="1204" r:id="rId28"/>
    <p:sldId id="1205" r:id="rId29"/>
    <p:sldId id="1207" r:id="rId30"/>
    <p:sldId id="1208" r:id="rId31"/>
    <p:sldId id="1210" r:id="rId32"/>
    <p:sldId id="1211" r:id="rId33"/>
    <p:sldId id="1215" r:id="rId34"/>
    <p:sldId id="1216" r:id="rId35"/>
    <p:sldId id="1242" r:id="rId36"/>
    <p:sldId id="1217" r:id="rId37"/>
    <p:sldId id="1219" r:id="rId38"/>
    <p:sldId id="1243" r:id="rId39"/>
    <p:sldId id="1244" r:id="rId40"/>
    <p:sldId id="1245" r:id="rId41"/>
    <p:sldId id="1246" r:id="rId42"/>
    <p:sldId id="1247" r:id="rId43"/>
    <p:sldId id="1250" r:id="rId44"/>
    <p:sldId id="1249" r:id="rId4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512" autoAdjust="0"/>
  </p:normalViewPr>
  <p:slideViewPr>
    <p:cSldViewPr>
      <p:cViewPr>
        <p:scale>
          <a:sx n="82" d="100"/>
          <a:sy n="82" d="100"/>
        </p:scale>
        <p:origin x="-1474" y="-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87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0AA4CE-0452-4E28-86AB-43D5F6A08631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EBCC12-A8B3-49D9-B75C-B92DF484A3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471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D32F91E3-6848-45B1-B3B1-BFB9DDE78390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D32F91E3-6848-45B1-B3B1-BFB9DDE78390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4060031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2840831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2492896"/>
            <a:ext cx="1295400" cy="141473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2492896"/>
            <a:ext cx="7772400" cy="141473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56994" y="270892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-1759" y="286132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32F91E3-6848-45B1-B3B1-BFB9DDE78390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32F91E3-6848-45B1-B3B1-BFB9DDE78390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D32F91E3-6848-45B1-B3B1-BFB9DDE78390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32F91E3-6848-45B1-B3B1-BFB9DDE78390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75656" y="1412776"/>
            <a:ext cx="7363544" cy="4454624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sz="9600" dirty="0" smtClean="0"/>
              <a:t>Python</a:t>
            </a:r>
            <a:br>
              <a:rPr lang="en-US" altLang="ko-KR" sz="9600" dirty="0" smtClean="0"/>
            </a:br>
            <a:r>
              <a:rPr lang="en-US" altLang="ko-KR" sz="9600" dirty="0" smtClean="0"/>
              <a:t>namespace</a:t>
            </a:r>
            <a:br>
              <a:rPr lang="en-US" altLang="ko-KR" sz="9600" dirty="0" smtClean="0"/>
            </a:br>
            <a:r>
              <a:rPr lang="ko-KR" altLang="en-US" sz="9600" dirty="0" smtClean="0"/>
              <a:t>이해하</a:t>
            </a:r>
            <a:r>
              <a:rPr lang="ko-KR" altLang="en-US" sz="9600" dirty="0"/>
              <a:t>기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088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__</a:t>
            </a:r>
            <a:r>
              <a:rPr lang="en-US" altLang="ko-KR" dirty="0" err="1"/>
              <a:t>dict</a:t>
            </a:r>
            <a:r>
              <a:rPr lang="en-US" altLang="ko-KR" dirty="0"/>
              <a:t>__ </a:t>
            </a:r>
            <a:r>
              <a:rPr lang="ko-KR" altLang="en-US" dirty="0"/>
              <a:t>속성 </a:t>
            </a:r>
            <a:r>
              <a:rPr lang="en-US" altLang="ko-KR" dirty="0"/>
              <a:t>: </a:t>
            </a:r>
            <a:r>
              <a:rPr lang="en-US" altLang="ko-KR" dirty="0" smtClean="0"/>
              <a:t>Module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1560" y="1630541"/>
            <a:ext cx="7992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 smtClean="0"/>
              <a:t>파이썬은</a:t>
            </a:r>
            <a:r>
              <a:rPr lang="ko-KR" altLang="en-US" sz="2800" dirty="0" smtClean="0"/>
              <a:t> 모든 것을 객체로 인식하고 처리</a:t>
            </a:r>
            <a:endParaRPr lang="ko-KR" alt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288" y="2708920"/>
            <a:ext cx="5305425" cy="314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2862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객체간의 관계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9922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4374" y="5157192"/>
            <a:ext cx="4133850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Class/Instance </a:t>
            </a:r>
            <a:r>
              <a:rPr lang="ko-KR" altLang="en-US" dirty="0" smtClean="0"/>
              <a:t>관계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 Class </a:t>
            </a:r>
            <a:r>
              <a:rPr lang="ko-KR" altLang="en-US" dirty="0" smtClean="0"/>
              <a:t>키워드로 클래스 정의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 smtClean="0"/>
              <a:t>상속은 </a:t>
            </a:r>
            <a:r>
              <a:rPr lang="en-US" altLang="ko-KR" dirty="0" smtClean="0"/>
              <a:t>class </a:t>
            </a:r>
            <a:r>
              <a:rPr lang="ko-KR" altLang="en-US" dirty="0" smtClean="0"/>
              <a:t>키워드 다음</a:t>
            </a:r>
            <a:r>
              <a:rPr lang="en-US" altLang="ko-KR" dirty="0" smtClean="0"/>
              <a:t>() </a:t>
            </a:r>
            <a:r>
              <a:rPr lang="ko-KR" altLang="en-US" dirty="0" smtClean="0"/>
              <a:t>내에 상속할 클래스 정의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생성은 </a:t>
            </a:r>
            <a:r>
              <a:rPr lang="ko-KR" altLang="en-US" dirty="0" err="1" smtClean="0"/>
              <a:t>클래스명에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()</a:t>
            </a:r>
            <a:r>
              <a:rPr lang="ko-KR" altLang="en-US" dirty="0" smtClean="0"/>
              <a:t>연산자 사용</a:t>
            </a:r>
            <a:endParaRPr lang="en-US" altLang="ko-KR" dirty="0" smtClean="0"/>
          </a:p>
        </p:txBody>
      </p:sp>
      <p:grpSp>
        <p:nvGrpSpPr>
          <p:cNvPr id="13" name="그룹 12"/>
          <p:cNvGrpSpPr/>
          <p:nvPr/>
        </p:nvGrpSpPr>
        <p:grpSpPr>
          <a:xfrm>
            <a:off x="3851920" y="3603214"/>
            <a:ext cx="1440160" cy="1152128"/>
            <a:chOff x="5724128" y="3356992"/>
            <a:chExt cx="1800200" cy="1512168"/>
          </a:xfrm>
        </p:grpSpPr>
        <p:sp>
          <p:nvSpPr>
            <p:cNvPr id="10" name="직사각형 9"/>
            <p:cNvSpPr/>
            <p:nvPr/>
          </p:nvSpPr>
          <p:spPr>
            <a:xfrm>
              <a:off x="5724128" y="3356992"/>
              <a:ext cx="1800200" cy="36004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724128" y="3717032"/>
              <a:ext cx="1800200" cy="5760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724128" y="4293096"/>
              <a:ext cx="1800200" cy="5760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1115616" y="3604681"/>
            <a:ext cx="1440160" cy="1152128"/>
            <a:chOff x="5724128" y="3356992"/>
            <a:chExt cx="1800200" cy="1512168"/>
          </a:xfrm>
        </p:grpSpPr>
        <p:sp>
          <p:nvSpPr>
            <p:cNvPr id="34" name="직사각형 33"/>
            <p:cNvSpPr/>
            <p:nvPr/>
          </p:nvSpPr>
          <p:spPr>
            <a:xfrm>
              <a:off x="5724128" y="3356992"/>
              <a:ext cx="1800200" cy="36004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5724128" y="3717032"/>
              <a:ext cx="1800200" cy="5760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5724128" y="4293096"/>
              <a:ext cx="1800200" cy="5760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6588224" y="3603214"/>
            <a:ext cx="1440160" cy="1152128"/>
            <a:chOff x="5724128" y="3356992"/>
            <a:chExt cx="1800200" cy="1512168"/>
          </a:xfrm>
        </p:grpSpPr>
        <p:sp>
          <p:nvSpPr>
            <p:cNvPr id="38" name="직사각형 37"/>
            <p:cNvSpPr/>
            <p:nvPr/>
          </p:nvSpPr>
          <p:spPr>
            <a:xfrm>
              <a:off x="5724128" y="3356992"/>
              <a:ext cx="1800200" cy="36004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5724128" y="3717032"/>
              <a:ext cx="1800200" cy="5760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5724128" y="4293096"/>
              <a:ext cx="1800200" cy="5760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6588224" y="3132231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u="sng" dirty="0" smtClean="0"/>
              <a:t>Super Class</a:t>
            </a:r>
            <a:endParaRPr lang="ko-KR" altLang="en-US" sz="1400" u="sng" dirty="0"/>
          </a:p>
        </p:txBody>
      </p:sp>
      <p:sp>
        <p:nvSpPr>
          <p:cNvPr id="43" name="TextBox 42"/>
          <p:cNvSpPr txBox="1"/>
          <p:nvPr/>
        </p:nvSpPr>
        <p:spPr>
          <a:xfrm>
            <a:off x="3851920" y="3161102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u="sng" dirty="0" smtClean="0"/>
              <a:t>Class</a:t>
            </a:r>
            <a:endParaRPr lang="ko-KR" altLang="en-US" sz="1400" u="sng" dirty="0"/>
          </a:p>
        </p:txBody>
      </p:sp>
      <p:sp>
        <p:nvSpPr>
          <p:cNvPr id="44" name="TextBox 43"/>
          <p:cNvSpPr txBox="1"/>
          <p:nvPr/>
        </p:nvSpPr>
        <p:spPr>
          <a:xfrm>
            <a:off x="1115616" y="3161102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u="sng" dirty="0" smtClean="0"/>
              <a:t>instance</a:t>
            </a:r>
            <a:endParaRPr lang="ko-KR" altLang="en-US" sz="1400" u="sng" dirty="0"/>
          </a:p>
        </p:txBody>
      </p:sp>
      <p:cxnSp>
        <p:nvCxnSpPr>
          <p:cNvPr id="46" name="직선 화살표 연결선 45"/>
          <p:cNvCxnSpPr>
            <a:stCxn id="30" idx="1"/>
            <a:endCxn id="35" idx="3"/>
          </p:cNvCxnSpPr>
          <p:nvPr/>
        </p:nvCxnSpPr>
        <p:spPr>
          <a:xfrm flipH="1">
            <a:off x="2555776" y="4096983"/>
            <a:ext cx="1296144" cy="1467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508104" y="4356367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상</a:t>
            </a:r>
            <a:r>
              <a:rPr lang="ko-KR" altLang="en-US" sz="1200" dirty="0"/>
              <a:t>속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699792" y="4352690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인스턴스</a:t>
            </a:r>
            <a:r>
              <a:rPr lang="ko-KR" altLang="en-US" sz="1200" dirty="0" err="1"/>
              <a:t>화</a:t>
            </a:r>
            <a:endParaRPr lang="ko-KR" altLang="en-US" sz="1200" dirty="0"/>
          </a:p>
        </p:txBody>
      </p:sp>
      <p:sp>
        <p:nvSpPr>
          <p:cNvPr id="4" name="직사각형 3"/>
          <p:cNvSpPr/>
          <p:nvPr/>
        </p:nvSpPr>
        <p:spPr>
          <a:xfrm>
            <a:off x="2520685" y="5210743"/>
            <a:ext cx="805475" cy="28803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>
            <a:endCxn id="32" idx="2"/>
          </p:cNvCxnSpPr>
          <p:nvPr/>
        </p:nvCxnSpPr>
        <p:spPr>
          <a:xfrm flipV="1">
            <a:off x="3131840" y="4755342"/>
            <a:ext cx="1440160" cy="47385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3383868" y="5216016"/>
            <a:ext cx="648072" cy="28803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>
            <a:stCxn id="27" idx="3"/>
            <a:endCxn id="42" idx="2"/>
          </p:cNvCxnSpPr>
          <p:nvPr/>
        </p:nvCxnSpPr>
        <p:spPr>
          <a:xfrm flipV="1">
            <a:off x="4031940" y="4755342"/>
            <a:ext cx="3276364" cy="60469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2520685" y="6021288"/>
            <a:ext cx="296247" cy="28803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>
            <a:stCxn id="39" idx="1"/>
            <a:endCxn id="36" idx="2"/>
          </p:cNvCxnSpPr>
          <p:nvPr/>
        </p:nvCxnSpPr>
        <p:spPr>
          <a:xfrm flipH="1" flipV="1">
            <a:off x="1835696" y="4756809"/>
            <a:ext cx="684989" cy="140849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>
            <a:stCxn id="30" idx="3"/>
            <a:endCxn id="40" idx="1"/>
          </p:cNvCxnSpPr>
          <p:nvPr/>
        </p:nvCxnSpPr>
        <p:spPr>
          <a:xfrm>
            <a:off x="5292080" y="4096983"/>
            <a:ext cx="12961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968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Class/Instance </a:t>
            </a:r>
            <a:r>
              <a:rPr lang="ko-KR" altLang="en-US" dirty="0" smtClean="0"/>
              <a:t>관계 보기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내장 변수를 이용해서 </a:t>
            </a:r>
            <a:r>
              <a:rPr lang="en-US" altLang="ko-KR" dirty="0" smtClean="0"/>
              <a:t>Class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Instance </a:t>
            </a:r>
            <a:r>
              <a:rPr lang="ko-KR" altLang="en-US" dirty="0" smtClean="0"/>
              <a:t>관계를 확인</a:t>
            </a:r>
            <a:endParaRPr lang="en-US" altLang="ko-KR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996952"/>
            <a:ext cx="7248525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638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객체 </a:t>
            </a:r>
            <a:r>
              <a:rPr lang="en-US" altLang="ko-KR" dirty="0" smtClean="0"/>
              <a:t>namespace </a:t>
            </a:r>
            <a:r>
              <a:rPr lang="ko-KR" altLang="en-US" dirty="0" smtClean="0"/>
              <a:t>조회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1560" y="1630541"/>
            <a:ext cx="799288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Base/derived/instance object</a:t>
            </a:r>
            <a:r>
              <a:rPr lang="ko-KR" altLang="en-US" sz="2400" dirty="0" smtClean="0"/>
              <a:t>에 대한 </a:t>
            </a:r>
            <a:r>
              <a:rPr lang="en-US" altLang="ko-KR" sz="2400" dirty="0" smtClean="0"/>
              <a:t>Namespace </a:t>
            </a:r>
            <a:r>
              <a:rPr lang="ko-KR" altLang="en-US" sz="2400" dirty="0" smtClean="0"/>
              <a:t>영역 조회</a:t>
            </a:r>
            <a:endParaRPr lang="en-US" altLang="ko-KR" sz="2400" dirty="0" smtClean="0"/>
          </a:p>
          <a:p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6679" y="2420888"/>
            <a:ext cx="5962650" cy="4256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8882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err="1" smtClean="0"/>
              <a:t>인스턴스</a:t>
            </a:r>
            <a:r>
              <a:rPr lang="ko-KR" altLang="en-US" dirty="0" smtClean="0"/>
              <a:t> </a:t>
            </a:r>
            <a:r>
              <a:rPr lang="en-US" altLang="ko-KR" dirty="0" smtClean="0"/>
              <a:t>namespace </a:t>
            </a:r>
            <a:r>
              <a:rPr lang="ko-KR" altLang="en-US" dirty="0" smtClean="0"/>
              <a:t>할당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1604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self.</a:t>
            </a:r>
            <a:r>
              <a:rPr lang="ko-KR" altLang="en-US" dirty="0" err="1" smtClean="0"/>
              <a:t>변수명으로</a:t>
            </a:r>
            <a:r>
              <a:rPr lang="ko-KR" altLang="en-US" dirty="0" smtClean="0"/>
              <a:t> 할당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772816"/>
            <a:ext cx="8229600" cy="1440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내의 </a:t>
            </a:r>
            <a:r>
              <a:rPr lang="en-US" altLang="ko-KR" dirty="0" smtClean="0"/>
              <a:t>namespace</a:t>
            </a:r>
            <a:r>
              <a:rPr lang="ko-KR" altLang="en-US" dirty="0" smtClean="0"/>
              <a:t>가 객체 접근 연산자</a:t>
            </a:r>
            <a:r>
              <a:rPr lang="en-US" altLang="ko-KR" dirty="0" smtClean="0"/>
              <a:t>(.)</a:t>
            </a:r>
            <a:r>
              <a:rPr lang="ko-KR" altLang="en-US" dirty="0" smtClean="0"/>
              <a:t>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사용해서 속성을 추가</a:t>
            </a:r>
            <a:endParaRPr lang="en-US" altLang="ko-K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2958" y="3789040"/>
            <a:ext cx="3295650" cy="272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463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self.__</a:t>
            </a:r>
            <a:r>
              <a:rPr lang="en-US" altLang="ko-KR" dirty="0" err="1" smtClean="0"/>
              <a:t>dict</a:t>
            </a:r>
            <a:r>
              <a:rPr lang="en-US" altLang="ko-KR" dirty="0" smtClean="0"/>
              <a:t>__ </a:t>
            </a:r>
            <a:r>
              <a:rPr lang="ko-KR" altLang="en-US" dirty="0" smtClean="0"/>
              <a:t>직접 할당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772816"/>
            <a:ext cx="8229600" cy="1440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내의 </a:t>
            </a:r>
            <a:r>
              <a:rPr lang="en-US" altLang="ko-KR" dirty="0" smtClean="0"/>
              <a:t>namespace</a:t>
            </a:r>
            <a:r>
              <a:rPr lang="ko-KR" altLang="en-US" dirty="0" smtClean="0"/>
              <a:t>가 </a:t>
            </a:r>
            <a:r>
              <a:rPr lang="en-US" altLang="ko-KR" dirty="0" err="1" smtClean="0"/>
              <a:t>dict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타입이므로 직접 </a:t>
            </a:r>
            <a:r>
              <a:rPr lang="en-US" altLang="ko-KR" dirty="0" err="1" smtClean="0"/>
              <a:t>dict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타입을 할당하거나 </a:t>
            </a:r>
            <a:r>
              <a:rPr lang="en-US" altLang="ko-KR" dirty="0" err="1" smtClean="0"/>
              <a:t>dict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타입이 아닐 경우 </a:t>
            </a:r>
            <a:r>
              <a:rPr lang="en-US" altLang="ko-KR" dirty="0" smtClean="0"/>
              <a:t>namespace </a:t>
            </a:r>
            <a:r>
              <a:rPr lang="ko-KR" altLang="en-US" dirty="0" smtClean="0"/>
              <a:t>내부에  할당하기</a:t>
            </a:r>
            <a:endParaRPr lang="en-US" altLang="ko-K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573016"/>
            <a:ext cx="3457575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270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Composition class </a:t>
            </a:r>
            <a:r>
              <a:rPr lang="ko-KR" altLang="en-US" dirty="0" smtClean="0"/>
              <a:t>접근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959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Other Class </a:t>
            </a:r>
            <a:r>
              <a:rPr lang="ko-KR" altLang="en-US" dirty="0" smtClean="0"/>
              <a:t>정의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772816"/>
            <a:ext cx="8229600" cy="1008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Composition</a:t>
            </a:r>
            <a:r>
              <a:rPr lang="en-US" altLang="ko-KR" dirty="0"/>
              <a:t> </a:t>
            </a:r>
            <a:r>
              <a:rPr lang="ko-KR" altLang="en-US" dirty="0" smtClean="0"/>
              <a:t>클래스 </a:t>
            </a:r>
            <a:r>
              <a:rPr lang="ko-KR" altLang="en-US" dirty="0" smtClean="0"/>
              <a:t>정의</a:t>
            </a:r>
            <a:endParaRPr lang="en-US" altLang="ko-KR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564904"/>
            <a:ext cx="7162800" cy="406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607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39752" y="2996952"/>
            <a:ext cx="6477000" cy="279844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sz="6600" dirty="0" smtClean="0"/>
              <a:t/>
            </a:r>
            <a:br>
              <a:rPr lang="en-US" altLang="ko-KR" sz="6600" dirty="0" smtClean="0"/>
            </a:br>
            <a:r>
              <a:rPr lang="en-US" altLang="ko-KR" sz="6600" dirty="0" smtClean="0"/>
              <a:t>Namespace</a:t>
            </a:r>
            <a:br>
              <a:rPr lang="en-US" altLang="ko-KR" sz="6600" dirty="0" smtClean="0"/>
            </a:br>
            <a:r>
              <a:rPr lang="ko-KR" altLang="en-US" sz="6600" dirty="0" smtClean="0"/>
              <a:t>기</a:t>
            </a:r>
            <a:r>
              <a:rPr lang="ko-KR" altLang="en-US" sz="6600" dirty="0"/>
              <a:t>본</a:t>
            </a:r>
            <a:r>
              <a:rPr lang="en-US" altLang="ko-KR" sz="6600" dirty="0" smtClean="0"/>
              <a:t/>
            </a:r>
            <a:br>
              <a:rPr lang="en-US" altLang="ko-KR" sz="6600" dirty="0" smtClean="0"/>
            </a:br>
            <a:endParaRPr lang="ko-KR" altLang="en-US" sz="6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950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메인 클래스 정의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772816"/>
            <a:ext cx="8229600" cy="1008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Main</a:t>
            </a:r>
            <a:r>
              <a:rPr lang="en-US" altLang="ko-KR" dirty="0" smtClean="0"/>
              <a:t> class</a:t>
            </a:r>
            <a:r>
              <a:rPr lang="ko-KR" altLang="en-US" dirty="0" smtClean="0"/>
              <a:t>를 정의하고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속성으로 </a:t>
            </a:r>
            <a:r>
              <a:rPr lang="en-US" altLang="ko-KR" dirty="0" smtClean="0"/>
              <a:t>Other </a:t>
            </a:r>
            <a:r>
              <a:rPr lang="ko-KR" altLang="en-US" dirty="0" err="1" smtClean="0"/>
              <a:t>인스턴스를</a:t>
            </a:r>
            <a:r>
              <a:rPr lang="ko-KR" altLang="en-US" dirty="0" smtClean="0"/>
              <a:t> 할당</a:t>
            </a:r>
            <a:endParaRPr lang="en-US" altLang="ko-KR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823360"/>
            <a:ext cx="4824536" cy="3723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4077072"/>
            <a:ext cx="3384376" cy="238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7633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인스턴스</a:t>
            </a:r>
            <a:r>
              <a:rPr lang="ko-KR" altLang="en-US" dirty="0" smtClean="0"/>
              <a:t> 생성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772816"/>
            <a:ext cx="8229600" cy="1008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Child class</a:t>
            </a:r>
            <a:r>
              <a:rPr lang="ko-KR" altLang="en-US" dirty="0" smtClean="0"/>
              <a:t>로 하나의 </a:t>
            </a:r>
            <a:r>
              <a:rPr lang="ko-KR" altLang="en-US" dirty="0" err="1" smtClean="0"/>
              <a:t>인스턴스를</a:t>
            </a:r>
            <a:r>
              <a:rPr lang="ko-KR" altLang="en-US" dirty="0" smtClean="0"/>
              <a:t> 생성하고 값을 처리</a:t>
            </a:r>
            <a:endParaRPr lang="en-US" altLang="ko-KR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996951"/>
            <a:ext cx="4320480" cy="353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892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클래스 속성 접근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772816"/>
            <a:ext cx="8229600" cy="1440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err="1" smtClean="0"/>
              <a:t>인스턴스에</a:t>
            </a:r>
            <a:r>
              <a:rPr lang="ko-KR" altLang="en-US" dirty="0" smtClean="0"/>
              <a:t> 없는 속성은 </a:t>
            </a:r>
            <a:r>
              <a:rPr lang="en-US" altLang="ko-KR" dirty="0" smtClean="0"/>
              <a:t>class</a:t>
            </a:r>
            <a:r>
              <a:rPr lang="ko-KR" altLang="en-US" dirty="0" smtClean="0"/>
              <a:t>에 찾아서 </a:t>
            </a:r>
            <a:r>
              <a:rPr lang="en-US" altLang="ko-KR" dirty="0" smtClean="0"/>
              <a:t>binding </a:t>
            </a:r>
            <a:r>
              <a:rPr lang="ko-KR" altLang="en-US" dirty="0" smtClean="0"/>
              <a:t>하여 실행함</a:t>
            </a:r>
            <a:endParaRPr lang="en-US" altLang="ko-KR" dirty="0"/>
          </a:p>
        </p:txBody>
      </p:sp>
      <p:sp>
        <p:nvSpPr>
          <p:cNvPr id="9" name="직사각형 8"/>
          <p:cNvSpPr/>
          <p:nvPr/>
        </p:nvSpPr>
        <p:spPr>
          <a:xfrm>
            <a:off x="5812377" y="4084715"/>
            <a:ext cx="1508185" cy="3885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Main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인스턴스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464593" y="4898619"/>
            <a:ext cx="2203751" cy="680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/>
              <a:t>{'other': &lt;__</a:t>
            </a:r>
            <a:r>
              <a:rPr lang="en-US" altLang="ko-KR" sz="800" dirty="0" err="1"/>
              <a:t>main__.Other</a:t>
            </a:r>
            <a:r>
              <a:rPr lang="en-US" altLang="ko-KR" sz="800" dirty="0"/>
              <a:t> object at 0x0444FC10&gt;, 'types': &lt;type 'type'&gt;}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48772" y="4621620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son.__</a:t>
            </a:r>
            <a:r>
              <a:rPr lang="en-US" altLang="ko-KR" sz="1200" dirty="0" err="1" smtClean="0"/>
              <a:t>dict</a:t>
            </a:r>
            <a:r>
              <a:rPr lang="en-US" altLang="ko-KR" sz="1200" dirty="0" smtClean="0"/>
              <a:t>__</a:t>
            </a:r>
            <a:endParaRPr lang="ko-KR" altLang="en-US" sz="1200" dirty="0"/>
          </a:p>
        </p:txBody>
      </p:sp>
      <p:sp>
        <p:nvSpPr>
          <p:cNvPr id="30" name="직사각형 29"/>
          <p:cNvSpPr/>
          <p:nvPr/>
        </p:nvSpPr>
        <p:spPr>
          <a:xfrm>
            <a:off x="611560" y="4822030"/>
            <a:ext cx="3024335" cy="1551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/>
              <a:t>{'</a:t>
            </a:r>
            <a:r>
              <a:rPr lang="en-US" altLang="ko-KR" sz="900" dirty="0" err="1"/>
              <a:t>type_s</a:t>
            </a:r>
            <a:r>
              <a:rPr lang="en-US" altLang="ko-KR" sz="900" dirty="0"/>
              <a:t>': &lt;function </a:t>
            </a:r>
            <a:r>
              <a:rPr lang="en-US" altLang="ko-KR" sz="900" dirty="0" err="1"/>
              <a:t>type_s</a:t>
            </a:r>
            <a:r>
              <a:rPr lang="en-US" altLang="ko-KR" sz="900" dirty="0"/>
              <a:t> at 0x046ECD70&gt;, '__</a:t>
            </a:r>
            <a:r>
              <a:rPr lang="en-US" altLang="ko-KR" sz="900" dirty="0" err="1"/>
              <a:t>dict</a:t>
            </a:r>
            <a:r>
              <a:rPr lang="en-US" altLang="ko-KR" sz="900" dirty="0"/>
              <a:t>__': &lt;attribute '__</a:t>
            </a:r>
            <a:r>
              <a:rPr lang="en-US" altLang="ko-KR" sz="900" dirty="0" err="1"/>
              <a:t>dict</a:t>
            </a:r>
            <a:r>
              <a:rPr lang="en-US" altLang="ko-KR" sz="900" dirty="0"/>
              <a:t>__' of 'Child' objects&gt;, '__module__': '__main__', 'altered': &lt;function altered at 0x046ECCF0&gt;, 'override': &lt;function override at 0x046ECCB0&gt;, '__</a:t>
            </a:r>
            <a:r>
              <a:rPr lang="en-US" altLang="ko-KR" sz="900" dirty="0" err="1"/>
              <a:t>weakref</a:t>
            </a:r>
            <a:r>
              <a:rPr lang="en-US" altLang="ko-KR" sz="900" dirty="0"/>
              <a:t>__': &lt;attribute '__</a:t>
            </a:r>
            <a:r>
              <a:rPr lang="en-US" altLang="ko-KR" sz="900" dirty="0" err="1"/>
              <a:t>weakref</a:t>
            </a:r>
            <a:r>
              <a:rPr lang="en-US" altLang="ko-KR" sz="900" dirty="0"/>
              <a:t>__' of 'Child' objects&gt;, 'implicit': &lt;function implicit at 0x046ECC70&gt;, '__</a:t>
            </a:r>
            <a:r>
              <a:rPr lang="en-US" altLang="ko-KR" sz="900" dirty="0" err="1"/>
              <a:t>init</a:t>
            </a:r>
            <a:r>
              <a:rPr lang="en-US" altLang="ko-KR" sz="900" dirty="0"/>
              <a:t>__': &lt;function __</a:t>
            </a:r>
            <a:r>
              <a:rPr lang="en-US" altLang="ko-KR" sz="900" dirty="0" err="1"/>
              <a:t>init</a:t>
            </a:r>
            <a:r>
              <a:rPr lang="en-US" altLang="ko-KR" sz="900" dirty="0"/>
              <a:t>__ at 0x046ECAB0&gt;, '__doc__': None}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11561" y="4581128"/>
            <a:ext cx="2080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Main.__</a:t>
            </a:r>
            <a:r>
              <a:rPr lang="en-US" altLang="ko-KR" sz="1200" dirty="0" err="1" smtClean="0"/>
              <a:t>dict</a:t>
            </a:r>
            <a:r>
              <a:rPr lang="en-US" altLang="ko-KR" sz="1200" dirty="0" smtClean="0"/>
              <a:t>__</a:t>
            </a:r>
            <a:endParaRPr lang="ko-KR" altLang="en-US" sz="1200" dirty="0"/>
          </a:p>
        </p:txBody>
      </p:sp>
      <p:sp>
        <p:nvSpPr>
          <p:cNvPr id="37" name="직사각형 36"/>
          <p:cNvSpPr/>
          <p:nvPr/>
        </p:nvSpPr>
        <p:spPr>
          <a:xfrm>
            <a:off x="1368964" y="4084715"/>
            <a:ext cx="1508185" cy="3885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Main </a:t>
            </a:r>
            <a:r>
              <a:rPr lang="ko-KR" altLang="en-US" sz="1200" dirty="0" smtClean="0">
                <a:solidFill>
                  <a:schemeClr val="tx1"/>
                </a:solidFill>
              </a:rPr>
              <a:t>클래스 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49" name="직선 화살표 연결선 48"/>
          <p:cNvCxnSpPr>
            <a:stCxn id="37" idx="3"/>
            <a:endCxn id="9" idx="1"/>
          </p:cNvCxnSpPr>
          <p:nvPr/>
        </p:nvCxnSpPr>
        <p:spPr>
          <a:xfrm>
            <a:off x="2877149" y="4279003"/>
            <a:ext cx="2935228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732220" y="3284984"/>
            <a:ext cx="21195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 </a:t>
            </a:r>
            <a:r>
              <a:rPr lang="en-US" altLang="ko-KR" sz="1000" dirty="0" err="1"/>
              <a:t>def</a:t>
            </a:r>
            <a:r>
              <a:rPr lang="en-US" altLang="ko-KR" sz="1000" dirty="0"/>
              <a:t> override(self):</a:t>
            </a:r>
          </a:p>
          <a:p>
            <a:r>
              <a:rPr lang="en-US" altLang="ko-KR" sz="1000" dirty="0"/>
              <a:t>        print "CHILD override</a:t>
            </a:r>
            <a:r>
              <a:rPr lang="en-US" altLang="ko-KR" sz="1000" dirty="0" smtClean="0"/>
              <a:t>()“</a:t>
            </a:r>
          </a:p>
          <a:p>
            <a:r>
              <a:rPr lang="en-US" altLang="ko-KR" sz="1000" dirty="0" smtClean="0"/>
              <a:t> </a:t>
            </a:r>
            <a:r>
              <a:rPr lang="ko-KR" altLang="en-US" sz="1000" dirty="0" smtClean="0"/>
              <a:t>처리 흐름</a:t>
            </a:r>
            <a:endParaRPr lang="ko-KR" altLang="en-US" sz="1000" dirty="0"/>
          </a:p>
        </p:txBody>
      </p:sp>
      <p:cxnSp>
        <p:nvCxnSpPr>
          <p:cNvPr id="18" name="직선 화살표 연결선 17"/>
          <p:cNvCxnSpPr>
            <a:stCxn id="9" idx="2"/>
            <a:endCxn id="10" idx="0"/>
          </p:cNvCxnSpPr>
          <p:nvPr/>
        </p:nvCxnSpPr>
        <p:spPr>
          <a:xfrm flipH="1">
            <a:off x="6566469" y="4473290"/>
            <a:ext cx="1" cy="4253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37" idx="2"/>
            <a:endCxn id="30" idx="0"/>
          </p:cNvCxnSpPr>
          <p:nvPr/>
        </p:nvCxnSpPr>
        <p:spPr>
          <a:xfrm>
            <a:off x="2123057" y="4473290"/>
            <a:ext cx="671" cy="3487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오른쪽 화살표 20"/>
          <p:cNvSpPr/>
          <p:nvPr/>
        </p:nvSpPr>
        <p:spPr>
          <a:xfrm rot="10800000">
            <a:off x="3866770" y="4898619"/>
            <a:ext cx="1281293" cy="484632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3723680" y="5597921"/>
            <a:ext cx="1856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메소드</a:t>
            </a:r>
            <a:r>
              <a:rPr lang="ko-KR" altLang="en-US" sz="1200" dirty="0" smtClean="0"/>
              <a:t> 검색 및 실행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33951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1137681" y="3361068"/>
            <a:ext cx="4010383" cy="3308292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상속 </a:t>
            </a:r>
            <a:r>
              <a:rPr lang="ko-KR" altLang="en-US" dirty="0" smtClean="0"/>
              <a:t>속성 접근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772816"/>
            <a:ext cx="8229600" cy="1440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object.__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__()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처리하기 위해서는 </a:t>
            </a:r>
            <a:r>
              <a:rPr lang="en-US" altLang="ko-KR" dirty="0" smtClean="0"/>
              <a:t>Child/object</a:t>
            </a:r>
            <a:r>
              <a:rPr lang="ko-KR" altLang="en-US" dirty="0" smtClean="0"/>
              <a:t>를 검색해서 처리</a:t>
            </a:r>
            <a:endParaRPr lang="en-US" altLang="ko-KR" dirty="0"/>
          </a:p>
        </p:txBody>
      </p:sp>
      <p:sp>
        <p:nvSpPr>
          <p:cNvPr id="3" name="직사각형 2"/>
          <p:cNvSpPr/>
          <p:nvPr/>
        </p:nvSpPr>
        <p:spPr>
          <a:xfrm>
            <a:off x="2678651" y="3545212"/>
            <a:ext cx="1418820" cy="3885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Object </a:t>
            </a:r>
            <a:r>
              <a:rPr lang="ko-KR" altLang="en-US" sz="1200" dirty="0" smtClean="0">
                <a:solidFill>
                  <a:schemeClr val="tx1"/>
                </a:solidFill>
              </a:rPr>
              <a:t>클래스 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647974" y="6138419"/>
            <a:ext cx="1508185" cy="3929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Main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인스턴스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300192" y="5151666"/>
            <a:ext cx="2203751" cy="680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/>
              <a:t>{'other': &lt;__</a:t>
            </a:r>
            <a:r>
              <a:rPr lang="en-US" altLang="ko-KR" sz="800" dirty="0" err="1"/>
              <a:t>main__.Other</a:t>
            </a:r>
            <a:r>
              <a:rPr lang="en-US" altLang="ko-KR" sz="800" dirty="0"/>
              <a:t> object at 0x0444FC10&gt;, 'types': &lt;type 'type'&gt;}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96337" y="5831778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son.__</a:t>
            </a:r>
            <a:r>
              <a:rPr lang="en-US" altLang="ko-KR" sz="1200" dirty="0" err="1" smtClean="0"/>
              <a:t>dict</a:t>
            </a:r>
            <a:r>
              <a:rPr lang="en-US" altLang="ko-KR" sz="1200" dirty="0" smtClean="0"/>
              <a:t>__</a:t>
            </a:r>
            <a:endParaRPr lang="ko-KR" altLang="en-US" sz="1200" dirty="0"/>
          </a:p>
        </p:txBody>
      </p:sp>
      <p:sp>
        <p:nvSpPr>
          <p:cNvPr id="12" name="직사각형 11"/>
          <p:cNvSpPr/>
          <p:nvPr/>
        </p:nvSpPr>
        <p:spPr>
          <a:xfrm>
            <a:off x="2190105" y="4129642"/>
            <a:ext cx="2405825" cy="810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" dirty="0"/>
              <a:t>{'__</a:t>
            </a:r>
            <a:r>
              <a:rPr lang="en-US" altLang="ko-KR" sz="400" dirty="0" err="1"/>
              <a:t>setattr</a:t>
            </a:r>
            <a:r>
              <a:rPr lang="en-US" altLang="ko-KR" sz="400" dirty="0"/>
              <a:t>__': &lt;slot wrapper '__</a:t>
            </a:r>
            <a:r>
              <a:rPr lang="en-US" altLang="ko-KR" sz="400" dirty="0" err="1"/>
              <a:t>setattr</a:t>
            </a:r>
            <a:r>
              <a:rPr lang="en-US" altLang="ko-KR" sz="400" dirty="0"/>
              <a:t>__' of 'object' objects&gt;, '__</a:t>
            </a:r>
            <a:r>
              <a:rPr lang="en-US" altLang="ko-KR" sz="400" dirty="0" err="1"/>
              <a:t>reduce_ex</a:t>
            </a:r>
            <a:r>
              <a:rPr lang="en-US" altLang="ko-KR" sz="400" dirty="0"/>
              <a:t>__': &lt;method '__</a:t>
            </a:r>
            <a:r>
              <a:rPr lang="en-US" altLang="ko-KR" sz="400" dirty="0" err="1"/>
              <a:t>reduce_ex</a:t>
            </a:r>
            <a:r>
              <a:rPr lang="en-US" altLang="ko-KR" sz="400" dirty="0"/>
              <a:t>__' of 'object' objects&gt;, '__new__': &lt;built-in method __new__ of type object at 0x1E2296E0&gt;, '__reduce__': &lt;method '__reduce__' of 'object' objects&gt;, '__</a:t>
            </a:r>
            <a:r>
              <a:rPr lang="en-US" altLang="ko-KR" sz="400" dirty="0" err="1"/>
              <a:t>str</a:t>
            </a:r>
            <a:r>
              <a:rPr lang="en-US" altLang="ko-KR" sz="400" dirty="0"/>
              <a:t>__': &lt;slot wrapper '__</a:t>
            </a:r>
            <a:r>
              <a:rPr lang="en-US" altLang="ko-KR" sz="400" dirty="0" err="1"/>
              <a:t>str</a:t>
            </a:r>
            <a:r>
              <a:rPr lang="en-US" altLang="ko-KR" sz="400" dirty="0"/>
              <a:t>__' of 'object' objects&gt;, '__format__': &lt;method '__format__' of 'object' objects&gt;, '__</a:t>
            </a:r>
            <a:r>
              <a:rPr lang="en-US" altLang="ko-KR" sz="400" dirty="0" err="1"/>
              <a:t>getattribute</a:t>
            </a:r>
            <a:r>
              <a:rPr lang="en-US" altLang="ko-KR" sz="400" dirty="0"/>
              <a:t>__': &lt;slot wrapper '__</a:t>
            </a:r>
            <a:r>
              <a:rPr lang="en-US" altLang="ko-KR" sz="400" dirty="0" err="1"/>
              <a:t>getattribute</a:t>
            </a:r>
            <a:r>
              <a:rPr lang="en-US" altLang="ko-KR" sz="400" dirty="0"/>
              <a:t>__' of 'object' objects&gt;, '__class__': &lt;attribute '__class__' of 'object' objects&gt;, '__</a:t>
            </a:r>
            <a:r>
              <a:rPr lang="en-US" altLang="ko-KR" sz="400" dirty="0" err="1"/>
              <a:t>delattr</a:t>
            </a:r>
            <a:r>
              <a:rPr lang="en-US" altLang="ko-KR" sz="400" dirty="0"/>
              <a:t>__': &lt;slot wrapper '__</a:t>
            </a:r>
            <a:r>
              <a:rPr lang="en-US" altLang="ko-KR" sz="400" dirty="0" err="1"/>
              <a:t>delattr</a:t>
            </a:r>
            <a:r>
              <a:rPr lang="en-US" altLang="ko-KR" sz="400" dirty="0"/>
              <a:t>__' of 'object' objects&gt;, '__</a:t>
            </a:r>
            <a:r>
              <a:rPr lang="en-US" altLang="ko-KR" sz="400" dirty="0" err="1"/>
              <a:t>subclasshook</a:t>
            </a:r>
            <a:r>
              <a:rPr lang="en-US" altLang="ko-KR" sz="400" dirty="0"/>
              <a:t>__': &lt;method '__</a:t>
            </a:r>
            <a:r>
              <a:rPr lang="en-US" altLang="ko-KR" sz="400" dirty="0" err="1"/>
              <a:t>subclasshook</a:t>
            </a:r>
            <a:r>
              <a:rPr lang="en-US" altLang="ko-KR" sz="400" dirty="0"/>
              <a:t>__' of 'object' objects&gt;, '__</a:t>
            </a:r>
            <a:r>
              <a:rPr lang="en-US" altLang="ko-KR" sz="400" dirty="0" err="1"/>
              <a:t>repr</a:t>
            </a:r>
            <a:r>
              <a:rPr lang="en-US" altLang="ko-KR" sz="400" dirty="0"/>
              <a:t>__': &lt;slot wrapper '__</a:t>
            </a:r>
            <a:r>
              <a:rPr lang="en-US" altLang="ko-KR" sz="400" dirty="0" err="1"/>
              <a:t>repr</a:t>
            </a:r>
            <a:r>
              <a:rPr lang="en-US" altLang="ko-KR" sz="400" dirty="0"/>
              <a:t>__' of 'object' objects&gt;, '__hash__': &lt;slot wrapper '__hash__' of 'object' objects&gt;, '__</a:t>
            </a:r>
            <a:r>
              <a:rPr lang="en-US" altLang="ko-KR" sz="400" dirty="0" err="1"/>
              <a:t>sizeof</a:t>
            </a:r>
            <a:r>
              <a:rPr lang="en-US" altLang="ko-KR" sz="400" dirty="0"/>
              <a:t>__': &lt;method '__</a:t>
            </a:r>
            <a:r>
              <a:rPr lang="en-US" altLang="ko-KR" sz="400" dirty="0" err="1"/>
              <a:t>sizeof</a:t>
            </a:r>
            <a:r>
              <a:rPr lang="en-US" altLang="ko-KR" sz="400" dirty="0"/>
              <a:t>__' of 'object' objects&gt;, '__doc__': 'The most base type', '__</a:t>
            </a:r>
            <a:r>
              <a:rPr lang="en-US" altLang="ko-KR" sz="400" dirty="0" err="1"/>
              <a:t>init</a:t>
            </a:r>
            <a:r>
              <a:rPr lang="en-US" altLang="ko-KR" sz="400" dirty="0"/>
              <a:t>__': &lt;slot wrapper '__</a:t>
            </a:r>
            <a:r>
              <a:rPr lang="en-US" altLang="ko-KR" sz="400" dirty="0" err="1"/>
              <a:t>init</a:t>
            </a:r>
            <a:r>
              <a:rPr lang="en-US" altLang="ko-KR" sz="400" dirty="0"/>
              <a:t>__' of 'object' objects&gt;}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90443" y="3904333"/>
            <a:ext cx="1238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/>
              <a:t>object.__</a:t>
            </a:r>
            <a:r>
              <a:rPr lang="en-US" altLang="ko-KR" sz="1200" dirty="0" err="1" smtClean="0"/>
              <a:t>dict</a:t>
            </a:r>
            <a:r>
              <a:rPr lang="en-US" altLang="ko-KR" sz="1200" dirty="0" smtClean="0"/>
              <a:t>__</a:t>
            </a:r>
            <a:endParaRPr lang="ko-KR" altLang="en-US" sz="1200" dirty="0"/>
          </a:p>
        </p:txBody>
      </p:sp>
      <p:cxnSp>
        <p:nvCxnSpPr>
          <p:cNvPr id="5" name="직선 화살표 연결선 4"/>
          <p:cNvCxnSpPr>
            <a:stCxn id="3" idx="2"/>
            <a:endCxn id="12" idx="0"/>
          </p:cNvCxnSpPr>
          <p:nvPr/>
        </p:nvCxnSpPr>
        <p:spPr>
          <a:xfrm>
            <a:off x="3388061" y="3933787"/>
            <a:ext cx="4957" cy="1958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2190107" y="5151666"/>
            <a:ext cx="2405825" cy="745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dirty="0"/>
              <a:t>{'</a:t>
            </a:r>
            <a:r>
              <a:rPr lang="en-US" altLang="ko-KR" sz="600" dirty="0" err="1"/>
              <a:t>type_s</a:t>
            </a:r>
            <a:r>
              <a:rPr lang="en-US" altLang="ko-KR" sz="600" dirty="0"/>
              <a:t>': &lt;function </a:t>
            </a:r>
            <a:r>
              <a:rPr lang="en-US" altLang="ko-KR" sz="600" dirty="0" err="1"/>
              <a:t>type_s</a:t>
            </a:r>
            <a:r>
              <a:rPr lang="en-US" altLang="ko-KR" sz="600" dirty="0"/>
              <a:t> at 0x046ECD70&gt;, '__</a:t>
            </a:r>
            <a:r>
              <a:rPr lang="en-US" altLang="ko-KR" sz="600" dirty="0" err="1"/>
              <a:t>dict</a:t>
            </a:r>
            <a:r>
              <a:rPr lang="en-US" altLang="ko-KR" sz="600" dirty="0"/>
              <a:t>__': &lt;attribute '__</a:t>
            </a:r>
            <a:r>
              <a:rPr lang="en-US" altLang="ko-KR" sz="600" dirty="0" err="1"/>
              <a:t>dict</a:t>
            </a:r>
            <a:r>
              <a:rPr lang="en-US" altLang="ko-KR" sz="600" dirty="0"/>
              <a:t>__' of 'Child' objects&gt;, '__module__': '__main__', 'altered': &lt;function altered at 0x046ECCF0&gt;, 'override': &lt;function override at 0x046ECCB0&gt;, '__</a:t>
            </a:r>
            <a:r>
              <a:rPr lang="en-US" altLang="ko-KR" sz="600" dirty="0" err="1"/>
              <a:t>weakref</a:t>
            </a:r>
            <a:r>
              <a:rPr lang="en-US" altLang="ko-KR" sz="600" dirty="0"/>
              <a:t>__': &lt;attribute '__</a:t>
            </a:r>
            <a:r>
              <a:rPr lang="en-US" altLang="ko-KR" sz="600" dirty="0" err="1"/>
              <a:t>weakref</a:t>
            </a:r>
            <a:r>
              <a:rPr lang="en-US" altLang="ko-KR" sz="600" dirty="0"/>
              <a:t>__' of 'Child' objects&gt;, 'implicit': &lt;function implicit at 0x046ECC70&gt;, '__</a:t>
            </a:r>
            <a:r>
              <a:rPr lang="en-US" altLang="ko-KR" sz="600" dirty="0" err="1"/>
              <a:t>init</a:t>
            </a:r>
            <a:r>
              <a:rPr lang="en-US" altLang="ko-KR" sz="600" dirty="0"/>
              <a:t>__': &lt;function __</a:t>
            </a:r>
            <a:r>
              <a:rPr lang="en-US" altLang="ko-KR" sz="600" dirty="0" err="1"/>
              <a:t>init</a:t>
            </a:r>
            <a:r>
              <a:rPr lang="en-US" altLang="ko-KR" sz="600" dirty="0"/>
              <a:t>__ at 0x046ECAB0&gt;, '__doc__': None}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161844" y="5897517"/>
            <a:ext cx="19570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Main.__</a:t>
            </a:r>
            <a:r>
              <a:rPr lang="en-US" altLang="ko-KR" sz="1200" dirty="0" err="1" smtClean="0"/>
              <a:t>dict</a:t>
            </a:r>
            <a:r>
              <a:rPr lang="en-US" altLang="ko-KR" sz="1200" dirty="0" smtClean="0"/>
              <a:t>__</a:t>
            </a:r>
            <a:endParaRPr lang="ko-KR" altLang="en-US" sz="1200" dirty="0"/>
          </a:p>
        </p:txBody>
      </p:sp>
      <p:sp>
        <p:nvSpPr>
          <p:cNvPr id="37" name="직사각형 36"/>
          <p:cNvSpPr/>
          <p:nvPr/>
        </p:nvSpPr>
        <p:spPr>
          <a:xfrm>
            <a:off x="2697314" y="6138419"/>
            <a:ext cx="1418820" cy="3885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Main </a:t>
            </a:r>
            <a:r>
              <a:rPr lang="ko-KR" altLang="en-US" sz="1200" dirty="0" smtClean="0">
                <a:solidFill>
                  <a:schemeClr val="tx1"/>
                </a:solidFill>
              </a:rPr>
              <a:t>클래스 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39" name="직선 화살표 연결선 38"/>
          <p:cNvCxnSpPr/>
          <p:nvPr/>
        </p:nvCxnSpPr>
        <p:spPr>
          <a:xfrm flipV="1">
            <a:off x="3419342" y="5897517"/>
            <a:ext cx="0" cy="2409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37" idx="3"/>
            <a:endCxn id="9" idx="1"/>
          </p:cNvCxnSpPr>
          <p:nvPr/>
        </p:nvCxnSpPr>
        <p:spPr>
          <a:xfrm>
            <a:off x="4116134" y="6332707"/>
            <a:ext cx="2531840" cy="217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endCxn id="10" idx="2"/>
          </p:cNvCxnSpPr>
          <p:nvPr/>
        </p:nvCxnSpPr>
        <p:spPr>
          <a:xfrm flipV="1">
            <a:off x="7402068" y="5831778"/>
            <a:ext cx="0" cy="3066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위로 구부러진 화살표 56"/>
          <p:cNvSpPr/>
          <p:nvPr/>
        </p:nvSpPr>
        <p:spPr>
          <a:xfrm rot="13880985">
            <a:off x="5205420" y="4077071"/>
            <a:ext cx="1216152" cy="731520"/>
          </a:xfrm>
          <a:prstGeom prst="curvedUp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412568" y="3979631"/>
            <a:ext cx="21195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 print(son.__</a:t>
            </a:r>
            <a:r>
              <a:rPr lang="en-US" altLang="ko-KR" sz="1000" dirty="0" err="1"/>
              <a:t>str</a:t>
            </a:r>
            <a:r>
              <a:rPr lang="en-US" altLang="ko-KR" sz="1000" dirty="0" smtClean="0"/>
              <a:t>__())</a:t>
            </a:r>
          </a:p>
          <a:p>
            <a:r>
              <a:rPr lang="en-US" altLang="ko-KR" sz="1000" dirty="0" smtClean="0"/>
              <a:t> </a:t>
            </a:r>
            <a:r>
              <a:rPr lang="ko-KR" altLang="en-US" sz="1000" dirty="0" smtClean="0"/>
              <a:t>처리 흐름</a:t>
            </a:r>
            <a:endParaRPr lang="ko-KR" altLang="en-US" sz="1000" dirty="0"/>
          </a:p>
        </p:txBody>
      </p:sp>
      <p:cxnSp>
        <p:nvCxnSpPr>
          <p:cNvPr id="14" name="꺾인 연결선 13"/>
          <p:cNvCxnSpPr>
            <a:stCxn id="37" idx="1"/>
            <a:endCxn id="3" idx="1"/>
          </p:cNvCxnSpPr>
          <p:nvPr/>
        </p:nvCxnSpPr>
        <p:spPr>
          <a:xfrm rot="10800000">
            <a:off x="2678652" y="3739501"/>
            <a:ext cx="18663" cy="2593207"/>
          </a:xfrm>
          <a:prstGeom prst="bentConnector3">
            <a:avLst>
              <a:gd name="adj1" fmla="val 477455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417030" y="4878260"/>
            <a:ext cx="504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</a:t>
            </a:r>
            <a:r>
              <a:rPr lang="ko-KR" altLang="en-US" dirty="0"/>
              <a:t>속</a:t>
            </a:r>
          </a:p>
        </p:txBody>
      </p:sp>
    </p:spTree>
    <p:extLst>
      <p:ext uri="{BB962C8B-B14F-4D97-AF65-F5344CB8AC3E}">
        <p14:creationId xmlns:p14="http://schemas.microsoft.com/office/powerpoint/2010/main" val="297314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518227" y="3361068"/>
            <a:ext cx="5565941" cy="172411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composition</a:t>
            </a:r>
            <a:r>
              <a:rPr lang="ko-KR" altLang="en-US" dirty="0" smtClean="0"/>
              <a:t>  속성 접근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772816"/>
            <a:ext cx="8229600" cy="1440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implicit(self)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호출하면 실제 </a:t>
            </a:r>
            <a:r>
              <a:rPr lang="en-US" altLang="ko-KR" dirty="0" smtClean="0"/>
              <a:t>Other </a:t>
            </a:r>
            <a:r>
              <a:rPr lang="ko-KR" altLang="en-US" dirty="0" smtClean="0"/>
              <a:t>클래스의 </a:t>
            </a:r>
            <a:r>
              <a:rPr lang="ko-KR" altLang="en-US" dirty="0" err="1" smtClean="0"/>
              <a:t>인스턴스로</a:t>
            </a:r>
            <a:r>
              <a:rPr lang="ko-KR" altLang="en-US" dirty="0" smtClean="0"/>
              <a:t> 접근</a:t>
            </a:r>
            <a:r>
              <a:rPr lang="en-US" altLang="ko-KR" dirty="0" smtClean="0">
                <a:sym typeface="Wingdings" panose="05000000000000000000" pitchFamily="2" charset="2"/>
              </a:rPr>
              <a:t></a:t>
            </a:r>
            <a:r>
              <a:rPr lang="en-US" altLang="ko-KR" dirty="0" smtClean="0"/>
              <a:t>      </a:t>
            </a:r>
            <a:r>
              <a:rPr lang="en-US" altLang="ko-KR" dirty="0" err="1"/>
              <a:t>self.other.implicit</a:t>
            </a:r>
            <a:r>
              <a:rPr lang="en-US" altLang="ko-KR" dirty="0"/>
              <a:t>()</a:t>
            </a:r>
          </a:p>
        </p:txBody>
      </p:sp>
      <p:grpSp>
        <p:nvGrpSpPr>
          <p:cNvPr id="55" name="그룹 54"/>
          <p:cNvGrpSpPr/>
          <p:nvPr/>
        </p:nvGrpSpPr>
        <p:grpSpPr>
          <a:xfrm>
            <a:off x="-130434" y="3574666"/>
            <a:ext cx="8950907" cy="2981782"/>
            <a:chOff x="-130434" y="3127865"/>
            <a:chExt cx="8950907" cy="3428583"/>
          </a:xfrm>
        </p:grpSpPr>
        <p:sp>
          <p:nvSpPr>
            <p:cNvPr id="3" name="직사각형 2"/>
            <p:cNvSpPr/>
            <p:nvPr/>
          </p:nvSpPr>
          <p:spPr>
            <a:xfrm>
              <a:off x="1134277" y="3127865"/>
              <a:ext cx="1508185" cy="44680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Other 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클래스 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6647974" y="6165304"/>
              <a:ext cx="1508185" cy="3622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Main </a:t>
              </a:r>
              <a:r>
                <a:rPr lang="ko-KR" altLang="en-US" sz="1200" dirty="0" err="1" smtClean="0">
                  <a:solidFill>
                    <a:schemeClr val="tx1"/>
                  </a:solidFill>
                </a:rPr>
                <a:t>인스턴스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 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6300192" y="4941168"/>
              <a:ext cx="2203751" cy="7820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/>
                <a:t>{'other': &lt;__</a:t>
              </a:r>
              <a:r>
                <a:rPr lang="en-US" altLang="ko-KR" sz="800" dirty="0" err="1"/>
                <a:t>main__.Other</a:t>
              </a:r>
              <a:r>
                <a:rPr lang="en-US" altLang="ko-KR" sz="800" dirty="0"/>
                <a:t> object at 0x0444FC10&gt;, 'types': &lt;type 'type'&gt;}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596337" y="5723191"/>
              <a:ext cx="1224136" cy="3185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son.__</a:t>
              </a:r>
              <a:r>
                <a:rPr lang="en-US" altLang="ko-KR" sz="1200" dirty="0" err="1" smtClean="0"/>
                <a:t>dict</a:t>
              </a:r>
              <a:r>
                <a:rPr lang="en-US" altLang="ko-KR" sz="1200" dirty="0" smtClean="0"/>
                <a:t>__</a:t>
              </a:r>
              <a:endParaRPr lang="ko-KR" altLang="en-US" sz="1200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11559" y="3799869"/>
              <a:ext cx="2557356" cy="7812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600" dirty="0"/>
                <a:t>{'__module__': '__main__', 'altered': &lt;function altered at 0x046EC7F0&gt;, '__doc__': None, '__</a:t>
              </a:r>
              <a:r>
                <a:rPr lang="en-US" altLang="ko-KR" sz="600" dirty="0" err="1"/>
                <a:t>dict</a:t>
              </a:r>
              <a:r>
                <a:rPr lang="en-US" altLang="ko-KR" sz="600" dirty="0"/>
                <a:t>__': &lt;attribute '__</a:t>
              </a:r>
              <a:r>
                <a:rPr lang="en-US" altLang="ko-KR" sz="600" dirty="0" err="1"/>
                <a:t>dict</a:t>
              </a:r>
              <a:r>
                <a:rPr lang="en-US" altLang="ko-KR" sz="600" dirty="0"/>
                <a:t>__' of 'Other' objects&gt;, 'override': &lt;function override at 0x046ECA30&gt;, '__</a:t>
              </a:r>
              <a:r>
                <a:rPr lang="en-US" altLang="ko-KR" sz="600" dirty="0" err="1"/>
                <a:t>weakref</a:t>
              </a:r>
              <a:r>
                <a:rPr lang="en-US" altLang="ko-KR" sz="600" dirty="0"/>
                <a:t>__': &lt;attribute '__</a:t>
              </a:r>
              <a:r>
                <a:rPr lang="en-US" altLang="ko-KR" sz="600" dirty="0" err="1"/>
                <a:t>weakref</a:t>
              </a:r>
              <a:r>
                <a:rPr lang="en-US" altLang="ko-KR" sz="600" dirty="0"/>
                <a:t>__' of 'Other' objects&gt;, 'implicit': &lt;function implicit at 0x046ECD30&gt;}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-130434" y="3593511"/>
              <a:ext cx="2032771" cy="200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 smtClean="0"/>
                <a:t>Other.__</a:t>
              </a:r>
              <a:r>
                <a:rPr lang="en-US" altLang="ko-KR" sz="1200" dirty="0" err="1" smtClean="0"/>
                <a:t>dict</a:t>
              </a:r>
              <a:r>
                <a:rPr lang="en-US" altLang="ko-KR" sz="1200" dirty="0" smtClean="0"/>
                <a:t>__</a:t>
              </a:r>
              <a:endParaRPr lang="ko-KR" altLang="en-US" sz="1200" dirty="0"/>
            </a:p>
          </p:txBody>
        </p:sp>
        <p:cxnSp>
          <p:nvCxnSpPr>
            <p:cNvPr id="5" name="직선 화살표 연결선 4"/>
            <p:cNvCxnSpPr>
              <a:stCxn id="3" idx="2"/>
              <a:endCxn id="12" idx="0"/>
            </p:cNvCxnSpPr>
            <p:nvPr/>
          </p:nvCxnSpPr>
          <p:spPr>
            <a:xfrm>
              <a:off x="1888370" y="3574666"/>
              <a:ext cx="1867" cy="22520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/>
            <p:cNvSpPr/>
            <p:nvPr/>
          </p:nvSpPr>
          <p:spPr>
            <a:xfrm>
              <a:off x="3900681" y="3949727"/>
              <a:ext cx="1949043" cy="7820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 smtClean="0"/>
                <a:t>{}</a:t>
              </a:r>
              <a:endParaRPr lang="en-US" altLang="ko-KR" sz="8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810056" y="3704546"/>
              <a:ext cx="20327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 son.other.__</a:t>
              </a:r>
              <a:r>
                <a:rPr lang="en-US" altLang="ko-KR" sz="1200" dirty="0" err="1" smtClean="0"/>
                <a:t>dict</a:t>
              </a:r>
              <a:r>
                <a:rPr lang="en-US" altLang="ko-KR" sz="1200" dirty="0" smtClean="0"/>
                <a:t>__</a:t>
              </a:r>
              <a:endParaRPr lang="ko-KR" altLang="en-US" sz="1200" dirty="0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611561" y="5085184"/>
              <a:ext cx="2557356" cy="7474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600" dirty="0"/>
                <a:t>{'</a:t>
              </a:r>
              <a:r>
                <a:rPr lang="en-US" altLang="ko-KR" sz="600" dirty="0" err="1"/>
                <a:t>type_s</a:t>
              </a:r>
              <a:r>
                <a:rPr lang="en-US" altLang="ko-KR" sz="600" dirty="0"/>
                <a:t>': &lt;function </a:t>
              </a:r>
              <a:r>
                <a:rPr lang="en-US" altLang="ko-KR" sz="600" dirty="0" err="1"/>
                <a:t>type_s</a:t>
              </a:r>
              <a:r>
                <a:rPr lang="en-US" altLang="ko-KR" sz="600" dirty="0"/>
                <a:t> at 0x046ECD70&gt;, '__</a:t>
              </a:r>
              <a:r>
                <a:rPr lang="en-US" altLang="ko-KR" sz="600" dirty="0" err="1"/>
                <a:t>dict</a:t>
              </a:r>
              <a:r>
                <a:rPr lang="en-US" altLang="ko-KR" sz="600" dirty="0"/>
                <a:t>__': &lt;attribute '__</a:t>
              </a:r>
              <a:r>
                <a:rPr lang="en-US" altLang="ko-KR" sz="600" dirty="0" err="1"/>
                <a:t>dict</a:t>
              </a:r>
              <a:r>
                <a:rPr lang="en-US" altLang="ko-KR" sz="600" dirty="0"/>
                <a:t>__' of 'Child' objects&gt;, '__module__': '__main__', 'altered': &lt;function altered at 0x046ECCF0&gt;, 'override': &lt;function override at 0x046ECCB0&gt;, '__</a:t>
              </a:r>
              <a:r>
                <a:rPr lang="en-US" altLang="ko-KR" sz="600" dirty="0" err="1"/>
                <a:t>weakref</a:t>
              </a:r>
              <a:r>
                <a:rPr lang="en-US" altLang="ko-KR" sz="600" dirty="0"/>
                <a:t>__': &lt;attribute '__</a:t>
              </a:r>
              <a:r>
                <a:rPr lang="en-US" altLang="ko-KR" sz="600" dirty="0" err="1"/>
                <a:t>weakref</a:t>
              </a:r>
              <a:r>
                <a:rPr lang="en-US" altLang="ko-KR" sz="600" dirty="0"/>
                <a:t>__' of 'Child' objects&gt;, 'implicit': &lt;function implicit at 0x046ECC70&gt;, '__</a:t>
              </a:r>
              <a:r>
                <a:rPr lang="en-US" altLang="ko-KR" sz="600" dirty="0" err="1"/>
                <a:t>init</a:t>
              </a:r>
              <a:r>
                <a:rPr lang="en-US" altLang="ko-KR" sz="600" dirty="0"/>
                <a:t>__': &lt;function __</a:t>
              </a:r>
              <a:r>
                <a:rPr lang="en-US" altLang="ko-KR" sz="600" dirty="0" err="1"/>
                <a:t>init</a:t>
              </a:r>
              <a:r>
                <a:rPr lang="en-US" altLang="ko-KR" sz="600" dirty="0"/>
                <a:t>__ at 0x046ECAB0&gt;, '__doc__': None}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11560" y="5832648"/>
              <a:ext cx="2080367" cy="3185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Main</a:t>
              </a:r>
              <a:r>
                <a:rPr lang="en-US" altLang="ko-KR" sz="1200" dirty="0" smtClean="0"/>
                <a:t>.__</a:t>
              </a:r>
              <a:r>
                <a:rPr lang="en-US" altLang="ko-KR" sz="1200" dirty="0" err="1" smtClean="0"/>
                <a:t>dict</a:t>
              </a:r>
              <a:r>
                <a:rPr lang="en-US" altLang="ko-KR" sz="1200" dirty="0" smtClean="0"/>
                <a:t>__</a:t>
              </a:r>
              <a:endParaRPr lang="ko-KR" altLang="en-US" sz="1200" dirty="0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1148245" y="6109647"/>
              <a:ext cx="1508185" cy="44680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Main 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클래스 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39" name="직선 화살표 연결선 38"/>
            <p:cNvCxnSpPr>
              <a:endCxn id="30" idx="2"/>
            </p:cNvCxnSpPr>
            <p:nvPr/>
          </p:nvCxnSpPr>
          <p:spPr>
            <a:xfrm flipH="1" flipV="1">
              <a:off x="1890239" y="5832648"/>
              <a:ext cx="12098" cy="27699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직사각형 44"/>
            <p:cNvSpPr/>
            <p:nvPr/>
          </p:nvSpPr>
          <p:spPr>
            <a:xfrm>
              <a:off x="4072348" y="3165189"/>
              <a:ext cx="1508185" cy="3622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Other </a:t>
              </a:r>
              <a:r>
                <a:rPr lang="ko-KR" altLang="en-US" sz="1200" dirty="0" err="1" smtClean="0">
                  <a:solidFill>
                    <a:schemeClr val="tx1"/>
                  </a:solidFill>
                </a:rPr>
                <a:t>인스턴스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 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47" name="직선 화살표 연결선 46"/>
            <p:cNvCxnSpPr>
              <a:stCxn id="45" idx="2"/>
              <a:endCxn id="17" idx="2"/>
            </p:cNvCxnSpPr>
            <p:nvPr/>
          </p:nvCxnSpPr>
          <p:spPr>
            <a:xfrm>
              <a:off x="4826441" y="3527469"/>
              <a:ext cx="1" cy="45407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/>
            <p:cNvCxnSpPr>
              <a:stCxn id="37" idx="3"/>
              <a:endCxn id="9" idx="1"/>
            </p:cNvCxnSpPr>
            <p:nvPr/>
          </p:nvCxnSpPr>
          <p:spPr>
            <a:xfrm>
              <a:off x="2656430" y="6333048"/>
              <a:ext cx="3991544" cy="13396"/>
            </a:xfrm>
            <a:prstGeom prst="straightConnector1">
              <a:avLst/>
            </a:prstGeom>
            <a:ln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/>
            <p:cNvCxnSpPr>
              <a:stCxn id="3" idx="3"/>
              <a:endCxn id="45" idx="1"/>
            </p:cNvCxnSpPr>
            <p:nvPr/>
          </p:nvCxnSpPr>
          <p:spPr>
            <a:xfrm flipV="1">
              <a:off x="2642462" y="3346329"/>
              <a:ext cx="1429886" cy="4937"/>
            </a:xfrm>
            <a:prstGeom prst="straightConnector1">
              <a:avLst/>
            </a:prstGeom>
            <a:ln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/>
            <p:cNvCxnSpPr>
              <a:stCxn id="9" idx="0"/>
              <a:endCxn id="10" idx="2"/>
            </p:cNvCxnSpPr>
            <p:nvPr/>
          </p:nvCxnSpPr>
          <p:spPr>
            <a:xfrm flipV="1">
              <a:off x="7402067" y="5723191"/>
              <a:ext cx="1" cy="44211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위로 구부러진 화살표 56"/>
          <p:cNvSpPr/>
          <p:nvPr/>
        </p:nvSpPr>
        <p:spPr>
          <a:xfrm rot="13880985">
            <a:off x="6075467" y="4106527"/>
            <a:ext cx="1216152" cy="731520"/>
          </a:xfrm>
          <a:prstGeom prst="curvedUp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024430" y="3979631"/>
            <a:ext cx="21195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 </a:t>
            </a:r>
            <a:r>
              <a:rPr lang="en-US" altLang="ko-KR" sz="1000" dirty="0" err="1"/>
              <a:t>def</a:t>
            </a:r>
            <a:r>
              <a:rPr lang="en-US" altLang="ko-KR" sz="1000" dirty="0"/>
              <a:t> implicit(self):</a:t>
            </a:r>
          </a:p>
          <a:p>
            <a:r>
              <a:rPr lang="en-US" altLang="ko-KR" sz="1000" dirty="0"/>
              <a:t>        </a:t>
            </a:r>
            <a:r>
              <a:rPr lang="en-US" altLang="ko-KR" sz="1000" dirty="0" err="1"/>
              <a:t>self.other.implicit</a:t>
            </a:r>
            <a:r>
              <a:rPr lang="en-US" altLang="ko-KR" sz="1000" dirty="0" smtClean="0"/>
              <a:t>()</a:t>
            </a:r>
          </a:p>
          <a:p>
            <a:r>
              <a:rPr lang="en-US" altLang="ko-KR" sz="1000" dirty="0"/>
              <a:t> </a:t>
            </a:r>
            <a:r>
              <a:rPr lang="ko-KR" altLang="en-US" sz="1000" dirty="0" smtClean="0"/>
              <a:t>처리 흐름</a:t>
            </a:r>
            <a:endParaRPr lang="ko-KR" altLang="en-US" sz="1000" dirty="0"/>
          </a:p>
        </p:txBody>
      </p:sp>
      <p:sp>
        <p:nvSpPr>
          <p:cNvPr id="59" name="아래쪽 화살표 58"/>
          <p:cNvSpPr/>
          <p:nvPr/>
        </p:nvSpPr>
        <p:spPr>
          <a:xfrm rot="5400000">
            <a:off x="3273876" y="4287140"/>
            <a:ext cx="484632" cy="489204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02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39752" y="2996952"/>
            <a:ext cx="6477000" cy="2798440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6600" dirty="0" smtClean="0"/>
              <a:t>함수</a:t>
            </a:r>
            <a:r>
              <a:rPr lang="en-US" altLang="ko-KR" sz="6600" dirty="0" smtClean="0"/>
              <a:t/>
            </a:r>
            <a:br>
              <a:rPr lang="en-US" altLang="ko-KR" sz="6600" dirty="0" smtClean="0"/>
            </a:br>
            <a:r>
              <a:rPr lang="en-US" altLang="ko-KR" sz="6600" dirty="0" smtClean="0"/>
              <a:t>Namespace</a:t>
            </a:r>
            <a:br>
              <a:rPr lang="en-US" altLang="ko-KR" sz="6600" dirty="0" smtClean="0"/>
            </a:br>
            <a:endParaRPr lang="ko-KR" altLang="en-US" sz="6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507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함수 객체 </a:t>
            </a:r>
            <a:r>
              <a:rPr lang="en-US" altLang="ko-KR" dirty="0" smtClean="0"/>
              <a:t>namespace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0886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함수 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96470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 smtClean="0"/>
              <a:t>함수를 정의하면 </a:t>
            </a:r>
            <a:r>
              <a:rPr lang="en-US" altLang="ko-KR" dirty="0" smtClean="0"/>
              <a:t>function class</a:t>
            </a:r>
            <a:r>
              <a:rPr lang="ko-KR" altLang="en-US" dirty="0" smtClean="0"/>
              <a:t>이 </a:t>
            </a:r>
            <a:r>
              <a:rPr lang="ko-KR" altLang="en-US" dirty="0" err="1" smtClean="0"/>
              <a:t>인스턴스가</a:t>
            </a:r>
            <a:r>
              <a:rPr lang="ko-KR" altLang="en-US" dirty="0" smtClean="0"/>
              <a:t> 생성된다</a:t>
            </a:r>
            <a:r>
              <a:rPr lang="en-US" altLang="ko-KR" dirty="0" smtClean="0"/>
              <a:t>. 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5364088" y="2780928"/>
            <a:ext cx="1944216" cy="10081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object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133529" y="4653136"/>
            <a:ext cx="1944216" cy="10081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function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516216" y="4658613"/>
            <a:ext cx="1944216" cy="10081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code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9" name="꺾인 연결선 8"/>
          <p:cNvCxnSpPr>
            <a:stCxn id="6" idx="0"/>
            <a:endCxn id="4" idx="2"/>
          </p:cNvCxnSpPr>
          <p:nvPr/>
        </p:nvCxnSpPr>
        <p:spPr>
          <a:xfrm rot="5400000" flipH="1" flipV="1">
            <a:off x="5288868" y="3605809"/>
            <a:ext cx="864096" cy="123055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꺾인 연결선 10"/>
          <p:cNvCxnSpPr>
            <a:stCxn id="7" idx="0"/>
            <a:endCxn id="4" idx="2"/>
          </p:cNvCxnSpPr>
          <p:nvPr/>
        </p:nvCxnSpPr>
        <p:spPr>
          <a:xfrm rot="16200000" flipV="1">
            <a:off x="6477474" y="3647763"/>
            <a:ext cx="869573" cy="11521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611560" y="4409119"/>
            <a:ext cx="2160240" cy="15176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>
                <a:solidFill>
                  <a:schemeClr val="tx1"/>
                </a:solidFill>
              </a:rPr>
              <a:t>def</a:t>
            </a:r>
            <a:r>
              <a:rPr lang="en-US" altLang="ko-KR" dirty="0">
                <a:solidFill>
                  <a:schemeClr val="tx1"/>
                </a:solidFill>
              </a:rPr>
              <a:t> add(</a:t>
            </a:r>
            <a:r>
              <a:rPr lang="en-US" altLang="ko-KR" dirty="0" err="1">
                <a:solidFill>
                  <a:schemeClr val="tx1"/>
                </a:solidFill>
              </a:rPr>
              <a:t>x,y</a:t>
            </a:r>
            <a:r>
              <a:rPr lang="en-US" altLang="ko-KR" dirty="0">
                <a:solidFill>
                  <a:schemeClr val="tx1"/>
                </a:solidFill>
              </a:rPr>
              <a:t>) :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  return </a:t>
            </a:r>
            <a:r>
              <a:rPr lang="en-US" altLang="ko-KR" dirty="0" err="1">
                <a:solidFill>
                  <a:schemeClr val="tx1"/>
                </a:solidFill>
              </a:rPr>
              <a:t>x+y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/>
          <p:cNvCxnSpPr>
            <a:stCxn id="6" idx="1"/>
            <a:endCxn id="12" idx="3"/>
          </p:cNvCxnSpPr>
          <p:nvPr/>
        </p:nvCxnSpPr>
        <p:spPr>
          <a:xfrm flipH="1">
            <a:off x="2771800" y="5157192"/>
            <a:ext cx="1361729" cy="1075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879811" y="4658613"/>
            <a:ext cx="1145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instance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71600" y="6021288"/>
            <a:ext cx="1145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__</a:t>
            </a:r>
            <a:r>
              <a:rPr lang="en-US" altLang="ko-KR" dirty="0" err="1" smtClean="0"/>
              <a:t>dict</a:t>
            </a:r>
            <a:r>
              <a:rPr lang="en-US" altLang="ko-KR" dirty="0" smtClean="0"/>
              <a:t>__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427984" y="6021288"/>
            <a:ext cx="1145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__</a:t>
            </a:r>
            <a:r>
              <a:rPr lang="en-US" altLang="ko-KR" dirty="0" err="1" smtClean="0"/>
              <a:t>dict</a:t>
            </a:r>
            <a:r>
              <a:rPr lang="en-US" altLang="ko-KR" dirty="0" smtClean="0"/>
              <a:t>__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092280" y="6021288"/>
            <a:ext cx="1145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__</a:t>
            </a:r>
            <a:r>
              <a:rPr lang="en-US" altLang="ko-KR" dirty="0" err="1" smtClean="0"/>
              <a:t>dict</a:t>
            </a:r>
            <a:r>
              <a:rPr lang="en-US" altLang="ko-KR" dirty="0" smtClean="0"/>
              <a:t>__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488324" y="3100318"/>
            <a:ext cx="1145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__</a:t>
            </a:r>
            <a:r>
              <a:rPr lang="en-US" altLang="ko-KR" dirty="0" err="1" smtClean="0"/>
              <a:t>dict</a:t>
            </a:r>
            <a:r>
              <a:rPr lang="en-US" altLang="ko-KR" dirty="0" smtClean="0"/>
              <a:t>__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45369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함수 상속구조 확인하기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132474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add </a:t>
            </a:r>
            <a:r>
              <a:rPr lang="ko-KR" altLang="en-US" dirty="0" smtClean="0"/>
              <a:t>함수를 기준으로 클래스 구조를 확인하면 최상위는 </a:t>
            </a:r>
            <a:r>
              <a:rPr lang="en-US" altLang="ko-KR" dirty="0" smtClean="0"/>
              <a:t>object</a:t>
            </a:r>
            <a:r>
              <a:rPr lang="ko-KR" altLang="en-US" dirty="0" smtClean="0"/>
              <a:t>이고 </a:t>
            </a:r>
            <a:r>
              <a:rPr lang="en-US" altLang="ko-KR" dirty="0" smtClean="0"/>
              <a:t>function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code </a:t>
            </a:r>
            <a:r>
              <a:rPr lang="ko-KR" altLang="en-US" dirty="0" smtClean="0"/>
              <a:t>클래스가 조회</a:t>
            </a:r>
            <a:endParaRPr lang="en-US" altLang="ko-KR" dirty="0"/>
          </a:p>
        </p:txBody>
      </p:sp>
      <p:grpSp>
        <p:nvGrpSpPr>
          <p:cNvPr id="5" name="그룹 4"/>
          <p:cNvGrpSpPr/>
          <p:nvPr/>
        </p:nvGrpSpPr>
        <p:grpSpPr>
          <a:xfrm>
            <a:off x="481077" y="3297560"/>
            <a:ext cx="3874899" cy="2867744"/>
            <a:chOff x="611560" y="2780928"/>
            <a:chExt cx="7848872" cy="3145836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4" name="직사각형 3"/>
            <p:cNvSpPr/>
            <p:nvPr/>
          </p:nvSpPr>
          <p:spPr>
            <a:xfrm>
              <a:off x="5364088" y="2780928"/>
              <a:ext cx="1944216" cy="100811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object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4133529" y="4653136"/>
              <a:ext cx="1944216" cy="100811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function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6516216" y="4658613"/>
              <a:ext cx="1944216" cy="100811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code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꺾인 연결선 8"/>
            <p:cNvCxnSpPr>
              <a:stCxn id="6" idx="0"/>
              <a:endCxn id="4" idx="2"/>
            </p:cNvCxnSpPr>
            <p:nvPr/>
          </p:nvCxnSpPr>
          <p:spPr>
            <a:xfrm rot="5400000" flipH="1" flipV="1">
              <a:off x="5288868" y="3605809"/>
              <a:ext cx="864096" cy="1230559"/>
            </a:xfrm>
            <a:prstGeom prst="bentConnector3">
              <a:avLst/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꺾인 연결선 10"/>
            <p:cNvCxnSpPr>
              <a:stCxn id="7" idx="0"/>
              <a:endCxn id="4" idx="2"/>
            </p:cNvCxnSpPr>
            <p:nvPr/>
          </p:nvCxnSpPr>
          <p:spPr>
            <a:xfrm rot="16200000" flipV="1">
              <a:off x="6477474" y="3647763"/>
              <a:ext cx="869573" cy="1152128"/>
            </a:xfrm>
            <a:prstGeom prst="bentConnector3">
              <a:avLst/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직사각형 11"/>
            <p:cNvSpPr/>
            <p:nvPr/>
          </p:nvSpPr>
          <p:spPr>
            <a:xfrm>
              <a:off x="611560" y="4409119"/>
              <a:ext cx="2160240" cy="151764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err="1">
                  <a:solidFill>
                    <a:schemeClr val="tx1"/>
                  </a:solidFill>
                </a:rPr>
                <a:t>def</a:t>
              </a:r>
              <a:r>
                <a:rPr lang="en-US" altLang="ko-KR" sz="1000" dirty="0">
                  <a:solidFill>
                    <a:schemeClr val="tx1"/>
                  </a:solidFill>
                </a:rPr>
                <a:t> add(</a:t>
              </a:r>
              <a:r>
                <a:rPr lang="en-US" altLang="ko-KR" sz="1000" dirty="0" err="1">
                  <a:solidFill>
                    <a:schemeClr val="tx1"/>
                  </a:solidFill>
                </a:rPr>
                <a:t>x,y</a:t>
              </a:r>
              <a:r>
                <a:rPr lang="en-US" altLang="ko-KR" sz="1000" dirty="0">
                  <a:solidFill>
                    <a:schemeClr val="tx1"/>
                  </a:solidFill>
                </a:rPr>
                <a:t>) :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</a:rPr>
                <a:t>    return </a:t>
              </a:r>
              <a:r>
                <a:rPr lang="en-US" altLang="ko-KR" sz="1000" dirty="0" err="1">
                  <a:solidFill>
                    <a:schemeClr val="tx1"/>
                  </a:solidFill>
                </a:rPr>
                <a:t>x+y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직선 화살표 연결선 13"/>
            <p:cNvCxnSpPr>
              <a:stCxn id="6" idx="1"/>
              <a:endCxn id="12" idx="3"/>
            </p:cNvCxnSpPr>
            <p:nvPr/>
          </p:nvCxnSpPr>
          <p:spPr>
            <a:xfrm flipH="1">
              <a:off x="2771800" y="5157192"/>
              <a:ext cx="1361729" cy="10750"/>
            </a:xfrm>
            <a:prstGeom prst="straightConnector1">
              <a:avLst/>
            </a:prstGeom>
            <a:grpFill/>
            <a:ln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2610391" y="4829416"/>
              <a:ext cx="1684543" cy="316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instance</a:t>
              </a:r>
              <a:endParaRPr lang="ko-KR" altLang="en-US" sz="1000" dirty="0"/>
            </a:p>
          </p:txBody>
        </p:sp>
      </p:grp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3192521"/>
            <a:ext cx="3800475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14485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함수 변수 </a:t>
            </a:r>
            <a:r>
              <a:rPr lang="en-US" altLang="ko-KR" dirty="0" smtClean="0"/>
              <a:t>namespace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994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Namespace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dict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타입관리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1560" y="1630541"/>
            <a:ext cx="79928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 smtClean="0"/>
              <a:t>파이썬은</a:t>
            </a:r>
            <a:r>
              <a:rPr lang="ko-KR" altLang="en-US" sz="2800" dirty="0" smtClean="0"/>
              <a:t> 왜 모든 것을 </a:t>
            </a:r>
            <a:r>
              <a:rPr lang="en-US" altLang="ko-KR" sz="2800" dirty="0" smtClean="0"/>
              <a:t>name</a:t>
            </a:r>
            <a:r>
              <a:rPr lang="ko-KR" altLang="en-US" sz="2800" dirty="0" smtClean="0"/>
              <a:t>을 기준으로 체크할까</a:t>
            </a:r>
            <a:r>
              <a:rPr lang="en-US" altLang="ko-KR" sz="2800" dirty="0" smtClean="0"/>
              <a:t>? </a:t>
            </a:r>
            <a:endParaRPr lang="ko-KR" altLang="en-US" sz="2800" dirty="0"/>
          </a:p>
        </p:txBody>
      </p:sp>
      <p:sp>
        <p:nvSpPr>
          <p:cNvPr id="3" name="직사각형 2"/>
          <p:cNvSpPr/>
          <p:nvPr/>
        </p:nvSpPr>
        <p:spPr>
          <a:xfrm>
            <a:off x="1475656" y="3284984"/>
            <a:ext cx="2664296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이름으로만 체크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788024" y="3212976"/>
            <a:ext cx="360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Dict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 특성상 이름이 동일하면 나중에 갱신된 것을 기준으로 처리하므로 절대 같은 이름이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개가 있을 수 없음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475656" y="4725144"/>
            <a:ext cx="2664296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값은 모두 객체 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88024" y="4809926"/>
            <a:ext cx="360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Dict</a:t>
            </a:r>
            <a:r>
              <a:rPr lang="en-US" altLang="ko-KR" dirty="0" smtClean="0"/>
              <a:t> </a:t>
            </a:r>
            <a:r>
              <a:rPr lang="ko-KR" altLang="en-US" dirty="0" smtClean="0"/>
              <a:t>특성 상 </a:t>
            </a:r>
            <a:r>
              <a:rPr lang="en-US" altLang="ko-KR" dirty="0" smtClean="0"/>
              <a:t>Value</a:t>
            </a:r>
            <a:r>
              <a:rPr lang="ko-KR" altLang="en-US" dirty="0" smtClean="0"/>
              <a:t>로 저장할 경우 실제 모두 객체를 저장되어야 </a:t>
            </a:r>
            <a:r>
              <a:rPr lang="ko-KR" altLang="en-US" dirty="0" err="1" smtClean="0"/>
              <a:t>메소드로</a:t>
            </a:r>
            <a:r>
              <a:rPr lang="ko-KR" altLang="en-US" dirty="0" smtClean="0"/>
              <a:t> 실행이 가능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05120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변수 </a:t>
            </a:r>
            <a:r>
              <a:rPr lang="en-US" altLang="ko-KR" dirty="0" smtClean="0"/>
              <a:t>Scoping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2116832"/>
          </a:xfrm>
        </p:spPr>
        <p:txBody>
          <a:bodyPr>
            <a:normAutofit/>
          </a:bodyPr>
          <a:lstStyle/>
          <a:p>
            <a:pPr marL="0" indent="0" fontAlgn="base">
              <a:lnSpc>
                <a:spcPct val="120000"/>
              </a:lnSpc>
              <a:buNone/>
            </a:pPr>
            <a:r>
              <a:rPr lang="ko-KR" altLang="en-US" sz="2200" dirty="0" smtClean="0">
                <a:latin typeface="+mn-ea"/>
              </a:rPr>
              <a:t>함수에 실행하면 함수 내의 변수에 대한 검색을 처리</a:t>
            </a:r>
            <a:r>
              <a:rPr lang="en-US" altLang="ko-KR" sz="2200" dirty="0" smtClean="0">
                <a:latin typeface="+mn-ea"/>
              </a:rPr>
              <a:t>.</a:t>
            </a:r>
          </a:p>
          <a:p>
            <a:pPr marL="0" indent="0" fontAlgn="base">
              <a:lnSpc>
                <a:spcPct val="120000"/>
              </a:lnSpc>
              <a:buNone/>
            </a:pPr>
            <a:r>
              <a:rPr lang="ko-KR" altLang="en-US" sz="2200" dirty="0" smtClean="0">
                <a:latin typeface="+mn-ea"/>
              </a:rPr>
              <a:t>검색 순은 </a:t>
            </a:r>
            <a:r>
              <a:rPr lang="en-US" altLang="ko-KR" sz="2200" dirty="0" smtClean="0">
                <a:latin typeface="+mn-ea"/>
              </a:rPr>
              <a:t>Local &gt; global &gt; Built-in </a:t>
            </a:r>
            <a:r>
              <a:rPr lang="ko-KR" altLang="en-US" sz="2200" dirty="0" smtClean="0">
                <a:latin typeface="+mn-ea"/>
              </a:rPr>
              <a:t>순으로 호출</a:t>
            </a:r>
            <a:endParaRPr lang="en-US" altLang="ko-KR" sz="2200" dirty="0" smtClean="0">
              <a:latin typeface="+mn-ea"/>
            </a:endParaRPr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800" dirty="0" smtClean="0">
                <a:latin typeface="+mn-ea"/>
              </a:rPr>
              <a:t>Global/nonlocal </a:t>
            </a:r>
            <a:r>
              <a:rPr lang="ko-KR" altLang="en-US" sz="1800" dirty="0" smtClean="0">
                <a:latin typeface="+mn-ea"/>
              </a:rPr>
              <a:t>키워드를 변수에 정의해서 직접 상위 영역을 직접 참조할 수 </a:t>
            </a:r>
            <a:r>
              <a:rPr lang="ko-KR" altLang="en-US" sz="1800" dirty="0" smtClean="0">
                <a:latin typeface="+mn-ea"/>
              </a:rPr>
              <a:t>있다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819805" y="4456535"/>
            <a:ext cx="1440160" cy="12241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global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99592" y="4456535"/>
            <a:ext cx="1440160" cy="12241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Built-in</a:t>
            </a:r>
          </a:p>
        </p:txBody>
      </p:sp>
      <p:sp>
        <p:nvSpPr>
          <p:cNvPr id="21" name="오른쪽 화살표 20"/>
          <p:cNvSpPr/>
          <p:nvPr/>
        </p:nvSpPr>
        <p:spPr>
          <a:xfrm>
            <a:off x="1547664" y="3827887"/>
            <a:ext cx="5904656" cy="48463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오른쪽 화살표 21"/>
          <p:cNvSpPr/>
          <p:nvPr/>
        </p:nvSpPr>
        <p:spPr>
          <a:xfrm rot="10800000">
            <a:off x="1561376" y="5824687"/>
            <a:ext cx="5904656" cy="48463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419872" y="586031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함</a:t>
            </a:r>
            <a:r>
              <a:rPr lang="ko-KR" altLang="en-US" dirty="0"/>
              <a:t>수</a:t>
            </a:r>
            <a:r>
              <a:rPr lang="en-US" altLang="ko-KR" dirty="0" smtClean="0"/>
              <a:t> Scope 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771800" y="3880471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함</a:t>
            </a:r>
            <a:r>
              <a:rPr lang="ko-KR" altLang="en-US" dirty="0"/>
              <a:t>수</a:t>
            </a:r>
            <a:r>
              <a:rPr lang="ko-KR" altLang="en-US" dirty="0" smtClean="0"/>
              <a:t> </a:t>
            </a:r>
            <a:r>
              <a:rPr lang="en-US" altLang="ko-KR" dirty="0" smtClean="0"/>
              <a:t>Namespace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4740018" y="4456535"/>
            <a:ext cx="1440160" cy="12241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local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660232" y="4456535"/>
            <a:ext cx="1440160" cy="12241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내부함수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local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/>
          <p:cNvCxnSpPr>
            <a:stCxn id="26" idx="1"/>
            <a:endCxn id="25" idx="3"/>
          </p:cNvCxnSpPr>
          <p:nvPr/>
        </p:nvCxnSpPr>
        <p:spPr>
          <a:xfrm flipH="1">
            <a:off x="6180178" y="5068603"/>
            <a:ext cx="48005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25" idx="1"/>
            <a:endCxn id="4" idx="3"/>
          </p:cNvCxnSpPr>
          <p:nvPr/>
        </p:nvCxnSpPr>
        <p:spPr>
          <a:xfrm flipH="1">
            <a:off x="4259965" y="5068603"/>
            <a:ext cx="48005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4" idx="1"/>
            <a:endCxn id="8" idx="3"/>
          </p:cNvCxnSpPr>
          <p:nvPr/>
        </p:nvCxnSpPr>
        <p:spPr>
          <a:xfrm flipH="1">
            <a:off x="2339752" y="5068603"/>
            <a:ext cx="48005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071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locals()/</a:t>
            </a:r>
            <a:r>
              <a:rPr lang="en-US" altLang="ko-KR" dirty="0" err="1" smtClean="0"/>
              <a:t>globals</a:t>
            </a:r>
            <a:r>
              <a:rPr lang="en-US" altLang="ko-KR" dirty="0" smtClean="0"/>
              <a:t>()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1540767"/>
          </a:xfrm>
        </p:spPr>
        <p:txBody>
          <a:bodyPr>
            <a:normAutofit fontScale="92500"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함수의 이름공간 </a:t>
            </a:r>
            <a:r>
              <a:rPr lang="en-US" altLang="ko-KR" dirty="0" smtClean="0"/>
              <a:t>locals() </a:t>
            </a:r>
            <a:r>
              <a:rPr lang="ko-KR" altLang="en-US" dirty="0" smtClean="0"/>
              <a:t>함수를 이용하여 확인하기</a:t>
            </a:r>
            <a:endParaRPr lang="en-US" altLang="ko-KR" dirty="0" smtClean="0"/>
          </a:p>
          <a:p>
            <a:pPr marL="457200" lvl="1" indent="0" fontAlgn="base">
              <a:buNone/>
            </a:pPr>
            <a:r>
              <a:rPr lang="ko-KR" altLang="en-US" dirty="0" err="1" smtClean="0"/>
              <a:t>함수명</a:t>
            </a:r>
            <a:r>
              <a:rPr lang="en-US" altLang="ko-KR" dirty="0" smtClean="0"/>
              <a:t>.__</a:t>
            </a:r>
            <a:r>
              <a:rPr lang="en-US" altLang="ko-KR" dirty="0" err="1" smtClean="0"/>
              <a:t>globals</a:t>
            </a:r>
            <a:r>
              <a:rPr lang="en-US" altLang="ko-KR" dirty="0" smtClean="0"/>
              <a:t>__ </a:t>
            </a:r>
            <a:r>
              <a:rPr lang="ko-KR" altLang="en-US" dirty="0" smtClean="0"/>
              <a:t>나 </a:t>
            </a:r>
            <a:r>
              <a:rPr lang="en-US" altLang="ko-KR" dirty="0" err="1" smtClean="0"/>
              <a:t>globals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함수를 호출하여 글로벌</a:t>
            </a:r>
            <a:r>
              <a:rPr lang="en-US" altLang="ko-KR" dirty="0" smtClean="0"/>
              <a:t>context </a:t>
            </a:r>
            <a:r>
              <a:rPr lang="ko-KR" altLang="en-US" dirty="0" smtClean="0"/>
              <a:t>내의 이름공간을 확인</a:t>
            </a:r>
            <a:endParaRPr lang="en-US" altLang="ko-KR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501008"/>
            <a:ext cx="39624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996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Global namespace </a:t>
            </a:r>
            <a:r>
              <a:rPr lang="ko-KR" altLang="en-US" dirty="0" smtClean="0"/>
              <a:t>참조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705360"/>
          </a:xfrm>
        </p:spPr>
        <p:txBody>
          <a:bodyPr>
            <a:noAutofit/>
          </a:bodyPr>
          <a:lstStyle/>
          <a:p>
            <a:pPr marL="457200" lvl="1" indent="0" fontAlgn="base">
              <a:buNone/>
            </a:pPr>
            <a:r>
              <a:rPr lang="ko-KR" altLang="en-US" sz="2800" dirty="0" smtClean="0"/>
              <a:t>함수는 </a:t>
            </a:r>
            <a:r>
              <a:rPr lang="en-US" altLang="ko-KR" sz="2800" dirty="0" smtClean="0"/>
              <a:t>local namespace</a:t>
            </a:r>
            <a:r>
              <a:rPr lang="ko-KR" altLang="en-US" sz="2800" dirty="0" smtClean="0"/>
              <a:t>를 관리하며 상위는 </a:t>
            </a:r>
            <a:r>
              <a:rPr lang="en-US" altLang="ko-KR" sz="2800" dirty="0" smtClean="0"/>
              <a:t>global namespace</a:t>
            </a:r>
            <a:r>
              <a:rPr lang="ko-KR" altLang="en-US" sz="2800" dirty="0" smtClean="0"/>
              <a:t>를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참조가 가능함</a:t>
            </a:r>
            <a:endParaRPr lang="en-US" altLang="ko-KR" sz="28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7256" y="2852936"/>
            <a:ext cx="5114925" cy="3797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63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Nested </a:t>
            </a:r>
            <a:r>
              <a:rPr lang="ko-KR" altLang="en-US" dirty="0" smtClean="0"/>
              <a:t>변수 </a:t>
            </a:r>
            <a:r>
              <a:rPr lang="en-US" altLang="ko-KR" dirty="0" smtClean="0"/>
              <a:t>Namespace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643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외부함수를 내포함수로 사용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252736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sz="2800" dirty="0" smtClean="0"/>
              <a:t>외부함수를 내부함수 내에 변수에 할당한 후 사용하면 내포함수로 처리됨 </a:t>
            </a:r>
            <a:endParaRPr lang="en-US" altLang="ko-KR" sz="2800" dirty="0" smtClean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068960"/>
            <a:ext cx="7667625" cy="305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460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외부함수를 </a:t>
            </a:r>
            <a:r>
              <a:rPr lang="ko-KR" altLang="en-US" dirty="0" smtClean="0"/>
              <a:t>함수 내부에서 호출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252736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sz="2800" dirty="0" smtClean="0"/>
              <a:t>외부함수를 </a:t>
            </a:r>
            <a:r>
              <a:rPr lang="ko-KR" altLang="en-US" sz="2800" dirty="0" smtClean="0"/>
              <a:t>함수 내부에서 실행하고 변수에 </a:t>
            </a:r>
            <a:r>
              <a:rPr lang="ko-KR" altLang="en-US" sz="2800" dirty="0" smtClean="0"/>
              <a:t>할당한 후 </a:t>
            </a:r>
            <a:r>
              <a:rPr lang="ko-KR" altLang="en-US" sz="2800" dirty="0" smtClean="0"/>
              <a:t>사용</a:t>
            </a:r>
            <a:endParaRPr lang="en-US" altLang="ko-KR" sz="2800" dirty="0" smtClean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645024"/>
            <a:ext cx="4514850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076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내부에  내포함수 사용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1568203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sz="2800" dirty="0" smtClean="0"/>
              <a:t>함수 내부에 함수를 정의하고 직접 내부에서 </a:t>
            </a:r>
            <a:r>
              <a:rPr lang="ko-KR" altLang="en-US" sz="2800" dirty="0" smtClean="0"/>
              <a:t>사용</a:t>
            </a:r>
            <a:endParaRPr lang="en-US" altLang="ko-KR" sz="2800" dirty="0" smtClean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163483"/>
            <a:ext cx="5744725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7085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Closure context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336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</a:t>
            </a:r>
            <a:r>
              <a:rPr lang="en-US" altLang="ko-KR" dirty="0" smtClean="0"/>
              <a:t>– Closure </a:t>
            </a:r>
            <a:r>
              <a:rPr lang="ko-KR" altLang="en-US" dirty="0"/>
              <a:t>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2476871"/>
          </a:xfrm>
        </p:spPr>
        <p:txBody>
          <a:bodyPr>
            <a:normAutofit/>
          </a:bodyPr>
          <a:lstStyle/>
          <a:p>
            <a:pPr marL="0" indent="0" fontAlgn="base">
              <a:lnSpc>
                <a:spcPct val="120000"/>
              </a:lnSpc>
              <a:buNone/>
            </a:pPr>
            <a:r>
              <a:rPr lang="ko-KR" altLang="en-US" sz="2200" dirty="0" smtClean="0">
                <a:latin typeface="+mn-ea"/>
              </a:rPr>
              <a:t>외부함수 내의 자유변수를 내부함수에서 사용하면 기존 외부함수도 내부함수가 종료 시까지 같이 지속된다</a:t>
            </a:r>
            <a:r>
              <a:rPr lang="en-US" altLang="ko-KR" sz="2200" dirty="0" smtClean="0">
                <a:latin typeface="+mn-ea"/>
              </a:rPr>
              <a:t>.</a:t>
            </a:r>
            <a:endParaRPr lang="en-US" altLang="ko-KR" sz="2200" dirty="0">
              <a:latin typeface="+mn-ea"/>
            </a:endParaRPr>
          </a:p>
          <a:p>
            <a:pPr marL="0" indent="0" fontAlgn="base">
              <a:lnSpc>
                <a:spcPct val="120000"/>
              </a:lnSpc>
              <a:buNone/>
            </a:pPr>
            <a:r>
              <a:rPr lang="ko-KR" altLang="en-US" sz="2200" dirty="0" smtClean="0">
                <a:latin typeface="+mn-ea"/>
              </a:rPr>
              <a:t>함수 단위의 </a:t>
            </a:r>
            <a:r>
              <a:rPr lang="en-US" altLang="ko-KR" sz="2200" dirty="0" smtClean="0">
                <a:latin typeface="+mn-ea"/>
              </a:rPr>
              <a:t>variable scope </a:t>
            </a:r>
            <a:r>
              <a:rPr lang="ko-KR" altLang="en-US" sz="2200" dirty="0" smtClean="0">
                <a:latin typeface="+mn-ea"/>
              </a:rPr>
              <a:t>위반이지만 현재 함수형 언어에서는 함수 내의 변수를 공유하여 처리할 수 있도록 구성하여 처리할 수 있도록 구성이 가능하다</a:t>
            </a:r>
            <a:r>
              <a:rPr lang="en-US" altLang="ko-KR" sz="2200" dirty="0" smtClean="0">
                <a:latin typeface="+mn-ea"/>
              </a:rPr>
              <a:t>.</a:t>
            </a:r>
          </a:p>
          <a:p>
            <a:pPr marL="457200" lvl="1" indent="0" fontAlgn="base">
              <a:buNone/>
            </a:pPr>
            <a:endParaRPr lang="ko-KR" altLang="en-US" sz="2200" dirty="0"/>
          </a:p>
          <a:p>
            <a:endParaRPr lang="ko-KR" altLang="en-US" sz="2200" dirty="0"/>
          </a:p>
        </p:txBody>
      </p:sp>
      <p:grpSp>
        <p:nvGrpSpPr>
          <p:cNvPr id="20" name="그룹 19"/>
          <p:cNvGrpSpPr/>
          <p:nvPr/>
        </p:nvGrpSpPr>
        <p:grpSpPr>
          <a:xfrm>
            <a:off x="611560" y="4605636"/>
            <a:ext cx="4930829" cy="1974704"/>
            <a:chOff x="937352" y="4283804"/>
            <a:chExt cx="7379064" cy="2416914"/>
          </a:xfrm>
        </p:grpSpPr>
        <p:sp>
          <p:nvSpPr>
            <p:cNvPr id="4" name="직사각형 3"/>
            <p:cNvSpPr/>
            <p:nvPr/>
          </p:nvSpPr>
          <p:spPr>
            <a:xfrm>
              <a:off x="971600" y="4653136"/>
              <a:ext cx="3816424" cy="1800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2087216" y="5565533"/>
              <a:ext cx="2340768" cy="6717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37352" y="4283804"/>
              <a:ext cx="1296144" cy="3168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smtClean="0"/>
                <a:t>외부함수</a:t>
              </a:r>
              <a:endParaRPr lang="ko-KR" altLang="en-US" sz="120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080456" y="5111025"/>
              <a:ext cx="1296144" cy="3168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내</a:t>
              </a:r>
              <a:r>
                <a:rPr lang="ko-KR" altLang="en-US" sz="1200" dirty="0"/>
                <a:t>부</a:t>
              </a:r>
              <a:r>
                <a:rPr lang="ko-KR" altLang="en-US" sz="1200" dirty="0" smtClean="0"/>
                <a:t>함수</a:t>
              </a:r>
              <a:endParaRPr lang="ko-KR" altLang="en-US" sz="1200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156176" y="4365104"/>
              <a:ext cx="2160240" cy="6074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외부함수</a:t>
              </a:r>
              <a:endParaRPr lang="en-US" altLang="ko-KR" sz="1200" dirty="0" smtClean="0"/>
            </a:p>
            <a:p>
              <a:pPr algn="ctr"/>
              <a:r>
                <a:rPr lang="ko-KR" altLang="en-US" sz="1200" dirty="0" smtClean="0"/>
                <a:t>이름공간</a:t>
              </a:r>
              <a:endParaRPr lang="ko-KR" altLang="en-US" sz="1200" dirty="0"/>
            </a:p>
          </p:txBody>
        </p:sp>
        <p:cxnSp>
          <p:nvCxnSpPr>
            <p:cNvPr id="11" name="꺾인 연결선 10"/>
            <p:cNvCxnSpPr>
              <a:stCxn id="5" idx="3"/>
              <a:endCxn id="9" idx="1"/>
            </p:cNvCxnSpPr>
            <p:nvPr/>
          </p:nvCxnSpPr>
          <p:spPr>
            <a:xfrm>
              <a:off x="4427984" y="5901423"/>
              <a:ext cx="1721296" cy="495584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꺾인 연결선 12"/>
            <p:cNvCxnSpPr>
              <a:stCxn id="5" idx="3"/>
              <a:endCxn id="8" idx="2"/>
            </p:cNvCxnSpPr>
            <p:nvPr/>
          </p:nvCxnSpPr>
          <p:spPr>
            <a:xfrm flipV="1">
              <a:off x="4427984" y="4972526"/>
              <a:ext cx="2808312" cy="928897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직사각형 8"/>
            <p:cNvSpPr/>
            <p:nvPr/>
          </p:nvSpPr>
          <p:spPr>
            <a:xfrm>
              <a:off x="6149280" y="6093296"/>
              <a:ext cx="2160240" cy="6074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내부함수</a:t>
              </a:r>
              <a:endParaRPr lang="en-US" altLang="ko-KR" sz="1200" dirty="0" smtClean="0"/>
            </a:p>
            <a:p>
              <a:pPr algn="ctr"/>
              <a:r>
                <a:rPr lang="ko-KR" altLang="en-US" sz="1200" dirty="0" smtClean="0"/>
                <a:t>이름공간</a:t>
              </a:r>
              <a:endParaRPr lang="ko-KR" altLang="en-US" sz="1200" dirty="0"/>
            </a:p>
          </p:txBody>
        </p:sp>
        <p:cxnSp>
          <p:nvCxnSpPr>
            <p:cNvPr id="16" name="꺾인 연결선 15"/>
            <p:cNvCxnSpPr>
              <a:stCxn id="4" idx="3"/>
              <a:endCxn id="8" idx="1"/>
            </p:cNvCxnSpPr>
            <p:nvPr/>
          </p:nvCxnSpPr>
          <p:spPr>
            <a:xfrm flipV="1">
              <a:off x="4788024" y="4668815"/>
              <a:ext cx="1368152" cy="884421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1396820" y="4077072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Closure context </a:t>
            </a:r>
            <a:r>
              <a:rPr lang="ko-KR" altLang="en-US" dirty="0" smtClean="0"/>
              <a:t>구성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940152" y="5042642"/>
            <a:ext cx="2520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내부함수 변수 검색 순서는 내부함수 이름공간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외부함수 이름공간</a:t>
            </a:r>
            <a:endParaRPr lang="ko-KR" altLang="en-US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870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</a:t>
            </a:r>
            <a:r>
              <a:rPr lang="en-US" altLang="ko-KR" dirty="0" smtClean="0"/>
              <a:t>– Closure context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252735"/>
          </a:xfrm>
        </p:spPr>
        <p:txBody>
          <a:bodyPr>
            <a:normAutofit/>
          </a:bodyPr>
          <a:lstStyle/>
          <a:p>
            <a:pPr marL="0" indent="0" fontAlgn="base">
              <a:lnSpc>
                <a:spcPct val="120000"/>
              </a:lnSpc>
              <a:buNone/>
            </a:pPr>
            <a:r>
              <a:rPr lang="ko-KR" altLang="en-US" sz="2800" dirty="0" smtClean="0">
                <a:latin typeface="+mn-ea"/>
              </a:rPr>
              <a:t>내부 함수를 함수의 결과로 외부에 전달 할 경우 </a:t>
            </a:r>
            <a:endParaRPr lang="en-US" altLang="ko-KR" sz="2800" dirty="0" smtClean="0">
              <a:latin typeface="+mn-ea"/>
            </a:endParaRPr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2800" dirty="0" smtClean="0">
                <a:latin typeface="+mn-ea"/>
              </a:rPr>
              <a:t>Closure </a:t>
            </a:r>
            <a:r>
              <a:rPr lang="ko-KR" altLang="en-US" sz="2800" dirty="0" smtClean="0">
                <a:latin typeface="+mn-ea"/>
              </a:rPr>
              <a:t>환경 확인 하는 법</a:t>
            </a:r>
            <a:endParaRPr lang="ko-KR" altLang="en-US" sz="2800" dirty="0"/>
          </a:p>
          <a:p>
            <a:pPr marL="0" indent="0">
              <a:buNone/>
            </a:pPr>
            <a:endParaRPr lang="ko-KR" altLang="en-US" sz="2200" dirty="0"/>
          </a:p>
        </p:txBody>
      </p:sp>
      <p:grpSp>
        <p:nvGrpSpPr>
          <p:cNvPr id="28" name="그룹 27"/>
          <p:cNvGrpSpPr/>
          <p:nvPr/>
        </p:nvGrpSpPr>
        <p:grpSpPr>
          <a:xfrm>
            <a:off x="737726" y="3415598"/>
            <a:ext cx="7632848" cy="2232248"/>
            <a:chOff x="1043608" y="3284984"/>
            <a:chExt cx="7632848" cy="2520280"/>
          </a:xfrm>
        </p:grpSpPr>
        <p:sp>
          <p:nvSpPr>
            <p:cNvPr id="10" name="직사각형 9"/>
            <p:cNvSpPr/>
            <p:nvPr/>
          </p:nvSpPr>
          <p:spPr>
            <a:xfrm>
              <a:off x="3347864" y="3284984"/>
              <a:ext cx="2736304" cy="1080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/>
                <a:t>__closure</a:t>
              </a:r>
              <a:r>
                <a:rPr lang="en-US" altLang="ko-KR" sz="1600" b="1" dirty="0" smtClean="0"/>
                <a:t>__</a:t>
              </a:r>
            </a:p>
            <a:p>
              <a:pPr algn="ctr"/>
              <a:r>
                <a:rPr lang="en-US" altLang="ko-KR" sz="1600" b="1" dirty="0" smtClean="0"/>
                <a:t>(3</a:t>
              </a:r>
              <a:r>
                <a:rPr lang="ko-KR" altLang="en-US" sz="1600" b="1" dirty="0" smtClean="0"/>
                <a:t>버전</a:t>
              </a:r>
              <a:r>
                <a:rPr lang="en-US" altLang="ko-KR" sz="1600" b="1" dirty="0" smtClean="0"/>
                <a:t>)</a:t>
              </a:r>
              <a:endParaRPr lang="ko-KR" altLang="en-US" sz="1600" b="1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332854" y="4725144"/>
              <a:ext cx="2736304" cy="1080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/>
                <a:t> </a:t>
              </a:r>
              <a:r>
                <a:rPr lang="en-US" altLang="ko-KR" sz="1600" b="1" dirty="0" err="1" smtClean="0"/>
                <a:t>func_closure</a:t>
              </a:r>
              <a:endParaRPr lang="en-US" altLang="ko-KR" sz="1600" b="1" dirty="0" smtClean="0"/>
            </a:p>
            <a:p>
              <a:pPr algn="ctr"/>
              <a:r>
                <a:rPr lang="en-US" altLang="ko-KR" sz="1600" b="1" dirty="0" smtClean="0"/>
                <a:t>(2</a:t>
              </a:r>
              <a:r>
                <a:rPr lang="ko-KR" altLang="en-US" sz="1600" b="1" dirty="0" smtClean="0"/>
                <a:t>버전</a:t>
              </a:r>
              <a:r>
                <a:rPr lang="en-US" altLang="ko-KR" sz="1600" b="1" dirty="0" smtClean="0"/>
                <a:t>)</a:t>
              </a:r>
              <a:endParaRPr lang="ko-KR" altLang="en-US" sz="1600" b="1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043608" y="3933056"/>
              <a:ext cx="1584176" cy="11521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/>
                <a:t>Closure</a:t>
              </a:r>
            </a:p>
            <a:p>
              <a:pPr algn="ctr"/>
              <a:r>
                <a:rPr lang="en-US" altLang="ko-KR" sz="1600" b="1" dirty="0" smtClean="0"/>
                <a:t>context</a:t>
              </a:r>
              <a:endParaRPr lang="ko-KR" altLang="en-US" sz="1600" b="1" dirty="0"/>
            </a:p>
          </p:txBody>
        </p:sp>
        <p:cxnSp>
          <p:nvCxnSpPr>
            <p:cNvPr id="15" name="꺾인 연결선 14"/>
            <p:cNvCxnSpPr/>
            <p:nvPr/>
          </p:nvCxnSpPr>
          <p:spPr>
            <a:xfrm flipV="1">
              <a:off x="2618453" y="3825044"/>
              <a:ext cx="720080" cy="684076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꺾인 연결선 18"/>
            <p:cNvCxnSpPr>
              <a:stCxn id="12" idx="3"/>
              <a:endCxn id="17" idx="1"/>
            </p:cNvCxnSpPr>
            <p:nvPr/>
          </p:nvCxnSpPr>
          <p:spPr>
            <a:xfrm>
              <a:off x="2627784" y="4509120"/>
              <a:ext cx="705070" cy="756084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직사각형 22"/>
            <p:cNvSpPr/>
            <p:nvPr/>
          </p:nvSpPr>
          <p:spPr>
            <a:xfrm>
              <a:off x="6804248" y="3825044"/>
              <a:ext cx="1872208" cy="15481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 smtClean="0"/>
                <a:t>cell_contents</a:t>
              </a:r>
              <a:endParaRPr lang="ko-KR" altLang="en-US" sz="1600" dirty="0"/>
            </a:p>
          </p:txBody>
        </p:sp>
        <p:cxnSp>
          <p:nvCxnSpPr>
            <p:cNvPr id="25" name="꺾인 연결선 24"/>
            <p:cNvCxnSpPr>
              <a:stCxn id="10" idx="3"/>
              <a:endCxn id="23" idx="1"/>
            </p:cNvCxnSpPr>
            <p:nvPr/>
          </p:nvCxnSpPr>
          <p:spPr>
            <a:xfrm>
              <a:off x="6084168" y="3825044"/>
              <a:ext cx="720080" cy="774086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꺾인 연결선 26"/>
            <p:cNvCxnSpPr/>
            <p:nvPr/>
          </p:nvCxnSpPr>
          <p:spPr>
            <a:xfrm flipV="1">
              <a:off x="6078489" y="4599130"/>
              <a:ext cx="735090" cy="666074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807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내장타입</a:t>
            </a:r>
            <a:r>
              <a:rPr lang="en-US" altLang="ko-KR" dirty="0" smtClean="0"/>
              <a:t>(built-in type)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1560" y="1630541"/>
            <a:ext cx="79928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 smtClean="0"/>
              <a:t>파이썬은</a:t>
            </a:r>
            <a:r>
              <a:rPr lang="ko-KR" altLang="en-US" sz="2800" dirty="0" smtClean="0"/>
              <a:t> 왜 모든 것을 </a:t>
            </a:r>
            <a:r>
              <a:rPr lang="en-US" altLang="ko-KR" sz="2800" dirty="0" smtClean="0"/>
              <a:t>name</a:t>
            </a:r>
            <a:r>
              <a:rPr lang="ko-KR" altLang="en-US" sz="2800" dirty="0" smtClean="0"/>
              <a:t>을 기준으로 체크할까</a:t>
            </a:r>
            <a:r>
              <a:rPr lang="en-US" altLang="ko-KR" sz="2800" dirty="0" smtClean="0"/>
              <a:t>? </a:t>
            </a:r>
            <a:endParaRPr lang="ko-KR" altLang="en-US" sz="2800" dirty="0"/>
          </a:p>
        </p:txBody>
      </p:sp>
      <p:sp>
        <p:nvSpPr>
          <p:cNvPr id="3" name="직사각형 2"/>
          <p:cNvSpPr/>
          <p:nvPr/>
        </p:nvSpPr>
        <p:spPr>
          <a:xfrm>
            <a:off x="1475656" y="3284984"/>
            <a:ext cx="2664296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내장 타입 클래스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788024" y="3212976"/>
            <a:ext cx="360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내장타입에 </a:t>
            </a:r>
            <a:r>
              <a:rPr lang="en-US" altLang="ko-KR" dirty="0" smtClean="0"/>
              <a:t>namespace</a:t>
            </a:r>
            <a:r>
              <a:rPr lang="ko-KR" altLang="en-US" dirty="0" smtClean="0"/>
              <a:t>에 있는 모든 것을 내장타입 </a:t>
            </a:r>
            <a:r>
              <a:rPr lang="ko-KR" altLang="en-US" dirty="0" err="1" smtClean="0"/>
              <a:t>인스턴스에서</a:t>
            </a:r>
            <a:r>
              <a:rPr lang="ko-KR" altLang="en-US" dirty="0" smtClean="0"/>
              <a:t> 호출해 사용가능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475656" y="4725144"/>
            <a:ext cx="2664296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내장타입 </a:t>
            </a:r>
            <a:r>
              <a:rPr lang="ko-KR" altLang="en-US" dirty="0" err="1" smtClean="0"/>
              <a:t>인스턴스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88024" y="4809926"/>
            <a:ext cx="360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내장타입을 기준으로 </a:t>
            </a:r>
            <a:r>
              <a:rPr lang="ko-KR" altLang="en-US" dirty="0" err="1" smtClean="0"/>
              <a:t>인스턴스를</a:t>
            </a:r>
            <a:r>
              <a:rPr lang="ko-KR" altLang="en-US" dirty="0" smtClean="0"/>
              <a:t> 만들 경우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내부에는 별도의 </a:t>
            </a:r>
            <a:r>
              <a:rPr lang="en-US" altLang="ko-KR" dirty="0" smtClean="0"/>
              <a:t>namespace</a:t>
            </a:r>
            <a:r>
              <a:rPr lang="ko-KR" altLang="en-US" dirty="0" smtClean="0"/>
              <a:t>를 관리하지 않는다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74356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</a:t>
            </a:r>
            <a:r>
              <a:rPr lang="en-US" altLang="ko-KR" dirty="0"/>
              <a:t>– Closure : </a:t>
            </a:r>
            <a:r>
              <a:rPr lang="ko-KR" altLang="en-US" dirty="0" smtClean="0"/>
              <a:t>자유변수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1108720"/>
          </a:xfrm>
        </p:spPr>
        <p:txBody>
          <a:bodyPr>
            <a:normAutofit/>
          </a:bodyPr>
          <a:lstStyle/>
          <a:p>
            <a:pPr marL="0" indent="0" fontAlgn="base">
              <a:lnSpc>
                <a:spcPct val="120000"/>
              </a:lnSpc>
              <a:buNone/>
            </a:pPr>
            <a:r>
              <a:rPr lang="ko-KR" altLang="en-US" sz="2800" dirty="0" smtClean="0">
                <a:latin typeface="+mn-ea"/>
              </a:rPr>
              <a:t>자유변수란 외부함수의 로컬변수에 있는 변수</a:t>
            </a:r>
            <a:endParaRPr lang="ko-KR" altLang="en-US" sz="2800" dirty="0">
              <a:latin typeface="+mn-ea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506288" y="3008108"/>
            <a:ext cx="5505872" cy="3168352"/>
            <a:chOff x="1213062" y="2996952"/>
            <a:chExt cx="5505872" cy="3168352"/>
          </a:xfrm>
        </p:grpSpPr>
        <p:grpSp>
          <p:nvGrpSpPr>
            <p:cNvPr id="15" name="그룹 14"/>
            <p:cNvGrpSpPr/>
            <p:nvPr/>
          </p:nvGrpSpPr>
          <p:grpSpPr>
            <a:xfrm>
              <a:off x="2746754" y="4359245"/>
              <a:ext cx="3888432" cy="1368152"/>
              <a:chOff x="2699792" y="3789040"/>
              <a:chExt cx="3888432" cy="1800200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2699792" y="4653136"/>
                <a:ext cx="1521560" cy="93610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외부함수</a:t>
                </a:r>
                <a:endParaRPr lang="en-US" altLang="ko-KR" dirty="0" smtClean="0"/>
              </a:p>
              <a:p>
                <a:pPr algn="ctr"/>
                <a:r>
                  <a:rPr lang="en-US" altLang="ko-KR" dirty="0" smtClean="0"/>
                  <a:t>Context</a:t>
                </a:r>
                <a:endParaRPr lang="ko-KR" altLang="en-US" dirty="0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5066664" y="4653136"/>
                <a:ext cx="1521560" cy="93610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내</a:t>
                </a:r>
                <a:r>
                  <a:rPr lang="ko-KR" altLang="en-US" dirty="0"/>
                  <a:t>부</a:t>
                </a:r>
                <a:r>
                  <a:rPr lang="ko-KR" altLang="en-US" dirty="0" smtClean="0"/>
                  <a:t>함수</a:t>
                </a:r>
                <a:endParaRPr lang="en-US" altLang="ko-KR" dirty="0" smtClean="0"/>
              </a:p>
              <a:p>
                <a:pPr algn="ctr"/>
                <a:r>
                  <a:rPr lang="en-US" altLang="ko-KR" dirty="0" smtClean="0"/>
                  <a:t>Context</a:t>
                </a:r>
                <a:endParaRPr lang="ko-KR" altLang="en-US" dirty="0"/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2699792" y="3789040"/>
                <a:ext cx="1521560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Local</a:t>
                </a:r>
                <a:endParaRPr lang="ko-KR" altLang="en-US" dirty="0"/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5066664" y="3789040"/>
                <a:ext cx="1521560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Local</a:t>
                </a:r>
              </a:p>
            </p:txBody>
          </p:sp>
          <p:cxnSp>
            <p:nvCxnSpPr>
              <p:cNvPr id="10" name="직선 화살표 연결선 9"/>
              <p:cNvCxnSpPr>
                <a:stCxn id="5" idx="0"/>
                <a:endCxn id="8" idx="2"/>
              </p:cNvCxnSpPr>
              <p:nvPr/>
            </p:nvCxnSpPr>
            <p:spPr>
              <a:xfrm flipV="1">
                <a:off x="5827444" y="4221088"/>
                <a:ext cx="0" cy="43204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화살표 연결선 11"/>
              <p:cNvCxnSpPr>
                <a:stCxn id="5" idx="1"/>
                <a:endCxn id="4" idx="3"/>
              </p:cNvCxnSpPr>
              <p:nvPr/>
            </p:nvCxnSpPr>
            <p:spPr>
              <a:xfrm flipH="1">
                <a:off x="4221352" y="5121188"/>
                <a:ext cx="84531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화살표 연결선 13"/>
              <p:cNvCxnSpPr>
                <a:stCxn id="4" idx="0"/>
                <a:endCxn id="7" idx="2"/>
              </p:cNvCxnSpPr>
              <p:nvPr/>
            </p:nvCxnSpPr>
            <p:spPr>
              <a:xfrm flipV="1">
                <a:off x="3460572" y="4221088"/>
                <a:ext cx="0" cy="43204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타원 15"/>
            <p:cNvSpPr/>
            <p:nvPr/>
          </p:nvSpPr>
          <p:spPr>
            <a:xfrm>
              <a:off x="2674746" y="3546995"/>
              <a:ext cx="724776" cy="6637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 smtClean="0"/>
                <a:t>Int</a:t>
              </a:r>
              <a:endParaRPr lang="en-US" altLang="ko-KR" sz="900" dirty="0" smtClean="0"/>
            </a:p>
            <a:p>
              <a:pPr algn="ctr"/>
              <a:r>
                <a:rPr lang="en-US" altLang="ko-KR" sz="900" dirty="0" smtClean="0"/>
                <a:t>Float</a:t>
              </a:r>
              <a:endParaRPr lang="ko-KR" altLang="en-US" sz="900" dirty="0"/>
            </a:p>
          </p:txBody>
        </p:sp>
        <p:sp>
          <p:nvSpPr>
            <p:cNvPr id="17" name="타원 16"/>
            <p:cNvSpPr/>
            <p:nvPr/>
          </p:nvSpPr>
          <p:spPr>
            <a:xfrm>
              <a:off x="3507534" y="3531295"/>
              <a:ext cx="751388" cy="6637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/>
                <a:t>string</a:t>
              </a:r>
              <a:endParaRPr lang="ko-KR" altLang="en-US" sz="9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35426" y="3299091"/>
              <a:ext cx="194421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 smtClean="0"/>
                <a:t>Immutable </a:t>
              </a:r>
              <a:r>
                <a:rPr lang="ko-KR" altLang="en-US" sz="900" dirty="0" smtClean="0"/>
                <a:t>객체</a:t>
              </a:r>
              <a:endParaRPr lang="ko-KR" altLang="en-US" sz="900" dirty="0"/>
            </a:p>
          </p:txBody>
        </p:sp>
        <p:sp>
          <p:nvSpPr>
            <p:cNvPr id="19" name="위로 굽은 화살표 18"/>
            <p:cNvSpPr/>
            <p:nvPr/>
          </p:nvSpPr>
          <p:spPr>
            <a:xfrm rot="16200000">
              <a:off x="4858681" y="3374038"/>
              <a:ext cx="509890" cy="1163568"/>
            </a:xfrm>
            <a:prstGeom prst="bentUp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175386" y="3299091"/>
              <a:ext cx="2515584" cy="1060154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594626" y="3229841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자유변수</a:t>
              </a:r>
              <a:endParaRPr lang="ko-KR" altLang="en-US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213062" y="2996952"/>
              <a:ext cx="5505872" cy="31683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6696236" y="4564039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외부에서 사용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7092280" y="5055107"/>
            <a:ext cx="864096" cy="634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함수 호</a:t>
            </a:r>
            <a:r>
              <a:rPr lang="ko-KR" altLang="en-US"/>
              <a:t>출</a:t>
            </a:r>
          </a:p>
        </p:txBody>
      </p:sp>
      <p:cxnSp>
        <p:nvCxnSpPr>
          <p:cNvPr id="25" name="직선 화살표 연결선 24"/>
          <p:cNvCxnSpPr>
            <a:stCxn id="23" idx="1"/>
            <a:endCxn id="5" idx="3"/>
          </p:cNvCxnSpPr>
          <p:nvPr/>
        </p:nvCxnSpPr>
        <p:spPr>
          <a:xfrm flipH="1">
            <a:off x="5928412" y="5372174"/>
            <a:ext cx="1163868" cy="106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860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</a:t>
            </a:r>
            <a:r>
              <a:rPr lang="en-US" altLang="ko-KR" dirty="0" smtClean="0"/>
              <a:t>– Closure : __closure__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540767"/>
          </a:xfrm>
        </p:spPr>
        <p:txBody>
          <a:bodyPr>
            <a:normAutofit/>
          </a:bodyPr>
          <a:lstStyle/>
          <a:p>
            <a:pPr marL="0" indent="0" fontAlgn="base">
              <a:lnSpc>
                <a:spcPct val="120000"/>
              </a:lnSpc>
              <a:buNone/>
            </a:pPr>
            <a:r>
              <a:rPr lang="ko-KR" altLang="en-US" sz="2800" dirty="0" err="1" smtClean="0">
                <a:latin typeface="+mn-ea"/>
              </a:rPr>
              <a:t>파이썬은</a:t>
            </a:r>
            <a:r>
              <a:rPr lang="ko-KR" altLang="en-US" sz="2800" dirty="0" smtClean="0">
                <a:latin typeface="+mn-ea"/>
              </a:rPr>
              <a:t> </a:t>
            </a:r>
            <a:r>
              <a:rPr lang="ko-KR" altLang="en-US" sz="2800" dirty="0" err="1" smtClean="0">
                <a:latin typeface="+mn-ea"/>
              </a:rPr>
              <a:t>클로저</a:t>
            </a:r>
            <a:r>
              <a:rPr lang="ko-KR" altLang="en-US" sz="2800" dirty="0" smtClean="0">
                <a:latin typeface="+mn-ea"/>
              </a:rPr>
              <a:t> 환경에 대해서도 별도의 객체로 제공하며 이 환경에 대해서도 접근이 가능함</a:t>
            </a:r>
            <a:endParaRPr lang="ko-KR" altLang="en-US" sz="2800" dirty="0"/>
          </a:p>
        </p:txBody>
      </p:sp>
      <p:pic>
        <p:nvPicPr>
          <p:cNvPr id="130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780928"/>
            <a:ext cx="6457950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484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</a:t>
            </a:r>
            <a:r>
              <a:rPr lang="en-US" altLang="ko-KR" dirty="0" smtClean="0"/>
              <a:t>Closure </a:t>
            </a:r>
            <a:r>
              <a:rPr lang="en-US" altLang="ko-KR" dirty="0"/>
              <a:t>: </a:t>
            </a:r>
            <a:r>
              <a:rPr lang="ko-KR" altLang="en-US" dirty="0" smtClean="0"/>
              <a:t>자유변수 갱신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1180728"/>
          </a:xfrm>
        </p:spPr>
        <p:txBody>
          <a:bodyPr>
            <a:normAutofit/>
          </a:bodyPr>
          <a:lstStyle/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2800" dirty="0" smtClean="0"/>
              <a:t>Python 3</a:t>
            </a:r>
            <a:r>
              <a:rPr lang="ko-KR" altLang="en-US" sz="2800" dirty="0" smtClean="0"/>
              <a:t>버전에서는 </a:t>
            </a:r>
            <a:r>
              <a:rPr lang="en-US" altLang="ko-KR" sz="2800" dirty="0" smtClean="0"/>
              <a:t>nonlocal</a:t>
            </a:r>
            <a:r>
              <a:rPr lang="ko-KR" altLang="en-US" sz="2800" dirty="0" smtClean="0"/>
              <a:t>로 정의해서 처리하면 자유변수가 갱신됨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42</a:t>
            </a:fld>
            <a:endParaRPr lang="ko-KR" altLang="en-US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838" y="3140968"/>
            <a:ext cx="5648325" cy="341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264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함수와 </a:t>
            </a:r>
            <a:r>
              <a:rPr lang="ko-KR" altLang="en-US" err="1" smtClean="0"/>
              <a:t>인스턴스</a:t>
            </a:r>
            <a:r>
              <a:rPr lang="ko-KR" altLang="en-US" smtClean="0"/>
              <a:t> 연계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298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함수에서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속성 참조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1180728"/>
          </a:xfrm>
        </p:spPr>
        <p:txBody>
          <a:bodyPr>
            <a:normAutofit/>
          </a:bodyPr>
          <a:lstStyle/>
          <a:p>
            <a:pPr marL="0" indent="0" fontAlgn="base">
              <a:lnSpc>
                <a:spcPct val="120000"/>
              </a:lnSpc>
              <a:buNone/>
            </a:pPr>
            <a:r>
              <a:rPr lang="ko-KR" altLang="en-US" sz="2800" dirty="0" smtClean="0"/>
              <a:t>함수에서 </a:t>
            </a:r>
            <a:r>
              <a:rPr lang="ko-KR" altLang="en-US" sz="2800" dirty="0" err="1" smtClean="0"/>
              <a:t>인스턴스</a:t>
            </a:r>
            <a:r>
              <a:rPr lang="ko-KR" altLang="en-US" sz="2800" dirty="0" smtClean="0"/>
              <a:t> 속성을 참조할 경우 한정자</a:t>
            </a:r>
            <a:r>
              <a:rPr lang="en-US" altLang="ko-KR" sz="2800" dirty="0" smtClean="0"/>
              <a:t>(</a:t>
            </a:r>
            <a:r>
              <a:rPr lang="ko-KR" altLang="en-US" sz="2800" dirty="0" err="1" smtClean="0"/>
              <a:t>인스턴스</a:t>
            </a:r>
            <a:r>
              <a:rPr lang="en-US" altLang="ko-KR" sz="2800" dirty="0" smtClean="0"/>
              <a:t>).</a:t>
            </a:r>
            <a:r>
              <a:rPr lang="ko-KR" altLang="en-US" sz="2800" dirty="0" smtClean="0"/>
              <a:t>속성으로 호출해서 처리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44</a:t>
            </a:fld>
            <a:endParaRPr lang="ko-KR" alt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813" y="3573016"/>
            <a:ext cx="4524375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5035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Object Namespace </a:t>
            </a:r>
            <a:r>
              <a:rPr lang="ko-KR" altLang="en-US" dirty="0" smtClean="0"/>
              <a:t>흐름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172896" y="201054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Base class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172896" y="337869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class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899592" y="489086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instance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217440" y="489086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instance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563888" y="489086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instance</a:t>
            </a:r>
          </a:p>
        </p:txBody>
      </p:sp>
      <p:cxnSp>
        <p:nvCxnSpPr>
          <p:cNvPr id="11" name="직선 화살표 연결선 10"/>
          <p:cNvCxnSpPr>
            <a:stCxn id="6" idx="0"/>
            <a:endCxn id="5" idx="2"/>
          </p:cNvCxnSpPr>
          <p:nvPr/>
        </p:nvCxnSpPr>
        <p:spPr>
          <a:xfrm flipV="1">
            <a:off x="2630096" y="2924944"/>
            <a:ext cx="0" cy="453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6" idx="2"/>
            <a:endCxn id="7" idx="0"/>
          </p:cNvCxnSpPr>
          <p:nvPr/>
        </p:nvCxnSpPr>
        <p:spPr>
          <a:xfrm flipH="1">
            <a:off x="1356792" y="4293096"/>
            <a:ext cx="1273304" cy="5977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6" idx="2"/>
            <a:endCxn id="8" idx="0"/>
          </p:cNvCxnSpPr>
          <p:nvPr/>
        </p:nvCxnSpPr>
        <p:spPr>
          <a:xfrm>
            <a:off x="2630096" y="4293096"/>
            <a:ext cx="44544" cy="5977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6" idx="2"/>
            <a:endCxn id="9" idx="0"/>
          </p:cNvCxnSpPr>
          <p:nvPr/>
        </p:nvCxnSpPr>
        <p:spPr>
          <a:xfrm>
            <a:off x="2630096" y="4293096"/>
            <a:ext cx="1390992" cy="5977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209328" y="2996952"/>
            <a:ext cx="7703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상</a:t>
            </a:r>
            <a:r>
              <a:rPr lang="ko-KR" altLang="en-US" sz="1200" dirty="0"/>
              <a:t>속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67544" y="4293096"/>
            <a:ext cx="13205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err="1" smtClean="0"/>
              <a:t>인스턴스</a:t>
            </a:r>
            <a:r>
              <a:rPr lang="ko-KR" altLang="en-US" sz="1200" dirty="0" smtClean="0"/>
              <a:t> 생성</a:t>
            </a:r>
            <a:endParaRPr lang="ko-KR" altLang="en-US" sz="1200" dirty="0"/>
          </a:p>
        </p:txBody>
      </p:sp>
      <p:sp>
        <p:nvSpPr>
          <p:cNvPr id="20" name="직사각형 19"/>
          <p:cNvSpPr/>
          <p:nvPr/>
        </p:nvSpPr>
        <p:spPr>
          <a:xfrm>
            <a:off x="3635896" y="2204864"/>
            <a:ext cx="1152128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Dict</a:t>
            </a:r>
            <a:r>
              <a:rPr lang="en-US" altLang="ko-KR" sz="1200" dirty="0" smtClean="0">
                <a:solidFill>
                  <a:schemeClr val="tx1"/>
                </a:solidFill>
              </a:rPr>
              <a:t>{}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635896" y="3655876"/>
            <a:ext cx="1152128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Dict</a:t>
            </a:r>
            <a:r>
              <a:rPr lang="en-US" altLang="ko-KR" sz="1200" dirty="0" smtClean="0">
                <a:solidFill>
                  <a:schemeClr val="tx1"/>
                </a:solidFill>
              </a:rPr>
              <a:t>{}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55576" y="6093296"/>
            <a:ext cx="1152128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Dict</a:t>
            </a:r>
            <a:r>
              <a:rPr lang="en-US" altLang="ko-KR" sz="1200" dirty="0" smtClean="0">
                <a:solidFill>
                  <a:schemeClr val="tx1"/>
                </a:solidFill>
              </a:rPr>
              <a:t>{}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123728" y="6093296"/>
            <a:ext cx="1152128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Dict</a:t>
            </a:r>
            <a:r>
              <a:rPr lang="en-US" altLang="ko-KR" sz="1200" dirty="0" smtClean="0">
                <a:solidFill>
                  <a:schemeClr val="tx1"/>
                </a:solidFill>
              </a:rPr>
              <a:t>{}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491880" y="6093296"/>
            <a:ext cx="1152128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Dict</a:t>
            </a:r>
            <a:r>
              <a:rPr lang="en-US" altLang="ko-KR" sz="1200" dirty="0" smtClean="0">
                <a:solidFill>
                  <a:schemeClr val="tx1"/>
                </a:solidFill>
              </a:rPr>
              <a:t>{}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오른쪽 화살표 24"/>
          <p:cNvSpPr/>
          <p:nvPr/>
        </p:nvSpPr>
        <p:spPr>
          <a:xfrm rot="16200000">
            <a:off x="3547026" y="3899614"/>
            <a:ext cx="4262772" cy="484632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994336" y="3754306"/>
            <a:ext cx="1368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Namespace</a:t>
            </a:r>
          </a:p>
          <a:p>
            <a:pPr algn="ctr"/>
            <a:r>
              <a:rPr lang="en-US" altLang="ko-KR" sz="1400" dirty="0" smtClean="0"/>
              <a:t> </a:t>
            </a:r>
            <a:r>
              <a:rPr lang="ko-KR" altLang="en-US" sz="1400" dirty="0" smtClean="0"/>
              <a:t>검색 </a:t>
            </a:r>
            <a:endParaRPr lang="ko-KR" alt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6724200" y="3121044"/>
            <a:ext cx="201622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 </a:t>
            </a:r>
            <a:r>
              <a:rPr lang="ko-KR" altLang="en-US" sz="1400" dirty="0" smtClean="0"/>
              <a:t>객체는 자신들이 관리하는 </a:t>
            </a:r>
            <a:r>
              <a:rPr lang="en-US" altLang="ko-KR" sz="1400" dirty="0" smtClean="0"/>
              <a:t>Namespace </a:t>
            </a:r>
            <a:r>
              <a:rPr lang="ko-KR" altLang="en-US" sz="1400" dirty="0" smtClean="0"/>
              <a:t>공간을 생성하며 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객체 내의 속성이나 </a:t>
            </a:r>
            <a:r>
              <a:rPr lang="ko-KR" altLang="en-US" sz="1400" dirty="0" err="1" smtClean="0"/>
              <a:t>메소드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호출시</a:t>
            </a:r>
            <a:r>
              <a:rPr lang="ko-KR" altLang="en-US" sz="1400" dirty="0" smtClean="0"/>
              <a:t> 이를 검색해서 처리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55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Class &amp; instance scope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252736"/>
          </a:xfrm>
        </p:spPr>
        <p:txBody>
          <a:bodyPr>
            <a:normAutofit fontScale="77500" lnSpcReduction="20000"/>
          </a:bodyPr>
          <a:lstStyle/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2200" dirty="0" smtClean="0">
                <a:latin typeface="+mn-ea"/>
              </a:rPr>
              <a:t>Class</a:t>
            </a:r>
            <a:r>
              <a:rPr lang="ko-KR" altLang="en-US" sz="2200" dirty="0">
                <a:latin typeface="+mn-ea"/>
              </a:rPr>
              <a:t> </a:t>
            </a:r>
            <a:r>
              <a:rPr lang="en-US" altLang="ko-KR" sz="2200" dirty="0" smtClean="0">
                <a:latin typeface="+mn-ea"/>
              </a:rPr>
              <a:t>Object</a:t>
            </a:r>
            <a:r>
              <a:rPr lang="ko-KR" altLang="en-US" sz="2200" dirty="0" smtClean="0">
                <a:latin typeface="+mn-ea"/>
              </a:rPr>
              <a:t>는 </a:t>
            </a:r>
            <a:r>
              <a:rPr lang="ko-KR" altLang="en-US" sz="2200" dirty="0" err="1" smtClean="0">
                <a:latin typeface="+mn-ea"/>
              </a:rPr>
              <a:t>인스턴스를</a:t>
            </a:r>
            <a:r>
              <a:rPr lang="ko-KR" altLang="en-US" sz="2200" dirty="0" smtClean="0">
                <a:latin typeface="+mn-ea"/>
              </a:rPr>
              <a:t> 만드는 기준을 정리한다</a:t>
            </a:r>
            <a:r>
              <a:rPr lang="en-US" altLang="ko-KR" sz="2200" dirty="0" smtClean="0">
                <a:latin typeface="+mn-ea"/>
              </a:rPr>
              <a:t>.  </a:t>
            </a:r>
          </a:p>
          <a:p>
            <a:pPr marL="0" indent="0" fontAlgn="base">
              <a:lnSpc>
                <a:spcPct val="120000"/>
              </a:lnSpc>
              <a:buNone/>
            </a:pPr>
            <a:r>
              <a:rPr lang="ko-KR" altLang="en-US" sz="2200" dirty="0" smtClean="0">
                <a:latin typeface="+mn-ea"/>
              </a:rPr>
              <a:t>클래스를 정의한다고  하나의 저장공간</a:t>
            </a:r>
            <a:r>
              <a:rPr lang="en-US" altLang="ko-KR" sz="2200" dirty="0" smtClean="0">
                <a:latin typeface="+mn-ea"/>
              </a:rPr>
              <a:t>(Namespace) </a:t>
            </a:r>
            <a:r>
              <a:rPr lang="ko-KR" altLang="en-US" sz="2200" dirty="0" smtClean="0">
                <a:latin typeface="+mn-ea"/>
              </a:rPr>
              <a:t>기준이 되는 것은 아니다</a:t>
            </a:r>
            <a:r>
              <a:rPr lang="en-US" altLang="ko-KR" sz="2200" dirty="0" smtClean="0">
                <a:latin typeface="+mn-ea"/>
              </a:rPr>
              <a:t>.</a:t>
            </a:r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2200" dirty="0">
                <a:latin typeface="+mn-ea"/>
              </a:rPr>
              <a:t> </a:t>
            </a:r>
            <a:r>
              <a:rPr lang="en-US" altLang="ko-KR" sz="2200" dirty="0" smtClean="0">
                <a:latin typeface="+mn-ea"/>
              </a:rPr>
              <a:t>  - </a:t>
            </a:r>
            <a:r>
              <a:rPr lang="ko-KR" altLang="en-US" sz="2200" dirty="0" smtClean="0">
                <a:latin typeface="+mn-ea"/>
              </a:rPr>
              <a:t>클래스 저장공간과 </a:t>
            </a:r>
            <a:r>
              <a:rPr lang="ko-KR" altLang="en-US" sz="2200" dirty="0" err="1" smtClean="0">
                <a:latin typeface="+mn-ea"/>
              </a:rPr>
              <a:t>인스턴스</a:t>
            </a:r>
            <a:r>
              <a:rPr lang="ko-KR" altLang="en-US" sz="2200" dirty="0" smtClean="0">
                <a:latin typeface="+mn-ea"/>
              </a:rPr>
              <a:t> 저장공간이 분리된다</a:t>
            </a:r>
            <a:endParaRPr lang="ko-KR" altLang="en-US" sz="1800" dirty="0">
              <a:latin typeface="+mn-ea"/>
            </a:endParaRPr>
          </a:p>
          <a:p>
            <a:pPr marL="457200" lvl="1" indent="0" fontAlgn="base">
              <a:buNone/>
            </a:pP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707904" y="4077072"/>
            <a:ext cx="1440160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User defined</a:t>
            </a:r>
          </a:p>
          <a:p>
            <a:pPr algn="ctr"/>
            <a:r>
              <a:rPr lang="en-US" altLang="ko-KR" dirty="0" smtClean="0"/>
              <a:t>Class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516216" y="3645024"/>
            <a:ext cx="1440160" cy="6120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Instance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516216" y="4409492"/>
            <a:ext cx="1440160" cy="6120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Instance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516216" y="5173960"/>
            <a:ext cx="1440160" cy="6120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Instance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331640" y="4077072"/>
            <a:ext cx="1440160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Built-in</a:t>
            </a:r>
          </a:p>
          <a:p>
            <a:pPr algn="ctr"/>
            <a:r>
              <a:rPr lang="en-US" altLang="ko-KR" dirty="0" smtClean="0"/>
              <a:t>Class</a:t>
            </a:r>
            <a:endParaRPr lang="ko-KR" altLang="en-US" dirty="0"/>
          </a:p>
        </p:txBody>
      </p:sp>
      <p:cxnSp>
        <p:nvCxnSpPr>
          <p:cNvPr id="10" name="직선 화살표 연결선 9"/>
          <p:cNvCxnSpPr>
            <a:stCxn id="8" idx="3"/>
            <a:endCxn id="4" idx="1"/>
          </p:cNvCxnSpPr>
          <p:nvPr/>
        </p:nvCxnSpPr>
        <p:spPr>
          <a:xfrm>
            <a:off x="2771800" y="4689140"/>
            <a:ext cx="9361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4" idx="3"/>
            <a:endCxn id="5" idx="1"/>
          </p:cNvCxnSpPr>
          <p:nvPr/>
        </p:nvCxnSpPr>
        <p:spPr>
          <a:xfrm flipV="1">
            <a:off x="5148064" y="3951058"/>
            <a:ext cx="1368152" cy="7380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4" idx="3"/>
            <a:endCxn id="6" idx="1"/>
          </p:cNvCxnSpPr>
          <p:nvPr/>
        </p:nvCxnSpPr>
        <p:spPr>
          <a:xfrm>
            <a:off x="5148064" y="4689140"/>
            <a:ext cx="1368152" cy="263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4" idx="3"/>
            <a:endCxn id="7" idx="1"/>
          </p:cNvCxnSpPr>
          <p:nvPr/>
        </p:nvCxnSpPr>
        <p:spPr>
          <a:xfrm>
            <a:off x="5148064" y="4689140"/>
            <a:ext cx="1368152" cy="7908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915816" y="3789040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상</a:t>
            </a:r>
            <a:r>
              <a:rPr lang="ko-KR" altLang="en-US" sz="1200" dirty="0"/>
              <a:t>속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207512" y="3728065"/>
            <a:ext cx="1092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인스턴스</a:t>
            </a:r>
            <a:r>
              <a:rPr lang="ko-KR" altLang="en-US" sz="1200" dirty="0" err="1"/>
              <a:t>화</a:t>
            </a:r>
            <a:endParaRPr lang="ko-KR" altLang="en-US" sz="1200" dirty="0"/>
          </a:p>
        </p:txBody>
      </p:sp>
      <p:sp>
        <p:nvSpPr>
          <p:cNvPr id="21" name="오른쪽 화살표 20"/>
          <p:cNvSpPr/>
          <p:nvPr/>
        </p:nvSpPr>
        <p:spPr>
          <a:xfrm>
            <a:off x="1547664" y="2996952"/>
            <a:ext cx="5904656" cy="48463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오른쪽 화살표 21"/>
          <p:cNvSpPr/>
          <p:nvPr/>
        </p:nvSpPr>
        <p:spPr>
          <a:xfrm rot="10800000">
            <a:off x="1561376" y="5904364"/>
            <a:ext cx="5904656" cy="48463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419872" y="5939988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Object Scope 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771800" y="3041528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Object</a:t>
            </a:r>
            <a:r>
              <a:rPr lang="ko-KR" altLang="en-US" dirty="0"/>
              <a:t> </a:t>
            </a:r>
            <a:r>
              <a:rPr lang="en-US" altLang="ko-KR" dirty="0" smtClean="0"/>
              <a:t>Namespace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512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모든 것은 객체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1560" y="1630541"/>
            <a:ext cx="7992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 smtClean="0"/>
              <a:t>파이썬은</a:t>
            </a:r>
            <a:r>
              <a:rPr lang="ko-KR" altLang="en-US" sz="2800" dirty="0" smtClean="0"/>
              <a:t> 모든 것을 객체로 인식하고 처리</a:t>
            </a:r>
            <a:endParaRPr lang="ko-KR" altLang="en-US" sz="2800" dirty="0"/>
          </a:p>
        </p:txBody>
      </p:sp>
      <p:sp>
        <p:nvSpPr>
          <p:cNvPr id="3" name="직사각형 2"/>
          <p:cNvSpPr/>
          <p:nvPr/>
        </p:nvSpPr>
        <p:spPr>
          <a:xfrm>
            <a:off x="3707904" y="4608916"/>
            <a:ext cx="2088232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Derived class</a:t>
            </a:r>
          </a:p>
          <a:p>
            <a:pPr algn="ctr"/>
            <a:r>
              <a:rPr lang="en-US" altLang="ko-KR" dirty="0" smtClean="0"/>
              <a:t>object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3707904" y="2880724"/>
            <a:ext cx="2088232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Base class</a:t>
            </a:r>
          </a:p>
          <a:p>
            <a:pPr algn="ctr"/>
            <a:r>
              <a:rPr lang="en-US" altLang="ko-KR" dirty="0" smtClean="0"/>
              <a:t>object</a:t>
            </a:r>
            <a:endParaRPr lang="ko-KR" altLang="en-US" dirty="0"/>
          </a:p>
        </p:txBody>
      </p:sp>
      <p:cxnSp>
        <p:nvCxnSpPr>
          <p:cNvPr id="20" name="직선 화살표 연결선 19"/>
          <p:cNvCxnSpPr>
            <a:stCxn id="3" idx="0"/>
            <a:endCxn id="29" idx="2"/>
          </p:cNvCxnSpPr>
          <p:nvPr/>
        </p:nvCxnSpPr>
        <p:spPr>
          <a:xfrm flipV="1">
            <a:off x="4752020" y="3888836"/>
            <a:ext cx="0" cy="720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539552" y="4608916"/>
            <a:ext cx="2088232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Instance</a:t>
            </a:r>
          </a:p>
          <a:p>
            <a:pPr algn="ctr"/>
            <a:r>
              <a:rPr lang="en-US" altLang="ko-KR" dirty="0" smtClean="0"/>
              <a:t>object</a:t>
            </a:r>
            <a:endParaRPr lang="ko-KR" altLang="en-US" dirty="0"/>
          </a:p>
        </p:txBody>
      </p:sp>
      <p:cxnSp>
        <p:nvCxnSpPr>
          <p:cNvPr id="35" name="직선 화살표 연결선 34"/>
          <p:cNvCxnSpPr>
            <a:stCxn id="3" idx="1"/>
            <a:endCxn id="33" idx="3"/>
          </p:cNvCxnSpPr>
          <p:nvPr/>
        </p:nvCxnSpPr>
        <p:spPr>
          <a:xfrm flipH="1">
            <a:off x="2627784" y="5112972"/>
            <a:ext cx="1080120" cy="0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771800" y="529739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148064" y="406421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상속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6876256" y="4608916"/>
            <a:ext cx="2088232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Composited class</a:t>
            </a:r>
          </a:p>
          <a:p>
            <a:pPr algn="ctr"/>
            <a:r>
              <a:rPr lang="en-US" altLang="ko-KR" dirty="0" smtClean="0"/>
              <a:t>object</a:t>
            </a:r>
            <a:endParaRPr lang="ko-KR" altLang="en-US" dirty="0"/>
          </a:p>
        </p:txBody>
      </p:sp>
      <p:sp>
        <p:nvSpPr>
          <p:cNvPr id="39" name="순서도: 판단 38"/>
          <p:cNvSpPr/>
          <p:nvPr/>
        </p:nvSpPr>
        <p:spPr>
          <a:xfrm>
            <a:off x="5796136" y="4928554"/>
            <a:ext cx="288032" cy="36883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화살표 연결선 40"/>
          <p:cNvCxnSpPr>
            <a:stCxn id="39" idx="3"/>
            <a:endCxn id="38" idx="1"/>
          </p:cNvCxnSpPr>
          <p:nvPr/>
        </p:nvCxnSpPr>
        <p:spPr>
          <a:xfrm>
            <a:off x="6084168" y="5112972"/>
            <a:ext cx="7920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139952" y="588778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__</a:t>
            </a:r>
            <a:r>
              <a:rPr lang="en-US" altLang="ko-KR" dirty="0" err="1" smtClean="0"/>
              <a:t>dict</a:t>
            </a:r>
            <a:r>
              <a:rPr lang="en-US" altLang="ko-KR" dirty="0" smtClean="0"/>
              <a:t>__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971600" y="588778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__</a:t>
            </a:r>
            <a:r>
              <a:rPr lang="en-US" altLang="ko-KR" dirty="0" err="1" smtClean="0"/>
              <a:t>dict</a:t>
            </a:r>
            <a:r>
              <a:rPr lang="en-US" altLang="ko-KR" dirty="0" smtClean="0"/>
              <a:t>__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7308304" y="588778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__</a:t>
            </a:r>
            <a:r>
              <a:rPr lang="en-US" altLang="ko-KR" dirty="0" err="1" smtClean="0"/>
              <a:t>dict</a:t>
            </a:r>
            <a:r>
              <a:rPr lang="en-US" altLang="ko-KR" dirty="0" smtClean="0"/>
              <a:t>__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868144" y="320011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__</a:t>
            </a:r>
            <a:r>
              <a:rPr lang="en-US" altLang="ko-KR" dirty="0" err="1" smtClean="0"/>
              <a:t>dict</a:t>
            </a:r>
            <a:r>
              <a:rPr lang="en-US" altLang="ko-KR" dirty="0" smtClean="0"/>
              <a:t>__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7224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객체 내의 </a:t>
            </a:r>
            <a:r>
              <a:rPr lang="en-US" altLang="ko-KR" dirty="0" smtClean="0"/>
              <a:t>Namespace 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1560" y="1630541"/>
            <a:ext cx="79928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 smtClean="0"/>
              <a:t>파이썬</a:t>
            </a:r>
            <a:r>
              <a:rPr lang="ko-KR" altLang="en-US" sz="2800" dirty="0" smtClean="0"/>
              <a:t> 객체는 </a:t>
            </a:r>
            <a:r>
              <a:rPr lang="en-US" altLang="ko-KR" sz="2800" dirty="0" smtClean="0"/>
              <a:t>Namespace</a:t>
            </a:r>
            <a:r>
              <a:rPr lang="ko-KR" altLang="en-US" sz="2800" dirty="0" smtClean="0"/>
              <a:t>를 </a:t>
            </a:r>
            <a:r>
              <a:rPr lang="en-US" altLang="ko-KR" sz="2800" dirty="0" err="1" smtClean="0"/>
              <a:t>dict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데이터 타입으로 관리하고 있어 이름으로 체크함</a:t>
            </a:r>
            <a:endParaRPr lang="ko-KR" altLang="en-US" sz="2800" dirty="0"/>
          </a:p>
        </p:txBody>
      </p:sp>
      <p:grpSp>
        <p:nvGrpSpPr>
          <p:cNvPr id="8" name="그룹 7"/>
          <p:cNvGrpSpPr/>
          <p:nvPr/>
        </p:nvGrpSpPr>
        <p:grpSpPr>
          <a:xfrm>
            <a:off x="1704720" y="3595404"/>
            <a:ext cx="2088232" cy="685807"/>
            <a:chOff x="1907704" y="2878088"/>
            <a:chExt cx="4968552" cy="1440160"/>
          </a:xfrm>
        </p:grpSpPr>
        <p:sp>
          <p:nvSpPr>
            <p:cNvPr id="7" name="직사각형 6"/>
            <p:cNvSpPr/>
            <p:nvPr/>
          </p:nvSpPr>
          <p:spPr>
            <a:xfrm>
              <a:off x="1907704" y="2878088"/>
              <a:ext cx="4968552" cy="14401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" name="왼쪽 중괄호 3"/>
            <p:cNvSpPr/>
            <p:nvPr/>
          </p:nvSpPr>
          <p:spPr>
            <a:xfrm>
              <a:off x="2358608" y="3140968"/>
              <a:ext cx="155448" cy="914400"/>
            </a:xfrm>
            <a:prstGeom prst="lef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5" name="오른쪽 중괄호 4"/>
            <p:cNvSpPr/>
            <p:nvPr/>
          </p:nvSpPr>
          <p:spPr>
            <a:xfrm>
              <a:off x="6000728" y="3140968"/>
              <a:ext cx="155448" cy="914400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790656" y="3325633"/>
              <a:ext cx="2922040" cy="4226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“</a:t>
              </a:r>
              <a:r>
                <a:rPr lang="ko-KR" altLang="en-US" sz="1000" dirty="0" err="1" smtClean="0"/>
                <a:t>속성명</a:t>
              </a:r>
              <a:r>
                <a:rPr lang="en-US" altLang="ko-KR" sz="1000" dirty="0" smtClean="0"/>
                <a:t>” : </a:t>
              </a:r>
              <a:r>
                <a:rPr lang="ko-KR" altLang="en-US" sz="1000" dirty="0" smtClean="0"/>
                <a:t>속성값</a:t>
              </a:r>
              <a:endParaRPr lang="ko-KR" altLang="en-US" sz="1000" dirty="0"/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4932040" y="4869160"/>
            <a:ext cx="2088232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Derived class</a:t>
            </a:r>
          </a:p>
          <a:p>
            <a:pPr algn="ctr"/>
            <a:r>
              <a:rPr lang="en-US" altLang="ko-KR" dirty="0" smtClean="0"/>
              <a:t>object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1763688" y="4869160"/>
            <a:ext cx="2088232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Instance</a:t>
            </a:r>
          </a:p>
          <a:p>
            <a:pPr algn="ctr"/>
            <a:r>
              <a:rPr lang="en-US" altLang="ko-KR" dirty="0" smtClean="0"/>
              <a:t>object</a:t>
            </a:r>
            <a:endParaRPr lang="ko-KR" altLang="en-US" dirty="0"/>
          </a:p>
        </p:txBody>
      </p:sp>
      <p:grpSp>
        <p:nvGrpSpPr>
          <p:cNvPr id="23" name="그룹 22"/>
          <p:cNvGrpSpPr/>
          <p:nvPr/>
        </p:nvGrpSpPr>
        <p:grpSpPr>
          <a:xfrm>
            <a:off x="4902425" y="3622620"/>
            <a:ext cx="2088232" cy="685807"/>
            <a:chOff x="1907704" y="2878088"/>
            <a:chExt cx="4968552" cy="1440160"/>
          </a:xfrm>
        </p:grpSpPr>
        <p:sp>
          <p:nvSpPr>
            <p:cNvPr id="24" name="직사각형 23"/>
            <p:cNvSpPr/>
            <p:nvPr/>
          </p:nvSpPr>
          <p:spPr>
            <a:xfrm>
              <a:off x="1907704" y="2878088"/>
              <a:ext cx="4968552" cy="14401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5" name="왼쪽 중괄호 24"/>
            <p:cNvSpPr/>
            <p:nvPr/>
          </p:nvSpPr>
          <p:spPr>
            <a:xfrm>
              <a:off x="2358608" y="3140968"/>
              <a:ext cx="155448" cy="914400"/>
            </a:xfrm>
            <a:prstGeom prst="lef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6" name="오른쪽 중괄호 25"/>
            <p:cNvSpPr/>
            <p:nvPr/>
          </p:nvSpPr>
          <p:spPr>
            <a:xfrm>
              <a:off x="6000728" y="3140968"/>
              <a:ext cx="155448" cy="914400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790656" y="3325633"/>
              <a:ext cx="2922040" cy="4226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“</a:t>
              </a:r>
              <a:r>
                <a:rPr lang="ko-KR" altLang="en-US" sz="1000" dirty="0" err="1" smtClean="0"/>
                <a:t>속성명</a:t>
              </a:r>
              <a:r>
                <a:rPr lang="en-US" altLang="ko-KR" sz="1000" dirty="0" smtClean="0"/>
                <a:t>” : </a:t>
              </a:r>
              <a:r>
                <a:rPr lang="ko-KR" altLang="en-US" sz="1000" dirty="0" smtClean="0"/>
                <a:t>속성값</a:t>
              </a:r>
              <a:endParaRPr lang="ko-KR" altLang="en-US" sz="1000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605640" y="3080589"/>
            <a:ext cx="2404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i</a:t>
            </a:r>
            <a:r>
              <a:rPr lang="en-US" altLang="ko-KR" dirty="0" err="1" smtClean="0"/>
              <a:t>nstanceobj</a:t>
            </a:r>
            <a:r>
              <a:rPr lang="en-US" altLang="ko-KR" dirty="0" smtClean="0"/>
              <a:t>.__</a:t>
            </a:r>
            <a:r>
              <a:rPr lang="en-US" altLang="ko-KR" dirty="0" err="1" smtClean="0"/>
              <a:t>dict</a:t>
            </a:r>
            <a:r>
              <a:rPr lang="en-US" altLang="ko-KR" dirty="0" smtClean="0"/>
              <a:t>__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685409" y="3080589"/>
            <a:ext cx="2404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/>
              <a:t>classobj</a:t>
            </a:r>
            <a:r>
              <a:rPr lang="en-US" altLang="ko-KR" dirty="0" smtClean="0"/>
              <a:t>.__</a:t>
            </a:r>
            <a:r>
              <a:rPr lang="en-US" altLang="ko-KR" dirty="0" err="1" smtClean="0"/>
              <a:t>dict</a:t>
            </a:r>
            <a:r>
              <a:rPr lang="en-US" altLang="ko-KR" dirty="0" smtClean="0"/>
              <a:t>__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1607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__</a:t>
            </a:r>
            <a:r>
              <a:rPr lang="en-US" altLang="ko-KR" dirty="0" err="1" smtClean="0"/>
              <a:t>dict</a:t>
            </a:r>
            <a:r>
              <a:rPr lang="en-US" altLang="ko-KR" dirty="0" smtClean="0"/>
              <a:t>__ </a:t>
            </a:r>
            <a:r>
              <a:rPr lang="ko-KR" altLang="en-US" dirty="0" smtClean="0"/>
              <a:t>속성 </a:t>
            </a:r>
            <a:r>
              <a:rPr lang="en-US" altLang="ko-KR" dirty="0" smtClean="0"/>
              <a:t>: class/function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1560" y="1630541"/>
            <a:ext cx="79928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 smtClean="0"/>
              <a:t>파이썬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namespace</a:t>
            </a:r>
            <a:r>
              <a:rPr lang="ko-KR" altLang="en-US" sz="2800" dirty="0" smtClean="0"/>
              <a:t>는 모든 객체에 </a:t>
            </a:r>
            <a:r>
              <a:rPr lang="en-US" altLang="ko-KR" sz="2800" dirty="0" smtClean="0"/>
              <a:t>namespace</a:t>
            </a:r>
            <a:r>
              <a:rPr lang="ko-KR" altLang="en-US" sz="2800" dirty="0" smtClean="0"/>
              <a:t>를 가짐</a:t>
            </a:r>
            <a:r>
              <a:rPr lang="en-US" altLang="ko-KR" sz="2800" dirty="0" smtClean="0"/>
              <a:t>. </a:t>
            </a:r>
            <a:r>
              <a:rPr lang="ko-KR" altLang="en-US" sz="2800" dirty="0" smtClean="0"/>
              <a:t>단 일부 </a:t>
            </a:r>
            <a:r>
              <a:rPr lang="en-US" altLang="ko-KR" sz="2800" dirty="0" smtClean="0"/>
              <a:t>built-in </a:t>
            </a:r>
            <a:r>
              <a:rPr lang="ko-KR" altLang="en-US" sz="2800" dirty="0" smtClean="0"/>
              <a:t>객체</a:t>
            </a:r>
            <a:r>
              <a:rPr lang="en-US" altLang="ko-KR" sz="2800" dirty="0" smtClean="0"/>
              <a:t>(</a:t>
            </a:r>
            <a:r>
              <a:rPr lang="en-US" altLang="ko-KR" sz="2800" dirty="0" err="1" smtClean="0"/>
              <a:t>int</a:t>
            </a:r>
            <a:r>
              <a:rPr lang="en-US" altLang="ko-KR" sz="2800" dirty="0" smtClean="0"/>
              <a:t>, </a:t>
            </a:r>
            <a:r>
              <a:rPr lang="en-US" altLang="ko-KR" sz="2800" dirty="0" err="1" smtClean="0"/>
              <a:t>float,tuple</a:t>
            </a:r>
            <a:r>
              <a:rPr lang="en-US" altLang="ko-KR" sz="2800" dirty="0" smtClean="0"/>
              <a:t>, </a:t>
            </a:r>
            <a:r>
              <a:rPr lang="en-US" altLang="ko-KR" sz="2800" dirty="0" err="1" smtClean="0"/>
              <a:t>str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등</a:t>
            </a:r>
            <a:r>
              <a:rPr lang="en-US" altLang="ko-KR" sz="2800" dirty="0" smtClean="0"/>
              <a:t>)</a:t>
            </a:r>
            <a:r>
              <a:rPr lang="ko-KR" altLang="en-US" sz="2800" dirty="0" smtClean="0"/>
              <a:t>에는 제공하지 않음</a:t>
            </a:r>
            <a:endParaRPr lang="ko-KR" altLang="en-US" sz="28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169" y="3015536"/>
            <a:ext cx="6686550" cy="3412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0843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59467</TotalTime>
  <Words>1474</Words>
  <Application>Microsoft Office PowerPoint</Application>
  <PresentationFormat>화면 슬라이드 쇼(4:3)</PresentationFormat>
  <Paragraphs>243</Paragraphs>
  <Slides>44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45" baseType="lpstr">
      <vt:lpstr>가을</vt:lpstr>
      <vt:lpstr>Python namespace 이해하기</vt:lpstr>
      <vt:lpstr> Namespace 기본 </vt:lpstr>
      <vt:lpstr>Namespace는 dict 타입관리</vt:lpstr>
      <vt:lpstr>내장타입(built-in type)</vt:lpstr>
      <vt:lpstr>Object Namespace 흐름</vt:lpstr>
      <vt:lpstr>Class &amp; instance scope</vt:lpstr>
      <vt:lpstr>모든 것은 객체</vt:lpstr>
      <vt:lpstr>객체 내의 Namespace 관리</vt:lpstr>
      <vt:lpstr>__dict__ 속성 : class/function</vt:lpstr>
      <vt:lpstr>__dict__ 속성 : Module</vt:lpstr>
      <vt:lpstr>객체간의 관계</vt:lpstr>
      <vt:lpstr>Class/Instance 관계 </vt:lpstr>
      <vt:lpstr>Class/Instance 관계 보기</vt:lpstr>
      <vt:lpstr>객체 namespace 조회</vt:lpstr>
      <vt:lpstr>인스턴스 namespace 할당</vt:lpstr>
      <vt:lpstr>self.변수명으로 할당</vt:lpstr>
      <vt:lpstr>self.__dict__ 직접 할당</vt:lpstr>
      <vt:lpstr>Composition class 접근</vt:lpstr>
      <vt:lpstr>Other Class 정의</vt:lpstr>
      <vt:lpstr>메인 클래스 정의</vt:lpstr>
      <vt:lpstr>인스턴스 생성</vt:lpstr>
      <vt:lpstr>클래스 속성 접근 </vt:lpstr>
      <vt:lpstr>상속 속성 접근</vt:lpstr>
      <vt:lpstr>composition  속성 접근</vt:lpstr>
      <vt:lpstr>함수 Namespace </vt:lpstr>
      <vt:lpstr>함수 객체 namespace</vt:lpstr>
      <vt:lpstr>함수 구조</vt:lpstr>
      <vt:lpstr>함수 상속구조 확인하기</vt:lpstr>
      <vt:lpstr>함수 변수 namespace</vt:lpstr>
      <vt:lpstr>함수 변수 Scoping</vt:lpstr>
      <vt:lpstr>locals()/globals()  </vt:lpstr>
      <vt:lpstr>Global namespace 참조</vt:lpstr>
      <vt:lpstr>Nested 변수 Namespace</vt:lpstr>
      <vt:lpstr>외부함수를 내포함수로 사용</vt:lpstr>
      <vt:lpstr>외부함수를 함수 내부에서 호출</vt:lpstr>
      <vt:lpstr>함수 내부에  내포함수 사용</vt:lpstr>
      <vt:lpstr>Closure context </vt:lpstr>
      <vt:lpstr>함수 – Closure 란</vt:lpstr>
      <vt:lpstr>함수 – Closure context</vt:lpstr>
      <vt:lpstr>함수 – Closure : 자유변수</vt:lpstr>
      <vt:lpstr>함수 – Closure : __closure__</vt:lpstr>
      <vt:lpstr>함수 Closure : 자유변수 갱신 </vt:lpstr>
      <vt:lpstr>함수와 인스턴스 연계</vt:lpstr>
      <vt:lpstr>함수에서 인스턴스 속성 참조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672</cp:revision>
  <dcterms:created xsi:type="dcterms:W3CDTF">2015-12-01T07:34:30Z</dcterms:created>
  <dcterms:modified xsi:type="dcterms:W3CDTF">2016-12-22T02:15:33Z</dcterms:modified>
</cp:coreProperties>
</file>