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17"/>
  </p:notesMasterIdLst>
  <p:sldIdLst>
    <p:sldId id="256" r:id="rId2"/>
    <p:sldId id="1226" r:id="rId3"/>
    <p:sldId id="1285" r:id="rId4"/>
    <p:sldId id="1282" r:id="rId5"/>
    <p:sldId id="1473" r:id="rId6"/>
    <p:sldId id="1391" r:id="rId7"/>
    <p:sldId id="1382" r:id="rId8"/>
    <p:sldId id="1471" r:id="rId9"/>
    <p:sldId id="1284" r:id="rId10"/>
    <p:sldId id="1291" r:id="rId11"/>
    <p:sldId id="1472" r:id="rId12"/>
    <p:sldId id="1458" r:id="rId13"/>
    <p:sldId id="1460" r:id="rId14"/>
    <p:sldId id="1489" r:id="rId15"/>
    <p:sldId id="1488" r:id="rId16"/>
    <p:sldId id="1446" r:id="rId17"/>
    <p:sldId id="1481" r:id="rId18"/>
    <p:sldId id="1482" r:id="rId19"/>
    <p:sldId id="1448" r:id="rId20"/>
    <p:sldId id="1449" r:id="rId21"/>
    <p:sldId id="1450" r:id="rId22"/>
    <p:sldId id="1452" r:id="rId23"/>
    <p:sldId id="1451" r:id="rId24"/>
    <p:sldId id="1461" r:id="rId25"/>
    <p:sldId id="1462" r:id="rId26"/>
    <p:sldId id="1463" r:id="rId27"/>
    <p:sldId id="1464" r:id="rId28"/>
    <p:sldId id="1465" r:id="rId29"/>
    <p:sldId id="1468" r:id="rId30"/>
    <p:sldId id="1469" r:id="rId31"/>
    <p:sldId id="1470" r:id="rId32"/>
    <p:sldId id="1466" r:id="rId33"/>
    <p:sldId id="1467" r:id="rId34"/>
    <p:sldId id="1494" r:id="rId35"/>
    <p:sldId id="1496" r:id="rId36"/>
    <p:sldId id="1497" r:id="rId37"/>
    <p:sldId id="1495" r:id="rId38"/>
    <p:sldId id="1390" r:id="rId39"/>
    <p:sldId id="1404" r:id="rId40"/>
    <p:sldId id="1405" r:id="rId41"/>
    <p:sldId id="1388" r:id="rId42"/>
    <p:sldId id="1399" r:id="rId43"/>
    <p:sldId id="1383" r:id="rId44"/>
    <p:sldId id="1387" r:id="rId45"/>
    <p:sldId id="1490" r:id="rId46"/>
    <p:sldId id="1491" r:id="rId47"/>
    <p:sldId id="1492" r:id="rId48"/>
    <p:sldId id="1493" r:id="rId49"/>
    <p:sldId id="1389" r:id="rId50"/>
    <p:sldId id="1400" r:id="rId51"/>
    <p:sldId id="1386" r:id="rId52"/>
    <p:sldId id="1384" r:id="rId53"/>
    <p:sldId id="1385" r:id="rId54"/>
    <p:sldId id="1392" r:id="rId55"/>
    <p:sldId id="1401" r:id="rId56"/>
    <p:sldId id="1393" r:id="rId57"/>
    <p:sldId id="1394" r:id="rId58"/>
    <p:sldId id="1395" r:id="rId59"/>
    <p:sldId id="1402" r:id="rId60"/>
    <p:sldId id="1396" r:id="rId61"/>
    <p:sldId id="1403" r:id="rId62"/>
    <p:sldId id="1486" r:id="rId63"/>
    <p:sldId id="1485" r:id="rId64"/>
    <p:sldId id="1412" r:id="rId65"/>
    <p:sldId id="1406" r:id="rId66"/>
    <p:sldId id="1407" r:id="rId67"/>
    <p:sldId id="1408" r:id="rId68"/>
    <p:sldId id="1410" r:id="rId69"/>
    <p:sldId id="1409" r:id="rId70"/>
    <p:sldId id="1413" r:id="rId71"/>
    <p:sldId id="1483" r:id="rId72"/>
    <p:sldId id="1414" r:id="rId73"/>
    <p:sldId id="1484" r:id="rId74"/>
    <p:sldId id="1416" r:id="rId75"/>
    <p:sldId id="1415" r:id="rId76"/>
    <p:sldId id="1417" r:id="rId77"/>
    <p:sldId id="1418" r:id="rId78"/>
    <p:sldId id="1420" r:id="rId79"/>
    <p:sldId id="1419" r:id="rId80"/>
    <p:sldId id="1421" r:id="rId81"/>
    <p:sldId id="1423" r:id="rId82"/>
    <p:sldId id="1422" r:id="rId83"/>
    <p:sldId id="1475" r:id="rId84"/>
    <p:sldId id="1476" r:id="rId85"/>
    <p:sldId id="1477" r:id="rId86"/>
    <p:sldId id="1479" r:id="rId87"/>
    <p:sldId id="1478" r:id="rId88"/>
    <p:sldId id="1480" r:id="rId89"/>
    <p:sldId id="1424" r:id="rId90"/>
    <p:sldId id="1435" r:id="rId91"/>
    <p:sldId id="1434" r:id="rId92"/>
    <p:sldId id="1433" r:id="rId93"/>
    <p:sldId id="1440" r:id="rId94"/>
    <p:sldId id="1441" r:id="rId95"/>
    <p:sldId id="1428" r:id="rId96"/>
    <p:sldId id="1430" r:id="rId97"/>
    <p:sldId id="1436" r:id="rId98"/>
    <p:sldId id="1427" r:id="rId99"/>
    <p:sldId id="1425" r:id="rId100"/>
    <p:sldId id="1426" r:id="rId101"/>
    <p:sldId id="1438" r:id="rId102"/>
    <p:sldId id="1439" r:id="rId103"/>
    <p:sldId id="1429" r:id="rId104"/>
    <p:sldId id="1431" r:id="rId105"/>
    <p:sldId id="1432" r:id="rId106"/>
    <p:sldId id="1442" r:id="rId107"/>
    <p:sldId id="1453" r:id="rId108"/>
    <p:sldId id="1456" r:id="rId109"/>
    <p:sldId id="1457" r:id="rId110"/>
    <p:sldId id="1454" r:id="rId111"/>
    <p:sldId id="1455" r:id="rId112"/>
    <p:sldId id="1443" r:id="rId113"/>
    <p:sldId id="1444" r:id="rId114"/>
    <p:sldId id="1445" r:id="rId115"/>
    <p:sldId id="1474" r:id="rId1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sqlite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기초 이해</a:t>
            </a:r>
            <a:r>
              <a:rPr lang="en-US" altLang="ko-KR" sz="9600" dirty="0" smtClean="0"/>
              <a:t>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Sqlite3.cursor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이 루틴은 </a:t>
            </a:r>
            <a:r>
              <a:rPr lang="ko-KR" altLang="en-US" sz="2800" dirty="0" err="1"/>
              <a:t>파이썬으로</a:t>
            </a:r>
            <a:r>
              <a:rPr lang="ko-KR" altLang="en-US" sz="2800" dirty="0"/>
              <a:t> 데이터베이스 </a:t>
            </a:r>
            <a:r>
              <a:rPr lang="ko-KR" altLang="en-US" sz="2800" dirty="0" err="1"/>
              <a:t>프로그래밍을하는</a:t>
            </a:r>
            <a:r>
              <a:rPr lang="ko-KR" altLang="en-US" sz="2800" dirty="0"/>
              <a:t> 동안 사용되는 커서를 </a:t>
            </a:r>
            <a:r>
              <a:rPr lang="ko-KR" altLang="en-US" sz="2800" dirty="0" smtClean="0"/>
              <a:t>생성</a:t>
            </a:r>
            <a:endParaRPr lang="ko-KR" altLang="en-US" sz="28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4896543" cy="368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0292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where</a:t>
            </a:r>
            <a:r>
              <a:rPr lang="ko-KR" altLang="en-US" dirty="0" smtClean="0"/>
              <a:t>절로 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테이블이 공통요소를 처리</a:t>
            </a:r>
            <a:endParaRPr lang="ko-KR" altLang="en-US" sz="28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16" y="2276872"/>
            <a:ext cx="681037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4009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inner join : natural join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내부조인의 일종이며 테이블 사이의 공통  칼럼 이름을 매개체로 연결</a:t>
            </a:r>
            <a:endParaRPr lang="ko-KR" altLang="en-US" sz="2800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28092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7281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inner join : natural join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 전체에 대한 조인처리</a:t>
            </a:r>
            <a:endParaRPr lang="ko-KR" altLang="en-US" sz="2800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0198"/>
            <a:ext cx="2051050" cy="452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93" y="2200198"/>
            <a:ext cx="13779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1676400" cy="451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98671"/>
            <a:ext cx="1584176" cy="412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0096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Outer Join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0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outer join : left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좌측 테이블이 모든 데이터와 우측 테이블이 일치와 불일치 데이터 모두 처리 즉 연결되지 않아도 출력</a:t>
            </a:r>
            <a:endParaRPr lang="ko-KR" altLang="en-US" sz="28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83929"/>
            <a:ext cx="8048625" cy="346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32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outer join : left </a:t>
            </a:r>
            <a:r>
              <a:rPr lang="ko-KR" altLang="en-US" dirty="0" smtClean="0"/>
              <a:t>처리결과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좌측 테이블이 모든 데이터와 우측 테이블이 일치와 불일치 데이터 모두 처리 </a:t>
            </a:r>
            <a:endParaRPr lang="ko-KR" altLang="en-US" sz="28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08920"/>
            <a:ext cx="2762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378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right/full outer join : </a:t>
            </a:r>
            <a:r>
              <a:rPr lang="ko-KR" altLang="en-US" dirty="0" err="1" smtClean="0"/>
              <a:t>미지원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right/full outer join</a:t>
            </a:r>
            <a:r>
              <a:rPr lang="ko-KR" altLang="en-US" sz="2800" dirty="0" smtClean="0"/>
              <a:t>은 현재 </a:t>
            </a:r>
            <a:r>
              <a:rPr lang="ko-KR" altLang="en-US" sz="2800" dirty="0" err="1" smtClean="0"/>
              <a:t>미지원</a:t>
            </a:r>
            <a:endParaRPr lang="ko-KR" altLang="en-US" sz="2800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8153400" cy="367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5051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Union</a:t>
            </a:r>
            <a:br>
              <a:rPr lang="en-US" altLang="ko-KR" sz="6000" dirty="0" smtClean="0"/>
            </a:br>
            <a:r>
              <a:rPr lang="ko-KR" altLang="en-US" sz="6000" dirty="0" smtClean="0"/>
              <a:t>처</a:t>
            </a:r>
            <a:r>
              <a:rPr lang="ko-KR" altLang="en-US" sz="6000" dirty="0"/>
              <a:t>리</a:t>
            </a:r>
            <a:r>
              <a:rPr lang="ko-KR" altLang="en-US" sz="6000" dirty="0" smtClean="0"/>
              <a:t>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Union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두개를</a:t>
            </a:r>
            <a:r>
              <a:rPr lang="ko-KR" altLang="en-US" sz="2800" dirty="0" smtClean="0"/>
              <a:t> 결과가 같은 경우 하나만 출력</a:t>
            </a:r>
            <a:endParaRPr lang="ko-KR" altLang="en-US" sz="2800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94" y="2420888"/>
            <a:ext cx="5229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8226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Union  :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/>
              <a:t>두개를</a:t>
            </a:r>
            <a:r>
              <a:rPr lang="ko-KR" altLang="en-US" sz="2800" dirty="0"/>
              <a:t> 결과가 같은 경우 하나만 </a:t>
            </a:r>
            <a:r>
              <a:rPr lang="ko-KR" altLang="en-US" sz="2800" dirty="0" smtClean="0"/>
              <a:t>출력</a:t>
            </a:r>
            <a:endParaRPr lang="ko-KR" altLang="en-US" sz="2800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94" y="2492896"/>
            <a:ext cx="3352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48064" y="2636912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SQLite UNION </a:t>
            </a:r>
            <a:r>
              <a:rPr lang="ko-KR" altLang="en-US" dirty="0"/>
              <a:t>절 </a:t>
            </a:r>
            <a:r>
              <a:rPr lang="en-US" altLang="ko-KR" dirty="0"/>
              <a:t>/ </a:t>
            </a:r>
            <a:r>
              <a:rPr lang="ko-KR" altLang="en-US" dirty="0"/>
              <a:t>연산자는 중복 행을 반환하지 않고 둘 이상의 </a:t>
            </a:r>
            <a:r>
              <a:rPr lang="en-US" altLang="ko-KR" dirty="0"/>
              <a:t>SELECT </a:t>
            </a:r>
            <a:r>
              <a:rPr lang="ko-KR" altLang="en-US" dirty="0"/>
              <a:t>문의 결과를 결합하는 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UNION</a:t>
            </a:r>
            <a:r>
              <a:rPr lang="ko-KR" altLang="en-US" dirty="0"/>
              <a:t>을 사용하려면 각 </a:t>
            </a:r>
            <a:r>
              <a:rPr lang="en-US" altLang="ko-KR" dirty="0"/>
              <a:t>SELECT</a:t>
            </a:r>
            <a:r>
              <a:rPr lang="ko-KR" altLang="en-US" dirty="0"/>
              <a:t>는 동일한 수의 열을 선택하고 같은 수의 열 식</a:t>
            </a:r>
            <a:r>
              <a:rPr lang="en-US" altLang="ko-KR" dirty="0"/>
              <a:t>, </a:t>
            </a:r>
            <a:r>
              <a:rPr lang="ko-KR" altLang="en-US" dirty="0"/>
              <a:t>동일한 데이터 형식을 </a:t>
            </a:r>
            <a:r>
              <a:rPr lang="ko-KR" altLang="en-US" dirty="0" smtClean="0"/>
              <a:t>가져야 하며 </a:t>
            </a:r>
            <a:r>
              <a:rPr lang="ko-KR" altLang="en-US" dirty="0"/>
              <a:t>같은 순서로 </a:t>
            </a:r>
            <a:r>
              <a:rPr lang="ko-KR" altLang="en-US" dirty="0" smtClean="0"/>
              <a:t>가져야 하지만 </a:t>
            </a:r>
            <a:r>
              <a:rPr lang="ko-KR" altLang="en-US" dirty="0"/>
              <a:t>길이가 같을 필요는 없습니다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cursor</a:t>
            </a:r>
            <a:r>
              <a:rPr lang="en-US" altLang="ko-KR" dirty="0" err="1" smtClean="0"/>
              <a:t>.excute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이 루틴은 </a:t>
            </a:r>
            <a:r>
              <a:rPr lang="en-US" altLang="ko-KR" sz="2800" dirty="0"/>
              <a:t>SQL </a:t>
            </a:r>
            <a:r>
              <a:rPr lang="ko-KR" altLang="en-US" sz="2800" dirty="0"/>
              <a:t>문을 실행합니다</a:t>
            </a:r>
            <a:r>
              <a:rPr lang="en-US" altLang="ko-KR" sz="2800" dirty="0"/>
              <a:t>. SQL </a:t>
            </a:r>
            <a:r>
              <a:rPr lang="ko-KR" altLang="en-US" sz="2800" dirty="0"/>
              <a:t>문은 매개 변수화 될 </a:t>
            </a:r>
            <a:r>
              <a:rPr lang="ko-KR" altLang="en-US" sz="2800" dirty="0" err="1"/>
              <a:t>수있다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즉</a:t>
            </a:r>
            <a:r>
              <a:rPr lang="en-US" altLang="ko-KR" sz="2800" dirty="0"/>
              <a:t>, SQL </a:t>
            </a:r>
            <a:r>
              <a:rPr lang="ko-KR" altLang="en-US" sz="2800" dirty="0" err="1"/>
              <a:t>리터럴</a:t>
            </a:r>
            <a:r>
              <a:rPr lang="ko-KR" altLang="en-US" sz="2800" dirty="0"/>
              <a:t> 대신에 자리 표시 자</a:t>
            </a:r>
            <a:r>
              <a:rPr lang="en-US" altLang="ko-KR" sz="2800" dirty="0"/>
              <a:t>). </a:t>
            </a:r>
            <a:endParaRPr lang="en-US" altLang="ko-KR" sz="2800" dirty="0" smtClean="0"/>
          </a:p>
          <a:p>
            <a:r>
              <a:rPr lang="en-US" altLang="ko-KR" sz="2800" dirty="0" smtClean="0"/>
              <a:t>sqlite3 </a:t>
            </a:r>
            <a:r>
              <a:rPr lang="ko-KR" altLang="en-US" sz="2800" dirty="0"/>
              <a:t>모듈은 물음표와 명명 된 자리 표시 자 </a:t>
            </a:r>
            <a:r>
              <a:rPr lang="en-US" altLang="ko-KR" sz="2800" dirty="0"/>
              <a:t>(</a:t>
            </a:r>
            <a:r>
              <a:rPr lang="ko-KR" altLang="en-US" sz="2800" dirty="0"/>
              <a:t>스타일이라는 이름</a:t>
            </a:r>
            <a:r>
              <a:rPr lang="en-US" altLang="ko-KR" sz="2800" dirty="0"/>
              <a:t>)</a:t>
            </a:r>
            <a:r>
              <a:rPr lang="ko-KR" altLang="en-US" sz="2800" dirty="0"/>
              <a:t>의 두 가지 자리 </a:t>
            </a:r>
            <a:r>
              <a:rPr lang="ko-KR" altLang="en-US" sz="2800" dirty="0" err="1"/>
              <a:t>표시자를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지원</a:t>
            </a:r>
            <a:endParaRPr lang="ko-KR" altLang="en-US" sz="2800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475297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982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Union all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두개를</a:t>
            </a:r>
            <a:r>
              <a:rPr lang="ko-KR" altLang="en-US" sz="2800" dirty="0" smtClean="0"/>
              <a:t> 결과를 전부 연결하기</a:t>
            </a:r>
            <a:endParaRPr lang="ko-KR" altLang="en-US" sz="2800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27379"/>
            <a:ext cx="568863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9643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Union all :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두개를</a:t>
            </a:r>
            <a:r>
              <a:rPr lang="ko-KR" altLang="en-US" sz="2800" dirty="0" smtClean="0"/>
              <a:t> 결과를 전부 연결하기</a:t>
            </a:r>
            <a:endParaRPr lang="ko-KR" altLang="en-US" sz="28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43287"/>
            <a:ext cx="2376264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82" y="2780928"/>
            <a:ext cx="2664296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3498887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UNION ALL </a:t>
            </a:r>
            <a:r>
              <a:rPr lang="ko-KR" altLang="en-US" dirty="0"/>
              <a:t>연산자는 중복 행을 포함하여 두 </a:t>
            </a:r>
            <a:r>
              <a:rPr lang="en-US" altLang="ko-KR" dirty="0"/>
              <a:t>SELECT</a:t>
            </a:r>
            <a:r>
              <a:rPr lang="ko-KR" altLang="en-US" dirty="0"/>
              <a:t>의 결과를 결합하는 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UNION</a:t>
            </a:r>
            <a:r>
              <a:rPr lang="ko-KR" altLang="en-US" dirty="0"/>
              <a:t>에 적용되는 것과 동일한 규칙이 </a:t>
            </a:r>
            <a:r>
              <a:rPr lang="en-US" altLang="ko-KR" dirty="0"/>
              <a:t>UNION ALL </a:t>
            </a:r>
            <a:r>
              <a:rPr lang="ko-KR" altLang="en-US" dirty="0"/>
              <a:t>연산자에도 적용됩니다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885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함수 이용하기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문자열 조작함수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3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6238"/>
              </p:ext>
            </p:extLst>
          </p:nvPr>
        </p:nvGraphicFramePr>
        <p:xfrm>
          <a:off x="467544" y="1844824"/>
          <a:ext cx="8208912" cy="4762633"/>
        </p:xfrm>
        <a:graphic>
          <a:graphicData uri="http://schemas.openxmlformats.org/drawingml/2006/table">
            <a:tbl>
              <a:tblPr/>
              <a:tblGrid>
                <a:gridCol w="1382553"/>
                <a:gridCol w="6826359"/>
              </a:tblGrid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Function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Function &amp; Description</a:t>
                      </a: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37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COUNT 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SQLite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COUNT aggregate function is used to count the number of rows in a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database</a:t>
                      </a:r>
                    </a:p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table.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MAX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SQLite MAX aggregate function allows us to select the highest (maximum) value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 certain column.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2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MIN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SQLite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MIN aggregate function allows us to select the lowest (minimum) value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 certain column.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AVG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SQLite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AVG aggregate function selects the average value for certain table column.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SUM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SQLite SUM aggregate function allows selecting the total for a numeric column.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RANDOM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SQLite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RANDOM function returns a pseudo-random integer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between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-9223372036854775808 and +9223372036854775807.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ABS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SQLite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ABS function returns the absolute value of the numeric argument.</a:t>
                      </a: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UPPER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문자열을 대문자로 변환하는 함수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LOWER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문자열을 소문자로 변환하는 함수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smtClean="0">
                          <a:effectLst/>
                        </a:rPr>
                        <a:t>LENGTH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문자열의 길이를 산정하는 함수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 err="1" smtClean="0">
                          <a:effectLst/>
                        </a:rPr>
                        <a:t>sqlite_version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108000" marR="22186" marT="22186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Sqlite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effectLst/>
                        </a:rPr>
                        <a:t>버전을 나타내는 함수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8000" marR="108000" marT="72000" marB="22186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0722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문자열의 길이를 산정하는 함수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76872"/>
            <a:ext cx="6019800" cy="42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2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table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cursor</a:t>
            </a:r>
            <a:r>
              <a:rPr lang="ko-KR" altLang="en-US" sz="2800" dirty="0" smtClean="0"/>
              <a:t>로 </a:t>
            </a:r>
            <a:r>
              <a:rPr lang="ko-KR" altLang="en-US" sz="2800" dirty="0" err="1" smtClean="0"/>
              <a:t>인스턴스를</a:t>
            </a:r>
            <a:r>
              <a:rPr lang="ko-KR" altLang="en-US" sz="2800" dirty="0" smtClean="0"/>
              <a:t> 만들고 </a:t>
            </a:r>
            <a:r>
              <a:rPr lang="en-US" altLang="ko-KR" sz="2800" dirty="0" smtClean="0"/>
              <a:t>execute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실행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9654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48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table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drop</a:t>
            </a:r>
            <a:r>
              <a:rPr lang="ko-KR" altLang="en-US" sz="2800" dirty="0" smtClean="0"/>
              <a:t>로 명령어를 실행해서 테이블 삭제 가능</a:t>
            </a:r>
            <a:endParaRPr lang="ko-KR" altLang="en-US" sz="2800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56" y="2859037"/>
            <a:ext cx="3618520" cy="7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28" y="4005064"/>
            <a:ext cx="46672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46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0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sqlit</a:t>
            </a:r>
            <a:r>
              <a:rPr lang="ko-KR" altLang="en-US" sz="2800" dirty="0" smtClean="0"/>
              <a:t>가지 타입을 제공</a:t>
            </a:r>
            <a:r>
              <a:rPr lang="en-US" altLang="ko-KR" sz="2800" dirty="0" smtClean="0"/>
              <a:t>, </a:t>
            </a:r>
            <a:r>
              <a:rPr lang="ko-KR" altLang="en-US" sz="2800" dirty="0"/>
              <a:t>날짜 및 </a:t>
            </a:r>
            <a:r>
              <a:rPr lang="ko-KR" altLang="en-US" sz="2800" dirty="0" smtClean="0"/>
              <a:t>시간은 </a:t>
            </a:r>
            <a:r>
              <a:rPr lang="en-US" altLang="ko-KR" sz="2800" dirty="0" smtClean="0"/>
              <a:t>TEXT</a:t>
            </a:r>
            <a:r>
              <a:rPr lang="en-US" altLang="ko-KR" sz="2800" dirty="0"/>
              <a:t>, REAL </a:t>
            </a:r>
            <a:r>
              <a:rPr lang="ko-KR" altLang="en-US" sz="2800" dirty="0"/>
              <a:t>또는 </a:t>
            </a:r>
            <a:r>
              <a:rPr lang="en-US" altLang="ko-KR" sz="2800" dirty="0"/>
              <a:t>INTEGER </a:t>
            </a:r>
            <a:r>
              <a:rPr lang="ko-KR" altLang="en-US" sz="2800" dirty="0"/>
              <a:t>값으로 </a:t>
            </a:r>
            <a:r>
              <a:rPr lang="ko-KR" altLang="en-US" sz="2800" dirty="0" smtClean="0"/>
              <a:t>저장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0995"/>
              </p:ext>
            </p:extLst>
          </p:nvPr>
        </p:nvGraphicFramePr>
        <p:xfrm>
          <a:off x="611560" y="3158949"/>
          <a:ext cx="8064896" cy="3197877"/>
        </p:xfrm>
        <a:graphic>
          <a:graphicData uri="http://schemas.openxmlformats.org/drawingml/2006/table">
            <a:tbl>
              <a:tblPr/>
              <a:tblGrid>
                <a:gridCol w="1959694"/>
                <a:gridCol w="6105202"/>
              </a:tblGrid>
              <a:tr h="3866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Storage Class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81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The value is a NULL value.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INTEGER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value is a signed integer, stored in 1, 2, 3, 4, 6, or 8 bytes depending on the magnitude of the value.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REAL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value is a floating point value, stored as an 8-byte IEEE floating point number.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9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TEXT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value is a text string, stored using the database encoding (UTF-8, UTF-16BE or UTF-16LE)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BLOB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The value is a blob of data, stored exactly as it was input.</a:t>
                      </a:r>
                    </a:p>
                  </a:txBody>
                  <a:tcPr marL="51141" marR="51141" marT="51141" marB="5114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3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키워드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not null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/>
              <a:t>AUTOINCREMENT</a:t>
            </a:r>
            <a:r>
              <a:rPr lang="ko-KR" altLang="en-US" sz="2800" dirty="0"/>
              <a:t>는 테이블의 필드 값을 자동으로 증가시키기 위해 사용되는 키워드입니다</a:t>
            </a:r>
            <a:r>
              <a:rPr lang="en-US" altLang="ko-KR" sz="2800" dirty="0"/>
              <a:t>. AUTOINCREMENT </a:t>
            </a:r>
            <a:r>
              <a:rPr lang="ko-KR" altLang="en-US" sz="2800" dirty="0"/>
              <a:t>키워드를 사용하여 특정 열 이름을 가진 테이블을 자동으로 증가시킬 때 필드 값을 자동 증가시킬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3076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48" y="4677274"/>
            <a:ext cx="3848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67944" y="5070174"/>
            <a:ext cx="7200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9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제한자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5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not null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실제 데이터에 들어갈 값이 </a:t>
            </a:r>
            <a:r>
              <a:rPr lang="en-US" altLang="ko-KR" sz="2800" dirty="0" smtClean="0"/>
              <a:t>null</a:t>
            </a:r>
            <a:r>
              <a:rPr lang="ko-KR" altLang="en-US" sz="2800" dirty="0" smtClean="0"/>
              <a:t>이 아니어야 함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663789"/>
            <a:ext cx="27436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NOT NULL Constraint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6973" y="2663789"/>
            <a:ext cx="522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Ensures </a:t>
            </a:r>
            <a:r>
              <a:rPr lang="en-US" altLang="ko-KR" sz="1400" dirty="0"/>
              <a:t>that a column cannot have NULL value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13" y="4262438"/>
            <a:ext cx="3629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3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DB </a:t>
            </a:r>
            <a:r>
              <a:rPr lang="ko-KR" altLang="en-US" sz="6000" dirty="0" smtClean="0"/>
              <a:t>생성하기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default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 내의 </a:t>
            </a:r>
            <a:r>
              <a:rPr lang="en-US" altLang="ko-KR" sz="2800" dirty="0" smtClean="0"/>
              <a:t>record </a:t>
            </a:r>
            <a:r>
              <a:rPr lang="ko-KR" altLang="en-US" sz="2800" dirty="0" smtClean="0"/>
              <a:t>가 삽입될 경우 필드명의 값이 </a:t>
            </a:r>
            <a:r>
              <a:rPr lang="en-US" altLang="ko-KR" sz="2800" dirty="0" smtClean="0"/>
              <a:t>default </a:t>
            </a:r>
            <a:r>
              <a:rPr lang="ko-KR" altLang="en-US" sz="2800" dirty="0" smtClean="0"/>
              <a:t>처리 가능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611169" y="3120825"/>
            <a:ext cx="27436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DEFAULT Constraint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26582" y="3088124"/>
            <a:ext cx="522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Provides a default value for a column when none is specified.</a:t>
            </a: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653136"/>
            <a:ext cx="37528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3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unique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 UNIQUE </a:t>
            </a:r>
            <a:r>
              <a:rPr lang="ko-KR" altLang="en-US" sz="2800" dirty="0"/>
              <a:t>제약 조건은 두 레코드가 특정 열에 동일한 값을 갖는 것을 방지합니다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598984" y="3705838"/>
            <a:ext cx="27436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UNIQUE Constraint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1273" y="3957866"/>
            <a:ext cx="522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Ensures that all values in a column are different.</a:t>
            </a: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941168"/>
            <a:ext cx="38004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primary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 PRIMARY KEY </a:t>
            </a:r>
            <a:r>
              <a:rPr lang="ko-KR" altLang="en-US" sz="2800" dirty="0"/>
              <a:t>제약 조건은 데이터베이스 테이블의 각 레코드를 고유하게 </a:t>
            </a:r>
            <a:r>
              <a:rPr lang="ko-KR" altLang="en-US" sz="2800" dirty="0" smtClean="0"/>
              <a:t>식별</a:t>
            </a:r>
            <a:r>
              <a:rPr lang="en-US" altLang="ko-KR" sz="2800" dirty="0" smtClean="0"/>
              <a:t>. 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테이블의 </a:t>
            </a:r>
            <a:r>
              <a:rPr lang="ko-KR" altLang="en-US" sz="2800" dirty="0"/>
              <a:t>기본 키는 하나뿐입니다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668355" y="3356992"/>
            <a:ext cx="27436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PRIMARY Key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83768" y="3455131"/>
            <a:ext cx="522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Uniquely identified each rows/records in a database table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437112"/>
            <a:ext cx="3295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7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constraint : check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 CHECK </a:t>
            </a:r>
            <a:r>
              <a:rPr lang="ko-KR" altLang="en-US" sz="2800" dirty="0"/>
              <a:t>제약 조건은 조건을 사용하여 레코드에 입력되는 값을 검사합니다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조건이 거짓으로 평가되면 레코드가 제약 조건을 위반하고 테이블에 입력되지 않습니다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3573016"/>
            <a:ext cx="274360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CHECK </a:t>
            </a:r>
            <a:r>
              <a:rPr lang="en-US" altLang="ko-KR" b="1" dirty="0" smtClean="0"/>
              <a:t>Constraint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81943" y="3671155"/>
            <a:ext cx="522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CHECK constraint ensures that all values in a column satisfy certain conditions.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4509120"/>
            <a:ext cx="4010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76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수학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사칙연산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내부에서 사칙연산 처리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16" y="2276872"/>
            <a:ext cx="47529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57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</a:t>
            </a:r>
            <a:r>
              <a:rPr lang="ko-KR" altLang="en-US" dirty="0"/>
              <a:t>교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내부에서 비교연산 처리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63963"/>
              </p:ext>
            </p:extLst>
          </p:nvPr>
        </p:nvGraphicFramePr>
        <p:xfrm>
          <a:off x="1547664" y="2564904"/>
          <a:ext cx="5652628" cy="3623581"/>
        </p:xfrm>
        <a:graphic>
          <a:graphicData uri="http://schemas.openxmlformats.org/drawingml/2006/table">
            <a:tbl>
              <a:tblPr/>
              <a:tblGrid>
                <a:gridCol w="2058891"/>
                <a:gridCol w="3593737"/>
              </a:tblGrid>
              <a:tr h="2309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==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== b) is not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=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= b) is not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!=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!= b) is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&lt;&gt;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&lt;&gt; b) is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&gt;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&gt; b) is not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&lt;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&lt; b) is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&gt;=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&gt;= b) is not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&lt;=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&lt;= b) is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!&lt;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!&lt; b) is false.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5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!&gt;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(a !&gt; b) is true.</a:t>
                      </a:r>
                    </a:p>
                  </a:txBody>
                  <a:tcPr marL="13081" marR="13081" marT="13081" marB="1308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4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내부에서 논리연산 처리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09083"/>
              </p:ext>
            </p:extLst>
          </p:nvPr>
        </p:nvGraphicFramePr>
        <p:xfrm>
          <a:off x="611560" y="2420888"/>
          <a:ext cx="7992888" cy="4176466"/>
        </p:xfrm>
        <a:graphic>
          <a:graphicData uri="http://schemas.openxmlformats.org/drawingml/2006/table">
            <a:tbl>
              <a:tblPr/>
              <a:tblGrid>
                <a:gridCol w="1600700"/>
                <a:gridCol w="6392188"/>
              </a:tblGrid>
              <a:tr h="3035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AND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AND operator allows the existence of multiple conditions in an SQL statement's WHERE clause.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BETWEEN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BETWEEN operator is used to search for values that are within a set of values, given the minimum value and the maximum value.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IN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IN operator is used to compare a value to a list of literal values that have been specified.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NOT IN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negation of IN operator which is used to compare a value to a list of literal values that have been specified.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LIKE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LIKE operator is used to compare a value to similar values using wildcard operators.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GLOB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GLOB operator is used to compare a value to similar values using wildcard operators. Also, GLOB is case sensitive, unlike LIKE.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3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NOT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NOT operator reverses the meaning of the logical operator with which it is used. </a:t>
                      </a:r>
                      <a:r>
                        <a:rPr lang="en-US" sz="1000" dirty="0" err="1">
                          <a:effectLst/>
                        </a:rPr>
                        <a:t>Eg</a:t>
                      </a:r>
                      <a:r>
                        <a:rPr lang="en-US" sz="1000" dirty="0">
                          <a:effectLst/>
                        </a:rPr>
                        <a:t>. NOT EXISTS, NOT BETWEEN, NOT IN, etc. </a:t>
                      </a:r>
                      <a:r>
                        <a:rPr lang="en-US" sz="1000" b="1" dirty="0">
                          <a:effectLst/>
                        </a:rPr>
                        <a:t>This is negate operator.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OR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OR operator is used to combine multiple conditions in an SQL statement's WHERE clause.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IS NULL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NULL operator is used to compare a value with a NULL value.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IS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IS operator work like =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IS NOT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The IS operator work like !=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5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||</a:t>
                      </a:r>
                    </a:p>
                  </a:txBody>
                  <a:tcPr marL="18398" marR="18398" marT="18398" marB="1839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Adds two different strings and make new one.</a:t>
                      </a:r>
                    </a:p>
                  </a:txBody>
                  <a:tcPr marL="108000" marR="108000" marT="18398" marB="1839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2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내부에서 비트연산 처리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07556"/>
              </p:ext>
            </p:extLst>
          </p:nvPr>
        </p:nvGraphicFramePr>
        <p:xfrm>
          <a:off x="611561" y="2708920"/>
          <a:ext cx="7992886" cy="3437199"/>
        </p:xfrm>
        <a:graphic>
          <a:graphicData uri="http://schemas.openxmlformats.org/drawingml/2006/table">
            <a:tbl>
              <a:tblPr/>
              <a:tblGrid>
                <a:gridCol w="1008811"/>
                <a:gridCol w="4035244"/>
                <a:gridCol w="2948831"/>
              </a:tblGrid>
              <a:tr h="4283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468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&amp;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&amp; B) will give 12 which is 0000 1100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3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|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| B) will give 61 which is 0011 1101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5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~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(~A ) will give -61 which is 1100 0011 in 2's complement form due to a signed binary number.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4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&lt;&lt;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 &lt;&lt; 2 will give 240 which is 1111 0000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4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dirty="0">
                          <a:effectLst/>
                        </a:rPr>
                        <a:t>&gt;&gt;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 &gt;&gt; 2 will give 15 which is 0000 1111</a:t>
                      </a:r>
                    </a:p>
                  </a:txBody>
                  <a:tcPr marL="72000" marR="72000" marT="28199" marB="2819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6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Glob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Sqlite3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4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 GLOB </a:t>
            </a:r>
            <a:r>
              <a:rPr lang="ko-KR" altLang="en-US" dirty="0" smtClean="0"/>
              <a:t>연산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SQLite GLOB </a:t>
            </a:r>
            <a:r>
              <a:rPr lang="ko-KR" altLang="en-US" sz="2800" dirty="0"/>
              <a:t>연산자는 와일드 카드를 사용하여 텍스트 값과 패턴을 비교하는 데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>.  </a:t>
            </a:r>
            <a:r>
              <a:rPr lang="ko-KR" altLang="en-US" sz="2800" dirty="0"/>
              <a:t>검색 표현식이 패턴 </a:t>
            </a:r>
            <a:r>
              <a:rPr lang="ko-KR" altLang="en-US" sz="2800" dirty="0" err="1"/>
              <a:t>표현식과</a:t>
            </a:r>
            <a:r>
              <a:rPr lang="ko-KR" altLang="en-US" sz="2800" dirty="0"/>
              <a:t> 일치 할 수 있으면 </a:t>
            </a:r>
            <a:r>
              <a:rPr lang="en-US" altLang="ko-KR" sz="2800" dirty="0"/>
              <a:t>GLOB </a:t>
            </a:r>
            <a:r>
              <a:rPr lang="ko-KR" altLang="en-US" sz="2800" dirty="0"/>
              <a:t>연산자는 </a:t>
            </a:r>
            <a:r>
              <a:rPr lang="en-US" altLang="ko-KR" sz="2800" dirty="0" smtClean="0"/>
              <a:t>true</a:t>
            </a:r>
            <a:r>
              <a:rPr lang="en-US" altLang="ko-KR" sz="2800" dirty="0"/>
              <a:t>/</a:t>
            </a:r>
            <a:r>
              <a:rPr lang="en-US" altLang="ko-KR" sz="2800" dirty="0" smtClean="0"/>
              <a:t>1</a:t>
            </a:r>
            <a:r>
              <a:rPr lang="ko-KR" altLang="en-US" sz="2800" dirty="0"/>
              <a:t>을 반환합니다</a:t>
            </a:r>
            <a:r>
              <a:rPr lang="en-US" altLang="ko-KR" sz="2800" dirty="0"/>
              <a:t>. LIKE </a:t>
            </a:r>
            <a:r>
              <a:rPr lang="ko-KR" altLang="en-US" sz="2800" dirty="0"/>
              <a:t>연산자와 달리 </a:t>
            </a:r>
            <a:r>
              <a:rPr lang="en-US" altLang="ko-KR" sz="2800" dirty="0"/>
              <a:t>GLOB</a:t>
            </a:r>
            <a:r>
              <a:rPr lang="ko-KR" altLang="en-US" sz="2800" dirty="0"/>
              <a:t>는 대소 문자를 구분하며 다음 와일드 카드를 지정하는 </a:t>
            </a:r>
            <a:r>
              <a:rPr lang="en-US" altLang="ko-KR" sz="2800" dirty="0"/>
              <a:t>UNIX </a:t>
            </a:r>
            <a:r>
              <a:rPr lang="ko-KR" altLang="en-US" sz="2800" dirty="0"/>
              <a:t>구문을 따릅니다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53136"/>
            <a:ext cx="2095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350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 GLOB </a:t>
            </a:r>
            <a:r>
              <a:rPr lang="ko-KR" altLang="en-US" smtClean="0"/>
              <a:t>연산 예시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0 </a:t>
            </a:r>
            <a:r>
              <a:rPr lang="ko-KR" altLang="en-US" sz="2800" dirty="0" smtClean="0"/>
              <a:t>이상의 문자</a:t>
            </a:r>
            <a:r>
              <a:rPr lang="en-US" altLang="ko-KR" sz="2800" dirty="0" smtClean="0"/>
              <a:t>, ?</a:t>
            </a:r>
            <a:r>
              <a:rPr lang="ko-KR" altLang="en-US" sz="2800" dirty="0" smtClean="0"/>
              <a:t>는 하나의 문자와 </a:t>
            </a:r>
            <a:r>
              <a:rPr lang="ko-KR" altLang="en-US" sz="2800" dirty="0" err="1" smtClean="0"/>
              <a:t>매핑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54008"/>
              </p:ext>
            </p:extLst>
          </p:nvPr>
        </p:nvGraphicFramePr>
        <p:xfrm>
          <a:off x="1017847" y="2492896"/>
          <a:ext cx="7560840" cy="3648278"/>
        </p:xfrm>
        <a:graphic>
          <a:graphicData uri="http://schemas.openxmlformats.org/drawingml/2006/table">
            <a:tbl>
              <a:tblPr/>
              <a:tblGrid>
                <a:gridCol w="2647297"/>
                <a:gridCol w="4913543"/>
              </a:tblGrid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</a:txBody>
                  <a:tcPr marL="40959" marR="40959" marT="40959" marB="40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40959" marR="40959" marT="40959" marB="4095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WHERE SALARY GLOB '200*'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start with 200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'*200*'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have 200 in any position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'?00*'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have 00 in the second and third positions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'2??'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start with 2 and are at least 3 characters in length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7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'*2'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end with 2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'?2*3'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that have a 2 in the second position and end with a 3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4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WHERE SALARY GLOB '2???3'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Finds any values in a five-digit number that start with 2 and end with 3</a:t>
                      </a:r>
                    </a:p>
                  </a:txBody>
                  <a:tcPr marL="72000" marR="72000" marT="40959" marB="4095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9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expression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9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Boolean Expressions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SQLite </a:t>
            </a:r>
            <a:r>
              <a:rPr lang="ko-KR" altLang="en-US" sz="2800" dirty="0" err="1"/>
              <a:t>부울</a:t>
            </a:r>
            <a:r>
              <a:rPr lang="ko-KR" altLang="en-US" sz="2800" dirty="0"/>
              <a:t> 식은 일치하는 단일 값을 기준으로 데이터를 </a:t>
            </a:r>
            <a:r>
              <a:rPr lang="ko-KR" altLang="en-US" sz="2800" dirty="0" smtClean="0"/>
              <a:t>가져옴</a:t>
            </a:r>
            <a:endParaRPr lang="ko-KR" altLang="en-US" sz="2800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852936"/>
            <a:ext cx="35337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335832"/>
            <a:ext cx="367240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41" y="4653136"/>
            <a:ext cx="352839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49283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9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Transaction </a:t>
            </a:r>
            <a:r>
              <a:rPr lang="ko-KR" altLang="en-US" sz="6000" dirty="0" smtClean="0"/>
              <a:t>처리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8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transaction</a:t>
            </a:r>
            <a:r>
              <a:rPr lang="ko-KR" altLang="en-US" dirty="0" smtClean="0"/>
              <a:t>의 특징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Atomicity : </a:t>
            </a:r>
            <a:r>
              <a:rPr lang="ko-KR" altLang="en-US" sz="2400" dirty="0"/>
              <a:t>작업 단위 내의 모든 작업이 성공적으로 완료되었는지 확인합니다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그렇지 않으면</a:t>
            </a:r>
            <a:r>
              <a:rPr lang="en-US" altLang="ko-KR" sz="2400" dirty="0"/>
              <a:t>, </a:t>
            </a:r>
            <a:r>
              <a:rPr lang="ko-KR" altLang="en-US" sz="2400" dirty="0"/>
              <a:t>트랜잭션은 실패 시점에서 중단되고 이전 조작은 이전 상태로 </a:t>
            </a:r>
            <a:r>
              <a:rPr lang="ko-KR" altLang="en-US" sz="2400" dirty="0" err="1"/>
              <a:t>롤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됩니다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Consistency(</a:t>
            </a:r>
            <a:r>
              <a:rPr lang="ko-KR" altLang="en-US" sz="2400" dirty="0" smtClean="0"/>
              <a:t>일관성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성공적으로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된 트랜잭션이 발생할 때 데이터베이스가 상태를 올바르게 </a:t>
            </a:r>
            <a:r>
              <a:rPr lang="ko-KR" altLang="en-US" sz="2400" dirty="0" err="1"/>
              <a:t>변경하도록합니다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Isolation(</a:t>
            </a:r>
            <a:r>
              <a:rPr lang="ko-KR" altLang="en-US" sz="2400" dirty="0" smtClean="0"/>
              <a:t>격리</a:t>
            </a:r>
            <a:r>
              <a:rPr lang="en-US" altLang="ko-KR" sz="2400" dirty="0" smtClean="0"/>
              <a:t>): </a:t>
            </a:r>
            <a:r>
              <a:rPr lang="ko-KR" altLang="en-US" sz="2400" dirty="0"/>
              <a:t>트랜잭션이 서로 독립적으로 작동하고 투명하게 작동 할 수 있습니다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Durability(</a:t>
            </a:r>
            <a:r>
              <a:rPr lang="ko-KR" altLang="en-US" sz="2400" dirty="0" smtClean="0"/>
              <a:t>내구성</a:t>
            </a:r>
            <a:r>
              <a:rPr lang="en-US" altLang="ko-KR" sz="2400" dirty="0" smtClean="0"/>
              <a:t>):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된 트랜잭션의 결과 또는 결과가 시스템 장애 발생시에도 지속되도록 보장합니다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129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성공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트랜잭션은 데이터베이스에 대해 수행되는 작업 단위입니다</a:t>
            </a:r>
            <a:r>
              <a:rPr lang="en-US" altLang="ko-KR" sz="2800" dirty="0"/>
              <a:t>. </a:t>
            </a:r>
            <a:r>
              <a:rPr lang="ko-KR" altLang="en-US" sz="2800" dirty="0"/>
              <a:t>트랜잭션은 사용자가 수동으로 수행하든 데이터베이스 프로그램에 따라 자동으로 수행하든 관계없이 논리적 인 순서로 수행되는 단위 또는 일련의 작업입니다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오른쪽 화살표 2"/>
          <p:cNvSpPr/>
          <p:nvPr/>
        </p:nvSpPr>
        <p:spPr>
          <a:xfrm>
            <a:off x="3212570" y="52455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18412"/>
            <a:ext cx="1866900" cy="9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0" y="5645013"/>
            <a:ext cx="1858178" cy="80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smtClean="0"/>
              <a:t> transaction </a:t>
            </a:r>
            <a:r>
              <a:rPr lang="ko-KR" altLang="en-US" b="1" u="sng" dirty="0" smtClean="0"/>
              <a:t>처리 단위</a:t>
            </a:r>
            <a:endParaRPr lang="ko-KR" altLang="en-US" b="1" u="sng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117" y="5116413"/>
            <a:ext cx="3819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472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transaction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해제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ROLLBACK </a:t>
            </a:r>
            <a:r>
              <a:rPr lang="ko-KR" altLang="en-US" sz="2800" dirty="0"/>
              <a:t>명령은 아직 데이터베이스에 저장되지 않은 트랜잭션을 실행 취소하는 데 사용되는 트랜잭션 명령입니다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/>
              <a:t>마지막 </a:t>
            </a:r>
            <a:r>
              <a:rPr lang="en-US" altLang="ko-KR" sz="2800" dirty="0"/>
              <a:t>COMMIT </a:t>
            </a:r>
            <a:r>
              <a:rPr lang="ko-KR" altLang="en-US" sz="2800" dirty="0"/>
              <a:t>또는 </a:t>
            </a:r>
            <a:r>
              <a:rPr lang="en-US" altLang="ko-KR" sz="2800" dirty="0"/>
              <a:t>ROLLBACK </a:t>
            </a:r>
            <a:r>
              <a:rPr lang="ko-KR" altLang="en-US" sz="2800" dirty="0"/>
              <a:t>명령이 발행 된 이후에만 </a:t>
            </a:r>
            <a:r>
              <a:rPr lang="en-US" altLang="ko-KR" sz="2800" dirty="0"/>
              <a:t>ROLLBACK </a:t>
            </a:r>
            <a:r>
              <a:rPr lang="ko-KR" altLang="en-US" sz="2800" dirty="0"/>
              <a:t>명령을 사용하여 트랜잭션을 실행 취소 할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59017"/>
            <a:ext cx="179489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3275856" y="52455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011100"/>
            <a:ext cx="3695700" cy="79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64701" y="433374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u="sng" dirty="0" smtClean="0"/>
              <a:t> transaction </a:t>
            </a:r>
            <a:r>
              <a:rPr lang="ko-KR" altLang="en-US" b="1" u="sng" dirty="0" smtClean="0"/>
              <a:t>처리 단위</a:t>
            </a:r>
            <a:endParaRPr lang="ko-KR" altLang="en-US" b="1" u="sng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09772"/>
            <a:ext cx="1866900" cy="9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845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dB </a:t>
            </a:r>
            <a:r>
              <a:rPr lang="ko-KR" altLang="en-US" sz="6000" dirty="0" smtClean="0"/>
              <a:t>기본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조작하기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3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칼럼명을</a:t>
            </a:r>
            <a:r>
              <a:rPr lang="ko-KR" altLang="en-US" dirty="0" smtClean="0"/>
              <a:t> 대체하기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sqlite3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sqlite3</a:t>
            </a: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module import </a:t>
            </a:r>
            <a:r>
              <a:rPr lang="ko-KR" altLang="en-US" sz="2800" dirty="0" smtClean="0"/>
              <a:t>후에 버전확인 </a:t>
            </a:r>
            <a:endParaRPr lang="ko-KR" altLang="en-US" sz="28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492896"/>
            <a:ext cx="4176464" cy="412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39338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65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데이터로 대체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문장에서 값이 들어갈 부분을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로 대체하고 </a:t>
            </a:r>
            <a:r>
              <a:rPr lang="en-US" altLang="ko-KR" sz="2800" dirty="0" smtClean="0"/>
              <a:t>execute, </a:t>
            </a:r>
            <a:r>
              <a:rPr lang="en-US" altLang="ko-KR" sz="2800" dirty="0" err="1" smtClean="0"/>
              <a:t>excutemany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data</a:t>
            </a:r>
            <a:r>
              <a:rPr lang="ko-KR" altLang="en-US" sz="2800" dirty="0" smtClean="0"/>
              <a:t>를 직접 </a:t>
            </a:r>
            <a:r>
              <a:rPr lang="ko-KR" altLang="en-US" sz="2800" dirty="0" err="1" smtClean="0"/>
              <a:t>매핑해서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34" y="5301208"/>
            <a:ext cx="4457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34" y="3761961"/>
            <a:ext cx="4562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08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insert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insert </a:t>
            </a:r>
            <a:r>
              <a:rPr lang="ko-KR" altLang="en-US" sz="2800" dirty="0" smtClean="0"/>
              <a:t>문은 테이블에 데이터를 넣기 위한 </a:t>
            </a:r>
            <a:r>
              <a:rPr lang="en-US" altLang="ko-KR" sz="2800" dirty="0" err="1" smtClean="0"/>
              <a:t>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구문</a:t>
            </a:r>
            <a:endParaRPr lang="ko-KR" altLang="en-US" sz="2800" dirty="0"/>
          </a:p>
        </p:txBody>
      </p:sp>
      <p:pic>
        <p:nvPicPr>
          <p:cNvPr id="134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09" y="3068960"/>
            <a:ext cx="5730725" cy="89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08" y="4509120"/>
            <a:ext cx="32099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89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62268"/>
            <a:ext cx="65722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28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삽입 </a:t>
            </a:r>
            <a:r>
              <a:rPr lang="en-US" altLang="ko-KR" dirty="0" smtClean="0"/>
              <a:t>: bulk insert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err="1" smtClean="0"/>
              <a:t>executemany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562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499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칼럼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테이블명</a:t>
            </a:r>
            <a:r>
              <a:rPr lang="ko-KR" altLang="en-US" dirty="0" smtClean="0"/>
              <a:t> 변경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alias : </a:t>
            </a:r>
            <a:r>
              <a:rPr lang="ko-KR" altLang="en-US" dirty="0" smtClean="0"/>
              <a:t>별칭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/>
              <a:t>그는 테이블 별칭을 사용한다는 것은 특정 </a:t>
            </a:r>
            <a:r>
              <a:rPr lang="en-US" altLang="ko-KR" sz="2800" dirty="0"/>
              <a:t>SQLite </a:t>
            </a:r>
            <a:r>
              <a:rPr lang="ko-KR" altLang="en-US" sz="2800" dirty="0"/>
              <a:t>문에서 테이블의 이름을 바꾸는 것을 의미합니다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이름 바꾸기는 일시적인 변경이며 실제 테이블 이름은 데이터베이스에서 변경되지 않습니다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18" y="4869160"/>
            <a:ext cx="28083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69160"/>
            <a:ext cx="283845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43244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 smtClean="0"/>
              <a:t>테이블명</a:t>
            </a:r>
            <a:r>
              <a:rPr lang="ko-KR" altLang="en-US" b="1" u="sng" dirty="0" smtClean="0"/>
              <a:t> 변경 사용</a:t>
            </a:r>
            <a:endParaRPr lang="ko-KR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47878" y="435060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 smtClean="0"/>
              <a:t>칼</a:t>
            </a:r>
            <a:r>
              <a:rPr lang="ko-KR" altLang="en-US" b="1" u="sng" dirty="0" err="1"/>
              <a:t>럼</a:t>
            </a:r>
            <a:r>
              <a:rPr lang="ko-KR" altLang="en-US" b="1" u="sng" dirty="0" err="1" smtClean="0"/>
              <a:t>명</a:t>
            </a:r>
            <a:r>
              <a:rPr lang="ko-KR" altLang="en-US" b="1" u="sng" dirty="0" smtClean="0"/>
              <a:t> 변경 사용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07794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distinct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8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distinct </a:t>
            </a:r>
            <a:r>
              <a:rPr lang="ko-KR" altLang="en-US" dirty="0"/>
              <a:t>키워드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SQLite DISTINCT </a:t>
            </a:r>
            <a:r>
              <a:rPr lang="ko-KR" altLang="en-US" sz="2800" dirty="0"/>
              <a:t>키워드는 </a:t>
            </a:r>
            <a:r>
              <a:rPr lang="en-US" altLang="ko-KR" sz="2800" dirty="0"/>
              <a:t>SELECT </a:t>
            </a:r>
            <a:r>
              <a:rPr lang="ko-KR" altLang="en-US" sz="2800" dirty="0"/>
              <a:t>문과 함께 사용되어 모든 중복 레코드를 제거하고 고유 한 레코드 만 가져옵니다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15" y="3315762"/>
            <a:ext cx="4038600" cy="103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97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3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sqlite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확인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sqlite</a:t>
            </a:r>
            <a:r>
              <a:rPr lang="en-US" altLang="ko-KR" sz="2800" dirty="0" err="1" smtClean="0"/>
              <a:t>s</a:t>
            </a:r>
            <a:r>
              <a:rPr lang="ko-KR" altLang="en-US" sz="2800" dirty="0" smtClean="0"/>
              <a:t>내의 </a:t>
            </a:r>
            <a:r>
              <a:rPr lang="en-US" altLang="ko-KR" sz="2800" dirty="0" err="1" smtClean="0"/>
              <a:t>sqlite_version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함수를 이용해서 버전확인 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7081"/>
            <a:ext cx="5040560" cy="41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740531"/>
            <a:ext cx="331236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882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문장 </a:t>
            </a:r>
            <a:r>
              <a:rPr lang="en-US" altLang="ko-KR" dirty="0"/>
              <a:t>: </a:t>
            </a:r>
            <a:r>
              <a:rPr lang="en-US" altLang="ko-KR" dirty="0" smtClean="0"/>
              <a:t>select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문으로 각 테이블 내의 데이터를 조건에 맞춰 조회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3284984"/>
            <a:ext cx="684076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</a:t>
            </a:r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1, </a:t>
            </a:r>
            <a:r>
              <a:rPr lang="ko-KR" altLang="en-US" dirty="0" smtClean="0"/>
              <a:t>칼럼 </a:t>
            </a:r>
            <a:r>
              <a:rPr lang="en-US" altLang="ko-KR" dirty="0" smtClean="0"/>
              <a:t>2,… </a:t>
            </a:r>
            <a:r>
              <a:rPr lang="en-US" altLang="ko-KR" dirty="0"/>
              <a:t>FROM </a:t>
            </a:r>
            <a:r>
              <a:rPr lang="en-US" altLang="ko-KR" dirty="0" smtClean="0"/>
              <a:t>TABLE_NAME </a:t>
            </a:r>
          </a:p>
          <a:p>
            <a:pPr algn="ctr"/>
            <a:r>
              <a:rPr lang="en-US" altLang="ko-KR" dirty="0" smtClean="0"/>
              <a:t> WHERE </a:t>
            </a: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 smtClean="0"/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11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fetchone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708920"/>
            <a:ext cx="51911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700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fetchall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6" y="2636912"/>
            <a:ext cx="5419725" cy="36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90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: cursor</a:t>
            </a:r>
            <a:r>
              <a:rPr lang="ko-KR" altLang="en-US" dirty="0" smtClean="0"/>
              <a:t>로 조회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51625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217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update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테이블에 존재하는 조건에 맞는 레코드 </a:t>
            </a:r>
            <a:r>
              <a:rPr lang="ko-KR" altLang="en-US" sz="2800" dirty="0" err="1" smtClean="0"/>
              <a:t>데이터을</a:t>
            </a:r>
            <a:r>
              <a:rPr lang="ko-KR" altLang="en-US" sz="2800" dirty="0" smtClean="0"/>
              <a:t> 변경하는 </a:t>
            </a:r>
            <a:r>
              <a:rPr lang="en-US" altLang="ko-KR" sz="2800" dirty="0" err="1" smtClean="0"/>
              <a:t>sql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1153952" y="3645024"/>
            <a:ext cx="68407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</a:t>
            </a:r>
            <a:r>
              <a:rPr lang="ko-KR" altLang="en-US" dirty="0" smtClean="0"/>
              <a:t> </a:t>
            </a:r>
            <a:r>
              <a:rPr lang="en-US" altLang="ko-KR" dirty="0"/>
              <a:t>TABLE_NAME SET</a:t>
            </a:r>
            <a:r>
              <a:rPr lang="ko-KR" altLang="en-US" dirty="0"/>
              <a:t>의 </a:t>
            </a:r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1 = </a:t>
            </a:r>
            <a:r>
              <a:rPr lang="ko-KR" altLang="en-US" dirty="0"/>
              <a:t>값 </a:t>
            </a:r>
            <a:r>
              <a:rPr lang="en-US" altLang="ko-KR" dirty="0"/>
              <a:t>1, 2 </a:t>
            </a:r>
            <a:r>
              <a:rPr lang="ko-KR" altLang="en-US" dirty="0"/>
              <a:t>열 </a:t>
            </a:r>
            <a:r>
              <a:rPr lang="en-US" altLang="ko-KR" dirty="0"/>
              <a:t>= </a:t>
            </a:r>
            <a:r>
              <a:rPr lang="ko-KR" altLang="en-US" dirty="0"/>
              <a:t>값 </a:t>
            </a:r>
            <a:r>
              <a:rPr lang="en-US" altLang="ko-KR" dirty="0"/>
              <a:t>2 ..., </a:t>
            </a:r>
            <a:r>
              <a:rPr lang="en-US" altLang="ko-KR" dirty="0" err="1"/>
              <a:t>columnN</a:t>
            </a:r>
            <a:r>
              <a:rPr lang="en-US" altLang="ko-KR" dirty="0"/>
              <a:t> = </a:t>
            </a:r>
            <a:r>
              <a:rPr lang="ko-KR" altLang="en-US" dirty="0"/>
              <a:t>값 </a:t>
            </a:r>
            <a:r>
              <a:rPr lang="en-US" altLang="ko-KR" dirty="0"/>
              <a:t>N WHERE 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60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갱신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41" y="2780928"/>
            <a:ext cx="52673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8652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갱신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복수건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99387"/>
            <a:ext cx="50196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252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delete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테이블 내의 특정 레코드 데이터를 삭제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1259632" y="3789040"/>
            <a:ext cx="68407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DELETE TABLE_NAME</a:t>
            </a:r>
            <a:r>
              <a:rPr lang="ko-KR" altLang="en-US" dirty="0" smtClean="0"/>
              <a:t>  </a:t>
            </a:r>
            <a:r>
              <a:rPr lang="en-US" altLang="ko-KR" dirty="0"/>
              <a:t>WHERE [</a:t>
            </a:r>
            <a:r>
              <a:rPr lang="ko-KR" altLang="en-US" dirty="0"/>
              <a:t>조건</a:t>
            </a:r>
            <a:r>
              <a:rPr lang="en-US" altLang="ko-KR" dirty="0" smtClean="0"/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DBServer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recode </a:t>
            </a:r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sql</a:t>
            </a:r>
            <a:r>
              <a:rPr lang="ko-KR" altLang="en-US" sz="2800" dirty="0" smtClean="0"/>
              <a:t>을 텍스트로 생성해서 </a:t>
            </a:r>
            <a:r>
              <a:rPr lang="en-US" altLang="ko-KR" sz="2800" dirty="0" smtClean="0"/>
              <a:t>execute</a:t>
            </a:r>
            <a:r>
              <a:rPr lang="ko-KR" altLang="en-US" sz="2800" dirty="0" smtClean="0"/>
              <a:t>로 실행</a:t>
            </a:r>
            <a:endParaRPr lang="ko-KR" altLang="en-US" sz="28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16" y="2348880"/>
            <a:ext cx="47529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1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 smtClean="0"/>
              <a:t>조건절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로직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처리하기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조건 처리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where/having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where</a:t>
            </a:r>
            <a:r>
              <a:rPr lang="ko-KR" altLang="en-US" sz="2800" dirty="0" smtClean="0"/>
              <a:t>는 기본 </a:t>
            </a:r>
            <a:r>
              <a:rPr lang="en-US" altLang="ko-KR" sz="2800" dirty="0" smtClean="0"/>
              <a:t>select, </a:t>
            </a:r>
            <a:r>
              <a:rPr lang="en-US" altLang="ko-KR" sz="2800" dirty="0" smtClean="0"/>
              <a:t>having</a:t>
            </a:r>
            <a:r>
              <a:rPr lang="ko-KR" altLang="en-US" sz="2800" dirty="0" smtClean="0"/>
              <a:t>은 </a:t>
            </a:r>
            <a:r>
              <a:rPr lang="en-US" altLang="ko-KR" sz="2800" dirty="0" smtClean="0"/>
              <a:t>group 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by</a:t>
            </a:r>
            <a:r>
              <a:rPr lang="ko-KR" altLang="en-US" sz="2800" dirty="0" smtClean="0"/>
              <a:t>에 대한 조건을 처리하는 구문 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45638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90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Where 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1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and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  </a:t>
            </a:r>
            <a:r>
              <a:rPr lang="en-US" altLang="ko-KR" sz="2800" dirty="0" smtClean="0"/>
              <a:t>where</a:t>
            </a:r>
            <a:r>
              <a:rPr lang="ko-KR" altLang="en-US" sz="2800" dirty="0" smtClean="0"/>
              <a:t>절에 </a:t>
            </a:r>
            <a:r>
              <a:rPr lang="en-US" altLang="ko-KR" sz="2800" dirty="0" smtClean="0"/>
              <a:t>and </a:t>
            </a:r>
            <a:r>
              <a:rPr lang="ko-KR" altLang="en-US" sz="2800" dirty="0" smtClean="0"/>
              <a:t>조건을 주어 모두 맞는 경우만 처리</a:t>
            </a:r>
            <a:endParaRPr lang="ko-KR" altLang="en-US" sz="2800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905500" cy="389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9126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where</a:t>
            </a:r>
            <a:r>
              <a:rPr lang="ko-KR" altLang="en-US" sz="2800" dirty="0"/>
              <a:t>절에 </a:t>
            </a:r>
            <a:r>
              <a:rPr lang="en-US" altLang="ko-KR" sz="2800" dirty="0" smtClean="0"/>
              <a:t>or </a:t>
            </a:r>
            <a:r>
              <a:rPr lang="ko-KR" altLang="en-US" sz="2800" dirty="0" smtClean="0"/>
              <a:t>조건을 </a:t>
            </a:r>
            <a:r>
              <a:rPr lang="ko-KR" altLang="en-US" sz="2800" dirty="0"/>
              <a:t>주어 </a:t>
            </a:r>
            <a:r>
              <a:rPr lang="ko-KR" altLang="en-US" sz="2800" dirty="0" smtClean="0"/>
              <a:t>하나라도 맞는 </a:t>
            </a:r>
            <a:r>
              <a:rPr lang="ko-KR" altLang="en-US" sz="2800" dirty="0"/>
              <a:t>경우만 처리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857875" cy="40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594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between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where</a:t>
            </a:r>
            <a:r>
              <a:rPr lang="ko-KR" altLang="en-US" sz="2800" dirty="0"/>
              <a:t>절에 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between/and </a:t>
            </a:r>
            <a:r>
              <a:rPr lang="ko-KR" altLang="en-US" sz="2800" dirty="0" smtClean="0"/>
              <a:t>조건을 맞는 </a:t>
            </a:r>
            <a:r>
              <a:rPr lang="ko-KR" altLang="en-US" sz="2800" dirty="0"/>
              <a:t>경우만 처리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286500" cy="395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941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like _ : </a:t>
            </a:r>
            <a:r>
              <a:rPr lang="ko-KR" altLang="en-US" dirty="0" smtClean="0"/>
              <a:t>한 단어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where</a:t>
            </a:r>
            <a:r>
              <a:rPr lang="ko-KR" altLang="en-US" sz="2800" dirty="0"/>
              <a:t>절에 </a:t>
            </a:r>
            <a:r>
              <a:rPr lang="en-US" altLang="ko-KR" sz="2800" dirty="0" smtClean="0"/>
              <a:t>like </a:t>
            </a:r>
            <a:r>
              <a:rPr lang="ko-KR" altLang="en-US" sz="2800" dirty="0" smtClean="0"/>
              <a:t>조건을 맞는 </a:t>
            </a:r>
            <a:r>
              <a:rPr lang="ko-KR" altLang="en-US" sz="2800" dirty="0"/>
              <a:t>경우만 처리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04" y="2420888"/>
            <a:ext cx="6172200" cy="399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46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like % : </a:t>
            </a:r>
            <a:r>
              <a:rPr lang="ko-KR" altLang="en-US" dirty="0" smtClean="0"/>
              <a:t>여러 단어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where</a:t>
            </a:r>
            <a:r>
              <a:rPr lang="ko-KR" altLang="en-US" sz="2800" dirty="0"/>
              <a:t>절에 </a:t>
            </a:r>
            <a:r>
              <a:rPr lang="en-US" altLang="ko-KR" sz="2800" dirty="0" smtClean="0"/>
              <a:t>like </a:t>
            </a:r>
            <a:r>
              <a:rPr lang="ko-KR" altLang="en-US" sz="2800" dirty="0" smtClean="0"/>
              <a:t>조건을 맞는 </a:t>
            </a:r>
            <a:r>
              <a:rPr lang="ko-KR" altLang="en-US" sz="2800" dirty="0"/>
              <a:t>경우만 처리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91" y="2348880"/>
            <a:ext cx="5762625" cy="40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62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 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DBBrowser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툴로 보기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database </a:t>
            </a:r>
            <a:r>
              <a:rPr lang="ko-KR" altLang="en-US" sz="2800" dirty="0" smtClean="0"/>
              <a:t>지정해서 </a:t>
            </a:r>
            <a:r>
              <a:rPr lang="en-US" altLang="ko-KR" sz="2800" dirty="0" smtClean="0"/>
              <a:t>connect </a:t>
            </a:r>
            <a:r>
              <a:rPr lang="ko-KR" altLang="en-US" sz="2800" dirty="0" smtClean="0"/>
              <a:t>하기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54" y="2348880"/>
            <a:ext cx="4686300" cy="41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859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Limit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limit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SQLite LIMIT </a:t>
            </a:r>
            <a:r>
              <a:rPr lang="ko-KR" altLang="en-US" sz="2800" dirty="0"/>
              <a:t>절은 </a:t>
            </a:r>
            <a:r>
              <a:rPr lang="en-US" altLang="ko-KR" sz="2800" dirty="0"/>
              <a:t>SELECT </a:t>
            </a:r>
            <a:r>
              <a:rPr lang="ko-KR" altLang="en-US" sz="2800" dirty="0"/>
              <a:t>문에 의해 반환 된 데이터 양을 제한하는 데 사용됩니다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53136"/>
            <a:ext cx="2867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39140"/>
            <a:ext cx="3200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7624" y="40770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행의 </a:t>
            </a:r>
            <a:r>
              <a:rPr lang="ko-KR" altLang="en-US" b="1" u="sng" dirty="0" err="1" smtClean="0"/>
              <a:t>갯수</a:t>
            </a:r>
            <a:endParaRPr lang="ko-KR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200092" y="41490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smtClean="0"/>
              <a:t>출력 범위</a:t>
            </a:r>
            <a:endParaRPr lang="ko-KR" altLang="en-US" b="1" u="sng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5949280"/>
            <a:ext cx="384924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9" y="5949280"/>
            <a:ext cx="3448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8770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이후 개수 제한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/>
              <a:t>select </a:t>
            </a:r>
            <a:r>
              <a:rPr lang="ko-KR" altLang="en-US" sz="2800" dirty="0"/>
              <a:t>절에 선택된 개수 제한 조회</a:t>
            </a:r>
            <a:endParaRPr lang="ko-KR" altLang="en-US" sz="2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14852"/>
            <a:ext cx="5191125" cy="44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0847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where</a:t>
            </a:r>
            <a:r>
              <a:rPr lang="ko-KR" altLang="en-US" dirty="0"/>
              <a:t>절에 </a:t>
            </a:r>
            <a:r>
              <a:rPr lang="en-US" altLang="ko-KR" dirty="0" smtClean="0"/>
              <a:t>like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en-US" altLang="ko-KR" sz="2800" dirty="0"/>
              <a:t>where</a:t>
            </a:r>
            <a:r>
              <a:rPr lang="ko-KR" altLang="en-US" sz="2800" dirty="0"/>
              <a:t>절에 </a:t>
            </a:r>
            <a:r>
              <a:rPr lang="en-US" altLang="ko-KR" sz="2800" dirty="0" smtClean="0"/>
              <a:t>like </a:t>
            </a:r>
            <a:r>
              <a:rPr lang="ko-KR" altLang="en-US" sz="2800" dirty="0" smtClean="0"/>
              <a:t>조건을 맞는 경우에서 제한</a:t>
            </a:r>
            <a:endParaRPr lang="ko-KR" altLang="en-US" sz="2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14852"/>
            <a:ext cx="5191125" cy="44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95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Order 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1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올림차순</a:t>
            </a:r>
            <a:r>
              <a:rPr lang="en-US" altLang="ko-KR" dirty="0" smtClean="0"/>
              <a:t>(ASC)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조회한 결과를 순서대로 처리</a:t>
            </a:r>
            <a:endParaRPr lang="ko-KR" altLang="en-US" sz="28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20888"/>
            <a:ext cx="5410200" cy="419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386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orderby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(DESC)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조회한 결과를 순서대로 처리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276872"/>
            <a:ext cx="5534025" cy="442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0594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where </a:t>
            </a:r>
            <a:r>
              <a:rPr lang="ko-KR" altLang="en-US" dirty="0" err="1" smtClean="0"/>
              <a:t>조건절</a:t>
            </a:r>
            <a:r>
              <a:rPr lang="ko-KR" altLang="en-US" dirty="0" smtClean="0"/>
              <a:t> 이후 </a:t>
            </a:r>
            <a:r>
              <a:rPr lang="en-US" altLang="ko-KR" dirty="0" err="1" smtClean="0"/>
              <a:t>orderby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where </a:t>
            </a:r>
            <a:r>
              <a:rPr lang="ko-KR" altLang="en-US" sz="2800" dirty="0" err="1" smtClean="0"/>
              <a:t>조건절</a:t>
            </a:r>
            <a:r>
              <a:rPr lang="ko-KR" altLang="en-US" sz="2800" dirty="0" smtClean="0"/>
              <a:t> 처리 이후 </a:t>
            </a:r>
            <a:r>
              <a:rPr lang="en-US" altLang="ko-KR" sz="2800" dirty="0" err="1" smtClean="0"/>
              <a:t>orderby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9" y="2708920"/>
            <a:ext cx="7486650" cy="392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5924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groupby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select </a:t>
            </a:r>
            <a:r>
              <a:rPr lang="ko-KR" altLang="en-US" sz="2800" dirty="0" smtClean="0"/>
              <a:t>한 후에 </a:t>
            </a:r>
            <a:r>
              <a:rPr lang="en-US" altLang="ko-KR" sz="2800" dirty="0" smtClean="0"/>
              <a:t>grouping</a:t>
            </a:r>
            <a:r>
              <a:rPr lang="ko-KR" altLang="en-US" sz="2800" dirty="0" smtClean="0"/>
              <a:t>해서 처리</a:t>
            </a:r>
            <a:endParaRPr lang="ko-KR" altLang="en-US" sz="2800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66" y="2564904"/>
            <a:ext cx="6086475" cy="412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7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Sqlite3.connect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000" dirty="0"/>
              <a:t>이 </a:t>
            </a:r>
            <a:r>
              <a:rPr lang="en-US" altLang="ko-KR" sz="2000" dirty="0"/>
              <a:t>API</a:t>
            </a:r>
            <a:r>
              <a:rPr lang="ko-KR" altLang="en-US" sz="2000" dirty="0"/>
              <a:t>는 </a:t>
            </a:r>
            <a:r>
              <a:rPr lang="en-US" altLang="ko-KR" sz="2000" dirty="0"/>
              <a:t>SQLite </a:t>
            </a:r>
            <a:r>
              <a:rPr lang="ko-KR" altLang="en-US" sz="2000" dirty="0"/>
              <a:t>데이터베이스 파일 데이터베이스에 대한 연결을 </a:t>
            </a:r>
            <a:r>
              <a:rPr lang="ko-KR" altLang="en-US" sz="2000" dirty="0" err="1"/>
              <a:t>엽니</a:t>
            </a:r>
            <a:r>
              <a:rPr lang="ko-KR" altLang="en-US" sz="2000" dirty="0"/>
              <a:t> 다</a:t>
            </a:r>
            <a:r>
              <a:rPr lang="en-US" altLang="ko-KR" sz="2000" dirty="0"/>
              <a:t>. ": memory :"</a:t>
            </a:r>
            <a:r>
              <a:rPr lang="ko-KR" altLang="en-US" sz="2000" dirty="0"/>
              <a:t>를 사용하여 디스크 대신 </a:t>
            </a:r>
            <a:r>
              <a:rPr lang="en-US" altLang="ko-KR" sz="2000" dirty="0"/>
              <a:t>RAM</a:t>
            </a:r>
            <a:r>
              <a:rPr lang="ko-KR" altLang="en-US" sz="2000" dirty="0"/>
              <a:t>에있는 데이터베이스에 대한 데이터베이스 연결을 열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데이터베이스가 성공적으로 열리면 연결 개체가 반환됩니다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데이터베이스가 여러 연결에 의해 액세스되고 프로세스 중 하나가 데이터베이스를 수정하면 해당 트랜잭션이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될 때까지 </a:t>
            </a:r>
            <a:r>
              <a:rPr lang="en-US" altLang="ko-KR" sz="2000" dirty="0"/>
              <a:t>SQLite </a:t>
            </a:r>
            <a:r>
              <a:rPr lang="ko-KR" altLang="en-US" sz="2000" dirty="0"/>
              <a:t>데이터베이스가 잠 깁니다</a:t>
            </a:r>
            <a:r>
              <a:rPr lang="en-US" altLang="ko-KR" sz="2000" dirty="0"/>
              <a:t>. timeout </a:t>
            </a:r>
            <a:r>
              <a:rPr lang="ko-KR" altLang="en-US" sz="2000" dirty="0"/>
              <a:t>매개 변수는 연결에서 예외를 발생시킬 때까지 잠금이 사라질 때까지 </a:t>
            </a:r>
            <a:r>
              <a:rPr lang="ko-KR" altLang="en-US" sz="2000" dirty="0" err="1"/>
              <a:t>대기해야하는</a:t>
            </a:r>
            <a:r>
              <a:rPr lang="ko-KR" altLang="en-US" sz="2000" dirty="0"/>
              <a:t> 기간을 지정합니다</a:t>
            </a:r>
            <a:r>
              <a:rPr lang="en-US" altLang="ko-KR" sz="2000" dirty="0"/>
              <a:t>. timeout </a:t>
            </a:r>
            <a:r>
              <a:rPr lang="ko-KR" altLang="en-US" sz="2000" dirty="0"/>
              <a:t>매개 변수의 기본값은 </a:t>
            </a:r>
            <a:r>
              <a:rPr lang="en-US" altLang="ko-KR" sz="2000" dirty="0"/>
              <a:t>5.0 (5 </a:t>
            </a:r>
            <a:r>
              <a:rPr lang="ko-KR" altLang="en-US" sz="2000" dirty="0"/>
              <a:t>초</a:t>
            </a:r>
            <a:r>
              <a:rPr lang="en-US" altLang="ko-KR" sz="2000" dirty="0"/>
              <a:t>)</a:t>
            </a:r>
            <a:r>
              <a:rPr lang="ko-KR" altLang="en-US" sz="2000" dirty="0"/>
              <a:t>입니다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지정된 데이터베이스 이름이 존재하지 </a:t>
            </a:r>
            <a:r>
              <a:rPr lang="ko-KR" altLang="en-US" sz="2000" dirty="0" err="1"/>
              <a:t>않으면이</a:t>
            </a:r>
            <a:r>
              <a:rPr lang="ko-KR" altLang="en-US" sz="2000" dirty="0"/>
              <a:t> 호출은 데이터베이스를 작성합니다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현재 </a:t>
            </a:r>
            <a:r>
              <a:rPr lang="ko-KR" altLang="en-US" sz="2000" dirty="0" err="1"/>
              <a:t>디렉토리를</a:t>
            </a:r>
            <a:r>
              <a:rPr lang="ko-KR" altLang="en-US" sz="2000" dirty="0"/>
              <a:t> 제외하고는 어디에서나 데이터베이스를 생성하려면 파일 이름을 필수 경로로 지정할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8769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where </a:t>
            </a:r>
            <a:r>
              <a:rPr lang="ko-KR" altLang="en-US" dirty="0" smtClean="0"/>
              <a:t>절 이후 </a:t>
            </a:r>
            <a:r>
              <a:rPr lang="en-US" altLang="ko-KR" dirty="0" err="1" smtClean="0"/>
              <a:t>groupby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select  where </a:t>
            </a:r>
            <a:r>
              <a:rPr lang="ko-KR" altLang="en-US" sz="2800" dirty="0" smtClean="0"/>
              <a:t>조건 처리 후에 </a:t>
            </a:r>
            <a:r>
              <a:rPr lang="en-US" altLang="ko-KR" sz="2800" dirty="0" smtClean="0"/>
              <a:t>grouping</a:t>
            </a:r>
            <a:r>
              <a:rPr lang="ko-KR" altLang="en-US" sz="2800" dirty="0" smtClean="0"/>
              <a:t>해서 처리</a:t>
            </a:r>
            <a:endParaRPr lang="ko-KR" altLang="en-US" sz="28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1" y="2708920"/>
            <a:ext cx="85820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33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Group by : having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1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having </a:t>
            </a:r>
            <a:r>
              <a:rPr lang="ko-KR" altLang="en-US" dirty="0" err="1" smtClean="0"/>
              <a:t>조건절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select  where </a:t>
            </a:r>
            <a:r>
              <a:rPr lang="ko-KR" altLang="en-US" sz="2800" dirty="0" smtClean="0"/>
              <a:t>조건 처리 후에 </a:t>
            </a:r>
            <a:r>
              <a:rPr lang="en-US" altLang="ko-KR" sz="2800" dirty="0" smtClean="0"/>
              <a:t>grouping</a:t>
            </a:r>
            <a:r>
              <a:rPr lang="ko-KR" altLang="en-US" sz="2800" dirty="0" smtClean="0"/>
              <a:t>한 후에 </a:t>
            </a:r>
            <a:r>
              <a:rPr lang="en-US" altLang="ko-KR" sz="2800" dirty="0" smtClean="0"/>
              <a:t>having </a:t>
            </a:r>
            <a:r>
              <a:rPr lang="ko-KR" altLang="en-US" sz="2800" dirty="0" err="1" smtClean="0"/>
              <a:t>조건절에</a:t>
            </a:r>
            <a:r>
              <a:rPr lang="ko-KR" altLang="en-US" sz="2800" dirty="0" smtClean="0"/>
              <a:t> 따라 처리</a:t>
            </a:r>
            <a:endParaRPr lang="ko-KR" altLang="en-US" sz="2800" dirty="0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762875" cy="396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81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subquery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처</a:t>
            </a:r>
            <a:r>
              <a:rPr lang="ko-KR" altLang="en-US" sz="6000" dirty="0"/>
              <a:t>리</a:t>
            </a:r>
            <a:r>
              <a:rPr lang="ko-KR" altLang="en-US" sz="6000" dirty="0" smtClean="0"/>
              <a:t>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하위 </a:t>
            </a:r>
            <a:r>
              <a:rPr lang="ko-KR" altLang="en-US" dirty="0" smtClean="0"/>
              <a:t>쿼리  처리 규칙은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하위 </a:t>
            </a:r>
            <a:r>
              <a:rPr lang="ko-KR" altLang="en-US" sz="2000" dirty="0"/>
              <a:t>쿼리는 괄호로 </a:t>
            </a:r>
            <a:r>
              <a:rPr lang="ko-KR" altLang="en-US" sz="2000" dirty="0" err="1"/>
              <a:t>묶어야합니다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하위 쿼리는 선택한 열을 비교하기 위해 하위 쿼리의 주 쿼리에 여러 열이 없으면 </a:t>
            </a:r>
            <a:r>
              <a:rPr lang="en-US" altLang="ko-KR" sz="2000" dirty="0"/>
              <a:t>SELECT </a:t>
            </a:r>
            <a:r>
              <a:rPr lang="ko-KR" altLang="en-US" sz="2000" dirty="0"/>
              <a:t>절에 하나의 </a:t>
            </a:r>
            <a:r>
              <a:rPr lang="ko-KR" altLang="en-US" sz="2000" dirty="0" smtClean="0"/>
              <a:t>열만 있을 </a:t>
            </a:r>
            <a:r>
              <a:rPr lang="ko-KR" altLang="en-US" sz="2000" dirty="0"/>
              <a:t>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기본 쿼리는 </a:t>
            </a:r>
            <a:r>
              <a:rPr lang="en-US" altLang="ko-KR" sz="2000" dirty="0"/>
              <a:t>ORDER BY</a:t>
            </a:r>
            <a:r>
              <a:rPr lang="ko-KR" altLang="en-US" sz="2000" dirty="0"/>
              <a:t>를 사용할 수 있지만 </a:t>
            </a:r>
            <a:r>
              <a:rPr lang="en-US" altLang="ko-KR" sz="2000" dirty="0"/>
              <a:t>ORDER BY</a:t>
            </a:r>
            <a:r>
              <a:rPr lang="ko-KR" altLang="en-US" sz="2000" dirty="0"/>
              <a:t>는 하위 쿼리에서 사용할 수 없습니다</a:t>
            </a:r>
            <a:r>
              <a:rPr lang="en-US" altLang="ko-KR" sz="2000" dirty="0"/>
              <a:t>. GROUP BY</a:t>
            </a:r>
            <a:r>
              <a:rPr lang="ko-KR" altLang="en-US" sz="2000" dirty="0"/>
              <a:t>를 사용하여 하위 쿼리의 </a:t>
            </a:r>
            <a:r>
              <a:rPr lang="en-US" altLang="ko-KR" sz="2000" dirty="0"/>
              <a:t>ORDER BY</a:t>
            </a:r>
            <a:r>
              <a:rPr lang="ko-KR" altLang="en-US" sz="2000" dirty="0"/>
              <a:t>와 동일한 기능을 수행 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/>
              <a:t>둘 이상의 행을 반환하는 하위 쿼리는 </a:t>
            </a:r>
            <a:r>
              <a:rPr lang="en-US" altLang="ko-KR" sz="2000" dirty="0"/>
              <a:t>IN </a:t>
            </a:r>
            <a:r>
              <a:rPr lang="ko-KR" altLang="en-US" sz="2000" dirty="0"/>
              <a:t>연산자와 같은 다중 값 연산자에서만 사용할 수 있습니다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BETWEEN </a:t>
            </a:r>
            <a:r>
              <a:rPr lang="ko-KR" altLang="en-US" sz="2000" dirty="0"/>
              <a:t>연산자는 하위 쿼리와 함께 사용할 수 없습니다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하위 쿼리 내에서 </a:t>
            </a:r>
            <a:r>
              <a:rPr lang="en-US" altLang="ko-KR" sz="2000" dirty="0"/>
              <a:t>BETWEEN</a:t>
            </a:r>
            <a:r>
              <a:rPr lang="ko-KR" altLang="en-US" sz="2000" dirty="0"/>
              <a:t>을 사용할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4934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하위쿼리 문법 </a:t>
            </a:r>
            <a:r>
              <a:rPr lang="en-US" altLang="ko-KR" dirty="0" smtClean="0"/>
              <a:t>: select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하위 쿼리는 </a:t>
            </a:r>
            <a:r>
              <a:rPr lang="ko-KR" altLang="en-US" sz="2800" dirty="0" smtClean="0"/>
              <a:t>괄호로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묶어 처리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38385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01208"/>
            <a:ext cx="3952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753620" y="40770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49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하위쿼리 문법 </a:t>
            </a:r>
            <a:r>
              <a:rPr lang="en-US" altLang="ko-KR" dirty="0" smtClean="0"/>
              <a:t>: update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UPDATE </a:t>
            </a:r>
            <a:r>
              <a:rPr lang="ko-KR" altLang="en-US" sz="2800" dirty="0"/>
              <a:t>문으로 부속 조회를 사용할 때 테이블의 단일 또는 다중 </a:t>
            </a:r>
            <a:r>
              <a:rPr lang="ko-KR" altLang="en-US" sz="2800" dirty="0" err="1"/>
              <a:t>컬럼을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갱신</a:t>
            </a:r>
            <a:endParaRPr lang="ko-KR" altLang="en-US" sz="2800" dirty="0"/>
          </a:p>
        </p:txBody>
      </p:sp>
      <p:sp>
        <p:nvSpPr>
          <p:cNvPr id="3" name="아래쪽 화살표 2"/>
          <p:cNvSpPr/>
          <p:nvPr/>
        </p:nvSpPr>
        <p:spPr>
          <a:xfrm>
            <a:off x="3753620" y="428908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94" y="2864219"/>
            <a:ext cx="331353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5517232"/>
            <a:ext cx="41338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9808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하위쿼리 문법 </a:t>
            </a:r>
            <a:r>
              <a:rPr lang="en-US" altLang="ko-KR" dirty="0" smtClean="0"/>
              <a:t>: insert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INSERT </a:t>
            </a:r>
            <a:r>
              <a:rPr lang="ko-KR" altLang="en-US" sz="2800" dirty="0"/>
              <a:t>문은 하위 쿼리에서 반환 된 데이터를 사용하여 다른 테이블에 </a:t>
            </a:r>
            <a:r>
              <a:rPr lang="ko-KR" altLang="en-US" sz="2800" dirty="0" smtClean="0"/>
              <a:t>삽입</a:t>
            </a:r>
            <a:r>
              <a:rPr lang="en-US" altLang="ko-KR" sz="2800" dirty="0" smtClean="0"/>
              <a:t>,  </a:t>
            </a:r>
            <a:r>
              <a:rPr lang="ko-KR" altLang="en-US" sz="2800" dirty="0"/>
              <a:t>하위 쿼리의 선택한 데이터는 문자</a:t>
            </a:r>
            <a:r>
              <a:rPr lang="en-US" altLang="ko-KR" sz="2800" dirty="0"/>
              <a:t>, </a:t>
            </a:r>
            <a:r>
              <a:rPr lang="ko-KR" altLang="en-US" sz="2800" dirty="0"/>
              <a:t>날짜 또는 숫자 함수 중 하나를 사용하여 수정할 수 </a:t>
            </a:r>
            <a:r>
              <a:rPr lang="ko-KR" altLang="en-US" sz="2800" dirty="0" smtClean="0"/>
              <a:t>있</a:t>
            </a:r>
            <a:r>
              <a:rPr lang="ko-KR" altLang="en-US" sz="2800" dirty="0"/>
              <a:t>음</a:t>
            </a:r>
            <a:endParaRPr lang="ko-KR" altLang="en-US" sz="2800" dirty="0"/>
          </a:p>
        </p:txBody>
      </p:sp>
      <p:sp>
        <p:nvSpPr>
          <p:cNvPr id="3" name="아래쪽 화살표 2"/>
          <p:cNvSpPr/>
          <p:nvPr/>
        </p:nvSpPr>
        <p:spPr>
          <a:xfrm>
            <a:off x="3851920" y="4509120"/>
            <a:ext cx="4846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07514"/>
            <a:ext cx="4371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5589240"/>
            <a:ext cx="43719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51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하위쿼리 문법 </a:t>
            </a:r>
            <a:r>
              <a:rPr lang="en-US" altLang="ko-KR" dirty="0" smtClean="0"/>
              <a:t>: delete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특저</a:t>
            </a:r>
            <a:r>
              <a:rPr lang="ko-KR" altLang="en-US" sz="2800" dirty="0" smtClean="0"/>
              <a:t> 조건을 검색해서 처리할 경우 사용</a:t>
            </a:r>
            <a:endParaRPr lang="ko-KR" altLang="en-US" sz="2800" dirty="0"/>
          </a:p>
        </p:txBody>
      </p:sp>
      <p:sp>
        <p:nvSpPr>
          <p:cNvPr id="3" name="아래쪽 화살표 2"/>
          <p:cNvSpPr/>
          <p:nvPr/>
        </p:nvSpPr>
        <p:spPr>
          <a:xfrm>
            <a:off x="3962612" y="4437112"/>
            <a:ext cx="4846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3586336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79" y="5388226"/>
            <a:ext cx="4133850" cy="9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45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조인하기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 및 연결  </a:t>
            </a:r>
            <a:r>
              <a:rPr lang="en-US" altLang="ko-KR" dirty="0" smtClean="0"/>
              <a:t>: connect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database </a:t>
            </a:r>
            <a:r>
              <a:rPr lang="ko-KR" altLang="en-US" sz="2800" dirty="0" smtClean="0"/>
              <a:t>지정해서 </a:t>
            </a:r>
            <a:r>
              <a:rPr lang="en-US" altLang="ko-KR" sz="2800" dirty="0" smtClean="0"/>
              <a:t>connect </a:t>
            </a:r>
            <a:r>
              <a:rPr lang="ko-KR" altLang="en-US" sz="2800" dirty="0" smtClean="0"/>
              <a:t>하기 위해 </a:t>
            </a:r>
            <a:r>
              <a:rPr lang="ko-KR" altLang="en-US" sz="2800" dirty="0" err="1" smtClean="0"/>
              <a:t>데이터베이브명을</a:t>
            </a:r>
            <a:r>
              <a:rPr lang="ko-KR" altLang="en-US" sz="2800" dirty="0" smtClean="0"/>
              <a:t> 입력하면 자동으로 데이터베이스가 생김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6" y="3356992"/>
            <a:ext cx="73342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594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조인 처리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4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departmetn</a:t>
            </a:r>
            <a:r>
              <a:rPr lang="en-US" altLang="ko-KR" dirty="0" smtClean="0"/>
              <a:t> table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부서 테이블</a:t>
            </a:r>
            <a:endParaRPr lang="ko-KR" altLang="en-US" sz="2800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47053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89040"/>
            <a:ext cx="19907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66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employee table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직원 테이블</a:t>
            </a:r>
            <a:endParaRPr lang="ko-KR" altLang="en-US" sz="2800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4876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15394"/>
            <a:ext cx="3581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0446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연산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조인 연산은  </a:t>
            </a:r>
            <a:r>
              <a:rPr lang="en-US" altLang="ko-KR" sz="2800" dirty="0" smtClean="0"/>
              <a:t>select </a:t>
            </a:r>
            <a:r>
              <a:rPr lang="ko-KR" altLang="en-US" sz="2800" dirty="0" smtClean="0"/>
              <a:t>문에서 특수한 구문을 사용해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 이상의 테이블을 하나로 연결해 조회하는 방법</a:t>
            </a:r>
            <a:endParaRPr lang="ko-KR" altLang="en-US" sz="28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66" y="2924944"/>
            <a:ext cx="6772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82319"/>
            <a:ext cx="4857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319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조인 연산을 위한 조건은 </a:t>
            </a:r>
            <a:r>
              <a:rPr lang="en-US" altLang="ko-KR" sz="2800" dirty="0" smtClean="0"/>
              <a:t>ON </a:t>
            </a:r>
            <a:r>
              <a:rPr lang="ko-KR" altLang="en-US" sz="2800" dirty="0" err="1" smtClean="0"/>
              <a:t>키어드</a:t>
            </a:r>
            <a:r>
              <a:rPr lang="ko-KR" altLang="en-US" sz="2800" dirty="0" smtClean="0"/>
              <a:t> 이후에 명시하면 </a:t>
            </a:r>
            <a:r>
              <a:rPr lang="en-US" altLang="ko-KR" sz="2800" dirty="0" smtClean="0"/>
              <a:t>USING</a:t>
            </a:r>
            <a:r>
              <a:rPr lang="ko-KR" altLang="en-US" sz="2800" dirty="0" smtClean="0"/>
              <a:t>에는 사용될 칼럼을 명기</a:t>
            </a:r>
            <a:endParaRPr lang="ko-KR" altLang="en-US" sz="2800" dirty="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4857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386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테이블이 공통요소를 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Inner join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943523"/>
            <a:ext cx="3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테이블간의 교집합을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3861048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altLang="ko-KR" dirty="0"/>
              <a:t>-- ANSI SQL</a:t>
            </a:r>
            <a:br>
              <a:rPr lang="fr-FR" altLang="ko-KR" dirty="0"/>
            </a:br>
            <a:r>
              <a:rPr lang="fr-FR" altLang="ko-KR" dirty="0"/>
              <a:t>SELECT T1.A, T1.B, T2.C</a:t>
            </a:r>
            <a:br>
              <a:rPr lang="fr-FR" altLang="ko-KR" dirty="0"/>
            </a:br>
            <a:r>
              <a:rPr lang="fr-FR" altLang="ko-KR" dirty="0"/>
              <a:t>FROM T1 INNER JOIN T2 ON T1.A=T2.A</a:t>
            </a:r>
          </a:p>
          <a:p>
            <a:pPr fontAlgn="base"/>
            <a:r>
              <a:rPr lang="fr-FR" altLang="ko-KR" dirty="0"/>
              <a:t>-- T-SQL</a:t>
            </a:r>
            <a:br>
              <a:rPr lang="fr-FR" altLang="ko-KR" dirty="0"/>
            </a:br>
            <a:r>
              <a:rPr lang="fr-FR" altLang="ko-KR" dirty="0"/>
              <a:t>SELECT T1.A,T1.B, T2.C</a:t>
            </a:r>
            <a:br>
              <a:rPr lang="fr-FR" altLang="ko-KR" dirty="0"/>
            </a:br>
            <a:r>
              <a:rPr lang="fr-FR" altLang="ko-KR" dirty="0"/>
              <a:t>FROM T1 , T2</a:t>
            </a:r>
            <a:br>
              <a:rPr lang="fr-FR" altLang="ko-KR" dirty="0"/>
            </a:br>
            <a:r>
              <a:rPr lang="fr-FR" altLang="ko-KR" dirty="0"/>
              <a:t>WHERE  T1.A = T2.A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7992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처리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테이블이 공통요소를 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636912"/>
            <a:ext cx="223224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Join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943523"/>
            <a:ext cx="356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조건에 부합하지 않는 행까지도 포함시켜 결합하는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3861048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-- LEFT OUTER JOIN  : </a:t>
            </a:r>
            <a:r>
              <a:rPr lang="ko-KR" altLang="en-US" dirty="0"/>
              <a:t>좌측을 기준</a:t>
            </a:r>
            <a:br>
              <a:rPr lang="ko-KR" altLang="en-US" dirty="0"/>
            </a:br>
            <a:r>
              <a:rPr lang="en-US" altLang="ko-KR" dirty="0"/>
              <a:t>-- ANSI SQL</a:t>
            </a:r>
            <a:br>
              <a:rPr lang="en-US" altLang="ko-KR" dirty="0"/>
            </a:br>
            <a:r>
              <a:rPr lang="en-US" altLang="ko-KR" dirty="0"/>
              <a:t>SELECT T1.A,T1.B, T2.C</a:t>
            </a:r>
            <a:br>
              <a:rPr lang="en-US" altLang="ko-KR" dirty="0"/>
            </a:br>
            <a:r>
              <a:rPr lang="en-US" altLang="ko-KR" dirty="0"/>
              <a:t>FROM T1 LEFT  OUTER JOIN T2 ON </a:t>
            </a:r>
            <a:r>
              <a:rPr lang="en-US" altLang="ko-KR" dirty="0" smtClean="0"/>
              <a:t>T1.A=T2.A</a:t>
            </a:r>
          </a:p>
          <a:p>
            <a:pPr fontAlgn="base"/>
            <a:r>
              <a:rPr lang="en-US" altLang="ko-KR" dirty="0" smtClean="0"/>
              <a:t>-- T-SQL(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에서 미 작동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SELECT T1.A,T1.B, T2.C</a:t>
            </a:r>
            <a:br>
              <a:rPr lang="en-US" altLang="ko-KR" dirty="0" smtClean="0"/>
            </a:br>
            <a:r>
              <a:rPr lang="en-US" altLang="ko-KR" dirty="0" smtClean="0"/>
              <a:t>FROM T1 , T2</a:t>
            </a:r>
            <a:br>
              <a:rPr lang="en-US" altLang="ko-KR" dirty="0" smtClean="0"/>
            </a:br>
            <a:r>
              <a:rPr lang="en-US" altLang="ko-KR" dirty="0" smtClean="0"/>
              <a:t>WHERE  T1.A  *= T2.A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25185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조인 처리 </a:t>
            </a:r>
            <a:r>
              <a:rPr lang="en-US" altLang="ko-KR" dirty="0" smtClean="0"/>
              <a:t>: outer join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테이블이 요소 처리</a:t>
            </a:r>
            <a:endParaRPr lang="ko-KR" altLang="en-US" sz="28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284984"/>
            <a:ext cx="7458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412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 Join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6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inner join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두 테이블이 공통요소를 처리</a:t>
            </a:r>
            <a:endParaRPr lang="ko-KR" altLang="en-US" sz="28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780927"/>
            <a:ext cx="7820025" cy="39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8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78145</TotalTime>
  <Words>2630</Words>
  <Application>Microsoft Office PowerPoint</Application>
  <PresentationFormat>화면 슬라이드 쇼(4:3)</PresentationFormat>
  <Paragraphs>379</Paragraphs>
  <Slides>115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16" baseType="lpstr">
      <vt:lpstr>가을</vt:lpstr>
      <vt:lpstr>Python  sqlite 기초 이해 </vt:lpstr>
      <vt:lpstr>DB 생성하기 </vt:lpstr>
      <vt:lpstr>Sqlite3 모듈</vt:lpstr>
      <vt:lpstr> sqlite3 모듈</vt:lpstr>
      <vt:lpstr> sqlite 버전 확인 </vt:lpstr>
      <vt:lpstr>DBServer 구동</vt:lpstr>
      <vt:lpstr> DB 연결  : DBBrowser 툴로 보기</vt:lpstr>
      <vt:lpstr>Sqlite3.connect</vt:lpstr>
      <vt:lpstr> DB 생성 및 연결  : connect</vt:lpstr>
      <vt:lpstr>Sqlite3.cursor </vt:lpstr>
      <vt:lpstr>  cursor.excute</vt:lpstr>
      <vt:lpstr>  table 생성</vt:lpstr>
      <vt:lpstr>  table 삭제</vt:lpstr>
      <vt:lpstr>데이터 타입</vt:lpstr>
      <vt:lpstr>  데이터 타입</vt:lpstr>
      <vt:lpstr>키워드</vt:lpstr>
      <vt:lpstr>  constraint : not null</vt:lpstr>
      <vt:lpstr>제한자</vt:lpstr>
      <vt:lpstr>  constraint : not null</vt:lpstr>
      <vt:lpstr>  constraint : default</vt:lpstr>
      <vt:lpstr>  constraint : unique</vt:lpstr>
      <vt:lpstr>  constraint : primary</vt:lpstr>
      <vt:lpstr>  constraint : check</vt:lpstr>
      <vt:lpstr>수학 연산자</vt:lpstr>
      <vt:lpstr>  사칙연산</vt:lpstr>
      <vt:lpstr>  비교연산</vt:lpstr>
      <vt:lpstr>  논리연산</vt:lpstr>
      <vt:lpstr>  비트연산</vt:lpstr>
      <vt:lpstr>Glob 연산</vt:lpstr>
      <vt:lpstr>   GLOB 연산 </vt:lpstr>
      <vt:lpstr>   GLOB 연산 예시 </vt:lpstr>
      <vt:lpstr>expression</vt:lpstr>
      <vt:lpstr>  Boolean Expressions</vt:lpstr>
      <vt:lpstr>Transaction 처리 </vt:lpstr>
      <vt:lpstr>  transaction의 특징</vt:lpstr>
      <vt:lpstr>  transaction 처리 : 성공</vt:lpstr>
      <vt:lpstr>  transaction 처리 : 해제</vt:lpstr>
      <vt:lpstr>dB 기본 조작하기 </vt:lpstr>
      <vt:lpstr>칼럼명을 대체하기</vt:lpstr>
      <vt:lpstr>  sql 문장 : 값을 데이터로 대체</vt:lpstr>
      <vt:lpstr>insert</vt:lpstr>
      <vt:lpstr>  sql 문장 : insert</vt:lpstr>
      <vt:lpstr>  recode 삽입</vt:lpstr>
      <vt:lpstr>  recode 삽입 : bulk insert</vt:lpstr>
      <vt:lpstr>칼럼/테이블명 변경 사용</vt:lpstr>
      <vt:lpstr>  alias : 별칭</vt:lpstr>
      <vt:lpstr> distinct 키워드</vt:lpstr>
      <vt:lpstr> distinct 키워드</vt:lpstr>
      <vt:lpstr>select</vt:lpstr>
      <vt:lpstr>  sql 문장 : select</vt:lpstr>
      <vt:lpstr>  recode 조회 : fetchone</vt:lpstr>
      <vt:lpstr>  recode 조회 : fetchall</vt:lpstr>
      <vt:lpstr>  recode 조회 : cursor로 조회</vt:lpstr>
      <vt:lpstr>update</vt:lpstr>
      <vt:lpstr>  sql 문장 : update</vt:lpstr>
      <vt:lpstr>  recode 갱신</vt:lpstr>
      <vt:lpstr>  recode 갱신 : 복수건</vt:lpstr>
      <vt:lpstr>delete</vt:lpstr>
      <vt:lpstr>  sql 문장 : delete</vt:lpstr>
      <vt:lpstr>  recode 삭제 </vt:lpstr>
      <vt:lpstr>조건절 로직 처리하기 </vt:lpstr>
      <vt:lpstr>조건 처리 기준</vt:lpstr>
      <vt:lpstr>  where/having </vt:lpstr>
      <vt:lpstr>Where 절 : 조건</vt:lpstr>
      <vt:lpstr>  조건절 : and</vt:lpstr>
      <vt:lpstr>  조건절 : or</vt:lpstr>
      <vt:lpstr>  조건절 :  between</vt:lpstr>
      <vt:lpstr>  조건절 :  like _ : 한 단어</vt:lpstr>
      <vt:lpstr>  조건절 :  like % : 여러 단어</vt:lpstr>
      <vt:lpstr>Limit 처리</vt:lpstr>
      <vt:lpstr>  limit 키워드</vt:lpstr>
      <vt:lpstr>  select 이후 개수 제한</vt:lpstr>
      <vt:lpstr> where절에 like 조건</vt:lpstr>
      <vt:lpstr>Order by</vt:lpstr>
      <vt:lpstr>  orderby: 올림차순(ASC)</vt:lpstr>
      <vt:lpstr>  orderby: 내림차순(DESC)</vt:lpstr>
      <vt:lpstr>  where 조건절 이후 orderby</vt:lpstr>
      <vt:lpstr>Group by</vt:lpstr>
      <vt:lpstr>  groupby</vt:lpstr>
      <vt:lpstr>  where 절 이후 groupby</vt:lpstr>
      <vt:lpstr>Group by : having 조건</vt:lpstr>
      <vt:lpstr>  groupby having 조건절</vt:lpstr>
      <vt:lpstr>subquery 처리하기 </vt:lpstr>
      <vt:lpstr> 하위 쿼리  처리 규칙은?</vt:lpstr>
      <vt:lpstr>  하위쿼리 문법 : select</vt:lpstr>
      <vt:lpstr>  하위쿼리 문법 : update</vt:lpstr>
      <vt:lpstr>  하위쿼리 문법 : insert</vt:lpstr>
      <vt:lpstr>  하위쿼리 문법 : delete</vt:lpstr>
      <vt:lpstr>조인하기 </vt:lpstr>
      <vt:lpstr>조인 처리 기본</vt:lpstr>
      <vt:lpstr>  departmetn table</vt:lpstr>
      <vt:lpstr>  employee table</vt:lpstr>
      <vt:lpstr>  조인 연산</vt:lpstr>
      <vt:lpstr>  조인 연산 : 조건</vt:lpstr>
      <vt:lpstr>  조인 처리</vt:lpstr>
      <vt:lpstr>  조인 처리</vt:lpstr>
      <vt:lpstr>  조인 처리 : outer join</vt:lpstr>
      <vt:lpstr>Inner Join 처리</vt:lpstr>
      <vt:lpstr>  inner join</vt:lpstr>
      <vt:lpstr>  where절로 처리</vt:lpstr>
      <vt:lpstr>  inner join : natural join </vt:lpstr>
      <vt:lpstr>  inner join : natural join 결과 </vt:lpstr>
      <vt:lpstr>Outer Join 처리</vt:lpstr>
      <vt:lpstr>  outer join : left</vt:lpstr>
      <vt:lpstr>  outer join : left 처리결과</vt:lpstr>
      <vt:lpstr>  right/full outer join : 미지원</vt:lpstr>
      <vt:lpstr>Union 처리하기 </vt:lpstr>
      <vt:lpstr>  Union </vt:lpstr>
      <vt:lpstr>  Union  : 결과</vt:lpstr>
      <vt:lpstr>  Union all</vt:lpstr>
      <vt:lpstr>  Union all : 결과</vt:lpstr>
      <vt:lpstr>함수 이용하기 </vt:lpstr>
      <vt:lpstr>문자열 조작함수</vt:lpstr>
      <vt:lpstr>  함수 1</vt:lpstr>
      <vt:lpstr>  length 함수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799</cp:revision>
  <dcterms:created xsi:type="dcterms:W3CDTF">2015-12-01T07:34:30Z</dcterms:created>
  <dcterms:modified xsi:type="dcterms:W3CDTF">2017-02-21T08:37:45Z</dcterms:modified>
</cp:coreProperties>
</file>