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07"/>
  </p:notesMasterIdLst>
  <p:sldIdLst>
    <p:sldId id="256" r:id="rId2"/>
    <p:sldId id="1201" r:id="rId3"/>
    <p:sldId id="1193" r:id="rId4"/>
    <p:sldId id="1194" r:id="rId5"/>
    <p:sldId id="1195" r:id="rId6"/>
    <p:sldId id="1196" r:id="rId7"/>
    <p:sldId id="1197" r:id="rId8"/>
    <p:sldId id="1198" r:id="rId9"/>
    <p:sldId id="1202" r:id="rId10"/>
    <p:sldId id="1200" r:id="rId11"/>
    <p:sldId id="1199" r:id="rId12"/>
    <p:sldId id="1170" r:id="rId13"/>
    <p:sldId id="1051" r:id="rId14"/>
    <p:sldId id="1056" r:id="rId15"/>
    <p:sldId id="1085" r:id="rId16"/>
    <p:sldId id="1076" r:id="rId17"/>
    <p:sldId id="1077" r:id="rId18"/>
    <p:sldId id="1079" r:id="rId19"/>
    <p:sldId id="1080" r:id="rId20"/>
    <p:sldId id="1078" r:id="rId21"/>
    <p:sldId id="1083" r:id="rId22"/>
    <p:sldId id="1081" r:id="rId23"/>
    <p:sldId id="1084" r:id="rId24"/>
    <p:sldId id="1034" r:id="rId25"/>
    <p:sldId id="1036" r:id="rId26"/>
    <p:sldId id="1127" r:id="rId27"/>
    <p:sldId id="1161" r:id="rId28"/>
    <p:sldId id="1162" r:id="rId29"/>
    <p:sldId id="1163" r:id="rId30"/>
    <p:sldId id="1167" r:id="rId31"/>
    <p:sldId id="1164" r:id="rId32"/>
    <p:sldId id="1165" r:id="rId33"/>
    <p:sldId id="1166" r:id="rId34"/>
    <p:sldId id="1130" r:id="rId35"/>
    <p:sldId id="1131" r:id="rId36"/>
    <p:sldId id="1132" r:id="rId37"/>
    <p:sldId id="1133" r:id="rId38"/>
    <p:sldId id="1168" r:id="rId39"/>
    <p:sldId id="1169" r:id="rId40"/>
    <p:sldId id="1134" r:id="rId41"/>
    <p:sldId id="1180" r:id="rId42"/>
    <p:sldId id="1208" r:id="rId43"/>
    <p:sldId id="1207" r:id="rId44"/>
    <p:sldId id="1189" r:id="rId45"/>
    <p:sldId id="1190" r:id="rId46"/>
    <p:sldId id="1209" r:id="rId47"/>
    <p:sldId id="1181" r:id="rId48"/>
    <p:sldId id="1192" r:id="rId49"/>
    <p:sldId id="1203" r:id="rId50"/>
    <p:sldId id="1206" r:id="rId51"/>
    <p:sldId id="1182" r:id="rId52"/>
    <p:sldId id="1205" r:id="rId53"/>
    <p:sldId id="1135" r:id="rId54"/>
    <p:sldId id="1139" r:id="rId55"/>
    <p:sldId id="1204" r:id="rId56"/>
    <p:sldId id="1183" r:id="rId57"/>
    <p:sldId id="1159" r:id="rId58"/>
    <p:sldId id="1186" r:id="rId59"/>
    <p:sldId id="1160" r:id="rId60"/>
    <p:sldId id="1089" r:id="rId61"/>
    <p:sldId id="1090" r:id="rId62"/>
    <p:sldId id="1091" r:id="rId63"/>
    <p:sldId id="1092" r:id="rId64"/>
    <p:sldId id="1093" r:id="rId65"/>
    <p:sldId id="1094" r:id="rId66"/>
    <p:sldId id="1095" r:id="rId67"/>
    <p:sldId id="1096" r:id="rId68"/>
    <p:sldId id="1097" r:id="rId69"/>
    <p:sldId id="1098" r:id="rId70"/>
    <p:sldId id="1099" r:id="rId71"/>
    <p:sldId id="1100" r:id="rId72"/>
    <p:sldId id="1101" r:id="rId73"/>
    <p:sldId id="1102" r:id="rId74"/>
    <p:sldId id="1103" r:id="rId75"/>
    <p:sldId id="1104" r:id="rId76"/>
    <p:sldId id="1105" r:id="rId77"/>
    <p:sldId id="1106" r:id="rId78"/>
    <p:sldId id="1107" r:id="rId79"/>
    <p:sldId id="1108" r:id="rId80"/>
    <p:sldId id="1109" r:id="rId81"/>
    <p:sldId id="1110" r:id="rId82"/>
    <p:sldId id="1111" r:id="rId83"/>
    <p:sldId id="1112" r:id="rId84"/>
    <p:sldId id="1113" r:id="rId85"/>
    <p:sldId id="1114" r:id="rId86"/>
    <p:sldId id="1115" r:id="rId87"/>
    <p:sldId id="1116" r:id="rId88"/>
    <p:sldId id="1117" r:id="rId89"/>
    <p:sldId id="1118" r:id="rId90"/>
    <p:sldId id="1119" r:id="rId91"/>
    <p:sldId id="1120" r:id="rId92"/>
    <p:sldId id="1121" r:id="rId93"/>
    <p:sldId id="1122" r:id="rId94"/>
    <p:sldId id="1123" r:id="rId95"/>
    <p:sldId id="1124" r:id="rId96"/>
    <p:sldId id="1125" r:id="rId97"/>
    <p:sldId id="1126" r:id="rId98"/>
    <p:sldId id="1176" r:id="rId99"/>
    <p:sldId id="1178" r:id="rId100"/>
    <p:sldId id="1179" r:id="rId101"/>
    <p:sldId id="1171" r:id="rId102"/>
    <p:sldId id="1175" r:id="rId103"/>
    <p:sldId id="1172" r:id="rId104"/>
    <p:sldId id="1173" r:id="rId105"/>
    <p:sldId id="1174" r:id="rId10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7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문자열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Text Sequence </a:t>
            </a:r>
            <a:r>
              <a:rPr lang="ko-KR" altLang="en-US" dirty="0" smtClean="0"/>
              <a:t>타입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Python Text Sequence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, bytes, </a:t>
            </a:r>
            <a:r>
              <a:rPr lang="en-US" altLang="ko-KR" dirty="0" err="1" smtClean="0"/>
              <a:t>bytearray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들에 대한 관계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331640" y="3005454"/>
            <a:ext cx="5976664" cy="3116391"/>
            <a:chOff x="467544" y="2996952"/>
            <a:chExt cx="6840760" cy="3116391"/>
          </a:xfrm>
        </p:grpSpPr>
        <p:sp>
          <p:nvSpPr>
            <p:cNvPr id="4" name="직사각형 3"/>
            <p:cNvSpPr/>
            <p:nvPr/>
          </p:nvSpPr>
          <p:spPr>
            <a:xfrm>
              <a:off x="467544" y="4068756"/>
              <a:ext cx="1872208" cy="936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Text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418043" y="2996952"/>
              <a:ext cx="1872208" cy="936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str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418043" y="4085456"/>
              <a:ext cx="1872208" cy="936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bytes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436096" y="5177239"/>
              <a:ext cx="1872208" cy="936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bytearray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915816" y="3356992"/>
              <a:ext cx="1872208" cy="936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Unicode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12976" y="4709187"/>
              <a:ext cx="1872208" cy="936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Bytes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꺾인 연결선 11"/>
            <p:cNvCxnSpPr>
              <a:stCxn id="4" idx="3"/>
              <a:endCxn id="10" idx="1"/>
            </p:cNvCxnSpPr>
            <p:nvPr/>
          </p:nvCxnSpPr>
          <p:spPr>
            <a:xfrm flipV="1">
              <a:off x="2339752" y="3825044"/>
              <a:ext cx="576064" cy="7117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4" idx="3"/>
              <a:endCxn id="11" idx="1"/>
            </p:cNvCxnSpPr>
            <p:nvPr/>
          </p:nvCxnSpPr>
          <p:spPr>
            <a:xfrm>
              <a:off x="2339752" y="4536808"/>
              <a:ext cx="573224" cy="64043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stCxn id="10" idx="3"/>
              <a:endCxn id="7" idx="1"/>
            </p:cNvCxnSpPr>
            <p:nvPr/>
          </p:nvCxnSpPr>
          <p:spPr>
            <a:xfrm flipV="1">
              <a:off x="4788024" y="3465004"/>
              <a:ext cx="630019" cy="36004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>
              <a:stCxn id="11" idx="3"/>
              <a:endCxn id="8" idx="1"/>
            </p:cNvCxnSpPr>
            <p:nvPr/>
          </p:nvCxnSpPr>
          <p:spPr>
            <a:xfrm flipV="1">
              <a:off x="4785184" y="4553508"/>
              <a:ext cx="632859" cy="62373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11" idx="3"/>
              <a:endCxn id="9" idx="1"/>
            </p:cNvCxnSpPr>
            <p:nvPr/>
          </p:nvCxnSpPr>
          <p:spPr>
            <a:xfrm>
              <a:off x="4785184" y="5177239"/>
              <a:ext cx="650912" cy="46805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3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BytesIO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58417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800" dirty="0" smtClean="0"/>
              <a:t>binary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/bytes </a:t>
            </a:r>
            <a:r>
              <a:rPr lang="ko-KR" altLang="en-US" sz="2800" dirty="0" smtClean="0"/>
              <a:t>파일처리 처리하기 위해 사용 </a:t>
            </a:r>
            <a:endParaRPr lang="en-US" altLang="ko-KR" sz="28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100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854153"/>
            <a:ext cx="5256787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2831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4038600"/>
            <a:ext cx="8515672" cy="1828800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dirty="0" smtClean="0"/>
              <a:t>String</a:t>
            </a:r>
            <a:br>
              <a:rPr lang="en-US" altLang="ko-KR" sz="6000" dirty="0" smtClean="0"/>
            </a:br>
            <a:r>
              <a:rPr lang="ko-KR" altLang="en-US" sz="6000" dirty="0" smtClean="0"/>
              <a:t>모</a:t>
            </a:r>
            <a:r>
              <a:rPr lang="ko-KR" altLang="en-US" sz="6000" dirty="0"/>
              <a:t>듈</a:t>
            </a:r>
          </a:p>
        </p:txBody>
      </p:sp>
    </p:spTree>
    <p:extLst>
      <p:ext uri="{BB962C8B-B14F-4D97-AF65-F5344CB8AC3E}">
        <p14:creationId xmlns:p14="http://schemas.microsoft.com/office/powerpoint/2010/main" val="38615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모듈의 문자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string </a:t>
            </a:r>
            <a:r>
              <a:rPr lang="ko-KR" altLang="en-US" dirty="0" smtClean="0"/>
              <a:t>모듈에서 관리하는 문자들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8132390" cy="421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2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Template class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템플릿에 문자열을 넣고 그 문자열에 </a:t>
            </a:r>
            <a:r>
              <a:rPr lang="en-US" altLang="ko-KR" dirty="0" smtClean="0"/>
              <a:t>$</a:t>
            </a:r>
            <a:r>
              <a:rPr lang="ko-KR" altLang="en-US" dirty="0" err="1" smtClean="0"/>
              <a:t>변수명을</a:t>
            </a:r>
            <a:r>
              <a:rPr lang="ko-KR" altLang="en-US" dirty="0" smtClean="0"/>
              <a:t> 부여한 후에 이를 대체하면 사용가능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3501008"/>
            <a:ext cx="446722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44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Template : </a:t>
            </a:r>
            <a:r>
              <a:rPr lang="ko-KR" altLang="en-US" dirty="0" smtClean="0"/>
              <a:t>예외발생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템플릿에 정해진 변수를 모든 지정하지 않으면 오류처리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36912"/>
            <a:ext cx="5688632" cy="389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58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Template : </a:t>
            </a:r>
            <a:r>
              <a:rPr lang="en-US" altLang="ko-KR" dirty="0" err="1" smtClean="0"/>
              <a:t>safe_substitute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템플릿에 정해진 변수를 모든 지정하지 않으면 오류처리가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발생하므로 </a:t>
            </a:r>
            <a:r>
              <a:rPr lang="en-US" altLang="ko-KR" dirty="0" err="1" smtClean="0"/>
              <a:t>safe_substitute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처리하면 예외가 발생하지 않음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580" y="4005064"/>
            <a:ext cx="512445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32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Text Sequence </a:t>
            </a:r>
            <a:r>
              <a:rPr lang="ko-KR" altLang="en-US" dirty="0" smtClean="0"/>
              <a:t>타입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갱신유무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Text Sequence </a:t>
            </a:r>
            <a:r>
              <a:rPr lang="ko-KR" altLang="en-US" dirty="0" smtClean="0"/>
              <a:t>타입들이  갱신유무 즉 </a:t>
            </a:r>
            <a:r>
              <a:rPr lang="en-US" altLang="ko-KR" dirty="0" smtClean="0"/>
              <a:t>mutable/immutable </a:t>
            </a:r>
            <a:r>
              <a:rPr lang="ko-KR" altLang="en-US" dirty="0" smtClean="0"/>
              <a:t>여부 확인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52936"/>
            <a:ext cx="5400599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67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38600"/>
            <a:ext cx="8371656" cy="1828800"/>
          </a:xfrm>
        </p:spPr>
        <p:txBody>
          <a:bodyPr>
            <a:noAutofit/>
          </a:bodyPr>
          <a:lstStyle/>
          <a:p>
            <a:pPr algn="r"/>
            <a:r>
              <a:rPr lang="en-US" altLang="ko-KR" sz="6000" dirty="0" smtClean="0"/>
              <a:t>Bytes/</a:t>
            </a:r>
            <a:br>
              <a:rPr lang="en-US" altLang="ko-KR" sz="6000" dirty="0" smtClean="0"/>
            </a:br>
            <a:r>
              <a:rPr lang="en-US" altLang="ko-KR" sz="6000" dirty="0" err="1" smtClean="0"/>
              <a:t>bytearray</a:t>
            </a:r>
            <a:r>
              <a:rPr lang="ko-KR" altLang="en-US" sz="6000" dirty="0" smtClean="0"/>
              <a:t> 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data type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5196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bytes </a:t>
            </a:r>
            <a:r>
              <a:rPr lang="en-US" altLang="ko-KR" dirty="0"/>
              <a:t>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48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Bytes type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type</a:t>
            </a:r>
            <a:r>
              <a:rPr lang="ko-KR" altLang="en-US" dirty="0"/>
              <a:t> </a:t>
            </a:r>
            <a:r>
              <a:rPr lang="ko-KR" altLang="en-US" dirty="0" smtClean="0"/>
              <a:t>속성비교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Bytes </a:t>
            </a:r>
            <a:r>
              <a:rPr lang="ko-KR" altLang="en-US" dirty="0" smtClean="0"/>
              <a:t>타입과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타입의 속성을 비교하면 동일한 결과가 나옴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40968"/>
            <a:ext cx="396044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45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Immutable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Bytes </a:t>
            </a:r>
            <a:r>
              <a:rPr lang="ko-KR" altLang="en-US" dirty="0" smtClean="0"/>
              <a:t>타입은 불변으로 값을 할당하면 </a:t>
            </a:r>
            <a:r>
              <a:rPr lang="en-US" altLang="ko-KR" dirty="0" err="1" smtClean="0"/>
              <a:t>typeerror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발생함 변경하고 싶을 경우는 </a:t>
            </a:r>
            <a:r>
              <a:rPr lang="en-US" altLang="ko-KR" dirty="0" err="1" smtClean="0"/>
              <a:t>bytearray</a:t>
            </a:r>
            <a:r>
              <a:rPr lang="ko-KR" altLang="en-US" dirty="0" smtClean="0"/>
              <a:t>로 정의해야 함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40968"/>
            <a:ext cx="5791200" cy="3457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16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bytearry</a:t>
            </a:r>
            <a:r>
              <a:rPr lang="en-US" altLang="ko-KR" dirty="0" smtClean="0"/>
              <a:t> </a:t>
            </a:r>
            <a:r>
              <a:rPr lang="en-US" altLang="ko-KR" dirty="0"/>
              <a:t>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0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str</a:t>
            </a:r>
            <a:r>
              <a:rPr lang="en-US" altLang="ko-KR" dirty="0" smtClean="0"/>
              <a:t> type</a:t>
            </a:r>
            <a:r>
              <a:rPr lang="ko-KR" altLang="en-US" dirty="0"/>
              <a:t> </a:t>
            </a:r>
            <a:r>
              <a:rPr lang="ko-KR" altLang="en-US" dirty="0" smtClean="0"/>
              <a:t>속성비교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Bytearray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타입과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타입의 속성을 비교하면 상이한 </a:t>
            </a:r>
            <a:r>
              <a:rPr lang="ko-KR" altLang="en-US" dirty="0" err="1" smtClean="0"/>
              <a:t>메소드들이</a:t>
            </a:r>
            <a:r>
              <a:rPr lang="ko-KR" altLang="en-US" dirty="0" smtClean="0"/>
              <a:t> 나옴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96952"/>
            <a:ext cx="4536504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6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Bytearray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Bytearray</a:t>
            </a:r>
            <a:r>
              <a:rPr lang="ko-KR" altLang="en-US" dirty="0" smtClean="0"/>
              <a:t>는 한 바이트 단위로 배열을 구성함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Bytearray</a:t>
            </a:r>
            <a:r>
              <a:rPr lang="ko-KR" altLang="en-US" dirty="0" smtClean="0"/>
              <a:t>를 생성하고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확</a:t>
            </a:r>
            <a:r>
              <a:rPr lang="ko-KR" altLang="en-US" dirty="0"/>
              <a:t>인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645024"/>
            <a:ext cx="365760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7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Bytearray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Bytearray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타입도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로 접근해서 결과를 조회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결과값은 숫자로 표시 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24944"/>
            <a:ext cx="403244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8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38600"/>
            <a:ext cx="8371656" cy="1828800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dirty="0" smtClean="0"/>
              <a:t>Text</a:t>
            </a:r>
            <a:br>
              <a:rPr lang="en-US" altLang="ko-KR" sz="6000" dirty="0" smtClean="0"/>
            </a:br>
            <a:r>
              <a:rPr lang="en-US" altLang="ko-KR" sz="6000" dirty="0" smtClean="0"/>
              <a:t>Sequence</a:t>
            </a:r>
            <a:br>
              <a:rPr lang="en-US" altLang="ko-KR" sz="6000" dirty="0" smtClean="0"/>
            </a:br>
            <a:r>
              <a:rPr lang="en-US" altLang="ko-KR" sz="6000" dirty="0" smtClean="0"/>
              <a:t>class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5606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Bytearray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Bytearray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타입도 </a:t>
            </a:r>
            <a:r>
              <a:rPr lang="en-US" altLang="ko-KR" dirty="0" smtClean="0"/>
              <a:t>insert </a:t>
            </a:r>
            <a:r>
              <a:rPr lang="ko-KR" altLang="en-US" dirty="0" err="1" smtClean="0"/>
              <a:t>메소드로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52936"/>
            <a:ext cx="410445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11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Bytearray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 갱신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Bytearray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타입도 </a:t>
            </a:r>
            <a:r>
              <a:rPr lang="ko-KR" altLang="en-US" dirty="0" err="1" smtClean="0"/>
              <a:t>갱신시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숫자로 처리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56992"/>
            <a:ext cx="3816424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3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Bytearray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슬라이</a:t>
            </a:r>
            <a:r>
              <a:rPr lang="ko-KR" altLang="en-US" dirty="0" err="1"/>
              <a:t>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Bytearray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타입도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처리하고 </a:t>
            </a:r>
            <a:r>
              <a:rPr lang="ko-KR" altLang="en-US" dirty="0" err="1" smtClean="0"/>
              <a:t>슬라이스된</a:t>
            </a:r>
            <a:r>
              <a:rPr lang="ko-KR" altLang="en-US" dirty="0"/>
              <a:t> </a:t>
            </a:r>
            <a:r>
              <a:rPr lang="ko-KR" altLang="en-US" dirty="0" smtClean="0"/>
              <a:t>부분을 갱신 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12976"/>
            <a:ext cx="36861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08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Bytearray</a:t>
            </a:r>
            <a:r>
              <a:rPr lang="en-US" altLang="ko-KR" dirty="0" smtClean="0"/>
              <a:t> sort/reverse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Bytearray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타입에 대한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96" y="3284984"/>
            <a:ext cx="33242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00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Encode/decode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88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ascii</a:t>
            </a:r>
            <a:r>
              <a:rPr lang="en-US" altLang="ko-KR" dirty="0" smtClean="0"/>
              <a:t>-&gt;utf-8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ascii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</a:t>
            </a:r>
            <a:r>
              <a:rPr lang="ko-KR" altLang="en-US" dirty="0"/>
              <a:t>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utf-8</a:t>
            </a:r>
            <a:r>
              <a:rPr lang="ko-KR" altLang="en-US" dirty="0" smtClean="0"/>
              <a:t>로 전환한 후 한번 더 </a:t>
            </a:r>
            <a:r>
              <a:rPr lang="en-US" altLang="ko-KR" dirty="0" smtClean="0"/>
              <a:t>encoding </a:t>
            </a:r>
            <a:r>
              <a:rPr lang="ko-KR" altLang="en-US" dirty="0" smtClean="0"/>
              <a:t>처리해야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타입이 됨</a:t>
            </a:r>
            <a:endParaRPr lang="en-US" altLang="ko-KR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539552" y="3325552"/>
            <a:ext cx="4362603" cy="2376264"/>
            <a:chOff x="94932" y="3284984"/>
            <a:chExt cx="8911845" cy="2376264"/>
          </a:xfrm>
        </p:grpSpPr>
        <p:sp>
          <p:nvSpPr>
            <p:cNvPr id="3" name="직사각형 2"/>
            <p:cNvSpPr/>
            <p:nvPr/>
          </p:nvSpPr>
          <p:spPr>
            <a:xfrm>
              <a:off x="2483768" y="3284984"/>
              <a:ext cx="424847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Utf-8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483768" y="4725144"/>
              <a:ext cx="424847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ascii</a:t>
              </a:r>
              <a:endParaRPr lang="ko-KR" altLang="en-US" dirty="0"/>
            </a:p>
          </p:txBody>
        </p:sp>
        <p:sp>
          <p:nvSpPr>
            <p:cNvPr id="5" name="아래로 구부러진 화살표 4"/>
            <p:cNvSpPr/>
            <p:nvPr/>
          </p:nvSpPr>
          <p:spPr>
            <a:xfrm rot="6335042">
              <a:off x="6666516" y="4050374"/>
              <a:ext cx="1216152" cy="731520"/>
            </a:xfrm>
            <a:prstGeom prst="curvedDownArrow">
              <a:avLst>
                <a:gd name="adj1" fmla="val 25000"/>
                <a:gd name="adj2" fmla="val 46951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아래로 구부러진 화살표 8"/>
            <p:cNvSpPr/>
            <p:nvPr/>
          </p:nvSpPr>
          <p:spPr>
            <a:xfrm rot="17163697">
              <a:off x="1355972" y="3991934"/>
              <a:ext cx="1216152" cy="73152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55570" y="4277634"/>
              <a:ext cx="1851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encoding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4932" y="4277634"/>
              <a:ext cx="2059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decoding</a:t>
              </a:r>
              <a:endParaRPr lang="ko-KR" altLang="en-US" sz="1200" dirty="0"/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902" y="3279812"/>
            <a:ext cx="2895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98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38600"/>
            <a:ext cx="8371656" cy="1828800"/>
          </a:xfrm>
        </p:spPr>
        <p:txBody>
          <a:bodyPr>
            <a:noAutofit/>
          </a:bodyPr>
          <a:lstStyle/>
          <a:p>
            <a:pPr algn="r"/>
            <a:r>
              <a:rPr lang="en-US" altLang="ko-KR" sz="6000" dirty="0" smtClean="0"/>
              <a:t>string</a:t>
            </a:r>
            <a:r>
              <a:rPr lang="ko-KR" altLang="en-US" sz="6000" dirty="0" smtClean="0"/>
              <a:t> 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data type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6220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문자열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0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Builtin</a:t>
            </a:r>
            <a:r>
              <a:rPr lang="en-US" altLang="ko-KR" dirty="0" smtClean="0"/>
              <a:t> type </a:t>
            </a:r>
            <a:r>
              <a:rPr lang="ko-KR" altLang="en-US" dirty="0" smtClean="0"/>
              <a:t>특</a:t>
            </a:r>
            <a:r>
              <a:rPr lang="ko-KR" altLang="en-US" dirty="0"/>
              <a:t>성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3672408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dirty="0" smtClean="0"/>
              <a:t>객체 내부에 정해진 값이 변경이 가능한지를 구분 </a:t>
            </a:r>
            <a:endParaRPr lang="en-US" altLang="ko-KR" dirty="0" smtClean="0"/>
          </a:p>
          <a:p>
            <a:pPr marL="594360" lvl="2" indent="0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컨테이너 타입 중에  실제 값이 정해지지 않은 </a:t>
            </a:r>
            <a:endParaRPr lang="en-US" altLang="ko-KR" dirty="0" smtClean="0"/>
          </a:p>
          <a:p>
            <a:pPr marL="59436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경우 요소들을 변경이 가능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변경불가</a:t>
            </a:r>
            <a:r>
              <a:rPr lang="en-US" altLang="ko-KR" dirty="0" smtClean="0"/>
              <a:t>(immutable) :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unicode</a:t>
            </a:r>
            <a:r>
              <a:rPr lang="en-US" altLang="ko-KR" dirty="0" smtClean="0"/>
              <a:t>/bytes,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변경가능</a:t>
            </a:r>
            <a:r>
              <a:rPr lang="en-US" altLang="ko-KR" dirty="0" smtClean="0"/>
              <a:t>(mutable) : bytes-array</a:t>
            </a:r>
          </a:p>
        </p:txBody>
      </p:sp>
    </p:spTree>
    <p:extLst>
      <p:ext uri="{BB962C8B-B14F-4D97-AF65-F5344CB8AC3E}">
        <p14:creationId xmlns:p14="http://schemas.microsoft.com/office/powerpoint/2010/main" val="10310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String </a:t>
            </a:r>
            <a:r>
              <a:rPr lang="en-US" altLang="ko-KR" dirty="0"/>
              <a:t>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6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SEQUENCE </a:t>
            </a:r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6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str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주요 속성과 </a:t>
            </a:r>
            <a:r>
              <a:rPr lang="ko-KR" altLang="en-US" dirty="0" err="1" smtClean="0"/>
              <a:t>메소드들</a:t>
            </a:r>
            <a:endParaRPr lang="en-US" altLang="ko-KR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5886450" cy="399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76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 추가는 새로운 </a:t>
            </a:r>
            <a:r>
              <a:rPr lang="ko-KR" altLang="en-US" dirty="0" err="1" smtClean="0"/>
              <a:t>인스턴스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String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는 기본적으로 새로운 </a:t>
            </a:r>
            <a:r>
              <a:rPr lang="en-US" altLang="ko-KR" dirty="0" smtClean="0"/>
              <a:t>String Instance </a:t>
            </a:r>
            <a:r>
              <a:rPr lang="ko-KR" altLang="en-US" dirty="0" smtClean="0"/>
              <a:t>만드는 것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84984"/>
            <a:ext cx="4032448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77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String-raw string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566481"/>
              </p:ext>
            </p:extLst>
          </p:nvPr>
        </p:nvGraphicFramePr>
        <p:xfrm>
          <a:off x="755576" y="3068960"/>
          <a:ext cx="7488833" cy="1627428"/>
        </p:xfrm>
        <a:graphic>
          <a:graphicData uri="http://schemas.openxmlformats.org/drawingml/2006/table">
            <a:tbl>
              <a:tblPr/>
              <a:tblGrid>
                <a:gridCol w="1078691"/>
                <a:gridCol w="2809741"/>
                <a:gridCol w="3600401"/>
              </a:tblGrid>
              <a:tr h="5732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Operator</a:t>
                      </a:r>
                    </a:p>
                  </a:txBody>
                  <a:tcPr marL="18625" marR="18625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18625" marR="18625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Example</a:t>
                      </a:r>
                    </a:p>
                  </a:txBody>
                  <a:tcPr marL="18625" marR="18625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0541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r/R</a:t>
                      </a:r>
                    </a:p>
                  </a:txBody>
                  <a:tcPr marL="18625" marR="18625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Raw String </a:t>
                      </a:r>
                      <a:r>
                        <a:rPr lang="en-US" sz="1200" dirty="0" smtClean="0">
                          <a:effectLst/>
                        </a:rPr>
                        <a:t>(whitespace </a:t>
                      </a:r>
                      <a:r>
                        <a:rPr lang="ko-KR" altLang="en-US" sz="1200" dirty="0" smtClean="0">
                          <a:effectLst/>
                        </a:rPr>
                        <a:t>등도 문자열 처리</a:t>
                      </a:r>
                      <a:r>
                        <a:rPr lang="en-US" altLang="ko-KR" sz="1200" dirty="0" smtClean="0">
                          <a:effectLst/>
                        </a:rPr>
                        <a:t>)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표시</a:t>
                      </a:r>
                      <a:endParaRPr lang="en-US" sz="1200" dirty="0">
                        <a:effectLst/>
                      </a:endParaRPr>
                    </a:p>
                  </a:txBody>
                  <a:tcPr marL="18625" marR="18625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 print r'\n'   or print R’\n’ </a:t>
                      </a:r>
                      <a:r>
                        <a:rPr lang="en-US" altLang="ko-KR" sz="1200" dirty="0" smtClean="0">
                          <a:effectLst/>
                          <a:sym typeface="Wingdings" panose="05000000000000000000" pitchFamily="2" charset="2"/>
                        </a:rPr>
                        <a:t> ‘\n,</a:t>
                      </a: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  <a:sym typeface="Wingdings" panose="05000000000000000000" pitchFamily="2" charset="2"/>
                        </a:rPr>
                        <a:t> p</a:t>
                      </a:r>
                      <a:r>
                        <a:rPr lang="en-US" altLang="ko-KR" sz="1200" dirty="0" smtClean="0">
                          <a:effectLst/>
                        </a:rPr>
                        <a:t>rint  “\n “ </a:t>
                      </a:r>
                      <a:r>
                        <a:rPr lang="en-US" altLang="ko-KR" sz="1200" dirty="0" smtClean="0">
                          <a:effectLst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dirty="0" err="1" smtClean="0">
                          <a:effectLst/>
                          <a:sym typeface="Wingdings" panose="05000000000000000000" pitchFamily="2" charset="2"/>
                        </a:rPr>
                        <a:t>빈공칸을</a:t>
                      </a:r>
                      <a:r>
                        <a:rPr lang="ko-KR" altLang="en-US" sz="1200" dirty="0" smtClean="0">
                          <a:effectLst/>
                          <a:sym typeface="Wingdings" panose="05000000000000000000" pitchFamily="2" charset="2"/>
                        </a:rPr>
                        <a:t> 출력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fontAlgn="t"/>
                      <a:endParaRPr lang="en-US" altLang="ko-KR" sz="1200" dirty="0">
                        <a:effectLst/>
                      </a:endParaRPr>
                    </a:p>
                  </a:txBody>
                  <a:tcPr marL="18625" marR="18625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문자열 값을 그대로 사용하기 위해 지정해서 사용함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013176"/>
            <a:ext cx="3096344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14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builtin</a:t>
            </a:r>
            <a:r>
              <a:rPr lang="ko-KR" altLang="en-US" dirty="0" smtClean="0"/>
              <a:t>내장함수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s = “python”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684206"/>
              </p:ext>
            </p:extLst>
          </p:nvPr>
        </p:nvGraphicFramePr>
        <p:xfrm>
          <a:off x="755576" y="2492896"/>
          <a:ext cx="7560840" cy="1740160"/>
        </p:xfrm>
        <a:graphic>
          <a:graphicData uri="http://schemas.openxmlformats.org/drawingml/2006/table">
            <a:tbl>
              <a:tblPr/>
              <a:tblGrid>
                <a:gridCol w="1591756"/>
                <a:gridCol w="1591756"/>
                <a:gridCol w="4377328"/>
              </a:tblGrid>
              <a:tr h="2413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max(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max(s)</a:t>
                      </a:r>
                    </a:p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'y'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내의 최고 값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min(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min(s)</a:t>
                      </a:r>
                    </a:p>
                    <a:p>
                      <a:pPr marL="0" algn="ctr" rtl="0" eaLnBrk="1" fontAlgn="t" latinLnBrk="1" hangingPunct="1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'h'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내의 최소 값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(s)</a:t>
                      </a:r>
                    </a:p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문자열 길이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437112"/>
            <a:ext cx="3672408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20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새로 만들기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문자열은 </a:t>
            </a:r>
            <a:r>
              <a:rPr lang="en-US" altLang="ko-KR" dirty="0" smtClean="0"/>
              <a:t>immutable</a:t>
            </a:r>
            <a:r>
              <a:rPr lang="ko-KR" altLang="en-US" dirty="0" smtClean="0"/>
              <a:t>이지</a:t>
            </a:r>
            <a:r>
              <a:rPr lang="ko-KR" altLang="en-US" dirty="0"/>
              <a:t>만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연산자는 새로운 문자열 객체를 만들어 결과를 제공 </a:t>
            </a:r>
            <a:endParaRPr lang="en-US" altLang="ko-KR" dirty="0" smtClean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84984"/>
            <a:ext cx="22860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40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String-operator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09187"/>
              </p:ext>
            </p:extLst>
          </p:nvPr>
        </p:nvGraphicFramePr>
        <p:xfrm>
          <a:off x="539552" y="2060848"/>
          <a:ext cx="7920880" cy="4392488"/>
        </p:xfrm>
        <a:graphic>
          <a:graphicData uri="http://schemas.openxmlformats.org/drawingml/2006/table">
            <a:tbl>
              <a:tblPr/>
              <a:tblGrid>
                <a:gridCol w="1296144"/>
                <a:gridCol w="3816424"/>
                <a:gridCol w="2808312"/>
              </a:tblGrid>
              <a:tr h="3388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Operator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Description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Example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1596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dirty="0">
                          <a:effectLst/>
                        </a:rPr>
                        <a:t>+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Concatenation - Adds values on either side of the operator</a:t>
                      </a:r>
                    </a:p>
                  </a:txBody>
                  <a:tcPr marL="108000" marR="108000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a + b will give </a:t>
                      </a:r>
                      <a:r>
                        <a:rPr lang="en-US" sz="1000" dirty="0" err="1">
                          <a:effectLst/>
                        </a:rPr>
                        <a:t>HelloPython</a:t>
                      </a:r>
                      <a:endParaRPr lang="en-US" sz="1000" dirty="0">
                        <a:effectLst/>
                      </a:endParaRPr>
                    </a:p>
                  </a:txBody>
                  <a:tcPr marL="108000" marR="108000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06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dirty="0">
                          <a:effectLst/>
                        </a:rPr>
                        <a:t>*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Repetition - Creates new strings, concatenating multiple copies of the same string</a:t>
                      </a:r>
                    </a:p>
                  </a:txBody>
                  <a:tcPr marL="108000" marR="108000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a*2 will give -</a:t>
                      </a:r>
                      <a:r>
                        <a:rPr lang="en-US" sz="1000" dirty="0" err="1">
                          <a:effectLst/>
                        </a:rPr>
                        <a:t>HelloHello</a:t>
                      </a:r>
                      <a:endParaRPr lang="en-US" sz="1000" dirty="0">
                        <a:effectLst/>
                      </a:endParaRPr>
                    </a:p>
                  </a:txBody>
                  <a:tcPr marL="108000" marR="108000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87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dirty="0">
                          <a:effectLst/>
                        </a:rPr>
                        <a:t>[]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Slice - Gives the character from the given index</a:t>
                      </a:r>
                    </a:p>
                  </a:txBody>
                  <a:tcPr marL="108000" marR="108000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a[1] will give e</a:t>
                      </a:r>
                    </a:p>
                  </a:txBody>
                  <a:tcPr marL="108000" marR="108000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96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dirty="0">
                          <a:effectLst/>
                        </a:rPr>
                        <a:t>[ : ]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Range Slice - Gives the characters from the given range</a:t>
                      </a:r>
                    </a:p>
                  </a:txBody>
                  <a:tcPr marL="108000" marR="108000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a[1:4] will give ell</a:t>
                      </a:r>
                    </a:p>
                  </a:txBody>
                  <a:tcPr marL="108000" marR="108000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9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in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Membership - Returns true if a character exists in the given string</a:t>
                      </a:r>
                    </a:p>
                  </a:txBody>
                  <a:tcPr marL="108000" marR="108000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H in a will give 1</a:t>
                      </a:r>
                    </a:p>
                  </a:txBody>
                  <a:tcPr marL="108000" marR="108000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0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 smtClean="0">
                          <a:effectLst/>
                        </a:rPr>
                        <a:t> not   </a:t>
                      </a:r>
                      <a:r>
                        <a:rPr lang="en-US" sz="1000" b="1" dirty="0">
                          <a:effectLst/>
                        </a:rPr>
                        <a:t>in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Membership - Returns true if a character does not exist in the given string</a:t>
                      </a:r>
                    </a:p>
                  </a:txBody>
                  <a:tcPr marL="108000" marR="108000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M not in a will give 1</a:t>
                      </a:r>
                    </a:p>
                  </a:txBody>
                  <a:tcPr marL="108000" marR="108000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88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r/R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Raw String </a:t>
                      </a:r>
                    </a:p>
                  </a:txBody>
                  <a:tcPr marL="108000" marR="108000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print r'\n' prints \n and print R'\</a:t>
                      </a:r>
                      <a:r>
                        <a:rPr lang="en-US" sz="1000" dirty="0" err="1">
                          <a:effectLst/>
                        </a:rPr>
                        <a:t>n'prints</a:t>
                      </a:r>
                      <a:r>
                        <a:rPr lang="en-US" sz="1000" dirty="0">
                          <a:effectLst/>
                        </a:rPr>
                        <a:t> \n</a:t>
                      </a:r>
                    </a:p>
                  </a:txBody>
                  <a:tcPr marL="108000" marR="108000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87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dirty="0">
                          <a:effectLst/>
                        </a:rPr>
                        <a:t>%</a:t>
                      </a:r>
                    </a:p>
                  </a:txBody>
                  <a:tcPr marL="18625" marR="18625" marT="18625" marB="186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Format - Performs String formatting</a:t>
                      </a:r>
                    </a:p>
                  </a:txBody>
                  <a:tcPr marL="108000" marR="108000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See at next section</a:t>
                      </a:r>
                    </a:p>
                  </a:txBody>
                  <a:tcPr marL="108000" marR="108000" marT="18625" marB="1862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3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Operator+ </a:t>
            </a:r>
            <a:r>
              <a:rPr lang="ko-KR" altLang="en-US" dirty="0" smtClean="0"/>
              <a:t>함수 처리 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Sequence </a:t>
            </a:r>
            <a:r>
              <a:rPr lang="ko-KR" altLang="en-US" dirty="0" smtClean="0"/>
              <a:t>타입에 기본으로 처리 되는 함수</a:t>
            </a:r>
            <a:r>
              <a:rPr lang="en-US" altLang="ko-KR" dirty="0" smtClean="0"/>
              <a:t>, operator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16016" y="3356992"/>
            <a:ext cx="3888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+ : </a:t>
            </a:r>
            <a:r>
              <a:rPr lang="en-US" altLang="ko-KR" dirty="0" err="1" smtClean="0"/>
              <a:t>str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list, tuple</a:t>
            </a:r>
            <a:r>
              <a:rPr lang="ko-KR" altLang="en-US" dirty="0" smtClean="0"/>
              <a:t>만 처리 가능하지만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, tuple</a:t>
            </a:r>
            <a:r>
              <a:rPr lang="ko-KR" altLang="en-US" dirty="0" smtClean="0"/>
              <a:t>은 별도의 객체로 제동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min(), max() : </a:t>
            </a:r>
            <a:r>
              <a:rPr lang="ko-KR" altLang="en-US" dirty="0"/>
              <a:t> </a:t>
            </a:r>
            <a:r>
              <a:rPr lang="ko-KR" altLang="en-US" dirty="0" smtClean="0"/>
              <a:t>문자열은 </a:t>
            </a:r>
            <a:r>
              <a:rPr lang="ko-KR" altLang="en-US" dirty="0" err="1" smtClean="0"/>
              <a:t>숫자값을</a:t>
            </a:r>
            <a:r>
              <a:rPr lang="ko-KR" altLang="en-US" dirty="0" smtClean="0"/>
              <a:t> 기준</a:t>
            </a:r>
            <a:r>
              <a:rPr lang="en-US" altLang="ko-KR" dirty="0" smtClean="0"/>
              <a:t>, list</a:t>
            </a:r>
            <a:r>
              <a:rPr lang="ko-KR" altLang="en-US" dirty="0" smtClean="0"/>
              <a:t>일 경우는 내부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를 확인해서 처리</a:t>
            </a:r>
            <a:endParaRPr lang="ko-KR" altLang="en-US" dirty="0"/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36195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9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String-escape </a:t>
            </a:r>
            <a:r>
              <a:rPr lang="ko-KR" altLang="en-US" dirty="0" smtClean="0"/>
              <a:t>문자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12343"/>
              </p:ext>
            </p:extLst>
          </p:nvPr>
        </p:nvGraphicFramePr>
        <p:xfrm>
          <a:off x="755576" y="1844824"/>
          <a:ext cx="7704856" cy="4608516"/>
        </p:xfrm>
        <a:graphic>
          <a:graphicData uri="http://schemas.openxmlformats.org/drawingml/2006/table">
            <a:tbl>
              <a:tblPr/>
              <a:tblGrid>
                <a:gridCol w="1656184"/>
                <a:gridCol w="1944216"/>
                <a:gridCol w="4104456"/>
              </a:tblGrid>
              <a:tr h="2873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Backslash notation</a:t>
                      </a:r>
                      <a:endParaRPr lang="en-US" sz="1200" dirty="0">
                        <a:effectLst/>
                      </a:endParaRP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Hexadecimal character</a:t>
                      </a:r>
                      <a:endParaRPr lang="en-US" sz="1200" dirty="0">
                        <a:effectLst/>
                      </a:endParaRP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\a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0x07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Bell or alert</a:t>
                      </a:r>
                    </a:p>
                  </a:txBody>
                  <a:tcPr marL="108000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\b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0x08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Backspace</a:t>
                      </a:r>
                    </a:p>
                  </a:txBody>
                  <a:tcPr marL="108000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 smtClean="0">
                          <a:effectLst/>
                        </a:rPr>
                        <a:t>\000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dirty="0">
                          <a:effectLst/>
                        </a:rPr>
                        <a:t> 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err="1" smtClean="0">
                          <a:effectLst/>
                        </a:rPr>
                        <a:t>널문자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108000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\cx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dirty="0">
                          <a:effectLst/>
                        </a:rPr>
                        <a:t> 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Control-x</a:t>
                      </a:r>
                    </a:p>
                  </a:txBody>
                  <a:tcPr marL="108000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\C-x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dirty="0">
                          <a:effectLst/>
                        </a:rPr>
                        <a:t> 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Control-x</a:t>
                      </a:r>
                    </a:p>
                  </a:txBody>
                  <a:tcPr marL="108000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\e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0x1b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Escape</a:t>
                      </a:r>
                    </a:p>
                  </a:txBody>
                  <a:tcPr marL="108000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\f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0x0c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 err="1">
                          <a:effectLst/>
                        </a:rPr>
                        <a:t>Formfeed</a:t>
                      </a:r>
                      <a:endParaRPr lang="en-US" sz="900" dirty="0">
                        <a:effectLst/>
                      </a:endParaRPr>
                    </a:p>
                  </a:txBody>
                  <a:tcPr marL="108000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\M-\C-x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dirty="0">
                          <a:effectLst/>
                        </a:rPr>
                        <a:t> 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Meta-Control-x</a:t>
                      </a:r>
                    </a:p>
                  </a:txBody>
                  <a:tcPr marL="108000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\n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0x0a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effectLst/>
                        </a:rPr>
                        <a:t>Newline </a:t>
                      </a:r>
                      <a:r>
                        <a:rPr lang="ko-KR" altLang="en-US" sz="900" dirty="0" smtClean="0">
                          <a:effectLst/>
                        </a:rPr>
                        <a:t>은 </a:t>
                      </a:r>
                      <a:r>
                        <a:rPr lang="ko-KR" altLang="en-US" sz="900" dirty="0" err="1" smtClean="0">
                          <a:effectLst/>
                        </a:rPr>
                        <a:t>라인피드</a:t>
                      </a:r>
                      <a:r>
                        <a:rPr lang="ko-KR" altLang="en-US" sz="900" dirty="0" smtClean="0">
                          <a:effectLst/>
                        </a:rPr>
                        <a:t> </a:t>
                      </a:r>
                      <a:r>
                        <a:rPr lang="en-US" altLang="ko-KR" sz="900" dirty="0" smtClean="0">
                          <a:effectLst/>
                        </a:rPr>
                        <a:t>(</a:t>
                      </a:r>
                      <a:r>
                        <a:rPr lang="en-US" altLang="ko-KR" sz="900" b="1" dirty="0" smtClean="0">
                          <a:effectLst/>
                        </a:rPr>
                        <a:t>L</a:t>
                      </a:r>
                      <a:r>
                        <a:rPr lang="en-US" altLang="ko-KR" sz="900" dirty="0" smtClean="0">
                          <a:effectLst/>
                        </a:rPr>
                        <a:t>ine </a:t>
                      </a:r>
                      <a:r>
                        <a:rPr lang="en-US" altLang="ko-KR" sz="900" b="1" dirty="0" smtClean="0">
                          <a:effectLst/>
                        </a:rPr>
                        <a:t>F</a:t>
                      </a:r>
                      <a:r>
                        <a:rPr lang="en-US" altLang="ko-KR" sz="900" dirty="0" smtClean="0">
                          <a:effectLst/>
                        </a:rPr>
                        <a:t>eed) </a:t>
                      </a:r>
                      <a:r>
                        <a:rPr lang="ko-KR" altLang="en-US" sz="900" dirty="0" smtClean="0">
                          <a:effectLst/>
                        </a:rPr>
                        <a:t>는 커서의 위치를 아랫줄로 이동</a:t>
                      </a:r>
                      <a:endParaRPr lang="en-US" sz="900" dirty="0">
                        <a:effectLst/>
                      </a:endParaRPr>
                    </a:p>
                  </a:txBody>
                  <a:tcPr marL="108000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2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\</a:t>
                      </a:r>
                      <a:r>
                        <a:rPr lang="en-US" sz="1000" b="1" dirty="0" err="1">
                          <a:effectLst/>
                        </a:rPr>
                        <a:t>nnn</a:t>
                      </a:r>
                      <a:endParaRPr lang="en-US" sz="1000" b="1" dirty="0">
                        <a:effectLst/>
                      </a:endParaRP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dirty="0">
                          <a:effectLst/>
                        </a:rPr>
                        <a:t> 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Octal notation, where n is in the range 0.7</a:t>
                      </a:r>
                    </a:p>
                  </a:txBody>
                  <a:tcPr marL="108000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\r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0x0d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Carriage </a:t>
                      </a:r>
                      <a:r>
                        <a:rPr lang="en-US" sz="900" dirty="0" smtClean="0">
                          <a:effectLst/>
                        </a:rPr>
                        <a:t>return</a:t>
                      </a:r>
                      <a:r>
                        <a:rPr lang="ko-KR" altLang="en-US" sz="900" dirty="0" smtClean="0">
                          <a:effectLst/>
                        </a:rPr>
                        <a:t>은 현재 위치를 나타내는 커서 를 맨 앞으로 이동</a:t>
                      </a:r>
                      <a:endParaRPr lang="en-US" sz="900" dirty="0">
                        <a:effectLst/>
                      </a:endParaRPr>
                    </a:p>
                  </a:txBody>
                  <a:tcPr marL="108000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\s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0x20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Space</a:t>
                      </a:r>
                    </a:p>
                  </a:txBody>
                  <a:tcPr marL="108000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\t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0x09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Tab</a:t>
                      </a:r>
                    </a:p>
                  </a:txBody>
                  <a:tcPr marL="108000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\v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0x0b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Vertical tab</a:t>
                      </a:r>
                    </a:p>
                  </a:txBody>
                  <a:tcPr marL="108000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\x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Character x</a:t>
                      </a:r>
                    </a:p>
                  </a:txBody>
                  <a:tcPr marL="108000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83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effectLst/>
                        </a:rPr>
                        <a:t>\</a:t>
                      </a:r>
                      <a:r>
                        <a:rPr lang="en-US" altLang="ko-KR" sz="1000" b="1" dirty="0" err="1" smtClean="0">
                          <a:effectLst/>
                        </a:rPr>
                        <a:t>xnn</a:t>
                      </a:r>
                      <a:endParaRPr lang="en-US" altLang="ko-KR" sz="1000" b="1" dirty="0" smtClean="0">
                        <a:effectLst/>
                      </a:endParaRP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900" dirty="0">
                        <a:effectLst/>
                      </a:endParaRP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</a:rPr>
                        <a:t>Hexadecimal notation, where n is in the range 0.9, </a:t>
                      </a:r>
                      <a:r>
                        <a:rPr lang="en-US" altLang="ko-KR" sz="900" dirty="0" err="1" smtClean="0">
                          <a:effectLst/>
                        </a:rPr>
                        <a:t>a.f</a:t>
                      </a:r>
                      <a:r>
                        <a:rPr lang="en-US" altLang="ko-KR" sz="900" dirty="0" smtClean="0">
                          <a:effectLst/>
                        </a:rPr>
                        <a:t>, or A.F</a:t>
                      </a:r>
                    </a:p>
                  </a:txBody>
                  <a:tcPr marL="108000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effectLst/>
                        </a:rPr>
                        <a:t>\\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900" dirty="0">
                        <a:effectLst/>
                      </a:endParaRP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>
                          <a:effectLst/>
                        </a:rPr>
                        <a:t>문자 </a:t>
                      </a:r>
                      <a:r>
                        <a:rPr lang="en-US" altLang="ko-KR" sz="900" dirty="0">
                          <a:effectLst/>
                        </a:rPr>
                        <a:t>"\"</a:t>
                      </a:r>
                    </a:p>
                  </a:txBody>
                  <a:tcPr marL="10800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effectLst/>
                        </a:rPr>
                        <a:t>\'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900" dirty="0">
                        <a:effectLst/>
                      </a:endParaRP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>
                          <a:effectLst/>
                        </a:rPr>
                        <a:t>단일 인용부호</a:t>
                      </a:r>
                      <a:r>
                        <a:rPr lang="en-US" altLang="ko-KR" sz="900" dirty="0">
                          <a:effectLst/>
                        </a:rPr>
                        <a:t>(')</a:t>
                      </a:r>
                    </a:p>
                  </a:txBody>
                  <a:tcPr marL="10800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effectLst/>
                        </a:rPr>
                        <a:t>\"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900" dirty="0">
                        <a:effectLst/>
                      </a:endParaRPr>
                    </a:p>
                  </a:txBody>
                  <a:tcPr marL="30376" marR="30376" marT="30376" marB="303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>
                          <a:effectLst/>
                        </a:rPr>
                        <a:t>이중 인용부호</a:t>
                      </a:r>
                      <a:r>
                        <a:rPr lang="en-US" altLang="ko-KR" sz="900" dirty="0">
                          <a:effectLst/>
                        </a:rPr>
                        <a:t>(")</a:t>
                      </a:r>
                    </a:p>
                  </a:txBody>
                  <a:tcPr marL="10800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slicing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841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Sequence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(string, list, tuple)</a:t>
            </a:r>
            <a:r>
              <a:rPr lang="ko-KR" altLang="en-US" dirty="0" smtClean="0"/>
              <a:t>에 대한 내부 원소들을 추출하기 위해 </a:t>
            </a:r>
            <a:r>
              <a:rPr lang="en-US" altLang="ko-KR" dirty="0" smtClean="0"/>
              <a:t>slicing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[ </a:t>
            </a:r>
            <a:r>
              <a:rPr lang="ko-KR" altLang="en-US" dirty="0" smtClean="0"/>
              <a:t>시작위치</a:t>
            </a:r>
            <a:r>
              <a:rPr lang="en-US" altLang="ko-KR" dirty="0" smtClean="0"/>
              <a:t>:</a:t>
            </a:r>
            <a:r>
              <a:rPr lang="ko-KR" altLang="en-US" dirty="0" smtClean="0"/>
              <a:t>종료위치</a:t>
            </a:r>
            <a:r>
              <a:rPr lang="en-US" altLang="ko-KR" dirty="0" smtClean="0"/>
              <a:t>:</a:t>
            </a:r>
            <a:r>
              <a:rPr lang="ko-KR" altLang="en-US" dirty="0" smtClean="0"/>
              <a:t>간격</a:t>
            </a:r>
            <a:r>
              <a:rPr lang="en-US" altLang="ko-KR" dirty="0" smtClean="0"/>
              <a:t>]</a:t>
            </a:r>
          </a:p>
        </p:txBody>
      </p:sp>
      <p:pic>
        <p:nvPicPr>
          <p:cNvPr id="2050" name="Picture 2" descr="https://wikidocs.net/images/page/2838/2.3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157192"/>
            <a:ext cx="197167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ikidocs.net/images/page/2838/2.3.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138712"/>
            <a:ext cx="18764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99592" y="4118224"/>
            <a:ext cx="2808312" cy="8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mystring</a:t>
            </a:r>
            <a:r>
              <a:rPr lang="en-US" altLang="ko-KR" sz="1200" dirty="0"/>
              <a:t>[0:5] 'hello'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4932040" y="4149080"/>
            <a:ext cx="2808312" cy="8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mystring</a:t>
            </a:r>
            <a:r>
              <a:rPr lang="en-US" altLang="ko-KR" sz="1200" dirty="0"/>
              <a:t>[6:-1] '</a:t>
            </a:r>
            <a:r>
              <a:rPr lang="en-US" altLang="ko-KR" sz="1200" dirty="0" err="1"/>
              <a:t>worl</a:t>
            </a:r>
            <a:r>
              <a:rPr lang="en-US" altLang="ko-KR" sz="1200" dirty="0"/>
              <a:t>'</a:t>
            </a:r>
            <a:endParaRPr lang="ko-KR" altLang="en-US" sz="1200" dirty="0"/>
          </a:p>
        </p:txBody>
      </p:sp>
      <p:pic>
        <p:nvPicPr>
          <p:cNvPr id="8194" name="Picture 2" descr="the string 'hello' with letter indexes 0 1 2 3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64904"/>
            <a:ext cx="2562225" cy="128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2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Sequence </a:t>
            </a:r>
            <a:r>
              <a:rPr lang="en-US" altLang="ko-KR" dirty="0" smtClean="0"/>
              <a:t>slicing-</a:t>
            </a:r>
            <a:r>
              <a:rPr lang="ko-KR" altLang="en-US" dirty="0" smtClean="0"/>
              <a:t>역방향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문자열을 역으로 처리하기 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99592" y="3645024"/>
            <a:ext cx="3096344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s = 'hello'</a:t>
            </a:r>
          </a:p>
          <a:p>
            <a:r>
              <a:rPr lang="en-US" altLang="ko-KR" sz="1200" dirty="0"/>
              <a:t>&gt;&gt;&gt; s[-3:]</a:t>
            </a:r>
          </a:p>
          <a:p>
            <a:r>
              <a:rPr lang="en-US" altLang="ko-KR" sz="1200" dirty="0"/>
              <a:t>'</a:t>
            </a:r>
            <a:r>
              <a:rPr lang="en-US" altLang="ko-KR" sz="1200" dirty="0" err="1"/>
              <a:t>llo</a:t>
            </a:r>
            <a:r>
              <a:rPr lang="en-US" altLang="ko-KR" sz="1200" dirty="0"/>
              <a:t>'</a:t>
            </a:r>
          </a:p>
          <a:p>
            <a:r>
              <a:rPr lang="en-US" altLang="ko-KR" sz="1200" dirty="0"/>
              <a:t>&gt;&gt;&gt; s[:-3]</a:t>
            </a:r>
          </a:p>
          <a:p>
            <a:r>
              <a:rPr lang="en-US" altLang="ko-KR" sz="1200" dirty="0"/>
              <a:t>'he'</a:t>
            </a:r>
          </a:p>
          <a:p>
            <a:r>
              <a:rPr lang="en-US" altLang="ko-KR" sz="1200" dirty="0"/>
              <a:t>&gt;&gt;&gt; s[-1:-3]</a:t>
            </a:r>
          </a:p>
          <a:p>
            <a:r>
              <a:rPr lang="en-US" altLang="ko-KR" sz="1200" dirty="0"/>
              <a:t>''</a:t>
            </a:r>
          </a:p>
          <a:p>
            <a:r>
              <a:rPr lang="en-US" altLang="ko-KR" sz="1200" dirty="0"/>
              <a:t>&gt;&gt;&gt; s[-1:0]</a:t>
            </a:r>
          </a:p>
          <a:p>
            <a:r>
              <a:rPr lang="en-US" altLang="ko-KR" sz="1200" dirty="0"/>
              <a:t>''</a:t>
            </a:r>
          </a:p>
          <a:p>
            <a:r>
              <a:rPr lang="en-US" altLang="ko-KR" sz="1200" dirty="0"/>
              <a:t>&gt;&gt;&gt; s[-1:-3:-1]</a:t>
            </a:r>
          </a:p>
          <a:p>
            <a:r>
              <a:rPr lang="en-US" altLang="ko-KR" sz="1200" dirty="0"/>
              <a:t>'</a:t>
            </a:r>
            <a:r>
              <a:rPr lang="en-US" altLang="ko-KR" sz="1200" dirty="0" err="1"/>
              <a:t>ol</a:t>
            </a:r>
            <a:r>
              <a:rPr lang="en-US" altLang="ko-KR" sz="1200" dirty="0"/>
              <a:t>'</a:t>
            </a:r>
          </a:p>
          <a:p>
            <a:r>
              <a:rPr lang="en-US" altLang="ko-KR" sz="1200" dirty="0"/>
              <a:t>&gt;&gt;&gt; </a:t>
            </a:r>
            <a:endParaRPr lang="ko-KR" altLang="en-US" sz="1200" dirty="0"/>
          </a:p>
        </p:txBody>
      </p:sp>
      <p:pic>
        <p:nvPicPr>
          <p:cNvPr id="9" name="Picture 2" descr="the string 'hello' with letter indexes 0 1 2 3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35" y="2130562"/>
            <a:ext cx="2562225" cy="128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04048" y="3717032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역방향으로 처리하기 위해서는 </a:t>
            </a:r>
            <a:endParaRPr lang="en-US" altLang="ko-KR" dirty="0" smtClean="0"/>
          </a:p>
          <a:p>
            <a:r>
              <a:rPr lang="ko-KR" altLang="en-US" dirty="0" err="1" smtClean="0"/>
              <a:t>변수명</a:t>
            </a:r>
            <a:r>
              <a:rPr lang="en-US" altLang="ko-KR" dirty="0" smtClean="0"/>
              <a:t>[</a:t>
            </a:r>
            <a:r>
              <a:rPr lang="ko-KR" altLang="en-US" dirty="0" smtClean="0"/>
              <a:t>시작점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종료점</a:t>
            </a:r>
            <a:r>
              <a:rPr lang="en-US" altLang="ko-KR" dirty="0" smtClean="0"/>
              <a:t>:</a:t>
            </a:r>
            <a:r>
              <a:rPr lang="ko-KR" altLang="en-US" dirty="0" smtClean="0"/>
              <a:t>스텝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역방향으로 정의하고 </a:t>
            </a:r>
            <a:r>
              <a:rPr lang="ko-KR" altLang="en-US" dirty="0" err="1" smtClean="0"/>
              <a:t>스템도</a:t>
            </a:r>
            <a:r>
              <a:rPr lang="ko-KR" altLang="en-US" dirty="0" smtClean="0"/>
              <a:t> 마이너스로 표시하면 역으로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40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SEQUENCE  </a:t>
            </a:r>
            <a:r>
              <a:rPr lang="ko-KR" altLang="en-US" dirty="0" smtClean="0"/>
              <a:t>상속 </a:t>
            </a:r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546681"/>
              </p:ext>
            </p:extLst>
          </p:nvPr>
        </p:nvGraphicFramePr>
        <p:xfrm>
          <a:off x="755576" y="1916834"/>
          <a:ext cx="7848872" cy="4464492"/>
        </p:xfrm>
        <a:graphic>
          <a:graphicData uri="http://schemas.openxmlformats.org/drawingml/2006/table">
            <a:tbl>
              <a:tblPr/>
              <a:tblGrid>
                <a:gridCol w="1800200"/>
                <a:gridCol w="1512168"/>
                <a:gridCol w="1872208"/>
                <a:gridCol w="2664296"/>
              </a:tblGrid>
              <a:tr h="3952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ABC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Inherits from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Abstract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Mixin</a:t>
                      </a:r>
                      <a:r>
                        <a:rPr lang="en-US" sz="1200" dirty="0">
                          <a:effectLst/>
                        </a:rPr>
                        <a:t>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9526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__contains__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26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26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26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Callable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__call__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211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200" u="none" strike="noStrike" dirty="0" err="1" smtClean="0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r>
                        <a:rPr lang="en-US" sz="1200" dirty="0" smtClean="0">
                          <a:effectLst/>
                        </a:rPr>
                        <a:t>,</a:t>
                      </a:r>
                    </a:p>
                    <a:p>
                      <a:pPr algn="ctr"/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getitem</a:t>
                      </a:r>
                      <a:r>
                        <a:rPr lang="en-US" sz="1200" dirty="0">
                          <a:effectLst/>
                        </a:rPr>
                        <a:t>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>
                          <a:effectLst/>
                        </a:rPr>
                        <a:t>contains__,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>
                          <a:effectLst/>
                        </a:rPr>
                        <a:t>reversed__,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index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and</a:t>
                      </a:r>
                      <a:r>
                        <a:rPr lang="en-US" sz="1200" dirty="0">
                          <a:effectLst/>
                        </a:rPr>
                        <a:t> count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6461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MutableSequence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getitem</a:t>
                      </a:r>
                      <a:r>
                        <a:rPr lang="en-US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 __</a:t>
                      </a:r>
                      <a:r>
                        <a:rPr lang="en-US" sz="1200" dirty="0" err="1">
                          <a:effectLst/>
                        </a:rPr>
                        <a:t>setitem</a:t>
                      </a:r>
                      <a:r>
                        <a:rPr lang="en-US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delitem</a:t>
                      </a:r>
                      <a:r>
                        <a:rPr lang="en-US" sz="1200" dirty="0">
                          <a:effectLst/>
                        </a:rPr>
                        <a:t>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insert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Inherited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Sequence </a:t>
                      </a:r>
                      <a:r>
                        <a:rPr lang="en-US" sz="1200" dirty="0" smtClean="0">
                          <a:effectLst/>
                        </a:rPr>
                        <a:t>methods and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 append</a:t>
                      </a:r>
                      <a:r>
                        <a:rPr lang="en-US" sz="1200" dirty="0">
                          <a:effectLst/>
                        </a:rPr>
                        <a:t>, reverse, extend,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</a:t>
                      </a:r>
                      <a:r>
                        <a:rPr lang="en-US" sz="1200" dirty="0" err="1" smtClean="0">
                          <a:effectLst/>
                        </a:rPr>
                        <a:t>pop,remove</a:t>
                      </a:r>
                      <a:r>
                        <a:rPr lang="en-US" sz="1200" dirty="0">
                          <a:effectLst/>
                        </a:rPr>
                        <a:t>, and __</a:t>
                      </a:r>
                      <a:r>
                        <a:rPr lang="en-US" sz="1200" dirty="0" err="1">
                          <a:effectLst/>
                        </a:rPr>
                        <a:t>iadd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475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ByteString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getitem</a:t>
                      </a:r>
                      <a:r>
                        <a:rPr lang="en-US" sz="1200" dirty="0">
                          <a:effectLst/>
                        </a:rPr>
                        <a:t>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Inherited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r>
                        <a:rPr lang="en-US" sz="12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methods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39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mtClean="0"/>
              <a:t>문자열 변경 및 상태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2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Capitalize/lower/upper…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29399"/>
              </p:ext>
            </p:extLst>
          </p:nvPr>
        </p:nvGraphicFramePr>
        <p:xfrm>
          <a:off x="755576" y="1704847"/>
          <a:ext cx="7560840" cy="1895990"/>
        </p:xfrm>
        <a:graphic>
          <a:graphicData uri="http://schemas.openxmlformats.org/drawingml/2006/table">
            <a:tbl>
              <a:tblPr/>
              <a:tblGrid>
                <a:gridCol w="1872208"/>
                <a:gridCol w="5688632"/>
              </a:tblGrid>
              <a:tr h="24548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77750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capitalize()</a:t>
                      </a:r>
                      <a:endParaRPr kumimoji="0"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Capitalizes first letter of string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75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lower</a:t>
                      </a:r>
                      <a:r>
                        <a:rPr kumimoji="0" lang="en-US" sz="1200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Converts all uppercase letters in string to lowercase.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75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upper()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Converts lowercase letters in string to uppercase.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750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swapcase</a:t>
                      </a:r>
                      <a:r>
                        <a:rPr kumimoji="0" lang="en-US" sz="1200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Inverts case for all letters in string.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668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title</a:t>
                      </a:r>
                      <a:r>
                        <a:rPr kumimoji="0" lang="en-US" sz="1200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"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titlecased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version of string, that is, all words begin with uppercase and the rest are lowercase.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645024"/>
            <a:ext cx="31051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59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center/</a:t>
            </a:r>
            <a:r>
              <a:rPr lang="en-US" altLang="ko-KR" dirty="0" err="1" smtClean="0"/>
              <a:t>expandtabs</a:t>
            </a:r>
            <a:r>
              <a:rPr lang="en-US" altLang="ko-KR" dirty="0" smtClean="0"/>
              <a:t>/count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610400"/>
              </p:ext>
            </p:extLst>
          </p:nvPr>
        </p:nvGraphicFramePr>
        <p:xfrm>
          <a:off x="683568" y="1844824"/>
          <a:ext cx="7560840" cy="1682000"/>
        </p:xfrm>
        <a:graphic>
          <a:graphicData uri="http://schemas.openxmlformats.org/drawingml/2006/table">
            <a:tbl>
              <a:tblPr/>
              <a:tblGrid>
                <a:gridCol w="2016224"/>
                <a:gridCol w="5544616"/>
              </a:tblGrid>
              <a:tr h="2413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center(width,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fillchar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space-padded string with the original string centered to a total of width columns.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expandtabs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tabsize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=8) 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Expands tabs in string to multiple spaces; defaults to 8 spaces per tab if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tabsize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 provided.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count(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beg= 0,end=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(string))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Counts how many times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occurs in string or in a substring of string if starting index beg and ending index end are given.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77072"/>
            <a:ext cx="3456384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5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just/strip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205421"/>
              </p:ext>
            </p:extLst>
          </p:nvPr>
        </p:nvGraphicFramePr>
        <p:xfrm>
          <a:off x="683568" y="1772816"/>
          <a:ext cx="7560840" cy="2166880"/>
        </p:xfrm>
        <a:graphic>
          <a:graphicData uri="http://schemas.openxmlformats.org/drawingml/2006/table">
            <a:tbl>
              <a:tblPr/>
              <a:tblGrid>
                <a:gridCol w="2016224"/>
                <a:gridCol w="5544616"/>
              </a:tblGrid>
              <a:tr h="23150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68718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rjust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(width,[,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fillchar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])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space-padded string with the original string right-justified to a total of width columns.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731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ljust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(width[,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fillchar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space-padded string with the original string left-justified to a total of width columns.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09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rstrip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all trailing whitespace of string.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strip([chars])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Performs both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lstrip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and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rstrip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on string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09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lstrip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all leading whitespace in string.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253" y="4074131"/>
            <a:ext cx="3888432" cy="263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64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isalnum</a:t>
            </a:r>
            <a:r>
              <a:rPr lang="en-US" altLang="ko-KR" dirty="0"/>
              <a:t>/</a:t>
            </a:r>
            <a:r>
              <a:rPr lang="en-US" altLang="ko-KR" dirty="0" err="1"/>
              <a:t>isalpha</a:t>
            </a:r>
            <a:r>
              <a:rPr lang="en-US" altLang="ko-KR" dirty="0"/>
              <a:t>/</a:t>
            </a:r>
            <a:r>
              <a:rPr lang="en-US" altLang="ko-KR" dirty="0" err="1"/>
              <a:t>isdigit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88875"/>
              </p:ext>
            </p:extLst>
          </p:nvPr>
        </p:nvGraphicFramePr>
        <p:xfrm>
          <a:off x="683568" y="1772816"/>
          <a:ext cx="7848872" cy="2169680"/>
        </p:xfrm>
        <a:graphic>
          <a:graphicData uri="http://schemas.openxmlformats.org/drawingml/2006/table">
            <a:tbl>
              <a:tblPr/>
              <a:tblGrid>
                <a:gridCol w="2093033"/>
                <a:gridCol w="5755839"/>
              </a:tblGrid>
              <a:tr h="28349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24587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isalnum</a:t>
                      </a:r>
                      <a:r>
                        <a:rPr kumimoji="0" lang="en-US" sz="1200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string has at least 1 character and all characters are alphanumeric and false otherwise.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87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isalpha</a:t>
                      </a:r>
                      <a:r>
                        <a:rPr kumimoji="0" lang="en-US" sz="1200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string has at least 1 character and all characters are alphabetic and false otherwise.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11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isdigit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string contains only digits and false otherwise.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11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isdecimal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a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contains only decimal characters and false otherwise.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437112"/>
            <a:ext cx="4045446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64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islower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isupper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istitle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16762"/>
              </p:ext>
            </p:extLst>
          </p:nvPr>
        </p:nvGraphicFramePr>
        <p:xfrm>
          <a:off x="683568" y="1844824"/>
          <a:ext cx="7560840" cy="2052246"/>
        </p:xfrm>
        <a:graphic>
          <a:graphicData uri="http://schemas.openxmlformats.org/drawingml/2006/table">
            <a:tbl>
              <a:tblPr/>
              <a:tblGrid>
                <a:gridCol w="2016224"/>
                <a:gridCol w="5544616"/>
              </a:tblGrid>
              <a:tr h="24720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7024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islower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string has at least 1 cased character and all cased characters are in lowercase and false otherwise.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246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isupper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string has at least one cased character and all cased characters are in uppercase and false otherwise.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2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istitle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string is properly "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titlecased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and false otherwise.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246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isspace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endParaRPr kumimoji="0"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string contains only whitespace characters and false otherwise.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077072"/>
            <a:ext cx="3168352" cy="249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17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문자열 분리 및 결</a:t>
            </a:r>
            <a:r>
              <a:rPr lang="ko-KR" altLang="en-US" dirty="0"/>
              <a:t>합</a:t>
            </a:r>
          </a:p>
        </p:txBody>
      </p:sp>
    </p:spTree>
    <p:extLst>
      <p:ext uri="{BB962C8B-B14F-4D97-AF65-F5344CB8AC3E}">
        <p14:creationId xmlns:p14="http://schemas.microsoft.com/office/powerpoint/2010/main" val="22537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join/split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29772"/>
              </p:ext>
            </p:extLst>
          </p:nvPr>
        </p:nvGraphicFramePr>
        <p:xfrm>
          <a:off x="683568" y="1700808"/>
          <a:ext cx="7920880" cy="1923040"/>
        </p:xfrm>
        <a:graphic>
          <a:graphicData uri="http://schemas.openxmlformats.org/drawingml/2006/table">
            <a:tbl>
              <a:tblPr/>
              <a:tblGrid>
                <a:gridCol w="2112235"/>
                <a:gridCol w="5808645"/>
              </a:tblGrid>
              <a:tr h="2413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join(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seq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Merges (concatenates) the string representations of elements in sequence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into a string, with separator string.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split(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="",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num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string.count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))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Splits string according to delimiter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(space if not provided) and returns list of substrings; split into at most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substrings if given.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rsplit</a:t>
                      </a: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="", </a:t>
                      </a: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num</a:t>
                      </a: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string.count</a:t>
                      </a: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a list of the words in the string, using </a:t>
                      </a:r>
                      <a:r>
                        <a:rPr kumimoji="0" lang="en-US" altLang="ko-KR" sz="12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as the delimiter string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933056"/>
            <a:ext cx="3672408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91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splitlines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960350"/>
              </p:ext>
            </p:extLst>
          </p:nvPr>
        </p:nvGraphicFramePr>
        <p:xfrm>
          <a:off x="683568" y="1844824"/>
          <a:ext cx="7920880" cy="764800"/>
        </p:xfrm>
        <a:graphic>
          <a:graphicData uri="http://schemas.openxmlformats.org/drawingml/2006/table">
            <a:tbl>
              <a:tblPr/>
              <a:tblGrid>
                <a:gridCol w="2112235"/>
                <a:gridCol w="5808645"/>
              </a:tblGrid>
              <a:tr h="2413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splitlines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ord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('\n'))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Splits string at all  NEWLINEs and returns a list of each line with NEWLINEs removed.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3744416" cy="373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770771"/>
            <a:ext cx="42195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3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partition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881930"/>
              </p:ext>
            </p:extLst>
          </p:nvPr>
        </p:nvGraphicFramePr>
        <p:xfrm>
          <a:off x="683568" y="1700808"/>
          <a:ext cx="7920880" cy="1406280"/>
        </p:xfrm>
        <a:graphic>
          <a:graphicData uri="http://schemas.openxmlformats.org/drawingml/2006/table">
            <a:tbl>
              <a:tblPr/>
              <a:tblGrid>
                <a:gridCol w="2112235"/>
                <a:gridCol w="5808645"/>
              </a:tblGrid>
              <a:tr h="2413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partition (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sep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 the string at the first occurrence of </a:t>
                      </a:r>
                      <a:r>
                        <a:rPr kumimoji="0" lang="en-US" altLang="ko-KR" sz="12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return a 3-tuple containing the part before the separator, the separator itself, and the part after the separator.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rpartition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(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sep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 the string at the last occurrence of </a:t>
                      </a:r>
                      <a:r>
                        <a:rPr kumimoji="0" lang="en-US" altLang="ko-KR" sz="12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return a 3-tuple containing the part before the separator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861048"/>
            <a:ext cx="352839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97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</a:t>
            </a:r>
            <a:r>
              <a:rPr lang="ko-KR" altLang="en-US" dirty="0" smtClean="0"/>
              <a:t>타입 </a:t>
            </a:r>
            <a:r>
              <a:rPr lang="en-US" altLang="ko-KR" dirty="0"/>
              <a:t>class diagram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Sequence </a:t>
            </a:r>
            <a:r>
              <a:rPr lang="ko-KR" altLang="en-US" dirty="0" smtClean="0"/>
              <a:t>타입에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</a:t>
            </a:r>
            <a:r>
              <a:rPr lang="en-US" altLang="ko-KR" dirty="0" smtClean="0"/>
              <a:t>class diagram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80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45024"/>
            <a:ext cx="54864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96136" y="602128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Fluent python </a:t>
            </a:r>
            <a:r>
              <a:rPr lang="ko-KR" altLang="en-US" dirty="0" smtClean="0"/>
              <a:t>참</a:t>
            </a:r>
            <a:r>
              <a:rPr lang="ko-KR" altLang="en-US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20097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Substring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1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 find/index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257226"/>
              </p:ext>
            </p:extLst>
          </p:nvPr>
        </p:nvGraphicFramePr>
        <p:xfrm>
          <a:off x="251520" y="1772816"/>
          <a:ext cx="8424936" cy="1944311"/>
        </p:xfrm>
        <a:graphic>
          <a:graphicData uri="http://schemas.openxmlformats.org/drawingml/2006/table">
            <a:tbl>
              <a:tblPr/>
              <a:tblGrid>
                <a:gridCol w="2592288"/>
                <a:gridCol w="5832648"/>
              </a:tblGrid>
              <a:tr h="2733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80900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find(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beg=0 end=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(string))</a:t>
                      </a:r>
                      <a:endParaRPr kumimoji="0"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Determine if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occurs in string or in a substring of string if starting index beg and ending index end are given returns index if found and -1 otherwise.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136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rfind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beg=0,end=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(string))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as find(), but search backwards in string.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78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beg=0, end=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(string))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as find(), but raises an exception if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 found.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288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rindex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beg=0, end=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(string))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as index(), but search backwards in string.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933056"/>
            <a:ext cx="3312368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문자열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43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encode/replace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93665"/>
              </p:ext>
            </p:extLst>
          </p:nvPr>
        </p:nvGraphicFramePr>
        <p:xfrm>
          <a:off x="683568" y="1844824"/>
          <a:ext cx="7560840" cy="1435360"/>
        </p:xfrm>
        <a:graphic>
          <a:graphicData uri="http://schemas.openxmlformats.org/drawingml/2006/table">
            <a:tbl>
              <a:tblPr/>
              <a:tblGrid>
                <a:gridCol w="2016224"/>
                <a:gridCol w="5544616"/>
              </a:tblGrid>
              <a:tr h="2413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encode(encoding='UTF-8',errors='strict')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encoded string version of string; on error, default is to raise a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ValueError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unless errors is given with 'ignore' or 'replace'.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replace(old, new [, max])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Replaces all occurrences of old in string with new or at most max occurrences if max given.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005064"/>
            <a:ext cx="3744416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zfill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97292"/>
              </p:ext>
            </p:extLst>
          </p:nvPr>
        </p:nvGraphicFramePr>
        <p:xfrm>
          <a:off x="683568" y="1916832"/>
          <a:ext cx="7560840" cy="947680"/>
        </p:xfrm>
        <a:graphic>
          <a:graphicData uri="http://schemas.openxmlformats.org/drawingml/2006/table">
            <a:tbl>
              <a:tblPr/>
              <a:tblGrid>
                <a:gridCol w="2016224"/>
                <a:gridCol w="5544616"/>
              </a:tblGrid>
              <a:tr h="2413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zfill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(width)</a:t>
                      </a:r>
                      <a:endParaRPr kumimoji="0" lang="en-US" sz="120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original string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leftpadded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zeros to a total of width characters; intended for numbers,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zfill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retains any sign given (less one zero).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145801"/>
            <a:ext cx="331236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6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Substring </a:t>
            </a:r>
            <a:r>
              <a:rPr lang="ko-KR" altLang="en-US" dirty="0" smtClean="0"/>
              <a:t>동등 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54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String : </a:t>
            </a:r>
            <a:r>
              <a:rPr lang="en-US" altLang="ko-KR" dirty="0" err="1" smtClean="0"/>
              <a:t>startswith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endswith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181858"/>
              </p:ext>
            </p:extLst>
          </p:nvPr>
        </p:nvGraphicFramePr>
        <p:xfrm>
          <a:off x="395536" y="1772816"/>
          <a:ext cx="8280920" cy="1435360"/>
        </p:xfrm>
        <a:graphic>
          <a:graphicData uri="http://schemas.openxmlformats.org/drawingml/2006/table">
            <a:tbl>
              <a:tblPr/>
              <a:tblGrid>
                <a:gridCol w="2376264"/>
                <a:gridCol w="5904656"/>
              </a:tblGrid>
              <a:tr h="2413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startswith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beg=0,end=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(string))</a:t>
                      </a:r>
                      <a:endParaRPr kumimoji="0"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Determines if string or a substring of string (if starting index beg and ending index end are given) starts with substring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returns true if so and false otherwise.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endswith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(suffix, beg=0, end=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(string))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Determines if string or a substring of string (if starting index beg and ending index end are given) ends with suffix; returns true if so and false otherwise.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933056"/>
            <a:ext cx="278130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0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문자열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3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maketrans</a:t>
            </a:r>
            <a:r>
              <a:rPr lang="en-US" altLang="ko-KR" dirty="0" smtClean="0"/>
              <a:t>/translate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038551"/>
              </p:ext>
            </p:extLst>
          </p:nvPr>
        </p:nvGraphicFramePr>
        <p:xfrm>
          <a:off x="467544" y="1844824"/>
          <a:ext cx="8280920" cy="1154032"/>
        </p:xfrm>
        <a:graphic>
          <a:graphicData uri="http://schemas.openxmlformats.org/drawingml/2006/table">
            <a:tbl>
              <a:tblPr/>
              <a:tblGrid>
                <a:gridCol w="2365977"/>
                <a:gridCol w="5914943"/>
              </a:tblGrid>
              <a:tr h="2413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maketrans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translation table to be used in translate function.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translate(table</a:t>
                      </a:r>
                      <a:r>
                        <a:rPr kumimoji="0" lang="en-US" sz="1200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200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deletechars</a:t>
                      </a:r>
                      <a:r>
                        <a:rPr kumimoji="0" lang="en-US" sz="1200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="")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Translates string according to translation table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(256 chars), removing those in the del string.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717032"/>
            <a:ext cx="4536504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70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String : translate :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(2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Translate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인자에 문자열로 값을 넣으면 문자열 내의 일치하는 것을 전부 삭제 처리</a:t>
            </a:r>
            <a:endParaRPr lang="en-US" altLang="ko-KR" dirty="0" smtClean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84984"/>
            <a:ext cx="537210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6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</a:t>
            </a:r>
            <a:r>
              <a:rPr lang="ko-KR" altLang="en-US" dirty="0" smtClean="0"/>
              <a:t>타입 상속관계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Sized, </a:t>
            </a:r>
            <a:r>
              <a:rPr lang="en-US" altLang="ko-KR" dirty="0" err="1" smtClean="0"/>
              <a:t>Iterabel</a:t>
            </a:r>
            <a:r>
              <a:rPr lang="en-US" altLang="ko-KR" dirty="0" smtClean="0"/>
              <a:t>, Container</a:t>
            </a:r>
            <a:r>
              <a:rPr lang="ko-KR" altLang="en-US" dirty="0" smtClean="0"/>
              <a:t>를 기본으로 상속해서 </a:t>
            </a:r>
            <a:r>
              <a:rPr lang="en-US" altLang="ko-KR" dirty="0"/>
              <a:t>{'__</a:t>
            </a:r>
            <a:r>
              <a:rPr lang="en-US" altLang="ko-KR" dirty="0" err="1"/>
              <a:t>iter</a:t>
            </a:r>
            <a:r>
              <a:rPr lang="en-US" altLang="ko-KR" dirty="0"/>
              <a:t>__', '__</a:t>
            </a:r>
            <a:r>
              <a:rPr lang="en-US" altLang="ko-KR" dirty="0" err="1"/>
              <a:t>len</a:t>
            </a:r>
            <a:r>
              <a:rPr lang="en-US" altLang="ko-KR" dirty="0"/>
              <a:t>__', '__contains__'}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09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02877"/>
            <a:ext cx="41243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4623" y="5157192"/>
            <a:ext cx="770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(&lt;class '</a:t>
            </a:r>
            <a:r>
              <a:rPr lang="en-US" altLang="ko-KR" dirty="0" err="1"/>
              <a:t>collections.abc.Sized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collections.abc.Iterable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collections.abc.Container</a:t>
            </a:r>
            <a:r>
              <a:rPr lang="en-US" altLang="ko-KR" dirty="0"/>
              <a:t>'&gt;) </a:t>
            </a:r>
            <a:endParaRPr lang="en-US" altLang="ko-KR" dirty="0" smtClean="0"/>
          </a:p>
          <a:p>
            <a:r>
              <a:rPr lang="en-US" altLang="ko-KR" dirty="0" smtClean="0"/>
              <a:t>{'__</a:t>
            </a:r>
            <a:r>
              <a:rPr lang="en-US" altLang="ko-KR" dirty="0" err="1"/>
              <a:t>iter</a:t>
            </a:r>
            <a:r>
              <a:rPr lang="en-US" altLang="ko-KR" dirty="0"/>
              <a:t>__', '__</a:t>
            </a:r>
            <a:r>
              <a:rPr lang="en-US" altLang="ko-KR" dirty="0" err="1"/>
              <a:t>len</a:t>
            </a:r>
            <a:r>
              <a:rPr lang="en-US" altLang="ko-KR" dirty="0"/>
              <a:t>__', '__contains__'} 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4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4038600"/>
            <a:ext cx="8515672" cy="1828800"/>
          </a:xfrm>
        </p:spPr>
        <p:txBody>
          <a:bodyPr>
            <a:noAutofit/>
          </a:bodyPr>
          <a:lstStyle/>
          <a:p>
            <a:pPr algn="r"/>
            <a:r>
              <a:rPr lang="en-US" altLang="ko-KR" sz="6000" dirty="0" smtClean="0"/>
              <a:t>String  format</a:t>
            </a:r>
            <a:br>
              <a:rPr lang="en-US" altLang="ko-KR" sz="6000" dirty="0" smtClean="0"/>
            </a:br>
            <a:r>
              <a:rPr lang="ko-KR" altLang="en-US" sz="6000" dirty="0" smtClean="0"/>
              <a:t>공통</a:t>
            </a:r>
            <a:r>
              <a:rPr lang="en-US" altLang="ko-KR" sz="6000" dirty="0"/>
              <a:t> </a:t>
            </a:r>
            <a:r>
              <a:rPr lang="ko-KR" altLang="en-US" sz="6000" dirty="0" smtClean="0"/>
              <a:t>이해하기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9585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Format conversion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8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Format : </a:t>
            </a:r>
            <a:r>
              <a:rPr lang="ko-KR" altLang="en-US" dirty="0" smtClean="0"/>
              <a:t>변환타</a:t>
            </a:r>
            <a:r>
              <a:rPr lang="ko-KR" altLang="en-US" dirty="0"/>
              <a:t>입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format</a:t>
            </a:r>
            <a:r>
              <a:rPr lang="ko-KR" altLang="en-US" dirty="0" smtClean="0"/>
              <a:t>을 위한 변환 타입들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60892"/>
              </p:ext>
            </p:extLst>
          </p:nvPr>
        </p:nvGraphicFramePr>
        <p:xfrm>
          <a:off x="827584" y="2276874"/>
          <a:ext cx="7704856" cy="4366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5616624"/>
              </a:tblGrid>
              <a:tr h="310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Conversion Type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8399">
                <a:tc>
                  <a:txBody>
                    <a:bodyPr/>
                    <a:lstStyle/>
                    <a:p>
                      <a:pPr algn="ctr"/>
                      <a:r>
                        <a:rPr kumimoji="0" lang="da-DK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d, i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Signed integer decimal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 octal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 decimal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11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 hexadecimal (lowercase)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 hexadecimal (uppercase)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Floating-point exponential format (lowercase)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Floating-point exponential format (uppercase)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119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f, F</a:t>
                      </a:r>
                      <a:endParaRPr kumimoji="0"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Floating-point decimal format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119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kumimoji="0"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 as e if exponent is greater than –4 or less than precision; f otherwise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 as E if exponent is greater than –4 or less than precision; F otherwise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character (accepts an integer or a single character string)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(converts any Python object using </a:t>
                      </a:r>
                      <a:r>
                        <a:rPr kumimoji="0"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kumimoji="0"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(converts any Python object using </a:t>
                      </a:r>
                      <a:r>
                        <a:rPr kumimoji="0"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91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New </a:t>
            </a:r>
            <a:r>
              <a:rPr lang="ko-KR" altLang="en-US" dirty="0" smtClean="0"/>
              <a:t>타입변환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7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String-format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위치접근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문자열 내에 특정 값들을 재정의하는 방법</a:t>
            </a:r>
            <a:endParaRPr lang="en-US" altLang="ko-KR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941168"/>
            <a:ext cx="475297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88638" y="3429000"/>
            <a:ext cx="6192688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 {</a:t>
            </a:r>
            <a:r>
              <a:rPr lang="ko-KR" altLang="en-US" dirty="0" smtClean="0">
                <a:solidFill>
                  <a:schemeClr val="tx1"/>
                </a:solidFill>
              </a:rPr>
              <a:t>위치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  <a:r>
              <a:rPr lang="ko-KR" altLang="en-US" dirty="0" smtClean="0">
                <a:solidFill>
                  <a:schemeClr val="tx1"/>
                </a:solidFill>
              </a:rPr>
              <a:t>포맷</a:t>
            </a:r>
            <a:r>
              <a:rPr lang="en-US" altLang="ko-KR" dirty="0" smtClean="0">
                <a:solidFill>
                  <a:schemeClr val="tx1"/>
                </a:solidFill>
              </a:rPr>
              <a:t>} “.format(</a:t>
            </a:r>
            <a:r>
              <a:rPr lang="ko-KR" altLang="en-US" dirty="0" smtClean="0">
                <a:solidFill>
                  <a:schemeClr val="tx1"/>
                </a:solidFill>
              </a:rPr>
              <a:t>인자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9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String-format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이름접근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문자열 내에 특정 값들을 재정의하는 방법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488638" y="3068960"/>
            <a:ext cx="6192688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 {name:</a:t>
            </a:r>
            <a:r>
              <a:rPr lang="ko-KR" altLang="en-US" dirty="0" smtClean="0">
                <a:solidFill>
                  <a:schemeClr val="tx1"/>
                </a:solidFill>
              </a:rPr>
              <a:t>포맷</a:t>
            </a:r>
            <a:r>
              <a:rPr lang="en-US" altLang="ko-KR" dirty="0" smtClean="0">
                <a:solidFill>
                  <a:schemeClr val="tx1"/>
                </a:solidFill>
              </a:rPr>
              <a:t>} “.format(</a:t>
            </a:r>
            <a:r>
              <a:rPr lang="ko-KR" altLang="en-US" dirty="0" smtClean="0">
                <a:solidFill>
                  <a:schemeClr val="tx1"/>
                </a:solidFill>
              </a:rPr>
              <a:t>인자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653136"/>
            <a:ext cx="3990975" cy="1697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5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String-format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문자열 내에 특정 값들을 재정의하는 방법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839150"/>
              </p:ext>
            </p:extLst>
          </p:nvPr>
        </p:nvGraphicFramePr>
        <p:xfrm>
          <a:off x="971600" y="3861048"/>
          <a:ext cx="7200800" cy="2743200"/>
        </p:xfrm>
        <a:graphic>
          <a:graphicData uri="http://schemas.openxmlformats.org/drawingml/2006/table">
            <a:tbl>
              <a:tblPr/>
              <a:tblGrid>
                <a:gridCol w="2448272"/>
                <a:gridCol w="475252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코드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s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문자열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en-US" sz="1200" dirty="0">
                          <a:effectLst/>
                        </a:rPr>
                        <a:t>String)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 d, </a:t>
                      </a:r>
                      <a:r>
                        <a:rPr lang="en-US" sz="1200" baseline="0" dirty="0" err="1" smtClean="0">
                          <a:effectLst/>
                        </a:rPr>
                        <a:t>i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정수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en-US" sz="1200" dirty="0">
                          <a:effectLst/>
                        </a:rPr>
                        <a:t>Integer)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f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부동소수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en-US" sz="1200" dirty="0">
                          <a:effectLst/>
                        </a:rPr>
                        <a:t>floating-point)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o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8</a:t>
                      </a:r>
                      <a:r>
                        <a:rPr lang="ko-KR" altLang="en-US" sz="1200" dirty="0">
                          <a:effectLst/>
                        </a:rPr>
                        <a:t>진수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x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16</a:t>
                      </a:r>
                      <a:r>
                        <a:rPr lang="ko-KR" altLang="en-US" sz="1200" dirty="0">
                          <a:effectLst/>
                        </a:rPr>
                        <a:t>진수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X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16</a:t>
                      </a:r>
                      <a:r>
                        <a:rPr lang="ko-KR" altLang="en-US" sz="1200" dirty="0" smtClean="0">
                          <a:effectLst/>
                        </a:rPr>
                        <a:t>진수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%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%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표시</a:t>
                      </a:r>
                      <a:endParaRPr lang="ko-KR" altLang="en-US" sz="1200" dirty="0" smtClean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!r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__</a:t>
                      </a:r>
                      <a:r>
                        <a:rPr lang="en-US" altLang="ko-KR" sz="1200" dirty="0" err="1" smtClean="0">
                          <a:effectLst/>
                        </a:rPr>
                        <a:t>repr</a:t>
                      </a:r>
                      <a:r>
                        <a:rPr lang="en-US" altLang="ko-KR" sz="1200" dirty="0" smtClean="0">
                          <a:effectLst/>
                        </a:rPr>
                        <a:t>__ </a:t>
                      </a:r>
                      <a:r>
                        <a:rPr lang="ko-KR" altLang="en-US" sz="1200" dirty="0" smtClean="0">
                          <a:effectLst/>
                        </a:rPr>
                        <a:t>처리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 !s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__</a:t>
                      </a:r>
                      <a:r>
                        <a:rPr lang="en-US" altLang="ko-KR" sz="1200" dirty="0" err="1" smtClean="0">
                          <a:effectLst/>
                        </a:rPr>
                        <a:t>str</a:t>
                      </a:r>
                      <a:r>
                        <a:rPr lang="en-US" altLang="ko-KR" sz="1200" dirty="0" smtClean="0">
                          <a:effectLst/>
                        </a:rPr>
                        <a:t>__</a:t>
                      </a:r>
                      <a:endParaRPr lang="ko-KR" altLang="en-US" sz="1200" dirty="0" smtClean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48880"/>
            <a:ext cx="4752975" cy="1084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80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String Format -old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0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String-format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문자열 내에 특정 값들을 재정의하는 방법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993282"/>
              </p:ext>
            </p:extLst>
          </p:nvPr>
        </p:nvGraphicFramePr>
        <p:xfrm>
          <a:off x="1475656" y="2996954"/>
          <a:ext cx="6408712" cy="2808312"/>
        </p:xfrm>
        <a:graphic>
          <a:graphicData uri="http://schemas.openxmlformats.org/drawingml/2006/table">
            <a:tbl>
              <a:tblPr/>
              <a:tblGrid>
                <a:gridCol w="1866829"/>
                <a:gridCol w="4541883"/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코드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%s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effectLst/>
                        </a:rPr>
                        <a:t>문자</a:t>
                      </a:r>
                      <a:r>
                        <a:rPr lang="en-US" altLang="ko-KR" sz="1200" dirty="0" smtClean="0">
                          <a:effectLst/>
                        </a:rPr>
                        <a:t>(string)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%d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정수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en-US" sz="1200" dirty="0">
                          <a:effectLst/>
                        </a:rPr>
                        <a:t>Integer)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%f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부동소수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en-US" sz="1200" dirty="0">
                          <a:effectLst/>
                        </a:rPr>
                        <a:t>floating-point)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%o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8</a:t>
                      </a:r>
                      <a:r>
                        <a:rPr lang="ko-KR" altLang="en-US" sz="1200" dirty="0">
                          <a:effectLst/>
                        </a:rPr>
                        <a:t>진수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%x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16</a:t>
                      </a:r>
                      <a:r>
                        <a:rPr lang="ko-KR" altLang="en-US" sz="1200" dirty="0">
                          <a:effectLst/>
                        </a:rPr>
                        <a:t>진수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45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String-format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(%) : </a:t>
            </a:r>
            <a:r>
              <a:rPr lang="ko-KR" altLang="en-US" dirty="0" smtClean="0"/>
              <a:t>위치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문자열 내에 특정 값들을 재정의하는 방법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“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 % (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내부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값</a:t>
            </a:r>
            <a:r>
              <a:rPr lang="en-US" altLang="ko-KR" dirty="0" smtClean="0"/>
              <a:t>)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941168"/>
            <a:ext cx="7067550" cy="146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553047" y="2996952"/>
            <a:ext cx="6192688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 %</a:t>
            </a:r>
            <a:r>
              <a:rPr lang="ko-KR" altLang="en-US" dirty="0" err="1" smtClean="0">
                <a:solidFill>
                  <a:schemeClr val="tx1"/>
                </a:solidFill>
              </a:rPr>
              <a:t>스트링타</a:t>
            </a:r>
            <a:r>
              <a:rPr lang="ko-KR" altLang="en-US" dirty="0" err="1">
                <a:solidFill>
                  <a:schemeClr val="tx1"/>
                </a:solidFill>
              </a:rPr>
              <a:t>입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“ % (</a:t>
            </a:r>
            <a:r>
              <a:rPr lang="ko-KR" altLang="en-US" dirty="0" err="1">
                <a:solidFill>
                  <a:schemeClr val="tx1"/>
                </a:solidFill>
              </a:rPr>
              <a:t>스트링</a:t>
            </a:r>
            <a:r>
              <a:rPr lang="ko-KR" altLang="en-US" dirty="0">
                <a:solidFill>
                  <a:schemeClr val="tx1"/>
                </a:solidFill>
              </a:rPr>
              <a:t> 내부 </a:t>
            </a:r>
            <a:r>
              <a:rPr lang="ko-KR" altLang="en-US" dirty="0" err="1">
                <a:solidFill>
                  <a:schemeClr val="tx1"/>
                </a:solidFill>
              </a:rPr>
              <a:t>매칭</a:t>
            </a:r>
            <a:r>
              <a:rPr lang="ko-KR" altLang="en-US" dirty="0">
                <a:solidFill>
                  <a:schemeClr val="tx1"/>
                </a:solidFill>
              </a:rPr>
              <a:t> 값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965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</a:t>
            </a:r>
            <a:r>
              <a:rPr lang="ko-KR" altLang="en-US" dirty="0" err="1" smtClean="0"/>
              <a:t>내부메소드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Sequence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내부에 </a:t>
            </a:r>
            <a:r>
              <a:rPr lang="ko-KR" altLang="en-US" dirty="0" err="1" smtClean="0"/>
              <a:t>스페셜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구현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27984" y="3281382"/>
            <a:ext cx="4320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(&lt;class '</a:t>
            </a:r>
            <a:r>
              <a:rPr lang="en-US" altLang="ko-KR" dirty="0" err="1"/>
              <a:t>collections.abc.Sized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collections.abc.Iterable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collections.abc.Container</a:t>
            </a:r>
            <a:r>
              <a:rPr lang="en-US" altLang="ko-KR" dirty="0"/>
              <a:t>'&gt;)</a:t>
            </a:r>
          </a:p>
          <a:p>
            <a:r>
              <a:rPr lang="en-US" altLang="ko-KR" dirty="0"/>
              <a:t>{'count', 'index', '__reversed__', '__</a:t>
            </a:r>
            <a:r>
              <a:rPr lang="en-US" altLang="ko-KR" dirty="0" err="1"/>
              <a:t>getitem</a:t>
            </a:r>
            <a:r>
              <a:rPr lang="en-US" altLang="ko-KR" dirty="0"/>
              <a:t>__', '__</a:t>
            </a:r>
            <a:r>
              <a:rPr lang="en-US" altLang="ko-KR" dirty="0" err="1"/>
              <a:t>iter</a:t>
            </a:r>
            <a:r>
              <a:rPr lang="en-US" altLang="ko-KR" dirty="0"/>
              <a:t>__', '__contains__'}</a:t>
            </a:r>
          </a:p>
          <a:p>
            <a:endParaRPr lang="en-US" altLang="ko-KR" dirty="0"/>
          </a:p>
        </p:txBody>
      </p:sp>
      <p:pic>
        <p:nvPicPr>
          <p:cNvPr id="414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2936"/>
            <a:ext cx="36576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5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String-format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(%) : name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문자열 내에 특정 값들을 재정의하는 방법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725144"/>
            <a:ext cx="4104456" cy="112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482958" y="3068960"/>
            <a:ext cx="6192688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 %(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err="1" smtClean="0">
                <a:solidFill>
                  <a:schemeClr val="tx1"/>
                </a:solidFill>
              </a:rPr>
              <a:t>스트링타입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“ %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dict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타입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7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4038600"/>
            <a:ext cx="8515672" cy="1828800"/>
          </a:xfrm>
        </p:spPr>
        <p:txBody>
          <a:bodyPr>
            <a:noAutofit/>
          </a:bodyPr>
          <a:lstStyle/>
          <a:p>
            <a:pPr algn="r"/>
            <a:r>
              <a:rPr lang="en-US" altLang="ko-KR" sz="6000" dirty="0" smtClean="0"/>
              <a:t>String format</a:t>
            </a:r>
            <a:br>
              <a:rPr lang="en-US" altLang="ko-KR" sz="6000" dirty="0" smtClean="0"/>
            </a:br>
            <a:r>
              <a:rPr lang="en-US" altLang="ko-KR" sz="6000" dirty="0" smtClean="0"/>
              <a:t>(</a:t>
            </a:r>
            <a:r>
              <a:rPr lang="ko-KR" altLang="en-US" sz="6000" dirty="0" smtClean="0"/>
              <a:t>폭과 정확도</a:t>
            </a:r>
            <a:r>
              <a:rPr lang="en-US" altLang="ko-KR" sz="6000" dirty="0" smtClean="0"/>
              <a:t>)</a:t>
            </a:r>
            <a:br>
              <a:rPr lang="en-US" altLang="ko-KR" sz="6000" dirty="0" smtClean="0"/>
            </a:br>
            <a:r>
              <a:rPr lang="ko-KR" altLang="en-US" sz="6000" dirty="0" smtClean="0"/>
              <a:t>이해하</a:t>
            </a:r>
            <a:r>
              <a:rPr lang="ko-KR" altLang="en-US" sz="6000" dirty="0"/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25762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New </a:t>
            </a:r>
            <a:r>
              <a:rPr lang="ko-KR" altLang="en-US" dirty="0" smtClean="0"/>
              <a:t>폭과 정확도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223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String-format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 smtClean="0"/>
              <a:t>정수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문자열 내에 특정 값들을 재정의하는 방법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469774" y="2564904"/>
            <a:ext cx="6192688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 {</a:t>
            </a:r>
            <a:r>
              <a:rPr lang="ko-KR" altLang="en-US" dirty="0" smtClean="0">
                <a:solidFill>
                  <a:schemeClr val="tx1"/>
                </a:solidFill>
              </a:rPr>
              <a:t>위치</a:t>
            </a:r>
            <a:r>
              <a:rPr lang="en-US" altLang="ko-KR" dirty="0" smtClean="0">
                <a:solidFill>
                  <a:schemeClr val="tx1"/>
                </a:solidFill>
              </a:rPr>
              <a:t>:[</a:t>
            </a:r>
            <a:r>
              <a:rPr lang="ko-KR" altLang="en-US" dirty="0" smtClean="0">
                <a:solidFill>
                  <a:schemeClr val="tx1"/>
                </a:solidFill>
              </a:rPr>
              <a:t>폭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정확도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포맷</a:t>
            </a:r>
            <a:r>
              <a:rPr lang="en-US" altLang="ko-KR" dirty="0" smtClean="0">
                <a:solidFill>
                  <a:schemeClr val="tx1"/>
                </a:solidFill>
              </a:rPr>
              <a:t>} “.format(</a:t>
            </a:r>
            <a:r>
              <a:rPr lang="ko-KR" altLang="en-US" dirty="0" smtClean="0">
                <a:solidFill>
                  <a:schemeClr val="tx1"/>
                </a:solidFill>
              </a:rPr>
              <a:t>인자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21088"/>
            <a:ext cx="3528392" cy="203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4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String-format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실</a:t>
            </a:r>
            <a:r>
              <a:rPr lang="ko-KR" altLang="en-US" dirty="0" smtClean="0"/>
              <a:t>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문자열 내에 특정 값들을 재정의하는 방법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469774" y="2564904"/>
            <a:ext cx="6192688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 {</a:t>
            </a:r>
            <a:r>
              <a:rPr lang="ko-KR" altLang="en-US" dirty="0" smtClean="0">
                <a:solidFill>
                  <a:schemeClr val="tx1"/>
                </a:solidFill>
              </a:rPr>
              <a:t>위치</a:t>
            </a:r>
            <a:r>
              <a:rPr lang="en-US" altLang="ko-KR" dirty="0" smtClean="0">
                <a:solidFill>
                  <a:schemeClr val="tx1"/>
                </a:solidFill>
              </a:rPr>
              <a:t>:[</a:t>
            </a:r>
            <a:r>
              <a:rPr lang="ko-KR" altLang="en-US" dirty="0" smtClean="0">
                <a:solidFill>
                  <a:schemeClr val="tx1"/>
                </a:solidFill>
              </a:rPr>
              <a:t>폭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정확도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포맷</a:t>
            </a:r>
            <a:r>
              <a:rPr lang="en-US" altLang="ko-KR" dirty="0" smtClean="0">
                <a:solidFill>
                  <a:schemeClr val="tx1"/>
                </a:solidFill>
              </a:rPr>
              <a:t>} “.format(</a:t>
            </a:r>
            <a:r>
              <a:rPr lang="ko-KR" altLang="en-US" dirty="0" smtClean="0">
                <a:solidFill>
                  <a:schemeClr val="tx1"/>
                </a:solidFill>
              </a:rPr>
              <a:t>인자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221088"/>
            <a:ext cx="4032448" cy="195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3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String-format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</a:t>
            </a:r>
            <a:r>
              <a:rPr lang="ko-KR" altLang="en-US" dirty="0"/>
              <a:t>열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“ {</a:t>
            </a:r>
            <a:r>
              <a:rPr lang="ko-KR" altLang="en-US" dirty="0" smtClean="0"/>
              <a:t>위치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width.precision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타입변환 </a:t>
            </a:r>
            <a:r>
              <a:rPr lang="en-US" altLang="ko-KR" dirty="0" smtClean="0"/>
              <a:t>}  “.format(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을 가지고 별도의 </a:t>
            </a:r>
            <a:r>
              <a:rPr lang="ko-KR" altLang="en-US" dirty="0" err="1" smtClean="0"/>
              <a:t>포맷팅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259632" y="3140968"/>
            <a:ext cx="6192688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 {</a:t>
            </a:r>
            <a:r>
              <a:rPr lang="ko-KR" altLang="en-US" dirty="0" smtClean="0">
                <a:solidFill>
                  <a:schemeClr val="tx1"/>
                </a:solidFill>
              </a:rPr>
              <a:t>위치</a:t>
            </a:r>
            <a:r>
              <a:rPr lang="en-US" altLang="ko-KR" dirty="0" smtClean="0">
                <a:solidFill>
                  <a:schemeClr val="tx1"/>
                </a:solidFill>
              </a:rPr>
              <a:t>:[</a:t>
            </a:r>
            <a:r>
              <a:rPr lang="ko-KR" altLang="en-US" dirty="0" smtClean="0">
                <a:solidFill>
                  <a:schemeClr val="tx1"/>
                </a:solidFill>
              </a:rPr>
              <a:t>폭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정확도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포맷</a:t>
            </a:r>
            <a:r>
              <a:rPr lang="en-US" altLang="ko-KR" dirty="0" smtClean="0">
                <a:solidFill>
                  <a:schemeClr val="tx1"/>
                </a:solidFill>
              </a:rPr>
              <a:t>} “.format(</a:t>
            </a:r>
            <a:r>
              <a:rPr lang="ko-KR" altLang="en-US" dirty="0" smtClean="0">
                <a:solidFill>
                  <a:schemeClr val="tx1"/>
                </a:solidFill>
              </a:rPr>
              <a:t>인자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725144"/>
            <a:ext cx="396044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String-format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formatting </a:t>
            </a:r>
            <a:r>
              <a:rPr lang="ko-KR" altLang="en-US" dirty="0" smtClean="0"/>
              <a:t>처리 예시</a:t>
            </a:r>
            <a:endParaRPr lang="en-US" altLang="ko-KR" dirty="0" smtClean="0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6840759" cy="4346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0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old </a:t>
            </a:r>
            <a:r>
              <a:rPr lang="ko-KR" altLang="en-US" dirty="0" smtClean="0"/>
              <a:t>폭과 정확도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6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String-format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포매팅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“ %</a:t>
            </a:r>
            <a:r>
              <a:rPr lang="en-US" altLang="ko-KR" dirty="0" err="1" smtClean="0"/>
              <a:t>width.precision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타입변환 </a:t>
            </a:r>
            <a:r>
              <a:rPr lang="en-US" altLang="ko-KR" dirty="0" smtClean="0"/>
              <a:t>}  “ %format(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을 가지고 별도의 </a:t>
            </a:r>
            <a:r>
              <a:rPr lang="ko-KR" altLang="en-US" dirty="0" err="1" smtClean="0"/>
              <a:t>포맷팅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01008"/>
            <a:ext cx="4248472" cy="233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00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old </a:t>
            </a:r>
            <a:r>
              <a:rPr lang="ko-KR" altLang="en-US" dirty="0" smtClean="0"/>
              <a:t>폭을</a:t>
            </a:r>
            <a:r>
              <a:rPr lang="en-US" altLang="ko-KR" dirty="0" smtClean="0"/>
              <a:t> *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2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</a:t>
            </a:r>
            <a:r>
              <a:rPr lang="ko-KR" altLang="en-US" dirty="0" err="1" smtClean="0"/>
              <a:t>내부메소드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Sequence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내부에 </a:t>
            </a:r>
            <a:r>
              <a:rPr lang="ko-KR" altLang="en-US" dirty="0" err="1" smtClean="0"/>
              <a:t>스페셜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구현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27984" y="3281382"/>
            <a:ext cx="4320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(&lt;class '</a:t>
            </a:r>
            <a:r>
              <a:rPr lang="en-US" altLang="ko-KR" dirty="0" err="1"/>
              <a:t>collections.abc.Sized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collections.abc.Iterable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collections.abc.Container</a:t>
            </a:r>
            <a:r>
              <a:rPr lang="en-US" altLang="ko-KR" dirty="0"/>
              <a:t>'&gt;)</a:t>
            </a:r>
          </a:p>
          <a:p>
            <a:r>
              <a:rPr lang="en-US" altLang="ko-KR" dirty="0"/>
              <a:t>{'count', 'index', '__reversed__', '__</a:t>
            </a:r>
            <a:r>
              <a:rPr lang="en-US" altLang="ko-KR" dirty="0" err="1"/>
              <a:t>getitem</a:t>
            </a:r>
            <a:r>
              <a:rPr lang="en-US" altLang="ko-KR" dirty="0"/>
              <a:t>__', '__</a:t>
            </a:r>
            <a:r>
              <a:rPr lang="en-US" altLang="ko-KR" dirty="0" err="1"/>
              <a:t>iter</a:t>
            </a:r>
            <a:r>
              <a:rPr lang="en-US" altLang="ko-KR" dirty="0"/>
              <a:t>__', '__contains__'}</a:t>
            </a:r>
          </a:p>
          <a:p>
            <a:endParaRPr lang="en-US" altLang="ko-KR" dirty="0"/>
          </a:p>
        </p:txBody>
      </p:sp>
      <p:pic>
        <p:nvPicPr>
          <p:cNvPr id="414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2936"/>
            <a:ext cx="36576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1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err="1" smtClean="0"/>
              <a:t>파리미터</a:t>
            </a:r>
            <a:r>
              <a:rPr lang="ko-KR" altLang="en-US" dirty="0" smtClean="0"/>
              <a:t> 받기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폭에 대해 값을 받아 처리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92896"/>
            <a:ext cx="5616624" cy="370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89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4038600"/>
            <a:ext cx="8515672" cy="1828800"/>
          </a:xfrm>
        </p:spPr>
        <p:txBody>
          <a:bodyPr>
            <a:noAutofit/>
          </a:bodyPr>
          <a:lstStyle/>
          <a:p>
            <a:pPr algn="r"/>
            <a:r>
              <a:rPr lang="en-US" altLang="ko-KR" sz="6000" dirty="0" smtClean="0"/>
              <a:t>String format</a:t>
            </a:r>
            <a:br>
              <a:rPr lang="en-US" altLang="ko-KR" sz="6000" dirty="0" smtClean="0"/>
            </a:br>
            <a:r>
              <a:rPr lang="ko-KR" altLang="en-US" sz="6000" dirty="0" smtClean="0"/>
              <a:t>위치 및 </a:t>
            </a:r>
            <a:r>
              <a:rPr lang="en-US" altLang="ko-KR" sz="6000" dirty="0" smtClean="0"/>
              <a:t>name</a:t>
            </a:r>
            <a:br>
              <a:rPr lang="en-US" altLang="ko-KR" sz="6000" dirty="0" smtClean="0"/>
            </a:br>
            <a:r>
              <a:rPr lang="ko-KR" altLang="en-US" sz="6000" dirty="0" smtClean="0"/>
              <a:t>이해하기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974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String Format –new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4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String-format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“% %” % (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처리를 </a:t>
            </a:r>
            <a:r>
              <a:rPr lang="en-US" altLang="ko-KR" dirty="0" smtClean="0"/>
              <a:t>“ {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위치</a:t>
            </a:r>
            <a:r>
              <a:rPr lang="en-US" altLang="ko-KR" dirty="0" smtClean="0"/>
              <a:t>}  “.format(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40968"/>
            <a:ext cx="5112568" cy="313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79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위치 및 </a:t>
            </a:r>
            <a:r>
              <a:rPr lang="en-US" altLang="ko-KR" dirty="0" smtClean="0"/>
              <a:t>name - new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76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String-format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index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“ {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위치</a:t>
            </a:r>
            <a:r>
              <a:rPr lang="en-US" altLang="ko-KR" dirty="0" smtClean="0"/>
              <a:t>}  “.format(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위치는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 증가 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724128" y="4268821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{} </a:t>
            </a:r>
            <a:r>
              <a:rPr lang="ko-KR" altLang="en-US" dirty="0" smtClean="0"/>
              <a:t>개수가 </a:t>
            </a:r>
            <a:r>
              <a:rPr lang="ko-KR" altLang="en-US" dirty="0" err="1" smtClean="0"/>
              <a:t>파라미터보다</a:t>
            </a:r>
            <a:r>
              <a:rPr lang="ko-KR" altLang="en-US" dirty="0" smtClean="0"/>
              <a:t> 작으면 처리가 되지만 </a:t>
            </a:r>
            <a:r>
              <a:rPr lang="en-US" altLang="ko-KR" dirty="0" smtClean="0"/>
              <a:t>{] </a:t>
            </a:r>
            <a:r>
              <a:rPr lang="ko-KR" altLang="en-US" dirty="0" smtClean="0"/>
              <a:t>개수가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개수보다 많으면 오류가 발생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504056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18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String-format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name </a:t>
            </a:r>
            <a:r>
              <a:rPr lang="ko-KR" altLang="en-US" dirty="0" smtClean="0"/>
              <a:t>치환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“ {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변수</a:t>
            </a:r>
            <a:r>
              <a:rPr lang="ko-KR" altLang="en-US" dirty="0" err="1"/>
              <a:t>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}  “.format(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=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6827" y="4100879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{} </a:t>
            </a:r>
            <a:r>
              <a:rPr lang="ko-KR" altLang="en-US" dirty="0" smtClean="0"/>
              <a:t>개수가 </a:t>
            </a:r>
            <a:r>
              <a:rPr lang="ko-KR" altLang="en-US" dirty="0" err="1" smtClean="0"/>
              <a:t>파라미터보다</a:t>
            </a:r>
            <a:r>
              <a:rPr lang="ko-KR" altLang="en-US" dirty="0" smtClean="0"/>
              <a:t> 작으면 처리가 되지만 </a:t>
            </a:r>
            <a:r>
              <a:rPr lang="en-US" altLang="ko-KR" dirty="0" smtClean="0"/>
              <a:t>{] </a:t>
            </a:r>
            <a:r>
              <a:rPr lang="ko-KR" altLang="en-US" dirty="0" smtClean="0"/>
              <a:t>개수가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개수보다 많으면 오류가 발생</a:t>
            </a:r>
            <a:endParaRPr lang="ko-KR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708920"/>
            <a:ext cx="4824535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83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String-format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혼용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치환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“ {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} {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변수</a:t>
            </a:r>
            <a:r>
              <a:rPr lang="ko-KR" altLang="en-US" dirty="0" err="1"/>
              <a:t>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}  “.format(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=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92080" y="4100879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파라미터</a:t>
            </a:r>
            <a:r>
              <a:rPr lang="ko-KR" altLang="en-US" dirty="0" smtClean="0"/>
              <a:t> 처리시 </a:t>
            </a:r>
            <a:r>
              <a:rPr lang="en-US" altLang="ko-KR" dirty="0" smtClean="0"/>
              <a:t>Key/Value </a:t>
            </a:r>
            <a:r>
              <a:rPr lang="ko-KR" altLang="en-US" dirty="0" smtClean="0"/>
              <a:t>처리는 맨 </a:t>
            </a:r>
            <a:r>
              <a:rPr lang="ko-KR" altLang="en-US" dirty="0" err="1" smtClean="0"/>
              <a:t>뒷에서</a:t>
            </a:r>
            <a:r>
              <a:rPr lang="ko-KR" altLang="en-US" dirty="0" smtClean="0"/>
              <a:t> 처리가 되어야 함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17032"/>
            <a:ext cx="3989065" cy="144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25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위치 및 </a:t>
            </a:r>
            <a:r>
              <a:rPr lang="en-US" altLang="ko-KR" dirty="0" smtClean="0"/>
              <a:t>name - old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7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String-format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혼용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치환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% </a:t>
            </a:r>
            <a:r>
              <a:rPr lang="ko-KR" altLang="en-US" dirty="0" smtClean="0"/>
              <a:t>데이터 간에 개수가 맞아야 하고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타입일 경우는 속성의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를 사용하면 됨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96952"/>
            <a:ext cx="6156573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49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문자열 클래스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4038600"/>
            <a:ext cx="8587680" cy="1828800"/>
          </a:xfrm>
        </p:spPr>
        <p:txBody>
          <a:bodyPr>
            <a:noAutofit/>
          </a:bodyPr>
          <a:lstStyle/>
          <a:p>
            <a:pPr algn="r"/>
            <a:r>
              <a:rPr lang="en-US" altLang="ko-KR" sz="6000" dirty="0" smtClean="0"/>
              <a:t>String format</a:t>
            </a:r>
            <a:br>
              <a:rPr lang="en-US" altLang="ko-KR" sz="6000" dirty="0" smtClean="0"/>
            </a:br>
            <a:r>
              <a:rPr lang="ko-KR" altLang="en-US" sz="6000" dirty="0" smtClean="0"/>
              <a:t>정렬 및 사인부호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처리하기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10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정렬 </a:t>
            </a:r>
            <a:r>
              <a:rPr lang="en-US" altLang="ko-KR" dirty="0" smtClean="0"/>
              <a:t>new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85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String-format </a:t>
            </a:r>
            <a:r>
              <a:rPr lang="ko-KR" altLang="en-US" dirty="0"/>
              <a:t> </a:t>
            </a:r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문자열 내에 특정 값들을 정</a:t>
            </a:r>
            <a:r>
              <a:rPr lang="ko-KR" altLang="en-US" dirty="0"/>
              <a:t>렬</a:t>
            </a:r>
            <a:r>
              <a:rPr lang="ko-KR" altLang="en-US" dirty="0" smtClean="0"/>
              <a:t>하는 방법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21968"/>
              </p:ext>
            </p:extLst>
          </p:nvPr>
        </p:nvGraphicFramePr>
        <p:xfrm>
          <a:off x="971600" y="3861048"/>
          <a:ext cx="7200800" cy="1371600"/>
        </p:xfrm>
        <a:graphic>
          <a:graphicData uri="http://schemas.openxmlformats.org/drawingml/2006/table">
            <a:tbl>
              <a:tblPr/>
              <a:tblGrid>
                <a:gridCol w="2448272"/>
                <a:gridCol w="475252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코드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&lt;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좌측 정렬 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&gt;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우측정렬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^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effectLst/>
                        </a:rPr>
                        <a:t>가운데 정렬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=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String-format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정렬 부호를 붙여 </a:t>
            </a:r>
            <a:r>
              <a:rPr lang="en-US" altLang="ko-KR" dirty="0" smtClean="0"/>
              <a:t>format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28184" y="5036983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공백을 채우려면 정렬방법부호 앞에 공백으로 대체할 문자를 표시하면 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42" y="3933056"/>
            <a:ext cx="4896543" cy="271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259632" y="2564904"/>
            <a:ext cx="6192688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 {</a:t>
            </a:r>
            <a:r>
              <a:rPr lang="ko-KR" altLang="en-US" dirty="0" smtClean="0">
                <a:solidFill>
                  <a:schemeClr val="tx1"/>
                </a:solidFill>
              </a:rPr>
              <a:t>위치</a:t>
            </a:r>
            <a:r>
              <a:rPr lang="en-US" altLang="ko-KR" dirty="0" smtClean="0">
                <a:solidFill>
                  <a:schemeClr val="tx1"/>
                </a:solidFill>
              </a:rPr>
              <a:t>:[</a:t>
            </a:r>
            <a:r>
              <a:rPr lang="ko-KR" altLang="en-US" dirty="0" smtClean="0">
                <a:solidFill>
                  <a:schemeClr val="tx1"/>
                </a:solidFill>
              </a:rPr>
              <a:t>정렬</a:t>
            </a:r>
            <a:r>
              <a:rPr lang="en-US" altLang="ko-KR" dirty="0" smtClean="0">
                <a:solidFill>
                  <a:schemeClr val="tx1"/>
                </a:solidFill>
              </a:rPr>
              <a:t>][</a:t>
            </a:r>
            <a:r>
              <a:rPr lang="ko-KR" altLang="en-US" dirty="0" smtClean="0">
                <a:solidFill>
                  <a:schemeClr val="tx1"/>
                </a:solidFill>
              </a:rPr>
              <a:t>폭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정확도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포맷</a:t>
            </a:r>
            <a:r>
              <a:rPr lang="en-US" altLang="ko-KR" dirty="0" smtClean="0">
                <a:solidFill>
                  <a:schemeClr val="tx1"/>
                </a:solidFill>
              </a:rPr>
              <a:t>} “.format(</a:t>
            </a:r>
            <a:r>
              <a:rPr lang="ko-KR" altLang="en-US" dirty="0" smtClean="0">
                <a:solidFill>
                  <a:schemeClr val="tx1"/>
                </a:solidFill>
              </a:rPr>
              <a:t>인자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80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Sign/0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- new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8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Signs, </a:t>
            </a:r>
            <a:r>
              <a:rPr lang="en-US" altLang="ko-KR" dirty="0" smtClean="0"/>
              <a:t>Zero-Padding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사인부호와 </a:t>
            </a:r>
            <a:r>
              <a:rPr lang="en-US" altLang="ko-KR" dirty="0" smtClean="0"/>
              <a:t>padding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293096"/>
            <a:ext cx="3697213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66731" y="2708920"/>
            <a:ext cx="6192688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 {</a:t>
            </a:r>
            <a:r>
              <a:rPr lang="ko-KR" altLang="en-US" dirty="0" smtClean="0">
                <a:solidFill>
                  <a:schemeClr val="tx1"/>
                </a:solidFill>
              </a:rPr>
              <a:t>위치</a:t>
            </a:r>
            <a:r>
              <a:rPr lang="en-US" altLang="ko-KR" dirty="0" smtClean="0">
                <a:solidFill>
                  <a:schemeClr val="tx1"/>
                </a:solidFill>
              </a:rPr>
              <a:t>:[</a:t>
            </a:r>
            <a:r>
              <a:rPr lang="ko-KR" altLang="en-US" dirty="0" smtClean="0">
                <a:solidFill>
                  <a:schemeClr val="tx1"/>
                </a:solidFill>
              </a:rPr>
              <a:t>부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  <a:r>
              <a:rPr lang="en-US" altLang="ko-KR" dirty="0" smtClean="0">
                <a:solidFill>
                  <a:schemeClr val="tx1"/>
                </a:solidFill>
              </a:rPr>
              <a:t>][padding][</a:t>
            </a:r>
            <a:r>
              <a:rPr lang="ko-KR" altLang="en-US" dirty="0" smtClean="0">
                <a:solidFill>
                  <a:schemeClr val="tx1"/>
                </a:solidFill>
              </a:rPr>
              <a:t>폭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정확도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포맷</a:t>
            </a:r>
            <a:r>
              <a:rPr lang="en-US" altLang="ko-KR" dirty="0" smtClean="0">
                <a:solidFill>
                  <a:schemeClr val="tx1"/>
                </a:solidFill>
              </a:rPr>
              <a:t>} “.format(</a:t>
            </a:r>
            <a:r>
              <a:rPr lang="ko-KR" altLang="en-US" dirty="0" smtClean="0">
                <a:solidFill>
                  <a:schemeClr val="tx1"/>
                </a:solidFill>
              </a:rPr>
              <a:t>인자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32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Sign/0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- old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197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Signs, Zero-Padding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%(</a:t>
            </a:r>
            <a:r>
              <a:rPr lang="ko-KR" altLang="en-US" dirty="0" smtClean="0"/>
              <a:t>부호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(.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)?[</a:t>
            </a:r>
            <a:r>
              <a:rPr lang="en-US" altLang="ko-KR" dirty="0" err="1" smtClean="0"/>
              <a:t>s|d|f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+ </a:t>
            </a:r>
            <a:r>
              <a:rPr lang="ko-KR" altLang="en-US" dirty="0" smtClean="0"/>
              <a:t>부호는 우측정렬</a:t>
            </a:r>
            <a:r>
              <a:rPr lang="en-US" altLang="ko-KR" dirty="0" smtClean="0"/>
              <a:t>/ -</a:t>
            </a:r>
            <a:r>
              <a:rPr lang="ko-KR" altLang="en-US" dirty="0" smtClean="0"/>
              <a:t>부호는 좌측 정렬</a:t>
            </a:r>
            <a:endParaRPr lang="en-US" altLang="ko-KR" dirty="0" smtClean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309634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416220"/>
            <a:ext cx="3600400" cy="3181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03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4038600"/>
            <a:ext cx="8515672" cy="1828800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dirty="0" err="1" smtClean="0"/>
              <a:t>StringIO</a:t>
            </a:r>
            <a:r>
              <a:rPr lang="en-US" altLang="ko-KR" sz="6000" dirty="0" smtClean="0"/>
              <a:t>/</a:t>
            </a:r>
            <a:br>
              <a:rPr lang="en-US" altLang="ko-KR" sz="6000" dirty="0" smtClean="0"/>
            </a:br>
            <a:r>
              <a:rPr lang="en-US" altLang="ko-KR" sz="6000" dirty="0" err="1" smtClean="0"/>
              <a:t>BytesIO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모</a:t>
            </a:r>
            <a:r>
              <a:rPr lang="ko-KR" altLang="en-US" sz="6000" dirty="0"/>
              <a:t>듈</a:t>
            </a:r>
          </a:p>
        </p:txBody>
      </p:sp>
    </p:spTree>
    <p:extLst>
      <p:ext uri="{BB962C8B-B14F-4D97-AF65-F5344CB8AC3E}">
        <p14:creationId xmlns:p14="http://schemas.microsoft.com/office/powerpoint/2010/main" val="152838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StringIO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58417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텍스트를 파일처리 처리하기 위해 사용 </a:t>
            </a:r>
            <a:endParaRPr lang="en-US" altLang="ko-KR" sz="28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99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80928"/>
            <a:ext cx="4410447" cy="3472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150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57017</TotalTime>
  <Words>2622</Words>
  <Application>Microsoft Office PowerPoint</Application>
  <PresentationFormat>화면 슬라이드 쇼(4:3)</PresentationFormat>
  <Paragraphs>557</Paragraphs>
  <Slides>105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105</vt:i4>
      </vt:variant>
    </vt:vector>
  </HeadingPairs>
  <TitlesOfParts>
    <vt:vector size="106" baseType="lpstr">
      <vt:lpstr>가을</vt:lpstr>
      <vt:lpstr>Python  문자열 이해하기</vt:lpstr>
      <vt:lpstr>Text Sequence class</vt:lpstr>
      <vt:lpstr>SEQUENCE 추상 클래스</vt:lpstr>
      <vt:lpstr>SEQUENCE  상속 class</vt:lpstr>
      <vt:lpstr>Sequence 타입 class diagram </vt:lpstr>
      <vt:lpstr>Sequence 타입 상속관계</vt:lpstr>
      <vt:lpstr>Sequence 타입 내부메소드</vt:lpstr>
      <vt:lpstr>Sequence 타입 내부메소드</vt:lpstr>
      <vt:lpstr>문자열 클래스 </vt:lpstr>
      <vt:lpstr> Text Sequence 타입 </vt:lpstr>
      <vt:lpstr> Text Sequence 타입 : 갱신유무</vt:lpstr>
      <vt:lpstr>Bytes/ bytearray  data type</vt:lpstr>
      <vt:lpstr>bytes Type</vt:lpstr>
      <vt:lpstr>Bytes type과 str type 속성비교</vt:lpstr>
      <vt:lpstr>Immutable 타입</vt:lpstr>
      <vt:lpstr>bytearry Type</vt:lpstr>
      <vt:lpstr>str type 속성비교</vt:lpstr>
      <vt:lpstr>Bytearray 타입 생성</vt:lpstr>
      <vt:lpstr>Bytearray 접근 </vt:lpstr>
      <vt:lpstr>Bytearray 추가 / 삭제</vt:lpstr>
      <vt:lpstr>Bytearray  갱신 </vt:lpstr>
      <vt:lpstr>Bytearray 슬라이싱 </vt:lpstr>
      <vt:lpstr>Bytearray sort/reverse</vt:lpstr>
      <vt:lpstr>Encode/decode</vt:lpstr>
      <vt:lpstr>string  ascii-&gt;utf-8처리</vt:lpstr>
      <vt:lpstr>string  data type</vt:lpstr>
      <vt:lpstr>문자열  </vt:lpstr>
      <vt:lpstr>Builtin type 특성</vt:lpstr>
      <vt:lpstr>String Type</vt:lpstr>
      <vt:lpstr>Sequence 타입-str</vt:lpstr>
      <vt:lpstr>문자열 추가는 새로운 인스턴스</vt:lpstr>
      <vt:lpstr>String-raw string</vt:lpstr>
      <vt:lpstr>builtin내장함수</vt:lpstr>
      <vt:lpstr>String 갱신: 새로 만들기</vt:lpstr>
      <vt:lpstr>String-operator</vt:lpstr>
      <vt:lpstr>Operator+ 함수 처리 예시</vt:lpstr>
      <vt:lpstr>String-escape 문자</vt:lpstr>
      <vt:lpstr>Sequence slicing</vt:lpstr>
      <vt:lpstr>Sequence slicing-역방향 </vt:lpstr>
      <vt:lpstr>문자열 변경 및 상태 확인</vt:lpstr>
      <vt:lpstr>Capitalize/lower/upper…</vt:lpstr>
      <vt:lpstr>center/expandtabs/count</vt:lpstr>
      <vt:lpstr> just/strip</vt:lpstr>
      <vt:lpstr> isalnum/isalpha/isdigit</vt:lpstr>
      <vt:lpstr> islower/isupper/istitle…</vt:lpstr>
      <vt:lpstr>문자열 분리 및 결합</vt:lpstr>
      <vt:lpstr> join/split </vt:lpstr>
      <vt:lpstr>splitlines</vt:lpstr>
      <vt:lpstr> partition </vt:lpstr>
      <vt:lpstr>Substring 조회</vt:lpstr>
      <vt:lpstr>  find/index</vt:lpstr>
      <vt:lpstr>문자열 변경</vt:lpstr>
      <vt:lpstr> encode/replace</vt:lpstr>
      <vt:lpstr> zfill</vt:lpstr>
      <vt:lpstr>Substring 동등 비교</vt:lpstr>
      <vt:lpstr>String : startswith/endswith</vt:lpstr>
      <vt:lpstr>문자열 변경</vt:lpstr>
      <vt:lpstr> maketrans/translate</vt:lpstr>
      <vt:lpstr>String : translate : 삭제(2버전)</vt:lpstr>
      <vt:lpstr>String  format 공통 이해하기 </vt:lpstr>
      <vt:lpstr>Format conversion type</vt:lpstr>
      <vt:lpstr>Format : 변환타입</vt:lpstr>
      <vt:lpstr>New 타입변환 코드</vt:lpstr>
      <vt:lpstr>String-format 코드 : 위치접근</vt:lpstr>
      <vt:lpstr>String-format 코드 : 이름접근</vt:lpstr>
      <vt:lpstr>String-format 코드</vt:lpstr>
      <vt:lpstr>String Format -old</vt:lpstr>
      <vt:lpstr>String-format 코드</vt:lpstr>
      <vt:lpstr>String-format처리(%) : 위치</vt:lpstr>
      <vt:lpstr>String-format처리(%) : name</vt:lpstr>
      <vt:lpstr>String format (폭과 정확도) 이해하기</vt:lpstr>
      <vt:lpstr>New 폭과 정확도</vt:lpstr>
      <vt:lpstr>String-format메소드 : 정수</vt:lpstr>
      <vt:lpstr>String-format메소드 : 실수</vt:lpstr>
      <vt:lpstr>String-format함수 : 문자열</vt:lpstr>
      <vt:lpstr>String-format – 숫자</vt:lpstr>
      <vt:lpstr>old 폭과 정확도</vt:lpstr>
      <vt:lpstr>String-format함수 : 포매팅</vt:lpstr>
      <vt:lpstr> old 폭을 * 이용</vt:lpstr>
      <vt:lpstr>* 파리미터 받기</vt:lpstr>
      <vt:lpstr>String format 위치 및 name 이해하기 </vt:lpstr>
      <vt:lpstr>String Format –new</vt:lpstr>
      <vt:lpstr>String-format함수  </vt:lpstr>
      <vt:lpstr>위치 및 name - new</vt:lpstr>
      <vt:lpstr>String-format함수 : index </vt:lpstr>
      <vt:lpstr>String-format함수 : name 치환</vt:lpstr>
      <vt:lpstr>String-format함수 : 혼용 치환</vt:lpstr>
      <vt:lpstr>위치 및 name - old</vt:lpstr>
      <vt:lpstr>String-format함수 : 혼용 치환</vt:lpstr>
      <vt:lpstr>String format 정렬 및 사인부호 처리하기 </vt:lpstr>
      <vt:lpstr>정렬 new</vt:lpstr>
      <vt:lpstr>String-format  정렬</vt:lpstr>
      <vt:lpstr>String-format메소드 – 정렬</vt:lpstr>
      <vt:lpstr>Sign/0처리- new</vt:lpstr>
      <vt:lpstr>Signs, Zero-Padding</vt:lpstr>
      <vt:lpstr>Sign/0처리- old</vt:lpstr>
      <vt:lpstr>Signs, Zero-Padding</vt:lpstr>
      <vt:lpstr>StringIO/ BytesIO 모듈</vt:lpstr>
      <vt:lpstr> StringIO</vt:lpstr>
      <vt:lpstr> BytesIO</vt:lpstr>
      <vt:lpstr>String 모듈</vt:lpstr>
      <vt:lpstr>String 모듈의 문자</vt:lpstr>
      <vt:lpstr>Template class 처리</vt:lpstr>
      <vt:lpstr>Template : 예외발생</vt:lpstr>
      <vt:lpstr>Template : safe_substitute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661</cp:revision>
  <dcterms:created xsi:type="dcterms:W3CDTF">2015-12-01T07:34:30Z</dcterms:created>
  <dcterms:modified xsi:type="dcterms:W3CDTF">2017-01-10T00:46:12Z</dcterms:modified>
</cp:coreProperties>
</file>