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1"/>
  </p:sldMasterIdLst>
  <p:notesMasterIdLst>
    <p:notesMasterId r:id="rId85"/>
  </p:notesMasterIdLst>
  <p:sldIdLst>
    <p:sldId id="256" r:id="rId2"/>
    <p:sldId id="1264" r:id="rId3"/>
    <p:sldId id="1268" r:id="rId4"/>
    <p:sldId id="1270" r:id="rId5"/>
    <p:sldId id="1279" r:id="rId6"/>
    <p:sldId id="1278" r:id="rId7"/>
    <p:sldId id="1281" r:id="rId8"/>
    <p:sldId id="1276" r:id="rId9"/>
    <p:sldId id="1277" r:id="rId10"/>
    <p:sldId id="1273" r:id="rId11"/>
    <p:sldId id="1274" r:id="rId12"/>
    <p:sldId id="1266" r:id="rId13"/>
    <p:sldId id="1275" r:id="rId14"/>
    <p:sldId id="1267" r:id="rId15"/>
    <p:sldId id="1165" r:id="rId16"/>
    <p:sldId id="1175" r:id="rId17"/>
    <p:sldId id="1253" r:id="rId18"/>
    <p:sldId id="1174" r:id="rId19"/>
    <p:sldId id="1228" r:id="rId20"/>
    <p:sldId id="1172" r:id="rId21"/>
    <p:sldId id="1166" r:id="rId22"/>
    <p:sldId id="1257" r:id="rId23"/>
    <p:sldId id="1229" r:id="rId24"/>
    <p:sldId id="1169" r:id="rId25"/>
    <p:sldId id="1171" r:id="rId26"/>
    <p:sldId id="1170" r:id="rId27"/>
    <p:sldId id="1173" r:id="rId28"/>
    <p:sldId id="1167" r:id="rId29"/>
    <p:sldId id="1168" r:id="rId30"/>
    <p:sldId id="1176" r:id="rId31"/>
    <p:sldId id="1263" r:id="rId32"/>
    <p:sldId id="1214" r:id="rId33"/>
    <p:sldId id="1230" r:id="rId34"/>
    <p:sldId id="1215" r:id="rId35"/>
    <p:sldId id="1251" r:id="rId36"/>
    <p:sldId id="1219" r:id="rId37"/>
    <p:sldId id="1231" r:id="rId38"/>
    <p:sldId id="1220" r:id="rId39"/>
    <p:sldId id="1252" r:id="rId40"/>
    <p:sldId id="1222" r:id="rId41"/>
    <p:sldId id="1232" r:id="rId42"/>
    <p:sldId id="1221" r:id="rId43"/>
    <p:sldId id="1282" r:id="rId44"/>
    <p:sldId id="1283" r:id="rId45"/>
    <p:sldId id="1287" r:id="rId46"/>
    <p:sldId id="1285" r:id="rId47"/>
    <p:sldId id="1286" r:id="rId48"/>
    <p:sldId id="1043" r:id="rId49"/>
    <p:sldId id="1288" r:id="rId50"/>
    <p:sldId id="1289" r:id="rId51"/>
    <p:sldId id="1216" r:id="rId52"/>
    <p:sldId id="1218" r:id="rId53"/>
    <p:sldId id="1086" r:id="rId54"/>
    <p:sldId id="1084" r:id="rId55"/>
    <p:sldId id="1161" r:id="rId56"/>
    <p:sldId id="1162" r:id="rId57"/>
    <p:sldId id="1163" r:id="rId58"/>
    <p:sldId id="1164" r:id="rId59"/>
    <p:sldId id="1195" r:id="rId60"/>
    <p:sldId id="1196" r:id="rId61"/>
    <p:sldId id="1197" r:id="rId62"/>
    <p:sldId id="1198" r:id="rId63"/>
    <p:sldId id="1208" r:id="rId64"/>
    <p:sldId id="1199" r:id="rId65"/>
    <p:sldId id="1200" r:id="rId66"/>
    <p:sldId id="1201" r:id="rId67"/>
    <p:sldId id="1202" r:id="rId68"/>
    <p:sldId id="1203" r:id="rId69"/>
    <p:sldId id="1204" r:id="rId70"/>
    <p:sldId id="1205" r:id="rId71"/>
    <p:sldId id="1206" r:id="rId72"/>
    <p:sldId id="1210" r:id="rId73"/>
    <p:sldId id="1207" r:id="rId74"/>
    <p:sldId id="1237" r:id="rId75"/>
    <p:sldId id="1211" r:id="rId76"/>
    <p:sldId id="1209" r:id="rId77"/>
    <p:sldId id="1212" r:id="rId78"/>
    <p:sldId id="1233" r:id="rId79"/>
    <p:sldId id="1239" r:id="rId80"/>
    <p:sldId id="1234" r:id="rId81"/>
    <p:sldId id="1235" r:id="rId82"/>
    <p:sldId id="1236" r:id="rId83"/>
    <p:sldId id="1238" r:id="rId84"/>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8657" autoAdjust="0"/>
  </p:normalViewPr>
  <p:slideViewPr>
    <p:cSldViewPr>
      <p:cViewPr>
        <p:scale>
          <a:sx n="82" d="100"/>
          <a:sy n="82" d="100"/>
        </p:scale>
        <p:origin x="-1325" y="-178"/>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318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0AA4CE-0452-4E28-86AB-43D5F6A08631}" type="datetimeFigureOut">
              <a:rPr lang="ko-KR" altLang="en-US" smtClean="0"/>
              <a:t>2017-01-03</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EBCC12-A8B3-49D9-B75C-B92DF484A32B}" type="slidenum">
              <a:rPr lang="ko-KR" altLang="en-US" smtClean="0"/>
              <a:t>‹#›</a:t>
            </a:fld>
            <a:endParaRPr lang="ko-KR" altLang="en-US"/>
          </a:p>
        </p:txBody>
      </p:sp>
    </p:spTree>
    <p:extLst>
      <p:ext uri="{BB962C8B-B14F-4D97-AF65-F5344CB8AC3E}">
        <p14:creationId xmlns:p14="http://schemas.microsoft.com/office/powerpoint/2010/main" val="312947162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Ref idx="1001">
        <a:schemeClr val="bg2"/>
      </p:bgRef>
    </p:bg>
    <p:spTree>
      <p:nvGrpSpPr>
        <p:cNvPr id="1" name=""/>
        <p:cNvGrpSpPr/>
        <p:nvPr/>
      </p:nvGrpSpPr>
      <p:grpSpPr>
        <a:xfrm>
          <a:off x="0" y="0"/>
          <a:ext cx="0" cy="0"/>
          <a:chOff x="0" y="0"/>
          <a:chExt cx="0" cy="0"/>
        </a:xfrm>
      </p:grpSpPr>
      <p:sp>
        <p:nvSpPr>
          <p:cNvPr id="7" name="직사각형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직사각형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직사각형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제목 7"/>
          <p:cNvSpPr>
            <a:spLocks noGrp="1"/>
          </p:cNvSpPr>
          <p:nvPr>
            <p:ph type="ctrTitle"/>
          </p:nvPr>
        </p:nvSpPr>
        <p:spPr>
          <a:xfrm>
            <a:off x="2362200" y="4038600"/>
            <a:ext cx="6477000" cy="1828800"/>
          </a:xfrm>
        </p:spPr>
        <p:txBody>
          <a:bodyPr anchor="b"/>
          <a:lstStyle>
            <a:lvl1pPr>
              <a:defRPr cap="all" baseline="0"/>
            </a:lvl1pPr>
          </a:lstStyle>
          <a:p>
            <a:r>
              <a:rPr kumimoji="0" lang="ko-KR" altLang="en-US" smtClean="0"/>
              <a:t>마스터 제목 스타일 편집</a:t>
            </a:r>
            <a:endParaRPr kumimoji="0" lang="en-US"/>
          </a:p>
        </p:txBody>
      </p:sp>
      <p:sp>
        <p:nvSpPr>
          <p:cNvPr id="9" name="부제목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ko-KR" altLang="en-US" smtClean="0"/>
              <a:t>마스터 부제목 스타일 편집</a:t>
            </a:r>
            <a:endParaRPr kumimoji="0" lang="en-US"/>
          </a:p>
        </p:txBody>
      </p:sp>
      <p:sp>
        <p:nvSpPr>
          <p:cNvPr id="28" name="날짜 개체 틀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32F91E3-6848-45B1-B3B1-BFB9DDE78390}" type="datetimeFigureOut">
              <a:rPr lang="ko-KR" altLang="en-US" smtClean="0"/>
              <a:t>2017-01-03</a:t>
            </a:fld>
            <a:endParaRPr lang="ko-KR" altLang="en-US"/>
          </a:p>
        </p:txBody>
      </p:sp>
      <p:sp>
        <p:nvSpPr>
          <p:cNvPr id="17" name="바닥글 개체 틀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ko-KR" altLang="en-US"/>
          </a:p>
        </p:txBody>
      </p:sp>
      <p:sp>
        <p:nvSpPr>
          <p:cNvPr id="29" name="슬라이드 번호 개체 틀 28"/>
          <p:cNvSpPr>
            <a:spLocks noGrp="1"/>
          </p:cNvSpPr>
          <p:nvPr>
            <p:ph type="sldNum" sz="quarter" idx="12"/>
          </p:nvPr>
        </p:nvSpPr>
        <p:spPr>
          <a:xfrm>
            <a:off x="8001000" y="228600"/>
            <a:ext cx="838200" cy="381000"/>
          </a:xfrm>
        </p:spPr>
        <p:txBody>
          <a:bodyPr/>
          <a:lstStyle>
            <a:lvl1pPr>
              <a:defRPr>
                <a:solidFill>
                  <a:schemeClr val="tx2"/>
                </a:solidFill>
              </a:defRPr>
            </a:lvl1pPr>
          </a:lstStyle>
          <a:p>
            <a:fld id="{EC51D712-51B0-49A5-812F-301BD2A5585B}" type="slidenum">
              <a:rPr lang="ko-KR" altLang="en-US" smtClean="0"/>
              <a:t>‹#›</a:t>
            </a:fld>
            <a:endParaRPr lang="ko-KR"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p:txBody>
          <a:bodyPr vert="eaVer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p>
            <a:fld id="{D32F91E3-6848-45B1-B3B1-BFB9DDE78390}" type="datetimeFigureOut">
              <a:rPr lang="ko-KR" altLang="en-US" smtClean="0"/>
              <a:t>2017-01-03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C51D712-51B0-49A5-812F-301BD2A5585B}"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bg>
      <p:bgRef idx="1001">
        <a:schemeClr val="bg1"/>
      </p:bgRef>
    </p:bg>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53200" y="609600"/>
            <a:ext cx="2057400" cy="5516563"/>
          </a:xfrm>
        </p:spPr>
        <p:txBody>
          <a:bodyPr vert="eaVert"/>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a:xfrm>
            <a:off x="457200" y="609600"/>
            <a:ext cx="5562600" cy="5516564"/>
          </a:xfrm>
        </p:spPr>
        <p:txBody>
          <a:bodyPr vert="eaVer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a:xfrm>
            <a:off x="6553200" y="6248402"/>
            <a:ext cx="2209800" cy="365125"/>
          </a:xfrm>
        </p:spPr>
        <p:txBody>
          <a:bodyPr/>
          <a:lstStyle/>
          <a:p>
            <a:fld id="{D32F91E3-6848-45B1-B3B1-BFB9DDE78390}" type="datetimeFigureOut">
              <a:rPr lang="ko-KR" altLang="en-US" smtClean="0"/>
              <a:t>2017-01-03</a:t>
            </a:fld>
            <a:endParaRPr lang="ko-KR" altLang="en-US"/>
          </a:p>
        </p:txBody>
      </p:sp>
      <p:sp>
        <p:nvSpPr>
          <p:cNvPr id="5" name="바닥글 개체 틀 4"/>
          <p:cNvSpPr>
            <a:spLocks noGrp="1"/>
          </p:cNvSpPr>
          <p:nvPr>
            <p:ph type="ftr" sz="quarter" idx="11"/>
          </p:nvPr>
        </p:nvSpPr>
        <p:spPr>
          <a:xfrm>
            <a:off x="457201" y="6248207"/>
            <a:ext cx="5573483" cy="365125"/>
          </a:xfrm>
        </p:spPr>
        <p:txBody>
          <a:bodyPr/>
          <a:lstStyle/>
          <a:p>
            <a:endParaRPr lang="ko-KR" altLang="en-US"/>
          </a:p>
        </p:txBody>
      </p:sp>
      <p:sp>
        <p:nvSpPr>
          <p:cNvPr id="7" name="직사각형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직사각형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직사각형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슬라이드 번호 개체 틀 5"/>
          <p:cNvSpPr>
            <a:spLocks noGrp="1"/>
          </p:cNvSpPr>
          <p:nvPr>
            <p:ph type="sldNum" sz="quarter" idx="12"/>
          </p:nvPr>
        </p:nvSpPr>
        <p:spPr>
          <a:xfrm rot="5400000">
            <a:off x="5989638" y="144462"/>
            <a:ext cx="533400" cy="244476"/>
          </a:xfrm>
        </p:spPr>
        <p:txBody>
          <a:bodyPr/>
          <a:lstStyle/>
          <a:p>
            <a:fld id="{EC51D712-51B0-49A5-812F-301BD2A5585B}" type="slidenum">
              <a:rPr lang="ko-KR" altLang="en-US" smtClean="0"/>
              <a:t>‹#›</a:t>
            </a:fld>
            <a:endParaRPr lang="ko-KR"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612648" y="228600"/>
            <a:ext cx="8153400" cy="990600"/>
          </a:xfrm>
        </p:spPr>
        <p:txBody>
          <a:bodyPr/>
          <a:lstStyle/>
          <a:p>
            <a:r>
              <a:rPr kumimoji="0" lang="ko-KR" altLang="en-US" smtClean="0"/>
              <a:t>마스터 제목 스타일 편집</a:t>
            </a:r>
            <a:endParaRPr kumimoji="0" lang="en-US"/>
          </a:p>
        </p:txBody>
      </p:sp>
      <p:sp>
        <p:nvSpPr>
          <p:cNvPr id="4" name="날짜 개체 틀 3"/>
          <p:cNvSpPr>
            <a:spLocks noGrp="1"/>
          </p:cNvSpPr>
          <p:nvPr>
            <p:ph type="dt" sz="half" idx="10"/>
          </p:nvPr>
        </p:nvSpPr>
        <p:spPr/>
        <p:txBody>
          <a:bodyPr/>
          <a:lstStyle/>
          <a:p>
            <a:fld id="{D32F91E3-6848-45B1-B3B1-BFB9DDE78390}" type="datetimeFigureOut">
              <a:rPr lang="ko-KR" altLang="en-US" smtClean="0"/>
              <a:t>2017-01-03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lvl1pPr>
              <a:defRPr>
                <a:solidFill>
                  <a:srgbClr val="FFFFFF"/>
                </a:solidFill>
              </a:defRPr>
            </a:lvl1pPr>
          </a:lstStyle>
          <a:p>
            <a:fld id="{EC51D712-51B0-49A5-812F-301BD2A5585B}" type="slidenum">
              <a:rPr lang="ko-KR" altLang="en-US" smtClean="0"/>
              <a:t>‹#›</a:t>
            </a:fld>
            <a:endParaRPr lang="ko-KR" altLang="en-US"/>
          </a:p>
        </p:txBody>
      </p:sp>
      <p:sp>
        <p:nvSpPr>
          <p:cNvPr id="8" name="내용 개체 틀 7"/>
          <p:cNvSpPr>
            <a:spLocks noGrp="1"/>
          </p:cNvSpPr>
          <p:nvPr>
            <p:ph sz="quarter" idx="1"/>
          </p:nvPr>
        </p:nvSpPr>
        <p:spPr>
          <a:xfrm>
            <a:off x="612648" y="1600200"/>
            <a:ext cx="8153400" cy="44958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Ref idx="1003">
        <a:schemeClr val="bg1"/>
      </p:bgRef>
    </p:bg>
    <p:spTree>
      <p:nvGrpSpPr>
        <p:cNvPr id="1" name=""/>
        <p:cNvGrpSpPr/>
        <p:nvPr/>
      </p:nvGrpSpPr>
      <p:grpSpPr>
        <a:xfrm>
          <a:off x="0" y="0"/>
          <a:ext cx="0" cy="0"/>
          <a:chOff x="0" y="0"/>
          <a:chExt cx="0" cy="0"/>
        </a:xfrm>
      </p:grpSpPr>
      <p:sp>
        <p:nvSpPr>
          <p:cNvPr id="3" name="텍스트 개체 틀 2"/>
          <p:cNvSpPr>
            <a:spLocks noGrp="1"/>
          </p:cNvSpPr>
          <p:nvPr>
            <p:ph type="body" idx="1"/>
          </p:nvPr>
        </p:nvSpPr>
        <p:spPr>
          <a:xfrm>
            <a:off x="1371600" y="406003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ko-KR" altLang="en-US" smtClean="0"/>
              <a:t>마스터 텍스트 스타일을 편집합니다</a:t>
            </a:r>
          </a:p>
        </p:txBody>
      </p:sp>
      <p:sp>
        <p:nvSpPr>
          <p:cNvPr id="7" name="직사각형 6"/>
          <p:cNvSpPr/>
          <p:nvPr/>
        </p:nvSpPr>
        <p:spPr bwMode="white">
          <a:xfrm>
            <a:off x="0" y="2840831"/>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직사각형 7"/>
          <p:cNvSpPr/>
          <p:nvPr/>
        </p:nvSpPr>
        <p:spPr>
          <a:xfrm>
            <a:off x="0" y="2492896"/>
            <a:ext cx="1295400" cy="141473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직사각형 8"/>
          <p:cNvSpPr/>
          <p:nvPr/>
        </p:nvSpPr>
        <p:spPr>
          <a:xfrm>
            <a:off x="1371600" y="2492896"/>
            <a:ext cx="7772400" cy="141473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제목 1"/>
          <p:cNvSpPr>
            <a:spLocks noGrp="1"/>
          </p:cNvSpPr>
          <p:nvPr>
            <p:ph type="title"/>
          </p:nvPr>
        </p:nvSpPr>
        <p:spPr>
          <a:xfrm>
            <a:off x="1456994" y="2708920"/>
            <a:ext cx="7620000" cy="990600"/>
          </a:xfrm>
        </p:spPr>
        <p:txBody>
          <a:bodyPr/>
          <a:lstStyle>
            <a:lvl1pPr algn="l">
              <a:buNone/>
              <a:defRPr sz="4400" b="0" cap="none">
                <a:solidFill>
                  <a:srgbClr val="FFFFFF"/>
                </a:solidFill>
              </a:defRPr>
            </a:lvl1pPr>
          </a:lstStyle>
          <a:p>
            <a:r>
              <a:rPr kumimoji="0" lang="ko-KR" altLang="en-US" dirty="0" smtClean="0"/>
              <a:t>마스터 제목 스타일 편집</a:t>
            </a:r>
            <a:endParaRPr kumimoji="0" lang="en-US" dirty="0"/>
          </a:p>
        </p:txBody>
      </p:sp>
      <p:sp>
        <p:nvSpPr>
          <p:cNvPr id="12" name="날짜 개체 틀 11"/>
          <p:cNvSpPr>
            <a:spLocks noGrp="1"/>
          </p:cNvSpPr>
          <p:nvPr>
            <p:ph type="dt" sz="half" idx="10"/>
          </p:nvPr>
        </p:nvSpPr>
        <p:spPr/>
        <p:txBody>
          <a:bodyPr/>
          <a:lstStyle/>
          <a:p>
            <a:fld id="{D32F91E3-6848-45B1-B3B1-BFB9DDE78390}" type="datetimeFigureOut">
              <a:rPr lang="ko-KR" altLang="en-US" smtClean="0"/>
              <a:t>2017-01-03</a:t>
            </a:fld>
            <a:endParaRPr lang="ko-KR" altLang="en-US"/>
          </a:p>
        </p:txBody>
      </p:sp>
      <p:sp>
        <p:nvSpPr>
          <p:cNvPr id="13" name="슬라이드 번호 개체 틀 12"/>
          <p:cNvSpPr>
            <a:spLocks noGrp="1"/>
          </p:cNvSpPr>
          <p:nvPr>
            <p:ph type="sldNum" sz="quarter" idx="11"/>
          </p:nvPr>
        </p:nvSpPr>
        <p:spPr>
          <a:xfrm>
            <a:off x="-1759" y="2861320"/>
            <a:ext cx="1295400" cy="701676"/>
          </a:xfrm>
        </p:spPr>
        <p:txBody>
          <a:bodyPr>
            <a:noAutofit/>
          </a:bodyPr>
          <a:lstStyle>
            <a:lvl1pPr>
              <a:defRPr sz="2400">
                <a:solidFill>
                  <a:srgbClr val="FFFFFF"/>
                </a:solidFill>
              </a:defRPr>
            </a:lvl1pPr>
          </a:lstStyle>
          <a:p>
            <a:fld id="{EC51D712-51B0-49A5-812F-301BD2A5585B}" type="slidenum">
              <a:rPr lang="ko-KR" altLang="en-US" smtClean="0"/>
              <a:t>‹#›</a:t>
            </a:fld>
            <a:endParaRPr lang="ko-KR" altLang="en-US"/>
          </a:p>
        </p:txBody>
      </p:sp>
      <p:sp>
        <p:nvSpPr>
          <p:cNvPr id="14" name="바닥글 개체 틀 13"/>
          <p:cNvSpPr>
            <a:spLocks noGrp="1"/>
          </p:cNvSpPr>
          <p:nvPr>
            <p:ph type="ftr" sz="quarter" idx="12"/>
          </p:nvPr>
        </p:nvSpPr>
        <p:spPr/>
        <p:txBody>
          <a:bodyPr/>
          <a:lstStyle/>
          <a:p>
            <a:endParaRPr lang="ko-KR"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smtClean="0"/>
              <a:t>마스터 제목 스타일 편집</a:t>
            </a:r>
            <a:endParaRPr kumimoji="0" lang="en-US"/>
          </a:p>
        </p:txBody>
      </p:sp>
      <p:sp>
        <p:nvSpPr>
          <p:cNvPr id="9" name="내용 개체 틀 8"/>
          <p:cNvSpPr>
            <a:spLocks noGrp="1"/>
          </p:cNvSpPr>
          <p:nvPr>
            <p:ph sz="quarter" idx="1"/>
          </p:nvPr>
        </p:nvSpPr>
        <p:spPr>
          <a:xfrm>
            <a:off x="609600" y="1589567"/>
            <a:ext cx="3886200" cy="45720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11" name="내용 개체 틀 10"/>
          <p:cNvSpPr>
            <a:spLocks noGrp="1"/>
          </p:cNvSpPr>
          <p:nvPr>
            <p:ph sz="quarter" idx="2"/>
          </p:nvPr>
        </p:nvSpPr>
        <p:spPr>
          <a:xfrm>
            <a:off x="4844901" y="1589567"/>
            <a:ext cx="3886200" cy="45720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8" name="날짜 개체 틀 7"/>
          <p:cNvSpPr>
            <a:spLocks noGrp="1"/>
          </p:cNvSpPr>
          <p:nvPr>
            <p:ph type="dt" sz="half" idx="15"/>
          </p:nvPr>
        </p:nvSpPr>
        <p:spPr/>
        <p:txBody>
          <a:bodyPr rtlCol="0"/>
          <a:lstStyle/>
          <a:p>
            <a:fld id="{D32F91E3-6848-45B1-B3B1-BFB9DDE78390}" type="datetimeFigureOut">
              <a:rPr lang="ko-KR" altLang="en-US" smtClean="0"/>
              <a:t>2017-01-03</a:t>
            </a:fld>
            <a:endParaRPr lang="ko-KR" altLang="en-US"/>
          </a:p>
        </p:txBody>
      </p:sp>
      <p:sp>
        <p:nvSpPr>
          <p:cNvPr id="10" name="슬라이드 번호 개체 틀 9"/>
          <p:cNvSpPr>
            <a:spLocks noGrp="1"/>
          </p:cNvSpPr>
          <p:nvPr>
            <p:ph type="sldNum" sz="quarter" idx="16"/>
          </p:nvPr>
        </p:nvSpPr>
        <p:spPr/>
        <p:txBody>
          <a:bodyPr rtlCol="0"/>
          <a:lstStyle/>
          <a:p>
            <a:fld id="{EC51D712-51B0-49A5-812F-301BD2A5585B}" type="slidenum">
              <a:rPr lang="ko-KR" altLang="en-US" smtClean="0"/>
              <a:t>‹#›</a:t>
            </a:fld>
            <a:endParaRPr lang="ko-KR" altLang="en-US"/>
          </a:p>
        </p:txBody>
      </p:sp>
      <p:sp>
        <p:nvSpPr>
          <p:cNvPr id="12" name="바닥글 개체 틀 11"/>
          <p:cNvSpPr>
            <a:spLocks noGrp="1"/>
          </p:cNvSpPr>
          <p:nvPr>
            <p:ph type="ftr" sz="quarter" idx="17"/>
          </p:nvPr>
        </p:nvSpPr>
        <p:spPr/>
        <p:txBody>
          <a:bodyPr rtlCol="0"/>
          <a:lstStyle/>
          <a:p>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533400" y="273050"/>
            <a:ext cx="8153400" cy="869950"/>
          </a:xfrm>
        </p:spPr>
        <p:txBody>
          <a:bodyPr anchor="ctr"/>
          <a:lstStyle>
            <a:lvl1pPr>
              <a:defRPr/>
            </a:lvl1pPr>
          </a:lstStyle>
          <a:p>
            <a:r>
              <a:rPr kumimoji="0" lang="ko-KR" altLang="en-US" smtClean="0"/>
              <a:t>마스터 제목 스타일 편집</a:t>
            </a:r>
            <a:endParaRPr kumimoji="0" lang="en-US"/>
          </a:p>
        </p:txBody>
      </p:sp>
      <p:sp>
        <p:nvSpPr>
          <p:cNvPr id="11" name="내용 개체 틀 10"/>
          <p:cNvSpPr>
            <a:spLocks noGrp="1"/>
          </p:cNvSpPr>
          <p:nvPr>
            <p:ph sz="quarter" idx="2"/>
          </p:nvPr>
        </p:nvSpPr>
        <p:spPr>
          <a:xfrm>
            <a:off x="609600" y="2438400"/>
            <a:ext cx="3886200" cy="35814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13" name="내용 개체 틀 12"/>
          <p:cNvSpPr>
            <a:spLocks noGrp="1"/>
          </p:cNvSpPr>
          <p:nvPr>
            <p:ph sz="quarter" idx="4"/>
          </p:nvPr>
        </p:nvSpPr>
        <p:spPr>
          <a:xfrm>
            <a:off x="4800600" y="2438400"/>
            <a:ext cx="3886200" cy="35814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10" name="날짜 개체 틀 9"/>
          <p:cNvSpPr>
            <a:spLocks noGrp="1"/>
          </p:cNvSpPr>
          <p:nvPr>
            <p:ph type="dt" sz="half" idx="15"/>
          </p:nvPr>
        </p:nvSpPr>
        <p:spPr/>
        <p:txBody>
          <a:bodyPr rtlCol="0"/>
          <a:lstStyle/>
          <a:p>
            <a:fld id="{D32F91E3-6848-45B1-B3B1-BFB9DDE78390}" type="datetimeFigureOut">
              <a:rPr lang="ko-KR" altLang="en-US" smtClean="0"/>
              <a:t>2017-01-03</a:t>
            </a:fld>
            <a:endParaRPr lang="ko-KR" altLang="en-US"/>
          </a:p>
        </p:txBody>
      </p:sp>
      <p:sp>
        <p:nvSpPr>
          <p:cNvPr id="12" name="슬라이드 번호 개체 틀 11"/>
          <p:cNvSpPr>
            <a:spLocks noGrp="1"/>
          </p:cNvSpPr>
          <p:nvPr>
            <p:ph type="sldNum" sz="quarter" idx="16"/>
          </p:nvPr>
        </p:nvSpPr>
        <p:spPr/>
        <p:txBody>
          <a:bodyPr rtlCol="0"/>
          <a:lstStyle/>
          <a:p>
            <a:fld id="{EC51D712-51B0-49A5-812F-301BD2A5585B}" type="slidenum">
              <a:rPr lang="ko-KR" altLang="en-US" smtClean="0"/>
              <a:t>‹#›</a:t>
            </a:fld>
            <a:endParaRPr lang="ko-KR" altLang="en-US"/>
          </a:p>
        </p:txBody>
      </p:sp>
      <p:sp>
        <p:nvSpPr>
          <p:cNvPr id="14" name="바닥글 개체 틀 13"/>
          <p:cNvSpPr>
            <a:spLocks noGrp="1"/>
          </p:cNvSpPr>
          <p:nvPr>
            <p:ph type="ftr" sz="quarter" idx="17"/>
          </p:nvPr>
        </p:nvSpPr>
        <p:spPr/>
        <p:txBody>
          <a:bodyPr rtlCol="0"/>
          <a:lstStyle/>
          <a:p>
            <a:endParaRPr lang="ko-KR" altLang="en-US"/>
          </a:p>
        </p:txBody>
      </p:sp>
      <p:sp>
        <p:nvSpPr>
          <p:cNvPr id="16" name="텍스트 개체 틀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ko-KR" altLang="en-US" smtClean="0"/>
              <a:t>마스터 텍스트 스타일을 편집합니다</a:t>
            </a:r>
          </a:p>
        </p:txBody>
      </p:sp>
      <p:sp>
        <p:nvSpPr>
          <p:cNvPr id="15" name="텍스트 개체 틀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ko-KR" altLang="en-US" smtClean="0"/>
              <a:t>마스터 텍스트 스타일을 편집합니다</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smtClean="0"/>
              <a:t>마스터 제목 스타일 편집</a:t>
            </a:r>
            <a:endParaRPr kumimoji="0" lang="en-US"/>
          </a:p>
        </p:txBody>
      </p:sp>
      <p:sp>
        <p:nvSpPr>
          <p:cNvPr id="3" name="날짜 개체 틀 2"/>
          <p:cNvSpPr>
            <a:spLocks noGrp="1"/>
          </p:cNvSpPr>
          <p:nvPr>
            <p:ph type="dt" sz="half" idx="10"/>
          </p:nvPr>
        </p:nvSpPr>
        <p:spPr/>
        <p:txBody>
          <a:bodyPr/>
          <a:lstStyle/>
          <a:p>
            <a:fld id="{D32F91E3-6848-45B1-B3B1-BFB9DDE78390}" type="datetimeFigureOut">
              <a:rPr lang="ko-KR" altLang="en-US" smtClean="0"/>
              <a:t>2017-01-03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lvl1pPr>
              <a:defRPr>
                <a:solidFill>
                  <a:srgbClr val="FFFFFF"/>
                </a:solidFill>
              </a:defRPr>
            </a:lvl1pPr>
          </a:lstStyle>
          <a:p>
            <a:fld id="{EC51D712-51B0-49A5-812F-301BD2A5585B}" type="slidenum">
              <a:rPr lang="ko-KR" altLang="en-US" smtClean="0"/>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D32F91E3-6848-45B1-B3B1-BFB9DDE78390}" type="datetimeFigureOut">
              <a:rPr lang="ko-KR" altLang="en-US" smtClean="0"/>
              <a:t>2017-01-03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a:xfrm>
            <a:off x="0" y="6248400"/>
            <a:ext cx="533400" cy="381000"/>
          </a:xfrm>
        </p:spPr>
        <p:txBody>
          <a:bodyPr/>
          <a:lstStyle>
            <a:lvl1pPr>
              <a:defRPr>
                <a:solidFill>
                  <a:schemeClr val="tx2"/>
                </a:solidFill>
              </a:defRPr>
            </a:lvl1pPr>
          </a:lstStyle>
          <a:p>
            <a:fld id="{EC51D712-51B0-49A5-812F-301BD2A5585B}" type="slidenum">
              <a:rPr lang="ko-KR" altLang="en-US" smtClean="0"/>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0" y="273050"/>
            <a:ext cx="8077200" cy="869950"/>
          </a:xfrm>
        </p:spPr>
        <p:txBody>
          <a:bodyPr anchor="ctr"/>
          <a:lstStyle>
            <a:lvl1pPr algn="l">
              <a:buNone/>
              <a:defRPr sz="4400" b="0"/>
            </a:lvl1pPr>
          </a:lstStyle>
          <a:p>
            <a:r>
              <a:rPr kumimoji="0" lang="ko-KR" altLang="en-US" smtClean="0"/>
              <a:t>마스터 제목 스타일 편집</a:t>
            </a:r>
            <a:endParaRPr kumimoji="0" lang="en-US"/>
          </a:p>
        </p:txBody>
      </p:sp>
      <p:sp>
        <p:nvSpPr>
          <p:cNvPr id="5" name="날짜 개체 틀 4"/>
          <p:cNvSpPr>
            <a:spLocks noGrp="1"/>
          </p:cNvSpPr>
          <p:nvPr>
            <p:ph type="dt" sz="half" idx="10"/>
          </p:nvPr>
        </p:nvSpPr>
        <p:spPr/>
        <p:txBody>
          <a:bodyPr/>
          <a:lstStyle/>
          <a:p>
            <a:fld id="{D32F91E3-6848-45B1-B3B1-BFB9DDE78390}" type="datetimeFigureOut">
              <a:rPr lang="ko-KR" altLang="en-US" smtClean="0"/>
              <a:t>2017-01-03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lvl1pPr>
              <a:defRPr>
                <a:solidFill>
                  <a:srgbClr val="FFFFFF"/>
                </a:solidFill>
              </a:defRPr>
            </a:lvl1pPr>
          </a:lstStyle>
          <a:p>
            <a:fld id="{EC51D712-51B0-49A5-812F-301BD2A5585B}" type="slidenum">
              <a:rPr lang="ko-KR" altLang="en-US" smtClean="0"/>
              <a:t>‹#›</a:t>
            </a:fld>
            <a:endParaRPr lang="ko-KR" altLang="en-US"/>
          </a:p>
        </p:txBody>
      </p:sp>
      <p:sp>
        <p:nvSpPr>
          <p:cNvPr id="3" name="텍스트 개체 틀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ko-KR" altLang="en-US" smtClean="0"/>
              <a:t>마스터 텍스트 스타일을 편집합니다</a:t>
            </a:r>
          </a:p>
        </p:txBody>
      </p:sp>
      <p:sp>
        <p:nvSpPr>
          <p:cNvPr id="9" name="내용 개체 틀 8"/>
          <p:cNvSpPr>
            <a:spLocks noGrp="1"/>
          </p:cNvSpPr>
          <p:nvPr>
            <p:ph sz="quarter" idx="1"/>
          </p:nvPr>
        </p:nvSpPr>
        <p:spPr>
          <a:xfrm>
            <a:off x="2362200" y="1752600"/>
            <a:ext cx="6400800" cy="44196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bg>
      <p:bgRef idx="1003">
        <a:schemeClr val="bg2"/>
      </p:bgRef>
    </p:bg>
    <p:spTree>
      <p:nvGrpSpPr>
        <p:cNvPr id="1" name=""/>
        <p:cNvGrpSpPr/>
        <p:nvPr/>
      </p:nvGrpSpPr>
      <p:grpSpPr>
        <a:xfrm>
          <a:off x="0" y="0"/>
          <a:ext cx="0" cy="0"/>
          <a:chOff x="0" y="0"/>
          <a:chExt cx="0" cy="0"/>
        </a:xfrm>
      </p:grpSpPr>
      <p:sp>
        <p:nvSpPr>
          <p:cNvPr id="4" name="텍스트 개체 틀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ko-KR" altLang="en-US" smtClean="0"/>
              <a:t>마스터 텍스트 스타일을 편집합니다</a:t>
            </a:r>
          </a:p>
        </p:txBody>
      </p:sp>
      <p:sp>
        <p:nvSpPr>
          <p:cNvPr id="8" name="직사각형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직사각형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직사각형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제목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ko-KR" altLang="en-US" smtClean="0"/>
              <a:t>마스터 제목 스타일 편집</a:t>
            </a:r>
            <a:endParaRPr kumimoji="0" lang="en-US"/>
          </a:p>
        </p:txBody>
      </p:sp>
      <p:sp>
        <p:nvSpPr>
          <p:cNvPr id="11" name="직사각형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날짜 개체 틀 11"/>
          <p:cNvSpPr>
            <a:spLocks noGrp="1"/>
          </p:cNvSpPr>
          <p:nvPr>
            <p:ph type="dt" sz="half" idx="10"/>
          </p:nvPr>
        </p:nvSpPr>
        <p:spPr>
          <a:xfrm>
            <a:off x="6248400" y="6248400"/>
            <a:ext cx="2667000" cy="365125"/>
          </a:xfrm>
        </p:spPr>
        <p:txBody>
          <a:bodyPr rtlCol="0"/>
          <a:lstStyle/>
          <a:p>
            <a:fld id="{D32F91E3-6848-45B1-B3B1-BFB9DDE78390}" type="datetimeFigureOut">
              <a:rPr lang="ko-KR" altLang="en-US" smtClean="0"/>
              <a:t>2017-01-03</a:t>
            </a:fld>
            <a:endParaRPr lang="ko-KR" altLang="en-US"/>
          </a:p>
        </p:txBody>
      </p:sp>
      <p:sp>
        <p:nvSpPr>
          <p:cNvPr id="13" name="슬라이드 번호 개체 틀 12"/>
          <p:cNvSpPr>
            <a:spLocks noGrp="1"/>
          </p:cNvSpPr>
          <p:nvPr>
            <p:ph type="sldNum" sz="quarter" idx="11"/>
          </p:nvPr>
        </p:nvSpPr>
        <p:spPr>
          <a:xfrm>
            <a:off x="0" y="4667249"/>
            <a:ext cx="1447800" cy="663578"/>
          </a:xfrm>
        </p:spPr>
        <p:txBody>
          <a:bodyPr rtlCol="0"/>
          <a:lstStyle>
            <a:lvl1pPr>
              <a:defRPr sz="2800"/>
            </a:lvl1pPr>
          </a:lstStyle>
          <a:p>
            <a:fld id="{EC51D712-51B0-49A5-812F-301BD2A5585B}" type="slidenum">
              <a:rPr lang="ko-KR" altLang="en-US" smtClean="0"/>
              <a:t>‹#›</a:t>
            </a:fld>
            <a:endParaRPr lang="ko-KR" altLang="en-US"/>
          </a:p>
        </p:txBody>
      </p:sp>
      <p:sp>
        <p:nvSpPr>
          <p:cNvPr id="14" name="바닥글 개체 틀 13"/>
          <p:cNvSpPr>
            <a:spLocks noGrp="1"/>
          </p:cNvSpPr>
          <p:nvPr>
            <p:ph type="ftr" sz="quarter" idx="12"/>
          </p:nvPr>
        </p:nvSpPr>
        <p:spPr>
          <a:xfrm>
            <a:off x="1600200" y="6248206"/>
            <a:ext cx="4572000" cy="365125"/>
          </a:xfrm>
        </p:spPr>
        <p:txBody>
          <a:bodyPr rtlCol="0"/>
          <a:lstStyle/>
          <a:p>
            <a:endParaRPr lang="ko-KR" altLang="en-US"/>
          </a:p>
        </p:txBody>
      </p:sp>
      <p:sp>
        <p:nvSpPr>
          <p:cNvPr id="3" name="그림 개체 틀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ko-KR" altLang="en-US" smtClean="0"/>
              <a:t>그림을 추가하려면 아이콘을 클릭하십시오</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제목 개체 틀 21"/>
          <p:cNvSpPr>
            <a:spLocks noGrp="1"/>
          </p:cNvSpPr>
          <p:nvPr>
            <p:ph type="title"/>
          </p:nvPr>
        </p:nvSpPr>
        <p:spPr>
          <a:xfrm>
            <a:off x="609600" y="228600"/>
            <a:ext cx="8153400" cy="990600"/>
          </a:xfrm>
          <a:prstGeom prst="rect">
            <a:avLst/>
          </a:prstGeom>
        </p:spPr>
        <p:txBody>
          <a:bodyPr vert="horz" anchor="ctr">
            <a:normAutofit/>
          </a:bodyPr>
          <a:lstStyle/>
          <a:p>
            <a:r>
              <a:rPr kumimoji="0" lang="ko-KR" altLang="en-US" smtClean="0"/>
              <a:t>마스터 제목 스타일 편집</a:t>
            </a:r>
            <a:endParaRPr kumimoji="0" lang="en-US"/>
          </a:p>
        </p:txBody>
      </p:sp>
      <p:sp>
        <p:nvSpPr>
          <p:cNvPr id="13" name="텍스트 개체 틀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ko-KR" altLang="en-US" smtClean="0"/>
              <a:t>마스터 텍스트 스타일을 편집합니다</a:t>
            </a:r>
          </a:p>
          <a:p>
            <a:pPr lvl="1" eaLnBrk="1" latinLnBrk="0" hangingPunct="1"/>
            <a:r>
              <a:rPr kumimoji="0" lang="ko-KR" altLang="en-US" smtClean="0"/>
              <a:t>둘째 수준</a:t>
            </a:r>
          </a:p>
          <a:p>
            <a:pPr lvl="2" eaLnBrk="1" latinLnBrk="0" hangingPunct="1"/>
            <a:r>
              <a:rPr kumimoji="0" lang="ko-KR" altLang="en-US" smtClean="0"/>
              <a:t>셋째 수준</a:t>
            </a:r>
          </a:p>
          <a:p>
            <a:pPr lvl="3" eaLnBrk="1" latinLnBrk="0" hangingPunct="1"/>
            <a:r>
              <a:rPr kumimoji="0" lang="ko-KR" altLang="en-US" smtClean="0"/>
              <a:t>넷째 수준</a:t>
            </a:r>
          </a:p>
          <a:p>
            <a:pPr lvl="4" eaLnBrk="1" latinLnBrk="0" hangingPunct="1"/>
            <a:r>
              <a:rPr kumimoji="0" lang="ko-KR" altLang="en-US" smtClean="0"/>
              <a:t>다섯째 수준</a:t>
            </a:r>
            <a:endParaRPr kumimoji="0" lang="en-US"/>
          </a:p>
        </p:txBody>
      </p:sp>
      <p:sp>
        <p:nvSpPr>
          <p:cNvPr id="14" name="날짜 개체 틀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32F91E3-6848-45B1-B3B1-BFB9DDE78390}" type="datetimeFigureOut">
              <a:rPr lang="ko-KR" altLang="en-US" smtClean="0"/>
              <a:t>2017-01-03</a:t>
            </a:fld>
            <a:endParaRPr lang="ko-KR" altLang="en-US"/>
          </a:p>
        </p:txBody>
      </p:sp>
      <p:sp>
        <p:nvSpPr>
          <p:cNvPr id="3" name="바닥글 개체 틀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ko-KR" altLang="en-US"/>
          </a:p>
        </p:txBody>
      </p:sp>
      <p:sp>
        <p:nvSpPr>
          <p:cNvPr id="7" name="직사각형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직사각형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직사각형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슬라이드 번호 개체 틀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C51D712-51B0-49A5-812F-301BD2A5585B}"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1"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1"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1"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1"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1"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1"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1"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1"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1"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1"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1" hangingPunct="1">
        <a:defRPr kumimoji="0" kern="1200">
          <a:solidFill>
            <a:schemeClr val="tx1"/>
          </a:solidFill>
          <a:latin typeface="+mn-lt"/>
          <a:ea typeface="+mn-ea"/>
          <a:cs typeface="+mn-cs"/>
        </a:defRPr>
      </a:lvl1pPr>
      <a:lvl2pPr marL="457200" algn="l" rtl="0" eaLnBrk="1" latinLnBrk="1" hangingPunct="1">
        <a:defRPr kumimoji="0" kern="1200">
          <a:solidFill>
            <a:schemeClr val="tx1"/>
          </a:solidFill>
          <a:latin typeface="+mn-lt"/>
          <a:ea typeface="+mn-ea"/>
          <a:cs typeface="+mn-cs"/>
        </a:defRPr>
      </a:lvl2pPr>
      <a:lvl3pPr marL="914400" algn="l" rtl="0" eaLnBrk="1" latinLnBrk="1" hangingPunct="1">
        <a:defRPr kumimoji="0" kern="1200">
          <a:solidFill>
            <a:schemeClr val="tx1"/>
          </a:solidFill>
          <a:latin typeface="+mn-lt"/>
          <a:ea typeface="+mn-ea"/>
          <a:cs typeface="+mn-cs"/>
        </a:defRPr>
      </a:lvl3pPr>
      <a:lvl4pPr marL="1371600" algn="l" rtl="0" eaLnBrk="1" latinLnBrk="1" hangingPunct="1">
        <a:defRPr kumimoji="0" kern="1200">
          <a:solidFill>
            <a:schemeClr val="tx1"/>
          </a:solidFill>
          <a:latin typeface="+mn-lt"/>
          <a:ea typeface="+mn-ea"/>
          <a:cs typeface="+mn-cs"/>
        </a:defRPr>
      </a:lvl4pPr>
      <a:lvl5pPr marL="1828800" algn="l" rtl="0" eaLnBrk="1" latinLnBrk="1" hangingPunct="1">
        <a:defRPr kumimoji="0" kern="1200">
          <a:solidFill>
            <a:schemeClr val="tx1"/>
          </a:solidFill>
          <a:latin typeface="+mn-lt"/>
          <a:ea typeface="+mn-ea"/>
          <a:cs typeface="+mn-cs"/>
        </a:defRPr>
      </a:lvl5pPr>
      <a:lvl6pPr marL="2286000" algn="l" rtl="0" eaLnBrk="1" latinLnBrk="1" hangingPunct="1">
        <a:defRPr kumimoji="0" kern="1200">
          <a:solidFill>
            <a:schemeClr val="tx1"/>
          </a:solidFill>
          <a:latin typeface="+mn-lt"/>
          <a:ea typeface="+mn-ea"/>
          <a:cs typeface="+mn-cs"/>
        </a:defRPr>
      </a:lvl6pPr>
      <a:lvl7pPr marL="2743200" algn="l" rtl="0" eaLnBrk="1" latinLnBrk="1" hangingPunct="1">
        <a:defRPr kumimoji="0" kern="1200">
          <a:solidFill>
            <a:schemeClr val="tx1"/>
          </a:solidFill>
          <a:latin typeface="+mn-lt"/>
          <a:ea typeface="+mn-ea"/>
          <a:cs typeface="+mn-cs"/>
        </a:defRPr>
      </a:lvl7pPr>
      <a:lvl8pPr marL="3200400" algn="l" rtl="0" eaLnBrk="1" latinLnBrk="1" hangingPunct="1">
        <a:defRPr kumimoji="0" kern="1200">
          <a:solidFill>
            <a:schemeClr val="tx1"/>
          </a:solidFill>
          <a:latin typeface="+mn-lt"/>
          <a:ea typeface="+mn-ea"/>
          <a:cs typeface="+mn-cs"/>
        </a:defRPr>
      </a:lvl8pPr>
      <a:lvl9pPr marL="3657600" algn="l" rtl="0" eaLnBrk="1" latinLnBrk="1"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2362200" y="1412776"/>
            <a:ext cx="6477000" cy="4454624"/>
          </a:xfrm>
        </p:spPr>
        <p:txBody>
          <a:bodyPr>
            <a:normAutofit/>
          </a:bodyPr>
          <a:lstStyle/>
          <a:p>
            <a:pPr algn="ctr"/>
            <a:r>
              <a:rPr lang="en-US" altLang="ko-KR" sz="9600" dirty="0" smtClean="0"/>
              <a:t>Python</a:t>
            </a:r>
            <a:r>
              <a:rPr lang="ko-KR" altLang="en-US" sz="9600" dirty="0" smtClean="0"/>
              <a:t> </a:t>
            </a:r>
            <a:r>
              <a:rPr lang="en-US" altLang="ko-KR" sz="9600" dirty="0" smtClean="0"/>
              <a:t/>
            </a:r>
            <a:br>
              <a:rPr lang="en-US" altLang="ko-KR" sz="9600" dirty="0" smtClean="0"/>
            </a:br>
            <a:r>
              <a:rPr lang="en-US" altLang="ko-KR" sz="9600" dirty="0" err="1" smtClean="0"/>
              <a:t>unicode</a:t>
            </a:r>
            <a:endParaRPr lang="ko-KR" altLang="en-US" sz="9600" dirty="0"/>
          </a:p>
        </p:txBody>
      </p:sp>
      <p:sp>
        <p:nvSpPr>
          <p:cNvPr id="3" name="부제목 2"/>
          <p:cNvSpPr>
            <a:spLocks noGrp="1"/>
          </p:cNvSpPr>
          <p:nvPr>
            <p:ph type="subTitle" idx="1"/>
          </p:nvPr>
        </p:nvSpPr>
        <p:spPr/>
        <p:txBody>
          <a:bodyPr/>
          <a:lstStyle/>
          <a:p>
            <a:pPr algn="r"/>
            <a:r>
              <a:rPr lang="en-US" altLang="ko-KR" dirty="0" smtClean="0"/>
              <a:t>Moon Yong </a:t>
            </a:r>
            <a:r>
              <a:rPr lang="en-US" altLang="ko-KR" dirty="0" err="1" smtClean="0"/>
              <a:t>Joon</a:t>
            </a:r>
            <a:endParaRPr lang="ko-KR" altLang="en-US" dirty="0"/>
          </a:p>
        </p:txBody>
      </p:sp>
    </p:spTree>
    <p:extLst>
      <p:ext uri="{BB962C8B-B14F-4D97-AF65-F5344CB8AC3E}">
        <p14:creationId xmlns:p14="http://schemas.microsoft.com/office/powerpoint/2010/main" val="1780881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UCS</a:t>
            </a:r>
            <a:endParaRPr lang="ko-KR" altLang="en-US" dirty="0"/>
          </a:p>
        </p:txBody>
      </p:sp>
      <p:sp>
        <p:nvSpPr>
          <p:cNvPr id="24" name="내용 개체 틀 2"/>
          <p:cNvSpPr>
            <a:spLocks noGrp="1"/>
          </p:cNvSpPr>
          <p:nvPr>
            <p:ph sz="quarter" idx="1"/>
          </p:nvPr>
        </p:nvSpPr>
        <p:spPr>
          <a:xfrm>
            <a:off x="457200" y="1628800"/>
            <a:ext cx="8229600" cy="2088232"/>
          </a:xfrm>
        </p:spPr>
        <p:txBody>
          <a:bodyPr>
            <a:normAutofit/>
          </a:bodyPr>
          <a:lstStyle/>
          <a:p>
            <a:pPr marL="0" indent="0">
              <a:lnSpc>
                <a:spcPct val="120000"/>
              </a:lnSpc>
              <a:buNone/>
            </a:pPr>
            <a:r>
              <a:rPr lang="ko-KR" altLang="en-US" sz="2400" dirty="0" smtClean="0"/>
              <a:t>국제 </a:t>
            </a:r>
            <a:r>
              <a:rPr lang="ko-KR" altLang="en-US" sz="2400" dirty="0"/>
              <a:t>문자세트</a:t>
            </a:r>
            <a:r>
              <a:rPr lang="en-US" altLang="ko-KR" sz="2400" dirty="0" smtClean="0"/>
              <a:t>(</a:t>
            </a:r>
            <a:r>
              <a:rPr lang="en-US" altLang="ko-KR" sz="2400" dirty="0"/>
              <a:t>Universal Coded Character </a:t>
            </a:r>
            <a:r>
              <a:rPr lang="en-US" altLang="ko-KR" sz="2400" dirty="0" smtClean="0"/>
              <a:t>Set): UCS-2 </a:t>
            </a:r>
            <a:r>
              <a:rPr lang="ko-KR" altLang="en-US" sz="2400" dirty="0"/>
              <a:t>및 </a:t>
            </a:r>
            <a:r>
              <a:rPr lang="en-US" altLang="ko-KR" sz="2400" dirty="0"/>
              <a:t>UCS-4 </a:t>
            </a:r>
            <a:r>
              <a:rPr lang="ko-KR" altLang="en-US" sz="2400" dirty="0" err="1"/>
              <a:t>인코딩은</a:t>
            </a:r>
            <a:r>
              <a:rPr lang="ko-KR" altLang="en-US" sz="2400" dirty="0"/>
              <a:t> 각 코드 포인트를 정확하게 </a:t>
            </a:r>
            <a:r>
              <a:rPr lang="en-US" altLang="ko-KR" sz="2400" dirty="0"/>
              <a:t>16 </a:t>
            </a:r>
            <a:r>
              <a:rPr lang="ko-KR" altLang="en-US" sz="2400" dirty="0"/>
              <a:t>비트 및 </a:t>
            </a:r>
            <a:r>
              <a:rPr lang="en-US" altLang="ko-KR" sz="2400" dirty="0"/>
              <a:t>32 </a:t>
            </a:r>
            <a:r>
              <a:rPr lang="ko-KR" altLang="en-US" sz="2400" dirty="0"/>
              <a:t>비트 단위로 </a:t>
            </a:r>
            <a:r>
              <a:rPr lang="ko-KR" altLang="en-US" sz="2400" dirty="0" err="1" smtClean="0"/>
              <a:t>인코딩</a:t>
            </a:r>
            <a:r>
              <a:rPr lang="en-US" altLang="ko-KR" sz="2400" dirty="0" smtClean="0"/>
              <a:t>. </a:t>
            </a:r>
            <a:r>
              <a:rPr lang="en-US" altLang="ko-KR" sz="2400" dirty="0"/>
              <a:t>UCS-4</a:t>
            </a:r>
            <a:r>
              <a:rPr lang="ko-KR" altLang="en-US" sz="2400" dirty="0"/>
              <a:t>는 모든 유니 코드 </a:t>
            </a:r>
            <a:r>
              <a:rPr lang="en-US" altLang="ko-KR" sz="2400" dirty="0"/>
              <a:t>6.0 </a:t>
            </a:r>
            <a:r>
              <a:rPr lang="ko-KR" altLang="en-US" sz="2400" dirty="0"/>
              <a:t>코드 포인트를 </a:t>
            </a:r>
            <a:r>
              <a:rPr lang="ko-KR" altLang="en-US" sz="2400" dirty="0" err="1"/>
              <a:t>인코딩</a:t>
            </a:r>
            <a:r>
              <a:rPr lang="ko-KR" altLang="en-US" sz="2400" dirty="0"/>
              <a:t> 할 수 있지만 </a:t>
            </a:r>
            <a:r>
              <a:rPr lang="en-US" altLang="ko-KR" sz="2400" dirty="0"/>
              <a:t>UCS-2</a:t>
            </a:r>
            <a:r>
              <a:rPr lang="ko-KR" altLang="en-US" sz="2400" dirty="0"/>
              <a:t>는 </a:t>
            </a:r>
            <a:r>
              <a:rPr lang="en-US" altLang="ko-KR" sz="2400" dirty="0"/>
              <a:t>BMP</a:t>
            </a:r>
            <a:r>
              <a:rPr lang="ko-KR" altLang="en-US" sz="2400" dirty="0"/>
              <a:t>로 </a:t>
            </a:r>
            <a:r>
              <a:rPr lang="ko-KR" altLang="en-US" sz="2400" dirty="0" smtClean="0"/>
              <a:t>제한</a:t>
            </a:r>
            <a:endParaRPr lang="en-US" altLang="ko-KR" dirty="0"/>
          </a:p>
        </p:txBody>
      </p:sp>
    </p:spTree>
    <p:extLst>
      <p:ext uri="{BB962C8B-B14F-4D97-AF65-F5344CB8AC3E}">
        <p14:creationId xmlns:p14="http://schemas.microsoft.com/office/powerpoint/2010/main" val="1373094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UTF</a:t>
            </a:r>
            <a:endParaRPr lang="ko-KR" altLang="en-US" dirty="0"/>
          </a:p>
        </p:txBody>
      </p:sp>
      <p:sp>
        <p:nvSpPr>
          <p:cNvPr id="24" name="내용 개체 틀 2"/>
          <p:cNvSpPr>
            <a:spLocks noGrp="1"/>
          </p:cNvSpPr>
          <p:nvPr>
            <p:ph sz="quarter" idx="1"/>
          </p:nvPr>
        </p:nvSpPr>
        <p:spPr>
          <a:xfrm>
            <a:off x="457200" y="1628800"/>
            <a:ext cx="8229600" cy="3096344"/>
          </a:xfrm>
        </p:spPr>
        <p:txBody>
          <a:bodyPr>
            <a:normAutofit fontScale="92500" lnSpcReduction="10000"/>
          </a:bodyPr>
          <a:lstStyle/>
          <a:p>
            <a:pPr marL="0" indent="0">
              <a:lnSpc>
                <a:spcPct val="120000"/>
              </a:lnSpc>
              <a:buNone/>
            </a:pPr>
            <a:r>
              <a:rPr lang="en-US" altLang="ko-KR" dirty="0"/>
              <a:t>UTF</a:t>
            </a:r>
            <a:r>
              <a:rPr lang="ko-KR" altLang="en-US" dirty="0"/>
              <a:t>는 몇 </a:t>
            </a:r>
            <a:r>
              <a:rPr lang="ko-KR" altLang="en-US" dirty="0" smtClean="0"/>
              <a:t>비트 단위로 사용해서 </a:t>
            </a:r>
            <a:r>
              <a:rPr lang="en-US" altLang="ko-KR" dirty="0"/>
              <a:t>index</a:t>
            </a:r>
            <a:r>
              <a:rPr lang="ko-KR" altLang="en-US" dirty="0"/>
              <a:t>를 </a:t>
            </a:r>
            <a:r>
              <a:rPr lang="ko-KR" altLang="en-US" dirty="0" smtClean="0"/>
              <a:t>나타냄 </a:t>
            </a:r>
            <a:endParaRPr lang="en-US" altLang="ko-KR" dirty="0"/>
          </a:p>
          <a:p>
            <a:pPr marL="0" indent="0">
              <a:lnSpc>
                <a:spcPct val="120000"/>
              </a:lnSpc>
              <a:buNone/>
            </a:pPr>
            <a:r>
              <a:rPr lang="en-US" altLang="ko-KR" dirty="0"/>
              <a:t>UTF-8</a:t>
            </a:r>
            <a:r>
              <a:rPr lang="ko-KR" altLang="en-US" dirty="0"/>
              <a:t>은 </a:t>
            </a:r>
            <a:r>
              <a:rPr lang="en-US" altLang="ko-KR" dirty="0"/>
              <a:t>8bit</a:t>
            </a:r>
            <a:r>
              <a:rPr lang="ko-KR" altLang="en-US" dirty="0"/>
              <a:t>씩 늘려가며 </a:t>
            </a:r>
            <a:r>
              <a:rPr lang="en-US" altLang="ko-KR" dirty="0" smtClean="0"/>
              <a:t>index,  UTF-16</a:t>
            </a:r>
            <a:r>
              <a:rPr lang="ko-KR" altLang="en-US" dirty="0"/>
              <a:t>은 </a:t>
            </a:r>
            <a:r>
              <a:rPr lang="en-US" altLang="ko-KR" dirty="0"/>
              <a:t>16bit</a:t>
            </a:r>
            <a:r>
              <a:rPr lang="ko-KR" altLang="en-US" dirty="0"/>
              <a:t>씩 </a:t>
            </a:r>
            <a:r>
              <a:rPr lang="en-US" altLang="ko-KR" dirty="0" smtClean="0"/>
              <a:t>index,  </a:t>
            </a:r>
            <a:r>
              <a:rPr lang="en-US" altLang="ko-KR" dirty="0"/>
              <a:t>UTF-32</a:t>
            </a:r>
            <a:r>
              <a:rPr lang="ko-KR" altLang="en-US" dirty="0"/>
              <a:t>는 </a:t>
            </a:r>
            <a:r>
              <a:rPr lang="en-US" altLang="ko-KR" dirty="0"/>
              <a:t>32bit</a:t>
            </a:r>
            <a:r>
              <a:rPr lang="ko-KR" altLang="en-US" dirty="0"/>
              <a:t>씩 </a:t>
            </a:r>
            <a:r>
              <a:rPr lang="en-US" altLang="ko-KR" dirty="0" smtClean="0"/>
              <a:t>index</a:t>
            </a:r>
            <a:r>
              <a:rPr lang="ko-KR" altLang="en-US" dirty="0"/>
              <a:t> </a:t>
            </a:r>
            <a:endParaRPr lang="en-US" altLang="ko-KR" dirty="0"/>
          </a:p>
          <a:p>
            <a:pPr marL="0" indent="0">
              <a:lnSpc>
                <a:spcPct val="120000"/>
              </a:lnSpc>
              <a:buNone/>
            </a:pPr>
            <a:r>
              <a:rPr lang="en-US" altLang="ko-KR" dirty="0"/>
              <a:t>( </a:t>
            </a:r>
            <a:r>
              <a:rPr lang="ko-KR" altLang="en-US" dirty="0"/>
              <a:t>실상 </a:t>
            </a:r>
            <a:r>
              <a:rPr lang="en-US" altLang="ko-KR" dirty="0"/>
              <a:t>UTF-16</a:t>
            </a:r>
            <a:r>
              <a:rPr lang="ko-KR" altLang="en-US" dirty="0"/>
              <a:t>과 </a:t>
            </a:r>
            <a:r>
              <a:rPr lang="en-US" altLang="ko-KR" dirty="0" smtClean="0"/>
              <a:t>UCS-2, UTF-32</a:t>
            </a:r>
            <a:r>
              <a:rPr lang="ko-KR" altLang="en-US" dirty="0"/>
              <a:t>와 </a:t>
            </a:r>
            <a:r>
              <a:rPr lang="en-US" altLang="ko-KR" dirty="0" smtClean="0"/>
              <a:t>UCS-4</a:t>
            </a:r>
            <a:r>
              <a:rPr lang="ko-KR" altLang="en-US" dirty="0" smtClean="0"/>
              <a:t>가</a:t>
            </a:r>
            <a:r>
              <a:rPr lang="en-US" altLang="ko-KR" dirty="0" smtClean="0"/>
              <a:t>index </a:t>
            </a:r>
            <a:r>
              <a:rPr lang="ko-KR" altLang="en-US" dirty="0" smtClean="0"/>
              <a:t>방식이 </a:t>
            </a:r>
            <a:r>
              <a:rPr lang="ko-KR" altLang="en-US" dirty="0"/>
              <a:t>유</a:t>
            </a:r>
            <a:r>
              <a:rPr lang="ko-KR" altLang="en-US" dirty="0" smtClean="0"/>
              <a:t>사하나 </a:t>
            </a:r>
            <a:r>
              <a:rPr lang="en-US" altLang="ko-KR" dirty="0" err="1" smtClean="0"/>
              <a:t>unicode</a:t>
            </a:r>
            <a:r>
              <a:rPr lang="en-US" altLang="ko-KR" dirty="0" smtClean="0"/>
              <a:t> 3.1</a:t>
            </a:r>
            <a:r>
              <a:rPr lang="ko-KR" altLang="en-US" dirty="0" smtClean="0"/>
              <a:t>이상부터 상이함</a:t>
            </a:r>
            <a:r>
              <a:rPr lang="en-US" altLang="ko-KR" dirty="0" smtClean="0"/>
              <a:t> </a:t>
            </a:r>
            <a:r>
              <a:rPr lang="en-US" altLang="ko-KR" dirty="0"/>
              <a:t>)</a:t>
            </a:r>
          </a:p>
        </p:txBody>
      </p:sp>
    </p:spTree>
    <p:extLst>
      <p:ext uri="{BB962C8B-B14F-4D97-AF65-F5344CB8AC3E}">
        <p14:creationId xmlns:p14="http://schemas.microsoft.com/office/powerpoint/2010/main" val="36341365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ko-KR" altLang="en-US" dirty="0"/>
              <a:t>문자 </a:t>
            </a:r>
            <a:r>
              <a:rPr lang="ko-KR" altLang="en-US" dirty="0" err="1"/>
              <a:t>인코딩</a:t>
            </a:r>
            <a:r>
              <a:rPr lang="ko-KR" altLang="en-US" dirty="0"/>
              <a:t> </a:t>
            </a:r>
            <a:r>
              <a:rPr lang="ko-KR" altLang="en-US" dirty="0" smtClean="0"/>
              <a:t>구조</a:t>
            </a:r>
            <a:endParaRPr lang="en-US" altLang="ko-KR" dirty="0"/>
          </a:p>
        </p:txBody>
      </p:sp>
    </p:spTree>
    <p:extLst>
      <p:ext uri="{BB962C8B-B14F-4D97-AF65-F5344CB8AC3E}">
        <p14:creationId xmlns:p14="http://schemas.microsoft.com/office/powerpoint/2010/main" val="42764154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a:t> 문자 </a:t>
            </a:r>
            <a:r>
              <a:rPr lang="ko-KR" altLang="en-US" dirty="0" err="1"/>
              <a:t>인코딩</a:t>
            </a:r>
            <a:r>
              <a:rPr lang="ko-KR" altLang="en-US" dirty="0"/>
              <a:t> </a:t>
            </a:r>
            <a:r>
              <a:rPr lang="ko-KR" altLang="en-US" dirty="0" smtClean="0"/>
              <a:t>구조</a:t>
            </a:r>
            <a:endParaRPr lang="en-US" altLang="ko-KR" dirty="0"/>
          </a:p>
        </p:txBody>
      </p:sp>
      <p:sp>
        <p:nvSpPr>
          <p:cNvPr id="8" name="내용 개체 틀 2"/>
          <p:cNvSpPr txBox="1">
            <a:spLocks/>
          </p:cNvSpPr>
          <p:nvPr/>
        </p:nvSpPr>
        <p:spPr>
          <a:xfrm>
            <a:off x="457200" y="1628800"/>
            <a:ext cx="8229600" cy="4896544"/>
          </a:xfrm>
          <a:prstGeom prst="rect">
            <a:avLst/>
          </a:prstGeom>
        </p:spPr>
        <p:txBody>
          <a:bodyPr vert="horz">
            <a:normAutofit fontScale="77500" lnSpcReduction="20000"/>
          </a:bodyPr>
          <a:lstStyle>
            <a:lvl1pPr marL="320040" indent="-320040" algn="l" rtl="0" eaLnBrk="1" latinLnBrk="1"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1"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1"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1"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1"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1"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1"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1"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1"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ct val="150000"/>
              </a:lnSpc>
              <a:buNone/>
            </a:pPr>
            <a:r>
              <a:rPr lang="ko-KR" altLang="en-US" sz="3200" b="1" dirty="0"/>
              <a:t>문자 </a:t>
            </a:r>
            <a:r>
              <a:rPr lang="ko-KR" altLang="en-US" sz="3200" b="1" dirty="0" err="1"/>
              <a:t>인코딩</a:t>
            </a:r>
            <a:r>
              <a:rPr lang="ko-KR" altLang="en-US" sz="3200" b="1" dirty="0"/>
              <a:t> 구조</a:t>
            </a:r>
            <a:r>
              <a:rPr lang="en-US" altLang="ko-KR" sz="3200" dirty="0"/>
              <a:t>(character encoding scheme, CES)</a:t>
            </a:r>
            <a:r>
              <a:rPr lang="ko-KR" altLang="en-US" sz="3200" dirty="0"/>
              <a:t>는 문자 </a:t>
            </a:r>
            <a:r>
              <a:rPr lang="ko-KR" altLang="en-US" sz="3200" dirty="0" err="1"/>
              <a:t>인코딩</a:t>
            </a:r>
            <a:r>
              <a:rPr lang="ko-KR" altLang="en-US" sz="3200" dirty="0"/>
              <a:t> 형태로 변환된 </a:t>
            </a:r>
            <a:r>
              <a:rPr lang="ko-KR" altLang="en-US" sz="3200" dirty="0" err="1"/>
              <a:t>코드값을</a:t>
            </a:r>
            <a:r>
              <a:rPr lang="ko-KR" altLang="en-US" sz="3200" dirty="0"/>
              <a:t> </a:t>
            </a:r>
            <a:r>
              <a:rPr lang="ko-KR" altLang="en-US" sz="3200" dirty="0" err="1"/>
              <a:t>옥텟기반의</a:t>
            </a:r>
            <a:r>
              <a:rPr lang="ko-KR" altLang="en-US" sz="3200" dirty="0"/>
              <a:t> 시스템에서 사용하기 위하여 </a:t>
            </a:r>
            <a:r>
              <a:rPr lang="ko-KR" altLang="en-US" sz="3200" dirty="0" err="1"/>
              <a:t>옥텟들로</a:t>
            </a:r>
            <a:r>
              <a:rPr lang="ko-KR" altLang="en-US" sz="3200" dirty="0"/>
              <a:t> 변환하는 방법이다</a:t>
            </a:r>
            <a:r>
              <a:rPr lang="en-US" altLang="ko-KR" sz="3200" dirty="0"/>
              <a:t>. </a:t>
            </a:r>
            <a:endParaRPr lang="en-US" altLang="ko-KR" sz="3200" dirty="0" smtClean="0"/>
          </a:p>
          <a:p>
            <a:pPr marL="0" indent="0">
              <a:lnSpc>
                <a:spcPct val="150000"/>
              </a:lnSpc>
              <a:buNone/>
            </a:pPr>
            <a:r>
              <a:rPr lang="ko-KR" altLang="en-US" sz="3200" dirty="0" smtClean="0"/>
              <a:t>대부분의 </a:t>
            </a:r>
            <a:r>
              <a:rPr lang="ko-KR" altLang="en-US" sz="3200" dirty="0"/>
              <a:t>문자 </a:t>
            </a:r>
            <a:r>
              <a:rPr lang="ko-KR" altLang="en-US" sz="3200" dirty="0" err="1"/>
              <a:t>인코딩</a:t>
            </a:r>
            <a:r>
              <a:rPr lang="ko-KR" altLang="en-US" sz="3200" dirty="0"/>
              <a:t> 형태는 </a:t>
            </a:r>
            <a:r>
              <a:rPr lang="en-US" altLang="ko-KR" sz="3200" dirty="0" smtClean="0"/>
              <a:t>8</a:t>
            </a:r>
            <a:r>
              <a:rPr lang="ko-KR" altLang="en-US" sz="3200" dirty="0"/>
              <a:t>비트 이상의 숫자를 사용하는 </a:t>
            </a:r>
            <a:r>
              <a:rPr lang="en-US" altLang="ko-KR" sz="3200" dirty="0"/>
              <a:t>UTF-16</a:t>
            </a:r>
            <a:r>
              <a:rPr lang="ko-KR" altLang="en-US" sz="3200" dirty="0"/>
              <a:t>과 같은 문자 </a:t>
            </a:r>
            <a:r>
              <a:rPr lang="ko-KR" altLang="en-US" sz="3200" dirty="0" err="1"/>
              <a:t>인코딩</a:t>
            </a:r>
            <a:r>
              <a:rPr lang="ko-KR" altLang="en-US" sz="3200" dirty="0"/>
              <a:t> 형태의 경우 </a:t>
            </a:r>
            <a:r>
              <a:rPr lang="ko-KR" altLang="en-US" sz="3200" dirty="0" err="1"/>
              <a:t>엔디안을</a:t>
            </a:r>
            <a:r>
              <a:rPr lang="ko-KR" altLang="en-US" sz="3200" dirty="0"/>
              <a:t> 지정해 주는 것으로 충분하다</a:t>
            </a:r>
            <a:r>
              <a:rPr lang="en-US" altLang="ko-KR" sz="3200" dirty="0"/>
              <a:t>. </a:t>
            </a:r>
            <a:endParaRPr lang="en-US" altLang="ko-KR" sz="3200" dirty="0" smtClean="0"/>
          </a:p>
          <a:p>
            <a:pPr marL="0" indent="0">
              <a:lnSpc>
                <a:spcPct val="150000"/>
              </a:lnSpc>
              <a:buNone/>
            </a:pPr>
            <a:r>
              <a:rPr lang="ko-KR" altLang="en-US" sz="3200" dirty="0" smtClean="0"/>
              <a:t>여기에는</a:t>
            </a:r>
            <a:r>
              <a:rPr lang="ko-KR" altLang="en-US" sz="3200" dirty="0"/>
              <a:t> </a:t>
            </a:r>
            <a:r>
              <a:rPr lang="en-US" altLang="ko-KR" sz="3200" dirty="0"/>
              <a:t>ISO 2022</a:t>
            </a:r>
            <a:r>
              <a:rPr lang="ko-KR" altLang="en-US" sz="3200" dirty="0"/>
              <a:t>와 같은 복합 </a:t>
            </a:r>
            <a:r>
              <a:rPr lang="ko-KR" altLang="en-US" sz="3200" dirty="0" err="1"/>
              <a:t>인코딩이나</a:t>
            </a:r>
            <a:r>
              <a:rPr lang="en-US" altLang="ko-KR" sz="3200" dirty="0"/>
              <a:t>, SCSU</a:t>
            </a:r>
            <a:r>
              <a:rPr lang="ko-KR" altLang="en-US" sz="3200" dirty="0"/>
              <a:t>와 같은 압축 방법 등이 속한다</a:t>
            </a:r>
            <a:r>
              <a:rPr lang="en-US" altLang="ko-KR" sz="3200" dirty="0"/>
              <a:t>.</a:t>
            </a:r>
            <a:endParaRPr lang="en-US" altLang="ko-KR" sz="3200" dirty="0"/>
          </a:p>
        </p:txBody>
      </p:sp>
    </p:spTree>
    <p:extLst>
      <p:ext uri="{BB962C8B-B14F-4D97-AF65-F5344CB8AC3E}">
        <p14:creationId xmlns:p14="http://schemas.microsoft.com/office/powerpoint/2010/main" val="3394792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336911"/>
            <a:ext cx="3600400"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제목 1"/>
          <p:cNvSpPr>
            <a:spLocks noGrp="1"/>
          </p:cNvSpPr>
          <p:nvPr>
            <p:ph type="title"/>
          </p:nvPr>
        </p:nvSpPr>
        <p:spPr/>
        <p:txBody>
          <a:bodyPr/>
          <a:lstStyle/>
          <a:p>
            <a:r>
              <a:rPr lang="en-US" altLang="ko-KR" dirty="0"/>
              <a:t>BOM</a:t>
            </a:r>
            <a:endParaRPr lang="ko-KR" altLang="en-US" dirty="0"/>
          </a:p>
        </p:txBody>
      </p:sp>
      <p:sp>
        <p:nvSpPr>
          <p:cNvPr id="24" name="내용 개체 틀 2"/>
          <p:cNvSpPr>
            <a:spLocks noGrp="1"/>
          </p:cNvSpPr>
          <p:nvPr>
            <p:ph sz="quarter" idx="1"/>
          </p:nvPr>
        </p:nvSpPr>
        <p:spPr>
          <a:xfrm>
            <a:off x="457200" y="1628800"/>
            <a:ext cx="8229600" cy="1368152"/>
          </a:xfrm>
        </p:spPr>
        <p:txBody>
          <a:bodyPr>
            <a:normAutofit fontScale="92500" lnSpcReduction="20000"/>
          </a:bodyPr>
          <a:lstStyle/>
          <a:p>
            <a:pPr marL="0" indent="0">
              <a:lnSpc>
                <a:spcPct val="120000"/>
              </a:lnSpc>
              <a:buNone/>
            </a:pPr>
            <a:r>
              <a:rPr lang="ko-KR" altLang="en-US" dirty="0"/>
              <a:t>바이트 순서 표식</a:t>
            </a:r>
            <a:r>
              <a:rPr lang="en-US" altLang="ko-KR" dirty="0"/>
              <a:t>(Byte Order Mark, BOM)</a:t>
            </a:r>
            <a:r>
              <a:rPr lang="ko-KR" altLang="en-US" dirty="0"/>
              <a:t>은 유니코드에서 </a:t>
            </a:r>
            <a:r>
              <a:rPr lang="ko-KR" altLang="en-US" dirty="0" err="1"/>
              <a:t>엔디언을</a:t>
            </a:r>
            <a:r>
              <a:rPr lang="ko-KR" altLang="en-US" dirty="0"/>
              <a:t> 구별하기 위해 사용되는 문자로</a:t>
            </a:r>
            <a:r>
              <a:rPr lang="en-US" altLang="ko-KR" dirty="0"/>
              <a:t>, </a:t>
            </a:r>
            <a:r>
              <a:rPr lang="ko-KR" altLang="en-US" dirty="0"/>
              <a:t>문자 값은 </a:t>
            </a:r>
            <a:r>
              <a:rPr lang="en-US" altLang="ko-KR" dirty="0"/>
              <a:t>U+FEFF </a:t>
            </a:r>
            <a:r>
              <a:rPr lang="ko-KR" altLang="en-US" dirty="0"/>
              <a:t>이다</a:t>
            </a:r>
            <a:r>
              <a:rPr lang="en-US" altLang="ko-KR" dirty="0"/>
              <a:t>.</a:t>
            </a:r>
          </a:p>
        </p:txBody>
      </p:sp>
      <p:sp>
        <p:nvSpPr>
          <p:cNvPr id="3" name="직사각형 2"/>
          <p:cNvSpPr/>
          <p:nvPr/>
        </p:nvSpPr>
        <p:spPr>
          <a:xfrm>
            <a:off x="3563888" y="3336912"/>
            <a:ext cx="5079708" cy="30444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400" dirty="0">
                <a:solidFill>
                  <a:schemeClr val="tx1"/>
                </a:solidFill>
              </a:rPr>
              <a:t>유니코드 </a:t>
            </a:r>
            <a:r>
              <a:rPr lang="ko-KR" altLang="en-US" sz="1400" dirty="0" err="1">
                <a:solidFill>
                  <a:schemeClr val="tx1"/>
                </a:solidFill>
              </a:rPr>
              <a:t>인코딩에서</a:t>
            </a:r>
            <a:r>
              <a:rPr lang="ko-KR" altLang="en-US" sz="1400" dirty="0">
                <a:solidFill>
                  <a:schemeClr val="tx1"/>
                </a:solidFill>
              </a:rPr>
              <a:t> 문제가 되는 것은 바이트 순서 또는 </a:t>
            </a:r>
            <a:r>
              <a:rPr lang="ko-KR" altLang="en-US" sz="1400" dirty="0" err="1">
                <a:solidFill>
                  <a:schemeClr val="tx1"/>
                </a:solidFill>
              </a:rPr>
              <a:t>엔디언이다</a:t>
            </a:r>
            <a:r>
              <a:rPr lang="en-US" altLang="ko-KR" sz="1400" dirty="0" smtClean="0">
                <a:solidFill>
                  <a:schemeClr val="tx1"/>
                </a:solidFill>
              </a:rPr>
              <a:t>.</a:t>
            </a:r>
          </a:p>
          <a:p>
            <a:r>
              <a:rPr lang="en-US" altLang="ko-KR" sz="1400" dirty="0" smtClean="0">
                <a:solidFill>
                  <a:schemeClr val="tx1"/>
                </a:solidFill>
              </a:rPr>
              <a:t> </a:t>
            </a:r>
            <a:r>
              <a:rPr lang="ko-KR" altLang="en-US" sz="1400" dirty="0">
                <a:solidFill>
                  <a:schemeClr val="tx1"/>
                </a:solidFill>
              </a:rPr>
              <a:t>즉 </a:t>
            </a:r>
            <a:r>
              <a:rPr lang="en-US" altLang="ko-KR" sz="1400" dirty="0">
                <a:solidFill>
                  <a:schemeClr val="tx1"/>
                </a:solidFill>
              </a:rPr>
              <a:t>'A'</a:t>
            </a:r>
            <a:r>
              <a:rPr lang="ko-KR" altLang="en-US" sz="1400" dirty="0">
                <a:solidFill>
                  <a:schemeClr val="tx1"/>
                </a:solidFill>
              </a:rPr>
              <a:t>를 </a:t>
            </a:r>
            <a:r>
              <a:rPr lang="en-US" altLang="ko-KR" sz="1400" dirty="0">
                <a:solidFill>
                  <a:schemeClr val="tx1"/>
                </a:solidFill>
              </a:rPr>
              <a:t>00 48</a:t>
            </a:r>
            <a:r>
              <a:rPr lang="ko-KR" altLang="en-US" sz="1400" dirty="0">
                <a:solidFill>
                  <a:schemeClr val="tx1"/>
                </a:solidFill>
              </a:rPr>
              <a:t>로 표현할 것인가 </a:t>
            </a:r>
            <a:r>
              <a:rPr lang="en-US" altLang="ko-KR" sz="1400" dirty="0">
                <a:solidFill>
                  <a:schemeClr val="tx1"/>
                </a:solidFill>
              </a:rPr>
              <a:t>48 00</a:t>
            </a:r>
            <a:r>
              <a:rPr lang="ko-KR" altLang="en-US" sz="1400" dirty="0">
                <a:solidFill>
                  <a:schemeClr val="tx1"/>
                </a:solidFill>
              </a:rPr>
              <a:t>으로 표현할 것인가</a:t>
            </a:r>
            <a:r>
              <a:rPr lang="en-US" altLang="ko-KR" sz="1400" dirty="0">
                <a:solidFill>
                  <a:schemeClr val="tx1"/>
                </a:solidFill>
              </a:rPr>
              <a:t>? </a:t>
            </a:r>
            <a:endParaRPr lang="en-US" altLang="ko-KR" sz="1400" dirty="0" smtClean="0">
              <a:solidFill>
                <a:schemeClr val="tx1"/>
              </a:solidFill>
            </a:endParaRPr>
          </a:p>
          <a:p>
            <a:r>
              <a:rPr lang="en-US" altLang="ko-KR" sz="1400" dirty="0" smtClean="0">
                <a:solidFill>
                  <a:schemeClr val="tx1"/>
                </a:solidFill>
              </a:rPr>
              <a:t>UTF-16</a:t>
            </a:r>
            <a:r>
              <a:rPr lang="en-US" altLang="ko-KR" sz="1400" dirty="0">
                <a:solidFill>
                  <a:schemeClr val="tx1"/>
                </a:solidFill>
              </a:rPr>
              <a:t>, UTF-32 </a:t>
            </a:r>
            <a:r>
              <a:rPr lang="ko-KR" altLang="en-US" sz="1400" dirty="0">
                <a:solidFill>
                  <a:schemeClr val="tx1"/>
                </a:solidFill>
              </a:rPr>
              <a:t>같은 </a:t>
            </a:r>
            <a:r>
              <a:rPr lang="ko-KR" altLang="en-US" sz="1400" dirty="0" err="1">
                <a:solidFill>
                  <a:schemeClr val="tx1"/>
                </a:solidFill>
              </a:rPr>
              <a:t>인코딩에서는</a:t>
            </a:r>
            <a:r>
              <a:rPr lang="ko-KR" altLang="en-US" sz="1400" dirty="0">
                <a:solidFill>
                  <a:schemeClr val="tx1"/>
                </a:solidFill>
              </a:rPr>
              <a:t> </a:t>
            </a:r>
            <a:r>
              <a:rPr lang="ko-KR" altLang="en-US" sz="1400" dirty="0" err="1">
                <a:solidFill>
                  <a:schemeClr val="tx1"/>
                </a:solidFill>
              </a:rPr>
              <a:t>엔디언의</a:t>
            </a:r>
            <a:r>
              <a:rPr lang="ko-KR" altLang="en-US" sz="1400" dirty="0">
                <a:solidFill>
                  <a:schemeClr val="tx1"/>
                </a:solidFill>
              </a:rPr>
              <a:t> 종류에 따라 문자열의 값이 완전히 달라지므로</a:t>
            </a:r>
            <a:r>
              <a:rPr lang="en-US" altLang="ko-KR" sz="1400" dirty="0">
                <a:solidFill>
                  <a:schemeClr val="tx1"/>
                </a:solidFill>
              </a:rPr>
              <a:t>, </a:t>
            </a:r>
            <a:r>
              <a:rPr lang="ko-KR" altLang="en-US" sz="1400" dirty="0">
                <a:solidFill>
                  <a:schemeClr val="tx1"/>
                </a:solidFill>
              </a:rPr>
              <a:t>문자열의 </a:t>
            </a:r>
            <a:r>
              <a:rPr lang="ko-KR" altLang="en-US" sz="1400" dirty="0" err="1">
                <a:solidFill>
                  <a:schemeClr val="tx1"/>
                </a:solidFill>
              </a:rPr>
              <a:t>엔디언을</a:t>
            </a:r>
            <a:r>
              <a:rPr lang="ko-KR" altLang="en-US" sz="1400" dirty="0">
                <a:solidFill>
                  <a:schemeClr val="tx1"/>
                </a:solidFill>
              </a:rPr>
              <a:t> 구별할 수 있는 표식이 필요하다</a:t>
            </a:r>
            <a:r>
              <a:rPr lang="en-US" altLang="ko-KR" sz="1400" dirty="0">
                <a:solidFill>
                  <a:schemeClr val="tx1"/>
                </a:solidFill>
              </a:rPr>
              <a:t>. </a:t>
            </a:r>
            <a:endParaRPr lang="en-US" altLang="ko-KR" sz="1400" dirty="0" smtClean="0">
              <a:solidFill>
                <a:schemeClr val="tx1"/>
              </a:solidFill>
            </a:endParaRPr>
          </a:p>
          <a:p>
            <a:r>
              <a:rPr lang="ko-KR" altLang="en-US" sz="1400" dirty="0" smtClean="0">
                <a:solidFill>
                  <a:schemeClr val="tx1"/>
                </a:solidFill>
              </a:rPr>
              <a:t>이에 </a:t>
            </a:r>
            <a:r>
              <a:rPr lang="ko-KR" altLang="en-US" sz="1400" dirty="0">
                <a:solidFill>
                  <a:schemeClr val="tx1"/>
                </a:solidFill>
              </a:rPr>
              <a:t>따라 유니코드 문자열 앞에 </a:t>
            </a:r>
            <a:r>
              <a:rPr lang="en-US" altLang="ko-KR" sz="1400" dirty="0">
                <a:solidFill>
                  <a:schemeClr val="tx1"/>
                </a:solidFill>
              </a:rPr>
              <a:t>BOM </a:t>
            </a:r>
            <a:r>
              <a:rPr lang="ko-KR" altLang="en-US" sz="1400" dirty="0">
                <a:solidFill>
                  <a:schemeClr val="tx1"/>
                </a:solidFill>
              </a:rPr>
              <a:t>문자를 붙여</a:t>
            </a:r>
            <a:r>
              <a:rPr lang="en-US" altLang="ko-KR" sz="1400" dirty="0">
                <a:solidFill>
                  <a:schemeClr val="tx1"/>
                </a:solidFill>
              </a:rPr>
              <a:t>, </a:t>
            </a:r>
            <a:r>
              <a:rPr lang="ko-KR" altLang="en-US" sz="1400" dirty="0" err="1">
                <a:solidFill>
                  <a:schemeClr val="tx1"/>
                </a:solidFill>
              </a:rPr>
              <a:t>엔디언을</a:t>
            </a:r>
            <a:r>
              <a:rPr lang="ko-KR" altLang="en-US" sz="1400" dirty="0">
                <a:solidFill>
                  <a:schemeClr val="tx1"/>
                </a:solidFill>
              </a:rPr>
              <a:t> 구별한다</a:t>
            </a:r>
            <a:r>
              <a:rPr lang="en-US" altLang="ko-KR" sz="1400" dirty="0">
                <a:solidFill>
                  <a:schemeClr val="tx1"/>
                </a:solidFill>
              </a:rPr>
              <a:t>.</a:t>
            </a:r>
            <a:endParaRPr lang="ko-KR" altLang="en-US" sz="1400" dirty="0">
              <a:solidFill>
                <a:schemeClr val="tx1"/>
              </a:solidFill>
            </a:endParaRPr>
          </a:p>
        </p:txBody>
      </p:sp>
    </p:spTree>
    <p:extLst>
      <p:ext uri="{BB962C8B-B14F-4D97-AF65-F5344CB8AC3E}">
        <p14:creationId xmlns:p14="http://schemas.microsoft.com/office/powerpoint/2010/main" val="175376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Autofit/>
          </a:bodyPr>
          <a:lstStyle/>
          <a:p>
            <a:pPr algn="ctr"/>
            <a:r>
              <a:rPr lang="en-US" altLang="ko-KR" sz="5400" dirty="0" smtClean="0"/>
              <a:t>Unicode</a:t>
            </a:r>
            <a:br>
              <a:rPr lang="en-US" altLang="ko-KR" sz="5400" dirty="0" smtClean="0"/>
            </a:br>
            <a:r>
              <a:rPr lang="ko-KR" altLang="en-US" sz="5400" dirty="0" smtClean="0"/>
              <a:t>문자세트</a:t>
            </a:r>
            <a:r>
              <a:rPr lang="en-US" altLang="ko-KR" sz="5400" dirty="0" smtClean="0"/>
              <a:t/>
            </a:r>
            <a:br>
              <a:rPr lang="en-US" altLang="ko-KR" sz="5400" dirty="0" smtClean="0"/>
            </a:br>
            <a:endParaRPr lang="ko-KR" altLang="en-US" sz="5400" dirty="0"/>
          </a:p>
        </p:txBody>
      </p:sp>
    </p:spTree>
    <p:extLst>
      <p:ext uri="{BB962C8B-B14F-4D97-AF65-F5344CB8AC3E}">
        <p14:creationId xmlns:p14="http://schemas.microsoft.com/office/powerpoint/2010/main" val="15284589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ko-KR" altLang="en-US" dirty="0" smtClean="0"/>
              <a:t>유니코드 구조</a:t>
            </a:r>
            <a:endParaRPr lang="en-US" altLang="ko-KR" dirty="0"/>
          </a:p>
        </p:txBody>
      </p:sp>
    </p:spTree>
    <p:extLst>
      <p:ext uri="{BB962C8B-B14F-4D97-AF65-F5344CB8AC3E}">
        <p14:creationId xmlns:p14="http://schemas.microsoft.com/office/powerpoint/2010/main" val="13068974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코드 포인트</a:t>
            </a:r>
            <a:r>
              <a:rPr lang="en-US" altLang="ko-KR" dirty="0"/>
              <a:t>(code point)</a:t>
            </a:r>
            <a:endParaRPr lang="ko-KR" altLang="en-US" dirty="0"/>
          </a:p>
        </p:txBody>
      </p:sp>
      <p:sp>
        <p:nvSpPr>
          <p:cNvPr id="24" name="내용 개체 틀 2"/>
          <p:cNvSpPr>
            <a:spLocks noGrp="1"/>
          </p:cNvSpPr>
          <p:nvPr>
            <p:ph sz="quarter" idx="1"/>
          </p:nvPr>
        </p:nvSpPr>
        <p:spPr>
          <a:xfrm>
            <a:off x="457200" y="1628800"/>
            <a:ext cx="8229600" cy="2880320"/>
          </a:xfrm>
        </p:spPr>
        <p:txBody>
          <a:bodyPr>
            <a:normAutofit/>
          </a:bodyPr>
          <a:lstStyle/>
          <a:p>
            <a:pPr marL="0" indent="0">
              <a:lnSpc>
                <a:spcPct val="120000"/>
              </a:lnSpc>
              <a:buNone/>
            </a:pPr>
            <a:r>
              <a:rPr lang="ko-KR" altLang="en-US" dirty="0"/>
              <a:t>문자의 </a:t>
            </a:r>
            <a:r>
              <a:rPr lang="ko-KR" altLang="en-US" dirty="0" err="1"/>
              <a:t>코드값를</a:t>
            </a:r>
            <a:r>
              <a:rPr lang="ko-KR" altLang="en-US" dirty="0"/>
              <a:t> 표기할 때 코드 포인트</a:t>
            </a:r>
            <a:r>
              <a:rPr lang="en-US" altLang="ko-KR" dirty="0"/>
              <a:t>(code point)</a:t>
            </a:r>
            <a:r>
              <a:rPr lang="ko-KR" altLang="en-US" dirty="0"/>
              <a:t>를 사용하며</a:t>
            </a:r>
            <a:r>
              <a:rPr lang="en-US" altLang="ko-KR" dirty="0"/>
              <a:t>, </a:t>
            </a:r>
            <a:r>
              <a:rPr lang="en-US" altLang="ko-KR" dirty="0"/>
              <a:t>U+[16</a:t>
            </a:r>
            <a:r>
              <a:rPr lang="ko-KR" altLang="en-US" dirty="0"/>
              <a:t>진수 숫자</a:t>
            </a:r>
            <a:r>
              <a:rPr lang="en-US" altLang="ko-KR" dirty="0"/>
              <a:t>]</a:t>
            </a:r>
            <a:r>
              <a:rPr lang="ko-KR" altLang="en-US" dirty="0"/>
              <a:t>로 표시합니다</a:t>
            </a:r>
            <a:r>
              <a:rPr lang="en-US" altLang="ko-KR" dirty="0"/>
              <a:t>. </a:t>
            </a:r>
            <a:r>
              <a:rPr lang="ko-KR" altLang="en-US" dirty="0"/>
              <a:t>예를 들어 </a:t>
            </a:r>
            <a:r>
              <a:rPr lang="en-US" altLang="ko-KR" dirty="0"/>
              <a:t>A</a:t>
            </a:r>
            <a:r>
              <a:rPr lang="ko-KR" altLang="en-US" dirty="0"/>
              <a:t>의 유니코드 값은 </a:t>
            </a:r>
            <a:r>
              <a:rPr lang="en-US" altLang="ko-KR" dirty="0"/>
              <a:t>U+0041</a:t>
            </a:r>
            <a:r>
              <a:rPr lang="ko-KR" altLang="en-US" dirty="0"/>
              <a:t>로 표기 하며 </a:t>
            </a:r>
            <a:r>
              <a:rPr lang="ko-KR" altLang="en-US" dirty="0"/>
              <a:t>가</a:t>
            </a:r>
            <a:r>
              <a:rPr lang="ko-KR" altLang="en-US" dirty="0"/>
              <a:t>’의 유니코드 값은 </a:t>
            </a:r>
            <a:r>
              <a:rPr lang="en-US" altLang="ko-KR" dirty="0"/>
              <a:t>U+AC00</a:t>
            </a:r>
            <a:r>
              <a:rPr lang="ko-KR" altLang="en-US" dirty="0"/>
              <a:t>로</a:t>
            </a:r>
            <a:r>
              <a:rPr lang="ko-KR" altLang="en-US" dirty="0"/>
              <a:t> 표기합니다</a:t>
            </a:r>
            <a:r>
              <a:rPr lang="en-US" altLang="ko-KR" dirty="0"/>
              <a:t>.</a:t>
            </a:r>
            <a:endParaRPr lang="en-US" altLang="ko-KR" dirty="0">
              <a:latin typeface="+mn-ea"/>
            </a:endParaRPr>
          </a:p>
        </p:txBody>
      </p:sp>
    </p:spTree>
    <p:extLst>
      <p:ext uri="{BB962C8B-B14F-4D97-AF65-F5344CB8AC3E}">
        <p14:creationId xmlns:p14="http://schemas.microsoft.com/office/powerpoint/2010/main" val="17738099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유니코드 </a:t>
            </a:r>
            <a:r>
              <a:rPr lang="ko-KR" altLang="en-US" dirty="0" smtClean="0"/>
              <a:t>평면</a:t>
            </a:r>
            <a:r>
              <a:rPr lang="en-US" altLang="ko-KR" dirty="0" smtClean="0"/>
              <a:t>(plane)</a:t>
            </a:r>
            <a:endParaRPr lang="ko-KR" altLang="en-US" dirty="0"/>
          </a:p>
        </p:txBody>
      </p:sp>
      <p:sp>
        <p:nvSpPr>
          <p:cNvPr id="24" name="내용 개체 틀 2"/>
          <p:cNvSpPr>
            <a:spLocks noGrp="1"/>
          </p:cNvSpPr>
          <p:nvPr>
            <p:ph sz="quarter" idx="1"/>
          </p:nvPr>
        </p:nvSpPr>
        <p:spPr>
          <a:xfrm>
            <a:off x="457200" y="1628800"/>
            <a:ext cx="8229600" cy="2880320"/>
          </a:xfrm>
        </p:spPr>
        <p:txBody>
          <a:bodyPr>
            <a:normAutofit/>
          </a:bodyPr>
          <a:lstStyle/>
          <a:p>
            <a:pPr marL="0" indent="0">
              <a:lnSpc>
                <a:spcPct val="120000"/>
              </a:lnSpc>
              <a:buNone/>
            </a:pPr>
            <a:r>
              <a:rPr lang="ko-KR" altLang="en-US" dirty="0"/>
              <a:t>유니코드는 </a:t>
            </a:r>
            <a:r>
              <a:rPr lang="en-US" altLang="ko-KR" dirty="0"/>
              <a:t>110</a:t>
            </a:r>
            <a:r>
              <a:rPr lang="ko-KR" altLang="en-US" dirty="0"/>
              <a:t>만개 이상의 코드 포인트를 지정할 수 있다</a:t>
            </a:r>
            <a:r>
              <a:rPr lang="en-US" altLang="ko-KR" dirty="0"/>
              <a:t>. </a:t>
            </a:r>
            <a:endParaRPr lang="en-US" altLang="ko-KR" dirty="0" smtClean="0"/>
          </a:p>
          <a:p>
            <a:pPr marL="0" indent="0">
              <a:lnSpc>
                <a:spcPct val="120000"/>
              </a:lnSpc>
              <a:buNone/>
            </a:pPr>
            <a:r>
              <a:rPr lang="ko-KR" altLang="en-US" dirty="0" smtClean="0"/>
              <a:t>유니코드는 </a:t>
            </a:r>
            <a:r>
              <a:rPr lang="en-US" altLang="ko-KR" dirty="0"/>
              <a:t>110</a:t>
            </a:r>
            <a:r>
              <a:rPr lang="ko-KR" altLang="en-US" dirty="0"/>
              <a:t>만개 이상의 코드 포인트를 </a:t>
            </a:r>
            <a:r>
              <a:rPr lang="en-US" altLang="ko-KR" dirty="0"/>
              <a:t>17</a:t>
            </a:r>
            <a:r>
              <a:rPr lang="ko-KR" altLang="en-US" dirty="0"/>
              <a:t>개의 </a:t>
            </a:r>
            <a:r>
              <a:rPr lang="en-US" altLang="ko-KR" dirty="0"/>
              <a:t>'</a:t>
            </a:r>
            <a:r>
              <a:rPr lang="ko-KR" altLang="en-US" dirty="0"/>
              <a:t>평면</a:t>
            </a:r>
            <a:r>
              <a:rPr lang="en-US" altLang="ko-KR" dirty="0"/>
              <a:t>(Plane)'</a:t>
            </a:r>
            <a:r>
              <a:rPr lang="ko-KR" altLang="en-US" dirty="0"/>
              <a:t>으로 나누고 각 평면에서 </a:t>
            </a:r>
            <a:r>
              <a:rPr lang="en-US" altLang="ko-KR" dirty="0"/>
              <a:t>256*256=65,536</a:t>
            </a:r>
            <a:r>
              <a:rPr lang="ko-KR" altLang="en-US" dirty="0"/>
              <a:t>개의 문자를 지정할 수 있다</a:t>
            </a:r>
            <a:r>
              <a:rPr lang="en-US" altLang="ko-KR" dirty="0"/>
              <a:t>.</a:t>
            </a:r>
            <a:endParaRPr lang="en-US" altLang="ko-KR" dirty="0">
              <a:latin typeface="+mn-ea"/>
            </a:endParaRPr>
          </a:p>
        </p:txBody>
      </p:sp>
      <p:sp>
        <p:nvSpPr>
          <p:cNvPr id="3" name="TextBox 2"/>
          <p:cNvSpPr txBox="1"/>
          <p:nvPr/>
        </p:nvSpPr>
        <p:spPr>
          <a:xfrm>
            <a:off x="985742" y="6402232"/>
            <a:ext cx="8138988" cy="246221"/>
          </a:xfrm>
          <a:prstGeom prst="rect">
            <a:avLst/>
          </a:prstGeom>
          <a:noFill/>
        </p:spPr>
        <p:txBody>
          <a:bodyPr wrap="square" rtlCol="0">
            <a:spAutoFit/>
          </a:bodyPr>
          <a:lstStyle/>
          <a:p>
            <a:pPr algn="r"/>
            <a:r>
              <a:rPr lang="ko-KR" altLang="en-US" sz="1000" dirty="0" smtClean="0"/>
              <a:t>유니코드 문자표 참조 </a:t>
            </a:r>
            <a:r>
              <a:rPr lang="en-US" altLang="ko-KR" sz="1000" dirty="0" smtClean="0"/>
              <a:t>: https</a:t>
            </a:r>
            <a:r>
              <a:rPr lang="en-US" altLang="ko-KR" sz="1000" dirty="0"/>
              <a:t>://namu.wiki/w/%EC%9C%A0%EB%8B%88%EC%BD%94%EB%93%9C</a:t>
            </a:r>
            <a:endParaRPr lang="ko-KR" altLang="en-US" sz="1000" dirty="0"/>
          </a:p>
        </p:txBody>
      </p:sp>
    </p:spTree>
    <p:extLst>
      <p:ext uri="{BB962C8B-B14F-4D97-AF65-F5344CB8AC3E}">
        <p14:creationId xmlns:p14="http://schemas.microsoft.com/office/powerpoint/2010/main" val="18034091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유니코드 평면 </a:t>
            </a:r>
            <a:r>
              <a:rPr lang="ko-KR" altLang="en-US" dirty="0" smtClean="0"/>
              <a:t>구</a:t>
            </a:r>
            <a:r>
              <a:rPr lang="ko-KR" altLang="en-US" dirty="0"/>
              <a:t>성</a:t>
            </a:r>
            <a:endParaRPr lang="ko-KR" altLang="en-US" dirty="0"/>
          </a:p>
        </p:txBody>
      </p:sp>
      <p:sp>
        <p:nvSpPr>
          <p:cNvPr id="24" name="내용 개체 틀 2"/>
          <p:cNvSpPr>
            <a:spLocks noGrp="1"/>
          </p:cNvSpPr>
          <p:nvPr>
            <p:ph sz="quarter" idx="1"/>
          </p:nvPr>
        </p:nvSpPr>
        <p:spPr>
          <a:xfrm>
            <a:off x="457200" y="1628800"/>
            <a:ext cx="8229600" cy="1440160"/>
          </a:xfrm>
        </p:spPr>
        <p:txBody>
          <a:bodyPr>
            <a:normAutofit fontScale="77500" lnSpcReduction="20000"/>
          </a:bodyPr>
          <a:lstStyle/>
          <a:p>
            <a:pPr marL="0" indent="0">
              <a:lnSpc>
                <a:spcPct val="120000"/>
              </a:lnSpc>
              <a:buNone/>
            </a:pPr>
            <a:r>
              <a:rPr lang="ko-KR" altLang="en-US" dirty="0"/>
              <a:t>평면</a:t>
            </a:r>
            <a:r>
              <a:rPr lang="en-US" altLang="ko-KR" dirty="0"/>
              <a:t>(plane)</a:t>
            </a:r>
            <a:r>
              <a:rPr lang="ko-KR" altLang="en-US" dirty="0"/>
              <a:t>이란 개념을 이용하여 구획을 나눕니다</a:t>
            </a:r>
            <a:r>
              <a:rPr lang="en-US" altLang="ko-KR" dirty="0"/>
              <a:t>. </a:t>
            </a:r>
            <a:r>
              <a:rPr lang="ko-KR" altLang="en-US" dirty="0"/>
              <a:t>이 구획은 </a:t>
            </a:r>
            <a:r>
              <a:rPr lang="en-US" altLang="ko-KR" dirty="0"/>
              <a:t>BMP(</a:t>
            </a:r>
            <a:r>
              <a:rPr lang="ko-KR" altLang="en-US" dirty="0"/>
              <a:t>다국어 기본 평면</a:t>
            </a:r>
            <a:r>
              <a:rPr lang="en-US" altLang="ko-KR" dirty="0"/>
              <a:t>), SMP(</a:t>
            </a:r>
            <a:r>
              <a:rPr lang="ko-KR" altLang="en-US" dirty="0"/>
              <a:t>다국어 보충 평면</a:t>
            </a:r>
            <a:r>
              <a:rPr lang="en-US" altLang="ko-KR" dirty="0"/>
              <a:t>), SIP(</a:t>
            </a:r>
            <a:r>
              <a:rPr lang="ko-KR" altLang="en-US" dirty="0"/>
              <a:t>상형 문자 보충 평면</a:t>
            </a:r>
            <a:r>
              <a:rPr lang="en-US" altLang="ko-KR" dirty="0"/>
              <a:t>), SSP(</a:t>
            </a:r>
            <a:r>
              <a:rPr lang="ko-KR" altLang="en-US" dirty="0"/>
              <a:t>특수 목적 보충 평면</a:t>
            </a:r>
            <a:r>
              <a:rPr lang="en-US" altLang="ko-KR" dirty="0"/>
              <a:t>), PUA(</a:t>
            </a:r>
            <a:r>
              <a:rPr lang="ko-KR" altLang="en-US" dirty="0"/>
              <a:t>사용자 정의 영역</a:t>
            </a:r>
            <a:r>
              <a:rPr lang="en-US" altLang="ko-KR" dirty="0"/>
              <a:t>)</a:t>
            </a:r>
            <a:r>
              <a:rPr lang="ko-KR" altLang="en-US" dirty="0"/>
              <a:t>등이 </a:t>
            </a:r>
            <a:r>
              <a:rPr lang="ko-KR" altLang="en-US" dirty="0" smtClean="0"/>
              <a:t>정의</a:t>
            </a:r>
            <a:endParaRPr lang="en-US" altLang="ko-KR" dirty="0">
              <a:latin typeface="+mn-ea"/>
            </a:endParaRPr>
          </a:p>
        </p:txBody>
      </p:sp>
      <p:pic>
        <p:nvPicPr>
          <p:cNvPr id="716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00" y="3140968"/>
            <a:ext cx="7493000"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985742" y="6402232"/>
            <a:ext cx="8138988" cy="246221"/>
          </a:xfrm>
          <a:prstGeom prst="rect">
            <a:avLst/>
          </a:prstGeom>
          <a:noFill/>
        </p:spPr>
        <p:txBody>
          <a:bodyPr wrap="square" rtlCol="0">
            <a:spAutoFit/>
          </a:bodyPr>
          <a:lstStyle/>
          <a:p>
            <a:pPr algn="r"/>
            <a:r>
              <a:rPr lang="ko-KR" altLang="en-US" sz="1000" dirty="0" smtClean="0"/>
              <a:t>유니코드 문자표 참조 </a:t>
            </a:r>
            <a:r>
              <a:rPr lang="en-US" altLang="ko-KR" sz="1000" dirty="0" smtClean="0"/>
              <a:t>: https</a:t>
            </a:r>
            <a:r>
              <a:rPr lang="en-US" altLang="ko-KR" sz="1000" dirty="0"/>
              <a:t>://namu.wiki/w/%EC%9C%A0%EB%8B%88%EC%BD%94%EB%93%9C</a:t>
            </a:r>
            <a:endParaRPr lang="ko-KR" altLang="en-US" sz="1000" dirty="0"/>
          </a:p>
        </p:txBody>
      </p:sp>
    </p:spTree>
    <p:extLst>
      <p:ext uri="{BB962C8B-B14F-4D97-AF65-F5344CB8AC3E}">
        <p14:creationId xmlns:p14="http://schemas.microsoft.com/office/powerpoint/2010/main" val="19692122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Autofit/>
          </a:bodyPr>
          <a:lstStyle/>
          <a:p>
            <a:pPr algn="ctr"/>
            <a:r>
              <a:rPr lang="ko-KR" altLang="en-US" sz="5400" dirty="0" smtClean="0"/>
              <a:t>문자 </a:t>
            </a:r>
            <a:r>
              <a:rPr lang="ko-KR" altLang="en-US" sz="5400" dirty="0" err="1" smtClean="0"/>
              <a:t>인코딩</a:t>
            </a:r>
            <a:r>
              <a:rPr lang="en-US" altLang="ko-KR" sz="5400" dirty="0" smtClean="0"/>
              <a:t>?</a:t>
            </a:r>
            <a:r>
              <a:rPr lang="en-US" altLang="ko-KR" sz="5400" dirty="0" smtClean="0"/>
              <a:t/>
            </a:r>
            <a:br>
              <a:rPr lang="en-US" altLang="ko-KR" sz="5400" dirty="0" smtClean="0"/>
            </a:br>
            <a:endParaRPr lang="ko-KR" altLang="en-US" sz="5400" dirty="0"/>
          </a:p>
        </p:txBody>
      </p:sp>
    </p:spTree>
    <p:extLst>
      <p:ext uri="{BB962C8B-B14F-4D97-AF65-F5344CB8AC3E}">
        <p14:creationId xmlns:p14="http://schemas.microsoft.com/office/powerpoint/2010/main" val="42654544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ko-KR" altLang="en-US" dirty="0"/>
              <a:t>다국어 기본평면</a:t>
            </a:r>
            <a:endParaRPr lang="en-US" altLang="ko-KR" dirty="0"/>
          </a:p>
        </p:txBody>
      </p:sp>
    </p:spTree>
    <p:extLst>
      <p:ext uri="{BB962C8B-B14F-4D97-AF65-F5344CB8AC3E}">
        <p14:creationId xmlns:p14="http://schemas.microsoft.com/office/powerpoint/2010/main" val="11633044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다국어 기본평면</a:t>
            </a:r>
            <a:endParaRPr lang="ko-KR" altLang="en-US" dirty="0"/>
          </a:p>
        </p:txBody>
      </p:sp>
      <p:sp>
        <p:nvSpPr>
          <p:cNvPr id="24" name="내용 개체 틀 2"/>
          <p:cNvSpPr>
            <a:spLocks noGrp="1"/>
          </p:cNvSpPr>
          <p:nvPr>
            <p:ph sz="quarter" idx="1"/>
          </p:nvPr>
        </p:nvSpPr>
        <p:spPr>
          <a:xfrm>
            <a:off x="457200" y="1628800"/>
            <a:ext cx="8229600" cy="1080120"/>
          </a:xfrm>
        </p:spPr>
        <p:txBody>
          <a:bodyPr>
            <a:normAutofit fontScale="70000" lnSpcReduction="20000"/>
          </a:bodyPr>
          <a:lstStyle/>
          <a:p>
            <a:pPr marL="0" indent="0">
              <a:lnSpc>
                <a:spcPct val="120000"/>
              </a:lnSpc>
              <a:buNone/>
            </a:pPr>
            <a:r>
              <a:rPr lang="ko-KR" altLang="en-US" dirty="0"/>
              <a:t>국어 기본 평면</a:t>
            </a:r>
            <a:r>
              <a:rPr lang="en-US" altLang="ko-KR" dirty="0" smtClean="0"/>
              <a:t>(Basic </a:t>
            </a:r>
            <a:r>
              <a:rPr lang="en-US" altLang="ko-KR" dirty="0"/>
              <a:t>multilingual plane, BMP)</a:t>
            </a:r>
            <a:r>
              <a:rPr lang="ko-KR" altLang="en-US" dirty="0"/>
              <a:t>은 유니코드의 첫째</a:t>
            </a:r>
            <a:r>
              <a:rPr lang="en-US" altLang="ko-KR" dirty="0"/>
              <a:t>(0</a:t>
            </a:r>
            <a:r>
              <a:rPr lang="ko-KR" altLang="en-US" dirty="0"/>
              <a:t>번</a:t>
            </a:r>
            <a:r>
              <a:rPr lang="en-US" altLang="ko-KR" dirty="0"/>
              <a:t>) </a:t>
            </a:r>
            <a:r>
              <a:rPr lang="ko-KR" altLang="en-US" dirty="0"/>
              <a:t>평면으로</a:t>
            </a:r>
            <a:r>
              <a:rPr lang="en-US" altLang="ko-KR" dirty="0"/>
              <a:t>, U+0000</a:t>
            </a:r>
            <a:r>
              <a:rPr lang="ko-KR" altLang="en-US" dirty="0"/>
              <a:t>부터 </a:t>
            </a:r>
            <a:r>
              <a:rPr lang="en-US" altLang="ko-KR" dirty="0"/>
              <a:t>U+FFFF</a:t>
            </a:r>
            <a:r>
              <a:rPr lang="ko-KR" altLang="en-US" dirty="0"/>
              <a:t>까지의 영역을 차지한다</a:t>
            </a:r>
            <a:r>
              <a:rPr lang="en-US" altLang="ko-KR" dirty="0"/>
              <a:t>.</a:t>
            </a:r>
            <a:endParaRPr lang="en-US" altLang="ko-KR" dirty="0">
              <a:latin typeface="+mn-ea"/>
            </a:endParaRPr>
          </a:p>
        </p:txBody>
      </p:sp>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852936"/>
            <a:ext cx="7951614" cy="3682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83193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Unicode </a:t>
            </a:r>
            <a:r>
              <a:rPr lang="ko-KR" altLang="en-US" dirty="0" smtClean="0"/>
              <a:t>해당문자 </a:t>
            </a:r>
            <a:r>
              <a:rPr lang="en-US" altLang="ko-KR" dirty="0" smtClean="0"/>
              <a:t>: </a:t>
            </a:r>
            <a:r>
              <a:rPr lang="ko-KR" altLang="en-US" dirty="0" smtClean="0"/>
              <a:t>예시 </a:t>
            </a:r>
            <a:endParaRPr lang="ko-KR" altLang="en-US" dirty="0"/>
          </a:p>
        </p:txBody>
      </p:sp>
      <p:sp>
        <p:nvSpPr>
          <p:cNvPr id="24" name="내용 개체 틀 2"/>
          <p:cNvSpPr>
            <a:spLocks noGrp="1"/>
          </p:cNvSpPr>
          <p:nvPr>
            <p:ph sz="quarter" idx="1"/>
          </p:nvPr>
        </p:nvSpPr>
        <p:spPr>
          <a:xfrm>
            <a:off x="457200" y="1628800"/>
            <a:ext cx="8229600" cy="720080"/>
          </a:xfrm>
        </p:spPr>
        <p:txBody>
          <a:bodyPr>
            <a:normAutofit/>
          </a:bodyPr>
          <a:lstStyle/>
          <a:p>
            <a:pPr marL="0" indent="0">
              <a:lnSpc>
                <a:spcPct val="120000"/>
              </a:lnSpc>
              <a:buNone/>
            </a:pPr>
            <a:r>
              <a:rPr lang="en-US" altLang="ko-KR" dirty="0"/>
              <a:t>Unicode </a:t>
            </a:r>
            <a:r>
              <a:rPr lang="ko-KR" altLang="en-US" dirty="0"/>
              <a:t>해당문자 </a:t>
            </a:r>
            <a:endParaRPr lang="en-US" altLang="ko-K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938" y="2348880"/>
            <a:ext cx="6334125" cy="43098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3424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Unicode </a:t>
            </a:r>
            <a:r>
              <a:rPr lang="ko-KR" altLang="en-US" dirty="0" smtClean="0"/>
              <a:t>한글 목록</a:t>
            </a:r>
            <a:endParaRPr lang="ko-KR" altLang="en-US"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buNone/>
            </a:pPr>
            <a:r>
              <a:rPr lang="en-US" altLang="ko-KR" sz="3200" dirty="0"/>
              <a:t>Unicode </a:t>
            </a:r>
            <a:r>
              <a:rPr lang="ko-KR" altLang="en-US" sz="3200" dirty="0"/>
              <a:t>한글 목록</a:t>
            </a:r>
            <a:endParaRPr lang="en-US" altLang="ko-KR" sz="32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2492896"/>
            <a:ext cx="7086600" cy="3813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51844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한글 자모</a:t>
            </a:r>
            <a:endParaRPr lang="ko-KR" altLang="en-US"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buNone/>
            </a:pPr>
            <a:r>
              <a:rPr lang="en-US" altLang="ko-KR" sz="3200" dirty="0"/>
              <a:t>Hangul </a:t>
            </a:r>
            <a:r>
              <a:rPr lang="en-US" altLang="ko-KR" sz="3200" dirty="0" err="1"/>
              <a:t>Jamo</a:t>
            </a:r>
            <a:r>
              <a:rPr lang="en-US" altLang="ko-KR" sz="3200" dirty="0"/>
              <a:t> Range: 1100–11FF </a:t>
            </a:r>
          </a:p>
        </p:txBody>
      </p:sp>
      <p:sp>
        <p:nvSpPr>
          <p:cNvPr id="3" name="TextBox 2"/>
          <p:cNvSpPr txBox="1"/>
          <p:nvPr/>
        </p:nvSpPr>
        <p:spPr>
          <a:xfrm>
            <a:off x="587016" y="4365104"/>
            <a:ext cx="7848872" cy="1938992"/>
          </a:xfrm>
          <a:prstGeom prst="rect">
            <a:avLst/>
          </a:prstGeom>
          <a:noFill/>
        </p:spPr>
        <p:txBody>
          <a:bodyPr wrap="square" rtlCol="0">
            <a:spAutoFit/>
          </a:bodyPr>
          <a:lstStyle/>
          <a:p>
            <a:r>
              <a:rPr lang="en-US" altLang="ko-KR" sz="1200" dirty="0" smtClean="0"/>
              <a:t>This </a:t>
            </a:r>
            <a:r>
              <a:rPr lang="en-US" altLang="ko-KR" sz="1200" dirty="0"/>
              <a:t>file contains an excerpt from the character code tables and list of character names for The Unicode Standard, Version 9.0 This file may be changed at any time without notice to reflect errata or other updates to the Unicode Standard. See http://www.unicode.org/errata/ for an up-to-date list of errata. </a:t>
            </a:r>
            <a:endParaRPr lang="en-US" altLang="ko-KR" sz="1200" dirty="0" smtClean="0"/>
          </a:p>
          <a:p>
            <a:endParaRPr lang="en-US" altLang="ko-KR" sz="1200" dirty="0" smtClean="0"/>
          </a:p>
          <a:p>
            <a:r>
              <a:rPr lang="en-US" altLang="ko-KR" sz="1200" dirty="0" smtClean="0"/>
              <a:t>See </a:t>
            </a:r>
            <a:r>
              <a:rPr lang="en-US" altLang="ko-KR" sz="1200" dirty="0"/>
              <a:t>http://www.unicode.org/charts/ for access to a complete list of the latest character code charts. </a:t>
            </a:r>
            <a:endParaRPr lang="en-US" altLang="ko-KR" sz="1200" dirty="0" smtClean="0"/>
          </a:p>
          <a:p>
            <a:endParaRPr lang="en-US" altLang="ko-KR" sz="1200" dirty="0"/>
          </a:p>
          <a:p>
            <a:r>
              <a:rPr lang="en-US" altLang="ko-KR" sz="1200" dirty="0" smtClean="0"/>
              <a:t>See </a:t>
            </a:r>
            <a:r>
              <a:rPr lang="en-US" altLang="ko-KR" sz="1200" dirty="0"/>
              <a:t>http://www.unicode.org/charts/PDF/Unicode-9.0/ for charts showing only the characters added in Unicode 9.0. See http://www.unicode.org/Public/9.0.0/charts/ </a:t>
            </a:r>
            <a:r>
              <a:rPr lang="en-US" altLang="ko-KR" sz="1200" dirty="0" smtClean="0"/>
              <a:t>for </a:t>
            </a:r>
            <a:r>
              <a:rPr lang="en-US" altLang="ko-KR" sz="1200" dirty="0"/>
              <a:t>a complete archived file of character code charts for Unicode 9.0.</a:t>
            </a:r>
            <a:endParaRPr lang="ko-KR" altLang="en-US" sz="1200" dirty="0"/>
          </a:p>
        </p:txBody>
      </p:sp>
      <p:pic>
        <p:nvPicPr>
          <p:cNvPr id="696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827" y="2564905"/>
            <a:ext cx="7715250"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6264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한글 음절</a:t>
            </a:r>
            <a:endParaRPr lang="ko-KR" altLang="en-US"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buNone/>
            </a:pPr>
            <a:r>
              <a:rPr lang="en-US" altLang="ko-KR" sz="3200" dirty="0"/>
              <a:t>Hangul Syllables Range: AC00–D7AF</a:t>
            </a:r>
          </a:p>
        </p:txBody>
      </p:sp>
      <p:sp>
        <p:nvSpPr>
          <p:cNvPr id="3" name="TextBox 2"/>
          <p:cNvSpPr txBox="1"/>
          <p:nvPr/>
        </p:nvSpPr>
        <p:spPr>
          <a:xfrm>
            <a:off x="587016" y="4365104"/>
            <a:ext cx="7848872" cy="2308324"/>
          </a:xfrm>
          <a:prstGeom prst="rect">
            <a:avLst/>
          </a:prstGeom>
          <a:noFill/>
        </p:spPr>
        <p:txBody>
          <a:bodyPr wrap="square" rtlCol="0">
            <a:spAutoFit/>
          </a:bodyPr>
          <a:lstStyle/>
          <a:p>
            <a:r>
              <a:rPr lang="en-US" altLang="ko-KR" sz="1200" dirty="0" smtClean="0"/>
              <a:t>This </a:t>
            </a:r>
            <a:r>
              <a:rPr lang="en-US" altLang="ko-KR" sz="1200" dirty="0"/>
              <a:t>file contains an excerpt from the character code tables and list of character names for The Unicode Standard, Version 9.0 This file may be changed at any time without notice to reflect errata or other updates to the Unicode Standard. </a:t>
            </a:r>
            <a:endParaRPr lang="en-US" altLang="ko-KR" sz="1200" dirty="0" smtClean="0"/>
          </a:p>
          <a:p>
            <a:r>
              <a:rPr lang="en-US" altLang="ko-KR" sz="1200" dirty="0" smtClean="0"/>
              <a:t>See </a:t>
            </a:r>
            <a:r>
              <a:rPr lang="en-US" altLang="ko-KR" sz="1200" dirty="0"/>
              <a:t>http://www.unicode.org/errata/ for an up-to-date list of errata. </a:t>
            </a:r>
            <a:endParaRPr lang="en-US" altLang="ko-KR" sz="1200" dirty="0" smtClean="0"/>
          </a:p>
          <a:p>
            <a:endParaRPr lang="en-US" altLang="ko-KR" sz="1200" dirty="0" smtClean="0"/>
          </a:p>
          <a:p>
            <a:r>
              <a:rPr lang="en-US" altLang="ko-KR" sz="1200" dirty="0" smtClean="0"/>
              <a:t>See </a:t>
            </a:r>
            <a:r>
              <a:rPr lang="en-US" altLang="ko-KR" sz="1200" dirty="0"/>
              <a:t>http://www.unicode.org/charts/ for access to a complete list of the latest character code charts. </a:t>
            </a:r>
            <a:endParaRPr lang="en-US" altLang="ko-KR" sz="1200" dirty="0" smtClean="0"/>
          </a:p>
          <a:p>
            <a:endParaRPr lang="en-US" altLang="ko-KR" sz="1200" dirty="0" smtClean="0"/>
          </a:p>
          <a:p>
            <a:r>
              <a:rPr lang="en-US" altLang="ko-KR" sz="1200" dirty="0" smtClean="0"/>
              <a:t>See </a:t>
            </a:r>
            <a:r>
              <a:rPr lang="en-US" altLang="ko-KR" sz="1200" dirty="0"/>
              <a:t>http://www.unicode.org/charts/PDF/Unicode-9.0/ for charts showing only the characters added in Unicode 9.0. </a:t>
            </a:r>
            <a:endParaRPr lang="en-US" altLang="ko-KR" sz="1200" dirty="0" smtClean="0"/>
          </a:p>
          <a:p>
            <a:endParaRPr lang="en-US" altLang="ko-KR" sz="1200" dirty="0"/>
          </a:p>
          <a:p>
            <a:r>
              <a:rPr lang="en-US" altLang="ko-KR" sz="1200" dirty="0" smtClean="0"/>
              <a:t>See </a:t>
            </a:r>
            <a:r>
              <a:rPr lang="en-US" altLang="ko-KR" sz="1200" dirty="0"/>
              <a:t>http://www.unicode.org/Public/9.0.0/charts/ for a complete archived file of character code charts for Unicode 9.0</a:t>
            </a:r>
            <a:endParaRPr lang="ko-KR" altLang="en-US" sz="1200" dirty="0"/>
          </a:p>
        </p:txBody>
      </p:sp>
      <p:pic>
        <p:nvPicPr>
          <p:cNvPr id="706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016" y="2420888"/>
            <a:ext cx="7629525" cy="1824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61108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한글 자모</a:t>
            </a:r>
            <a:endParaRPr lang="ko-KR" altLang="en-US"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buNone/>
            </a:pPr>
            <a:r>
              <a:rPr lang="en-US" altLang="ko-KR" sz="3200" dirty="0"/>
              <a:t>Hangul </a:t>
            </a:r>
            <a:r>
              <a:rPr lang="en-US" altLang="ko-KR" sz="3200" dirty="0" err="1"/>
              <a:t>Jamo</a:t>
            </a:r>
            <a:r>
              <a:rPr lang="en-US" altLang="ko-KR" sz="3200" dirty="0"/>
              <a:t> Range: 1100–11FF </a:t>
            </a:r>
          </a:p>
        </p:txBody>
      </p:sp>
      <p:sp>
        <p:nvSpPr>
          <p:cNvPr id="3" name="TextBox 2"/>
          <p:cNvSpPr txBox="1"/>
          <p:nvPr/>
        </p:nvSpPr>
        <p:spPr>
          <a:xfrm>
            <a:off x="587016" y="4365104"/>
            <a:ext cx="7848872" cy="2123658"/>
          </a:xfrm>
          <a:prstGeom prst="rect">
            <a:avLst/>
          </a:prstGeom>
          <a:noFill/>
        </p:spPr>
        <p:txBody>
          <a:bodyPr wrap="square" rtlCol="0">
            <a:spAutoFit/>
          </a:bodyPr>
          <a:lstStyle/>
          <a:p>
            <a:r>
              <a:rPr lang="en-US" altLang="ko-KR" sz="1200" dirty="0" smtClean="0"/>
              <a:t>This </a:t>
            </a:r>
            <a:r>
              <a:rPr lang="en-US" altLang="ko-KR" sz="1200" dirty="0"/>
              <a:t>file contains an excerpt from the character code tables and list of character names for The Unicode Standard, Version 9.0 This file may be changed at any time without notice to reflect errata or other updates to the Unicode Standard. See http://www.unicode.org/errata/ for an up-to-date list of errata. </a:t>
            </a:r>
            <a:endParaRPr lang="en-US" altLang="ko-KR" sz="1200" dirty="0" smtClean="0"/>
          </a:p>
          <a:p>
            <a:endParaRPr lang="en-US" altLang="ko-KR" sz="1200" dirty="0" smtClean="0"/>
          </a:p>
          <a:p>
            <a:r>
              <a:rPr lang="en-US" altLang="ko-KR" sz="1200" dirty="0" smtClean="0"/>
              <a:t>See </a:t>
            </a:r>
            <a:r>
              <a:rPr lang="en-US" altLang="ko-KR" sz="1200" dirty="0"/>
              <a:t>http://www.unicode.org/charts/ for access to a complete list of the latest character code charts. </a:t>
            </a:r>
            <a:endParaRPr lang="en-US" altLang="ko-KR" sz="1200" dirty="0" smtClean="0"/>
          </a:p>
          <a:p>
            <a:endParaRPr lang="en-US" altLang="ko-KR" sz="1200" dirty="0"/>
          </a:p>
          <a:p>
            <a:r>
              <a:rPr lang="en-US" altLang="ko-KR" sz="1200" dirty="0" smtClean="0"/>
              <a:t>See </a:t>
            </a:r>
            <a:r>
              <a:rPr lang="en-US" altLang="ko-KR" sz="1200" dirty="0"/>
              <a:t>http://www.unicode.org/charts/PDF/Unicode-9.0/ for charts showing only the characters added in Unicode 9.0. See http://www.unicode.org/Public/9.0.0/charts/ </a:t>
            </a:r>
            <a:endParaRPr lang="en-US" altLang="ko-KR" sz="1200" dirty="0" smtClean="0"/>
          </a:p>
          <a:p>
            <a:endParaRPr lang="en-US" altLang="ko-KR" sz="1200" dirty="0"/>
          </a:p>
          <a:p>
            <a:r>
              <a:rPr lang="en-US" altLang="ko-KR" sz="1200" dirty="0" smtClean="0"/>
              <a:t>for </a:t>
            </a:r>
            <a:r>
              <a:rPr lang="en-US" altLang="ko-KR" sz="1200" dirty="0"/>
              <a:t>a complete archived file of character code charts for Unicode 9.0.</a:t>
            </a:r>
            <a:endParaRPr lang="ko-KR" altLang="en-US" sz="1200" dirty="0"/>
          </a:p>
        </p:txBody>
      </p:sp>
      <p:pic>
        <p:nvPicPr>
          <p:cNvPr id="696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827" y="2564905"/>
            <a:ext cx="7715250"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47421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ko-KR" altLang="en-US" dirty="0"/>
              <a:t>다국어 보충 평면</a:t>
            </a:r>
            <a:endParaRPr lang="en-US" altLang="ko-KR" dirty="0"/>
          </a:p>
        </p:txBody>
      </p:sp>
    </p:spTree>
    <p:extLst>
      <p:ext uri="{BB962C8B-B14F-4D97-AF65-F5344CB8AC3E}">
        <p14:creationId xmlns:p14="http://schemas.microsoft.com/office/powerpoint/2010/main" val="9434971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다국어 보충 평면</a:t>
            </a:r>
          </a:p>
        </p:txBody>
      </p:sp>
      <p:sp>
        <p:nvSpPr>
          <p:cNvPr id="24" name="내용 개체 틀 2"/>
          <p:cNvSpPr>
            <a:spLocks noGrp="1"/>
          </p:cNvSpPr>
          <p:nvPr>
            <p:ph sz="quarter" idx="1"/>
          </p:nvPr>
        </p:nvSpPr>
        <p:spPr>
          <a:xfrm>
            <a:off x="457200" y="1628800"/>
            <a:ext cx="8229600" cy="1080120"/>
          </a:xfrm>
        </p:spPr>
        <p:txBody>
          <a:bodyPr>
            <a:normAutofit fontScale="85000" lnSpcReduction="10000"/>
          </a:bodyPr>
          <a:lstStyle/>
          <a:p>
            <a:pPr marL="0" indent="0">
              <a:lnSpc>
                <a:spcPct val="120000"/>
              </a:lnSpc>
              <a:buNone/>
            </a:pPr>
            <a:r>
              <a:rPr lang="ko-KR" altLang="en-US" dirty="0"/>
              <a:t>다국어 보충 평면</a:t>
            </a:r>
            <a:r>
              <a:rPr lang="en-US" altLang="ko-KR" dirty="0" smtClean="0"/>
              <a:t>(Supplementary </a:t>
            </a:r>
            <a:r>
              <a:rPr lang="en-US" altLang="ko-KR" dirty="0"/>
              <a:t>Multilingual Plane, SMP)</a:t>
            </a:r>
            <a:r>
              <a:rPr lang="ko-KR" altLang="en-US" dirty="0"/>
              <a:t>은 옛 문자나 음악 기호</a:t>
            </a:r>
            <a:r>
              <a:rPr lang="en-US" altLang="ko-KR" dirty="0"/>
              <a:t>, </a:t>
            </a:r>
            <a:r>
              <a:rPr lang="ko-KR" altLang="en-US" dirty="0"/>
              <a:t>수학 기호 등에 쓰인다</a:t>
            </a:r>
            <a:r>
              <a:rPr lang="en-US" altLang="ko-KR" dirty="0"/>
              <a:t>.</a:t>
            </a:r>
            <a:endParaRPr lang="en-US" altLang="ko-KR" dirty="0">
              <a:latin typeface="+mn-ea"/>
            </a:endParaRPr>
          </a:p>
        </p:txBody>
      </p:sp>
      <p:pic>
        <p:nvPicPr>
          <p:cNvPr id="67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780928"/>
            <a:ext cx="7848872"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97631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다국어 보충 평면</a:t>
            </a:r>
            <a:endParaRPr lang="ko-KR" altLang="en-US"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lnSpc>
                <a:spcPct val="120000"/>
              </a:lnSpc>
              <a:buNone/>
            </a:pPr>
            <a:r>
              <a:rPr lang="ko-KR" altLang="en-US" dirty="0" smtClean="0"/>
              <a:t>보충평면은 평면번호까지 넣어야 하므로 </a:t>
            </a:r>
            <a:r>
              <a:rPr lang="en-US" altLang="ko-KR" dirty="0" smtClean="0"/>
              <a:t>\U00000000 </a:t>
            </a:r>
            <a:r>
              <a:rPr lang="ko-KR" altLang="en-US" dirty="0" smtClean="0"/>
              <a:t>로 검색해야 함</a:t>
            </a:r>
            <a:endParaRPr lang="en-US" altLang="ko-KR" dirty="0"/>
          </a:p>
        </p:txBody>
      </p:sp>
      <p:pic>
        <p:nvPicPr>
          <p:cNvPr id="686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717032"/>
            <a:ext cx="4552950"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0419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ko-KR" altLang="en-US" dirty="0" err="1" smtClean="0"/>
              <a:t>문자인코딩이란</a:t>
            </a:r>
            <a:r>
              <a:rPr lang="en-US" altLang="ko-KR" dirty="0" smtClean="0"/>
              <a:t>?</a:t>
            </a:r>
            <a:endParaRPr lang="en-US" altLang="ko-KR" dirty="0"/>
          </a:p>
        </p:txBody>
      </p:sp>
    </p:spTree>
    <p:extLst>
      <p:ext uri="{BB962C8B-B14F-4D97-AF65-F5344CB8AC3E}">
        <p14:creationId xmlns:p14="http://schemas.microsoft.com/office/powerpoint/2010/main" val="610303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Autofit/>
          </a:bodyPr>
          <a:lstStyle/>
          <a:p>
            <a:pPr algn="ctr"/>
            <a:r>
              <a:rPr lang="en-US" altLang="ko-KR" sz="5400" dirty="0" smtClean="0"/>
              <a:t>Unicode</a:t>
            </a:r>
            <a:br>
              <a:rPr lang="en-US" altLang="ko-KR" sz="5400" dirty="0" smtClean="0"/>
            </a:br>
            <a:r>
              <a:rPr lang="en-US" altLang="ko-KR" sz="5400" dirty="0" smtClean="0"/>
              <a:t>encoding /</a:t>
            </a:r>
            <a:br>
              <a:rPr lang="en-US" altLang="ko-KR" sz="5400" dirty="0" smtClean="0"/>
            </a:br>
            <a:r>
              <a:rPr lang="en-US" altLang="ko-KR" sz="5400" dirty="0" smtClean="0"/>
              <a:t>BOM</a:t>
            </a:r>
            <a:r>
              <a:rPr lang="en-US" altLang="ko-KR" sz="5400" dirty="0" smtClean="0"/>
              <a:t/>
            </a:r>
            <a:br>
              <a:rPr lang="en-US" altLang="ko-KR" sz="5400" dirty="0" smtClean="0"/>
            </a:br>
            <a:endParaRPr lang="ko-KR" altLang="en-US" sz="5400" dirty="0"/>
          </a:p>
        </p:txBody>
      </p:sp>
    </p:spTree>
    <p:extLst>
      <p:ext uri="{BB962C8B-B14F-4D97-AF65-F5344CB8AC3E}">
        <p14:creationId xmlns:p14="http://schemas.microsoft.com/office/powerpoint/2010/main" val="42426160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ko-KR" altLang="en-US" dirty="0" smtClean="0"/>
              <a:t>문자</a:t>
            </a:r>
            <a:r>
              <a:rPr lang="en-US" altLang="ko-KR" dirty="0" smtClean="0"/>
              <a:t> Encoding </a:t>
            </a:r>
            <a:r>
              <a:rPr lang="ko-KR" altLang="en-US" dirty="0" smtClean="0"/>
              <a:t>실행</a:t>
            </a:r>
            <a:r>
              <a:rPr lang="en-US" altLang="ko-KR" dirty="0" smtClean="0"/>
              <a:t> </a:t>
            </a:r>
            <a:endParaRPr lang="en-US" altLang="ko-KR" dirty="0"/>
          </a:p>
        </p:txBody>
      </p:sp>
    </p:spTree>
    <p:extLst>
      <p:ext uri="{BB962C8B-B14F-4D97-AF65-F5344CB8AC3E}">
        <p14:creationId xmlns:p14="http://schemas.microsoft.com/office/powerpoint/2010/main" val="15829588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Utf-8</a:t>
            </a:r>
            <a:endParaRPr lang="ko-KR" altLang="en-US" dirty="0"/>
          </a:p>
        </p:txBody>
      </p:sp>
      <p:sp>
        <p:nvSpPr>
          <p:cNvPr id="24" name="내용 개체 틀 2"/>
          <p:cNvSpPr>
            <a:spLocks noGrp="1"/>
          </p:cNvSpPr>
          <p:nvPr>
            <p:ph sz="quarter" idx="1"/>
          </p:nvPr>
        </p:nvSpPr>
        <p:spPr>
          <a:xfrm>
            <a:off x="457200" y="1628800"/>
            <a:ext cx="8229600" cy="1728192"/>
          </a:xfrm>
        </p:spPr>
        <p:txBody>
          <a:bodyPr>
            <a:normAutofit fontScale="85000" lnSpcReduction="20000"/>
          </a:bodyPr>
          <a:lstStyle/>
          <a:p>
            <a:pPr marL="0" indent="0">
              <a:lnSpc>
                <a:spcPct val="120000"/>
              </a:lnSpc>
              <a:buNone/>
            </a:pPr>
            <a:r>
              <a:rPr lang="en-US" altLang="ko-KR" dirty="0"/>
              <a:t>UTF-8 </a:t>
            </a:r>
            <a:r>
              <a:rPr lang="ko-KR" altLang="en-US" dirty="0" err="1"/>
              <a:t>인코딩의</a:t>
            </a:r>
            <a:r>
              <a:rPr lang="ko-KR" altLang="en-US" dirty="0"/>
              <a:t> 특징은 </a:t>
            </a:r>
            <a:r>
              <a:rPr lang="en-US" altLang="ko-KR" dirty="0"/>
              <a:t>1~4 </a:t>
            </a:r>
            <a:r>
              <a:rPr lang="ko-KR" altLang="en-US" dirty="0" smtClean="0"/>
              <a:t>바이트의 </a:t>
            </a:r>
            <a:r>
              <a:rPr lang="ko-KR" altLang="en-US" dirty="0"/>
              <a:t>가변 길이를 가지는 멀티바이트 캐릭터 형식이라는 점이다</a:t>
            </a:r>
            <a:r>
              <a:rPr lang="en-US" altLang="ko-KR" dirty="0"/>
              <a:t>. </a:t>
            </a:r>
            <a:r>
              <a:rPr lang="ko-KR" altLang="en-US" dirty="0"/>
              <a:t>때문에 아스키 코드와 하위 호환성을 가진다</a:t>
            </a:r>
            <a:r>
              <a:rPr lang="en-US" altLang="ko-KR" dirty="0"/>
              <a:t>. </a:t>
            </a:r>
            <a:r>
              <a:rPr lang="ko-KR" altLang="en-US" dirty="0"/>
              <a:t>아스키 코드의 </a:t>
            </a:r>
            <a:r>
              <a:rPr lang="en-US" altLang="ko-KR" dirty="0"/>
              <a:t>0~127</a:t>
            </a:r>
            <a:r>
              <a:rPr lang="ko-KR" altLang="en-US" dirty="0"/>
              <a:t>까지는 </a:t>
            </a:r>
            <a:r>
              <a:rPr lang="en-US" altLang="ko-KR" dirty="0"/>
              <a:t>UTF-8</a:t>
            </a:r>
            <a:r>
              <a:rPr lang="ko-KR" altLang="en-US" dirty="0"/>
              <a:t>로 완전히 동일하게 기록된다</a:t>
            </a:r>
            <a:r>
              <a:rPr lang="en-US" altLang="ko-KR" dirty="0"/>
              <a:t>.</a:t>
            </a:r>
            <a:endParaRPr lang="en-US" altLang="ko-KR" dirty="0"/>
          </a:p>
        </p:txBody>
      </p:sp>
      <p:sp>
        <p:nvSpPr>
          <p:cNvPr id="3" name="직사각형 2"/>
          <p:cNvSpPr/>
          <p:nvPr/>
        </p:nvSpPr>
        <p:spPr>
          <a:xfrm>
            <a:off x="755576" y="3351110"/>
            <a:ext cx="7632848" cy="10139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smtClean="0">
                <a:solidFill>
                  <a:schemeClr val="tx1"/>
                </a:solidFill>
              </a:rPr>
              <a:t>Utf-8 BOM(byte </a:t>
            </a:r>
            <a:r>
              <a:rPr lang="en-US" altLang="ko-KR" sz="1600" dirty="0">
                <a:solidFill>
                  <a:schemeClr val="tx1"/>
                </a:solidFill>
              </a:rPr>
              <a:t>order mark</a:t>
            </a:r>
            <a:r>
              <a:rPr lang="en-US" altLang="ko-KR" sz="1600" dirty="0" smtClean="0">
                <a:solidFill>
                  <a:schemeClr val="tx1"/>
                </a:solidFill>
              </a:rPr>
              <a:t>)</a:t>
            </a:r>
            <a:r>
              <a:rPr lang="ko-KR" altLang="en-US" sz="1600" dirty="0" smtClean="0">
                <a:solidFill>
                  <a:schemeClr val="tx1"/>
                </a:solidFill>
              </a:rPr>
              <a:t>는 </a:t>
            </a:r>
            <a:r>
              <a:rPr lang="en-US" altLang="ko-KR" sz="1600" dirty="0" smtClean="0">
                <a:solidFill>
                  <a:schemeClr val="tx1"/>
                </a:solidFill>
              </a:rPr>
              <a:t> EF </a:t>
            </a:r>
            <a:r>
              <a:rPr lang="en-US" altLang="ko-KR" sz="1600" dirty="0">
                <a:solidFill>
                  <a:schemeClr val="tx1"/>
                </a:solidFill>
              </a:rPr>
              <a:t>BB </a:t>
            </a:r>
            <a:r>
              <a:rPr lang="en-US" altLang="ko-KR" sz="1600" dirty="0" smtClean="0">
                <a:solidFill>
                  <a:schemeClr val="tx1"/>
                </a:solidFill>
              </a:rPr>
              <a:t>BF</a:t>
            </a:r>
            <a:r>
              <a:rPr lang="ko-KR" altLang="en-US" sz="1600" dirty="0" smtClean="0">
                <a:solidFill>
                  <a:schemeClr val="tx1"/>
                </a:solidFill>
              </a:rPr>
              <a:t>이면 이  </a:t>
            </a:r>
            <a:r>
              <a:rPr lang="ko-KR" altLang="en-US" sz="1600" dirty="0">
                <a:solidFill>
                  <a:schemeClr val="tx1"/>
                </a:solidFill>
              </a:rPr>
              <a:t>문자가 파일 가장 앞에 붙는다</a:t>
            </a:r>
            <a:r>
              <a:rPr lang="en-US" altLang="ko-KR" sz="1600" dirty="0">
                <a:solidFill>
                  <a:schemeClr val="tx1"/>
                </a:solidFill>
              </a:rPr>
              <a:t>. </a:t>
            </a:r>
            <a:r>
              <a:rPr lang="en-US" altLang="ko-KR" sz="1600" dirty="0" smtClean="0">
                <a:solidFill>
                  <a:schemeClr val="tx1"/>
                </a:solidFill>
              </a:rPr>
              <a:t> </a:t>
            </a:r>
            <a:r>
              <a:rPr lang="ko-KR" altLang="en-US" sz="1600" dirty="0" err="1" smtClean="0">
                <a:solidFill>
                  <a:schemeClr val="tx1"/>
                </a:solidFill>
              </a:rPr>
              <a:t>파이썬</a:t>
            </a:r>
            <a:r>
              <a:rPr lang="ko-KR" altLang="en-US" sz="1600" dirty="0">
                <a:solidFill>
                  <a:schemeClr val="tx1"/>
                </a:solidFill>
              </a:rPr>
              <a:t> </a:t>
            </a:r>
            <a:r>
              <a:rPr lang="ko-KR" altLang="en-US" sz="1600" dirty="0" smtClean="0">
                <a:solidFill>
                  <a:schemeClr val="tx1"/>
                </a:solidFill>
              </a:rPr>
              <a:t>내에 </a:t>
            </a:r>
            <a:r>
              <a:rPr lang="ko-KR" altLang="en-US" sz="1600" dirty="0" err="1" smtClean="0">
                <a:solidFill>
                  <a:schemeClr val="tx1"/>
                </a:solidFill>
              </a:rPr>
              <a:t>인코딩시에는</a:t>
            </a:r>
            <a:r>
              <a:rPr lang="ko-KR" altLang="en-US" sz="1600" dirty="0" smtClean="0">
                <a:solidFill>
                  <a:schemeClr val="tx1"/>
                </a:solidFill>
              </a:rPr>
              <a:t> 표시하지 않음</a:t>
            </a:r>
            <a:endParaRPr lang="ko-KR" altLang="en-US" sz="1600" dirty="0">
              <a:solidFill>
                <a:schemeClr val="tx1"/>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297" y="4555773"/>
            <a:ext cx="7934325"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80113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 </a:t>
            </a:r>
            <a:r>
              <a:rPr lang="en-US" altLang="ko-KR" dirty="0" smtClean="0"/>
              <a:t>utf-8 </a:t>
            </a:r>
            <a:r>
              <a:rPr lang="ko-KR" altLang="en-US" dirty="0" smtClean="0"/>
              <a:t>변환 규칙</a:t>
            </a:r>
            <a:endParaRPr lang="ko-KR" altLang="en-US" dirty="0"/>
          </a:p>
        </p:txBody>
      </p:sp>
      <p:sp>
        <p:nvSpPr>
          <p:cNvPr id="24" name="내용 개체 틀 2"/>
          <p:cNvSpPr>
            <a:spLocks noGrp="1"/>
          </p:cNvSpPr>
          <p:nvPr>
            <p:ph sz="quarter" idx="1"/>
          </p:nvPr>
        </p:nvSpPr>
        <p:spPr>
          <a:xfrm>
            <a:off x="457200" y="1628800"/>
            <a:ext cx="8229600" cy="1728192"/>
          </a:xfrm>
        </p:spPr>
        <p:txBody>
          <a:bodyPr>
            <a:normAutofit/>
          </a:bodyPr>
          <a:lstStyle/>
          <a:p>
            <a:pPr marL="0" indent="0">
              <a:lnSpc>
                <a:spcPct val="120000"/>
              </a:lnSpc>
              <a:buNone/>
            </a:pPr>
            <a:r>
              <a:rPr lang="en-US" altLang="ko-KR" dirty="0"/>
              <a:t>u</a:t>
            </a:r>
            <a:r>
              <a:rPr lang="en-US" altLang="ko-KR" dirty="0" smtClean="0"/>
              <a:t>tf-8 </a:t>
            </a:r>
            <a:r>
              <a:rPr lang="ko-KR" altLang="en-US" dirty="0"/>
              <a:t>변환 규칙</a:t>
            </a:r>
            <a:endParaRPr lang="en-US" altLang="ko-KR"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564904"/>
            <a:ext cx="4464496"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9" y="2564904"/>
            <a:ext cx="3816424"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18504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Utf-8 </a:t>
            </a:r>
            <a:r>
              <a:rPr lang="ko-KR" altLang="en-US" dirty="0" smtClean="0"/>
              <a:t>예</a:t>
            </a:r>
            <a:r>
              <a:rPr lang="ko-KR" altLang="en-US" dirty="0"/>
              <a:t>시</a:t>
            </a:r>
            <a:endParaRPr lang="ko-KR" altLang="en-US"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lnSpc>
                <a:spcPct val="120000"/>
              </a:lnSpc>
              <a:buNone/>
            </a:pPr>
            <a:r>
              <a:rPr lang="en-US" altLang="ko-KR" dirty="0" smtClean="0"/>
              <a:t>Unicode</a:t>
            </a:r>
            <a:r>
              <a:rPr lang="ko-KR" altLang="en-US" dirty="0" smtClean="0"/>
              <a:t>를 </a:t>
            </a:r>
            <a:r>
              <a:rPr lang="en-US" altLang="ko-KR" dirty="0" smtClean="0"/>
              <a:t>utf-8</a:t>
            </a:r>
            <a:r>
              <a:rPr lang="ko-KR" altLang="en-US" dirty="0" smtClean="0"/>
              <a:t>로 </a:t>
            </a:r>
            <a:r>
              <a:rPr lang="en-US" altLang="ko-KR" dirty="0" smtClean="0"/>
              <a:t>encoding </a:t>
            </a:r>
            <a:r>
              <a:rPr lang="ko-KR" altLang="en-US" dirty="0" smtClean="0"/>
              <a:t>처리</a:t>
            </a:r>
            <a:endParaRPr lang="en-US" altLang="ko-K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492896"/>
            <a:ext cx="5688632" cy="40523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76981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UCS-2 </a:t>
            </a:r>
            <a:r>
              <a:rPr lang="en-US" altLang="ko-KR" dirty="0" smtClean="0">
                <a:sym typeface="Wingdings" panose="05000000000000000000" pitchFamily="2" charset="2"/>
              </a:rPr>
              <a:t> utf-8</a:t>
            </a:r>
            <a:endParaRPr lang="ko-KR" altLang="en-US" dirty="0"/>
          </a:p>
        </p:txBody>
      </p:sp>
      <p:sp>
        <p:nvSpPr>
          <p:cNvPr id="8" name="내용 개체 틀 2"/>
          <p:cNvSpPr>
            <a:spLocks noGrp="1"/>
          </p:cNvSpPr>
          <p:nvPr>
            <p:ph sz="quarter" idx="1"/>
          </p:nvPr>
        </p:nvSpPr>
        <p:spPr>
          <a:xfrm>
            <a:off x="457200" y="1628800"/>
            <a:ext cx="8229600" cy="1080120"/>
          </a:xfrm>
        </p:spPr>
        <p:txBody>
          <a:bodyPr>
            <a:normAutofit/>
          </a:bodyPr>
          <a:lstStyle/>
          <a:p>
            <a:pPr marL="0" indent="0">
              <a:lnSpc>
                <a:spcPct val="120000"/>
              </a:lnSpc>
              <a:buNone/>
            </a:pPr>
            <a:r>
              <a:rPr lang="en-US" altLang="ko-KR" sz="2400" dirty="0" smtClean="0"/>
              <a:t>2bytes hex </a:t>
            </a:r>
            <a:r>
              <a:rPr lang="ko-KR" altLang="en-US" sz="2400" dirty="0" smtClean="0"/>
              <a:t>값으로 문자를 전환</a:t>
            </a:r>
            <a:r>
              <a:rPr lang="en-US" altLang="ko-KR" sz="2400" dirty="0" smtClean="0"/>
              <a:t>(ucs2)</a:t>
            </a:r>
            <a:r>
              <a:rPr lang="ko-KR" altLang="en-US" sz="2400" dirty="0" smtClean="0"/>
              <a:t>해서 </a:t>
            </a:r>
            <a:r>
              <a:rPr lang="en-US" altLang="ko-KR" sz="2400" dirty="0" smtClean="0"/>
              <a:t>utf-8</a:t>
            </a:r>
            <a:r>
              <a:rPr lang="ko-KR" altLang="en-US" sz="2400" dirty="0" smtClean="0"/>
              <a:t>으로 한글 변환</a:t>
            </a:r>
            <a:endParaRPr lang="en-US" altLang="ko-KR"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429000"/>
            <a:ext cx="3810000"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47573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Utf-16</a:t>
            </a:r>
            <a:endParaRPr lang="ko-KR" altLang="en-US" dirty="0"/>
          </a:p>
        </p:txBody>
      </p:sp>
      <p:sp>
        <p:nvSpPr>
          <p:cNvPr id="24" name="내용 개체 틀 2"/>
          <p:cNvSpPr>
            <a:spLocks noGrp="1"/>
          </p:cNvSpPr>
          <p:nvPr>
            <p:ph sz="quarter" idx="1"/>
          </p:nvPr>
        </p:nvSpPr>
        <p:spPr>
          <a:xfrm>
            <a:off x="457200" y="1628800"/>
            <a:ext cx="8229600" cy="4176464"/>
          </a:xfrm>
        </p:spPr>
        <p:txBody>
          <a:bodyPr>
            <a:normAutofit fontScale="85000" lnSpcReduction="20000"/>
          </a:bodyPr>
          <a:lstStyle/>
          <a:p>
            <a:pPr marL="0" indent="0">
              <a:lnSpc>
                <a:spcPct val="120000"/>
              </a:lnSpc>
              <a:buNone/>
            </a:pPr>
            <a:r>
              <a:rPr lang="en-US" altLang="ko-KR" dirty="0"/>
              <a:t>UTF-8</a:t>
            </a:r>
            <a:r>
              <a:rPr lang="ko-KR" altLang="en-US" dirty="0"/>
              <a:t>과 마찬가지로 가변 길이 </a:t>
            </a:r>
            <a:r>
              <a:rPr lang="ko-KR" altLang="en-US" dirty="0" err="1"/>
              <a:t>인코딩이다</a:t>
            </a:r>
            <a:r>
              <a:rPr lang="en-US" altLang="ko-KR" dirty="0"/>
              <a:t>. </a:t>
            </a:r>
            <a:endParaRPr lang="en-US" altLang="ko-KR" dirty="0" smtClean="0"/>
          </a:p>
          <a:p>
            <a:pPr marL="0" indent="0">
              <a:lnSpc>
                <a:spcPct val="120000"/>
              </a:lnSpc>
              <a:buNone/>
            </a:pPr>
            <a:r>
              <a:rPr lang="en-US" altLang="ko-KR" dirty="0" smtClean="0"/>
              <a:t>U+10000 </a:t>
            </a:r>
            <a:r>
              <a:rPr lang="ko-KR" altLang="en-US" dirty="0"/>
              <a:t>및 이후의 문자는 값에서 </a:t>
            </a:r>
            <a:r>
              <a:rPr lang="en-US" altLang="ko-KR" dirty="0"/>
              <a:t>U+10000</a:t>
            </a:r>
            <a:r>
              <a:rPr lang="ko-KR" altLang="en-US" dirty="0"/>
              <a:t>을 뺀 후 </a:t>
            </a:r>
            <a:r>
              <a:rPr lang="ko-KR" altLang="en-US" dirty="0" err="1"/>
              <a:t>문자값을</a:t>
            </a:r>
            <a:r>
              <a:rPr lang="ko-KR" altLang="en-US" dirty="0"/>
              <a:t> </a:t>
            </a:r>
            <a:r>
              <a:rPr lang="en-US" altLang="ko-KR" dirty="0"/>
              <a:t>10</a:t>
            </a:r>
            <a:r>
              <a:rPr lang="ko-KR" altLang="en-US" dirty="0"/>
              <a:t>비트씩 쪼갠 후 각각 </a:t>
            </a:r>
            <a:r>
              <a:rPr lang="en-US" altLang="ko-KR" dirty="0"/>
              <a:t>U+D800, U+DC00</a:t>
            </a:r>
            <a:r>
              <a:rPr lang="ko-KR" altLang="en-US" dirty="0"/>
              <a:t>의 하위 </a:t>
            </a:r>
            <a:r>
              <a:rPr lang="en-US" altLang="ko-KR" dirty="0"/>
              <a:t>10</a:t>
            </a:r>
            <a:r>
              <a:rPr lang="ko-KR" altLang="en-US" dirty="0"/>
              <a:t>비트에 끼워 넣는 식으로 총 </a:t>
            </a:r>
            <a:r>
              <a:rPr lang="en-US" altLang="ko-KR" dirty="0"/>
              <a:t>4</a:t>
            </a:r>
            <a:r>
              <a:rPr lang="ko-KR" altLang="en-US" dirty="0"/>
              <a:t>바이트로 표현한다</a:t>
            </a:r>
            <a:r>
              <a:rPr lang="en-US" altLang="ko-KR" dirty="0"/>
              <a:t>. </a:t>
            </a:r>
            <a:endParaRPr lang="en-US" altLang="ko-KR" dirty="0" smtClean="0"/>
          </a:p>
          <a:p>
            <a:pPr marL="0" indent="0">
              <a:lnSpc>
                <a:spcPct val="120000"/>
              </a:lnSpc>
              <a:buNone/>
            </a:pPr>
            <a:r>
              <a:rPr lang="ko-KR" altLang="en-US" dirty="0" smtClean="0"/>
              <a:t>코드 </a:t>
            </a:r>
            <a:r>
              <a:rPr lang="ko-KR" altLang="en-US" dirty="0"/>
              <a:t>중간에 </a:t>
            </a:r>
            <a:r>
              <a:rPr lang="en-US" altLang="ko-KR" dirty="0"/>
              <a:t>'</a:t>
            </a:r>
            <a:r>
              <a:rPr lang="ko-KR" altLang="en-US" dirty="0"/>
              <a:t>상위</a:t>
            </a:r>
            <a:r>
              <a:rPr lang="en-US" altLang="ko-KR" dirty="0"/>
              <a:t>/</a:t>
            </a:r>
            <a:r>
              <a:rPr lang="ko-KR" altLang="en-US" dirty="0"/>
              <a:t>하위 대체 영역</a:t>
            </a:r>
            <a:r>
              <a:rPr lang="en-US" altLang="ko-KR" dirty="0"/>
              <a:t>'</a:t>
            </a:r>
            <a:r>
              <a:rPr lang="ko-KR" altLang="en-US" dirty="0"/>
              <a:t>이라는 문자가 정의되지 않은 부분이 있는 것이 이를 위한 것이다</a:t>
            </a:r>
            <a:r>
              <a:rPr lang="en-US" altLang="ko-KR" dirty="0"/>
              <a:t>. </a:t>
            </a:r>
            <a:endParaRPr lang="en-US" altLang="ko-KR" dirty="0" smtClean="0"/>
          </a:p>
          <a:p>
            <a:pPr marL="0" indent="0">
              <a:lnSpc>
                <a:spcPct val="120000"/>
              </a:lnSpc>
              <a:buNone/>
            </a:pPr>
            <a:r>
              <a:rPr lang="ko-KR" altLang="en-US" dirty="0" smtClean="0"/>
              <a:t>이 </a:t>
            </a:r>
            <a:r>
              <a:rPr lang="ko-KR" altLang="en-US" dirty="0"/>
              <a:t>방법을 이용하면 </a:t>
            </a:r>
            <a:r>
              <a:rPr lang="en-US" altLang="ko-KR" dirty="0"/>
              <a:t>U+10000</a:t>
            </a:r>
            <a:r>
              <a:rPr lang="ko-KR" altLang="en-US" dirty="0"/>
              <a:t>부터 </a:t>
            </a:r>
            <a:r>
              <a:rPr lang="en-US" altLang="ko-KR" dirty="0"/>
              <a:t>U+10FFFF</a:t>
            </a:r>
            <a:r>
              <a:rPr lang="ko-KR" altLang="en-US" dirty="0"/>
              <a:t>까지 </a:t>
            </a:r>
            <a:r>
              <a:rPr lang="en-US" altLang="ko-KR" dirty="0"/>
              <a:t>4</a:t>
            </a:r>
            <a:r>
              <a:rPr lang="ko-KR" altLang="en-US" dirty="0"/>
              <a:t>바이트를 이용하여 표현할 수 있다</a:t>
            </a:r>
            <a:r>
              <a:rPr lang="en-US" altLang="ko-KR" dirty="0"/>
              <a:t>.</a:t>
            </a:r>
            <a:r>
              <a:rPr lang="ko-KR" altLang="en-US" dirty="0"/>
              <a:t/>
            </a:r>
            <a:br>
              <a:rPr lang="ko-KR" altLang="en-US" dirty="0"/>
            </a:br>
            <a:r>
              <a:rPr lang="ko-KR" altLang="en-US" dirty="0"/>
              <a:t>또한  </a:t>
            </a:r>
            <a:r>
              <a:rPr lang="en-US" altLang="ko-KR" dirty="0"/>
              <a:t>BOM(\</a:t>
            </a:r>
            <a:r>
              <a:rPr lang="en-US" altLang="ko-KR" dirty="0" err="1" smtClean="0"/>
              <a:t>xff</a:t>
            </a:r>
            <a:r>
              <a:rPr lang="en-US" altLang="ko-KR" dirty="0" smtClean="0"/>
              <a:t>\</a:t>
            </a:r>
            <a:r>
              <a:rPr lang="en-US" altLang="ko-KR" dirty="0" err="1" smtClean="0"/>
              <a:t>xfe</a:t>
            </a:r>
            <a:r>
              <a:rPr lang="en-US" altLang="ko-KR" dirty="0" smtClean="0"/>
              <a:t>)</a:t>
            </a:r>
            <a:r>
              <a:rPr lang="ko-KR" altLang="en-US" dirty="0" smtClean="0"/>
              <a:t>이 </a:t>
            </a:r>
            <a:r>
              <a:rPr lang="ko-KR" altLang="en-US" dirty="0"/>
              <a:t>앞에 붙는다</a:t>
            </a:r>
            <a:r>
              <a:rPr lang="en-US" altLang="ko-KR" dirty="0"/>
              <a:t>.</a:t>
            </a:r>
            <a:r>
              <a:rPr lang="ko-KR" altLang="en-US" dirty="0"/>
              <a:t/>
            </a:r>
            <a:br>
              <a:rPr lang="ko-KR" altLang="en-US" dirty="0"/>
            </a:br>
            <a:endParaRPr lang="en-US" altLang="ko-KR" dirty="0"/>
          </a:p>
        </p:txBody>
      </p:sp>
    </p:spTree>
    <p:extLst>
      <p:ext uri="{BB962C8B-B14F-4D97-AF65-F5344CB8AC3E}">
        <p14:creationId xmlns:p14="http://schemas.microsoft.com/office/powerpoint/2010/main" val="1409414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 </a:t>
            </a:r>
            <a:r>
              <a:rPr lang="en-US" altLang="ko-KR" dirty="0" smtClean="0"/>
              <a:t>utf-16 </a:t>
            </a:r>
            <a:r>
              <a:rPr lang="ko-KR" altLang="en-US" dirty="0" smtClean="0"/>
              <a:t>변환 규칙</a:t>
            </a:r>
            <a:endParaRPr lang="ko-KR" altLang="en-US" dirty="0"/>
          </a:p>
        </p:txBody>
      </p:sp>
      <p:sp>
        <p:nvSpPr>
          <p:cNvPr id="24" name="내용 개체 틀 2"/>
          <p:cNvSpPr>
            <a:spLocks noGrp="1"/>
          </p:cNvSpPr>
          <p:nvPr>
            <p:ph sz="quarter" idx="1"/>
          </p:nvPr>
        </p:nvSpPr>
        <p:spPr>
          <a:xfrm>
            <a:off x="457200" y="1628800"/>
            <a:ext cx="8229600" cy="1728192"/>
          </a:xfrm>
        </p:spPr>
        <p:txBody>
          <a:bodyPr>
            <a:normAutofit/>
          </a:bodyPr>
          <a:lstStyle/>
          <a:p>
            <a:pPr marL="0" indent="0">
              <a:lnSpc>
                <a:spcPct val="120000"/>
              </a:lnSpc>
              <a:buNone/>
            </a:pPr>
            <a:r>
              <a:rPr lang="en-US" altLang="ko-KR" dirty="0" smtClean="0"/>
              <a:t>utf-16 </a:t>
            </a:r>
            <a:r>
              <a:rPr lang="ko-KR" altLang="en-US" dirty="0"/>
              <a:t>변환 규칙</a:t>
            </a:r>
            <a:endParaRPr lang="en-US" altLang="ko-KR"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393" y="2358321"/>
            <a:ext cx="4032448" cy="243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564904"/>
            <a:ext cx="3162300"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4797152"/>
            <a:ext cx="3888432" cy="1825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08087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Utf-16 </a:t>
            </a:r>
            <a:r>
              <a:rPr lang="ko-KR" altLang="en-US" dirty="0" smtClean="0"/>
              <a:t>예</a:t>
            </a:r>
            <a:r>
              <a:rPr lang="ko-KR" altLang="en-US" dirty="0"/>
              <a:t>시</a:t>
            </a:r>
            <a:endParaRPr lang="ko-KR" altLang="en-US"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lnSpc>
                <a:spcPct val="120000"/>
              </a:lnSpc>
              <a:buNone/>
            </a:pPr>
            <a:r>
              <a:rPr lang="en-US" altLang="ko-KR" dirty="0" smtClean="0"/>
              <a:t>Unicode</a:t>
            </a:r>
            <a:r>
              <a:rPr lang="ko-KR" altLang="en-US" dirty="0" smtClean="0"/>
              <a:t>를 </a:t>
            </a:r>
            <a:r>
              <a:rPr lang="en-US" altLang="ko-KR" dirty="0" smtClean="0"/>
              <a:t>utf-16</a:t>
            </a:r>
            <a:r>
              <a:rPr lang="ko-KR" altLang="en-US" dirty="0" smtClean="0"/>
              <a:t>로 </a:t>
            </a:r>
            <a:r>
              <a:rPr lang="en-US" altLang="ko-KR" dirty="0" smtClean="0"/>
              <a:t>encoding </a:t>
            </a:r>
            <a:r>
              <a:rPr lang="ko-KR" altLang="en-US" dirty="0" smtClean="0"/>
              <a:t>처리</a:t>
            </a:r>
            <a:endParaRPr lang="en-US" altLang="ko-K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613" y="2276872"/>
            <a:ext cx="6200775" cy="4292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3358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UCS-2 </a:t>
            </a:r>
            <a:r>
              <a:rPr lang="en-US" altLang="ko-KR" dirty="0" smtClean="0">
                <a:sym typeface="Wingdings" panose="05000000000000000000" pitchFamily="2" charset="2"/>
              </a:rPr>
              <a:t> utf-16</a:t>
            </a:r>
            <a:endParaRPr lang="ko-KR" altLang="en-US" dirty="0"/>
          </a:p>
        </p:txBody>
      </p:sp>
      <p:sp>
        <p:nvSpPr>
          <p:cNvPr id="8" name="내용 개체 틀 2"/>
          <p:cNvSpPr>
            <a:spLocks noGrp="1"/>
          </p:cNvSpPr>
          <p:nvPr>
            <p:ph sz="quarter" idx="1"/>
          </p:nvPr>
        </p:nvSpPr>
        <p:spPr>
          <a:xfrm>
            <a:off x="457200" y="1628800"/>
            <a:ext cx="8229600" cy="1080120"/>
          </a:xfrm>
        </p:spPr>
        <p:txBody>
          <a:bodyPr>
            <a:normAutofit/>
          </a:bodyPr>
          <a:lstStyle/>
          <a:p>
            <a:pPr marL="0" indent="0">
              <a:lnSpc>
                <a:spcPct val="120000"/>
              </a:lnSpc>
              <a:buNone/>
            </a:pPr>
            <a:r>
              <a:rPr lang="en-US" altLang="ko-KR" sz="2400" dirty="0" smtClean="0"/>
              <a:t>2bytes hex </a:t>
            </a:r>
            <a:r>
              <a:rPr lang="ko-KR" altLang="en-US" sz="2400" dirty="0" smtClean="0"/>
              <a:t>값으로 문자를 전환</a:t>
            </a:r>
            <a:r>
              <a:rPr lang="en-US" altLang="ko-KR" sz="2400" dirty="0" smtClean="0"/>
              <a:t>(ucs2)</a:t>
            </a:r>
            <a:r>
              <a:rPr lang="ko-KR" altLang="en-US" sz="2400" dirty="0" smtClean="0"/>
              <a:t>해서 </a:t>
            </a:r>
            <a:r>
              <a:rPr lang="en-US" altLang="ko-KR" sz="2400" dirty="0" smtClean="0"/>
              <a:t>utf-16</a:t>
            </a:r>
            <a:r>
              <a:rPr lang="ko-KR" altLang="en-US" sz="2400" dirty="0" smtClean="0"/>
              <a:t>으로 한글 변환</a:t>
            </a:r>
            <a:endParaRPr lang="en-US" altLang="ko-KR" dirty="0"/>
          </a:p>
        </p:txBody>
      </p:sp>
      <p:pic>
        <p:nvPicPr>
          <p:cNvPr id="1946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780928"/>
            <a:ext cx="4176464"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00692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a:t> </a:t>
            </a:r>
            <a:r>
              <a:rPr lang="ko-KR" altLang="en-US" dirty="0" err="1" smtClean="0"/>
              <a:t>문자인코딩</a:t>
            </a:r>
            <a:endParaRPr lang="ko-KR" altLang="en-US" dirty="0"/>
          </a:p>
        </p:txBody>
      </p:sp>
      <p:sp>
        <p:nvSpPr>
          <p:cNvPr id="24" name="내용 개체 틀 2"/>
          <p:cNvSpPr>
            <a:spLocks noGrp="1"/>
          </p:cNvSpPr>
          <p:nvPr>
            <p:ph sz="quarter" idx="1"/>
          </p:nvPr>
        </p:nvSpPr>
        <p:spPr>
          <a:xfrm>
            <a:off x="457200" y="1628800"/>
            <a:ext cx="8229600" cy="3672408"/>
          </a:xfrm>
        </p:spPr>
        <p:txBody>
          <a:bodyPr>
            <a:normAutofit/>
          </a:bodyPr>
          <a:lstStyle/>
          <a:p>
            <a:pPr marL="0" indent="0">
              <a:lnSpc>
                <a:spcPct val="120000"/>
              </a:lnSpc>
              <a:buNone/>
            </a:pPr>
            <a:r>
              <a:rPr lang="ko-KR" altLang="en-US" sz="2400" dirty="0"/>
              <a:t>문자 </a:t>
            </a:r>
            <a:r>
              <a:rPr lang="ko-KR" altLang="en-US" sz="2400" dirty="0" err="1"/>
              <a:t>인코딩</a:t>
            </a:r>
            <a:r>
              <a:rPr lang="en-US" altLang="ko-KR" sz="2400" dirty="0" smtClean="0"/>
              <a:t>(character </a:t>
            </a:r>
            <a:r>
              <a:rPr lang="en-US" altLang="ko-KR" sz="2400" dirty="0"/>
              <a:t>encoding) </a:t>
            </a:r>
            <a:r>
              <a:rPr lang="ko-KR" altLang="en-US" sz="2400" dirty="0"/>
              <a:t>또는 줄여서 </a:t>
            </a:r>
            <a:r>
              <a:rPr lang="ko-KR" altLang="en-US" sz="2400" dirty="0" err="1"/>
              <a:t>인코딩은</a:t>
            </a:r>
            <a:r>
              <a:rPr lang="ko-KR" altLang="en-US" sz="2400" dirty="0"/>
              <a:t> 문자나 기호들의 집합을 컴퓨터에서 저장하거나 통신에 사용할 목적으로 부호화하는 방법을 가리킨다</a:t>
            </a:r>
            <a:r>
              <a:rPr lang="en-US" altLang="ko-KR" sz="2400" dirty="0"/>
              <a:t>. </a:t>
            </a:r>
            <a:endParaRPr lang="en-US" altLang="ko-KR" sz="2400" dirty="0" smtClean="0"/>
          </a:p>
          <a:p>
            <a:pPr marL="0" indent="0">
              <a:lnSpc>
                <a:spcPct val="120000"/>
              </a:lnSpc>
              <a:buNone/>
            </a:pPr>
            <a:r>
              <a:rPr lang="ko-KR" altLang="en-US" sz="2400" dirty="0" smtClean="0"/>
              <a:t>문자 </a:t>
            </a:r>
            <a:r>
              <a:rPr lang="ko-KR" altLang="en-US" sz="2400" dirty="0" err="1"/>
              <a:t>인코딩을</a:t>
            </a:r>
            <a:r>
              <a:rPr lang="ko-KR" altLang="en-US" sz="2400" dirty="0"/>
              <a:t> 통해 부호화되어</a:t>
            </a:r>
            <a:r>
              <a:rPr lang="en-US" altLang="ko-KR" sz="2400" dirty="0"/>
              <a:t>, </a:t>
            </a:r>
            <a:r>
              <a:rPr lang="ko-KR" altLang="en-US" sz="2400" dirty="0" err="1"/>
              <a:t>복호화하면</a:t>
            </a:r>
            <a:r>
              <a:rPr lang="ko-KR" altLang="en-US" sz="2400" dirty="0"/>
              <a:t> 본래의 문자나 기호를 뜻하게 되는 부호를 문자 코드</a:t>
            </a:r>
            <a:r>
              <a:rPr lang="en-US" altLang="ko-KR" sz="2400" dirty="0" smtClean="0"/>
              <a:t>( </a:t>
            </a:r>
            <a:r>
              <a:rPr lang="en-US" altLang="ko-KR" sz="2400" dirty="0"/>
              <a:t>character code)</a:t>
            </a:r>
            <a:r>
              <a:rPr lang="ko-KR" altLang="en-US" sz="2400" dirty="0"/>
              <a:t>라고 한다</a:t>
            </a:r>
            <a:r>
              <a:rPr lang="en-US" altLang="ko-KR" sz="2400" dirty="0"/>
              <a:t>.</a:t>
            </a:r>
            <a:endParaRPr lang="en-US" altLang="ko-KR" dirty="0"/>
          </a:p>
        </p:txBody>
      </p:sp>
      <p:grpSp>
        <p:nvGrpSpPr>
          <p:cNvPr id="15" name="그룹 14"/>
          <p:cNvGrpSpPr/>
          <p:nvPr/>
        </p:nvGrpSpPr>
        <p:grpSpPr>
          <a:xfrm>
            <a:off x="1403648" y="4509119"/>
            <a:ext cx="5832648" cy="1850843"/>
            <a:chOff x="1403648" y="4305267"/>
            <a:chExt cx="5832648" cy="2918792"/>
          </a:xfrm>
        </p:grpSpPr>
        <p:sp>
          <p:nvSpPr>
            <p:cNvPr id="3" name="직사각형 2"/>
            <p:cNvSpPr/>
            <p:nvPr/>
          </p:nvSpPr>
          <p:spPr>
            <a:xfrm>
              <a:off x="1403648" y="5157192"/>
              <a:ext cx="2376264" cy="8640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solidFill>
                    <a:schemeClr val="tx1"/>
                  </a:solidFill>
                </a:rPr>
                <a:t>문자 </a:t>
              </a:r>
              <a:r>
                <a:rPr lang="ko-KR" altLang="en-US" sz="1400" dirty="0" err="1">
                  <a:solidFill>
                    <a:schemeClr val="tx1"/>
                  </a:solidFill>
                </a:rPr>
                <a:t>인코딩의</a:t>
              </a:r>
              <a:r>
                <a:rPr lang="ko-KR" altLang="en-US" sz="1400" dirty="0">
                  <a:solidFill>
                    <a:schemeClr val="tx1"/>
                  </a:solidFill>
                </a:rPr>
                <a:t> 구성</a:t>
              </a:r>
            </a:p>
          </p:txBody>
        </p:sp>
        <p:sp>
          <p:nvSpPr>
            <p:cNvPr id="6" name="직사각형 5"/>
            <p:cNvSpPr/>
            <p:nvPr/>
          </p:nvSpPr>
          <p:spPr>
            <a:xfrm>
              <a:off x="4860032" y="4305267"/>
              <a:ext cx="2376264" cy="8640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solidFill>
                    <a:schemeClr val="tx1"/>
                  </a:solidFill>
                </a:rPr>
                <a:t>문자 세트</a:t>
              </a:r>
              <a:endParaRPr lang="ko-KR" altLang="en-US" sz="1400" dirty="0">
                <a:solidFill>
                  <a:schemeClr val="tx1"/>
                </a:solidFill>
              </a:endParaRPr>
            </a:p>
          </p:txBody>
        </p:sp>
        <p:sp>
          <p:nvSpPr>
            <p:cNvPr id="7" name="직사각형 6"/>
            <p:cNvSpPr/>
            <p:nvPr/>
          </p:nvSpPr>
          <p:spPr>
            <a:xfrm>
              <a:off x="4860032" y="5332615"/>
              <a:ext cx="2376264" cy="8640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solidFill>
                    <a:schemeClr val="tx1"/>
                  </a:solidFill>
                </a:rPr>
                <a:t>문자 </a:t>
              </a:r>
              <a:r>
                <a:rPr lang="ko-KR" altLang="en-US" sz="1400" dirty="0" err="1">
                  <a:solidFill>
                    <a:schemeClr val="tx1"/>
                  </a:solidFill>
                </a:rPr>
                <a:t>인코딩</a:t>
              </a:r>
              <a:r>
                <a:rPr lang="ko-KR" altLang="en-US" sz="1400" dirty="0">
                  <a:solidFill>
                    <a:schemeClr val="tx1"/>
                  </a:solidFill>
                </a:rPr>
                <a:t> 형태</a:t>
              </a:r>
            </a:p>
          </p:txBody>
        </p:sp>
        <p:sp>
          <p:nvSpPr>
            <p:cNvPr id="8" name="직사각형 7"/>
            <p:cNvSpPr/>
            <p:nvPr/>
          </p:nvSpPr>
          <p:spPr>
            <a:xfrm>
              <a:off x="4860032" y="6359963"/>
              <a:ext cx="2376264" cy="8640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solidFill>
                    <a:schemeClr val="tx1"/>
                  </a:solidFill>
                </a:rPr>
                <a:t>문자 </a:t>
              </a:r>
              <a:r>
                <a:rPr lang="ko-KR" altLang="en-US" sz="1400" dirty="0" err="1">
                  <a:solidFill>
                    <a:schemeClr val="tx1"/>
                  </a:solidFill>
                </a:rPr>
                <a:t>인코딩</a:t>
              </a:r>
              <a:r>
                <a:rPr lang="ko-KR" altLang="en-US" sz="1400" dirty="0">
                  <a:solidFill>
                    <a:schemeClr val="tx1"/>
                  </a:solidFill>
                </a:rPr>
                <a:t> 구조</a:t>
              </a:r>
            </a:p>
          </p:txBody>
        </p:sp>
        <p:cxnSp>
          <p:nvCxnSpPr>
            <p:cNvPr id="9" name="꺾인 연결선 8"/>
            <p:cNvCxnSpPr>
              <a:stCxn id="3" idx="3"/>
            </p:cNvCxnSpPr>
            <p:nvPr/>
          </p:nvCxnSpPr>
          <p:spPr>
            <a:xfrm flipV="1">
              <a:off x="3779912" y="4737315"/>
              <a:ext cx="1080120" cy="85192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 name="꺾인 연결선 10"/>
            <p:cNvCxnSpPr>
              <a:stCxn id="3" idx="3"/>
              <a:endCxn id="8" idx="1"/>
            </p:cNvCxnSpPr>
            <p:nvPr/>
          </p:nvCxnSpPr>
          <p:spPr>
            <a:xfrm>
              <a:off x="3779912" y="5589240"/>
              <a:ext cx="1080120" cy="120277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3" name="꺾인 연결선 12"/>
            <p:cNvCxnSpPr>
              <a:stCxn id="3" idx="3"/>
              <a:endCxn id="7" idx="1"/>
            </p:cNvCxnSpPr>
            <p:nvPr/>
          </p:nvCxnSpPr>
          <p:spPr>
            <a:xfrm>
              <a:off x="3779912" y="5589240"/>
              <a:ext cx="1080120" cy="175423"/>
            </a:xfrm>
            <a:prstGeom prst="bentConnector3">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34971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Utf-32</a:t>
            </a:r>
            <a:endParaRPr lang="ko-KR" altLang="en-US" dirty="0"/>
          </a:p>
        </p:txBody>
      </p:sp>
      <p:sp>
        <p:nvSpPr>
          <p:cNvPr id="24" name="내용 개체 틀 2"/>
          <p:cNvSpPr>
            <a:spLocks noGrp="1"/>
          </p:cNvSpPr>
          <p:nvPr>
            <p:ph sz="quarter" idx="1"/>
          </p:nvPr>
        </p:nvSpPr>
        <p:spPr>
          <a:xfrm>
            <a:off x="457200" y="1628800"/>
            <a:ext cx="8229600" cy="4608512"/>
          </a:xfrm>
        </p:spPr>
        <p:txBody>
          <a:bodyPr>
            <a:normAutofit fontScale="92500" lnSpcReduction="10000"/>
          </a:bodyPr>
          <a:lstStyle/>
          <a:p>
            <a:pPr marL="0" indent="0">
              <a:lnSpc>
                <a:spcPct val="120000"/>
              </a:lnSpc>
              <a:buNone/>
            </a:pPr>
            <a:r>
              <a:rPr lang="ko-KR" altLang="en-US" dirty="0"/>
              <a:t>유니코드 문자 하나에 </a:t>
            </a:r>
            <a:r>
              <a:rPr lang="en-US" altLang="ko-KR" dirty="0"/>
              <a:t>32</a:t>
            </a:r>
            <a:r>
              <a:rPr lang="ko-KR" altLang="en-US" dirty="0" err="1"/>
              <a:t>비트를</a:t>
            </a:r>
            <a:r>
              <a:rPr lang="ko-KR" altLang="en-US" dirty="0"/>
              <a:t> 이용하는 고정 길이 </a:t>
            </a:r>
            <a:r>
              <a:rPr lang="ko-KR" altLang="en-US" dirty="0" err="1"/>
              <a:t>인코딩이다</a:t>
            </a:r>
            <a:r>
              <a:rPr lang="en-US" altLang="ko-KR" dirty="0"/>
              <a:t>. </a:t>
            </a:r>
            <a:endParaRPr lang="en-US" altLang="ko-KR" dirty="0" smtClean="0"/>
          </a:p>
          <a:p>
            <a:pPr marL="0" indent="0">
              <a:lnSpc>
                <a:spcPct val="120000"/>
              </a:lnSpc>
              <a:buNone/>
            </a:pPr>
            <a:r>
              <a:rPr lang="ko-KR" altLang="en-US" dirty="0" smtClean="0"/>
              <a:t>인터넷에서 </a:t>
            </a:r>
            <a:r>
              <a:rPr lang="ko-KR" altLang="en-US" dirty="0"/>
              <a:t>정보교환용으로는 </a:t>
            </a:r>
            <a:r>
              <a:rPr lang="ko-KR" altLang="en-US" dirty="0" err="1" smtClean="0"/>
              <a:t>거의이용되지</a:t>
            </a:r>
            <a:r>
              <a:rPr lang="ko-KR" altLang="en-US" dirty="0" smtClean="0"/>
              <a:t> </a:t>
            </a:r>
            <a:r>
              <a:rPr lang="ko-KR" altLang="en-US" dirty="0"/>
              <a:t>않는데 이는 낭비되는 용량이 너무 크기 때문이다</a:t>
            </a:r>
            <a:r>
              <a:rPr lang="en-US" altLang="ko-KR" dirty="0"/>
              <a:t>. </a:t>
            </a:r>
            <a:endParaRPr lang="en-US" altLang="ko-KR" dirty="0" smtClean="0"/>
          </a:p>
          <a:p>
            <a:pPr marL="0" indent="0">
              <a:lnSpc>
                <a:spcPct val="120000"/>
              </a:lnSpc>
              <a:buNone/>
            </a:pPr>
            <a:r>
              <a:rPr lang="ko-KR" altLang="en-US" dirty="0" smtClean="0"/>
              <a:t>유니코드 </a:t>
            </a:r>
            <a:r>
              <a:rPr lang="ko-KR" altLang="en-US" dirty="0"/>
              <a:t>문자가 </a:t>
            </a:r>
            <a:r>
              <a:rPr lang="en-US" altLang="ko-KR" dirty="0"/>
              <a:t>U+10FFFF</a:t>
            </a:r>
            <a:r>
              <a:rPr lang="ko-KR" altLang="en-US" dirty="0"/>
              <a:t>까지 있으므로 총 </a:t>
            </a:r>
            <a:r>
              <a:rPr lang="en-US" altLang="ko-KR" dirty="0"/>
              <a:t>21</a:t>
            </a:r>
            <a:r>
              <a:rPr lang="ko-KR" altLang="en-US" dirty="0" err="1"/>
              <a:t>비트를</a:t>
            </a:r>
            <a:r>
              <a:rPr lang="ko-KR" altLang="en-US" dirty="0"/>
              <a:t> 이용하는데 이는 </a:t>
            </a:r>
            <a:r>
              <a:rPr lang="en-US" altLang="ko-KR" dirty="0"/>
              <a:t>32</a:t>
            </a:r>
            <a:r>
              <a:rPr lang="ko-KR" altLang="en-US" dirty="0"/>
              <a:t>비트 중 </a:t>
            </a:r>
            <a:r>
              <a:rPr lang="en-US" altLang="ko-KR" dirty="0"/>
              <a:t>11</a:t>
            </a:r>
            <a:r>
              <a:rPr lang="ko-KR" altLang="en-US" dirty="0"/>
              <a:t>비트는 전혀 쓰일 일이 없다는 것이다</a:t>
            </a:r>
            <a:r>
              <a:rPr lang="en-US" altLang="ko-KR" dirty="0"/>
              <a:t>. </a:t>
            </a:r>
            <a:r>
              <a:rPr lang="ko-KR" altLang="en-US" dirty="0"/>
              <a:t/>
            </a:r>
            <a:br>
              <a:rPr lang="ko-KR" altLang="en-US" dirty="0"/>
            </a:br>
            <a:r>
              <a:rPr lang="ko-KR" altLang="en-US" dirty="0"/>
              <a:t>또한 </a:t>
            </a:r>
            <a:r>
              <a:rPr lang="en-US" altLang="ko-KR" dirty="0" smtClean="0"/>
              <a:t>BOM</a:t>
            </a:r>
            <a:r>
              <a:rPr lang="en-US" altLang="ko-KR" dirty="0"/>
              <a:t>(\</a:t>
            </a:r>
            <a:r>
              <a:rPr lang="en-US" altLang="ko-KR" dirty="0" err="1"/>
              <a:t>xff</a:t>
            </a:r>
            <a:r>
              <a:rPr lang="en-US" altLang="ko-KR" dirty="0"/>
              <a:t>\</a:t>
            </a:r>
            <a:r>
              <a:rPr lang="en-US" altLang="ko-KR" dirty="0" err="1"/>
              <a:t>xfe</a:t>
            </a:r>
            <a:r>
              <a:rPr lang="en-US" altLang="ko-KR" dirty="0"/>
              <a:t>\x00\x00)</a:t>
            </a:r>
            <a:r>
              <a:rPr lang="ko-KR" altLang="en-US" dirty="0" smtClean="0"/>
              <a:t>이 </a:t>
            </a:r>
            <a:r>
              <a:rPr lang="ko-KR" altLang="en-US" dirty="0"/>
              <a:t>앞에 붙는다</a:t>
            </a:r>
            <a:r>
              <a:rPr lang="en-US" altLang="ko-KR" dirty="0"/>
              <a:t>.</a:t>
            </a:r>
            <a:r>
              <a:rPr lang="ko-KR" altLang="en-US" dirty="0"/>
              <a:t/>
            </a:r>
            <a:br>
              <a:rPr lang="ko-KR" altLang="en-US" dirty="0"/>
            </a:br>
            <a:endParaRPr lang="en-US" altLang="ko-KR" dirty="0"/>
          </a:p>
        </p:txBody>
      </p:sp>
    </p:spTree>
    <p:extLst>
      <p:ext uri="{BB962C8B-B14F-4D97-AF65-F5344CB8AC3E}">
        <p14:creationId xmlns:p14="http://schemas.microsoft.com/office/powerpoint/2010/main" val="9425636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 </a:t>
            </a:r>
            <a:r>
              <a:rPr lang="en-US" altLang="ko-KR" dirty="0" smtClean="0"/>
              <a:t>utf-32 </a:t>
            </a:r>
            <a:r>
              <a:rPr lang="ko-KR" altLang="en-US" dirty="0" smtClean="0"/>
              <a:t>변환 규칙</a:t>
            </a:r>
            <a:endParaRPr lang="ko-KR" altLang="en-US" dirty="0"/>
          </a:p>
        </p:txBody>
      </p:sp>
      <p:sp>
        <p:nvSpPr>
          <p:cNvPr id="24" name="내용 개체 틀 2"/>
          <p:cNvSpPr>
            <a:spLocks noGrp="1"/>
          </p:cNvSpPr>
          <p:nvPr>
            <p:ph sz="quarter" idx="1"/>
          </p:nvPr>
        </p:nvSpPr>
        <p:spPr>
          <a:xfrm>
            <a:off x="457200" y="1628800"/>
            <a:ext cx="8229600" cy="1728192"/>
          </a:xfrm>
        </p:spPr>
        <p:txBody>
          <a:bodyPr>
            <a:normAutofit/>
          </a:bodyPr>
          <a:lstStyle/>
          <a:p>
            <a:pPr marL="0" indent="0">
              <a:lnSpc>
                <a:spcPct val="120000"/>
              </a:lnSpc>
              <a:buNone/>
            </a:pPr>
            <a:r>
              <a:rPr lang="en-US" altLang="ko-KR" dirty="0" smtClean="0"/>
              <a:t>utf-32 </a:t>
            </a:r>
            <a:r>
              <a:rPr lang="ko-KR" altLang="en-US" dirty="0"/>
              <a:t>변환 규칙</a:t>
            </a:r>
            <a:endParaRPr lang="en-US" altLang="ko-KR"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2852935"/>
            <a:ext cx="3800475" cy="3625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512" y="2591804"/>
            <a:ext cx="4320480" cy="1876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653136"/>
            <a:ext cx="3888432" cy="1825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66455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Utf-32 </a:t>
            </a:r>
            <a:r>
              <a:rPr lang="ko-KR" altLang="en-US" dirty="0" smtClean="0"/>
              <a:t>예</a:t>
            </a:r>
            <a:r>
              <a:rPr lang="ko-KR" altLang="en-US" dirty="0"/>
              <a:t>시</a:t>
            </a:r>
            <a:endParaRPr lang="ko-KR" altLang="en-US"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lnSpc>
                <a:spcPct val="120000"/>
              </a:lnSpc>
              <a:buNone/>
            </a:pPr>
            <a:r>
              <a:rPr lang="en-US" altLang="ko-KR" dirty="0" smtClean="0"/>
              <a:t>Unicode</a:t>
            </a:r>
            <a:r>
              <a:rPr lang="ko-KR" altLang="en-US" dirty="0" smtClean="0"/>
              <a:t>를 </a:t>
            </a:r>
            <a:r>
              <a:rPr lang="en-US" altLang="ko-KR" dirty="0" smtClean="0"/>
              <a:t>utf-32</a:t>
            </a:r>
            <a:r>
              <a:rPr lang="ko-KR" altLang="en-US" dirty="0" smtClean="0"/>
              <a:t>로 </a:t>
            </a:r>
            <a:r>
              <a:rPr lang="en-US" altLang="ko-KR" dirty="0" smtClean="0"/>
              <a:t>encoding </a:t>
            </a:r>
            <a:r>
              <a:rPr lang="ko-KR" altLang="en-US" dirty="0" smtClean="0"/>
              <a:t>처리</a:t>
            </a:r>
            <a:endParaRPr lang="en-US" altLang="ko-K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663" y="2348880"/>
            <a:ext cx="6162675" cy="4317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55441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smtClean="0"/>
              <a:t>BOM(endian)</a:t>
            </a:r>
            <a:endParaRPr lang="en-US" altLang="ko-KR" dirty="0"/>
          </a:p>
        </p:txBody>
      </p:sp>
    </p:spTree>
    <p:extLst>
      <p:ext uri="{BB962C8B-B14F-4D97-AF65-F5344CB8AC3E}">
        <p14:creationId xmlns:p14="http://schemas.microsoft.com/office/powerpoint/2010/main" val="16558322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BOM(endian)</a:t>
            </a:r>
            <a:endParaRPr lang="ko-KR" altLang="en-US"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lnSpc>
                <a:spcPct val="120000"/>
              </a:lnSpc>
              <a:buNone/>
            </a:pPr>
            <a:r>
              <a:rPr lang="ko-KR" altLang="en-US" dirty="0"/>
              <a:t>각 유니코드 </a:t>
            </a:r>
            <a:r>
              <a:rPr lang="ko-KR" altLang="en-US" dirty="0" err="1"/>
              <a:t>인코딩</a:t>
            </a:r>
            <a:r>
              <a:rPr lang="ko-KR" altLang="en-US" dirty="0"/>
              <a:t> 방법에 따른 </a:t>
            </a:r>
            <a:r>
              <a:rPr lang="en-US" altLang="ko-KR" dirty="0"/>
              <a:t>BOM </a:t>
            </a:r>
            <a:r>
              <a:rPr lang="ko-KR" altLang="en-US" dirty="0"/>
              <a:t>값은 다음과 같다</a:t>
            </a:r>
            <a:r>
              <a:rPr lang="en-US" altLang="ko-KR" dirty="0" smtClean="0"/>
              <a:t>.</a:t>
            </a:r>
            <a:endParaRPr lang="en-US" altLang="ko-KR"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212976"/>
            <a:ext cx="5976664" cy="310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30497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Bom</a:t>
            </a:r>
            <a:r>
              <a:rPr lang="en-US" altLang="ko-KR" dirty="0" smtClean="0"/>
              <a:t> </a:t>
            </a:r>
            <a:r>
              <a:rPr lang="ko-KR" altLang="en-US" dirty="0" smtClean="0"/>
              <a:t>예시 </a:t>
            </a:r>
            <a:r>
              <a:rPr lang="en-US" altLang="ko-KR" dirty="0" smtClean="0"/>
              <a:t>: </a:t>
            </a:r>
            <a:r>
              <a:rPr lang="ko-KR" altLang="en-US" dirty="0" smtClean="0"/>
              <a:t>숫자 </a:t>
            </a:r>
            <a:r>
              <a:rPr lang="ko-KR" altLang="en-US" dirty="0" err="1" smtClean="0"/>
              <a:t>인코딩</a:t>
            </a:r>
            <a:endParaRPr lang="ko-KR" altLang="en-US"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lnSpc>
                <a:spcPct val="120000"/>
              </a:lnSpc>
              <a:buNone/>
            </a:pPr>
            <a:r>
              <a:rPr lang="ko-KR" altLang="en-US" dirty="0"/>
              <a:t>각 유니코드 </a:t>
            </a:r>
            <a:r>
              <a:rPr lang="ko-KR" altLang="en-US" dirty="0" err="1"/>
              <a:t>인코딩</a:t>
            </a:r>
            <a:r>
              <a:rPr lang="ko-KR" altLang="en-US" dirty="0"/>
              <a:t> 방법에 따른 </a:t>
            </a:r>
            <a:r>
              <a:rPr lang="en-US" altLang="ko-KR" dirty="0"/>
              <a:t>BOM </a:t>
            </a:r>
            <a:r>
              <a:rPr lang="ko-KR" altLang="en-US" dirty="0"/>
              <a:t>값은 다음과 같다</a:t>
            </a:r>
            <a:r>
              <a:rPr lang="en-US" altLang="ko-KR" dirty="0" smtClean="0"/>
              <a:t>.</a:t>
            </a:r>
            <a:endParaRPr lang="en-US" altLang="ko-KR" dirty="0"/>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933" y="2780928"/>
            <a:ext cx="4248150"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39260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Endian </a:t>
            </a:r>
            <a:r>
              <a:rPr lang="ko-KR" altLang="en-US" dirty="0" smtClean="0"/>
              <a:t>처리</a:t>
            </a:r>
            <a:r>
              <a:rPr lang="en-US" altLang="ko-KR" dirty="0" smtClean="0"/>
              <a:t>: </a:t>
            </a:r>
            <a:r>
              <a:rPr lang="en-US" altLang="ko-KR" dirty="0" smtClean="0"/>
              <a:t>utf-16</a:t>
            </a:r>
            <a:endParaRPr lang="ko-KR" altLang="en-US" dirty="0"/>
          </a:p>
        </p:txBody>
      </p:sp>
      <p:sp>
        <p:nvSpPr>
          <p:cNvPr id="24" name="내용 개체 틀 2"/>
          <p:cNvSpPr>
            <a:spLocks noGrp="1"/>
          </p:cNvSpPr>
          <p:nvPr>
            <p:ph sz="quarter" idx="1"/>
          </p:nvPr>
        </p:nvSpPr>
        <p:spPr>
          <a:xfrm>
            <a:off x="457200" y="1628800"/>
            <a:ext cx="8229600" cy="1584176"/>
          </a:xfrm>
        </p:spPr>
        <p:txBody>
          <a:bodyPr>
            <a:normAutofit lnSpcReduction="10000"/>
          </a:bodyPr>
          <a:lstStyle/>
          <a:p>
            <a:pPr marL="0" indent="0">
              <a:lnSpc>
                <a:spcPct val="120000"/>
              </a:lnSpc>
              <a:buNone/>
            </a:pPr>
            <a:r>
              <a:rPr lang="en-US" altLang="ko-KR" dirty="0"/>
              <a:t> </a:t>
            </a:r>
            <a:r>
              <a:rPr lang="en-US" altLang="ko-KR" dirty="0" smtClean="0"/>
              <a:t>utf-16</a:t>
            </a:r>
            <a:r>
              <a:rPr lang="ko-KR" altLang="en-US" dirty="0" smtClean="0"/>
              <a:t>로 처리시 </a:t>
            </a:r>
            <a:r>
              <a:rPr lang="en-US" altLang="ko-KR" dirty="0" smtClean="0"/>
              <a:t>little endian tag</a:t>
            </a:r>
            <a:r>
              <a:rPr lang="ko-KR" altLang="en-US" dirty="0" smtClean="0"/>
              <a:t>도 들어가서 표시하고 </a:t>
            </a:r>
            <a:r>
              <a:rPr lang="en-US" altLang="ko-KR" dirty="0" smtClean="0"/>
              <a:t>utf-16le/utf-16be </a:t>
            </a:r>
            <a:r>
              <a:rPr lang="ko-KR" altLang="en-US" dirty="0" smtClean="0"/>
              <a:t>처리시는 </a:t>
            </a:r>
            <a:r>
              <a:rPr lang="en-US" altLang="ko-KR" dirty="0" smtClean="0"/>
              <a:t>tag </a:t>
            </a:r>
            <a:r>
              <a:rPr lang="ko-KR" altLang="en-US" dirty="0" smtClean="0"/>
              <a:t>없이 </a:t>
            </a:r>
            <a:r>
              <a:rPr lang="en-US" altLang="ko-KR" dirty="0" smtClean="0"/>
              <a:t>endian </a:t>
            </a:r>
            <a:r>
              <a:rPr lang="ko-KR" altLang="en-US" dirty="0" smtClean="0"/>
              <a:t>처리</a:t>
            </a:r>
            <a:endParaRPr lang="en-US" altLang="ko-KR"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3395126"/>
            <a:ext cx="4343400"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395" y="4869160"/>
            <a:ext cx="2676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36616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Endian </a:t>
            </a:r>
            <a:r>
              <a:rPr lang="ko-KR" altLang="en-US" dirty="0" smtClean="0"/>
              <a:t>처리</a:t>
            </a:r>
            <a:r>
              <a:rPr lang="en-US" altLang="ko-KR" dirty="0" smtClean="0"/>
              <a:t>: </a:t>
            </a:r>
            <a:r>
              <a:rPr lang="en-US" altLang="ko-KR" dirty="0" smtClean="0"/>
              <a:t>utf-32</a:t>
            </a:r>
            <a:endParaRPr lang="ko-KR" altLang="en-US" dirty="0"/>
          </a:p>
        </p:txBody>
      </p:sp>
      <p:sp>
        <p:nvSpPr>
          <p:cNvPr id="24" name="내용 개체 틀 2"/>
          <p:cNvSpPr>
            <a:spLocks noGrp="1"/>
          </p:cNvSpPr>
          <p:nvPr>
            <p:ph sz="quarter" idx="1"/>
          </p:nvPr>
        </p:nvSpPr>
        <p:spPr>
          <a:xfrm>
            <a:off x="457200" y="1628800"/>
            <a:ext cx="8229600" cy="1584176"/>
          </a:xfrm>
        </p:spPr>
        <p:txBody>
          <a:bodyPr>
            <a:normAutofit lnSpcReduction="10000"/>
          </a:bodyPr>
          <a:lstStyle/>
          <a:p>
            <a:pPr marL="0" indent="0">
              <a:lnSpc>
                <a:spcPct val="120000"/>
              </a:lnSpc>
              <a:buNone/>
            </a:pPr>
            <a:r>
              <a:rPr lang="en-US" altLang="ko-KR" dirty="0"/>
              <a:t> </a:t>
            </a:r>
            <a:r>
              <a:rPr lang="en-US" altLang="ko-KR" dirty="0" smtClean="0"/>
              <a:t>utf-32</a:t>
            </a:r>
            <a:r>
              <a:rPr lang="ko-KR" altLang="en-US" dirty="0" smtClean="0"/>
              <a:t>로 처리시 </a:t>
            </a:r>
            <a:r>
              <a:rPr lang="en-US" altLang="ko-KR" dirty="0" smtClean="0"/>
              <a:t>little endian tag</a:t>
            </a:r>
            <a:r>
              <a:rPr lang="ko-KR" altLang="en-US" dirty="0" smtClean="0"/>
              <a:t>도 들어가서 표시하고 </a:t>
            </a:r>
            <a:r>
              <a:rPr lang="en-US" altLang="ko-KR" dirty="0" smtClean="0"/>
              <a:t>utf-32le/utf-32be </a:t>
            </a:r>
            <a:r>
              <a:rPr lang="ko-KR" altLang="en-US" dirty="0" smtClean="0"/>
              <a:t>처리시는 </a:t>
            </a:r>
            <a:r>
              <a:rPr lang="en-US" altLang="ko-KR" dirty="0" smtClean="0"/>
              <a:t>tag </a:t>
            </a:r>
            <a:r>
              <a:rPr lang="ko-KR" altLang="en-US" dirty="0" smtClean="0"/>
              <a:t>없이 </a:t>
            </a:r>
            <a:r>
              <a:rPr lang="en-US" altLang="ko-KR" dirty="0" smtClean="0"/>
              <a:t>endian </a:t>
            </a:r>
            <a:r>
              <a:rPr lang="ko-KR" altLang="en-US" dirty="0" smtClean="0"/>
              <a:t>처리</a:t>
            </a:r>
            <a:endParaRPr lang="en-US" altLang="ko-KR"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546884"/>
            <a:ext cx="4038600"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581" y="4904196"/>
            <a:ext cx="2867025"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3414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Autofit/>
          </a:bodyPr>
          <a:lstStyle/>
          <a:p>
            <a:pPr algn="ctr"/>
            <a:r>
              <a:rPr lang="en-US" altLang="ko-KR" sz="5400" dirty="0" smtClean="0"/>
              <a:t>Unicode</a:t>
            </a:r>
            <a:br>
              <a:rPr lang="en-US" altLang="ko-KR" sz="5400" dirty="0" smtClean="0"/>
            </a:br>
            <a:r>
              <a:rPr lang="en-US" altLang="ko-KR" sz="5400" dirty="0" smtClean="0"/>
              <a:t>category</a:t>
            </a:r>
            <a:br>
              <a:rPr lang="en-US" altLang="ko-KR" sz="5400" dirty="0" smtClean="0"/>
            </a:br>
            <a:endParaRPr lang="ko-KR" altLang="en-US" sz="5400" dirty="0"/>
          </a:p>
        </p:txBody>
      </p:sp>
    </p:spTree>
    <p:extLst>
      <p:ext uri="{BB962C8B-B14F-4D97-AF65-F5344CB8AC3E}">
        <p14:creationId xmlns:p14="http://schemas.microsoft.com/office/powerpoint/2010/main" val="20834640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 </a:t>
            </a:r>
            <a:r>
              <a:rPr lang="en-US" altLang="ko-KR" dirty="0" err="1" smtClean="0"/>
              <a:t>unicode</a:t>
            </a:r>
            <a:r>
              <a:rPr lang="en-US" altLang="ko-KR" dirty="0" smtClean="0"/>
              <a:t> </a:t>
            </a:r>
            <a:r>
              <a:rPr lang="ko-KR" altLang="en-US" dirty="0" smtClean="0"/>
              <a:t>처리 예시</a:t>
            </a:r>
            <a:endParaRPr lang="ko-KR" altLang="en-US" dirty="0"/>
          </a:p>
        </p:txBody>
      </p:sp>
      <p:sp>
        <p:nvSpPr>
          <p:cNvPr id="24" name="내용 개체 틀 2"/>
          <p:cNvSpPr>
            <a:spLocks noGrp="1"/>
          </p:cNvSpPr>
          <p:nvPr>
            <p:ph sz="quarter" idx="1"/>
          </p:nvPr>
        </p:nvSpPr>
        <p:spPr>
          <a:xfrm>
            <a:off x="457200" y="1628800"/>
            <a:ext cx="8229600" cy="720080"/>
          </a:xfrm>
        </p:spPr>
        <p:txBody>
          <a:bodyPr>
            <a:normAutofit/>
          </a:bodyPr>
          <a:lstStyle/>
          <a:p>
            <a:pPr marL="0" indent="0">
              <a:lnSpc>
                <a:spcPct val="120000"/>
              </a:lnSpc>
              <a:buNone/>
            </a:pPr>
            <a:r>
              <a:rPr lang="en-US" altLang="ko-KR" dirty="0" smtClean="0"/>
              <a:t> </a:t>
            </a:r>
            <a:r>
              <a:rPr lang="en-US" altLang="ko-KR" dirty="0" err="1" smtClean="0"/>
              <a:t>unicode</a:t>
            </a:r>
            <a:r>
              <a:rPr lang="en-US" altLang="ko-KR" dirty="0" smtClean="0"/>
              <a:t> </a:t>
            </a:r>
            <a:r>
              <a:rPr lang="ko-KR" altLang="en-US" dirty="0" smtClean="0"/>
              <a:t>문자 열을 기준으로 범주와 이름 처리</a:t>
            </a:r>
            <a:endParaRPr lang="en-US" altLang="ko-KR"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636912"/>
            <a:ext cx="6191250" cy="390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430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ko-KR" altLang="en-US" dirty="0" smtClean="0"/>
              <a:t>문자 세트</a:t>
            </a:r>
            <a:endParaRPr lang="en-US" altLang="ko-KR" dirty="0"/>
          </a:p>
        </p:txBody>
      </p:sp>
    </p:spTree>
    <p:extLst>
      <p:ext uri="{BB962C8B-B14F-4D97-AF65-F5344CB8AC3E}">
        <p14:creationId xmlns:p14="http://schemas.microsoft.com/office/powerpoint/2010/main" val="22188741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 </a:t>
            </a:r>
            <a:r>
              <a:rPr lang="en-US" altLang="ko-KR" dirty="0" err="1" smtClean="0"/>
              <a:t>unicode</a:t>
            </a:r>
            <a:r>
              <a:rPr lang="en-US" altLang="ko-KR" dirty="0" smtClean="0"/>
              <a:t> </a:t>
            </a:r>
            <a:r>
              <a:rPr lang="en-US" altLang="ko-KR" dirty="0" smtClean="0"/>
              <a:t>: </a:t>
            </a:r>
            <a:r>
              <a:rPr lang="ko-KR" altLang="en-US" dirty="0" err="1" smtClean="0"/>
              <a:t>정규표현식</a:t>
            </a:r>
            <a:r>
              <a:rPr lang="ko-KR" altLang="en-US" smtClean="0"/>
              <a:t> 예시</a:t>
            </a:r>
            <a:endParaRPr lang="ko-KR" altLang="en-US" dirty="0"/>
          </a:p>
        </p:txBody>
      </p:sp>
      <p:sp>
        <p:nvSpPr>
          <p:cNvPr id="24" name="내용 개체 틀 2"/>
          <p:cNvSpPr>
            <a:spLocks noGrp="1"/>
          </p:cNvSpPr>
          <p:nvPr>
            <p:ph sz="quarter" idx="1"/>
          </p:nvPr>
        </p:nvSpPr>
        <p:spPr>
          <a:xfrm>
            <a:off x="457200" y="1628800"/>
            <a:ext cx="8229600" cy="1584176"/>
          </a:xfrm>
        </p:spPr>
        <p:txBody>
          <a:bodyPr>
            <a:normAutofit/>
          </a:bodyPr>
          <a:lstStyle/>
          <a:p>
            <a:pPr marL="0" indent="0">
              <a:lnSpc>
                <a:spcPct val="120000"/>
              </a:lnSpc>
              <a:buNone/>
            </a:pPr>
            <a:r>
              <a:rPr lang="en-US" altLang="ko-KR" dirty="0" smtClean="0"/>
              <a:t> </a:t>
            </a:r>
            <a:r>
              <a:rPr lang="ko-KR" altLang="en-US" dirty="0" smtClean="0"/>
              <a:t>숫자를 인식하는 </a:t>
            </a:r>
            <a:r>
              <a:rPr lang="ko-KR" altLang="en-US" dirty="0" err="1" smtClean="0"/>
              <a:t>정규표현식은</a:t>
            </a:r>
            <a:r>
              <a:rPr lang="ko-KR" altLang="en-US" dirty="0" smtClean="0"/>
              <a:t> </a:t>
            </a:r>
            <a:r>
              <a:rPr lang="en-US" altLang="ko-KR" dirty="0" err="1" smtClean="0"/>
              <a:t>re.ASCII</a:t>
            </a:r>
            <a:r>
              <a:rPr lang="ko-KR" altLang="en-US" dirty="0" smtClean="0"/>
              <a:t>로 </a:t>
            </a:r>
            <a:r>
              <a:rPr lang="ko-KR" altLang="en-US" dirty="0" err="1" smtClean="0"/>
              <a:t>파라미터</a:t>
            </a:r>
            <a:r>
              <a:rPr lang="ko-KR" altLang="en-US" dirty="0" smtClean="0"/>
              <a:t> </a:t>
            </a:r>
            <a:r>
              <a:rPr lang="ko-KR" altLang="en-US" dirty="0" err="1" smtClean="0"/>
              <a:t>전달시는</a:t>
            </a:r>
            <a:r>
              <a:rPr lang="ko-KR" altLang="en-US" dirty="0" smtClean="0"/>
              <a:t> </a:t>
            </a:r>
            <a:r>
              <a:rPr lang="en-US" altLang="ko-KR" dirty="0" err="1" smtClean="0"/>
              <a:t>ascii</a:t>
            </a:r>
            <a:r>
              <a:rPr lang="en-US" altLang="ko-KR" dirty="0" smtClean="0"/>
              <a:t> </a:t>
            </a:r>
            <a:r>
              <a:rPr lang="ko-KR" altLang="en-US" dirty="0" smtClean="0"/>
              <a:t>숫자만 처리</a:t>
            </a:r>
            <a:endParaRPr lang="en-US" altLang="ko-KR"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429000"/>
            <a:ext cx="3752850"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661834"/>
            <a:ext cx="355282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14148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a:t>Unicode Name &amp; lookup</a:t>
            </a:r>
            <a:endParaRPr lang="en-US" altLang="ko-KR" dirty="0"/>
          </a:p>
        </p:txBody>
      </p:sp>
    </p:spTree>
    <p:extLst>
      <p:ext uri="{BB962C8B-B14F-4D97-AF65-F5344CB8AC3E}">
        <p14:creationId xmlns:p14="http://schemas.microsoft.com/office/powerpoint/2010/main" val="31838546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Name &amp; lookup</a:t>
            </a:r>
            <a:endParaRPr lang="ko-KR" altLang="en-US" dirty="0"/>
          </a:p>
        </p:txBody>
      </p:sp>
      <p:sp>
        <p:nvSpPr>
          <p:cNvPr id="24" name="내용 개체 틀 2"/>
          <p:cNvSpPr>
            <a:spLocks noGrp="1"/>
          </p:cNvSpPr>
          <p:nvPr>
            <p:ph sz="quarter" idx="1"/>
          </p:nvPr>
        </p:nvSpPr>
        <p:spPr>
          <a:xfrm>
            <a:off x="457200" y="1628800"/>
            <a:ext cx="8229600" cy="720080"/>
          </a:xfrm>
        </p:spPr>
        <p:txBody>
          <a:bodyPr>
            <a:normAutofit/>
          </a:bodyPr>
          <a:lstStyle/>
          <a:p>
            <a:pPr marL="0" indent="0">
              <a:lnSpc>
                <a:spcPct val="120000"/>
              </a:lnSpc>
              <a:buNone/>
            </a:pPr>
            <a:r>
              <a:rPr lang="en-US" altLang="ko-KR" dirty="0"/>
              <a:t>Unicode </a:t>
            </a:r>
            <a:r>
              <a:rPr lang="en-US" altLang="ko-KR" dirty="0" smtClean="0"/>
              <a:t>Name</a:t>
            </a:r>
            <a:r>
              <a:rPr lang="ko-KR" altLang="en-US" dirty="0" smtClean="0"/>
              <a:t>과 문자 찾기</a:t>
            </a:r>
            <a:endParaRPr lang="en-US" altLang="ko-K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92896"/>
            <a:ext cx="4203522" cy="4093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03818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a:t>Unicode category</a:t>
            </a:r>
            <a:endParaRPr lang="en-US" altLang="ko-KR" dirty="0"/>
          </a:p>
        </p:txBody>
      </p:sp>
    </p:spTree>
    <p:extLst>
      <p:ext uri="{BB962C8B-B14F-4D97-AF65-F5344CB8AC3E}">
        <p14:creationId xmlns:p14="http://schemas.microsoft.com/office/powerpoint/2010/main" val="39901569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Letter &amp; </a:t>
            </a:r>
            <a:r>
              <a:rPr lang="en-US" altLang="ko-KR" b="1" dirty="0"/>
              <a:t>Mark</a:t>
            </a:r>
            <a:endParaRPr lang="ko-KR" altLang="en-US" dirty="0"/>
          </a:p>
        </p:txBody>
      </p:sp>
      <p:sp>
        <p:nvSpPr>
          <p:cNvPr id="24" name="내용 개체 틀 2"/>
          <p:cNvSpPr>
            <a:spLocks noGrp="1"/>
          </p:cNvSpPr>
          <p:nvPr>
            <p:ph sz="quarter" idx="1"/>
          </p:nvPr>
        </p:nvSpPr>
        <p:spPr>
          <a:xfrm>
            <a:off x="457200" y="1628800"/>
            <a:ext cx="8229600" cy="720080"/>
          </a:xfrm>
        </p:spPr>
        <p:txBody>
          <a:bodyPr>
            <a:normAutofit/>
          </a:bodyPr>
          <a:lstStyle/>
          <a:p>
            <a:pPr marL="0" indent="0">
              <a:lnSpc>
                <a:spcPct val="120000"/>
              </a:lnSpc>
              <a:buNone/>
            </a:pPr>
            <a:r>
              <a:rPr lang="ko-KR" altLang="en-US" dirty="0" smtClean="0"/>
              <a:t>문자 및 </a:t>
            </a:r>
            <a:r>
              <a:rPr lang="en-US" altLang="ko-KR" dirty="0" smtClean="0"/>
              <a:t>mark</a:t>
            </a:r>
            <a:r>
              <a:rPr lang="ko-KR" altLang="en-US" dirty="0" smtClean="0"/>
              <a:t> 범주</a:t>
            </a:r>
            <a:endParaRPr lang="en-US" altLang="ko-KR"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636912"/>
            <a:ext cx="2143125" cy="360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852936"/>
            <a:ext cx="3705225" cy="2847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68661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Number</a:t>
            </a:r>
            <a:endParaRPr lang="ko-KR" altLang="en-US" dirty="0"/>
          </a:p>
        </p:txBody>
      </p:sp>
      <p:sp>
        <p:nvSpPr>
          <p:cNvPr id="24" name="내용 개체 틀 2"/>
          <p:cNvSpPr>
            <a:spLocks noGrp="1"/>
          </p:cNvSpPr>
          <p:nvPr>
            <p:ph sz="quarter" idx="1"/>
          </p:nvPr>
        </p:nvSpPr>
        <p:spPr>
          <a:xfrm>
            <a:off x="457200" y="1628800"/>
            <a:ext cx="8229600" cy="720080"/>
          </a:xfrm>
        </p:spPr>
        <p:txBody>
          <a:bodyPr>
            <a:normAutofit/>
          </a:bodyPr>
          <a:lstStyle/>
          <a:p>
            <a:pPr marL="0" indent="0">
              <a:lnSpc>
                <a:spcPct val="120000"/>
              </a:lnSpc>
              <a:buNone/>
            </a:pPr>
            <a:r>
              <a:rPr lang="ko-KR" altLang="en-US" dirty="0"/>
              <a:t>숫자 범주</a:t>
            </a:r>
            <a:endParaRPr lang="en-US" altLang="ko-KR" dirty="0"/>
          </a:p>
          <a:p>
            <a:pPr marL="0" indent="0">
              <a:lnSpc>
                <a:spcPct val="120000"/>
              </a:lnSpc>
              <a:buNone/>
            </a:pPr>
            <a:endParaRPr lang="en-US" altLang="ko-KR" dirty="0"/>
          </a:p>
        </p:txBody>
      </p:sp>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573016"/>
            <a:ext cx="220027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4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3538939"/>
            <a:ext cx="382905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22611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Punctuation</a:t>
            </a:r>
            <a:endParaRPr lang="ko-KR" altLang="en-US" dirty="0"/>
          </a:p>
        </p:txBody>
      </p:sp>
      <p:sp>
        <p:nvSpPr>
          <p:cNvPr id="24" name="내용 개체 틀 2"/>
          <p:cNvSpPr>
            <a:spLocks noGrp="1"/>
          </p:cNvSpPr>
          <p:nvPr>
            <p:ph sz="quarter" idx="1"/>
          </p:nvPr>
        </p:nvSpPr>
        <p:spPr>
          <a:xfrm>
            <a:off x="457200" y="1628800"/>
            <a:ext cx="8229600" cy="720080"/>
          </a:xfrm>
        </p:spPr>
        <p:txBody>
          <a:bodyPr>
            <a:normAutofit/>
          </a:bodyPr>
          <a:lstStyle/>
          <a:p>
            <a:pPr marL="0" indent="0">
              <a:lnSpc>
                <a:spcPct val="120000"/>
              </a:lnSpc>
              <a:buNone/>
            </a:pPr>
            <a:r>
              <a:rPr lang="ko-KR" altLang="en-US" dirty="0"/>
              <a:t>구두점 범주</a:t>
            </a:r>
            <a:endParaRPr lang="en-US" altLang="ko-KR" dirty="0"/>
          </a:p>
          <a:p>
            <a:pPr marL="0" indent="0">
              <a:lnSpc>
                <a:spcPct val="120000"/>
              </a:lnSpc>
              <a:buNone/>
            </a:pPr>
            <a:endParaRPr lang="en-US" altLang="ko-KR" dirty="0"/>
          </a:p>
        </p:txBody>
      </p:sp>
      <p:pic>
        <p:nvPicPr>
          <p:cNvPr id="63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163" y="2852936"/>
            <a:ext cx="2181225"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4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4005064"/>
            <a:ext cx="3629025"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94223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Symbol &amp; Separator</a:t>
            </a:r>
            <a:endParaRPr lang="ko-KR" altLang="en-US" dirty="0"/>
          </a:p>
        </p:txBody>
      </p:sp>
      <p:sp>
        <p:nvSpPr>
          <p:cNvPr id="24" name="내용 개체 틀 2"/>
          <p:cNvSpPr>
            <a:spLocks noGrp="1"/>
          </p:cNvSpPr>
          <p:nvPr>
            <p:ph sz="quarter" idx="1"/>
          </p:nvPr>
        </p:nvSpPr>
        <p:spPr>
          <a:xfrm>
            <a:off x="457200" y="1628800"/>
            <a:ext cx="8229600" cy="720080"/>
          </a:xfrm>
        </p:spPr>
        <p:txBody>
          <a:bodyPr>
            <a:normAutofit/>
          </a:bodyPr>
          <a:lstStyle/>
          <a:p>
            <a:pPr marL="0" indent="0">
              <a:lnSpc>
                <a:spcPct val="120000"/>
              </a:lnSpc>
              <a:buNone/>
            </a:pPr>
            <a:r>
              <a:rPr lang="ko-KR" altLang="en-US" dirty="0"/>
              <a:t>심벌과 분리자 범주</a:t>
            </a:r>
            <a:endParaRPr lang="en-US" altLang="ko-KR" dirty="0"/>
          </a:p>
          <a:p>
            <a:pPr marL="0" indent="0">
              <a:lnSpc>
                <a:spcPct val="120000"/>
              </a:lnSpc>
              <a:buNone/>
            </a:pPr>
            <a:endParaRPr lang="en-US" altLang="ko-KR" dirty="0"/>
          </a:p>
        </p:txBody>
      </p:sp>
      <p:pic>
        <p:nvPicPr>
          <p:cNvPr id="64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924944"/>
            <a:ext cx="2238375" cy="319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45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284984"/>
            <a:ext cx="357187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94223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Other</a:t>
            </a:r>
            <a:endParaRPr lang="ko-KR" altLang="en-US" dirty="0"/>
          </a:p>
        </p:txBody>
      </p:sp>
      <p:sp>
        <p:nvSpPr>
          <p:cNvPr id="24" name="내용 개체 틀 2"/>
          <p:cNvSpPr>
            <a:spLocks noGrp="1"/>
          </p:cNvSpPr>
          <p:nvPr>
            <p:ph sz="quarter" idx="1"/>
          </p:nvPr>
        </p:nvSpPr>
        <p:spPr>
          <a:xfrm>
            <a:off x="457200" y="1628800"/>
            <a:ext cx="8229600" cy="720080"/>
          </a:xfrm>
        </p:spPr>
        <p:txBody>
          <a:bodyPr>
            <a:normAutofit/>
          </a:bodyPr>
          <a:lstStyle/>
          <a:p>
            <a:pPr marL="0" indent="0">
              <a:lnSpc>
                <a:spcPct val="120000"/>
              </a:lnSpc>
              <a:buNone/>
            </a:pPr>
            <a:r>
              <a:rPr lang="ko-KR" altLang="en-US" dirty="0"/>
              <a:t>기타 범주</a:t>
            </a:r>
            <a:endParaRPr lang="en-US" altLang="ko-KR" dirty="0"/>
          </a:p>
          <a:p>
            <a:pPr marL="0" indent="0">
              <a:lnSpc>
                <a:spcPct val="120000"/>
              </a:lnSpc>
              <a:buNone/>
            </a:pPr>
            <a:endParaRPr lang="en-US" altLang="ko-KR" dirty="0"/>
          </a:p>
        </p:txBody>
      </p:sp>
      <p:pic>
        <p:nvPicPr>
          <p:cNvPr id="65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664" y="2852936"/>
            <a:ext cx="219075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5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3767336"/>
            <a:ext cx="3695700"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03537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Autofit/>
          </a:bodyPr>
          <a:lstStyle/>
          <a:p>
            <a:pPr algn="ctr"/>
            <a:r>
              <a:rPr lang="en-US" altLang="ko-KR" sz="5400" dirty="0" smtClean="0"/>
              <a:t>Unicode</a:t>
            </a:r>
            <a:br>
              <a:rPr lang="en-US" altLang="ko-KR" sz="5400" dirty="0" smtClean="0"/>
            </a:br>
            <a:r>
              <a:rPr lang="ko-KR" altLang="en-US" sz="5400" dirty="0" smtClean="0"/>
              <a:t>정규화 및</a:t>
            </a:r>
            <a:r>
              <a:rPr lang="en-US" altLang="ko-KR" sz="5400" dirty="0" smtClean="0"/>
              <a:t/>
            </a:r>
            <a:br>
              <a:rPr lang="en-US" altLang="ko-KR" sz="5400" dirty="0" smtClean="0"/>
            </a:br>
            <a:r>
              <a:rPr lang="ko-KR" altLang="en-US" sz="5400" dirty="0" smtClean="0"/>
              <a:t>분해</a:t>
            </a:r>
            <a:r>
              <a:rPr lang="en-US" altLang="ko-KR" sz="5400" dirty="0" smtClean="0"/>
              <a:t/>
            </a:r>
            <a:br>
              <a:rPr lang="en-US" altLang="ko-KR" sz="5400" dirty="0" smtClean="0"/>
            </a:br>
            <a:endParaRPr lang="ko-KR" altLang="en-US" sz="5400" dirty="0"/>
          </a:p>
        </p:txBody>
      </p:sp>
    </p:spTree>
    <p:extLst>
      <p:ext uri="{BB962C8B-B14F-4D97-AF65-F5344CB8AC3E}">
        <p14:creationId xmlns:p14="http://schemas.microsoft.com/office/powerpoint/2010/main" val="803622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a:t>  문자 집합 또는 </a:t>
            </a:r>
            <a:r>
              <a:rPr lang="ko-KR" altLang="en-US" dirty="0" err="1"/>
              <a:t>문자셋</a:t>
            </a:r>
            <a:endParaRPr lang="en-US" altLang="ko-KR" dirty="0"/>
          </a:p>
        </p:txBody>
      </p:sp>
      <p:sp>
        <p:nvSpPr>
          <p:cNvPr id="8" name="내용 개체 틀 2"/>
          <p:cNvSpPr txBox="1">
            <a:spLocks/>
          </p:cNvSpPr>
          <p:nvPr/>
        </p:nvSpPr>
        <p:spPr>
          <a:xfrm>
            <a:off x="457200" y="1628800"/>
            <a:ext cx="8229600" cy="3672408"/>
          </a:xfrm>
          <a:prstGeom prst="rect">
            <a:avLst/>
          </a:prstGeom>
        </p:spPr>
        <p:txBody>
          <a:bodyPr vert="horz">
            <a:normAutofit fontScale="77500" lnSpcReduction="20000"/>
          </a:bodyPr>
          <a:lstStyle>
            <a:lvl1pPr marL="320040" indent="-320040" algn="l" rtl="0" eaLnBrk="1" latinLnBrk="1"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1"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1"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1"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1"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1"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1"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1"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1"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ct val="150000"/>
              </a:lnSpc>
              <a:buNone/>
            </a:pPr>
            <a:r>
              <a:rPr lang="ko-KR" altLang="en-US" sz="3200" b="1" dirty="0"/>
              <a:t>문자 집합</a:t>
            </a:r>
            <a:r>
              <a:rPr lang="en-US" altLang="ko-KR" sz="3200" dirty="0"/>
              <a:t>(character set, charset) </a:t>
            </a:r>
            <a:r>
              <a:rPr lang="ko-KR" altLang="en-US" sz="3200" dirty="0"/>
              <a:t>또는 </a:t>
            </a:r>
            <a:r>
              <a:rPr lang="ko-KR" altLang="en-US" sz="3200" b="1" dirty="0" err="1"/>
              <a:t>문자셋</a:t>
            </a:r>
            <a:r>
              <a:rPr lang="ko-KR" altLang="en-US" sz="3200" dirty="0" err="1"/>
              <a:t>은</a:t>
            </a:r>
            <a:r>
              <a:rPr lang="ko-KR" altLang="en-US" sz="3200" dirty="0"/>
              <a:t> 정보를 표현하기 위한 글자들의 집합을 정의한 것으로</a:t>
            </a:r>
            <a:r>
              <a:rPr lang="en-US" altLang="ko-KR" sz="3200" dirty="0"/>
              <a:t>, </a:t>
            </a:r>
            <a:r>
              <a:rPr lang="ko-KR" altLang="en-US" sz="3200" dirty="0"/>
              <a:t>직접적으로 사용되지 않을 수도 있고 한 문자 집합을 여러 문자 </a:t>
            </a:r>
            <a:r>
              <a:rPr lang="ko-KR" altLang="en-US" sz="3200" dirty="0" err="1"/>
              <a:t>인코딩에서</a:t>
            </a:r>
            <a:r>
              <a:rPr lang="ko-KR" altLang="en-US" sz="3200" dirty="0"/>
              <a:t> 쓸 수도 있다</a:t>
            </a:r>
            <a:r>
              <a:rPr lang="en-US" altLang="ko-KR" sz="3200" dirty="0"/>
              <a:t>. </a:t>
            </a:r>
            <a:endParaRPr lang="en-US" altLang="ko-KR" sz="3200" dirty="0" smtClean="0"/>
          </a:p>
          <a:p>
            <a:pPr marL="0" indent="0">
              <a:lnSpc>
                <a:spcPct val="150000"/>
              </a:lnSpc>
              <a:buNone/>
            </a:pPr>
            <a:r>
              <a:rPr lang="ko-KR" altLang="en-US" sz="3200" dirty="0" smtClean="0"/>
              <a:t>특히 </a:t>
            </a:r>
            <a:r>
              <a:rPr lang="ko-KR" altLang="en-US" sz="3200" dirty="0"/>
              <a:t>집합 안의 문자들에 음수가 아닌 정수들을 배정한 것을 </a:t>
            </a:r>
            <a:r>
              <a:rPr lang="ko-KR" altLang="en-US" sz="3200" b="1" dirty="0"/>
              <a:t>부호화된 문자 집합</a:t>
            </a:r>
            <a:r>
              <a:rPr lang="en-US" altLang="ko-KR" sz="3200" dirty="0"/>
              <a:t>(coded character set, CCS)</a:t>
            </a:r>
            <a:r>
              <a:rPr lang="ko-KR" altLang="en-US" sz="3200" dirty="0"/>
              <a:t>이라 한다</a:t>
            </a:r>
            <a:r>
              <a:rPr lang="en-US" altLang="ko-KR" sz="3200" dirty="0"/>
              <a:t>. </a:t>
            </a:r>
            <a:endParaRPr lang="en-US" altLang="ko-KR" sz="3200" dirty="0"/>
          </a:p>
        </p:txBody>
      </p:sp>
    </p:spTree>
    <p:extLst>
      <p:ext uri="{BB962C8B-B14F-4D97-AF65-F5344CB8AC3E}">
        <p14:creationId xmlns:p14="http://schemas.microsoft.com/office/powerpoint/2010/main" val="26343361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a:t>Unicode normalization</a:t>
            </a:r>
          </a:p>
        </p:txBody>
      </p:sp>
    </p:spTree>
    <p:extLst>
      <p:ext uri="{BB962C8B-B14F-4D97-AF65-F5344CB8AC3E}">
        <p14:creationId xmlns:p14="http://schemas.microsoft.com/office/powerpoint/2010/main" val="14431744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Unicode normalization</a:t>
            </a:r>
            <a:endParaRPr lang="ko-KR" altLang="en-US" dirty="0"/>
          </a:p>
        </p:txBody>
      </p:sp>
      <p:sp>
        <p:nvSpPr>
          <p:cNvPr id="24" name="내용 개체 틀 2"/>
          <p:cNvSpPr>
            <a:spLocks noGrp="1"/>
          </p:cNvSpPr>
          <p:nvPr>
            <p:ph sz="quarter" idx="1"/>
          </p:nvPr>
        </p:nvSpPr>
        <p:spPr>
          <a:xfrm>
            <a:off x="457200" y="1628800"/>
            <a:ext cx="8229600" cy="2232248"/>
          </a:xfrm>
        </p:spPr>
        <p:txBody>
          <a:bodyPr>
            <a:normAutofit lnSpcReduction="10000"/>
          </a:bodyPr>
          <a:lstStyle/>
          <a:p>
            <a:pPr marL="0" indent="0">
              <a:buNone/>
            </a:pPr>
            <a:r>
              <a:rPr lang="ko-KR" altLang="en-US" dirty="0"/>
              <a:t>유니코드 정규화</a:t>
            </a:r>
            <a:r>
              <a:rPr lang="en-US" altLang="ko-KR" dirty="0"/>
              <a:t>(Unicode normalization </a:t>
            </a:r>
            <a:r>
              <a:rPr lang="ko-KR" altLang="en-US" dirty="0"/>
              <a:t>또는 </a:t>
            </a:r>
            <a:r>
              <a:rPr lang="en-US" altLang="ko-KR" dirty="0"/>
              <a:t>Unicode equivalence)</a:t>
            </a:r>
            <a:r>
              <a:rPr lang="ko-KR" altLang="en-US" dirty="0"/>
              <a:t>는 모양이 같은 문자가 여러 개 있을 경우</a:t>
            </a:r>
            <a:r>
              <a:rPr lang="en-US" altLang="ko-KR" dirty="0"/>
              <a:t>, </a:t>
            </a:r>
            <a:r>
              <a:rPr lang="ko-KR" altLang="en-US" dirty="0"/>
              <a:t>같은 모양의 글자를 서로 다른 코드로 표현이 가능할 때</a:t>
            </a:r>
            <a:r>
              <a:rPr lang="en-US" altLang="ko-KR" dirty="0"/>
              <a:t>, </a:t>
            </a:r>
            <a:r>
              <a:rPr lang="ko-KR" altLang="en-US" dirty="0"/>
              <a:t>유일한 코드로 </a:t>
            </a:r>
            <a:r>
              <a:rPr lang="en-US" altLang="ko-KR" dirty="0"/>
              <a:t>"</a:t>
            </a:r>
            <a:r>
              <a:rPr lang="ko-KR" altLang="en-US" dirty="0"/>
              <a:t>정규화</a:t>
            </a:r>
            <a:r>
              <a:rPr lang="en-US" altLang="ko-KR" dirty="0"/>
              <a:t>" </a:t>
            </a:r>
            <a:r>
              <a:rPr lang="ko-KR" altLang="en-US" dirty="0"/>
              <a:t>하여 이용하는 것</a:t>
            </a:r>
            <a:r>
              <a:rPr lang="en-US" altLang="ko-KR" dirty="0" smtClean="0"/>
              <a:t> </a:t>
            </a:r>
            <a:endParaRPr lang="en-US" altLang="ko-KR" dirty="0" smtClean="0"/>
          </a:p>
        </p:txBody>
      </p:sp>
      <p:sp>
        <p:nvSpPr>
          <p:cNvPr id="4" name="직사각형 3"/>
          <p:cNvSpPr/>
          <p:nvPr/>
        </p:nvSpPr>
        <p:spPr>
          <a:xfrm>
            <a:off x="1043608" y="4077072"/>
            <a:ext cx="7488832" cy="24482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20040" lvl="1" indent="0">
              <a:lnSpc>
                <a:spcPct val="120000"/>
              </a:lnSpc>
              <a:buNone/>
            </a:pPr>
            <a:r>
              <a:rPr lang="ko-KR" altLang="en-US" sz="1600" dirty="0" smtClean="0">
                <a:solidFill>
                  <a:schemeClr val="tx1"/>
                </a:solidFill>
              </a:rPr>
              <a:t>유니코드는 </a:t>
            </a:r>
            <a:r>
              <a:rPr lang="ko-KR" altLang="en-US" sz="1600" dirty="0">
                <a:solidFill>
                  <a:schemeClr val="tx1"/>
                </a:solidFill>
              </a:rPr>
              <a:t>미리 합쳐진</a:t>
            </a:r>
            <a:r>
              <a:rPr lang="en-US" altLang="ko-KR" sz="1600" dirty="0">
                <a:solidFill>
                  <a:schemeClr val="tx1"/>
                </a:solidFill>
              </a:rPr>
              <a:t>(</a:t>
            </a:r>
            <a:r>
              <a:rPr lang="en-US" altLang="ko-KR" sz="1600" dirty="0" err="1">
                <a:solidFill>
                  <a:schemeClr val="tx1"/>
                </a:solidFill>
              </a:rPr>
              <a:t>precomposed</a:t>
            </a:r>
            <a:r>
              <a:rPr lang="en-US" altLang="ko-KR" sz="1600" dirty="0">
                <a:solidFill>
                  <a:schemeClr val="tx1"/>
                </a:solidFill>
              </a:rPr>
              <a:t>) </a:t>
            </a:r>
            <a:r>
              <a:rPr lang="ko-KR" altLang="en-US" sz="1600" dirty="0">
                <a:solidFill>
                  <a:schemeClr val="tx1"/>
                </a:solidFill>
              </a:rPr>
              <a:t>문자와 따로 결합하는</a:t>
            </a:r>
            <a:r>
              <a:rPr lang="en-US" altLang="ko-KR" sz="1600" dirty="0">
                <a:solidFill>
                  <a:schemeClr val="tx1"/>
                </a:solidFill>
              </a:rPr>
              <a:t>(combining) </a:t>
            </a:r>
            <a:r>
              <a:rPr lang="ko-KR" altLang="en-US" sz="1600" dirty="0">
                <a:solidFill>
                  <a:schemeClr val="tx1"/>
                </a:solidFill>
              </a:rPr>
              <a:t>문자가 공존하고 있다</a:t>
            </a:r>
            <a:endParaRPr lang="en-US" altLang="ko-KR" sz="1600" dirty="0">
              <a:solidFill>
                <a:schemeClr val="tx1"/>
              </a:solidFill>
            </a:endParaRPr>
          </a:p>
          <a:p>
            <a:pPr marL="320040" lvl="1" indent="0">
              <a:lnSpc>
                <a:spcPct val="120000"/>
              </a:lnSpc>
              <a:buNone/>
            </a:pPr>
            <a:r>
              <a:rPr lang="en-US" altLang="ko-KR" sz="1600" dirty="0" smtClean="0">
                <a:solidFill>
                  <a:schemeClr val="tx1"/>
                </a:solidFill>
              </a:rPr>
              <a:t>        (</a:t>
            </a:r>
            <a:r>
              <a:rPr lang="ko-KR" altLang="en-US" sz="1600" dirty="0">
                <a:solidFill>
                  <a:schemeClr val="tx1"/>
                </a:solidFill>
              </a:rPr>
              <a:t>예</a:t>
            </a:r>
            <a:r>
              <a:rPr lang="en-US" altLang="ko-KR" sz="1600" dirty="0">
                <a:solidFill>
                  <a:schemeClr val="tx1"/>
                </a:solidFill>
              </a:rPr>
              <a:t>: </a:t>
            </a:r>
            <a:r>
              <a:rPr lang="ko-KR" altLang="en-US" sz="1600" dirty="0">
                <a:solidFill>
                  <a:schemeClr val="tx1"/>
                </a:solidFill>
              </a:rPr>
              <a:t>한글 자모 영역 </a:t>
            </a:r>
            <a:r>
              <a:rPr lang="en-US" altLang="ko-KR" sz="1600" dirty="0">
                <a:solidFill>
                  <a:schemeClr val="tx1"/>
                </a:solidFill>
              </a:rPr>
              <a:t>[</a:t>
            </a:r>
            <a:r>
              <a:rPr lang="ko-KR" altLang="en-US" sz="1600" dirty="0" err="1">
                <a:solidFill>
                  <a:schemeClr val="tx1"/>
                </a:solidFill>
              </a:rPr>
              <a:t>ㅎㅏㄴ</a:t>
            </a:r>
            <a:r>
              <a:rPr lang="en-US" altLang="ko-KR" sz="1600" dirty="0">
                <a:solidFill>
                  <a:schemeClr val="tx1"/>
                </a:solidFill>
              </a:rPr>
              <a:t>]</a:t>
            </a:r>
            <a:r>
              <a:rPr lang="ko-KR" altLang="en-US" sz="1600" dirty="0">
                <a:solidFill>
                  <a:schemeClr val="tx1"/>
                </a:solidFill>
              </a:rPr>
              <a:t>과 한글 음절 영역 </a:t>
            </a:r>
            <a:r>
              <a:rPr lang="en-US" altLang="ko-KR" sz="1600" dirty="0">
                <a:solidFill>
                  <a:schemeClr val="tx1"/>
                </a:solidFill>
              </a:rPr>
              <a:t>[</a:t>
            </a:r>
            <a:r>
              <a:rPr lang="ko-KR" altLang="en-US" sz="1600" dirty="0">
                <a:solidFill>
                  <a:schemeClr val="tx1"/>
                </a:solidFill>
              </a:rPr>
              <a:t>한</a:t>
            </a:r>
            <a:r>
              <a:rPr lang="en-US" altLang="ko-KR" sz="1600" dirty="0">
                <a:solidFill>
                  <a:schemeClr val="tx1"/>
                </a:solidFill>
              </a:rPr>
              <a:t>]).</a:t>
            </a:r>
          </a:p>
          <a:p>
            <a:pPr marL="320040" lvl="1" indent="0">
              <a:lnSpc>
                <a:spcPct val="120000"/>
              </a:lnSpc>
              <a:buNone/>
            </a:pPr>
            <a:r>
              <a:rPr lang="en-US" altLang="ko-KR" sz="1600" dirty="0">
                <a:solidFill>
                  <a:schemeClr val="tx1"/>
                </a:solidFill>
              </a:rPr>
              <a:t> </a:t>
            </a:r>
            <a:r>
              <a:rPr lang="ko-KR" altLang="en-US" sz="1600" dirty="0" smtClean="0">
                <a:solidFill>
                  <a:schemeClr val="tx1"/>
                </a:solidFill>
              </a:rPr>
              <a:t>리고 </a:t>
            </a:r>
            <a:r>
              <a:rPr lang="ko-KR" altLang="en-US" sz="1600" dirty="0">
                <a:solidFill>
                  <a:schemeClr val="tx1"/>
                </a:solidFill>
              </a:rPr>
              <a:t>각 나라 마다 같은 한자에 다른 코드 값을 가지고 있다</a:t>
            </a:r>
            <a:endParaRPr lang="en-US" altLang="ko-KR" sz="1600" dirty="0">
              <a:solidFill>
                <a:schemeClr val="tx1"/>
              </a:solidFill>
            </a:endParaRPr>
          </a:p>
          <a:p>
            <a:pPr marL="320040" lvl="1" indent="0">
              <a:lnSpc>
                <a:spcPct val="120000"/>
              </a:lnSpc>
              <a:buNone/>
            </a:pPr>
            <a:r>
              <a:rPr lang="en-US" altLang="ko-KR" sz="1600" dirty="0" smtClean="0">
                <a:solidFill>
                  <a:schemeClr val="tx1"/>
                </a:solidFill>
              </a:rPr>
              <a:t>        (</a:t>
            </a:r>
            <a:r>
              <a:rPr lang="ko-KR" altLang="en-US" sz="1600" dirty="0">
                <a:solidFill>
                  <a:schemeClr val="tx1"/>
                </a:solidFill>
              </a:rPr>
              <a:t>한국어 亮 </a:t>
            </a:r>
            <a:r>
              <a:rPr lang="en-US" altLang="ko-KR" sz="1600" dirty="0">
                <a:solidFill>
                  <a:schemeClr val="tx1"/>
                </a:solidFill>
              </a:rPr>
              <a:t>U+F977, CJKV </a:t>
            </a:r>
            <a:r>
              <a:rPr lang="ko-KR" altLang="en-US" sz="1600" dirty="0">
                <a:solidFill>
                  <a:schemeClr val="tx1"/>
                </a:solidFill>
              </a:rPr>
              <a:t>통합 한자 亮 </a:t>
            </a:r>
            <a:r>
              <a:rPr lang="en-US" altLang="ko-KR" sz="1600" dirty="0">
                <a:solidFill>
                  <a:schemeClr val="tx1"/>
                </a:solidFill>
              </a:rPr>
              <a:t>U+4EAE). </a:t>
            </a:r>
          </a:p>
          <a:p>
            <a:pPr marL="320040" lvl="1" indent="0">
              <a:lnSpc>
                <a:spcPct val="120000"/>
              </a:lnSpc>
              <a:buNone/>
            </a:pPr>
            <a:r>
              <a:rPr lang="ko-KR" altLang="en-US" sz="1600" dirty="0">
                <a:solidFill>
                  <a:schemeClr val="tx1"/>
                </a:solidFill>
              </a:rPr>
              <a:t>이들을 적절한 방법으로 정규화하지 않으면 </a:t>
            </a:r>
            <a:r>
              <a:rPr lang="ko-KR" altLang="en-US" sz="1600" dirty="0" err="1">
                <a:solidFill>
                  <a:schemeClr val="tx1"/>
                </a:solidFill>
              </a:rPr>
              <a:t>여러가지</a:t>
            </a:r>
            <a:r>
              <a:rPr lang="ko-KR" altLang="en-US" sz="1600" dirty="0">
                <a:solidFill>
                  <a:schemeClr val="tx1"/>
                </a:solidFill>
              </a:rPr>
              <a:t> 문제가 생겨날 수 있다</a:t>
            </a:r>
            <a:r>
              <a:rPr lang="en-US" altLang="ko-KR" sz="1600" dirty="0">
                <a:solidFill>
                  <a:schemeClr val="tx1"/>
                </a:solidFill>
              </a:rPr>
              <a:t>.</a:t>
            </a:r>
          </a:p>
        </p:txBody>
      </p:sp>
    </p:spTree>
    <p:extLst>
      <p:ext uri="{BB962C8B-B14F-4D97-AF65-F5344CB8AC3E}">
        <p14:creationId xmlns:p14="http://schemas.microsoft.com/office/powerpoint/2010/main" val="19176152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Unicodedata</a:t>
            </a:r>
            <a:r>
              <a:rPr lang="en-US" altLang="ko-KR" dirty="0" smtClean="0"/>
              <a:t> : normalize</a:t>
            </a:r>
            <a:endParaRPr lang="ko-KR" altLang="en-US" dirty="0"/>
          </a:p>
        </p:txBody>
      </p:sp>
      <p:sp>
        <p:nvSpPr>
          <p:cNvPr id="24" name="내용 개체 틀 2"/>
          <p:cNvSpPr>
            <a:spLocks noGrp="1"/>
          </p:cNvSpPr>
          <p:nvPr>
            <p:ph sz="quarter" idx="1"/>
          </p:nvPr>
        </p:nvSpPr>
        <p:spPr>
          <a:xfrm>
            <a:off x="457200" y="1628800"/>
            <a:ext cx="8229600" cy="2016224"/>
          </a:xfrm>
        </p:spPr>
        <p:txBody>
          <a:bodyPr>
            <a:normAutofit/>
          </a:bodyPr>
          <a:lstStyle/>
          <a:p>
            <a:pPr marL="0" indent="0">
              <a:lnSpc>
                <a:spcPct val="120000"/>
              </a:lnSpc>
              <a:buNone/>
            </a:pPr>
            <a:r>
              <a:rPr lang="ko-KR" altLang="en-US" dirty="0"/>
              <a:t>유니코드 정규화</a:t>
            </a:r>
            <a:r>
              <a:rPr lang="en-US" altLang="ko-KR" dirty="0"/>
              <a:t>(Unicode </a:t>
            </a:r>
            <a:r>
              <a:rPr lang="en-US" altLang="ko-KR" dirty="0" smtClean="0"/>
              <a:t>normalization) </a:t>
            </a:r>
            <a:r>
              <a:rPr lang="ko-KR" altLang="en-US" dirty="0" smtClean="0"/>
              <a:t>처리하는</a:t>
            </a:r>
            <a:r>
              <a:rPr lang="en-US" altLang="ko-KR" dirty="0" smtClean="0"/>
              <a:t> </a:t>
            </a:r>
            <a:r>
              <a:rPr lang="ko-KR" altLang="en-US" dirty="0" smtClean="0"/>
              <a:t>함수이고 동일한 값이 나오면 </a:t>
            </a:r>
            <a:r>
              <a:rPr lang="en-US" altLang="ko-KR" dirty="0" smtClean="0"/>
              <a:t>encode </a:t>
            </a:r>
            <a:r>
              <a:rPr lang="ko-KR" altLang="en-US" dirty="0" smtClean="0"/>
              <a:t>후 값을 비교하면 됨</a:t>
            </a:r>
            <a:endParaRPr lang="en-US" altLang="ko-KR" dirty="0"/>
          </a:p>
        </p:txBody>
      </p:sp>
      <p:pic>
        <p:nvPicPr>
          <p:cNvPr id="870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501008"/>
            <a:ext cx="612457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54322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Unicodedata</a:t>
            </a:r>
            <a:r>
              <a:rPr lang="en-US" altLang="ko-KR" dirty="0" smtClean="0"/>
              <a:t> : normalize</a:t>
            </a:r>
            <a:r>
              <a:rPr lang="ko-KR" altLang="en-US" dirty="0" smtClean="0"/>
              <a:t>예시</a:t>
            </a:r>
            <a:endParaRPr lang="ko-KR" altLang="en-US" dirty="0"/>
          </a:p>
        </p:txBody>
      </p:sp>
      <p:pic>
        <p:nvPicPr>
          <p:cNvPr id="90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157" y="3182145"/>
            <a:ext cx="5003211"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867136"/>
            <a:ext cx="6624736"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9552" y="5644442"/>
            <a:ext cx="2088232" cy="923330"/>
          </a:xfrm>
          <a:prstGeom prst="rect">
            <a:avLst/>
          </a:prstGeom>
          <a:noFill/>
        </p:spPr>
        <p:txBody>
          <a:bodyPr wrap="square" rtlCol="0">
            <a:spAutoFit/>
          </a:bodyPr>
          <a:lstStyle/>
          <a:p>
            <a:r>
              <a:rPr lang="en-US" altLang="ko-KR" dirty="0" smtClean="0"/>
              <a:t>NFD</a:t>
            </a:r>
            <a:r>
              <a:rPr lang="ko-KR" altLang="en-US" dirty="0" smtClean="0"/>
              <a:t>로 분리해서 </a:t>
            </a:r>
            <a:r>
              <a:rPr lang="en-US" altLang="ko-KR" dirty="0" smtClean="0"/>
              <a:t>2</a:t>
            </a:r>
            <a:r>
              <a:rPr lang="ko-KR" altLang="en-US" dirty="0" smtClean="0"/>
              <a:t>개의 문자코드를 표시</a:t>
            </a:r>
            <a:endParaRPr lang="ko-KR" altLang="en-US" dirty="0"/>
          </a:p>
        </p:txBody>
      </p:sp>
    </p:spTree>
    <p:extLst>
      <p:ext uri="{BB962C8B-B14F-4D97-AF65-F5344CB8AC3E}">
        <p14:creationId xmlns:p14="http://schemas.microsoft.com/office/powerpoint/2010/main" val="35732691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Normalization Form D (</a:t>
            </a:r>
            <a:r>
              <a:rPr lang="en-US" altLang="ko-KR" dirty="0" smtClean="0"/>
              <a:t>NFD)</a:t>
            </a:r>
            <a:endParaRPr lang="ko-KR" altLang="en-US"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lnSpc>
                <a:spcPct val="120000"/>
              </a:lnSpc>
              <a:buNone/>
            </a:pPr>
            <a:r>
              <a:rPr lang="ko-KR" altLang="en-US" dirty="0"/>
              <a:t>정준 분해 </a:t>
            </a:r>
            <a:r>
              <a:rPr lang="en-US" altLang="ko-KR" dirty="0"/>
              <a:t>Canonical Decomposition</a:t>
            </a:r>
          </a:p>
        </p:txBody>
      </p:sp>
      <p:pic>
        <p:nvPicPr>
          <p:cNvPr id="737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068960"/>
            <a:ext cx="7067550"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547373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NFD</a:t>
            </a:r>
            <a:r>
              <a:rPr lang="en-US" altLang="ko-KR" dirty="0"/>
              <a:t> </a:t>
            </a:r>
            <a:r>
              <a:rPr lang="ko-KR" altLang="en-US" dirty="0" smtClean="0"/>
              <a:t>예</a:t>
            </a:r>
            <a:r>
              <a:rPr lang="ko-KR" altLang="en-US" dirty="0"/>
              <a:t>시</a:t>
            </a:r>
          </a:p>
        </p:txBody>
      </p:sp>
      <p:sp>
        <p:nvSpPr>
          <p:cNvPr id="24" name="내용 개체 틀 2"/>
          <p:cNvSpPr>
            <a:spLocks noGrp="1"/>
          </p:cNvSpPr>
          <p:nvPr>
            <p:ph sz="quarter" idx="1"/>
          </p:nvPr>
        </p:nvSpPr>
        <p:spPr>
          <a:xfrm>
            <a:off x="457200" y="1628800"/>
            <a:ext cx="8229600" cy="1368152"/>
          </a:xfrm>
        </p:spPr>
        <p:txBody>
          <a:bodyPr>
            <a:normAutofit/>
          </a:bodyPr>
          <a:lstStyle/>
          <a:p>
            <a:pPr marL="0" indent="0">
              <a:lnSpc>
                <a:spcPct val="120000"/>
              </a:lnSpc>
              <a:buNone/>
            </a:pPr>
            <a:r>
              <a:rPr lang="en-US" altLang="ko-KR" dirty="0" smtClean="0"/>
              <a:t>Normalize</a:t>
            </a:r>
            <a:r>
              <a:rPr lang="ko-KR" altLang="en-US" dirty="0" smtClean="0"/>
              <a:t>를 처리하면 실제 문자가 분리됨</a:t>
            </a:r>
            <a:endParaRPr lang="en-US" altLang="ko-KR" dirty="0"/>
          </a:p>
        </p:txBody>
      </p:sp>
      <p:pic>
        <p:nvPicPr>
          <p:cNvPr id="849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068960"/>
            <a:ext cx="4248472"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62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4576" y="2454597"/>
            <a:ext cx="3895725" cy="422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98703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Normalization Form C (NFC)</a:t>
            </a:r>
          </a:p>
        </p:txBody>
      </p:sp>
      <p:sp>
        <p:nvSpPr>
          <p:cNvPr id="24" name="내용 개체 틀 2"/>
          <p:cNvSpPr>
            <a:spLocks noGrp="1"/>
          </p:cNvSpPr>
          <p:nvPr>
            <p:ph sz="quarter" idx="1"/>
          </p:nvPr>
        </p:nvSpPr>
        <p:spPr>
          <a:xfrm>
            <a:off x="457200" y="1628800"/>
            <a:ext cx="8229600" cy="1368152"/>
          </a:xfrm>
        </p:spPr>
        <p:txBody>
          <a:bodyPr>
            <a:normAutofit lnSpcReduction="10000"/>
          </a:bodyPr>
          <a:lstStyle/>
          <a:p>
            <a:pPr marL="0" indent="0">
              <a:buNone/>
            </a:pPr>
            <a:r>
              <a:rPr lang="ko-KR" altLang="en-US" dirty="0"/>
              <a:t>정준 분해한 뒤에</a:t>
            </a:r>
            <a:r>
              <a:rPr lang="en-US" altLang="ko-KR" dirty="0"/>
              <a:t>, </a:t>
            </a:r>
            <a:r>
              <a:rPr lang="ko-KR" altLang="en-US" dirty="0"/>
              <a:t>다시 정준 결합 </a:t>
            </a:r>
            <a:r>
              <a:rPr lang="en-US" altLang="ko-KR" dirty="0"/>
              <a:t>Canonical Decomposition, followed by Canonical Composition</a:t>
            </a:r>
          </a:p>
        </p:txBody>
      </p:sp>
      <p:pic>
        <p:nvPicPr>
          <p:cNvPr id="747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397" y="3501008"/>
            <a:ext cx="7267575"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008783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NFC </a:t>
            </a:r>
            <a:r>
              <a:rPr lang="ko-KR" altLang="en-US" dirty="0" smtClean="0"/>
              <a:t>예시</a:t>
            </a:r>
            <a:endParaRPr lang="en-US" altLang="ko-KR" dirty="0"/>
          </a:p>
        </p:txBody>
      </p:sp>
      <p:sp>
        <p:nvSpPr>
          <p:cNvPr id="24" name="내용 개체 틀 2"/>
          <p:cNvSpPr>
            <a:spLocks noGrp="1"/>
          </p:cNvSpPr>
          <p:nvPr>
            <p:ph sz="quarter" idx="1"/>
          </p:nvPr>
        </p:nvSpPr>
        <p:spPr>
          <a:xfrm>
            <a:off x="457200" y="1628800"/>
            <a:ext cx="8229600" cy="1368152"/>
          </a:xfrm>
        </p:spPr>
        <p:txBody>
          <a:bodyPr>
            <a:normAutofit lnSpcReduction="10000"/>
          </a:bodyPr>
          <a:lstStyle/>
          <a:p>
            <a:pPr marL="0" indent="0">
              <a:buNone/>
            </a:pPr>
            <a:r>
              <a:rPr lang="ko-KR" altLang="en-US" dirty="0"/>
              <a:t>정준 분해한 뒤에</a:t>
            </a:r>
            <a:r>
              <a:rPr lang="en-US" altLang="ko-KR" dirty="0"/>
              <a:t>, </a:t>
            </a:r>
            <a:r>
              <a:rPr lang="ko-KR" altLang="en-US" dirty="0"/>
              <a:t>다시 정준 결합 </a:t>
            </a:r>
            <a:r>
              <a:rPr lang="en-US" altLang="ko-KR" dirty="0"/>
              <a:t>Canonical Decomposition, followed by Canonical Composition</a:t>
            </a:r>
          </a:p>
        </p:txBody>
      </p:sp>
      <p:pic>
        <p:nvPicPr>
          <p:cNvPr id="860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068960"/>
            <a:ext cx="4464496" cy="3491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51418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Normalization Form KD (NFKD)</a:t>
            </a:r>
          </a:p>
        </p:txBody>
      </p:sp>
      <p:sp>
        <p:nvSpPr>
          <p:cNvPr id="24" name="내용 개체 틀 2"/>
          <p:cNvSpPr>
            <a:spLocks noGrp="1"/>
          </p:cNvSpPr>
          <p:nvPr>
            <p:ph sz="quarter" idx="1"/>
          </p:nvPr>
        </p:nvSpPr>
        <p:spPr>
          <a:xfrm>
            <a:off x="457200" y="1628800"/>
            <a:ext cx="8229600" cy="1368152"/>
          </a:xfrm>
        </p:spPr>
        <p:txBody>
          <a:bodyPr>
            <a:normAutofit/>
          </a:bodyPr>
          <a:lstStyle/>
          <a:p>
            <a:pPr marL="0" indent="0">
              <a:buNone/>
            </a:pPr>
            <a:r>
              <a:rPr lang="ko-KR" altLang="en-US" dirty="0"/>
              <a:t>호환 분해 </a:t>
            </a:r>
            <a:r>
              <a:rPr lang="en-US" altLang="ko-KR" dirty="0"/>
              <a:t>Compatibility Decomposition</a:t>
            </a:r>
          </a:p>
        </p:txBody>
      </p:sp>
      <p:pic>
        <p:nvPicPr>
          <p:cNvPr id="819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3" y="3501008"/>
            <a:ext cx="4392488"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3396232"/>
            <a:ext cx="4029075"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324032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Normalization Form KC (NFKC)</a:t>
            </a:r>
          </a:p>
        </p:txBody>
      </p:sp>
      <p:sp>
        <p:nvSpPr>
          <p:cNvPr id="24" name="내용 개체 틀 2"/>
          <p:cNvSpPr>
            <a:spLocks noGrp="1"/>
          </p:cNvSpPr>
          <p:nvPr>
            <p:ph sz="quarter" idx="1"/>
          </p:nvPr>
        </p:nvSpPr>
        <p:spPr>
          <a:xfrm>
            <a:off x="457200" y="1628800"/>
            <a:ext cx="8229600" cy="1368152"/>
          </a:xfrm>
        </p:spPr>
        <p:txBody>
          <a:bodyPr>
            <a:normAutofit lnSpcReduction="10000"/>
          </a:bodyPr>
          <a:lstStyle/>
          <a:p>
            <a:pPr marL="0" indent="0">
              <a:buNone/>
            </a:pPr>
            <a:r>
              <a:rPr lang="ko-KR" altLang="en-US" dirty="0"/>
              <a:t>호환 분해한 뒤</a:t>
            </a:r>
            <a:r>
              <a:rPr lang="en-US" altLang="ko-KR" dirty="0"/>
              <a:t>, </a:t>
            </a:r>
            <a:r>
              <a:rPr lang="ko-KR" altLang="en-US" dirty="0"/>
              <a:t>다시 정준 결합 </a:t>
            </a:r>
            <a:r>
              <a:rPr lang="en-US" altLang="ko-KR" dirty="0"/>
              <a:t>Compatibility Decomposition, followed by Canonical Composition</a:t>
            </a:r>
          </a:p>
        </p:txBody>
      </p:sp>
      <p:pic>
        <p:nvPicPr>
          <p:cNvPr id="829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717032"/>
            <a:ext cx="4032447"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9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3288406"/>
            <a:ext cx="3739902" cy="2876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1116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a:t>  </a:t>
            </a:r>
            <a:r>
              <a:rPr lang="en-US" altLang="ko-KR" dirty="0" smtClean="0"/>
              <a:t>ASCII, UNICODE</a:t>
            </a:r>
            <a:endParaRPr lang="en-US" altLang="ko-KR" dirty="0"/>
          </a:p>
        </p:txBody>
      </p:sp>
      <p:sp>
        <p:nvSpPr>
          <p:cNvPr id="8" name="내용 개체 틀 2"/>
          <p:cNvSpPr txBox="1">
            <a:spLocks/>
          </p:cNvSpPr>
          <p:nvPr/>
        </p:nvSpPr>
        <p:spPr>
          <a:xfrm>
            <a:off x="457200" y="1628800"/>
            <a:ext cx="8229600" cy="4464496"/>
          </a:xfrm>
          <a:prstGeom prst="rect">
            <a:avLst/>
          </a:prstGeom>
        </p:spPr>
        <p:txBody>
          <a:bodyPr vert="horz">
            <a:normAutofit fontScale="77500" lnSpcReduction="20000"/>
          </a:bodyPr>
          <a:lstStyle>
            <a:lvl1pPr marL="320040" indent="-320040" algn="l" rtl="0" eaLnBrk="1" latinLnBrk="1"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1"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1"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1"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1"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1"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1"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1"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1"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ct val="170000"/>
              </a:lnSpc>
              <a:buNone/>
            </a:pPr>
            <a:r>
              <a:rPr lang="en-US" altLang="ko-KR" sz="3300" dirty="0" smtClean="0"/>
              <a:t>ASCII</a:t>
            </a:r>
            <a:r>
              <a:rPr lang="ko-KR" altLang="en-US" sz="3300" dirty="0"/>
              <a:t>와 같이 더 이상의 문자가 추가될 수 없기도 하고</a:t>
            </a:r>
            <a:r>
              <a:rPr lang="en-US" altLang="ko-KR" sz="3300" dirty="0" smtClean="0"/>
              <a:t>,</a:t>
            </a:r>
          </a:p>
          <a:p>
            <a:pPr marL="777240" lvl="1" indent="-457200">
              <a:lnSpc>
                <a:spcPct val="170000"/>
              </a:lnSpc>
              <a:buFont typeface="Wingdings" panose="05000000000000000000" pitchFamily="2" charset="2"/>
              <a:buChar char="§"/>
            </a:pPr>
            <a:r>
              <a:rPr lang="en-US" altLang="ko-KR" sz="3000" dirty="0" smtClean="0"/>
              <a:t>1</a:t>
            </a:r>
            <a:r>
              <a:rPr lang="ko-KR" altLang="en-US" sz="3000" dirty="0"/>
              <a:t>바이트만으로 표현되는 경우는 </a:t>
            </a:r>
            <a:r>
              <a:rPr lang="en-US" altLang="ko-KR" sz="3000" dirty="0"/>
              <a:t>SBCS(Single Byte Character Set)</a:t>
            </a:r>
            <a:r>
              <a:rPr lang="ko-KR" altLang="en-US" sz="3000" dirty="0"/>
              <a:t>이라고 한다</a:t>
            </a:r>
            <a:r>
              <a:rPr lang="en-US" altLang="ko-KR" sz="3000" dirty="0"/>
              <a:t>.</a:t>
            </a:r>
          </a:p>
          <a:p>
            <a:pPr marL="0" indent="0">
              <a:lnSpc>
                <a:spcPct val="170000"/>
              </a:lnSpc>
              <a:buNone/>
            </a:pPr>
            <a:r>
              <a:rPr lang="en-US" altLang="ko-KR" sz="3300" dirty="0"/>
              <a:t> </a:t>
            </a:r>
            <a:r>
              <a:rPr lang="ko-KR" altLang="en-US" sz="3300" dirty="0" smtClean="0"/>
              <a:t>유니코드</a:t>
            </a:r>
            <a:r>
              <a:rPr lang="en-US" altLang="ko-KR" sz="3300" dirty="0" smtClean="0"/>
              <a:t>(UNICODE)</a:t>
            </a:r>
            <a:r>
              <a:rPr lang="ko-KR" altLang="en-US" sz="3300" dirty="0" smtClean="0"/>
              <a:t>와 </a:t>
            </a:r>
            <a:r>
              <a:rPr lang="ko-KR" altLang="en-US" sz="3300" dirty="0"/>
              <a:t>같이 문자가 계속 </a:t>
            </a:r>
            <a:r>
              <a:rPr lang="ko-KR" altLang="en-US" sz="3300" dirty="0" smtClean="0"/>
              <a:t>추가</a:t>
            </a:r>
            <a:endParaRPr lang="en-US" altLang="ko-KR" sz="3300" dirty="0"/>
          </a:p>
          <a:p>
            <a:pPr marL="777240" lvl="1" indent="-457200">
              <a:lnSpc>
                <a:spcPct val="170000"/>
              </a:lnSpc>
              <a:buFont typeface="Wingdings" panose="05000000000000000000" pitchFamily="2" charset="2"/>
              <a:buChar char="§"/>
            </a:pPr>
            <a:r>
              <a:rPr lang="ko-KR" altLang="en-US" sz="3000" dirty="0" smtClean="0"/>
              <a:t>하나의 </a:t>
            </a:r>
            <a:r>
              <a:rPr lang="ko-KR" altLang="en-US" sz="3000" dirty="0"/>
              <a:t>글자를 표현할 때 여러 바이트가 조합될 수 있는 문자 세트를 </a:t>
            </a:r>
            <a:r>
              <a:rPr lang="en-US" altLang="ko-KR" sz="3000" dirty="0"/>
              <a:t>MBCS(Multi-Byte Character Set</a:t>
            </a:r>
            <a:r>
              <a:rPr lang="en-US" altLang="ko-KR" sz="3000" dirty="0" smtClean="0"/>
              <a:t>)</a:t>
            </a:r>
            <a:endParaRPr lang="en-US" altLang="ko-KR" sz="3200" dirty="0"/>
          </a:p>
        </p:txBody>
      </p:sp>
    </p:spTree>
    <p:extLst>
      <p:ext uri="{BB962C8B-B14F-4D97-AF65-F5344CB8AC3E}">
        <p14:creationId xmlns:p14="http://schemas.microsoft.com/office/powerpoint/2010/main" val="322669693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smtClean="0"/>
              <a:t>Unicode decomposition</a:t>
            </a:r>
            <a:endParaRPr lang="en-US" altLang="ko-KR" dirty="0"/>
          </a:p>
        </p:txBody>
      </p:sp>
    </p:spTree>
    <p:extLst>
      <p:ext uri="{BB962C8B-B14F-4D97-AF65-F5344CB8AC3E}">
        <p14:creationId xmlns:p14="http://schemas.microsoft.com/office/powerpoint/2010/main" val="314431813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decomposition</a:t>
            </a:r>
            <a:endParaRPr lang="en-US" altLang="ko-KR" dirty="0"/>
          </a:p>
        </p:txBody>
      </p:sp>
      <p:sp>
        <p:nvSpPr>
          <p:cNvPr id="24" name="내용 개체 틀 2"/>
          <p:cNvSpPr>
            <a:spLocks noGrp="1"/>
          </p:cNvSpPr>
          <p:nvPr>
            <p:ph sz="quarter" idx="1"/>
          </p:nvPr>
        </p:nvSpPr>
        <p:spPr>
          <a:xfrm>
            <a:off x="457200" y="1628800"/>
            <a:ext cx="8229600" cy="1368152"/>
          </a:xfrm>
        </p:spPr>
        <p:txBody>
          <a:bodyPr>
            <a:normAutofit lnSpcReduction="10000"/>
          </a:bodyPr>
          <a:lstStyle/>
          <a:p>
            <a:pPr marL="0" indent="0">
              <a:buNone/>
            </a:pPr>
            <a:r>
              <a:rPr lang="ko-KR" altLang="en-US" dirty="0" smtClean="0"/>
              <a:t>유니코드에는 </a:t>
            </a:r>
            <a:r>
              <a:rPr lang="en-US" altLang="ko-KR" dirty="0" err="1" smtClean="0"/>
              <a:t>Precomposed</a:t>
            </a:r>
            <a:r>
              <a:rPr lang="en-US" altLang="ko-KR" dirty="0" smtClean="0"/>
              <a:t> </a:t>
            </a:r>
            <a:r>
              <a:rPr lang="en-US" altLang="ko-KR" dirty="0"/>
              <a:t>verses Decomposed </a:t>
            </a:r>
            <a:r>
              <a:rPr lang="en-US" altLang="ko-KR" dirty="0" smtClean="0"/>
              <a:t>Characters </a:t>
            </a:r>
            <a:r>
              <a:rPr lang="ko-KR" altLang="en-US" dirty="0" smtClean="0"/>
              <a:t>들이 존재해서 이를 분해</a:t>
            </a:r>
            <a:endParaRPr lang="en-US" altLang="ko-KR" dirty="0"/>
          </a:p>
        </p:txBody>
      </p:sp>
      <p:pic>
        <p:nvPicPr>
          <p:cNvPr id="911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663" y="2892896"/>
            <a:ext cx="6121400" cy="3769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578539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 </a:t>
            </a:r>
            <a:r>
              <a:rPr lang="en-US" altLang="ko-KR" dirty="0" err="1"/>
              <a:t>u</a:t>
            </a:r>
            <a:r>
              <a:rPr lang="en-US" altLang="ko-KR" dirty="0" err="1" smtClean="0"/>
              <a:t>nicodedata</a:t>
            </a:r>
            <a:r>
              <a:rPr lang="en-US" altLang="ko-KR" dirty="0" smtClean="0"/>
              <a:t> : decomposition</a:t>
            </a:r>
            <a:endParaRPr lang="en-US" altLang="ko-KR"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buNone/>
            </a:pPr>
            <a:r>
              <a:rPr lang="ko-KR" altLang="en-US" dirty="0" smtClean="0"/>
              <a:t>미리 정해진 </a:t>
            </a:r>
            <a:r>
              <a:rPr lang="en-US" altLang="ko-KR" dirty="0" err="1" smtClean="0"/>
              <a:t>unicode</a:t>
            </a:r>
            <a:r>
              <a:rPr lang="ko-KR" altLang="en-US" dirty="0" smtClean="0"/>
              <a:t>를 찾아 </a:t>
            </a:r>
            <a:r>
              <a:rPr lang="en-US" altLang="ko-KR" dirty="0" smtClean="0"/>
              <a:t>Decomposition</a:t>
            </a:r>
            <a:r>
              <a:rPr lang="ko-KR" altLang="en-US" dirty="0" smtClean="0"/>
              <a:t>한 것을 </a:t>
            </a:r>
            <a:r>
              <a:rPr lang="ko-KR" altLang="en-US" dirty="0" err="1" smtClean="0"/>
              <a:t>매핑해서</a:t>
            </a:r>
            <a:r>
              <a:rPr lang="ko-KR" altLang="en-US" dirty="0" smtClean="0"/>
              <a:t> 처리하는 함수</a:t>
            </a:r>
            <a:endParaRPr lang="en-US" altLang="ko-KR" dirty="0"/>
          </a:p>
        </p:txBody>
      </p:sp>
      <p:pic>
        <p:nvPicPr>
          <p:cNvPr id="931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501008"/>
            <a:ext cx="8305800"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064328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decomposition </a:t>
            </a:r>
            <a:r>
              <a:rPr lang="ko-KR" altLang="en-US" dirty="0" smtClean="0"/>
              <a:t>예시</a:t>
            </a:r>
            <a:r>
              <a:rPr lang="en-US" altLang="ko-KR" dirty="0" smtClean="0"/>
              <a:t>: </a:t>
            </a:r>
            <a:r>
              <a:rPr lang="ko-KR" altLang="en-US" dirty="0" smtClean="0"/>
              <a:t>그리스어</a:t>
            </a:r>
            <a:endParaRPr lang="en-US" altLang="ko-KR"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buNone/>
            </a:pPr>
            <a:r>
              <a:rPr lang="ko-KR" altLang="en-US" dirty="0" smtClean="0"/>
              <a:t>미리 정해진 </a:t>
            </a:r>
            <a:r>
              <a:rPr lang="en-US" altLang="ko-KR" dirty="0" err="1" smtClean="0"/>
              <a:t>unicode</a:t>
            </a:r>
            <a:r>
              <a:rPr lang="ko-KR" altLang="en-US" dirty="0" smtClean="0"/>
              <a:t>를 찾아 </a:t>
            </a:r>
            <a:r>
              <a:rPr lang="en-US" altLang="ko-KR" dirty="0" smtClean="0"/>
              <a:t>Decomposition</a:t>
            </a:r>
            <a:r>
              <a:rPr lang="ko-KR" altLang="en-US" dirty="0" smtClean="0"/>
              <a:t>한 후에 </a:t>
            </a:r>
            <a:r>
              <a:rPr lang="en-US" altLang="ko-KR" dirty="0" err="1" smtClean="0"/>
              <a:t>str</a:t>
            </a:r>
            <a:r>
              <a:rPr lang="ko-KR" altLang="en-US" dirty="0" smtClean="0"/>
              <a:t>로 리턴</a:t>
            </a:r>
            <a:endParaRPr lang="en-US" altLang="ko-KR" dirty="0"/>
          </a:p>
        </p:txBody>
      </p:sp>
      <p:pic>
        <p:nvPicPr>
          <p:cNvPr id="890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564904"/>
            <a:ext cx="4824536"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95824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decomposition </a:t>
            </a:r>
            <a:r>
              <a:rPr lang="ko-KR" altLang="en-US" dirty="0" smtClean="0"/>
              <a:t>예시</a:t>
            </a:r>
            <a:r>
              <a:rPr lang="en-US" altLang="ko-KR" dirty="0" smtClean="0"/>
              <a:t>: </a:t>
            </a:r>
            <a:r>
              <a:rPr lang="ko-KR" altLang="en-US" dirty="0" smtClean="0"/>
              <a:t>일본어</a:t>
            </a:r>
            <a:endParaRPr lang="en-US" altLang="ko-KR"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buNone/>
            </a:pPr>
            <a:r>
              <a:rPr lang="ko-KR" altLang="en-US" dirty="0" smtClean="0"/>
              <a:t>미리 정해진 </a:t>
            </a:r>
            <a:r>
              <a:rPr lang="en-US" altLang="ko-KR" dirty="0" err="1" smtClean="0"/>
              <a:t>unicode</a:t>
            </a:r>
            <a:r>
              <a:rPr lang="ko-KR" altLang="en-US" dirty="0" smtClean="0"/>
              <a:t>를 찾아 </a:t>
            </a:r>
            <a:r>
              <a:rPr lang="en-US" altLang="ko-KR" dirty="0" smtClean="0"/>
              <a:t>Decomposition</a:t>
            </a:r>
            <a:r>
              <a:rPr lang="ko-KR" altLang="en-US" dirty="0" smtClean="0"/>
              <a:t>한 후에 </a:t>
            </a:r>
            <a:r>
              <a:rPr lang="en-US" altLang="ko-KR" dirty="0" err="1" smtClean="0"/>
              <a:t>str</a:t>
            </a:r>
            <a:r>
              <a:rPr lang="ko-KR" altLang="en-US" dirty="0" smtClean="0"/>
              <a:t>로 리턴</a:t>
            </a:r>
            <a:endParaRPr lang="en-US" altLang="ko-KR"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856" y="3501008"/>
            <a:ext cx="5597472" cy="3029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6856" y="2636912"/>
            <a:ext cx="5525464"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379563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 </a:t>
            </a:r>
            <a:r>
              <a:rPr lang="en-US" altLang="ko-KR" dirty="0" err="1"/>
              <a:t>u</a:t>
            </a:r>
            <a:r>
              <a:rPr lang="en-US" altLang="ko-KR" dirty="0" err="1" smtClean="0"/>
              <a:t>nicodedata</a:t>
            </a:r>
            <a:r>
              <a:rPr lang="en-US" altLang="ko-KR" dirty="0" smtClean="0"/>
              <a:t> : combining </a:t>
            </a:r>
            <a:endParaRPr lang="en-US" altLang="ko-KR"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buNone/>
            </a:pPr>
            <a:r>
              <a:rPr lang="ko-KR" altLang="en-US" dirty="0" smtClean="0"/>
              <a:t>미리 정해진 </a:t>
            </a:r>
            <a:r>
              <a:rPr lang="en-US" altLang="ko-KR" dirty="0" err="1" smtClean="0"/>
              <a:t>unicode</a:t>
            </a:r>
            <a:r>
              <a:rPr lang="ko-KR" altLang="en-US" dirty="0" smtClean="0"/>
              <a:t>를 찾아 </a:t>
            </a:r>
            <a:r>
              <a:rPr lang="en-US" altLang="ko-KR" dirty="0" smtClean="0"/>
              <a:t>combining</a:t>
            </a:r>
            <a:r>
              <a:rPr lang="ko-KR" altLang="en-US" dirty="0" smtClean="0"/>
              <a:t>한 것을 확인해서 값을 보냄</a:t>
            </a:r>
            <a:endParaRPr lang="en-US" altLang="ko-KR" dirty="0"/>
          </a:p>
        </p:txBody>
      </p:sp>
      <p:pic>
        <p:nvPicPr>
          <p:cNvPr id="942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8" y="3573016"/>
            <a:ext cx="793432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14741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 </a:t>
            </a:r>
            <a:r>
              <a:rPr lang="en-US" altLang="ko-KR" dirty="0" err="1"/>
              <a:t>u</a:t>
            </a:r>
            <a:r>
              <a:rPr lang="en-US" altLang="ko-KR" dirty="0" err="1" smtClean="0"/>
              <a:t>nicodedata</a:t>
            </a:r>
            <a:r>
              <a:rPr lang="en-US" altLang="ko-KR" dirty="0" smtClean="0"/>
              <a:t> : combining </a:t>
            </a:r>
            <a:r>
              <a:rPr lang="ko-KR" altLang="en-US" dirty="0" smtClean="0"/>
              <a:t>예시</a:t>
            </a:r>
            <a:r>
              <a:rPr lang="en-US" altLang="ko-KR" dirty="0" smtClean="0"/>
              <a:t>1</a:t>
            </a:r>
            <a:endParaRPr lang="en-US" altLang="ko-KR"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buNone/>
            </a:pPr>
            <a:r>
              <a:rPr lang="ko-KR" altLang="en-US" dirty="0" smtClean="0"/>
              <a:t>미리 정해진 </a:t>
            </a:r>
            <a:r>
              <a:rPr lang="en-US" altLang="ko-KR" dirty="0" err="1" smtClean="0"/>
              <a:t>unicode</a:t>
            </a:r>
            <a:r>
              <a:rPr lang="ko-KR" altLang="en-US" dirty="0" smtClean="0"/>
              <a:t>를 찾아 </a:t>
            </a:r>
            <a:r>
              <a:rPr lang="en-US" altLang="ko-KR" dirty="0" smtClean="0"/>
              <a:t>combining </a:t>
            </a:r>
            <a:r>
              <a:rPr lang="ko-KR" altLang="en-US" dirty="0" smtClean="0"/>
              <a:t>여부 확인</a:t>
            </a:r>
            <a:endParaRPr lang="en-US" altLang="ko-KR" dirty="0"/>
          </a:p>
        </p:txBody>
      </p:sp>
      <p:pic>
        <p:nvPicPr>
          <p:cNvPr id="921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754" y="2780928"/>
            <a:ext cx="3981450"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44124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 </a:t>
            </a:r>
            <a:r>
              <a:rPr lang="en-US" altLang="ko-KR" dirty="0" err="1"/>
              <a:t>u</a:t>
            </a:r>
            <a:r>
              <a:rPr lang="en-US" altLang="ko-KR" dirty="0" err="1" smtClean="0"/>
              <a:t>nicodedata</a:t>
            </a:r>
            <a:r>
              <a:rPr lang="en-US" altLang="ko-KR" dirty="0" smtClean="0"/>
              <a:t> : combining </a:t>
            </a:r>
            <a:r>
              <a:rPr lang="ko-KR" altLang="en-US" dirty="0" smtClean="0"/>
              <a:t>예시</a:t>
            </a:r>
            <a:r>
              <a:rPr lang="en-US" altLang="ko-KR" dirty="0" smtClean="0"/>
              <a:t>2</a:t>
            </a:r>
            <a:endParaRPr lang="en-US" altLang="ko-KR"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buNone/>
            </a:pPr>
            <a:r>
              <a:rPr lang="ko-KR" altLang="en-US" dirty="0"/>
              <a:t>미리 정해진 </a:t>
            </a:r>
            <a:r>
              <a:rPr lang="en-US" altLang="ko-KR" dirty="0" err="1"/>
              <a:t>unicode</a:t>
            </a:r>
            <a:r>
              <a:rPr lang="ko-KR" altLang="en-US" dirty="0"/>
              <a:t>를 찾아 </a:t>
            </a:r>
            <a:r>
              <a:rPr lang="en-US" altLang="ko-KR" dirty="0"/>
              <a:t>combining </a:t>
            </a:r>
            <a:r>
              <a:rPr lang="ko-KR" altLang="en-US" dirty="0"/>
              <a:t>여부 확인</a:t>
            </a:r>
            <a:endParaRPr lang="en-US" altLang="ko-KR" dirty="0"/>
          </a:p>
        </p:txBody>
      </p:sp>
      <p:pic>
        <p:nvPicPr>
          <p:cNvPr id="952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3429000"/>
            <a:ext cx="3714750"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802061"/>
            <a:ext cx="4824536" cy="3769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615988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Autofit/>
          </a:bodyPr>
          <a:lstStyle/>
          <a:p>
            <a:pPr algn="ctr"/>
            <a:r>
              <a:rPr lang="en-US" altLang="ko-KR" sz="5400" dirty="0" err="1" smtClean="0"/>
              <a:t>Unicode</a:t>
            </a:r>
            <a:r>
              <a:rPr lang="en-US" altLang="ko-KR" sz="5400" dirty="0" err="1" smtClean="0"/>
              <a:t>data</a:t>
            </a:r>
            <a:r>
              <a:rPr lang="en-US" altLang="ko-KR" sz="5400" dirty="0" smtClean="0"/>
              <a:t/>
            </a:r>
            <a:br>
              <a:rPr lang="en-US" altLang="ko-KR" sz="5400" dirty="0" smtClean="0"/>
            </a:br>
            <a:r>
              <a:rPr lang="ko-KR" altLang="en-US" sz="5400" dirty="0" smtClean="0"/>
              <a:t>기타 함수</a:t>
            </a:r>
            <a:r>
              <a:rPr lang="en-US" altLang="ko-KR" sz="5400" dirty="0" smtClean="0"/>
              <a:t/>
            </a:r>
            <a:br>
              <a:rPr lang="en-US" altLang="ko-KR" sz="5400" dirty="0" smtClean="0"/>
            </a:br>
            <a:endParaRPr lang="ko-KR" altLang="en-US" sz="5400" dirty="0"/>
          </a:p>
        </p:txBody>
      </p:sp>
    </p:spTree>
    <p:extLst>
      <p:ext uri="{BB962C8B-B14F-4D97-AF65-F5344CB8AC3E}">
        <p14:creationId xmlns:p14="http://schemas.microsoft.com/office/powerpoint/2010/main" val="385267011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 </a:t>
            </a:r>
            <a:r>
              <a:rPr lang="en-US" altLang="ko-KR" dirty="0" err="1"/>
              <a:t>u</a:t>
            </a:r>
            <a:r>
              <a:rPr lang="en-US" altLang="ko-KR" dirty="0" err="1" smtClean="0"/>
              <a:t>nicodedata</a:t>
            </a:r>
            <a:r>
              <a:rPr lang="en-US" altLang="ko-KR" dirty="0" smtClean="0"/>
              <a:t> </a:t>
            </a:r>
            <a:r>
              <a:rPr lang="en-US" altLang="ko-KR" dirty="0" smtClean="0"/>
              <a:t>: version</a:t>
            </a:r>
            <a:endParaRPr lang="en-US" altLang="ko-KR"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buNone/>
            </a:pPr>
            <a:r>
              <a:rPr lang="ko-KR" altLang="en-US" dirty="0" smtClean="0"/>
              <a:t>유니코드 버전 확인</a:t>
            </a:r>
            <a:endParaRPr lang="en-US" altLang="ko-KR"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3284984"/>
            <a:ext cx="4533900"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6911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ko-KR" altLang="en-US" dirty="0"/>
              <a:t>문자 </a:t>
            </a:r>
            <a:r>
              <a:rPr lang="ko-KR" altLang="en-US" dirty="0" err="1"/>
              <a:t>인코딩</a:t>
            </a:r>
            <a:r>
              <a:rPr lang="ko-KR" altLang="en-US" dirty="0"/>
              <a:t> 형태</a:t>
            </a:r>
            <a:endParaRPr lang="en-US" altLang="ko-KR" dirty="0"/>
          </a:p>
        </p:txBody>
      </p:sp>
    </p:spTree>
    <p:extLst>
      <p:ext uri="{BB962C8B-B14F-4D97-AF65-F5344CB8AC3E}">
        <p14:creationId xmlns:p14="http://schemas.microsoft.com/office/powerpoint/2010/main" val="425018740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a:t> </a:t>
            </a:r>
            <a:r>
              <a:rPr lang="en-US" altLang="ko-KR" dirty="0" smtClean="0"/>
              <a:t>decimal/</a:t>
            </a:r>
            <a:r>
              <a:rPr lang="en-US" altLang="ko-KR" dirty="0" smtClean="0"/>
              <a:t>digit/numeric</a:t>
            </a:r>
            <a:endParaRPr lang="en-US" altLang="ko-KR"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buNone/>
            </a:pPr>
            <a:r>
              <a:rPr lang="ko-KR" altLang="en-US" dirty="0" smtClean="0"/>
              <a:t>한자의 숫자도 </a:t>
            </a:r>
            <a:r>
              <a:rPr lang="en-US" altLang="ko-KR" dirty="0" smtClean="0"/>
              <a:t>numeric</a:t>
            </a:r>
            <a:r>
              <a:rPr lang="ko-KR" altLang="en-US" dirty="0" smtClean="0"/>
              <a:t>에서는 숫자로 인식</a:t>
            </a:r>
            <a:endParaRPr lang="en-US" altLang="ko-KR" dirty="0"/>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929" y="2133725"/>
            <a:ext cx="6667500" cy="359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5" y="2636912"/>
            <a:ext cx="6317804" cy="3863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798654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 </a:t>
            </a:r>
            <a:r>
              <a:rPr lang="en-US" altLang="ko-KR" dirty="0" err="1"/>
              <a:t>u</a:t>
            </a:r>
            <a:r>
              <a:rPr lang="en-US" altLang="ko-KR" dirty="0" err="1" smtClean="0"/>
              <a:t>nicodedata</a:t>
            </a:r>
            <a:r>
              <a:rPr lang="en-US" altLang="ko-KR" dirty="0" smtClean="0"/>
              <a:t> </a:t>
            </a:r>
            <a:r>
              <a:rPr lang="en-US" altLang="ko-KR" dirty="0" smtClean="0"/>
              <a:t>: mirrored</a:t>
            </a:r>
            <a:endParaRPr lang="en-US" altLang="ko-KR"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buNone/>
            </a:pPr>
            <a:r>
              <a:rPr lang="ko-KR" altLang="en-US" dirty="0"/>
              <a:t>캐릭터 이미지 속성 지원 여부</a:t>
            </a:r>
            <a:r>
              <a:rPr lang="en-US" altLang="ko-KR" dirty="0"/>
              <a:t>, </a:t>
            </a:r>
            <a:r>
              <a:rPr lang="ko-KR" altLang="en-US" dirty="0" smtClean="0"/>
              <a:t>지원</a:t>
            </a:r>
            <a:r>
              <a:rPr lang="ko-KR" altLang="en-US" dirty="0"/>
              <a:t>은</a:t>
            </a:r>
            <a:r>
              <a:rPr lang="en-US" altLang="ko-KR" dirty="0" smtClean="0"/>
              <a:t>1, </a:t>
            </a:r>
            <a:r>
              <a:rPr lang="ko-KR" altLang="en-US" dirty="0"/>
              <a:t>그렇지 않으면 </a:t>
            </a:r>
            <a:r>
              <a:rPr lang="en-US" altLang="ko-KR" dirty="0"/>
              <a:t>0</a:t>
            </a:r>
            <a:r>
              <a:rPr lang="ko-KR" altLang="en-US" dirty="0"/>
              <a:t>을 </a:t>
            </a:r>
            <a:r>
              <a:rPr lang="ko-KR" altLang="en-US" dirty="0" smtClean="0"/>
              <a:t>반환</a:t>
            </a:r>
            <a:endParaRPr lang="en-US" altLang="ko-KR"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717032"/>
            <a:ext cx="3600400"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694843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 </a:t>
            </a:r>
            <a:r>
              <a:rPr lang="en-US" altLang="ko-KR" dirty="0" err="1"/>
              <a:t>u</a:t>
            </a:r>
            <a:r>
              <a:rPr lang="en-US" altLang="ko-KR" dirty="0" err="1" smtClean="0"/>
              <a:t>nicodedata</a:t>
            </a:r>
            <a:r>
              <a:rPr lang="en-US" altLang="ko-KR" dirty="0" smtClean="0"/>
              <a:t> </a:t>
            </a:r>
            <a:r>
              <a:rPr lang="en-US" altLang="ko-KR" dirty="0"/>
              <a:t>: bidirectional</a:t>
            </a:r>
            <a:endParaRPr lang="en-US" altLang="ko-KR" dirty="0"/>
          </a:p>
        </p:txBody>
      </p:sp>
      <p:sp>
        <p:nvSpPr>
          <p:cNvPr id="24" name="내용 개체 틀 2"/>
          <p:cNvSpPr>
            <a:spLocks noGrp="1"/>
          </p:cNvSpPr>
          <p:nvPr>
            <p:ph sz="quarter" idx="1"/>
          </p:nvPr>
        </p:nvSpPr>
        <p:spPr>
          <a:xfrm>
            <a:off x="457200" y="1628800"/>
            <a:ext cx="8229600" cy="1368152"/>
          </a:xfrm>
        </p:spPr>
        <p:txBody>
          <a:bodyPr>
            <a:normAutofit/>
          </a:bodyPr>
          <a:lstStyle/>
          <a:p>
            <a:pPr marL="0" indent="0">
              <a:buNone/>
            </a:pPr>
            <a:r>
              <a:rPr lang="ko-KR" altLang="en-US" dirty="0" smtClean="0"/>
              <a:t>유니코드가 지정된 값을 가지고 글자의 방향성을 표시</a:t>
            </a:r>
            <a:endParaRPr lang="en-US" altLang="ko-KR"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717032"/>
            <a:ext cx="4219575"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2780928"/>
            <a:ext cx="3743325"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284877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 </a:t>
            </a:r>
            <a:r>
              <a:rPr lang="en-US" altLang="ko-KR" dirty="0" err="1"/>
              <a:t>u</a:t>
            </a:r>
            <a:r>
              <a:rPr lang="en-US" altLang="ko-KR" dirty="0" err="1" smtClean="0"/>
              <a:t>nicodedata</a:t>
            </a:r>
            <a:r>
              <a:rPr lang="en-US" altLang="ko-KR" dirty="0" smtClean="0"/>
              <a:t> </a:t>
            </a:r>
            <a:r>
              <a:rPr lang="en-US" altLang="ko-KR" dirty="0"/>
              <a:t>: </a:t>
            </a:r>
            <a:r>
              <a:rPr lang="en-US" altLang="ko-KR" dirty="0" err="1"/>
              <a:t>east_asian_width</a:t>
            </a:r>
            <a:endParaRPr lang="en-US" altLang="ko-KR" dirty="0"/>
          </a:p>
        </p:txBody>
      </p:sp>
      <p:sp>
        <p:nvSpPr>
          <p:cNvPr id="24" name="내용 개체 틀 2"/>
          <p:cNvSpPr>
            <a:spLocks noGrp="1"/>
          </p:cNvSpPr>
          <p:nvPr>
            <p:ph sz="quarter" idx="1"/>
          </p:nvPr>
        </p:nvSpPr>
        <p:spPr>
          <a:xfrm>
            <a:off x="457200" y="1628800"/>
            <a:ext cx="8229600" cy="1368152"/>
          </a:xfrm>
        </p:spPr>
        <p:txBody>
          <a:bodyPr>
            <a:normAutofit lnSpcReduction="10000"/>
          </a:bodyPr>
          <a:lstStyle/>
          <a:p>
            <a:pPr marL="0" indent="0">
              <a:buNone/>
            </a:pPr>
            <a:r>
              <a:rPr lang="ko-KR" altLang="en-US" dirty="0" smtClean="0"/>
              <a:t>한중일 문자들의 강조를 나타내는 표시</a:t>
            </a:r>
            <a:r>
              <a:rPr lang="en-US" altLang="ko-KR" dirty="0" smtClean="0"/>
              <a:t>'F</a:t>
            </a:r>
            <a:r>
              <a:rPr lang="en-US" altLang="ko-KR" dirty="0"/>
              <a:t>'(</a:t>
            </a:r>
            <a:r>
              <a:rPr lang="en-US" altLang="ko-KR" dirty="0" err="1"/>
              <a:t>Fullwidth</a:t>
            </a:r>
            <a:r>
              <a:rPr lang="en-US" altLang="ko-KR" dirty="0"/>
              <a:t>), 'H'(</a:t>
            </a:r>
            <a:r>
              <a:rPr lang="en-US" altLang="ko-KR" dirty="0" err="1"/>
              <a:t>Halfwidth</a:t>
            </a:r>
            <a:r>
              <a:rPr lang="en-US" altLang="ko-KR" dirty="0"/>
              <a:t>), 'W'(Wide), 'Na'(Narrow), 'A'(Ambiguous) or 'N'(Natural).</a:t>
            </a:r>
            <a:endParaRPr lang="en-US" altLang="ko-KR"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3645024"/>
            <a:ext cx="413385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845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a:t> 문자 </a:t>
            </a:r>
            <a:r>
              <a:rPr lang="ko-KR" altLang="en-US" dirty="0" err="1"/>
              <a:t>인코딩</a:t>
            </a:r>
            <a:r>
              <a:rPr lang="ko-KR" altLang="en-US" dirty="0"/>
              <a:t> 형태</a:t>
            </a:r>
            <a:endParaRPr lang="en-US" altLang="ko-KR" dirty="0"/>
          </a:p>
        </p:txBody>
      </p:sp>
      <p:sp>
        <p:nvSpPr>
          <p:cNvPr id="8" name="내용 개체 틀 2"/>
          <p:cNvSpPr txBox="1">
            <a:spLocks/>
          </p:cNvSpPr>
          <p:nvPr/>
        </p:nvSpPr>
        <p:spPr>
          <a:xfrm>
            <a:off x="457200" y="1628800"/>
            <a:ext cx="8229600" cy="3312368"/>
          </a:xfrm>
          <a:prstGeom prst="rect">
            <a:avLst/>
          </a:prstGeom>
        </p:spPr>
        <p:txBody>
          <a:bodyPr vert="horz">
            <a:normAutofit fontScale="70000" lnSpcReduction="20000"/>
          </a:bodyPr>
          <a:lstStyle>
            <a:lvl1pPr marL="320040" indent="-320040" algn="l" rtl="0" eaLnBrk="1" latinLnBrk="1"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1"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1"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1"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1"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1"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1"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1"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1"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ct val="160000"/>
              </a:lnSpc>
              <a:buNone/>
            </a:pPr>
            <a:r>
              <a:rPr lang="ko-KR" altLang="en-US" sz="3200" b="1" dirty="0"/>
              <a:t>문자 </a:t>
            </a:r>
            <a:r>
              <a:rPr lang="ko-KR" altLang="en-US" sz="3200" b="1" dirty="0" err="1"/>
              <a:t>인코딩</a:t>
            </a:r>
            <a:r>
              <a:rPr lang="ko-KR" altLang="en-US" sz="3200" b="1" dirty="0"/>
              <a:t> 형태</a:t>
            </a:r>
            <a:r>
              <a:rPr lang="en-US" altLang="ko-KR" sz="3200" dirty="0"/>
              <a:t>(character encoding form, CEF)</a:t>
            </a:r>
            <a:r>
              <a:rPr lang="ko-KR" altLang="en-US" sz="3200" dirty="0"/>
              <a:t>는 특정한 문자 집합 안의 문자들을 컴퓨터 시스템에서 사용할 목적으로 일정한 범위 안의 정수</a:t>
            </a:r>
            <a:r>
              <a:rPr lang="en-US" altLang="ko-KR" sz="3200" dirty="0"/>
              <a:t>(</a:t>
            </a:r>
            <a:r>
              <a:rPr lang="ko-KR" altLang="en-US" sz="3200" dirty="0" err="1"/>
              <a:t>코드값</a:t>
            </a:r>
            <a:r>
              <a:rPr lang="en-US" altLang="ko-KR" sz="3200" dirty="0"/>
              <a:t>)</a:t>
            </a:r>
            <a:r>
              <a:rPr lang="ko-KR" altLang="en-US" sz="3200" dirty="0"/>
              <a:t>들로 변환하는 방법이다</a:t>
            </a:r>
            <a:r>
              <a:rPr lang="en-US" altLang="ko-KR" sz="3200" dirty="0"/>
              <a:t>. </a:t>
            </a:r>
            <a:endParaRPr lang="en-US" altLang="ko-KR" sz="3200" dirty="0" smtClean="0"/>
          </a:p>
          <a:p>
            <a:pPr marL="0" indent="0">
              <a:lnSpc>
                <a:spcPct val="160000"/>
              </a:lnSpc>
              <a:buNone/>
            </a:pPr>
            <a:r>
              <a:rPr lang="ko-KR" altLang="en-US" sz="3200" dirty="0" smtClean="0"/>
              <a:t>여기에는 </a:t>
            </a:r>
            <a:r>
              <a:rPr lang="ko-KR" altLang="en-US" sz="3200" dirty="0"/>
              <a:t>유니코드 코드 포인트를 </a:t>
            </a:r>
            <a:r>
              <a:rPr lang="en-US" altLang="ko-KR" sz="3200" dirty="0"/>
              <a:t>8</a:t>
            </a:r>
            <a:r>
              <a:rPr lang="ko-KR" altLang="en-US" sz="3200" dirty="0"/>
              <a:t>비트 숫자의 집합으로 나타내는 </a:t>
            </a:r>
            <a:r>
              <a:rPr lang="en-US" altLang="ko-KR" sz="3200" dirty="0"/>
              <a:t>UTF-8</a:t>
            </a:r>
            <a:r>
              <a:rPr lang="ko-KR" altLang="en-US" sz="3200" dirty="0"/>
              <a:t>이나</a:t>
            </a:r>
            <a:r>
              <a:rPr lang="en-US" altLang="ko-KR" sz="3200" dirty="0"/>
              <a:t>, 16</a:t>
            </a:r>
            <a:r>
              <a:rPr lang="ko-KR" altLang="en-US" sz="3200" dirty="0"/>
              <a:t>비트 숫자의 집합으로 나타내는 </a:t>
            </a:r>
            <a:r>
              <a:rPr lang="en-US" altLang="ko-KR" sz="3200" dirty="0"/>
              <a:t>UTF-16, </a:t>
            </a:r>
            <a:r>
              <a:rPr lang="ko-KR" altLang="en-US" sz="3200" dirty="0"/>
              <a:t>그리고 대부분의 일반적인 문자 </a:t>
            </a:r>
            <a:r>
              <a:rPr lang="ko-KR" altLang="en-US" sz="3200" dirty="0" err="1"/>
              <a:t>인코딩들이</a:t>
            </a:r>
            <a:r>
              <a:rPr lang="ko-KR" altLang="en-US" sz="3200" dirty="0"/>
              <a:t> 포함된다</a:t>
            </a:r>
            <a:r>
              <a:rPr lang="en-US" altLang="ko-KR" sz="3200" dirty="0"/>
              <a:t>.</a:t>
            </a:r>
          </a:p>
          <a:p>
            <a:pPr marL="0" indent="0">
              <a:lnSpc>
                <a:spcPct val="150000"/>
              </a:lnSpc>
              <a:buNone/>
            </a:pPr>
            <a:endParaRPr lang="en-US" altLang="ko-KR" sz="3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4725144"/>
            <a:ext cx="4968552" cy="1802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48544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가을">
  <a:themeElements>
    <a:clrScheme name="가을">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광장">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가을">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65792</TotalTime>
  <Words>1619</Words>
  <Application>Microsoft Office PowerPoint</Application>
  <PresentationFormat>화면 슬라이드 쇼(4:3)</PresentationFormat>
  <Paragraphs>199</Paragraphs>
  <Slides>83</Slides>
  <Notes>0</Notes>
  <HiddenSlides>0</HiddenSlides>
  <MMClips>0</MMClips>
  <ScaleCrop>false</ScaleCrop>
  <HeadingPairs>
    <vt:vector size="4" baseType="variant">
      <vt:variant>
        <vt:lpstr>테마</vt:lpstr>
      </vt:variant>
      <vt:variant>
        <vt:i4>1</vt:i4>
      </vt:variant>
      <vt:variant>
        <vt:lpstr>슬라이드 제목</vt:lpstr>
      </vt:variant>
      <vt:variant>
        <vt:i4>83</vt:i4>
      </vt:variant>
    </vt:vector>
  </HeadingPairs>
  <TitlesOfParts>
    <vt:vector size="84" baseType="lpstr">
      <vt:lpstr>가을</vt:lpstr>
      <vt:lpstr>Python  unicode</vt:lpstr>
      <vt:lpstr>문자 인코딩? </vt:lpstr>
      <vt:lpstr>문자인코딩이란?</vt:lpstr>
      <vt:lpstr> 문자인코딩</vt:lpstr>
      <vt:lpstr>문자 세트</vt:lpstr>
      <vt:lpstr>  문자 집합 또는 문자셋</vt:lpstr>
      <vt:lpstr>  ASCII, UNICODE</vt:lpstr>
      <vt:lpstr>문자 인코딩 형태</vt:lpstr>
      <vt:lpstr> 문자 인코딩 형태</vt:lpstr>
      <vt:lpstr>UCS</vt:lpstr>
      <vt:lpstr>UTF</vt:lpstr>
      <vt:lpstr>문자 인코딩 구조</vt:lpstr>
      <vt:lpstr> 문자 인코딩 구조</vt:lpstr>
      <vt:lpstr>BOM</vt:lpstr>
      <vt:lpstr>Unicode 문자세트 </vt:lpstr>
      <vt:lpstr>유니코드 구조</vt:lpstr>
      <vt:lpstr>코드 포인트(code point)</vt:lpstr>
      <vt:lpstr>유니코드 평면(plane)</vt:lpstr>
      <vt:lpstr>유니코드 평면 구성</vt:lpstr>
      <vt:lpstr>다국어 기본평면</vt:lpstr>
      <vt:lpstr>다국어 기본평면</vt:lpstr>
      <vt:lpstr>Unicode 해당문자 : 예시 </vt:lpstr>
      <vt:lpstr>Unicode 한글 목록</vt:lpstr>
      <vt:lpstr>한글 자모</vt:lpstr>
      <vt:lpstr>한글 음절</vt:lpstr>
      <vt:lpstr>한글 자모</vt:lpstr>
      <vt:lpstr>다국어 보충 평면</vt:lpstr>
      <vt:lpstr>다국어 보충 평면</vt:lpstr>
      <vt:lpstr>다국어 보충 평면</vt:lpstr>
      <vt:lpstr>Unicode encoding / BOM </vt:lpstr>
      <vt:lpstr>문자 Encoding 실행 </vt:lpstr>
      <vt:lpstr>Utf-8</vt:lpstr>
      <vt:lpstr> utf-8 변환 규칙</vt:lpstr>
      <vt:lpstr>Utf-8 예시</vt:lpstr>
      <vt:lpstr>UCS-2  utf-8</vt:lpstr>
      <vt:lpstr>Utf-16</vt:lpstr>
      <vt:lpstr> utf-16 변환 규칙</vt:lpstr>
      <vt:lpstr>Utf-16 예시</vt:lpstr>
      <vt:lpstr>UCS-2  utf-16</vt:lpstr>
      <vt:lpstr>Utf-32</vt:lpstr>
      <vt:lpstr> utf-32 변환 규칙</vt:lpstr>
      <vt:lpstr>Utf-32 예시</vt:lpstr>
      <vt:lpstr>BOM(endian)</vt:lpstr>
      <vt:lpstr>BOM(endian)</vt:lpstr>
      <vt:lpstr>Bom 예시 : 숫자 인코딩</vt:lpstr>
      <vt:lpstr>Endian 처리: utf-16</vt:lpstr>
      <vt:lpstr>Endian 처리: utf-32</vt:lpstr>
      <vt:lpstr>Unicode category </vt:lpstr>
      <vt:lpstr> unicode 처리 예시</vt:lpstr>
      <vt:lpstr> unicode : 정규표현식 예시</vt:lpstr>
      <vt:lpstr>Unicode Name &amp; lookup</vt:lpstr>
      <vt:lpstr>Name &amp; lookup</vt:lpstr>
      <vt:lpstr>Unicode category</vt:lpstr>
      <vt:lpstr>Letter &amp; Mark</vt:lpstr>
      <vt:lpstr>Number</vt:lpstr>
      <vt:lpstr>Punctuation</vt:lpstr>
      <vt:lpstr>Symbol &amp; Separator</vt:lpstr>
      <vt:lpstr>Other</vt:lpstr>
      <vt:lpstr>Unicode 정규화 및 분해 </vt:lpstr>
      <vt:lpstr>Unicode normalization</vt:lpstr>
      <vt:lpstr>Unicode normalization</vt:lpstr>
      <vt:lpstr>Unicodedata : normalize</vt:lpstr>
      <vt:lpstr>Unicodedata : normalize예시</vt:lpstr>
      <vt:lpstr>Normalization Form D (NFD)</vt:lpstr>
      <vt:lpstr>NFD 예시</vt:lpstr>
      <vt:lpstr>Normalization Form C (NFC)</vt:lpstr>
      <vt:lpstr>NFC 예시</vt:lpstr>
      <vt:lpstr>Normalization Form KD (NFKD)</vt:lpstr>
      <vt:lpstr>Normalization Form KC (NFKC)</vt:lpstr>
      <vt:lpstr>Unicode decomposition</vt:lpstr>
      <vt:lpstr>decomposition</vt:lpstr>
      <vt:lpstr> unicodedata : decomposition</vt:lpstr>
      <vt:lpstr>decomposition 예시: 그리스어</vt:lpstr>
      <vt:lpstr>decomposition 예시: 일본어</vt:lpstr>
      <vt:lpstr> unicodedata : combining </vt:lpstr>
      <vt:lpstr> unicodedata : combining 예시1</vt:lpstr>
      <vt:lpstr> unicodedata : combining 예시2</vt:lpstr>
      <vt:lpstr>Unicodedata 기타 함수 </vt:lpstr>
      <vt:lpstr> unicodedata : version</vt:lpstr>
      <vt:lpstr> decimal/digit/numeric</vt:lpstr>
      <vt:lpstr> unicodedata : mirrored</vt:lpstr>
      <vt:lpstr> unicodedata : bidirectional</vt:lpstr>
      <vt:lpstr> unicodedata : east_asian_width</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Windows 사용자</dc:creator>
  <cp:lastModifiedBy>Windows 사용자</cp:lastModifiedBy>
  <cp:revision>759</cp:revision>
  <dcterms:created xsi:type="dcterms:W3CDTF">2015-12-01T07:34:30Z</dcterms:created>
  <dcterms:modified xsi:type="dcterms:W3CDTF">2017-01-06T01:18:19Z</dcterms:modified>
</cp:coreProperties>
</file>