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32"/>
  </p:notesMasterIdLst>
  <p:sldIdLst>
    <p:sldId id="256" r:id="rId2"/>
    <p:sldId id="1239" r:id="rId3"/>
    <p:sldId id="1289" r:id="rId4"/>
    <p:sldId id="1323" r:id="rId5"/>
    <p:sldId id="1241" r:id="rId6"/>
    <p:sldId id="1324" r:id="rId7"/>
    <p:sldId id="1296" r:id="rId8"/>
    <p:sldId id="1303" r:id="rId9"/>
    <p:sldId id="1322" r:id="rId10"/>
    <p:sldId id="1321" r:id="rId11"/>
    <p:sldId id="1295" r:id="rId12"/>
    <p:sldId id="1306" r:id="rId13"/>
    <p:sldId id="1307" r:id="rId14"/>
    <p:sldId id="1290" r:id="rId15"/>
    <p:sldId id="1291" r:id="rId16"/>
    <p:sldId id="1305" r:id="rId17"/>
    <p:sldId id="1292" r:id="rId18"/>
    <p:sldId id="1293" r:id="rId19"/>
    <p:sldId id="1317" r:id="rId20"/>
    <p:sldId id="1308" r:id="rId21"/>
    <p:sldId id="1312" r:id="rId22"/>
    <p:sldId id="1297" r:id="rId23"/>
    <p:sldId id="1315" r:id="rId24"/>
    <p:sldId id="1316" r:id="rId25"/>
    <p:sldId id="1319" r:id="rId26"/>
    <p:sldId id="1309" r:id="rId27"/>
    <p:sldId id="1314" r:id="rId28"/>
    <p:sldId id="1320" r:id="rId29"/>
    <p:sldId id="1318" r:id="rId30"/>
    <p:sldId id="1310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9512" autoAdjust="0"/>
  </p:normalViewPr>
  <p:slideViewPr>
    <p:cSldViewPr>
      <p:cViewPr>
        <p:scale>
          <a:sx n="82" d="100"/>
          <a:sy n="82" d="100"/>
        </p:scale>
        <p:origin x="-178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array</a:t>
            </a:r>
            <a:br>
              <a:rPr lang="en-US" altLang="ko-KR" sz="9600" dirty="0" smtClean="0"/>
            </a:br>
            <a:r>
              <a:rPr lang="ko-KR" altLang="en-US" sz="9600" dirty="0" smtClean="0"/>
              <a:t>모</a:t>
            </a:r>
            <a:r>
              <a:rPr lang="ko-KR" altLang="en-US" sz="9600" dirty="0"/>
              <a:t>듈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슬라이싱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Array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)/</a:t>
            </a:r>
            <a:r>
              <a:rPr lang="ko-KR" altLang="en-US" dirty="0" err="1" smtClean="0"/>
              <a:t>슬라이싱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일부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이용해서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48880"/>
            <a:ext cx="4608512" cy="43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51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Array 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7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Array </a:t>
            </a:r>
            <a:r>
              <a:rPr lang="en-US" altLang="ko-KR" dirty="0" smtClean="0"/>
              <a:t>: append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l </a:t>
            </a:r>
            <a:r>
              <a:rPr lang="en-US" altLang="ko-KR" dirty="0"/>
              <a:t>= [1,2,3,4] 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 = array</a:t>
            </a:r>
            <a:r>
              <a:rPr lang="en-US" altLang="ko-KR" dirty="0" smtClean="0"/>
              <a:t>(‘u', ‘</a:t>
            </a:r>
            <a:r>
              <a:rPr lang="en-US" altLang="ko-KR" dirty="0" err="1" smtClean="0"/>
              <a:t>abcdef</a:t>
            </a:r>
            <a:r>
              <a:rPr lang="en-US" altLang="ko-KR" dirty="0" smtClean="0"/>
              <a:t>')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952858"/>
              </p:ext>
            </p:extLst>
          </p:nvPr>
        </p:nvGraphicFramePr>
        <p:xfrm>
          <a:off x="683568" y="2237664"/>
          <a:ext cx="7920880" cy="1720798"/>
        </p:xfrm>
        <a:graphic>
          <a:graphicData uri="http://schemas.openxmlformats.org/drawingml/2006/table">
            <a:tbl>
              <a:tblPr/>
              <a:tblGrid>
                <a:gridCol w="1512168"/>
                <a:gridCol w="2016224"/>
                <a:gridCol w="2016224"/>
                <a:gridCol w="2376264"/>
              </a:tblGrid>
              <a:tr h="3315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List 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Array 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94617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append(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obj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l.append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2, 3, 4, 5]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ar.append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(‘g')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(‘u', ‘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abcdefg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 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객체에 추가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617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extend(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iterable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l.extend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([6,7,8])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l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[1, 2, 3, 4, 5, 6, 7, 8]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ar.extend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('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abc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ar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array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(‘u', ‘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abcdefgabc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')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에 시퀀스 타입을 추가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221088"/>
            <a:ext cx="39624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20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Array </a:t>
            </a:r>
            <a:r>
              <a:rPr lang="en-US" altLang="ko-KR" dirty="0" smtClean="0"/>
              <a:t>: count/index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l </a:t>
            </a:r>
            <a:r>
              <a:rPr lang="en-US" altLang="ko-KR" dirty="0"/>
              <a:t>= [1,2,3,4] 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 = array</a:t>
            </a:r>
            <a:r>
              <a:rPr lang="en-US" altLang="ko-KR" dirty="0" smtClean="0"/>
              <a:t>(‘u', </a:t>
            </a:r>
            <a:r>
              <a:rPr lang="en-US" altLang="ko-KR" dirty="0"/>
              <a:t>'</a:t>
            </a:r>
            <a:r>
              <a:rPr lang="en-US" altLang="ko-KR" dirty="0" err="1"/>
              <a:t>helloworld</a:t>
            </a:r>
            <a:r>
              <a:rPr lang="en-US" altLang="ko-KR" dirty="0"/>
              <a:t>')</a:t>
            </a:r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388640"/>
              </p:ext>
            </p:extLst>
          </p:nvPr>
        </p:nvGraphicFramePr>
        <p:xfrm>
          <a:off x="683568" y="2237664"/>
          <a:ext cx="7920880" cy="1356229"/>
        </p:xfrm>
        <a:graphic>
          <a:graphicData uri="http://schemas.openxmlformats.org/drawingml/2006/table">
            <a:tbl>
              <a:tblPr/>
              <a:tblGrid>
                <a:gridCol w="1512168"/>
                <a:gridCol w="2016224"/>
                <a:gridCol w="2016224"/>
                <a:gridCol w="2376264"/>
              </a:tblGrid>
              <a:tr h="3315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List 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Array 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280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count(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obj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l.count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ar.count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('l')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원소에 대한 </a:t>
                      </a:r>
                      <a:r>
                        <a:rPr kumimoji="0"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갯수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588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index(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obj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l.index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(2)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1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ar.index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('e')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내의 원소의 인덱스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4365104"/>
            <a:ext cx="37147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47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Array </a:t>
            </a:r>
            <a:r>
              <a:rPr lang="en-US" altLang="ko-KR" dirty="0" smtClean="0"/>
              <a:t>: </a:t>
            </a:r>
            <a:r>
              <a:rPr lang="en-US" altLang="ko-KR" dirty="0" smtClean="0"/>
              <a:t>insert/pop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l </a:t>
            </a:r>
            <a:r>
              <a:rPr lang="en-US" altLang="ko-KR" dirty="0"/>
              <a:t>= [1,2,3,4] 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 = array</a:t>
            </a:r>
            <a:r>
              <a:rPr lang="en-US" altLang="ko-KR" dirty="0" smtClean="0"/>
              <a:t>(‘u', </a:t>
            </a:r>
            <a:r>
              <a:rPr lang="en-US" altLang="ko-KR" dirty="0"/>
              <a:t>'</a:t>
            </a:r>
            <a:r>
              <a:rPr lang="en-US" altLang="ko-KR" dirty="0" err="1"/>
              <a:t>helloworld</a:t>
            </a:r>
            <a:r>
              <a:rPr lang="en-US" altLang="ko-KR" dirty="0"/>
              <a:t>')</a:t>
            </a:r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20100"/>
              </p:ext>
            </p:extLst>
          </p:nvPr>
        </p:nvGraphicFramePr>
        <p:xfrm>
          <a:off x="683568" y="2237664"/>
          <a:ext cx="7920880" cy="1911110"/>
        </p:xfrm>
        <a:graphic>
          <a:graphicData uri="http://schemas.openxmlformats.org/drawingml/2006/table">
            <a:tbl>
              <a:tblPr/>
              <a:tblGrid>
                <a:gridCol w="1512168"/>
                <a:gridCol w="1944216"/>
                <a:gridCol w="2088232"/>
                <a:gridCol w="2376264"/>
              </a:tblGrid>
              <a:tr h="3315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List 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Array 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72610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insert(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index,obj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l.insert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(2,7)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[1, 2, 7, 3, 4]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ar.insert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(10,'!')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array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(‘u', '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helloworld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!')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내에 인덱스 위치에 삽입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77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pop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US" altLang="ko-KR" sz="12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l.pop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(2)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7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ar.pop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'c'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ar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array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(‘u', '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helloworld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')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인덱스가 가르치는 곳에 원소를 삭제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인덱스가 없으면 제일 끝을 제거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400550"/>
            <a:ext cx="35718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06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Array </a:t>
            </a:r>
            <a:r>
              <a:rPr lang="en-US" altLang="ko-KR" dirty="0" smtClean="0"/>
              <a:t>: remove/reverse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 = [1,2,3,4], </a:t>
            </a:r>
            <a:r>
              <a:rPr lang="en-US" altLang="ko-KR" dirty="0" err="1"/>
              <a:t>ar</a:t>
            </a:r>
            <a:r>
              <a:rPr lang="en-US" altLang="ko-KR" dirty="0"/>
              <a:t> = array</a:t>
            </a:r>
            <a:r>
              <a:rPr lang="en-US" altLang="ko-KR" dirty="0" smtClean="0"/>
              <a:t>(‘u', </a:t>
            </a:r>
            <a:r>
              <a:rPr lang="en-US" altLang="ko-KR" dirty="0"/>
              <a:t>'</a:t>
            </a:r>
            <a:r>
              <a:rPr lang="en-US" altLang="ko-KR" dirty="0" err="1"/>
              <a:t>helloworld</a:t>
            </a:r>
            <a:r>
              <a:rPr lang="en-US" altLang="ko-KR" dirty="0"/>
              <a:t>')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839547"/>
              </p:ext>
            </p:extLst>
          </p:nvPr>
        </p:nvGraphicFramePr>
        <p:xfrm>
          <a:off x="683568" y="2237664"/>
          <a:ext cx="7776864" cy="1618240"/>
        </p:xfrm>
        <a:graphic>
          <a:graphicData uri="http://schemas.openxmlformats.org/drawingml/2006/table">
            <a:tbl>
              <a:tblPr/>
              <a:tblGrid>
                <a:gridCol w="1629438"/>
                <a:gridCol w="1682930"/>
                <a:gridCol w="2088232"/>
                <a:gridCol w="2376264"/>
              </a:tblGrid>
              <a:tr h="2413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effectLst/>
                        </a:rPr>
                        <a:t>Array example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remove(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l.remove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(4)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[1, 2, 3]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ar.remove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('b')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ar</a:t>
                      </a:r>
                      <a:endParaRPr kumimoji="0" lang="en-US" sz="1200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array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(‘u', '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helloworld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')</a:t>
                      </a:r>
                      <a:endParaRPr kumimoji="0" lang="en-US" sz="1200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array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를 원소의 값으로 제거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3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reverse()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l.reverse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[4, 3, 2, 1]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ar.reverse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(‘u', '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dlrowolleh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array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반대방향으로 소트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7" y="4221088"/>
            <a:ext cx="36290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04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Array </a:t>
            </a:r>
            <a:r>
              <a:rPr lang="en-US" altLang="ko-KR" dirty="0"/>
              <a:t>: </a:t>
            </a:r>
            <a:r>
              <a:rPr lang="en-US" altLang="ko-KR" dirty="0" err="1" smtClean="0"/>
              <a:t>buffer_info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메모리 </a:t>
            </a:r>
            <a:r>
              <a:rPr lang="en-US" altLang="ko-KR" dirty="0" smtClean="0"/>
              <a:t>buffer</a:t>
            </a:r>
            <a:r>
              <a:rPr lang="ko-KR" altLang="en-US" dirty="0" smtClean="0"/>
              <a:t>에 대한 정보를 조회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26182"/>
              </p:ext>
            </p:extLst>
          </p:nvPr>
        </p:nvGraphicFramePr>
        <p:xfrm>
          <a:off x="683568" y="2237665"/>
          <a:ext cx="7128792" cy="948983"/>
        </p:xfrm>
        <a:graphic>
          <a:graphicData uri="http://schemas.openxmlformats.org/drawingml/2006/table">
            <a:tbl>
              <a:tblPr/>
              <a:tblGrid>
                <a:gridCol w="2649868"/>
                <a:gridCol w="4478924"/>
              </a:tblGrid>
              <a:tr h="30662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42362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ctr" rtl="0" eaLnBrk="1" fontAlgn="t" latinLnBrk="1" hangingPunct="1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buffer_info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주소로 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 불러옴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1" y="3501008"/>
            <a:ext cx="34766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0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Array 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byteswap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기존 정의된 문자열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unicode</a:t>
            </a:r>
            <a:r>
              <a:rPr lang="en-US" altLang="ko-KR" dirty="0" smtClean="0"/>
              <a:t>, byte)</a:t>
            </a:r>
            <a:r>
              <a:rPr lang="ko-KR" altLang="en-US" dirty="0" smtClean="0"/>
              <a:t>들을 </a:t>
            </a:r>
            <a:r>
              <a:rPr lang="en-US" altLang="ko-KR" dirty="0" smtClean="0"/>
              <a:t>byte</a:t>
            </a:r>
            <a:r>
              <a:rPr lang="ko-KR" altLang="en-US" dirty="0" smtClean="0"/>
              <a:t>를 변경시킴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028973"/>
              </p:ext>
            </p:extLst>
          </p:nvPr>
        </p:nvGraphicFramePr>
        <p:xfrm>
          <a:off x="683568" y="2780928"/>
          <a:ext cx="7128792" cy="794972"/>
        </p:xfrm>
        <a:graphic>
          <a:graphicData uri="http://schemas.openxmlformats.org/drawingml/2006/table">
            <a:tbl>
              <a:tblPr/>
              <a:tblGrid>
                <a:gridCol w="2649868"/>
                <a:gridCol w="4478924"/>
              </a:tblGrid>
              <a:tr h="30662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88351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byteswap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배열의 모든 항목을  정수 값 지원됩니다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바이트로  컴퓨터에 기록 된 파일에서 데이터를 읽을 때 유용합니다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78" y="3759125"/>
            <a:ext cx="432048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360" y="4221088"/>
            <a:ext cx="3086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95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Array </a:t>
            </a:r>
            <a:r>
              <a:rPr lang="en-US" altLang="ko-KR" dirty="0" smtClean="0"/>
              <a:t>: from/to list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325581"/>
              </p:ext>
            </p:extLst>
          </p:nvPr>
        </p:nvGraphicFramePr>
        <p:xfrm>
          <a:off x="1385466" y="2852936"/>
          <a:ext cx="6480720" cy="1155902"/>
        </p:xfrm>
        <a:graphic>
          <a:graphicData uri="http://schemas.openxmlformats.org/drawingml/2006/table">
            <a:tbl>
              <a:tblPr/>
              <a:tblGrid>
                <a:gridCol w="2408971"/>
                <a:gridCol w="4071749"/>
              </a:tblGrid>
              <a:tr h="2304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45100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tolist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</a:txBody>
                  <a:tcPr marL="46420" marR="46420" marT="46420" marB="4642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리스트로 전환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602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fromlist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</a:txBody>
                  <a:tcPr marL="46420" marR="46420" marT="46420" marB="4642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내의 원소의 이동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77072"/>
            <a:ext cx="3420020" cy="243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878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File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35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Array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6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Array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fromfile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tofile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891793"/>
              </p:ext>
            </p:extLst>
          </p:nvPr>
        </p:nvGraphicFramePr>
        <p:xfrm>
          <a:off x="755576" y="2852936"/>
          <a:ext cx="7200800" cy="1167562"/>
        </p:xfrm>
        <a:graphic>
          <a:graphicData uri="http://schemas.openxmlformats.org/drawingml/2006/table">
            <a:tbl>
              <a:tblPr/>
              <a:tblGrid>
                <a:gridCol w="2676635"/>
                <a:gridCol w="4524165"/>
              </a:tblGrid>
              <a:tr h="24919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73682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fromfile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  <a:endParaRPr kumimoji="0" lang="en-US" altLang="ko-KR" sz="1200" b="0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저장된 값을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에 시퀀스에 추가 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889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tofile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</a:p>
                    <a:p>
                      <a:pPr marL="0" algn="ctr" rtl="0" eaLnBrk="1" fontAlgn="t" latinLnBrk="1" hangingPunct="1"/>
                      <a:endParaRPr kumimoji="0" lang="en-US" altLang="ko-KR" sz="1200" b="0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배열에 있는 것을 파일에 쓰기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149080"/>
            <a:ext cx="4176464" cy="228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array.array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</a:t>
            </a:r>
            <a:r>
              <a:rPr lang="en-US" altLang="ko-KR" dirty="0" smtClean="0"/>
              <a:t>file</a:t>
            </a:r>
            <a:r>
              <a:rPr lang="ko-KR" altLang="en-US" dirty="0"/>
              <a:t> </a:t>
            </a:r>
            <a:r>
              <a:rPr lang="ko-KR" altLang="en-US" dirty="0" smtClean="0"/>
              <a:t>처리시 </a:t>
            </a:r>
            <a:r>
              <a:rPr lang="en-US" altLang="ko-KR" dirty="0" smtClean="0"/>
              <a:t>bytes</a:t>
            </a:r>
            <a:r>
              <a:rPr lang="ko-KR" altLang="en-US" dirty="0" smtClean="0"/>
              <a:t>로 처리해야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89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bytes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2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Array </a:t>
            </a:r>
            <a:r>
              <a:rPr lang="en-US" altLang="ko-KR" dirty="0" smtClean="0"/>
              <a:t>: from/to bytes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938128"/>
              </p:ext>
            </p:extLst>
          </p:nvPr>
        </p:nvGraphicFramePr>
        <p:xfrm>
          <a:off x="1192410" y="3284984"/>
          <a:ext cx="6192688" cy="1210632"/>
        </p:xfrm>
        <a:graphic>
          <a:graphicData uri="http://schemas.openxmlformats.org/drawingml/2006/table">
            <a:tbl>
              <a:tblPr/>
              <a:tblGrid>
                <a:gridCol w="2301906"/>
                <a:gridCol w="3890782"/>
              </a:tblGrid>
              <a:tr h="17568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52216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frombytes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  <a:endParaRPr kumimoji="0" lang="en-US" altLang="ko-KR" sz="1200" b="0" i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를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받아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유니코드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array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처리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216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tobytes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endParaRPr kumimoji="0" lang="en-US" altLang="ko-KR" sz="1200" b="0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Array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배열을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타입으로 전달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4653136"/>
            <a:ext cx="36099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array.array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</a:t>
            </a:r>
            <a:r>
              <a:rPr lang="en-US" altLang="ko-KR" dirty="0" smtClean="0"/>
              <a:t>bytes</a:t>
            </a:r>
            <a:r>
              <a:rPr lang="ko-KR" altLang="en-US" dirty="0" smtClean="0"/>
              <a:t>으로 전환하지 않으면  데이터가 제대로 변환되지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375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‘u’</a:t>
            </a:r>
            <a:r>
              <a:rPr lang="ko-KR" altLang="en-US" dirty="0" smtClean="0"/>
              <a:t>로 정의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버전은 </a:t>
            </a:r>
            <a:r>
              <a:rPr lang="en-US" altLang="ko-KR" dirty="0" err="1" smtClean="0"/>
              <a:t>unicode</a:t>
            </a:r>
            <a:r>
              <a:rPr lang="ko-KR" altLang="en-US" dirty="0" smtClean="0"/>
              <a:t>가 기본이지만 </a:t>
            </a:r>
            <a:r>
              <a:rPr lang="en-US" altLang="ko-KR" dirty="0" err="1" smtClean="0"/>
              <a:t>array.array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“u”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변환시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출력값이</a:t>
            </a:r>
            <a:r>
              <a:rPr lang="ko-KR" altLang="en-US" dirty="0" smtClean="0"/>
              <a:t> 상이하게 보임</a:t>
            </a:r>
            <a:endParaRPr lang="en-US" altLang="ko-KR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80928"/>
            <a:ext cx="4464496" cy="3542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30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주의 </a:t>
            </a:r>
            <a:r>
              <a:rPr lang="en-US" altLang="ko-KR" dirty="0" smtClean="0"/>
              <a:t>: ‘b’</a:t>
            </a:r>
            <a:r>
              <a:rPr lang="ko-KR" altLang="en-US" dirty="0"/>
              <a:t>로 정의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버전은 </a:t>
            </a:r>
            <a:r>
              <a:rPr lang="en-US" altLang="ko-KR" dirty="0" err="1" smtClean="0"/>
              <a:t>unicode</a:t>
            </a:r>
            <a:r>
              <a:rPr lang="ko-KR" altLang="en-US" dirty="0" smtClean="0"/>
              <a:t>가 기본이지만 </a:t>
            </a:r>
            <a:r>
              <a:rPr lang="en-US" altLang="ko-KR" dirty="0" err="1" smtClean="0"/>
              <a:t>array.array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“b”</a:t>
            </a:r>
            <a:r>
              <a:rPr lang="ko-KR" altLang="en-US" dirty="0" smtClean="0"/>
              <a:t>로 변환해서 처리</a:t>
            </a:r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924944"/>
            <a:ext cx="59055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35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문자</a:t>
            </a:r>
            <a:r>
              <a:rPr lang="ko-KR" altLang="en-US" dirty="0"/>
              <a:t>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</a:t>
            </a:r>
            <a:r>
              <a:rPr lang="ko-KR" altLang="en-US" dirty="0"/>
              <a:t>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Array: from/to </a:t>
            </a:r>
            <a:r>
              <a:rPr lang="en-US" altLang="ko-KR" dirty="0" smtClean="0"/>
              <a:t>string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861984"/>
              </p:ext>
            </p:extLst>
          </p:nvPr>
        </p:nvGraphicFramePr>
        <p:xfrm>
          <a:off x="683568" y="3068960"/>
          <a:ext cx="7056784" cy="1186745"/>
        </p:xfrm>
        <a:graphic>
          <a:graphicData uri="http://schemas.openxmlformats.org/drawingml/2006/table">
            <a:tbl>
              <a:tblPr/>
              <a:tblGrid>
                <a:gridCol w="2623102"/>
                <a:gridCol w="4433682"/>
              </a:tblGrid>
              <a:tr h="23878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57627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fromstring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가져와서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내에 값으로 이동 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918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kumimoji="0" lang="ko-KR" altLang="en-US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스트링으로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전환 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316" y="4365104"/>
            <a:ext cx="5105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array.array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으로 전환하지 않으면  데이터가 제대로 변환되지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665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주의 </a:t>
            </a:r>
            <a:r>
              <a:rPr lang="en-US" altLang="ko-KR" dirty="0" smtClean="0"/>
              <a:t>: </a:t>
            </a:r>
            <a:r>
              <a:rPr lang="en-US" altLang="ko-KR" dirty="0"/>
              <a:t>‘u’</a:t>
            </a:r>
            <a:r>
              <a:rPr lang="ko-KR" altLang="en-US" dirty="0"/>
              <a:t>로 정의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버전은 </a:t>
            </a:r>
            <a:r>
              <a:rPr lang="en-US" altLang="ko-KR" dirty="0" err="1" smtClean="0"/>
              <a:t>unicode</a:t>
            </a:r>
            <a:r>
              <a:rPr lang="ko-KR" altLang="en-US" dirty="0" smtClean="0"/>
              <a:t>가 기본이지만 </a:t>
            </a:r>
            <a:r>
              <a:rPr lang="en-US" altLang="ko-KR" dirty="0" err="1" smtClean="0"/>
              <a:t>array.array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“u”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변환시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출력값이</a:t>
            </a:r>
            <a:r>
              <a:rPr lang="ko-KR" altLang="en-US" dirty="0" smtClean="0"/>
              <a:t> 상이하게 보임</a:t>
            </a:r>
            <a:endParaRPr lang="en-US" altLang="ko-K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21" y="3068960"/>
            <a:ext cx="4032448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33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주의 </a:t>
            </a:r>
            <a:r>
              <a:rPr lang="en-US" altLang="ko-KR" dirty="0" smtClean="0"/>
              <a:t>: ‘b’</a:t>
            </a:r>
            <a:r>
              <a:rPr lang="ko-KR" altLang="en-US" dirty="0"/>
              <a:t>로 정의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버전은 </a:t>
            </a:r>
            <a:r>
              <a:rPr lang="en-US" altLang="ko-KR" dirty="0" err="1" smtClean="0"/>
              <a:t>unicode</a:t>
            </a:r>
            <a:r>
              <a:rPr lang="ko-KR" altLang="en-US" dirty="0" smtClean="0"/>
              <a:t>가 기</a:t>
            </a:r>
            <a:r>
              <a:rPr lang="ko-KR" altLang="en-US" dirty="0"/>
              <a:t>본</a:t>
            </a:r>
            <a:r>
              <a:rPr lang="ko-KR" altLang="en-US" dirty="0" smtClean="0"/>
              <a:t>이지만 </a:t>
            </a:r>
            <a:r>
              <a:rPr lang="en-US" altLang="ko-KR" dirty="0" err="1" smtClean="0"/>
              <a:t>array.array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“b”</a:t>
            </a:r>
            <a:r>
              <a:rPr lang="ko-KR" altLang="en-US" dirty="0" smtClean="0"/>
              <a:t>로 변환해서 처리 </a:t>
            </a:r>
            <a:endParaRPr lang="en-US" altLang="ko-K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64904"/>
            <a:ext cx="59817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27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Unicode  </a:t>
            </a:r>
            <a:r>
              <a:rPr lang="ko-KR" altLang="en-US" dirty="0" smtClean="0"/>
              <a:t>처</a:t>
            </a:r>
            <a:r>
              <a:rPr lang="ko-KR" altLang="en-US" dirty="0"/>
              <a:t>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9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생성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array </a:t>
            </a:r>
            <a:r>
              <a:rPr lang="ko-KR" altLang="en-US" dirty="0" smtClean="0"/>
              <a:t>클래스를 이용해 동일한 </a:t>
            </a:r>
            <a:r>
              <a:rPr lang="ko-KR" altLang="en-US" dirty="0" err="1" smtClean="0"/>
              <a:t>타입값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typecode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생성하기</a:t>
            </a:r>
            <a:r>
              <a:rPr lang="en-US" altLang="ko-KR" dirty="0" smtClean="0"/>
              <a:t> </a:t>
            </a:r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021123" y="3403954"/>
            <a:ext cx="6071157" cy="146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array.array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typecode</a:t>
            </a:r>
            <a:r>
              <a:rPr lang="en-US" altLang="ko-KR" dirty="0"/>
              <a:t>[, </a:t>
            </a:r>
            <a:r>
              <a:rPr lang="en-US" altLang="ko-KR" i="1" dirty="0"/>
              <a:t>initializer</a:t>
            </a:r>
            <a:r>
              <a:rPr lang="en-US" altLang="ko-KR" dirty="0"/>
              <a:t>])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0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Array: from/to </a:t>
            </a:r>
            <a:r>
              <a:rPr lang="en-US" altLang="ko-KR" dirty="0" err="1" smtClean="0"/>
              <a:t>unicode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953267"/>
              </p:ext>
            </p:extLst>
          </p:nvPr>
        </p:nvGraphicFramePr>
        <p:xfrm>
          <a:off x="1079612" y="2780928"/>
          <a:ext cx="7056784" cy="1186745"/>
        </p:xfrm>
        <a:graphic>
          <a:graphicData uri="http://schemas.openxmlformats.org/drawingml/2006/table">
            <a:tbl>
              <a:tblPr/>
              <a:tblGrid>
                <a:gridCol w="2623102"/>
                <a:gridCol w="4433682"/>
              </a:tblGrid>
              <a:tr h="23878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57627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fromunicode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  <a:endParaRPr kumimoji="0" lang="en-US" altLang="ko-KR" sz="1200" b="0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가져와서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내에 값으로 이동 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918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tounicode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  <a:endParaRPr kumimoji="0" lang="en-US" altLang="ko-KR" sz="1200" b="0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kumimoji="0" lang="ko-KR" altLang="en-US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스트링으로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전환 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array.array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bytes </a:t>
            </a:r>
            <a:r>
              <a:rPr lang="ko-KR" altLang="en-US" dirty="0" smtClean="0"/>
              <a:t>처리이므로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3 </a:t>
            </a:r>
            <a:r>
              <a:rPr lang="ko-KR" altLang="en-US" dirty="0" smtClean="0"/>
              <a:t>버전 </a:t>
            </a:r>
            <a:r>
              <a:rPr lang="en-US" altLang="ko-KR" dirty="0" err="1" smtClean="0"/>
              <a:t>unicode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 경우는 이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처리</a:t>
            </a:r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772" y="4221088"/>
            <a:ext cx="4104456" cy="224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Array </a:t>
            </a:r>
            <a:r>
              <a:rPr lang="ko-KR" altLang="en-US" dirty="0"/>
              <a:t>변수 </a:t>
            </a:r>
            <a:r>
              <a:rPr lang="en-US" altLang="ko-KR" dirty="0"/>
              <a:t>: </a:t>
            </a:r>
            <a:r>
              <a:rPr lang="en-US" altLang="ko-KR" dirty="0" smtClean="0"/>
              <a:t>type </a:t>
            </a:r>
            <a:r>
              <a:rPr lang="en-US" altLang="ko-KR" dirty="0"/>
              <a:t>codes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array.array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 시 타입코드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975505"/>
              </p:ext>
            </p:extLst>
          </p:nvPr>
        </p:nvGraphicFramePr>
        <p:xfrm>
          <a:off x="1115616" y="3573015"/>
          <a:ext cx="7128792" cy="3068278"/>
        </p:xfrm>
        <a:graphic>
          <a:graphicData uri="http://schemas.openxmlformats.org/drawingml/2006/table">
            <a:tbl>
              <a:tblPr/>
              <a:tblGrid>
                <a:gridCol w="1224136"/>
                <a:gridCol w="2160240"/>
                <a:gridCol w="1728192"/>
                <a:gridCol w="2016224"/>
              </a:tblGrid>
              <a:tr h="2282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type </a:t>
                      </a:r>
                      <a:r>
                        <a:rPr lang="en-US" sz="1200" dirty="0">
                          <a:effectLst/>
                        </a:rPr>
                        <a:t>code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 Type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Python Type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Minimum size in bytes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9940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'b'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signed char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int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1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12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'B'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unsigned char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int</a:t>
                      </a:r>
                      <a:endParaRPr lang="en-US" sz="1000" dirty="0">
                        <a:effectLst/>
                      </a:endParaRP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1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247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'u'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Py_UNICODE</a:t>
                      </a:r>
                      <a:endParaRPr lang="en-US" sz="1000" dirty="0">
                        <a:effectLst/>
                      </a:endParaRP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Unicode character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40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'h'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signed short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int</a:t>
                      </a:r>
                      <a:endParaRPr lang="en-US" sz="1000" dirty="0">
                        <a:effectLst/>
                      </a:endParaRP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</a:rPr>
                        <a:t>2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1211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'H'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unsigned short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int</a:t>
                      </a:r>
                      <a:endParaRPr lang="en-US" sz="1000" dirty="0">
                        <a:effectLst/>
                      </a:endParaRP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</a:rPr>
                        <a:t>2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40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'i'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signed int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int</a:t>
                      </a:r>
                      <a:endParaRPr lang="en-US" sz="1000" dirty="0">
                        <a:effectLst/>
                      </a:endParaRP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</a:rPr>
                        <a:t>2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40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'I'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unsigned int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int</a:t>
                      </a:r>
                      <a:endParaRPr lang="en-US" sz="1000" dirty="0">
                        <a:effectLst/>
                      </a:endParaRP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</a:rPr>
                        <a:t>2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40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'l'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signed long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int</a:t>
                      </a:r>
                      <a:endParaRPr lang="en-US" sz="1000" dirty="0">
                        <a:effectLst/>
                      </a:endParaRP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</a:rPr>
                        <a:t>4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1211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'L'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unsigned long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int</a:t>
                      </a:r>
                      <a:endParaRPr lang="en-US" sz="1000" dirty="0">
                        <a:effectLst/>
                      </a:endParaRP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</a:rPr>
                        <a:t>4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247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'q'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signed long long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int</a:t>
                      </a:r>
                      <a:endParaRPr lang="en-US" sz="1000" dirty="0">
                        <a:effectLst/>
                      </a:endParaRP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</a:rPr>
                        <a:t>8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247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'Q'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unsigned long long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int</a:t>
                      </a:r>
                      <a:endParaRPr lang="en-US" sz="1000" dirty="0">
                        <a:effectLst/>
                      </a:endParaRP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</a:rPr>
                        <a:t>8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40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'f'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float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float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</a:rPr>
                        <a:t>4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40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'd'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double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float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</a:rPr>
                        <a:t>8</a:t>
                      </a:r>
                    </a:p>
                  </a:txBody>
                  <a:tcPr marL="58779" marR="58779" marT="29389" marB="2938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48880"/>
            <a:ext cx="3024336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5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Array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생성하고 인덱스로 조회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068960"/>
            <a:ext cx="4464496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6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itemsize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056725"/>
              </p:ext>
            </p:extLst>
          </p:nvPr>
        </p:nvGraphicFramePr>
        <p:xfrm>
          <a:off x="2195736" y="2348880"/>
          <a:ext cx="4842977" cy="1095859"/>
        </p:xfrm>
        <a:graphic>
          <a:graphicData uri="http://schemas.openxmlformats.org/drawingml/2006/table">
            <a:tbl>
              <a:tblPr/>
              <a:tblGrid>
                <a:gridCol w="1800200"/>
                <a:gridCol w="3042777"/>
              </a:tblGrid>
              <a:tr h="30662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789238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itemsize</a:t>
                      </a: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46420" marR="46420" marT="46420" marB="4642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 Array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에 구성된 요소들이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메모리 사이즈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881" y="3861048"/>
            <a:ext cx="36861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1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Array </a:t>
            </a:r>
            <a:r>
              <a:rPr lang="ko-KR" altLang="en-US" dirty="0" smtClean="0"/>
              <a:t>이</a:t>
            </a:r>
            <a:r>
              <a:rPr lang="ko-KR" altLang="en-US" dirty="0"/>
              <a:t>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92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array.array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차이점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l</a:t>
            </a:r>
            <a:r>
              <a:rPr lang="en-US" altLang="ko-KR" dirty="0" smtClean="0"/>
              <a:t>ist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sequence data type</a:t>
            </a:r>
            <a:r>
              <a:rPr lang="ko-KR" altLang="en-US" dirty="0" smtClean="0"/>
              <a:t>이지만 처리하는 기준이 상이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050703" y="5157192"/>
            <a:ext cx="2038708" cy="1033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95936" y="3068960"/>
            <a:ext cx="2038708" cy="1033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array.array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04047" y="5350605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다양한 </a:t>
            </a:r>
            <a:r>
              <a:rPr lang="en-US" altLang="ko-KR" dirty="0" smtClean="0"/>
              <a:t>data type</a:t>
            </a:r>
            <a:r>
              <a:rPr lang="ko-KR" altLang="en-US" dirty="0" smtClean="0"/>
              <a:t>을 저장하고 처리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42283" y="3262373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단일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typecode</a:t>
            </a:r>
            <a:r>
              <a:rPr lang="ko-KR" altLang="en-US" dirty="0" smtClean="0"/>
              <a:t>를 저장하고 처리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3240360" cy="378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43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: byte </a:t>
            </a:r>
            <a:r>
              <a:rPr lang="ko-KR" altLang="en-US" dirty="0" smtClean="0"/>
              <a:t>구성처리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Array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binary</a:t>
            </a:r>
            <a:r>
              <a:rPr lang="ko-KR" altLang="en-US" dirty="0" smtClean="0"/>
              <a:t>로 변환해서 처리해서 내부 </a:t>
            </a:r>
            <a:r>
              <a:rPr lang="ko-KR" altLang="en-US" smtClean="0"/>
              <a:t>구성을 확</a:t>
            </a:r>
            <a:r>
              <a:rPr lang="ko-KR" altLang="en-US"/>
              <a:t>인</a:t>
            </a:r>
            <a:endParaRPr lang="en-US" altLang="ko-KR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36912"/>
            <a:ext cx="5688632" cy="397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3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64479</TotalTime>
  <Words>830</Words>
  <Application>Microsoft Office PowerPoint</Application>
  <PresentationFormat>화면 슬라이드 쇼(4:3)</PresentationFormat>
  <Paragraphs>233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가을</vt:lpstr>
      <vt:lpstr>Python  array 모듈</vt:lpstr>
      <vt:lpstr>Array 기초</vt:lpstr>
      <vt:lpstr>Array 생성 규칙</vt:lpstr>
      <vt:lpstr>Array 변수 : type codes </vt:lpstr>
      <vt:lpstr>Array 생성</vt:lpstr>
      <vt:lpstr>Array 변수 : itemsize </vt:lpstr>
      <vt:lpstr>Array 이해</vt:lpstr>
      <vt:lpstr>list와 array.array 차이점</vt:lpstr>
      <vt:lpstr>Array : byte 구성처리</vt:lpstr>
      <vt:lpstr>Array 인덱스/슬라이싱</vt:lpstr>
      <vt:lpstr>Array 메소드</vt:lpstr>
      <vt:lpstr>Array : append</vt:lpstr>
      <vt:lpstr>Array : count/index</vt:lpstr>
      <vt:lpstr>Array : insert/pop</vt:lpstr>
      <vt:lpstr>Array : remove/reverse</vt:lpstr>
      <vt:lpstr>Array : buffer_info</vt:lpstr>
      <vt:lpstr>Array  : byteswap</vt:lpstr>
      <vt:lpstr>Array : from/to list</vt:lpstr>
      <vt:lpstr>File 처리</vt:lpstr>
      <vt:lpstr>Array : fromfile/tofile</vt:lpstr>
      <vt:lpstr>bytes 처리</vt:lpstr>
      <vt:lpstr>Array : from/to bytes</vt:lpstr>
      <vt:lpstr>주의 :  ‘u’로 정의</vt:lpstr>
      <vt:lpstr>주의 : ‘b’로 정의</vt:lpstr>
      <vt:lpstr>문자열 처리</vt:lpstr>
      <vt:lpstr>Array: from/to string</vt:lpstr>
      <vt:lpstr>주의 : ‘u’로 정의</vt:lpstr>
      <vt:lpstr>주의 : ‘b’로 정의</vt:lpstr>
      <vt:lpstr>Unicode  처리</vt:lpstr>
      <vt:lpstr>Array: from/to unicode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734</cp:revision>
  <dcterms:created xsi:type="dcterms:W3CDTF">2015-12-01T07:34:30Z</dcterms:created>
  <dcterms:modified xsi:type="dcterms:W3CDTF">2016-12-29T05:07:15Z</dcterms:modified>
</cp:coreProperties>
</file>