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88"/>
  </p:notesMasterIdLst>
  <p:sldIdLst>
    <p:sldId id="256" r:id="rId2"/>
    <p:sldId id="1134" r:id="rId3"/>
    <p:sldId id="1161" r:id="rId4"/>
    <p:sldId id="1160" r:id="rId5"/>
    <p:sldId id="1135" r:id="rId6"/>
    <p:sldId id="1202" r:id="rId7"/>
    <p:sldId id="1203" r:id="rId8"/>
    <p:sldId id="1204" r:id="rId9"/>
    <p:sldId id="1205" r:id="rId10"/>
    <p:sldId id="1206" r:id="rId11"/>
    <p:sldId id="1207" r:id="rId12"/>
    <p:sldId id="1201" r:id="rId13"/>
    <p:sldId id="1168" r:id="rId14"/>
    <p:sldId id="1162" r:id="rId15"/>
    <p:sldId id="1163" r:id="rId16"/>
    <p:sldId id="1164" r:id="rId17"/>
    <p:sldId id="1169" r:id="rId18"/>
    <p:sldId id="1170" r:id="rId19"/>
    <p:sldId id="1171" r:id="rId20"/>
    <p:sldId id="1172" r:id="rId21"/>
    <p:sldId id="1190" r:id="rId22"/>
    <p:sldId id="1191" r:id="rId23"/>
    <p:sldId id="1192" r:id="rId24"/>
    <p:sldId id="1175" r:id="rId25"/>
    <p:sldId id="1176" r:id="rId26"/>
    <p:sldId id="1193" r:id="rId27"/>
    <p:sldId id="1178" r:id="rId28"/>
    <p:sldId id="1179" r:id="rId29"/>
    <p:sldId id="1180" r:id="rId30"/>
    <p:sldId id="1181" r:id="rId31"/>
    <p:sldId id="1182" r:id="rId32"/>
    <p:sldId id="1183" r:id="rId33"/>
    <p:sldId id="1184" r:id="rId34"/>
    <p:sldId id="1185" r:id="rId35"/>
    <p:sldId id="1187" r:id="rId36"/>
    <p:sldId id="1188" r:id="rId37"/>
    <p:sldId id="1189" r:id="rId38"/>
    <p:sldId id="1165" r:id="rId39"/>
    <p:sldId id="1146" r:id="rId40"/>
    <p:sldId id="1136" r:id="rId41"/>
    <p:sldId id="1137" r:id="rId42"/>
    <p:sldId id="1138" r:id="rId43"/>
    <p:sldId id="1147" r:id="rId44"/>
    <p:sldId id="1148" r:id="rId45"/>
    <p:sldId id="1092" r:id="rId46"/>
    <p:sldId id="1095" r:id="rId47"/>
    <p:sldId id="1096" r:id="rId48"/>
    <p:sldId id="1097" r:id="rId49"/>
    <p:sldId id="1075" r:id="rId50"/>
    <p:sldId id="1228" r:id="rId51"/>
    <p:sldId id="1229" r:id="rId52"/>
    <p:sldId id="1077" r:id="rId53"/>
    <p:sldId id="1076" r:id="rId54"/>
    <p:sldId id="1090" r:id="rId55"/>
    <p:sldId id="1078" r:id="rId56"/>
    <p:sldId id="1072" r:id="rId57"/>
    <p:sldId id="1042" r:id="rId58"/>
    <p:sldId id="1073" r:id="rId59"/>
    <p:sldId id="1214" r:id="rId60"/>
    <p:sldId id="1213" r:id="rId61"/>
    <p:sldId id="1071" r:id="rId62"/>
    <p:sldId id="1215" r:id="rId63"/>
    <p:sldId id="1216" r:id="rId64"/>
    <p:sldId id="1217" r:id="rId65"/>
    <p:sldId id="1218" r:id="rId66"/>
    <p:sldId id="1219" r:id="rId67"/>
    <p:sldId id="1220" r:id="rId68"/>
    <p:sldId id="1221" r:id="rId69"/>
    <p:sldId id="1222" r:id="rId70"/>
    <p:sldId id="1223" r:id="rId71"/>
    <p:sldId id="1224" r:id="rId72"/>
    <p:sldId id="1225" r:id="rId73"/>
    <p:sldId id="1226" r:id="rId74"/>
    <p:sldId id="1200" r:id="rId75"/>
    <p:sldId id="1208" r:id="rId76"/>
    <p:sldId id="1209" r:id="rId77"/>
    <p:sldId id="1211" r:id="rId78"/>
    <p:sldId id="1081" r:id="rId79"/>
    <p:sldId id="1074" r:id="rId80"/>
    <p:sldId id="1210" r:id="rId81"/>
    <p:sldId id="1083" r:id="rId82"/>
    <p:sldId id="1084" r:id="rId83"/>
    <p:sldId id="1085" r:id="rId84"/>
    <p:sldId id="1086" r:id="rId85"/>
    <p:sldId id="1087" r:id="rId86"/>
    <p:sldId id="1088" r:id="rId8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binding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충돌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동일한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를 관리하므로 이름이 동일시 재할당이 발생해 버림</a:t>
            </a:r>
            <a:endParaRPr lang="en-US" altLang="ko-KR" sz="2800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275272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140968"/>
            <a:ext cx="3312368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780928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64502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2002170" y="475600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556217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1678" y="4459715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같은 이름이 존재하면 나중에 할당되는 값으로 변경</a:t>
            </a:r>
            <a:endParaRPr lang="ko-KR" altLang="en-US" sz="16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함수정의 명과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충돌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namespace </a:t>
            </a:r>
            <a:r>
              <a:rPr lang="ko-KR" altLang="en-US" dirty="0" smtClean="0"/>
              <a:t>영역은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타입으로 관리하므로 동일한 영역에서 함수 정의나 변수 정의를 동일한 이름으로 처리시 충돌이 발생해서 마지막에 할당된 결과로 처리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789040"/>
            <a:ext cx="2733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ko-KR" altLang="en-US" sz="5400" dirty="0" smtClean="0"/>
              <a:t>함수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Namespace</a:t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43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네임스페이스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757977"/>
            <a:ext cx="2016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함수는 내부의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처리를 위한 </a:t>
            </a:r>
            <a:r>
              <a:rPr lang="en-US" altLang="ko-KR" sz="1400" dirty="0" smtClean="0"/>
              <a:t>Namespace</a:t>
            </a:r>
            <a:r>
              <a:rPr lang="ko-KR" altLang="en-US" sz="1400" dirty="0" smtClean="0"/>
              <a:t>를 별도로 관리한다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내부함수가 실행되면 외부함수 </a:t>
            </a:r>
            <a:r>
              <a:rPr lang="en-US" altLang="ko-KR" sz="1400" dirty="0" smtClean="0"/>
              <a:t>Namespace</a:t>
            </a:r>
            <a:r>
              <a:rPr lang="ko-KR" altLang="en-US" sz="1400" dirty="0" smtClean="0"/>
              <a:t>를 참조하여 처리할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하위에서 상위는 참조가 가능하나 상위에서 하위는 참조가 불가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함수 내부에서 </a:t>
            </a:r>
            <a:r>
              <a:rPr lang="en-US" altLang="ko-KR" sz="1400" dirty="0" smtClean="0"/>
              <a:t>locals()/</a:t>
            </a:r>
            <a:r>
              <a:rPr lang="en-US" altLang="ko-KR" sz="1400" dirty="0" err="1" smtClean="0"/>
              <a:t>globals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관리 영역 참조가능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3121044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172896" y="4147219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외부함수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9592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7440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63888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3806885"/>
            <a:ext cx="0" cy="34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3860894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 참조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833059"/>
            <a:ext cx="1320560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영역참조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2464" y="3266793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2464" y="4355116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7" idx="0"/>
            <a:endCxn id="6" idx="2"/>
          </p:cNvCxnSpPr>
          <p:nvPr/>
        </p:nvCxnSpPr>
        <p:spPr>
          <a:xfrm flipV="1">
            <a:off x="1356792" y="4833059"/>
            <a:ext cx="127330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2630096" y="4833059"/>
            <a:ext cx="4454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0"/>
            <a:endCxn id="6" idx="2"/>
          </p:cNvCxnSpPr>
          <p:nvPr/>
        </p:nvCxnSpPr>
        <p:spPr>
          <a:xfrm flipH="1" flipV="1">
            <a:off x="2630096" y="4833059"/>
            <a:ext cx="1390992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172896" y="191683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Built-in</a:t>
            </a:r>
          </a:p>
        </p:txBody>
      </p:sp>
      <p:cxnSp>
        <p:nvCxnSpPr>
          <p:cNvPr id="31" name="직선 화살표 연결선 30"/>
          <p:cNvCxnSpPr>
            <a:stCxn id="5" idx="0"/>
            <a:endCxn id="29" idx="2"/>
          </p:cNvCxnSpPr>
          <p:nvPr/>
        </p:nvCxnSpPr>
        <p:spPr>
          <a:xfrm flipV="1">
            <a:off x="2630096" y="2602673"/>
            <a:ext cx="0" cy="518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32464" y="2204864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4752" y="2757977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 참조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변수 </a:t>
            </a:r>
            <a:r>
              <a:rPr lang="en-US" altLang="ko-KR" dirty="0" smtClean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함수에 실행하면 함수 내의 변수에 대한 검색을 처리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순으로 호출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 smtClean="0">
                <a:latin typeface="+mn-ea"/>
              </a:rPr>
              <a:t>Global/nonlocal </a:t>
            </a:r>
            <a:r>
              <a:rPr lang="ko-KR" altLang="en-US" sz="1800" dirty="0" smtClean="0">
                <a:latin typeface="+mn-ea"/>
              </a:rPr>
              <a:t>키워드를 변수에 정의해서 직접 상위 영역을 직접 참조할 수 있다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en-US" altLang="ko-KR" dirty="0" smtClean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-scope </a:t>
            </a:r>
            <a:r>
              <a:rPr lang="ko-KR" altLang="en-US" dirty="0" smtClean="0"/>
              <a:t>관리 기준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함수내의 인자를 함수 이름공간으로 관리하므로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인자는 이름공간에 하나의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체계로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함수의 인자나 함수내의 로컬변수는 동일한 이름공간에서 관리</a:t>
            </a:r>
            <a:endParaRPr lang="en-US" altLang="ko-KR" dirty="0" smtClean="0"/>
          </a:p>
          <a:p>
            <a:pPr marL="914400" lvl="1" indent="-457200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함수로 함수 내의 이름공간을 확인할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sz="1400" dirty="0" smtClean="0"/>
              <a:t>#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 관리 영역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보통 모듈단위로 전역변수</a:t>
            </a:r>
            <a:r>
              <a:rPr lang="en-US" altLang="ko-KR" dirty="0" smtClean="0"/>
              <a:t>( global)</a:t>
            </a:r>
            <a:r>
              <a:rPr lang="ko-KR" altLang="en-US" dirty="0" smtClean="0"/>
              <a:t>과 함수 단위의 지역변수</a:t>
            </a:r>
            <a:r>
              <a:rPr lang="en-US" altLang="ko-KR" dirty="0" smtClean="0"/>
              <a:t>( local)</a:t>
            </a:r>
            <a:r>
              <a:rPr lang="ko-KR" altLang="en-US" dirty="0" smtClean="0"/>
              <a:t>로 구분해서 관리</a:t>
            </a:r>
            <a:endParaRPr lang="en-US" altLang="ko-KR" dirty="0" smtClean="0"/>
          </a:p>
          <a:p>
            <a:pPr marL="365760" lvl="1" indent="0" fontAlgn="base">
              <a:buNone/>
            </a:pPr>
            <a:r>
              <a:rPr lang="en-US" altLang="ko-KR" dirty="0" err="1" smtClean="0"/>
              <a:t>Builtin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기본 제공하는 영역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477" y="347886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변수 검색 기준은 </a:t>
            </a:r>
            <a:r>
              <a:rPr lang="en-US" altLang="ko-KR" dirty="0">
                <a:latin typeface="+mn-ea"/>
              </a:rPr>
              <a:t>Local &gt; Global &gt; Built-in </a:t>
            </a:r>
            <a:r>
              <a:rPr lang="ko-KR" altLang="en-US" dirty="0">
                <a:latin typeface="+mn-ea"/>
              </a:rPr>
              <a:t>영역 순으로 </a:t>
            </a:r>
            <a:r>
              <a:rPr lang="ko-KR" altLang="en-US" dirty="0" smtClean="0">
                <a:latin typeface="+mn-ea"/>
              </a:rPr>
              <a:t>찾는다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5556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전역변수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  <a:r>
              <a:rPr lang="ko-KR" altLang="en-US" dirty="0" smtClean="0">
                <a:solidFill>
                  <a:schemeClr val="tx1"/>
                </a:solidFill>
              </a:rPr>
              <a:t>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286987"/>
            <a:ext cx="5019675" cy="2646065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sz="2800" dirty="0" smtClean="0"/>
              <a:t>현재 구현된 영역에 정의된 변수는 전역변수 이고 함수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내부에 있는 것은 지역변수이므로 </a:t>
            </a:r>
            <a:r>
              <a:rPr lang="en-US" altLang="ko-KR" sz="2800" dirty="0" smtClean="0"/>
              <a:t>p</a:t>
            </a:r>
            <a:r>
              <a:rPr lang="ko-KR" altLang="en-US" sz="2800" dirty="0" smtClean="0"/>
              <a:t>라는 변수는 지역과 전역에 다 정의 됨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3"/>
            <a:endCxn id="6" idx="1"/>
          </p:cNvCxnSpPr>
          <p:nvPr/>
        </p:nvCxnSpPr>
        <p:spPr>
          <a:xfrm>
            <a:off x="2885187" y="3843482"/>
            <a:ext cx="3413383" cy="1249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6360" y="33745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005880" y="3374558"/>
            <a:ext cx="4320480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6955" y="3573016"/>
            <a:ext cx="2088232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3588" y="3212976"/>
            <a:ext cx="1188132" cy="3231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Namespace</a:t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167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 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동일한 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local/global </a:t>
            </a:r>
            <a:r>
              <a:rPr lang="ko-KR" altLang="en-US" dirty="0" smtClean="0"/>
              <a:t>영역에 있으면 별도로 인식하고  </a:t>
            </a:r>
            <a:r>
              <a:rPr lang="ko-KR" altLang="en-US" dirty="0" err="1" smtClean="0"/>
              <a:t>변수명에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이 있어도 단순히 할당일 경우는 에러가 발생하지 않음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8"/>
            <a:ext cx="25717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27051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참조변수 </a:t>
            </a:r>
            <a:r>
              <a:rPr lang="ko-KR" altLang="en-US" dirty="0" smtClean="0"/>
              <a:t>지역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참조변수 </a:t>
            </a:r>
            <a:r>
              <a:rPr lang="en-US" altLang="ko-KR" dirty="0" smtClean="0"/>
              <a:t>: local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참조 변수를 함수 내의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영역에 추가하려면 </a:t>
            </a:r>
            <a:r>
              <a:rPr lang="en-US" altLang="ko-KR" dirty="0" smtClean="0"/>
              <a:t>local namespace(__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__)</a:t>
            </a:r>
            <a:r>
              <a:rPr lang="ko-KR" altLang="en-US" dirty="0" smtClean="0"/>
              <a:t>에 추가해서 처리해서 사용이 가능</a:t>
            </a:r>
            <a:endParaRPr lang="en-US" altLang="ko-KR" dirty="0" smtClean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54354"/>
            <a:ext cx="3200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313253"/>
            <a:ext cx="2448272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3305560" y="4699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3692689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var_init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543576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‘x’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내에서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변수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 내부의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변수도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관리</a:t>
            </a:r>
            <a:endParaRPr lang="en-US" altLang="ko-KR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2857500" cy="20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참조변수 </a:t>
            </a:r>
            <a:r>
              <a:rPr lang="ko-KR" altLang="en-US" dirty="0" smtClean="0"/>
              <a:t>전역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참조변수 </a:t>
            </a:r>
            <a:r>
              <a:rPr lang="en-US" altLang="ko-KR" dirty="0" smtClean="0"/>
              <a:t>: global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참조 변수를 정의하면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namespace(__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타입으로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변경하고 싶으면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영역을 불러 직접 갱신해도 됨</a:t>
            </a:r>
            <a:endParaRPr lang="en-US" altLang="ko-KR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70378"/>
            <a:ext cx="2600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4365104"/>
            <a:ext cx="2448272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0800000">
            <a:off x="3704342" y="4699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551723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vvv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내에서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 갱신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함수의 내부에서 </a:t>
            </a:r>
            <a:r>
              <a:rPr lang="ko-KR" altLang="en-US" dirty="0" err="1" smtClean="0"/>
              <a:t>정의없이</a:t>
            </a:r>
            <a:r>
              <a:rPr lang="ko-KR" altLang="en-US" dirty="0" smtClean="0"/>
              <a:t> 변수를 처리할 경우 오류가 발생하므로 이를 확인하여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키워드를 이용해서 처리되어야 함</a:t>
            </a:r>
            <a:endParaRPr lang="en-US" altLang="ko-KR" dirty="0" smtClean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34414"/>
            <a:ext cx="3528392" cy="351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68249"/>
            <a:ext cx="19907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644008" y="4521295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Global immutable </a:t>
            </a:r>
            <a:r>
              <a:rPr lang="ko-KR" altLang="en-US" dirty="0" smtClean="0"/>
              <a:t>변수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 참조는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immutable </a:t>
            </a:r>
            <a:r>
              <a:rPr lang="ko-KR" altLang="en-US" dirty="0" smtClean="0"/>
              <a:t>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참조만 할 경우는 아무 </a:t>
            </a:r>
            <a:r>
              <a:rPr lang="ko-KR" altLang="en-US" dirty="0" err="1" smtClean="0"/>
              <a:t>이상없이</a:t>
            </a:r>
            <a:r>
              <a:rPr lang="ko-KR" altLang="en-US" dirty="0" smtClean="0"/>
              <a:t> 사용이 가능함</a:t>
            </a:r>
            <a:endParaRPr lang="en-US" altLang="ko-K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03880"/>
            <a:ext cx="3495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모듈의 </a:t>
            </a:r>
            <a:r>
              <a:rPr lang="en-US" altLang="ko-KR" dirty="0" smtClean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6200000">
            <a:off x="2122580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9832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표현식에</a:t>
            </a:r>
            <a:r>
              <a:rPr lang="ko-KR" altLang="en-US" dirty="0" smtClean="0"/>
              <a:t> 사용시 에러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에러가 발생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848350" cy="34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3356992"/>
            <a:ext cx="259228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75682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result = result +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가 단순 바인딩이 아닌 표현식이라서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를 명기해야 함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</p:cNvCxnSpPr>
          <p:nvPr/>
        </p:nvCxnSpPr>
        <p:spPr>
          <a:xfrm flipV="1">
            <a:off x="4427984" y="3356992"/>
            <a:ext cx="1296144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네임스페이스란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사용을 할 경우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키워드로 정의가 필요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9985"/>
            <a:ext cx="3038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3587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모듈의 </a:t>
            </a:r>
            <a:r>
              <a:rPr lang="en-US" altLang="ko-KR" dirty="0" smtClean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3587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1786535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3787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881" y="5733256"/>
            <a:ext cx="307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, float </a:t>
            </a:r>
            <a:r>
              <a:rPr lang="ko-KR" altLang="en-US" dirty="0" smtClean="0"/>
              <a:t>등이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키워드로 명기해야 변수의 값이 대치됨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Global mutable </a:t>
            </a:r>
            <a:r>
              <a:rPr lang="ko-KR" altLang="en-US" dirty="0" smtClean="0"/>
              <a:t>변수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mutable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변수를 인자로 </a:t>
            </a:r>
            <a:r>
              <a:rPr lang="ko-KR" altLang="en-US" dirty="0" err="1" smtClean="0"/>
              <a:t>전달시</a:t>
            </a:r>
            <a:r>
              <a:rPr lang="ko-KR" altLang="en-US" dirty="0"/>
              <a:t> </a:t>
            </a:r>
            <a:r>
              <a:rPr lang="ko-KR" altLang="en-US" dirty="0" smtClean="0"/>
              <a:t>실제 객체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전달되므로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로 지정하지 않아도 내부 원소가 변경됨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3419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nonlocal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외부함수 변수</a:t>
            </a:r>
            <a:r>
              <a:rPr lang="en-US" altLang="ko-KR" dirty="0" smtClean="0"/>
              <a:t>: 2</a:t>
            </a:r>
            <a:r>
              <a:rPr lang="ko-KR" altLang="en-US" dirty="0" err="1" smtClean="0"/>
              <a:t>버전대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python 2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nonlocal </a:t>
            </a:r>
            <a:r>
              <a:rPr lang="ko-KR" altLang="en-US" dirty="0" smtClean="0"/>
              <a:t>키워드가 없어 리스트나 </a:t>
            </a:r>
            <a:r>
              <a:rPr lang="ko-KR" altLang="en-US" dirty="0" err="1" smtClean="0"/>
              <a:t>딕</a:t>
            </a:r>
            <a:r>
              <a:rPr lang="ko-KR" altLang="en-US" dirty="0" smtClean="0"/>
              <a:t> 타입에 정의해서 계산을 해야 함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6384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Nonlocal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</a:t>
            </a:r>
            <a:r>
              <a:rPr lang="ko-KR" altLang="en-US" dirty="0" smtClean="0"/>
              <a:t>변수는 참조는 가능하지만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영역이 다르면 갱신할 경우 예외처리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67136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외부 함수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3480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</a:t>
            </a:r>
            <a:r>
              <a:rPr lang="ko-KR" altLang="en-US">
                <a:solidFill>
                  <a:schemeClr val="tx1"/>
                </a:solidFill>
              </a:rPr>
              <a:t>부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899384" y="3767158"/>
            <a:ext cx="7200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31432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외부함수 변수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표현식사용시</a:t>
            </a:r>
            <a:r>
              <a:rPr lang="ko-KR" altLang="en-US" dirty="0" smtClean="0"/>
              <a:t> 에러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에러가 발생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8064" y="357301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n + = x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대한 바인딩이 없어 오류 처리함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외부함수 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꼭</a:t>
            </a:r>
            <a:r>
              <a:rPr lang="en-US" altLang="ko-KR" dirty="0" smtClean="0"/>
              <a:t> nonlocal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정의후에</a:t>
            </a:r>
            <a:r>
              <a:rPr lang="ko-KR" altLang="en-US" dirty="0" smtClean="0"/>
              <a:t> 사용 가능 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1"/>
            <a:ext cx="4032448" cy="386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89040"/>
            <a:ext cx="2724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ko-KR" altLang="en-US" sz="5400" dirty="0"/>
              <a:t> </a:t>
            </a:r>
            <a:r>
              <a:rPr lang="en-US" altLang="ko-KR" sz="5400" dirty="0"/>
              <a:t>class Namespace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30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class 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네임 스페이스 </a:t>
            </a:r>
            <a:r>
              <a:rPr lang="en-US" altLang="ko-KR" dirty="0"/>
              <a:t>(</a:t>
            </a:r>
            <a:r>
              <a:rPr lang="ko-KR" altLang="en-US" dirty="0"/>
              <a:t>때로 </a:t>
            </a:r>
            <a:r>
              <a:rPr lang="ko-KR" altLang="en-US" dirty="0" err="1"/>
              <a:t>컨텍스트라고도</a:t>
            </a:r>
            <a:r>
              <a:rPr lang="ko-KR" altLang="en-US" dirty="0"/>
              <a:t> 함</a:t>
            </a:r>
            <a:r>
              <a:rPr lang="en-US" altLang="ko-KR" dirty="0"/>
              <a:t>)</a:t>
            </a:r>
            <a:r>
              <a:rPr lang="ko-KR" altLang="en-US" dirty="0"/>
              <a:t>는 모호성을 피하기 위해 고유 한 이름을 지정하는 명명 시스템입니다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</a:t>
            </a:r>
            <a:r>
              <a:rPr lang="ko-KR" altLang="en-US" dirty="0"/>
              <a:t>다른 </a:t>
            </a:r>
            <a:r>
              <a:rPr lang="ko-KR" altLang="en-US" dirty="0" err="1"/>
              <a:t>디렉토리에서</a:t>
            </a:r>
            <a:r>
              <a:rPr lang="ko-KR" altLang="en-US" dirty="0"/>
              <a:t> 동일한 파일 이름을 사용할 수 있으며 파일은 경로 이름을 통해 고유하게 액세스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4077072"/>
            <a:ext cx="6624736" cy="2016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global names of a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local names in a function or method invocation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built-in names: this namespace contains built-in functions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(</a:t>
            </a:r>
            <a:r>
              <a:rPr lang="en-US" altLang="ko-KR" sz="1400" dirty="0">
                <a:solidFill>
                  <a:schemeClr val="tx1"/>
                </a:solidFill>
              </a:rPr>
              <a:t>e.g. abs(), </a:t>
            </a:r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(), ...) and built-in exception names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/>
              <a:t> </a:t>
            </a:r>
            <a:r>
              <a:rPr lang="en-US" altLang="ko-KR" dirty="0" smtClean="0"/>
              <a:t>: class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71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속성이 생성되고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속성들을 추가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259504" y="4328960"/>
            <a:ext cx="484632" cy="6122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4494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생</a:t>
            </a:r>
            <a:r>
              <a:rPr lang="ko-KR" altLang="en-US"/>
              <a:t>성</a:t>
            </a:r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8304" y="44945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 </a:t>
            </a:r>
            <a:r>
              <a:rPr lang="ko-KR" altLang="en-US" dirty="0" err="1"/>
              <a:t>미존재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내장 클래스로 생성한 </a:t>
            </a:r>
            <a:r>
              <a:rPr lang="ko-KR" altLang="en-US" dirty="0" err="1"/>
              <a:t>인스턴스는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r>
              <a:rPr lang="ko-KR" altLang="en-US" dirty="0"/>
              <a:t>를 별도로 관리하지 않음 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981700" cy="387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</a:t>
            </a:r>
            <a:r>
              <a:rPr lang="ko-KR" altLang="en-US" dirty="0" smtClean="0"/>
              <a:t>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method : </a:t>
            </a:r>
            <a:r>
              <a:rPr lang="ko-KR" altLang="en-US" dirty="0" smtClean="0"/>
              <a:t>변수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 변수는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관리하므로 참조하려면 </a:t>
            </a:r>
            <a:r>
              <a:rPr lang="en-US" altLang="ko-KR" dirty="0" smtClean="0"/>
              <a:t>class.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참조해야 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6096" y="3462469"/>
            <a:ext cx="2520280" cy="919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Count = 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7517" y="5029809"/>
            <a:ext cx="2520280" cy="919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A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A.Count</a:t>
            </a:r>
            <a:r>
              <a:rPr lang="en-US" altLang="ko-KR" sz="1400" dirty="0" smtClean="0">
                <a:solidFill>
                  <a:schemeClr val="tx1"/>
                </a:solidFill>
              </a:rPr>
              <a:t> =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3781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/>
              <a:t> </a:t>
            </a:r>
            <a:r>
              <a:rPr lang="en-US" altLang="ko-KR" dirty="0" smtClean="0"/>
              <a:t>namespace: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dict</a:t>
            </a:r>
            <a:r>
              <a:rPr lang="ko-KR" altLang="en-US" dirty="0"/>
              <a:t>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변수로 정의하면 함수나 클래스 등에서 호출이 가능함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동일한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내에서 항상 호출 가능</a:t>
            </a:r>
            <a:endParaRPr lang="ko-KR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3429000"/>
            <a:ext cx="3267075" cy="309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/>
              <a:t> </a:t>
            </a:r>
            <a:r>
              <a:rPr lang="en-US" altLang="ko-KR" dirty="0" smtClean="0"/>
              <a:t>namespace:</a:t>
            </a:r>
            <a:r>
              <a:rPr lang="ko-KR" altLang="en-US" dirty="0" smtClean="0"/>
              <a:t> 변수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globals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[‘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’],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값할당</a:t>
            </a:r>
            <a:r>
              <a:rPr lang="ko-KR" altLang="en-US" dirty="0" smtClean="0"/>
              <a:t> 으로 정의는 동일한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에서 관리되므로 동일하게 사용됨 </a:t>
            </a:r>
            <a:endParaRPr lang="ko-KR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524250" cy="380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method namespace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모듈 내의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모듈에 속한 함수</a:t>
            </a:r>
            <a:r>
              <a:rPr lang="en-US" altLang="ko-KR" dirty="0" smtClean="0"/>
              <a:t>, class, instance</a:t>
            </a:r>
            <a:r>
              <a:rPr lang="ko-KR" altLang="en-US" dirty="0" smtClean="0"/>
              <a:t>는 특정 </a:t>
            </a:r>
            <a:r>
              <a:rPr lang="ko-KR" altLang="en-US" dirty="0" err="1" smtClean="0"/>
              <a:t>바이딩이</a:t>
            </a:r>
            <a:r>
              <a:rPr lang="ko-KR" altLang="en-US" dirty="0" smtClean="0"/>
              <a:t> 안 된 경우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변수를 참조함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980005" y="3212976"/>
            <a:ext cx="4248472" cy="1080120"/>
            <a:chOff x="1979712" y="3320988"/>
            <a:chExt cx="5616624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1979712" y="3320988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모듈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3501008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globals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6" idx="1"/>
            </p:cNvCxnSpPr>
            <p:nvPr/>
          </p:nvCxnSpPr>
          <p:spPr>
            <a:xfrm>
              <a:off x="4067944" y="3861048"/>
              <a:ext cx="864096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755576" y="5024231"/>
            <a:ext cx="2098963" cy="1080120"/>
            <a:chOff x="-1836712" y="5589240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-1836712" y="5589240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함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600" y="5769260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locals()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1" idx="1"/>
            </p:cNvCxnSpPr>
            <p:nvPr/>
          </p:nvCxnSpPr>
          <p:spPr>
            <a:xfrm>
              <a:off x="251520" y="6129300"/>
              <a:ext cx="720080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491880" y="502423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class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2" idx="3"/>
              <a:endCxn id="1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372200" y="499661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instance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3"/>
              <a:endCxn id="2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>
            <a:stCxn id="6" idx="2"/>
            <a:endCxn id="10" idx="0"/>
          </p:cNvCxnSpPr>
          <p:nvPr/>
        </p:nvCxnSpPr>
        <p:spPr>
          <a:xfrm flipH="1">
            <a:off x="1156036" y="4113076"/>
            <a:ext cx="5064791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901051" y="4113076"/>
            <a:ext cx="2319776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22" idx="0"/>
          </p:cNvCxnSpPr>
          <p:nvPr/>
        </p:nvCxnSpPr>
        <p:spPr>
          <a:xfrm>
            <a:off x="6220827" y="4113076"/>
            <a:ext cx="560544" cy="88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속성이 생성되고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속성들을 추가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메소</a:t>
            </a:r>
            <a:r>
              <a:rPr lang="ko-KR" altLang="en-US" dirty="0" err="1">
                <a:solidFill>
                  <a:schemeClr val="tx1"/>
                </a:solidFill>
              </a:rPr>
              <a:t>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locals()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6296" y="42988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Scope(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확장자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인스턴스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표시</a:t>
            </a:r>
            <a:endParaRPr lang="ko-KR" altLang="en-US" sz="1200" dirty="0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2360721" y="4302388"/>
            <a:ext cx="484632" cy="642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31434" y="44391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삽입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함수와 동일한 영역을 가지므로 </a:t>
            </a:r>
            <a:r>
              <a:rPr lang="en-US" altLang="ko-KR" dirty="0" err="1" smtClean="0"/>
              <a:t>getPerson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내의 </a:t>
            </a:r>
            <a:r>
              <a:rPr lang="en-US" altLang="ko-KR" dirty="0" err="1" smtClean="0"/>
              <a:t>var_mt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지정하면 별도의 영역으로 관리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7477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 역할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Class: </a:t>
            </a:r>
            <a:r>
              <a:rPr lang="ko-KR" altLang="en-US" dirty="0" smtClean="0"/>
              <a:t> 네임스페이스 역할을 수행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Method : </a:t>
            </a:r>
            <a:r>
              <a:rPr lang="ko-KR" altLang="en-US" dirty="0" smtClean="0"/>
              <a:t> 네임스페이스 역할을 수행 못함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명확하게 한정자를 부여해야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19876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name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30120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오류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오류메시지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en-US" altLang="ko-KR" dirty="0" smtClean="0"/>
              <a:t>undefined </a:t>
            </a:r>
            <a:r>
              <a:rPr lang="ko-KR" altLang="en-US" dirty="0"/>
              <a:t> </a:t>
            </a:r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  B.name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en-US" altLang="ko-KR" sz="1000" b="1" dirty="0"/>
              <a:t>b = B()</a:t>
            </a:r>
          </a:p>
          <a:p>
            <a:r>
              <a:rPr lang="en-US" altLang="ko-KR" sz="1000" b="1" dirty="0"/>
              <a:t>print b.name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71796" y="52292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한정자로 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지정해서 처리됨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/>
              <a:t>variable 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95936" y="3645024"/>
            <a:ext cx="936104" cy="1224136"/>
          </a:xfrm>
          <a:prstGeom prst="rightArrow">
            <a:avLst>
              <a:gd name="adj1" fmla="val 58566"/>
              <a:gd name="adj2" fmla="val 248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한정자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부</a:t>
            </a:r>
            <a:r>
              <a:rPr lang="ko-KR" altLang="en-US" sz="1400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23736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Binding class/instance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a.name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접근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a.A_name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A_name</a:t>
            </a:r>
            <a:r>
              <a:rPr lang="ko-KR" altLang="en-US" dirty="0" smtClean="0"/>
              <a:t>을 접근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19876" y="3140968"/>
            <a:ext cx="5552324" cy="2878989"/>
            <a:chOff x="819876" y="3140968"/>
            <a:chExt cx="6848468" cy="2878989"/>
          </a:xfrm>
        </p:grpSpPr>
        <p:sp>
          <p:nvSpPr>
            <p:cNvPr id="3" name="직사각형 2"/>
            <p:cNvSpPr/>
            <p:nvPr/>
          </p:nvSpPr>
          <p:spPr>
            <a:xfrm>
              <a:off x="819876" y="3140968"/>
              <a:ext cx="3312368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class A() :</a:t>
              </a:r>
            </a:p>
            <a:p>
              <a:r>
                <a:rPr lang="en-US" altLang="ko-KR" sz="1000" b="1" dirty="0"/>
                <a:t>    name = " class variable"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= "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class variable "</a:t>
              </a:r>
            </a:p>
            <a:p>
              <a:r>
                <a:rPr lang="en-US" altLang="ko-KR" sz="1000" b="1" dirty="0"/>
                <a:t>    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def</a:t>
              </a:r>
              <a:r>
                <a:rPr lang="en-US" altLang="ko-KR" sz="1000" b="1" dirty="0"/>
                <a:t>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__(self, name=None) :</a:t>
              </a:r>
            </a:p>
            <a:p>
              <a:r>
                <a:rPr lang="en-US" altLang="ko-KR" sz="1000" b="1" dirty="0"/>
                <a:t>        self.name = name</a:t>
              </a:r>
              <a:endParaRPr lang="ko-KR" altLang="en-US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08104" y="3140968"/>
              <a:ext cx="2160240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a = A("</a:t>
              </a:r>
              <a:r>
                <a:rPr lang="en-US" altLang="ko-KR" sz="1000" b="1" dirty="0" smtClean="0"/>
                <a:t>instance variable")</a:t>
              </a:r>
            </a:p>
            <a:p>
              <a:r>
                <a:rPr lang="en-US" altLang="ko-KR" sz="1000" b="1" dirty="0" smtClean="0"/>
                <a:t>a.name</a:t>
              </a:r>
            </a:p>
            <a:p>
              <a:r>
                <a:rPr lang="en-US" altLang="ko-KR" sz="1000" b="1" dirty="0" err="1" smtClean="0"/>
                <a:t>a.A_name</a:t>
              </a:r>
              <a:endParaRPr lang="ko-KR" altLang="en-US" sz="1000" b="1" dirty="0"/>
            </a:p>
          </p:txBody>
        </p:sp>
        <p:cxnSp>
          <p:nvCxnSpPr>
            <p:cNvPr id="11" name="직선 화살표 연결선 10"/>
            <p:cNvCxnSpPr>
              <a:stCxn id="6" idx="1"/>
              <a:endCxn id="3" idx="3"/>
            </p:cNvCxnSpPr>
            <p:nvPr/>
          </p:nvCxnSpPr>
          <p:spPr>
            <a:xfrm flipH="1">
              <a:off x="4132244" y="3843046"/>
              <a:ext cx="1375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508104" y="5057681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{'name': '</a:t>
              </a:r>
              <a:r>
                <a:rPr lang="en-US" altLang="ko-KR" sz="1000" b="1" dirty="0" err="1"/>
                <a:t>instanc</a:t>
              </a:r>
              <a:r>
                <a:rPr lang="en-US" altLang="ko-KR" sz="1000" b="1" dirty="0"/>
                <a:t> variable'}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4761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6" idx="2"/>
              <a:endCxn id="18" idx="0"/>
            </p:cNvCxnSpPr>
            <p:nvPr/>
          </p:nvCxnSpPr>
          <p:spPr>
            <a:xfrm>
              <a:off x="6588224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19876" y="5057681"/>
              <a:ext cx="3312368" cy="96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{'__module__': '__main__', '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': '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class variable ', 'name': ' class variable', '__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__': &lt;function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 at 0x10577CF0&gt;, '__doc__': None}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078" y="478068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6" name="직선 화살표 연결선 25"/>
            <p:cNvCxnSpPr>
              <a:stCxn id="3" idx="2"/>
              <a:endCxn id="15" idx="0"/>
            </p:cNvCxnSpPr>
            <p:nvPr/>
          </p:nvCxnSpPr>
          <p:spPr>
            <a:xfrm>
              <a:off x="2476060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660232" y="3566047"/>
            <a:ext cx="2267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참조되는 값</a:t>
            </a:r>
            <a:endParaRPr lang="en-US" altLang="ko-KR" sz="1000" dirty="0" smtClean="0"/>
          </a:p>
          <a:p>
            <a:r>
              <a:rPr lang="en-US" altLang="ko-KR" sz="1000" dirty="0" smtClean="0"/>
              <a:t>instance variable</a:t>
            </a:r>
          </a:p>
          <a:p>
            <a:r>
              <a:rPr lang="en-US" altLang="ko-KR" sz="1000" dirty="0" err="1"/>
              <a:t>A_name</a:t>
            </a:r>
            <a:r>
              <a:rPr lang="en-US" altLang="ko-KR" sz="1000" dirty="0"/>
              <a:t> class </a:t>
            </a:r>
            <a:r>
              <a:rPr lang="en-US" altLang="ko-KR" sz="1000" dirty="0" smtClean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variable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공유된 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변수인 리스트나 </a:t>
            </a:r>
            <a:r>
              <a:rPr lang="ko-KR" altLang="en-US" dirty="0" err="1" smtClean="0"/>
              <a:t>딕션너리</a:t>
            </a:r>
            <a:r>
              <a:rPr lang="ko-KR" altLang="en-US" dirty="0" smtClean="0"/>
              <a:t> 사용시 모든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변수에 갱신함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객체별로</a:t>
            </a:r>
            <a:r>
              <a:rPr lang="ko-KR" altLang="en-US" dirty="0" smtClean="0">
                <a:sym typeface="Wingdings" panose="05000000000000000000" pitchFamily="2" charset="2"/>
              </a:rPr>
              <a:t> 관리가 필요한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내부에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인스턴스변수로</a:t>
            </a:r>
            <a:r>
              <a:rPr lang="ko-KR" altLang="en-US" dirty="0" smtClean="0">
                <a:sym typeface="Wingdings" panose="05000000000000000000" pitchFamily="2" charset="2"/>
              </a:rPr>
              <a:t> 정의하고 사용해야 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83568" y="4005064"/>
            <a:ext cx="367240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Dog: </a:t>
            </a:r>
            <a:endParaRPr lang="en-US" altLang="ko-KR" sz="1200" dirty="0" smtClean="0"/>
          </a:p>
          <a:p>
            <a:r>
              <a:rPr lang="en-US" altLang="ko-KR" sz="1200" dirty="0" smtClean="0"/>
              <a:t>    tricks </a:t>
            </a:r>
            <a:r>
              <a:rPr lang="en-US" altLang="ko-KR" sz="1200" dirty="0"/>
              <a:t>= [] # mistaken use of a class </a:t>
            </a:r>
            <a:r>
              <a:rPr lang="en-US" altLang="ko-KR" sz="1200" dirty="0" smtClean="0"/>
              <a:t>variable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self.name </a:t>
            </a:r>
            <a:r>
              <a:rPr lang="en-US" altLang="ko-KR" sz="1200" dirty="0"/>
              <a:t>= name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add_trick</a:t>
            </a:r>
            <a:r>
              <a:rPr lang="en-US" altLang="ko-KR" sz="1200" dirty="0"/>
              <a:t>(self, trick):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self.tricks.append</a:t>
            </a:r>
            <a:r>
              <a:rPr lang="en-US" altLang="ko-KR" sz="1200" dirty="0" smtClean="0"/>
              <a:t>(trick)  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88024" y="4005064"/>
            <a:ext cx="381642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d </a:t>
            </a:r>
            <a:r>
              <a:rPr lang="en-US" altLang="ko-KR" sz="1200" dirty="0"/>
              <a:t>= Dog('Fido') </a:t>
            </a:r>
            <a:endParaRPr lang="en-US" altLang="ko-KR" sz="1200" dirty="0" smtClean="0"/>
          </a:p>
          <a:p>
            <a:r>
              <a:rPr lang="en-US" altLang="ko-KR" sz="1200" dirty="0" smtClean="0"/>
              <a:t>e </a:t>
            </a:r>
            <a:r>
              <a:rPr lang="en-US" altLang="ko-KR" sz="1200" dirty="0"/>
              <a:t>= Dog('Buddy')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d.add_trick</a:t>
            </a:r>
            <a:r>
              <a:rPr lang="en-US" altLang="ko-KR" sz="1200" dirty="0"/>
              <a:t>('roll over')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e.add_trick</a:t>
            </a:r>
            <a:r>
              <a:rPr lang="en-US" altLang="ko-KR" sz="1200" dirty="0"/>
              <a:t>('play dead')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d.tricks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# unexpectedly shared by all dogs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   # [</a:t>
            </a:r>
            <a:r>
              <a:rPr lang="en-US" altLang="ko-KR" sz="1200" dirty="0"/>
              <a:t>'roll over', 'play dead'] </a:t>
            </a:r>
          </a:p>
        </p:txBody>
      </p:sp>
    </p:spTree>
    <p:extLst>
      <p:ext uri="{BB962C8B-B14F-4D97-AF65-F5344CB8AC3E}">
        <p14:creationId xmlns:p14="http://schemas.microsoft.com/office/powerpoint/2010/main" val="31012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variable : mangling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클래스에서 접근 시는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Instance</a:t>
            </a:r>
            <a:r>
              <a:rPr lang="ko-KR" altLang="en-US" dirty="0" smtClean="0"/>
              <a:t>에서 접근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mangling</a:t>
            </a:r>
            <a:r>
              <a:rPr lang="ko-KR" altLang="en-US" dirty="0" smtClean="0"/>
              <a:t>이 만들어 지므로 </a:t>
            </a:r>
            <a:r>
              <a:rPr lang="ko-KR" altLang="en-US" dirty="0" err="1" smtClean="0"/>
              <a:t>인스턴스명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접근해야 함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819876" y="3140968"/>
            <a:ext cx="5552324" cy="2878989"/>
            <a:chOff x="819876" y="3140968"/>
            <a:chExt cx="6848468" cy="2878989"/>
          </a:xfrm>
        </p:grpSpPr>
        <p:sp>
          <p:nvSpPr>
            <p:cNvPr id="3" name="직사각형 2"/>
            <p:cNvSpPr/>
            <p:nvPr/>
          </p:nvSpPr>
          <p:spPr>
            <a:xfrm>
              <a:off x="819876" y="3140968"/>
              <a:ext cx="3312368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class C() :</a:t>
              </a:r>
            </a:p>
            <a:p>
              <a:r>
                <a:rPr lang="en-US" altLang="ko-KR" sz="1000" b="1" dirty="0"/>
                <a:t>    __name = "class variable "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def</a:t>
              </a:r>
              <a:r>
                <a:rPr lang="en-US" altLang="ko-KR" sz="1000" b="1" dirty="0"/>
                <a:t>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__(self) :</a:t>
              </a:r>
            </a:p>
            <a:p>
              <a:r>
                <a:rPr lang="en-US" altLang="ko-KR" sz="1000" b="1" dirty="0"/>
                <a:t>        self.name = </a:t>
              </a:r>
              <a:r>
                <a:rPr lang="en-US" altLang="ko-KR" sz="1000" b="1" dirty="0" err="1"/>
                <a:t>C.__</a:t>
              </a:r>
              <a:r>
                <a:rPr lang="en-US" altLang="ko-KR" sz="1000" b="1" dirty="0" err="1" smtClean="0"/>
                <a:t>name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08104" y="3140968"/>
              <a:ext cx="2160240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 = C()</a:t>
              </a:r>
            </a:p>
            <a:p>
              <a:endParaRPr lang="en-US" altLang="ko-KR" sz="1000" b="1" dirty="0"/>
            </a:p>
            <a:p>
              <a:r>
                <a:rPr lang="en-US" altLang="ko-KR" sz="1000" b="1" dirty="0"/>
                <a:t>print c.name </a:t>
              </a:r>
            </a:p>
            <a:p>
              <a:r>
                <a:rPr lang="en-US" altLang="ko-KR" sz="1000" b="1" dirty="0"/>
                <a:t>print </a:t>
              </a:r>
              <a:r>
                <a:rPr lang="en-US" altLang="ko-KR" sz="1000" b="1" dirty="0" err="1"/>
                <a:t>c.__name</a:t>
              </a:r>
              <a:endParaRPr lang="ko-KR" altLang="en-US" sz="1000" b="1" dirty="0"/>
            </a:p>
          </p:txBody>
        </p:sp>
        <p:cxnSp>
          <p:nvCxnSpPr>
            <p:cNvPr id="11" name="직선 화살표 연결선 10"/>
            <p:cNvCxnSpPr>
              <a:stCxn id="6" idx="1"/>
              <a:endCxn id="3" idx="3"/>
            </p:cNvCxnSpPr>
            <p:nvPr/>
          </p:nvCxnSpPr>
          <p:spPr>
            <a:xfrm flipH="1">
              <a:off x="4132244" y="3843046"/>
              <a:ext cx="1375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508104" y="5057681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{'name': 'class variable '}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4761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6" idx="2"/>
              <a:endCxn id="18" idx="0"/>
            </p:cNvCxnSpPr>
            <p:nvPr/>
          </p:nvCxnSpPr>
          <p:spPr>
            <a:xfrm>
              <a:off x="6588224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19876" y="5057681"/>
              <a:ext cx="3312368" cy="96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{'_</a:t>
              </a:r>
              <a:r>
                <a:rPr lang="en-US" altLang="ko-KR" sz="1000" b="1" dirty="0" err="1"/>
                <a:t>C__name</a:t>
              </a:r>
              <a:r>
                <a:rPr lang="en-US" altLang="ko-KR" sz="1000" b="1" dirty="0"/>
                <a:t>': 'class variable ', '__module__': '__main__', '__doc__': None, '__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__': &lt;function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 at 0x10577B30&gt;}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078" y="478068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6" name="직선 화살표 연결선 25"/>
            <p:cNvCxnSpPr>
              <a:stCxn id="3" idx="2"/>
              <a:endCxn id="15" idx="0"/>
            </p:cNvCxnSpPr>
            <p:nvPr/>
          </p:nvCxnSpPr>
          <p:spPr>
            <a:xfrm>
              <a:off x="2476060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660232" y="3566047"/>
            <a:ext cx="22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처리결과 </a:t>
            </a:r>
            <a:endParaRPr lang="en-US" altLang="ko-KR" sz="1000" dirty="0" smtClean="0"/>
          </a:p>
          <a:p>
            <a:r>
              <a:rPr lang="en-US" altLang="ko-KR" sz="1000" dirty="0" smtClean="0"/>
              <a:t>C </a:t>
            </a:r>
            <a:r>
              <a:rPr lang="en-US" altLang="ko-KR" sz="1000" dirty="0"/>
              <a:t>instance has no attribute '__</a:t>
            </a:r>
            <a:r>
              <a:rPr lang="en-US" altLang="ko-KR" sz="1000" dirty="0" smtClean="0"/>
              <a:t>name‘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인스턴스에서</a:t>
            </a:r>
            <a:r>
              <a:rPr lang="ko-KR" altLang="en-US" sz="1000" dirty="0" smtClean="0"/>
              <a:t> 호출할 경우 </a:t>
            </a:r>
            <a:r>
              <a:rPr lang="en-US" altLang="ko-KR" sz="1000" dirty="0" smtClean="0"/>
              <a:t>mangling </a:t>
            </a:r>
            <a:r>
              <a:rPr lang="ko-KR" altLang="en-US" sz="1000" dirty="0" smtClean="0"/>
              <a:t>기준에 따라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인스턴스명</a:t>
            </a:r>
            <a:r>
              <a:rPr lang="en-US" altLang="ko-KR" sz="1000" dirty="0" smtClean="0"/>
              <a:t>._</a:t>
            </a:r>
            <a:r>
              <a:rPr lang="ko-KR" altLang="en-US" sz="1000" dirty="0" err="1" smtClean="0"/>
              <a:t>클래스명</a:t>
            </a:r>
            <a:r>
              <a:rPr lang="en-US" altLang="ko-KR" sz="1000" dirty="0" smtClean="0"/>
              <a:t>__</a:t>
            </a:r>
            <a:r>
              <a:rPr lang="ko-KR" altLang="en-US" sz="1000" dirty="0" smtClean="0"/>
              <a:t>클래스변수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로</a:t>
            </a:r>
            <a:r>
              <a:rPr lang="ko-KR" altLang="en-US" sz="1000" dirty="0" smtClean="0"/>
              <a:t> 접근해야 함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/>
              <a:t>print </a:t>
            </a:r>
            <a:r>
              <a:rPr lang="en-US" altLang="ko-KR" sz="1000" b="1" dirty="0" err="1"/>
              <a:t>c.__</a:t>
            </a:r>
            <a:r>
              <a:rPr lang="en-US" altLang="ko-KR" sz="1000" b="1" dirty="0" err="1" smtClean="0"/>
              <a:t>name</a:t>
            </a:r>
            <a:r>
              <a:rPr lang="en-US" altLang="ko-KR" sz="1000" b="1" dirty="0" smtClean="0"/>
              <a:t>  </a:t>
            </a:r>
            <a:r>
              <a:rPr lang="en-US" altLang="ko-KR" sz="1000" b="1" dirty="0" smtClean="0">
                <a:sym typeface="Wingdings" panose="05000000000000000000" pitchFamily="2" charset="2"/>
              </a:rPr>
              <a:t> </a:t>
            </a:r>
            <a:endParaRPr lang="ko-KR" altLang="en-US" sz="1000" b="1" dirty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c._C__</a:t>
            </a:r>
            <a:r>
              <a:rPr lang="en-US" altLang="ko-KR" sz="1000" dirty="0" err="1" smtClean="0"/>
              <a:t>name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로 수정하면 정상 처리됨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59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method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9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3645024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smtClean="0"/>
              <a:t> self.name </a:t>
            </a:r>
            <a:r>
              <a:rPr lang="en-US" altLang="ko-KR" sz="1200" b="1" dirty="0"/>
              <a:t>= name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940152" y="3789040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347274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r>
              <a:rPr lang="en-US" altLang="ko-KR" sz="1400" dirty="0" smtClean="0"/>
              <a:t>oo = Foo(“Dahl”)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35693" y="386104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Foo.__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</a:t>
            </a:r>
            <a:r>
              <a:rPr lang="en-US" altLang="ko-KR" sz="1400" dirty="0" err="1" smtClean="0"/>
              <a:t>foo,”Dahl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3491880" y="42930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40152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{'name': 'Dahl'}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52320" y="57747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6660232" y="479715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일반 함수와 차이점은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받아야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함수를 정의 후 클래스의 정의에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할당해서 </a:t>
            </a:r>
            <a:r>
              <a:rPr lang="ko-KR" altLang="en-US" dirty="0" err="1" smtClean="0"/>
              <a:t>사용가능함</a:t>
            </a:r>
            <a:endParaRPr lang="en-US" altLang="ko-KR" dirty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smtClean="0"/>
              <a:t>self 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err="1" smtClean="0"/>
              <a:t>cls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525644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381628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함수를 외부에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함수로 인식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클래스에서 외부함수를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6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 역할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Class: </a:t>
            </a:r>
            <a:r>
              <a:rPr lang="ko-KR" altLang="en-US" dirty="0" smtClean="0"/>
              <a:t> 네임스페이스 역할을 수행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Method : </a:t>
            </a:r>
            <a:r>
              <a:rPr lang="ko-KR" altLang="en-US" dirty="0" smtClean="0"/>
              <a:t> 네임스페이스 역할을 수행 못함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명확하게 한정자를 부여해야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19876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name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30120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오류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오류메시지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en-US" altLang="ko-KR" dirty="0" smtClean="0"/>
              <a:t>undefined </a:t>
            </a:r>
            <a:r>
              <a:rPr lang="ko-KR" altLang="en-US" dirty="0"/>
              <a:t> </a:t>
            </a:r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  B.name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en-US" altLang="ko-KR" sz="1000" b="1" dirty="0"/>
              <a:t>b = B()</a:t>
            </a:r>
          </a:p>
          <a:p>
            <a:r>
              <a:rPr lang="en-US" altLang="ko-KR" sz="1000" b="1" dirty="0"/>
              <a:t>print b.name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71796" y="52292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한정자로 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지정해서 처리됨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/>
              <a:t>variable 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95936" y="3645024"/>
            <a:ext cx="936104" cy="1224136"/>
          </a:xfrm>
          <a:prstGeom prst="rightArrow">
            <a:avLst>
              <a:gd name="adj1" fmla="val 58566"/>
              <a:gd name="adj2" fmla="val 248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한정자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부</a:t>
            </a:r>
            <a:r>
              <a:rPr lang="ko-KR" altLang="en-US" sz="1400" dirty="0"/>
              <a:t>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메소드와</a:t>
            </a:r>
            <a:r>
              <a:rPr lang="ko-KR" altLang="en-US" sz="2800" dirty="0" smtClean="0"/>
              <a:t> 클래스 </a:t>
            </a:r>
            <a:r>
              <a:rPr lang="ko-KR" altLang="en-US" sz="2800" dirty="0" err="1" smtClean="0"/>
              <a:t>메소드에는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__self__</a:t>
            </a:r>
            <a:r>
              <a:rPr lang="ko-KR" altLang="en-US" sz="2800" dirty="0" smtClean="0"/>
              <a:t>속성이 있어 </a:t>
            </a:r>
            <a:r>
              <a:rPr lang="en-US" altLang="ko-KR" sz="2800" dirty="0" smtClean="0"/>
              <a:t>bound</a:t>
            </a:r>
            <a:r>
              <a:rPr lang="ko-KR" altLang="en-US" sz="2800" dirty="0" smtClean="0"/>
              <a:t>시에 </a:t>
            </a:r>
            <a:r>
              <a:rPr lang="en-US" altLang="ko-KR" sz="2800" dirty="0" smtClean="0"/>
              <a:t>__self__</a:t>
            </a:r>
            <a:r>
              <a:rPr lang="ko-KR" altLang="en-US" sz="2800" dirty="0" smtClean="0"/>
              <a:t>속성에 </a:t>
            </a:r>
            <a:r>
              <a:rPr lang="en-US" altLang="ko-KR" sz="2800" dirty="0" smtClean="0"/>
              <a:t>bound</a:t>
            </a:r>
            <a:r>
              <a:rPr lang="ko-KR" altLang="en-US" sz="2800" dirty="0" smtClean="0"/>
              <a:t>되어 처리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4131231"/>
            <a:ext cx="2664296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__self__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3356992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method(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, …)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4048" y="4830114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method(self, …)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1"/>
            <a:endCxn id="4" idx="3"/>
          </p:cNvCxnSpPr>
          <p:nvPr/>
        </p:nvCxnSpPr>
        <p:spPr>
          <a:xfrm flipH="1">
            <a:off x="3563888" y="3753036"/>
            <a:ext cx="1440160" cy="9182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  <a:endCxn id="4" idx="3"/>
          </p:cNvCxnSpPr>
          <p:nvPr/>
        </p:nvCxnSpPr>
        <p:spPr>
          <a:xfrm flipH="1" flipV="1">
            <a:off x="3563888" y="4671291"/>
            <a:ext cx="1440160" cy="55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57332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전달되는 친</a:t>
            </a:r>
            <a:r>
              <a:rPr lang="en-US" altLang="ko-KR" sz="1400" dirty="0" smtClean="0"/>
              <a:t>, self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속성인 </a:t>
            </a:r>
            <a:r>
              <a:rPr lang="en-US" altLang="ko-KR" sz="1400" dirty="0" smtClean="0"/>
              <a:t>__self__</a:t>
            </a:r>
            <a:r>
              <a:rPr lang="ko-KR" altLang="en-US" sz="1400" dirty="0" smtClean="0"/>
              <a:t>에 자동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instance: 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429309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6228184" y="4402081"/>
            <a:ext cx="1656184" cy="76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01609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 = Foo(“Dahl”)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429309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Foo.__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</a:t>
            </a:r>
            <a:r>
              <a:rPr lang="en-US" altLang="ko-KR" sz="1200" dirty="0" err="1" smtClean="0"/>
              <a:t>foo,”Dahl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4067944" y="4783529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28184" y="5709902"/>
            <a:ext cx="1656184" cy="74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</a:t>
            </a:r>
            <a:r>
              <a:rPr lang="en-US" altLang="ko-KR" sz="1200" b="1" dirty="0" err="1"/>
              <a:t>lastname</a:t>
            </a:r>
            <a:r>
              <a:rPr lang="en-US" altLang="ko-KR" sz="1200" b="1" dirty="0"/>
              <a:t>': 'Moon', 'name': 'Yong'}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4251" y="60081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7056276" y="5164977"/>
            <a:ext cx="0" cy="54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584" y="321297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86916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foo.bar</a:t>
            </a:r>
            <a:r>
              <a:rPr lang="en-US" altLang="ko-KR" sz="1200" dirty="0" smtClean="0"/>
              <a:t>(“Moon”)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89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8515672" cy="3950568"/>
          </a:xfrm>
        </p:spPr>
        <p:txBody>
          <a:bodyPr>
            <a:noAutofit/>
          </a:bodyPr>
          <a:lstStyle/>
          <a:p>
            <a:pPr algn="r"/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err="1" smtClean="0"/>
              <a:t>인스턴</a:t>
            </a:r>
            <a:r>
              <a:rPr lang="ko-KR" altLang="en-US" sz="6000" dirty="0" err="1" smtClean="0"/>
              <a:t>스</a:t>
            </a:r>
            <a:r>
              <a:rPr lang="ko-KR" altLang="en-US" sz="6000" dirty="0" smtClean="0"/>
              <a:t> 변수 제약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 </a:t>
            </a:r>
            <a:r>
              <a:rPr lang="en-US" altLang="ko-KR" sz="6000" dirty="0" smtClean="0"/>
              <a:t>(__slots</a:t>
            </a:r>
            <a:r>
              <a:rPr lang="en-US" altLang="ko-KR" sz="6000" dirty="0" smtClean="0"/>
              <a:t>__)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__slots__ </a:t>
            </a:r>
            <a:r>
              <a:rPr lang="ko-KR" altLang="en-US" dirty="0" smtClean="0"/>
              <a:t>이해하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을 사용할 경우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ko-KR" altLang="en-US" sz="2800" dirty="0" smtClean="0">
                <a:latin typeface="+mn-ea"/>
              </a:rPr>
              <a:t>으로 구성한 경우보다 실제 객체들이 적게 발생함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대신에 대량으로 생성되는 객체의 메모리 절약을 위한 경우에만 사용하는 것을 권고함</a:t>
            </a:r>
            <a:endParaRPr lang="en-US" altLang="ko-KR" sz="28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비교 검증한 사례 </a:t>
            </a:r>
            <a:r>
              <a:rPr lang="en-US" altLang="ko-KR" sz="2800" dirty="0" smtClean="0">
                <a:latin typeface="+mn-ea"/>
              </a:rPr>
              <a:t>:</a:t>
            </a: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http://dev.svetlyak.ru/using-slots-for-optimisation-in-python-en/</a:t>
            </a:r>
            <a:endParaRPr lang="en-US" altLang="ko-KR" sz="18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tuple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은 </a:t>
            </a:r>
            <a:r>
              <a:rPr lang="en-US" altLang="ko-KR" sz="2800" dirty="0" smtClean="0">
                <a:latin typeface="+mn-ea"/>
              </a:rPr>
              <a:t>tuple</a:t>
            </a:r>
            <a:r>
              <a:rPr lang="ko-KR" altLang="en-US" sz="2800" dirty="0" smtClean="0">
                <a:latin typeface="+mn-ea"/>
              </a:rPr>
              <a:t>로 보관해서 </a:t>
            </a:r>
            <a:r>
              <a:rPr lang="ko-KR" altLang="en-US" sz="2800" dirty="0" err="1" smtClean="0">
                <a:latin typeface="+mn-ea"/>
              </a:rPr>
              <a:t>인스턴스를</a:t>
            </a:r>
            <a:r>
              <a:rPr lang="ko-KR" altLang="en-US" sz="2800" dirty="0" smtClean="0">
                <a:latin typeface="+mn-ea"/>
              </a:rPr>
              <a:t> 생성한다</a:t>
            </a:r>
            <a:r>
              <a:rPr lang="en-US" altLang="ko-KR" sz="2800" dirty="0" smtClean="0">
                <a:latin typeface="+mn-ea"/>
              </a:rPr>
              <a:t>.  </a:t>
            </a:r>
            <a:r>
              <a:rPr lang="ko-KR" altLang="en-US" sz="2800" dirty="0" err="1" smtClean="0">
                <a:latin typeface="+mn-ea"/>
              </a:rPr>
              <a:t>인스턴스에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 </a:t>
            </a:r>
            <a:r>
              <a:rPr lang="ko-KR" altLang="en-US" sz="2800" dirty="0" smtClean="0">
                <a:latin typeface="+mn-ea"/>
              </a:rPr>
              <a:t>가 사라짐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29000"/>
            <a:ext cx="26003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__slots__: list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으로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생성 변수를 제약해서 사용하기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34671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__slots__ </a:t>
            </a:r>
            <a:r>
              <a:rPr lang="ko-KR" altLang="en-US" dirty="0" smtClean="0"/>
              <a:t>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__slots__: runtime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인스턴스에</a:t>
            </a:r>
            <a:r>
              <a:rPr lang="ko-KR" altLang="en-US" sz="2800" dirty="0" smtClean="0">
                <a:latin typeface="+mn-ea"/>
              </a:rPr>
              <a:t> 실시간으로 추가 시에도 에러가 발생함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619750" cy="345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__slots__: </a:t>
            </a:r>
            <a:r>
              <a:rPr lang="ko-KR" altLang="en-US" dirty="0" smtClean="0"/>
              <a:t>생성시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으로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생성 변수를 제약하므로 없는 것을 생성시 </a:t>
            </a:r>
            <a:r>
              <a:rPr lang="ko-KR" altLang="en-US" sz="2800" dirty="0" err="1" smtClean="0">
                <a:latin typeface="+mn-ea"/>
              </a:rPr>
              <a:t>에러처리됨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848350" cy="32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ko-KR" altLang="en-US" dirty="0" smtClean="0"/>
              <a:t>할당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할당이 변수 정의가 되고 계속해서 할당되면 값이 바뀜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384376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/>
              <a:t> </a:t>
            </a:r>
            <a:r>
              <a:rPr lang="en-US" altLang="ko-KR" dirty="0" smtClean="0"/>
              <a:t>: 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미생성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으로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생성하면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ko-KR" altLang="en-US" sz="2800" dirty="0" smtClean="0">
                <a:latin typeface="+mn-ea"/>
              </a:rPr>
              <a:t>가 제외되고 </a:t>
            </a:r>
            <a:r>
              <a:rPr lang="en-US" altLang="ko-KR" sz="2800" dirty="0" smtClean="0">
                <a:latin typeface="+mn-ea"/>
              </a:rPr>
              <a:t>__slots__</a:t>
            </a:r>
            <a:r>
              <a:rPr lang="ko-KR" altLang="en-US" sz="2800" dirty="0" smtClean="0">
                <a:latin typeface="+mn-ea"/>
              </a:rPr>
              <a:t>에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정보를 관리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791200" cy="35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/>
              <a:t> </a:t>
            </a:r>
            <a:r>
              <a:rPr lang="en-US" altLang="ko-KR" dirty="0" smtClean="0"/>
              <a:t>: 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smtClean="0"/>
              <a:t>강제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에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ko-KR" altLang="en-US" sz="2800" dirty="0" smtClean="0">
                <a:latin typeface="+mn-ea"/>
              </a:rPr>
              <a:t>를 정의해야 </a:t>
            </a:r>
            <a:r>
              <a:rPr lang="ko-KR" altLang="en-US" sz="2800" dirty="0" err="1" smtClean="0">
                <a:latin typeface="+mn-ea"/>
              </a:rPr>
              <a:t>인스턴스에서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ko-KR" altLang="en-US" sz="2800" dirty="0" smtClean="0">
                <a:latin typeface="+mn-ea"/>
              </a:rPr>
              <a:t>가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조회되지만 실제 내용이 없음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800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__slots__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class</a:t>
            </a:r>
            <a:r>
              <a:rPr lang="ko-KR" altLang="en-US" dirty="0"/>
              <a:t> </a:t>
            </a:r>
            <a:r>
              <a:rPr lang="ko-KR" altLang="en-US" dirty="0" smtClean="0"/>
              <a:t>내부 보관에는 제약이 없음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err="1" smtClean="0">
                <a:latin typeface="+mn-ea"/>
              </a:rPr>
              <a:t>메소드는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class </a:t>
            </a:r>
            <a:r>
              <a:rPr lang="ko-KR" altLang="en-US" sz="2800" dirty="0" smtClean="0">
                <a:latin typeface="+mn-ea"/>
              </a:rPr>
              <a:t>내부에 보관하므로 제약이 없음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2852936"/>
            <a:ext cx="3648075" cy="387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Descriptor</a:t>
            </a:r>
            <a:br>
              <a:rPr lang="en-US" altLang="ko-KR" sz="5400" dirty="0" smtClean="0"/>
            </a:br>
            <a:r>
              <a:rPr lang="ko-KR" altLang="en-US" sz="5400" dirty="0" smtClean="0"/>
              <a:t>이용한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변수 처리하기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270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protocol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r>
              <a:rPr lang="ko-KR" altLang="en-US" dirty="0" smtClean="0"/>
              <a:t>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__get__, __set__, __delete__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descriptor protocol</a:t>
            </a:r>
            <a:r>
              <a:rPr lang="ko-KR" altLang="en-US" dirty="0" smtClean="0"/>
              <a:t>를 정의해서 객체를 접근하게 처리하는 방식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291880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Class A()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name = </a:t>
            </a:r>
            <a:r>
              <a:rPr lang="en-US" altLang="ko-KR" dirty="0" err="1" smtClean="0">
                <a:solidFill>
                  <a:schemeClr val="tx1"/>
                </a:solidFill>
              </a:rPr>
              <a:t>desciptor</a:t>
            </a:r>
            <a:r>
              <a:rPr lang="en-US" altLang="ko-KR" dirty="0" smtClean="0">
                <a:solidFill>
                  <a:schemeClr val="tx1"/>
                </a:solidFill>
              </a:rPr>
              <a:t>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3284984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</a:rPr>
              <a:t>desciptor</a:t>
            </a:r>
            <a:r>
              <a:rPr lang="en-US" altLang="ko-KR" dirty="0" smtClean="0">
                <a:solidFill>
                  <a:schemeClr val="tx1"/>
                </a:solidFill>
              </a:rPr>
              <a:t>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__get__(…)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__set__(…)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__delete__(…)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9792" y="4401108"/>
            <a:ext cx="1800200" cy="402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9" idx="1"/>
          </p:cNvCxnSpPr>
          <p:nvPr/>
        </p:nvCxnSpPr>
        <p:spPr>
          <a:xfrm flipH="1">
            <a:off x="4499992" y="4401108"/>
            <a:ext cx="792088" cy="201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5653534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속성 </a:t>
            </a:r>
            <a:r>
              <a:rPr lang="ko-KR" altLang="en-US" sz="1400" dirty="0" err="1" smtClean="0"/>
              <a:t>접근시</a:t>
            </a:r>
            <a:r>
              <a:rPr lang="ko-KR" altLang="en-US" sz="1400" dirty="0" smtClean="0"/>
              <a:t> 실제 </a:t>
            </a:r>
            <a:r>
              <a:rPr lang="en-US" altLang="ko-KR" sz="1400" dirty="0" err="1" smtClean="0"/>
              <a:t>desciptor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내의 </a:t>
            </a:r>
            <a:r>
              <a:rPr lang="en-US" altLang="ko-KR" sz="1400" dirty="0" smtClean="0"/>
              <a:t>__get__/__set__/__delete__ </a:t>
            </a:r>
            <a:r>
              <a:rPr lang="ko-KR" altLang="en-US" sz="1400" dirty="0" smtClean="0"/>
              <a:t>이 실행되어 처리됨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430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Descriptor </a:t>
            </a:r>
            <a:r>
              <a:rPr lang="ko-KR" altLang="en-US" sz="2800" dirty="0" smtClean="0"/>
              <a:t>처리를 위해 별도의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정의 시에 추가해야 할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827890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get__(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owner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5776" y="4052026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set__(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 smtClean="0">
                <a:solidFill>
                  <a:schemeClr val="tx1"/>
                </a:solidFill>
              </a:rPr>
              <a:t>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5276162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delete__(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040" y="3087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31193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536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를 이용하여 객체 내의 변수들의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제어해서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명과 동일한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객체가 생성되어야 함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349642" y="3356992"/>
            <a:ext cx="6174686" cy="3044998"/>
            <a:chOff x="1349642" y="2564904"/>
            <a:chExt cx="6174686" cy="4042892"/>
          </a:xfrm>
        </p:grpSpPr>
        <p:sp>
          <p:nvSpPr>
            <p:cNvPr id="7" name="직사각형 6"/>
            <p:cNvSpPr/>
            <p:nvPr/>
          </p:nvSpPr>
          <p:spPr>
            <a:xfrm>
              <a:off x="1349642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Class P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82090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pPr algn="ctr"/>
              <a:r>
                <a:rPr lang="en-US" altLang="ko-KR" sz="1400" dirty="0" smtClean="0"/>
                <a:t>{‘_x’: }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9642" y="5285307"/>
              <a:ext cx="2088232" cy="95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Descriptor </a:t>
              </a:r>
            </a:p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생성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x 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  <a:endCxn id="14" idx="0"/>
            </p:cNvCxnSpPr>
            <p:nvPr/>
          </p:nvCxnSpPr>
          <p:spPr>
            <a:xfrm>
              <a:off x="2393758" y="4752173"/>
              <a:ext cx="0" cy="53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01770" y="4850412"/>
              <a:ext cx="720080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cxnSp>
          <p:nvCxnSpPr>
            <p:cNvPr id="18" name="직선 화살표 연결선 17"/>
            <p:cNvCxnSpPr>
              <a:stCxn id="7" idx="3"/>
              <a:endCxn id="13" idx="1"/>
            </p:cNvCxnSpPr>
            <p:nvPr/>
          </p:nvCxnSpPr>
          <p:spPr>
            <a:xfrm>
              <a:off x="3437874" y="432521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1890" y="3955468"/>
              <a:ext cx="165618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인스턴</a:t>
              </a:r>
              <a:r>
                <a:rPr lang="ko-KR" altLang="en-US" sz="1400" dirty="0" err="1"/>
                <a:t>스</a:t>
              </a:r>
              <a:r>
                <a:rPr lang="ko-KR" altLang="en-US" sz="1400" dirty="0" err="1" smtClean="0"/>
                <a:t>생성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58154" y="4291077"/>
              <a:ext cx="936104" cy="39541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" name="꺾인 연결선 21"/>
            <p:cNvCxnSpPr>
              <a:stCxn id="20" idx="2"/>
              <a:endCxn id="14" idx="3"/>
            </p:cNvCxnSpPr>
            <p:nvPr/>
          </p:nvCxnSpPr>
          <p:spPr>
            <a:xfrm rot="5400000">
              <a:off x="4393379" y="3730982"/>
              <a:ext cx="1077322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663788" y="6242311"/>
              <a:ext cx="480653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class </a:t>
              </a:r>
              <a:r>
                <a:rPr lang="ko-KR" altLang="en-US" sz="1400" dirty="0" smtClean="0"/>
                <a:t>내 </a:t>
              </a:r>
              <a:r>
                <a:rPr lang="en-US" altLang="ko-KR" sz="1400" dirty="0" err="1" smtClean="0"/>
                <a:t>descripter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인스턴스의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호출하여 처리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36096" y="5234199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r>
                <a:rPr lang="en-US" altLang="ko-KR" sz="1400" dirty="0"/>
                <a:t>p1.x </a:t>
              </a:r>
              <a:r>
                <a:rPr lang="ko-KR" altLang="en-US" sz="1400" dirty="0"/>
                <a:t>접근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49642" y="2564904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</a:t>
              </a:r>
              <a:endParaRPr lang="ko-KR" altLang="en-US" sz="1400" dirty="0"/>
            </a:p>
          </p:txBody>
        </p:sp>
        <p:cxnSp>
          <p:nvCxnSpPr>
            <p:cNvPr id="6" name="직선 화살표 연결선 5"/>
            <p:cNvCxnSpPr>
              <a:stCxn id="7" idx="0"/>
              <a:endCxn id="21" idx="2"/>
            </p:cNvCxnSpPr>
            <p:nvPr/>
          </p:nvCxnSpPr>
          <p:spPr>
            <a:xfrm flipV="1">
              <a:off x="2393758" y="3418819"/>
              <a:ext cx="0" cy="479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74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</a:t>
            </a:r>
            <a:r>
              <a:rPr lang="en-US" altLang="ko-KR" dirty="0" err="1" smtClean="0"/>
              <a:t>decriptor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1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참조변수에 반복 할당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변수에 저장되는 것은 실제 값 즉 객체의 </a:t>
            </a:r>
            <a:r>
              <a:rPr lang="ko-KR" altLang="en-US" dirty="0" err="1" smtClean="0"/>
              <a:t>레퍼런스만</a:t>
            </a:r>
            <a:r>
              <a:rPr lang="ko-KR" altLang="en-US" dirty="0" smtClean="0"/>
              <a:t> 할당되므로 동일한 변수에 다양한 값들이 데이터 타입에 상관없이 할당됨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2267322" cy="203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472514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할당된 결과만 저장됨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 class</a:t>
            </a:r>
            <a:r>
              <a:rPr lang="ko-KR" altLang="en-US" dirty="0" smtClean="0"/>
              <a:t>를 생성하여 실제 구현 클래스 내부의 속성에 대한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(no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)/getter/setter/</a:t>
            </a:r>
            <a:r>
              <a:rPr lang="en-US" altLang="ko-KR" dirty="0" err="1" smtClean="0"/>
              <a:t>deleter</a:t>
            </a:r>
            <a:r>
              <a:rPr lang="ko-KR" altLang="en-US" dirty="0" smtClean="0"/>
              <a:t>를 통제할 수 있도록 구조화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05064"/>
            <a:ext cx="2160240" cy="117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Decriptor</a:t>
            </a:r>
            <a:r>
              <a:rPr lang="en-US" altLang="ko-KR" sz="1200" dirty="0" smtClean="0"/>
              <a:t> 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__get__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__set__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__del__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4801600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lass Person()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name= Descriptor()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5578704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u</a:t>
            </a:r>
            <a:r>
              <a:rPr lang="en-US" altLang="ko-KR" sz="1200" dirty="0" smtClean="0"/>
              <a:t>ser = Person()</a:t>
            </a:r>
          </a:p>
          <a:p>
            <a:r>
              <a:rPr lang="en-US" altLang="ko-KR" sz="1200" dirty="0" smtClean="0"/>
              <a:t>User.name = ‘Dahl’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55327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Descriptor class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47865" y="416648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class </a:t>
            </a:r>
            <a:r>
              <a:rPr lang="ko-KR" altLang="en-US" sz="1400" dirty="0" err="1" smtClean="0"/>
              <a:t>정의시</a:t>
            </a:r>
            <a:r>
              <a:rPr lang="ko-KR" altLang="en-US" sz="1400" dirty="0" smtClean="0"/>
              <a:t> 속성에 </a:t>
            </a:r>
            <a:r>
              <a:rPr lang="ko-KR" altLang="en-US" sz="1400" dirty="0" err="1" smtClean="0"/>
              <a:t>대한인스턴스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3" y="481281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 대한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 및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속성에 값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726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</a:t>
            </a:r>
            <a:r>
              <a:rPr lang="en-US" altLang="ko-KR" dirty="0" smtClean="0"/>
              <a:t>: 1.Descriptor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별도의 클래스에 </a:t>
            </a:r>
            <a:r>
              <a:rPr lang="en-US" altLang="ko-KR" dirty="0" smtClean="0"/>
              <a:t>__get__/__set__/__delete__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780928"/>
            <a:ext cx="604867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inspect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name, type, default=None):</a:t>
            </a:r>
          </a:p>
          <a:p>
            <a:r>
              <a:rPr lang="en-US" altLang="ko-KR" sz="1000" dirty="0"/>
              <a:t>        self.name = "_" + name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self.type</a:t>
            </a:r>
            <a:r>
              <a:rPr lang="en-US" altLang="ko-KR" sz="1000" dirty="0"/>
              <a:t> = type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self.default</a:t>
            </a:r>
            <a:r>
              <a:rPr lang="en-US" altLang="ko-KR" sz="1000" dirty="0"/>
              <a:t> = default if default else type()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__get__(self, instance, 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(instance, self.name, </a:t>
            </a:r>
            <a:r>
              <a:rPr lang="en-US" altLang="ko-KR" sz="1000" dirty="0" err="1"/>
              <a:t>self.default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__set__(</a:t>
            </a:r>
            <a:r>
              <a:rPr lang="en-US" altLang="ko-KR" sz="1000" dirty="0" err="1"/>
              <a:t>self,instance,value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if not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value,self.type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    raise </a:t>
            </a:r>
            <a:r>
              <a:rPr lang="en-US" altLang="ko-KR" sz="1000" dirty="0" err="1"/>
              <a:t>TypeError</a:t>
            </a:r>
            <a:r>
              <a:rPr lang="en-US" altLang="ko-KR" sz="1000" dirty="0"/>
              <a:t>("Must be a %s" % </a:t>
            </a:r>
            <a:r>
              <a:rPr lang="en-US" altLang="ko-KR" sz="1000" dirty="0" err="1"/>
              <a:t>self.type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instance,self.name,value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__delete__(</a:t>
            </a:r>
            <a:r>
              <a:rPr lang="en-US" altLang="ko-KR" sz="1000" dirty="0" err="1"/>
              <a:t>self,instance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raise </a:t>
            </a:r>
            <a:r>
              <a:rPr lang="en-US" altLang="ko-KR" sz="1000" dirty="0" err="1"/>
              <a:t>AttributeError</a:t>
            </a:r>
            <a:r>
              <a:rPr lang="en-US" altLang="ko-KR" sz="1000" dirty="0"/>
              <a:t>("Can't delete attribute")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917214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 </a:t>
            </a:r>
            <a:r>
              <a:rPr lang="en-US" altLang="ko-KR" dirty="0" smtClean="0"/>
              <a:t>: 2. </a:t>
            </a:r>
            <a:r>
              <a:rPr lang="ko-KR" altLang="en-US" dirty="0" smtClean="0"/>
              <a:t>세부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가 관리하는 영역에 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객체가 생성 되어 있음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780928"/>
            <a:ext cx="446449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Person(object):</a:t>
            </a:r>
          </a:p>
          <a:p>
            <a:r>
              <a:rPr lang="en-US" altLang="ko-KR" sz="1000" dirty="0"/>
              <a:t>    name =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("name",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age =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("age",int,42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acct = Person()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print('method descriptor', </a:t>
            </a:r>
            <a:r>
              <a:rPr lang="en-US" altLang="ko-KR" sz="1000" dirty="0" err="1"/>
              <a:t>inspect.isdatadescriptor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))</a:t>
            </a:r>
          </a:p>
          <a:p>
            <a:r>
              <a:rPr lang="en-US" altLang="ko-KR" sz="1000" dirty="0"/>
              <a:t>acct.name = "obi"</a:t>
            </a:r>
          </a:p>
          <a:p>
            <a:r>
              <a:rPr lang="en-US" altLang="ko-KR" sz="1000" dirty="0" err="1"/>
              <a:t>acct.age</a:t>
            </a:r>
            <a:r>
              <a:rPr lang="en-US" altLang="ko-KR" sz="1000" dirty="0"/>
              <a:t> = 1234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 acct 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", acct.__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" Person 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 __ ", Person.__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69552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{'_</a:t>
            </a:r>
            <a:r>
              <a:rPr lang="en-US" altLang="ko-KR" sz="1200" dirty="0"/>
              <a:t>age': 1234, '_name': 'obi'}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2120" y="5293657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  </a:t>
            </a:r>
          </a:p>
          <a:p>
            <a:r>
              <a:rPr lang="en-US" altLang="ko-KR" sz="1200" dirty="0" smtClean="0"/>
              <a:t>'name</a:t>
            </a:r>
            <a:r>
              <a:rPr lang="en-US" altLang="ko-KR" sz="1200" dirty="0"/>
              <a:t>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0x1056BAD0&gt;,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0x1056BAB0&gt;,</a:t>
            </a:r>
          </a:p>
        </p:txBody>
      </p:sp>
    </p:spTree>
    <p:extLst>
      <p:ext uri="{BB962C8B-B14F-4D97-AF65-F5344CB8AC3E}">
        <p14:creationId xmlns:p14="http://schemas.microsoft.com/office/powerpoint/2010/main" val="42677079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생성시 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변수가 클래스 내부에 객체로 만들어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실행됨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11560" y="2852936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508104" y="3911025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5082547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42, 'type': 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'&gt;, 'name': '_age'}</a:t>
            </a:r>
          </a:p>
          <a:p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392252" y="5082547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'', 'type':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'name': '_name'}</a:t>
            </a:r>
          </a:p>
          <a:p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44480" y="4199058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7" idx="1"/>
            <a:endCxn id="34" idx="3"/>
          </p:cNvCxnSpPr>
          <p:nvPr/>
        </p:nvCxnSpPr>
        <p:spPr>
          <a:xfrm flipH="1">
            <a:off x="1763688" y="4415082"/>
            <a:ext cx="3680792" cy="1462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60232" y="419486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0" idx="2"/>
          </p:cNvCxnSpPr>
          <p:nvPr/>
        </p:nvCxnSpPr>
        <p:spPr>
          <a:xfrm flipH="1">
            <a:off x="4644008" y="4626914"/>
            <a:ext cx="2592288" cy="1322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11560" y="5661248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1880" y="573325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08104" y="2647623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acct.name </a:t>
            </a:r>
            <a:r>
              <a:rPr lang="en-US" altLang="ko-KR" sz="1200" dirty="0"/>
              <a:t>= "obi"</a:t>
            </a:r>
          </a:p>
          <a:p>
            <a:r>
              <a:rPr lang="en-US" altLang="ko-KR" sz="1200" dirty="0" err="1"/>
              <a:t>acct.age</a:t>
            </a:r>
            <a:r>
              <a:rPr lang="en-US" altLang="ko-KR" sz="1200" dirty="0"/>
              <a:t> = 1234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44480" y="2852936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98035" y="2874662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1560" y="3315094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1" idx="1"/>
          </p:cNvCxnSpPr>
          <p:nvPr/>
        </p:nvCxnSpPr>
        <p:spPr>
          <a:xfrm flipH="1">
            <a:off x="3491880" y="3140968"/>
            <a:ext cx="1952600" cy="21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1"/>
            <a:endCxn id="44" idx="3"/>
          </p:cNvCxnSpPr>
          <p:nvPr/>
        </p:nvCxnSpPr>
        <p:spPr>
          <a:xfrm flipH="1">
            <a:off x="1611288" y="3140968"/>
            <a:ext cx="3833192" cy="462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6" idx="0"/>
          </p:cNvCxnSpPr>
          <p:nvPr/>
        </p:nvCxnSpPr>
        <p:spPr>
          <a:xfrm>
            <a:off x="2997899" y="3450726"/>
            <a:ext cx="1070045" cy="2282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2"/>
          </p:cNvCxnSpPr>
          <p:nvPr/>
        </p:nvCxnSpPr>
        <p:spPr>
          <a:xfrm>
            <a:off x="1111424" y="3891158"/>
            <a:ext cx="0" cy="1842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15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3068960"/>
            <a:ext cx="29523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Person(object):</a:t>
            </a:r>
          </a:p>
          <a:p>
            <a:r>
              <a:rPr lang="en-US" altLang="ko-KR" sz="1200" dirty="0"/>
              <a:t>    name = 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("name",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age = 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("age",int,42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acct = Person()</a:t>
            </a:r>
          </a:p>
          <a:p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 내에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681028"/>
            <a:ext cx="1296143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11960" y="4847129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4963975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11960" y="5252007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2051719" y="3969060"/>
            <a:ext cx="3942996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2051719" y="3969060"/>
            <a:ext cx="2160241" cy="1645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65509" y="3056181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{}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11386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2852936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acct = Person()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acct.name </a:t>
            </a:r>
            <a:r>
              <a:rPr lang="en-US" altLang="ko-KR" sz="1200" dirty="0"/>
              <a:t>= "obi"</a:t>
            </a:r>
          </a:p>
          <a:p>
            <a:r>
              <a:rPr lang="en-US" altLang="ko-KR" sz="1200" dirty="0" err="1"/>
              <a:t>acct.age</a:t>
            </a:r>
            <a:r>
              <a:rPr lang="en-US" altLang="ko-KR" sz="1200" dirty="0"/>
              <a:t> = 1234</a:t>
            </a:r>
          </a:p>
          <a:p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Person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 변수에 값을 할당하면 </a:t>
            </a:r>
            <a:r>
              <a:rPr lang="en-US" altLang="ko-KR" dirty="0" smtClean="0"/>
              <a:t>__set__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값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140968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11960" y="4631105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4747951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11960" y="5035983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1755304" y="3429000"/>
            <a:ext cx="4112840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1755304" y="3429000"/>
            <a:ext cx="2456656" cy="196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4" idx="0"/>
            <a:endCxn id="13" idx="2"/>
          </p:cNvCxnSpPr>
          <p:nvPr/>
        </p:nvCxnSpPr>
        <p:spPr>
          <a:xfrm flipV="1">
            <a:off x="4711824" y="3861048"/>
            <a:ext cx="1185258" cy="1174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3" idx="0"/>
          </p:cNvCxnSpPr>
          <p:nvPr/>
        </p:nvCxnSpPr>
        <p:spPr>
          <a:xfrm flipH="1" flipV="1">
            <a:off x="5897081" y="3861048"/>
            <a:ext cx="614943" cy="886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21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23528" y="2852936"/>
            <a:ext cx="3888432" cy="145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Person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__["age"].__get__(</a:t>
            </a:r>
            <a:r>
              <a:rPr lang="en-US" altLang="ko-KR" sz="1200" dirty="0" err="1"/>
              <a:t>acct,Person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Print Person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__["name"].__get__(</a:t>
            </a:r>
            <a:r>
              <a:rPr lang="en-US" altLang="ko-KR" sz="1200" dirty="0" err="1"/>
              <a:t>acct,Person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acct.age/acct.name  </a:t>
            </a:r>
            <a:r>
              <a:rPr lang="ko-KR" altLang="en-US" dirty="0" smtClean="0"/>
              <a:t>호출하면 </a:t>
            </a:r>
            <a:r>
              <a:rPr lang="en-US" altLang="ko-KR" dirty="0" smtClean="0"/>
              <a:t>Person.__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__[“</a:t>
            </a:r>
            <a:r>
              <a:rPr lang="ko-KR" altLang="en-US" dirty="0" err="1" smtClean="0"/>
              <a:t>인스턴스변수명</a:t>
            </a:r>
            <a:r>
              <a:rPr lang="en-US" altLang="ko-KR" dirty="0" smtClean="0"/>
              <a:t>”].__get__() </a:t>
            </a:r>
            <a:r>
              <a:rPr lang="ko-KR" altLang="en-US" dirty="0" smtClean="0"/>
              <a:t>가 실행되어 결과값을 조회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827584" y="3284984"/>
            <a:ext cx="3312368" cy="576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528" y="4977172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42, 'type': 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'&gt;, 'name': '_age'}</a:t>
            </a:r>
          </a:p>
          <a:p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3104220" y="4977172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'', 'type':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'name': '_name'}</a:t>
            </a:r>
          </a:p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23528" y="5555873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3848" y="5627881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99592" y="3861048"/>
            <a:ext cx="1584176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1" idx="2"/>
          </p:cNvCxnSpPr>
          <p:nvPr/>
        </p:nvCxnSpPr>
        <p:spPr>
          <a:xfrm>
            <a:off x="2483768" y="3861047"/>
            <a:ext cx="1296144" cy="1800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4168" y="5112809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1234</a:t>
            </a:r>
            <a:endParaRPr lang="en-US" altLang="ko-KR" sz="1200" dirty="0"/>
          </a:p>
          <a:p>
            <a:r>
              <a:rPr lang="en-US" altLang="ko-KR" sz="1200" dirty="0" smtClean="0"/>
              <a:t>obi</a:t>
            </a:r>
            <a:endParaRPr lang="en-US" altLang="ko-KR" sz="1200" dirty="0"/>
          </a:p>
        </p:txBody>
      </p:sp>
      <p:cxnSp>
        <p:nvCxnSpPr>
          <p:cNvPr id="27" name="직선 화살표 연결선 26"/>
          <p:cNvCxnSpPr>
            <a:stCxn id="20" idx="0"/>
          </p:cNvCxnSpPr>
          <p:nvPr/>
        </p:nvCxnSpPr>
        <p:spPr>
          <a:xfrm flipV="1">
            <a:off x="899592" y="3861048"/>
            <a:ext cx="4997489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3" idx="2"/>
          </p:cNvCxnSpPr>
          <p:nvPr/>
        </p:nvCxnSpPr>
        <p:spPr>
          <a:xfrm flipV="1">
            <a:off x="3923928" y="3861048"/>
            <a:ext cx="1973154" cy="1766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897081" y="5410302"/>
            <a:ext cx="119519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5897082" y="3861048"/>
            <a:ext cx="597598" cy="15492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9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식별자</a:t>
            </a:r>
            <a:r>
              <a:rPr lang="ko-KR" altLang="en-US" dirty="0" smtClean="0"/>
              <a:t> 충돌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68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60378</TotalTime>
  <Words>3146</Words>
  <Application>Microsoft Office PowerPoint</Application>
  <PresentationFormat>화면 슬라이드 쇼(4:3)</PresentationFormat>
  <Paragraphs>593</Paragraphs>
  <Slides>86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가을</vt:lpstr>
      <vt:lpstr>Python  binding</vt:lpstr>
      <vt:lpstr>Namespace </vt:lpstr>
      <vt:lpstr>네임스페이스란</vt:lpstr>
      <vt:lpstr> namespace 란</vt:lpstr>
      <vt:lpstr> 모듈 내의 namespace 관리</vt:lpstr>
      <vt:lpstr>변수 규칙</vt:lpstr>
      <vt:lpstr>Variable 할당 규칙</vt:lpstr>
      <vt:lpstr>참조변수에 반복 할당 </vt:lpstr>
      <vt:lpstr>식별자 충돌</vt:lpstr>
      <vt:lpstr>식별자 충돌</vt:lpstr>
      <vt:lpstr> 함수정의 명과 변수명 충돌</vt:lpstr>
      <vt:lpstr>함수 Namespace </vt:lpstr>
      <vt:lpstr>함수 네임스페이스</vt:lpstr>
      <vt:lpstr>function Namespace 흐름</vt:lpstr>
      <vt:lpstr>함수 변수 Scoping</vt:lpstr>
      <vt:lpstr>함수-scope 관리 기준  </vt:lpstr>
      <vt:lpstr>변수 관리 영역</vt:lpstr>
      <vt:lpstr>지역변수와 전역변수</vt:lpstr>
      <vt:lpstr>지역변수와 전역변수 예시 1</vt:lpstr>
      <vt:lpstr>지역변수와 전역변수 예시 2</vt:lpstr>
      <vt:lpstr>참조변수 지역 할당</vt:lpstr>
      <vt:lpstr>참조변수 : local 영역</vt:lpstr>
      <vt:lpstr>함수 내에서 local 변수 </vt:lpstr>
      <vt:lpstr>참조변수 전역 할당</vt:lpstr>
      <vt:lpstr>참조변수 : global영역</vt:lpstr>
      <vt:lpstr>함수 내에서 global 변수 갱신</vt:lpstr>
      <vt:lpstr>Global immutable 변수 처리</vt:lpstr>
      <vt:lpstr> global 변수 참조는 가능</vt:lpstr>
      <vt:lpstr> global 변수:표현식에 사용시 에러</vt:lpstr>
      <vt:lpstr> global 변수를 표현식 사용 방식</vt:lpstr>
      <vt:lpstr>Global mutable 변수 처리</vt:lpstr>
      <vt:lpstr> global 변수 : mutable</vt:lpstr>
      <vt:lpstr> nonlocal</vt:lpstr>
      <vt:lpstr>외부함수 변수: 2버전대 처리 </vt:lpstr>
      <vt:lpstr>Nonlocal를 사용하는 이유</vt:lpstr>
      <vt:lpstr>외부함수 변수:표현식사용시 에러</vt:lpstr>
      <vt:lpstr>외부함수 변수: 표현식 사용 방식</vt:lpstr>
      <vt:lpstr> class Namespace </vt:lpstr>
      <vt:lpstr> class namespace</vt:lpstr>
      <vt:lpstr>Namespace : class </vt:lpstr>
      <vt:lpstr>Class &amp; instance scope</vt:lpstr>
      <vt:lpstr>instance namespace </vt:lpstr>
      <vt:lpstr>내장타입</vt:lpstr>
      <vt:lpstr>내장타입 : __dict__ 미존재</vt:lpstr>
      <vt:lpstr>Binding 변수</vt:lpstr>
      <vt:lpstr> class method : 변수 검색</vt:lpstr>
      <vt:lpstr>변수 namespace: dict type</vt:lpstr>
      <vt:lpstr>변수 namespace: 변수 정의</vt:lpstr>
      <vt:lpstr>Class method namespace</vt:lpstr>
      <vt:lpstr>method namespace </vt:lpstr>
      <vt:lpstr>인스턴스 namespace 예시 </vt:lpstr>
      <vt:lpstr>클래스와 메소드 내부 역할</vt:lpstr>
      <vt:lpstr>Binding class/instance variable</vt:lpstr>
      <vt:lpstr>Class variable는 공유된 변수</vt:lpstr>
      <vt:lpstr>Binding variable : mangling</vt:lpstr>
      <vt:lpstr>Binding method</vt:lpstr>
      <vt:lpstr>Binding instance</vt:lpstr>
      <vt:lpstr>함수 와 메소드 구별 </vt:lpstr>
      <vt:lpstr>클래스와 메소드 내부 역할</vt:lpstr>
      <vt:lpstr>Method bound 방식</vt:lpstr>
      <vt:lpstr>Binding instance: function</vt:lpstr>
      <vt:lpstr>  인스턴스 변수 제약   (__slots__) </vt:lpstr>
      <vt:lpstr>__slots__ 이해하기</vt:lpstr>
      <vt:lpstr> __slots__ : 사용하는 이유</vt:lpstr>
      <vt:lpstr> __slots__ : tuple 처리</vt:lpstr>
      <vt:lpstr> __slots__: list처리</vt:lpstr>
      <vt:lpstr>__slots__ 제약</vt:lpstr>
      <vt:lpstr> __slots__: runtime 추가</vt:lpstr>
      <vt:lpstr> __slots__: 생성시 오류</vt:lpstr>
      <vt:lpstr> __slots__ : __dict__가 미생성</vt:lpstr>
      <vt:lpstr> __slots__ : __dict__ 강제 생성</vt:lpstr>
      <vt:lpstr>__slots__ 메소드 제약</vt:lpstr>
      <vt:lpstr> class 내부 보관에는 제약이 없음</vt:lpstr>
      <vt:lpstr>Descriptor 이용한 변수 처리하기 </vt:lpstr>
      <vt:lpstr>Descriptor protocol</vt:lpstr>
      <vt:lpstr>Descriptor란 </vt:lpstr>
      <vt:lpstr>Descriptor 메소드 정의</vt:lpstr>
      <vt:lpstr>Descriptor</vt:lpstr>
      <vt:lpstr>Binding decriptor</vt:lpstr>
      <vt:lpstr>Descriptor 처리 방식 </vt:lpstr>
      <vt:lpstr>처리절차: 1.Descriptor 정의</vt:lpstr>
      <vt:lpstr>처리절차 : 2. 세부 정의 및 실행</vt:lpstr>
      <vt:lpstr>Descriptor 실행 구조</vt:lpstr>
      <vt:lpstr>Descriptor 실행 구조 :흐름 1</vt:lpstr>
      <vt:lpstr>Descriptor 실행 구조 :흐름 2</vt:lpstr>
      <vt:lpstr>Descriptor 실행 구조 :흐름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689</cp:revision>
  <dcterms:created xsi:type="dcterms:W3CDTF">2015-12-01T07:34:30Z</dcterms:created>
  <dcterms:modified xsi:type="dcterms:W3CDTF">2016-11-30T02:32:26Z</dcterms:modified>
</cp:coreProperties>
</file>