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28"/>
  </p:notesMasterIdLst>
  <p:sldIdLst>
    <p:sldId id="256" r:id="rId2"/>
    <p:sldId id="1197" r:id="rId3"/>
    <p:sldId id="1187" r:id="rId4"/>
    <p:sldId id="1212" r:id="rId5"/>
    <p:sldId id="1189" r:id="rId6"/>
    <p:sldId id="1203" r:id="rId7"/>
    <p:sldId id="1190" r:id="rId8"/>
    <p:sldId id="1043" r:id="rId9"/>
    <p:sldId id="1115" r:id="rId10"/>
    <p:sldId id="1096" r:id="rId11"/>
    <p:sldId id="1116" r:id="rId12"/>
    <p:sldId id="1202" r:id="rId13"/>
    <p:sldId id="1206" r:id="rId14"/>
    <p:sldId id="1207" r:id="rId15"/>
    <p:sldId id="1208" r:id="rId16"/>
    <p:sldId id="1209" r:id="rId17"/>
    <p:sldId id="1210" r:id="rId18"/>
    <p:sldId id="1211" r:id="rId19"/>
    <p:sldId id="1118" r:id="rId20"/>
    <p:sldId id="1198" r:id="rId21"/>
    <p:sldId id="1199" r:id="rId22"/>
    <p:sldId id="1200" r:id="rId23"/>
    <p:sldId id="1201" r:id="rId24"/>
    <p:sldId id="1114" r:id="rId25"/>
    <p:sldId id="1098" r:id="rId26"/>
    <p:sldId id="1205" r:id="rId27"/>
    <p:sldId id="1099" r:id="rId28"/>
    <p:sldId id="1100" r:id="rId29"/>
    <p:sldId id="1204" r:id="rId30"/>
    <p:sldId id="1105" r:id="rId31"/>
    <p:sldId id="1106" r:id="rId32"/>
    <p:sldId id="1107" r:id="rId33"/>
    <p:sldId id="1117" r:id="rId34"/>
    <p:sldId id="1119" r:id="rId35"/>
    <p:sldId id="1120" r:id="rId36"/>
    <p:sldId id="1121" r:id="rId37"/>
    <p:sldId id="1122" r:id="rId38"/>
    <p:sldId id="1123" r:id="rId39"/>
    <p:sldId id="1124" r:id="rId40"/>
    <p:sldId id="1125" r:id="rId41"/>
    <p:sldId id="1129" r:id="rId42"/>
    <p:sldId id="1131" r:id="rId43"/>
    <p:sldId id="1133" r:id="rId44"/>
    <p:sldId id="1135" r:id="rId45"/>
    <p:sldId id="1110" r:id="rId46"/>
    <p:sldId id="1174" r:id="rId47"/>
    <p:sldId id="1216" r:id="rId48"/>
    <p:sldId id="1217" r:id="rId49"/>
    <p:sldId id="1218" r:id="rId50"/>
    <p:sldId id="1219" r:id="rId51"/>
    <p:sldId id="1220" r:id="rId52"/>
    <p:sldId id="1221" r:id="rId53"/>
    <p:sldId id="1222" r:id="rId54"/>
    <p:sldId id="1223" r:id="rId55"/>
    <p:sldId id="1224" r:id="rId56"/>
    <p:sldId id="1282" r:id="rId57"/>
    <p:sldId id="1283" r:id="rId58"/>
    <p:sldId id="1177" r:id="rId59"/>
    <p:sldId id="1178" r:id="rId60"/>
    <p:sldId id="1179" r:id="rId61"/>
    <p:sldId id="1180" r:id="rId62"/>
    <p:sldId id="1181" r:id="rId63"/>
    <p:sldId id="1182" r:id="rId64"/>
    <p:sldId id="1183" r:id="rId65"/>
    <p:sldId id="1184" r:id="rId66"/>
    <p:sldId id="1185" r:id="rId67"/>
    <p:sldId id="1291" r:id="rId68"/>
    <p:sldId id="1292" r:id="rId69"/>
    <p:sldId id="1293" r:id="rId70"/>
    <p:sldId id="1294" r:id="rId71"/>
    <p:sldId id="1213" r:id="rId72"/>
    <p:sldId id="1214" r:id="rId73"/>
    <p:sldId id="1284" r:id="rId74"/>
    <p:sldId id="1285" r:id="rId75"/>
    <p:sldId id="1286" r:id="rId76"/>
    <p:sldId id="1287" r:id="rId77"/>
    <p:sldId id="1289" r:id="rId78"/>
    <p:sldId id="1290" r:id="rId79"/>
    <p:sldId id="1153" r:id="rId80"/>
    <p:sldId id="1154" r:id="rId81"/>
    <p:sldId id="1155" r:id="rId82"/>
    <p:sldId id="1156" r:id="rId83"/>
    <p:sldId id="1157" r:id="rId84"/>
    <p:sldId id="1158" r:id="rId85"/>
    <p:sldId id="1275" r:id="rId86"/>
    <p:sldId id="1232" r:id="rId87"/>
    <p:sldId id="1233" r:id="rId88"/>
    <p:sldId id="1234" r:id="rId89"/>
    <p:sldId id="1235" r:id="rId90"/>
    <p:sldId id="1236" r:id="rId91"/>
    <p:sldId id="1237" r:id="rId92"/>
    <p:sldId id="1238" r:id="rId93"/>
    <p:sldId id="1239" r:id="rId94"/>
    <p:sldId id="1240" r:id="rId95"/>
    <p:sldId id="1241" r:id="rId96"/>
    <p:sldId id="1242" r:id="rId97"/>
    <p:sldId id="1166" r:id="rId98"/>
    <p:sldId id="1167" r:id="rId99"/>
    <p:sldId id="1168" r:id="rId100"/>
    <p:sldId id="1169" r:id="rId101"/>
    <p:sldId id="1256" r:id="rId102"/>
    <p:sldId id="1257" r:id="rId103"/>
    <p:sldId id="1295" r:id="rId104"/>
    <p:sldId id="1296" r:id="rId105"/>
    <p:sldId id="1276" r:id="rId106"/>
    <p:sldId id="1277" r:id="rId107"/>
    <p:sldId id="1278" r:id="rId108"/>
    <p:sldId id="1279" r:id="rId109"/>
    <p:sldId id="1280" r:id="rId110"/>
    <p:sldId id="1281" r:id="rId111"/>
    <p:sldId id="1170" r:id="rId112"/>
    <p:sldId id="1171" r:id="rId113"/>
    <p:sldId id="1172" r:id="rId114"/>
    <p:sldId id="1262" r:id="rId115"/>
    <p:sldId id="1263" r:id="rId116"/>
    <p:sldId id="1264" r:id="rId117"/>
    <p:sldId id="1265" r:id="rId118"/>
    <p:sldId id="1266" r:id="rId119"/>
    <p:sldId id="1267" r:id="rId120"/>
    <p:sldId id="1268" r:id="rId121"/>
    <p:sldId id="1269" r:id="rId122"/>
    <p:sldId id="1270" r:id="rId123"/>
    <p:sldId id="1271" r:id="rId124"/>
    <p:sldId id="1272" r:id="rId125"/>
    <p:sldId id="1273" r:id="rId126"/>
    <p:sldId id="1274" r:id="rId1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822764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br>
              <a:rPr lang="en-US" altLang="ko-KR" sz="9600" dirty="0" smtClean="0"/>
            </a:br>
            <a:r>
              <a:rPr lang="en-US" altLang="ko-KR" sz="9600" dirty="0" smtClean="0"/>
              <a:t>Namespace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binding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7567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모듈에 속한 함수</a:t>
            </a:r>
            <a:r>
              <a:rPr lang="en-US" altLang="ko-KR" dirty="0" smtClean="0"/>
              <a:t>, class, instance</a:t>
            </a:r>
            <a:r>
              <a:rPr lang="ko-KR" altLang="en-US" dirty="0" smtClean="0"/>
              <a:t>는 특정 </a:t>
            </a:r>
            <a:r>
              <a:rPr lang="ko-KR" altLang="en-US" dirty="0" err="1" smtClean="0"/>
              <a:t>바이딩이</a:t>
            </a:r>
            <a:r>
              <a:rPr lang="ko-KR" altLang="en-US" dirty="0" smtClean="0"/>
              <a:t> 안 된 경우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변수를 참조함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980005" y="3212976"/>
            <a:ext cx="4248472" cy="1080120"/>
            <a:chOff x="1979712" y="3320988"/>
            <a:chExt cx="5616624" cy="10801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직사각형 3"/>
            <p:cNvSpPr/>
            <p:nvPr/>
          </p:nvSpPr>
          <p:spPr>
            <a:xfrm>
              <a:off x="1979712" y="3320988"/>
              <a:ext cx="2088232" cy="1080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모듈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32040" y="3501008"/>
              <a:ext cx="2664296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globals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4" idx="3"/>
              <a:endCxn id="6" idx="1"/>
            </p:cNvCxnSpPr>
            <p:nvPr/>
          </p:nvCxnSpPr>
          <p:spPr>
            <a:xfrm>
              <a:off x="4067944" y="3861048"/>
              <a:ext cx="864096" cy="0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755576" y="5024231"/>
            <a:ext cx="2098963" cy="1080120"/>
            <a:chOff x="-1836712" y="5589240"/>
            <a:chExt cx="5472608" cy="10801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" name="직사각형 9"/>
            <p:cNvSpPr/>
            <p:nvPr/>
          </p:nvSpPr>
          <p:spPr>
            <a:xfrm>
              <a:off x="-1836712" y="5589240"/>
              <a:ext cx="2088232" cy="1080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함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수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71600" y="5769260"/>
              <a:ext cx="2664296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locals()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0" idx="3"/>
              <a:endCxn id="11" idx="1"/>
            </p:cNvCxnSpPr>
            <p:nvPr/>
          </p:nvCxnSpPr>
          <p:spPr>
            <a:xfrm>
              <a:off x="251520" y="6129300"/>
              <a:ext cx="720080" cy="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3491880" y="5024231"/>
            <a:ext cx="2144620" cy="1080120"/>
            <a:chOff x="9252520" y="4752326"/>
            <a:chExt cx="5472608" cy="10801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" name="직사각형 11"/>
            <p:cNvSpPr/>
            <p:nvPr/>
          </p:nvSpPr>
          <p:spPr>
            <a:xfrm>
              <a:off x="9252520" y="4752326"/>
              <a:ext cx="2088232" cy="1080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class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060832" y="4932346"/>
              <a:ext cx="2664296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__</a:t>
              </a:r>
              <a:r>
                <a:rPr lang="en-US" altLang="ko-KR" sz="1200" b="1" dirty="0" err="1" smtClean="0">
                  <a:solidFill>
                    <a:schemeClr val="tx1"/>
                  </a:solidFill>
                </a:rPr>
                <a:t>dict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__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12" idx="3"/>
              <a:endCxn id="13" idx="1"/>
            </p:cNvCxnSpPr>
            <p:nvPr/>
          </p:nvCxnSpPr>
          <p:spPr>
            <a:xfrm>
              <a:off x="11340752" y="5292386"/>
              <a:ext cx="720080" cy="0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6372200" y="4996611"/>
            <a:ext cx="2144620" cy="1080120"/>
            <a:chOff x="9252520" y="4752326"/>
            <a:chExt cx="5472608" cy="10801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" name="직사각형 21"/>
            <p:cNvSpPr/>
            <p:nvPr/>
          </p:nvSpPr>
          <p:spPr>
            <a:xfrm>
              <a:off x="9252520" y="4752326"/>
              <a:ext cx="2088232" cy="1080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instance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060832" y="4932346"/>
              <a:ext cx="2664296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__</a:t>
              </a:r>
              <a:r>
                <a:rPr lang="en-US" altLang="ko-KR" sz="1200" b="1" dirty="0" err="1" smtClean="0">
                  <a:solidFill>
                    <a:schemeClr val="tx1"/>
                  </a:solidFill>
                </a:rPr>
                <a:t>dict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__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22" idx="3"/>
              <a:endCxn id="23" idx="1"/>
            </p:cNvCxnSpPr>
            <p:nvPr/>
          </p:nvCxnSpPr>
          <p:spPr>
            <a:xfrm>
              <a:off x="11340752" y="5292386"/>
              <a:ext cx="720080" cy="0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/>
          <p:cNvCxnSpPr>
            <a:stCxn id="6" idx="2"/>
            <a:endCxn id="10" idx="0"/>
          </p:cNvCxnSpPr>
          <p:nvPr/>
        </p:nvCxnSpPr>
        <p:spPr>
          <a:xfrm flipH="1">
            <a:off x="1156036" y="4113076"/>
            <a:ext cx="5064791" cy="91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2"/>
            <a:endCxn id="12" idx="0"/>
          </p:cNvCxnSpPr>
          <p:nvPr/>
        </p:nvCxnSpPr>
        <p:spPr>
          <a:xfrm flipH="1">
            <a:off x="3901051" y="4113076"/>
            <a:ext cx="2319776" cy="91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2"/>
            <a:endCxn id="22" idx="0"/>
          </p:cNvCxnSpPr>
          <p:nvPr/>
        </p:nvCxnSpPr>
        <p:spPr>
          <a:xfrm>
            <a:off x="6220827" y="4113076"/>
            <a:ext cx="560544" cy="883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글로벌 변수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글로벌 네임스페이스는 자기가 작성된 모듈이 </a:t>
            </a:r>
            <a:r>
              <a:rPr lang="en-US" altLang="ko-KR" dirty="0" err="1" smtClean="0"/>
              <a:t>globals</a:t>
            </a:r>
            <a:r>
              <a:rPr lang="ko-KR" altLang="en-US" dirty="0" smtClean="0"/>
              <a:t>로 인식해서 한정자가 없는 경우 </a:t>
            </a:r>
            <a:r>
              <a:rPr lang="en-US" altLang="ko-KR" dirty="0" smtClean="0"/>
              <a:t>local&gt;global&gt;</a:t>
            </a:r>
            <a:r>
              <a:rPr lang="en-US" altLang="ko-KR" dirty="0" err="1" smtClean="0"/>
              <a:t>builtin</a:t>
            </a:r>
            <a:r>
              <a:rPr lang="ko-KR" altLang="en-US" dirty="0" smtClean="0"/>
              <a:t>으로 인식함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458" y="3573016"/>
            <a:ext cx="641032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구별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일반 함수와 차이점은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인자가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를 받음</a:t>
            </a:r>
            <a:r>
              <a:rPr lang="en-US" altLang="ko-KR" dirty="0" smtClean="0"/>
              <a:t>.  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873822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내부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메소드로</a:t>
            </a:r>
            <a:r>
              <a:rPr lang="ko-KR" altLang="en-US" sz="1600" dirty="0" smtClean="0"/>
              <a:t> 사용할 함수를 외부에 정의</a:t>
            </a:r>
            <a:endParaRPr lang="en-US" altLang="ko-KR" sz="1600" dirty="0" smtClean="0"/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sym typeface="Wingdings" panose="05000000000000000000" pitchFamily="2" charset="2"/>
              </a:rPr>
              <a:t>함수로 인식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971600" y="5229200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클래스에서 외부함수를 </a:t>
            </a:r>
            <a:r>
              <a:rPr lang="ko-KR" altLang="en-US" sz="1600" dirty="0" err="1" smtClean="0"/>
              <a:t>메소드로</a:t>
            </a:r>
            <a:r>
              <a:rPr lang="ko-KR" altLang="en-US" sz="1600" dirty="0" smtClean="0"/>
              <a:t> 정의</a:t>
            </a:r>
            <a:endParaRPr lang="en-US" altLang="ko-KR" sz="1600" dirty="0" smtClean="0"/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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sz="1600" dirty="0" smtClean="0">
                <a:sym typeface="Wingdings" panose="05000000000000000000" pitchFamily="2" charset="2"/>
              </a:rPr>
              <a:t> 인식</a:t>
            </a:r>
            <a:endParaRPr lang="ko-KR" altLang="en-US" sz="1600" dirty="0"/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68960"/>
            <a:ext cx="3609975" cy="323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2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외부 함수를 내부 </a:t>
            </a:r>
            <a:r>
              <a:rPr lang="ko-KR" altLang="en-US" dirty="0" err="1" smtClean="0"/>
              <a:t>메소드화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class</a:t>
            </a:r>
            <a:r>
              <a:rPr lang="ko-KR" altLang="en-US" dirty="0"/>
              <a:t> </a:t>
            </a:r>
            <a:r>
              <a:rPr lang="ko-KR" altLang="en-US" dirty="0" smtClean="0"/>
              <a:t>내의 속성을 항상 추가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799"/>
            <a:ext cx="8229600" cy="1080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class</a:t>
            </a:r>
            <a:r>
              <a:rPr lang="ko-KR" altLang="en-US" dirty="0" smtClean="0"/>
              <a:t>를 만들고 내부 속성으로 항상 추가가 가능</a:t>
            </a:r>
            <a:endParaRPr lang="en-US" altLang="ko-KR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5"/>
            <a:ext cx="2924175" cy="349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013176"/>
            <a:ext cx="396044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65514" y="2952612"/>
            <a:ext cx="2808312" cy="125679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0" y="321167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외부에 함수 정의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 flipV="1">
            <a:off x="3873826" y="3396343"/>
            <a:ext cx="878194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04420" y="4214462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내부에 속성 즉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함수 할당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64501" y="4361805"/>
            <a:ext cx="2808312" cy="7953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13" idx="1"/>
          </p:cNvCxnSpPr>
          <p:nvPr/>
        </p:nvCxnSpPr>
        <p:spPr>
          <a:xfrm flipV="1">
            <a:off x="3873826" y="4537628"/>
            <a:ext cx="1030594" cy="2218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Binding method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79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Binding instance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에서 실제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되는 영역이  곧 실행 영역으로 인식한다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27584" y="3645024"/>
            <a:ext cx="266429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 Foo() 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b="1" dirty="0"/>
              <a:t> __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__(</a:t>
            </a:r>
            <a:r>
              <a:rPr lang="en-US" altLang="ko-KR" sz="1200" b="1" dirty="0" err="1"/>
              <a:t>self,name</a:t>
            </a:r>
            <a:r>
              <a:rPr lang="en-US" altLang="ko-KR" sz="1200" b="1" dirty="0"/>
              <a:t>=None) :</a:t>
            </a:r>
          </a:p>
          <a:p>
            <a:r>
              <a:rPr lang="en-US" altLang="ko-KR" sz="1200" b="1" dirty="0"/>
              <a:t>        </a:t>
            </a:r>
            <a:r>
              <a:rPr lang="en-US" altLang="ko-KR" sz="1200" b="1" dirty="0" smtClean="0"/>
              <a:t> self.name </a:t>
            </a:r>
            <a:r>
              <a:rPr lang="en-US" altLang="ko-KR" sz="1200" b="1" dirty="0"/>
              <a:t>= name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5940152" y="3789040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#context</a:t>
            </a:r>
          </a:p>
          <a:p>
            <a:r>
              <a:rPr lang="en-US" altLang="ko-KR" sz="1200" b="1" dirty="0" smtClean="0"/>
              <a:t>Instance foo</a:t>
            </a:r>
            <a:endParaRPr lang="ko-KR" alt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71900" y="347274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</a:t>
            </a:r>
            <a:r>
              <a:rPr lang="en-US" altLang="ko-KR" sz="1400" dirty="0" smtClean="0"/>
              <a:t>oo = Foo(“Dahl”)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535693" y="3861048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Foo.__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__(</a:t>
            </a:r>
            <a:r>
              <a:rPr lang="en-US" altLang="ko-KR" sz="1400" dirty="0" err="1" smtClean="0"/>
              <a:t>foo,”Dahl</a:t>
            </a:r>
            <a:r>
              <a:rPr lang="en-US" altLang="ko-KR" sz="1400" dirty="0" smtClean="0"/>
              <a:t>”)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6" idx="1"/>
            <a:endCxn id="3" idx="3"/>
          </p:cNvCxnSpPr>
          <p:nvPr/>
        </p:nvCxnSpPr>
        <p:spPr>
          <a:xfrm flipH="1">
            <a:off x="3491880" y="4293096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940152" y="551723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{'name': 'Dahl'}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52320" y="577477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</a:t>
            </a:r>
            <a:r>
              <a:rPr lang="en-US" altLang="ko-KR" sz="1200" dirty="0" smtClean="0"/>
              <a:t>oo.__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6" idx="2"/>
            <a:endCxn id="18" idx="0"/>
          </p:cNvCxnSpPr>
          <p:nvPr/>
        </p:nvCxnSpPr>
        <p:spPr>
          <a:xfrm>
            <a:off x="6660232" y="479715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71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구별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일반 함수와 차이점은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인자가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를 받아야 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함수를 정의 후 클래스의 정의에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할당해서 </a:t>
            </a:r>
            <a:r>
              <a:rPr lang="ko-KR" altLang="en-US" dirty="0" err="1" smtClean="0"/>
              <a:t>사용가능함</a:t>
            </a:r>
            <a:endParaRPr lang="en-US" altLang="ko-KR" dirty="0"/>
          </a:p>
          <a:p>
            <a:pPr marL="320040" lvl="1" indent="0">
              <a:lnSpc>
                <a:spcPct val="120000"/>
              </a:lnSpc>
              <a:buNone/>
            </a:pPr>
            <a:r>
              <a:rPr lang="en-US" altLang="ko-KR" dirty="0" smtClean="0"/>
              <a:t>self :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320040" lvl="1" indent="0">
              <a:lnSpc>
                <a:spcPct val="120000"/>
              </a:lnSpc>
              <a:buNone/>
            </a:pPr>
            <a:r>
              <a:rPr lang="en-US" altLang="ko-KR" dirty="0" err="1" smtClean="0"/>
              <a:t>cls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4788024" y="5256446"/>
            <a:ext cx="3240360" cy="98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 Foo() 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b="1" dirty="0"/>
              <a:t> __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__(</a:t>
            </a:r>
            <a:r>
              <a:rPr lang="en-US" altLang="ko-KR" sz="1200" b="1" dirty="0" err="1"/>
              <a:t>self,name</a:t>
            </a:r>
            <a:r>
              <a:rPr lang="en-US" altLang="ko-KR" sz="1200" b="1" dirty="0"/>
              <a:t>=None) :</a:t>
            </a:r>
          </a:p>
          <a:p>
            <a:r>
              <a:rPr lang="en-US" altLang="ko-KR" sz="1200" b="1" dirty="0"/>
              <a:t>        self.name = name</a:t>
            </a:r>
          </a:p>
          <a:p>
            <a:r>
              <a:rPr lang="en-US" altLang="ko-KR" sz="1200" b="1" dirty="0"/>
              <a:t>    bar = </a:t>
            </a:r>
            <a:r>
              <a:rPr lang="en-US" altLang="ko-KR" sz="1200" b="1" dirty="0" err="1"/>
              <a:t>external_bar</a:t>
            </a:r>
            <a:endParaRPr lang="ko-KR" altLang="en-US" sz="1200" b="1" dirty="0"/>
          </a:p>
        </p:txBody>
      </p:sp>
      <p:sp>
        <p:nvSpPr>
          <p:cNvPr id="13" name="직사각형 12"/>
          <p:cNvSpPr/>
          <p:nvPr/>
        </p:nvSpPr>
        <p:spPr>
          <a:xfrm>
            <a:off x="4788024" y="3816286"/>
            <a:ext cx="3240360" cy="98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/>
              <a:t>def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external_bar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self,lastname</a:t>
            </a:r>
            <a:r>
              <a:rPr lang="en-US" altLang="ko-KR" sz="1200" b="1" dirty="0"/>
              <a:t>):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self.lastname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lastname</a:t>
            </a:r>
            <a:endParaRPr lang="en-US" altLang="ko-KR" sz="1200" b="1" dirty="0"/>
          </a:p>
          <a:p>
            <a:r>
              <a:rPr lang="en-US" altLang="ko-KR" sz="1200" b="1" dirty="0"/>
              <a:t>    return self.name+ " " + </a:t>
            </a:r>
            <a:r>
              <a:rPr lang="en-US" altLang="ko-KR" sz="1200" b="1" dirty="0" err="1"/>
              <a:t>self.lastname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873822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사용할 함수를 외부에 정의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함수로 인식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1600" y="522920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클래스에서 외부함수를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6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내부 역할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Class: </a:t>
            </a:r>
            <a:r>
              <a:rPr lang="ko-KR" altLang="en-US" dirty="0" smtClean="0"/>
              <a:t> 네임스페이스 역할을 수행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Method : </a:t>
            </a:r>
            <a:r>
              <a:rPr lang="ko-KR" altLang="en-US" dirty="0" smtClean="0"/>
              <a:t> 네임스페이스 역할을 수행 못함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명확하게 한정자를 부여해야 함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19876" y="3356992"/>
            <a:ext cx="28800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class B() :</a:t>
            </a:r>
          </a:p>
          <a:p>
            <a:r>
              <a:rPr lang="en-US" altLang="ko-KR" sz="1000" b="1" dirty="0"/>
              <a:t>    name = "class variable "</a:t>
            </a:r>
          </a:p>
          <a:p>
            <a:r>
              <a:rPr lang="en-US" altLang="ko-KR" sz="1000" b="1" dirty="0"/>
              <a:t>    </a:t>
            </a:r>
            <a:r>
              <a:rPr lang="en-US" altLang="ko-KR" sz="1000" b="1" dirty="0" err="1"/>
              <a:t>def</a:t>
            </a:r>
            <a:r>
              <a:rPr lang="en-US" altLang="ko-KR" sz="1000" b="1" dirty="0"/>
              <a:t> __</a:t>
            </a:r>
            <a:r>
              <a:rPr lang="en-US" altLang="ko-KR" sz="1000" b="1" dirty="0" err="1"/>
              <a:t>init</a:t>
            </a:r>
            <a:r>
              <a:rPr lang="en-US" altLang="ko-KR" sz="1000" b="1" dirty="0"/>
              <a:t>__(self) :</a:t>
            </a:r>
          </a:p>
          <a:p>
            <a:r>
              <a:rPr lang="en-US" altLang="ko-KR" sz="1000" b="1" dirty="0"/>
              <a:t>        self.name = name</a:t>
            </a:r>
            <a:endParaRPr lang="ko-KR" altLang="en-US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530120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내부의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이 오류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오류메시지 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r>
              <a:rPr lang="en-US" altLang="ko-KR" dirty="0" smtClean="0"/>
              <a:t>undefined </a:t>
            </a:r>
            <a:r>
              <a:rPr lang="ko-KR" altLang="en-US" dirty="0"/>
              <a:t> </a:t>
            </a:r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292080" y="3356992"/>
            <a:ext cx="28800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class B() :</a:t>
            </a:r>
          </a:p>
          <a:p>
            <a:r>
              <a:rPr lang="en-US" altLang="ko-KR" sz="1000" b="1" dirty="0"/>
              <a:t>    name = "class variable "</a:t>
            </a:r>
          </a:p>
          <a:p>
            <a:r>
              <a:rPr lang="en-US" altLang="ko-KR" sz="1000" b="1" dirty="0"/>
              <a:t>    </a:t>
            </a:r>
            <a:r>
              <a:rPr lang="en-US" altLang="ko-KR" sz="1000" b="1" dirty="0" err="1"/>
              <a:t>def</a:t>
            </a:r>
            <a:r>
              <a:rPr lang="en-US" altLang="ko-KR" sz="1000" b="1" dirty="0"/>
              <a:t> __</a:t>
            </a:r>
            <a:r>
              <a:rPr lang="en-US" altLang="ko-KR" sz="1000" b="1" dirty="0" err="1"/>
              <a:t>init</a:t>
            </a:r>
            <a:r>
              <a:rPr lang="en-US" altLang="ko-KR" sz="1000" b="1" dirty="0"/>
              <a:t>__(self) :</a:t>
            </a:r>
          </a:p>
          <a:p>
            <a:r>
              <a:rPr lang="en-US" altLang="ko-KR" sz="1000" b="1" dirty="0"/>
              <a:t>        self.name =   B.name</a:t>
            </a:r>
          </a:p>
          <a:p>
            <a:r>
              <a:rPr lang="en-US" altLang="ko-KR" sz="1000" b="1" dirty="0"/>
              <a:t>        </a:t>
            </a:r>
          </a:p>
          <a:p>
            <a:r>
              <a:rPr lang="en-US" altLang="ko-KR" sz="1000" b="1" dirty="0"/>
              <a:t>b = B()</a:t>
            </a:r>
          </a:p>
          <a:p>
            <a:r>
              <a:rPr lang="en-US" altLang="ko-KR" sz="1000" b="1" dirty="0"/>
              <a:t>print b.name</a:t>
            </a:r>
            <a:endParaRPr lang="ko-KR" altLang="en-US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71796" y="5229200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한정자로 클래스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지정해서 처리됨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/>
              <a:t>variable </a:t>
            </a:r>
            <a:endParaRPr lang="en-US" altLang="ko-KR" dirty="0" smtClean="0"/>
          </a:p>
        </p:txBody>
      </p:sp>
      <p:sp>
        <p:nvSpPr>
          <p:cNvPr id="5" name="오른쪽 화살표 4"/>
          <p:cNvSpPr/>
          <p:nvPr/>
        </p:nvSpPr>
        <p:spPr>
          <a:xfrm>
            <a:off x="3995936" y="3645024"/>
            <a:ext cx="936104" cy="1224136"/>
          </a:xfrm>
          <a:prstGeom prst="rightArrow">
            <a:avLst>
              <a:gd name="adj1" fmla="val 58566"/>
              <a:gd name="adj2" fmla="val 2484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한정자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부</a:t>
            </a:r>
            <a:r>
              <a:rPr lang="ko-KR" altLang="en-US" sz="1400" dirty="0"/>
              <a:t>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8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 bound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 smtClean="0"/>
              <a:t>인스턴스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메소드와</a:t>
            </a:r>
            <a:r>
              <a:rPr lang="ko-KR" altLang="en-US" sz="2800" dirty="0" smtClean="0"/>
              <a:t> 클래스 </a:t>
            </a:r>
            <a:r>
              <a:rPr lang="ko-KR" altLang="en-US" sz="2800" dirty="0" err="1" smtClean="0"/>
              <a:t>메소드에는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__self__</a:t>
            </a:r>
            <a:r>
              <a:rPr lang="ko-KR" altLang="en-US" sz="2800" dirty="0" smtClean="0"/>
              <a:t>속성이 있어 </a:t>
            </a:r>
            <a:r>
              <a:rPr lang="en-US" altLang="ko-KR" sz="2800" dirty="0" smtClean="0"/>
              <a:t>bound</a:t>
            </a:r>
            <a:r>
              <a:rPr lang="ko-KR" altLang="en-US" sz="2800" dirty="0" smtClean="0"/>
              <a:t>시에 </a:t>
            </a:r>
            <a:r>
              <a:rPr lang="en-US" altLang="ko-KR" sz="2800" dirty="0" smtClean="0"/>
              <a:t>__self__</a:t>
            </a:r>
            <a:r>
              <a:rPr lang="ko-KR" altLang="en-US" sz="2800" dirty="0" smtClean="0"/>
              <a:t>속성에 </a:t>
            </a:r>
            <a:r>
              <a:rPr lang="en-US" altLang="ko-KR" sz="2800" dirty="0" smtClean="0"/>
              <a:t>bound</a:t>
            </a:r>
            <a:r>
              <a:rPr lang="ko-KR" altLang="en-US" sz="2800" dirty="0" smtClean="0"/>
              <a:t>되어 처리</a:t>
            </a:r>
            <a:endParaRPr lang="en-US" altLang="ko-KR" sz="2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99592" y="4131231"/>
            <a:ext cx="2664296" cy="108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__self__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4048" y="3356992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 method(</a:t>
            </a:r>
            <a:r>
              <a:rPr lang="en-US" altLang="ko-KR" dirty="0" err="1" smtClean="0"/>
              <a:t>cls</a:t>
            </a:r>
            <a:r>
              <a:rPr lang="en-US" altLang="ko-KR" dirty="0" smtClean="0"/>
              <a:t>, …)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4048" y="4830114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 method(self, …)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1"/>
            <a:endCxn id="4" idx="3"/>
          </p:cNvCxnSpPr>
          <p:nvPr/>
        </p:nvCxnSpPr>
        <p:spPr>
          <a:xfrm flipH="1">
            <a:off x="3563888" y="3753036"/>
            <a:ext cx="1440160" cy="91825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1"/>
            <a:endCxn id="4" idx="3"/>
          </p:cNvCxnSpPr>
          <p:nvPr/>
        </p:nvCxnSpPr>
        <p:spPr>
          <a:xfrm flipH="1" flipV="1">
            <a:off x="3563888" y="4671291"/>
            <a:ext cx="1440160" cy="554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27784" y="573325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전달되는 친</a:t>
            </a:r>
            <a:r>
              <a:rPr lang="en-US" altLang="ko-KR" sz="1400" dirty="0" smtClean="0"/>
              <a:t>, self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속성인 </a:t>
            </a:r>
            <a:r>
              <a:rPr lang="en-US" altLang="ko-KR" sz="1400" dirty="0" smtClean="0"/>
              <a:t>__self__</a:t>
            </a:r>
            <a:r>
              <a:rPr lang="ko-KR" altLang="en-US" sz="1400" dirty="0" smtClean="0"/>
              <a:t>에 자동 </a:t>
            </a:r>
            <a:r>
              <a:rPr lang="ko-KR" altLang="en-US" sz="1400" dirty="0" err="1" smtClean="0"/>
              <a:t>세팅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단위의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참조 변수를 정의하면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namespace(__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key/value </a:t>
            </a:r>
            <a:r>
              <a:rPr lang="ko-KR" altLang="en-US" dirty="0" smtClean="0"/>
              <a:t>타입으로 저장됨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변경하고 싶으면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영역을 불러 직접 갱신해도 됨</a:t>
            </a:r>
            <a:endParaRPr lang="en-US" altLang="ko-KR" dirty="0" smtClean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861048"/>
            <a:ext cx="316835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15616" y="4365104"/>
            <a:ext cx="2448272" cy="1584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Module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namespace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 rot="10800000">
            <a:off x="3704342" y="46993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9912" y="551723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en-US" altLang="ko-KR" dirty="0" err="1" smtClean="0"/>
              <a:t>vvv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를 저장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Binding instance: function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에서 실제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되는 영역이  곧 실행 영역으로 인식한다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27584" y="4293096"/>
            <a:ext cx="3240360" cy="98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 Foo() 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b="1" dirty="0"/>
              <a:t> __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__(</a:t>
            </a:r>
            <a:r>
              <a:rPr lang="en-US" altLang="ko-KR" sz="1200" b="1" dirty="0" err="1"/>
              <a:t>self,name</a:t>
            </a:r>
            <a:r>
              <a:rPr lang="en-US" altLang="ko-KR" sz="1200" b="1" dirty="0"/>
              <a:t>=None) :</a:t>
            </a:r>
          </a:p>
          <a:p>
            <a:r>
              <a:rPr lang="en-US" altLang="ko-KR" sz="1200" b="1" dirty="0"/>
              <a:t>        self.name = name</a:t>
            </a:r>
          </a:p>
          <a:p>
            <a:r>
              <a:rPr lang="en-US" altLang="ko-KR" sz="1200" b="1" dirty="0"/>
              <a:t>    bar = </a:t>
            </a:r>
            <a:r>
              <a:rPr lang="en-US" altLang="ko-KR" sz="1200" b="1" dirty="0" err="1"/>
              <a:t>external_bar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6228184" y="4402081"/>
            <a:ext cx="1656184" cy="762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#context</a:t>
            </a:r>
          </a:p>
          <a:p>
            <a:r>
              <a:rPr lang="en-US" altLang="ko-KR" sz="1200" b="1" dirty="0" smtClean="0"/>
              <a:t>Instance foo</a:t>
            </a:r>
            <a:endParaRPr lang="ko-KR" alt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4016097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</a:t>
            </a:r>
            <a:r>
              <a:rPr lang="en-US" altLang="ko-KR" sz="1200" dirty="0" smtClean="0"/>
              <a:t>oo = Foo(“Dahl”)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4293096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Foo.__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__(</a:t>
            </a:r>
            <a:r>
              <a:rPr lang="en-US" altLang="ko-KR" sz="1200" dirty="0" err="1" smtClean="0"/>
              <a:t>foo,”Dahl</a:t>
            </a:r>
            <a:r>
              <a:rPr lang="en-US" altLang="ko-KR" sz="1200" dirty="0" smtClean="0"/>
              <a:t>”)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6" idx="1"/>
            <a:endCxn id="3" idx="3"/>
          </p:cNvCxnSpPr>
          <p:nvPr/>
        </p:nvCxnSpPr>
        <p:spPr>
          <a:xfrm flipH="1">
            <a:off x="4067944" y="4783529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228184" y="5709902"/>
            <a:ext cx="1656184" cy="74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{'</a:t>
            </a:r>
            <a:r>
              <a:rPr lang="en-US" altLang="ko-KR" sz="1200" b="1" dirty="0" err="1"/>
              <a:t>lastname</a:t>
            </a:r>
            <a:r>
              <a:rPr lang="en-US" altLang="ko-KR" sz="1200" b="1" dirty="0"/>
              <a:t>': 'Moon', 'name': 'Yong'}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4251" y="60081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</a:t>
            </a:r>
            <a:r>
              <a:rPr lang="en-US" altLang="ko-KR" sz="1200" dirty="0" smtClean="0"/>
              <a:t>oo.__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6" idx="2"/>
            <a:endCxn id="18" idx="0"/>
          </p:cNvCxnSpPr>
          <p:nvPr/>
        </p:nvCxnSpPr>
        <p:spPr>
          <a:xfrm>
            <a:off x="7056276" y="5164977"/>
            <a:ext cx="0" cy="54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27584" y="3212976"/>
            <a:ext cx="3240360" cy="98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/>
              <a:t>def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external_bar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self,lastname</a:t>
            </a:r>
            <a:r>
              <a:rPr lang="en-US" altLang="ko-KR" sz="1200" b="1" dirty="0"/>
              <a:t>):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self.lastname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lastname</a:t>
            </a:r>
            <a:endParaRPr lang="en-US" altLang="ko-KR" sz="1200" b="1" dirty="0"/>
          </a:p>
          <a:p>
            <a:r>
              <a:rPr lang="en-US" altLang="ko-KR" sz="1200" b="1" dirty="0"/>
              <a:t>    return self.name+ " " + </a:t>
            </a:r>
            <a:r>
              <a:rPr lang="en-US" altLang="ko-KR" sz="1200" b="1" dirty="0" err="1"/>
              <a:t>self.lastname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139952" y="486916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foo.bar</a:t>
            </a:r>
            <a:r>
              <a:rPr lang="en-US" altLang="ko-KR" sz="1200" dirty="0" smtClean="0"/>
              <a:t>(“Moon”)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14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메소드는</a:t>
            </a:r>
            <a:r>
              <a:rPr lang="ko-KR" altLang="en-US" dirty="0" smtClean="0"/>
              <a:t> 꼭 한정자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한정자없이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 에러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내에서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경우 한정자를 안 주면 </a:t>
            </a:r>
            <a:r>
              <a:rPr lang="en-US" altLang="ko-KR" dirty="0" smtClean="0"/>
              <a:t>local/global namespace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확인한고</a:t>
            </a:r>
            <a:r>
              <a:rPr lang="ko-KR" altLang="en-US" dirty="0" smtClean="0"/>
              <a:t> 오류 처리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2"/>
            <a:ext cx="5760640" cy="376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한정자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클래스 내에 있으므로 반드시 한정자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클래스나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부여해서 호출해야 함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5328592" cy="347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908720"/>
            <a:ext cx="6477000" cy="4958680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>Descriptor</a:t>
            </a:r>
            <a:br>
              <a:rPr lang="en-US" altLang="ko-KR" sz="5400" dirty="0" smtClean="0"/>
            </a:br>
            <a:r>
              <a:rPr lang="ko-KR" altLang="en-US" sz="5400" dirty="0" smtClean="0"/>
              <a:t>이용한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ko-KR" altLang="en-US" sz="5400" dirty="0" smtClean="0"/>
              <a:t>변수 처리하기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0973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Descriptor protocol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</a:t>
            </a:r>
            <a:r>
              <a:rPr lang="ko-KR" altLang="en-US" dirty="0" smtClean="0"/>
              <a:t>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__get__, __set__, __delete__ 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descriptor protocol</a:t>
            </a:r>
            <a:r>
              <a:rPr lang="ko-KR" altLang="en-US" dirty="0" smtClean="0"/>
              <a:t>를 정의해서 객체를 접근하게 처리하는 방식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475656" y="3291880"/>
            <a:ext cx="2880320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Class A() :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name = </a:t>
            </a:r>
            <a:r>
              <a:rPr lang="en-US" altLang="ko-KR" dirty="0" err="1" smtClean="0">
                <a:solidFill>
                  <a:schemeClr val="tx1"/>
                </a:solidFill>
              </a:rPr>
              <a:t>desciptor</a:t>
            </a:r>
            <a:r>
              <a:rPr lang="en-US" altLang="ko-KR" dirty="0" smtClean="0">
                <a:solidFill>
                  <a:schemeClr val="tx1"/>
                </a:solidFill>
              </a:rPr>
              <a:t>(…)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92080" y="3284984"/>
            <a:ext cx="2880320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Class </a:t>
            </a:r>
            <a:r>
              <a:rPr lang="en-US" altLang="ko-KR" dirty="0" err="1" smtClean="0">
                <a:solidFill>
                  <a:schemeClr val="tx1"/>
                </a:solidFill>
              </a:rPr>
              <a:t>desciptor</a:t>
            </a:r>
            <a:r>
              <a:rPr lang="en-US" altLang="ko-KR" dirty="0" smtClean="0">
                <a:solidFill>
                  <a:schemeClr val="tx1"/>
                </a:solidFill>
              </a:rPr>
              <a:t>() :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 __</a:t>
            </a:r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r>
              <a:rPr lang="en-US" altLang="ko-KR" dirty="0" smtClean="0">
                <a:solidFill>
                  <a:schemeClr val="tx1"/>
                </a:solidFill>
              </a:rPr>
              <a:t>__(…)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 __get__(…)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 __set__(…)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 __delete__(…)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99792" y="4401108"/>
            <a:ext cx="1800200" cy="4029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19" idx="1"/>
          </p:cNvCxnSpPr>
          <p:nvPr/>
        </p:nvCxnSpPr>
        <p:spPr>
          <a:xfrm flipH="1">
            <a:off x="4499992" y="4401108"/>
            <a:ext cx="792088" cy="2014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23728" y="5653534"/>
            <a:ext cx="4032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smtClean="0"/>
              <a:t>name </a:t>
            </a:r>
            <a:r>
              <a:rPr lang="ko-KR" altLang="en-US" sz="1400" dirty="0" smtClean="0"/>
              <a:t>속성 </a:t>
            </a:r>
            <a:r>
              <a:rPr lang="ko-KR" altLang="en-US" sz="1400" dirty="0" err="1" smtClean="0"/>
              <a:t>접근시</a:t>
            </a:r>
            <a:r>
              <a:rPr lang="ko-KR" altLang="en-US" sz="1400" dirty="0" smtClean="0"/>
              <a:t> 실제 </a:t>
            </a:r>
            <a:r>
              <a:rPr lang="en-US" altLang="ko-KR" sz="1400" dirty="0" err="1" smtClean="0"/>
              <a:t>desciptor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내의 </a:t>
            </a:r>
            <a:r>
              <a:rPr lang="en-US" altLang="ko-KR" sz="1400" dirty="0" smtClean="0"/>
              <a:t>__get__/__set__/__delete__ </a:t>
            </a:r>
            <a:r>
              <a:rPr lang="ko-KR" altLang="en-US" sz="1400" dirty="0" smtClean="0"/>
              <a:t>이 실행되어 처리됨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8653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Descriptor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</a:t>
            </a:r>
            <a:r>
              <a:rPr lang="ko-KR" altLang="en-US" dirty="0"/>
              <a:t>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Descriptor </a:t>
            </a:r>
            <a:r>
              <a:rPr lang="ko-KR" altLang="en-US" sz="2800" dirty="0" smtClean="0"/>
              <a:t>처리를 위해 별도의 </a:t>
            </a:r>
            <a:r>
              <a:rPr lang="en-US" altLang="ko-KR" sz="2800" dirty="0" smtClean="0"/>
              <a:t>Class</a:t>
            </a:r>
            <a:r>
              <a:rPr lang="ko-KR" altLang="en-US" sz="2800" dirty="0" smtClean="0"/>
              <a:t>를 정의 시에 추가해야 할 </a:t>
            </a:r>
            <a:r>
              <a:rPr lang="ko-KR" altLang="en-US" sz="2800" dirty="0" err="1" smtClean="0"/>
              <a:t>메소드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55776" y="2827890"/>
            <a:ext cx="4847021" cy="889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obj</a:t>
            </a:r>
            <a:r>
              <a:rPr lang="en-US" altLang="ko-KR" dirty="0" smtClean="0">
                <a:solidFill>
                  <a:schemeClr val="tx1"/>
                </a:solidFill>
              </a:rPr>
              <a:t>.__</a:t>
            </a:r>
            <a:r>
              <a:rPr lang="en-US" altLang="ko-KR" dirty="0">
                <a:solidFill>
                  <a:schemeClr val="tx1"/>
                </a:solidFill>
              </a:rPr>
              <a:t>get__(</a:t>
            </a:r>
            <a:r>
              <a:rPr lang="en-US" altLang="ko-KR" i="1" dirty="0">
                <a:solidFill>
                  <a:schemeClr val="tx1"/>
                </a:solidFill>
              </a:rPr>
              <a:t>self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i="1" dirty="0">
                <a:solidFill>
                  <a:schemeClr val="tx1"/>
                </a:solidFill>
              </a:rPr>
              <a:t>instance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i="1" dirty="0">
                <a:solidFill>
                  <a:schemeClr val="tx1"/>
                </a:solidFill>
              </a:rPr>
              <a:t>owner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55776" y="4052026"/>
            <a:ext cx="4847021" cy="889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obj</a:t>
            </a:r>
            <a:r>
              <a:rPr lang="en-US" altLang="ko-KR" dirty="0" smtClean="0">
                <a:solidFill>
                  <a:schemeClr val="tx1"/>
                </a:solidFill>
              </a:rPr>
              <a:t>.__</a:t>
            </a:r>
            <a:r>
              <a:rPr lang="en-US" altLang="ko-KR" dirty="0">
                <a:solidFill>
                  <a:schemeClr val="tx1"/>
                </a:solidFill>
              </a:rPr>
              <a:t>set__(</a:t>
            </a:r>
            <a:r>
              <a:rPr lang="en-US" altLang="ko-KR" i="1" dirty="0">
                <a:solidFill>
                  <a:schemeClr val="tx1"/>
                </a:solidFill>
              </a:rPr>
              <a:t>self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i="1" dirty="0">
                <a:solidFill>
                  <a:schemeClr val="tx1"/>
                </a:solidFill>
              </a:rPr>
              <a:t>instance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i="1" dirty="0" smtClean="0">
                <a:solidFill>
                  <a:schemeClr val="tx1"/>
                </a:solidFill>
              </a:rPr>
              <a:t>value)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5276162"/>
            <a:ext cx="4847021" cy="889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obj</a:t>
            </a:r>
            <a:r>
              <a:rPr lang="en-US" altLang="ko-KR" dirty="0" smtClean="0">
                <a:solidFill>
                  <a:schemeClr val="tx1"/>
                </a:solidFill>
              </a:rPr>
              <a:t>.__</a:t>
            </a:r>
            <a:r>
              <a:rPr lang="en-US" altLang="ko-KR" dirty="0">
                <a:solidFill>
                  <a:schemeClr val="tx1"/>
                </a:solidFill>
              </a:rPr>
              <a:t>delete__(</a:t>
            </a:r>
            <a:r>
              <a:rPr lang="en-US" altLang="ko-KR" i="1" dirty="0">
                <a:solidFill>
                  <a:schemeClr val="tx1"/>
                </a:solidFill>
              </a:rPr>
              <a:t>self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i="1" dirty="0">
                <a:solidFill>
                  <a:schemeClr val="tx1"/>
                </a:solidFill>
              </a:rPr>
              <a:t>instance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3040" y="30877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431193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3040" y="55360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소멸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9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Descriptor </a:t>
            </a:r>
            <a:r>
              <a:rPr lang="ko-KR" altLang="en-US" dirty="0" smtClean="0"/>
              <a:t>를 이용하여 객체 내의 변수들의 접근을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제어해서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 명과 동일한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객체가 생성되어야 함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1349642" y="3356992"/>
            <a:ext cx="6174686" cy="3044998"/>
            <a:chOff x="1349642" y="2564904"/>
            <a:chExt cx="6174686" cy="4042892"/>
          </a:xfrm>
        </p:grpSpPr>
        <p:sp>
          <p:nvSpPr>
            <p:cNvPr id="7" name="직사각형 6"/>
            <p:cNvSpPr/>
            <p:nvPr/>
          </p:nvSpPr>
          <p:spPr>
            <a:xfrm>
              <a:off x="1349642" y="3898258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Class P</a:t>
              </a:r>
              <a:endParaRPr lang="ko-KR" altLang="en-US" sz="14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82090" y="3898258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Instance p1</a:t>
              </a:r>
            </a:p>
            <a:p>
              <a:pPr algn="ctr"/>
              <a:r>
                <a:rPr lang="en-US" altLang="ko-KR" sz="1400" dirty="0" smtClean="0"/>
                <a:t>{‘_x’: }</a:t>
              </a:r>
              <a:endParaRPr lang="ko-KR" altLang="en-US" sz="14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9642" y="5285307"/>
              <a:ext cx="2088232" cy="957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Descriptor </a:t>
              </a:r>
            </a:p>
            <a:p>
              <a:pPr algn="ctr"/>
              <a:r>
                <a:rPr lang="ko-KR" altLang="en-US" sz="1400" dirty="0" err="1" smtClean="0"/>
                <a:t>인스턴스</a:t>
              </a:r>
              <a:r>
                <a:rPr lang="ko-KR" altLang="en-US" sz="1400" dirty="0" smtClean="0"/>
                <a:t> 생성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x </a:t>
              </a:r>
              <a:endParaRPr lang="ko-KR" altLang="en-US" sz="1400" dirty="0"/>
            </a:p>
          </p:txBody>
        </p:sp>
        <p:cxnSp>
          <p:nvCxnSpPr>
            <p:cNvPr id="15" name="직선 화살표 연결선 14"/>
            <p:cNvCxnSpPr>
              <a:stCxn id="7" idx="2"/>
              <a:endCxn id="14" idx="0"/>
            </p:cNvCxnSpPr>
            <p:nvPr/>
          </p:nvCxnSpPr>
          <p:spPr>
            <a:xfrm>
              <a:off x="2393758" y="4752173"/>
              <a:ext cx="0" cy="533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01770" y="4850412"/>
              <a:ext cx="720080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생성</a:t>
              </a:r>
              <a:endParaRPr lang="ko-KR" altLang="en-US" sz="1400" dirty="0"/>
            </a:p>
          </p:txBody>
        </p:sp>
        <p:cxnSp>
          <p:nvCxnSpPr>
            <p:cNvPr id="18" name="직선 화살표 연결선 17"/>
            <p:cNvCxnSpPr>
              <a:stCxn id="7" idx="3"/>
              <a:endCxn id="13" idx="1"/>
            </p:cNvCxnSpPr>
            <p:nvPr/>
          </p:nvCxnSpPr>
          <p:spPr>
            <a:xfrm>
              <a:off x="3437874" y="4325216"/>
              <a:ext cx="1944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81890" y="3955468"/>
              <a:ext cx="1656184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인스턴</a:t>
              </a:r>
              <a:r>
                <a:rPr lang="ko-KR" altLang="en-US" sz="1400" dirty="0" err="1"/>
                <a:t>스</a:t>
              </a:r>
              <a:r>
                <a:rPr lang="ko-KR" altLang="en-US" sz="1400" dirty="0" err="1" smtClean="0"/>
                <a:t>생성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58154" y="4291077"/>
              <a:ext cx="936104" cy="39541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2" name="꺾인 연결선 21"/>
            <p:cNvCxnSpPr>
              <a:stCxn id="20" idx="2"/>
              <a:endCxn id="14" idx="3"/>
            </p:cNvCxnSpPr>
            <p:nvPr/>
          </p:nvCxnSpPr>
          <p:spPr>
            <a:xfrm rot="5400000">
              <a:off x="4393379" y="3730982"/>
              <a:ext cx="1077322" cy="2988332"/>
            </a:xfrm>
            <a:prstGeom prst="bentConnector2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663788" y="6242311"/>
              <a:ext cx="4806534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 class </a:t>
              </a:r>
              <a:r>
                <a:rPr lang="ko-KR" altLang="en-US" sz="1400" dirty="0" smtClean="0"/>
                <a:t>내 </a:t>
              </a:r>
              <a:r>
                <a:rPr lang="en-US" altLang="ko-KR" sz="1400" dirty="0" err="1" smtClean="0"/>
                <a:t>descripter</a:t>
              </a:r>
              <a:r>
                <a:rPr lang="en-US" altLang="ko-KR" sz="1400" dirty="0" smtClean="0"/>
                <a:t> </a:t>
              </a:r>
              <a:r>
                <a:rPr lang="ko-KR" altLang="en-US" sz="1400" dirty="0" err="1" smtClean="0"/>
                <a:t>인스턴스의</a:t>
              </a:r>
              <a:r>
                <a:rPr lang="ko-KR" altLang="en-US" sz="1400" dirty="0" smtClean="0"/>
                <a:t> </a:t>
              </a:r>
              <a:r>
                <a:rPr lang="ko-KR" altLang="en-US" sz="1400" dirty="0" err="1" smtClean="0"/>
                <a:t>메소드</a:t>
              </a:r>
              <a:r>
                <a:rPr lang="ko-KR" altLang="en-US" sz="1400" dirty="0" smtClean="0"/>
                <a:t> 호출하여 처리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436096" y="5234199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Instance p1</a:t>
              </a:r>
            </a:p>
            <a:p>
              <a:r>
                <a:rPr lang="en-US" altLang="ko-KR" sz="1400" dirty="0"/>
                <a:t>p1.x </a:t>
              </a:r>
              <a:r>
                <a:rPr lang="ko-KR" altLang="en-US" sz="1400" dirty="0"/>
                <a:t>접근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349642" y="2564904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Descriptor</a:t>
              </a:r>
              <a:endParaRPr lang="ko-KR" altLang="en-US" sz="1400" dirty="0"/>
            </a:p>
          </p:txBody>
        </p:sp>
        <p:cxnSp>
          <p:nvCxnSpPr>
            <p:cNvPr id="6" name="직선 화살표 연결선 5"/>
            <p:cNvCxnSpPr>
              <a:stCxn id="7" idx="0"/>
              <a:endCxn id="21" idx="2"/>
            </p:cNvCxnSpPr>
            <p:nvPr/>
          </p:nvCxnSpPr>
          <p:spPr>
            <a:xfrm flipV="1">
              <a:off x="2393758" y="3418819"/>
              <a:ext cx="0" cy="4794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9115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Binding </a:t>
            </a:r>
            <a:r>
              <a:rPr lang="en-US" altLang="ko-KR" dirty="0" err="1" smtClean="0"/>
              <a:t>decriptor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60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 : 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math </a:t>
            </a:r>
            <a:r>
              <a:rPr lang="ko-KR" altLang="en-US" dirty="0" smtClean="0"/>
              <a:t>모듈 내의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확인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29" y="2852936"/>
            <a:ext cx="4867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2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처리 방식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612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Descriptor class</a:t>
            </a:r>
            <a:r>
              <a:rPr lang="ko-KR" altLang="en-US" dirty="0" smtClean="0"/>
              <a:t>를 생성하여 실제 구현 클래스 내부의 속성에 대한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(no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)/getter/setter/</a:t>
            </a:r>
            <a:r>
              <a:rPr lang="en-US" altLang="ko-KR" dirty="0" err="1" smtClean="0"/>
              <a:t>deleter</a:t>
            </a:r>
            <a:r>
              <a:rPr lang="ko-KR" altLang="en-US" dirty="0" smtClean="0"/>
              <a:t>를 통제할 수 있도록 구조화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99592" y="4005064"/>
            <a:ext cx="2160240" cy="117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Decriptor</a:t>
            </a:r>
            <a:r>
              <a:rPr lang="en-US" altLang="ko-KR" sz="1200" dirty="0" smtClean="0"/>
              <a:t>  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__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__get__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__set__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__del__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3419872" y="4801600"/>
            <a:ext cx="2232248" cy="79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</a:t>
            </a:r>
            <a:r>
              <a:rPr lang="en-US" altLang="ko-KR" sz="1200" dirty="0" smtClean="0"/>
              <a:t>lass Person()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name= Descriptor()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012160" y="5578704"/>
            <a:ext cx="2232248" cy="79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u</a:t>
            </a:r>
            <a:r>
              <a:rPr lang="en-US" altLang="ko-KR" sz="1200" dirty="0" smtClean="0"/>
              <a:t>ser = Person()</a:t>
            </a:r>
          </a:p>
          <a:p>
            <a:r>
              <a:rPr lang="en-US" altLang="ko-KR" sz="1200" dirty="0" smtClean="0"/>
              <a:t>User.name = ‘Dahl’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3553271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Descriptor class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347865" y="4166485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구현</a:t>
            </a:r>
            <a:r>
              <a:rPr lang="en-US" altLang="ko-KR" sz="1400" dirty="0" smtClean="0"/>
              <a:t> class </a:t>
            </a:r>
            <a:r>
              <a:rPr lang="ko-KR" altLang="en-US" sz="1400" dirty="0" err="1" smtClean="0"/>
              <a:t>정의시</a:t>
            </a:r>
            <a:r>
              <a:rPr lang="ko-KR" altLang="en-US" sz="1400" dirty="0" smtClean="0"/>
              <a:t> 속성에 </a:t>
            </a:r>
            <a:r>
              <a:rPr lang="ko-KR" altLang="en-US" sz="1400" dirty="0" err="1" smtClean="0"/>
              <a:t>대한인스턴스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940153" y="4812816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구현</a:t>
            </a:r>
            <a:r>
              <a:rPr lang="en-US" altLang="ko-KR" sz="1400" dirty="0" smtClean="0"/>
              <a:t>class</a:t>
            </a:r>
            <a:r>
              <a:rPr lang="ko-KR" altLang="en-US" sz="1400" dirty="0" smtClean="0"/>
              <a:t>에 대한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생성 및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속성에 값 </a:t>
            </a:r>
            <a:r>
              <a:rPr lang="ko-KR" altLang="en-US" sz="1400" dirty="0" err="1" smtClean="0"/>
              <a:t>세팅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5845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처리절차</a:t>
            </a:r>
            <a:r>
              <a:rPr lang="en-US" altLang="ko-KR" dirty="0" smtClean="0"/>
              <a:t>: 1.Descriptor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별도의 클래스에 </a:t>
            </a:r>
            <a:r>
              <a:rPr lang="en-US" altLang="ko-KR" dirty="0" smtClean="0"/>
              <a:t>__get__/__set__/__delete__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2780928"/>
            <a:ext cx="604867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inspect</a:t>
            </a:r>
          </a:p>
          <a:p>
            <a:endParaRPr lang="en-US" altLang="ko-KR" sz="1000" dirty="0"/>
          </a:p>
          <a:p>
            <a:r>
              <a:rPr lang="en-US" altLang="ko-KR" sz="1000" dirty="0"/>
              <a:t>class </a:t>
            </a:r>
            <a:r>
              <a:rPr lang="en-US" altLang="ko-KR" sz="1000" dirty="0" err="1"/>
              <a:t>TypedProperty</a:t>
            </a:r>
            <a:r>
              <a:rPr lang="en-US" altLang="ko-KR" sz="1000" dirty="0"/>
              <a:t>(object):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name, type, default=None):</a:t>
            </a:r>
          </a:p>
          <a:p>
            <a:r>
              <a:rPr lang="en-US" altLang="ko-KR" sz="1000" dirty="0"/>
              <a:t>        self.name = "_" + name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self.type</a:t>
            </a:r>
            <a:r>
              <a:rPr lang="en-US" altLang="ko-KR" sz="1000" dirty="0"/>
              <a:t> = type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self.default</a:t>
            </a:r>
            <a:r>
              <a:rPr lang="en-US" altLang="ko-KR" sz="1000" dirty="0"/>
              <a:t> = default if default else type()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__get__(self, instance, 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getattr</a:t>
            </a:r>
            <a:r>
              <a:rPr lang="en-US" altLang="ko-KR" sz="1000" dirty="0"/>
              <a:t>(instance, self.name, </a:t>
            </a:r>
            <a:r>
              <a:rPr lang="en-US" altLang="ko-KR" sz="1000" dirty="0" err="1"/>
              <a:t>self.default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__set__(</a:t>
            </a:r>
            <a:r>
              <a:rPr lang="en-US" altLang="ko-KR" sz="1000" dirty="0" err="1"/>
              <a:t>self,instance,value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if not </a:t>
            </a:r>
            <a:r>
              <a:rPr lang="en-US" altLang="ko-KR" sz="1000" dirty="0" err="1"/>
              <a:t>isinstance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value,self.type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    raise </a:t>
            </a:r>
            <a:r>
              <a:rPr lang="en-US" altLang="ko-KR" sz="1000" dirty="0" err="1"/>
              <a:t>TypeError</a:t>
            </a:r>
            <a:r>
              <a:rPr lang="en-US" altLang="ko-KR" sz="1000" dirty="0"/>
              <a:t>("Must be a %s" % </a:t>
            </a:r>
            <a:r>
              <a:rPr lang="en-US" altLang="ko-KR" sz="1000" dirty="0" err="1"/>
              <a:t>self.type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setattr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instance,self.name,value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__delete__(</a:t>
            </a:r>
            <a:r>
              <a:rPr lang="en-US" altLang="ko-KR" sz="1000" dirty="0" err="1"/>
              <a:t>self,instance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raise </a:t>
            </a:r>
            <a:r>
              <a:rPr lang="en-US" altLang="ko-KR" sz="1000" dirty="0" err="1"/>
              <a:t>AttributeError</a:t>
            </a:r>
            <a:r>
              <a:rPr lang="en-US" altLang="ko-KR" sz="1000" dirty="0"/>
              <a:t>("Can't delete attribute")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636067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처리절차 </a:t>
            </a:r>
            <a:r>
              <a:rPr lang="en-US" altLang="ko-KR" dirty="0" smtClean="0"/>
              <a:t>: 2. </a:t>
            </a:r>
            <a:r>
              <a:rPr lang="ko-KR" altLang="en-US" dirty="0" smtClean="0"/>
              <a:t>세부 정의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Class</a:t>
            </a:r>
            <a:r>
              <a:rPr lang="ko-KR" altLang="en-US" dirty="0" smtClean="0"/>
              <a:t>가 관리하는 영역에 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age </a:t>
            </a:r>
            <a:r>
              <a:rPr lang="ko-KR" altLang="en-US" dirty="0" smtClean="0"/>
              <a:t>객체가 생성 되어 있음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2780928"/>
            <a:ext cx="446449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Person(object):</a:t>
            </a:r>
          </a:p>
          <a:p>
            <a:r>
              <a:rPr lang="en-US" altLang="ko-KR" sz="1000" dirty="0"/>
              <a:t>    name = </a:t>
            </a:r>
            <a:r>
              <a:rPr lang="en-US" altLang="ko-KR" sz="1000" dirty="0" err="1"/>
              <a:t>TypedProperty</a:t>
            </a:r>
            <a:r>
              <a:rPr lang="en-US" altLang="ko-KR" sz="1000" dirty="0"/>
              <a:t>("name",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    age = </a:t>
            </a:r>
            <a:r>
              <a:rPr lang="en-US" altLang="ko-KR" sz="1000" dirty="0" err="1"/>
              <a:t>TypedProperty</a:t>
            </a:r>
            <a:r>
              <a:rPr lang="en-US" altLang="ko-KR" sz="1000" dirty="0"/>
              <a:t>("age",int,42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acct = Person()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print('method descriptor', </a:t>
            </a:r>
            <a:r>
              <a:rPr lang="en-US" altLang="ko-KR" sz="1000" dirty="0" err="1"/>
              <a:t>inspect.isdatadescriptor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TypedProperty</a:t>
            </a:r>
            <a:r>
              <a:rPr lang="en-US" altLang="ko-KR" sz="1000" dirty="0"/>
              <a:t>))</a:t>
            </a:r>
          </a:p>
          <a:p>
            <a:r>
              <a:rPr lang="en-US" altLang="ko-KR" sz="1000" dirty="0"/>
              <a:t>acct.name = "obi"</a:t>
            </a:r>
          </a:p>
          <a:p>
            <a:r>
              <a:rPr lang="en-US" altLang="ko-KR" sz="1000" dirty="0" err="1"/>
              <a:t>acct.age</a:t>
            </a:r>
            <a:r>
              <a:rPr lang="en-US" altLang="ko-KR" sz="1000" dirty="0"/>
              <a:t> = 1234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" acct 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 ", acct.__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print " Person 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 __ ", Person.__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4695527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acct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 </a:t>
            </a:r>
            <a:endParaRPr lang="en-US" altLang="ko-KR" sz="1200" dirty="0" smtClean="0"/>
          </a:p>
          <a:p>
            <a:r>
              <a:rPr lang="en-US" altLang="ko-KR" sz="1200" dirty="0" smtClean="0"/>
              <a:t>{'_</a:t>
            </a:r>
            <a:r>
              <a:rPr lang="en-US" altLang="ko-KR" sz="1200" dirty="0"/>
              <a:t>age': 1234, '_name': 'obi'}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2120" y="5293657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Person.__</a:t>
            </a:r>
            <a:r>
              <a:rPr lang="en-US" altLang="ko-KR" sz="1200" dirty="0" err="1"/>
              <a:t>dict</a:t>
            </a:r>
            <a:r>
              <a:rPr lang="en-US" altLang="ko-KR" sz="1200" dirty="0" smtClean="0"/>
              <a:t>__  </a:t>
            </a:r>
          </a:p>
          <a:p>
            <a:r>
              <a:rPr lang="en-US" altLang="ko-KR" sz="1200" dirty="0" smtClean="0"/>
              <a:t>'name</a:t>
            </a:r>
            <a:r>
              <a:rPr lang="en-US" altLang="ko-KR" sz="1200" dirty="0"/>
              <a:t>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0x1056BAD0&gt;, 'age':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0x1056BAB0&gt;,</a:t>
            </a:r>
          </a:p>
        </p:txBody>
      </p:sp>
    </p:spTree>
    <p:extLst>
      <p:ext uri="{BB962C8B-B14F-4D97-AF65-F5344CB8AC3E}">
        <p14:creationId xmlns:p14="http://schemas.microsoft.com/office/powerpoint/2010/main" val="367893799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실행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Descriptor </a:t>
            </a:r>
            <a:r>
              <a:rPr lang="ko-KR" altLang="en-US" dirty="0" smtClean="0"/>
              <a:t>생성시 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변수가 클래스 내부에 객체로 만들어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객체의 </a:t>
            </a:r>
            <a:r>
              <a:rPr lang="ko-KR" altLang="en-US" dirty="0" err="1" smtClean="0"/>
              <a:t>메소드들이</a:t>
            </a:r>
            <a:r>
              <a:rPr lang="ko-KR" altLang="en-US" dirty="0" smtClean="0"/>
              <a:t> 실행됨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11560" y="2852936"/>
            <a:ext cx="4320480" cy="1534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Person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__ </a:t>
            </a:r>
            <a:endParaRPr lang="en-US" altLang="ko-KR" sz="1200" dirty="0" smtClean="0"/>
          </a:p>
          <a:p>
            <a:r>
              <a:rPr lang="en-US" altLang="ko-KR" sz="1200" dirty="0"/>
              <a:t> {'__module__': '__main__', 'name':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0x1070D430&gt;, 'age':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0x1056B870&gt;,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'Person' objects&gt;,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'Person' objects&gt;, '__doc__': None}</a:t>
            </a:r>
          </a:p>
          <a:p>
            <a:endParaRPr lang="en-US" altLang="ko-KR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508104" y="3911025"/>
            <a:ext cx="2952328" cy="103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acct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{'_age': 1234, '_name': 'obi'}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1560" y="5082547"/>
            <a:ext cx="26282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Person.__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__["age"].__</a:t>
            </a:r>
            <a:r>
              <a:rPr lang="en-US" altLang="ko-KR" sz="1200" dirty="0" err="1"/>
              <a:t>dict</a:t>
            </a:r>
            <a:r>
              <a:rPr lang="en-US" altLang="ko-KR" sz="1200" dirty="0" smtClean="0"/>
              <a:t>__</a:t>
            </a:r>
          </a:p>
          <a:p>
            <a:r>
              <a:rPr lang="en-US" altLang="ko-KR" sz="1200" dirty="0"/>
              <a:t>{'default': 42, 'type': &lt;type '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'&gt;, 'name': '_age'}</a:t>
            </a:r>
          </a:p>
          <a:p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3392252" y="5082547"/>
            <a:ext cx="26282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Person.__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__["name"].__</a:t>
            </a:r>
            <a:r>
              <a:rPr lang="en-US" altLang="ko-KR" sz="1200" dirty="0" err="1"/>
              <a:t>dict</a:t>
            </a:r>
            <a:r>
              <a:rPr lang="en-US" altLang="ko-KR" sz="1200" dirty="0" smtClean="0"/>
              <a:t>__</a:t>
            </a:r>
          </a:p>
          <a:p>
            <a:r>
              <a:rPr lang="en-US" altLang="ko-KR" sz="1200" dirty="0"/>
              <a:t>{'default': '', 'type': &lt;type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'&gt;, 'name': '_name'}</a:t>
            </a:r>
          </a:p>
          <a:p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444480" y="4199058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17" idx="1"/>
            <a:endCxn id="34" idx="3"/>
          </p:cNvCxnSpPr>
          <p:nvPr/>
        </p:nvCxnSpPr>
        <p:spPr>
          <a:xfrm flipH="1">
            <a:off x="1763688" y="4415082"/>
            <a:ext cx="3680792" cy="1462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660232" y="4194866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0" idx="2"/>
          </p:cNvCxnSpPr>
          <p:nvPr/>
        </p:nvCxnSpPr>
        <p:spPr>
          <a:xfrm flipH="1">
            <a:off x="4644008" y="4626914"/>
            <a:ext cx="2592288" cy="1322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11560" y="5661248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91880" y="5733256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08104" y="2647623"/>
            <a:ext cx="2952328" cy="103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acct.name </a:t>
            </a:r>
            <a:r>
              <a:rPr lang="en-US" altLang="ko-KR" sz="1200" dirty="0"/>
              <a:t>= "obi"</a:t>
            </a:r>
          </a:p>
          <a:p>
            <a:r>
              <a:rPr lang="en-US" altLang="ko-KR" sz="1200" dirty="0" err="1"/>
              <a:t>acct.age</a:t>
            </a:r>
            <a:r>
              <a:rPr lang="en-US" altLang="ko-KR" sz="1200" dirty="0"/>
              <a:t> = 1234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44480" y="2852936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498035" y="2874662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1560" y="3315094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41" idx="1"/>
          </p:cNvCxnSpPr>
          <p:nvPr/>
        </p:nvCxnSpPr>
        <p:spPr>
          <a:xfrm flipH="1">
            <a:off x="3491880" y="3140968"/>
            <a:ext cx="1952600" cy="217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1" idx="1"/>
            <a:endCxn id="44" idx="3"/>
          </p:cNvCxnSpPr>
          <p:nvPr/>
        </p:nvCxnSpPr>
        <p:spPr>
          <a:xfrm flipH="1">
            <a:off x="1611288" y="3140968"/>
            <a:ext cx="3833192" cy="4621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36" idx="0"/>
          </p:cNvCxnSpPr>
          <p:nvPr/>
        </p:nvCxnSpPr>
        <p:spPr>
          <a:xfrm>
            <a:off x="2997899" y="3450726"/>
            <a:ext cx="1070045" cy="22825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4" idx="2"/>
          </p:cNvCxnSpPr>
          <p:nvPr/>
        </p:nvCxnSpPr>
        <p:spPr>
          <a:xfrm>
            <a:off x="1111424" y="3891158"/>
            <a:ext cx="0" cy="18420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24902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755576" y="3068960"/>
            <a:ext cx="295232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Person(object):</a:t>
            </a:r>
          </a:p>
          <a:p>
            <a:r>
              <a:rPr lang="en-US" altLang="ko-KR" sz="1200" dirty="0"/>
              <a:t>    name = 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("name",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    age = 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("age",int,42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acct = Person()</a:t>
            </a:r>
          </a:p>
          <a:p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실행 구조 </a:t>
            </a:r>
            <a:r>
              <a:rPr lang="en-US" altLang="ko-KR" dirty="0" smtClean="0"/>
              <a:t>:</a:t>
            </a:r>
            <a:r>
              <a:rPr lang="ko-KR" altLang="en-US" dirty="0" smtClean="0"/>
              <a:t>흐름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Descriptor 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Person </a:t>
            </a:r>
            <a:r>
              <a:rPr lang="ko-KR" altLang="en-US" dirty="0" smtClean="0"/>
              <a:t>클래스 내에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age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755576" y="3681028"/>
            <a:ext cx="1296143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11960" y="4847129"/>
            <a:ext cx="4320480" cy="1534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Person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__ </a:t>
            </a:r>
            <a:endParaRPr lang="en-US" altLang="ko-KR" sz="1200" dirty="0" smtClean="0"/>
          </a:p>
          <a:p>
            <a:r>
              <a:rPr lang="en-US" altLang="ko-KR" sz="1200" dirty="0"/>
              <a:t> {'__module__': '__main__', 'name':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0x1070D430&gt;, 'age':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0x1056B870&gt;,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'Person' objects&gt;,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'Person' objects&gt;, '__doc__': None}</a:t>
            </a:r>
          </a:p>
          <a:p>
            <a:endParaRPr lang="en-US" altLang="ko-KR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6012160" y="4963975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11960" y="5252007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41" idx="3"/>
          </p:cNvCxnSpPr>
          <p:nvPr/>
        </p:nvCxnSpPr>
        <p:spPr>
          <a:xfrm>
            <a:off x="2051719" y="3969060"/>
            <a:ext cx="3942996" cy="15013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1" idx="3"/>
            <a:endCxn id="22" idx="1"/>
          </p:cNvCxnSpPr>
          <p:nvPr/>
        </p:nvCxnSpPr>
        <p:spPr>
          <a:xfrm>
            <a:off x="2051719" y="3969060"/>
            <a:ext cx="2160241" cy="16451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65509" y="3056181"/>
            <a:ext cx="2952328" cy="103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acct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 </a:t>
            </a:r>
            <a:endParaRPr lang="en-US" altLang="ko-KR" sz="1200" dirty="0" smtClean="0"/>
          </a:p>
          <a:p>
            <a:r>
              <a:rPr lang="en-US" altLang="ko-KR" sz="1200" dirty="0" smtClean="0"/>
              <a:t> {}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954669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755576" y="2852936"/>
            <a:ext cx="2952328" cy="103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acct = Person()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acct.name </a:t>
            </a:r>
            <a:r>
              <a:rPr lang="en-US" altLang="ko-KR" sz="1200" dirty="0"/>
              <a:t>= "obi"</a:t>
            </a:r>
          </a:p>
          <a:p>
            <a:r>
              <a:rPr lang="en-US" altLang="ko-KR" sz="1200" dirty="0" err="1"/>
              <a:t>acct.age</a:t>
            </a:r>
            <a:r>
              <a:rPr lang="en-US" altLang="ko-KR" sz="1200" dirty="0"/>
              <a:t> = 1234</a:t>
            </a:r>
          </a:p>
          <a:p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실행 구조 </a:t>
            </a:r>
            <a:r>
              <a:rPr lang="en-US" altLang="ko-KR" dirty="0" smtClean="0"/>
              <a:t>:</a:t>
            </a:r>
            <a:r>
              <a:rPr lang="ko-KR" altLang="en-US" dirty="0" smtClean="0"/>
              <a:t>흐름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Person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내부 변수에 값을 할당하면 </a:t>
            </a:r>
            <a:r>
              <a:rPr lang="en-US" altLang="ko-KR" dirty="0" smtClean="0"/>
              <a:t>__set__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값 생성</a:t>
            </a:r>
            <a:endParaRPr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755576" y="3140968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11960" y="4631105"/>
            <a:ext cx="4320480" cy="1534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Person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__ </a:t>
            </a:r>
            <a:endParaRPr lang="en-US" altLang="ko-KR" sz="1200" dirty="0" smtClean="0"/>
          </a:p>
          <a:p>
            <a:r>
              <a:rPr lang="en-US" altLang="ko-KR" sz="1200" dirty="0"/>
              <a:t> {'__module__': '__main__', 'name':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0x1070D430&gt;, 'age':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0x1056B870&gt;,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'Person' objects&gt;,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'Person' objects&gt;, '__doc__': None}</a:t>
            </a:r>
          </a:p>
          <a:p>
            <a:endParaRPr lang="en-US" altLang="ko-KR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6012160" y="4747951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11960" y="5035983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41" idx="3"/>
          </p:cNvCxnSpPr>
          <p:nvPr/>
        </p:nvCxnSpPr>
        <p:spPr>
          <a:xfrm>
            <a:off x="1755304" y="3429000"/>
            <a:ext cx="4112840" cy="15013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1" idx="3"/>
            <a:endCxn id="22" idx="1"/>
          </p:cNvCxnSpPr>
          <p:nvPr/>
        </p:nvCxnSpPr>
        <p:spPr>
          <a:xfrm>
            <a:off x="1755304" y="3429000"/>
            <a:ext cx="2456656" cy="1969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765509" y="3140967"/>
            <a:ext cx="2952328" cy="103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acct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{'_age': 1234, '_name': 'obi'}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701884" y="3429000"/>
            <a:ext cx="2390395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24" idx="0"/>
            <a:endCxn id="13" idx="2"/>
          </p:cNvCxnSpPr>
          <p:nvPr/>
        </p:nvCxnSpPr>
        <p:spPr>
          <a:xfrm flipV="1">
            <a:off x="4711824" y="3861048"/>
            <a:ext cx="1185258" cy="1174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3" idx="0"/>
          </p:cNvCxnSpPr>
          <p:nvPr/>
        </p:nvCxnSpPr>
        <p:spPr>
          <a:xfrm flipH="1" flipV="1">
            <a:off x="5897081" y="3861048"/>
            <a:ext cx="614943" cy="8869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72407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23528" y="2852936"/>
            <a:ext cx="3888432" cy="145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print </a:t>
            </a:r>
            <a:r>
              <a:rPr lang="en-US" altLang="ko-KR" sz="1200" dirty="0" smtClean="0"/>
              <a:t>Person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__["age"].__get__(</a:t>
            </a:r>
            <a:r>
              <a:rPr lang="en-US" altLang="ko-KR" sz="1200" dirty="0" err="1"/>
              <a:t>acct,Person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Print Person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__["name"].__get__(</a:t>
            </a:r>
            <a:r>
              <a:rPr lang="en-US" altLang="ko-KR" sz="1200" dirty="0" err="1"/>
              <a:t>acct,Person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실행 구조 </a:t>
            </a:r>
            <a:r>
              <a:rPr lang="en-US" altLang="ko-KR" dirty="0" smtClean="0"/>
              <a:t>:</a:t>
            </a:r>
            <a:r>
              <a:rPr lang="ko-KR" altLang="en-US" dirty="0" smtClean="0"/>
              <a:t>흐름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acct.age/acct.name  </a:t>
            </a:r>
            <a:r>
              <a:rPr lang="ko-KR" altLang="en-US" dirty="0" smtClean="0"/>
              <a:t>호출하면 </a:t>
            </a:r>
            <a:r>
              <a:rPr lang="en-US" altLang="ko-KR" dirty="0" smtClean="0"/>
              <a:t>Person.__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__[“</a:t>
            </a:r>
            <a:r>
              <a:rPr lang="ko-KR" altLang="en-US" dirty="0" err="1" smtClean="0"/>
              <a:t>인스턴스변수명</a:t>
            </a:r>
            <a:r>
              <a:rPr lang="en-US" altLang="ko-KR" dirty="0" smtClean="0"/>
              <a:t>”].__get__() </a:t>
            </a:r>
            <a:r>
              <a:rPr lang="ko-KR" altLang="en-US" dirty="0" smtClean="0"/>
              <a:t>가 실행되어 결과값을 조회</a:t>
            </a:r>
            <a:endParaRPr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827584" y="3284984"/>
            <a:ext cx="3312368" cy="576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65509" y="3140967"/>
            <a:ext cx="2952328" cy="103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acct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{'_age': 1234, '_name': 'obi'}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701884" y="3429000"/>
            <a:ext cx="2390395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3528" y="4977172"/>
            <a:ext cx="26282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Person.__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__["age"].__</a:t>
            </a:r>
            <a:r>
              <a:rPr lang="en-US" altLang="ko-KR" sz="1200" dirty="0" err="1"/>
              <a:t>dict</a:t>
            </a:r>
            <a:r>
              <a:rPr lang="en-US" altLang="ko-KR" sz="1200" dirty="0" smtClean="0"/>
              <a:t>__</a:t>
            </a:r>
          </a:p>
          <a:p>
            <a:r>
              <a:rPr lang="en-US" altLang="ko-KR" sz="1200" dirty="0"/>
              <a:t>{'default': 42, 'type': &lt;type '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'&gt;, 'name': '_age'}</a:t>
            </a:r>
          </a:p>
          <a:p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3104220" y="4977172"/>
            <a:ext cx="26282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Person.__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__["name"].__</a:t>
            </a:r>
            <a:r>
              <a:rPr lang="en-US" altLang="ko-KR" sz="1200" dirty="0" err="1"/>
              <a:t>dict</a:t>
            </a:r>
            <a:r>
              <a:rPr lang="en-US" altLang="ko-KR" sz="1200" dirty="0" smtClean="0"/>
              <a:t>__</a:t>
            </a:r>
          </a:p>
          <a:p>
            <a:r>
              <a:rPr lang="en-US" altLang="ko-KR" sz="1200" dirty="0"/>
              <a:t>{'default': '', 'type': &lt;type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'&gt;, 'name': '_name'}</a:t>
            </a:r>
          </a:p>
          <a:p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23528" y="5555873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03848" y="5627881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899592" y="3861048"/>
            <a:ext cx="1584176" cy="1694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1" idx="2"/>
          </p:cNvCxnSpPr>
          <p:nvPr/>
        </p:nvCxnSpPr>
        <p:spPr>
          <a:xfrm>
            <a:off x="2483768" y="3861047"/>
            <a:ext cx="1296144" cy="18002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084168" y="5112809"/>
            <a:ext cx="2952328" cy="103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1234</a:t>
            </a:r>
            <a:endParaRPr lang="en-US" altLang="ko-KR" sz="1200" dirty="0"/>
          </a:p>
          <a:p>
            <a:r>
              <a:rPr lang="en-US" altLang="ko-KR" sz="1200" dirty="0" smtClean="0"/>
              <a:t>obi</a:t>
            </a:r>
            <a:endParaRPr lang="en-US" altLang="ko-KR" sz="1200" dirty="0"/>
          </a:p>
        </p:txBody>
      </p:sp>
      <p:cxnSp>
        <p:nvCxnSpPr>
          <p:cNvPr id="27" name="직선 화살표 연결선 26"/>
          <p:cNvCxnSpPr>
            <a:stCxn id="20" idx="0"/>
          </p:cNvCxnSpPr>
          <p:nvPr/>
        </p:nvCxnSpPr>
        <p:spPr>
          <a:xfrm flipV="1">
            <a:off x="899592" y="3861048"/>
            <a:ext cx="4997489" cy="1694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3" idx="2"/>
          </p:cNvCxnSpPr>
          <p:nvPr/>
        </p:nvCxnSpPr>
        <p:spPr>
          <a:xfrm flipV="1">
            <a:off x="3923928" y="3861048"/>
            <a:ext cx="1973154" cy="1766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897081" y="5410302"/>
            <a:ext cx="119519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endCxn id="35" idx="0"/>
          </p:cNvCxnSpPr>
          <p:nvPr/>
        </p:nvCxnSpPr>
        <p:spPr>
          <a:xfrm>
            <a:off x="5897082" y="3861048"/>
            <a:ext cx="597598" cy="15492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7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변수 규칙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6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</a:t>
            </a:r>
            <a:r>
              <a:rPr lang="ko-KR" altLang="en-US" dirty="0" smtClean="0"/>
              <a:t>할당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변수는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할당이 변수 정의가 되고 계속해서 할당되면 값이 바뀜 </a:t>
            </a: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29000"/>
            <a:ext cx="3384376" cy="205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참조변수에 반복 할당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변수에 저장되는 것은 실제 값 즉 객체의 </a:t>
            </a:r>
            <a:r>
              <a:rPr lang="ko-KR" altLang="en-US" dirty="0" err="1" smtClean="0"/>
              <a:t>레퍼런스만</a:t>
            </a:r>
            <a:r>
              <a:rPr lang="ko-KR" altLang="en-US" dirty="0" smtClean="0"/>
              <a:t> 할당되므로 동일한 변수에 다양한 값들이 데이터 타입에 상관없이 할당됨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29000"/>
            <a:ext cx="3059410" cy="26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08104" y="472514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할당된 결과만 저장됨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1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식별자</a:t>
            </a:r>
            <a:r>
              <a:rPr lang="ko-KR" altLang="en-US" dirty="0" smtClean="0"/>
              <a:t> 충돌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58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r>
              <a:rPr lang="ko-KR" altLang="en-US" dirty="0" smtClean="0"/>
              <a:t> 충돌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동일한 </a:t>
            </a:r>
            <a:r>
              <a:rPr lang="en-US" altLang="ko-KR" sz="2800" dirty="0" smtClean="0"/>
              <a:t>namespace</a:t>
            </a:r>
            <a:r>
              <a:rPr lang="ko-KR" altLang="en-US" sz="2800" dirty="0" smtClean="0"/>
              <a:t>를 관리하므로 이름이 동일시 재할당이 발생해 버림</a:t>
            </a:r>
            <a:endParaRPr lang="en-US" altLang="ko-KR" sz="2800" dirty="0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56992"/>
            <a:ext cx="316835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3140968"/>
            <a:ext cx="3312368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2780928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75656" y="3645024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operator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 rot="16200000">
            <a:off x="2002170" y="4756008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656" y="5562174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operator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91678" y="4459715"/>
            <a:ext cx="1728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같은 이름이 존재하면 나중에 할당되는 값으로 변경</a:t>
            </a:r>
            <a:endParaRPr lang="ko-KR" altLang="en-US" sz="16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함수정의 명과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충돌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1602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namespace </a:t>
            </a:r>
            <a:r>
              <a:rPr lang="ko-KR" altLang="en-US" dirty="0" smtClean="0"/>
              <a:t>영역은 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타입으로 관리하므로 동일한 영역에서 함수 정의나 변수 정의를 동일한 이름으로 처리시 충돌이 발생해서 마지막에 할당된 결과로 처리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89040"/>
            <a:ext cx="4968551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908720"/>
            <a:ext cx="6477000" cy="4958680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>function</a:t>
            </a:r>
            <a:br>
              <a:rPr lang="en-US" altLang="ko-KR" sz="5400" dirty="0" smtClean="0"/>
            </a:br>
            <a:r>
              <a:rPr lang="en-US" altLang="ko-KR" sz="5400" dirty="0" smtClean="0"/>
              <a:t>Namespace </a:t>
            </a:r>
            <a:br>
              <a:rPr lang="en-US" altLang="ko-KR" sz="5400" dirty="0" smtClean="0"/>
            </a:br>
            <a:r>
              <a:rPr lang="ko-KR" altLang="en-US" sz="5400" dirty="0" smtClean="0"/>
              <a:t>관리 규칙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107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908720"/>
            <a:ext cx="6477000" cy="4958680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Namespace </a:t>
            </a:r>
            <a:br>
              <a:rPr lang="en-US" altLang="ko-KR" sz="5400" dirty="0" smtClean="0"/>
            </a:b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065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Namespace :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Namespace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>
          <a:xfrm rot="16200000">
            <a:off x="3547026" y="3899614"/>
            <a:ext cx="4262772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94336" y="375430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Namespace</a:t>
            </a:r>
          </a:p>
          <a:p>
            <a:pPr algn="ctr"/>
            <a:r>
              <a:rPr lang="en-US" altLang="ko-KR" sz="1400" dirty="0" smtClean="0"/>
              <a:t> </a:t>
            </a:r>
            <a:r>
              <a:rPr lang="ko-KR" altLang="en-US" sz="1400" dirty="0" smtClean="0"/>
              <a:t>검색 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660232" y="2757977"/>
            <a:ext cx="20162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함수는 내부의 </a:t>
            </a:r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처리를 위한 </a:t>
            </a:r>
            <a:r>
              <a:rPr lang="en-US" altLang="ko-KR" sz="1400" dirty="0" smtClean="0"/>
              <a:t>Namespace</a:t>
            </a:r>
            <a:r>
              <a:rPr lang="ko-KR" altLang="en-US" sz="1400" dirty="0" smtClean="0"/>
              <a:t>를 별도로 관리한다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내부함수가 실행되면 외부함수 </a:t>
            </a:r>
            <a:r>
              <a:rPr lang="en-US" altLang="ko-KR" sz="1400" dirty="0" smtClean="0"/>
              <a:t>Namespace</a:t>
            </a:r>
            <a:r>
              <a:rPr lang="ko-KR" altLang="en-US" sz="1400" dirty="0" smtClean="0"/>
              <a:t>를 참조하여 처리할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하위에서 상위는 참조가 가능하나 상위에서 하위는 참조가 불가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함수 내부에서 </a:t>
            </a:r>
            <a:r>
              <a:rPr lang="en-US" altLang="ko-KR" sz="1400" dirty="0" smtClean="0"/>
              <a:t>locals()/</a:t>
            </a:r>
            <a:r>
              <a:rPr lang="en-US" altLang="ko-KR" sz="1400" dirty="0" err="1" smtClean="0"/>
              <a:t>globals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관리 영역 참조가능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172896" y="3121044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모듈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172896" y="4147219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외부함수</a:t>
            </a:r>
            <a:endParaRPr lang="en-US" altLang="ko-KR" sz="1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99592" y="5281412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내부함수</a:t>
            </a:r>
            <a:endParaRPr lang="en-US" altLang="ko-KR" sz="14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217440" y="5281412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내부함수</a:t>
            </a:r>
            <a:endParaRPr lang="en-US" altLang="ko-KR" sz="1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563888" y="5281412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내부함수</a:t>
            </a:r>
            <a:endParaRPr lang="en-US" altLang="ko-KR" sz="1400" dirty="0" smtClean="0"/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2630096" y="3806885"/>
            <a:ext cx="0" cy="340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3568" y="3860894"/>
            <a:ext cx="1296144" cy="20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영역 참조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7544" y="4833059"/>
            <a:ext cx="1320560" cy="20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영역참조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632464" y="3266793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2464" y="4355116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6183289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23728" y="6183289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6183289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7" idx="0"/>
            <a:endCxn id="6" idx="2"/>
          </p:cNvCxnSpPr>
          <p:nvPr/>
        </p:nvCxnSpPr>
        <p:spPr>
          <a:xfrm flipV="1">
            <a:off x="1356792" y="4833059"/>
            <a:ext cx="1273304" cy="448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0"/>
          </p:cNvCxnSpPr>
          <p:nvPr/>
        </p:nvCxnSpPr>
        <p:spPr>
          <a:xfrm flipH="1" flipV="1">
            <a:off x="2630096" y="4833059"/>
            <a:ext cx="44544" cy="448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0"/>
            <a:endCxn id="6" idx="2"/>
          </p:cNvCxnSpPr>
          <p:nvPr/>
        </p:nvCxnSpPr>
        <p:spPr>
          <a:xfrm flipH="1" flipV="1">
            <a:off x="2630096" y="4833059"/>
            <a:ext cx="1390992" cy="448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172896" y="1916832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Built-in</a:t>
            </a:r>
          </a:p>
        </p:txBody>
      </p:sp>
      <p:cxnSp>
        <p:nvCxnSpPr>
          <p:cNvPr id="31" name="직선 화살표 연결선 30"/>
          <p:cNvCxnSpPr>
            <a:stCxn id="5" idx="0"/>
            <a:endCxn id="29" idx="2"/>
          </p:cNvCxnSpPr>
          <p:nvPr/>
        </p:nvCxnSpPr>
        <p:spPr>
          <a:xfrm flipV="1">
            <a:off x="2630096" y="2602673"/>
            <a:ext cx="0" cy="518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632464" y="2204864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4752" y="2757977"/>
            <a:ext cx="1296144" cy="20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영역 참조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 :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 기준예시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84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함수는 </a:t>
            </a:r>
            <a:r>
              <a:rPr lang="en-US" altLang="ko-KR" dirty="0" smtClean="0"/>
              <a:t>local </a:t>
            </a:r>
            <a:r>
              <a:rPr lang="ko-KR" altLang="en-US" dirty="0" smtClean="0"/>
              <a:t>영역만 관리하고 그 함수가 속한 모듈에서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로 관리 됨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22914"/>
            <a:ext cx="4608512" cy="252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: object namespace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함수는 </a:t>
            </a:r>
            <a:r>
              <a:rPr lang="en-US" altLang="ko-KR" dirty="0" smtClean="0"/>
              <a:t>function class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객체이므로 함수 객체 내부에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변수를 </a:t>
            </a:r>
            <a:r>
              <a:rPr lang="ko-KR" altLang="en-US" dirty="0" err="1" smtClean="0"/>
              <a:t>세팅할</a:t>
            </a:r>
            <a:r>
              <a:rPr lang="ko-KR" altLang="en-US" dirty="0" smtClean="0"/>
              <a:t> 수 있음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64294"/>
            <a:ext cx="4968552" cy="284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1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Global/local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지역변수와 전역변수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/>
          </a:bodyPr>
          <a:lstStyle/>
          <a:p>
            <a:pPr marL="365760" lvl="1" indent="0" fontAlgn="base">
              <a:buNone/>
            </a:pPr>
            <a:r>
              <a:rPr lang="ko-KR" altLang="en-US" dirty="0" smtClean="0"/>
              <a:t>보통 모듈단위로 전역변수</a:t>
            </a:r>
            <a:r>
              <a:rPr lang="en-US" altLang="ko-KR" dirty="0" smtClean="0"/>
              <a:t>( global)</a:t>
            </a:r>
            <a:r>
              <a:rPr lang="ko-KR" altLang="en-US" dirty="0" smtClean="0"/>
              <a:t>과 함수 단위의 지역변수</a:t>
            </a:r>
            <a:r>
              <a:rPr lang="en-US" altLang="ko-KR" dirty="0" smtClean="0"/>
              <a:t>( local)</a:t>
            </a:r>
            <a:r>
              <a:rPr lang="ko-KR" altLang="en-US" dirty="0" smtClean="0"/>
              <a:t>로 구분해서 관리</a:t>
            </a:r>
            <a:endParaRPr lang="en-US" altLang="ko-KR" dirty="0" smtClean="0"/>
          </a:p>
          <a:p>
            <a:pPr marL="365760" lvl="1" indent="0" fontAlgn="base">
              <a:buNone/>
            </a:pPr>
            <a:r>
              <a:rPr lang="en-US" altLang="ko-KR" dirty="0" err="1" smtClean="0"/>
              <a:t>Builtin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파이썬이</a:t>
            </a:r>
            <a:r>
              <a:rPr lang="ko-KR" altLang="en-US" dirty="0" smtClean="0"/>
              <a:t> 기본 제공하는 영역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8477" y="347886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변수 검색 기준은 </a:t>
            </a:r>
            <a:r>
              <a:rPr lang="en-US" altLang="ko-KR" dirty="0">
                <a:latin typeface="+mn-ea"/>
              </a:rPr>
              <a:t>Local &gt; Global &gt; Built-in </a:t>
            </a:r>
            <a:r>
              <a:rPr lang="ko-KR" altLang="en-US" dirty="0">
                <a:latin typeface="+mn-ea"/>
              </a:rPr>
              <a:t>영역 순으로 </a:t>
            </a:r>
            <a:r>
              <a:rPr lang="ko-KR" altLang="en-US" dirty="0" smtClean="0">
                <a:latin typeface="+mn-ea"/>
              </a:rPr>
              <a:t>찾는다</a:t>
            </a:r>
            <a:endParaRPr lang="en-US" altLang="ko-KR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5556" y="4365104"/>
            <a:ext cx="3125249" cy="1872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전역변수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60032" y="4365104"/>
            <a:ext cx="3125249" cy="1872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</a:t>
            </a:r>
            <a:r>
              <a:rPr lang="ko-KR" altLang="en-US" dirty="0">
                <a:solidFill>
                  <a:schemeClr val="tx1"/>
                </a:solidFill>
              </a:rPr>
              <a:t>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지</a:t>
            </a:r>
            <a:r>
              <a:rPr lang="ko-KR" altLang="en-US" dirty="0">
                <a:solidFill>
                  <a:schemeClr val="tx1"/>
                </a:solidFill>
              </a:rPr>
              <a:t>역</a:t>
            </a:r>
            <a:r>
              <a:rPr lang="ko-KR" altLang="en-US" dirty="0" smtClean="0">
                <a:solidFill>
                  <a:schemeClr val="tx1"/>
                </a:solidFill>
              </a:rPr>
              <a:t>변수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참조변수 </a:t>
            </a:r>
            <a:r>
              <a:rPr lang="en-US" altLang="ko-KR" dirty="0" smtClean="0"/>
              <a:t>: local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참조 변수를 함수 내의 </a:t>
            </a:r>
            <a:r>
              <a:rPr lang="en-US" altLang="ko-KR" dirty="0" smtClean="0"/>
              <a:t>local </a:t>
            </a:r>
            <a:r>
              <a:rPr lang="ko-KR" altLang="en-US" dirty="0" smtClean="0"/>
              <a:t>영역에 추가하려면 </a:t>
            </a:r>
            <a:r>
              <a:rPr lang="en-US" altLang="ko-KR" dirty="0" smtClean="0"/>
              <a:t>local namespace(__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__)</a:t>
            </a:r>
            <a:r>
              <a:rPr lang="ko-KR" altLang="en-US" dirty="0" smtClean="0"/>
              <a:t>에 추가해서 처리해서 사용이 가능</a:t>
            </a:r>
            <a:endParaRPr lang="en-US" altLang="ko-KR" dirty="0" smtClean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73016"/>
            <a:ext cx="320040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7584" y="4313253"/>
            <a:ext cx="2448272" cy="1584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함수 </a:t>
            </a:r>
            <a:r>
              <a:rPr lang="en-US" altLang="ko-KR" dirty="0" err="1" smtClean="0">
                <a:solidFill>
                  <a:schemeClr val="tx1"/>
                </a:solidFill>
              </a:rPr>
              <a:t>func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namespace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 rot="10800000">
            <a:off x="3305560" y="46993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19872" y="3692689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en-US" altLang="ko-KR" dirty="0" err="1" smtClean="0"/>
              <a:t>var_init</a:t>
            </a:r>
            <a:r>
              <a:rPr lang="en-US" altLang="ko-KR" dirty="0" smtClean="0"/>
              <a:t>’, ‘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저장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5435764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‘x’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runtime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5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3286987"/>
            <a:ext cx="5019675" cy="2646065"/>
          </a:xfrm>
          <a:prstGeom prst="rect">
            <a:avLst/>
          </a:prstGeom>
          <a:noFill/>
          <a:ln>
            <a:noFill/>
            <a:prstDash val="sysDash"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지역변수와 전역변수 예시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/>
          </a:bodyPr>
          <a:lstStyle/>
          <a:p>
            <a:pPr marL="365760" lvl="1" indent="0" fontAlgn="base">
              <a:buNone/>
            </a:pPr>
            <a:r>
              <a:rPr lang="ko-KR" altLang="en-US" sz="2800" dirty="0" smtClean="0"/>
              <a:t>현재 구현된 영역에 정의된 변수는 전역변수 이고 함수 </a:t>
            </a:r>
            <a:r>
              <a:rPr lang="ko-KR" altLang="en-US" sz="2800" dirty="0" err="1" smtClean="0"/>
              <a:t>정의시</a:t>
            </a:r>
            <a:r>
              <a:rPr lang="ko-KR" altLang="en-US" sz="2800" dirty="0" smtClean="0"/>
              <a:t> 내부에 있는 것은 지역변수이므로 </a:t>
            </a:r>
            <a:r>
              <a:rPr lang="en-US" altLang="ko-KR" sz="2800" dirty="0" smtClean="0"/>
              <a:t>p</a:t>
            </a:r>
            <a:r>
              <a:rPr lang="ko-KR" altLang="en-US" sz="2800" dirty="0" smtClean="0"/>
              <a:t>라는 변수는 지역과 전역에 다 정의 됨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298570" y="477005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함수내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파라미터와</a:t>
            </a:r>
            <a:r>
              <a:rPr lang="ko-KR" altLang="en-US" dirty="0" smtClean="0"/>
              <a:t> 그 내부에 정의된 변수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3"/>
            <a:endCxn id="6" idx="1"/>
          </p:cNvCxnSpPr>
          <p:nvPr/>
        </p:nvCxnSpPr>
        <p:spPr>
          <a:xfrm>
            <a:off x="2885187" y="3843482"/>
            <a:ext cx="3413383" cy="12497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6360" y="337455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외부 변수는 전역변수 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2005880" y="3374558"/>
            <a:ext cx="4320480" cy="323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96955" y="3573016"/>
            <a:ext cx="2088232" cy="5409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63588" y="3212976"/>
            <a:ext cx="1188132" cy="3231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지역변수와 전역변수 예시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동일한 </a:t>
            </a:r>
            <a:r>
              <a:rPr lang="ko-KR" altLang="en-US" dirty="0" err="1" smtClean="0"/>
              <a:t>변수명이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local/global </a:t>
            </a:r>
            <a:r>
              <a:rPr lang="ko-KR" altLang="en-US" dirty="0" smtClean="0"/>
              <a:t>영역에 있으면 별도로 인식하고  </a:t>
            </a:r>
            <a:r>
              <a:rPr lang="ko-KR" altLang="en-US" dirty="0" err="1" smtClean="0"/>
              <a:t>변수명에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이 있어도 단순히 할당일 경우는 에러가 발생하지 않음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56992"/>
            <a:ext cx="321982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6992"/>
            <a:ext cx="309634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6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키워드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global </a:t>
            </a:r>
            <a:r>
              <a:rPr lang="ko-KR" altLang="en-US" dirty="0" smtClean="0"/>
              <a:t>변수 참조는 가능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Global immutable </a:t>
            </a:r>
            <a:r>
              <a:rPr lang="ko-KR" altLang="en-US" dirty="0" smtClean="0"/>
              <a:t>변수를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사용시 참조만 할 경우는 아무 </a:t>
            </a:r>
            <a:r>
              <a:rPr lang="ko-KR" altLang="en-US" dirty="0" err="1" smtClean="0"/>
              <a:t>이상없이</a:t>
            </a:r>
            <a:r>
              <a:rPr lang="ko-KR" altLang="en-US" dirty="0" smtClean="0"/>
              <a:t> 사용이 가능함</a:t>
            </a:r>
            <a:endParaRPr lang="en-US" altLang="ko-KR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349567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59632" y="3140968"/>
            <a:ext cx="2448272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모듈의 </a:t>
            </a:r>
            <a:r>
              <a:rPr lang="en-US" altLang="ko-KR" dirty="0" smtClean="0">
                <a:solidFill>
                  <a:schemeClr val="tx1"/>
                </a:solidFill>
              </a:rPr>
              <a:t>namespace(global)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5157192"/>
            <a:ext cx="2448272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</a:t>
            </a:r>
            <a:r>
              <a:rPr lang="ko-KR" altLang="en-US" dirty="0">
                <a:solidFill>
                  <a:schemeClr val="tx1"/>
                </a:solidFill>
              </a:rPr>
              <a:t>수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namespace(local)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 rot="16200000">
            <a:off x="2122580" y="4534264"/>
            <a:ext cx="5349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59832" y="46165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</a:t>
            </a:r>
            <a:r>
              <a:rPr lang="ko-KR" altLang="en-US" dirty="0"/>
              <a:t>조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global immutable </a:t>
            </a:r>
            <a:r>
              <a:rPr lang="ko-KR" altLang="en-US" dirty="0" smtClean="0"/>
              <a:t>갱신 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Global Mutable </a:t>
            </a:r>
            <a:r>
              <a:rPr lang="ko-KR" altLang="en-US" dirty="0" smtClean="0"/>
              <a:t>변수에 대해 </a:t>
            </a:r>
            <a:r>
              <a:rPr lang="ko-KR" altLang="en-US" dirty="0" err="1" smtClean="0"/>
              <a:t>표현식에서</a:t>
            </a:r>
            <a:r>
              <a:rPr lang="ko-KR" altLang="en-US" dirty="0" smtClean="0"/>
              <a:t> 사용할 경우 에러가 발생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2"/>
            <a:ext cx="5848350" cy="34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35696" y="3356992"/>
            <a:ext cx="2592288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75682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result = result + …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result</a:t>
            </a:r>
            <a:r>
              <a:rPr lang="ko-KR" altLang="en-US" dirty="0" smtClean="0"/>
              <a:t>가 단순 바인딩이 아닌 표현식이라서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를 명기해야 함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3"/>
          </p:cNvCxnSpPr>
          <p:nvPr/>
        </p:nvCxnSpPr>
        <p:spPr>
          <a:xfrm flipV="1">
            <a:off x="4427984" y="3356992"/>
            <a:ext cx="1296144" cy="1800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global </a:t>
            </a:r>
            <a:r>
              <a:rPr lang="en-US" altLang="ko-KR" dirty="0" err="1" smtClean="0"/>
              <a:t>immutuable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Global Mutable </a:t>
            </a:r>
            <a:r>
              <a:rPr lang="ko-KR" altLang="en-US" dirty="0" smtClean="0"/>
              <a:t>변수에 대해 </a:t>
            </a:r>
            <a:r>
              <a:rPr lang="ko-KR" altLang="en-US" dirty="0" err="1" smtClean="0"/>
              <a:t>표현식에서</a:t>
            </a:r>
            <a:r>
              <a:rPr lang="ko-KR" altLang="en-US" dirty="0" smtClean="0"/>
              <a:t> 사용을 할 경우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키워드로 정의가 필요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40969"/>
            <a:ext cx="3398515" cy="2326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23587" y="3140968"/>
            <a:ext cx="2448272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모듈의 </a:t>
            </a:r>
            <a:r>
              <a:rPr lang="en-US" altLang="ko-KR" dirty="0" smtClean="0">
                <a:solidFill>
                  <a:schemeClr val="tx1"/>
                </a:solidFill>
              </a:rPr>
              <a:t>namespace(global)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3587" y="5157192"/>
            <a:ext cx="2448272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</a:t>
            </a:r>
            <a:r>
              <a:rPr lang="ko-KR" altLang="en-US" dirty="0">
                <a:solidFill>
                  <a:schemeClr val="tx1"/>
                </a:solidFill>
              </a:rPr>
              <a:t>수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namespace(local)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 rot="16200000">
            <a:off x="1786535" y="4534264"/>
            <a:ext cx="5349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23787" y="46165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</a:t>
            </a:r>
            <a:r>
              <a:rPr lang="ko-KR" altLang="en-US" dirty="0"/>
              <a:t>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7881" y="5733256"/>
            <a:ext cx="3072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, float </a:t>
            </a:r>
            <a:r>
              <a:rPr lang="ko-KR" altLang="en-US" dirty="0" smtClean="0"/>
              <a:t>등이 </a:t>
            </a:r>
            <a:r>
              <a:rPr lang="en-US" altLang="ko-KR" dirty="0" smtClean="0"/>
              <a:t>immutable </a:t>
            </a:r>
            <a:r>
              <a:rPr lang="ko-KR" altLang="en-US" dirty="0" smtClean="0"/>
              <a:t>처리시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키워드로 명기해야 변수의 값이 대치됨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5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global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 mutable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Global Mutable </a:t>
            </a:r>
            <a:r>
              <a:rPr lang="ko-KR" altLang="en-US" dirty="0" smtClean="0"/>
              <a:t>변수를 인자로 </a:t>
            </a:r>
            <a:r>
              <a:rPr lang="ko-KR" altLang="en-US" dirty="0" err="1" smtClean="0"/>
              <a:t>전달시</a:t>
            </a:r>
            <a:r>
              <a:rPr lang="ko-KR" altLang="en-US" dirty="0"/>
              <a:t> </a:t>
            </a:r>
            <a:r>
              <a:rPr lang="ko-KR" altLang="en-US" dirty="0" smtClean="0"/>
              <a:t>실제 객체 </a:t>
            </a:r>
            <a:r>
              <a:rPr lang="ko-KR" altLang="en-US" dirty="0" err="1" smtClean="0"/>
              <a:t>레퍼런스가</a:t>
            </a:r>
            <a:r>
              <a:rPr lang="ko-KR" altLang="en-US" dirty="0" smtClean="0"/>
              <a:t> 전달되므로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로 지정하지 않아도 내부 원소가 변경됨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0968"/>
            <a:ext cx="511256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nonlocal(3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Nonlocal</a:t>
            </a:r>
            <a:r>
              <a:rPr lang="ko-KR" altLang="en-US" dirty="0" smtClean="0"/>
              <a:t>를 사용하는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외부함</a:t>
            </a:r>
            <a:r>
              <a:rPr lang="ko-KR" altLang="en-US" dirty="0"/>
              <a:t>수</a:t>
            </a:r>
            <a:r>
              <a:rPr lang="en-US" altLang="ko-KR" dirty="0" smtClean="0"/>
              <a:t> immutable</a:t>
            </a:r>
            <a:r>
              <a:rPr lang="ko-KR" altLang="en-US" dirty="0" smtClean="0"/>
              <a:t>변수는 참조는 가능하지만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영역이 다르면 갱신할 경우 예외처리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67136" y="3248980"/>
            <a:ext cx="2160240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외부 함수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Namespace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63480" y="3248980"/>
            <a:ext cx="2160240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내</a:t>
            </a:r>
            <a:r>
              <a:rPr lang="ko-KR" altLang="en-US">
                <a:solidFill>
                  <a:schemeClr val="tx1"/>
                </a:solidFill>
              </a:rPr>
              <a:t>부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함수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Namespace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 rot="10800000">
            <a:off x="3899384" y="3767158"/>
            <a:ext cx="7200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5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외부함수 변수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표현식사용시</a:t>
            </a:r>
            <a:r>
              <a:rPr lang="ko-KR" altLang="en-US" dirty="0" smtClean="0"/>
              <a:t> 에러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외부함</a:t>
            </a:r>
            <a:r>
              <a:rPr lang="ko-KR" altLang="en-US" dirty="0"/>
              <a:t>수</a:t>
            </a:r>
            <a:r>
              <a:rPr lang="en-US" altLang="ko-KR" dirty="0" smtClean="0"/>
              <a:t> immutable </a:t>
            </a:r>
            <a:r>
              <a:rPr lang="ko-KR" altLang="en-US" dirty="0" smtClean="0"/>
              <a:t>변수에 대해 </a:t>
            </a:r>
            <a:r>
              <a:rPr lang="ko-KR" altLang="en-US" dirty="0" err="1" smtClean="0"/>
              <a:t>표현식에서</a:t>
            </a:r>
            <a:r>
              <a:rPr lang="ko-KR" altLang="en-US" dirty="0" smtClean="0"/>
              <a:t> 사용할 경우 에러가 발생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94" y="2852936"/>
            <a:ext cx="6305550" cy="381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1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외부함수 변수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사용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외부함</a:t>
            </a:r>
            <a:r>
              <a:rPr lang="ko-KR" altLang="en-US" dirty="0"/>
              <a:t>수</a:t>
            </a:r>
            <a:r>
              <a:rPr lang="en-US" altLang="ko-KR" dirty="0" smtClean="0"/>
              <a:t> immutable </a:t>
            </a:r>
            <a:r>
              <a:rPr lang="ko-KR" altLang="en-US" dirty="0" smtClean="0"/>
              <a:t>변수에 대해 </a:t>
            </a:r>
            <a:r>
              <a:rPr lang="ko-KR" altLang="en-US" dirty="0" err="1" smtClean="0"/>
              <a:t>표현식에서</a:t>
            </a:r>
            <a:r>
              <a:rPr lang="ko-KR" altLang="en-US" dirty="0" smtClean="0"/>
              <a:t> 사용할 경우 꼭</a:t>
            </a:r>
            <a:r>
              <a:rPr lang="en-US" altLang="ko-KR" dirty="0" smtClean="0"/>
              <a:t> nonlocal</a:t>
            </a:r>
            <a:r>
              <a:rPr lang="ko-KR" altLang="en-US" dirty="0" smtClean="0"/>
              <a:t>로 정의 후에 사용 가능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7488832" cy="370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01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local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4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파라미터</a:t>
            </a:r>
            <a:r>
              <a:rPr lang="ko-KR" altLang="en-US" dirty="0" smtClean="0"/>
              <a:t> 관리 규칙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함수는 </a:t>
            </a:r>
            <a:r>
              <a:rPr lang="ko-KR" altLang="en-US" dirty="0" err="1" smtClean="0"/>
              <a:t>파라미터와</a:t>
            </a:r>
            <a:r>
              <a:rPr lang="ko-KR" altLang="en-US" dirty="0" smtClean="0"/>
              <a:t> 내부에 정의된 변수를 전부 로컬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key/value</a:t>
            </a:r>
            <a:r>
              <a:rPr lang="ko-KR" altLang="en-US" dirty="0" smtClean="0"/>
              <a:t>로 관리하므로 타입과 관련 없이 변경됨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907704" y="5877272"/>
            <a:ext cx="1944216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6056" y="5877272"/>
            <a:ext cx="1944216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로컬변수 </a:t>
            </a:r>
            <a:r>
              <a:rPr lang="en-US" altLang="ko-KR" dirty="0" smtClean="0">
                <a:solidFill>
                  <a:schemeClr val="tx1"/>
                </a:solidFill>
              </a:rPr>
              <a:t>namespace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3"/>
            <a:endCxn id="6" idx="1"/>
          </p:cNvCxnSpPr>
          <p:nvPr/>
        </p:nvCxnSpPr>
        <p:spPr>
          <a:xfrm>
            <a:off x="3851920" y="616530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9425"/>
            <a:ext cx="5400600" cy="244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namespace 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226084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ko-KR" altLang="en-US" dirty="0"/>
              <a:t>네임 스페이스 </a:t>
            </a:r>
            <a:r>
              <a:rPr lang="en-US" altLang="ko-KR" dirty="0"/>
              <a:t>(</a:t>
            </a:r>
            <a:r>
              <a:rPr lang="ko-KR" altLang="en-US" dirty="0"/>
              <a:t>때로 </a:t>
            </a:r>
            <a:r>
              <a:rPr lang="ko-KR" altLang="en-US" dirty="0" err="1"/>
              <a:t>컨텍스트라고도</a:t>
            </a:r>
            <a:r>
              <a:rPr lang="ko-KR" altLang="en-US" dirty="0"/>
              <a:t> 함</a:t>
            </a:r>
            <a:r>
              <a:rPr lang="en-US" altLang="ko-KR" dirty="0"/>
              <a:t>)</a:t>
            </a:r>
            <a:r>
              <a:rPr lang="ko-KR" altLang="en-US" dirty="0"/>
              <a:t>는 모호성을 피하기 위해 고유 한 이름을 지정하는 명명 시스템입니다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서로 </a:t>
            </a:r>
            <a:r>
              <a:rPr lang="ko-KR" altLang="en-US" dirty="0"/>
              <a:t>다른 </a:t>
            </a:r>
            <a:r>
              <a:rPr lang="ko-KR" altLang="en-US" dirty="0" err="1"/>
              <a:t>디렉토리에서</a:t>
            </a:r>
            <a:r>
              <a:rPr lang="ko-KR" altLang="en-US" dirty="0"/>
              <a:t> 동일한 파일 이름을 사용할 수 있으며 파일은 경로 이름을 통해 고유하게 액세스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75656" y="4077072"/>
            <a:ext cx="6624736" cy="20162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</a:rPr>
              <a:t>global names of a module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</a:rPr>
              <a:t>local names in a function or method invocation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</a:rPr>
              <a:t>built-in names: this namespace contains built-in functions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(</a:t>
            </a:r>
            <a:r>
              <a:rPr lang="en-US" altLang="ko-KR" sz="1400" dirty="0">
                <a:solidFill>
                  <a:schemeClr val="tx1"/>
                </a:solidFill>
              </a:rPr>
              <a:t>e.g. abs(), </a:t>
            </a:r>
            <a:r>
              <a:rPr lang="en-US" altLang="ko-KR" sz="1400" dirty="0" err="1">
                <a:solidFill>
                  <a:schemeClr val="tx1"/>
                </a:solidFill>
              </a:rPr>
              <a:t>cmp</a:t>
            </a:r>
            <a:r>
              <a:rPr lang="en-US" altLang="ko-KR" sz="1400" dirty="0">
                <a:solidFill>
                  <a:schemeClr val="tx1"/>
                </a:solidFill>
              </a:rPr>
              <a:t>(), ...) and built-in exception names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1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파라미터에</a:t>
            </a:r>
            <a:r>
              <a:rPr lang="ko-KR" altLang="en-US" dirty="0" smtClean="0"/>
              <a:t> 대한 타입 체크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참조변수이므로 다양한 타입이 처리되므로 내부 </a:t>
            </a:r>
            <a:r>
              <a:rPr lang="ko-KR" altLang="en-US" dirty="0" err="1" smtClean="0"/>
              <a:t>로직상</a:t>
            </a:r>
            <a:r>
              <a:rPr lang="ko-KR" altLang="en-US" dirty="0" smtClean="0"/>
              <a:t> 특정타입만 되는 경우는 추가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구현해야 함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7056784" cy="366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파라미터는</a:t>
            </a:r>
            <a:r>
              <a:rPr lang="ko-KR" altLang="en-US" dirty="0"/>
              <a:t> </a:t>
            </a:r>
            <a:r>
              <a:rPr lang="ko-KR" altLang="en-US" dirty="0" err="1"/>
              <a:t>이름별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함수의 로컬변수로 관리하므로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존재하므로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세팅해서</a:t>
            </a:r>
            <a:r>
              <a:rPr lang="ko-KR" altLang="en-US" dirty="0" smtClean="0"/>
              <a:t> 처리가 가능함 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903" y="3501008"/>
            <a:ext cx="493395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38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가변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가변</a:t>
            </a:r>
            <a:r>
              <a:rPr lang="en-US" altLang="ko-KR" dirty="0" smtClean="0"/>
              <a:t>(*[tuple], **[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])</a:t>
            </a:r>
            <a:r>
              <a:rPr lang="ko-KR" altLang="en-US" dirty="0" smtClean="0"/>
              <a:t>로 처리하도록 정의하면 </a:t>
            </a:r>
            <a:r>
              <a:rPr lang="en-US" altLang="ko-KR" dirty="0" err="1" smtClean="0"/>
              <a:t>agrs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kwargs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로 들어오는 인자를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로 처리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0968"/>
            <a:ext cx="6768752" cy="341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1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Runtime</a:t>
            </a:r>
            <a:r>
              <a:rPr lang="ko-KR" altLang="en-US" dirty="0" smtClean="0"/>
              <a:t>에 로컬변수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local</a:t>
            </a:r>
            <a:r>
              <a:rPr lang="ko-KR" altLang="en-US" dirty="0" smtClean="0"/>
              <a:t>변수를 </a:t>
            </a:r>
            <a:r>
              <a:rPr lang="en-US" altLang="ko-KR" dirty="0" smtClean="0"/>
              <a:t>runtime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저장시</a:t>
            </a:r>
            <a:r>
              <a:rPr lang="ko-KR" altLang="en-US" dirty="0" smtClean="0"/>
              <a:t> 항상 </a:t>
            </a:r>
            <a:r>
              <a:rPr lang="en-US" altLang="ko-KR" dirty="0" smtClean="0"/>
              <a:t>locals()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로 검색해서 처리해야 함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Runtime</a:t>
            </a:r>
            <a:r>
              <a:rPr lang="ko-KR" altLang="en-US" dirty="0" smtClean="0"/>
              <a:t>에 입력된 것을 직접 변수로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local</a:t>
            </a:r>
            <a:r>
              <a:rPr lang="ko-KR" altLang="en-US" dirty="0" smtClean="0"/>
              <a:t>로 인식하지 않음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648072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인자에서 </a:t>
            </a:r>
            <a:r>
              <a:rPr lang="en-US" altLang="ko-KR" dirty="0" smtClean="0"/>
              <a:t>unpack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주어진 </a:t>
            </a:r>
            <a:r>
              <a:rPr lang="ko-KR" altLang="en-US" dirty="0" err="1" smtClean="0"/>
              <a:t>파라미터와</a:t>
            </a:r>
            <a:r>
              <a:rPr lang="ko-KR" altLang="en-US" dirty="0" smtClean="0"/>
              <a:t> 인자의 개수를 맞추기 위해 인자전달을 위해 함수 호출에서 위치인자</a:t>
            </a:r>
            <a:r>
              <a:rPr lang="en-US" altLang="ko-KR" dirty="0" smtClean="0"/>
              <a:t>(*), </a:t>
            </a:r>
            <a:r>
              <a:rPr lang="ko-KR" altLang="en-US" dirty="0" smtClean="0"/>
              <a:t>키워드인자</a:t>
            </a:r>
            <a:r>
              <a:rPr lang="en-US" altLang="ko-KR" dirty="0" smtClean="0"/>
              <a:t>(**)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unpack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424847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908720"/>
            <a:ext cx="6477000" cy="4958680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>Class</a:t>
            </a:r>
            <a:br>
              <a:rPr lang="en-US" altLang="ko-KR" sz="5400" dirty="0" smtClean="0"/>
            </a:br>
            <a:r>
              <a:rPr lang="en-US" altLang="ko-KR" sz="5400" dirty="0" smtClean="0"/>
              <a:t>Namespace </a:t>
            </a:r>
            <a:br>
              <a:rPr lang="en-US" altLang="ko-KR" sz="5400" dirty="0" smtClean="0"/>
            </a:br>
            <a:r>
              <a:rPr lang="ko-KR" altLang="en-US" sz="5400" dirty="0" smtClean="0"/>
              <a:t>관리 규칙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917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class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에 따른 검색흐름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72896" y="2010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Base class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72896" y="33786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592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17440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63888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2630096" y="2924944"/>
            <a:ext cx="0" cy="45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 flipH="1">
            <a:off x="1356792" y="4293096"/>
            <a:ext cx="1273304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2"/>
            <a:endCxn id="8" idx="0"/>
          </p:cNvCxnSpPr>
          <p:nvPr/>
        </p:nvCxnSpPr>
        <p:spPr>
          <a:xfrm>
            <a:off x="2630096" y="4293096"/>
            <a:ext cx="44544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2"/>
            <a:endCxn id="9" idx="0"/>
          </p:cNvCxnSpPr>
          <p:nvPr/>
        </p:nvCxnSpPr>
        <p:spPr>
          <a:xfrm>
            <a:off x="2630096" y="4293096"/>
            <a:ext cx="1390992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09328" y="2996952"/>
            <a:ext cx="770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544" y="4293096"/>
            <a:ext cx="132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인스턴스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635896" y="2204864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896" y="365587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23728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rot="16200000">
            <a:off x="3547026" y="3899614"/>
            <a:ext cx="4262772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94336" y="375430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Namespace</a:t>
            </a:r>
          </a:p>
          <a:p>
            <a:pPr algn="ctr"/>
            <a:r>
              <a:rPr lang="en-US" altLang="ko-KR" sz="1400" dirty="0" smtClean="0"/>
              <a:t> </a:t>
            </a:r>
            <a:r>
              <a:rPr lang="ko-KR" altLang="en-US" sz="1400" dirty="0" smtClean="0"/>
              <a:t>검색 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724200" y="3121044"/>
            <a:ext cx="20162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객체는 자신들이 관리하는 </a:t>
            </a:r>
            <a:r>
              <a:rPr lang="en-US" altLang="ko-KR" sz="1400" dirty="0" smtClean="0"/>
              <a:t>Namespace </a:t>
            </a:r>
            <a:r>
              <a:rPr lang="ko-KR" altLang="en-US" sz="1400" dirty="0" smtClean="0"/>
              <a:t>공간을 생성하며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객체 내의 속성이나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호출시</a:t>
            </a:r>
            <a:r>
              <a:rPr lang="ko-KR" altLang="en-US" sz="1400" dirty="0" smtClean="0"/>
              <a:t> 이를 검색해서 처리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25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&amp; instance 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Class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Object</a:t>
            </a:r>
            <a:r>
              <a:rPr lang="ko-KR" altLang="en-US" sz="2200" dirty="0" smtClean="0">
                <a:latin typeface="+mn-ea"/>
              </a:rPr>
              <a:t>는 </a:t>
            </a:r>
            <a:r>
              <a:rPr lang="ko-KR" altLang="en-US" sz="2200" dirty="0" err="1" smtClean="0">
                <a:latin typeface="+mn-ea"/>
              </a:rPr>
              <a:t>인스턴스를</a:t>
            </a:r>
            <a:r>
              <a:rPr lang="ko-KR" altLang="en-US" sz="2200" dirty="0" smtClean="0">
                <a:latin typeface="+mn-ea"/>
              </a:rPr>
              <a:t> 만드는 기준을 정리한다</a:t>
            </a:r>
            <a:r>
              <a:rPr lang="en-US" altLang="ko-KR" sz="2200" dirty="0" smtClean="0">
                <a:latin typeface="+mn-ea"/>
              </a:rPr>
              <a:t>.  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클래스를 정의한다고  하나의 저장공간</a:t>
            </a:r>
            <a:r>
              <a:rPr lang="en-US" altLang="ko-KR" sz="2200" dirty="0" smtClean="0">
                <a:latin typeface="+mn-ea"/>
              </a:rPr>
              <a:t>(Namespace) </a:t>
            </a:r>
            <a:r>
              <a:rPr lang="ko-KR" altLang="en-US" sz="2200" dirty="0" smtClean="0">
                <a:latin typeface="+mn-ea"/>
              </a:rPr>
              <a:t>기준이 되는 것은 아니다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  - </a:t>
            </a:r>
            <a:r>
              <a:rPr lang="ko-KR" altLang="en-US" sz="2200" dirty="0" smtClean="0">
                <a:latin typeface="+mn-ea"/>
              </a:rPr>
              <a:t>클래스 저장공간과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ko-KR" altLang="en-US" sz="2200" dirty="0" smtClean="0">
                <a:latin typeface="+mn-ea"/>
              </a:rPr>
              <a:t> 저장공간이 분리된다</a:t>
            </a:r>
            <a:endParaRPr lang="ko-KR" altLang="en-US" sz="18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7904" y="4077072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defined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16216" y="3645024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16216" y="4409492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16216" y="5173960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4077072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Built-in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3"/>
            <a:endCxn id="4" idx="1"/>
          </p:cNvCxnSpPr>
          <p:nvPr/>
        </p:nvCxnSpPr>
        <p:spPr>
          <a:xfrm>
            <a:off x="2771800" y="46891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5" idx="1"/>
          </p:cNvCxnSpPr>
          <p:nvPr/>
        </p:nvCxnSpPr>
        <p:spPr>
          <a:xfrm flipV="1">
            <a:off x="5148064" y="3951058"/>
            <a:ext cx="1368152" cy="738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6" idx="1"/>
          </p:cNvCxnSpPr>
          <p:nvPr/>
        </p:nvCxnSpPr>
        <p:spPr>
          <a:xfrm>
            <a:off x="5148064" y="4689140"/>
            <a:ext cx="1368152" cy="26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3"/>
            <a:endCxn id="7" idx="1"/>
          </p:cNvCxnSpPr>
          <p:nvPr/>
        </p:nvCxnSpPr>
        <p:spPr>
          <a:xfrm>
            <a:off x="5148064" y="4689140"/>
            <a:ext cx="1368152" cy="790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816" y="378904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7512" y="3728065"/>
            <a:ext cx="109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인스턴스</a:t>
            </a:r>
            <a:r>
              <a:rPr lang="ko-KR" altLang="en-US" sz="1200" dirty="0" err="1"/>
              <a:t>화</a:t>
            </a:r>
            <a:endParaRPr lang="ko-KR" altLang="en-US" sz="1200" dirty="0"/>
          </a:p>
        </p:txBody>
      </p:sp>
      <p:sp>
        <p:nvSpPr>
          <p:cNvPr id="21" name="오른쪽 화살표 20"/>
          <p:cNvSpPr/>
          <p:nvPr/>
        </p:nvSpPr>
        <p:spPr>
          <a:xfrm>
            <a:off x="1547664" y="2996952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1561376" y="5904364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9872" y="59399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 Scope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30415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</a:t>
            </a:r>
            <a:r>
              <a:rPr lang="ko-KR" altLang="en-US" dirty="0"/>
              <a:t>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40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내부 역할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Class: </a:t>
            </a:r>
            <a:r>
              <a:rPr lang="ko-KR" altLang="en-US" dirty="0" smtClean="0"/>
              <a:t> 네임스페이스 역할을 수행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Method : </a:t>
            </a:r>
            <a:r>
              <a:rPr lang="ko-KR" altLang="en-US" dirty="0" smtClean="0"/>
              <a:t> 네임스페이스 역할을 수행 못함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명확하게 한정자를 부여해야 함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19876" y="3356992"/>
            <a:ext cx="28800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class B() :</a:t>
            </a:r>
          </a:p>
          <a:p>
            <a:r>
              <a:rPr lang="en-US" altLang="ko-KR" sz="1000" b="1" dirty="0"/>
              <a:t>    name = "class variable "</a:t>
            </a:r>
          </a:p>
          <a:p>
            <a:r>
              <a:rPr lang="en-US" altLang="ko-KR" sz="1000" b="1" dirty="0"/>
              <a:t>    </a:t>
            </a:r>
            <a:r>
              <a:rPr lang="en-US" altLang="ko-KR" sz="1000" b="1" dirty="0" err="1"/>
              <a:t>def</a:t>
            </a:r>
            <a:r>
              <a:rPr lang="en-US" altLang="ko-KR" sz="1000" b="1" dirty="0"/>
              <a:t> __</a:t>
            </a:r>
            <a:r>
              <a:rPr lang="en-US" altLang="ko-KR" sz="1000" b="1" dirty="0" err="1"/>
              <a:t>init</a:t>
            </a:r>
            <a:r>
              <a:rPr lang="en-US" altLang="ko-KR" sz="1000" b="1" dirty="0"/>
              <a:t>__(self) :</a:t>
            </a:r>
          </a:p>
          <a:p>
            <a:r>
              <a:rPr lang="en-US" altLang="ko-KR" sz="1000" b="1" dirty="0"/>
              <a:t>        self.name = name</a:t>
            </a:r>
            <a:endParaRPr lang="ko-KR" altLang="en-US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530120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내부의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이 오류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오류메시지 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r>
              <a:rPr lang="en-US" altLang="ko-KR" dirty="0" smtClean="0"/>
              <a:t>undefined </a:t>
            </a:r>
            <a:r>
              <a:rPr lang="ko-KR" altLang="en-US" dirty="0"/>
              <a:t> </a:t>
            </a:r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292080" y="3356992"/>
            <a:ext cx="28800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class B() :</a:t>
            </a:r>
          </a:p>
          <a:p>
            <a:r>
              <a:rPr lang="en-US" altLang="ko-KR" sz="1000" b="1" dirty="0"/>
              <a:t>    name = "class variable "</a:t>
            </a:r>
          </a:p>
          <a:p>
            <a:r>
              <a:rPr lang="en-US" altLang="ko-KR" sz="1000" b="1" dirty="0"/>
              <a:t>    </a:t>
            </a:r>
            <a:r>
              <a:rPr lang="en-US" altLang="ko-KR" sz="1000" b="1" dirty="0" err="1"/>
              <a:t>def</a:t>
            </a:r>
            <a:r>
              <a:rPr lang="en-US" altLang="ko-KR" sz="1000" b="1" dirty="0"/>
              <a:t> __</a:t>
            </a:r>
            <a:r>
              <a:rPr lang="en-US" altLang="ko-KR" sz="1000" b="1" dirty="0" err="1"/>
              <a:t>init</a:t>
            </a:r>
            <a:r>
              <a:rPr lang="en-US" altLang="ko-KR" sz="1000" b="1" dirty="0"/>
              <a:t>__(self) :</a:t>
            </a:r>
          </a:p>
          <a:p>
            <a:r>
              <a:rPr lang="en-US" altLang="ko-KR" sz="1000" b="1" dirty="0"/>
              <a:t>        self.name =   B.name</a:t>
            </a:r>
          </a:p>
          <a:p>
            <a:r>
              <a:rPr lang="en-US" altLang="ko-KR" sz="1000" b="1" dirty="0"/>
              <a:t>        </a:t>
            </a:r>
          </a:p>
          <a:p>
            <a:r>
              <a:rPr lang="en-US" altLang="ko-KR" sz="1000" b="1" dirty="0"/>
              <a:t>b = B()</a:t>
            </a:r>
          </a:p>
          <a:p>
            <a:r>
              <a:rPr lang="en-US" altLang="ko-KR" sz="1000" b="1" dirty="0"/>
              <a:t>print b.name</a:t>
            </a:r>
            <a:endParaRPr lang="ko-KR" altLang="en-US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71796" y="5229200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한정자로 클래스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지정해서 처리됨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/>
              <a:t>variable </a:t>
            </a:r>
            <a:endParaRPr lang="en-US" altLang="ko-KR" dirty="0" smtClean="0"/>
          </a:p>
        </p:txBody>
      </p:sp>
      <p:sp>
        <p:nvSpPr>
          <p:cNvPr id="5" name="오른쪽 화살표 4"/>
          <p:cNvSpPr/>
          <p:nvPr/>
        </p:nvSpPr>
        <p:spPr>
          <a:xfrm>
            <a:off x="3995936" y="3645024"/>
            <a:ext cx="936104" cy="1224136"/>
          </a:xfrm>
          <a:prstGeom prst="rightArrow">
            <a:avLst>
              <a:gd name="adj1" fmla="val 58566"/>
              <a:gd name="adj2" fmla="val 2484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한정자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부</a:t>
            </a:r>
            <a:r>
              <a:rPr lang="ko-KR" altLang="en-US" sz="1400" dirty="0"/>
              <a:t>여</a:t>
            </a:r>
          </a:p>
        </p:txBody>
      </p:sp>
    </p:spTree>
    <p:extLst>
      <p:ext uri="{BB962C8B-B14F-4D97-AF65-F5344CB8AC3E}">
        <p14:creationId xmlns:p14="http://schemas.microsoft.com/office/powerpoint/2010/main" val="690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 </a:t>
            </a:r>
            <a:r>
              <a:rPr lang="ko-KR" altLang="en-US" dirty="0" smtClean="0"/>
              <a:t>관리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75491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 smtClean="0">
                <a:latin typeface="+mn-ea"/>
              </a:rPr>
              <a:t>Import</a:t>
            </a:r>
            <a:r>
              <a:rPr lang="ko-KR" altLang="en-US" sz="2800" dirty="0" smtClean="0">
                <a:latin typeface="+mn-ea"/>
              </a:rPr>
              <a:t>로 패키지를 포함한 모듈을 호출하여 모듈처리 시 식별이 명확하도록 작업공간을 분리</a:t>
            </a:r>
            <a:r>
              <a:rPr lang="en-US" altLang="ko-KR" sz="2800" dirty="0" smtClean="0">
                <a:latin typeface="+mn-ea"/>
              </a:rPr>
              <a:t>, </a:t>
            </a:r>
            <a:r>
              <a:rPr lang="ko-KR" altLang="en-US" sz="2800" dirty="0" smtClean="0">
                <a:latin typeface="+mn-ea"/>
              </a:rPr>
              <a:t>프로젝트는 </a:t>
            </a:r>
            <a:r>
              <a:rPr lang="en-US" altLang="ko-KR" sz="2800" dirty="0" err="1" smtClean="0">
                <a:latin typeface="+mn-ea"/>
              </a:rPr>
              <a:t>pythonpath</a:t>
            </a:r>
            <a:r>
              <a:rPr lang="ko-KR" altLang="en-US" sz="2800" dirty="0" smtClean="0">
                <a:latin typeface="+mn-ea"/>
              </a:rPr>
              <a:t>를 기준으로 관리해서 </a:t>
            </a:r>
            <a:r>
              <a:rPr lang="ko-KR" altLang="en-US" sz="2800" dirty="0" err="1" smtClean="0">
                <a:latin typeface="+mn-ea"/>
              </a:rPr>
              <a:t>로드함</a:t>
            </a:r>
            <a:r>
              <a:rPr lang="en-US" altLang="ko-KR" sz="2800" dirty="0" smtClean="0">
                <a:latin typeface="+mn-ea"/>
              </a:rPr>
              <a:t>. </a:t>
            </a:r>
            <a:endParaRPr lang="ko-KR" altLang="en-US" sz="2800" dirty="0"/>
          </a:p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27984" y="3560341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객체이므로 이름공간관리 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83568" y="3929674"/>
            <a:ext cx="2808312" cy="2163622"/>
            <a:chOff x="1199088" y="4255360"/>
            <a:chExt cx="4472448" cy="2860794"/>
          </a:xfrm>
        </p:grpSpPr>
        <p:sp>
          <p:nvSpPr>
            <p:cNvPr id="4" name="직사각형 3"/>
            <p:cNvSpPr/>
            <p:nvPr/>
          </p:nvSpPr>
          <p:spPr>
            <a:xfrm>
              <a:off x="1199088" y="4255360"/>
              <a:ext cx="1296144" cy="327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프로젝</a:t>
              </a:r>
              <a:r>
                <a:rPr lang="ko-KR" altLang="en-US" sz="1200" dirty="0"/>
                <a:t>트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18664" y="4753805"/>
              <a:ext cx="1296144" cy="327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패키지</a:t>
              </a:r>
              <a:endParaRPr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59328" y="5244629"/>
              <a:ext cx="1296144" cy="327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패키지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74168" y="5722763"/>
              <a:ext cx="1296144" cy="3272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모</a:t>
              </a:r>
              <a:r>
                <a:rPr lang="ko-KR" altLang="en-US" sz="1200" dirty="0"/>
                <a:t>듈</a:t>
              </a:r>
            </a:p>
          </p:txBody>
        </p:sp>
        <p:cxnSp>
          <p:nvCxnSpPr>
            <p:cNvPr id="12" name="꺾인 연결선 11"/>
            <p:cNvCxnSpPr>
              <a:stCxn id="4" idx="2"/>
              <a:endCxn id="5" idx="1"/>
            </p:cNvCxnSpPr>
            <p:nvPr/>
          </p:nvCxnSpPr>
          <p:spPr>
            <a:xfrm rot="16200000" flipH="1">
              <a:off x="1865494" y="4564243"/>
              <a:ext cx="334836" cy="37150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5" idx="2"/>
              <a:endCxn id="6" idx="1"/>
            </p:cNvCxnSpPr>
            <p:nvPr/>
          </p:nvCxnSpPr>
          <p:spPr>
            <a:xfrm rot="16200000" flipH="1">
              <a:off x="2949424" y="4998333"/>
              <a:ext cx="327217" cy="49259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5" idx="2"/>
              <a:endCxn id="10" idx="1"/>
            </p:cNvCxnSpPr>
            <p:nvPr/>
          </p:nvCxnSpPr>
          <p:spPr>
            <a:xfrm rot="16200000" flipH="1">
              <a:off x="2717777" y="5229980"/>
              <a:ext cx="805351" cy="5074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4355976" y="6309320"/>
              <a:ext cx="1296144" cy="3272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함수</a:t>
              </a:r>
              <a:endParaRPr lang="ko-KR" altLang="en-US" sz="12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375392" y="6788937"/>
              <a:ext cx="1296144" cy="3272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클래스</a:t>
              </a:r>
              <a:endParaRPr lang="ko-KR" altLang="en-US" sz="1200" dirty="0"/>
            </a:p>
          </p:txBody>
        </p:sp>
        <p:cxnSp>
          <p:nvCxnSpPr>
            <p:cNvPr id="23" name="꺾인 연결선 22"/>
            <p:cNvCxnSpPr>
              <a:stCxn id="10" idx="2"/>
              <a:endCxn id="20" idx="1"/>
            </p:cNvCxnSpPr>
            <p:nvPr/>
          </p:nvCxnSpPr>
          <p:spPr>
            <a:xfrm rot="16200000" flipH="1">
              <a:off x="3977634" y="6094586"/>
              <a:ext cx="422949" cy="33373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10" idx="2"/>
              <a:endCxn id="21" idx="1"/>
            </p:cNvCxnSpPr>
            <p:nvPr/>
          </p:nvCxnSpPr>
          <p:spPr>
            <a:xfrm rot="16200000" flipH="1">
              <a:off x="3747533" y="6324687"/>
              <a:ext cx="902566" cy="35315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www.pasteur.fr/formation/infobio/python/images/module_co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01681"/>
            <a:ext cx="4826521" cy="209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Binding class/instance variable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a.name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접근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a.A_name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내의 </a:t>
            </a:r>
            <a:r>
              <a:rPr lang="en-US" altLang="ko-KR" dirty="0" err="1" smtClean="0"/>
              <a:t>A_name</a:t>
            </a:r>
            <a:r>
              <a:rPr lang="ko-KR" altLang="en-US" dirty="0" smtClean="0"/>
              <a:t>을 접근</a:t>
            </a:r>
            <a:endParaRPr lang="en-US" altLang="ko-KR" dirty="0"/>
          </a:p>
        </p:txBody>
      </p:sp>
      <p:grpSp>
        <p:nvGrpSpPr>
          <p:cNvPr id="27" name="그룹 26"/>
          <p:cNvGrpSpPr/>
          <p:nvPr/>
        </p:nvGrpSpPr>
        <p:grpSpPr>
          <a:xfrm>
            <a:off x="819876" y="3140968"/>
            <a:ext cx="5552324" cy="2878989"/>
            <a:chOff x="819876" y="3140968"/>
            <a:chExt cx="6848468" cy="2878989"/>
          </a:xfrm>
        </p:grpSpPr>
        <p:sp>
          <p:nvSpPr>
            <p:cNvPr id="3" name="직사각형 2"/>
            <p:cNvSpPr/>
            <p:nvPr/>
          </p:nvSpPr>
          <p:spPr>
            <a:xfrm>
              <a:off x="819876" y="3140968"/>
              <a:ext cx="3312368" cy="14041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class A() :</a:t>
              </a:r>
            </a:p>
            <a:p>
              <a:r>
                <a:rPr lang="en-US" altLang="ko-KR" sz="1000" b="1" dirty="0"/>
                <a:t>    name = " class variable"</a:t>
              </a:r>
            </a:p>
            <a:p>
              <a:r>
                <a:rPr lang="en-US" altLang="ko-KR" sz="1000" b="1" dirty="0"/>
                <a:t>    </a:t>
              </a:r>
              <a:r>
                <a:rPr lang="en-US" altLang="ko-KR" sz="1000" b="1" dirty="0" err="1"/>
                <a:t>A_name</a:t>
              </a:r>
              <a:r>
                <a:rPr lang="en-US" altLang="ko-KR" sz="1000" b="1" dirty="0"/>
                <a:t> = " </a:t>
              </a:r>
              <a:r>
                <a:rPr lang="en-US" altLang="ko-KR" sz="1000" b="1" dirty="0" err="1"/>
                <a:t>A_name</a:t>
              </a:r>
              <a:r>
                <a:rPr lang="en-US" altLang="ko-KR" sz="1000" b="1" dirty="0"/>
                <a:t> class variable "</a:t>
              </a:r>
            </a:p>
            <a:p>
              <a:r>
                <a:rPr lang="en-US" altLang="ko-KR" sz="1000" b="1" dirty="0"/>
                <a:t>    </a:t>
              </a:r>
            </a:p>
            <a:p>
              <a:r>
                <a:rPr lang="en-US" altLang="ko-KR" sz="1000" b="1" dirty="0"/>
                <a:t>    </a:t>
              </a:r>
              <a:r>
                <a:rPr lang="en-US" altLang="ko-KR" sz="1000" b="1" dirty="0" err="1"/>
                <a:t>def</a:t>
              </a:r>
              <a:r>
                <a:rPr lang="en-US" altLang="ko-KR" sz="1000" b="1" dirty="0"/>
                <a:t> __</a:t>
              </a:r>
              <a:r>
                <a:rPr lang="en-US" altLang="ko-KR" sz="1000" b="1" dirty="0" err="1"/>
                <a:t>init</a:t>
              </a:r>
              <a:r>
                <a:rPr lang="en-US" altLang="ko-KR" sz="1000" b="1" dirty="0"/>
                <a:t>__(self, name=None) :</a:t>
              </a:r>
            </a:p>
            <a:p>
              <a:r>
                <a:rPr lang="en-US" altLang="ko-KR" sz="1000" b="1" dirty="0"/>
                <a:t>        self.name = name</a:t>
              </a:r>
              <a:endParaRPr lang="ko-KR" altLang="en-US" sz="10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08104" y="3140968"/>
              <a:ext cx="2160240" cy="14041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a = A("</a:t>
              </a:r>
              <a:r>
                <a:rPr lang="en-US" altLang="ko-KR" sz="1000" b="1" dirty="0" smtClean="0"/>
                <a:t>instance variable")</a:t>
              </a:r>
            </a:p>
            <a:p>
              <a:r>
                <a:rPr lang="en-US" altLang="ko-KR" sz="1000" b="1" dirty="0" smtClean="0"/>
                <a:t>a.name</a:t>
              </a:r>
            </a:p>
            <a:p>
              <a:r>
                <a:rPr lang="en-US" altLang="ko-KR" sz="1000" b="1" dirty="0" err="1" smtClean="0"/>
                <a:t>a.A_name</a:t>
              </a:r>
              <a:endParaRPr lang="ko-KR" altLang="en-US" sz="1000" b="1" dirty="0"/>
            </a:p>
          </p:txBody>
        </p:sp>
        <p:cxnSp>
          <p:nvCxnSpPr>
            <p:cNvPr id="11" name="직선 화살표 연결선 10"/>
            <p:cNvCxnSpPr>
              <a:stCxn id="6" idx="1"/>
              <a:endCxn id="3" idx="3"/>
            </p:cNvCxnSpPr>
            <p:nvPr/>
          </p:nvCxnSpPr>
          <p:spPr>
            <a:xfrm flipH="1">
              <a:off x="4132244" y="3843046"/>
              <a:ext cx="13758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5508104" y="5057681"/>
              <a:ext cx="216024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{'name': '</a:t>
              </a:r>
              <a:r>
                <a:rPr lang="en-US" altLang="ko-KR" sz="1000" b="1" dirty="0" err="1"/>
                <a:t>instanc</a:t>
              </a:r>
              <a:r>
                <a:rPr lang="en-US" altLang="ko-KR" sz="1000" b="1" dirty="0"/>
                <a:t> variable'}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6096" y="4761148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</a:t>
              </a:r>
              <a:r>
                <a:rPr lang="en-US" altLang="ko-KR" sz="1200" dirty="0" smtClean="0"/>
                <a:t>.__</a:t>
              </a:r>
              <a:r>
                <a:rPr lang="en-US" altLang="ko-KR" sz="1200" dirty="0" err="1" smtClean="0"/>
                <a:t>dict</a:t>
              </a:r>
              <a:r>
                <a:rPr lang="en-US" altLang="ko-KR" sz="1200" dirty="0" smtClean="0"/>
                <a:t>__</a:t>
              </a:r>
              <a:endParaRPr lang="ko-KR" altLang="en-US" sz="1200" dirty="0"/>
            </a:p>
          </p:txBody>
        </p:sp>
        <p:cxnSp>
          <p:nvCxnSpPr>
            <p:cNvPr id="20" name="직선 화살표 연결선 19"/>
            <p:cNvCxnSpPr>
              <a:stCxn id="6" idx="2"/>
              <a:endCxn id="18" idx="0"/>
            </p:cNvCxnSpPr>
            <p:nvPr/>
          </p:nvCxnSpPr>
          <p:spPr>
            <a:xfrm>
              <a:off x="6588224" y="4545124"/>
              <a:ext cx="0" cy="5125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819876" y="5057681"/>
              <a:ext cx="3312368" cy="962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{'__module__': '__main__', '</a:t>
              </a:r>
              <a:r>
                <a:rPr lang="en-US" altLang="ko-KR" sz="1000" b="1" dirty="0" err="1"/>
                <a:t>A_name</a:t>
              </a:r>
              <a:r>
                <a:rPr lang="en-US" altLang="ko-KR" sz="1000" b="1" dirty="0"/>
                <a:t>': ' </a:t>
              </a:r>
              <a:r>
                <a:rPr lang="en-US" altLang="ko-KR" sz="1000" b="1" dirty="0" err="1"/>
                <a:t>A_name</a:t>
              </a:r>
              <a:r>
                <a:rPr lang="en-US" altLang="ko-KR" sz="1000" b="1" dirty="0"/>
                <a:t> class variable ', 'name': ' class variable', '__</a:t>
              </a:r>
              <a:r>
                <a:rPr lang="en-US" altLang="ko-KR" sz="1000" b="1" dirty="0" err="1"/>
                <a:t>init</a:t>
              </a:r>
              <a:r>
                <a:rPr lang="en-US" altLang="ko-KR" sz="1000" b="1" dirty="0"/>
                <a:t>__': &lt;function __</a:t>
              </a:r>
              <a:r>
                <a:rPr lang="en-US" altLang="ko-KR" sz="1000" b="1" dirty="0" err="1"/>
                <a:t>init</a:t>
              </a:r>
              <a:r>
                <a:rPr lang="en-US" altLang="ko-KR" sz="1000" b="1" dirty="0"/>
                <a:t>__ at 0x10577CF0&gt;, '__doc__': None}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0078" y="4780682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A.__</a:t>
              </a:r>
              <a:r>
                <a:rPr lang="en-US" altLang="ko-KR" sz="1200" dirty="0" err="1" smtClean="0"/>
                <a:t>dict</a:t>
              </a:r>
              <a:r>
                <a:rPr lang="en-US" altLang="ko-KR" sz="1200" dirty="0" smtClean="0"/>
                <a:t>__</a:t>
              </a:r>
              <a:endParaRPr lang="ko-KR" altLang="en-US" sz="1200" dirty="0"/>
            </a:p>
          </p:txBody>
        </p:sp>
        <p:cxnSp>
          <p:nvCxnSpPr>
            <p:cNvPr id="26" name="직선 화살표 연결선 25"/>
            <p:cNvCxnSpPr>
              <a:stCxn id="3" idx="2"/>
              <a:endCxn id="15" idx="0"/>
            </p:cNvCxnSpPr>
            <p:nvPr/>
          </p:nvCxnSpPr>
          <p:spPr>
            <a:xfrm>
              <a:off x="2476060" y="4545124"/>
              <a:ext cx="0" cy="5125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660232" y="3566047"/>
            <a:ext cx="2267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참조되는 값</a:t>
            </a:r>
            <a:endParaRPr lang="en-US" altLang="ko-KR" sz="1000" dirty="0" smtClean="0"/>
          </a:p>
          <a:p>
            <a:r>
              <a:rPr lang="en-US" altLang="ko-KR" sz="1000" dirty="0" smtClean="0"/>
              <a:t>instance variable</a:t>
            </a:r>
          </a:p>
          <a:p>
            <a:r>
              <a:rPr lang="en-US" altLang="ko-KR" sz="1000" dirty="0" err="1"/>
              <a:t>A_name</a:t>
            </a:r>
            <a:r>
              <a:rPr lang="en-US" altLang="ko-KR" sz="1000" dirty="0"/>
              <a:t> class </a:t>
            </a:r>
            <a:r>
              <a:rPr lang="en-US" altLang="ko-KR" sz="1000" dirty="0" smtClean="0"/>
              <a:t>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2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variable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공유된 변수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Class </a:t>
            </a:r>
            <a:r>
              <a:rPr lang="ko-KR" altLang="en-US" dirty="0" smtClean="0"/>
              <a:t>변수에 </a:t>
            </a:r>
            <a:r>
              <a:rPr lang="en-US" altLang="ko-KR" dirty="0" smtClean="0"/>
              <a:t>mutable </a:t>
            </a:r>
            <a:r>
              <a:rPr lang="ko-KR" altLang="en-US" dirty="0" smtClean="0"/>
              <a:t>변수인 리스트나 </a:t>
            </a:r>
            <a:r>
              <a:rPr lang="ko-KR" altLang="en-US" dirty="0" err="1" smtClean="0"/>
              <a:t>딕션너리</a:t>
            </a:r>
            <a:r>
              <a:rPr lang="ko-KR" altLang="en-US" dirty="0" smtClean="0"/>
              <a:t> 사용시 모든 </a:t>
            </a:r>
            <a:r>
              <a:rPr lang="ko-KR" altLang="en-US" dirty="0" err="1" smtClean="0"/>
              <a:t>인스턴스에서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mutable </a:t>
            </a:r>
            <a:r>
              <a:rPr lang="ko-KR" altLang="en-US" dirty="0" smtClean="0"/>
              <a:t>변수에 갱신함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 </a:t>
            </a:r>
            <a:r>
              <a:rPr lang="ko-KR" altLang="en-US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객체별로</a:t>
            </a:r>
            <a:r>
              <a:rPr lang="ko-KR" altLang="en-US" dirty="0" smtClean="0">
                <a:sym typeface="Wingdings" panose="05000000000000000000" pitchFamily="2" charset="2"/>
              </a:rPr>
              <a:t> 관리가 필요한 경우에는 </a:t>
            </a:r>
            <a:r>
              <a:rPr lang="ko-KR" altLang="en-US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dirty="0" smtClean="0">
                <a:sym typeface="Wingdings" panose="05000000000000000000" pitchFamily="2" charset="2"/>
              </a:rPr>
              <a:t> 내부에 </a:t>
            </a:r>
            <a:r>
              <a:rPr lang="ko-KR" altLang="en-US" dirty="0" err="1" smtClean="0">
                <a:sym typeface="Wingdings" panose="05000000000000000000" pitchFamily="2" charset="2"/>
              </a:rPr>
              <a:t>인스턴스변수로</a:t>
            </a:r>
            <a:r>
              <a:rPr lang="ko-KR" altLang="en-US" dirty="0" smtClean="0">
                <a:sym typeface="Wingdings" panose="05000000000000000000" pitchFamily="2" charset="2"/>
              </a:rPr>
              <a:t> 정의하고 사용해야 함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56992"/>
            <a:ext cx="5184576" cy="307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4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Binding variable : mangling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Class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__</a:t>
            </a:r>
            <a:r>
              <a:rPr lang="ko-KR" altLang="en-US" dirty="0" err="1" smtClean="0"/>
              <a:t>변수명은</a:t>
            </a:r>
            <a:r>
              <a:rPr lang="ko-KR" altLang="en-US" dirty="0" smtClean="0"/>
              <a:t> 클래스에서 접근 시는 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사용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Instance</a:t>
            </a:r>
            <a:r>
              <a:rPr lang="ko-KR" altLang="en-US" dirty="0" smtClean="0"/>
              <a:t>에서 접근 </a:t>
            </a:r>
            <a:r>
              <a:rPr lang="ko-KR" altLang="en-US" dirty="0" err="1" smtClean="0"/>
              <a:t>할때는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mangling</a:t>
            </a:r>
            <a:r>
              <a:rPr lang="ko-KR" altLang="en-US" dirty="0" smtClean="0"/>
              <a:t>이 만들어 지므로 </a:t>
            </a:r>
            <a:r>
              <a:rPr lang="ko-KR" altLang="en-US" dirty="0" err="1" smtClean="0"/>
              <a:t>인스턴스명</a:t>
            </a:r>
            <a:r>
              <a:rPr lang="en-US" altLang="ko-KR" dirty="0" smtClean="0"/>
              <a:t>._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__</a:t>
            </a:r>
            <a:r>
              <a:rPr lang="ko-KR" altLang="en-US" dirty="0" err="1" smtClean="0"/>
              <a:t>변수명으로</a:t>
            </a:r>
            <a:r>
              <a:rPr lang="ko-KR" altLang="en-US" dirty="0" smtClean="0"/>
              <a:t> 접근해야 함</a:t>
            </a:r>
            <a:endParaRPr lang="en-US" altLang="ko-KR" dirty="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819876" y="3140968"/>
            <a:ext cx="5552324" cy="2878989"/>
            <a:chOff x="819876" y="3140968"/>
            <a:chExt cx="6848468" cy="2878989"/>
          </a:xfrm>
        </p:grpSpPr>
        <p:sp>
          <p:nvSpPr>
            <p:cNvPr id="3" name="직사각형 2"/>
            <p:cNvSpPr/>
            <p:nvPr/>
          </p:nvSpPr>
          <p:spPr>
            <a:xfrm>
              <a:off x="819876" y="3140968"/>
              <a:ext cx="3312368" cy="14041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class C() :</a:t>
              </a:r>
            </a:p>
            <a:p>
              <a:r>
                <a:rPr lang="en-US" altLang="ko-KR" sz="1000" b="1" dirty="0"/>
                <a:t>    __name = "class variable "</a:t>
              </a:r>
            </a:p>
            <a:p>
              <a:r>
                <a:rPr lang="en-US" altLang="ko-KR" sz="1000" b="1" dirty="0"/>
                <a:t>    </a:t>
              </a:r>
              <a:r>
                <a:rPr lang="en-US" altLang="ko-KR" sz="1000" b="1" dirty="0" err="1"/>
                <a:t>def</a:t>
              </a:r>
              <a:r>
                <a:rPr lang="en-US" altLang="ko-KR" sz="1000" b="1" dirty="0"/>
                <a:t> __</a:t>
              </a:r>
              <a:r>
                <a:rPr lang="en-US" altLang="ko-KR" sz="1000" b="1" dirty="0" err="1"/>
                <a:t>init</a:t>
              </a:r>
              <a:r>
                <a:rPr lang="en-US" altLang="ko-KR" sz="1000" b="1" dirty="0"/>
                <a:t>__(self) :</a:t>
              </a:r>
            </a:p>
            <a:p>
              <a:r>
                <a:rPr lang="en-US" altLang="ko-KR" sz="1000" b="1" dirty="0"/>
                <a:t>        self.name = </a:t>
              </a:r>
              <a:r>
                <a:rPr lang="en-US" altLang="ko-KR" sz="1000" b="1" dirty="0" err="1"/>
                <a:t>C.__</a:t>
              </a:r>
              <a:r>
                <a:rPr lang="en-US" altLang="ko-KR" sz="1000" b="1" dirty="0" err="1" smtClean="0"/>
                <a:t>name</a:t>
              </a:r>
              <a:endParaRPr lang="en-US" altLang="ko-KR" sz="10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08104" y="3140968"/>
              <a:ext cx="2160240" cy="14041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c = C()</a:t>
              </a:r>
            </a:p>
            <a:p>
              <a:endParaRPr lang="en-US" altLang="ko-KR" sz="1000" b="1" dirty="0"/>
            </a:p>
            <a:p>
              <a:r>
                <a:rPr lang="en-US" altLang="ko-KR" sz="1000" b="1" dirty="0"/>
                <a:t>print c.name </a:t>
              </a:r>
            </a:p>
            <a:p>
              <a:r>
                <a:rPr lang="en-US" altLang="ko-KR" sz="1000" b="1" dirty="0"/>
                <a:t>print </a:t>
              </a:r>
              <a:r>
                <a:rPr lang="en-US" altLang="ko-KR" sz="1000" b="1" dirty="0" err="1"/>
                <a:t>c.__name</a:t>
              </a:r>
              <a:endParaRPr lang="ko-KR" altLang="en-US" sz="1000" b="1" dirty="0"/>
            </a:p>
          </p:txBody>
        </p:sp>
        <p:cxnSp>
          <p:nvCxnSpPr>
            <p:cNvPr id="11" name="직선 화살표 연결선 10"/>
            <p:cNvCxnSpPr>
              <a:stCxn id="6" idx="1"/>
              <a:endCxn id="3" idx="3"/>
            </p:cNvCxnSpPr>
            <p:nvPr/>
          </p:nvCxnSpPr>
          <p:spPr>
            <a:xfrm flipH="1">
              <a:off x="4132244" y="3843046"/>
              <a:ext cx="13758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5508104" y="5057681"/>
              <a:ext cx="216024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{'name': 'class variable '}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6096" y="4761148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c.__</a:t>
              </a:r>
              <a:r>
                <a:rPr lang="en-US" altLang="ko-KR" sz="1200" dirty="0" err="1" smtClean="0"/>
                <a:t>dict</a:t>
              </a:r>
              <a:r>
                <a:rPr lang="en-US" altLang="ko-KR" sz="1200" dirty="0" smtClean="0"/>
                <a:t>__</a:t>
              </a:r>
              <a:endParaRPr lang="ko-KR" altLang="en-US" sz="1200" dirty="0"/>
            </a:p>
          </p:txBody>
        </p:sp>
        <p:cxnSp>
          <p:nvCxnSpPr>
            <p:cNvPr id="20" name="직선 화살표 연결선 19"/>
            <p:cNvCxnSpPr>
              <a:stCxn id="6" idx="2"/>
              <a:endCxn id="18" idx="0"/>
            </p:cNvCxnSpPr>
            <p:nvPr/>
          </p:nvCxnSpPr>
          <p:spPr>
            <a:xfrm>
              <a:off x="6588224" y="4545124"/>
              <a:ext cx="0" cy="5125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819876" y="5057681"/>
              <a:ext cx="3312368" cy="962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{'_</a:t>
              </a:r>
              <a:r>
                <a:rPr lang="en-US" altLang="ko-KR" sz="1000" b="1" dirty="0" err="1"/>
                <a:t>C__name</a:t>
              </a:r>
              <a:r>
                <a:rPr lang="en-US" altLang="ko-KR" sz="1000" b="1" dirty="0"/>
                <a:t>': 'class variable ', '__module__': '__main__', '__doc__': None, '__</a:t>
              </a:r>
              <a:r>
                <a:rPr lang="en-US" altLang="ko-KR" sz="1000" b="1" dirty="0" err="1"/>
                <a:t>init</a:t>
              </a:r>
              <a:r>
                <a:rPr lang="en-US" altLang="ko-KR" sz="1000" b="1" dirty="0"/>
                <a:t>__': &lt;function __</a:t>
              </a:r>
              <a:r>
                <a:rPr lang="en-US" altLang="ko-KR" sz="1000" b="1" dirty="0" err="1"/>
                <a:t>init</a:t>
              </a:r>
              <a:r>
                <a:rPr lang="en-US" altLang="ko-KR" sz="1000" b="1" dirty="0"/>
                <a:t>__ at 0x10577B30&gt;}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0078" y="4780682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</a:t>
              </a:r>
              <a:r>
                <a:rPr lang="en-US" altLang="ko-KR" sz="1200" dirty="0" smtClean="0"/>
                <a:t>.__</a:t>
              </a:r>
              <a:r>
                <a:rPr lang="en-US" altLang="ko-KR" sz="1200" dirty="0" err="1" smtClean="0"/>
                <a:t>dict</a:t>
              </a:r>
              <a:r>
                <a:rPr lang="en-US" altLang="ko-KR" sz="1200" dirty="0" smtClean="0"/>
                <a:t>__</a:t>
              </a:r>
              <a:endParaRPr lang="ko-KR" altLang="en-US" sz="1200" dirty="0"/>
            </a:p>
          </p:txBody>
        </p:sp>
        <p:cxnSp>
          <p:nvCxnSpPr>
            <p:cNvPr id="26" name="직선 화살표 연결선 25"/>
            <p:cNvCxnSpPr>
              <a:stCxn id="3" idx="2"/>
              <a:endCxn id="15" idx="0"/>
            </p:cNvCxnSpPr>
            <p:nvPr/>
          </p:nvCxnSpPr>
          <p:spPr>
            <a:xfrm>
              <a:off x="2476060" y="4545124"/>
              <a:ext cx="0" cy="5125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660232" y="3566047"/>
            <a:ext cx="2267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처리결과 </a:t>
            </a:r>
            <a:endParaRPr lang="en-US" altLang="ko-KR" sz="1000" dirty="0" smtClean="0"/>
          </a:p>
          <a:p>
            <a:r>
              <a:rPr lang="en-US" altLang="ko-KR" sz="1000" dirty="0" smtClean="0"/>
              <a:t>C </a:t>
            </a:r>
            <a:r>
              <a:rPr lang="en-US" altLang="ko-KR" sz="1000" dirty="0"/>
              <a:t>instance has no attribute '__</a:t>
            </a:r>
            <a:r>
              <a:rPr lang="en-US" altLang="ko-KR" sz="1000" dirty="0" smtClean="0"/>
              <a:t>name‘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인스턴스에서</a:t>
            </a:r>
            <a:r>
              <a:rPr lang="ko-KR" altLang="en-US" sz="1000" dirty="0" smtClean="0"/>
              <a:t> 호출할 경우 </a:t>
            </a:r>
            <a:r>
              <a:rPr lang="en-US" altLang="ko-KR" sz="1000" dirty="0" smtClean="0"/>
              <a:t>mangling </a:t>
            </a:r>
            <a:r>
              <a:rPr lang="ko-KR" altLang="en-US" sz="1000" dirty="0" smtClean="0"/>
              <a:t>기준에 따라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인스턴스명</a:t>
            </a:r>
            <a:r>
              <a:rPr lang="en-US" altLang="ko-KR" sz="1000" dirty="0" smtClean="0"/>
              <a:t>._</a:t>
            </a:r>
            <a:r>
              <a:rPr lang="ko-KR" altLang="en-US" sz="1000" dirty="0" err="1" smtClean="0"/>
              <a:t>클래스명</a:t>
            </a:r>
            <a:r>
              <a:rPr lang="en-US" altLang="ko-KR" sz="1000" dirty="0" smtClean="0"/>
              <a:t>__</a:t>
            </a:r>
            <a:r>
              <a:rPr lang="ko-KR" altLang="en-US" sz="1000" dirty="0" smtClean="0"/>
              <a:t>클래스변수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로</a:t>
            </a:r>
            <a:r>
              <a:rPr lang="ko-KR" altLang="en-US" sz="1000" dirty="0" smtClean="0"/>
              <a:t> 접근해야 함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/>
              <a:t>print </a:t>
            </a:r>
            <a:r>
              <a:rPr lang="en-US" altLang="ko-KR" sz="1000" b="1" dirty="0" err="1"/>
              <a:t>c.__</a:t>
            </a:r>
            <a:r>
              <a:rPr lang="en-US" altLang="ko-KR" sz="1000" b="1" dirty="0" err="1" smtClean="0"/>
              <a:t>name</a:t>
            </a:r>
            <a:r>
              <a:rPr lang="en-US" altLang="ko-KR" sz="1000" b="1" dirty="0" smtClean="0"/>
              <a:t>  </a:t>
            </a:r>
            <a:r>
              <a:rPr lang="en-US" altLang="ko-KR" sz="1000" b="1" dirty="0" smtClean="0">
                <a:sym typeface="Wingdings" panose="05000000000000000000" pitchFamily="2" charset="2"/>
              </a:rPr>
              <a:t> </a:t>
            </a:r>
            <a:endParaRPr lang="ko-KR" altLang="en-US" sz="1000" b="1" dirty="0"/>
          </a:p>
          <a:p>
            <a:r>
              <a:rPr lang="en-US" altLang="ko-KR" sz="1000" dirty="0" smtClean="0"/>
              <a:t>print </a:t>
            </a:r>
            <a:r>
              <a:rPr lang="en-US" altLang="ko-KR" sz="1000" dirty="0" err="1"/>
              <a:t>c._C__</a:t>
            </a:r>
            <a:r>
              <a:rPr lang="en-US" altLang="ko-KR" sz="1000" dirty="0" err="1" smtClean="0"/>
              <a:t>name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로 수정하면 정상 처리됨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0771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Class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class/instance</a:t>
            </a:r>
            <a:r>
              <a:rPr lang="ko-KR" altLang="en-US" dirty="0" smtClean="0"/>
              <a:t>는 내부 관리용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으로 관리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115616" y="4509120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class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4501615" y="4509120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__</a:t>
            </a:r>
            <a:r>
              <a:rPr lang="en-US" altLang="ko-KR" b="1" dirty="0" err="1" smtClean="0"/>
              <a:t>dict</a:t>
            </a:r>
            <a:r>
              <a:rPr lang="en-US" altLang="ko-KR" b="1" dirty="0" smtClean="0"/>
              <a:t>__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5589240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instance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504658" y="5589240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__</a:t>
            </a:r>
            <a:r>
              <a:rPr lang="en-US" altLang="ko-KR" b="1" dirty="0" err="1" smtClean="0"/>
              <a:t>dict</a:t>
            </a:r>
            <a:r>
              <a:rPr lang="en-US" altLang="ko-KR" b="1" dirty="0" smtClean="0"/>
              <a:t>__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1115616" y="3429000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Base class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501615" y="3429000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__</a:t>
            </a:r>
            <a:r>
              <a:rPr lang="en-US" altLang="ko-KR" b="1" dirty="0" err="1" smtClean="0"/>
              <a:t>dict</a:t>
            </a:r>
            <a:r>
              <a:rPr lang="en-US" altLang="ko-KR" b="1" dirty="0" smtClean="0"/>
              <a:t>__</a:t>
            </a:r>
            <a:endParaRPr lang="ko-KR" altLang="en-US" b="1" dirty="0"/>
          </a:p>
        </p:txBody>
      </p:sp>
      <p:cxnSp>
        <p:nvCxnSpPr>
          <p:cNvPr id="5" name="직선 화살표 연결선 4"/>
          <p:cNvCxnSpPr>
            <a:stCxn id="10" idx="3"/>
            <a:endCxn id="11" idx="1"/>
          </p:cNvCxnSpPr>
          <p:nvPr/>
        </p:nvCxnSpPr>
        <p:spPr>
          <a:xfrm>
            <a:off x="3563888" y="3789040"/>
            <a:ext cx="937727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" idx="3"/>
            <a:endCxn id="7" idx="1"/>
          </p:cNvCxnSpPr>
          <p:nvPr/>
        </p:nvCxnSpPr>
        <p:spPr>
          <a:xfrm>
            <a:off x="3563888" y="4869160"/>
            <a:ext cx="937727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3"/>
            <a:endCxn id="9" idx="1"/>
          </p:cNvCxnSpPr>
          <p:nvPr/>
        </p:nvCxnSpPr>
        <p:spPr>
          <a:xfrm>
            <a:off x="3563888" y="5949280"/>
            <a:ext cx="94077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" idx="0"/>
            <a:endCxn id="10" idx="2"/>
          </p:cNvCxnSpPr>
          <p:nvPr/>
        </p:nvCxnSpPr>
        <p:spPr>
          <a:xfrm flipV="1">
            <a:off x="2339752" y="414908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" idx="2"/>
            <a:endCxn id="8" idx="0"/>
          </p:cNvCxnSpPr>
          <p:nvPr/>
        </p:nvCxnSpPr>
        <p:spPr>
          <a:xfrm>
            <a:off x="2339752" y="5229200"/>
            <a:ext cx="0" cy="36004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화살표 18"/>
          <p:cNvSpPr/>
          <p:nvPr/>
        </p:nvSpPr>
        <p:spPr>
          <a:xfrm rot="16200000">
            <a:off x="6233324" y="4575988"/>
            <a:ext cx="27786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864945" y="4688269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참조기</a:t>
            </a:r>
            <a:r>
              <a:rPr lang="ko-KR" altLang="en-US"/>
              <a:t>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내부 구조 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 없는 것은 </a:t>
            </a:r>
            <a:r>
              <a:rPr lang="en-US" altLang="ko-KR" dirty="0" smtClean="0"/>
              <a:t>base class </a:t>
            </a:r>
            <a:r>
              <a:rPr lang="ko-KR" altLang="en-US" dirty="0" smtClean="0"/>
              <a:t>내를 </a:t>
            </a:r>
            <a:r>
              <a:rPr lang="ko-KR" altLang="en-US" dirty="0" err="1" smtClean="0"/>
              <a:t>검색해처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467544" y="3308052"/>
            <a:ext cx="2520280" cy="2880320"/>
            <a:chOff x="1115616" y="3429000"/>
            <a:chExt cx="5837314" cy="2880320"/>
          </a:xfrm>
        </p:grpSpPr>
        <p:sp>
          <p:nvSpPr>
            <p:cNvPr id="3" name="직사각형 2"/>
            <p:cNvSpPr/>
            <p:nvPr/>
          </p:nvSpPr>
          <p:spPr>
            <a:xfrm>
              <a:off x="1115616" y="4509120"/>
              <a:ext cx="244827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class</a:t>
              </a:r>
              <a:endParaRPr lang="ko-KR" altLang="en-US" sz="14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01615" y="4509120"/>
              <a:ext cx="244827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__</a:t>
              </a:r>
              <a:r>
                <a:rPr lang="en-US" altLang="ko-KR" sz="1400" b="1" dirty="0" err="1" smtClean="0"/>
                <a:t>dict</a:t>
              </a:r>
              <a:r>
                <a:rPr lang="en-US" altLang="ko-KR" sz="1400" b="1" dirty="0" smtClean="0"/>
                <a:t>__</a:t>
              </a:r>
              <a:endParaRPr lang="ko-KR" altLang="en-US" sz="14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15616" y="5589240"/>
              <a:ext cx="244827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instance</a:t>
              </a:r>
              <a:endParaRPr lang="ko-KR" altLang="en-US" sz="14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504658" y="5589240"/>
              <a:ext cx="244827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__</a:t>
              </a:r>
              <a:r>
                <a:rPr lang="en-US" altLang="ko-KR" sz="1400" b="1" dirty="0" err="1" smtClean="0"/>
                <a:t>dict</a:t>
              </a:r>
              <a:r>
                <a:rPr lang="en-US" altLang="ko-KR" sz="1400" b="1" dirty="0" smtClean="0"/>
                <a:t>__</a:t>
              </a:r>
              <a:endParaRPr lang="ko-KR" altLang="en-US" sz="14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15616" y="3429000"/>
              <a:ext cx="244827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Base class</a:t>
              </a:r>
              <a:endParaRPr lang="ko-KR" altLang="en-US" sz="14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501615" y="3429000"/>
              <a:ext cx="244827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__</a:t>
              </a:r>
              <a:r>
                <a:rPr lang="en-US" altLang="ko-KR" sz="1400" b="1" dirty="0" err="1" smtClean="0"/>
                <a:t>dict</a:t>
              </a:r>
              <a:r>
                <a:rPr lang="en-US" altLang="ko-KR" sz="1400" b="1" dirty="0" smtClean="0"/>
                <a:t>__</a:t>
              </a:r>
              <a:endParaRPr lang="ko-KR" altLang="en-US" sz="1400" b="1" dirty="0"/>
            </a:p>
          </p:txBody>
        </p:sp>
        <p:cxnSp>
          <p:nvCxnSpPr>
            <p:cNvPr id="5" name="직선 화살표 연결선 4"/>
            <p:cNvCxnSpPr>
              <a:stCxn id="10" idx="3"/>
              <a:endCxn id="11" idx="1"/>
            </p:cNvCxnSpPr>
            <p:nvPr/>
          </p:nvCxnSpPr>
          <p:spPr>
            <a:xfrm>
              <a:off x="3563888" y="3789040"/>
              <a:ext cx="937727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3" idx="3"/>
              <a:endCxn id="7" idx="1"/>
            </p:cNvCxnSpPr>
            <p:nvPr/>
          </p:nvCxnSpPr>
          <p:spPr>
            <a:xfrm>
              <a:off x="3563888" y="4869160"/>
              <a:ext cx="937727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3"/>
              <a:endCxn id="9" idx="1"/>
            </p:cNvCxnSpPr>
            <p:nvPr/>
          </p:nvCxnSpPr>
          <p:spPr>
            <a:xfrm>
              <a:off x="3563888" y="5949280"/>
              <a:ext cx="940770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3" idx="0"/>
              <a:endCxn id="10" idx="2"/>
            </p:cNvCxnSpPr>
            <p:nvPr/>
          </p:nvCxnSpPr>
          <p:spPr>
            <a:xfrm flipV="1">
              <a:off x="2339752" y="4149080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3" idx="2"/>
              <a:endCxn id="8" idx="0"/>
            </p:cNvCxnSpPr>
            <p:nvPr/>
          </p:nvCxnSpPr>
          <p:spPr>
            <a:xfrm>
              <a:off x="2339752" y="5229200"/>
              <a:ext cx="0" cy="36004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오른쪽 화살표 18"/>
          <p:cNvSpPr/>
          <p:nvPr/>
        </p:nvSpPr>
        <p:spPr>
          <a:xfrm rot="16200000">
            <a:off x="2056860" y="4556752"/>
            <a:ext cx="27786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95202" y="6260380"/>
            <a:ext cx="294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참조기</a:t>
            </a:r>
            <a:r>
              <a:rPr lang="ko-KR" altLang="en-US" dirty="0"/>
              <a:t>준</a:t>
            </a: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92264"/>
            <a:ext cx="427672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0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클래스 구조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모든 클래스는 </a:t>
            </a:r>
            <a:r>
              <a:rPr lang="en-US" altLang="ko-KR" dirty="0" smtClean="0"/>
              <a:t>object class</a:t>
            </a:r>
            <a:r>
              <a:rPr lang="ko-KR" altLang="en-US" dirty="0" smtClean="0"/>
              <a:t>를 상속하며 모든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에 의해 만들어진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483768" y="3717032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object 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95938" y="522920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220072" y="4437112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type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7" idx="0"/>
            <a:endCxn id="3" idx="2"/>
          </p:cNvCxnSpPr>
          <p:nvPr/>
        </p:nvCxnSpPr>
        <p:spPr>
          <a:xfrm flipH="1" flipV="1">
            <a:off x="3347864" y="4437112"/>
            <a:ext cx="1217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8" idx="1"/>
            <a:endCxn id="3" idx="3"/>
          </p:cNvCxnSpPr>
          <p:nvPr/>
        </p:nvCxnSpPr>
        <p:spPr>
          <a:xfrm flipH="1" flipV="1">
            <a:off x="4211960" y="4077072"/>
            <a:ext cx="10081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1"/>
            <a:endCxn id="7" idx="3"/>
          </p:cNvCxnSpPr>
          <p:nvPr/>
        </p:nvCxnSpPr>
        <p:spPr>
          <a:xfrm flipH="1">
            <a:off x="4224130" y="4797152"/>
            <a:ext cx="99594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19872" y="46531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20749" y="55708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32650" y="38924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0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클래스 구조 보기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__class__ </a:t>
            </a:r>
            <a:r>
              <a:rPr lang="ko-KR" altLang="en-US" dirty="0" smtClean="0"/>
              <a:t>에 자기를 만든 클래스가 표시되고 </a:t>
            </a:r>
            <a:r>
              <a:rPr lang="en-US" altLang="ko-KR" dirty="0" smtClean="0"/>
              <a:t>__bases__</a:t>
            </a:r>
            <a:r>
              <a:rPr lang="ko-KR" altLang="en-US" dirty="0" smtClean="0"/>
              <a:t>에 상속한 클래스를 표시</a:t>
            </a:r>
            <a:endParaRPr lang="en-US" altLang="ko-KR" dirty="0" smtClean="0"/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315" y="4118291"/>
            <a:ext cx="2619375" cy="81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316" y="5150321"/>
            <a:ext cx="26193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21088"/>
            <a:ext cx="25812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33090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2 </a:t>
            </a:r>
            <a:r>
              <a:rPr lang="ko-KR" altLang="en-US" u="sng" dirty="0"/>
              <a:t>버</a:t>
            </a:r>
            <a:r>
              <a:rPr lang="ko-KR" altLang="en-US" u="sng" dirty="0" smtClean="0"/>
              <a:t>전</a:t>
            </a:r>
            <a:endParaRPr lang="ko-KR" altLang="en-US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5364088" y="33090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3</a:t>
            </a:r>
            <a:r>
              <a:rPr lang="en-US" altLang="ko-KR" u="sng" dirty="0" smtClean="0"/>
              <a:t> </a:t>
            </a:r>
            <a:r>
              <a:rPr lang="ko-KR" altLang="en-US" u="sng" dirty="0"/>
              <a:t>버</a:t>
            </a:r>
            <a:r>
              <a:rPr lang="ko-KR" altLang="en-US" u="sng" dirty="0" smtClean="0"/>
              <a:t>전</a:t>
            </a:r>
            <a:endParaRPr lang="ko-KR" altLang="en-US" u="sng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8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class </a:t>
            </a:r>
            <a:r>
              <a:rPr lang="ko-KR" altLang="en-US" dirty="0" smtClean="0"/>
              <a:t>속성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6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dirty="0" smtClean="0"/>
              <a:t>namespace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정의하면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내의 속성을 관리하는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가 생성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115616" y="4149080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08104" y="4149080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3"/>
            <a:endCxn id="5" idx="1"/>
          </p:cNvCxnSpPr>
          <p:nvPr/>
        </p:nvCxnSpPr>
        <p:spPr>
          <a:xfrm>
            <a:off x="3635896" y="4653136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1920" y="48691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함수와 객체 </a:t>
            </a:r>
            <a:r>
              <a:rPr lang="ko-KR" altLang="en-US" dirty="0" err="1" smtClean="0"/>
              <a:t>두영역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smtClean="0"/>
              <a:t>함수는 함수이면서 객체이므로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전부 가지고 처리됨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68241" y="3369971"/>
            <a:ext cx="7288136" cy="3083363"/>
            <a:chOff x="668240" y="2897324"/>
            <a:chExt cx="8147431" cy="3556011"/>
          </a:xfrm>
        </p:grpSpPr>
        <p:grpSp>
          <p:nvGrpSpPr>
            <p:cNvPr id="8" name="그룹 7"/>
            <p:cNvGrpSpPr/>
            <p:nvPr/>
          </p:nvGrpSpPr>
          <p:grpSpPr>
            <a:xfrm>
              <a:off x="668240" y="2897324"/>
              <a:ext cx="3810047" cy="3556011"/>
              <a:chOff x="467544" y="1916832"/>
              <a:chExt cx="4317048" cy="4536503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172896" y="3121044"/>
                <a:ext cx="914400" cy="685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모듈</a:t>
                </a:r>
                <a:endParaRPr lang="en-US" altLang="ko-KR" sz="1200" dirty="0" smtClean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172896" y="4147219"/>
                <a:ext cx="914400" cy="685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외부함수</a:t>
                </a:r>
                <a:endParaRPr lang="en-US" altLang="ko-KR" sz="1200" dirty="0" smtClean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899592" y="5281412"/>
                <a:ext cx="914400" cy="685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내부함수</a:t>
                </a:r>
                <a:endParaRPr lang="en-US" altLang="ko-KR" sz="1200" dirty="0" smtClean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217440" y="5281412"/>
                <a:ext cx="914400" cy="685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내부함수</a:t>
                </a:r>
                <a:endParaRPr lang="en-US" altLang="ko-KR" sz="1200" dirty="0" smtClean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563888" y="5281412"/>
                <a:ext cx="914400" cy="685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내부함수</a:t>
                </a:r>
                <a:endParaRPr lang="en-US" altLang="ko-KR" sz="1200" dirty="0" smtClean="0"/>
              </a:p>
            </p:txBody>
          </p:sp>
          <p:cxnSp>
            <p:nvCxnSpPr>
              <p:cNvPr id="30" name="직선 화살표 연결선 29"/>
              <p:cNvCxnSpPr>
                <a:stCxn id="24" idx="0"/>
                <a:endCxn id="22" idx="2"/>
              </p:cNvCxnSpPr>
              <p:nvPr/>
            </p:nvCxnSpPr>
            <p:spPr>
              <a:xfrm flipV="1">
                <a:off x="2630096" y="3806885"/>
                <a:ext cx="0" cy="3403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83568" y="3860894"/>
                <a:ext cx="1296144" cy="371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영역 참조</a:t>
                </a:r>
                <a:endParaRPr lang="ko-KR" altLang="en-US" sz="12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67544" y="4833059"/>
                <a:ext cx="1320560" cy="371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영역참조</a:t>
                </a:r>
                <a:endParaRPr lang="ko-KR" altLang="en-US" sz="1200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632464" y="3266793"/>
                <a:ext cx="1152128" cy="270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Dict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{}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632464" y="4355116"/>
                <a:ext cx="1152128" cy="270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Dict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{}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55576" y="6183289"/>
                <a:ext cx="1152128" cy="270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Dict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{}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123728" y="6183289"/>
                <a:ext cx="1152128" cy="270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Dict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{}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491880" y="6183289"/>
                <a:ext cx="1152128" cy="270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Dict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{}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직선 화살표 연결선 37"/>
              <p:cNvCxnSpPr>
                <a:stCxn id="27" idx="0"/>
                <a:endCxn id="24" idx="2"/>
              </p:cNvCxnSpPr>
              <p:nvPr/>
            </p:nvCxnSpPr>
            <p:spPr>
              <a:xfrm flipV="1">
                <a:off x="1356792" y="4833059"/>
                <a:ext cx="1273304" cy="4483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>
                <a:stCxn id="28" idx="0"/>
              </p:cNvCxnSpPr>
              <p:nvPr/>
            </p:nvCxnSpPr>
            <p:spPr>
              <a:xfrm flipH="1" flipV="1">
                <a:off x="2630096" y="4833059"/>
                <a:ext cx="44544" cy="4483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>
                <a:stCxn id="29" idx="0"/>
                <a:endCxn id="24" idx="2"/>
              </p:cNvCxnSpPr>
              <p:nvPr/>
            </p:nvCxnSpPr>
            <p:spPr>
              <a:xfrm flipH="1" flipV="1">
                <a:off x="2630096" y="4833059"/>
                <a:ext cx="1390992" cy="4483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/>
              <p:cNvSpPr/>
              <p:nvPr/>
            </p:nvSpPr>
            <p:spPr>
              <a:xfrm>
                <a:off x="2172896" y="1916832"/>
                <a:ext cx="914400" cy="685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Built-in</a:t>
                </a:r>
              </a:p>
            </p:txBody>
          </p:sp>
          <p:cxnSp>
            <p:nvCxnSpPr>
              <p:cNvPr id="42" name="직선 화살표 연결선 41"/>
              <p:cNvCxnSpPr>
                <a:stCxn id="22" idx="0"/>
                <a:endCxn id="41" idx="2"/>
              </p:cNvCxnSpPr>
              <p:nvPr/>
            </p:nvCxnSpPr>
            <p:spPr>
              <a:xfrm flipV="1">
                <a:off x="2630096" y="2602673"/>
                <a:ext cx="0" cy="51837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직사각형 42"/>
              <p:cNvSpPr/>
              <p:nvPr/>
            </p:nvSpPr>
            <p:spPr>
              <a:xfrm>
                <a:off x="3632464" y="2204864"/>
                <a:ext cx="1152128" cy="270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Dict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{}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24752" y="2757977"/>
                <a:ext cx="1296144" cy="371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영역 참조</a:t>
                </a:r>
                <a:endParaRPr lang="ko-KR" altLang="en-US" sz="1200" dirty="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5071255" y="2897324"/>
              <a:ext cx="3744416" cy="3556011"/>
              <a:chOff x="467544" y="2010544"/>
              <a:chExt cx="4320480" cy="444279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172896" y="201054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Base class</a:t>
                </a: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172896" y="337869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class</a:t>
                </a: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9592" y="489086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instance</a:t>
                </a: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217440" y="489086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instance</a:t>
                </a: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563888" y="489086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instance</a:t>
                </a:r>
              </a:p>
            </p:txBody>
          </p:sp>
          <p:cxnSp>
            <p:nvCxnSpPr>
              <p:cNvPr id="50" name="직선 화살표 연결선 49"/>
              <p:cNvCxnSpPr>
                <a:stCxn id="46" idx="0"/>
                <a:endCxn id="45" idx="2"/>
              </p:cNvCxnSpPr>
              <p:nvPr/>
            </p:nvCxnSpPr>
            <p:spPr>
              <a:xfrm flipV="1">
                <a:off x="2630096" y="2924944"/>
                <a:ext cx="0" cy="453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>
                <a:stCxn id="46" idx="2"/>
                <a:endCxn id="47" idx="0"/>
              </p:cNvCxnSpPr>
              <p:nvPr/>
            </p:nvCxnSpPr>
            <p:spPr>
              <a:xfrm flipH="1">
                <a:off x="1356792" y="4293096"/>
                <a:ext cx="1273304" cy="5977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>
                <a:stCxn id="46" idx="2"/>
                <a:endCxn id="48" idx="0"/>
              </p:cNvCxnSpPr>
              <p:nvPr/>
            </p:nvCxnSpPr>
            <p:spPr>
              <a:xfrm>
                <a:off x="2630096" y="4293096"/>
                <a:ext cx="44544" cy="5977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>
                <a:stCxn id="46" idx="2"/>
                <a:endCxn id="49" idx="0"/>
              </p:cNvCxnSpPr>
              <p:nvPr/>
            </p:nvCxnSpPr>
            <p:spPr>
              <a:xfrm>
                <a:off x="2630096" y="4293096"/>
                <a:ext cx="1390992" cy="5977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1209327" y="2996952"/>
                <a:ext cx="770384" cy="346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상</a:t>
                </a:r>
                <a:r>
                  <a:rPr lang="ko-KR" altLang="en-US" sz="1200" dirty="0"/>
                  <a:t>속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67544" y="4293096"/>
                <a:ext cx="1320560" cy="576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err="1" smtClean="0"/>
                  <a:t>인스턴스</a:t>
                </a:r>
                <a:r>
                  <a:rPr lang="ko-KR" altLang="en-US" sz="1200" dirty="0" smtClean="0"/>
                  <a:t> 생성</a:t>
                </a:r>
                <a:endParaRPr lang="ko-KR" altLang="en-US" sz="1200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635896" y="2204864"/>
                <a:ext cx="1152128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Dict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{}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635896" y="3655876"/>
                <a:ext cx="1152128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Dict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{}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755576" y="6093296"/>
                <a:ext cx="1152128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Dict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{}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123728" y="6093296"/>
                <a:ext cx="1152128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Dict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{}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3491880" y="6093296"/>
                <a:ext cx="1152128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Dict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{}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1115616" y="2977207"/>
            <a:ext cx="235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 smtClean="0"/>
              <a:t>함수 영역</a:t>
            </a:r>
            <a:endParaRPr lang="ko-KR" altLang="en-US" sz="1400" b="1" u="sng" dirty="0"/>
          </a:p>
        </p:txBody>
      </p:sp>
      <p:sp>
        <p:nvSpPr>
          <p:cNvPr id="61" name="TextBox 60"/>
          <p:cNvSpPr txBox="1"/>
          <p:nvPr/>
        </p:nvSpPr>
        <p:spPr>
          <a:xfrm>
            <a:off x="5198780" y="2975718"/>
            <a:ext cx="235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 smtClean="0"/>
              <a:t>객</a:t>
            </a:r>
            <a:r>
              <a:rPr lang="ko-KR" altLang="en-US" sz="1400" b="1" u="sng" dirty="0"/>
              <a:t>체</a:t>
            </a:r>
            <a:r>
              <a:rPr lang="ko-KR" altLang="en-US" sz="1400" b="1" u="sng" dirty="0" smtClean="0"/>
              <a:t> 영역</a:t>
            </a:r>
            <a:endParaRPr lang="ko-KR" alt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215128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자식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에서 부모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제외하면 자기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내에서 관리하는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가 존재</a:t>
            </a:r>
            <a:endParaRPr lang="en-US" altLang="ko-KR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97" y="3429000"/>
            <a:ext cx="45720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0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instance </a:t>
            </a:r>
            <a:r>
              <a:rPr lang="ko-KR" altLang="en-US" dirty="0" smtClean="0"/>
              <a:t>속성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8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정의하면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내의 속성이 생성되고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를 생성시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속성들을 추가 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212976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96136" y="3212976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3"/>
            <a:endCxn id="5" idx="1"/>
          </p:cNvCxnSpPr>
          <p:nvPr/>
        </p:nvCxnSpPr>
        <p:spPr>
          <a:xfrm>
            <a:off x="3851920" y="3717032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67944" y="39330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3648" y="5085184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instance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5085184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3923928" y="5589240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39952" y="58052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2259504" y="4328960"/>
            <a:ext cx="484632" cy="61220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449452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생</a:t>
            </a:r>
            <a:r>
              <a:rPr lang="ko-KR" altLang="en-US"/>
              <a:t>성</a:t>
            </a:r>
          </a:p>
        </p:txBody>
      </p:sp>
      <p:cxnSp>
        <p:nvCxnSpPr>
          <p:cNvPr id="14" name="직선 화살표 연결선 13"/>
          <p:cNvCxnSpPr>
            <a:stCxn id="9" idx="0"/>
            <a:endCxn id="5" idx="2"/>
          </p:cNvCxnSpPr>
          <p:nvPr/>
        </p:nvCxnSpPr>
        <p:spPr>
          <a:xfrm flipV="1">
            <a:off x="7056276" y="422108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08304" y="449452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Scope(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생성시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가진 속성들만 각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생성시 만들어짐</a:t>
            </a:r>
            <a:endParaRPr lang="en-US" altLang="ko-KR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149080"/>
            <a:ext cx="35814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 </a:t>
            </a:r>
            <a:r>
              <a:rPr lang="en-US" altLang="ko-KR" dirty="0" smtClean="0"/>
              <a:t>method </a:t>
            </a:r>
            <a:r>
              <a:rPr lang="ko-KR" altLang="en-US" dirty="0" smtClean="0"/>
              <a:t>속성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89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정의하면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내의 속성이 생성되고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를 생성시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속성들을 추가 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212976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96136" y="3212976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3"/>
            <a:endCxn id="5" idx="1"/>
          </p:cNvCxnSpPr>
          <p:nvPr/>
        </p:nvCxnSpPr>
        <p:spPr>
          <a:xfrm>
            <a:off x="3851920" y="3717032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67944" y="39330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3648" y="5085184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메소</a:t>
            </a:r>
            <a:r>
              <a:rPr lang="ko-KR" altLang="en-US" dirty="0" err="1">
                <a:solidFill>
                  <a:schemeClr val="tx1"/>
                </a:solidFill>
              </a:rPr>
              <a:t>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5085184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locals()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3923928" y="5589240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39952" y="58052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9" idx="0"/>
            <a:endCxn id="5" idx="2"/>
          </p:cNvCxnSpPr>
          <p:nvPr/>
        </p:nvCxnSpPr>
        <p:spPr>
          <a:xfrm flipV="1">
            <a:off x="7056276" y="4221088"/>
            <a:ext cx="0" cy="864096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6296" y="429882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Scope(</a:t>
            </a:r>
            <a:r>
              <a:rPr lang="ko-KR" altLang="en-US" sz="1200" dirty="0" smtClean="0"/>
              <a:t>참조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시 </a:t>
            </a:r>
            <a:r>
              <a:rPr lang="ko-KR" altLang="en-US" sz="1200" dirty="0" err="1" smtClean="0"/>
              <a:t>확장자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클래스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인스턴스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표시</a:t>
            </a:r>
            <a:endParaRPr lang="ko-KR" altLang="en-US" sz="1200" dirty="0"/>
          </a:p>
        </p:txBody>
      </p:sp>
      <p:sp>
        <p:nvSpPr>
          <p:cNvPr id="13" name="아래쪽 화살표 12"/>
          <p:cNvSpPr/>
          <p:nvPr/>
        </p:nvSpPr>
        <p:spPr>
          <a:xfrm rot="10800000">
            <a:off x="2360721" y="4302388"/>
            <a:ext cx="484632" cy="642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131434" y="44391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삽입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는 함수와 동일한 영역을 가지므로 </a:t>
            </a:r>
            <a:r>
              <a:rPr lang="en-US" altLang="ko-KR" dirty="0" err="1" smtClean="0"/>
              <a:t>getPerson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내의 </a:t>
            </a:r>
            <a:r>
              <a:rPr lang="en-US" altLang="ko-KR" dirty="0" err="1" smtClean="0"/>
              <a:t>var_mt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지정하면 별도의 영역으로 관리</a:t>
            </a:r>
            <a:endParaRPr lang="en-US" altLang="ko-KR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84984"/>
            <a:ext cx="74771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자식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9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관리 기준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class </a:t>
            </a:r>
            <a:r>
              <a:rPr lang="ko-KR" altLang="en-US" dirty="0" smtClean="0"/>
              <a:t>별로 별도의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관리되고 있음</a:t>
            </a:r>
            <a:endParaRPr lang="en-US" altLang="ko-KR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708920"/>
            <a:ext cx="55054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상속관계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 </a:t>
            </a:r>
            <a:r>
              <a:rPr lang="ko-KR" altLang="en-US" dirty="0" smtClean="0"/>
              <a:t>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 등 네임스페이스 관리를 </a:t>
            </a:r>
            <a:r>
              <a:rPr lang="en-US" altLang="ko-KR" dirty="0"/>
              <a:t>l</a:t>
            </a:r>
            <a:r>
              <a:rPr lang="en-US" altLang="ko-KR" dirty="0" smtClean="0"/>
              <a:t>ist</a:t>
            </a:r>
            <a:r>
              <a:rPr lang="ko-KR" altLang="en-US" dirty="0" smtClean="0"/>
              <a:t>로 표시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: </a:t>
            </a:r>
            <a:r>
              <a:rPr lang="ko-KR" altLang="en-US" dirty="0" smtClean="0"/>
              <a:t>객체 네임스페이스를 관리 사전으로 표시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2564904"/>
            <a:ext cx="410445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&gt;&gt;&gt;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() </a:t>
            </a:r>
          </a:p>
          <a:p>
            <a:r>
              <a:rPr lang="en-US" altLang="ko-KR" dirty="0" smtClean="0"/>
              <a:t>&gt;&gt;&gt;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403648" y="4797152"/>
            <a:ext cx="410445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&gt;&gt;&gt;</a:t>
            </a:r>
            <a:r>
              <a:rPr lang="ko-KR" altLang="en-US" dirty="0" smtClean="0"/>
              <a:t>객체이름</a:t>
            </a:r>
            <a:r>
              <a:rPr lang="en-US" altLang="ko-KR" dirty="0" smtClean="0"/>
              <a:t>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</a:p>
          <a:p>
            <a:r>
              <a:rPr lang="en-US" altLang="ko-KR" dirty="0" smtClean="0"/>
              <a:t>&gt;&gt;&gt;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parent class/child class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class </a:t>
            </a:r>
            <a:r>
              <a:rPr lang="ko-KR" altLang="en-US" dirty="0" smtClean="0"/>
              <a:t>별로 별도의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관리되고 있음</a:t>
            </a:r>
            <a:endParaRPr lang="en-US" altLang="ko-K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4944"/>
            <a:ext cx="44196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내장타입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내장타입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dict</a:t>
            </a:r>
            <a:r>
              <a:rPr lang="en-US" altLang="ko-KR" dirty="0"/>
              <a:t>__ </a:t>
            </a:r>
            <a:r>
              <a:rPr lang="ko-KR" altLang="en-US" dirty="0" err="1"/>
              <a:t>미존재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내장 클래스로 생성한 </a:t>
            </a:r>
            <a:r>
              <a:rPr lang="ko-KR" altLang="en-US" dirty="0" err="1"/>
              <a:t>인스턴스는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dict</a:t>
            </a:r>
            <a:r>
              <a:rPr lang="en-US" altLang="ko-KR" dirty="0"/>
              <a:t>__</a:t>
            </a:r>
            <a:r>
              <a:rPr lang="ko-KR" altLang="en-US" dirty="0"/>
              <a:t>를 별도로 관리하지 않음 </a:t>
            </a:r>
            <a:endParaRPr lang="en-US" altLang="ko-K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5981700" cy="387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별의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 별도의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이 존재하지 않음</a:t>
            </a:r>
            <a:endParaRPr lang="en-US" altLang="ko-KR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3068960"/>
            <a:ext cx="575310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문자</a:t>
            </a:r>
            <a:r>
              <a:rPr lang="ko-KR" altLang="en-US" dirty="0"/>
              <a:t>열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별의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 별도의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이 존재하지 않음</a:t>
            </a:r>
            <a:endParaRPr lang="en-US" altLang="ko-KR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0968"/>
            <a:ext cx="5705475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list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별의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 별도의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이 존재하지 않음</a:t>
            </a:r>
            <a:endParaRPr lang="en-US" altLang="ko-KR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63" y="3068960"/>
            <a:ext cx="5915025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별의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 별도의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이 존재하지 않음</a:t>
            </a:r>
            <a:endParaRPr lang="en-US" altLang="ko-KR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581025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6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상속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를 상속하는 사용자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r>
              <a:rPr lang="ko-KR" altLang="en-US" dirty="0" smtClean="0"/>
              <a:t>가 만들어짐</a:t>
            </a:r>
            <a:endParaRPr lang="en-US" altLang="ko-KR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84984"/>
            <a:ext cx="367240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상속 </a:t>
            </a:r>
            <a:r>
              <a:rPr lang="en-US" altLang="ko-KR" dirty="0" smtClean="0"/>
              <a:t>: list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799"/>
            <a:ext cx="8229600" cy="1819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list class</a:t>
            </a:r>
            <a:r>
              <a:rPr lang="ko-KR" altLang="en-US" dirty="0" smtClean="0"/>
              <a:t>를 상속하는 사용자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r>
              <a:rPr lang="ko-KR" altLang="en-US" dirty="0" smtClean="0"/>
              <a:t>가 만들어지고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오버라이딩해서</a:t>
            </a:r>
            <a:r>
              <a:rPr lang="ko-KR" altLang="en-US" dirty="0" smtClean="0"/>
              <a:t> 내부적으로 검색이 가능하도록 </a:t>
            </a:r>
            <a:r>
              <a:rPr lang="ko-KR" altLang="en-US" dirty="0" err="1" smtClean="0"/>
              <a:t>만듬</a:t>
            </a:r>
            <a:endParaRPr lang="en-US" altLang="ko-KR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17032"/>
            <a:ext cx="3614539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123728" y="4509120"/>
            <a:ext cx="3024336" cy="4937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56176" y="4221088"/>
            <a:ext cx="223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에 할당된 것이 </a:t>
            </a:r>
            <a:r>
              <a:rPr lang="en-US" altLang="ko-KR" dirty="0" smtClean="0"/>
              <a:t>list</a:t>
            </a:r>
            <a:r>
              <a:rPr lang="ko-KR" altLang="en-US" dirty="0"/>
              <a:t> </a:t>
            </a:r>
            <a:r>
              <a:rPr lang="ko-KR" altLang="en-US" dirty="0" smtClean="0"/>
              <a:t>객체이므로 정확히 명기해줘야 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2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Runtime </a:t>
            </a:r>
            <a:r>
              <a:rPr lang="ko-KR" altLang="en-US" dirty="0" smtClean="0"/>
              <a:t>속성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20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908720"/>
            <a:ext cx="6477000" cy="4958680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>Module</a:t>
            </a:r>
            <a:br>
              <a:rPr lang="en-US" altLang="ko-KR" sz="5400" dirty="0" smtClean="0"/>
            </a:br>
            <a:r>
              <a:rPr lang="en-US" altLang="ko-KR" sz="5400" dirty="0" smtClean="0"/>
              <a:t>Namespace </a:t>
            </a:r>
            <a:br>
              <a:rPr lang="en-US" altLang="ko-KR" sz="5400" dirty="0" smtClean="0"/>
            </a:br>
            <a:r>
              <a:rPr lang="ko-KR" altLang="en-US" sz="5400" dirty="0" smtClean="0"/>
              <a:t>관리 규칙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834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class/instance </a:t>
            </a:r>
            <a:r>
              <a:rPr lang="ko-KR" altLang="en-US" dirty="0" smtClean="0"/>
              <a:t>속성 관리 기준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799"/>
            <a:ext cx="8229600" cy="1584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class/</a:t>
            </a:r>
            <a:r>
              <a:rPr lang="en-US" altLang="ko-KR" dirty="0" err="1" smtClean="0"/>
              <a:t>instace</a:t>
            </a:r>
            <a:r>
              <a:rPr lang="ko-KR" altLang="en-US" dirty="0" smtClean="0"/>
              <a:t>는 별도의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속성관리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가 존재해서 실시간으로 추가나 삭제 등이 가능</a:t>
            </a:r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068960"/>
            <a:ext cx="6337300" cy="32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class/instance runtime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799"/>
            <a:ext cx="8229600" cy="1080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class/</a:t>
            </a:r>
            <a:r>
              <a:rPr lang="en-US" altLang="ko-KR" dirty="0" err="1" smtClean="0"/>
              <a:t>instace</a:t>
            </a:r>
            <a:r>
              <a:rPr lang="ko-KR" altLang="en-US" dirty="0" smtClean="0"/>
              <a:t>는 열려있어 내부에 속성이나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runtime</a:t>
            </a:r>
            <a:r>
              <a:rPr lang="ko-KR" altLang="en-US" dirty="0" smtClean="0"/>
              <a:t>에 추가해서 처리 가능 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02" y="3212976"/>
            <a:ext cx="5648325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Global </a:t>
            </a:r>
            <a:r>
              <a:rPr lang="ko-KR" altLang="en-US" dirty="0" smtClean="0"/>
              <a:t>변수 참조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class : global </a:t>
            </a:r>
            <a:r>
              <a:rPr lang="ko-KR" altLang="en-US" dirty="0" smtClean="0"/>
              <a:t>변수 참조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class 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변수를 사용하면 함수처럼 사용할 수 있음</a:t>
            </a:r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40" y="3212976"/>
            <a:ext cx="5781675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class : class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class 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속성은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내부의 로컬처럼 인식되어 처리 됨 </a:t>
            </a:r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93" y="2996952"/>
            <a:ext cx="5328592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1600" y="3212976"/>
            <a:ext cx="7867600" cy="2654424"/>
          </a:xfrm>
        </p:spPr>
        <p:txBody>
          <a:bodyPr>
            <a:noAutofit/>
          </a:bodyPr>
          <a:lstStyle/>
          <a:p>
            <a:pPr algn="r"/>
            <a:r>
              <a:rPr lang="en-US" altLang="ko-KR" sz="6000" dirty="0" smtClean="0"/>
              <a:t>class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namespace </a:t>
            </a:r>
            <a:br>
              <a:rPr lang="en-US" altLang="ko-KR" sz="6000" dirty="0" smtClean="0"/>
            </a:br>
            <a:r>
              <a:rPr lang="en-US" altLang="ko-KR" sz="6000" dirty="0" smtClean="0"/>
              <a:t>(__slot__)</a:t>
            </a:r>
            <a:br>
              <a:rPr lang="en-US" altLang="ko-KR" sz="6000" dirty="0" smtClean="0"/>
            </a:br>
            <a:r>
              <a:rPr lang="ko-KR" altLang="en-US" sz="6000" dirty="0" smtClean="0"/>
              <a:t>관리기준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__slots__ </a:t>
            </a:r>
            <a:r>
              <a:rPr lang="ko-KR" altLang="en-US" dirty="0" smtClean="0"/>
              <a:t>이해하</a:t>
            </a:r>
            <a:r>
              <a:rPr lang="ko-KR" altLang="en-US" dirty="0"/>
              <a:t>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5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__slots__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 smtClean="0">
                <a:latin typeface="+mn-ea"/>
              </a:rPr>
              <a:t> __slots__</a:t>
            </a:r>
            <a:r>
              <a:rPr lang="ko-KR" altLang="en-US" sz="2800" dirty="0" smtClean="0">
                <a:latin typeface="+mn-ea"/>
              </a:rPr>
              <a:t>을 사용할 경우 </a:t>
            </a:r>
            <a:r>
              <a:rPr lang="en-US" altLang="ko-KR" sz="2800" dirty="0" smtClean="0">
                <a:latin typeface="+mn-ea"/>
              </a:rPr>
              <a:t>__</a:t>
            </a:r>
            <a:r>
              <a:rPr lang="en-US" altLang="ko-KR" sz="2800" dirty="0" err="1" smtClean="0">
                <a:latin typeface="+mn-ea"/>
              </a:rPr>
              <a:t>dict</a:t>
            </a:r>
            <a:r>
              <a:rPr lang="ko-KR" altLang="en-US" sz="2800" dirty="0" smtClean="0">
                <a:latin typeface="+mn-ea"/>
              </a:rPr>
              <a:t>으로 구성한 경우보다 실제 객체들이 적게 발생함</a:t>
            </a:r>
            <a:r>
              <a:rPr lang="en-US" altLang="ko-KR" sz="2800" dirty="0" smtClean="0">
                <a:latin typeface="+mn-ea"/>
              </a:rPr>
              <a:t>. </a:t>
            </a:r>
            <a:r>
              <a:rPr lang="ko-KR" altLang="en-US" sz="2800" dirty="0" smtClean="0">
                <a:latin typeface="+mn-ea"/>
              </a:rPr>
              <a:t>대신에 대량으로 생성되는 객체의 메모리 절약을 위한 경우에만 사용하는 것을 권고함</a:t>
            </a:r>
            <a:endParaRPr lang="en-US" altLang="ko-KR" sz="28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8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 smtClean="0">
                <a:latin typeface="+mn-ea"/>
              </a:rPr>
              <a:t>비교 검증한 사례 </a:t>
            </a:r>
            <a:r>
              <a:rPr lang="en-US" altLang="ko-KR" sz="2800" dirty="0" smtClean="0">
                <a:latin typeface="+mn-ea"/>
              </a:rPr>
              <a:t>:</a:t>
            </a:r>
            <a:endParaRPr lang="en-US" altLang="ko-KR" sz="28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http://dev.svetlyak.ru/using-slots-for-optimisation-in-python-en/</a:t>
            </a:r>
            <a:endParaRPr lang="en-US" altLang="ko-KR" sz="1800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68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__slots__</a:t>
            </a:r>
            <a:r>
              <a:rPr lang="ko-KR" altLang="en-US" dirty="0" smtClean="0"/>
              <a:t> </a:t>
            </a:r>
            <a:r>
              <a:rPr lang="en-US" altLang="ko-KR" dirty="0" smtClean="0"/>
              <a:t>: tuple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 smtClean="0">
                <a:latin typeface="+mn-ea"/>
              </a:rPr>
              <a:t> __slots__</a:t>
            </a:r>
            <a:r>
              <a:rPr lang="ko-KR" altLang="en-US" sz="2800" dirty="0" smtClean="0">
                <a:latin typeface="+mn-ea"/>
              </a:rPr>
              <a:t>은 </a:t>
            </a:r>
            <a:r>
              <a:rPr lang="en-US" altLang="ko-KR" sz="2800" dirty="0" smtClean="0">
                <a:latin typeface="+mn-ea"/>
              </a:rPr>
              <a:t>tuple</a:t>
            </a:r>
            <a:r>
              <a:rPr lang="ko-KR" altLang="en-US" sz="2800" dirty="0" smtClean="0">
                <a:latin typeface="+mn-ea"/>
              </a:rPr>
              <a:t>로 보관해서 </a:t>
            </a:r>
            <a:r>
              <a:rPr lang="ko-KR" altLang="en-US" sz="2800" dirty="0" err="1" smtClean="0">
                <a:latin typeface="+mn-ea"/>
              </a:rPr>
              <a:t>인스턴스를</a:t>
            </a:r>
            <a:r>
              <a:rPr lang="ko-KR" altLang="en-US" sz="2800" dirty="0" smtClean="0">
                <a:latin typeface="+mn-ea"/>
              </a:rPr>
              <a:t> 생성한다</a:t>
            </a:r>
            <a:r>
              <a:rPr lang="en-US" altLang="ko-KR" sz="2800" dirty="0" smtClean="0">
                <a:latin typeface="+mn-ea"/>
              </a:rPr>
              <a:t>.  </a:t>
            </a:r>
            <a:r>
              <a:rPr lang="ko-KR" altLang="en-US" sz="2800" dirty="0" err="1" smtClean="0">
                <a:latin typeface="+mn-ea"/>
              </a:rPr>
              <a:t>인스턴스에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__</a:t>
            </a:r>
            <a:r>
              <a:rPr lang="en-US" altLang="ko-KR" sz="2800" dirty="0" err="1" smtClean="0">
                <a:latin typeface="+mn-ea"/>
              </a:rPr>
              <a:t>dict</a:t>
            </a:r>
            <a:r>
              <a:rPr lang="en-US" altLang="ko-KR" sz="2800" dirty="0" smtClean="0">
                <a:latin typeface="+mn-ea"/>
              </a:rPr>
              <a:t>__ </a:t>
            </a:r>
            <a:r>
              <a:rPr lang="ko-KR" altLang="en-US" sz="2800" dirty="0" smtClean="0">
                <a:latin typeface="+mn-ea"/>
              </a:rPr>
              <a:t>가 사라짐 </a:t>
            </a:r>
            <a:endParaRPr lang="en-US" altLang="ko-KR" sz="2800" dirty="0" smtClean="0">
              <a:latin typeface="+mn-ea"/>
            </a:endParaRP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29000"/>
            <a:ext cx="396044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__slots__: list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 smtClean="0">
                <a:latin typeface="+mn-ea"/>
              </a:rPr>
              <a:t> __slots__</a:t>
            </a:r>
            <a:r>
              <a:rPr lang="ko-KR" altLang="en-US" sz="2800" dirty="0" smtClean="0">
                <a:latin typeface="+mn-ea"/>
              </a:rPr>
              <a:t>으로 </a:t>
            </a:r>
            <a:r>
              <a:rPr lang="ko-KR" altLang="en-US" sz="2800" dirty="0" err="1" smtClean="0">
                <a:latin typeface="+mn-ea"/>
              </a:rPr>
              <a:t>인스턴스</a:t>
            </a:r>
            <a:r>
              <a:rPr lang="ko-KR" altLang="en-US" sz="2800" dirty="0" smtClean="0">
                <a:latin typeface="+mn-ea"/>
              </a:rPr>
              <a:t> 생성 변수를 제약해서 사용하기 </a:t>
            </a:r>
            <a:endParaRPr lang="en-US" altLang="ko-KR" sz="2800" dirty="0" smtClean="0">
              <a:latin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12976"/>
            <a:ext cx="4752528" cy="310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모듈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__slots__ </a:t>
            </a:r>
            <a:r>
              <a:rPr lang="ko-KR" altLang="en-US" dirty="0" smtClean="0"/>
              <a:t>제약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__slots__: runtime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 smtClean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 </a:t>
            </a:r>
            <a:r>
              <a:rPr lang="ko-KR" altLang="en-US" sz="2800" dirty="0" err="1" smtClean="0">
                <a:latin typeface="+mn-ea"/>
              </a:rPr>
              <a:t>인스턴스에</a:t>
            </a:r>
            <a:r>
              <a:rPr lang="ko-KR" altLang="en-US" sz="2800" dirty="0" smtClean="0">
                <a:latin typeface="+mn-ea"/>
              </a:rPr>
              <a:t> 실시간으로 추가 시에도 에러가 발생함 </a:t>
            </a:r>
            <a:endParaRPr lang="en-US" altLang="ko-KR" sz="2800" dirty="0" smtClean="0">
              <a:latin typeface="+mn-ea"/>
            </a:endParaRP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36912"/>
            <a:ext cx="5619750" cy="395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6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__slots__: </a:t>
            </a:r>
            <a:r>
              <a:rPr lang="ko-KR" altLang="en-US" dirty="0" smtClean="0"/>
              <a:t>생성시 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 smtClean="0">
                <a:latin typeface="+mn-ea"/>
              </a:rPr>
              <a:t> __slots__</a:t>
            </a:r>
            <a:r>
              <a:rPr lang="ko-KR" altLang="en-US" sz="2800" dirty="0" smtClean="0">
                <a:latin typeface="+mn-ea"/>
              </a:rPr>
              <a:t>으로 </a:t>
            </a:r>
            <a:r>
              <a:rPr lang="ko-KR" altLang="en-US" sz="2800" dirty="0" err="1" smtClean="0">
                <a:latin typeface="+mn-ea"/>
              </a:rPr>
              <a:t>인스턴스</a:t>
            </a:r>
            <a:r>
              <a:rPr lang="ko-KR" altLang="en-US" sz="2800" dirty="0" smtClean="0">
                <a:latin typeface="+mn-ea"/>
              </a:rPr>
              <a:t> 생성 변수를 제약하므로 없는 것을 생성시 </a:t>
            </a:r>
            <a:r>
              <a:rPr lang="ko-KR" altLang="en-US" sz="2800" dirty="0" err="1" smtClean="0">
                <a:latin typeface="+mn-ea"/>
              </a:rPr>
              <a:t>에러처리됨</a:t>
            </a:r>
            <a:endParaRPr lang="en-US" altLang="ko-KR" sz="2800" dirty="0" smtClean="0">
              <a:latin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24944"/>
            <a:ext cx="5848350" cy="351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__slots__</a:t>
            </a:r>
            <a:r>
              <a:rPr lang="ko-KR" altLang="en-US" dirty="0"/>
              <a:t> </a:t>
            </a:r>
            <a:r>
              <a:rPr lang="en-US" altLang="ko-KR" dirty="0" smtClean="0"/>
              <a:t>: 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미생성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 smtClean="0">
                <a:latin typeface="+mn-ea"/>
              </a:rPr>
              <a:t> __slots__</a:t>
            </a:r>
            <a:r>
              <a:rPr lang="ko-KR" altLang="en-US" sz="2800" dirty="0" smtClean="0">
                <a:latin typeface="+mn-ea"/>
              </a:rPr>
              <a:t>으로 </a:t>
            </a:r>
            <a:r>
              <a:rPr lang="ko-KR" altLang="en-US" sz="2800" dirty="0" err="1" smtClean="0">
                <a:latin typeface="+mn-ea"/>
              </a:rPr>
              <a:t>인스턴스</a:t>
            </a:r>
            <a:r>
              <a:rPr lang="ko-KR" altLang="en-US" sz="2800" dirty="0" smtClean="0">
                <a:latin typeface="+mn-ea"/>
              </a:rPr>
              <a:t> 생성하면 </a:t>
            </a:r>
            <a:r>
              <a:rPr lang="en-US" altLang="ko-KR" sz="2800" dirty="0" smtClean="0">
                <a:latin typeface="+mn-ea"/>
              </a:rPr>
              <a:t>__</a:t>
            </a:r>
            <a:r>
              <a:rPr lang="en-US" altLang="ko-KR" sz="2800" dirty="0" err="1" smtClean="0">
                <a:latin typeface="+mn-ea"/>
              </a:rPr>
              <a:t>dict</a:t>
            </a:r>
            <a:r>
              <a:rPr lang="en-US" altLang="ko-KR" sz="2800" dirty="0" smtClean="0">
                <a:latin typeface="+mn-ea"/>
              </a:rPr>
              <a:t>__</a:t>
            </a:r>
            <a:r>
              <a:rPr lang="ko-KR" altLang="en-US" sz="2800" dirty="0" smtClean="0">
                <a:latin typeface="+mn-ea"/>
              </a:rPr>
              <a:t>가 제외되고 </a:t>
            </a:r>
            <a:r>
              <a:rPr lang="en-US" altLang="ko-KR" sz="2800" dirty="0" smtClean="0">
                <a:latin typeface="+mn-ea"/>
              </a:rPr>
              <a:t>__slots__</a:t>
            </a:r>
            <a:r>
              <a:rPr lang="ko-KR" altLang="en-US" sz="2800" dirty="0" smtClean="0">
                <a:latin typeface="+mn-ea"/>
              </a:rPr>
              <a:t>에 </a:t>
            </a:r>
            <a:r>
              <a:rPr lang="ko-KR" altLang="en-US" sz="2800" dirty="0" err="1" smtClean="0">
                <a:latin typeface="+mn-ea"/>
              </a:rPr>
              <a:t>인스턴스</a:t>
            </a:r>
            <a:r>
              <a:rPr lang="ko-KR" altLang="en-US" sz="2800" dirty="0" smtClean="0">
                <a:latin typeface="+mn-ea"/>
              </a:rPr>
              <a:t> 정보를 관리 </a:t>
            </a:r>
            <a:endParaRPr lang="en-US" altLang="ko-KR" sz="2800" dirty="0" smtClean="0">
              <a:latin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80928"/>
            <a:ext cx="5791200" cy="377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__slots__</a:t>
            </a:r>
            <a:r>
              <a:rPr lang="ko-KR" altLang="en-US" dirty="0"/>
              <a:t> </a:t>
            </a:r>
            <a:r>
              <a:rPr lang="en-US" altLang="ko-KR" dirty="0" smtClean="0"/>
              <a:t>: 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r>
              <a:rPr lang="ko-KR" altLang="en-US" dirty="0"/>
              <a:t> </a:t>
            </a:r>
            <a:r>
              <a:rPr lang="ko-KR" altLang="en-US" dirty="0" smtClean="0"/>
              <a:t>강제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 smtClean="0">
                <a:latin typeface="+mn-ea"/>
              </a:rPr>
              <a:t> __slots__</a:t>
            </a:r>
            <a:r>
              <a:rPr lang="ko-KR" altLang="en-US" sz="2800" dirty="0" smtClean="0">
                <a:latin typeface="+mn-ea"/>
              </a:rPr>
              <a:t>에 </a:t>
            </a:r>
            <a:r>
              <a:rPr lang="en-US" altLang="ko-KR" sz="2800" dirty="0" smtClean="0">
                <a:latin typeface="+mn-ea"/>
              </a:rPr>
              <a:t>__</a:t>
            </a:r>
            <a:r>
              <a:rPr lang="en-US" altLang="ko-KR" sz="2800" dirty="0" err="1" smtClean="0">
                <a:latin typeface="+mn-ea"/>
              </a:rPr>
              <a:t>dict</a:t>
            </a:r>
            <a:r>
              <a:rPr lang="en-US" altLang="ko-KR" sz="2800" dirty="0" smtClean="0">
                <a:latin typeface="+mn-ea"/>
              </a:rPr>
              <a:t>__</a:t>
            </a:r>
            <a:r>
              <a:rPr lang="ko-KR" altLang="en-US" sz="2800" dirty="0" smtClean="0">
                <a:latin typeface="+mn-ea"/>
              </a:rPr>
              <a:t>를 정의해야 </a:t>
            </a:r>
            <a:r>
              <a:rPr lang="ko-KR" altLang="en-US" sz="2800" dirty="0" err="1" smtClean="0">
                <a:latin typeface="+mn-ea"/>
              </a:rPr>
              <a:t>인스턴스에서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__</a:t>
            </a:r>
            <a:r>
              <a:rPr lang="en-US" altLang="ko-KR" sz="2800" dirty="0" err="1" smtClean="0">
                <a:latin typeface="+mn-ea"/>
              </a:rPr>
              <a:t>dict</a:t>
            </a:r>
            <a:r>
              <a:rPr lang="en-US" altLang="ko-KR" sz="2800" dirty="0" smtClean="0">
                <a:latin typeface="+mn-ea"/>
              </a:rPr>
              <a:t>__</a:t>
            </a:r>
            <a:r>
              <a:rPr lang="ko-KR" altLang="en-US" sz="2800" dirty="0" smtClean="0">
                <a:latin typeface="+mn-ea"/>
              </a:rPr>
              <a:t>가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조회되지만 실제 내용이 없음 </a:t>
            </a:r>
            <a:endParaRPr lang="en-US" altLang="ko-KR" sz="2800" dirty="0" smtClean="0">
              <a:latin typeface="+mn-ea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4944"/>
            <a:ext cx="5328592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07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__slots__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class</a:t>
            </a:r>
            <a:r>
              <a:rPr lang="ko-KR" altLang="en-US" dirty="0"/>
              <a:t> </a:t>
            </a:r>
            <a:r>
              <a:rPr lang="ko-KR" altLang="en-US" dirty="0" smtClean="0"/>
              <a:t>내부 보관에는 제약이 없음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 err="1" smtClean="0">
                <a:latin typeface="+mn-ea"/>
              </a:rPr>
              <a:t>메소드는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class </a:t>
            </a:r>
            <a:r>
              <a:rPr lang="ko-KR" altLang="en-US" sz="2800" dirty="0" smtClean="0">
                <a:latin typeface="+mn-ea"/>
              </a:rPr>
              <a:t>내부에 보관하므로 제약이 없음</a:t>
            </a:r>
            <a:endParaRPr lang="en-US" altLang="ko-KR" sz="2800" dirty="0" smtClean="0">
              <a:latin typeface="+mn-ea"/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2896"/>
            <a:ext cx="5688631" cy="423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0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1600" y="3212976"/>
            <a:ext cx="7867600" cy="2654424"/>
          </a:xfrm>
        </p:spPr>
        <p:txBody>
          <a:bodyPr>
            <a:noAutofit/>
          </a:bodyPr>
          <a:lstStyle/>
          <a:p>
            <a:pPr algn="r"/>
            <a:r>
              <a:rPr lang="ko-KR" altLang="en-US" sz="6000" dirty="0" err="1" smtClean="0"/>
              <a:t>메소드에</a:t>
            </a:r>
            <a:r>
              <a:rPr lang="ko-KR" altLang="en-US" sz="6000" dirty="0" smtClean="0"/>
              <a:t> </a:t>
            </a:r>
            <a:r>
              <a:rPr lang="ko-KR" altLang="en-US" sz="6000" dirty="0" smtClean="0"/>
              <a:t>대한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namespace </a:t>
            </a:r>
            <a:br>
              <a:rPr lang="en-US" altLang="ko-KR" sz="6000" dirty="0" smtClean="0"/>
            </a:br>
            <a:r>
              <a:rPr lang="ko-KR" altLang="en-US" sz="6000" dirty="0" smtClean="0"/>
              <a:t>관리기준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접근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56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로컬변수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 함수 기준에 따라 네임스페이스를 관리하므로 </a:t>
            </a:r>
            <a:r>
              <a:rPr lang="ko-KR" altLang="en-US" dirty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내부에 정의된 이름은 로컬과 글로벌로만 인식하므로 클래스나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참조할 경우 명확히 한정자를 정의</a:t>
            </a:r>
            <a:endParaRPr lang="en-US" altLang="ko-KR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45024"/>
            <a:ext cx="641032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4459178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sz="1600" dirty="0" smtClean="0"/>
              <a:t>self.name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self</a:t>
            </a:r>
            <a:r>
              <a:rPr lang="ko-KR" altLang="en-US" sz="1600" dirty="0" smtClean="0"/>
              <a:t>라는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객체 한정자를 부여해서 </a:t>
            </a:r>
            <a:r>
              <a:rPr lang="ko-KR" altLang="en-US" sz="1600" dirty="0" err="1" smtClean="0"/>
              <a:t>인스턴스에서</a:t>
            </a:r>
            <a:r>
              <a:rPr lang="ko-KR" altLang="en-US" sz="1600" dirty="0" smtClean="0"/>
              <a:t> 있다는 것을 표시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60349</TotalTime>
  <Words>3818</Words>
  <Application>Microsoft Office PowerPoint</Application>
  <PresentationFormat>화면 슬라이드 쇼(4:3)</PresentationFormat>
  <Paragraphs>749</Paragraphs>
  <Slides>126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126</vt:i4>
      </vt:variant>
    </vt:vector>
  </HeadingPairs>
  <TitlesOfParts>
    <vt:vector size="127" baseType="lpstr">
      <vt:lpstr>가을</vt:lpstr>
      <vt:lpstr>Python Namespace  binding</vt:lpstr>
      <vt:lpstr> Namespace   </vt:lpstr>
      <vt:lpstr>Namespace</vt:lpstr>
      <vt:lpstr> namespace 란</vt:lpstr>
      <vt:lpstr>Namespace 관리 기준</vt:lpstr>
      <vt:lpstr>함수 : 함수와 객체 두영역 처리</vt:lpstr>
      <vt:lpstr>Namespace 확인하기</vt:lpstr>
      <vt:lpstr>Module Namespace  관리 규칙 </vt:lpstr>
      <vt:lpstr>모듈 namespace</vt:lpstr>
      <vt:lpstr> 모듈 namespace 관리</vt:lpstr>
      <vt:lpstr>모듈 단위의 global영역</vt:lpstr>
      <vt:lpstr>Namespace : __dict__</vt:lpstr>
      <vt:lpstr>변수 규칙</vt:lpstr>
      <vt:lpstr>Variable 할당 규칙</vt:lpstr>
      <vt:lpstr>참조변수에 반복 할당 </vt:lpstr>
      <vt:lpstr>식별자 충돌</vt:lpstr>
      <vt:lpstr>식별자 충돌</vt:lpstr>
      <vt:lpstr> 함수정의 명과 변수명 충돌</vt:lpstr>
      <vt:lpstr>function Namespace  관리 규칙 </vt:lpstr>
      <vt:lpstr>Namespace : 함수</vt:lpstr>
      <vt:lpstr>function Namespace 흐름</vt:lpstr>
      <vt:lpstr>Namespace : 함수  기준예시</vt:lpstr>
      <vt:lpstr>함수 : object namespace 사용</vt:lpstr>
      <vt:lpstr>Global/local</vt:lpstr>
      <vt:lpstr>지역변수와 전역변수</vt:lpstr>
      <vt:lpstr>참조변수 : local 영역</vt:lpstr>
      <vt:lpstr>지역변수와 전역변수 예시 1</vt:lpstr>
      <vt:lpstr>지역변수와 전역변수 예시 2</vt:lpstr>
      <vt:lpstr> global 키워드 </vt:lpstr>
      <vt:lpstr> global 변수 참조는 가능</vt:lpstr>
      <vt:lpstr> global immutable 갱신 오류</vt:lpstr>
      <vt:lpstr> global immutuable 변수</vt:lpstr>
      <vt:lpstr> global 변수 : mutable</vt:lpstr>
      <vt:lpstr> nonlocal(3버전)</vt:lpstr>
      <vt:lpstr>Nonlocal를 사용하는 이유</vt:lpstr>
      <vt:lpstr>외부함수 변수: 표현식사용시 에러</vt:lpstr>
      <vt:lpstr>외부함수 변수: 표현식 사용 방식</vt:lpstr>
      <vt:lpstr>파라미터 : local 변수</vt:lpstr>
      <vt:lpstr>파라미터 관리 규칙</vt:lpstr>
      <vt:lpstr>파라미터에 대한 타입 체크</vt:lpstr>
      <vt:lpstr>파라미터는 이름별 처리</vt:lpstr>
      <vt:lpstr>가변 파라미터 처리</vt:lpstr>
      <vt:lpstr>Runtime에 로컬변수</vt:lpstr>
      <vt:lpstr>인자에서 unpack 처리</vt:lpstr>
      <vt:lpstr>Class Namespace  관리 규칙 </vt:lpstr>
      <vt:lpstr> class 구조</vt:lpstr>
      <vt:lpstr>Namespace에 따른 검색흐름</vt:lpstr>
      <vt:lpstr>Class &amp; instance scope</vt:lpstr>
      <vt:lpstr>클래스와 메소드 내부 역할</vt:lpstr>
      <vt:lpstr>Binding class/instance variable</vt:lpstr>
      <vt:lpstr>Class variable는 공유된 변수</vt:lpstr>
      <vt:lpstr>Binding variable : mangling</vt:lpstr>
      <vt:lpstr>Class 내부 구조</vt:lpstr>
      <vt:lpstr> class 내부 구조</vt:lpstr>
      <vt:lpstr> class 내부 구조 예시</vt:lpstr>
      <vt:lpstr> 파이썬 클래스 구조</vt:lpstr>
      <vt:lpstr> 파이썬 클래스 구조 보기</vt:lpstr>
      <vt:lpstr> class 속성 관리</vt:lpstr>
      <vt:lpstr>클래스 namespace </vt:lpstr>
      <vt:lpstr>클래스 namespace 예시 </vt:lpstr>
      <vt:lpstr> instance 속성 관리</vt:lpstr>
      <vt:lpstr>instance namespace </vt:lpstr>
      <vt:lpstr>인스턴스 namespace 예시 </vt:lpstr>
      <vt:lpstr> method 속성 관리</vt:lpstr>
      <vt:lpstr>method namespace </vt:lpstr>
      <vt:lpstr>인스턴스 namespace 예시 </vt:lpstr>
      <vt:lpstr>자식 Class 내부 구조</vt:lpstr>
      <vt:lpstr> class 별 __dict__ 관리 기준</vt:lpstr>
      <vt:lpstr>상속관계 class 내부 구조</vt:lpstr>
      <vt:lpstr> parent class/child class</vt:lpstr>
      <vt:lpstr>내장타입</vt:lpstr>
      <vt:lpstr>내장타입 : __dict__ 미존재</vt:lpstr>
      <vt:lpstr> 숫자 class</vt:lpstr>
      <vt:lpstr> 문자열 class</vt:lpstr>
      <vt:lpstr> list class</vt:lpstr>
      <vt:lpstr> dict class</vt:lpstr>
      <vt:lpstr> 내장 class를 상속 : int</vt:lpstr>
      <vt:lpstr> 내장 class를 상속 : list</vt:lpstr>
      <vt:lpstr>Runtime 속성 추가</vt:lpstr>
      <vt:lpstr> class/instance 속성 관리 기준</vt:lpstr>
      <vt:lpstr> class/instance runtime 처리</vt:lpstr>
      <vt:lpstr>Global 변수 참조</vt:lpstr>
      <vt:lpstr> class : global 변수 참조 </vt:lpstr>
      <vt:lpstr> class : class 속성(변수) 사용</vt:lpstr>
      <vt:lpstr>class namespace  (__slot__) 관리기준 </vt:lpstr>
      <vt:lpstr>__slots__ 이해하기</vt:lpstr>
      <vt:lpstr> __slots__ : 사용하는 이유</vt:lpstr>
      <vt:lpstr> __slots__ : tuple 처리</vt:lpstr>
      <vt:lpstr> __slots__: list처리</vt:lpstr>
      <vt:lpstr>__slots__ 제약</vt:lpstr>
      <vt:lpstr> __slots__: runtime 추가</vt:lpstr>
      <vt:lpstr> __slots__: 생성시 오류</vt:lpstr>
      <vt:lpstr> __slots__ : __dict__가 미생성</vt:lpstr>
      <vt:lpstr> __slots__ : __dict__ 강제 생성</vt:lpstr>
      <vt:lpstr>__slots__ 메소드 제약</vt:lpstr>
      <vt:lpstr> class 내부 보관에는 제약이 없음</vt:lpstr>
      <vt:lpstr>메소드에 대한 namespace  관리기준 </vt:lpstr>
      <vt:lpstr>메소드 namespace 접근 방식</vt:lpstr>
      <vt:lpstr> 메소드 로컬변수</vt:lpstr>
      <vt:lpstr> 메소드 글로벌 변수</vt:lpstr>
      <vt:lpstr>함수/메소드 구별</vt:lpstr>
      <vt:lpstr>함수 와 메소드 구별 </vt:lpstr>
      <vt:lpstr>외부 함수를 내부 메소드화</vt:lpstr>
      <vt:lpstr> class 내의 속성을 항상 추가</vt:lpstr>
      <vt:lpstr>Binding method</vt:lpstr>
      <vt:lpstr>Binding instance</vt:lpstr>
      <vt:lpstr>함수 와 메소드 구별 </vt:lpstr>
      <vt:lpstr>클래스와 메소드 내부 역할</vt:lpstr>
      <vt:lpstr>Method bound 방식</vt:lpstr>
      <vt:lpstr>Binding instance: function</vt:lpstr>
      <vt:lpstr>메소드는 꼭 한정자 처리</vt:lpstr>
      <vt:lpstr> 한정자없이 메소드 호출 에러</vt:lpstr>
      <vt:lpstr> 한정자.메소드 호출 </vt:lpstr>
      <vt:lpstr>Descriptor 이용한 변수 처리하기 </vt:lpstr>
      <vt:lpstr>Descriptor protocol</vt:lpstr>
      <vt:lpstr>Descriptor란 </vt:lpstr>
      <vt:lpstr>Descriptor 메소드 정의</vt:lpstr>
      <vt:lpstr>Descriptor</vt:lpstr>
      <vt:lpstr>Binding decriptor</vt:lpstr>
      <vt:lpstr>Descriptor 처리 방식 </vt:lpstr>
      <vt:lpstr>처리절차: 1.Descriptor 정의</vt:lpstr>
      <vt:lpstr>처리절차 : 2. 세부 정의 및 실행</vt:lpstr>
      <vt:lpstr>Descriptor 실행 구조</vt:lpstr>
      <vt:lpstr>Descriptor 실행 구조 :흐름 1</vt:lpstr>
      <vt:lpstr>Descriptor 실행 구조 :흐름 2</vt:lpstr>
      <vt:lpstr>Descriptor 실행 구조 :흐름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689</cp:revision>
  <dcterms:created xsi:type="dcterms:W3CDTF">2015-12-01T07:34:30Z</dcterms:created>
  <dcterms:modified xsi:type="dcterms:W3CDTF">2017-01-07T06:56:33Z</dcterms:modified>
</cp:coreProperties>
</file>