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126"/>
  </p:notesMasterIdLst>
  <p:sldIdLst>
    <p:sldId id="256" r:id="rId2"/>
    <p:sldId id="1250" r:id="rId3"/>
    <p:sldId id="1137" r:id="rId4"/>
    <p:sldId id="1136" r:id="rId5"/>
    <p:sldId id="1035" r:id="rId6"/>
    <p:sldId id="1132" r:id="rId7"/>
    <p:sldId id="1133" r:id="rId8"/>
    <p:sldId id="1134" r:id="rId9"/>
    <p:sldId id="748" r:id="rId10"/>
    <p:sldId id="1251" r:id="rId11"/>
    <p:sldId id="352" r:id="rId12"/>
    <p:sldId id="1256" r:id="rId13"/>
    <p:sldId id="1266" r:id="rId14"/>
    <p:sldId id="1265" r:id="rId15"/>
    <p:sldId id="1254" r:id="rId16"/>
    <p:sldId id="1257" r:id="rId17"/>
    <p:sldId id="1295" r:id="rId18"/>
    <p:sldId id="1297" r:id="rId19"/>
    <p:sldId id="1298" r:id="rId20"/>
    <p:sldId id="1299" r:id="rId21"/>
    <p:sldId id="1173" r:id="rId22"/>
    <p:sldId id="952" r:id="rId23"/>
    <p:sldId id="1260" r:id="rId24"/>
    <p:sldId id="1141" r:id="rId25"/>
    <p:sldId id="1267" r:id="rId26"/>
    <p:sldId id="1268" r:id="rId27"/>
    <p:sldId id="1261" r:id="rId28"/>
    <p:sldId id="1262" r:id="rId29"/>
    <p:sldId id="1263" r:id="rId30"/>
    <p:sldId id="1269" r:id="rId31"/>
    <p:sldId id="1259" r:id="rId32"/>
    <p:sldId id="1177" r:id="rId33"/>
    <p:sldId id="1149" r:id="rId34"/>
    <p:sldId id="1150" r:id="rId35"/>
    <p:sldId id="1283" r:id="rId36"/>
    <p:sldId id="1152" r:id="rId37"/>
    <p:sldId id="1284" r:id="rId38"/>
    <p:sldId id="1154" r:id="rId39"/>
    <p:sldId id="1285" r:id="rId40"/>
    <p:sldId id="1286" r:id="rId41"/>
    <p:sldId id="1287" r:id="rId42"/>
    <p:sldId id="1288" r:id="rId43"/>
    <p:sldId id="1155" r:id="rId44"/>
    <p:sldId id="967" r:id="rId45"/>
    <p:sldId id="1157" r:id="rId46"/>
    <p:sldId id="1291" r:id="rId47"/>
    <p:sldId id="1158" r:id="rId48"/>
    <p:sldId id="1292" r:id="rId49"/>
    <p:sldId id="1293" r:id="rId50"/>
    <p:sldId id="1179" r:id="rId51"/>
    <p:sldId id="1156" r:id="rId52"/>
    <p:sldId id="1180" r:id="rId53"/>
    <p:sldId id="1181" r:id="rId54"/>
    <p:sldId id="1182" r:id="rId55"/>
    <p:sldId id="1289" r:id="rId56"/>
    <p:sldId id="1184" r:id="rId57"/>
    <p:sldId id="1183" r:id="rId58"/>
    <p:sldId id="1185" r:id="rId59"/>
    <p:sldId id="1160" r:id="rId60"/>
    <p:sldId id="1290" r:id="rId61"/>
    <p:sldId id="1276" r:id="rId62"/>
    <p:sldId id="1270" r:id="rId63"/>
    <p:sldId id="1271" r:id="rId64"/>
    <p:sldId id="1272" r:id="rId65"/>
    <p:sldId id="1273" r:id="rId66"/>
    <p:sldId id="1274" r:id="rId67"/>
    <p:sldId id="1275" r:id="rId68"/>
    <p:sldId id="1186" r:id="rId69"/>
    <p:sldId id="1294" r:id="rId70"/>
    <p:sldId id="1187" r:id="rId71"/>
    <p:sldId id="1188" r:id="rId72"/>
    <p:sldId id="1189" r:id="rId73"/>
    <p:sldId id="1190" r:id="rId74"/>
    <p:sldId id="1191" r:id="rId75"/>
    <p:sldId id="1192" r:id="rId76"/>
    <p:sldId id="1193" r:id="rId77"/>
    <p:sldId id="1194" r:id="rId78"/>
    <p:sldId id="1195" r:id="rId79"/>
    <p:sldId id="1196" r:id="rId80"/>
    <p:sldId id="1197" r:id="rId81"/>
    <p:sldId id="1198" r:id="rId82"/>
    <p:sldId id="1199" r:id="rId83"/>
    <p:sldId id="1200" r:id="rId84"/>
    <p:sldId id="1201" r:id="rId85"/>
    <p:sldId id="1202" r:id="rId86"/>
    <p:sldId id="1203" r:id="rId87"/>
    <p:sldId id="1204" r:id="rId88"/>
    <p:sldId id="1205" r:id="rId89"/>
    <p:sldId id="1206" r:id="rId90"/>
    <p:sldId id="1207" r:id="rId91"/>
    <p:sldId id="1208" r:id="rId92"/>
    <p:sldId id="1209" r:id="rId93"/>
    <p:sldId id="1210" r:id="rId94"/>
    <p:sldId id="1211" r:id="rId95"/>
    <p:sldId id="1212" r:id="rId96"/>
    <p:sldId id="1221" r:id="rId97"/>
    <p:sldId id="1222" r:id="rId98"/>
    <p:sldId id="1223" r:id="rId99"/>
    <p:sldId id="1224" r:id="rId100"/>
    <p:sldId id="1225" r:id="rId101"/>
    <p:sldId id="1226" r:id="rId102"/>
    <p:sldId id="1227" r:id="rId103"/>
    <p:sldId id="1228" r:id="rId104"/>
    <p:sldId id="1229" r:id="rId105"/>
    <p:sldId id="1230" r:id="rId106"/>
    <p:sldId id="1231" r:id="rId107"/>
    <p:sldId id="1232" r:id="rId108"/>
    <p:sldId id="1233" r:id="rId109"/>
    <p:sldId id="1234" r:id="rId110"/>
    <p:sldId id="1235" r:id="rId111"/>
    <p:sldId id="1236" r:id="rId112"/>
    <p:sldId id="1237" r:id="rId113"/>
    <p:sldId id="1238" r:id="rId114"/>
    <p:sldId id="1239" r:id="rId115"/>
    <p:sldId id="1240" r:id="rId116"/>
    <p:sldId id="1241" r:id="rId117"/>
    <p:sldId id="1242" r:id="rId118"/>
    <p:sldId id="1243" r:id="rId119"/>
    <p:sldId id="1244" r:id="rId120"/>
    <p:sldId id="1245" r:id="rId121"/>
    <p:sldId id="1246" r:id="rId122"/>
    <p:sldId id="1247" r:id="rId123"/>
    <p:sldId id="1248" r:id="rId124"/>
    <p:sldId id="1249" r:id="rId1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9512" autoAdjust="0"/>
  </p:normalViewPr>
  <p:slideViewPr>
    <p:cSldViewPr>
      <p:cViewPr>
        <p:scale>
          <a:sx n="82" d="100"/>
          <a:sy n="82" d="100"/>
        </p:scale>
        <p:origin x="-178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>Python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collections</a:t>
            </a:r>
            <a:br>
              <a:rPr lang="en-US" altLang="ko-KR" sz="9600" dirty="0" smtClean="0"/>
            </a:br>
            <a:r>
              <a:rPr lang="ko-KR" altLang="en-US" sz="9600" dirty="0" smtClean="0"/>
              <a:t>모듈 </a:t>
            </a:r>
            <a:r>
              <a:rPr lang="ko-KR" altLang="en-US" sz="9600" dirty="0" smtClean="0"/>
              <a:t>이해하기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uple vs. </a:t>
            </a:r>
            <a:r>
              <a:rPr lang="en-US" altLang="ko-KR" dirty="0" err="1" smtClean="0"/>
              <a:t>namedtuple</a:t>
            </a:r>
            <a:r>
              <a:rPr lang="en-US" altLang="ko-KR" dirty="0" smtClean="0"/>
              <a:t> 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 fontScale="925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Tuple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기준으로 접근하지만 </a:t>
            </a:r>
            <a:r>
              <a:rPr lang="en-US" altLang="ko-KR" dirty="0" err="1" smtClean="0"/>
              <a:t>nametuple</a:t>
            </a:r>
            <a:r>
              <a:rPr lang="ko-KR" altLang="en-US" dirty="0" smtClean="0"/>
              <a:t>은 키를 가지고 접근할 수 있는 것도 추가적으로 지원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3933056"/>
            <a:ext cx="2448272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tuple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20072" y="3933056"/>
            <a:ext cx="2448272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namedtuple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35699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내장 타입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00092" y="342900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확장 타입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62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err="1" smtClean="0"/>
              <a:t>collections.abc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관계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100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733063"/>
              </p:ext>
            </p:extLst>
          </p:nvPr>
        </p:nvGraphicFramePr>
        <p:xfrm>
          <a:off x="755576" y="1772816"/>
          <a:ext cx="7848872" cy="4464493"/>
        </p:xfrm>
        <a:graphic>
          <a:graphicData uri="http://schemas.openxmlformats.org/drawingml/2006/table">
            <a:tbl>
              <a:tblPr/>
              <a:tblGrid>
                <a:gridCol w="1512168"/>
                <a:gridCol w="1440160"/>
                <a:gridCol w="2016224"/>
                <a:gridCol w="2880320"/>
              </a:tblGrid>
              <a:tr h="32863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ABC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Inherits from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Abstract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Mixin</a:t>
                      </a:r>
                      <a:r>
                        <a:rPr lang="en-US" sz="1200" dirty="0">
                          <a:effectLst/>
                        </a:rPr>
                        <a:t>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2863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Container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__contains__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63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Hashable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__hash__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63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Iterable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63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Iterator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Iterable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__next__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63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Generator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Iterator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send, throw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close</a:t>
                      </a:r>
                      <a:r>
                        <a:rPr lang="en-US" sz="1200" dirty="0">
                          <a:effectLst/>
                        </a:rPr>
                        <a:t>, 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>
                          <a:effectLst/>
                        </a:rPr>
                        <a:t>__, __next__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63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Sized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63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Callable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__call__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1810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Sequence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smtClean="0">
                          <a:solidFill>
                            <a:srgbClr val="6363BB"/>
                          </a:solidFill>
                          <a:effectLst/>
                        </a:rPr>
                        <a:t>Sized</a:t>
                      </a:r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ctr"/>
                      <a:r>
                        <a:rPr lang="en-US" sz="1200" u="none" strike="noStrike" dirty="0" err="1" smtClean="0">
                          <a:solidFill>
                            <a:srgbClr val="6363BB"/>
                          </a:solidFill>
                          <a:effectLst/>
                        </a:rPr>
                        <a:t>Iterable</a:t>
                      </a:r>
                      <a:r>
                        <a:rPr lang="en-US" sz="1200" dirty="0" smtClean="0">
                          <a:effectLst/>
                        </a:rPr>
                        <a:t>,</a:t>
                      </a:r>
                    </a:p>
                    <a:p>
                      <a:pPr algn="ctr"/>
                      <a:r>
                        <a:rPr lang="en-US" sz="1200" u="none" strike="noStrike" dirty="0" smtClean="0">
                          <a:solidFill>
                            <a:srgbClr val="6363BB"/>
                          </a:solidFill>
                          <a:effectLst/>
                        </a:rPr>
                        <a:t>Container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getitem</a:t>
                      </a:r>
                      <a:r>
                        <a:rPr lang="en-US" sz="1200" dirty="0">
                          <a:effectLst/>
                        </a:rPr>
                        <a:t>__,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ctr"/>
                      <a:r>
                        <a:rPr lang="en-US" sz="1200" dirty="0" smtClean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__</a:t>
                      </a:r>
                      <a:r>
                        <a:rPr lang="en-US" sz="1200" dirty="0">
                          <a:effectLst/>
                        </a:rPr>
                        <a:t>contains__, 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>
                          <a:effectLst/>
                        </a:rPr>
                        <a:t>__, __reversed__,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index</a:t>
                      </a:r>
                      <a:r>
                        <a:rPr lang="en-US" sz="1200" dirty="0">
                          <a:effectLst/>
                        </a:rPr>
                        <a:t>, and count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9498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MutableSequence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Sequence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getitem</a:t>
                      </a:r>
                      <a:r>
                        <a:rPr lang="en-US" sz="1200" dirty="0">
                          <a:effectLst/>
                        </a:rPr>
                        <a:t>__, __</a:t>
                      </a:r>
                      <a:r>
                        <a:rPr lang="en-US" sz="1200" dirty="0" err="1">
                          <a:effectLst/>
                        </a:rPr>
                        <a:t>setitem</a:t>
                      </a:r>
                      <a:r>
                        <a:rPr lang="en-US" sz="12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 smtClean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delitem</a:t>
                      </a:r>
                      <a:r>
                        <a:rPr lang="en-US" sz="1200" dirty="0">
                          <a:effectLst/>
                        </a:rPr>
                        <a:t>__, 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 smtClean="0">
                          <a:effectLst/>
                        </a:rPr>
                        <a:t>insert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Inherited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u="none" strike="noStrike" dirty="0" smtClean="0">
                          <a:solidFill>
                            <a:srgbClr val="6363BB"/>
                          </a:solidFill>
                          <a:effectLst/>
                        </a:rPr>
                        <a:t>Sequence </a:t>
                      </a:r>
                      <a:r>
                        <a:rPr lang="en-US" sz="1200" dirty="0" smtClean="0">
                          <a:effectLst/>
                        </a:rPr>
                        <a:t>methods and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smtClean="0">
                          <a:effectLst/>
                        </a:rPr>
                        <a:t> append</a:t>
                      </a:r>
                      <a:r>
                        <a:rPr lang="en-US" sz="1200" dirty="0">
                          <a:effectLst/>
                        </a:rPr>
                        <a:t>, reverse, extend,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</a:t>
                      </a:r>
                      <a:r>
                        <a:rPr lang="en-US" sz="1200" dirty="0" err="1" smtClean="0">
                          <a:effectLst/>
                        </a:rPr>
                        <a:t>pop,remove</a:t>
                      </a:r>
                      <a:r>
                        <a:rPr lang="en-US" sz="1200" dirty="0">
                          <a:effectLst/>
                        </a:rPr>
                        <a:t>, and __</a:t>
                      </a:r>
                      <a:r>
                        <a:rPr lang="en-US" sz="1200" dirty="0" err="1">
                          <a:effectLst/>
                        </a:rPr>
                        <a:t>iadd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63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ByteString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Sequence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getitem</a:t>
                      </a:r>
                      <a:r>
                        <a:rPr lang="en-US" sz="1200" dirty="0">
                          <a:effectLst/>
                        </a:rPr>
                        <a:t>__, 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Inherited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u="none" strike="noStrike" dirty="0" smtClean="0">
                          <a:solidFill>
                            <a:srgbClr val="6363BB"/>
                          </a:solidFill>
                          <a:effectLst/>
                        </a:rPr>
                        <a:t>Sequence</a:t>
                      </a:r>
                      <a:r>
                        <a:rPr lang="en-US" sz="12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methods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77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err="1" smtClean="0"/>
              <a:t>collections.abc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관계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101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185146"/>
              </p:ext>
            </p:extLst>
          </p:nvPr>
        </p:nvGraphicFramePr>
        <p:xfrm>
          <a:off x="755576" y="1772816"/>
          <a:ext cx="7848872" cy="4725060"/>
        </p:xfrm>
        <a:graphic>
          <a:graphicData uri="http://schemas.openxmlformats.org/drawingml/2006/table">
            <a:tbl>
              <a:tblPr/>
              <a:tblGrid>
                <a:gridCol w="1364320"/>
                <a:gridCol w="1732024"/>
                <a:gridCol w="1800200"/>
                <a:gridCol w="2952328"/>
              </a:tblGrid>
              <a:tr h="2459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ABC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Inherits from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Abstract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Mixin</a:t>
                      </a:r>
                      <a:r>
                        <a:rPr lang="en-US" sz="1200" dirty="0">
                          <a:effectLst/>
                        </a:rPr>
                        <a:t>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69761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Set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smtClean="0">
                          <a:solidFill>
                            <a:srgbClr val="6363BB"/>
                          </a:solidFill>
                          <a:effectLst/>
                        </a:rPr>
                        <a:t>Sized</a:t>
                      </a:r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ctr"/>
                      <a:r>
                        <a:rPr lang="en-US" sz="1200" u="none" strike="noStrike" dirty="0" err="1" smtClean="0">
                          <a:solidFill>
                            <a:srgbClr val="6363BB"/>
                          </a:solidFill>
                          <a:effectLst/>
                        </a:rPr>
                        <a:t>Iterable</a:t>
                      </a:r>
                      <a:r>
                        <a:rPr lang="en-US" sz="1200" dirty="0" smtClean="0">
                          <a:effectLst/>
                        </a:rPr>
                        <a:t>,</a:t>
                      </a:r>
                    </a:p>
                    <a:p>
                      <a:pPr algn="ctr"/>
                      <a:r>
                        <a:rPr lang="en-US" sz="1200" u="none" strike="noStrike" dirty="0" smtClean="0">
                          <a:solidFill>
                            <a:srgbClr val="6363BB"/>
                          </a:solidFill>
                          <a:effectLst/>
                        </a:rPr>
                        <a:t>Container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__contains</a:t>
                      </a:r>
                      <a:r>
                        <a:rPr lang="en-US" sz="12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 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 smtClean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__</a:t>
                      </a:r>
                      <a:r>
                        <a:rPr lang="en-US" sz="1200" dirty="0">
                          <a:effectLst/>
                        </a:rPr>
                        <a:t>le__, __</a:t>
                      </a:r>
                      <a:r>
                        <a:rPr lang="en-US" sz="1200" dirty="0" err="1">
                          <a:effectLst/>
                        </a:rPr>
                        <a:t>lt</a:t>
                      </a:r>
                      <a:r>
                        <a:rPr lang="en-US" sz="1200" dirty="0">
                          <a:effectLst/>
                        </a:rPr>
                        <a:t>__, __</a:t>
                      </a:r>
                      <a:r>
                        <a:rPr lang="en-US" sz="1200" dirty="0" err="1">
                          <a:effectLst/>
                        </a:rPr>
                        <a:t>eq</a:t>
                      </a:r>
                      <a:r>
                        <a:rPr lang="en-US" sz="1200" dirty="0">
                          <a:effectLst/>
                        </a:rPr>
                        <a:t>__, __ne__,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__</a:t>
                      </a:r>
                      <a:r>
                        <a:rPr lang="en-US" sz="1200" dirty="0" err="1">
                          <a:effectLst/>
                        </a:rPr>
                        <a:t>gt</a:t>
                      </a:r>
                      <a:r>
                        <a:rPr lang="en-US" sz="1200" dirty="0">
                          <a:effectLst/>
                        </a:rPr>
                        <a:t>__, __</a:t>
                      </a:r>
                      <a:r>
                        <a:rPr lang="en-US" sz="1200" dirty="0" err="1">
                          <a:effectLst/>
                        </a:rPr>
                        <a:t>ge</a:t>
                      </a:r>
                      <a:r>
                        <a:rPr lang="en-US" sz="1200" dirty="0">
                          <a:effectLst/>
                        </a:rPr>
                        <a:t>__, __and__,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__</a:t>
                      </a:r>
                      <a:r>
                        <a:rPr lang="en-US" sz="1200" dirty="0" err="1">
                          <a:effectLst/>
                        </a:rPr>
                        <a:t>or__,__sub</a:t>
                      </a:r>
                      <a:r>
                        <a:rPr lang="en-US" sz="1200" dirty="0">
                          <a:effectLst/>
                        </a:rPr>
                        <a:t>__, __</a:t>
                      </a:r>
                      <a:r>
                        <a:rPr lang="en-US" sz="1200" dirty="0" err="1">
                          <a:effectLst/>
                        </a:rPr>
                        <a:t>xor</a:t>
                      </a:r>
                      <a:r>
                        <a:rPr lang="en-US" sz="1200" dirty="0">
                          <a:effectLst/>
                        </a:rPr>
                        <a:t>__, 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and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err="1">
                          <a:effectLst/>
                        </a:rPr>
                        <a:t>isdisjoint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9761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MutableSet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Set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__contains</a:t>
                      </a:r>
                      <a:r>
                        <a:rPr lang="en-US" sz="12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 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 smtClean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 add,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ctr"/>
                      <a:r>
                        <a:rPr lang="en-US" sz="1200" dirty="0" smtClean="0">
                          <a:effectLst/>
                        </a:rPr>
                        <a:t>discard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Inherited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u="none" strike="noStrike" dirty="0" smtClean="0">
                          <a:solidFill>
                            <a:srgbClr val="6363BB"/>
                          </a:solidFill>
                          <a:effectLst/>
                        </a:rPr>
                        <a:t>Set</a:t>
                      </a:r>
                      <a:r>
                        <a:rPr lang="en-US" sz="12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methods </a:t>
                      </a:r>
                      <a:r>
                        <a:rPr lang="en-US" sz="1200" dirty="0">
                          <a:effectLst/>
                        </a:rPr>
                        <a:t>and clear</a:t>
                      </a:r>
                      <a:r>
                        <a:rPr lang="en-US" sz="1200" dirty="0" smtClean="0">
                          <a:effectLst/>
                        </a:rPr>
                        <a:t>,</a:t>
                      </a: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 pop, remove, __</a:t>
                      </a:r>
                      <a:r>
                        <a:rPr lang="en-US" sz="1200" dirty="0" err="1">
                          <a:effectLst/>
                        </a:rPr>
                        <a:t>ior</a:t>
                      </a:r>
                      <a:r>
                        <a:rPr lang="en-US" sz="1200" dirty="0">
                          <a:effectLst/>
                        </a:rPr>
                        <a:t>__, __</a:t>
                      </a:r>
                      <a:r>
                        <a:rPr lang="en-US" sz="1200" dirty="0" err="1">
                          <a:effectLst/>
                        </a:rPr>
                        <a:t>iand</a:t>
                      </a:r>
                      <a:r>
                        <a:rPr lang="en-US" sz="1200" dirty="0">
                          <a:effectLst/>
                        </a:rPr>
                        <a:t>__,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__</a:t>
                      </a:r>
                      <a:r>
                        <a:rPr lang="en-US" sz="1200" dirty="0" err="1">
                          <a:effectLst/>
                        </a:rPr>
                        <a:t>ixor</a:t>
                      </a:r>
                      <a:r>
                        <a:rPr lang="en-US" sz="1200" dirty="0">
                          <a:effectLst/>
                        </a:rPr>
                        <a:t>__, and __</a:t>
                      </a:r>
                      <a:r>
                        <a:rPr lang="en-US" sz="1200" dirty="0" err="1">
                          <a:effectLst/>
                        </a:rPr>
                        <a:t>isub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847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Mapping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Sized</a:t>
                      </a:r>
                      <a:r>
                        <a:rPr lang="en-US" sz="1200" dirty="0">
                          <a:effectLst/>
                        </a:rPr>
                        <a:t>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ctr"/>
                      <a:r>
                        <a:rPr lang="en-US" sz="1200" u="none" strike="noStrike" dirty="0" err="1" smtClean="0">
                          <a:solidFill>
                            <a:srgbClr val="6363BB"/>
                          </a:solidFill>
                          <a:effectLst/>
                        </a:rPr>
                        <a:t>Iterable</a:t>
                      </a:r>
                      <a:r>
                        <a:rPr lang="en-US" sz="1200" dirty="0" smtClean="0">
                          <a:effectLst/>
                        </a:rPr>
                        <a:t>,</a:t>
                      </a:r>
                    </a:p>
                    <a:p>
                      <a:pPr algn="ctr"/>
                      <a:r>
                        <a:rPr lang="en-US" sz="1200" u="none" strike="noStrike" dirty="0" smtClean="0">
                          <a:solidFill>
                            <a:srgbClr val="6363BB"/>
                          </a:solidFill>
                          <a:effectLst/>
                        </a:rPr>
                        <a:t>Container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getitem</a:t>
                      </a:r>
                      <a:r>
                        <a:rPr lang="en-US" sz="12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 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 smtClean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__</a:t>
                      </a:r>
                      <a:r>
                        <a:rPr lang="en-US" sz="1200" dirty="0">
                          <a:effectLst/>
                        </a:rPr>
                        <a:t>contains__, keys, items, values,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get</a:t>
                      </a:r>
                      <a:r>
                        <a:rPr lang="en-US" sz="1200" dirty="0">
                          <a:effectLst/>
                        </a:rPr>
                        <a:t>, __</a:t>
                      </a:r>
                      <a:r>
                        <a:rPr lang="en-US" sz="1200" dirty="0" err="1">
                          <a:effectLst/>
                        </a:rPr>
                        <a:t>eq</a:t>
                      </a:r>
                      <a:r>
                        <a:rPr lang="en-US" sz="1200" dirty="0">
                          <a:effectLst/>
                        </a:rPr>
                        <a:t>__, and __ne__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9761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MutableMapping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Mapping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__getitem__, </a:t>
                      </a:r>
                      <a:endParaRPr lang="pt-BR" sz="1200" dirty="0" smtClean="0">
                        <a:effectLst/>
                      </a:endParaRPr>
                    </a:p>
                    <a:p>
                      <a:pPr algn="ctr"/>
                      <a:r>
                        <a:rPr lang="pt-BR" sz="1200" dirty="0" smtClean="0">
                          <a:effectLst/>
                        </a:rPr>
                        <a:t>__</a:t>
                      </a:r>
                      <a:r>
                        <a:rPr lang="pt-BR" sz="1200" dirty="0">
                          <a:effectLst/>
                        </a:rPr>
                        <a:t>setitem</a:t>
                      </a:r>
                      <a:r>
                        <a:rPr lang="pt-BR" sz="12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pt-BR" sz="1200" dirty="0" smtClean="0">
                          <a:effectLst/>
                        </a:rPr>
                        <a:t>__</a:t>
                      </a:r>
                      <a:r>
                        <a:rPr lang="pt-BR" sz="1200" dirty="0">
                          <a:effectLst/>
                        </a:rPr>
                        <a:t>delitem</a:t>
                      </a:r>
                      <a:r>
                        <a:rPr lang="pt-BR" sz="12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pt-BR" sz="1200" dirty="0">
                          <a:effectLst/>
                        </a:rPr>
                        <a:t> __iter</a:t>
                      </a:r>
                      <a:r>
                        <a:rPr lang="pt-BR" sz="12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pt-BR" sz="1200" dirty="0" smtClean="0">
                          <a:effectLst/>
                        </a:rPr>
                        <a:t>__</a:t>
                      </a:r>
                      <a:r>
                        <a:rPr lang="pt-BR" sz="1200" dirty="0">
                          <a:effectLst/>
                        </a:rPr>
                        <a:t>len__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Inherited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Mapping</a:t>
                      </a:r>
                      <a:r>
                        <a:rPr lang="en-US" sz="1200" dirty="0">
                          <a:effectLst/>
                        </a:rPr>
                        <a:t> methods and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pop</a:t>
                      </a:r>
                      <a:r>
                        <a:rPr lang="en-US" sz="1200" dirty="0">
                          <a:effectLst/>
                        </a:rPr>
                        <a:t>, </a:t>
                      </a:r>
                      <a:r>
                        <a:rPr lang="en-US" sz="1200" dirty="0" err="1">
                          <a:effectLst/>
                        </a:rPr>
                        <a:t>popitem</a:t>
                      </a:r>
                      <a:r>
                        <a:rPr lang="en-US" sz="1200" dirty="0">
                          <a:effectLst/>
                        </a:rPr>
                        <a:t>, clear, update, 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and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err="1">
                          <a:effectLst/>
                        </a:rPr>
                        <a:t>setdefault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932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MappingView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Sized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932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ItemsView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MappingView</a:t>
                      </a:r>
                      <a:r>
                        <a:rPr lang="en-US" sz="1200" dirty="0">
                          <a:effectLst/>
                        </a:rPr>
                        <a:t>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ctr"/>
                      <a:r>
                        <a:rPr lang="en-US" sz="1200" u="none" strike="noStrike" dirty="0" smtClean="0">
                          <a:solidFill>
                            <a:srgbClr val="6363BB"/>
                          </a:solidFill>
                          <a:effectLst/>
                        </a:rPr>
                        <a:t>Set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__</a:t>
                      </a:r>
                      <a:r>
                        <a:rPr lang="en-US" sz="1200" dirty="0">
                          <a:effectLst/>
                        </a:rPr>
                        <a:t>contains__, 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932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KeysView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MappingView</a:t>
                      </a:r>
                      <a:r>
                        <a:rPr lang="en-US" sz="1200" dirty="0" smtClean="0">
                          <a:effectLst/>
                        </a:rPr>
                        <a:t>,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Set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__</a:t>
                      </a:r>
                      <a:r>
                        <a:rPr lang="en-US" sz="1200" dirty="0">
                          <a:effectLst/>
                        </a:rPr>
                        <a:t>contains__, 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932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ValuesView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MappingView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__</a:t>
                      </a:r>
                      <a:r>
                        <a:rPr lang="en-US" sz="1200" dirty="0">
                          <a:effectLst/>
                        </a:rPr>
                        <a:t>contains__, 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52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err="1" smtClean="0"/>
              <a:t>collections.abc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관계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102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02001"/>
              </p:ext>
            </p:extLst>
          </p:nvPr>
        </p:nvGraphicFramePr>
        <p:xfrm>
          <a:off x="755576" y="1772816"/>
          <a:ext cx="7848872" cy="2088230"/>
        </p:xfrm>
        <a:graphic>
          <a:graphicData uri="http://schemas.openxmlformats.org/drawingml/2006/table">
            <a:tbl>
              <a:tblPr/>
              <a:tblGrid>
                <a:gridCol w="1364320"/>
                <a:gridCol w="1876040"/>
                <a:gridCol w="2232248"/>
                <a:gridCol w="2376264"/>
              </a:tblGrid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ABC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Inherits from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Abstract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Mixin</a:t>
                      </a:r>
                      <a:r>
                        <a:rPr lang="en-US" sz="1200" dirty="0">
                          <a:effectLst/>
                        </a:rPr>
                        <a:t>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 smtClean="0">
                          <a:solidFill>
                            <a:srgbClr val="6363BB"/>
                          </a:solidFill>
                          <a:effectLst/>
                        </a:rPr>
                        <a:t>Awaitable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__await__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Coroutine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Awaitable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send, throw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close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AsyncIterable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aiter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AsyncIterator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AsyncIterable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anext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__</a:t>
                      </a:r>
                      <a:r>
                        <a:rPr lang="en-US" sz="1200" dirty="0" err="1">
                          <a:effectLst/>
                        </a:rPr>
                        <a:t>aiter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56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기본 추상 </a:t>
            </a:r>
            <a:r>
              <a:rPr lang="en-US" altLang="ko-KR" dirty="0"/>
              <a:t>class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57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추상 </a:t>
            </a:r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Container/</a:t>
            </a:r>
            <a:r>
              <a:rPr lang="en-US" altLang="ko-KR" dirty="0" err="1" smtClean="0"/>
              <a:t>Hashable</a:t>
            </a:r>
            <a:r>
              <a:rPr lang="en-US" altLang="ko-KR" dirty="0" smtClean="0"/>
              <a:t>/Sized/</a:t>
            </a:r>
            <a:r>
              <a:rPr lang="en-US" altLang="ko-KR" dirty="0" err="1" smtClean="0"/>
              <a:t>Iterable</a:t>
            </a:r>
            <a:r>
              <a:rPr lang="en-US" altLang="ko-KR" dirty="0" smtClean="0"/>
              <a:t>/Callable</a:t>
            </a:r>
            <a:r>
              <a:rPr lang="ko-KR" altLang="en-US" dirty="0" smtClean="0"/>
              <a:t>은 기본 추상 클래스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104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125749"/>
              </p:ext>
            </p:extLst>
          </p:nvPr>
        </p:nvGraphicFramePr>
        <p:xfrm>
          <a:off x="1187624" y="3284984"/>
          <a:ext cx="6480720" cy="2664294"/>
        </p:xfrm>
        <a:graphic>
          <a:graphicData uri="http://schemas.openxmlformats.org/drawingml/2006/table">
            <a:tbl>
              <a:tblPr/>
              <a:tblGrid>
                <a:gridCol w="3024336"/>
                <a:gridCol w="3456384"/>
              </a:tblGrid>
              <a:tr h="44404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ABC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Abstract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44049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Container</a:t>
                      </a:r>
                      <a:endParaRPr lang="en-US" sz="18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__contains__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4049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Hashable</a:t>
                      </a:r>
                      <a:endParaRPr lang="en-US" sz="18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__hash__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4049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Iterable</a:t>
                      </a:r>
                      <a:endParaRPr lang="en-US" sz="18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__</a:t>
                      </a:r>
                      <a:r>
                        <a:rPr lang="en-US" sz="1800" dirty="0" err="1">
                          <a:effectLst/>
                        </a:rPr>
                        <a:t>iter</a:t>
                      </a:r>
                      <a:r>
                        <a:rPr lang="en-US" sz="18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4049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Sized</a:t>
                      </a:r>
                      <a:endParaRPr lang="en-US" sz="18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__</a:t>
                      </a:r>
                      <a:r>
                        <a:rPr lang="en-US" sz="1800" dirty="0" err="1">
                          <a:effectLst/>
                        </a:rPr>
                        <a:t>len</a:t>
                      </a:r>
                      <a:r>
                        <a:rPr lang="en-US" sz="18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4049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Callable</a:t>
                      </a:r>
                      <a:endParaRPr lang="en-US" sz="18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__call__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7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추상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Container/</a:t>
            </a:r>
            <a:r>
              <a:rPr lang="en-US" altLang="ko-KR" dirty="0" err="1" smtClean="0"/>
              <a:t>Hashable</a:t>
            </a:r>
            <a:r>
              <a:rPr lang="en-US" altLang="ko-KR" dirty="0" smtClean="0"/>
              <a:t>/Sized/</a:t>
            </a:r>
            <a:r>
              <a:rPr lang="en-US" altLang="ko-KR" dirty="0" err="1" smtClean="0"/>
              <a:t>Iterable</a:t>
            </a:r>
            <a:r>
              <a:rPr lang="en-US" altLang="ko-KR" dirty="0" smtClean="0"/>
              <a:t>/Callable</a:t>
            </a:r>
            <a:r>
              <a:rPr lang="ko-KR" altLang="en-US" dirty="0" smtClean="0"/>
              <a:t>의 상속 및 메타클래스 관계 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105</a:t>
            </a:fld>
            <a:endParaRPr lang="ko-KR" altLang="en-US"/>
          </a:p>
        </p:txBody>
      </p:sp>
      <p:pic>
        <p:nvPicPr>
          <p:cNvPr id="478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2564904"/>
            <a:ext cx="4638675" cy="3990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75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Iterator/Generator </a:t>
            </a:r>
            <a:r>
              <a:rPr lang="ko-KR" altLang="en-US" dirty="0" smtClean="0"/>
              <a:t>추상 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5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Iterator/Generator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상속관계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Iterator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Iterable</a:t>
            </a:r>
            <a:r>
              <a:rPr lang="ko-KR" altLang="en-US" dirty="0" smtClean="0"/>
              <a:t>을 상속하고 </a:t>
            </a:r>
            <a:r>
              <a:rPr lang="en-US" altLang="ko-KR" dirty="0" smtClean="0"/>
              <a:t>Generator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Iterator</a:t>
            </a:r>
            <a:r>
              <a:rPr lang="ko-KR" altLang="en-US" dirty="0" smtClean="0"/>
              <a:t>를 상속하는 구조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107</a:t>
            </a:fld>
            <a:endParaRPr lang="ko-KR" altLang="en-US"/>
          </a:p>
        </p:txBody>
      </p:sp>
      <p:pic>
        <p:nvPicPr>
          <p:cNvPr id="477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905" y="3429000"/>
            <a:ext cx="44100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8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Iterator </a:t>
            </a:r>
            <a:r>
              <a:rPr lang="ko-KR" altLang="en-US" dirty="0" smtClean="0"/>
              <a:t>타입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문자열 </a:t>
            </a:r>
            <a:r>
              <a:rPr lang="en-US" altLang="ko-KR" dirty="0" smtClean="0"/>
              <a:t>sequence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 처리한 결과는 </a:t>
            </a:r>
            <a:r>
              <a:rPr lang="en-US" altLang="ko-KR" dirty="0" err="1" smtClean="0"/>
              <a:t>itoractor</a:t>
            </a:r>
            <a:r>
              <a:rPr lang="ko-KR" altLang="en-US" dirty="0"/>
              <a:t> </a:t>
            </a:r>
            <a:r>
              <a:rPr lang="ko-KR" altLang="en-US" dirty="0" smtClean="0"/>
              <a:t>클래스가 생김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108</a:t>
            </a:fld>
            <a:endParaRPr lang="ko-KR" altLang="en-US"/>
          </a:p>
        </p:txBody>
      </p:sp>
      <p:pic>
        <p:nvPicPr>
          <p:cNvPr id="479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08920"/>
            <a:ext cx="50292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89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SEQUENCE </a:t>
            </a:r>
            <a:r>
              <a:rPr lang="ko-KR" altLang="en-US" dirty="0" smtClean="0"/>
              <a:t>추상 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65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namedtuple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Tuple</a:t>
            </a:r>
            <a:r>
              <a:rPr lang="ko-KR" altLang="en-US" dirty="0" smtClean="0"/>
              <a:t>을 보다 명시적으로 사용하기 위해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으로 접근하기 위해 만든 별도의 </a:t>
            </a:r>
            <a:r>
              <a:rPr lang="en-US" altLang="ko-KR" dirty="0" smtClean="0"/>
              <a:t>function class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3645024"/>
            <a:ext cx="59531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691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SEQUENCE  </a:t>
            </a:r>
            <a:r>
              <a:rPr lang="ko-KR" altLang="en-US" dirty="0" smtClean="0"/>
              <a:t>상속 </a:t>
            </a:r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110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90409"/>
              </p:ext>
            </p:extLst>
          </p:nvPr>
        </p:nvGraphicFramePr>
        <p:xfrm>
          <a:off x="755576" y="1916834"/>
          <a:ext cx="7848872" cy="4464492"/>
        </p:xfrm>
        <a:graphic>
          <a:graphicData uri="http://schemas.openxmlformats.org/drawingml/2006/table">
            <a:tbl>
              <a:tblPr/>
              <a:tblGrid>
                <a:gridCol w="1800200"/>
                <a:gridCol w="1512168"/>
                <a:gridCol w="1872208"/>
                <a:gridCol w="2664296"/>
              </a:tblGrid>
              <a:tr h="3952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ABC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Inherits from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Abstract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Mixin</a:t>
                      </a:r>
                      <a:r>
                        <a:rPr lang="en-US" sz="1200" dirty="0">
                          <a:effectLst/>
                        </a:rPr>
                        <a:t>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9526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Container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__contains__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526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Iterable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526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Sized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526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Callable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__call__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 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7211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Sequence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smtClean="0">
                          <a:solidFill>
                            <a:srgbClr val="6363BB"/>
                          </a:solidFill>
                          <a:effectLst/>
                        </a:rPr>
                        <a:t>Sized</a:t>
                      </a:r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ctr"/>
                      <a:r>
                        <a:rPr lang="en-US" sz="1200" u="none" strike="noStrike" dirty="0" err="1" smtClean="0">
                          <a:solidFill>
                            <a:srgbClr val="6363BB"/>
                          </a:solidFill>
                          <a:effectLst/>
                        </a:rPr>
                        <a:t>Iterable</a:t>
                      </a:r>
                      <a:r>
                        <a:rPr lang="en-US" sz="1200" dirty="0" smtClean="0">
                          <a:effectLst/>
                        </a:rPr>
                        <a:t>,</a:t>
                      </a:r>
                    </a:p>
                    <a:p>
                      <a:pPr algn="ctr"/>
                      <a:r>
                        <a:rPr lang="en-US" sz="1200" u="none" strike="noStrike" dirty="0" smtClean="0">
                          <a:solidFill>
                            <a:srgbClr val="6363BB"/>
                          </a:solidFill>
                          <a:effectLst/>
                        </a:rPr>
                        <a:t>Container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getitem</a:t>
                      </a:r>
                      <a:r>
                        <a:rPr lang="en-US" sz="1200" dirty="0">
                          <a:effectLst/>
                        </a:rPr>
                        <a:t>__,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ctr"/>
                      <a:r>
                        <a:rPr lang="en-US" sz="1200" dirty="0" smtClean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__</a:t>
                      </a:r>
                      <a:r>
                        <a:rPr lang="en-US" sz="1200" dirty="0">
                          <a:effectLst/>
                        </a:rPr>
                        <a:t>contains__,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__</a:t>
                      </a:r>
                      <a:r>
                        <a:rPr lang="en-US" sz="1200" dirty="0" err="1">
                          <a:effectLst/>
                        </a:rPr>
                        <a:t>iter</a:t>
                      </a:r>
                      <a:r>
                        <a:rPr lang="en-US" sz="1200" dirty="0">
                          <a:effectLst/>
                        </a:rPr>
                        <a:t>__,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__</a:t>
                      </a:r>
                      <a:r>
                        <a:rPr lang="en-US" sz="1200" dirty="0">
                          <a:effectLst/>
                        </a:rPr>
                        <a:t>reversed__,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index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and</a:t>
                      </a:r>
                      <a:r>
                        <a:rPr lang="en-US" sz="1200" dirty="0">
                          <a:effectLst/>
                        </a:rPr>
                        <a:t> count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76461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MutableSequence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Sequence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getitem</a:t>
                      </a:r>
                      <a:r>
                        <a:rPr lang="en-US" sz="12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 __</a:t>
                      </a:r>
                      <a:r>
                        <a:rPr lang="en-US" sz="1200" dirty="0" err="1">
                          <a:effectLst/>
                        </a:rPr>
                        <a:t>setitem</a:t>
                      </a:r>
                      <a:r>
                        <a:rPr lang="en-US" sz="12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 smtClean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delitem</a:t>
                      </a:r>
                      <a:r>
                        <a:rPr lang="en-US" sz="1200" dirty="0">
                          <a:effectLst/>
                        </a:rPr>
                        <a:t>__,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ctr"/>
                      <a:r>
                        <a:rPr lang="en-US" sz="1200" dirty="0" smtClean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200" dirty="0" smtClean="0">
                          <a:effectLst/>
                        </a:rPr>
                        <a:t>insert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Inherited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u="none" strike="noStrike" dirty="0" smtClean="0">
                          <a:solidFill>
                            <a:srgbClr val="6363BB"/>
                          </a:solidFill>
                          <a:effectLst/>
                        </a:rPr>
                        <a:t>Sequence </a:t>
                      </a:r>
                      <a:r>
                        <a:rPr lang="en-US" sz="1200" dirty="0" smtClean="0">
                          <a:effectLst/>
                        </a:rPr>
                        <a:t>methods and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smtClean="0">
                          <a:effectLst/>
                        </a:rPr>
                        <a:t> append</a:t>
                      </a:r>
                      <a:r>
                        <a:rPr lang="en-US" sz="1200" dirty="0">
                          <a:effectLst/>
                        </a:rPr>
                        <a:t>, reverse, extend,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l"/>
                      <a:r>
                        <a:rPr lang="en-US" sz="1200" dirty="0" smtClean="0">
                          <a:effectLst/>
                        </a:rPr>
                        <a:t>  </a:t>
                      </a:r>
                      <a:r>
                        <a:rPr lang="en-US" sz="1200" dirty="0" err="1" smtClean="0">
                          <a:effectLst/>
                        </a:rPr>
                        <a:t>pop,remove</a:t>
                      </a:r>
                      <a:r>
                        <a:rPr lang="en-US" sz="1200" dirty="0">
                          <a:effectLst/>
                        </a:rPr>
                        <a:t>, and __</a:t>
                      </a:r>
                      <a:r>
                        <a:rPr lang="en-US" sz="1200" dirty="0" err="1">
                          <a:effectLst/>
                        </a:rPr>
                        <a:t>iadd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475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ByteString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Sequence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getitem</a:t>
                      </a:r>
                      <a:r>
                        <a:rPr lang="en-US" sz="1200" dirty="0">
                          <a:effectLst/>
                        </a:rPr>
                        <a:t>__, 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ctr"/>
                      <a:r>
                        <a:rPr lang="en-US" sz="1200" dirty="0" smtClean="0">
                          <a:effectLst/>
                        </a:rPr>
                        <a:t>__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Inherited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u="none" strike="noStrike" dirty="0" smtClean="0">
                          <a:solidFill>
                            <a:srgbClr val="6363BB"/>
                          </a:solidFill>
                          <a:effectLst/>
                        </a:rPr>
                        <a:t>Sequence</a:t>
                      </a:r>
                      <a:r>
                        <a:rPr lang="en-US" sz="12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methods</a:t>
                      </a:r>
                      <a:endParaRPr lang="en-US" sz="12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76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Sequence </a:t>
            </a:r>
            <a:r>
              <a:rPr lang="ko-KR" altLang="en-US" dirty="0" smtClean="0"/>
              <a:t>타입 </a:t>
            </a:r>
            <a:r>
              <a:rPr lang="en-US" altLang="ko-KR" dirty="0"/>
              <a:t>class diagram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Sequence </a:t>
            </a:r>
            <a:r>
              <a:rPr lang="ko-KR" altLang="en-US" dirty="0" smtClean="0"/>
              <a:t>타입에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대한 </a:t>
            </a:r>
            <a:r>
              <a:rPr lang="en-US" altLang="ko-KR" dirty="0" smtClean="0"/>
              <a:t>class diagram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111</a:t>
            </a:fld>
            <a:endParaRPr lang="ko-KR" altLang="en-US"/>
          </a:p>
        </p:txBody>
      </p:sp>
      <p:pic>
        <p:nvPicPr>
          <p:cNvPr id="480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45024"/>
            <a:ext cx="54864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96136" y="602128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Fluent python </a:t>
            </a:r>
            <a:r>
              <a:rPr lang="ko-KR" altLang="en-US" dirty="0" smtClean="0"/>
              <a:t>참</a:t>
            </a:r>
            <a:r>
              <a:rPr lang="ko-KR" altLang="en-US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95633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Sequence </a:t>
            </a:r>
            <a:r>
              <a:rPr lang="ko-KR" altLang="en-US" dirty="0" smtClean="0"/>
              <a:t>타입 상속관계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 fontScale="925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Sized, </a:t>
            </a:r>
            <a:r>
              <a:rPr lang="en-US" altLang="ko-KR" dirty="0" err="1" smtClean="0"/>
              <a:t>Iterabel</a:t>
            </a:r>
            <a:r>
              <a:rPr lang="en-US" altLang="ko-KR" dirty="0" smtClean="0"/>
              <a:t>, Container</a:t>
            </a:r>
            <a:r>
              <a:rPr lang="ko-KR" altLang="en-US" dirty="0" smtClean="0"/>
              <a:t>를 기본으로 상속해서 </a:t>
            </a:r>
            <a:r>
              <a:rPr lang="en-US" altLang="ko-KR" dirty="0"/>
              <a:t>{'__</a:t>
            </a:r>
            <a:r>
              <a:rPr lang="en-US" altLang="ko-KR" dirty="0" err="1"/>
              <a:t>iter</a:t>
            </a:r>
            <a:r>
              <a:rPr lang="en-US" altLang="ko-KR" dirty="0"/>
              <a:t>__', '__</a:t>
            </a:r>
            <a:r>
              <a:rPr lang="en-US" altLang="ko-KR" dirty="0" err="1"/>
              <a:t>len</a:t>
            </a:r>
            <a:r>
              <a:rPr lang="en-US" altLang="ko-KR" dirty="0"/>
              <a:t>__', '__contains__'}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구현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112</a:t>
            </a:fld>
            <a:endParaRPr lang="ko-KR" altLang="en-US"/>
          </a:p>
        </p:txBody>
      </p:sp>
      <p:pic>
        <p:nvPicPr>
          <p:cNvPr id="409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902877"/>
            <a:ext cx="412432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4623" y="5157192"/>
            <a:ext cx="7704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(&lt;class '</a:t>
            </a:r>
            <a:r>
              <a:rPr lang="en-US" altLang="ko-KR" dirty="0" err="1"/>
              <a:t>collections.abc.Sized</a:t>
            </a:r>
            <a:r>
              <a:rPr lang="en-US" altLang="ko-KR" dirty="0"/>
              <a:t>'&gt;, &lt;class '</a:t>
            </a:r>
            <a:r>
              <a:rPr lang="en-US" altLang="ko-KR" dirty="0" err="1"/>
              <a:t>collections.abc.Iterable</a:t>
            </a:r>
            <a:r>
              <a:rPr lang="en-US" altLang="ko-KR" dirty="0"/>
              <a:t>'&gt;, &lt;class '</a:t>
            </a:r>
            <a:r>
              <a:rPr lang="en-US" altLang="ko-KR" dirty="0" err="1"/>
              <a:t>collections.abc.Container</a:t>
            </a:r>
            <a:r>
              <a:rPr lang="en-US" altLang="ko-KR" dirty="0"/>
              <a:t>'&gt;) </a:t>
            </a:r>
            <a:endParaRPr lang="en-US" altLang="ko-KR" dirty="0" smtClean="0"/>
          </a:p>
          <a:p>
            <a:r>
              <a:rPr lang="en-US" altLang="ko-KR" dirty="0" smtClean="0"/>
              <a:t>{'__</a:t>
            </a:r>
            <a:r>
              <a:rPr lang="en-US" altLang="ko-KR" dirty="0" err="1"/>
              <a:t>iter</a:t>
            </a:r>
            <a:r>
              <a:rPr lang="en-US" altLang="ko-KR" dirty="0"/>
              <a:t>__', '__</a:t>
            </a:r>
            <a:r>
              <a:rPr lang="en-US" altLang="ko-KR" dirty="0" err="1"/>
              <a:t>len</a:t>
            </a:r>
            <a:r>
              <a:rPr lang="en-US" altLang="ko-KR" dirty="0"/>
              <a:t>__', '__contains__'} 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278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</a:t>
            </a:r>
            <a:r>
              <a:rPr lang="ko-KR" altLang="en-US" dirty="0" err="1" smtClean="0"/>
              <a:t>내부메소드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Sequence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내부에 </a:t>
            </a:r>
            <a:r>
              <a:rPr lang="ko-KR" altLang="en-US" dirty="0" err="1" smtClean="0"/>
              <a:t>스페셜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구현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27984" y="3281382"/>
            <a:ext cx="4320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(&lt;class '</a:t>
            </a:r>
            <a:r>
              <a:rPr lang="en-US" altLang="ko-KR" dirty="0" err="1"/>
              <a:t>collections.abc.Sized</a:t>
            </a:r>
            <a:r>
              <a:rPr lang="en-US" altLang="ko-KR" dirty="0"/>
              <a:t>'&gt;, &lt;class '</a:t>
            </a:r>
            <a:r>
              <a:rPr lang="en-US" altLang="ko-KR" dirty="0" err="1"/>
              <a:t>collections.abc.Iterable</a:t>
            </a:r>
            <a:r>
              <a:rPr lang="en-US" altLang="ko-KR" dirty="0"/>
              <a:t>'&gt;, &lt;class '</a:t>
            </a:r>
            <a:r>
              <a:rPr lang="en-US" altLang="ko-KR" dirty="0" err="1"/>
              <a:t>collections.abc.Container</a:t>
            </a:r>
            <a:r>
              <a:rPr lang="en-US" altLang="ko-KR" dirty="0"/>
              <a:t>'&gt;)</a:t>
            </a:r>
          </a:p>
          <a:p>
            <a:r>
              <a:rPr lang="en-US" altLang="ko-KR" dirty="0"/>
              <a:t>{'count', 'index', '__reversed__', '__</a:t>
            </a:r>
            <a:r>
              <a:rPr lang="en-US" altLang="ko-KR" dirty="0" err="1"/>
              <a:t>getitem</a:t>
            </a:r>
            <a:r>
              <a:rPr lang="en-US" altLang="ko-KR" dirty="0"/>
              <a:t>__', '__</a:t>
            </a:r>
            <a:r>
              <a:rPr lang="en-US" altLang="ko-KR" dirty="0" err="1"/>
              <a:t>iter</a:t>
            </a:r>
            <a:r>
              <a:rPr lang="en-US" altLang="ko-KR" dirty="0"/>
              <a:t>__', '__contains__'}</a:t>
            </a:r>
          </a:p>
          <a:p>
            <a:endParaRPr lang="en-US" altLang="ko-KR" dirty="0"/>
          </a:p>
        </p:txBody>
      </p:sp>
      <p:pic>
        <p:nvPicPr>
          <p:cNvPr id="414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52936"/>
            <a:ext cx="36576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01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SET </a:t>
            </a:r>
            <a:r>
              <a:rPr lang="ko-KR" altLang="en-US" dirty="0" smtClean="0"/>
              <a:t>추상 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04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 </a:t>
            </a:r>
            <a:r>
              <a:rPr lang="ko-KR" altLang="en-US" dirty="0" smtClean="0"/>
              <a:t>타입 상속관계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 fontScale="925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Sized, </a:t>
            </a:r>
            <a:r>
              <a:rPr lang="en-US" altLang="ko-KR" dirty="0" err="1" smtClean="0"/>
              <a:t>Iterabel</a:t>
            </a:r>
            <a:r>
              <a:rPr lang="en-US" altLang="ko-KR" dirty="0" smtClean="0"/>
              <a:t>, Container</a:t>
            </a:r>
            <a:r>
              <a:rPr lang="ko-KR" altLang="en-US" dirty="0" smtClean="0"/>
              <a:t>를 기본으로 상속해서 </a:t>
            </a:r>
            <a:r>
              <a:rPr lang="en-US" altLang="ko-KR" dirty="0"/>
              <a:t>{'__</a:t>
            </a:r>
            <a:r>
              <a:rPr lang="en-US" altLang="ko-KR" dirty="0" err="1"/>
              <a:t>iter</a:t>
            </a:r>
            <a:r>
              <a:rPr lang="en-US" altLang="ko-KR" dirty="0"/>
              <a:t>__', '__</a:t>
            </a:r>
            <a:r>
              <a:rPr lang="en-US" altLang="ko-KR" dirty="0" err="1"/>
              <a:t>len</a:t>
            </a:r>
            <a:r>
              <a:rPr lang="en-US" altLang="ko-KR" dirty="0"/>
              <a:t>__', '__contains__'}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구현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44623" y="5157192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(&lt;class '</a:t>
            </a:r>
            <a:r>
              <a:rPr lang="en-US" altLang="ko-KR" dirty="0" err="1"/>
              <a:t>collections.abc.Sized</a:t>
            </a:r>
            <a:r>
              <a:rPr lang="en-US" altLang="ko-KR" dirty="0"/>
              <a:t>'&gt;, &lt;class '</a:t>
            </a:r>
            <a:r>
              <a:rPr lang="en-US" altLang="ko-KR" dirty="0" err="1"/>
              <a:t>collections.abc.Iterable</a:t>
            </a:r>
            <a:r>
              <a:rPr lang="en-US" altLang="ko-KR" dirty="0"/>
              <a:t>'&gt;, &lt;class '</a:t>
            </a:r>
            <a:r>
              <a:rPr lang="en-US" altLang="ko-KR" dirty="0" err="1"/>
              <a:t>collections.abc.Container</a:t>
            </a:r>
            <a:r>
              <a:rPr lang="en-US" altLang="ko-KR" dirty="0"/>
              <a:t>'&gt;) </a:t>
            </a:r>
            <a:endParaRPr lang="en-US" altLang="ko-KR" dirty="0" smtClean="0"/>
          </a:p>
          <a:p>
            <a:r>
              <a:rPr lang="en-US" altLang="ko-KR" dirty="0" smtClean="0"/>
              <a:t>{'__</a:t>
            </a:r>
            <a:r>
              <a:rPr lang="en-US" altLang="ko-KR" dirty="0" err="1"/>
              <a:t>iter</a:t>
            </a:r>
            <a:r>
              <a:rPr lang="en-US" altLang="ko-KR" dirty="0"/>
              <a:t>__', '__</a:t>
            </a:r>
            <a:r>
              <a:rPr lang="en-US" altLang="ko-KR" dirty="0" err="1"/>
              <a:t>len</a:t>
            </a:r>
            <a:r>
              <a:rPr lang="en-US" altLang="ko-KR" dirty="0"/>
              <a:t>__', '__contains__'}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10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2" y="2780928"/>
            <a:ext cx="40290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245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 </a:t>
            </a:r>
            <a:r>
              <a:rPr lang="ko-KR" altLang="en-US" dirty="0" smtClean="0"/>
              <a:t>타입 </a:t>
            </a:r>
            <a:r>
              <a:rPr lang="ko-KR" altLang="en-US" dirty="0" err="1" smtClean="0"/>
              <a:t>내부메소드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Set </a:t>
            </a:r>
            <a:r>
              <a:rPr lang="ko-KR" altLang="en-US" dirty="0" smtClean="0"/>
              <a:t>타입 내부에 </a:t>
            </a:r>
            <a:r>
              <a:rPr lang="ko-KR" altLang="en-US" dirty="0" err="1" smtClean="0"/>
              <a:t>스페셜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구현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27984" y="3281382"/>
            <a:ext cx="43204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(&lt;class '</a:t>
            </a:r>
            <a:r>
              <a:rPr lang="en-US" altLang="ko-KR" dirty="0" err="1"/>
              <a:t>collections.abc.Sized</a:t>
            </a:r>
            <a:r>
              <a:rPr lang="en-US" altLang="ko-KR" dirty="0"/>
              <a:t>'&gt;, &lt;class '</a:t>
            </a:r>
            <a:r>
              <a:rPr lang="en-US" altLang="ko-KR" dirty="0" err="1"/>
              <a:t>collections.abc.Iterable</a:t>
            </a:r>
            <a:r>
              <a:rPr lang="en-US" altLang="ko-KR" dirty="0"/>
              <a:t>'&gt;, &lt;class '</a:t>
            </a:r>
            <a:r>
              <a:rPr lang="en-US" altLang="ko-KR" dirty="0" err="1"/>
              <a:t>collections.abc.Container</a:t>
            </a:r>
            <a:r>
              <a:rPr lang="en-US" altLang="ko-KR" dirty="0"/>
              <a:t>'&gt;) {'__hash__', '__rand__', '_</a:t>
            </a:r>
            <a:r>
              <a:rPr lang="en-US" altLang="ko-KR" dirty="0" err="1"/>
              <a:t>from_iterable</a:t>
            </a:r>
            <a:r>
              <a:rPr lang="en-US" altLang="ko-KR" dirty="0"/>
              <a:t>', '__</a:t>
            </a:r>
            <a:r>
              <a:rPr lang="en-US" altLang="ko-KR" dirty="0" err="1"/>
              <a:t>lt</a:t>
            </a:r>
            <a:r>
              <a:rPr lang="en-US" altLang="ko-KR" dirty="0"/>
              <a:t>__', '</a:t>
            </a:r>
            <a:r>
              <a:rPr lang="en-US" altLang="ko-KR" dirty="0" err="1"/>
              <a:t>isdisjoint</a:t>
            </a:r>
            <a:r>
              <a:rPr lang="en-US" altLang="ko-KR" dirty="0"/>
              <a:t>', '__or__', '__and__', '__</a:t>
            </a:r>
            <a:r>
              <a:rPr lang="en-US" altLang="ko-KR" dirty="0" err="1"/>
              <a:t>ge</a:t>
            </a:r>
            <a:r>
              <a:rPr lang="en-US" altLang="ko-KR" dirty="0"/>
              <a:t>__', '_hash', '__</a:t>
            </a:r>
            <a:r>
              <a:rPr lang="en-US" altLang="ko-KR" dirty="0" err="1"/>
              <a:t>rxor</a:t>
            </a:r>
            <a:r>
              <a:rPr lang="en-US" altLang="ko-KR" dirty="0"/>
              <a:t>__', '__</a:t>
            </a:r>
            <a:r>
              <a:rPr lang="en-US" altLang="ko-KR" dirty="0" err="1"/>
              <a:t>ror</a:t>
            </a:r>
            <a:r>
              <a:rPr lang="en-US" altLang="ko-KR" dirty="0"/>
              <a:t>__', '__</a:t>
            </a:r>
            <a:r>
              <a:rPr lang="en-US" altLang="ko-KR" dirty="0" err="1"/>
              <a:t>eq</a:t>
            </a:r>
            <a:r>
              <a:rPr lang="en-US" altLang="ko-KR" dirty="0"/>
              <a:t>__', '__le__', '__</a:t>
            </a:r>
            <a:r>
              <a:rPr lang="en-US" altLang="ko-KR" dirty="0" err="1"/>
              <a:t>xor</a:t>
            </a:r>
            <a:r>
              <a:rPr lang="en-US" altLang="ko-KR" dirty="0"/>
              <a:t>__', '__</a:t>
            </a:r>
            <a:r>
              <a:rPr lang="en-US" altLang="ko-KR" dirty="0" err="1"/>
              <a:t>rsub</a:t>
            </a:r>
            <a:r>
              <a:rPr lang="en-US" altLang="ko-KR" dirty="0"/>
              <a:t>__', '__</a:t>
            </a:r>
            <a:r>
              <a:rPr lang="en-US" altLang="ko-KR" dirty="0" err="1"/>
              <a:t>gt</a:t>
            </a:r>
            <a:r>
              <a:rPr lang="en-US" altLang="ko-KR" dirty="0"/>
              <a:t>__', '__sub__'}</a:t>
            </a:r>
            <a:endParaRPr lang="ko-KR" altLang="en-US" dirty="0"/>
          </a:p>
        </p:txBody>
      </p:sp>
      <p:pic>
        <p:nvPicPr>
          <p:cNvPr id="412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367665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5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MAPPING </a:t>
            </a:r>
            <a:r>
              <a:rPr lang="ko-KR" altLang="en-US" dirty="0" smtClean="0"/>
              <a:t>추상 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11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MAPPING </a:t>
            </a:r>
            <a:r>
              <a:rPr lang="ko-KR" altLang="en-US" dirty="0" smtClean="0"/>
              <a:t>모듈 관계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118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839524"/>
              </p:ext>
            </p:extLst>
          </p:nvPr>
        </p:nvGraphicFramePr>
        <p:xfrm>
          <a:off x="755576" y="1772816"/>
          <a:ext cx="7848872" cy="4691810"/>
        </p:xfrm>
        <a:graphic>
          <a:graphicData uri="http://schemas.openxmlformats.org/drawingml/2006/table">
            <a:tbl>
              <a:tblPr/>
              <a:tblGrid>
                <a:gridCol w="1728192"/>
                <a:gridCol w="1512168"/>
                <a:gridCol w="1872208"/>
                <a:gridCol w="2736304"/>
              </a:tblGrid>
              <a:tr h="6145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ABC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Inherits from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Abstract 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ctr"/>
                      <a:r>
                        <a:rPr lang="en-US" sz="1600" dirty="0" smtClean="0">
                          <a:effectLst/>
                        </a:rPr>
                        <a:t>Methods</a:t>
                      </a:r>
                      <a:endParaRPr lang="en-US" sz="16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</a:rPr>
                        <a:t>Mixin</a:t>
                      </a:r>
                      <a:r>
                        <a:rPr lang="en-US" sz="1600" dirty="0">
                          <a:effectLst/>
                        </a:rPr>
                        <a:t>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432023"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Mapping</a:t>
                      </a:r>
                      <a:endParaRPr lang="en-US" sz="16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Sized</a:t>
                      </a:r>
                      <a:r>
                        <a:rPr lang="en-US" sz="1600" dirty="0">
                          <a:effectLst/>
                        </a:rPr>
                        <a:t>, 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ctr"/>
                      <a:r>
                        <a:rPr lang="en-US" sz="1600" u="none" strike="noStrike" dirty="0" err="1" smtClean="0">
                          <a:solidFill>
                            <a:srgbClr val="6363BB"/>
                          </a:solidFill>
                          <a:effectLst/>
                        </a:rPr>
                        <a:t>Iterable</a:t>
                      </a:r>
                      <a:r>
                        <a:rPr lang="en-US" sz="1600" dirty="0" smtClean="0">
                          <a:effectLst/>
                        </a:rPr>
                        <a:t>,</a:t>
                      </a:r>
                    </a:p>
                    <a:p>
                      <a:pPr algn="ctr"/>
                      <a:r>
                        <a:rPr lang="en-US" sz="1600" u="none" strike="noStrike" dirty="0" smtClean="0">
                          <a:solidFill>
                            <a:srgbClr val="6363BB"/>
                          </a:solidFill>
                          <a:effectLst/>
                        </a:rPr>
                        <a:t>Container</a:t>
                      </a:r>
                      <a:endParaRPr lang="en-US" sz="16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__</a:t>
                      </a:r>
                      <a:r>
                        <a:rPr lang="en-US" sz="1600" dirty="0" err="1">
                          <a:effectLst/>
                        </a:rPr>
                        <a:t>getitem</a:t>
                      </a:r>
                      <a:r>
                        <a:rPr lang="en-US" sz="16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600" dirty="0">
                          <a:effectLst/>
                        </a:rPr>
                        <a:t> __</a:t>
                      </a:r>
                      <a:r>
                        <a:rPr lang="en-US" sz="1600" dirty="0" err="1">
                          <a:effectLst/>
                        </a:rPr>
                        <a:t>iter</a:t>
                      </a:r>
                      <a:r>
                        <a:rPr lang="en-US" sz="16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en-US" sz="1600" dirty="0" smtClean="0">
                          <a:effectLst/>
                        </a:rPr>
                        <a:t>__</a:t>
                      </a:r>
                      <a:r>
                        <a:rPr lang="en-US" sz="1600" dirty="0" err="1">
                          <a:effectLst/>
                        </a:rPr>
                        <a:t>len</a:t>
                      </a:r>
                      <a:r>
                        <a:rPr lang="en-US" sz="16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  __</a:t>
                      </a:r>
                      <a:r>
                        <a:rPr lang="en-US" sz="1600" dirty="0">
                          <a:effectLst/>
                        </a:rPr>
                        <a:t>contains__, 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l"/>
                      <a:r>
                        <a:rPr lang="en-US" sz="1600" dirty="0" smtClean="0">
                          <a:effectLst/>
                        </a:rPr>
                        <a:t>  keys,</a:t>
                      </a:r>
                    </a:p>
                    <a:p>
                      <a:pPr algn="l"/>
                      <a:r>
                        <a:rPr lang="en-US" sz="1600" dirty="0" smtClean="0">
                          <a:effectLst/>
                        </a:rPr>
                        <a:t>  items</a:t>
                      </a:r>
                      <a:r>
                        <a:rPr lang="en-US" sz="1600" dirty="0">
                          <a:effectLst/>
                        </a:rPr>
                        <a:t>, 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l"/>
                      <a:r>
                        <a:rPr lang="en-US" sz="1600" dirty="0" smtClean="0">
                          <a:effectLst/>
                        </a:rPr>
                        <a:t>  values</a:t>
                      </a:r>
                      <a:r>
                        <a:rPr lang="en-US" sz="1600" dirty="0">
                          <a:effectLst/>
                        </a:rPr>
                        <a:t>, 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l"/>
                      <a:r>
                        <a:rPr lang="en-US" sz="1600" dirty="0" smtClean="0">
                          <a:effectLst/>
                        </a:rPr>
                        <a:t>  get,</a:t>
                      </a:r>
                    </a:p>
                    <a:p>
                      <a:pPr algn="l"/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 __</a:t>
                      </a:r>
                      <a:r>
                        <a:rPr lang="en-US" sz="1600" dirty="0" err="1">
                          <a:effectLst/>
                        </a:rPr>
                        <a:t>eq</a:t>
                      </a:r>
                      <a:r>
                        <a:rPr lang="en-US" sz="1600" dirty="0">
                          <a:effectLst/>
                        </a:rPr>
                        <a:t>__, 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l"/>
                      <a:r>
                        <a:rPr lang="en-US" sz="1600" baseline="0" dirty="0" smtClean="0">
                          <a:effectLst/>
                        </a:rPr>
                        <a:t>  </a:t>
                      </a:r>
                      <a:r>
                        <a:rPr lang="en-US" sz="1600" dirty="0">
                          <a:effectLst/>
                        </a:rPr>
                        <a:t> __ne__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45952"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MutableMapping</a:t>
                      </a:r>
                      <a:endParaRPr lang="en-US" sz="16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Mapping</a:t>
                      </a:r>
                      <a:endParaRPr lang="en-US" sz="16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</a:rPr>
                        <a:t>__getitem__, </a:t>
                      </a:r>
                      <a:endParaRPr lang="pt-BR" sz="1600" dirty="0" smtClean="0">
                        <a:effectLst/>
                      </a:endParaRPr>
                    </a:p>
                    <a:p>
                      <a:pPr algn="ctr"/>
                      <a:r>
                        <a:rPr lang="pt-BR" sz="1600" dirty="0" smtClean="0">
                          <a:effectLst/>
                        </a:rPr>
                        <a:t>__</a:t>
                      </a:r>
                      <a:r>
                        <a:rPr lang="pt-BR" sz="1600" dirty="0">
                          <a:effectLst/>
                        </a:rPr>
                        <a:t>setitem</a:t>
                      </a:r>
                      <a:r>
                        <a:rPr lang="pt-BR" sz="16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pt-BR" sz="1600" dirty="0" smtClean="0">
                          <a:effectLst/>
                        </a:rPr>
                        <a:t>__</a:t>
                      </a:r>
                      <a:r>
                        <a:rPr lang="pt-BR" sz="1600" dirty="0">
                          <a:effectLst/>
                        </a:rPr>
                        <a:t>delitem</a:t>
                      </a:r>
                      <a:r>
                        <a:rPr lang="pt-BR" sz="16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pt-BR" sz="1600" dirty="0">
                          <a:effectLst/>
                        </a:rPr>
                        <a:t> __iter</a:t>
                      </a:r>
                      <a:r>
                        <a:rPr lang="pt-BR" sz="1600" dirty="0" smtClean="0">
                          <a:effectLst/>
                        </a:rPr>
                        <a:t>__,</a:t>
                      </a:r>
                    </a:p>
                    <a:p>
                      <a:pPr algn="ctr"/>
                      <a:r>
                        <a:rPr lang="pt-BR" sz="1600" dirty="0" smtClean="0">
                          <a:effectLst/>
                        </a:rPr>
                        <a:t>__</a:t>
                      </a:r>
                      <a:r>
                        <a:rPr lang="pt-BR" sz="1600" dirty="0">
                          <a:effectLst/>
                        </a:rPr>
                        <a:t>len__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  Inherited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en-US" sz="16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Mapping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l"/>
                      <a:r>
                        <a:rPr lang="en-US" sz="1600" dirty="0" smtClean="0">
                          <a:effectLst/>
                        </a:rPr>
                        <a:t>  methods</a:t>
                      </a:r>
                    </a:p>
                    <a:p>
                      <a:pPr algn="l"/>
                      <a:r>
                        <a:rPr lang="en-US" sz="1600" baseline="0" dirty="0" smtClean="0">
                          <a:effectLst/>
                        </a:rPr>
                        <a:t>  </a:t>
                      </a:r>
                      <a:r>
                        <a:rPr lang="en-US" sz="1600" dirty="0" smtClean="0">
                          <a:effectLst/>
                        </a:rPr>
                        <a:t>pop</a:t>
                      </a:r>
                      <a:r>
                        <a:rPr lang="en-US" sz="1600" dirty="0">
                          <a:effectLst/>
                        </a:rPr>
                        <a:t>, 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l"/>
                      <a:r>
                        <a:rPr lang="en-US" sz="1600" dirty="0" smtClean="0">
                          <a:effectLst/>
                        </a:rPr>
                        <a:t>  </a:t>
                      </a:r>
                      <a:r>
                        <a:rPr lang="en-US" sz="1600" dirty="0" err="1" smtClean="0">
                          <a:effectLst/>
                        </a:rPr>
                        <a:t>popitem</a:t>
                      </a:r>
                      <a:r>
                        <a:rPr lang="en-US" sz="1600" dirty="0">
                          <a:effectLst/>
                        </a:rPr>
                        <a:t>, 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l"/>
                      <a:r>
                        <a:rPr lang="en-US" sz="1600" dirty="0" smtClean="0">
                          <a:effectLst/>
                        </a:rPr>
                        <a:t>  clear</a:t>
                      </a:r>
                      <a:r>
                        <a:rPr lang="en-US" sz="1600" dirty="0">
                          <a:effectLst/>
                        </a:rPr>
                        <a:t>, 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l"/>
                      <a:r>
                        <a:rPr lang="en-US" sz="1600" dirty="0" smtClean="0">
                          <a:effectLst/>
                        </a:rPr>
                        <a:t>  update,</a:t>
                      </a:r>
                    </a:p>
                    <a:p>
                      <a:pPr algn="l"/>
                      <a:r>
                        <a:rPr lang="en-US" sz="1600" dirty="0" smtClean="0">
                          <a:effectLst/>
                        </a:rPr>
                        <a:t>  and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en-US" sz="1600" dirty="0" err="1">
                          <a:effectLst/>
                        </a:rPr>
                        <a:t>setdefault</a:t>
                      </a:r>
                      <a:endParaRPr lang="en-US" sz="16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8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Mapping </a:t>
            </a:r>
            <a:r>
              <a:rPr lang="ko-KR" altLang="en-US" dirty="0" smtClean="0"/>
              <a:t>타입 상속관계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 fontScale="925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Sized, </a:t>
            </a:r>
            <a:r>
              <a:rPr lang="en-US" altLang="ko-KR" dirty="0" err="1" smtClean="0"/>
              <a:t>Iterabel</a:t>
            </a:r>
            <a:r>
              <a:rPr lang="en-US" altLang="ko-KR" dirty="0" smtClean="0"/>
              <a:t>, Container</a:t>
            </a:r>
            <a:r>
              <a:rPr lang="ko-KR" altLang="en-US" dirty="0" smtClean="0"/>
              <a:t>를 기본으로 상속해서 </a:t>
            </a:r>
            <a:r>
              <a:rPr lang="en-US" altLang="ko-KR" dirty="0"/>
              <a:t>{'__</a:t>
            </a:r>
            <a:r>
              <a:rPr lang="en-US" altLang="ko-KR" dirty="0" err="1"/>
              <a:t>iter</a:t>
            </a:r>
            <a:r>
              <a:rPr lang="en-US" altLang="ko-KR" dirty="0"/>
              <a:t>__', '__</a:t>
            </a:r>
            <a:r>
              <a:rPr lang="en-US" altLang="ko-KR" dirty="0" err="1"/>
              <a:t>len</a:t>
            </a:r>
            <a:r>
              <a:rPr lang="en-US" altLang="ko-KR" dirty="0"/>
              <a:t>__', '__contains__'}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구현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44623" y="5157192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(&lt;class '</a:t>
            </a:r>
            <a:r>
              <a:rPr lang="en-US" altLang="ko-KR" dirty="0" err="1"/>
              <a:t>collections.abc.Sized</a:t>
            </a:r>
            <a:r>
              <a:rPr lang="en-US" altLang="ko-KR" dirty="0"/>
              <a:t>'&gt;, &lt;class '</a:t>
            </a:r>
            <a:r>
              <a:rPr lang="en-US" altLang="ko-KR" dirty="0" err="1"/>
              <a:t>collections.abc.Iterable</a:t>
            </a:r>
            <a:r>
              <a:rPr lang="en-US" altLang="ko-KR" dirty="0"/>
              <a:t>'&gt;, &lt;class '</a:t>
            </a:r>
            <a:r>
              <a:rPr lang="en-US" altLang="ko-KR" dirty="0" err="1"/>
              <a:t>collections.abc.Container</a:t>
            </a:r>
            <a:r>
              <a:rPr lang="en-US" altLang="ko-KR" dirty="0"/>
              <a:t>'&gt;)</a:t>
            </a:r>
          </a:p>
          <a:p>
            <a:r>
              <a:rPr lang="en-US" altLang="ko-KR" dirty="0"/>
              <a:t>{'__</a:t>
            </a:r>
            <a:r>
              <a:rPr lang="en-US" altLang="ko-KR" dirty="0" err="1"/>
              <a:t>iter</a:t>
            </a:r>
            <a:r>
              <a:rPr lang="en-US" altLang="ko-KR" dirty="0"/>
              <a:t>__', '__</a:t>
            </a:r>
            <a:r>
              <a:rPr lang="en-US" altLang="ko-KR" dirty="0" err="1"/>
              <a:t>len</a:t>
            </a:r>
            <a:r>
              <a:rPr lang="en-US" altLang="ko-KR" dirty="0"/>
              <a:t>__', '__contains__'}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11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3" y="3140968"/>
            <a:ext cx="38004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05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Namedtuple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만들기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err="1" smtClean="0"/>
              <a:t>Nametuple</a:t>
            </a:r>
            <a:r>
              <a:rPr lang="ko-KR" altLang="en-US" sz="2800" dirty="0" smtClean="0"/>
              <a:t>은 </a:t>
            </a:r>
            <a:r>
              <a:rPr lang="en-US" altLang="ko-KR" sz="2800" dirty="0" smtClean="0"/>
              <a:t>tuple</a:t>
            </a:r>
            <a:r>
              <a:rPr lang="ko-KR" altLang="en-US" sz="2800" dirty="0" smtClean="0"/>
              <a:t>의 </a:t>
            </a:r>
            <a:r>
              <a:rPr lang="en-US" altLang="ko-KR" sz="2800" dirty="0" smtClean="0"/>
              <a:t>subclass</a:t>
            </a:r>
            <a:r>
              <a:rPr lang="ko-KR" altLang="en-US" sz="2800" dirty="0" smtClean="0"/>
              <a:t>를 만드는 </a:t>
            </a:r>
            <a:r>
              <a:rPr lang="en-US" altLang="ko-KR" sz="2800" dirty="0" smtClean="0"/>
              <a:t>factory</a:t>
            </a:r>
            <a:r>
              <a:rPr lang="ko-KR" altLang="en-US" sz="2800" dirty="0" smtClean="0"/>
              <a:t>기능을 처리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924942"/>
            <a:ext cx="4685159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323527" y="3357600"/>
            <a:ext cx="3330927" cy="2664296"/>
            <a:chOff x="1043608" y="3429000"/>
            <a:chExt cx="6768752" cy="2664296"/>
          </a:xfrm>
        </p:grpSpPr>
        <p:sp>
          <p:nvSpPr>
            <p:cNvPr id="16" name="직사각형 15"/>
            <p:cNvSpPr/>
            <p:nvPr/>
          </p:nvSpPr>
          <p:spPr>
            <a:xfrm>
              <a:off x="1043608" y="4077072"/>
              <a:ext cx="2808312" cy="16561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</a:rPr>
                <a:t>namedtuple</a:t>
              </a:r>
              <a:r>
                <a:rPr lang="en-US" altLang="ko-KR" sz="1100" dirty="0">
                  <a:solidFill>
                    <a:schemeClr val="tx1"/>
                  </a:solidFill>
                </a:rPr>
                <a:t>('Point', ['x', 'y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'])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5364088" y="3429000"/>
              <a:ext cx="2448272" cy="2664296"/>
              <a:chOff x="5004048" y="3429000"/>
              <a:chExt cx="2808312" cy="2664296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5364088" y="5085184"/>
                <a:ext cx="201622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/>
                  <a:t>Point</a:t>
                </a:r>
                <a:endParaRPr lang="ko-KR" altLang="en-US" sz="1100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364088" y="3645024"/>
                <a:ext cx="201622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t</a:t>
                </a:r>
                <a:r>
                  <a:rPr lang="en-US" altLang="ko-KR" sz="1100" dirty="0" smtClean="0"/>
                  <a:t>uple</a:t>
                </a:r>
                <a:endParaRPr lang="ko-KR" altLang="en-US" sz="1100" dirty="0"/>
              </a:p>
            </p:txBody>
          </p:sp>
          <p:cxnSp>
            <p:nvCxnSpPr>
              <p:cNvPr id="22" name="직선 화살표 연결선 21"/>
              <p:cNvCxnSpPr>
                <a:stCxn id="20" idx="0"/>
              </p:cNvCxnSpPr>
              <p:nvPr/>
            </p:nvCxnSpPr>
            <p:spPr>
              <a:xfrm flipV="1">
                <a:off x="6372200" y="4293096"/>
                <a:ext cx="0" cy="7920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직사각형 22"/>
              <p:cNvSpPr/>
              <p:nvPr/>
            </p:nvSpPr>
            <p:spPr>
              <a:xfrm>
                <a:off x="5004048" y="3429000"/>
                <a:ext cx="2808312" cy="266429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18" name="오른쪽 화살표 17"/>
            <p:cNvSpPr/>
            <p:nvPr/>
          </p:nvSpPr>
          <p:spPr>
            <a:xfrm>
              <a:off x="3995936" y="4433056"/>
              <a:ext cx="978408" cy="652128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65060" y="5151751"/>
              <a:ext cx="144016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새로운 타입 생성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337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Mapping </a:t>
            </a:r>
            <a:r>
              <a:rPr lang="ko-KR" altLang="en-US" dirty="0" err="1"/>
              <a:t>내부메소드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타입 내부에 </a:t>
            </a:r>
            <a:r>
              <a:rPr lang="ko-KR" altLang="en-US" dirty="0" err="1"/>
              <a:t>스페셜</a:t>
            </a:r>
            <a:r>
              <a:rPr lang="ko-KR" altLang="en-US" dirty="0"/>
              <a:t> </a:t>
            </a:r>
            <a:r>
              <a:rPr lang="ko-KR" altLang="en-US" dirty="0" err="1"/>
              <a:t>메소드가</a:t>
            </a:r>
            <a:r>
              <a:rPr lang="ko-KR" altLang="en-US" dirty="0"/>
              <a:t> 구현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120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32041" y="3068960"/>
            <a:ext cx="35283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(&lt;class '</a:t>
            </a:r>
            <a:r>
              <a:rPr lang="en-US" altLang="ko-KR" dirty="0" err="1"/>
              <a:t>collections.abc.Sized</a:t>
            </a:r>
            <a:r>
              <a:rPr lang="en-US" altLang="ko-KR" dirty="0"/>
              <a:t>'&gt;, &lt;class '</a:t>
            </a:r>
            <a:r>
              <a:rPr lang="en-US" altLang="ko-KR" dirty="0" err="1"/>
              <a:t>collections.abc.Iterable</a:t>
            </a:r>
            <a:r>
              <a:rPr lang="en-US" altLang="ko-KR" dirty="0"/>
              <a:t>'&gt;, &lt;class '</a:t>
            </a:r>
            <a:r>
              <a:rPr lang="en-US" altLang="ko-KR" dirty="0" err="1"/>
              <a:t>collections.abc.Container</a:t>
            </a:r>
            <a:r>
              <a:rPr lang="en-US" altLang="ko-KR" dirty="0"/>
              <a:t>'&gt;) {'keys', '__hash__', 'items', 'get', '__</a:t>
            </a:r>
            <a:r>
              <a:rPr lang="en-US" altLang="ko-KR" dirty="0" err="1"/>
              <a:t>eq</a:t>
            </a:r>
            <a:r>
              <a:rPr lang="en-US" altLang="ko-KR" dirty="0"/>
              <a:t>__', '__</a:t>
            </a:r>
            <a:r>
              <a:rPr lang="en-US" altLang="ko-KR" dirty="0" err="1"/>
              <a:t>getitem</a:t>
            </a:r>
            <a:r>
              <a:rPr lang="en-US" altLang="ko-KR" dirty="0"/>
              <a:t>__', 'values', '__contains__'}</a:t>
            </a:r>
            <a:endParaRPr lang="ko-KR" altLang="en-US" dirty="0"/>
          </a:p>
        </p:txBody>
      </p:sp>
      <p:pic>
        <p:nvPicPr>
          <p:cNvPr id="413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31886"/>
            <a:ext cx="35433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86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VIEW </a:t>
            </a:r>
            <a:r>
              <a:rPr lang="ko-KR" altLang="en-US" dirty="0" smtClean="0"/>
              <a:t>추상 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46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VIEW </a:t>
            </a:r>
            <a:r>
              <a:rPr lang="ko-KR" altLang="en-US" dirty="0" smtClean="0"/>
              <a:t>모듈 관계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122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821820"/>
              </p:ext>
            </p:extLst>
          </p:nvPr>
        </p:nvGraphicFramePr>
        <p:xfrm>
          <a:off x="899592" y="2348880"/>
          <a:ext cx="7416825" cy="3151563"/>
        </p:xfrm>
        <a:graphic>
          <a:graphicData uri="http://schemas.openxmlformats.org/drawingml/2006/table">
            <a:tbl>
              <a:tblPr/>
              <a:tblGrid>
                <a:gridCol w="1672917"/>
                <a:gridCol w="2262541"/>
                <a:gridCol w="3481367"/>
              </a:tblGrid>
              <a:tr h="4845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ABC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Inherits from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</a:rPr>
                        <a:t>Mixin</a:t>
                      </a:r>
                      <a:r>
                        <a:rPr lang="en-US" sz="1600" dirty="0">
                          <a:effectLst/>
                        </a:rPr>
                        <a:t> Methods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84561"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MappingView</a:t>
                      </a:r>
                      <a:endParaRPr lang="en-US" sz="16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Sized</a:t>
                      </a:r>
                      <a:endParaRPr lang="en-US" sz="16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  __</a:t>
                      </a:r>
                      <a:r>
                        <a:rPr lang="en-US" sz="1600" dirty="0" err="1">
                          <a:effectLst/>
                        </a:rPr>
                        <a:t>len</a:t>
                      </a:r>
                      <a:r>
                        <a:rPr lang="en-US" sz="16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8860"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ItemsView</a:t>
                      </a:r>
                      <a:endParaRPr lang="en-US" sz="16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MappingView</a:t>
                      </a:r>
                      <a:r>
                        <a:rPr lang="en-US" sz="1600" dirty="0">
                          <a:effectLst/>
                        </a:rPr>
                        <a:t>, 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ctr"/>
                      <a:r>
                        <a:rPr lang="en-US" sz="1600" u="none" strike="noStrike" dirty="0" smtClean="0">
                          <a:solidFill>
                            <a:srgbClr val="6363BB"/>
                          </a:solidFill>
                          <a:effectLst/>
                        </a:rPr>
                        <a:t>Set</a:t>
                      </a:r>
                      <a:endParaRPr lang="en-US" sz="16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  __</a:t>
                      </a:r>
                      <a:r>
                        <a:rPr lang="en-US" sz="1600" dirty="0">
                          <a:effectLst/>
                        </a:rPr>
                        <a:t>contains__, 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l"/>
                      <a:r>
                        <a:rPr lang="en-US" sz="1600" dirty="0" smtClean="0">
                          <a:effectLst/>
                        </a:rPr>
                        <a:t>  __</a:t>
                      </a:r>
                      <a:r>
                        <a:rPr lang="en-US" sz="1600" dirty="0" err="1">
                          <a:effectLst/>
                        </a:rPr>
                        <a:t>iter</a:t>
                      </a:r>
                      <a:r>
                        <a:rPr lang="en-US" sz="16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8860"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KeysView</a:t>
                      </a:r>
                      <a:endParaRPr lang="en-US" sz="16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MappingView</a:t>
                      </a:r>
                      <a:r>
                        <a:rPr lang="en-US" sz="1600" dirty="0" smtClean="0">
                          <a:effectLst/>
                        </a:rPr>
                        <a:t>,</a:t>
                      </a:r>
                    </a:p>
                    <a:p>
                      <a:pPr algn="ctr"/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en-US" sz="1600" u="none" strike="noStrike" dirty="0">
                          <a:solidFill>
                            <a:srgbClr val="6363BB"/>
                          </a:solidFill>
                          <a:effectLst/>
                        </a:rPr>
                        <a:t>Set</a:t>
                      </a:r>
                      <a:endParaRPr lang="en-US" sz="16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  __</a:t>
                      </a:r>
                      <a:r>
                        <a:rPr lang="en-US" sz="1600" dirty="0">
                          <a:effectLst/>
                        </a:rPr>
                        <a:t>contains__, 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l"/>
                      <a:r>
                        <a:rPr lang="en-US" sz="1600" dirty="0" smtClean="0">
                          <a:effectLst/>
                        </a:rPr>
                        <a:t>  __</a:t>
                      </a:r>
                      <a:r>
                        <a:rPr lang="en-US" sz="1600" dirty="0" err="1">
                          <a:effectLst/>
                        </a:rPr>
                        <a:t>iter</a:t>
                      </a:r>
                      <a:r>
                        <a:rPr lang="en-US" sz="16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4721"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ValuesView</a:t>
                      </a:r>
                      <a:endParaRPr lang="en-US" sz="16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 err="1">
                          <a:solidFill>
                            <a:srgbClr val="6363BB"/>
                          </a:solidFill>
                          <a:effectLst/>
                        </a:rPr>
                        <a:t>MappingView</a:t>
                      </a:r>
                      <a:endParaRPr lang="en-US" sz="1600" dirty="0">
                        <a:effectLst/>
                      </a:endParaRP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  __</a:t>
                      </a:r>
                      <a:r>
                        <a:rPr lang="en-US" sz="1600" dirty="0">
                          <a:effectLst/>
                        </a:rPr>
                        <a:t>contains__, 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l"/>
                      <a:r>
                        <a:rPr lang="en-US" sz="1600" dirty="0" smtClean="0">
                          <a:effectLst/>
                        </a:rPr>
                        <a:t>  __</a:t>
                      </a:r>
                      <a:r>
                        <a:rPr lang="en-US" sz="1600" dirty="0" err="1">
                          <a:effectLst/>
                        </a:rPr>
                        <a:t>iter</a:t>
                      </a:r>
                      <a:r>
                        <a:rPr lang="en-US" sz="1600" dirty="0">
                          <a:effectLst/>
                        </a:rPr>
                        <a:t>__</a:t>
                      </a:r>
                    </a:p>
                  </a:txBody>
                  <a:tcPr marL="24465" marR="24465" marT="12232" marB="122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31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view </a:t>
            </a:r>
            <a:r>
              <a:rPr lang="ko-KR" altLang="en-US" dirty="0" smtClean="0"/>
              <a:t>타입 상속관계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내부의 </a:t>
            </a:r>
            <a:r>
              <a:rPr lang="en-US" altLang="ko-KR" dirty="0" smtClean="0"/>
              <a:t>keys, values, items</a:t>
            </a:r>
            <a:r>
              <a:rPr lang="ko-KR" altLang="en-US" dirty="0" smtClean="0"/>
              <a:t>에 대한 데이터 타입의 추상클래스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123</a:t>
            </a:fld>
            <a:endParaRPr lang="ko-KR" altLang="en-US"/>
          </a:p>
        </p:txBody>
      </p:sp>
      <p:pic>
        <p:nvPicPr>
          <p:cNvPr id="415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12976"/>
            <a:ext cx="70485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95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 </a:t>
            </a:r>
            <a:r>
              <a:rPr lang="ko-KR" altLang="en-US" dirty="0"/>
              <a:t>타입 </a:t>
            </a:r>
            <a:r>
              <a:rPr lang="ko-KR" altLang="en-US" dirty="0" smtClean="0"/>
              <a:t>상속관계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결</a:t>
            </a:r>
            <a:r>
              <a:rPr lang="ko-KR" altLang="en-US" dirty="0"/>
              <a:t>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View </a:t>
            </a:r>
            <a:r>
              <a:rPr lang="ko-KR" altLang="en-US" dirty="0" smtClean="0"/>
              <a:t>타입은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또</a:t>
            </a:r>
            <a:r>
              <a:rPr lang="ko-KR" altLang="en-US" dirty="0"/>
              <a:t>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MappingView</a:t>
            </a:r>
            <a:r>
              <a:rPr lang="ko-KR" altLang="en-US" dirty="0" smtClean="0"/>
              <a:t>를 상속해서 처리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3501008"/>
            <a:ext cx="72728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(&lt;class '</a:t>
            </a:r>
            <a:r>
              <a:rPr lang="en-US" altLang="ko-KR" sz="1600" dirty="0" err="1"/>
              <a:t>collections.abc.Sized</a:t>
            </a:r>
            <a:r>
              <a:rPr lang="en-US" altLang="ko-KR" sz="1600" dirty="0"/>
              <a:t>'&gt;, &lt;class '</a:t>
            </a:r>
            <a:r>
              <a:rPr lang="en-US" altLang="ko-KR" sz="1600" dirty="0" err="1"/>
              <a:t>collections.abc.Iterable</a:t>
            </a:r>
            <a:r>
              <a:rPr lang="en-US" altLang="ko-KR" sz="1600" dirty="0"/>
              <a:t>'&gt;, &lt;class '</a:t>
            </a:r>
            <a:r>
              <a:rPr lang="en-US" altLang="ko-KR" sz="1600" dirty="0" err="1"/>
              <a:t>collections.abc.Container</a:t>
            </a:r>
            <a:r>
              <a:rPr lang="en-US" altLang="ko-KR" sz="1600" dirty="0" smtClean="0"/>
              <a:t>'&gt;)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/>
              <a:t>(&lt;class '</a:t>
            </a:r>
            <a:r>
              <a:rPr lang="en-US" altLang="ko-KR" sz="1600" dirty="0" err="1"/>
              <a:t>collections.abc.Sized</a:t>
            </a:r>
            <a:r>
              <a:rPr lang="en-US" altLang="ko-KR" sz="1600" dirty="0" smtClean="0"/>
              <a:t>'&gt;,)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/>
              <a:t>(&lt;class '</a:t>
            </a:r>
            <a:r>
              <a:rPr lang="en-US" altLang="ko-KR" sz="1600" dirty="0" err="1"/>
              <a:t>collections.abc.MappingView</a:t>
            </a:r>
            <a:r>
              <a:rPr lang="en-US" altLang="ko-KR" sz="1600" dirty="0"/>
              <a:t>'&gt;, &lt;class '</a:t>
            </a:r>
            <a:r>
              <a:rPr lang="en-US" altLang="ko-KR" sz="1600" dirty="0" err="1"/>
              <a:t>collections.abc.Set</a:t>
            </a:r>
            <a:r>
              <a:rPr lang="en-US" altLang="ko-KR" sz="1600" dirty="0"/>
              <a:t>'&gt;) (&lt;class '</a:t>
            </a:r>
            <a:r>
              <a:rPr lang="en-US" altLang="ko-KR" sz="1600" dirty="0" err="1"/>
              <a:t>collections.abc.MappingView</a:t>
            </a:r>
            <a:r>
              <a:rPr lang="en-US" altLang="ko-KR" sz="1600" dirty="0" smtClean="0"/>
              <a:t>'&gt;,)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/>
              <a:t>(&lt;class '</a:t>
            </a:r>
            <a:r>
              <a:rPr lang="en-US" altLang="ko-KR" sz="1600" dirty="0" err="1"/>
              <a:t>collections.abc.MappingView</a:t>
            </a:r>
            <a:r>
              <a:rPr lang="en-US" altLang="ko-KR" sz="1600" dirty="0"/>
              <a:t>'&gt;, &lt;class '</a:t>
            </a:r>
            <a:r>
              <a:rPr lang="en-US" altLang="ko-KR" sz="1600" dirty="0" err="1"/>
              <a:t>collections.abc.Set</a:t>
            </a:r>
            <a:r>
              <a:rPr lang="en-US" altLang="ko-KR" sz="1600" dirty="0"/>
              <a:t>'&gt;) &lt;class '</a:t>
            </a:r>
            <a:r>
              <a:rPr lang="en-US" altLang="ko-KR" sz="1600" dirty="0" err="1"/>
              <a:t>dict_keys</a:t>
            </a:r>
            <a:r>
              <a:rPr lang="en-US" altLang="ko-KR" sz="1600" dirty="0"/>
              <a:t>'&gt; </a:t>
            </a:r>
            <a:endParaRPr lang="en-US" altLang="ko-KR" sz="1600" dirty="0" smtClean="0"/>
          </a:p>
          <a:p>
            <a:r>
              <a:rPr lang="en-US" altLang="ko-KR" sz="1600" dirty="0" smtClean="0"/>
              <a:t>True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/>
              <a:t>&lt;class '</a:t>
            </a:r>
            <a:r>
              <a:rPr lang="en-US" altLang="ko-KR" sz="1600" dirty="0" err="1"/>
              <a:t>dict_keys</a:t>
            </a:r>
            <a:r>
              <a:rPr lang="en-US" altLang="ko-KR" sz="1600" dirty="0"/>
              <a:t>'&gt; </a:t>
            </a:r>
            <a:endParaRPr lang="en-US" altLang="ko-KR" sz="1600" dirty="0" smtClean="0"/>
          </a:p>
          <a:p>
            <a:r>
              <a:rPr lang="en-US" altLang="ko-KR" sz="1600" dirty="0" smtClean="0"/>
              <a:t>True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664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keyword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필드명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err="1" smtClean="0"/>
              <a:t>필드명을</a:t>
            </a:r>
            <a:r>
              <a:rPr lang="ko-KR" altLang="en-US" sz="2800" dirty="0" smtClean="0"/>
              <a:t> 키워드로 </a:t>
            </a:r>
            <a:r>
              <a:rPr lang="ko-KR" altLang="en-US" sz="2800" dirty="0" err="1" smtClean="0"/>
              <a:t>정의시</a:t>
            </a:r>
            <a:r>
              <a:rPr lang="ko-KR" altLang="en-US" sz="2800" dirty="0" smtClean="0"/>
              <a:t> 에러가 발생함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277" y="2996952"/>
            <a:ext cx="6543675" cy="355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60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필드명만 바꾸기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err="1" smtClean="0"/>
              <a:t>Nametuple</a:t>
            </a:r>
            <a:r>
              <a:rPr lang="ko-KR" altLang="en-US" sz="2800" dirty="0" smtClean="0"/>
              <a:t>은 </a:t>
            </a:r>
            <a:r>
              <a:rPr lang="en-US" altLang="ko-KR" sz="2800" dirty="0" smtClean="0"/>
              <a:t>class</a:t>
            </a:r>
            <a:r>
              <a:rPr lang="ko-KR" altLang="en-US" sz="2800" dirty="0" smtClean="0"/>
              <a:t>를 </a:t>
            </a:r>
            <a:r>
              <a:rPr lang="ko-KR" altLang="en-US" sz="2800" dirty="0" err="1" smtClean="0"/>
              <a:t>정의시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rename=True</a:t>
            </a:r>
            <a:r>
              <a:rPr lang="ko-KR" altLang="en-US" sz="2800" dirty="0" smtClean="0"/>
              <a:t>로 정의하면 </a:t>
            </a:r>
            <a:r>
              <a:rPr lang="ko-KR" altLang="en-US" sz="2800" dirty="0" err="1" smtClean="0"/>
              <a:t>필드명이</a:t>
            </a:r>
            <a:r>
              <a:rPr lang="ko-KR" altLang="en-US" sz="2800" dirty="0" smtClean="0"/>
              <a:t> 중복이거나 명명이 불가한 경우 이름을 바꿈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10" y="3645024"/>
            <a:ext cx="79343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02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Namedtuple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057206"/>
              </p:ext>
            </p:extLst>
          </p:nvPr>
        </p:nvGraphicFramePr>
        <p:xfrm>
          <a:off x="863586" y="1628800"/>
          <a:ext cx="7380821" cy="1282950"/>
        </p:xfrm>
        <a:graphic>
          <a:graphicData uri="http://schemas.openxmlformats.org/drawingml/2006/table">
            <a:tbl>
              <a:tblPr/>
              <a:tblGrid>
                <a:gridCol w="2643876"/>
                <a:gridCol w="4736945"/>
              </a:tblGrid>
              <a:tr h="2215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Method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757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smtClean="0">
                          <a:effectLst/>
                        </a:rPr>
                        <a:t>'_</a:t>
                      </a:r>
                      <a:r>
                        <a:rPr lang="en-US" sz="1000" dirty="0" err="1" smtClean="0">
                          <a:effectLst/>
                        </a:rPr>
                        <a:t>asdict</a:t>
                      </a:r>
                      <a:r>
                        <a:rPr lang="en-US" sz="1000" dirty="0" smtClean="0">
                          <a:effectLst/>
                        </a:rPr>
                        <a:t>',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err="1" smtClean="0">
                          <a:effectLst/>
                        </a:rPr>
                        <a:t>Namedtuple</a:t>
                      </a:r>
                      <a:r>
                        <a:rPr lang="ko-KR" altLang="en-US" sz="1000" dirty="0" smtClean="0">
                          <a:effectLst/>
                        </a:rPr>
                        <a:t>에서 생성된 타입의 </a:t>
                      </a:r>
                      <a:r>
                        <a:rPr lang="ko-KR" altLang="en-US" sz="1000" dirty="0" err="1" smtClean="0">
                          <a:effectLst/>
                        </a:rPr>
                        <a:t>인스턴스를</a:t>
                      </a:r>
                      <a:r>
                        <a:rPr lang="ko-KR" altLang="en-US" sz="1000" dirty="0" smtClean="0">
                          <a:effectLst/>
                        </a:rPr>
                        <a:t> </a:t>
                      </a:r>
                      <a:r>
                        <a:rPr lang="en-US" altLang="ko-KR" sz="1000" dirty="0" err="1" smtClean="0">
                          <a:effectLst/>
                        </a:rPr>
                        <a:t>OrderedDict</a:t>
                      </a:r>
                      <a:r>
                        <a:rPr lang="ko-KR" altLang="en-US" sz="1000" dirty="0" smtClean="0">
                          <a:effectLst/>
                        </a:rPr>
                        <a:t>로 전환 </a:t>
                      </a:r>
                      <a:endParaRPr lang="en-US" sz="10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7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effectLst/>
                        </a:rPr>
                        <a:t> '_fields',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000" dirty="0" err="1" smtClean="0">
                          <a:effectLst/>
                        </a:rPr>
                        <a:t>Namedtuple</a:t>
                      </a:r>
                      <a:r>
                        <a:rPr lang="ko-KR" altLang="en-US" sz="1000" dirty="0" smtClean="0">
                          <a:effectLst/>
                        </a:rPr>
                        <a:t>에서 생성된 타입내의 </a:t>
                      </a:r>
                      <a:r>
                        <a:rPr lang="en-US" altLang="ko-KR" sz="1000" dirty="0" smtClean="0">
                          <a:effectLst/>
                        </a:rPr>
                        <a:t>named</a:t>
                      </a:r>
                      <a:r>
                        <a:rPr lang="en-US" altLang="ko-KR" sz="1000" baseline="0" dirty="0" smtClean="0">
                          <a:effectLst/>
                        </a:rPr>
                        <a:t> </a:t>
                      </a:r>
                      <a:r>
                        <a:rPr lang="ko-KR" altLang="en-US" sz="1000" baseline="0" dirty="0" smtClean="0">
                          <a:effectLst/>
                        </a:rPr>
                        <a:t>변수를 검색</a:t>
                      </a:r>
                      <a:endParaRPr lang="en-US" sz="10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10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effectLst/>
                        </a:rPr>
                        <a:t> '_make',</a:t>
                      </a:r>
                    </a:p>
                    <a:p>
                      <a:pPr algn="ctr" fontAlgn="t"/>
                      <a:endParaRPr lang="en-US" sz="10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effectLst/>
                        </a:rPr>
                        <a:t>Namedtuple</a:t>
                      </a:r>
                      <a:r>
                        <a:rPr lang="ko-KR" altLang="en-US" sz="1000" dirty="0" smtClean="0">
                          <a:effectLst/>
                        </a:rPr>
                        <a:t>에서 생성된 타입을 가지고 새로운 </a:t>
                      </a:r>
                      <a:r>
                        <a:rPr lang="ko-KR" altLang="en-US" sz="1000" dirty="0" err="1" smtClean="0">
                          <a:effectLst/>
                        </a:rPr>
                        <a:t>인스턴스를</a:t>
                      </a:r>
                      <a:r>
                        <a:rPr lang="ko-KR" altLang="en-US" sz="1000" dirty="0" smtClean="0">
                          <a:effectLst/>
                        </a:rPr>
                        <a:t> 생성 </a:t>
                      </a:r>
                      <a:endParaRPr lang="en-US" sz="10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2" y="3068960"/>
            <a:ext cx="6162675" cy="34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Namedtuple</a:t>
            </a:r>
            <a:r>
              <a:rPr lang="en-US" altLang="ko-KR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970055"/>
              </p:ext>
            </p:extLst>
          </p:nvPr>
        </p:nvGraphicFramePr>
        <p:xfrm>
          <a:off x="899592" y="1628800"/>
          <a:ext cx="7416824" cy="1584960"/>
        </p:xfrm>
        <a:graphic>
          <a:graphicData uri="http://schemas.openxmlformats.org/drawingml/2006/table">
            <a:tbl>
              <a:tblPr/>
              <a:tblGrid>
                <a:gridCol w="2376264"/>
                <a:gridCol w="5040560"/>
              </a:tblGrid>
              <a:tr h="2215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Method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1018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effectLst/>
                        </a:rPr>
                        <a:t> '_replace',</a:t>
                      </a:r>
                    </a:p>
                    <a:p>
                      <a:pPr algn="ctr" fontAlgn="t"/>
                      <a:endParaRPr lang="en-US" sz="1000" dirty="0">
                        <a:effectLst/>
                      </a:endParaRP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effectLst/>
                        </a:rPr>
                        <a:t>Namedtuple</a:t>
                      </a:r>
                      <a:r>
                        <a:rPr lang="ko-KR" altLang="en-US" sz="1000" dirty="0" smtClean="0">
                          <a:effectLst/>
                        </a:rPr>
                        <a:t>에서 생성된 타입에 대한 </a:t>
                      </a:r>
                      <a:r>
                        <a:rPr lang="ko-KR" altLang="en-US" sz="1000" dirty="0" err="1" smtClean="0">
                          <a:effectLst/>
                        </a:rPr>
                        <a:t>인스턴스</a:t>
                      </a:r>
                      <a:r>
                        <a:rPr lang="ko-KR" altLang="en-US" sz="1000" dirty="0" smtClean="0">
                          <a:effectLst/>
                        </a:rPr>
                        <a:t> 내의 값을 변경 </a:t>
                      </a:r>
                      <a:endParaRPr lang="en-US" altLang="ko-KR" sz="1000" dirty="0" smtClean="0">
                        <a:effectLst/>
                      </a:endParaRP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18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effectLst/>
                        </a:rPr>
                        <a:t> 'count',</a:t>
                      </a:r>
                    </a:p>
                    <a:p>
                      <a:pPr algn="ctr" fontAlgn="t"/>
                      <a:endParaRPr lang="en-US" sz="1000" dirty="0">
                        <a:effectLst/>
                      </a:endParaRP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내부 값에 대한 </a:t>
                      </a:r>
                      <a:r>
                        <a:rPr lang="ko-KR" altLang="en-US" sz="1000" dirty="0" err="1" smtClean="0">
                          <a:effectLst/>
                        </a:rPr>
                        <a:t>갯수</a:t>
                      </a:r>
                      <a:endParaRPr lang="en-US" sz="1000" dirty="0">
                        <a:effectLst/>
                      </a:endParaRP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188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</a:rPr>
                        <a:t> 'index',</a:t>
                      </a:r>
                    </a:p>
                    <a:p>
                      <a:pPr algn="ctr" fontAlgn="t"/>
                      <a:endParaRPr lang="en-US" sz="1000" dirty="0">
                        <a:effectLst/>
                      </a:endParaRP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dirty="0" smtClean="0">
                          <a:effectLst/>
                        </a:rPr>
                        <a:t>내부 값에 대한 위치</a:t>
                      </a:r>
                      <a:endParaRPr lang="en-US" sz="1000" dirty="0">
                        <a:effectLst/>
                      </a:endParaRP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7" y="3356992"/>
            <a:ext cx="5724525" cy="3390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265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Namedtuple</a:t>
            </a:r>
            <a:r>
              <a:rPr lang="ko-KR" altLang="en-US" dirty="0" smtClean="0"/>
              <a:t>처럼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28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사용자 정의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mutablenamedtuple</a:t>
            </a:r>
            <a:r>
              <a:rPr lang="ko-KR" altLang="en-US" sz="2800" dirty="0" smtClean="0"/>
              <a:t>에 대한 </a:t>
            </a:r>
            <a:r>
              <a:rPr lang="ko-KR" altLang="en-US" sz="2800" dirty="0" smtClean="0"/>
              <a:t>사용자 정의 </a:t>
            </a:r>
            <a:r>
              <a:rPr lang="en-US" altLang="ko-KR" sz="2800" dirty="0" smtClean="0"/>
              <a:t>class </a:t>
            </a:r>
            <a:r>
              <a:rPr lang="ko-KR" altLang="en-US" sz="2800" dirty="0" smtClean="0"/>
              <a:t>정의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2852936"/>
            <a:ext cx="635317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72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사용자 정의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활</a:t>
            </a:r>
            <a:r>
              <a:rPr lang="ko-KR" altLang="en-US" dirty="0"/>
              <a:t>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err="1" smtClean="0"/>
              <a:t>인스턴스를</a:t>
            </a:r>
            <a:r>
              <a:rPr lang="ko-KR" altLang="en-US" sz="2800" dirty="0" smtClean="0"/>
              <a:t> 정의하고 처리하기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645024"/>
            <a:ext cx="54292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9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1412776"/>
            <a:ext cx="8515672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8000" dirty="0" smtClean="0"/>
              <a:t>1. collections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799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pyrecord</a:t>
            </a:r>
            <a:r>
              <a:rPr lang="en-US" altLang="ko-KR" dirty="0" smtClean="0"/>
              <a:t> </a:t>
            </a:r>
            <a:r>
              <a:rPr lang="ko-KR" altLang="en-US" smtClean="0"/>
              <a:t>모듈 이용하기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err="1" smtClean="0"/>
              <a:t>인스턴스를</a:t>
            </a:r>
            <a:r>
              <a:rPr lang="ko-KR" altLang="en-US" sz="2800" dirty="0" smtClean="0"/>
              <a:t> 정의하고 처리하기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20"/>
            <a:ext cx="68865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60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err="1"/>
              <a:t>OrderedDict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60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OrderedDict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324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OrderedDict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err="1"/>
              <a:t>OrderedDict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은 </a:t>
            </a:r>
            <a:r>
              <a:rPr lang="en-US" altLang="ko-KR" sz="2800" dirty="0" err="1" smtClean="0"/>
              <a:t>dict</a:t>
            </a:r>
            <a:r>
              <a:rPr lang="ko-KR" altLang="en-US" sz="2800" dirty="0" smtClean="0"/>
              <a:t>의 </a:t>
            </a:r>
            <a:r>
              <a:rPr lang="en-US" altLang="ko-KR" sz="2800" dirty="0" smtClean="0"/>
              <a:t>subclass</a:t>
            </a:r>
            <a:r>
              <a:rPr lang="ko-KR" altLang="en-US" sz="2800" dirty="0" smtClean="0"/>
              <a:t>로써 새로운 </a:t>
            </a:r>
            <a:r>
              <a:rPr lang="ko-KR" altLang="en-US" sz="2800" dirty="0" err="1" smtClean="0"/>
              <a:t>인스턴스를</a:t>
            </a:r>
            <a:r>
              <a:rPr lang="ko-KR" altLang="en-US" sz="2800" dirty="0" smtClean="0"/>
              <a:t> 만드는 클래스</a:t>
            </a:r>
            <a:endParaRPr lang="en-US" altLang="ko-KR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852936"/>
            <a:ext cx="662940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62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OrderedDict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만들기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err="1"/>
              <a:t>OrderedDict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은 </a:t>
            </a:r>
            <a:r>
              <a:rPr lang="en-US" altLang="ko-KR" sz="2800" dirty="0" err="1" smtClean="0"/>
              <a:t>dict</a:t>
            </a:r>
            <a:r>
              <a:rPr lang="ko-KR" altLang="en-US" sz="2800" dirty="0" smtClean="0"/>
              <a:t>의 </a:t>
            </a:r>
            <a:r>
              <a:rPr lang="en-US" altLang="ko-KR" sz="2800" dirty="0" smtClean="0"/>
              <a:t>subclass</a:t>
            </a:r>
            <a:r>
              <a:rPr lang="ko-KR" altLang="en-US" sz="2800" dirty="0" smtClean="0"/>
              <a:t>로써 새로운 </a:t>
            </a:r>
            <a:r>
              <a:rPr lang="ko-KR" altLang="en-US" sz="2800" dirty="0" err="1" smtClean="0"/>
              <a:t>인스턴스를</a:t>
            </a:r>
            <a:r>
              <a:rPr lang="ko-KR" altLang="en-US" sz="2800" dirty="0" smtClean="0"/>
              <a:t> 만드는 클래스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4077072"/>
            <a:ext cx="2808312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collections.OrderedDict</a:t>
            </a:r>
            <a:r>
              <a:rPr lang="en-US" altLang="ko-KR" sz="1400" dirty="0"/>
              <a:t>(sorted(</a:t>
            </a:r>
            <a:r>
              <a:rPr lang="en-US" altLang="ko-KR" sz="1400" dirty="0" err="1"/>
              <a:t>d.items</a:t>
            </a:r>
            <a:r>
              <a:rPr lang="en-US" altLang="ko-KR" sz="1400" dirty="0"/>
              <a:t>()))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5364088" y="3429000"/>
            <a:ext cx="2448272" cy="2664296"/>
            <a:chOff x="5004048" y="3429000"/>
            <a:chExt cx="2808312" cy="2664296"/>
          </a:xfrm>
        </p:grpSpPr>
        <p:sp>
          <p:nvSpPr>
            <p:cNvPr id="5" name="직사각형 4"/>
            <p:cNvSpPr/>
            <p:nvPr/>
          </p:nvSpPr>
          <p:spPr>
            <a:xfrm>
              <a:off x="5364088" y="5085184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OrderedDict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64088" y="3645024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dict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>
              <a:stCxn id="5" idx="0"/>
            </p:cNvCxnSpPr>
            <p:nvPr/>
          </p:nvCxnSpPr>
          <p:spPr>
            <a:xfrm flipV="1">
              <a:off x="6372200" y="4293096"/>
              <a:ext cx="0" cy="79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5004048" y="3429000"/>
              <a:ext cx="2808312" cy="26642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오른쪽 화살표 10"/>
          <p:cNvSpPr/>
          <p:nvPr/>
        </p:nvSpPr>
        <p:spPr>
          <a:xfrm>
            <a:off x="3995936" y="4433056"/>
            <a:ext cx="978408" cy="652128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23928" y="5250496"/>
            <a:ext cx="112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생성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44008" y="2803156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issubclass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collections.OrderedDict,dict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 True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78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dict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OrderedDict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차이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551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collections.OrderedDict</a:t>
            </a:r>
            <a:r>
              <a:rPr lang="ko-KR" altLang="en-US" sz="2800" dirty="0" smtClean="0"/>
              <a:t>은 순서를 유지하기 위해 </a:t>
            </a:r>
            <a:r>
              <a:rPr lang="en-US" altLang="ko-KR" sz="2800" dirty="0" smtClean="0"/>
              <a:t>linked list</a:t>
            </a:r>
            <a:r>
              <a:rPr lang="ko-KR" altLang="en-US" sz="2800" dirty="0" smtClean="0"/>
              <a:t>로 내부에 구성되어 각 순서를 유지함 </a:t>
            </a:r>
            <a:endParaRPr lang="en-US" altLang="ko-KR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vs. </a:t>
            </a:r>
            <a:r>
              <a:rPr lang="en-US" altLang="ko-KR" dirty="0" err="1" smtClean="0"/>
              <a:t>Ordereddict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차이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004" y="2996952"/>
            <a:ext cx="6553200" cy="3595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51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19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d= {"k":1,"v":2}</a:t>
            </a:r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043833"/>
              </p:ext>
            </p:extLst>
          </p:nvPr>
        </p:nvGraphicFramePr>
        <p:xfrm>
          <a:off x="683568" y="2237664"/>
          <a:ext cx="7920881" cy="4167685"/>
        </p:xfrm>
        <a:graphic>
          <a:graphicData uri="http://schemas.openxmlformats.org/drawingml/2006/table">
            <a:tbl>
              <a:tblPr/>
              <a:tblGrid>
                <a:gridCol w="2338546"/>
                <a:gridCol w="1810487"/>
                <a:gridCol w="3771848"/>
              </a:tblGrid>
              <a:tr h="3315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94617"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dict.clear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endParaRPr kumimoji="0" lang="en-US" altLang="ko-KR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d= {"k":1,"v":2}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d.clear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{}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내의 요소들 </a:t>
                      </a:r>
                      <a:r>
                        <a:rPr kumimoji="0" lang="ko-KR" altLang="en-US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클리어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077"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dict.copy</a:t>
                      </a:r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d1 =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d.copy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d1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{'k': 1, 'v': 2}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객체를 다른 곳에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</a:t>
                      </a:r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카피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617"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dict.fromkeys</a:t>
                      </a:r>
                      <a:r>
                        <a:rPr kumimoji="0" lang="en-US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d2 =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d.fromkeys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(d)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d2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{'k': None, 'v': None}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dict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객체의 키를 새로운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dict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객체를 생성하는 키로 처리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588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dict.get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(key, default=None)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d.get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('k')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dict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내의 키를 가지고 값을 가져옴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919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dict.has_key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(key)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d.has_key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('k')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dict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내의 키 존재 여부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077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dict.items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d.items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[('k', 1), ('v', 2)]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dict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객체의 키와 값을 순서쌍으로 나타내어 리스트로 전달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4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d= {"k":1,"v":2}</a:t>
            </a:r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757612"/>
              </p:ext>
            </p:extLst>
          </p:nvPr>
        </p:nvGraphicFramePr>
        <p:xfrm>
          <a:off x="683568" y="2237664"/>
          <a:ext cx="7560840" cy="3924266"/>
        </p:xfrm>
        <a:graphic>
          <a:graphicData uri="http://schemas.openxmlformats.org/drawingml/2006/table">
            <a:tbl>
              <a:tblPr/>
              <a:tblGrid>
                <a:gridCol w="2232248"/>
                <a:gridCol w="1800200"/>
                <a:gridCol w="3528392"/>
              </a:tblGrid>
              <a:tr h="3315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94617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kumimoji="0" lang="en-US" sz="12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d.keys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['k', 'v']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내의 키를 리스트로 전달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07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dict.setdefault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(key, default=None)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d.setdefault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('s’,3)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{'k': 1, 's': 3, 'v': 2}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내의 키와 값을 추가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61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dict.update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(dict2)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d.update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({1:1})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Id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{1: 1, 'k': 1, 'v': 2}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추가 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58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dict.values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d.values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[1, 2]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dict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내의 값을 리스틀 전달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6106"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(‘key’)</a:t>
                      </a:r>
                      <a:endParaRPr kumimoji="0"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{'k': 1, 's': None, 'v': 2}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d.pop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('s')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{'k': 1, 'v': 2}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dict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내의 원소를 삭제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25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Collection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1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collections.OrderedDict</a:t>
            </a:r>
            <a:r>
              <a:rPr lang="ko-KR" altLang="en-US" sz="2800" dirty="0" smtClean="0"/>
              <a:t>은 순서를 유지하기 위해 </a:t>
            </a:r>
            <a:r>
              <a:rPr lang="en-US" altLang="ko-KR" sz="2800" dirty="0" smtClean="0"/>
              <a:t>linked list</a:t>
            </a:r>
            <a:r>
              <a:rPr lang="ko-KR" altLang="en-US" sz="2800" dirty="0" smtClean="0"/>
              <a:t>로 내부에 구성되어 각 순서를 유지함 </a:t>
            </a:r>
            <a:endParaRPr lang="en-US" altLang="ko-KR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pop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212976"/>
            <a:ext cx="5112568" cy="2974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37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collections.OrderedDict</a:t>
            </a:r>
            <a:r>
              <a:rPr lang="ko-KR" altLang="en-US" sz="2800" dirty="0" smtClean="0"/>
              <a:t>은 순서를 유지하고 있어서 </a:t>
            </a:r>
            <a:r>
              <a:rPr lang="en-US" altLang="ko-KR" sz="2800" dirty="0" err="1" smtClean="0"/>
              <a:t>dict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타입처럼 처리하기 위해서는 </a:t>
            </a:r>
            <a:r>
              <a:rPr lang="en-US" altLang="ko-KR" sz="2800" dirty="0" err="1" smtClean="0"/>
              <a:t>move_to_end</a:t>
            </a:r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메소드를</a:t>
            </a:r>
            <a:r>
              <a:rPr lang="ko-KR" altLang="en-US" sz="2800" dirty="0" smtClean="0"/>
              <a:t> 이용해서 처리</a:t>
            </a:r>
            <a:endParaRPr lang="en-US" altLang="ko-KR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move_to_end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647" y="3284984"/>
            <a:ext cx="576064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4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내부 순서가 바뀔 경우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err="1"/>
              <a:t>OrderedDict</a:t>
            </a:r>
            <a:r>
              <a:rPr lang="en-US" altLang="ko-KR" sz="2800" dirty="0"/>
              <a:t> </a:t>
            </a:r>
            <a:r>
              <a:rPr lang="ko-KR" altLang="en-US" sz="2800" dirty="0" err="1" smtClean="0"/>
              <a:t>클래스에순서가</a:t>
            </a:r>
            <a:r>
              <a:rPr lang="ko-KR" altLang="en-US" sz="2800" dirty="0" smtClean="0"/>
              <a:t> </a:t>
            </a:r>
            <a:r>
              <a:rPr lang="ko-KR" altLang="en-US" sz="2800" dirty="0" smtClean="0"/>
              <a:t>다르면 동등하지 않은 것으로 인식함</a:t>
            </a:r>
            <a:endParaRPr lang="en-US" altLang="ko-KR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52936"/>
            <a:ext cx="5832648" cy="3622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1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counter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59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Counter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34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Counter </a:t>
            </a:r>
            <a:r>
              <a:rPr lang="ko-KR" altLang="en-US" dirty="0" smtClean="0"/>
              <a:t>구조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Counter </a:t>
            </a:r>
            <a:r>
              <a:rPr lang="ko-KR" altLang="en-US" sz="2800" dirty="0" smtClean="0"/>
              <a:t>은 </a:t>
            </a:r>
            <a:r>
              <a:rPr lang="en-US" altLang="ko-KR" sz="2800" dirty="0" err="1" smtClean="0"/>
              <a:t>dict</a:t>
            </a:r>
            <a:r>
              <a:rPr lang="ko-KR" altLang="en-US" sz="2800" dirty="0" smtClean="0"/>
              <a:t>의 </a:t>
            </a:r>
            <a:r>
              <a:rPr lang="en-US" altLang="ko-KR" sz="2800" dirty="0" smtClean="0"/>
              <a:t>subclass</a:t>
            </a:r>
            <a:r>
              <a:rPr lang="ko-KR" altLang="en-US" sz="2800" dirty="0" smtClean="0"/>
              <a:t>로써 새로운 </a:t>
            </a:r>
            <a:r>
              <a:rPr lang="ko-KR" altLang="en-US" sz="2800" dirty="0" err="1" smtClean="0"/>
              <a:t>인스턴스를</a:t>
            </a:r>
            <a:r>
              <a:rPr lang="ko-KR" altLang="en-US" sz="2800" dirty="0" smtClean="0"/>
              <a:t> 만드는 클래스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4077072"/>
            <a:ext cx="2808312" cy="1656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collections.Counter</a:t>
            </a:r>
            <a:r>
              <a:rPr lang="en-US" altLang="ko-KR" sz="1400" dirty="0" smtClean="0">
                <a:solidFill>
                  <a:schemeClr val="tx1"/>
                </a:solidFill>
              </a:rPr>
              <a:t>(sorted(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d.items</a:t>
            </a:r>
            <a:r>
              <a:rPr lang="en-US" altLang="ko-KR" sz="1400" dirty="0">
                <a:solidFill>
                  <a:schemeClr val="tx1"/>
                </a:solidFill>
              </a:rPr>
              <a:t>()))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5364088" y="3429000"/>
            <a:ext cx="2448272" cy="2664296"/>
            <a:chOff x="5004048" y="3429000"/>
            <a:chExt cx="2808312" cy="2664296"/>
          </a:xfrm>
        </p:grpSpPr>
        <p:sp>
          <p:nvSpPr>
            <p:cNvPr id="5" name="직사각형 4"/>
            <p:cNvSpPr/>
            <p:nvPr/>
          </p:nvSpPr>
          <p:spPr>
            <a:xfrm>
              <a:off x="5364088" y="5085184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Counter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64088" y="3645024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dict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>
              <a:stCxn id="5" idx="0"/>
            </p:cNvCxnSpPr>
            <p:nvPr/>
          </p:nvCxnSpPr>
          <p:spPr>
            <a:xfrm flipV="1">
              <a:off x="6372200" y="4293096"/>
              <a:ext cx="0" cy="79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5004048" y="3429000"/>
              <a:ext cx="2808312" cy="26642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오른쪽 화살표 10"/>
          <p:cNvSpPr/>
          <p:nvPr/>
        </p:nvSpPr>
        <p:spPr>
          <a:xfrm>
            <a:off x="3995936" y="4433056"/>
            <a:ext cx="978408" cy="652128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23928" y="5250496"/>
            <a:ext cx="112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생성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44008" y="2803156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issubclass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collections.Counter,dict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 True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3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Counter </a:t>
            </a:r>
            <a:r>
              <a:rPr lang="ko-KR" altLang="en-US" dirty="0" smtClean="0"/>
              <a:t>생성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Counter </a:t>
            </a:r>
            <a:r>
              <a:rPr lang="ko-KR" altLang="en-US" sz="2800" dirty="0" smtClean="0"/>
              <a:t>클래스로 생성하는 이유는 실제 </a:t>
            </a:r>
            <a:r>
              <a:rPr lang="ko-KR" altLang="en-US" sz="2800" dirty="0" err="1" smtClean="0"/>
              <a:t>키값들에</a:t>
            </a:r>
            <a:r>
              <a:rPr lang="ko-KR" altLang="en-US" sz="2800" dirty="0" smtClean="0"/>
              <a:t> 연속된 상황이 확인이 필요할 경우 사용</a:t>
            </a:r>
            <a:endParaRPr lang="en-US" altLang="ko-KR" sz="2800" dirty="0"/>
          </a:p>
        </p:txBody>
      </p:sp>
      <p:sp>
        <p:nvSpPr>
          <p:cNvPr id="4" name="직사각형 3"/>
          <p:cNvSpPr/>
          <p:nvPr/>
        </p:nvSpPr>
        <p:spPr>
          <a:xfrm>
            <a:off x="1331640" y="3212976"/>
            <a:ext cx="3744416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import collections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collections.Counter</a:t>
            </a:r>
            <a:r>
              <a:rPr lang="en-US" altLang="ko-KR" sz="1200" dirty="0"/>
              <a:t>("attacked")</a:t>
            </a:r>
          </a:p>
          <a:p>
            <a:r>
              <a:rPr lang="en-US" altLang="ko-KR" sz="1200" dirty="0" smtClean="0"/>
              <a:t>Counter</a:t>
            </a:r>
            <a:r>
              <a:rPr lang="en-US" altLang="ko-KR" sz="1200" dirty="0"/>
              <a:t>({'a': 2, 't': 2, 'c': 1, 'e': 1, 'd': 1, 'k': 1})</a:t>
            </a:r>
          </a:p>
          <a:p>
            <a:r>
              <a:rPr lang="en-US" altLang="ko-KR" sz="1200" dirty="0" smtClean="0"/>
              <a:t>&gt;&gt;&gt;</a:t>
            </a:r>
            <a:endParaRPr lang="en-US" altLang="ko-KR" sz="1200" dirty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collections.Counter</a:t>
            </a:r>
            <a:r>
              <a:rPr lang="en-US" altLang="ko-KR" sz="1200" dirty="0"/>
              <a:t>({1:2,2:2})</a:t>
            </a:r>
          </a:p>
          <a:p>
            <a:r>
              <a:rPr lang="en-US" altLang="ko-KR" sz="1200" dirty="0" smtClean="0"/>
              <a:t>Counter</a:t>
            </a:r>
            <a:r>
              <a:rPr lang="en-US" altLang="ko-KR" sz="1200" dirty="0"/>
              <a:t>({1: 2, 2: 2})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collections.Counter</a:t>
            </a:r>
            <a:r>
              <a:rPr lang="en-US" altLang="ko-KR" sz="1200" dirty="0"/>
              <a:t>({1:2,2:2}.items())</a:t>
            </a:r>
          </a:p>
          <a:p>
            <a:r>
              <a:rPr lang="en-US" altLang="ko-KR" sz="1200" dirty="0" smtClean="0"/>
              <a:t>Counter</a:t>
            </a:r>
            <a:r>
              <a:rPr lang="en-US" altLang="ko-KR" sz="1200" dirty="0"/>
              <a:t>({(1, 2): 1, (2, 2): 1</a:t>
            </a:r>
            <a:r>
              <a:rPr lang="en-US" altLang="ko-KR" sz="1200" dirty="0" smtClean="0"/>
              <a:t>})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/>
              <a:t>collections.Counter</a:t>
            </a:r>
            <a:r>
              <a:rPr lang="en-US" altLang="ko-KR" sz="1200" dirty="0"/>
              <a:t>([1,2,3])</a:t>
            </a:r>
          </a:p>
          <a:p>
            <a:r>
              <a:rPr lang="en-US" altLang="ko-KR" sz="1200" dirty="0" smtClean="0"/>
              <a:t>Counter</a:t>
            </a:r>
            <a:r>
              <a:rPr lang="en-US" altLang="ko-KR" sz="1200" dirty="0"/>
              <a:t>({1: 1, 2: 1, 3: 1})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1747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Counter </a:t>
            </a:r>
            <a:r>
              <a:rPr lang="ko-KR" altLang="en-US" dirty="0" smtClean="0"/>
              <a:t>생성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Counter </a:t>
            </a:r>
            <a:r>
              <a:rPr lang="ko-KR" altLang="en-US" sz="2800" dirty="0" smtClean="0"/>
              <a:t>클래스로 생성하는 이유는 실제 </a:t>
            </a:r>
            <a:r>
              <a:rPr lang="ko-KR" altLang="en-US" sz="2800" dirty="0" err="1" smtClean="0"/>
              <a:t>키값들에</a:t>
            </a:r>
            <a:r>
              <a:rPr lang="ko-KR" altLang="en-US" sz="2800" dirty="0" smtClean="0"/>
              <a:t> 연속된 상황이 확인이 필요할 경우 사용</a:t>
            </a:r>
            <a:endParaRPr lang="en-US" altLang="ko-KR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84984"/>
            <a:ext cx="48768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52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Counter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085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ounter </a:t>
            </a:r>
            <a:r>
              <a:rPr lang="ko-KR" altLang="en-US" dirty="0" smtClean="0"/>
              <a:t>추가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fontScale="92500" lnSpcReduction="10000"/>
          </a:bodyPr>
          <a:lstStyle/>
          <a:p>
            <a:pPr marL="0" indent="0" fontAlgn="t">
              <a:buNone/>
            </a:pPr>
            <a:r>
              <a:rPr lang="en-US" altLang="ko-KR" dirty="0"/>
              <a:t>al = </a:t>
            </a:r>
            <a:r>
              <a:rPr lang="en-US" altLang="ko-KR" dirty="0" err="1"/>
              <a:t>collections.Counter</a:t>
            </a:r>
            <a:r>
              <a:rPr lang="en-US" altLang="ko-KR" dirty="0"/>
              <a:t>([1,2,3,4</a:t>
            </a:r>
            <a:r>
              <a:rPr lang="en-US" altLang="ko-KR" dirty="0" smtClean="0"/>
              <a:t>])</a:t>
            </a:r>
          </a:p>
          <a:p>
            <a:pPr marL="0" indent="0" fontAlgn="t">
              <a:buNone/>
            </a:pPr>
            <a:r>
              <a:rPr lang="en-US" altLang="ko-KR" dirty="0" smtClean="0"/>
              <a:t>a2 </a:t>
            </a:r>
            <a:r>
              <a:rPr lang="en-US" altLang="ko-KR" dirty="0"/>
              <a:t>= </a:t>
            </a:r>
            <a:r>
              <a:rPr lang="en-US" altLang="ko-KR" dirty="0" err="1"/>
              <a:t>collections.Counter</a:t>
            </a:r>
            <a:r>
              <a:rPr lang="en-US" altLang="ko-KR" dirty="0"/>
              <a:t>({1:2,2:4})</a:t>
            </a:r>
          </a:p>
          <a:p>
            <a:pPr marL="0" indent="0" fontAlgn="t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066228"/>
              </p:ext>
            </p:extLst>
          </p:nvPr>
        </p:nvGraphicFramePr>
        <p:xfrm>
          <a:off x="899592" y="2636912"/>
          <a:ext cx="7416824" cy="3134393"/>
        </p:xfrm>
        <a:graphic>
          <a:graphicData uri="http://schemas.openxmlformats.org/drawingml/2006/table">
            <a:tbl>
              <a:tblPr/>
              <a:tblGrid>
                <a:gridCol w="1728192"/>
                <a:gridCol w="2592288"/>
                <a:gridCol w="3096344"/>
              </a:tblGrid>
              <a:tr h="3911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Method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example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82027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elements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err="1" smtClean="0">
                          <a:effectLst/>
                        </a:rPr>
                        <a:t>al.elements</a:t>
                      </a:r>
                      <a:r>
                        <a:rPr lang="en-US" altLang="ko-KR" sz="1200" dirty="0" smtClean="0">
                          <a:effectLst/>
                        </a:rPr>
                        <a:t>()</a:t>
                      </a:r>
                    </a:p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&lt;</a:t>
                      </a:r>
                      <a:r>
                        <a:rPr lang="en-US" altLang="ko-KR" sz="1200" dirty="0" err="1" smtClean="0">
                          <a:effectLst/>
                        </a:rPr>
                        <a:t>itertools.chain</a:t>
                      </a:r>
                      <a:r>
                        <a:rPr lang="en-US" altLang="ko-KR" sz="1200" dirty="0" smtClean="0">
                          <a:effectLst/>
                        </a:rPr>
                        <a:t> at x10542eb0&gt;</a:t>
                      </a:r>
                    </a:p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list(</a:t>
                      </a:r>
                      <a:r>
                        <a:rPr lang="en-US" altLang="ko-KR" sz="1200" dirty="0" err="1" smtClean="0">
                          <a:effectLst/>
                        </a:rPr>
                        <a:t>al.elements</a:t>
                      </a:r>
                      <a:r>
                        <a:rPr lang="en-US" altLang="ko-KR" sz="1200" dirty="0" smtClean="0">
                          <a:effectLst/>
                        </a:rPr>
                        <a:t>())</a:t>
                      </a:r>
                    </a:p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[1, 2, 3, 4]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Counter </a:t>
                      </a:r>
                      <a:r>
                        <a:rPr lang="ko-KR" altLang="en-US" sz="1200" dirty="0" err="1" smtClean="0">
                          <a:effectLst/>
                        </a:rPr>
                        <a:t>인스턴스의</a:t>
                      </a:r>
                      <a:r>
                        <a:rPr lang="ko-KR" altLang="en-US" sz="1200" dirty="0" smtClean="0">
                          <a:effectLst/>
                        </a:rPr>
                        <a:t> 요소를 </a:t>
                      </a:r>
                      <a:r>
                        <a:rPr lang="en-US" altLang="ko-KR" sz="1200" dirty="0" smtClean="0">
                          <a:effectLst/>
                        </a:rPr>
                        <a:t>counter </a:t>
                      </a:r>
                      <a:r>
                        <a:rPr lang="ko-KR" altLang="en-US" sz="1200" dirty="0" smtClean="0">
                          <a:effectLst/>
                        </a:rPr>
                        <a:t>개수 만큼 보여줌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027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most_common</a:t>
                      </a:r>
                      <a:endParaRPr lang="en-US" altLang="ko-KR" sz="1200" dirty="0" smtClean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 list(a2.elements())</a:t>
                      </a:r>
                    </a:p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[1, 1, 2, 2, 2, 2]</a:t>
                      </a:r>
                    </a:p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a2.most_common()</a:t>
                      </a:r>
                    </a:p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[(2, 4), (1, 2)]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Counter </a:t>
                      </a:r>
                      <a:r>
                        <a:rPr lang="ko-KR" altLang="en-US" sz="1200" dirty="0" err="1" smtClean="0">
                          <a:effectLst/>
                        </a:rPr>
                        <a:t>인스턴스의</a:t>
                      </a:r>
                      <a:r>
                        <a:rPr lang="ko-KR" altLang="en-US" sz="1200" dirty="0" smtClean="0">
                          <a:effectLst/>
                        </a:rPr>
                        <a:t> 값을</a:t>
                      </a:r>
                      <a:r>
                        <a:rPr lang="ko-KR" altLang="en-US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err="1" smtClean="0">
                          <a:effectLst/>
                        </a:rPr>
                        <a:t>튜플로</a:t>
                      </a:r>
                      <a:r>
                        <a:rPr lang="ko-KR" altLang="en-US" sz="1200" baseline="0" dirty="0" smtClean="0">
                          <a:effectLst/>
                        </a:rPr>
                        <a:t> </a:t>
                      </a:r>
                      <a:r>
                        <a:rPr lang="en-US" altLang="ko-KR" sz="1200" baseline="0" dirty="0" smtClean="0">
                          <a:effectLst/>
                        </a:rPr>
                        <a:t>key/value</a:t>
                      </a:r>
                      <a:r>
                        <a:rPr lang="ko-KR" altLang="en-US" sz="1200" baseline="0" dirty="0" smtClean="0">
                          <a:effectLst/>
                        </a:rPr>
                        <a:t>를 묶어서 리스트로 보여줌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027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subtract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a2.subtract(al)</a:t>
                      </a:r>
                    </a:p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a2</a:t>
                      </a:r>
                    </a:p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Counter({2: 3, 1: 1, 3: -1, 4: -1})</a:t>
                      </a:r>
                    </a:p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a2+al</a:t>
                      </a:r>
                    </a:p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Counter({2: 4, 1: 2})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Counter </a:t>
                      </a:r>
                      <a:r>
                        <a:rPr lang="ko-KR" altLang="en-US" sz="1200" dirty="0" err="1" smtClean="0">
                          <a:effectLst/>
                        </a:rPr>
                        <a:t>인스턴스들간에</a:t>
                      </a:r>
                      <a:r>
                        <a:rPr lang="ko-KR" altLang="en-US" sz="1200" dirty="0" smtClean="0">
                          <a:effectLst/>
                        </a:rPr>
                        <a:t>  값을 빼는 </a:t>
                      </a:r>
                      <a:r>
                        <a:rPr lang="ko-KR" altLang="en-US" sz="1200" dirty="0" err="1" smtClean="0">
                          <a:effectLst/>
                        </a:rPr>
                        <a:t>ㄳ</a:t>
                      </a:r>
                      <a:r>
                        <a:rPr lang="ko-KR" altLang="en-US" sz="1200" dirty="0" smtClean="0">
                          <a:effectLst/>
                        </a:rPr>
                        <a:t> 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9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collections </a:t>
            </a:r>
            <a:r>
              <a:rPr lang="ko-KR" altLang="en-US" dirty="0" smtClean="0"/>
              <a:t>제공 요소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t</a:t>
            </a:r>
            <a:r>
              <a:rPr lang="en-US" altLang="ko-KR" dirty="0" smtClean="0"/>
              <a:t>uple, </a:t>
            </a:r>
            <a:r>
              <a:rPr lang="en-US" altLang="ko-KR" dirty="0" err="1" smtClean="0"/>
              <a:t>dict</a:t>
            </a:r>
            <a:r>
              <a:rPr lang="en-US" altLang="ko-KR" dirty="0"/>
              <a:t> </a:t>
            </a:r>
            <a:r>
              <a:rPr lang="ko-KR" altLang="en-US" dirty="0" smtClean="0"/>
              <a:t>에 대한 확장 데이터 구조를 제공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428522"/>
              </p:ext>
            </p:extLst>
          </p:nvPr>
        </p:nvGraphicFramePr>
        <p:xfrm>
          <a:off x="899592" y="3068960"/>
          <a:ext cx="7344816" cy="2916895"/>
        </p:xfrm>
        <a:graphic>
          <a:graphicData uri="http://schemas.openxmlformats.org/drawingml/2006/table">
            <a:tbl>
              <a:tblPr/>
              <a:tblGrid>
                <a:gridCol w="1656184"/>
                <a:gridCol w="4032448"/>
                <a:gridCol w="1656184"/>
              </a:tblGrid>
              <a:tr h="504131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주요 요소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설명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추가된 버전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4131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namedtuple</a:t>
                      </a:r>
                      <a:r>
                        <a:rPr kumimoji="0"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108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Tuple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타입의 </a:t>
                      </a:r>
                      <a:r>
                        <a:rPr lang="en-US" altLang="ko-KR" sz="1200" baseline="0" dirty="0" smtClean="0">
                          <a:effectLst/>
                        </a:rPr>
                        <a:t>subclass</a:t>
                      </a:r>
                      <a:r>
                        <a:rPr lang="ko-KR" altLang="en-US" sz="1200" baseline="0" dirty="0" smtClean="0">
                          <a:effectLst/>
                        </a:rPr>
                        <a:t>를 만들어 주는 </a:t>
                      </a:r>
                      <a:r>
                        <a:rPr lang="en-US" altLang="ko-KR" sz="1200" baseline="0" dirty="0" smtClean="0">
                          <a:effectLst/>
                        </a:rPr>
                        <a:t>function</a:t>
                      </a:r>
                      <a:endParaRPr lang="en-US" sz="1200" dirty="0">
                        <a:effectLst/>
                      </a:endParaRPr>
                    </a:p>
                  </a:txBody>
                  <a:tcPr marL="108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i="1" dirty="0">
                          <a:effectLst/>
                        </a:rPr>
                        <a:t>New in version 2.6.</a:t>
                      </a:r>
                      <a:endParaRPr lang="en-US" sz="1200" dirty="0">
                        <a:effectLst/>
                      </a:endParaRPr>
                    </a:p>
                  </a:txBody>
                  <a:tcPr marL="108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131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OrderedDict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dict</a:t>
                      </a:r>
                      <a:r>
                        <a:rPr lang="en-US" sz="1200" dirty="0">
                          <a:effectLst/>
                        </a:rPr>
                        <a:t> subclass that remembers the order entries were added</a:t>
                      </a:r>
                    </a:p>
                  </a:txBody>
                  <a:tcPr marL="108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i="1" dirty="0">
                          <a:effectLst/>
                        </a:rPr>
                        <a:t>New in version 2.7.</a:t>
                      </a:r>
                      <a:endParaRPr lang="en-US" sz="1200" dirty="0">
                        <a:effectLst/>
                      </a:endParaRPr>
                    </a:p>
                  </a:txBody>
                  <a:tcPr marL="108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131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Counter</a:t>
                      </a:r>
                    </a:p>
                  </a:txBody>
                  <a:tcPr marL="108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dict</a:t>
                      </a:r>
                      <a:r>
                        <a:rPr lang="en-US" sz="1200" dirty="0">
                          <a:effectLst/>
                        </a:rPr>
                        <a:t> subclass for counting </a:t>
                      </a:r>
                      <a:r>
                        <a:rPr lang="en-US" sz="1200" dirty="0" err="1">
                          <a:effectLst/>
                        </a:rPr>
                        <a:t>hashable</a:t>
                      </a:r>
                      <a:r>
                        <a:rPr lang="en-US" sz="1200" dirty="0">
                          <a:effectLst/>
                        </a:rPr>
                        <a:t> objects</a:t>
                      </a:r>
                    </a:p>
                  </a:txBody>
                  <a:tcPr marL="108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i="1" dirty="0">
                          <a:effectLst/>
                        </a:rPr>
                        <a:t>New in version 2.7.</a:t>
                      </a:r>
                      <a:endParaRPr lang="en-US" sz="1200" dirty="0">
                        <a:effectLst/>
                      </a:endParaRPr>
                    </a:p>
                  </a:txBody>
                  <a:tcPr marL="108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089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defaultdict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dict</a:t>
                      </a:r>
                      <a:r>
                        <a:rPr lang="en-US" sz="1200" dirty="0">
                          <a:effectLst/>
                        </a:rPr>
                        <a:t> subclass that calls a factory function to supply missing values</a:t>
                      </a:r>
                    </a:p>
                  </a:txBody>
                  <a:tcPr marL="108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i="1" dirty="0">
                          <a:effectLst/>
                        </a:rPr>
                        <a:t>New in version 2.5.</a:t>
                      </a:r>
                      <a:endParaRPr lang="en-US" sz="1200" dirty="0">
                        <a:effectLst/>
                      </a:endParaRPr>
                    </a:p>
                  </a:txBody>
                  <a:tcPr marL="108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131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deque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list-like container with fast appends and pops on either end</a:t>
                      </a:r>
                    </a:p>
                  </a:txBody>
                  <a:tcPr marL="108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i="1" dirty="0">
                          <a:effectLst/>
                        </a:rPr>
                        <a:t>New in version 2.4.</a:t>
                      </a:r>
                      <a:endParaRPr lang="en-US" sz="1200" dirty="0">
                        <a:effectLst/>
                      </a:endParaRPr>
                    </a:p>
                  </a:txBody>
                  <a:tcPr marL="108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7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Counter </a:t>
            </a:r>
            <a:r>
              <a:rPr lang="ko-KR" altLang="en-US" dirty="0" smtClean="0"/>
              <a:t>사칙연산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Counter </a:t>
            </a:r>
            <a:r>
              <a:rPr lang="ko-KR" altLang="en-US" sz="2800" dirty="0" err="1" smtClean="0"/>
              <a:t>인스턴스</a:t>
            </a:r>
            <a:r>
              <a:rPr lang="ko-KR" altLang="en-US" sz="2800" dirty="0" smtClean="0"/>
              <a:t> 내의 </a:t>
            </a:r>
            <a:r>
              <a:rPr lang="ko-KR" altLang="en-US" sz="2800" dirty="0" err="1" smtClean="0"/>
              <a:t>키값이</a:t>
            </a:r>
            <a:r>
              <a:rPr lang="ko-KR" altLang="en-US" sz="2800" dirty="0" smtClean="0"/>
              <a:t> 같은 경우에 </a:t>
            </a:r>
            <a:r>
              <a:rPr lang="en-US" altLang="ko-KR" sz="2800" dirty="0" smtClean="0"/>
              <a:t>+/- </a:t>
            </a:r>
            <a:r>
              <a:rPr lang="ko-KR" altLang="en-US" sz="2800" dirty="0" smtClean="0"/>
              <a:t>연산이 가능하며 </a:t>
            </a:r>
            <a:r>
              <a:rPr lang="en-US" altLang="ko-KR" sz="2800" dirty="0" smtClean="0"/>
              <a:t>zero </a:t>
            </a:r>
            <a:r>
              <a:rPr lang="ko-KR" altLang="en-US" sz="2800" dirty="0" smtClean="0"/>
              <a:t>값은 표시하지 않음</a:t>
            </a:r>
            <a:endParaRPr lang="en-US" altLang="ko-KR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36912"/>
            <a:ext cx="6552728" cy="3840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872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Counter </a:t>
            </a:r>
            <a:r>
              <a:rPr lang="ko-KR" altLang="en-US" dirty="0" smtClean="0"/>
              <a:t>집</a:t>
            </a:r>
            <a:r>
              <a:rPr lang="ko-KR" altLang="en-US" dirty="0"/>
              <a:t>합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Counter </a:t>
            </a:r>
            <a:r>
              <a:rPr lang="ko-KR" altLang="en-US" sz="2800" dirty="0" err="1" smtClean="0"/>
              <a:t>인스턴스</a:t>
            </a:r>
            <a:r>
              <a:rPr lang="ko-KR" altLang="en-US" sz="2800" dirty="0" smtClean="0"/>
              <a:t> 내의 </a:t>
            </a:r>
            <a:r>
              <a:rPr lang="ko-KR" altLang="en-US" sz="2800" dirty="0" err="1" smtClean="0"/>
              <a:t>키값이</a:t>
            </a:r>
            <a:r>
              <a:rPr lang="ko-KR" altLang="en-US" sz="2800" dirty="0" smtClean="0"/>
              <a:t> 같은 경우에 </a:t>
            </a:r>
            <a:r>
              <a:rPr lang="en-US" altLang="ko-KR" sz="2800" dirty="0" smtClean="0"/>
              <a:t>&amp;/| </a:t>
            </a:r>
            <a:r>
              <a:rPr lang="ko-KR" altLang="en-US" sz="2800" dirty="0" smtClean="0"/>
              <a:t>연산이 가능</a:t>
            </a:r>
            <a:endParaRPr lang="en-US" altLang="ko-KR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36912"/>
            <a:ext cx="6480720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00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Counter </a:t>
            </a:r>
            <a:r>
              <a:rPr lang="ko-KR" altLang="en-US" dirty="0" smtClean="0"/>
              <a:t>접</a:t>
            </a:r>
            <a:r>
              <a:rPr lang="ko-KR" altLang="en-US" dirty="0"/>
              <a:t>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Counter </a:t>
            </a:r>
            <a:r>
              <a:rPr lang="ko-KR" altLang="en-US" sz="2800" dirty="0" err="1" smtClean="0"/>
              <a:t>인스턴스는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dict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타입처럼 키를 통해 접근</a:t>
            </a:r>
            <a:endParaRPr lang="en-US" altLang="ko-KR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564904"/>
            <a:ext cx="5688632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569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43608" y="1412776"/>
            <a:ext cx="7795592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6700" dirty="0" err="1" smtClean="0"/>
              <a:t>defaultdict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40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defaultdict</a:t>
            </a:r>
            <a:r>
              <a:rPr lang="en-US" altLang="ko-KR" dirty="0" smtClean="0"/>
              <a:t> </a:t>
            </a:r>
            <a:r>
              <a:rPr lang="ko-KR" altLang="en-US" dirty="0"/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52424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defaultdict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err="1" smtClean="0"/>
              <a:t>defaultdict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은 </a:t>
            </a:r>
            <a:r>
              <a:rPr lang="en-US" altLang="ko-KR" sz="2800" dirty="0" err="1" smtClean="0"/>
              <a:t>dict</a:t>
            </a:r>
            <a:r>
              <a:rPr lang="ko-KR" altLang="en-US" sz="2800" dirty="0" smtClean="0"/>
              <a:t>의 </a:t>
            </a:r>
            <a:r>
              <a:rPr lang="en-US" altLang="ko-KR" sz="2800" dirty="0" smtClean="0"/>
              <a:t>subclass</a:t>
            </a:r>
            <a:r>
              <a:rPr lang="ko-KR" altLang="en-US" sz="2800" dirty="0" smtClean="0"/>
              <a:t>로써 새로운 </a:t>
            </a:r>
            <a:r>
              <a:rPr lang="ko-KR" altLang="en-US" sz="2800" dirty="0" err="1" smtClean="0"/>
              <a:t>인스턴스를</a:t>
            </a:r>
            <a:r>
              <a:rPr lang="ko-KR" altLang="en-US" sz="2800" dirty="0" smtClean="0"/>
              <a:t> 만드는 클래스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4077072"/>
            <a:ext cx="2808312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 </a:t>
            </a:r>
            <a:r>
              <a:rPr lang="en-US" altLang="ko-KR" sz="1400" dirty="0" err="1"/>
              <a:t>collections.defaultdict</a:t>
            </a:r>
            <a:r>
              <a:rPr lang="en-US" altLang="ko-KR" sz="1400" dirty="0"/>
              <a:t>([</a:t>
            </a:r>
            <a:r>
              <a:rPr lang="en-US" altLang="ko-KR" sz="1400" dirty="0" err="1"/>
              <a:t>default_factory</a:t>
            </a:r>
            <a:r>
              <a:rPr lang="en-US" altLang="ko-KR" sz="1400" dirty="0"/>
              <a:t>[, ...]])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5364088" y="3429000"/>
            <a:ext cx="2448272" cy="2664296"/>
            <a:chOff x="5004048" y="3429000"/>
            <a:chExt cx="2808312" cy="2664296"/>
          </a:xfrm>
        </p:grpSpPr>
        <p:sp>
          <p:nvSpPr>
            <p:cNvPr id="5" name="직사각형 4"/>
            <p:cNvSpPr/>
            <p:nvPr/>
          </p:nvSpPr>
          <p:spPr>
            <a:xfrm>
              <a:off x="5364088" y="5085184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defaultdict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64088" y="3645024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dict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>
              <a:stCxn id="5" idx="0"/>
            </p:cNvCxnSpPr>
            <p:nvPr/>
          </p:nvCxnSpPr>
          <p:spPr>
            <a:xfrm flipV="1">
              <a:off x="6372200" y="4293096"/>
              <a:ext cx="0" cy="79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5004048" y="3429000"/>
              <a:ext cx="2808312" cy="26642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오른쪽 화살표 10"/>
          <p:cNvSpPr/>
          <p:nvPr/>
        </p:nvSpPr>
        <p:spPr>
          <a:xfrm>
            <a:off x="3995936" y="4433056"/>
            <a:ext cx="978408" cy="652128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23928" y="5250496"/>
            <a:ext cx="112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생성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708590" y="2803156"/>
            <a:ext cx="3759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issubclass</a:t>
            </a:r>
            <a:r>
              <a:rPr lang="en-US" altLang="ko-KR" sz="1400" dirty="0" smtClean="0"/>
              <a:t>(collections.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defaultdict,dict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 True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1261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dict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과 </a:t>
            </a:r>
            <a:r>
              <a:rPr lang="en-US" altLang="ko-KR" sz="2800" dirty="0" err="1" smtClean="0"/>
              <a:t>defaultdict</a:t>
            </a:r>
            <a:r>
              <a:rPr lang="ko-KR" altLang="en-US" sz="2800" dirty="0" smtClean="0"/>
              <a:t>의 </a:t>
            </a:r>
            <a:r>
              <a:rPr lang="ko-KR" altLang="en-US" sz="2800" dirty="0" err="1" smtClean="0"/>
              <a:t>메소드는</a:t>
            </a:r>
            <a:r>
              <a:rPr lang="ko-KR" altLang="en-US" sz="2800" dirty="0" smtClean="0"/>
              <a:t> 거의 유사하지만 차이점은 </a:t>
            </a:r>
            <a:r>
              <a:rPr lang="en-US" altLang="ko-KR" sz="2800" dirty="0" smtClean="0"/>
              <a:t>default </a:t>
            </a:r>
            <a:r>
              <a:rPr lang="en-US" altLang="ko-KR" sz="2800" dirty="0" err="1" smtClean="0"/>
              <a:t>dict</a:t>
            </a:r>
            <a:r>
              <a:rPr lang="ko-KR" altLang="en-US" sz="2800" dirty="0" smtClean="0"/>
              <a:t>은  </a:t>
            </a:r>
            <a:r>
              <a:rPr lang="ko-KR" altLang="en-US" sz="2800" dirty="0" err="1" smtClean="0"/>
              <a:t>키값이</a:t>
            </a:r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미존재시</a:t>
            </a:r>
            <a:r>
              <a:rPr lang="ko-KR" altLang="en-US" sz="2800" dirty="0" smtClean="0"/>
              <a:t> 초기값을 </a:t>
            </a:r>
            <a:r>
              <a:rPr lang="ko-KR" altLang="en-US" sz="2800" dirty="0" err="1" smtClean="0"/>
              <a:t>자동세팅되어</a:t>
            </a:r>
            <a:r>
              <a:rPr lang="ko-KR" altLang="en-US" sz="2800" dirty="0" smtClean="0"/>
              <a:t> 처리</a:t>
            </a:r>
            <a:endParaRPr lang="en-US" altLang="ko-KR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vs, </a:t>
            </a:r>
            <a:r>
              <a:rPr lang="en-US" altLang="ko-KR" dirty="0" err="1" smtClean="0"/>
              <a:t>defaultdict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68960"/>
            <a:ext cx="6172200" cy="344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59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defaultdict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76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defauldict</a:t>
            </a:r>
            <a:r>
              <a:rPr lang="ko-KR" altLang="en-US" sz="2800" dirty="0" smtClean="0"/>
              <a:t>를 값 객체를</a:t>
            </a:r>
            <a:r>
              <a:rPr lang="en-US" altLang="ko-KR" sz="2800" dirty="0" smtClean="0"/>
              <a:t> list</a:t>
            </a:r>
            <a:r>
              <a:rPr lang="ko-KR" altLang="en-US" sz="2800" dirty="0" smtClean="0"/>
              <a:t>로 처리하여  순차적인 여러 값</a:t>
            </a:r>
            <a:r>
              <a:rPr lang="en-US" altLang="ko-KR" sz="2800" dirty="0"/>
              <a:t>(Key: multi- value </a:t>
            </a:r>
            <a:r>
              <a:rPr lang="ko-KR" altLang="en-US" sz="2800" dirty="0" smtClean="0"/>
              <a:t>구조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을 처리</a:t>
            </a:r>
            <a:endParaRPr lang="en-US" altLang="ko-KR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defualtdict</a:t>
            </a:r>
            <a:r>
              <a:rPr lang="en-US" altLang="ko-KR" dirty="0" smtClean="0"/>
              <a:t> : list </a:t>
            </a:r>
            <a:r>
              <a:rPr lang="ko-KR" altLang="en-US" dirty="0" smtClean="0"/>
              <a:t>값 처리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573016"/>
            <a:ext cx="4896544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103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defauldict</a:t>
            </a:r>
            <a:r>
              <a:rPr lang="ko-KR" altLang="en-US" sz="2800" dirty="0" smtClean="0"/>
              <a:t>를 값 객체를</a:t>
            </a:r>
            <a:r>
              <a:rPr lang="en-US" altLang="ko-KR" sz="2800" dirty="0" smtClean="0"/>
              <a:t> list</a:t>
            </a:r>
            <a:r>
              <a:rPr lang="ko-KR" altLang="en-US" sz="2800" dirty="0" smtClean="0"/>
              <a:t>로 처리하여  유일한 원소를 가지는  여러 값</a:t>
            </a:r>
            <a:r>
              <a:rPr lang="en-US" altLang="ko-KR" sz="2800" dirty="0"/>
              <a:t>(Key: multi- value </a:t>
            </a:r>
            <a:r>
              <a:rPr lang="ko-KR" altLang="en-US" sz="2800" dirty="0" smtClean="0"/>
              <a:t>구조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을 처리</a:t>
            </a:r>
            <a:endParaRPr lang="en-US" altLang="ko-KR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defualtdict</a:t>
            </a:r>
            <a:r>
              <a:rPr lang="en-US" altLang="ko-KR" dirty="0" smtClean="0"/>
              <a:t> : set </a:t>
            </a:r>
            <a:r>
              <a:rPr lang="ko-KR" altLang="en-US" dirty="0" smtClean="0"/>
              <a:t>값 처리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573016"/>
            <a:ext cx="4896544" cy="2333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43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Named</a:t>
            </a:r>
            <a:br>
              <a:rPr lang="en-US" altLang="ko-KR" sz="6000" dirty="0" smtClean="0"/>
            </a:br>
            <a:r>
              <a:rPr lang="en-US" altLang="ko-KR" sz="6000" dirty="0" smtClean="0"/>
              <a:t>tuple</a:t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7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defualtdict</a:t>
            </a:r>
            <a:r>
              <a:rPr lang="en-US" altLang="ko-KR" dirty="0"/>
              <a:t> : </a:t>
            </a:r>
            <a:r>
              <a:rPr lang="ko-KR" altLang="en-US" dirty="0" smtClean="0"/>
              <a:t>함수</a:t>
            </a:r>
            <a:r>
              <a:rPr lang="ko-KR" altLang="en-US" dirty="0"/>
              <a:t>로</a:t>
            </a:r>
            <a:r>
              <a:rPr lang="en-US" altLang="ko-KR" dirty="0" smtClean="0"/>
              <a:t> </a:t>
            </a:r>
            <a:r>
              <a:rPr lang="ko-KR" altLang="en-US" dirty="0"/>
              <a:t>값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err="1" smtClean="0"/>
              <a:t>첫번째</a:t>
            </a:r>
            <a:r>
              <a:rPr lang="ko-KR" altLang="en-US" sz="2800" dirty="0" smtClean="0"/>
              <a:t> 인자에 다양한 데이터 타입이 들어가고 뒤에 인자부터는 </a:t>
            </a:r>
            <a:r>
              <a:rPr lang="en-US" altLang="ko-KR" sz="2800" dirty="0" err="1" smtClean="0"/>
              <a:t>dict</a:t>
            </a:r>
            <a:r>
              <a:rPr lang="ko-KR" altLang="en-US" sz="2800" dirty="0" smtClean="0"/>
              <a:t>타입에 맞는 키워드인자로 처리</a:t>
            </a:r>
            <a:endParaRPr lang="en-US" altLang="ko-KR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27" y="3068960"/>
            <a:ext cx="74866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38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err="1"/>
              <a:t>deque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51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deque</a:t>
            </a:r>
            <a:r>
              <a:rPr lang="en-US" altLang="ko-KR" dirty="0" smtClean="0"/>
              <a:t> </a:t>
            </a:r>
            <a:r>
              <a:rPr lang="ko-KR" altLang="en-US" dirty="0"/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116604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deque</a:t>
            </a:r>
            <a:r>
              <a:rPr lang="en-US" altLang="ko-KR" dirty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err="1"/>
              <a:t>deque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은 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새로운 </a:t>
            </a:r>
            <a:r>
              <a:rPr lang="ko-KR" altLang="en-US" sz="2800" dirty="0" err="1" smtClean="0"/>
              <a:t>인스턴스를</a:t>
            </a:r>
            <a:r>
              <a:rPr lang="ko-KR" altLang="en-US" sz="2800" dirty="0" smtClean="0"/>
              <a:t> 만드는 클래스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4077072"/>
            <a:ext cx="2808312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collections.deque</a:t>
            </a:r>
            <a:r>
              <a:rPr lang="en-US" altLang="ko-KR" sz="1400" dirty="0"/>
              <a:t>([</a:t>
            </a:r>
            <a:r>
              <a:rPr lang="en-US" altLang="ko-KR" sz="1400" i="1" dirty="0" err="1"/>
              <a:t>iterable</a:t>
            </a:r>
            <a:r>
              <a:rPr lang="en-US" altLang="ko-KR" sz="1400" dirty="0"/>
              <a:t>[, </a:t>
            </a:r>
            <a:r>
              <a:rPr lang="en-US" altLang="ko-KR" sz="1400" i="1" dirty="0" err="1"/>
              <a:t>maxlen</a:t>
            </a:r>
            <a:r>
              <a:rPr lang="en-US" altLang="ko-KR" sz="1400" dirty="0"/>
              <a:t>]])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5364088" y="3429000"/>
            <a:ext cx="2448272" cy="2664296"/>
            <a:chOff x="5004048" y="3429000"/>
            <a:chExt cx="2808312" cy="2664296"/>
          </a:xfrm>
        </p:grpSpPr>
        <p:sp>
          <p:nvSpPr>
            <p:cNvPr id="5" name="직사각형 4"/>
            <p:cNvSpPr/>
            <p:nvPr/>
          </p:nvSpPr>
          <p:spPr>
            <a:xfrm>
              <a:off x="5364088" y="5085184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deque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64088" y="3645024"/>
              <a:ext cx="201622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object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>
              <a:stCxn id="5" idx="0"/>
            </p:cNvCxnSpPr>
            <p:nvPr/>
          </p:nvCxnSpPr>
          <p:spPr>
            <a:xfrm flipV="1">
              <a:off x="6372200" y="4293096"/>
              <a:ext cx="0" cy="79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5004048" y="3429000"/>
              <a:ext cx="2808312" cy="26642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오른쪽 화살표 10"/>
          <p:cNvSpPr/>
          <p:nvPr/>
        </p:nvSpPr>
        <p:spPr>
          <a:xfrm>
            <a:off x="3995936" y="4433056"/>
            <a:ext cx="978408" cy="652128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23928" y="5250496"/>
            <a:ext cx="112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생성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012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Deque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28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양방향에서 처리할 수 있는 </a:t>
            </a:r>
            <a:r>
              <a:rPr lang="en-US" altLang="ko-KR" sz="2800" dirty="0" smtClean="0"/>
              <a:t>queue </a:t>
            </a:r>
            <a:r>
              <a:rPr lang="ko-KR" altLang="en-US" sz="2800" dirty="0" smtClean="0"/>
              <a:t>자료 구조</a:t>
            </a:r>
            <a:endParaRPr lang="en-US" altLang="ko-KR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deque</a:t>
            </a:r>
            <a:r>
              <a:rPr lang="en-US" altLang="ko-KR" dirty="0" smtClean="0"/>
              <a:t> 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521" y="3501008"/>
            <a:ext cx="3024336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55</a:t>
            </a:fld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356992"/>
            <a:ext cx="2771775" cy="297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87624" y="285293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b="1" u="sng" dirty="0" err="1" smtClean="0"/>
              <a:t>deque</a:t>
            </a:r>
            <a:r>
              <a:rPr lang="ko-KR" altLang="en-US" b="1" u="sng" dirty="0" smtClean="0"/>
              <a:t>의 </a:t>
            </a:r>
            <a:r>
              <a:rPr lang="ko-KR" altLang="en-US" b="1" u="sng" dirty="0" err="1" smtClean="0"/>
              <a:t>메소드</a:t>
            </a:r>
            <a:endParaRPr lang="ko-KR" altLang="en-US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5411553" y="298766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b="1" u="sng" dirty="0" err="1" smtClean="0"/>
              <a:t>deque</a:t>
            </a:r>
            <a:r>
              <a:rPr lang="ko-KR" altLang="en-US" b="1" u="sng" dirty="0"/>
              <a:t> </a:t>
            </a:r>
            <a:r>
              <a:rPr lang="ko-KR" altLang="en-US" b="1" u="sng" dirty="0" smtClean="0"/>
              <a:t>생</a:t>
            </a:r>
            <a:r>
              <a:rPr lang="ko-KR" altLang="en-US" b="1" u="sng" dirty="0"/>
              <a:t>성</a:t>
            </a:r>
          </a:p>
        </p:txBody>
      </p:sp>
    </p:spTree>
    <p:extLst>
      <p:ext uri="{BB962C8B-B14F-4D97-AF65-F5344CB8AC3E}">
        <p14:creationId xmlns:p14="http://schemas.microsoft.com/office/powerpoint/2010/main" val="33951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deque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deque</a:t>
            </a:r>
            <a:r>
              <a:rPr lang="en-US" altLang="ko-KR" dirty="0"/>
              <a:t>([])</a:t>
            </a:r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835163"/>
              </p:ext>
            </p:extLst>
          </p:nvPr>
        </p:nvGraphicFramePr>
        <p:xfrm>
          <a:off x="683568" y="2237664"/>
          <a:ext cx="7560840" cy="4229066"/>
        </p:xfrm>
        <a:graphic>
          <a:graphicData uri="http://schemas.openxmlformats.org/drawingml/2006/table">
            <a:tbl>
              <a:tblPr/>
              <a:tblGrid>
                <a:gridCol w="1944216"/>
                <a:gridCol w="2448272"/>
                <a:gridCol w="3168352"/>
              </a:tblGrid>
              <a:tr h="3315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94617"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'append',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d.append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deque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([1])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우측에  원소 추가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077"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'</a:t>
                      </a:r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appendleft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',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d.appendleft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deque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([3, 1])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좌측에 원소 추가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617"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'clear',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d.clear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d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deque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([])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요소들을 전부 초기화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588"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'count',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d.count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(1)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원소의 개수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919"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'extend',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d.extend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([2,3,4])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deque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([3, 1, 2, 3, 4])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리스트 등을 기존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인스턴스에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 추가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077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extendleft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',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d.extendleft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([10,12])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 d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deque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([12, 10, 3, 1, 2, 3, 4])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리스트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틍을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 기존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인스턴스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 좌측부터 추가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57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deque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d= {"k":1,"v":2}</a:t>
            </a:r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29902"/>
              </p:ext>
            </p:extLst>
          </p:nvPr>
        </p:nvGraphicFramePr>
        <p:xfrm>
          <a:off x="683568" y="2237664"/>
          <a:ext cx="7560840" cy="4052924"/>
        </p:xfrm>
        <a:graphic>
          <a:graphicData uri="http://schemas.openxmlformats.org/drawingml/2006/table">
            <a:tbl>
              <a:tblPr/>
              <a:tblGrid>
                <a:gridCol w="1728192"/>
                <a:gridCol w="2808312"/>
                <a:gridCol w="3024336"/>
              </a:tblGrid>
              <a:tr h="3315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28077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'pop',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deque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([3, 10, 12, 4, 3, 2])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d.pop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deque</a:t>
                      </a:r>
                      <a:r>
                        <a:rPr kumimoji="0"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([3, 10, 12, 4, 3])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우측 끝에 요소를 삭제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617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popleft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',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deque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([3, 10, 12, 4, 3])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d.popleft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deque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([10, 12, 4, 3])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좌측 끝에 요소를 삭제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588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'remove',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deque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([1, 3, 10, 12, 4, 3, 2])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d.remove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(1)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deque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([3, 10, 12, 4, 3, 2])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값으로 요소를 삭제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919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'reverse',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deque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([2, 3, 4, 12, 10, 3, 1])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d.reverse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deque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([1, 3, 10, 12, 4, 3, 2])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내부 요소들을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역정렬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8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deque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d= {"k":1,"v":2}</a:t>
            </a:r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5172"/>
              </p:ext>
            </p:extLst>
          </p:nvPr>
        </p:nvGraphicFramePr>
        <p:xfrm>
          <a:off x="683568" y="2237664"/>
          <a:ext cx="7560840" cy="1185004"/>
        </p:xfrm>
        <a:graphic>
          <a:graphicData uri="http://schemas.openxmlformats.org/drawingml/2006/table">
            <a:tbl>
              <a:tblPr/>
              <a:tblGrid>
                <a:gridCol w="1728192"/>
                <a:gridCol w="2808312"/>
                <a:gridCol w="3024336"/>
              </a:tblGrid>
              <a:tr h="33156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28077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'rotate'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deque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([4, 12, 10, 3, 1, 2, 3])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d.rotate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(2)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deque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([2, 3, 4, 12, 10, 3, 1])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요소들을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n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값만큼 순회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56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deque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다루기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6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tuple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07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양방향 </a:t>
            </a:r>
            <a:r>
              <a:rPr lang="en-US" altLang="ko-KR" dirty="0" smtClean="0"/>
              <a:t>queue </a:t>
            </a:r>
            <a:r>
              <a:rPr lang="ko-KR" altLang="en-US" dirty="0" smtClean="0"/>
              <a:t> 다루기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앞과 뒤로 모든 </a:t>
            </a:r>
            <a:r>
              <a:rPr lang="en-US" altLang="ko-KR" sz="2800" dirty="0" smtClean="0"/>
              <a:t>queue </a:t>
            </a:r>
            <a:r>
              <a:rPr lang="ko-KR" altLang="en-US" sz="2800" dirty="0" smtClean="0"/>
              <a:t>처리가 가능</a:t>
            </a:r>
            <a:endParaRPr lang="en-US" altLang="ko-KR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64904"/>
            <a:ext cx="5688632" cy="3549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11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err="1" smtClean="0"/>
              <a:t>Itemgetter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>&amp;</a:t>
            </a:r>
            <a:br>
              <a:rPr lang="en-US" altLang="ko-KR" sz="6000" dirty="0" smtClean="0"/>
            </a:br>
            <a:r>
              <a:rPr lang="en-US" altLang="ko-KR" sz="6700" dirty="0" err="1" smtClean="0"/>
              <a:t>attrgetter</a:t>
            </a:r>
            <a:r>
              <a:rPr lang="en-US" altLang="ko-KR" sz="67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3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en-US" altLang="ko-KR" dirty="0" err="1" smtClean="0"/>
              <a:t>collections.itemgetter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96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  ‘</a:t>
            </a:r>
            <a:r>
              <a:rPr lang="en-US" altLang="ko-KR" sz="2800" dirty="0" err="1" smtClean="0"/>
              <a:t>fname</a:t>
            </a:r>
            <a:r>
              <a:rPr lang="en-US" altLang="ko-KR" sz="2800" dirty="0" smtClean="0"/>
              <a:t>’ key</a:t>
            </a:r>
            <a:r>
              <a:rPr lang="ko-KR" altLang="en-US" sz="2800" dirty="0" smtClean="0"/>
              <a:t>를 </a:t>
            </a:r>
            <a:r>
              <a:rPr lang="en-US" altLang="ko-KR" sz="2800" dirty="0" smtClean="0"/>
              <a:t>key</a:t>
            </a:r>
            <a:r>
              <a:rPr lang="ko-KR" altLang="en-US" sz="2800" dirty="0" smtClean="0"/>
              <a:t>값으로 읽는 </a:t>
            </a:r>
            <a:r>
              <a:rPr lang="en-US" altLang="ko-KR" sz="2800" dirty="0" err="1" smtClean="0"/>
              <a:t>itg</a:t>
            </a:r>
            <a:r>
              <a:rPr lang="ko-KR" altLang="en-US" sz="2800" dirty="0" smtClean="0"/>
              <a:t>를 생성해서 실제 </a:t>
            </a:r>
            <a:r>
              <a:rPr lang="en-US" altLang="ko-KR" sz="2800" dirty="0" err="1" smtClean="0"/>
              <a:t>dict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타입을 </a:t>
            </a:r>
            <a:r>
              <a:rPr lang="ko-KR" altLang="en-US" sz="2800" dirty="0" err="1" smtClean="0"/>
              <a:t>파라미터로</a:t>
            </a:r>
            <a:r>
              <a:rPr lang="ko-KR" altLang="en-US" sz="2800" dirty="0" smtClean="0"/>
              <a:t> 주면 값을 결과로 제공</a:t>
            </a:r>
            <a:endParaRPr lang="en-US" altLang="ko-KR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Itemgetter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동일한 키 처리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96952"/>
            <a:ext cx="6672659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01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itemgetter</a:t>
            </a:r>
            <a:r>
              <a:rPr lang="ko-KR" altLang="en-US" sz="2800" dirty="0" smtClean="0"/>
              <a:t>이 결과 값을 기준으로 </a:t>
            </a:r>
            <a:r>
              <a:rPr lang="en-US" altLang="ko-KR" sz="2800" dirty="0" err="1" smtClean="0"/>
              <a:t>dict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타입 원소를 가지는 </a:t>
            </a:r>
            <a:r>
              <a:rPr lang="en-US" altLang="ko-KR" sz="2800" dirty="0" smtClean="0"/>
              <a:t>list</a:t>
            </a:r>
            <a:r>
              <a:rPr lang="ko-KR" altLang="en-US" sz="2800" dirty="0" smtClean="0"/>
              <a:t>를  </a:t>
            </a:r>
            <a:r>
              <a:rPr lang="en-US" altLang="ko-KR" sz="2800" dirty="0" smtClean="0"/>
              <a:t>sorted </a:t>
            </a:r>
            <a:r>
              <a:rPr lang="ko-KR" altLang="en-US" sz="2800" dirty="0" smtClean="0"/>
              <a:t>처리하기</a:t>
            </a:r>
            <a:endParaRPr lang="en-US" altLang="ko-KR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Itemgetter</a:t>
            </a:r>
            <a:r>
              <a:rPr lang="ko-KR" altLang="en-US" dirty="0" smtClean="0"/>
              <a:t>이용해서 </a:t>
            </a:r>
            <a:r>
              <a:rPr lang="en-US" altLang="ko-KR" dirty="0" smtClean="0"/>
              <a:t>sorted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140968"/>
            <a:ext cx="6768752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10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 smtClean="0"/>
              <a:t>collections.attrgetter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23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  </a:t>
            </a:r>
            <a:r>
              <a:rPr lang="en-US" altLang="ko-KR" sz="2800" dirty="0" err="1" smtClean="0"/>
              <a:t>attrgetter</a:t>
            </a:r>
            <a:r>
              <a:rPr lang="ko-KR" altLang="en-US" sz="2800" dirty="0" smtClean="0"/>
              <a:t>에 </a:t>
            </a:r>
            <a:r>
              <a:rPr lang="en-US" altLang="ko-KR" sz="2800" dirty="0" smtClean="0"/>
              <a:t>class</a:t>
            </a:r>
            <a:r>
              <a:rPr lang="ko-KR" altLang="en-US" sz="2800" dirty="0" smtClean="0"/>
              <a:t>의 속성을 부여하고 </a:t>
            </a:r>
            <a:r>
              <a:rPr lang="ko-KR" altLang="en-US" sz="2800" dirty="0" err="1" smtClean="0"/>
              <a:t>인스턴스를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파라미터로</a:t>
            </a:r>
            <a:r>
              <a:rPr lang="ko-KR" altLang="en-US" sz="2800" dirty="0" smtClean="0"/>
              <a:t> 받으면 그 결과값인 속성이 값을 가져옴</a:t>
            </a:r>
            <a:endParaRPr lang="en-US" altLang="ko-KR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attrgetter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3717032"/>
            <a:ext cx="385762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88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attrgetter</a:t>
            </a:r>
            <a:r>
              <a:rPr lang="ko-KR" altLang="en-US" sz="2800" dirty="0" smtClean="0"/>
              <a:t>이 결과 값을 기준으로 사용자 클래스의 </a:t>
            </a:r>
            <a:r>
              <a:rPr lang="ko-KR" altLang="en-US" sz="2800" dirty="0" err="1" smtClean="0"/>
              <a:t>인스턴스</a:t>
            </a:r>
            <a:r>
              <a:rPr lang="ko-KR" altLang="en-US" sz="2800" dirty="0" smtClean="0"/>
              <a:t> 원소를 가지는 </a:t>
            </a:r>
            <a:r>
              <a:rPr lang="en-US" altLang="ko-KR" sz="2800" dirty="0" smtClean="0"/>
              <a:t>list</a:t>
            </a:r>
            <a:r>
              <a:rPr lang="ko-KR" altLang="en-US" sz="2800" dirty="0" smtClean="0"/>
              <a:t>를  </a:t>
            </a:r>
            <a:r>
              <a:rPr lang="en-US" altLang="ko-KR" sz="2800" dirty="0" smtClean="0"/>
              <a:t>sorted </a:t>
            </a:r>
            <a:r>
              <a:rPr lang="ko-KR" altLang="en-US" sz="2800" dirty="0" smtClean="0"/>
              <a:t>처리하기</a:t>
            </a:r>
            <a:endParaRPr lang="en-US" altLang="ko-KR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attrgetter</a:t>
            </a:r>
            <a:r>
              <a:rPr lang="ko-KR" altLang="en-US" dirty="0" smtClean="0"/>
              <a:t>이용해서 </a:t>
            </a:r>
            <a:r>
              <a:rPr lang="en-US" altLang="ko-KR" dirty="0" smtClean="0"/>
              <a:t>sorted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84984"/>
            <a:ext cx="4896544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4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908720"/>
            <a:ext cx="8496944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8900" dirty="0" smtClean="0"/>
              <a:t>2. collections</a:t>
            </a:r>
            <a:br>
              <a:rPr lang="en-US" altLang="ko-KR" sz="8900" dirty="0" smtClean="0"/>
            </a:br>
            <a:r>
              <a:rPr lang="en-US" altLang="ko-KR" sz="8900" dirty="0" smtClean="0"/>
              <a:t>.</a:t>
            </a:r>
            <a:r>
              <a:rPr lang="en-US" altLang="ko-KR" sz="8900" dirty="0" err="1" smtClean="0"/>
              <a:t>abc</a:t>
            </a:r>
            <a:endParaRPr lang="ko-KR" altLang="en-US" sz="89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5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6700" dirty="0" smtClean="0"/>
              <a:t>추상클래스 이해</a:t>
            </a:r>
            <a:endParaRPr lang="ko-KR" altLang="en-US" sz="67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3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Tuple </a:t>
            </a:r>
            <a:r>
              <a:rPr lang="ko-KR" altLang="en-US" dirty="0" smtClean="0"/>
              <a:t>기본 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368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tuple</a:t>
            </a:r>
            <a:r>
              <a:rPr lang="ko-KR" altLang="en-US" dirty="0" smtClean="0"/>
              <a:t>타입에 </a:t>
            </a:r>
            <a:r>
              <a:rPr lang="en-US" altLang="ko-KR" dirty="0" smtClean="0"/>
              <a:t>immutable </a:t>
            </a:r>
            <a:r>
              <a:rPr lang="ko-KR" altLang="en-US" dirty="0" smtClean="0"/>
              <a:t>타입으로 내부 원소에 대해 갱신이 불가능하여 리스트처리보다 제한적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Slicing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처럼 처리가능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226584"/>
              </p:ext>
            </p:extLst>
          </p:nvPr>
        </p:nvGraphicFramePr>
        <p:xfrm>
          <a:off x="755576" y="3284984"/>
          <a:ext cx="7416824" cy="3131520"/>
        </p:xfrm>
        <a:graphic>
          <a:graphicData uri="http://schemas.openxmlformats.org/drawingml/2006/table">
            <a:tbl>
              <a:tblPr/>
              <a:tblGrid>
                <a:gridCol w="2088232"/>
                <a:gridCol w="1728192"/>
                <a:gridCol w="3600400"/>
              </a:tblGrid>
              <a:tr h="3911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Python Expression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Results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820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T =(1,)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(1,)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err="1" smtClean="0">
                          <a:effectLst/>
                        </a:rPr>
                        <a:t>튜플의</a:t>
                      </a:r>
                      <a:r>
                        <a:rPr lang="ko-KR" altLang="en-US" sz="1200" dirty="0" smtClean="0">
                          <a:effectLst/>
                        </a:rPr>
                        <a:t> 원소가 하나인 경우 생성 꼭 한 개일 경우는 뒤에 </a:t>
                      </a:r>
                      <a:r>
                        <a:rPr lang="ko-KR" altLang="en-US" sz="1200" dirty="0" err="1" smtClean="0">
                          <a:effectLst/>
                        </a:rPr>
                        <a:t>꼼마</a:t>
                      </a:r>
                      <a:r>
                        <a:rPr lang="en-US" altLang="ko-KR" sz="1200" dirty="0" smtClean="0">
                          <a:effectLst/>
                        </a:rPr>
                        <a:t>(,)</a:t>
                      </a:r>
                      <a:r>
                        <a:rPr lang="ko-KR" altLang="en-US" sz="1200" dirty="0" smtClean="0">
                          <a:effectLst/>
                        </a:rPr>
                        <a:t>를</a:t>
                      </a:r>
                      <a:r>
                        <a:rPr lang="en-US" altLang="ko-KR" sz="1200" dirty="0" smtClean="0"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</a:rPr>
                        <a:t>붙여야 함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027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(1,2,3,4)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(1, 2, 3, 4)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err="1" smtClean="0">
                          <a:effectLst/>
                        </a:rPr>
                        <a:t>튜플</a:t>
                      </a:r>
                      <a:r>
                        <a:rPr lang="ko-KR" altLang="en-US" sz="1200" dirty="0" smtClean="0">
                          <a:effectLst/>
                        </a:rPr>
                        <a:t> 생성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0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 smtClean="0">
                          <a:effectLst/>
                        </a:rPr>
                        <a:t>len</a:t>
                      </a:r>
                      <a:r>
                        <a:rPr lang="en-US" sz="1200" dirty="0" smtClean="0">
                          <a:effectLst/>
                        </a:rPr>
                        <a:t>((1</a:t>
                      </a:r>
                      <a:r>
                        <a:rPr lang="en-US" sz="1200" dirty="0">
                          <a:effectLst/>
                        </a:rPr>
                        <a:t>, 2, </a:t>
                      </a:r>
                      <a:r>
                        <a:rPr lang="en-US" sz="1200" dirty="0" smtClean="0">
                          <a:effectLst/>
                        </a:rPr>
                        <a:t>3))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>
                          <a:effectLst/>
                        </a:rPr>
                        <a:t>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Length </a:t>
                      </a:r>
                      <a:r>
                        <a:rPr lang="ko-KR" altLang="en-US" sz="1200" dirty="0" smtClean="0">
                          <a:effectLst/>
                        </a:rPr>
                        <a:t>함수로 길이 확인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59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 smtClean="0">
                          <a:effectLst/>
                        </a:rPr>
                        <a:t>(1</a:t>
                      </a:r>
                      <a:r>
                        <a:rPr lang="en-US" altLang="ko-KR" sz="1200" dirty="0">
                          <a:effectLst/>
                        </a:rPr>
                        <a:t>, 2, </a:t>
                      </a:r>
                      <a:r>
                        <a:rPr lang="en-US" altLang="ko-KR" sz="1200" dirty="0" smtClean="0">
                          <a:effectLst/>
                        </a:rPr>
                        <a:t>3) </a:t>
                      </a:r>
                      <a:r>
                        <a:rPr lang="en-US" altLang="ko-KR" sz="1200" dirty="0">
                          <a:effectLst/>
                        </a:rPr>
                        <a:t>+ </a:t>
                      </a:r>
                      <a:r>
                        <a:rPr lang="en-US" altLang="ko-KR" sz="1200" dirty="0" smtClean="0">
                          <a:effectLst/>
                        </a:rPr>
                        <a:t>(4</a:t>
                      </a:r>
                      <a:r>
                        <a:rPr lang="en-US" altLang="ko-KR" sz="1200" dirty="0">
                          <a:effectLst/>
                        </a:rPr>
                        <a:t>, 5, </a:t>
                      </a:r>
                      <a:r>
                        <a:rPr lang="en-US" altLang="ko-KR" sz="1200" dirty="0" smtClean="0">
                          <a:effectLst/>
                        </a:rPr>
                        <a:t>6)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(1</a:t>
                      </a:r>
                      <a:r>
                        <a:rPr lang="en-US" altLang="ko-KR" sz="1200" dirty="0">
                          <a:effectLst/>
                        </a:rPr>
                        <a:t>, 2, 3, 4, 5, </a:t>
                      </a:r>
                      <a:r>
                        <a:rPr lang="en-US" altLang="ko-KR" sz="1200" dirty="0" smtClean="0">
                          <a:effectLst/>
                        </a:rPr>
                        <a:t>6)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err="1" smtClean="0">
                          <a:effectLst/>
                        </a:rPr>
                        <a:t>튜플을</a:t>
                      </a:r>
                      <a:r>
                        <a:rPr lang="en-US" altLang="ko-KR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</a:rPr>
                        <a:t> 합치기 </a:t>
                      </a:r>
                      <a:r>
                        <a:rPr lang="en-US" sz="1200" dirty="0" smtClean="0">
                          <a:effectLst/>
                        </a:rPr>
                        <a:t>Concatenation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3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('Hi!‘) </a:t>
                      </a:r>
                      <a:r>
                        <a:rPr lang="en-US" sz="1200" dirty="0">
                          <a:effectLst/>
                        </a:rPr>
                        <a:t>* 4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'</a:t>
                      </a:r>
                      <a:r>
                        <a:rPr lang="en-US" sz="1200" dirty="0" err="1" smtClean="0">
                          <a:effectLst/>
                        </a:rPr>
                        <a:t>Hi!Hi!Hi!Hi</a:t>
                      </a:r>
                      <a:r>
                        <a:rPr lang="en-US" sz="1200" dirty="0" smtClean="0">
                          <a:effectLst/>
                        </a:rPr>
                        <a:t>!'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err="1" smtClean="0">
                          <a:effectLst/>
                        </a:rPr>
                        <a:t>튜플의</a:t>
                      </a:r>
                      <a:r>
                        <a:rPr lang="ko-KR" altLang="en-US" sz="1200" dirty="0" smtClean="0">
                          <a:effectLst/>
                        </a:rPr>
                        <a:t> 반복을 </a:t>
                      </a:r>
                      <a:r>
                        <a:rPr lang="en-US" altLang="ko-KR" sz="1200" dirty="0" smtClean="0">
                          <a:effectLst/>
                        </a:rPr>
                        <a:t>string</a:t>
                      </a:r>
                      <a:r>
                        <a:rPr lang="ko-KR" altLang="en-US" sz="1200" dirty="0" smtClean="0">
                          <a:effectLst/>
                        </a:rPr>
                        <a:t>으로 표시 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7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3 in </a:t>
                      </a:r>
                      <a:r>
                        <a:rPr lang="en-US" sz="1200" dirty="0" smtClean="0">
                          <a:effectLst/>
                        </a:rPr>
                        <a:t>(1</a:t>
                      </a:r>
                      <a:r>
                        <a:rPr lang="en-US" sz="1200" dirty="0">
                          <a:effectLst/>
                        </a:rPr>
                        <a:t>, 2, </a:t>
                      </a:r>
                      <a:r>
                        <a:rPr lang="en-US" sz="1200" dirty="0" smtClean="0">
                          <a:effectLst/>
                        </a:rPr>
                        <a:t>3)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err="1" smtClean="0">
                          <a:effectLst/>
                        </a:rPr>
                        <a:t>튜플</a:t>
                      </a:r>
                      <a:r>
                        <a:rPr lang="ko-KR" altLang="en-US" sz="1200" dirty="0" smtClean="0">
                          <a:effectLst/>
                        </a:rPr>
                        <a:t> 내의 원소들이 </a:t>
                      </a:r>
                      <a:r>
                        <a:rPr lang="en-US" sz="1200" dirty="0" smtClean="0">
                          <a:effectLst/>
                        </a:rPr>
                        <a:t>Membership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for x in </a:t>
                      </a:r>
                      <a:r>
                        <a:rPr lang="en-US" sz="1200" dirty="0" smtClean="0">
                          <a:effectLst/>
                        </a:rPr>
                        <a:t>(1</a:t>
                      </a:r>
                      <a:r>
                        <a:rPr lang="en-US" sz="1200" dirty="0">
                          <a:effectLst/>
                        </a:rPr>
                        <a:t>, 2, </a:t>
                      </a:r>
                      <a:r>
                        <a:rPr lang="en-US" sz="1200" dirty="0" smtClean="0">
                          <a:effectLst/>
                        </a:rPr>
                        <a:t>3): </a:t>
                      </a:r>
                      <a:r>
                        <a:rPr lang="en-US" sz="1200" dirty="0">
                          <a:effectLst/>
                        </a:rPr>
                        <a:t>print x,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>
                          <a:effectLst/>
                        </a:rPr>
                        <a:t>1 2 3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err="1" smtClean="0">
                          <a:effectLst/>
                        </a:rPr>
                        <a:t>튜플의</a:t>
                      </a:r>
                      <a:r>
                        <a:rPr lang="ko-KR" altLang="en-US" sz="1200" dirty="0" smtClean="0">
                          <a:effectLst/>
                        </a:rPr>
                        <a:t> 원소들을 반복자 활용 </a:t>
                      </a:r>
                      <a:r>
                        <a:rPr lang="en-US" altLang="ko-KR" sz="1200" dirty="0" smtClean="0">
                          <a:effectLst/>
                        </a:rPr>
                        <a:t>- </a:t>
                      </a:r>
                      <a:r>
                        <a:rPr lang="en-US" sz="1200" dirty="0" smtClean="0">
                          <a:effectLst/>
                        </a:rPr>
                        <a:t>Iteration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7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추상 메타클래스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6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추상메타클래스란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파이썬에서</a:t>
            </a:r>
            <a:r>
              <a:rPr lang="ko-KR" altLang="en-US" dirty="0" smtClean="0"/>
              <a:t> 추상클래스로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abc.ABCMeta</a:t>
            </a:r>
            <a:r>
              <a:rPr lang="ko-KR" altLang="en-US" dirty="0" smtClean="0"/>
              <a:t>로 메타클래스를 만들고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71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45115" y="3761975"/>
            <a:ext cx="7704856" cy="1760458"/>
            <a:chOff x="-1692696" y="3396734"/>
            <a:chExt cx="9937104" cy="1760458"/>
          </a:xfrm>
        </p:grpSpPr>
        <p:sp>
          <p:nvSpPr>
            <p:cNvPr id="5" name="직사각형 4"/>
            <p:cNvSpPr/>
            <p:nvPr/>
          </p:nvSpPr>
          <p:spPr>
            <a:xfrm>
              <a:off x="899592" y="4365104"/>
              <a:ext cx="2232248" cy="7920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구현클래</a:t>
              </a:r>
              <a:r>
                <a:rPr lang="ko-KR" altLang="en-US" sz="1600" dirty="0">
                  <a:solidFill>
                    <a:schemeClr val="tx1"/>
                  </a:solidFill>
                </a:rPr>
                <a:t>스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419872" y="4365104"/>
              <a:ext cx="2232248" cy="7920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추상클래스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12160" y="4365104"/>
              <a:ext cx="2232248" cy="7920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추상메타클래스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오른쪽으로 구부러진 화살표 5"/>
            <p:cNvSpPr/>
            <p:nvPr/>
          </p:nvSpPr>
          <p:spPr>
            <a:xfrm rot="5400000">
              <a:off x="499556" y="3396988"/>
              <a:ext cx="504056" cy="1216152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0" name="오른쪽으로 구부러진 화살표 9"/>
            <p:cNvSpPr/>
            <p:nvPr/>
          </p:nvSpPr>
          <p:spPr>
            <a:xfrm rot="5400000">
              <a:off x="5504112" y="3396988"/>
              <a:ext cx="504056" cy="1216152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13904" y="3429000"/>
              <a:ext cx="21296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Instance of</a:t>
              </a:r>
              <a:endParaRPr lang="ko-KR" alt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00056" y="3429000"/>
              <a:ext cx="1851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Instance of</a:t>
              </a:r>
              <a:endParaRPr lang="ko-KR" altLang="en-US" sz="16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-1692696" y="4365104"/>
              <a:ext cx="2232248" cy="7920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</a:rPr>
                <a:t>인스턴스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오른쪽으로 구부러진 화살표 13"/>
            <p:cNvSpPr/>
            <p:nvPr/>
          </p:nvSpPr>
          <p:spPr>
            <a:xfrm rot="5400000">
              <a:off x="2983832" y="3396988"/>
              <a:ext cx="504056" cy="1216152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79777" y="3396734"/>
              <a:ext cx="1512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/>
                <a:t>상속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542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추상메타클래스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abc.ABCMeta</a:t>
            </a:r>
            <a:r>
              <a:rPr lang="ko-KR" altLang="en-US" dirty="0" smtClean="0"/>
              <a:t>를 추상 </a:t>
            </a:r>
            <a:r>
              <a:rPr lang="en-US" altLang="ko-KR" dirty="0" err="1" smtClean="0"/>
              <a:t>metaclass</a:t>
            </a:r>
            <a:r>
              <a:rPr lang="ko-KR" altLang="en-US" dirty="0" smtClean="0"/>
              <a:t>로써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을 상속받아 구현된 메타클래스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72</a:t>
            </a:fld>
            <a:endParaRPr lang="ko-KR" altLang="en-US"/>
          </a:p>
        </p:txBody>
      </p:sp>
      <p:pic>
        <p:nvPicPr>
          <p:cNvPr id="392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17032"/>
            <a:ext cx="59817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40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내장 추상클래스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71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 추상 클래스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abc.ABC</a:t>
            </a:r>
            <a:r>
              <a:rPr lang="ko-KR" altLang="en-US" dirty="0" smtClean="0"/>
              <a:t>를 추상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로 만들어져 있어 이를 상속하면 추상클래스로 처리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74</a:t>
            </a:fld>
            <a:endParaRPr lang="ko-KR" altLang="en-US"/>
          </a:p>
        </p:txBody>
      </p:sp>
      <p:pic>
        <p:nvPicPr>
          <p:cNvPr id="393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140968"/>
            <a:ext cx="3528392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90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추상클래스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처리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abc.ABC</a:t>
            </a:r>
            <a:r>
              <a:rPr lang="ko-KR" altLang="en-US" dirty="0" smtClean="0"/>
              <a:t>를 상속한 추상클래스에 </a:t>
            </a:r>
            <a:r>
              <a:rPr lang="ko-KR" altLang="en-US" dirty="0" err="1" smtClean="0"/>
              <a:t>추상화메소드는</a:t>
            </a:r>
            <a:r>
              <a:rPr lang="ko-KR" altLang="en-US" dirty="0" smtClean="0"/>
              <a:t> 반드시 구현클래스에서 정의해서 사용해야 함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75</a:t>
            </a:fld>
            <a:endParaRPr lang="ko-KR" altLang="en-US"/>
          </a:p>
        </p:txBody>
      </p:sp>
      <p:pic>
        <p:nvPicPr>
          <p:cNvPr id="394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08920"/>
            <a:ext cx="4968552" cy="381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84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사용자 추상클래스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87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정의 추상 클래스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abc.ABCMeta</a:t>
            </a:r>
            <a:r>
              <a:rPr lang="ko-KR" altLang="en-US" dirty="0" smtClean="0"/>
              <a:t>를 추상 </a:t>
            </a:r>
            <a:r>
              <a:rPr lang="en-US" altLang="ko-KR" dirty="0" err="1" smtClean="0"/>
              <a:t>metaclass</a:t>
            </a:r>
            <a:r>
              <a:rPr lang="ko-KR" altLang="en-US" dirty="0" smtClean="0"/>
              <a:t>에 할당하고 </a:t>
            </a:r>
            <a:r>
              <a:rPr lang="en-US" altLang="ko-KR" dirty="0" err="1" smtClean="0"/>
              <a:t>MyABC</a:t>
            </a:r>
            <a:r>
              <a:rPr lang="ko-KR" altLang="en-US" dirty="0" smtClean="0"/>
              <a:t>라는 클래스 정의하고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MyCon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MyABC</a:t>
            </a:r>
            <a:r>
              <a:rPr lang="ko-KR" altLang="en-US" dirty="0" smtClean="0"/>
              <a:t>를 상속받음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77</a:t>
            </a:fld>
            <a:endParaRPr lang="ko-KR" altLang="en-US"/>
          </a:p>
        </p:txBody>
      </p:sp>
      <p:pic>
        <p:nvPicPr>
          <p:cNvPr id="390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140968"/>
            <a:ext cx="4896544" cy="325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10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추상클래스 등록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66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클래스로 등록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abc.ABCMeta</a:t>
            </a:r>
            <a:r>
              <a:rPr lang="ko-KR" altLang="en-US" dirty="0" smtClean="0"/>
              <a:t>를 추상 </a:t>
            </a:r>
            <a:r>
              <a:rPr lang="en-US" altLang="ko-KR" dirty="0" err="1" smtClean="0"/>
              <a:t>metaclass</a:t>
            </a:r>
            <a:r>
              <a:rPr lang="ko-KR" altLang="en-US" dirty="0" smtClean="0"/>
              <a:t>에 할당하고 </a:t>
            </a:r>
            <a:r>
              <a:rPr lang="en-US" altLang="ko-KR" dirty="0" err="1" smtClean="0"/>
              <a:t>MyABC</a:t>
            </a:r>
            <a:r>
              <a:rPr lang="ko-KR" altLang="en-US" dirty="0" smtClean="0"/>
              <a:t>라는 클래스정의하고 </a:t>
            </a:r>
            <a:r>
              <a:rPr lang="en-US" altLang="ko-KR" dirty="0" smtClean="0"/>
              <a:t>register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등록해서 추상클래스로 사용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79</a:t>
            </a:fld>
            <a:endParaRPr lang="ko-KR" altLang="en-US"/>
          </a:p>
        </p:txBody>
      </p:sp>
      <p:pic>
        <p:nvPicPr>
          <p:cNvPr id="391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501008"/>
            <a:ext cx="4536504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80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Tuple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t = 1,2,3,4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265412"/>
              </p:ext>
            </p:extLst>
          </p:nvPr>
        </p:nvGraphicFramePr>
        <p:xfrm>
          <a:off x="755576" y="3284984"/>
          <a:ext cx="7416824" cy="1366553"/>
        </p:xfrm>
        <a:graphic>
          <a:graphicData uri="http://schemas.openxmlformats.org/drawingml/2006/table">
            <a:tbl>
              <a:tblPr/>
              <a:tblGrid>
                <a:gridCol w="2088232"/>
                <a:gridCol w="2232248"/>
                <a:gridCol w="3096344"/>
              </a:tblGrid>
              <a:tr h="3911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Method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example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820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count(</a:t>
                      </a:r>
                      <a:r>
                        <a:rPr lang="en-US" sz="1200" dirty="0" err="1" smtClean="0">
                          <a:effectLst/>
                        </a:rPr>
                        <a:t>obj</a:t>
                      </a:r>
                      <a:r>
                        <a:rPr lang="en-US" sz="1200" dirty="0" smtClean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 </a:t>
                      </a:r>
                      <a:r>
                        <a:rPr lang="en-US" altLang="ko-KR" sz="1200" dirty="0" err="1" smtClean="0">
                          <a:effectLst/>
                        </a:rPr>
                        <a:t>t.count</a:t>
                      </a:r>
                      <a:r>
                        <a:rPr lang="en-US" altLang="ko-KR" sz="1200" dirty="0" smtClean="0">
                          <a:effectLst/>
                        </a:rPr>
                        <a:t>(3)</a:t>
                      </a:r>
                    </a:p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err="1" smtClean="0">
                          <a:effectLst/>
                        </a:rPr>
                        <a:t>튜플내의</a:t>
                      </a:r>
                      <a:r>
                        <a:rPr lang="ko-KR" altLang="en-US" sz="1200" dirty="0" smtClean="0">
                          <a:effectLst/>
                        </a:rPr>
                        <a:t> 원소의 </a:t>
                      </a:r>
                      <a:r>
                        <a:rPr lang="ko-KR" altLang="en-US" sz="1200" dirty="0" err="1" smtClean="0">
                          <a:effectLst/>
                        </a:rPr>
                        <a:t>갯수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0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Index(</a:t>
                      </a:r>
                      <a:r>
                        <a:rPr lang="en-US" sz="1200" dirty="0" err="1" smtClean="0">
                          <a:effectLst/>
                        </a:rPr>
                        <a:t>obj</a:t>
                      </a:r>
                      <a:r>
                        <a:rPr lang="en-US" sz="1200" dirty="0" smtClean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 err="1" smtClean="0">
                          <a:effectLst/>
                        </a:rPr>
                        <a:t>t.index</a:t>
                      </a:r>
                      <a:r>
                        <a:rPr lang="en-US" altLang="ko-KR" sz="1200" dirty="0" smtClean="0">
                          <a:effectLst/>
                        </a:rPr>
                        <a:t>(2)</a:t>
                      </a:r>
                    </a:p>
                    <a:p>
                      <a:pPr fontAlgn="t"/>
                      <a:r>
                        <a:rPr lang="en-US" altLang="ko-KR" sz="1200" dirty="0" smtClean="0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err="1" smtClean="0">
                          <a:effectLst/>
                        </a:rPr>
                        <a:t>튜플내의</a:t>
                      </a:r>
                      <a:r>
                        <a:rPr lang="ko-KR" altLang="en-US" sz="1200" dirty="0" smtClean="0">
                          <a:effectLst/>
                        </a:rPr>
                        <a:t> 원소의 위치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16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추상클래스 등록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데코레이터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클래스와 상속클래스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추상클래스와 상속 클래스 정의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81</a:t>
            </a:fld>
            <a:endParaRPr lang="ko-KR" altLang="en-US"/>
          </a:p>
        </p:txBody>
      </p:sp>
      <p:pic>
        <p:nvPicPr>
          <p:cNvPr id="398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739" y="3068960"/>
            <a:ext cx="5343525" cy="3098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248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클래스와 상속클래스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구현클래스에 추상클래스의 </a:t>
            </a:r>
            <a:r>
              <a:rPr lang="en-US" altLang="ko-KR" dirty="0" smtClean="0"/>
              <a:t>register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데코레이터로</a:t>
            </a:r>
            <a:r>
              <a:rPr lang="ko-KR" altLang="en-US" dirty="0" smtClean="0"/>
              <a:t> 이용해서 추상클래스로 등록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82</a:t>
            </a:fld>
            <a:endParaRPr lang="ko-KR" altLang="en-US"/>
          </a:p>
        </p:txBody>
      </p:sp>
      <p:pic>
        <p:nvPicPr>
          <p:cNvPr id="399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2780928"/>
            <a:ext cx="49911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8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추상메소드</a:t>
            </a:r>
            <a:r>
              <a:rPr lang="ko-KR" altLang="en-US" dirty="0" smtClean="0"/>
              <a:t> 처리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5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추상메소드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모듈에서는 </a:t>
            </a:r>
            <a:r>
              <a:rPr lang="en-US" altLang="ko-KR" dirty="0" err="1" smtClean="0"/>
              <a:t>abstractmethod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abstractclassmethod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abstractstaticmethod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abstractproperty</a:t>
            </a:r>
            <a:r>
              <a:rPr lang="ko-KR" altLang="en-US" dirty="0" smtClean="0"/>
              <a:t>를 지정할 수 있음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84</a:t>
            </a:fld>
            <a:endParaRPr lang="ko-KR" altLang="en-US"/>
          </a:p>
        </p:txBody>
      </p:sp>
      <p:pic>
        <p:nvPicPr>
          <p:cNvPr id="395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140967"/>
            <a:ext cx="4248471" cy="3384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6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추상메소드</a:t>
            </a:r>
            <a:r>
              <a:rPr lang="ko-KR" altLang="en-US" dirty="0" smtClean="0"/>
              <a:t> 정의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추상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정의는 </a:t>
            </a:r>
            <a:r>
              <a:rPr lang="en-US" altLang="ko-KR" dirty="0" smtClean="0"/>
              <a:t>decorator</a:t>
            </a:r>
            <a:r>
              <a:rPr lang="ko-KR" altLang="en-US" dirty="0" smtClean="0"/>
              <a:t>를 이용해서 정의함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91680" y="3212976"/>
            <a:ext cx="5544616" cy="3240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      @</a:t>
            </a:r>
            <a:r>
              <a:rPr lang="en-US" altLang="ko-KR" dirty="0" err="1" smtClean="0">
                <a:solidFill>
                  <a:schemeClr val="tx1"/>
                </a:solidFill>
              </a:rPr>
              <a:t>abstractmethod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</a:t>
            </a:r>
            <a:r>
              <a:rPr lang="en-US" altLang="ko-KR" dirty="0" err="1" smtClean="0">
                <a:solidFill>
                  <a:schemeClr val="tx1"/>
                </a:solidFill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메소드명</a:t>
            </a:r>
            <a:r>
              <a:rPr lang="en-US" altLang="ko-KR" dirty="0" smtClean="0">
                <a:solidFill>
                  <a:schemeClr val="tx1"/>
                </a:solidFill>
              </a:rPr>
              <a:t>(self, </a:t>
            </a:r>
            <a:r>
              <a:rPr lang="ko-KR" altLang="en-US" dirty="0" err="1" smtClean="0">
                <a:solidFill>
                  <a:schemeClr val="tx1"/>
                </a:solidFill>
              </a:rPr>
              <a:t>파라미터</a:t>
            </a:r>
            <a:r>
              <a:rPr lang="en-US" altLang="ko-KR" dirty="0" smtClean="0">
                <a:solidFill>
                  <a:schemeClr val="tx1"/>
                </a:solidFill>
              </a:rPr>
              <a:t>) :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                 </a:t>
            </a:r>
            <a:r>
              <a:rPr lang="ko-KR" altLang="en-US" dirty="0" err="1" smtClean="0">
                <a:solidFill>
                  <a:schemeClr val="tx1"/>
                </a:solidFill>
              </a:rPr>
              <a:t>로직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@</a:t>
            </a:r>
            <a:r>
              <a:rPr lang="en-US" altLang="ko-KR" dirty="0" err="1" smtClean="0">
                <a:solidFill>
                  <a:schemeClr val="tx1"/>
                </a:solidFill>
              </a:rPr>
              <a:t>abstractclassmethod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    </a:t>
            </a:r>
            <a:r>
              <a:rPr lang="en-US" altLang="ko-KR" dirty="0" err="1">
                <a:solidFill>
                  <a:schemeClr val="tx1"/>
                </a:solidFill>
              </a:rPr>
              <a:t>def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메소드명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cls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파라미터</a:t>
            </a:r>
            <a:r>
              <a:rPr lang="en-US" altLang="ko-KR" dirty="0">
                <a:solidFill>
                  <a:schemeClr val="tx1"/>
                </a:solidFill>
              </a:rPr>
              <a:t>) :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                 </a:t>
            </a:r>
            <a:r>
              <a:rPr lang="ko-KR" altLang="en-US" dirty="0" err="1" smtClean="0">
                <a:solidFill>
                  <a:schemeClr val="tx1"/>
                </a:solidFill>
              </a:rPr>
              <a:t>로직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@</a:t>
            </a:r>
            <a:r>
              <a:rPr lang="en-US" altLang="ko-KR" dirty="0" err="1" smtClean="0">
                <a:solidFill>
                  <a:schemeClr val="tx1"/>
                </a:solidFill>
              </a:rPr>
              <a:t>abstractstaticmethod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   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메소드명</a:t>
            </a:r>
            <a:r>
              <a:rPr lang="en-US" altLang="ko-KR" dirty="0" smtClean="0">
                <a:solidFill>
                  <a:schemeClr val="tx1"/>
                </a:solidFill>
              </a:rPr>
              <a:t>( </a:t>
            </a:r>
            <a:r>
              <a:rPr lang="ko-KR" altLang="en-US" dirty="0" err="1">
                <a:solidFill>
                  <a:schemeClr val="tx1"/>
                </a:solidFill>
              </a:rPr>
              <a:t>파라미터</a:t>
            </a:r>
            <a:r>
              <a:rPr lang="en-US" altLang="ko-KR" dirty="0">
                <a:solidFill>
                  <a:schemeClr val="tx1"/>
                </a:solidFill>
              </a:rPr>
              <a:t>) :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                 </a:t>
            </a:r>
            <a:r>
              <a:rPr lang="ko-KR" altLang="en-US" dirty="0" err="1">
                <a:solidFill>
                  <a:schemeClr val="tx1"/>
                </a:solidFill>
              </a:rPr>
              <a:t>로직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47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abstractmethod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87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추상메소드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추상클래스 정의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모듈을 이용해서 </a:t>
            </a:r>
            <a:r>
              <a:rPr lang="en-US" altLang="ko-KR" dirty="0" err="1" smtClean="0"/>
              <a:t>abstractmethod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instance method</a:t>
            </a:r>
            <a:r>
              <a:rPr lang="ko-KR" altLang="en-US" dirty="0" smtClean="0"/>
              <a:t>에 대해 지정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87</a:t>
            </a:fld>
            <a:endParaRPr lang="ko-KR" altLang="en-US"/>
          </a:p>
        </p:txBody>
      </p:sp>
      <p:pic>
        <p:nvPicPr>
          <p:cNvPr id="400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3212976"/>
            <a:ext cx="56864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165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추상메소드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추상클래스 상속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모듈에서는 </a:t>
            </a:r>
            <a:r>
              <a:rPr lang="en-US" altLang="ko-KR" dirty="0" err="1" smtClean="0"/>
              <a:t>abstractmethod</a:t>
            </a:r>
            <a:r>
              <a:rPr lang="ko-KR" altLang="en-US" dirty="0" smtClean="0"/>
              <a:t>로 지정한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인스턴스메소드로</a:t>
            </a:r>
            <a:r>
              <a:rPr lang="ko-KR" altLang="en-US" dirty="0" smtClean="0"/>
              <a:t> 구현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88</a:t>
            </a:fld>
            <a:endParaRPr lang="ko-KR" altLang="en-US"/>
          </a:p>
        </p:txBody>
      </p:sp>
      <p:pic>
        <p:nvPicPr>
          <p:cNvPr id="401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53" y="2636912"/>
            <a:ext cx="52197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82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추상 클래스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스태틱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94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namedtuple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68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추상메소드</a:t>
            </a:r>
            <a:r>
              <a:rPr lang="ko-KR" altLang="en-US" dirty="0" smtClean="0"/>
              <a:t> 정</a:t>
            </a:r>
            <a:r>
              <a:rPr lang="ko-KR" altLang="en-US" dirty="0"/>
              <a:t>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모듈을 이용해서 </a:t>
            </a:r>
            <a:r>
              <a:rPr lang="en-US" altLang="ko-KR" dirty="0" err="1" smtClean="0"/>
              <a:t>abstractclassmethod</a:t>
            </a:r>
            <a:r>
              <a:rPr lang="en-US" altLang="ko-KR" dirty="0" smtClean="0"/>
              <a:t> /</a:t>
            </a:r>
            <a:r>
              <a:rPr lang="en-US" altLang="ko-KR" dirty="0" err="1" smtClean="0"/>
              <a:t>abstractstaticmethod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정의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90</a:t>
            </a:fld>
            <a:endParaRPr lang="ko-KR" altLang="en-US"/>
          </a:p>
        </p:txBody>
      </p:sp>
      <p:pic>
        <p:nvPicPr>
          <p:cNvPr id="402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7" y="3356992"/>
            <a:ext cx="38957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801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구현메소드</a:t>
            </a:r>
            <a:r>
              <a:rPr lang="ko-KR" altLang="en-US" dirty="0" smtClean="0"/>
              <a:t> 정의 및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실제 구현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정의하고 실행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91</a:t>
            </a:fld>
            <a:endParaRPr lang="ko-KR" altLang="en-US"/>
          </a:p>
        </p:txBody>
      </p:sp>
      <p:pic>
        <p:nvPicPr>
          <p:cNvPr id="403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139" y="2996952"/>
            <a:ext cx="5038725" cy="3414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22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추상프로퍼티</a:t>
            </a:r>
            <a:r>
              <a:rPr lang="ko-KR" altLang="en-US" dirty="0" smtClean="0"/>
              <a:t> 처리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 정의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추상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정의는 </a:t>
            </a:r>
            <a:r>
              <a:rPr lang="en-US" altLang="ko-KR" dirty="0" smtClean="0"/>
              <a:t>decorator</a:t>
            </a:r>
            <a:r>
              <a:rPr lang="ko-KR" altLang="en-US" dirty="0" smtClean="0"/>
              <a:t>를 이용해서 정의함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90260" y="2780928"/>
            <a:ext cx="5544616" cy="3240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      @</a:t>
            </a:r>
            <a:r>
              <a:rPr lang="en-US" altLang="ko-KR" dirty="0" err="1" smtClean="0">
                <a:solidFill>
                  <a:schemeClr val="tx1"/>
                </a:solidFill>
              </a:rPr>
              <a:t>abstractproperty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</a:t>
            </a:r>
            <a:r>
              <a:rPr lang="en-US" altLang="ko-KR" dirty="0" err="1" smtClean="0">
                <a:solidFill>
                  <a:schemeClr val="tx1"/>
                </a:solidFill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메소드명</a:t>
            </a:r>
            <a:r>
              <a:rPr lang="en-US" altLang="ko-KR" dirty="0" smtClean="0">
                <a:solidFill>
                  <a:schemeClr val="tx1"/>
                </a:solidFill>
              </a:rPr>
              <a:t>(self, </a:t>
            </a:r>
            <a:r>
              <a:rPr lang="ko-KR" altLang="en-US" dirty="0" err="1" smtClean="0">
                <a:solidFill>
                  <a:schemeClr val="tx1"/>
                </a:solidFill>
              </a:rPr>
              <a:t>파라미터</a:t>
            </a:r>
            <a:r>
              <a:rPr lang="en-US" altLang="ko-KR" dirty="0" smtClean="0">
                <a:solidFill>
                  <a:schemeClr val="tx1"/>
                </a:solidFill>
              </a:rPr>
              <a:t>) :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                 </a:t>
            </a:r>
            <a:r>
              <a:rPr lang="ko-KR" altLang="en-US" dirty="0" err="1" smtClean="0">
                <a:solidFill>
                  <a:schemeClr val="tx1"/>
                </a:solidFill>
              </a:rPr>
              <a:t>로직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35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abstractproperty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추상클래스에 </a:t>
            </a:r>
            <a:r>
              <a:rPr lang="en-US" altLang="ko-KR" dirty="0" err="1" smtClean="0"/>
              <a:t>abstractproperty</a:t>
            </a:r>
            <a:r>
              <a:rPr lang="ko-KR" altLang="en-US" dirty="0" smtClean="0"/>
              <a:t>를 정의하고 </a:t>
            </a:r>
            <a:r>
              <a:rPr lang="ko-KR" altLang="en-US" dirty="0" err="1" smtClean="0"/>
              <a:t>구현메소드에서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구현해야 함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94</a:t>
            </a:fld>
            <a:endParaRPr lang="ko-KR" altLang="en-US"/>
          </a:p>
        </p:txBody>
      </p:sp>
      <p:pic>
        <p:nvPicPr>
          <p:cNvPr id="396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636912"/>
            <a:ext cx="4686300" cy="409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1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Abstractmethod</a:t>
            </a:r>
            <a:r>
              <a:rPr lang="ko-KR" altLang="en-US" dirty="0" smtClean="0"/>
              <a:t>로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추상클래스에 </a:t>
            </a:r>
            <a:r>
              <a:rPr lang="en-US" altLang="ko-KR" dirty="0" err="1" smtClean="0"/>
              <a:t>abstractmethod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를 처리시에는 상속된 클래스의 </a:t>
            </a:r>
            <a:r>
              <a:rPr lang="ko-KR" altLang="en-US" dirty="0" err="1" smtClean="0"/>
              <a:t>프로퍼티도</a:t>
            </a:r>
            <a:r>
              <a:rPr lang="ko-KR" altLang="en-US" dirty="0" smtClean="0"/>
              <a:t> 동일해야 함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95</a:t>
            </a:fld>
            <a:endParaRPr lang="ko-KR" altLang="en-US"/>
          </a:p>
        </p:txBody>
      </p:sp>
      <p:pic>
        <p:nvPicPr>
          <p:cNvPr id="397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24944"/>
            <a:ext cx="5760640" cy="368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20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6700" dirty="0" err="1" smtClean="0"/>
              <a:t>collections.ABC</a:t>
            </a:r>
            <a:r>
              <a:rPr lang="en-US" altLang="ko-KR" sz="6700" dirty="0" smtClean="0"/>
              <a:t/>
            </a:r>
            <a:br>
              <a:rPr lang="en-US" altLang="ko-KR" sz="6700" dirty="0" smtClean="0"/>
            </a:br>
            <a:r>
              <a:rPr lang="ko-KR" altLang="en-US" sz="6700" dirty="0" smtClean="0"/>
              <a:t>데이터 구조</a:t>
            </a:r>
            <a:endParaRPr lang="ko-KR" altLang="en-US" sz="67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77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collection</a:t>
            </a:r>
            <a:r>
              <a:rPr lang="ko-KR" altLang="en-US" dirty="0" smtClean="0"/>
              <a:t> 추상 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39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err="1" smtClean="0"/>
              <a:t>collections.abc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r>
              <a:rPr lang="en-US" altLang="ko-KR" dirty="0" err="1" smtClean="0"/>
              <a:t>collections.abc</a:t>
            </a:r>
            <a:r>
              <a:rPr lang="ko-KR" altLang="en-US" dirty="0" smtClean="0"/>
              <a:t>모듈은 </a:t>
            </a:r>
            <a:r>
              <a:rPr lang="ko-KR" altLang="en-US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, set</a:t>
            </a:r>
            <a:r>
              <a:rPr lang="ko-KR" altLang="en-US" dirty="0" smtClean="0"/>
              <a:t> 타입에 대한 추상클래스를 가진 모듈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3608" y="4941168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['</a:t>
            </a:r>
            <a:r>
              <a:rPr lang="en-US" altLang="ko-KR" dirty="0" err="1"/>
              <a:t>AsyncIterable</a:t>
            </a:r>
            <a:r>
              <a:rPr lang="en-US" altLang="ko-KR" dirty="0"/>
              <a:t>', '</a:t>
            </a:r>
            <a:r>
              <a:rPr lang="en-US" altLang="ko-KR" dirty="0" err="1"/>
              <a:t>AsyncIterator</a:t>
            </a:r>
            <a:r>
              <a:rPr lang="en-US" altLang="ko-KR" dirty="0"/>
              <a:t>', '</a:t>
            </a:r>
            <a:r>
              <a:rPr lang="en-US" altLang="ko-KR" dirty="0" err="1"/>
              <a:t>Awaitable</a:t>
            </a:r>
            <a:r>
              <a:rPr lang="en-US" altLang="ko-KR" dirty="0"/>
              <a:t>', '</a:t>
            </a:r>
            <a:r>
              <a:rPr lang="en-US" altLang="ko-KR" dirty="0" err="1"/>
              <a:t>ByteString</a:t>
            </a:r>
            <a:r>
              <a:rPr lang="en-US" altLang="ko-KR" dirty="0"/>
              <a:t>', 'Callable', 'Container', '</a:t>
            </a:r>
            <a:r>
              <a:rPr lang="en-US" altLang="ko-KR" dirty="0" err="1"/>
              <a:t>Coroutine</a:t>
            </a:r>
            <a:r>
              <a:rPr lang="en-US" altLang="ko-KR" dirty="0"/>
              <a:t>', 'Generator', '</a:t>
            </a:r>
            <a:r>
              <a:rPr lang="en-US" altLang="ko-KR" dirty="0" err="1"/>
              <a:t>Hashable</a:t>
            </a:r>
            <a:r>
              <a:rPr lang="en-US" altLang="ko-KR" dirty="0"/>
              <a:t>', '</a:t>
            </a:r>
            <a:r>
              <a:rPr lang="en-US" altLang="ko-KR" dirty="0" err="1"/>
              <a:t>ItemsView</a:t>
            </a:r>
            <a:r>
              <a:rPr lang="en-US" altLang="ko-KR" dirty="0"/>
              <a:t>', '</a:t>
            </a:r>
            <a:r>
              <a:rPr lang="en-US" altLang="ko-KR" dirty="0" err="1"/>
              <a:t>Iterable</a:t>
            </a:r>
            <a:r>
              <a:rPr lang="en-US" altLang="ko-KR" dirty="0"/>
              <a:t>', 'Iterator', '</a:t>
            </a:r>
            <a:r>
              <a:rPr lang="en-US" altLang="ko-KR" dirty="0" err="1"/>
              <a:t>KeysView</a:t>
            </a:r>
            <a:r>
              <a:rPr lang="en-US" altLang="ko-KR" dirty="0"/>
              <a:t>', 'Mapping', '</a:t>
            </a:r>
            <a:r>
              <a:rPr lang="en-US" altLang="ko-KR" dirty="0" err="1"/>
              <a:t>MappingView</a:t>
            </a:r>
            <a:r>
              <a:rPr lang="en-US" altLang="ko-KR" dirty="0"/>
              <a:t>', '</a:t>
            </a:r>
            <a:r>
              <a:rPr lang="en-US" altLang="ko-KR" dirty="0" err="1"/>
              <a:t>MutableMapping</a:t>
            </a:r>
            <a:r>
              <a:rPr lang="en-US" altLang="ko-KR" dirty="0"/>
              <a:t>', '</a:t>
            </a:r>
            <a:r>
              <a:rPr lang="en-US" altLang="ko-KR" dirty="0" err="1"/>
              <a:t>MutableSequence</a:t>
            </a:r>
            <a:r>
              <a:rPr lang="en-US" altLang="ko-KR" dirty="0"/>
              <a:t>', '</a:t>
            </a:r>
            <a:r>
              <a:rPr lang="en-US" altLang="ko-KR" dirty="0" err="1"/>
              <a:t>MutableSet</a:t>
            </a:r>
            <a:r>
              <a:rPr lang="en-US" altLang="ko-KR" dirty="0"/>
              <a:t>', 'Sequence', 'Set', 'Sized', '</a:t>
            </a:r>
            <a:r>
              <a:rPr lang="en-US" altLang="ko-KR" dirty="0" err="1"/>
              <a:t>ValuesView</a:t>
            </a:r>
            <a:r>
              <a:rPr lang="en-US" altLang="ko-KR" dirty="0" smtClean="0"/>
              <a:t>', …]</a:t>
            </a:r>
            <a:endParaRPr lang="ko-KR" altLang="en-US" dirty="0"/>
          </a:p>
        </p:txBody>
      </p:sp>
      <p:pic>
        <p:nvPicPr>
          <p:cNvPr id="408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63" y="3284984"/>
            <a:ext cx="2733675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46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err="1" smtClean="0"/>
              <a:t>collections.abc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r>
              <a:rPr lang="en-US" altLang="ko-KR" dirty="0" err="1"/>
              <a:t>collections.abc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 smtClean="0"/>
              <a:t>class diagram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99</a:t>
            </a:fld>
            <a:endParaRPr lang="ko-KR" altLang="en-US"/>
          </a:p>
        </p:txBody>
      </p:sp>
      <p:pic>
        <p:nvPicPr>
          <p:cNvPr id="481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08920"/>
            <a:ext cx="6552728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52120" y="623731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Fluent python </a:t>
            </a:r>
            <a:r>
              <a:rPr lang="ko-KR" altLang="en-US" dirty="0" smtClean="0"/>
              <a:t>참</a:t>
            </a:r>
            <a:r>
              <a:rPr lang="ko-KR" altLang="en-US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21273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60800</TotalTime>
  <Words>3049</Words>
  <Application>Microsoft Office PowerPoint</Application>
  <PresentationFormat>화면 슬라이드 쇼(4:3)</PresentationFormat>
  <Paragraphs>846</Paragraphs>
  <Slides>124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124</vt:i4>
      </vt:variant>
    </vt:vector>
  </HeadingPairs>
  <TitlesOfParts>
    <vt:vector size="125" baseType="lpstr">
      <vt:lpstr>가을</vt:lpstr>
      <vt:lpstr>Python  collections 모듈 이해하기 </vt:lpstr>
      <vt:lpstr>1. collections </vt:lpstr>
      <vt:lpstr>Collection 구성</vt:lpstr>
      <vt:lpstr>collections 제공 요소</vt:lpstr>
      <vt:lpstr>Named tuple </vt:lpstr>
      <vt:lpstr>tuple</vt:lpstr>
      <vt:lpstr>Tuple 기본 처리</vt:lpstr>
      <vt:lpstr>Tuple 메소드</vt:lpstr>
      <vt:lpstr>namedtuple</vt:lpstr>
      <vt:lpstr>tuple vs. namedtuple   </vt:lpstr>
      <vt:lpstr>namedtuple 선언  </vt:lpstr>
      <vt:lpstr>Namedtuple로 타입 만들기  </vt:lpstr>
      <vt:lpstr> keyword로 필드명 정의</vt:lpstr>
      <vt:lpstr> 필드명만 바꾸기  </vt:lpstr>
      <vt:lpstr>Namedtuple 메소드 1</vt:lpstr>
      <vt:lpstr>Namedtuple 메소드 2</vt:lpstr>
      <vt:lpstr>Namedtuple처럼 처리</vt:lpstr>
      <vt:lpstr> 사용자 정의 class 정의</vt:lpstr>
      <vt:lpstr> 사용자 정의 class 활용</vt:lpstr>
      <vt:lpstr> pyrecord 모듈 이용하기</vt:lpstr>
      <vt:lpstr>OrderedDict </vt:lpstr>
      <vt:lpstr>OrderedDict 구조</vt:lpstr>
      <vt:lpstr>OrderedDict</vt:lpstr>
      <vt:lpstr>OrderedDict 타입 만들기  </vt:lpstr>
      <vt:lpstr>dict/OrderedDict 차이</vt:lpstr>
      <vt:lpstr> dict vs. Ordereddict 차이</vt:lpstr>
      <vt:lpstr>메소드</vt:lpstr>
      <vt:lpstr>dict 메소드(1)</vt:lpstr>
      <vt:lpstr>dict 메소드(2)</vt:lpstr>
      <vt:lpstr> pop 메소드 </vt:lpstr>
      <vt:lpstr>move_to_end 메소드</vt:lpstr>
      <vt:lpstr> 내부 순서가 바뀔 경우 처리</vt:lpstr>
      <vt:lpstr>counter </vt:lpstr>
      <vt:lpstr>Counter 구조</vt:lpstr>
      <vt:lpstr>Counter 구조  </vt:lpstr>
      <vt:lpstr>Counter 생성 예시</vt:lpstr>
      <vt:lpstr>Counter 생성 예시</vt:lpstr>
      <vt:lpstr>Counter 메소드</vt:lpstr>
      <vt:lpstr>Counter 추가 메소드</vt:lpstr>
      <vt:lpstr>Counter 사칙연산</vt:lpstr>
      <vt:lpstr>Counter 집합연산</vt:lpstr>
      <vt:lpstr>Counter 접근</vt:lpstr>
      <vt:lpstr>defaultdict </vt:lpstr>
      <vt:lpstr>defaultdict 구조</vt:lpstr>
      <vt:lpstr>defaultdict 구조</vt:lpstr>
      <vt:lpstr> dict vs, defaultdict</vt:lpstr>
      <vt:lpstr>defaultdict 생성</vt:lpstr>
      <vt:lpstr> defualtdict : list 값 처리</vt:lpstr>
      <vt:lpstr> defualtdict : set 값 처리</vt:lpstr>
      <vt:lpstr>defualtdict : 함수로 값 처리</vt:lpstr>
      <vt:lpstr>deque </vt:lpstr>
      <vt:lpstr>deque 구조</vt:lpstr>
      <vt:lpstr>deque 구조</vt:lpstr>
      <vt:lpstr>Deque 메소드</vt:lpstr>
      <vt:lpstr> deque 란</vt:lpstr>
      <vt:lpstr>deque 메소드(1)</vt:lpstr>
      <vt:lpstr>deque 메소드(2)</vt:lpstr>
      <vt:lpstr>deque 메소드(3)</vt:lpstr>
      <vt:lpstr>deque 다루기</vt:lpstr>
      <vt:lpstr> 양방향 queue  다루기  </vt:lpstr>
      <vt:lpstr>Itemgetter &amp; attrgetter  </vt:lpstr>
      <vt:lpstr> collections.itemgetter </vt:lpstr>
      <vt:lpstr>Itemgetter : 동일한 키 처리</vt:lpstr>
      <vt:lpstr>Itemgetter이용해서 sorted</vt:lpstr>
      <vt:lpstr> collections.attrgetter </vt:lpstr>
      <vt:lpstr>attrgetter 실행</vt:lpstr>
      <vt:lpstr>attrgetter이용해서 sorted</vt:lpstr>
      <vt:lpstr>  2. collections .abc</vt:lpstr>
      <vt:lpstr>  추상클래스 이해</vt:lpstr>
      <vt:lpstr>추상 메타클래스</vt:lpstr>
      <vt:lpstr> 추상메타클래스란</vt:lpstr>
      <vt:lpstr>추상메타클래스 </vt:lpstr>
      <vt:lpstr>내장 추상클래스  </vt:lpstr>
      <vt:lpstr>내장 추상 클래스  </vt:lpstr>
      <vt:lpstr>추상클래스 메소드 처리  </vt:lpstr>
      <vt:lpstr>사용자 추상클래스  </vt:lpstr>
      <vt:lpstr>사용자 정의 추상 클래스  </vt:lpstr>
      <vt:lpstr>추상클래스 등록 </vt:lpstr>
      <vt:lpstr>추상 클래스로 등록 </vt:lpstr>
      <vt:lpstr>추상클래스 등록: 데코레이터 </vt:lpstr>
      <vt:lpstr>추상 클래스와 상속클래스 정의</vt:lpstr>
      <vt:lpstr>추상 클래스와 상속클래스 정의</vt:lpstr>
      <vt:lpstr>추상메소드 처리 </vt:lpstr>
      <vt:lpstr>추상메소드 </vt:lpstr>
      <vt:lpstr>추상메소드 정의 </vt:lpstr>
      <vt:lpstr>abstractmethod </vt:lpstr>
      <vt:lpstr>추상메소드 : 추상클래스 정의 </vt:lpstr>
      <vt:lpstr>추상메소드 : 추상클래스 상속 </vt:lpstr>
      <vt:lpstr>추상 클래스/스태틱 메소드</vt:lpstr>
      <vt:lpstr>추상메소드 정의</vt:lpstr>
      <vt:lpstr>구현메소드 정의 및 실행</vt:lpstr>
      <vt:lpstr>추상프로퍼티 처리 </vt:lpstr>
      <vt:lpstr>추상property 정의 </vt:lpstr>
      <vt:lpstr>abstractproperty </vt:lpstr>
      <vt:lpstr>Abstractmethod로 처리</vt:lpstr>
      <vt:lpstr>  collections.ABC 데이터 구조</vt:lpstr>
      <vt:lpstr>collection 추상 클래스</vt:lpstr>
      <vt:lpstr> collections.abc 모듈</vt:lpstr>
      <vt:lpstr> collections.abc 모듈 diagram</vt:lpstr>
      <vt:lpstr> collections.abc 모듈 관계</vt:lpstr>
      <vt:lpstr> collections.abc 모듈 관계</vt:lpstr>
      <vt:lpstr> collections.abc 모듈 관계</vt:lpstr>
      <vt:lpstr>기본 추상 class</vt:lpstr>
      <vt:lpstr>기본 추상 class</vt:lpstr>
      <vt:lpstr>기본 추상 class 관계</vt:lpstr>
      <vt:lpstr>Iterator/Generator 추상 클래스</vt:lpstr>
      <vt:lpstr>Iterator/Generator 타입 상속관계</vt:lpstr>
      <vt:lpstr>Iterator 타입 처리</vt:lpstr>
      <vt:lpstr>SEQUENCE 추상 클래스</vt:lpstr>
      <vt:lpstr>SEQUENCE  상속 class</vt:lpstr>
      <vt:lpstr>Sequence 타입 class diagram </vt:lpstr>
      <vt:lpstr>Sequence 타입 상속관계</vt:lpstr>
      <vt:lpstr>Sequence 타입 내부메소드</vt:lpstr>
      <vt:lpstr>SET 추상 클래스</vt:lpstr>
      <vt:lpstr>Set 타입 상속관계</vt:lpstr>
      <vt:lpstr>Set 타입 내부메소드</vt:lpstr>
      <vt:lpstr>MAPPING 추상 클래스</vt:lpstr>
      <vt:lpstr>MAPPING 모듈 관계</vt:lpstr>
      <vt:lpstr>Mapping 타입 상속관계</vt:lpstr>
      <vt:lpstr>Mapping 내부메소드</vt:lpstr>
      <vt:lpstr>VIEW 추상 클래스</vt:lpstr>
      <vt:lpstr>VIEW 모듈 관계</vt:lpstr>
      <vt:lpstr> view 타입 상속관계</vt:lpstr>
      <vt:lpstr>view 타입 상속관계 : 결과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675</cp:revision>
  <dcterms:created xsi:type="dcterms:W3CDTF">2015-12-01T07:34:30Z</dcterms:created>
  <dcterms:modified xsi:type="dcterms:W3CDTF">2017-01-10T00:48:25Z</dcterms:modified>
</cp:coreProperties>
</file>