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2"/>
  </p:notesMasterIdLst>
  <p:sldIdLst>
    <p:sldId id="256" r:id="rId2"/>
    <p:sldId id="1043" r:id="rId3"/>
    <p:sldId id="1086" r:id="rId4"/>
    <p:sldId id="1084" r:id="rId5"/>
    <p:sldId id="1088" r:id="rId6"/>
    <p:sldId id="1100" r:id="rId7"/>
    <p:sldId id="1101" r:id="rId8"/>
    <p:sldId id="1089" r:id="rId9"/>
    <p:sldId id="1142" r:id="rId10"/>
    <p:sldId id="1090" r:id="rId11"/>
    <p:sldId id="1143" r:id="rId12"/>
    <p:sldId id="1107" r:id="rId13"/>
    <p:sldId id="1108" r:id="rId14"/>
    <p:sldId id="1141" r:id="rId15"/>
    <p:sldId id="1106" r:id="rId16"/>
    <p:sldId id="1148" r:id="rId17"/>
    <p:sldId id="1149" r:id="rId18"/>
    <p:sldId id="1150" r:id="rId19"/>
    <p:sldId id="1160" r:id="rId20"/>
    <p:sldId id="1158" r:id="rId21"/>
    <p:sldId id="1155" r:id="rId22"/>
    <p:sldId id="1156" r:id="rId23"/>
    <p:sldId id="1157" r:id="rId24"/>
    <p:sldId id="1109" r:id="rId25"/>
    <p:sldId id="1111" r:id="rId26"/>
    <p:sldId id="1145" r:id="rId27"/>
    <p:sldId id="1154" r:id="rId28"/>
    <p:sldId id="1146" r:id="rId29"/>
    <p:sldId id="1110" r:id="rId30"/>
    <p:sldId id="1159" r:id="rId31"/>
    <p:sldId id="1138" r:id="rId32"/>
    <p:sldId id="1099" r:id="rId33"/>
    <p:sldId id="1137" r:id="rId34"/>
    <p:sldId id="1139" r:id="rId35"/>
    <p:sldId id="1087" r:id="rId36"/>
    <p:sldId id="1077" r:id="rId37"/>
    <p:sldId id="1078" r:id="rId38"/>
    <p:sldId id="1080" r:id="rId39"/>
    <p:sldId id="1076" r:id="rId40"/>
    <p:sldId id="1128" r:id="rId41"/>
    <p:sldId id="1132" r:id="rId42"/>
    <p:sldId id="1129" r:id="rId43"/>
    <p:sldId id="1133" r:id="rId44"/>
    <p:sldId id="1130" r:id="rId45"/>
    <p:sldId id="1131" r:id="rId46"/>
    <p:sldId id="1134" r:id="rId47"/>
    <p:sldId id="1047" r:id="rId48"/>
    <p:sldId id="1135" r:id="rId49"/>
    <p:sldId id="1050" r:id="rId50"/>
    <p:sldId id="1072" r:id="rId51"/>
    <p:sldId id="1052" r:id="rId52"/>
    <p:sldId id="1053" r:id="rId53"/>
    <p:sldId id="306" r:id="rId54"/>
    <p:sldId id="1136" r:id="rId55"/>
    <p:sldId id="941" r:id="rId56"/>
    <p:sldId id="997" r:id="rId57"/>
    <p:sldId id="1001" r:id="rId58"/>
    <p:sldId id="992" r:id="rId59"/>
    <p:sldId id="1000" r:id="rId60"/>
    <p:sldId id="993" r:id="rId61"/>
    <p:sldId id="965" r:id="rId62"/>
    <p:sldId id="1112" r:id="rId63"/>
    <p:sldId id="1113" r:id="rId64"/>
    <p:sldId id="995" r:id="rId65"/>
    <p:sldId id="1124" r:id="rId66"/>
    <p:sldId id="1016" r:id="rId67"/>
    <p:sldId id="1002" r:id="rId68"/>
    <p:sldId id="1003" r:id="rId69"/>
    <p:sldId id="1023" r:id="rId70"/>
    <p:sldId id="1025" r:id="rId71"/>
    <p:sldId id="1026" r:id="rId72"/>
    <p:sldId id="1028" r:id="rId73"/>
    <p:sldId id="1029" r:id="rId74"/>
    <p:sldId id="1032" r:id="rId75"/>
    <p:sldId id="1005" r:id="rId76"/>
    <p:sldId id="1010" r:id="rId77"/>
    <p:sldId id="1011" r:id="rId78"/>
    <p:sldId id="1017" r:id="rId79"/>
    <p:sldId id="1123" r:id="rId80"/>
    <p:sldId id="1018" r:id="rId81"/>
    <p:sldId id="1121" r:id="rId82"/>
    <p:sldId id="1122" r:id="rId83"/>
    <p:sldId id="1020" r:id="rId84"/>
    <p:sldId id="1120" r:id="rId85"/>
    <p:sldId id="1041" r:id="rId86"/>
    <p:sldId id="1119" r:id="rId87"/>
    <p:sldId id="1125" r:id="rId88"/>
    <p:sldId id="1126" r:id="rId89"/>
    <p:sldId id="1037" r:id="rId90"/>
    <p:sldId id="1038" r:id="rId91"/>
    <p:sldId id="1068" r:id="rId92"/>
    <p:sldId id="1069" r:id="rId93"/>
    <p:sldId id="1040" r:id="rId94"/>
    <p:sldId id="1039" r:id="rId95"/>
    <p:sldId id="1070" r:id="rId96"/>
    <p:sldId id="1007" r:id="rId97"/>
    <p:sldId id="1014" r:id="rId98"/>
    <p:sldId id="1118" r:id="rId99"/>
    <p:sldId id="1021" r:id="rId100"/>
    <p:sldId id="1015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301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날</a:t>
            </a:r>
            <a:r>
              <a:rPr lang="ko-KR" altLang="en-US" sz="9600" dirty="0"/>
              <a:t>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ko-KR" dirty="0" err="1"/>
              <a:t>pytz</a:t>
            </a:r>
            <a:r>
              <a:rPr lang="en-US" altLang="ko-KR" dirty="0"/>
              <a:t> :  </a:t>
            </a:r>
            <a:r>
              <a:rPr lang="en-US" altLang="ko-KR" dirty="0" err="1"/>
              <a:t>all_timezones_set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65994"/>
              </p:ext>
            </p:extLst>
          </p:nvPr>
        </p:nvGraphicFramePr>
        <p:xfrm>
          <a:off x="863588" y="1844824"/>
          <a:ext cx="7416824" cy="749663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all_timezones_set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pytz.lazy.LazySet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모든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852936"/>
            <a:ext cx="4162425" cy="36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4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tzinfo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Tzinfo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재정의해서 사용해야 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96743" cy="44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en-US" altLang="ko-KR" dirty="0"/>
              <a:t> :  </a:t>
            </a:r>
            <a:r>
              <a:rPr lang="en-US" altLang="ko-KR" dirty="0" err="1" smtClean="0"/>
              <a:t>timezone</a:t>
            </a:r>
            <a:r>
              <a:rPr lang="ko-KR" altLang="en-US" dirty="0" smtClean="0"/>
              <a:t>에 대한 속성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071"/>
              </p:ext>
            </p:extLst>
          </p:nvPr>
        </p:nvGraphicFramePr>
        <p:xfrm>
          <a:off x="863588" y="1844824"/>
          <a:ext cx="7416824" cy="1252716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common_timezones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pytz.lazy.LazyList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일반적인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 리스트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common_timezones_set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pytz.lazy.LazySet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일반적인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429000"/>
            <a:ext cx="4819650" cy="25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pytz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country_names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국가코드로 국가 이름을 조회</a:t>
            </a:r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284984"/>
            <a:ext cx="60102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8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pytz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country_timezones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국가코드로 </a:t>
            </a:r>
            <a:r>
              <a:rPr lang="ko-KR" altLang="en-US" dirty="0" err="1" smtClean="0"/>
              <a:t>타임존을</a:t>
            </a:r>
            <a:r>
              <a:rPr lang="ko-KR" altLang="en-US" dirty="0" smtClean="0"/>
              <a:t> 조회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75" y="3573016"/>
            <a:ext cx="6276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5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타임존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49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pytz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en-US" altLang="ko-KR" dirty="0" err="1" smtClean="0"/>
              <a:t>timezone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timezone</a:t>
            </a:r>
            <a:r>
              <a:rPr lang="ko-KR" altLang="en-US" sz="3200" dirty="0" smtClean="0"/>
              <a:t>으로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하나의 </a:t>
            </a:r>
            <a:r>
              <a:rPr lang="ko-KR" altLang="en-US" sz="3200" dirty="0" err="1" smtClean="0"/>
              <a:t>타임존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인스턴스를</a:t>
            </a:r>
            <a:r>
              <a:rPr lang="ko-KR" altLang="en-US" sz="3200" dirty="0" smtClean="0"/>
              <a:t> 생성하는 함 수 </a:t>
            </a:r>
            <a:endParaRPr lang="en-US" altLang="ko-KR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67337"/>
            <a:ext cx="3619500" cy="27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2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Pytz.UTC</a:t>
            </a:r>
            <a:r>
              <a:rPr lang="en-US" altLang="ko-KR" dirty="0" smtClean="0"/>
              <a:t>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39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Pytz.UTC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UTC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pytz.</a:t>
            </a:r>
            <a:r>
              <a:rPr lang="en-US" altLang="ko-KR" dirty="0" err="1" smtClean="0"/>
              <a:t>UTC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043608" y="3251110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492442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–UTC class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 class</a:t>
            </a:r>
            <a:r>
              <a:rPr lang="ko-KR" altLang="en-US" dirty="0" smtClean="0"/>
              <a:t>는 슈퍼클래스 </a:t>
            </a:r>
            <a:r>
              <a:rPr lang="en-US" altLang="ko-KR" dirty="0" err="1" smtClean="0"/>
              <a:t>datetime.tzinfo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구현하여 사용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62537"/>
            <a:ext cx="5688632" cy="30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–UTC instance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en-US" altLang="ko-KR" dirty="0" err="1" smtClean="0"/>
              <a:t>utc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 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pytz.UTC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7"/>
            <a:ext cx="5976664" cy="29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Calendar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3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타임존을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datetime</a:t>
            </a:r>
            <a:r>
              <a:rPr lang="ko-KR" altLang="en-US" dirty="0" smtClean="0"/>
              <a:t>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0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Pytz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이용하여 </a:t>
            </a:r>
            <a:r>
              <a:rPr lang="ko-KR" altLang="en-US" dirty="0" err="1" smtClean="0"/>
              <a:t>타임존</a:t>
            </a:r>
            <a:r>
              <a:rPr lang="ko-KR" altLang="en-US" dirty="0" smtClean="0"/>
              <a:t> 가져오기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284984"/>
            <a:ext cx="28112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err="1"/>
              <a:t>Pytz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모듈 내의 </a:t>
            </a:r>
            <a:r>
              <a:rPr lang="en-US" altLang="ko-KR" sz="1200" dirty="0" err="1" smtClean="0"/>
              <a:t>all_timezones</a:t>
            </a:r>
            <a:r>
              <a:rPr lang="ko-KR" altLang="en-US" sz="1200" dirty="0" smtClean="0"/>
              <a:t>에 세계 </a:t>
            </a:r>
            <a:r>
              <a:rPr lang="ko-KR" altLang="en-US" sz="1200" dirty="0" err="1" smtClean="0"/>
              <a:t>타임존이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 smtClean="0"/>
              <a:t>Timezone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처리하기 위해 </a:t>
            </a:r>
            <a:r>
              <a:rPr lang="en-US" altLang="ko-KR" sz="1200" dirty="0" err="1" smtClean="0"/>
              <a:t>pytz.timezone</a:t>
            </a:r>
            <a:r>
              <a:rPr lang="en-US" altLang="ko-KR" sz="1200" dirty="0" smtClean="0"/>
              <a:t>(string)</a:t>
            </a:r>
            <a:r>
              <a:rPr lang="ko-KR" altLang="en-US" sz="1200" dirty="0" smtClean="0"/>
              <a:t>을 넣고 </a:t>
            </a:r>
            <a:r>
              <a:rPr lang="ko-KR" altLang="en-US" sz="1200" dirty="0" err="1" smtClean="0"/>
              <a:t>인스턴스생성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 smtClean="0"/>
              <a:t>datatime.datetime.now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tz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pytz.timezone</a:t>
            </a:r>
            <a:r>
              <a:rPr lang="en-US" altLang="ko-KR" sz="1200" dirty="0" smtClean="0"/>
              <a:t>())</a:t>
            </a:r>
            <a:r>
              <a:rPr lang="ko-KR" altLang="en-US" sz="1200" dirty="0" smtClean="0"/>
              <a:t>을 넣고 </a:t>
            </a:r>
            <a:r>
              <a:rPr lang="ko-KR" altLang="en-US" sz="1200" dirty="0" err="1" smtClean="0"/>
              <a:t>타임존</a:t>
            </a:r>
            <a:r>
              <a:rPr lang="ko-KR" altLang="en-US" sz="1200" dirty="0" smtClean="0"/>
              <a:t> 시간을 가져옴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5181600" cy="41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타임존</a:t>
            </a:r>
            <a:r>
              <a:rPr lang="ko-KR" altLang="en-US" dirty="0" smtClean="0"/>
              <a:t> 적용 및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한국이 </a:t>
            </a:r>
            <a:r>
              <a:rPr lang="ko-KR" altLang="en-US" dirty="0"/>
              <a:t>정확히는 </a:t>
            </a:r>
            <a:r>
              <a:rPr lang="en-US" altLang="ko-KR" dirty="0"/>
              <a:t>+8:30</a:t>
            </a:r>
            <a:r>
              <a:rPr lang="ko-KR" altLang="en-US" dirty="0"/>
              <a:t>분 위치에 있기는 하지만 일본과 같이 </a:t>
            </a:r>
            <a:r>
              <a:rPr lang="en-US" altLang="ko-KR" dirty="0"/>
              <a:t>+9:00</a:t>
            </a:r>
            <a:r>
              <a:rPr lang="ko-KR" altLang="en-US" dirty="0"/>
              <a:t>를 사용 중이다</a:t>
            </a:r>
            <a:r>
              <a:rPr lang="en-US" altLang="ko-KR" dirty="0"/>
              <a:t>. </a:t>
            </a:r>
            <a:r>
              <a:rPr lang="ko-KR" altLang="en-US" dirty="0"/>
              <a:t>그런데 위와 같은 코드를 작성하면 </a:t>
            </a:r>
            <a:r>
              <a:rPr lang="en-US" altLang="ko-KR" dirty="0"/>
              <a:t>+</a:t>
            </a:r>
            <a:r>
              <a:rPr lang="en-US" altLang="ko-KR" dirty="0" smtClean="0"/>
              <a:t>8:30(</a:t>
            </a:r>
            <a:r>
              <a:rPr lang="ko-KR" altLang="en-US" dirty="0" smtClean="0"/>
              <a:t>테스트상 </a:t>
            </a:r>
            <a:r>
              <a:rPr lang="en-US" altLang="ko-KR" dirty="0" smtClean="0"/>
              <a:t>8;28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4857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pytz</a:t>
            </a:r>
            <a:r>
              <a:rPr lang="en-US" altLang="ko-KR" dirty="0" smtClean="0"/>
              <a:t> :offset</a:t>
            </a:r>
            <a:r>
              <a:rPr lang="ko-KR" altLang="en-US" dirty="0" smtClean="0"/>
              <a:t>간의 차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타임존별간의</a:t>
            </a:r>
            <a:r>
              <a:rPr lang="ko-KR" altLang="en-US" dirty="0" smtClean="0"/>
              <a:t> 차를  확인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353297" cy="413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Timezone:localize</a:t>
            </a:r>
            <a:r>
              <a:rPr lang="en-US" altLang="ko-KR" dirty="0" smtClean="0"/>
              <a:t>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5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: localize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localize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91400" cy="367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3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Pytz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지역시간 산출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localize()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시간대 </a:t>
            </a:r>
            <a:r>
              <a:rPr lang="ko-KR" altLang="en-US" dirty="0"/>
              <a:t>보정이 없는</a:t>
            </a:r>
            <a:r>
              <a:rPr lang="en-US" altLang="ko-KR" dirty="0"/>
              <a:t>, </a:t>
            </a:r>
            <a:r>
              <a:rPr lang="ko-KR" altLang="en-US" dirty="0"/>
              <a:t>순수한 </a:t>
            </a:r>
            <a:r>
              <a:rPr lang="en-US" altLang="ko-KR" dirty="0" err="1"/>
              <a:t>datetime</a:t>
            </a:r>
            <a:r>
              <a:rPr lang="ko-KR" altLang="en-US" dirty="0"/>
              <a:t>을 지역화하는데 </a:t>
            </a:r>
            <a:r>
              <a:rPr lang="ko-KR" altLang="en-US" dirty="0" smtClean="0"/>
              <a:t>사용함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3140967"/>
            <a:ext cx="1944216" cy="2880322"/>
            <a:chOff x="1403648" y="3162044"/>
            <a:chExt cx="3240360" cy="2979655"/>
          </a:xfrm>
        </p:grpSpPr>
        <p:sp>
          <p:nvSpPr>
            <p:cNvPr id="12" name="직사각형 11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pytz.tzfile.Asia</a:t>
              </a:r>
              <a:r>
                <a:rPr lang="en-US" altLang="ko-KR" sz="1200" dirty="0">
                  <a:solidFill>
                    <a:schemeClr val="tx1"/>
                  </a:solidFill>
                </a:rPr>
                <a:t>/Seoul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>
                  <a:solidFill>
                    <a:schemeClr val="tx1"/>
                  </a:solidFill>
                </a:rPr>
                <a:t>):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 :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str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7"/>
            <a:ext cx="5544616" cy="26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5899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실제는 </a:t>
            </a:r>
            <a:r>
              <a:rPr lang="en-US" altLang="ko-KR" dirty="0" smtClean="0"/>
              <a:t>Asia/Tokyo </a:t>
            </a:r>
            <a:r>
              <a:rPr lang="ko-KR" altLang="en-US" dirty="0" smtClean="0"/>
              <a:t>시간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1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 </a:t>
            </a:r>
            <a:r>
              <a:rPr lang="en-US" altLang="ko-KR" dirty="0" smtClean="0"/>
              <a:t>localize </a:t>
            </a:r>
            <a:r>
              <a:rPr lang="ko-KR" altLang="en-US" dirty="0" smtClean="0"/>
              <a:t>함수를 이용해서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및 </a:t>
            </a:r>
            <a:r>
              <a:rPr lang="en-US" altLang="ko-KR" dirty="0" err="1" smtClean="0"/>
              <a:t>datetime.astimezone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pytz.timezone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매칭하여 </a:t>
            </a:r>
            <a:r>
              <a:rPr lang="ko-KR" altLang="en-US" dirty="0" err="1" smtClean="0"/>
              <a:t>타임존을</a:t>
            </a:r>
            <a:r>
              <a:rPr lang="ko-KR" altLang="en-US" dirty="0" smtClean="0"/>
              <a:t> 변경 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7210425" cy="326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6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Timezone:normalize</a:t>
            </a:r>
            <a:r>
              <a:rPr lang="en-US" altLang="ko-KR" dirty="0" smtClean="0"/>
              <a:t>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: normalize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타 </a:t>
            </a:r>
            <a:r>
              <a:rPr lang="en-US" altLang="ko-KR" dirty="0" err="1" smtClean="0"/>
              <a:t>timezone</a:t>
            </a:r>
            <a:r>
              <a:rPr lang="en-US" altLang="ko-KR" dirty="0"/>
              <a:t> </a:t>
            </a:r>
            <a:r>
              <a:rPr lang="ko-KR" altLang="en-US" dirty="0" smtClean="0"/>
              <a:t>적용을 위해 </a:t>
            </a:r>
            <a:r>
              <a:rPr lang="ko-KR" altLang="en-US" dirty="0" smtClean="0"/>
              <a:t> </a:t>
            </a:r>
            <a:r>
              <a:rPr lang="en-US" altLang="ko-KR" dirty="0" smtClean="0"/>
              <a:t>normalize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284984"/>
            <a:ext cx="4667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calendar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01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localize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normalize </a:t>
            </a:r>
            <a:r>
              <a:rPr lang="ko-KR" altLang="en-US" dirty="0" smtClean="0"/>
              <a:t>순서 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tzinfo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timezone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세팅된</a:t>
            </a:r>
            <a:r>
              <a:rPr lang="ko-KR" altLang="en-US" dirty="0" smtClean="0"/>
              <a:t> 후에 처리되므로 반드시 </a:t>
            </a:r>
            <a:r>
              <a:rPr lang="en-US" altLang="ko-KR" dirty="0" smtClean="0"/>
              <a:t>localize</a:t>
            </a:r>
            <a:r>
              <a:rPr lang="ko-KR" altLang="en-US" dirty="0" smtClean="0"/>
              <a:t>한 후에 처리할 것</a:t>
            </a:r>
            <a:endParaRPr lang="en-US" altLang="ko-K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37" y="2780928"/>
            <a:ext cx="5467350" cy="38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9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타임존별</a:t>
            </a:r>
            <a:r>
              <a:rPr lang="ko-KR" altLang="en-US" dirty="0" smtClean="0"/>
              <a:t> 시간</a:t>
            </a:r>
            <a:r>
              <a:rPr lang="en-US" altLang="ko-KR" dirty="0" smtClean="0"/>
              <a:t>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1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평양시간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미적용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ClrTx/>
              <a:buSzTx/>
              <a:buNone/>
              <a:defRPr/>
            </a:pPr>
            <a:r>
              <a:rPr lang="en-US" altLang="ko-KR" sz="3200" dirty="0" smtClean="0"/>
              <a:t>Localize </a:t>
            </a:r>
            <a:r>
              <a:rPr lang="ko-KR" altLang="en-US" sz="3200" dirty="0" smtClean="0"/>
              <a:t>함수로 </a:t>
            </a:r>
            <a:r>
              <a:rPr lang="ko-KR" altLang="en-US" sz="3200" dirty="0" smtClean="0"/>
              <a:t>현재 </a:t>
            </a:r>
            <a:r>
              <a:rPr lang="ko-KR" altLang="en-US" sz="3200" dirty="0" err="1" smtClean="0"/>
              <a:t>타임존이</a:t>
            </a:r>
            <a:r>
              <a:rPr lang="ko-KR" altLang="en-US" sz="3200" dirty="0" smtClean="0"/>
              <a:t> 적용되므로 타 </a:t>
            </a:r>
            <a:r>
              <a:rPr lang="ko-KR" altLang="en-US" sz="3200" dirty="0" err="1" smtClean="0"/>
              <a:t>타임존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평양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이 </a:t>
            </a:r>
            <a:r>
              <a:rPr lang="ko-KR" altLang="en-US" sz="3200" dirty="0" err="1" smtClean="0"/>
              <a:t>미적용</a:t>
            </a:r>
            <a:endParaRPr lang="en-US" altLang="ko-KR" sz="32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5934075" cy="360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평양 시간 조정하기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timedelta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sz="3200" dirty="0" err="1" smtClean="0"/>
              <a:t>타임존</a:t>
            </a:r>
            <a:r>
              <a:rPr lang="ko-KR" altLang="en-US" sz="3200" dirty="0" smtClean="0"/>
              <a:t> 적용하지 않고 </a:t>
            </a:r>
            <a:r>
              <a:rPr lang="en-US" altLang="ko-KR" sz="3200" dirty="0" err="1" smtClean="0"/>
              <a:t>timedelta</a:t>
            </a:r>
            <a:r>
              <a:rPr lang="ko-KR" altLang="en-US" sz="3200" dirty="0" smtClean="0"/>
              <a:t>로 시간을 빼기</a:t>
            </a:r>
            <a:r>
              <a:rPr lang="en-US" altLang="ko-KR" sz="3200" dirty="0" smtClean="0"/>
              <a:t>(30</a:t>
            </a:r>
            <a:r>
              <a:rPr lang="ko-KR" altLang="en-US" sz="3200" dirty="0" smtClean="0"/>
              <a:t>분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733425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3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평양 시간 조정하기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pytz.utc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sz="3200" dirty="0" err="1"/>
              <a:t>타임존이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Asia/Pyongyang</a:t>
            </a:r>
            <a:r>
              <a:rPr lang="ko-KR" altLang="en-US" sz="3200" dirty="0" smtClean="0"/>
              <a:t>을 적용하기 위해 </a:t>
            </a:r>
            <a:r>
              <a:rPr lang="en-US" altLang="ko-KR" sz="3200" dirty="0" smtClean="0"/>
              <a:t>normalize </a:t>
            </a:r>
            <a:r>
              <a:rPr lang="ko-KR" altLang="en-US" sz="3200" dirty="0" smtClean="0"/>
              <a:t>함수를 사용해서 </a:t>
            </a:r>
            <a:r>
              <a:rPr lang="en-US" altLang="ko-KR" sz="3200" dirty="0" smtClean="0"/>
              <a:t>30</a:t>
            </a:r>
            <a:r>
              <a:rPr lang="ko-KR" altLang="en-US" sz="3200" dirty="0" smtClean="0"/>
              <a:t>분 조정</a:t>
            </a:r>
            <a:endParaRPr lang="en-US" altLang="ko-KR" sz="32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68" y="3068960"/>
            <a:ext cx="6315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time</a:t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298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time.struct_time</a:t>
            </a:r>
            <a:r>
              <a:rPr lang="en-US" altLang="ko-KR" dirty="0" smtClean="0"/>
              <a:t> class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5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time.struct_time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gmtime</a:t>
            </a:r>
            <a:r>
              <a:rPr lang="en-US" altLang="ko-KR" dirty="0"/>
              <a:t>(), </a:t>
            </a:r>
            <a:r>
              <a:rPr lang="en-US" altLang="ko-KR" dirty="0" err="1"/>
              <a:t>localtime</a:t>
            </a:r>
            <a:r>
              <a:rPr lang="en-US" altLang="ko-KR" dirty="0"/>
              <a:t>(), </a:t>
            </a:r>
            <a:r>
              <a:rPr lang="en-US" altLang="ko-KR" dirty="0" err="1" smtClean="0"/>
              <a:t>strptime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함수의 처리 결과 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24145"/>
              </p:ext>
            </p:extLst>
          </p:nvPr>
        </p:nvGraphicFramePr>
        <p:xfrm>
          <a:off x="4283968" y="2852936"/>
          <a:ext cx="4248472" cy="3168351"/>
        </p:xfrm>
        <a:graphic>
          <a:graphicData uri="http://schemas.openxmlformats.org/drawingml/2006/table">
            <a:tbl>
              <a:tblPr/>
              <a:tblGrid>
                <a:gridCol w="650277"/>
                <a:gridCol w="1083794"/>
                <a:gridCol w="2514401"/>
              </a:tblGrid>
              <a:tr h="320391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tm_year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(for example, 1993)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tm_mon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12]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31]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tm_hour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23]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tm_min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59]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tm_sec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61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tm_wday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[0, 6], Monday is 0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tm_yday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[1, 366]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440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tm_isdst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 or -1; see below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3456384" cy="392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7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주요 함수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18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 처리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</a:t>
            </a:r>
            <a:r>
              <a:rPr lang="ko-KR" altLang="en-US" dirty="0" smtClean="0"/>
              <a:t>함수 처리 기준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5" y="3212976"/>
            <a:ext cx="69818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3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달력 </a:t>
            </a:r>
            <a:r>
              <a:rPr lang="en-US" altLang="ko-KR" dirty="0" smtClean="0"/>
              <a:t>: calendar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달력에 대한 정보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47815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ko-KR" dirty="0"/>
              <a:t>Time Stamp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50779"/>
              </p:ext>
            </p:extLst>
          </p:nvPr>
        </p:nvGraphicFramePr>
        <p:xfrm>
          <a:off x="827584" y="2348880"/>
          <a:ext cx="7416824" cy="955324"/>
        </p:xfrm>
        <a:graphic>
          <a:graphicData uri="http://schemas.openxmlformats.org/drawingml/2006/table">
            <a:tbl>
              <a:tblPr/>
              <a:tblGrid>
                <a:gridCol w="2376264"/>
                <a:gridCol w="5040560"/>
              </a:tblGrid>
              <a:tr h="379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760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Time Stamp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(1970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자정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이후로 즉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탄생한 사건을 기준으로 초 단위로  측정한 절대 시간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573015"/>
            <a:ext cx="7153275" cy="29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9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smtClean="0"/>
              <a:t>: time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759"/>
              </p:ext>
            </p:extLst>
          </p:nvPr>
        </p:nvGraphicFramePr>
        <p:xfrm>
          <a:off x="827584" y="2276872"/>
          <a:ext cx="7416824" cy="1840951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time.time</a:t>
                      </a:r>
                      <a:r>
                        <a:rPr lang="en-US" altLang="ko-KR" sz="1200" dirty="0" smtClean="0"/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초를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단위로 반환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time.asctime</a:t>
                      </a:r>
                      <a:r>
                        <a:rPr lang="en-US" altLang="ko-KR" sz="1200" dirty="0" smtClean="0"/>
                        <a:t>([t])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gmtime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()/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localtime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 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struct_time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객체를 인자로 받아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요일문자축약 </a:t>
                      </a:r>
                      <a:r>
                        <a:rPr lang="ko-KR" alt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달문자축약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일자 시간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초 년도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문자열로 반환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time.ctime</a:t>
                      </a:r>
                      <a:r>
                        <a:rPr lang="en-US" sz="1200" dirty="0" smtClean="0">
                          <a:effectLst/>
                        </a:rPr>
                        <a:t>([sec])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기준으로 초를 입력을 받아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요일문자축약 </a:t>
                      </a:r>
                      <a:r>
                        <a:rPr lang="ko-KR" altLang="en-US" sz="12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달문자축약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일자 시간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초 년도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문자열로 반환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65104"/>
            <a:ext cx="3744416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6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ko-KR" dirty="0"/>
              <a:t>UTC(Universal </a:t>
            </a:r>
            <a:r>
              <a:rPr lang="en-US" altLang="ko-KR" dirty="0" err="1" smtClean="0"/>
              <a:t>TimeCoordinated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53780"/>
              </p:ext>
            </p:extLst>
          </p:nvPr>
        </p:nvGraphicFramePr>
        <p:xfrm>
          <a:off x="827584" y="2348880"/>
          <a:ext cx="7416824" cy="1020639"/>
        </p:xfrm>
        <a:graphic>
          <a:graphicData uri="http://schemas.openxmlformats.org/drawingml/2006/table">
            <a:tbl>
              <a:tblPr/>
              <a:tblGrid>
                <a:gridCol w="2376264"/>
                <a:gridCol w="5040560"/>
              </a:tblGrid>
              <a:tr h="379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13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UTC(Universal Time Coordinated)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1972</a:t>
                      </a:r>
                      <a:r>
                        <a:rPr lang="ko-KR" altLang="en-US" sz="1200" dirty="0" smtClean="0">
                          <a:effectLst/>
                        </a:rPr>
                        <a:t>년부터 시행된 국제 표준시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협정 </a:t>
                      </a:r>
                      <a:r>
                        <a:rPr lang="ko-KR" altLang="en-US" sz="1200" dirty="0" err="1" smtClean="0">
                          <a:effectLst/>
                        </a:rPr>
                        <a:t>세계시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이면 </a:t>
                      </a:r>
                      <a:r>
                        <a:rPr lang="ko-KR" altLang="en-US" sz="1200" dirty="0" err="1" smtClean="0">
                          <a:effectLst/>
                        </a:rPr>
                        <a:t>세슘</a:t>
                      </a:r>
                      <a:r>
                        <a:rPr lang="ko-KR" altLang="en-US" sz="1200" baseline="0" dirty="0" smtClean="0">
                          <a:effectLst/>
                        </a:rPr>
                        <a:t> 원자의 진동수에 의거한 초의 길이가 기준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8" y="3429000"/>
            <a:ext cx="73977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4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: </a:t>
            </a:r>
            <a:r>
              <a:rPr lang="en-US" altLang="ko-KR" dirty="0" err="1" smtClean="0"/>
              <a:t>gmtime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34625"/>
              </p:ext>
            </p:extLst>
          </p:nvPr>
        </p:nvGraphicFramePr>
        <p:xfrm>
          <a:off x="827584" y="2276872"/>
          <a:ext cx="7416824" cy="1117911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3889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892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time.gmtime</a:t>
                      </a:r>
                      <a:r>
                        <a:rPr lang="en-US" altLang="ko-KR" sz="1200" dirty="0" smtClean="0"/>
                        <a:t>([sec])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입력된 초를 </a:t>
                      </a:r>
                      <a:r>
                        <a:rPr lang="en-US" altLang="ko-KR" sz="1200" dirty="0" smtClean="0">
                          <a:effectLst/>
                        </a:rPr>
                        <a:t>UTC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기준의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객체로 </a:t>
                      </a:r>
                      <a:r>
                        <a:rPr lang="ko-KR" altLang="en-US" sz="1200" dirty="0" smtClean="0">
                          <a:effectLst/>
                        </a:rPr>
                        <a:t>변환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ko-KR" altLang="en-US" sz="1200" baseline="0" dirty="0" smtClean="0">
                          <a:effectLst/>
                        </a:rPr>
                        <a:t> 단 인자가 없을 경우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time.time</a:t>
                      </a:r>
                      <a:r>
                        <a:rPr lang="en-US" altLang="ko-KR" sz="1200" baseline="0" dirty="0" smtClean="0">
                          <a:effectLst/>
                        </a:rPr>
                        <a:t>() </a:t>
                      </a:r>
                      <a:r>
                        <a:rPr lang="ko-KR" altLang="en-US" sz="1200" baseline="0" dirty="0" smtClean="0">
                          <a:effectLst/>
                        </a:rPr>
                        <a:t>함수 결과를 이용해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struct_time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367240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5321116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time.struct_time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tm_year</a:t>
            </a:r>
            <a:r>
              <a:rPr lang="en-US" altLang="ko-KR" sz="1200" dirty="0"/>
              <a:t>=2017,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=53,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=9,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Mon Jan 2 00:53:09 2017 </a:t>
            </a:r>
            <a:endParaRPr lang="en-US" altLang="ko-KR" sz="1200" dirty="0" smtClean="0"/>
          </a:p>
          <a:p>
            <a:r>
              <a:rPr lang="en-US" altLang="ko-KR" sz="1200" dirty="0" smtClean="0"/>
              <a:t>1483285989.0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00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ko-KR" dirty="0"/>
              <a:t>LST(Local Standard Time)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27836"/>
              </p:ext>
            </p:extLst>
          </p:nvPr>
        </p:nvGraphicFramePr>
        <p:xfrm>
          <a:off x="827584" y="2348880"/>
          <a:ext cx="7416824" cy="1184168"/>
        </p:xfrm>
        <a:graphic>
          <a:graphicData uri="http://schemas.openxmlformats.org/drawingml/2006/table">
            <a:tbl>
              <a:tblPr/>
              <a:tblGrid>
                <a:gridCol w="2376264"/>
                <a:gridCol w="5040560"/>
              </a:tblGrid>
              <a:tr h="379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048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LST(Local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effectLst/>
                        </a:rPr>
                        <a:t>Standard </a:t>
                      </a:r>
                      <a:r>
                        <a:rPr lang="en-US" sz="1200" baseline="0" dirty="0" smtClean="0">
                          <a:effectLst/>
                        </a:rPr>
                        <a:t>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UTC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경도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도마다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차이가 발생하는 시간이며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지방 표준시라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부른다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한국은 동경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135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UTC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보다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빠르다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79533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7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: 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721"/>
              </p:ext>
            </p:extLst>
          </p:nvPr>
        </p:nvGraphicFramePr>
        <p:xfrm>
          <a:off x="827584" y="2276872"/>
          <a:ext cx="7416824" cy="1071275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3889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822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time.localtime</a:t>
                      </a:r>
                      <a:r>
                        <a:rPr lang="en-US" altLang="ko-KR" sz="1200" dirty="0" smtClean="0"/>
                        <a:t>([</a:t>
                      </a:r>
                      <a:r>
                        <a:rPr lang="en-US" altLang="ko-KR" sz="1200" dirty="0" err="1" smtClean="0"/>
                        <a:t>secs</a:t>
                      </a:r>
                      <a:r>
                        <a:rPr lang="en-US" altLang="ko-KR" sz="1200" dirty="0" smtClean="0"/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입력된 초를 </a:t>
                      </a:r>
                      <a:r>
                        <a:rPr lang="ko-KR" altLang="en-US" sz="1200" dirty="0" err="1" smtClean="0">
                          <a:effectLst/>
                        </a:rPr>
                        <a:t>지방표준시</a:t>
                      </a:r>
                      <a:r>
                        <a:rPr lang="ko-KR" altLang="en-US" sz="1200" dirty="0" smtClean="0">
                          <a:effectLst/>
                        </a:rPr>
                        <a:t> 기준의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객체로 변환 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단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인자가 없을 경우 </a:t>
                      </a:r>
                      <a:r>
                        <a:rPr lang="en-US" altLang="ko-KR" sz="1200" dirty="0" err="1" smtClean="0">
                          <a:effectLst/>
                        </a:rPr>
                        <a:t>time.time</a:t>
                      </a:r>
                      <a:r>
                        <a:rPr lang="en-US" altLang="ko-KR" sz="1200" dirty="0" smtClean="0">
                          <a:effectLst/>
                        </a:rPr>
                        <a:t>() </a:t>
                      </a:r>
                      <a:r>
                        <a:rPr lang="ko-KR" altLang="en-US" sz="1200" dirty="0" smtClean="0">
                          <a:effectLst/>
                        </a:rPr>
                        <a:t>함수 결과를 이용해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048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573325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time.struct_time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tm_year</a:t>
            </a:r>
            <a:r>
              <a:rPr lang="en-US" altLang="ko-KR" sz="1200" dirty="0"/>
              <a:t>=2017,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=9,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=50,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=25,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time.struct_time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tm_year</a:t>
            </a:r>
            <a:r>
              <a:rPr lang="en-US" altLang="ko-KR" sz="1200" dirty="0" smtClean="0"/>
              <a:t>=1970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tm_mon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=9, 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=6, </a:t>
            </a:r>
            <a:r>
              <a:rPr lang="en-US" altLang="ko-KR" sz="1200" dirty="0" err="1"/>
              <a:t>tm_sec</a:t>
            </a:r>
            <a:r>
              <a:rPr lang="en-US" altLang="ko-KR" sz="1200" dirty="0"/>
              <a:t>=0, </a:t>
            </a:r>
            <a:r>
              <a:rPr lang="en-US" altLang="ko-KR" sz="1200" dirty="0" err="1"/>
              <a:t>tm_wday</a:t>
            </a:r>
            <a:r>
              <a:rPr lang="en-US" altLang="ko-KR" sz="1200" dirty="0"/>
              <a:t>=3, </a:t>
            </a:r>
            <a:r>
              <a:rPr lang="en-US" altLang="ko-KR" sz="1200" dirty="0" err="1"/>
              <a:t>tm_yday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tm_isdst</a:t>
            </a:r>
            <a:r>
              <a:rPr lang="en-US" altLang="ko-KR" sz="1200" dirty="0"/>
              <a:t>=0)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58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: </a:t>
            </a:r>
            <a:r>
              <a:rPr lang="en-US" altLang="ko-KR" dirty="0" err="1" smtClean="0"/>
              <a:t>mktime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03473"/>
              </p:ext>
            </p:extLst>
          </p:nvPr>
        </p:nvGraphicFramePr>
        <p:xfrm>
          <a:off x="827584" y="2276872"/>
          <a:ext cx="7416824" cy="1071275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3889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822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time.mktime</a:t>
                      </a:r>
                      <a:r>
                        <a:rPr lang="en-US" sz="1200" dirty="0" smtClean="0">
                          <a:effectLst/>
                        </a:rPr>
                        <a:t>(t)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지방표준시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기준으로 </a:t>
                      </a:r>
                      <a:r>
                        <a:rPr lang="en-US" altLang="ko-KR" sz="1200" dirty="0" err="1" smtClean="0">
                          <a:effectLst/>
                        </a:rPr>
                        <a:t>struct_time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객체를 인자로 받아 </a:t>
                      </a:r>
                      <a:r>
                        <a:rPr lang="en-US" altLang="ko-KR" sz="1200" dirty="0" smtClean="0">
                          <a:effectLst/>
                        </a:rPr>
                        <a:t>time()</a:t>
                      </a:r>
                      <a:r>
                        <a:rPr lang="ko-KR" altLang="en-US" sz="1200" dirty="0" smtClean="0">
                          <a:effectLst/>
                        </a:rPr>
                        <a:t>과 같은 누적된 초로 반환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0" y="3861048"/>
            <a:ext cx="78676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smtClean="0"/>
              <a:t>: sleep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주요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69615"/>
              </p:ext>
            </p:extLst>
          </p:nvPr>
        </p:nvGraphicFramePr>
        <p:xfrm>
          <a:off x="827584" y="2276872"/>
          <a:ext cx="7416824" cy="821671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>
                          <a:effectLst/>
                        </a:rPr>
                        <a:t>time.sleep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</a:rPr>
                        <a:t>secs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진행</a:t>
                      </a:r>
                      <a:r>
                        <a:rPr lang="ko-KR" altLang="en-US" sz="1200" baseline="0" dirty="0" smtClean="0">
                          <a:effectLst/>
                        </a:rPr>
                        <a:t> 중인 프로세스를 정해진 초만큼 정지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formatting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3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smtClean="0"/>
              <a:t>: </a:t>
            </a:r>
            <a:r>
              <a:rPr lang="en-US" altLang="ko-KR" dirty="0" err="1"/>
              <a:t>strftime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altLang="ko-KR" sz="3200" dirty="0" err="1"/>
              <a:t>struct_time</a:t>
            </a:r>
            <a:r>
              <a:rPr lang="en-US" altLang="ko-KR" sz="3200" dirty="0"/>
              <a:t> </a:t>
            </a:r>
            <a:r>
              <a:rPr lang="ko-KR" altLang="en-US" sz="3200" dirty="0"/>
              <a:t>을 받아 특정 문자열로 전환</a:t>
            </a:r>
            <a:endParaRPr lang="en-US" altLang="ko-KR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96952"/>
            <a:ext cx="4514850" cy="29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 smtClean="0"/>
              <a:t>pytz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smtClean="0"/>
              <a:t>: </a:t>
            </a:r>
            <a:r>
              <a:rPr lang="en-US" altLang="ko-KR" dirty="0" err="1"/>
              <a:t>strptime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ko-KR" altLang="en-US" sz="3200" dirty="0"/>
              <a:t>문자열로 받아 특정 </a:t>
            </a:r>
            <a:r>
              <a:rPr lang="en-US" altLang="ko-KR" sz="3200" dirty="0"/>
              <a:t>format</a:t>
            </a:r>
            <a:r>
              <a:rPr lang="ko-KR" altLang="en-US" sz="3200" dirty="0"/>
              <a:t>으로 전환</a:t>
            </a:r>
            <a:endParaRPr lang="en-US" altLang="ko-KR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0247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22920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time.struct_time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tm_year</a:t>
            </a:r>
            <a:r>
              <a:rPr lang="en-US" altLang="ko-KR" sz="1000" dirty="0"/>
              <a:t>=2000, </a:t>
            </a:r>
            <a:r>
              <a:rPr lang="en-US" altLang="ko-KR" sz="1000" dirty="0" err="1"/>
              <a:t>tm_mon</a:t>
            </a:r>
            <a:r>
              <a:rPr lang="en-US" altLang="ko-KR" sz="1000" dirty="0"/>
              <a:t>=12, </a:t>
            </a:r>
            <a:r>
              <a:rPr lang="en-US" altLang="ko-KR" sz="1000" dirty="0" err="1"/>
              <a:t>tm_mday</a:t>
            </a:r>
            <a:r>
              <a:rPr lang="en-US" altLang="ko-KR" sz="1000" dirty="0"/>
              <a:t>=31, </a:t>
            </a:r>
            <a:r>
              <a:rPr lang="en-US" altLang="ko-KR" sz="1000" dirty="0" err="1"/>
              <a:t>tm_hour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tm_min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tm_sec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tm_wday</a:t>
            </a:r>
            <a:r>
              <a:rPr lang="en-US" altLang="ko-KR" sz="1000" dirty="0"/>
              <a:t>=6, </a:t>
            </a:r>
            <a:r>
              <a:rPr lang="en-US" altLang="ko-KR" sz="1000" dirty="0" err="1"/>
              <a:t>tm_yday</a:t>
            </a:r>
            <a:r>
              <a:rPr lang="en-US" altLang="ko-KR" sz="1000" dirty="0"/>
              <a:t>=366, </a:t>
            </a:r>
            <a:r>
              <a:rPr lang="en-US" altLang="ko-KR" sz="1000" dirty="0" err="1"/>
              <a:t>tm_isdst</a:t>
            </a:r>
            <a:r>
              <a:rPr lang="en-US" altLang="ko-KR" sz="1000" dirty="0"/>
              <a:t>=-1)</a:t>
            </a:r>
          </a:p>
          <a:p>
            <a:r>
              <a:rPr lang="en-US" altLang="ko-KR" sz="1000" dirty="0" err="1"/>
              <a:t>time.struct_time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tm_year</a:t>
            </a:r>
            <a:r>
              <a:rPr lang="en-US" altLang="ko-KR" sz="1000" dirty="0"/>
              <a:t>=2000, </a:t>
            </a:r>
            <a:r>
              <a:rPr lang="en-US" altLang="ko-KR" sz="1000" dirty="0" err="1"/>
              <a:t>tm_mon</a:t>
            </a:r>
            <a:r>
              <a:rPr lang="en-US" altLang="ko-KR" sz="1000" dirty="0"/>
              <a:t>=11, </a:t>
            </a:r>
            <a:r>
              <a:rPr lang="en-US" altLang="ko-KR" sz="1000" dirty="0" err="1"/>
              <a:t>tm_mday</a:t>
            </a:r>
            <a:r>
              <a:rPr lang="en-US" altLang="ko-KR" sz="1000" dirty="0"/>
              <a:t>=30, </a:t>
            </a:r>
            <a:r>
              <a:rPr lang="en-US" altLang="ko-KR" sz="1000" dirty="0" err="1"/>
              <a:t>tm_hour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tm_min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tm_sec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tm_wday</a:t>
            </a:r>
            <a:r>
              <a:rPr lang="en-US" altLang="ko-KR" sz="1000" dirty="0"/>
              <a:t>=3, </a:t>
            </a:r>
            <a:r>
              <a:rPr lang="en-US" altLang="ko-KR" sz="1000" dirty="0" err="1"/>
              <a:t>tm_yday</a:t>
            </a:r>
            <a:r>
              <a:rPr lang="en-US" altLang="ko-KR" sz="1000" dirty="0"/>
              <a:t>=335, </a:t>
            </a:r>
            <a:r>
              <a:rPr lang="en-US" altLang="ko-KR" sz="1000" dirty="0" err="1"/>
              <a:t>tm_isdst</a:t>
            </a:r>
            <a:r>
              <a:rPr lang="en-US" altLang="ko-KR" sz="1000" dirty="0"/>
              <a:t>=-1)</a:t>
            </a:r>
          </a:p>
          <a:p>
            <a:r>
              <a:rPr lang="en-US" altLang="ko-KR" sz="1000" dirty="0" err="1"/>
              <a:t>time.struct_time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tm_year</a:t>
            </a:r>
            <a:r>
              <a:rPr lang="en-US" altLang="ko-KR" sz="1000" dirty="0"/>
              <a:t>=1970, </a:t>
            </a:r>
            <a:r>
              <a:rPr lang="en-US" altLang="ko-KR" sz="1000" dirty="0" err="1"/>
              <a:t>tm_mon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tm_mday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tm_hour</a:t>
            </a:r>
            <a:r>
              <a:rPr lang="en-US" altLang="ko-KR" sz="1000" dirty="0"/>
              <a:t>=13, </a:t>
            </a:r>
            <a:r>
              <a:rPr lang="en-US" altLang="ko-KR" sz="1000" dirty="0" err="1"/>
              <a:t>tm_min</a:t>
            </a:r>
            <a:r>
              <a:rPr lang="en-US" altLang="ko-KR" sz="1000" dirty="0"/>
              <a:t>=30, </a:t>
            </a:r>
            <a:r>
              <a:rPr lang="en-US" altLang="ko-KR" sz="1000" dirty="0" err="1"/>
              <a:t>tm_sec</a:t>
            </a:r>
            <a:r>
              <a:rPr lang="en-US" altLang="ko-KR" sz="1000" dirty="0"/>
              <a:t>=0, </a:t>
            </a:r>
            <a:r>
              <a:rPr lang="en-US" altLang="ko-KR" sz="1000" dirty="0" err="1"/>
              <a:t>tm_wday</a:t>
            </a:r>
            <a:r>
              <a:rPr lang="en-US" altLang="ko-KR" sz="1000" dirty="0"/>
              <a:t>=3, </a:t>
            </a:r>
            <a:r>
              <a:rPr lang="en-US" altLang="ko-KR" sz="1000" dirty="0" err="1"/>
              <a:t>tm_yday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tm_isdst</a:t>
            </a:r>
            <a:r>
              <a:rPr lang="en-US" altLang="ko-KR" sz="1000" dirty="0"/>
              <a:t>=-1)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407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Time format - 1</a:t>
            </a:r>
            <a:r>
              <a:rPr lang="en-US" altLang="ko-KR" dirty="0"/>
              <a:t>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23219"/>
              </p:ext>
            </p:extLst>
          </p:nvPr>
        </p:nvGraphicFramePr>
        <p:xfrm>
          <a:off x="539552" y="1988839"/>
          <a:ext cx="7848873" cy="4427405"/>
        </p:xfrm>
        <a:graphic>
          <a:graphicData uri="http://schemas.openxmlformats.org/drawingml/2006/table">
            <a:tbl>
              <a:tblPr/>
              <a:tblGrid>
                <a:gridCol w="1440160"/>
                <a:gridCol w="3528392"/>
                <a:gridCol w="2880321"/>
              </a:tblGrid>
              <a:tr h="2774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Directive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Meaning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%a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 이름 약자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effectLst/>
                        </a:rPr>
                        <a:t>Sun, Mon, ..., Sat (en_US);</a:t>
                      </a:r>
                    </a:p>
                    <a:p>
                      <a:pPr algn="l"/>
                      <a:r>
                        <a:rPr lang="fr-FR" sz="1000" dirty="0">
                          <a:effectLst/>
                        </a:rPr>
                        <a:t>So, Mo, ..., Sa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%A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 전체 이름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Sunday, Monday, ..., Saturday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Sonntag, Montag, ..., </a:t>
                      </a:r>
                      <a:r>
                        <a:rPr lang="en-US" sz="1000" dirty="0" err="1">
                          <a:effectLst/>
                        </a:rPr>
                        <a:t>Samstag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%b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월 이름 약자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 dirty="0">
                          <a:effectLst/>
                        </a:rPr>
                        <a:t>Jan, Feb, ..., Dec (en_US);</a:t>
                      </a:r>
                    </a:p>
                    <a:p>
                      <a:pPr algn="l"/>
                      <a:r>
                        <a:rPr lang="nl-NL" sz="1000" dirty="0">
                          <a:effectLst/>
                        </a:rPr>
                        <a:t>Jan, Feb, ..., Dez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%B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월 전체 이름</a:t>
                      </a:r>
                      <a:endParaRPr lang="en-US" sz="1000" dirty="0">
                        <a:effectLst/>
                      </a:endParaRP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January, February, ..., December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 err="1">
                          <a:effectLst/>
                        </a:rPr>
                        <a:t>Januar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Februar</a:t>
                      </a:r>
                      <a:r>
                        <a:rPr lang="en-US" sz="1000" dirty="0">
                          <a:effectLst/>
                        </a:rPr>
                        <a:t>, ..., </a:t>
                      </a:r>
                      <a:r>
                        <a:rPr lang="en-US" sz="1000" dirty="0" err="1">
                          <a:effectLst/>
                        </a:rPr>
                        <a:t>Dezember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%c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Locale’s appropriate date and time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effectLst/>
                        </a:rPr>
                        <a:t>Tue Aug 16 21:30:00 1988 (en_US);</a:t>
                      </a:r>
                    </a:p>
                    <a:p>
                      <a:pPr algn="l"/>
                      <a:r>
                        <a:rPr lang="fr-FR" sz="1000" dirty="0">
                          <a:effectLst/>
                        </a:rPr>
                        <a:t>Di 16 Aug 21:30:00 1988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%d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day</a:t>
                      </a:r>
                      <a:r>
                        <a:rPr lang="en-US" altLang="ko-KR" sz="1000" dirty="0" smtClean="0">
                          <a:effectLst/>
                        </a:rPr>
                        <a:t>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01, 02, ..., 31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%H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Hour (24-hour clock)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00, 01, ..., 23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%I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Hour (12-hour clock)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01, 02, ..., 12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%j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Day of the year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001, 002, ..., 366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%m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Month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01, 02, ..., 12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%M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>
                          <a:effectLst/>
                        </a:rPr>
                        <a:t>Minute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%p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equivalent of either AM or PM.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>
                          <a:effectLst/>
                        </a:rPr>
                        <a:t>AM, PM (en_US);</a:t>
                      </a:r>
                    </a:p>
                    <a:p>
                      <a:pPr algn="l"/>
                      <a:r>
                        <a:rPr lang="de-DE" sz="1000">
                          <a:effectLst/>
                        </a:rPr>
                        <a:t>am, pm (de_DE)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7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%S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Second as a 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format - </a:t>
            </a:r>
            <a:r>
              <a:rPr lang="en-US" altLang="ko-KR" dirty="0" smtClean="0"/>
              <a:t>2 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80664"/>
              </p:ext>
            </p:extLst>
          </p:nvPr>
        </p:nvGraphicFramePr>
        <p:xfrm>
          <a:off x="539552" y="2060850"/>
          <a:ext cx="7848873" cy="3554948"/>
        </p:xfrm>
        <a:graphic>
          <a:graphicData uri="http://schemas.openxmlformats.org/drawingml/2006/table">
            <a:tbl>
              <a:tblPr/>
              <a:tblGrid>
                <a:gridCol w="1440160"/>
                <a:gridCol w="3744416"/>
                <a:gridCol w="2664297"/>
              </a:tblGrid>
              <a:tr h="3032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Directive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Meaning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Example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%U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Week number of the year (Sunday as the first day of the week) as a zero padded decimal number. All days in a new year preceding the first Sunday are considered to be in week 0.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%w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요일에 대한 숫자 표현 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 is Sunday and 6 is Saturday.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0, 1, ..., 6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%W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Week number of the year (Monday as the first day of the week) as a decimal number. All days in a new year preceding the first Monday are considered to be in week 0.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00, 01, ..., 53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%x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Locale’s appropriate date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08/16/88 (None);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08/16/1988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16.08.1988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%X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Locale’s appropriate time representation.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21:30:00 (</a:t>
                      </a:r>
                      <a:r>
                        <a:rPr lang="en-US" sz="1000" dirty="0" err="1">
                          <a:effectLst/>
                        </a:rPr>
                        <a:t>en_US</a:t>
                      </a:r>
                      <a:r>
                        <a:rPr lang="en-US" sz="10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000" dirty="0">
                          <a:effectLst/>
                        </a:rPr>
                        <a:t>21:30:00 (</a:t>
                      </a:r>
                      <a:r>
                        <a:rPr lang="en-US" sz="1000" dirty="0" err="1">
                          <a:effectLst/>
                        </a:rPr>
                        <a:t>de_DE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%y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세기 없는 년도 </a:t>
                      </a:r>
                      <a:r>
                        <a:rPr lang="en-US" altLang="ko-KR" sz="1000" dirty="0" smtClean="0">
                          <a:effectLst/>
                        </a:rPr>
                        <a:t>as </a:t>
                      </a:r>
                      <a:r>
                        <a:rPr lang="en-US" sz="1000" dirty="0" smtClean="0">
                          <a:effectLst/>
                        </a:rPr>
                        <a:t>a </a:t>
                      </a:r>
                      <a:r>
                        <a:rPr lang="en-US" sz="1000" dirty="0">
                          <a:effectLst/>
                        </a:rPr>
                        <a:t>zero-padded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00, 01, ..., 99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%Y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Year with century as a decimal number.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0001, 0002, ..., 2013, 2014, ..., 9998, 9999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0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%z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UTC offset in the form +HHMM or -HHMM (empty string if the </a:t>
                      </a:r>
                      <a:r>
                        <a:rPr lang="en-US" sz="1000" dirty="0" err="1">
                          <a:effectLst/>
                        </a:rPr>
                        <a:t>the</a:t>
                      </a:r>
                      <a:r>
                        <a:rPr lang="en-US" sz="1000" dirty="0">
                          <a:effectLst/>
                        </a:rPr>
                        <a:t> object is naive).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(empty), +0000, -0400, +1030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%Z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Time zone name (empty string if the object is naive).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(empty), UTC, EST, CST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0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%%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 literal '%' character.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%</a:t>
                      </a:r>
                    </a:p>
                  </a:txBody>
                  <a:tcPr marL="12232" marR="12232" marT="6116" marB="611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err="1" smtClean="0"/>
              <a:t>datetime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Module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datetime</a:t>
            </a:r>
            <a:r>
              <a:rPr lang="en-US" altLang="ko-KR" dirty="0"/>
              <a:t> Module class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0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en-US" altLang="ko-KR" dirty="0" smtClean="0"/>
              <a:t> </a:t>
            </a:r>
            <a:r>
              <a:rPr lang="en-US" altLang="ko-KR" dirty="0" smtClean="0"/>
              <a:t>Module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주요 클래스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90936"/>
              </p:ext>
            </p:extLst>
          </p:nvPr>
        </p:nvGraphicFramePr>
        <p:xfrm>
          <a:off x="827584" y="2564905"/>
          <a:ext cx="7416824" cy="3825389"/>
        </p:xfrm>
        <a:graphic>
          <a:graphicData uri="http://schemas.openxmlformats.org/drawingml/2006/table">
            <a:tbl>
              <a:tblPr/>
              <a:tblGrid>
                <a:gridCol w="1800200"/>
                <a:gridCol w="5616624"/>
              </a:tblGrid>
              <a:tr h="3223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723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일반적인 날짜에 대한 클래스이고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(Gregorian calendar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속성으로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month, day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30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시간에 대한 클래스이고 속성으로 </a:t>
                      </a:r>
                      <a:r>
                        <a:rPr lang="en-US" sz="1200" dirty="0" smtClean="0">
                          <a:effectLst/>
                        </a:rPr>
                        <a:t>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datetime.datetime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date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와  </a:t>
                      </a:r>
                      <a:r>
                        <a:rPr lang="en-US" altLang="ko-KR" sz="1200" baseline="0" dirty="0" smtClean="0">
                          <a:effectLst/>
                        </a:rPr>
                        <a:t>time 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조합을 나타내는 클래스이고 </a:t>
                      </a:r>
                      <a:r>
                        <a:rPr lang="ko-KR" altLang="en-US" sz="1200" dirty="0" smtClean="0">
                          <a:effectLst/>
                        </a:rPr>
                        <a:t>속성은</a:t>
                      </a:r>
                      <a:r>
                        <a:rPr lang="en-US" sz="1200" dirty="0" smtClean="0">
                          <a:effectLst/>
                        </a:rPr>
                        <a:t> year, month, day, hour, minute, second, microsecond, and </a:t>
                      </a:r>
                      <a:r>
                        <a:rPr lang="en-US" sz="1200" dirty="0" err="1" smtClean="0">
                          <a:effectLst/>
                        </a:rPr>
                        <a:t>tzinfo</a:t>
                      </a:r>
                      <a:r>
                        <a:rPr lang="ko-KR" altLang="en-US" sz="1200" dirty="0" smtClean="0">
                          <a:effectLst/>
                        </a:rPr>
                        <a:t>를 가짐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9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datetime.timedelta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두개의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date, time, or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클래스의 차를 표현하며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days, seconds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속성을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타입존</a:t>
                      </a:r>
                      <a:r>
                        <a:rPr lang="ko-KR" altLang="en-US" sz="1200" dirty="0" smtClean="0">
                          <a:effectLst/>
                        </a:rPr>
                        <a:t> 정보 클래스이며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고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클래스 내의 속성으로 처리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내부 클래스 구성</a:t>
            </a:r>
            <a:endParaRPr lang="en-US" altLang="ko-KR" dirty="0"/>
          </a:p>
        </p:txBody>
      </p:sp>
      <p:sp>
        <p:nvSpPr>
          <p:cNvPr id="10" name="순서도: 문서 9"/>
          <p:cNvSpPr/>
          <p:nvPr/>
        </p:nvSpPr>
        <p:spPr>
          <a:xfrm>
            <a:off x="1115616" y="2924944"/>
            <a:ext cx="1944216" cy="977815"/>
          </a:xfrm>
          <a:prstGeom prst="flowChartDocumen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Datetime.py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635085" y="3120572"/>
            <a:ext cx="1368152" cy="1110714"/>
            <a:chOff x="6012160" y="2455169"/>
            <a:chExt cx="1368152" cy="1946040"/>
          </a:xfrm>
        </p:grpSpPr>
        <p:sp>
          <p:nvSpPr>
            <p:cNvPr id="3" name="직사각형 2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datetime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781327" y="3120572"/>
            <a:ext cx="1368152" cy="1110714"/>
            <a:chOff x="6012160" y="2455169"/>
            <a:chExt cx="1368152" cy="1946040"/>
          </a:xfrm>
        </p:grpSpPr>
        <p:sp>
          <p:nvSpPr>
            <p:cNvPr id="49" name="직사각형 48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time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208206" y="3120572"/>
            <a:ext cx="1368152" cy="1110714"/>
            <a:chOff x="6012160" y="2455169"/>
            <a:chExt cx="1368152" cy="1946040"/>
          </a:xfrm>
        </p:grpSpPr>
        <p:sp>
          <p:nvSpPr>
            <p:cNvPr id="53" name="직사각형 52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35085" y="4394441"/>
            <a:ext cx="1368152" cy="1110714"/>
            <a:chOff x="6012160" y="2455169"/>
            <a:chExt cx="1368152" cy="1946040"/>
          </a:xfrm>
        </p:grpSpPr>
        <p:sp>
          <p:nvSpPr>
            <p:cNvPr id="57" name="직사각형 56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timedelta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208206" y="4394441"/>
            <a:ext cx="1368152" cy="1110714"/>
            <a:chOff x="6012160" y="2455169"/>
            <a:chExt cx="1368152" cy="1946040"/>
          </a:xfrm>
        </p:grpSpPr>
        <p:sp>
          <p:nvSpPr>
            <p:cNvPr id="61" name="직사각형 60"/>
            <p:cNvSpPr/>
            <p:nvPr/>
          </p:nvSpPr>
          <p:spPr>
            <a:xfrm>
              <a:off x="6012160" y="245516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tzinfo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12160" y="310384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012160" y="3752529"/>
              <a:ext cx="1368152" cy="6486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419872" y="2924944"/>
            <a:ext cx="4896544" cy="30243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>.date </a:t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26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datetime.date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4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변수와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907704" y="2564904"/>
            <a:ext cx="4392488" cy="3672408"/>
            <a:chOff x="1907704" y="2564904"/>
            <a:chExt cx="4392488" cy="3672408"/>
          </a:xfrm>
        </p:grpSpPr>
        <p:grpSp>
          <p:nvGrpSpPr>
            <p:cNvPr id="6" name="그룹 5"/>
            <p:cNvGrpSpPr/>
            <p:nvPr/>
          </p:nvGrpSpPr>
          <p:grpSpPr>
            <a:xfrm>
              <a:off x="1907704" y="2564904"/>
              <a:ext cx="4392488" cy="3672408"/>
              <a:chOff x="1403648" y="3162044"/>
              <a:chExt cx="3240360" cy="367240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403648" y="3162044"/>
                <a:ext cx="3240360" cy="41653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date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403648" y="3578578"/>
                <a:ext cx="3240360" cy="9516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classvariable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min 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ax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Resolution :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datetime.timedelta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03648" y="4530196"/>
                <a:ext cx="3240360" cy="23042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classmethod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today()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fromtimestamp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timestamp:float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fromordinal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ordinal:int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datetime.date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@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instancemethod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weekday()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isoweekday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strftime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(format: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isoformat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str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………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67944" y="3039081"/>
              <a:ext cx="2016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@</a:t>
              </a:r>
              <a:r>
                <a:rPr lang="en-US" altLang="ko-KR" sz="1000" dirty="0" err="1" smtClean="0"/>
                <a:t>instancevariable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year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smtClean="0"/>
                <a:t> month : </a:t>
              </a:r>
              <a:r>
                <a:rPr lang="en-US" altLang="ko-KR" sz="1000" dirty="0" err="1" smtClean="0"/>
                <a:t>int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day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Time zone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4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1769"/>
              </p:ext>
            </p:extLst>
          </p:nvPr>
        </p:nvGraphicFramePr>
        <p:xfrm>
          <a:off x="611560" y="1725375"/>
          <a:ext cx="7416824" cy="2226056"/>
        </p:xfrm>
        <a:graphic>
          <a:graphicData uri="http://schemas.openxmlformats.org/drawingml/2006/table">
            <a:tbl>
              <a:tblPr/>
              <a:tblGrid>
                <a:gridCol w="1944216"/>
                <a:gridCol w="5472608"/>
              </a:tblGrid>
              <a:tr h="2081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958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date(1, 1, 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date(9999, 12, 31)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&lt;type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최소값을 가지고 있음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Days: 1 day, seconds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0:00:00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date.year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Between MINYEAR and MAXYEAR inclusive.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date.month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12 inclusive.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1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date.day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the number of days in the given month of the given year.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4210050" cy="2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8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36739"/>
              </p:ext>
            </p:extLst>
          </p:nvPr>
        </p:nvGraphicFramePr>
        <p:xfrm>
          <a:off x="755576" y="1772816"/>
          <a:ext cx="7416824" cy="904395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로컬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리턴함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즉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 </a:t>
                      </a:r>
                      <a:r>
                        <a:rPr lang="en-US" altLang="ko-KR" sz="1200" dirty="0" err="1" smtClean="0"/>
                        <a:t>date.fromtimestamp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time.time</a:t>
                      </a:r>
                      <a:r>
                        <a:rPr lang="en-US" altLang="ko-KR" sz="1200" dirty="0" smtClean="0"/>
                        <a:t>())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동등한 결과를 나타남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533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요일과 갱신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35333"/>
              </p:ext>
            </p:extLst>
          </p:nvPr>
        </p:nvGraphicFramePr>
        <p:xfrm>
          <a:off x="863587" y="1844824"/>
          <a:ext cx="7416824" cy="1385412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30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84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date.weekday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일요일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date.isoweekday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일요일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파라미터를</a:t>
                      </a:r>
                      <a:r>
                        <a:rPr lang="ko-KR" altLang="en-US" sz="1200" dirty="0" smtClean="0">
                          <a:effectLst/>
                        </a:rPr>
                        <a:t> 받아서 수정하면 별도의 </a:t>
                      </a:r>
                      <a:r>
                        <a:rPr lang="en-US" altLang="ko-KR" sz="1200" dirty="0" smtClean="0">
                          <a:effectLst/>
                        </a:rPr>
                        <a:t>date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effectLst/>
                        </a:rPr>
                        <a:t> 생김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date.timetuple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구조를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처리 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6" y="3501008"/>
            <a:ext cx="48863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줄리안데이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71768"/>
              </p:ext>
            </p:extLst>
          </p:nvPr>
        </p:nvGraphicFramePr>
        <p:xfrm>
          <a:off x="863588" y="1844824"/>
          <a:ext cx="7416824" cy="1182491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1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58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date.toordinal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년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월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일부터 </a:t>
                      </a:r>
                      <a:r>
                        <a:rPr lang="en-US" altLang="ko-KR" sz="1200" dirty="0" smtClean="0">
                          <a:effectLst/>
                        </a:rPr>
                        <a:t>date </a:t>
                      </a:r>
                      <a:r>
                        <a:rPr lang="ko-KR" altLang="en-US" sz="1200" dirty="0" smtClean="0">
                          <a:effectLst/>
                        </a:rPr>
                        <a:t>객체의 날짜까지의 </a:t>
                      </a:r>
                      <a:r>
                        <a:rPr lang="ko-KR" altLang="en-US" sz="1200" dirty="0" err="1" smtClean="0">
                          <a:effectLst/>
                        </a:rPr>
                        <a:t>줄리안</a:t>
                      </a:r>
                      <a:r>
                        <a:rPr lang="ko-KR" altLang="en-US" sz="1200" dirty="0" smtClean="0">
                          <a:effectLst/>
                        </a:rPr>
                        <a:t> 데이트를 </a:t>
                      </a:r>
                      <a:r>
                        <a:rPr lang="ko-KR" altLang="en-US" sz="1200" dirty="0" smtClean="0">
                          <a:effectLst/>
                        </a:rPr>
                        <a:t>구함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74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date.fromordinal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부터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들어온 값을 가지고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일수별로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해당일수 산출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388843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2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86761"/>
              </p:ext>
            </p:extLst>
          </p:nvPr>
        </p:nvGraphicFramePr>
        <p:xfrm>
          <a:off x="971600" y="1916832"/>
          <a:ext cx="7416824" cy="1271358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30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95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date.strftime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format</a:t>
                      </a:r>
                      <a:r>
                        <a:rPr lang="ko-KR" altLang="en-US" sz="1200" dirty="0" smtClean="0">
                          <a:effectLst/>
                        </a:rPr>
                        <a:t>에 </a:t>
                      </a:r>
                      <a:r>
                        <a:rPr lang="en-US" altLang="ko-KR" sz="1200" dirty="0" smtClean="0">
                          <a:effectLst/>
                        </a:rPr>
                        <a:t>“%y %m %d” </a:t>
                      </a:r>
                      <a:r>
                        <a:rPr lang="ko-KR" altLang="en-US" sz="1200" dirty="0" smtClean="0">
                          <a:effectLst/>
                        </a:rPr>
                        <a:t>또는 </a:t>
                      </a:r>
                      <a:r>
                        <a:rPr lang="en-US" altLang="ko-KR" sz="1200" dirty="0" smtClean="0">
                          <a:effectLst/>
                        </a:rPr>
                        <a:t>“%Y %m %d”</a:t>
                      </a:r>
                      <a:r>
                        <a:rPr lang="ko-KR" altLang="en-US" sz="1200" dirty="0" smtClean="0">
                          <a:effectLst/>
                        </a:rPr>
                        <a:t>로 처리하면 년도</a:t>
                      </a:r>
                      <a:r>
                        <a:rPr lang="ko-KR" altLang="en-US" sz="1200" baseline="0" dirty="0" smtClean="0">
                          <a:effectLst/>
                        </a:rPr>
                        <a:t> 월 일로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출력</a:t>
                      </a:r>
                      <a:r>
                        <a:rPr lang="en-US" altLang="ko-KR" sz="12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</a:rPr>
                        <a:t>연도는 대소문자에 따라 전체 </a:t>
                      </a:r>
                      <a:r>
                        <a:rPr lang="en-US" altLang="ko-KR" sz="1200" baseline="0" dirty="0" smtClean="0">
                          <a:effectLst/>
                        </a:rPr>
                        <a:t>YYYY[</a:t>
                      </a:r>
                      <a:r>
                        <a:rPr lang="ko-KR" altLang="en-US" sz="1200" baseline="0" dirty="0" smtClean="0">
                          <a:effectLst/>
                        </a:rPr>
                        <a:t>대문자</a:t>
                      </a:r>
                      <a:r>
                        <a:rPr lang="en-US" altLang="ko-KR" sz="1200" baseline="0" dirty="0" smtClean="0">
                          <a:effectLst/>
                        </a:rPr>
                        <a:t>] </a:t>
                      </a:r>
                      <a:r>
                        <a:rPr lang="ko-KR" altLang="en-US" sz="1200" baseline="0" dirty="0" smtClean="0">
                          <a:effectLst/>
                        </a:rPr>
                        <a:t>또는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yy</a:t>
                      </a:r>
                      <a:r>
                        <a:rPr lang="en-US" altLang="ko-KR" sz="1200" baseline="0" dirty="0" smtClean="0">
                          <a:effectLst/>
                        </a:rPr>
                        <a:t>[</a:t>
                      </a:r>
                      <a:r>
                        <a:rPr lang="ko-KR" altLang="en-US" sz="1200" baseline="0" dirty="0" smtClean="0">
                          <a:effectLst/>
                        </a:rPr>
                        <a:t>소문자</a:t>
                      </a:r>
                      <a:r>
                        <a:rPr lang="en-US" altLang="ko-KR" sz="1200" baseline="0" dirty="0" smtClean="0">
                          <a:effectLst/>
                        </a:rPr>
                        <a:t>] </a:t>
                      </a:r>
                      <a:r>
                        <a:rPr lang="ko-KR" altLang="en-US" sz="1200" baseline="0" dirty="0" smtClean="0">
                          <a:effectLst/>
                        </a:rPr>
                        <a:t>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date.isoformat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8601 format, ‘YYYY-MM-DD’. </a:t>
                      </a:r>
                    </a:p>
                    <a:p>
                      <a:pPr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방법은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200" dirty="0" smtClean="0"/>
                        <a:t>date(2002, 12, 4).</a:t>
                      </a:r>
                      <a:r>
                        <a:rPr lang="en-US" altLang="ko-KR" sz="1200" dirty="0" err="1" smtClean="0"/>
                        <a:t>isoformat</a:t>
                      </a:r>
                      <a:r>
                        <a:rPr lang="en-US" altLang="ko-KR" sz="1200" dirty="0" smtClean="0"/>
                        <a:t>() == '2002-12-04'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68052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9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Timestamp</a:t>
            </a:r>
            <a:r>
              <a:rPr lang="ko-KR" altLang="en-US" dirty="0" smtClean="0"/>
              <a:t>에 맞춰 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23833"/>
              </p:ext>
            </p:extLst>
          </p:nvPr>
        </p:nvGraphicFramePr>
        <p:xfrm>
          <a:off x="827584" y="1988840"/>
          <a:ext cx="7416824" cy="904395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date.fromtimestamp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POSIX timestamp</a:t>
                      </a:r>
                      <a:r>
                        <a:rPr lang="ko-KR" altLang="en-US" sz="1200" dirty="0" smtClean="0">
                          <a:effectLst/>
                        </a:rPr>
                        <a:t>을 가지고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타입으로 전환 예를 들면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t</a:t>
                      </a:r>
                      <a:r>
                        <a:rPr lang="en-US" altLang="ko-KR" sz="1200" dirty="0" err="1" smtClean="0">
                          <a:effectLst/>
                        </a:rPr>
                        <a:t>ime.time</a:t>
                      </a:r>
                      <a:r>
                        <a:rPr lang="en-US" altLang="ko-KR" sz="1200" dirty="0" smtClean="0">
                          <a:effectLst/>
                        </a:rPr>
                        <a:t>()</a:t>
                      </a:r>
                      <a:r>
                        <a:rPr lang="ko-KR" altLang="en-US" sz="1200" dirty="0" smtClean="0">
                          <a:effectLst/>
                        </a:rPr>
                        <a:t>이 </a:t>
                      </a:r>
                      <a:r>
                        <a:rPr lang="ko-KR" altLang="en-US" sz="1200" dirty="0" err="1" smtClean="0">
                          <a:effectLst/>
                        </a:rPr>
                        <a:t>리턴결과는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posix</a:t>
                      </a:r>
                      <a:r>
                        <a:rPr lang="en-US" altLang="ko-KR" sz="1200" dirty="0" smtClean="0">
                          <a:effectLst/>
                        </a:rPr>
                        <a:t> timestamp</a:t>
                      </a:r>
                      <a:r>
                        <a:rPr lang="ko-KR" altLang="en-US" sz="1200" dirty="0" smtClean="0">
                          <a:effectLst/>
                        </a:rPr>
                        <a:t>를 가지고 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date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타입으로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리턴함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40862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사칙</a:t>
            </a:r>
            <a:r>
              <a:rPr lang="en-US" altLang="ko-KR" dirty="0" smtClean="0"/>
              <a:t>(+,-)</a:t>
            </a:r>
            <a:r>
              <a:rPr lang="ko-KR" altLang="en-US" dirty="0" smtClean="0"/>
              <a:t>을 하면 </a:t>
            </a:r>
            <a:r>
              <a:rPr lang="en-US" altLang="ko-KR" dirty="0" err="1" smtClean="0"/>
              <a:t>d</a:t>
            </a:r>
            <a:r>
              <a:rPr lang="en-US" altLang="ko-KR" dirty="0" err="1" smtClean="0"/>
              <a:t>atatime.date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en-US" altLang="ko-KR" dirty="0" err="1" smtClean="0"/>
              <a:t>datetime.date</a:t>
            </a:r>
            <a:r>
              <a:rPr lang="ko-KR" altLang="en-US" dirty="0"/>
              <a:t>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timedelta</a:t>
            </a:r>
            <a:r>
              <a:rPr lang="ko-KR" altLang="en-US" dirty="0" smtClean="0"/>
              <a:t>로</a:t>
            </a:r>
            <a:r>
              <a:rPr lang="en-US" altLang="ko-KR" dirty="0" err="1" smtClean="0"/>
              <a:t>datatime.date+timedelta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datatime.date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, </a:t>
            </a:r>
            <a:r>
              <a:rPr lang="ko-KR" altLang="en-US" dirty="0" smtClean="0"/>
              <a:t>논리연산 </a:t>
            </a:r>
            <a:r>
              <a:rPr lang="ko-KR" altLang="en-US" dirty="0" smtClean="0"/>
              <a:t>을 하면 논리값</a:t>
            </a:r>
            <a:endParaRPr lang="en-US" altLang="ko-K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543425" cy="316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Julian </a:t>
            </a:r>
            <a:r>
              <a:rPr lang="ko-KR" altLang="en-US" dirty="0" smtClean="0"/>
              <a:t>계산 후 </a:t>
            </a:r>
            <a:r>
              <a:rPr lang="en-US" altLang="ko-KR" dirty="0" err="1" smtClean="0"/>
              <a:t>odianal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47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914" y="1569566"/>
            <a:ext cx="752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줄리안을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구해고</a:t>
            </a:r>
            <a:r>
              <a:rPr lang="ko-KR" altLang="en-US" sz="2800" dirty="0" smtClean="0"/>
              <a:t> 다시 원래 날짜를 전환하기</a:t>
            </a:r>
            <a:endParaRPr lang="ko-KR" alt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696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8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time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460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시간 기준에 대한 주요 용어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4549"/>
              </p:ext>
            </p:extLst>
          </p:nvPr>
        </p:nvGraphicFramePr>
        <p:xfrm>
          <a:off x="827584" y="2348880"/>
          <a:ext cx="7416824" cy="3888431"/>
        </p:xfrm>
        <a:graphic>
          <a:graphicData uri="http://schemas.openxmlformats.org/drawingml/2006/table">
            <a:tbl>
              <a:tblPr/>
              <a:tblGrid>
                <a:gridCol w="2376264"/>
                <a:gridCol w="5040560"/>
              </a:tblGrid>
              <a:tr h="379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class</a:t>
                      </a:r>
                      <a:endParaRPr lang="en-US" sz="16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760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Time Stamp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epoch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(1970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자정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이후로 즉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탄생한 사건을 기준으로 초 단위로  측정한 절대 시간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79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UTC(Universal Time Coordinated)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1972</a:t>
                      </a:r>
                      <a:r>
                        <a:rPr lang="ko-KR" altLang="en-US" sz="1200" dirty="0" smtClean="0">
                          <a:effectLst/>
                        </a:rPr>
                        <a:t>년부터 시행된 국제 표준시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협정 </a:t>
                      </a:r>
                      <a:r>
                        <a:rPr lang="ko-KR" altLang="en-US" sz="1200" dirty="0" err="1" smtClean="0">
                          <a:effectLst/>
                        </a:rPr>
                        <a:t>세계시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이면 </a:t>
                      </a:r>
                      <a:r>
                        <a:rPr lang="ko-KR" altLang="en-US" sz="1200" dirty="0" err="1" smtClean="0">
                          <a:effectLst/>
                        </a:rPr>
                        <a:t>세슘</a:t>
                      </a:r>
                      <a:r>
                        <a:rPr lang="ko-KR" altLang="en-US" sz="1200" baseline="0" dirty="0" smtClean="0">
                          <a:effectLst/>
                        </a:rPr>
                        <a:t> 원자의 진동수에 의거한 초의 길이가 기준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3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GMT(Greenwich</a:t>
                      </a:r>
                      <a:r>
                        <a:rPr lang="en-US" altLang="ko-KR" sz="1200" baseline="0" dirty="0" smtClean="0"/>
                        <a:t> Mean 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영국 런던의 </a:t>
                      </a:r>
                      <a:r>
                        <a:rPr lang="ko-KR" altLang="en-US" sz="1200" dirty="0" err="1" smtClean="0">
                          <a:effectLst/>
                        </a:rPr>
                        <a:t>그리니치</a:t>
                      </a:r>
                      <a:r>
                        <a:rPr lang="ko-KR" altLang="en-US" sz="1200" dirty="0" smtClean="0">
                          <a:effectLst/>
                        </a:rPr>
                        <a:t> 천문대의 자오선상을 기준으로 하는 평균 태양시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8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LST(Local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effectLst/>
                        </a:rPr>
                        <a:t>Standard </a:t>
                      </a:r>
                      <a:r>
                        <a:rPr lang="en-US" sz="1200" baseline="0" dirty="0" smtClean="0">
                          <a:effectLst/>
                        </a:rPr>
                        <a:t>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UTC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경도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도마다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차이가 발생하는 시간이며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지방 표준시라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부른다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한국은 동경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135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기준으로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UTC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보다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시간 빠르다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/>
                        <a:t>DST(Daylight</a:t>
                      </a:r>
                      <a:r>
                        <a:rPr lang="en-US" altLang="ko-KR" sz="1200" baseline="0" dirty="0" smtClean="0"/>
                        <a:t> Saving Time)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일광절약시간제로 </a:t>
                      </a:r>
                      <a:r>
                        <a:rPr lang="ko-KR" altLang="en-US" sz="1200" dirty="0" smtClean="0">
                          <a:effectLst/>
                        </a:rPr>
                        <a:t>서머타임이라고 </a:t>
                      </a:r>
                      <a:r>
                        <a:rPr lang="ko-KR" altLang="en-US" sz="1200" dirty="0" smtClean="0">
                          <a:effectLst/>
                        </a:rPr>
                        <a:t>불리며 에너지 절약을 목적으로 </a:t>
                      </a:r>
                      <a:r>
                        <a:rPr lang="ko-KR" altLang="en-US" sz="1200" dirty="0" smtClean="0">
                          <a:effectLst/>
                        </a:rPr>
                        <a:t>한 시간을 </a:t>
                      </a:r>
                      <a:r>
                        <a:rPr lang="ko-KR" altLang="en-US" sz="1200" dirty="0" smtClean="0">
                          <a:effectLst/>
                        </a:rPr>
                        <a:t>앞으로 당기거나 뒤로 미루는 제도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8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00808"/>
            <a:ext cx="6984776" cy="4680519"/>
            <a:chOff x="971600" y="1700808"/>
            <a:chExt cx="6984776" cy="4680519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700808"/>
              <a:ext cx="6984776" cy="4680519"/>
              <a:chOff x="1907704" y="2564904"/>
              <a:chExt cx="4392488" cy="39132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907704" y="2564904"/>
                <a:ext cx="4392488" cy="3913221"/>
                <a:chOff x="1403648" y="3162044"/>
                <a:chExt cx="3240360" cy="3913221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403648" y="3162044"/>
                  <a:ext cx="3240360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403648" y="3450076"/>
                  <a:ext cx="3240360" cy="85583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classvariable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min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ax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r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esolution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datetime.timedelta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403648" y="4305909"/>
                  <a:ext cx="3240360" cy="276935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instancemethod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replace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([ hour[, minute[, second[, microsecond[, 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tzinfo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]]]]])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isoformat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strftime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(format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utcoffset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tdst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tzname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356773" y="2921305"/>
                <a:ext cx="1313218" cy="7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@</a:t>
                </a:r>
                <a:r>
                  <a:rPr lang="en-US" altLang="ko-KR" sz="1000" dirty="0" err="1" smtClean="0"/>
                  <a:t>instancevariable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hour :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/>
              </a:p>
              <a:p>
                <a:r>
                  <a:rPr lang="en-US" altLang="ko-KR" sz="1000" dirty="0" err="1"/>
                  <a:t>munite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 err="1"/>
                  <a:t>int</a:t>
                </a:r>
                <a:endParaRPr lang="en-US" altLang="ko-KR" sz="1000" dirty="0"/>
              </a:p>
              <a:p>
                <a:r>
                  <a:rPr lang="en-US" altLang="ko-KR" sz="1000" dirty="0"/>
                  <a:t>second : </a:t>
                </a:r>
                <a:r>
                  <a:rPr lang="en-US" altLang="ko-KR" sz="1000" dirty="0" err="1"/>
                  <a:t>int</a:t>
                </a:r>
                <a:endParaRPr lang="ko-KR" altLang="en-US" sz="1000" dirty="0"/>
              </a:p>
              <a:p>
                <a:endParaRPr lang="en-US" altLang="ko-KR" sz="10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932040" y="2167674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 smtClean="0"/>
            </a:p>
            <a:p>
              <a:r>
                <a:rPr lang="en-US" altLang="ko-KR" sz="1000" dirty="0" smtClean="0"/>
                <a:t>microsecond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err="1"/>
                <a:t>t</a:t>
              </a:r>
              <a:r>
                <a:rPr lang="en-US" altLang="ko-KR" sz="1000" dirty="0" err="1" smtClean="0"/>
                <a:t>zinfo</a:t>
              </a:r>
              <a:r>
                <a:rPr lang="en-US" altLang="ko-KR" sz="1000" dirty="0" smtClean="0"/>
                <a:t> ; </a:t>
              </a:r>
              <a:r>
                <a:rPr lang="en-US" altLang="ko-KR" sz="1000" dirty="0" err="1" smtClean="0"/>
                <a:t>dateime.tzinfo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5089"/>
              </p:ext>
            </p:extLst>
          </p:nvPr>
        </p:nvGraphicFramePr>
        <p:xfrm>
          <a:off x="4716016" y="1988840"/>
          <a:ext cx="3816424" cy="4153146"/>
        </p:xfrm>
        <a:graphic>
          <a:graphicData uri="http://schemas.openxmlformats.org/drawingml/2006/table">
            <a:tbl>
              <a:tblPr/>
              <a:tblGrid>
                <a:gridCol w="1785102"/>
                <a:gridCol w="2031322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dirty="0" smtClean="0"/>
                        <a:t>time(0, 0, 0, 0)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time(23, 59, 59, 999999)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(microseconds=1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time.hour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range(24).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time.minute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time.second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time.microsecond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range(1000000).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datetime.tzinfo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30861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34023"/>
              </p:ext>
            </p:extLst>
          </p:nvPr>
        </p:nvGraphicFramePr>
        <p:xfrm>
          <a:off x="529208" y="2204864"/>
          <a:ext cx="8075240" cy="3629908"/>
        </p:xfrm>
        <a:graphic>
          <a:graphicData uri="http://schemas.openxmlformats.org/drawingml/2006/table">
            <a:tbl>
              <a:tblPr/>
              <a:tblGrid>
                <a:gridCol w="2744014"/>
                <a:gridCol w="5331226"/>
              </a:tblGrid>
              <a:tr h="230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기존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ko-KR" altLang="en-US" sz="1200" dirty="0" smtClean="0">
                          <a:effectLst/>
                        </a:rPr>
                        <a:t>을 갱신한 새로운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인스터스를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time.isoformat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HH:MM:SS.mmmmmm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if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HH:MM:SS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time.strftime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정의에 따라 출력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time.utcoffset</a:t>
                      </a:r>
                      <a:r>
                        <a:rPr lang="en-US" sz="1200" dirty="0" smtClean="0">
                          <a:effectLst/>
                        </a:rPr>
                        <a:t>()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self.tzinfo.utcoffset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and raises an exception if the latter doesn’t return None or a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representing a whole number of minutes with magnitude less than one day.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time.dst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self.tzinfo.dst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and raises an exception if the latter doesn’t return None, or a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representing a whole number of minutes with magnitude less than one day.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time.tzname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None, returns None, else returns </a:t>
                      </a:r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self.tzinfo.tzname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(None), or raises an exception if the latter doesn’t return None or a string object.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method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11521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en-US" altLang="ko-KR" dirty="0" smtClean="0"/>
              <a:t>Time</a:t>
            </a:r>
            <a:r>
              <a:rPr lang="ko-KR" altLang="en-US" dirty="0" smtClean="0"/>
              <a:t>처리시 </a:t>
            </a:r>
            <a:r>
              <a:rPr lang="en-US" altLang="ko-KR" dirty="0" err="1" smtClean="0"/>
              <a:t>tzinfo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구현한 후 처리하기 </a:t>
            </a:r>
            <a:endParaRPr lang="en-US" altLang="ko-K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904655" cy="412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datetime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3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datetime.datetime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6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00808"/>
            <a:ext cx="6984776" cy="4680519"/>
            <a:chOff x="971600" y="1700808"/>
            <a:chExt cx="6984776" cy="4680519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700808"/>
              <a:ext cx="6984776" cy="4680519"/>
              <a:chOff x="1907704" y="2564904"/>
              <a:chExt cx="4392488" cy="39132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907704" y="2564904"/>
                <a:ext cx="4392488" cy="3913221"/>
                <a:chOff x="1403648" y="3162044"/>
                <a:chExt cx="3240360" cy="3913221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403648" y="3162044"/>
                  <a:ext cx="3240360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1403648" y="3450076"/>
                  <a:ext cx="3240360" cy="85583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classvariable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min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datetime.date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ax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datetime.date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r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esolution :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datetime.timedelta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1403648" y="4305909"/>
                  <a:ext cx="3240360" cy="276935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classmethod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today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ow(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utcnow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fromtimestamp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(timestamp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[, 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tz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])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fromordinal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(ordinal)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combine(date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, 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strptime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date_string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, format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datetime.datetime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@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instancemethod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date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ime() </a:t>
                  </a: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timetz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strftime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(format: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isoformat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str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astimezone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tz:str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) : 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tzinfo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………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356773" y="2921305"/>
                <a:ext cx="1313218" cy="7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@</a:t>
                </a:r>
                <a:r>
                  <a:rPr lang="en-US" altLang="ko-KR" sz="1000" dirty="0" err="1" smtClean="0"/>
                  <a:t>instancevariable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year : </a:t>
                </a:r>
                <a:r>
                  <a:rPr lang="en-US" altLang="ko-KR" sz="1000" dirty="0" err="1" smtClean="0"/>
                  <a:t>int</a:t>
                </a:r>
                <a:r>
                  <a:rPr lang="en-US" altLang="ko-KR" sz="1000" dirty="0" smtClean="0"/>
                  <a:t> </a:t>
                </a:r>
              </a:p>
              <a:p>
                <a:r>
                  <a:rPr lang="en-US" altLang="ko-KR" sz="1000" dirty="0" smtClean="0"/>
                  <a:t> month : 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day : </a:t>
                </a:r>
                <a:r>
                  <a:rPr lang="en-US" altLang="ko-KR" sz="1000" dirty="0" err="1" smtClean="0"/>
                  <a:t>int</a:t>
                </a:r>
                <a:r>
                  <a:rPr lang="en-US" altLang="ko-KR" sz="1000" dirty="0" smtClean="0"/>
                  <a:t> </a:t>
                </a:r>
              </a:p>
              <a:p>
                <a:r>
                  <a:rPr lang="en-US" altLang="ko-KR" sz="1000" dirty="0"/>
                  <a:t>h</a:t>
                </a:r>
                <a:r>
                  <a:rPr lang="en-US" altLang="ko-KR" sz="1000" dirty="0" smtClean="0"/>
                  <a:t>our :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932040" y="2167674"/>
              <a:ext cx="20882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 smtClean="0"/>
            </a:p>
            <a:p>
              <a:r>
                <a:rPr lang="en-US" altLang="ko-KR" sz="1000" dirty="0" err="1"/>
                <a:t>munite</a:t>
              </a:r>
              <a:r>
                <a:rPr lang="en-US" altLang="ko-KR" sz="1000" dirty="0"/>
                <a:t> : </a:t>
              </a:r>
              <a:r>
                <a:rPr lang="en-US" altLang="ko-KR" sz="1000" dirty="0" err="1"/>
                <a:t>int</a:t>
              </a:r>
              <a:endParaRPr lang="en-US" altLang="ko-KR" sz="1000" dirty="0"/>
            </a:p>
            <a:p>
              <a:r>
                <a:rPr lang="en-US" altLang="ko-KR" sz="1000" dirty="0"/>
                <a:t>second : </a:t>
              </a:r>
              <a:r>
                <a:rPr lang="en-US" altLang="ko-KR" sz="1000" dirty="0" err="1"/>
                <a:t>int</a:t>
              </a:r>
              <a:endParaRPr lang="ko-KR" altLang="en-US" sz="1000" dirty="0"/>
            </a:p>
            <a:p>
              <a:r>
                <a:rPr lang="en-US" altLang="ko-KR" sz="1000" dirty="0" smtClean="0"/>
                <a:t>microsecond :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</a:p>
            <a:p>
              <a:r>
                <a:rPr lang="en-US" altLang="ko-KR" sz="1000" dirty="0" err="1"/>
                <a:t>t</a:t>
              </a:r>
              <a:r>
                <a:rPr lang="en-US" altLang="ko-KR" sz="1000" dirty="0" err="1" smtClean="0"/>
                <a:t>zinfo</a:t>
              </a:r>
              <a:r>
                <a:rPr lang="en-US" altLang="ko-KR" sz="1000" dirty="0" smtClean="0"/>
                <a:t> ; </a:t>
              </a:r>
              <a:r>
                <a:rPr lang="en-US" altLang="ko-KR" sz="1000" dirty="0" err="1" smtClean="0"/>
                <a:t>dateime.tzinfo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85008"/>
              </p:ext>
            </p:extLst>
          </p:nvPr>
        </p:nvGraphicFramePr>
        <p:xfrm>
          <a:off x="827584" y="1772816"/>
          <a:ext cx="7416824" cy="1667242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datetime.min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date(1, 1, 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datetime.max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일을 나타내는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dirty="0" smtClean="0"/>
                        <a:t>date(9999, 12, 31)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datetime.resolution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&lt;type '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datetime.timedelta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최소값을 가지고 있음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Days: 1 day, seconds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0:00:00 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717032"/>
            <a:ext cx="451043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54074"/>
              </p:ext>
            </p:extLst>
          </p:nvPr>
        </p:nvGraphicFramePr>
        <p:xfrm>
          <a:off x="4572000" y="2204864"/>
          <a:ext cx="4248472" cy="4207528"/>
        </p:xfrm>
        <a:graphic>
          <a:graphicData uri="http://schemas.openxmlformats.org/drawingml/2006/table">
            <a:tbl>
              <a:tblPr/>
              <a:tblGrid>
                <a:gridCol w="1728192"/>
                <a:gridCol w="2520280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datetime.year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Between MINYEAR and MAXYEAR inclusive.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datetime.month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12 inclusive.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datetime.day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 and the number of days in the given month of the given year.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datetime.hour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range(24).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datetime.minute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datetime.second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range(60)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datetime.microsecond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range(1000000).</a:t>
                      </a: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datetime.tzinfo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datetime.tzinfo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1146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Pytz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79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Now/today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58125"/>
              </p:ext>
            </p:extLst>
          </p:nvPr>
        </p:nvGraphicFramePr>
        <p:xfrm>
          <a:off x="827584" y="1772816"/>
          <a:ext cx="7416824" cy="1882159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61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현재 날짜를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전부 보여줌 </a:t>
                      </a:r>
                      <a:r>
                        <a:rPr lang="en-US" altLang="ko-KR" sz="1200" dirty="0" err="1" smtClean="0">
                          <a:effectLst/>
                        </a:rPr>
                        <a:t>datetime.datetime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년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월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시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분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smtClean="0">
                          <a:effectLst/>
                        </a:rPr>
                        <a:t>초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</a:rPr>
                        <a:t>마이크로초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datetime.now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현재의 </a:t>
                      </a:r>
                      <a:r>
                        <a:rPr lang="ko-KR" altLang="en-US" sz="1200" dirty="0" err="1" smtClean="0">
                          <a:effectLst/>
                        </a:rPr>
                        <a:t>타임존에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보여줌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err="1" smtClean="0">
                          <a:effectLst/>
                        </a:rPr>
                        <a:t>타임존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</a:rPr>
                        <a:t>tzinfo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이 없을 경우는 </a:t>
                      </a:r>
                      <a:r>
                        <a:rPr lang="en-US" altLang="ko-KR" sz="1200" dirty="0" err="1" smtClean="0"/>
                        <a:t>datetime.today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datetime.utcnow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UTC</a:t>
                      </a:r>
                      <a:r>
                        <a:rPr lang="ko-KR" altLang="en-US" sz="1200" dirty="0" smtClean="0">
                          <a:effectLst/>
                        </a:rPr>
                        <a:t>를 기준으로 현재 </a:t>
                      </a:r>
                      <a:r>
                        <a:rPr lang="en-US" altLang="ko-KR" sz="1200" dirty="0" smtClean="0">
                          <a:effectLst/>
                        </a:rPr>
                        <a:t>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smtClean="0">
                          <a:effectLst/>
                        </a:rPr>
                        <a:t>time</a:t>
                      </a:r>
                      <a:r>
                        <a:rPr lang="ko-KR" altLang="en-US" sz="1200" dirty="0" smtClean="0">
                          <a:effectLst/>
                        </a:rPr>
                        <a:t>을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4248472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4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Julian date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099"/>
              </p:ext>
            </p:extLst>
          </p:nvPr>
        </p:nvGraphicFramePr>
        <p:xfrm>
          <a:off x="827584" y="2204864"/>
          <a:ext cx="7416824" cy="1252716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datetime.fromordinal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년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월 </a:t>
                      </a:r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일부터 </a:t>
                      </a:r>
                      <a:r>
                        <a:rPr lang="en-US" altLang="ko-KR" sz="1200" dirty="0" smtClean="0">
                          <a:effectLst/>
                        </a:rPr>
                        <a:t>ordinal(</a:t>
                      </a:r>
                      <a:r>
                        <a:rPr lang="ko-KR" altLang="en-US" sz="1200" dirty="0" smtClean="0">
                          <a:effectLst/>
                        </a:rPr>
                        <a:t>일수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를 넣으면 계산해서 </a:t>
                      </a:r>
                      <a:r>
                        <a:rPr lang="en-US" altLang="ko-KR" sz="120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dirty="0" smtClean="0">
                          <a:effectLst/>
                        </a:rPr>
                        <a:t>으로 반환</a:t>
                      </a:r>
                      <a:r>
                        <a:rPr lang="en-US" altLang="ko-KR" sz="1200" dirty="0" smtClean="0">
                          <a:effectLst/>
                        </a:rPr>
                        <a:t>, time</a:t>
                      </a:r>
                      <a:r>
                        <a:rPr lang="ko-KR" altLang="en-US" sz="1200" dirty="0" smtClean="0">
                          <a:effectLst/>
                        </a:rPr>
                        <a:t>에 대한 정보는 초기화됨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datetime.toordinal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3933056"/>
            <a:ext cx="3514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57422"/>
              </p:ext>
            </p:extLst>
          </p:nvPr>
        </p:nvGraphicFramePr>
        <p:xfrm>
          <a:off x="827584" y="2204864"/>
          <a:ext cx="7416824" cy="1252716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datetime.fromtimestamp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Posix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timestampe</a:t>
                      </a:r>
                      <a:r>
                        <a:rPr lang="en-US" sz="1200" baseline="0" dirty="0" smtClean="0">
                          <a:effectLst/>
                        </a:rPr>
                        <a:t>(</a:t>
                      </a:r>
                      <a:r>
                        <a:rPr lang="en-US" sz="1200" baseline="0" dirty="0" err="1" smtClean="0">
                          <a:effectLst/>
                        </a:rPr>
                        <a:t>time.time</a:t>
                      </a:r>
                      <a:r>
                        <a:rPr lang="en-US" sz="1200" baseline="0" dirty="0" smtClean="0">
                          <a:effectLst/>
                        </a:rPr>
                        <a:t>())</a:t>
                      </a:r>
                      <a:r>
                        <a:rPr lang="ko-KR" altLang="en-US" sz="1200" baseline="0" dirty="0" smtClean="0">
                          <a:effectLst/>
                        </a:rPr>
                        <a:t>을 기준으로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datetime.combine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datetime.date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altLang="ko-KR" sz="1200" dirty="0" err="1" smtClean="0">
                          <a:effectLst/>
                        </a:rPr>
                        <a:t>datetime.time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객체를 </a:t>
                      </a:r>
                      <a:r>
                        <a:rPr lang="en-US" altLang="ko-KR" sz="1200" baseline="0" dirty="0" err="1" smtClean="0">
                          <a:effectLst/>
                        </a:rPr>
                        <a:t>datetime.datetime</a:t>
                      </a:r>
                      <a:r>
                        <a:rPr lang="ko-KR" altLang="en-US" sz="1200" baseline="0" dirty="0" smtClean="0">
                          <a:effectLst/>
                        </a:rPr>
                        <a:t>으로 조합하여 표시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7439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4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88195"/>
              </p:ext>
            </p:extLst>
          </p:nvPr>
        </p:nvGraphicFramePr>
        <p:xfrm>
          <a:off x="971600" y="2420888"/>
          <a:ext cx="7416824" cy="3910387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162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datetime.date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zone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정보가 없을 경우는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datetime.time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datetime.replace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]]]]]]]])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기존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ko-KR" altLang="en-US" sz="1200" dirty="0" smtClean="0">
                          <a:effectLst/>
                        </a:rPr>
                        <a:t>을 갱신한 새로운 </a:t>
                      </a:r>
                      <a:r>
                        <a:rPr lang="en-US" altLang="ko-KR" sz="1200" dirty="0" err="1" smtClean="0">
                          <a:effectLst/>
                        </a:rPr>
                        <a:t>datetime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err="1" smtClean="0">
                          <a:effectLst/>
                        </a:rPr>
                        <a:t>인스터스를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datetime.astimezone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현재 </a:t>
                      </a:r>
                      <a:r>
                        <a:rPr lang="ko-KR" altLang="en-US" sz="1200" dirty="0" err="1" smtClean="0">
                          <a:effectLst/>
                        </a:rPr>
                        <a:t>타입존을</a:t>
                      </a:r>
                      <a:r>
                        <a:rPr lang="ko-KR" altLang="en-US" sz="1200" dirty="0" smtClean="0">
                          <a:effectLst/>
                        </a:rPr>
                        <a:t> 가져온다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err="1" smtClean="0">
                          <a:effectLst/>
                        </a:rPr>
                        <a:t>타입존에</a:t>
                      </a:r>
                      <a:r>
                        <a:rPr lang="ko-KR" altLang="en-US" sz="1200" dirty="0" smtClean="0">
                          <a:effectLst/>
                        </a:rPr>
                        <a:t> 대해서는 실제 구현하여 사용해야 함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&gt;&gt;&gt; </a:t>
                      </a:r>
                      <a:r>
                        <a:rPr lang="en-US" sz="1200" dirty="0" err="1" smtClean="0">
                          <a:effectLst/>
                        </a:rPr>
                        <a:t>now.astimezone</a:t>
                      </a:r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date_example.MyUTCOffsetTimezone</a:t>
                      </a:r>
                      <a:r>
                        <a:rPr lang="en-US" sz="1200" dirty="0" smtClean="0">
                          <a:effectLst/>
                        </a:rPr>
                        <a:t>())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8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datetime.utcoffset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utc</a:t>
                      </a:r>
                      <a:r>
                        <a:rPr lang="ko-KR" altLang="en-US" sz="1200" dirty="0" smtClean="0">
                          <a:effectLst/>
                        </a:rPr>
                        <a:t>와의 차이를 표시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en-US" altLang="ko-KR" sz="1200" dirty="0" err="1" smtClean="0">
                          <a:effectLst/>
                        </a:rPr>
                        <a:t>Timedelta</a:t>
                      </a:r>
                      <a:r>
                        <a:rPr lang="ko-KR" altLang="en-US" sz="1200" dirty="0" smtClean="0">
                          <a:effectLst/>
                        </a:rPr>
                        <a:t>로 표시됨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2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datetime.dst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일광시간대가 표시여부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datetime.tzname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1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datetime.timetuple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28800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/>
              <a:buNone/>
            </a:pP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4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Formatting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en-US" altLang="ko-KR" dirty="0" smtClean="0"/>
              <a:t> format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</a:t>
            </a:r>
            <a:r>
              <a:rPr lang="en-US" altLang="ko-KR" dirty="0" err="1" smtClean="0"/>
              <a:t>atetime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46482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Formatting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2272"/>
              </p:ext>
            </p:extLst>
          </p:nvPr>
        </p:nvGraphicFramePr>
        <p:xfrm>
          <a:off x="863588" y="1700808"/>
          <a:ext cx="7416824" cy="1252716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datetime.strftime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format</a:t>
                      </a:r>
                      <a:r>
                        <a:rPr lang="ko-KR" altLang="en-US" sz="1200" dirty="0" smtClean="0">
                          <a:effectLst/>
                        </a:rPr>
                        <a:t>에 맞춰 출력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datetime.strptime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date_string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datetime.datetime.strptime</a:t>
                      </a:r>
                      <a:r>
                        <a:rPr lang="en-US" sz="1200" dirty="0" smtClean="0">
                          <a:effectLst/>
                        </a:rPr>
                        <a:t>("21/11/06 16:30", "%d/%m/%y %H:%M") </a:t>
                      </a:r>
                      <a:r>
                        <a:rPr lang="en-US" sz="1200" dirty="0" smtClean="0">
                          <a:effectLst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dirty="0" err="1" smtClean="0">
                          <a:effectLst/>
                        </a:rPr>
                        <a:t>datetime.datetime</a:t>
                      </a:r>
                      <a:r>
                        <a:rPr lang="en-US" sz="1200" dirty="0" smtClean="0">
                          <a:effectLst/>
                        </a:rPr>
                        <a:t>(2006, 11, 21, 16, 30)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356992"/>
            <a:ext cx="7705725" cy="302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UTC/</a:t>
            </a:r>
            <a:r>
              <a:rPr lang="en-US" altLang="ko-KR" dirty="0" smtClean="0"/>
              <a:t>GMT/EST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4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UTC/GMT/EST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dirty="0"/>
              <a:t> </a:t>
            </a:r>
            <a:r>
              <a:rPr lang="en-US" altLang="ko-KR" dirty="0" err="1" smtClean="0"/>
              <a:t>datetime.datetime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UTC/GMT/EST</a:t>
            </a:r>
            <a:r>
              <a:rPr lang="ko-KR" altLang="en-US" dirty="0" smtClean="0"/>
              <a:t>를 기준으로 처리</a:t>
            </a:r>
            <a:endParaRPr lang="en-US" altLang="ko-KR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83" y="2780928"/>
            <a:ext cx="6734175" cy="385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timedelta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127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altLang="ko-KR" dirty="0" err="1"/>
              <a:t>pytz</a:t>
            </a:r>
            <a:r>
              <a:rPr lang="en-US" altLang="ko-KR" dirty="0"/>
              <a:t> :  </a:t>
            </a:r>
            <a:r>
              <a:rPr lang="en-US" altLang="ko-KR" dirty="0" err="1"/>
              <a:t>all_timezones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24768"/>
              </p:ext>
            </p:extLst>
          </p:nvPr>
        </p:nvGraphicFramePr>
        <p:xfrm>
          <a:off x="863588" y="1844824"/>
          <a:ext cx="7416824" cy="749663"/>
        </p:xfrm>
        <a:graphic>
          <a:graphicData uri="http://schemas.openxmlformats.org/drawingml/2006/table">
            <a:tbl>
              <a:tblPr/>
              <a:tblGrid>
                <a:gridCol w="2520280"/>
                <a:gridCol w="4896544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375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err="1" smtClean="0"/>
                        <a:t>all_timezones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/>
                        <a:t>pytz.lazy.LazyList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으로써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kumimoji="0"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타임존을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가진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852936"/>
            <a:ext cx="3943350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4400" dirty="0"/>
              <a:t>class </a:t>
            </a:r>
            <a:r>
              <a:rPr lang="en-US" altLang="ko-KR" sz="4400" dirty="0" err="1"/>
              <a:t>datetime.timedelta</a:t>
            </a:r>
            <a:r>
              <a:rPr lang="en-US" altLang="ko-KR" sz="4400" dirty="0"/>
              <a:t>(days=0, seconds=0, microseconds=0, milliseconds=0, minutes=0, hours=0, weeks=0</a:t>
            </a:r>
            <a:r>
              <a:rPr lang="en-US" altLang="ko-KR" sz="4400" dirty="0" smtClean="0"/>
              <a:t>)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timedelta</a:t>
            </a:r>
            <a:r>
              <a:rPr lang="ko-KR" altLang="en-US" dirty="0"/>
              <a:t>에 들어갈 수 있는 </a:t>
            </a:r>
            <a:r>
              <a:rPr lang="ko-KR" altLang="en-US" dirty="0" err="1"/>
              <a:t>인자값은</a:t>
            </a:r>
            <a:r>
              <a:rPr lang="ko-KR" altLang="en-US" dirty="0"/>
              <a:t> 아래와 같다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주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(weeks=1)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(days=1)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(hours=1)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분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(minutes=1)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/>
              <a:t>초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(seconds=1)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 err="1"/>
              <a:t>밀리초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(milliseconds=1)</a:t>
            </a:r>
            <a:br>
              <a:rPr lang="en-US" altLang="ko-KR" dirty="0"/>
            </a:br>
            <a:r>
              <a:rPr lang="en-US" altLang="ko-KR" dirty="0"/>
              <a:t>– 1</a:t>
            </a:r>
            <a:r>
              <a:rPr lang="ko-KR" altLang="en-US" dirty="0" err="1"/>
              <a:t>마이크로초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datetime.timedelta</a:t>
            </a:r>
            <a:r>
              <a:rPr lang="en-US" altLang="ko-KR" dirty="0"/>
              <a:t>(microseconds=1)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timedelta</a:t>
            </a:r>
            <a:r>
              <a:rPr lang="ko-KR" altLang="en-US" dirty="0"/>
              <a:t>로 </a:t>
            </a:r>
            <a:r>
              <a:rPr lang="en-US" altLang="ko-KR" dirty="0"/>
              <a:t>5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분을 표현하면 </a:t>
            </a:r>
            <a:r>
              <a:rPr lang="en-US" altLang="ko-KR" dirty="0" err="1"/>
              <a:t>datetime.timedelta</a:t>
            </a:r>
            <a:r>
              <a:rPr lang="en-US" altLang="ko-KR" dirty="0"/>
              <a:t>(hours=5, minutes=30)</a:t>
            </a:r>
            <a:r>
              <a:rPr lang="ko-KR" altLang="en-US" dirty="0"/>
              <a:t>이라고 하면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93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instance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days, </a:t>
            </a:r>
            <a:r>
              <a:rPr lang="en-US" altLang="ko-KR" dirty="0" err="1" smtClean="0"/>
              <a:t>seconds,microseconds</a:t>
            </a:r>
            <a:r>
              <a:rPr lang="ko-KR" altLang="en-US" dirty="0" smtClean="0"/>
              <a:t>로 표시되며 </a:t>
            </a:r>
            <a:r>
              <a:rPr lang="en-US" altLang="ko-KR" dirty="0" smtClean="0"/>
              <a:t>read-only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9341"/>
              </p:ext>
            </p:extLst>
          </p:nvPr>
        </p:nvGraphicFramePr>
        <p:xfrm>
          <a:off x="665857" y="3212976"/>
          <a:ext cx="7722567" cy="1800200"/>
        </p:xfrm>
        <a:graphic>
          <a:graphicData uri="http://schemas.openxmlformats.org/drawingml/2006/table">
            <a:tbl>
              <a:tblPr/>
              <a:tblGrid>
                <a:gridCol w="3067986"/>
                <a:gridCol w="4654581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days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-999999999 and 999999999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seconds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0 and 86399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microseconds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Between 0 and 999999 inclusive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total_seconds</a:t>
            </a:r>
            <a:r>
              <a:rPr lang="en-US" altLang="ko-KR" dirty="0" smtClean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호출하면 초단위로 쉽게 변경할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284984"/>
            <a:ext cx="67722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내일 구하기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datatime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) </a:t>
            </a:r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(days=1)  =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543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/>
              <a:t> </a:t>
            </a:r>
            <a:r>
              <a:rPr lang="ko-KR" altLang="en-US" dirty="0" smtClean="0"/>
              <a:t>등 변경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d</a:t>
            </a:r>
            <a:r>
              <a:rPr lang="en-US" altLang="ko-KR" dirty="0" err="1" smtClean="0"/>
              <a:t>atatime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timedelta</a:t>
            </a:r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8867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2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Utcoffset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timedelta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UTC </a:t>
            </a:r>
            <a:r>
              <a:rPr lang="ko-KR" altLang="en-US" dirty="0" smtClean="0"/>
              <a:t>시간과 </a:t>
            </a:r>
            <a:r>
              <a:rPr lang="en-US" altLang="ko-KR" dirty="0" err="1" smtClean="0"/>
              <a:t>timezone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시간이 차도 </a:t>
            </a:r>
            <a:r>
              <a:rPr lang="en-US" altLang="ko-KR" dirty="0" err="1" smtClean="0"/>
              <a:t>timedelta</a:t>
            </a:r>
            <a:r>
              <a:rPr lang="ko-KR" altLang="en-US" dirty="0" smtClean="0"/>
              <a:t>로 표시</a:t>
            </a:r>
            <a:endParaRPr lang="en-US" altLang="ko-K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60102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err="1"/>
              <a:t>datetime</a:t>
            </a:r>
            <a:r>
              <a:rPr lang="en-US" altLang="ko-KR" sz="5400" dirty="0"/>
              <a:t> . </a:t>
            </a:r>
            <a:r>
              <a:rPr lang="en-US" altLang="ko-KR" sz="5400" dirty="0" err="1"/>
              <a:t>tzinfo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596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datetime.tzinfo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6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datetime.tzinfo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time zone</a:t>
            </a:r>
            <a:r>
              <a:rPr lang="ko-KR" altLang="en-US" dirty="0" smtClean="0"/>
              <a:t>을 나타내는 추상화 클래스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300192" y="2937249"/>
            <a:ext cx="1944216" cy="2880322"/>
            <a:chOff x="1403648" y="3162044"/>
            <a:chExt cx="3240360" cy="2979655"/>
          </a:xfrm>
        </p:grpSpPr>
        <p:sp>
          <p:nvSpPr>
            <p:cNvPr id="15" name="직사각형 14"/>
            <p:cNvSpPr/>
            <p:nvPr/>
          </p:nvSpPr>
          <p:spPr>
            <a:xfrm>
              <a:off x="1403648" y="3162044"/>
              <a:ext cx="324036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datetime.tzinfo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03648" y="3450076"/>
              <a:ext cx="3240360" cy="6455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classvariable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zone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zname:str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3648" y="4095612"/>
              <a:ext cx="3240360" cy="20460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classmethod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@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instancemethod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dst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(self,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fromutc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localize(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normalize(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utcoffset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self,dt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5010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5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tzinfo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>
                <a:latin typeface="+mn-ea"/>
              </a:rPr>
              <a:t>tzinfo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타임존에</a:t>
            </a:r>
            <a:r>
              <a:rPr lang="ko-KR" altLang="en-US" dirty="0" smtClean="0"/>
              <a:t> 대한 정보를 가지는 클래스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444208" y="3395329"/>
            <a:ext cx="2376264" cy="270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tzinfo.utcoffset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i="1" dirty="0">
                <a:solidFill>
                  <a:schemeClr val="tx1"/>
                </a:solidFill>
              </a:rPr>
              <a:t>self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en-US" altLang="ko-KR" sz="1400" i="1" dirty="0" err="1">
                <a:solidFill>
                  <a:schemeClr val="tx1"/>
                </a:solidFill>
              </a:rPr>
              <a:t>dt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tzinfo.dst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i="1" dirty="0">
                <a:solidFill>
                  <a:schemeClr val="tx1"/>
                </a:solidFill>
              </a:rPr>
              <a:t>self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en-US" altLang="ko-KR" sz="1400" i="1" dirty="0" err="1">
                <a:solidFill>
                  <a:schemeClr val="tx1"/>
                </a:solidFill>
              </a:rPr>
              <a:t>dt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tzinfo.tzname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i="1" dirty="0">
                <a:solidFill>
                  <a:schemeClr val="tx1"/>
                </a:solidFill>
              </a:rPr>
              <a:t>self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en-US" altLang="ko-KR" sz="1400" i="1" dirty="0" err="1">
                <a:solidFill>
                  <a:schemeClr val="tx1"/>
                </a:solidFill>
              </a:rPr>
              <a:t>dt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tzinfo.fromutc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i="1" dirty="0">
                <a:solidFill>
                  <a:schemeClr val="tx1"/>
                </a:solidFill>
              </a:rPr>
              <a:t>self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en-US" altLang="ko-KR" sz="1400" i="1" dirty="0" err="1">
                <a:solidFill>
                  <a:schemeClr val="tx1"/>
                </a:solidFill>
              </a:rPr>
              <a:t>dt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5329"/>
            <a:ext cx="5904656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60437</TotalTime>
  <Words>2807</Words>
  <Application>Microsoft Office PowerPoint</Application>
  <PresentationFormat>화면 슬라이드 쇼(4:3)</PresentationFormat>
  <Paragraphs>696</Paragraphs>
  <Slides>100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가을</vt:lpstr>
      <vt:lpstr>Python  날짜</vt:lpstr>
      <vt:lpstr>Calendar Module</vt:lpstr>
      <vt:lpstr>calendar</vt:lpstr>
      <vt:lpstr>달력 : calendar 모듈</vt:lpstr>
      <vt:lpstr> pytz Module</vt:lpstr>
      <vt:lpstr>Time zone</vt:lpstr>
      <vt:lpstr>Time 용어 정리</vt:lpstr>
      <vt:lpstr>Pytz 모듈: timezone 관리</vt:lpstr>
      <vt:lpstr>pytz :  all_timezones</vt:lpstr>
      <vt:lpstr>pytz :  all_timezones_set</vt:lpstr>
      <vt:lpstr>pytz :  timezone에 대한 속성</vt:lpstr>
      <vt:lpstr>pytz : country_names</vt:lpstr>
      <vt:lpstr>pytz : country_timezones</vt:lpstr>
      <vt:lpstr>타임존 생성</vt:lpstr>
      <vt:lpstr>pytz :  timezone</vt:lpstr>
      <vt:lpstr>Pytz.UTC 적용</vt:lpstr>
      <vt:lpstr>Pytz.UTC : 기본UTC 적용</vt:lpstr>
      <vt:lpstr>Pytz모듈 –UTC class 실행</vt:lpstr>
      <vt:lpstr>Pytz모듈 –UTC instance 실행</vt:lpstr>
      <vt:lpstr>타임존을 datetime에 적용</vt:lpstr>
      <vt:lpstr>Datetime에 Timezone 적용</vt:lpstr>
      <vt:lpstr>타임존 적용 및 offset 확인</vt:lpstr>
      <vt:lpstr>pytz :offset간의 차</vt:lpstr>
      <vt:lpstr>Timezone:localize 적용</vt:lpstr>
      <vt:lpstr> timezone : localize</vt:lpstr>
      <vt:lpstr>Pytz모듈 –지역시간 산출 </vt:lpstr>
      <vt:lpstr>Timezone 이용 datatime 생성</vt:lpstr>
      <vt:lpstr>Timezone:normalize 적용</vt:lpstr>
      <vt:lpstr> timezone : normalize</vt:lpstr>
      <vt:lpstr> localize  normalize 순서 준수</vt:lpstr>
      <vt:lpstr>타임존별 시간 적용</vt:lpstr>
      <vt:lpstr> 평양시간 : timezone 미적용</vt:lpstr>
      <vt:lpstr>평양 시간 조정하기: timedelta</vt:lpstr>
      <vt:lpstr>평양 시간 조정하기 : pytz.utc</vt:lpstr>
      <vt:lpstr>time Module</vt:lpstr>
      <vt:lpstr>time.struct_time class</vt:lpstr>
      <vt:lpstr>time.struct_time </vt:lpstr>
      <vt:lpstr>주요 함수 처리</vt:lpstr>
      <vt:lpstr>주요 함수 처리 기준</vt:lpstr>
      <vt:lpstr>Time Stamp</vt:lpstr>
      <vt:lpstr>Function : time </vt:lpstr>
      <vt:lpstr>UTC(Universal TimeCoordinated)</vt:lpstr>
      <vt:lpstr>Function : gmtime</vt:lpstr>
      <vt:lpstr>LST(Local Standard Time)</vt:lpstr>
      <vt:lpstr>Function : localtime </vt:lpstr>
      <vt:lpstr>Function : mktime </vt:lpstr>
      <vt:lpstr>Function : sleep </vt:lpstr>
      <vt:lpstr>formatting</vt:lpstr>
      <vt:lpstr>Function : strftime </vt:lpstr>
      <vt:lpstr>Function : strptime</vt:lpstr>
      <vt:lpstr>Time format - 1 </vt:lpstr>
      <vt:lpstr>Time format - 2  </vt:lpstr>
      <vt:lpstr>datetime Module</vt:lpstr>
      <vt:lpstr>datetime Module class</vt:lpstr>
      <vt:lpstr>datetime Module class</vt:lpstr>
      <vt:lpstr>모듈 구조</vt:lpstr>
      <vt:lpstr> datetime .date  class</vt:lpstr>
      <vt:lpstr>datetime.date</vt:lpstr>
      <vt:lpstr>클래스 구조</vt:lpstr>
      <vt:lpstr>Class/instance variable</vt:lpstr>
      <vt:lpstr>today</vt:lpstr>
      <vt:lpstr>요일과 갱신</vt:lpstr>
      <vt:lpstr>줄리안데이</vt:lpstr>
      <vt:lpstr>Format 처리</vt:lpstr>
      <vt:lpstr>Timestamp에 맞춰 변환</vt:lpstr>
      <vt:lpstr>Operator</vt:lpstr>
      <vt:lpstr>Julian 계산 후 odianal 변환</vt:lpstr>
      <vt:lpstr>예시</vt:lpstr>
      <vt:lpstr> datetime . time  class</vt:lpstr>
      <vt:lpstr>Datetime.time</vt:lpstr>
      <vt:lpstr>클래스 구조</vt:lpstr>
      <vt:lpstr>Class/instance variable</vt:lpstr>
      <vt:lpstr>instance method</vt:lpstr>
      <vt:lpstr>instance method 처리 예시</vt:lpstr>
      <vt:lpstr> datetime . datetime  class</vt:lpstr>
      <vt:lpstr>datetime.datetime</vt:lpstr>
      <vt:lpstr>클래스 구조</vt:lpstr>
      <vt:lpstr>Class variable</vt:lpstr>
      <vt:lpstr>instance variable</vt:lpstr>
      <vt:lpstr>Now/today</vt:lpstr>
      <vt:lpstr>Julian date</vt:lpstr>
      <vt:lpstr>Datetime 생성</vt:lpstr>
      <vt:lpstr>instance method</vt:lpstr>
      <vt:lpstr>Formatting 처리</vt:lpstr>
      <vt:lpstr>datetime format 예시</vt:lpstr>
      <vt:lpstr>Formatting 처리</vt:lpstr>
      <vt:lpstr>UTC/GMT/EST</vt:lpstr>
      <vt:lpstr>UTC/GMT/EST 처리</vt:lpstr>
      <vt:lpstr> datetime . timedelta class</vt:lpstr>
      <vt:lpstr>Timedelta 생성자</vt:lpstr>
      <vt:lpstr>Timedelta instance 변수</vt:lpstr>
      <vt:lpstr>Timedelta 메소드</vt:lpstr>
      <vt:lpstr>Timedelta: 내일 구하기</vt:lpstr>
      <vt:lpstr>timedelta : 일자, 시간 등 변경</vt:lpstr>
      <vt:lpstr>Utcoffset()에서 timedelta 예시</vt:lpstr>
      <vt:lpstr> datetime . tzinfo class</vt:lpstr>
      <vt:lpstr>datetime.tzinfo</vt:lpstr>
      <vt:lpstr>datetime.tzinfo </vt:lpstr>
      <vt:lpstr> tzinfo 클래스</vt:lpstr>
      <vt:lpstr>tzinfo : Subclass 활용 예시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702</cp:revision>
  <dcterms:created xsi:type="dcterms:W3CDTF">2015-12-01T07:34:30Z</dcterms:created>
  <dcterms:modified xsi:type="dcterms:W3CDTF">2017-01-02T07:31:59Z</dcterms:modified>
</cp:coreProperties>
</file>