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9"/>
  </p:notesMasterIdLst>
  <p:sldIdLst>
    <p:sldId id="256" r:id="rId2"/>
    <p:sldId id="2871" r:id="rId3"/>
    <p:sldId id="1662" r:id="rId4"/>
    <p:sldId id="1430" r:id="rId5"/>
    <p:sldId id="2150" r:id="rId6"/>
    <p:sldId id="3189" r:id="rId7"/>
    <p:sldId id="3365" r:id="rId8"/>
    <p:sldId id="3366" r:id="rId9"/>
    <p:sldId id="3451" r:id="rId10"/>
    <p:sldId id="3305" r:id="rId11"/>
    <p:sldId id="3306" r:id="rId12"/>
    <p:sldId id="3307" r:id="rId13"/>
    <p:sldId id="3292" r:id="rId14"/>
    <p:sldId id="3296" r:id="rId15"/>
    <p:sldId id="3364" r:id="rId16"/>
    <p:sldId id="3221" r:id="rId17"/>
    <p:sldId id="3300" r:id="rId18"/>
    <p:sldId id="3293" r:id="rId19"/>
    <p:sldId id="3303" r:id="rId20"/>
    <p:sldId id="3302" r:id="rId21"/>
    <p:sldId id="3301" r:id="rId22"/>
    <p:sldId id="3294" r:id="rId23"/>
    <p:sldId id="3295" r:id="rId24"/>
    <p:sldId id="3308" r:id="rId25"/>
    <p:sldId id="3309" r:id="rId26"/>
    <p:sldId id="3311" r:id="rId27"/>
    <p:sldId id="3312" r:id="rId28"/>
    <p:sldId id="3313" r:id="rId29"/>
    <p:sldId id="3314" r:id="rId30"/>
    <p:sldId id="3401" r:id="rId31"/>
    <p:sldId id="3399" r:id="rId32"/>
    <p:sldId id="3403" r:id="rId33"/>
    <p:sldId id="3402" r:id="rId34"/>
    <p:sldId id="3400" r:id="rId35"/>
    <p:sldId id="3404" r:id="rId36"/>
    <p:sldId id="3304" r:id="rId37"/>
    <p:sldId id="3315" r:id="rId38"/>
    <p:sldId id="3317" r:id="rId39"/>
    <p:sldId id="3320" r:id="rId40"/>
    <p:sldId id="3321" r:id="rId41"/>
    <p:sldId id="3322" r:id="rId42"/>
    <p:sldId id="3323" r:id="rId43"/>
    <p:sldId id="3324" r:id="rId44"/>
    <p:sldId id="3316" r:id="rId45"/>
    <p:sldId id="3318" r:id="rId46"/>
    <p:sldId id="3319" r:id="rId47"/>
    <p:sldId id="3334" r:id="rId48"/>
    <p:sldId id="3332" r:id="rId49"/>
    <p:sldId id="3333" r:id="rId50"/>
    <p:sldId id="3328" r:id="rId51"/>
    <p:sldId id="3325" r:id="rId52"/>
    <p:sldId id="3326" r:id="rId53"/>
    <p:sldId id="3337" r:id="rId54"/>
    <p:sldId id="3335" r:id="rId55"/>
    <p:sldId id="3336" r:id="rId56"/>
    <p:sldId id="3338" r:id="rId57"/>
    <p:sldId id="3339" r:id="rId58"/>
    <p:sldId id="3340" r:id="rId59"/>
    <p:sldId id="3329" r:id="rId60"/>
    <p:sldId id="3327" r:id="rId61"/>
    <p:sldId id="3330" r:id="rId62"/>
    <p:sldId id="3331" r:id="rId63"/>
    <p:sldId id="3341" r:id="rId64"/>
    <p:sldId id="3355" r:id="rId65"/>
    <p:sldId id="3342" r:id="rId66"/>
    <p:sldId id="3345" r:id="rId67"/>
    <p:sldId id="3347" r:id="rId68"/>
    <p:sldId id="3423" r:id="rId69"/>
    <p:sldId id="3344" r:id="rId70"/>
    <p:sldId id="3346" r:id="rId71"/>
    <p:sldId id="3356" r:id="rId72"/>
    <p:sldId id="3343" r:id="rId73"/>
    <p:sldId id="3348" r:id="rId74"/>
    <p:sldId id="3450" r:id="rId75"/>
    <p:sldId id="3397" r:id="rId76"/>
    <p:sldId id="3398" r:id="rId77"/>
    <p:sldId id="3396" r:id="rId78"/>
    <p:sldId id="3441" r:id="rId79"/>
    <p:sldId id="3444" r:id="rId80"/>
    <p:sldId id="3443" r:id="rId81"/>
    <p:sldId id="3438" r:id="rId82"/>
    <p:sldId id="3439" r:id="rId83"/>
    <p:sldId id="3445" r:id="rId84"/>
    <p:sldId id="3470" r:id="rId85"/>
    <p:sldId id="3471" r:id="rId86"/>
    <p:sldId id="3357" r:id="rId87"/>
    <p:sldId id="3446" r:id="rId88"/>
    <p:sldId id="3449" r:id="rId89"/>
    <p:sldId id="3349" r:id="rId90"/>
    <p:sldId id="3354" r:id="rId91"/>
    <p:sldId id="3358" r:id="rId92"/>
    <p:sldId id="3350" r:id="rId93"/>
    <p:sldId id="3352" r:id="rId94"/>
    <p:sldId id="3359" r:id="rId95"/>
    <p:sldId id="3448" r:id="rId96"/>
    <p:sldId id="3351" r:id="rId97"/>
    <p:sldId id="3353" r:id="rId98"/>
    <p:sldId id="3360" r:id="rId99"/>
    <p:sldId id="3447" r:id="rId100"/>
    <p:sldId id="3361" r:id="rId101"/>
    <p:sldId id="3362" r:id="rId102"/>
    <p:sldId id="3405" r:id="rId103"/>
    <p:sldId id="3408" r:id="rId104"/>
    <p:sldId id="3406" r:id="rId105"/>
    <p:sldId id="3407" r:id="rId106"/>
    <p:sldId id="3412" r:id="rId107"/>
    <p:sldId id="3410" r:id="rId108"/>
    <p:sldId id="3409" r:id="rId109"/>
    <p:sldId id="3411" r:id="rId110"/>
    <p:sldId id="3418" r:id="rId111"/>
    <p:sldId id="3419" r:id="rId112"/>
    <p:sldId id="3417" r:id="rId113"/>
    <p:sldId id="3416" r:id="rId114"/>
    <p:sldId id="3414" r:id="rId115"/>
    <p:sldId id="3413" r:id="rId116"/>
    <p:sldId id="3415" r:id="rId117"/>
    <p:sldId id="3422" r:id="rId118"/>
    <p:sldId id="3420" r:id="rId119"/>
    <p:sldId id="3421" r:id="rId120"/>
    <p:sldId id="3367" r:id="rId121"/>
    <p:sldId id="3385" r:id="rId122"/>
    <p:sldId id="3386" r:id="rId123"/>
    <p:sldId id="3387" r:id="rId124"/>
    <p:sldId id="3368" r:id="rId125"/>
    <p:sldId id="3369" r:id="rId126"/>
    <p:sldId id="3371" r:id="rId127"/>
    <p:sldId id="3370" r:id="rId128"/>
    <p:sldId id="3372" r:id="rId129"/>
    <p:sldId id="3373" r:id="rId130"/>
    <p:sldId id="3374" r:id="rId131"/>
    <p:sldId id="3377" r:id="rId132"/>
    <p:sldId id="3378" r:id="rId133"/>
    <p:sldId id="3389" r:id="rId134"/>
    <p:sldId id="3388" r:id="rId135"/>
    <p:sldId id="3380" r:id="rId136"/>
    <p:sldId id="3379" r:id="rId137"/>
    <p:sldId id="3390" r:id="rId138"/>
    <p:sldId id="3383" r:id="rId139"/>
    <p:sldId id="3384" r:id="rId140"/>
    <p:sldId id="3395" r:id="rId141"/>
    <p:sldId id="3391" r:id="rId142"/>
    <p:sldId id="3375" r:id="rId143"/>
    <p:sldId id="3376" r:id="rId144"/>
    <p:sldId id="3426" r:id="rId145"/>
    <p:sldId id="3392" r:id="rId146"/>
    <p:sldId id="3381" r:id="rId147"/>
    <p:sldId id="3382" r:id="rId148"/>
    <p:sldId id="3393" r:id="rId149"/>
    <p:sldId id="3394" r:id="rId150"/>
    <p:sldId id="3469" r:id="rId151"/>
    <p:sldId id="3457" r:id="rId152"/>
    <p:sldId id="3458" r:id="rId153"/>
    <p:sldId id="3459" r:id="rId154"/>
    <p:sldId id="3460" r:id="rId155"/>
    <p:sldId id="3461" r:id="rId156"/>
    <p:sldId id="3462" r:id="rId157"/>
    <p:sldId id="3463" r:id="rId158"/>
    <p:sldId id="3464" r:id="rId159"/>
    <p:sldId id="3465" r:id="rId160"/>
    <p:sldId id="3466" r:id="rId161"/>
    <p:sldId id="3467" r:id="rId162"/>
    <p:sldId id="3468" r:id="rId163"/>
    <p:sldId id="3452" r:id="rId164"/>
    <p:sldId id="3453" r:id="rId165"/>
    <p:sldId id="3454" r:id="rId166"/>
    <p:sldId id="3455" r:id="rId167"/>
    <p:sldId id="3456" r:id="rId1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44811" autoAdjust="0"/>
  </p:normalViewPr>
  <p:slideViewPr>
    <p:cSldViewPr>
      <p:cViewPr>
        <p:scale>
          <a:sx n="82" d="100"/>
          <a:sy n="82" d="100"/>
        </p:scale>
        <p:origin x="-1589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3866B2-CAB2-4870-9C81-59BA00272A93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B33C-4955-4FFA-9AD9-7D3BB564BFBB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4B15ECC-559B-428B-90B7-DC5DC0D549E0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C09-C471-46B7-8D66-15A4DEC3BC7C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E55-8CE2-4727-997E-DB26852D57AA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E88975-AAFE-4042-88B4-02C1E6B19C23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D7D5C9-587A-4855-A5FA-306A892EEE61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762-6E46-4E8C-9DF5-960B61700308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6783-6031-4B24-AC35-63D625C0C085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FF1E-2988-44FE-8BB1-A8763C0BAFC3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B272A-6AB8-48D3-AD63-822C578D9287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16AE7D-EDD8-455D-B598-93B7FB474AFD}" type="datetime1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579568" cy="51845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data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>Model</a:t>
            </a:r>
            <a:br>
              <a:rPr lang="en-US" altLang="ko-KR" sz="9600" dirty="0" smtClean="0"/>
            </a:br>
            <a:r>
              <a:rPr lang="ko-KR" altLang="en-US" sz="9600" dirty="0" smtClean="0"/>
              <a:t>특</a:t>
            </a:r>
            <a:r>
              <a:rPr lang="ko-KR" altLang="en-US" sz="9600" dirty="0"/>
              <a:t>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class</a:t>
            </a:r>
            <a:r>
              <a:rPr lang="ko-KR" altLang="en-US" dirty="0" smtClean="0"/>
              <a:t>로만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내부의 </a:t>
            </a:r>
            <a:r>
              <a:rPr lang="en-US" altLang="ko-KR" dirty="0" smtClean="0"/>
              <a:t>keys, values, items</a:t>
            </a:r>
            <a:r>
              <a:rPr lang="ko-KR" altLang="en-US" dirty="0" smtClean="0"/>
              <a:t>에 대한 데이터 타입의 추상클래스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48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4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타입 </a:t>
            </a:r>
            <a:r>
              <a:rPr lang="ko-KR" altLang="en-US" dirty="0" smtClean="0"/>
              <a:t>상속관계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View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MappingView</a:t>
            </a:r>
            <a:r>
              <a:rPr lang="ko-KR" altLang="en-US" dirty="0" smtClean="0"/>
              <a:t>를 상속해서 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3501008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collections.abc.Sized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collections.abc.Iterable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collections.abc.Container</a:t>
            </a:r>
            <a:r>
              <a:rPr lang="en-US" altLang="ko-KR" sz="1600" dirty="0" smtClean="0"/>
              <a:t>'&gt;)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collections.abc.Sized</a:t>
            </a:r>
            <a:r>
              <a:rPr lang="en-US" altLang="ko-KR" sz="1600" dirty="0" smtClean="0"/>
              <a:t>'&gt;,)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collections.abc.Set</a:t>
            </a:r>
            <a:r>
              <a:rPr lang="en-US" altLang="ko-KR" sz="1600" dirty="0"/>
              <a:t>'&gt;) 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 smtClean="0"/>
              <a:t>'&gt;,)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collections.abc.Set</a:t>
            </a:r>
            <a:r>
              <a:rPr lang="en-US" altLang="ko-KR" sz="1600" dirty="0"/>
              <a:t>'&gt;) &lt;class '</a:t>
            </a:r>
            <a:r>
              <a:rPr lang="en-US" altLang="ko-KR" sz="1600" dirty="0" err="1"/>
              <a:t>dict_keys</a:t>
            </a:r>
            <a:r>
              <a:rPr lang="en-US" altLang="ko-KR" sz="1600" dirty="0"/>
              <a:t>'&gt; </a:t>
            </a:r>
            <a:endParaRPr lang="en-US" altLang="ko-KR" sz="1600" dirty="0" smtClean="0"/>
          </a:p>
          <a:p>
            <a:r>
              <a:rPr lang="en-US" altLang="ko-KR" sz="1600" dirty="0" smtClean="0"/>
              <a:t>True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&lt;class '</a:t>
            </a:r>
            <a:r>
              <a:rPr lang="en-US" altLang="ko-KR" sz="1600" dirty="0" err="1"/>
              <a:t>dict_keys</a:t>
            </a:r>
            <a:r>
              <a:rPr lang="en-US" altLang="ko-KR" sz="1600" dirty="0"/>
              <a:t>'&gt; </a:t>
            </a:r>
            <a:endParaRPr lang="en-US" altLang="ko-KR" sz="1600" dirty="0" smtClean="0"/>
          </a:p>
          <a:p>
            <a:r>
              <a:rPr lang="en-US" altLang="ko-KR" sz="1600" dirty="0" smtClean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91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000" dirty="0" err="1" smtClean="0"/>
              <a:t>io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모듈 </a:t>
            </a:r>
            <a:r>
              <a:rPr lang="en-US" altLang="ko-KR" sz="6000" dirty="0" smtClean="0"/>
              <a:t>ABC</a:t>
            </a:r>
            <a:br>
              <a:rPr lang="en-US" altLang="ko-KR" sz="6000" dirty="0" smtClean="0"/>
            </a:br>
            <a:r>
              <a:rPr lang="ko-KR" altLang="en-US" sz="6000" dirty="0" smtClean="0"/>
              <a:t>데이터 구조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ABC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추상클래스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81066"/>
              </p:ext>
            </p:extLst>
          </p:nvPr>
        </p:nvGraphicFramePr>
        <p:xfrm>
          <a:off x="539552" y="2636912"/>
          <a:ext cx="7992888" cy="3828336"/>
        </p:xfrm>
        <a:graphic>
          <a:graphicData uri="http://schemas.openxmlformats.org/drawingml/2006/table">
            <a:tbl>
              <a:tblPr/>
              <a:tblGrid>
                <a:gridCol w="1440160"/>
                <a:gridCol w="1224136"/>
                <a:gridCol w="1800200"/>
                <a:gridCol w="3528392"/>
              </a:tblGrid>
              <a:tr h="38653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ABC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Inherits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Stub Methods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Mixin</a:t>
                      </a:r>
                      <a:r>
                        <a:rPr lang="en-US" sz="1300" dirty="0">
                          <a:effectLst/>
                        </a:rPr>
                        <a:t> Methods and Properties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25636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>
                          <a:effectLst/>
                        </a:rPr>
                        <a:t> 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fileno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seek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truncate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close, closed, __enter__, __exit__, flush,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err="1" smtClean="0">
                          <a:effectLst/>
                        </a:rPr>
                        <a:t>isatty</a:t>
                      </a:r>
                      <a:r>
                        <a:rPr lang="en-US" sz="1300" dirty="0">
                          <a:effectLst/>
                        </a:rPr>
                        <a:t>, __</a:t>
                      </a:r>
                      <a:r>
                        <a:rPr lang="en-US" sz="1300" dirty="0" err="1">
                          <a:effectLst/>
                        </a:rPr>
                        <a:t>iter</a:t>
                      </a:r>
                      <a:r>
                        <a:rPr lang="en-US" sz="1300" dirty="0">
                          <a:effectLst/>
                        </a:rPr>
                        <a:t>__,__next__, readable,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err="1" smtClean="0">
                          <a:effectLst/>
                        </a:rPr>
                        <a:t>readline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r>
                        <a:rPr lang="en-US" sz="1300" dirty="0" err="1">
                          <a:effectLst/>
                        </a:rPr>
                        <a:t>readlines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r>
                        <a:rPr lang="en-US" sz="1300" dirty="0" err="1">
                          <a:effectLst/>
                        </a:rPr>
                        <a:t>seekable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err="1" smtClean="0">
                          <a:effectLst/>
                        </a:rPr>
                        <a:t>tell,writable</a:t>
                      </a:r>
                      <a:r>
                        <a:rPr lang="en-US" sz="1300" dirty="0">
                          <a:effectLst/>
                        </a:rPr>
                        <a:t>, and </a:t>
                      </a:r>
                      <a:r>
                        <a:rPr lang="en-US" sz="1300" dirty="0" err="1">
                          <a:effectLst/>
                        </a:rPr>
                        <a:t>writelines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8092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RawIOBase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effectLst/>
                        </a:rPr>
                        <a:t>Readinto</a:t>
                      </a: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write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Inherited </a:t>
                      </a:r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r>
                        <a:rPr lang="en-US" sz="1300" dirty="0">
                          <a:effectLst/>
                        </a:rPr>
                        <a:t> methods, read</a:t>
                      </a:r>
                      <a:r>
                        <a:rPr lang="en-US" sz="13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en-US" sz="1300" dirty="0" err="1">
                          <a:effectLst/>
                        </a:rPr>
                        <a:t>readall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BufferedIOBase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detach,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read,</a:t>
                      </a: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read1,</a:t>
                      </a: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and</a:t>
                      </a:r>
                      <a:r>
                        <a:rPr lang="en-US" sz="1300" dirty="0">
                          <a:effectLst/>
                        </a:rPr>
                        <a:t> write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Inherited </a:t>
                      </a:r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r>
                        <a:rPr lang="en-US" sz="1300" dirty="0">
                          <a:effectLst/>
                        </a:rPr>
                        <a:t> methods, </a:t>
                      </a:r>
                      <a:r>
                        <a:rPr lang="en-US" sz="1300" dirty="0" err="1">
                          <a:effectLst/>
                        </a:rPr>
                        <a:t>readinto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7847"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TextIOBase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detach,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smtClean="0">
                          <a:effectLst/>
                        </a:rPr>
                        <a:t>read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err="1" smtClean="0">
                          <a:effectLst/>
                        </a:rPr>
                        <a:t>readline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ctr"/>
                      <a:r>
                        <a:rPr lang="en-US" sz="1300" dirty="0" err="1" smtClean="0">
                          <a:effectLst/>
                        </a:rPr>
                        <a:t>andwrite</a:t>
                      </a:r>
                      <a:endParaRPr lang="en-US" sz="1300" dirty="0">
                        <a:effectLst/>
                      </a:endParaRP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Inherited </a:t>
                      </a:r>
                      <a:r>
                        <a:rPr lang="en-US" sz="13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IOBase</a:t>
                      </a:r>
                      <a:r>
                        <a:rPr lang="en-US" sz="1300" dirty="0">
                          <a:effectLst/>
                        </a:rPr>
                        <a:t> methods, encoding, 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/>
                      <a:r>
                        <a:rPr lang="en-US" sz="1300" dirty="0" smtClean="0">
                          <a:effectLst/>
                        </a:rPr>
                        <a:t>errors</a:t>
                      </a:r>
                      <a:r>
                        <a:rPr lang="en-US" sz="1300" dirty="0">
                          <a:effectLst/>
                        </a:rPr>
                        <a:t>, and newlines</a:t>
                      </a:r>
                    </a:p>
                  </a:txBody>
                  <a:tcPr marL="66558" marR="66558" marT="33279" marB="3327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ABC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추상클래스의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  <p:pic>
        <p:nvPicPr>
          <p:cNvPr id="458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59" y="2420888"/>
            <a:ext cx="6048672" cy="41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클래스 체크 </a:t>
            </a:r>
            <a:r>
              <a:rPr lang="en-US" altLang="ko-KR" dirty="0" smtClean="0"/>
              <a:t>: text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 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io.StringIO</a:t>
            </a:r>
            <a:r>
              <a:rPr lang="ko-KR" altLang="en-US" dirty="0" smtClean="0"/>
              <a:t>에 대한 추상클래스의 관계를 점검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  <p:pic>
        <p:nvPicPr>
          <p:cNvPr id="459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5048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클래스 체크 </a:t>
            </a:r>
            <a:r>
              <a:rPr lang="en-US" altLang="ko-KR" dirty="0" smtClean="0"/>
              <a:t>: </a:t>
            </a:r>
            <a:r>
              <a:rPr lang="en-US" altLang="ko-KR" dirty="0"/>
              <a:t>Binary I/O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 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io.StringIO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binary</a:t>
            </a:r>
            <a:r>
              <a:rPr lang="ko-KR" altLang="en-US" dirty="0" smtClean="0"/>
              <a:t>로 처리되는 추상클래스의 관계를 점검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48" y="3068960"/>
            <a:ext cx="58769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5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클래스 체크 </a:t>
            </a:r>
            <a:r>
              <a:rPr lang="en-US" altLang="ko-KR" dirty="0" smtClean="0"/>
              <a:t>: raw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binary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buffering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경우에 대한 추상클래스의 관계를 점검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  <p:pic>
        <p:nvPicPr>
          <p:cNvPr id="460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3717032"/>
            <a:ext cx="54197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 정의 만들기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981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3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io.BytesIO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io.BytesIO</a:t>
            </a:r>
            <a:r>
              <a:rPr lang="en-US" altLang="ko-KR" dirty="0" smtClean="0"/>
              <a:t> : binary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BytesIO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는 메모리에서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89" y="2492896"/>
            <a:ext cx="5153025" cy="400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2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 smtClean="0"/>
              <a:t>io.StringIO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io.StringIO</a:t>
            </a:r>
            <a:r>
              <a:rPr lang="en-US" altLang="ko-KR" dirty="0"/>
              <a:t> </a:t>
            </a:r>
            <a:r>
              <a:rPr lang="en-US" altLang="ko-KR" dirty="0" smtClean="0"/>
              <a:t>: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StringIO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는 메모리에서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  <p:pic>
        <p:nvPicPr>
          <p:cNvPr id="464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4781550" cy="40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0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 smtClean="0"/>
              <a:t>io.FileIO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mode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80990"/>
              </p:ext>
            </p:extLst>
          </p:nvPr>
        </p:nvGraphicFramePr>
        <p:xfrm>
          <a:off x="827584" y="1700808"/>
          <a:ext cx="7560840" cy="4884963"/>
        </p:xfrm>
        <a:graphic>
          <a:graphicData uri="http://schemas.openxmlformats.org/drawingml/2006/table">
            <a:tbl>
              <a:tblPr/>
              <a:tblGrid>
                <a:gridCol w="1153348"/>
                <a:gridCol w="6407492"/>
              </a:tblGrid>
              <a:tr h="251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Modes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5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 읽기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기본 값</a:t>
                      </a:r>
                      <a:r>
                        <a:rPr lang="en-US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rb</a:t>
                      </a:r>
                      <a:endParaRPr lang="en-US" sz="1400" dirty="0">
                        <a:effectLst/>
                      </a:endParaRP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파일을 바이너리로 읽기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파일에 대한 읽고 쓰기 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rb</a:t>
                      </a:r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파일에 대해 바이너리로 읽고 쓰기 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 쓰기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새로 생성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wb</a:t>
                      </a:r>
                      <a:endParaRPr lang="en-US" sz="1400" dirty="0">
                        <a:effectLst/>
                      </a:endParaRP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파일  바이너리 쓰기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새로 생성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ffectLst/>
                        </a:rPr>
                        <a:t>파일에 대한 읽고 쓰기 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파일이 있는 경우 기존 파일을 덮어 쓰고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만듬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wb</a:t>
                      </a:r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바이너리 형식의 쓰기 및 읽기용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있는 경우 기존 파일을 덮어 씁니다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만듭니다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추가 할 파일을 엽니다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즉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쓰기 용으로 새 파일을 만듭니다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ab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바이너리 형식으로 추가 할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즉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쓰기 용으로 새 파일을 작성합니다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0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추가 및 읽기 모두를 위한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모드로 열립니다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작성합니다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ab+</a:t>
                      </a:r>
                    </a:p>
                  </a:txBody>
                  <a:tcPr marL="15290" marR="15290" marT="1529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바이너리 형식으로 추가 및 읽기 모두를 위한 파일을 </a:t>
                      </a:r>
                      <a:r>
                        <a:rPr lang="ko-KR" altLang="en-US" sz="1000" dirty="0" err="1" smtClean="0">
                          <a:effectLst/>
                        </a:rPr>
                        <a:t>엽니</a:t>
                      </a:r>
                      <a:r>
                        <a:rPr lang="ko-KR" altLang="en-US" sz="1000" dirty="0" smtClean="0">
                          <a:effectLst/>
                        </a:rPr>
                        <a:t> 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 포인터는 파일이 있는 경우 파일의 끝에 있습니다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추가 모드로 열립니다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</a:rPr>
                        <a:t>파일이 없으면 읽기 및 쓰기 용으로 새 파일을 작성합니다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sz="1000" dirty="0">
                        <a:effectLst/>
                      </a:endParaRPr>
                    </a:p>
                  </a:txBody>
                  <a:tcPr marL="216000" marR="108000" marT="36000" marB="1529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io.FileIO</a:t>
            </a:r>
            <a:r>
              <a:rPr lang="en-US" altLang="ko-KR" dirty="0" smtClean="0"/>
              <a:t>: binary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FileIO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 mode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처리함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  <p:pic>
        <p:nvPicPr>
          <p:cNvPr id="463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2780928"/>
            <a:ext cx="5667375" cy="3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smtClean="0"/>
              <a:t>file </a:t>
            </a:r>
            <a:br>
              <a:rPr lang="en-US" altLang="ko-KR" sz="6700" dirty="0" smtClean="0"/>
            </a:br>
            <a:r>
              <a:rPr lang="ko-KR" altLang="en-US" sz="6700" dirty="0" smtClean="0"/>
              <a:t>처리 구조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File: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err="1" smtClean="0"/>
              <a:t>함ㄴ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TextIOWrapper</a:t>
            </a:r>
            <a:r>
              <a:rPr lang="ko-KR" altLang="en-US" dirty="0" smtClean="0"/>
              <a:t>로 생성해서 핸들만 제공함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2708920"/>
            <a:ext cx="63341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 정의하고 실행 결과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['Camembert</a:t>
            </a:r>
            <a:r>
              <a:rPr lang="en-US" altLang="ko-KR" dirty="0" smtClean="0"/>
              <a:t>']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{'x': 42, '__module__': '__main__', '__doc__': None, 'howdy': &lt;function howdy at 0x00000000055BB9D8&gt;, '__</a:t>
            </a:r>
            <a:r>
              <a:rPr lang="en-US" altLang="ko-KR" dirty="0" err="1"/>
              <a:t>dict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dict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objects&gt;, '__</a:t>
            </a:r>
            <a:r>
              <a:rPr lang="en-US" altLang="ko-KR" dirty="0" err="1"/>
              <a:t>weakref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weakref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objects&gt;} </a:t>
            </a:r>
            <a:endParaRPr lang="en-US" altLang="ko-KR" dirty="0" smtClean="0"/>
          </a:p>
          <a:p>
            <a:r>
              <a:rPr lang="en-US" altLang="ko-KR" dirty="0" smtClean="0"/>
              <a:t>42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Howdy, John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class '__main__.</a:t>
            </a:r>
            <a:r>
              <a:rPr lang="en-US" altLang="ko-KR" dirty="0" err="1"/>
              <a:t>MyList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&lt;class 'type'&gt;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0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/>
              <a:t>4</a:t>
            </a:r>
            <a:r>
              <a:rPr lang="en-US" altLang="ko-KR" sz="9600" dirty="0" smtClean="0"/>
              <a:t>. </a:t>
            </a:r>
            <a:r>
              <a:rPr lang="ko-KR" altLang="en-US" sz="9600" dirty="0" smtClean="0"/>
              <a:t>내장클래스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구</a:t>
            </a:r>
            <a:r>
              <a:rPr lang="ko-KR" altLang="en-US" sz="9600" dirty="0"/>
              <a:t>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Everything is an object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모든 것을 객체로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내부 데이터모델은 객체를 기반으로 만들어져 있음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3728" y="2924944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것은  객체</a:t>
            </a:r>
            <a:r>
              <a:rPr lang="en-US" altLang="ko-KR" dirty="0" smtClean="0">
                <a:solidFill>
                  <a:schemeClr val="tx1"/>
                </a:solidFill>
              </a:rPr>
              <a:t>(object)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3789040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(object)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> id</a:t>
            </a:r>
            <a:r>
              <a:rPr lang="ko-KR" altLang="en-US" dirty="0" smtClean="0">
                <a:solidFill>
                  <a:schemeClr val="tx1"/>
                </a:solidFill>
              </a:rPr>
              <a:t>즉 정체성</a:t>
            </a:r>
            <a:r>
              <a:rPr lang="en-US" altLang="ko-KR" dirty="0" smtClean="0">
                <a:solidFill>
                  <a:schemeClr val="tx1"/>
                </a:solidFill>
              </a:rPr>
              <a:t>(Identity)</a:t>
            </a:r>
            <a:r>
              <a:rPr lang="ko-KR" altLang="en-US" dirty="0" smtClean="0">
                <a:solidFill>
                  <a:schemeClr val="tx1"/>
                </a:solidFill>
              </a:rPr>
              <a:t>을 가짐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4653136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(object)</a:t>
            </a:r>
            <a:r>
              <a:rPr lang="ko-KR" altLang="en-US" dirty="0" smtClean="0">
                <a:solidFill>
                  <a:schemeClr val="tx1"/>
                </a:solidFill>
              </a:rPr>
              <a:t>는 항상 </a:t>
            </a: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en-US" altLang="ko-KR" dirty="0" smtClean="0">
                <a:solidFill>
                  <a:schemeClr val="tx1"/>
                </a:solidFill>
              </a:rPr>
              <a:t>type</a:t>
            </a:r>
            <a:r>
              <a:rPr lang="ko-KR" altLang="en-US" dirty="0" smtClean="0">
                <a:solidFill>
                  <a:schemeClr val="tx1"/>
                </a:solidFill>
              </a:rPr>
              <a:t>을 가짐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5517232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(object)</a:t>
            </a:r>
            <a:r>
              <a:rPr lang="ko-KR" altLang="en-US" dirty="0" smtClean="0">
                <a:solidFill>
                  <a:schemeClr val="tx1"/>
                </a:solidFill>
              </a:rPr>
              <a:t>는 해당 </a:t>
            </a:r>
            <a:r>
              <a:rPr lang="en-US" altLang="ko-KR" dirty="0" smtClean="0">
                <a:solidFill>
                  <a:schemeClr val="tx1"/>
                </a:solidFill>
              </a:rPr>
              <a:t>value</a:t>
            </a:r>
            <a:r>
              <a:rPr lang="ko-KR" altLang="en-US" dirty="0" smtClean="0">
                <a:solidFill>
                  <a:schemeClr val="tx1"/>
                </a:solidFill>
              </a:rPr>
              <a:t>를 가짐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객체의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객체가 생성되면 정체성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값은 변경되지 않는 것이 기본이고 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변경가능할</a:t>
            </a:r>
            <a:r>
              <a:rPr lang="ko-KR" altLang="en-US" dirty="0" smtClean="0"/>
              <a:t> 경우만 값이 </a:t>
            </a:r>
            <a:r>
              <a:rPr lang="ko-KR" altLang="en-US" dirty="0" err="1" smtClean="0"/>
              <a:t>변경가능함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3728" y="2924944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 정체성은 변경되지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3789040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객체의 타입도 변경되지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4653136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객체의 값도 변경되지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5517232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변경가능할</a:t>
            </a:r>
            <a:r>
              <a:rPr lang="ko-KR" altLang="en-US" dirty="0">
                <a:solidFill>
                  <a:schemeClr val="tx1"/>
                </a:solidFill>
              </a:rPr>
              <a:t> 경우만 변경됨</a:t>
            </a:r>
          </a:p>
        </p:txBody>
      </p:sp>
    </p:spTree>
    <p:extLst>
      <p:ext uri="{BB962C8B-B14F-4D97-AF65-F5344CB8AC3E}">
        <p14:creationId xmlns:p14="http://schemas.microsoft.com/office/powerpoint/2010/main" val="915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NoneType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NoneType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NoneType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클래스로 만들어진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이고 이를 기반으로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생성되며 </a:t>
            </a:r>
            <a:r>
              <a:rPr lang="ko-KR" altLang="en-US" dirty="0" err="1" smtClean="0"/>
              <a:t>조건식에서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인식됨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3319"/>
            <a:ext cx="446449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08" y="3723319"/>
            <a:ext cx="2495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5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NotImplementedType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NotImplementedType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NotImplementedType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클래스로 만들어진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이고 이를 기반으로 </a:t>
            </a:r>
            <a:r>
              <a:rPr lang="en-US" altLang="ko-KR" dirty="0" err="1"/>
              <a:t>NotImplemented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생성되며 </a:t>
            </a:r>
            <a:r>
              <a:rPr lang="ko-KR" altLang="en-US" dirty="0" err="1"/>
              <a:t>조건식에서</a:t>
            </a:r>
            <a:r>
              <a:rPr lang="ko-KR" altLang="en-US" dirty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</a:t>
            </a:r>
            <a:r>
              <a:rPr lang="ko-KR" altLang="en-US" dirty="0"/>
              <a:t>인식됨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5208"/>
            <a:ext cx="4968552" cy="253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42185"/>
            <a:ext cx="2924944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Ellipsis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Ellipsis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ellipsis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클래스로 만들어진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이고 이를 기반으로 </a:t>
            </a:r>
            <a:r>
              <a:rPr lang="en-US" altLang="ko-KR" dirty="0" smtClean="0"/>
              <a:t>Ellipsis(…)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생성되며 </a:t>
            </a:r>
            <a:r>
              <a:rPr lang="ko-KR" altLang="en-US" dirty="0" err="1"/>
              <a:t>조건식에서</a:t>
            </a:r>
            <a:r>
              <a:rPr lang="ko-KR" altLang="en-US" dirty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</a:t>
            </a:r>
            <a:r>
              <a:rPr lang="ko-KR" altLang="en-US" dirty="0"/>
              <a:t>인식됨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3647"/>
            <a:ext cx="511256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80284"/>
            <a:ext cx="26860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000" dirty="0"/>
              <a:t>class </a:t>
            </a:r>
            <a:r>
              <a:rPr lang="ko-KR" altLang="en-US" sz="6000" dirty="0"/>
              <a:t>정의가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실행되는 </a:t>
            </a:r>
            <a:r>
              <a:rPr lang="ko-KR" altLang="en-US" sz="6000" dirty="0"/>
              <a:t>순서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Ellipsis :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ellipsis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index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61860"/>
            <a:ext cx="5734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4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Callable type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Callable types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Callable types</a:t>
            </a:r>
            <a:r>
              <a:rPr lang="en-US" altLang="ko-KR" dirty="0" smtClean="0"/>
              <a:t> </a:t>
            </a:r>
            <a:r>
              <a:rPr lang="ko-KR" altLang="en-US" dirty="0"/>
              <a:t>타입 </a:t>
            </a:r>
            <a:r>
              <a:rPr lang="ko-KR" altLang="en-US" dirty="0" smtClean="0"/>
              <a:t>구조이며 호출연산자에 위해 호출이 되어야 하고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__call__</a:t>
            </a:r>
            <a:r>
              <a:rPr lang="ko-KR" altLang="en-US" dirty="0" smtClean="0"/>
              <a:t>이 구현되어 있어야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043608" y="3178997"/>
            <a:ext cx="3600400" cy="3320960"/>
            <a:chOff x="3347864" y="2091744"/>
            <a:chExt cx="1944216" cy="5018256"/>
          </a:xfrm>
        </p:grpSpPr>
        <p:sp>
          <p:nvSpPr>
            <p:cNvPr id="7" name="직사각형 6"/>
            <p:cNvSpPr/>
            <p:nvPr/>
          </p:nvSpPr>
          <p:spPr>
            <a:xfrm>
              <a:off x="3347864" y="2091744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User-defined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7864" y="2736638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Instance methods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47864" y="3381532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47864" y="4026426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Coroutine</a:t>
              </a:r>
              <a:r>
                <a:rPr lang="en-US" altLang="ko-KR" sz="1200" dirty="0">
                  <a:solidFill>
                    <a:schemeClr val="tx1"/>
                  </a:solidFill>
                </a:rPr>
                <a:t>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47864" y="4671320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Built-in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47864" y="5316214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Built-in methods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47864" y="5961108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Classes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47864" y="6606000"/>
              <a:ext cx="1944216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Class Instances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71355"/>
            <a:ext cx="3240360" cy="33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4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en-US" altLang="ko-KR" dirty="0" smtClean="0">
                <a:solidFill>
                  <a:schemeClr val="tx1"/>
                </a:solidFill>
              </a:rPr>
              <a:t>Instances : __call__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class instance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Callable </a:t>
            </a:r>
            <a:r>
              <a:rPr lang="en-US" altLang="ko-KR" dirty="0"/>
              <a:t>types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되려면 내부에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133</a:t>
            </a:fld>
            <a:endParaRPr lang="ko-KR" altLang="en-US"/>
          </a:p>
        </p:txBody>
      </p:sp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3895328" cy="319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0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__get__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의해 만들어졌고 현재 자신의 존재 유무에 대한 점검을 위해 </a:t>
            </a:r>
            <a:r>
              <a:rPr lang="en-US" altLang="ko-KR" dirty="0" smtClean="0"/>
              <a:t>__get__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  <p:pic>
        <p:nvPicPr>
          <p:cNvPr id="434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852936"/>
            <a:ext cx="6562725" cy="37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6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Internal </a:t>
            </a:r>
            <a:r>
              <a:rPr lang="en-US" altLang="ko-KR" dirty="0" smtClean="0"/>
              <a:t>types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Internal types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Internal types </a:t>
            </a:r>
            <a:r>
              <a:rPr lang="ko-KR" altLang="en-US" dirty="0" smtClean="0"/>
              <a:t>타입 구조이며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내부적으로 별도로 관리하는 객체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9672" y="4443433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Internal types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27984" y="3132376"/>
            <a:ext cx="2880320" cy="3176944"/>
            <a:chOff x="4427984" y="3132376"/>
            <a:chExt cx="2880320" cy="2467411"/>
          </a:xfrm>
        </p:grpSpPr>
        <p:sp>
          <p:nvSpPr>
            <p:cNvPr id="7" name="직사각형 6"/>
            <p:cNvSpPr/>
            <p:nvPr/>
          </p:nvSpPr>
          <p:spPr>
            <a:xfrm>
              <a:off x="4427984" y="3132376"/>
              <a:ext cx="288032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Code objects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559151"/>
              <a:ext cx="288032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Frame objects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27984" y="3985926"/>
              <a:ext cx="288032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Traceback</a:t>
              </a:r>
              <a:r>
                <a:rPr lang="en-US" altLang="ko-KR" sz="1200" dirty="0">
                  <a:solidFill>
                    <a:schemeClr val="tx1"/>
                  </a:solidFill>
                </a:rPr>
                <a:t> objects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27984" y="4412702"/>
              <a:ext cx="288032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Slice objects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427984" y="4839477"/>
              <a:ext cx="288032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Static method objects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27984" y="5266252"/>
              <a:ext cx="288032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Class method objects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8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classmethod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staticmethod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클래스와 정적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등록해서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메스드와</a:t>
            </a:r>
            <a:r>
              <a:rPr lang="ko-KR" altLang="en-US" dirty="0" smtClean="0"/>
              <a:t> 다르게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  <p:pic>
        <p:nvPicPr>
          <p:cNvPr id="437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3276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92285" y="3254488"/>
            <a:ext cx="4824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&lt;class 'type'&gt; 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class 'type'&gt; 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class 'method'&gt; 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class 'function'&gt; </a:t>
            </a:r>
            <a:endParaRPr lang="en-US" altLang="ko-KR" sz="1600" dirty="0" smtClean="0"/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's</a:t>
            </a:r>
            <a:r>
              <a:rPr lang="en-US" altLang="ko-KR" sz="1400" dirty="0"/>
              <a:t>': &lt;</a:t>
            </a:r>
            <a:r>
              <a:rPr lang="en-US" altLang="ko-KR" sz="1400" dirty="0" err="1"/>
              <a:t>staticmethod</a:t>
            </a:r>
            <a:r>
              <a:rPr lang="en-US" altLang="ko-KR" sz="1400" dirty="0"/>
              <a:t> object at 0x0000000007A81F60&gt;, </a:t>
            </a:r>
            <a:endParaRPr lang="en-US" altLang="ko-KR" sz="1400" dirty="0" smtClean="0"/>
          </a:p>
          <a:p>
            <a:r>
              <a:rPr lang="en-US" altLang="ko-KR" sz="1400" dirty="0" smtClean="0"/>
              <a:t>'c</a:t>
            </a:r>
            <a:r>
              <a:rPr lang="en-US" altLang="ko-KR" sz="1400" dirty="0"/>
              <a:t>': &lt;</a:t>
            </a:r>
            <a:r>
              <a:rPr lang="en-US" altLang="ko-KR" sz="1400" dirty="0" err="1"/>
              <a:t>classmethod</a:t>
            </a:r>
            <a:r>
              <a:rPr lang="en-US" altLang="ko-KR" sz="1400" dirty="0"/>
              <a:t> object at 0x0000000007A812E8</a:t>
            </a:r>
            <a:r>
              <a:rPr lang="en-US" altLang="ko-KR" sz="1400" dirty="0" smtClean="0"/>
              <a:t>&gt;,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'__module__': '__main</a:t>
            </a:r>
            <a:r>
              <a:rPr lang="en-US" altLang="ko-KR" sz="1400" dirty="0" smtClean="0"/>
              <a:t>__',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'__doc__': None, </a:t>
            </a:r>
            <a:endParaRPr lang="en-US" altLang="ko-KR" sz="1400" dirty="0" smtClean="0"/>
          </a:p>
          <a:p>
            <a:r>
              <a:rPr lang="en-US" altLang="ko-KR" sz="1400" dirty="0" smtClean="0"/>
              <a:t>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 of 'C' objects&gt;, </a:t>
            </a:r>
            <a:endParaRPr lang="en-US" altLang="ko-KR" sz="1400" dirty="0" smtClean="0"/>
          </a:p>
          <a:p>
            <a:r>
              <a:rPr lang="en-US" altLang="ko-KR" sz="1400" dirty="0" smtClean="0"/>
              <a:t>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 of 'C' objects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2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Number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Number</a:t>
            </a:r>
            <a:r>
              <a:rPr lang="en-US" altLang="ko-KR" dirty="0" smtClean="0"/>
              <a:t> </a:t>
            </a:r>
            <a:r>
              <a:rPr lang="ko-KR" altLang="en-US" dirty="0"/>
              <a:t>타입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7704" y="3988296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4048" y="3033016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10742" y="4119827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29404" y="522530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complex</a:t>
            </a:r>
          </a:p>
        </p:txBody>
      </p:sp>
      <p:cxnSp>
        <p:nvCxnSpPr>
          <p:cNvPr id="13" name="꺾인 연결선 12"/>
          <p:cNvCxnSpPr>
            <a:stCxn id="4" idx="3"/>
            <a:endCxn id="9" idx="1"/>
          </p:cNvCxnSpPr>
          <p:nvPr/>
        </p:nvCxnSpPr>
        <p:spPr>
          <a:xfrm flipV="1">
            <a:off x="3851920" y="3303016"/>
            <a:ext cx="1152128" cy="1081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11" idx="1"/>
          </p:cNvCxnSpPr>
          <p:nvPr/>
        </p:nvCxnSpPr>
        <p:spPr>
          <a:xfrm>
            <a:off x="3851920" y="4384340"/>
            <a:ext cx="1177484" cy="1110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3"/>
            <a:endCxn id="10" idx="1"/>
          </p:cNvCxnSpPr>
          <p:nvPr/>
        </p:nvCxnSpPr>
        <p:spPr>
          <a:xfrm>
            <a:off x="3851920" y="4384340"/>
            <a:ext cx="1158822" cy="5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적절한 메타 클래스를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타입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숫자를 체크하려면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모듈을 이용해서 처리하면 수학적인 타입도 체크가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140</a:t>
            </a:fld>
            <a:endParaRPr lang="ko-KR" alt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996952"/>
            <a:ext cx="3456383" cy="358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3744416" cy="380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9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2,8,16 </a:t>
            </a:r>
            <a:r>
              <a:rPr lang="ko-KR" altLang="en-US" dirty="0" smtClean="0"/>
              <a:t>진수 타입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2,8,16 </a:t>
            </a:r>
            <a:r>
              <a:rPr lang="ko-KR" altLang="en-US" dirty="0" smtClean="0"/>
              <a:t>진수도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숫자를 체크하려면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모듈을 이용해서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141</a:t>
            </a:fld>
            <a:endParaRPr lang="ko-KR" altLang="en-US"/>
          </a:p>
        </p:txBody>
      </p:sp>
      <p:pic>
        <p:nvPicPr>
          <p:cNvPr id="438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97290"/>
            <a:ext cx="3295650" cy="27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26023"/>
            <a:ext cx="3744416" cy="29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1409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/>
              <a:t>내장 타입 이용</a:t>
            </a:r>
            <a:endParaRPr lang="ko-KR" altLang="en-US" sz="16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472100" y="31409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 numbers </a:t>
            </a:r>
            <a:r>
              <a:rPr lang="ko-KR" altLang="en-US" sz="1600" b="1" u="sng" dirty="0" smtClean="0"/>
              <a:t>모듈 이용</a:t>
            </a:r>
            <a:endParaRPr lang="ko-KR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8426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Sequence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sequence </a:t>
            </a:r>
            <a:r>
              <a:rPr lang="ko-KR" altLang="en-US" dirty="0"/>
              <a:t>타입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4077072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3240969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19872" y="5085184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utable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12160" y="2573288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18854" y="3284984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tuple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37516" y="3988296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bytes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06684" y="485106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32040" y="558924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bytearray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4" idx="3"/>
            <a:endCxn id="7" idx="1"/>
          </p:cNvCxnSpPr>
          <p:nvPr/>
        </p:nvCxnSpPr>
        <p:spPr>
          <a:xfrm flipV="1">
            <a:off x="2699792" y="3637013"/>
            <a:ext cx="720080" cy="8361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8" idx="1"/>
          </p:cNvCxnSpPr>
          <p:nvPr/>
        </p:nvCxnSpPr>
        <p:spPr>
          <a:xfrm>
            <a:off x="2699792" y="4473116"/>
            <a:ext cx="720080" cy="1008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9" idx="1"/>
          </p:cNvCxnSpPr>
          <p:nvPr/>
        </p:nvCxnSpPr>
        <p:spPr>
          <a:xfrm flipV="1">
            <a:off x="5364088" y="2843288"/>
            <a:ext cx="648072" cy="793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1" idx="1"/>
          </p:cNvCxnSpPr>
          <p:nvPr/>
        </p:nvCxnSpPr>
        <p:spPr>
          <a:xfrm>
            <a:off x="5364088" y="3649713"/>
            <a:ext cx="673428" cy="6085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7" idx="3"/>
          </p:cNvCxnSpPr>
          <p:nvPr/>
        </p:nvCxnSpPr>
        <p:spPr>
          <a:xfrm>
            <a:off x="5364088" y="3637013"/>
            <a:ext cx="64259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12" idx="1"/>
          </p:cNvCxnSpPr>
          <p:nvPr/>
        </p:nvCxnSpPr>
        <p:spPr>
          <a:xfrm flipV="1">
            <a:off x="5364088" y="5121060"/>
            <a:ext cx="642596" cy="360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3"/>
            <a:endCxn id="14" idx="1"/>
          </p:cNvCxnSpPr>
          <p:nvPr/>
        </p:nvCxnSpPr>
        <p:spPr>
          <a:xfrm>
            <a:off x="5364088" y="5481228"/>
            <a:ext cx="667952" cy="37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타입 체크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/>
              <a:t> </a:t>
            </a:r>
            <a:r>
              <a:rPr lang="ko-KR" altLang="en-US" dirty="0" smtClean="0"/>
              <a:t>모듈로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타입에 대한 체크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144</a:t>
            </a:fld>
            <a:endParaRPr lang="ko-KR" altLang="en-US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3501008"/>
            <a:ext cx="5991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타입 체크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/>
              <a:t> </a:t>
            </a:r>
            <a:r>
              <a:rPr lang="ko-KR" altLang="en-US" dirty="0" smtClean="0"/>
              <a:t>모듈로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타입에 대한 체크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145</a:t>
            </a:fld>
            <a:endParaRPr lang="ko-KR" alt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67" y="2852936"/>
            <a:ext cx="5553075" cy="36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0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Mapping/Set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Mapping/set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Mapping/set </a:t>
            </a:r>
            <a:r>
              <a:rPr lang="ko-KR" altLang="en-US" dirty="0" smtClean="0"/>
              <a:t>타입 </a:t>
            </a:r>
            <a:r>
              <a:rPr lang="ko-KR" altLang="en-US" dirty="0"/>
              <a:t>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2844925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Mapping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35696" y="5085184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types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2970339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485106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72000" y="558924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frozenset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8" idx="3"/>
            <a:endCxn id="12" idx="1"/>
          </p:cNvCxnSpPr>
          <p:nvPr/>
        </p:nvCxnSpPr>
        <p:spPr>
          <a:xfrm flipV="1">
            <a:off x="3779912" y="5121060"/>
            <a:ext cx="792088" cy="360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3"/>
            <a:endCxn id="14" idx="1"/>
          </p:cNvCxnSpPr>
          <p:nvPr/>
        </p:nvCxnSpPr>
        <p:spPr>
          <a:xfrm>
            <a:off x="3779912" y="5481228"/>
            <a:ext cx="792088" cy="37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9" idx="1"/>
          </p:cNvCxnSpPr>
          <p:nvPr/>
        </p:nvCxnSpPr>
        <p:spPr>
          <a:xfrm flipV="1">
            <a:off x="3779912" y="3240339"/>
            <a:ext cx="792088" cy="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타입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/>
              <a:t> </a:t>
            </a:r>
            <a:r>
              <a:rPr lang="ko-KR" altLang="en-US" dirty="0" smtClean="0"/>
              <a:t>모듈로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타입에 대한 체크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148</a:t>
            </a:fld>
            <a:endParaRPr lang="ko-KR" altLang="en-US"/>
          </a:p>
        </p:txBody>
      </p:sp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22" y="3456586"/>
            <a:ext cx="5838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set/</a:t>
            </a:r>
            <a:r>
              <a:rPr lang="en-US" altLang="ko-KR" dirty="0" err="1"/>
              <a:t>frozenset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/>
              <a:t> </a:t>
            </a:r>
            <a:r>
              <a:rPr lang="ko-KR" altLang="en-US" dirty="0" smtClean="0"/>
              <a:t>모듈로 </a:t>
            </a:r>
            <a:r>
              <a:rPr lang="en-US" altLang="ko-KR" dirty="0" smtClean="0"/>
              <a:t>set/</a:t>
            </a:r>
            <a:r>
              <a:rPr lang="en-US" altLang="ko-KR" dirty="0" err="1" smtClean="0"/>
              <a:t>frozenset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 대한 체크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149</a:t>
            </a:fld>
            <a:endParaRPr lang="ko-KR" altLang="en-US"/>
          </a:p>
        </p:txBody>
      </p:sp>
      <p:pic>
        <p:nvPicPr>
          <p:cNvPr id="441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857875" cy="362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메타 </a:t>
            </a:r>
            <a:r>
              <a:rPr lang="ko-KR" altLang="en-US" dirty="0"/>
              <a:t>클래스를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상속 클래스와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가 주어지지 않으면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를 사용 함 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25812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400506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클래스는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의해 생성되어야 하지만 </a:t>
            </a:r>
            <a:r>
              <a:rPr lang="ko-KR" altLang="en-US" dirty="0" err="1" smtClean="0"/>
              <a:t>지정한게</a:t>
            </a:r>
            <a:r>
              <a:rPr lang="ko-KR" altLang="en-US" dirty="0" smtClean="0"/>
              <a:t> 없어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클래스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9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/>
              <a:t>5</a:t>
            </a:r>
            <a:r>
              <a:rPr lang="en-US" altLang="ko-KR" sz="9600" dirty="0" smtClean="0"/>
              <a:t>. iterator</a:t>
            </a:r>
            <a:br>
              <a:rPr lang="en-US" altLang="ko-KR" sz="9600" dirty="0" smtClean="0"/>
            </a:br>
            <a:r>
              <a:rPr lang="en-US" altLang="ko-KR" sz="9600" dirty="0" smtClean="0"/>
              <a:t>generator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iterator type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iterator</a:t>
            </a:r>
            <a:r>
              <a:rPr lang="en-US" altLang="ko-KR" dirty="0" smtClean="0"/>
              <a:t> </a:t>
            </a:r>
            <a:r>
              <a:rPr lang="en-US" altLang="ko-KR" dirty="0"/>
              <a:t>types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iterator</a:t>
            </a:r>
            <a:r>
              <a:rPr lang="en-US" altLang="ko-KR" dirty="0" smtClean="0"/>
              <a:t> types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__, __next__</a:t>
            </a:r>
            <a:r>
              <a:rPr lang="ko-KR" altLang="en-US" dirty="0" smtClean="0"/>
              <a:t>가  구현되어 있어야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27784" y="3612724"/>
            <a:ext cx="3600400" cy="1916733"/>
            <a:chOff x="2627784" y="4032547"/>
            <a:chExt cx="3600400" cy="1187085"/>
          </a:xfrm>
        </p:grpSpPr>
        <p:sp>
          <p:nvSpPr>
            <p:cNvPr id="7" name="직사각형 6"/>
            <p:cNvSpPr/>
            <p:nvPr/>
          </p:nvSpPr>
          <p:spPr>
            <a:xfrm>
              <a:off x="2627784" y="403254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Iterator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usered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defined class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27784" y="4459322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Generator expression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27784" y="488609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1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abc.Iterator</a:t>
            </a:r>
            <a:r>
              <a:rPr lang="en-US" altLang="ko-KR" dirty="0" smtClean="0"/>
              <a:t> </a:t>
            </a:r>
            <a:r>
              <a:rPr lang="en-US" altLang="ko-KR" dirty="0"/>
              <a:t>class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반복자에 대한 추상 클래스 구성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314096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(&lt;class 'object'&gt;,) </a:t>
            </a:r>
            <a:endParaRPr lang="en-US" altLang="ko-KR" sz="1200" dirty="0" smtClean="0"/>
          </a:p>
          <a:p>
            <a:r>
              <a:rPr lang="en-US" altLang="ko-KR" sz="1200" dirty="0" smtClean="0"/>
              <a:t>(&lt;</a:t>
            </a:r>
            <a:r>
              <a:rPr lang="en-US" altLang="ko-KR" sz="1200" dirty="0"/>
              <a:t>class '</a:t>
            </a:r>
            <a:r>
              <a:rPr lang="en-US" altLang="ko-KR" sz="1200" dirty="0" err="1"/>
              <a:t>collections.abc.Iterable</a:t>
            </a:r>
            <a:r>
              <a:rPr lang="en-US" altLang="ko-KR" sz="1200" dirty="0"/>
              <a:t>'&gt;,) ['__</a:t>
            </a:r>
            <a:r>
              <a:rPr lang="en-US" altLang="ko-KR" sz="1200" dirty="0" err="1"/>
              <a:t>abstractmethods</a:t>
            </a:r>
            <a:r>
              <a:rPr lang="en-US" altLang="ko-KR" sz="1200" dirty="0"/>
              <a:t>__', '__class__',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'__module__', '__ne__', '__new__', '__next__',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'__slots__',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'_</a:t>
            </a:r>
            <a:r>
              <a:rPr lang="en-US" altLang="ko-KR" sz="1200" dirty="0" err="1"/>
              <a:t>abc_cache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abc_negative_cache_version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abc_registry</a:t>
            </a:r>
            <a:r>
              <a:rPr lang="en-US" altLang="ko-KR" sz="1200" dirty="0"/>
              <a:t>']</a:t>
            </a:r>
            <a:endParaRPr lang="ko-KR" altLang="en-US" dirty="0"/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11175"/>
            <a:ext cx="396044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3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iterator class : </a:t>
            </a:r>
            <a:r>
              <a:rPr lang="ko-KR" altLang="en-US" dirty="0" smtClean="0"/>
              <a:t>사용자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Iterator 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정의하고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154</a:t>
            </a:fld>
            <a:endParaRPr lang="ko-KR" altLang="en-US"/>
          </a:p>
        </p:txBody>
      </p:sp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495925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9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iterator class : </a:t>
            </a:r>
            <a:r>
              <a:rPr lang="ko-KR" altLang="en-US" dirty="0" smtClean="0"/>
              <a:t>실행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Iterator 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정의하고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155</a:t>
            </a:fld>
            <a:endParaRPr lang="ko-KR" altLang="en-US"/>
          </a:p>
        </p:txBody>
      </p:sp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63" y="2420888"/>
            <a:ext cx="5372100" cy="40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5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generator expression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표현식일 경우는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타입으로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156</a:t>
            </a:fld>
            <a:endParaRPr lang="ko-KR" altLang="en-US"/>
          </a:p>
        </p:txBody>
      </p:sp>
      <p:pic>
        <p:nvPicPr>
          <p:cNvPr id="467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2936"/>
            <a:ext cx="8001000" cy="35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6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generator functions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함수일 경우는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타입으로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157</a:t>
            </a:fld>
            <a:endParaRPr lang="ko-KR" altLang="en-US"/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4248471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3"/>
            <a:ext cx="3938693" cy="38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8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Generator type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generator </a:t>
            </a:r>
            <a:r>
              <a:rPr lang="en-US" altLang="ko-KR" dirty="0" smtClean="0"/>
              <a:t> </a:t>
            </a:r>
            <a:r>
              <a:rPr lang="en-US" altLang="ko-KR" dirty="0"/>
              <a:t>types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generator  types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iterator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__, __next__</a:t>
            </a:r>
            <a:r>
              <a:rPr lang="ko-KR" altLang="en-US" dirty="0" smtClean="0"/>
              <a:t>와 </a:t>
            </a:r>
            <a:r>
              <a:rPr lang="en-US" altLang="ko-KR" dirty="0"/>
              <a:t>close, send, throw </a:t>
            </a:r>
            <a:r>
              <a:rPr lang="ko-KR" altLang="en-US" dirty="0" err="1"/>
              <a:t>메소드가</a:t>
            </a:r>
            <a:r>
              <a:rPr lang="ko-KR" altLang="en-US" dirty="0"/>
              <a:t> 추가  </a:t>
            </a:r>
            <a:r>
              <a:rPr lang="ko-KR" altLang="en-US" dirty="0" smtClean="0"/>
              <a:t>구현되어 있어야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27784" y="3861049"/>
            <a:ext cx="3600400" cy="1668412"/>
            <a:chOff x="2627784" y="4459322"/>
            <a:chExt cx="3600400" cy="760310"/>
          </a:xfrm>
        </p:grpSpPr>
        <p:sp>
          <p:nvSpPr>
            <p:cNvPr id="8" name="직사각형 7"/>
            <p:cNvSpPr/>
            <p:nvPr/>
          </p:nvSpPr>
          <p:spPr>
            <a:xfrm>
              <a:off x="2627784" y="4459322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Generator expression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27784" y="488609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8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/>
              <a:t>메타 클래스를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메타클래스를 정의해서 사용하면 사용자 정의 클래스의 메타클래스가 바뀜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3888432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8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abc.Generator</a:t>
            </a:r>
            <a:r>
              <a:rPr lang="en-US" altLang="ko-KR" dirty="0" smtClean="0"/>
              <a:t> class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차이는 </a:t>
            </a:r>
            <a:r>
              <a:rPr lang="en-US" altLang="ko-KR" sz="2800" dirty="0" smtClean="0"/>
              <a:t>close, send, throw </a:t>
            </a:r>
            <a:r>
              <a:rPr lang="ko-KR" altLang="en-US" sz="2800" dirty="0" smtClean="0"/>
              <a:t>등의 </a:t>
            </a:r>
            <a:r>
              <a:rPr lang="ko-KR" altLang="en-US" sz="2800" dirty="0" err="1" smtClean="0"/>
              <a:t>메소드가</a:t>
            </a:r>
            <a:r>
              <a:rPr lang="ko-KR" altLang="en-US" sz="2800" dirty="0" smtClean="0"/>
              <a:t> 추가 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160</a:t>
            </a:fld>
            <a:endParaRPr lang="ko-KR" altLang="en-US"/>
          </a:p>
        </p:txBody>
      </p:sp>
      <p:pic>
        <p:nvPicPr>
          <p:cNvPr id="475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43597"/>
            <a:ext cx="3600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77072"/>
            <a:ext cx="3528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(&lt;class '</a:t>
            </a:r>
            <a:r>
              <a:rPr lang="en-US" altLang="ko-KR" sz="1200" dirty="0" err="1"/>
              <a:t>collections.abc.Iterable</a:t>
            </a:r>
            <a:r>
              <a:rPr lang="en-US" altLang="ko-KR" sz="1200" dirty="0"/>
              <a:t>'&gt;,) ['__</a:t>
            </a:r>
            <a:r>
              <a:rPr lang="en-US" altLang="ko-KR" sz="1200" dirty="0" err="1"/>
              <a:t>abstractmethods</a:t>
            </a:r>
            <a:r>
              <a:rPr lang="en-US" altLang="ko-KR" sz="1200" dirty="0"/>
              <a:t>__', '__class__',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'__module__', '__ne__', '__new__', '__next__',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'__slots__',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'_</a:t>
            </a:r>
            <a:r>
              <a:rPr lang="en-US" altLang="ko-KR" sz="1200" dirty="0" err="1"/>
              <a:t>abc_cache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abc_negative_cache_version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abc_registry</a:t>
            </a:r>
            <a:r>
              <a:rPr lang="en-US" altLang="ko-KR" sz="1200" dirty="0"/>
              <a:t>'] </a:t>
            </a:r>
            <a:endParaRPr lang="ko-KR" altLang="en-US" dirty="0"/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672408" cy="10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71796" y="4149080"/>
            <a:ext cx="3528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(&lt;class '</a:t>
            </a:r>
            <a:r>
              <a:rPr lang="en-US" altLang="ko-KR" sz="1200" dirty="0" err="1"/>
              <a:t>collections.abc.Iterator</a:t>
            </a:r>
            <a:r>
              <a:rPr lang="en-US" altLang="ko-KR" sz="1200" dirty="0"/>
              <a:t>'&gt;,) ['__</a:t>
            </a:r>
            <a:r>
              <a:rPr lang="en-US" altLang="ko-KR" sz="1200" dirty="0" err="1"/>
              <a:t>abstractmethods</a:t>
            </a:r>
            <a:r>
              <a:rPr lang="en-US" altLang="ko-KR" sz="1200" dirty="0"/>
              <a:t>__', '__class__',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'__module__', '__ne__', '__new__', '__next__',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'__slots__',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'_</a:t>
            </a:r>
            <a:r>
              <a:rPr lang="en-US" altLang="ko-KR" sz="1200" dirty="0" err="1"/>
              <a:t>abc_cache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abc_negative_cache_version</a:t>
            </a:r>
            <a:r>
              <a:rPr lang="en-US" altLang="ko-KR" sz="1200" dirty="0"/>
              <a:t>', '_</a:t>
            </a:r>
            <a:r>
              <a:rPr lang="en-US" altLang="ko-KR" sz="1200" dirty="0" err="1"/>
              <a:t>abc_registry</a:t>
            </a:r>
            <a:r>
              <a:rPr lang="en-US" altLang="ko-KR" sz="1200" dirty="0"/>
              <a:t>', 'close', 'send', 'throw']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5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generator expression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표현식일 경우는 </a:t>
            </a:r>
            <a:r>
              <a:rPr lang="en-US" altLang="ko-KR" dirty="0"/>
              <a:t>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161</a:t>
            </a:fld>
            <a:endParaRPr lang="ko-KR" altLang="en-US"/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877175" cy="403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generator functions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함수일 경우는 </a:t>
            </a:r>
            <a:r>
              <a:rPr lang="en-US" altLang="ko-KR" dirty="0"/>
              <a:t>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162</a:t>
            </a:fld>
            <a:endParaRPr lang="ko-KR" altLang="en-US"/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4320479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2708920"/>
            <a:ext cx="3528392" cy="38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7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09877"/>
              </p:ext>
            </p:extLst>
          </p:nvPr>
        </p:nvGraphicFramePr>
        <p:xfrm>
          <a:off x="755576" y="1772816"/>
          <a:ext cx="7848872" cy="1252938"/>
        </p:xfrm>
        <a:graphic>
          <a:graphicData uri="http://schemas.openxmlformats.org/drawingml/2006/table">
            <a:tbl>
              <a:tblPr/>
              <a:tblGrid>
                <a:gridCol w="1364320"/>
                <a:gridCol w="1876040"/>
                <a:gridCol w="2232248"/>
                <a:gridCol w="2376264"/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__await__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Coroutine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generator </a:t>
            </a:r>
            <a:r>
              <a:rPr lang="en-US" altLang="ko-KR" dirty="0" err="1" smtClean="0"/>
              <a:t>vs.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oroutine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Generator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생성이고 </a:t>
            </a:r>
            <a:r>
              <a:rPr lang="en-US" altLang="ko-KR" dirty="0" err="1" smtClean="0"/>
              <a:t>coroutine</a:t>
            </a:r>
            <a:r>
              <a:rPr lang="ko-KR" altLang="en-US" dirty="0" smtClean="0"/>
              <a:t>은 데이터</a:t>
            </a:r>
            <a:r>
              <a:rPr lang="ko-KR" altLang="en-US" dirty="0"/>
              <a:t>의</a:t>
            </a:r>
            <a:r>
              <a:rPr lang="ko-KR" altLang="en-US" dirty="0" smtClean="0"/>
              <a:t> 소비를 처리하므로 </a:t>
            </a:r>
            <a:r>
              <a:rPr lang="en-US" altLang="ko-KR" dirty="0" smtClean="0"/>
              <a:t>send</a:t>
            </a:r>
            <a:r>
              <a:rPr lang="ko-KR" altLang="en-US" dirty="0" smtClean="0"/>
              <a:t>로 데이터를 전달해야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165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33051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2695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: send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변수에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를 할당할 경우 이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함수에 값을 </a:t>
            </a:r>
            <a:r>
              <a:rPr lang="en-US" altLang="ko-KR" dirty="0" smtClean="0"/>
              <a:t>send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전달해서 처리</a:t>
            </a:r>
            <a:endParaRPr lang="ko-KR" alt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3333353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429309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Yield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생성되기전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send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전달해서 값을 조정할 수 있음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연계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Generator </a:t>
            </a:r>
            <a:r>
              <a:rPr lang="ko-KR" altLang="en-US" dirty="0" smtClean="0"/>
              <a:t>함수간 정보 전달을 위해서는 </a:t>
            </a:r>
            <a:r>
              <a:rPr lang="en-US" altLang="ko-KR" dirty="0" smtClean="0"/>
              <a:t>send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167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3991"/>
            <a:ext cx="3744416" cy="37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13991"/>
            <a:ext cx="3736082" cy="39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클래스 </a:t>
            </a:r>
            <a:r>
              <a:rPr lang="en-US" altLang="ko-KR" dirty="0"/>
              <a:t>namespace</a:t>
            </a:r>
            <a:r>
              <a:rPr lang="ko-KR" altLang="en-US" dirty="0"/>
              <a:t>를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type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Once </a:t>
            </a:r>
            <a:r>
              <a:rPr lang="en-US" altLang="ko-KR" dirty="0"/>
              <a:t>the appropriate </a:t>
            </a:r>
            <a:r>
              <a:rPr lang="en-US" altLang="ko-KR" dirty="0" err="1"/>
              <a:t>metaclass</a:t>
            </a:r>
            <a:r>
              <a:rPr lang="en-US" altLang="ko-KR" dirty="0"/>
              <a:t> has been identified, then the class namespace is prepared.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3564903"/>
            <a:ext cx="367240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>
                <a:solidFill>
                  <a:schemeClr val="tx1"/>
                </a:solidFill>
              </a:rPr>
              <a:t>prepare</a:t>
            </a:r>
            <a:r>
              <a:rPr lang="en-US" altLang="ko-KR" dirty="0" smtClean="0">
                <a:solidFill>
                  <a:schemeClr val="tx1"/>
                </a:solidFill>
              </a:rPr>
              <a:t>__(‘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552733"/>
            <a:ext cx="4104456" cy="246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0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type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 내의 </a:t>
            </a:r>
            <a:r>
              <a:rPr lang="en-US" altLang="ko-KR" dirty="0" smtClean="0"/>
              <a:t>__prepare__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결과로 받음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939608" cy="5112568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 smtClean="0"/>
              <a:t>1</a:t>
            </a:r>
            <a:r>
              <a:rPr lang="en-US" altLang="ko-KR" sz="4000" dirty="0"/>
              <a:t>. </a:t>
            </a:r>
            <a:r>
              <a:rPr lang="en-US" altLang="ko-KR" sz="4000" dirty="0" smtClean="0"/>
              <a:t> </a:t>
            </a:r>
            <a:r>
              <a:rPr lang="ko-KR" altLang="en-US" sz="4000" dirty="0"/>
              <a:t>메타 </a:t>
            </a:r>
            <a:r>
              <a:rPr lang="ko-KR" altLang="en-US" sz="4000" dirty="0" smtClean="0"/>
              <a:t>클래스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2. </a:t>
            </a:r>
            <a:r>
              <a:rPr lang="ko-KR" altLang="en-US" sz="4000" dirty="0" smtClean="0"/>
              <a:t>추상 메타 클래스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>3. </a:t>
            </a:r>
            <a:r>
              <a:rPr lang="ko-KR" altLang="en-US" sz="4000" dirty="0"/>
              <a:t>데이터 </a:t>
            </a:r>
            <a:r>
              <a:rPr lang="ko-KR" altLang="en-US" sz="4000" dirty="0" smtClean="0"/>
              <a:t>타입</a:t>
            </a:r>
            <a:r>
              <a:rPr lang="en-US" altLang="ko-KR" sz="4000" dirty="0" smtClean="0"/>
              <a:t> ABC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Metaclass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를 사용할 경우는 별도의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처리가 필요  </a:t>
            </a:r>
            <a:r>
              <a:rPr lang="en-US" altLang="ko-KR" dirty="0" err="1" smtClean="0"/>
              <a:t>classmethod</a:t>
            </a:r>
            <a:r>
              <a:rPr lang="ko-KR" altLang="en-US" dirty="0" smtClean="0"/>
              <a:t>이므로 꼭 명기해야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3645024"/>
            <a:ext cx="7200800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namespace = </a:t>
            </a:r>
            <a:r>
              <a:rPr lang="en-US" altLang="ko-KR" dirty="0" err="1">
                <a:solidFill>
                  <a:schemeClr val="tx1"/>
                </a:solidFill>
              </a:rPr>
              <a:t>metaclass</a:t>
            </a:r>
            <a:r>
              <a:rPr lang="en-US" altLang="ko-KR" dirty="0">
                <a:solidFill>
                  <a:schemeClr val="tx1"/>
                </a:solidFill>
              </a:rPr>
              <a:t>.__prepare__(name, bases, **</a:t>
            </a:r>
            <a:r>
              <a:rPr lang="en-US" altLang="ko-KR" dirty="0" err="1">
                <a:solidFill>
                  <a:schemeClr val="tx1"/>
                </a:solidFill>
              </a:rPr>
              <a:t>kwds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88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실제 클래스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body</a:t>
            </a:r>
            <a:r>
              <a:rPr lang="ko-KR" altLang="en-US" dirty="0"/>
              <a:t>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클래스 내부는 자동으로 실행된다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실행되는 예시는 </a:t>
            </a:r>
            <a:r>
              <a:rPr lang="en-US" altLang="ko-KR" dirty="0" smtClean="0"/>
              <a:t>exec(body</a:t>
            </a:r>
            <a:r>
              <a:rPr lang="en-US" altLang="ko-KR" dirty="0"/>
              <a:t>, </a:t>
            </a:r>
            <a:r>
              <a:rPr lang="en-US" altLang="ko-KR" dirty="0" err="1"/>
              <a:t>globals</a:t>
            </a:r>
            <a:r>
              <a:rPr lang="en-US" altLang="ko-KR" dirty="0"/>
              <a:t>(), namespace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처럼 처리됨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ko-KR" altLang="en-US" dirty="0" smtClean="0"/>
              <a:t>만듦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7854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Once the class namespace has been populated by executing the class body</a:t>
            </a:r>
            <a:r>
              <a:rPr lang="en-US" altLang="ko-KR" dirty="0" smtClean="0"/>
              <a:t>,</a:t>
            </a:r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the class object is created by </a:t>
            </a:r>
            <a:r>
              <a:rPr lang="en-US" altLang="ko-KR" dirty="0" smtClean="0"/>
              <a:t>calling  </a:t>
            </a:r>
            <a:r>
              <a:rPr lang="en-US" altLang="ko-KR" dirty="0" err="1" smtClean="0"/>
              <a:t>metaclass</a:t>
            </a:r>
            <a:r>
              <a:rPr lang="en-US" altLang="ko-KR" dirty="0" smtClean="0"/>
              <a:t>(name</a:t>
            </a:r>
            <a:r>
              <a:rPr lang="en-US" altLang="ko-KR" dirty="0"/>
              <a:t>, bases, namespace, **</a:t>
            </a:r>
            <a:r>
              <a:rPr lang="en-US" altLang="ko-KR" dirty="0" err="1"/>
              <a:t>kwds</a:t>
            </a:r>
            <a:r>
              <a:rPr lang="en-US" altLang="ko-KR" dirty="0"/>
              <a:t>)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사용자 정의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en-US" altLang="ko-KR" sz="6700" dirty="0" smtClean="0"/>
              <a:t>meta class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메타클래스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클래스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을 상속받는 </a:t>
            </a:r>
            <a:r>
              <a:rPr lang="en-US" altLang="ko-KR" dirty="0" smtClean="0"/>
              <a:t>Meta</a:t>
            </a:r>
            <a:r>
              <a:rPr lang="ko-KR" altLang="en-US" dirty="0" smtClean="0"/>
              <a:t>라는 클래스를 생성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type.__new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새로운 클래스 생성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1531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7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Meta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할당하고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클래스 정의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996952"/>
            <a:ext cx="57340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1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7736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타입은 </a:t>
            </a:r>
            <a:r>
              <a:rPr lang="en-US" altLang="ko-KR" dirty="0" smtClean="0"/>
              <a:t>Meta</a:t>
            </a:r>
            <a:r>
              <a:rPr lang="ko-KR" altLang="en-US" dirty="0" smtClean="0"/>
              <a:t>가 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클래스 내부와 메타클래스에서 정의한 것들로 구성됨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8610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 appropriate </a:t>
            </a:r>
            <a:r>
              <a:rPr lang="en-US" altLang="ko-KR" sz="1400" dirty="0" err="1"/>
              <a:t>metaclass</a:t>
            </a:r>
            <a:r>
              <a:rPr lang="en-US" altLang="ko-KR" sz="1400" dirty="0"/>
              <a:t> is determined ==&gt; 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class '__</a:t>
            </a:r>
            <a:r>
              <a:rPr lang="en-US" altLang="ko-KR" sz="1400" dirty="0" err="1"/>
              <a:t>main__.Meta</a:t>
            </a:r>
            <a:r>
              <a:rPr lang="en-US" altLang="ko-KR" sz="1400" dirty="0"/>
              <a:t>'&gt;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the </a:t>
            </a:r>
            <a:r>
              <a:rPr lang="en-US" altLang="ko-KR" sz="1400" dirty="0"/>
              <a:t>class namespace is prepared ===&gt; </a:t>
            </a:r>
            <a:endParaRPr lang="en-US" altLang="ko-KR" sz="1400" dirty="0" smtClean="0"/>
          </a:p>
          <a:p>
            <a:r>
              <a:rPr lang="en-US" altLang="ko-KR" sz="1400" dirty="0" smtClean="0"/>
              <a:t>{'__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__': &lt;function A.__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at 0x00000000055BB158&gt;, '__doc__': None, 'four': &lt;function </a:t>
            </a:r>
            <a:r>
              <a:rPr lang="en-US" altLang="ko-KR" sz="1400" dirty="0" err="1"/>
              <a:t>A.four</a:t>
            </a:r>
            <a:r>
              <a:rPr lang="en-US" altLang="ko-KR" sz="1400" dirty="0"/>
              <a:t> at 0x00000000050A3D90&gt;,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 of 'A' objects&gt;, ' 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': '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', 'two': &lt;function </a:t>
            </a:r>
            <a:r>
              <a:rPr lang="en-US" altLang="ko-KR" sz="1400" dirty="0" err="1"/>
              <a:t>A.two</a:t>
            </a:r>
            <a:r>
              <a:rPr lang="en-US" altLang="ko-KR" sz="1400" dirty="0"/>
              <a:t> at 0x00000000055BB0D0&gt;,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 of 'A' objects&gt;, '__module__': '__main__', 'three': &lt;function </a:t>
            </a:r>
            <a:r>
              <a:rPr lang="en-US" altLang="ko-KR" sz="1400" dirty="0" err="1"/>
              <a:t>A.three</a:t>
            </a:r>
            <a:r>
              <a:rPr lang="en-US" altLang="ko-KR" sz="1400" dirty="0"/>
              <a:t> at 0x00000000055BBD08&gt;, 'one': &lt;function A.one at 0x00000000055BB048&gt;}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39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1. </a:t>
            </a:r>
            <a:r>
              <a:rPr lang="ko-KR" altLang="en-US" sz="9600" dirty="0" smtClean="0"/>
              <a:t>메타 클래스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000" dirty="0" smtClean="0"/>
              <a:t>타입 체크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타입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문자열과 정수 타입 클래스가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클래스로 만들어지므로 이에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53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52" y="3861048"/>
            <a:ext cx="3981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8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Class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Object Class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01008"/>
            <a:ext cx="4381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1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 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51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3848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</a:t>
            </a:r>
            <a:r>
              <a:rPr lang="en-US" altLang="ko-KR" dirty="0" smtClean="0"/>
              <a:t>Meta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smtClean="0"/>
              <a:t>Meta Class </a:t>
            </a:r>
            <a:r>
              <a:rPr lang="ko-KR" altLang="en-US" dirty="0" smtClean="0"/>
              <a:t>정의 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54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39243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2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2. </a:t>
            </a:r>
            <a:r>
              <a:rPr lang="ko-KR" altLang="en-US" sz="9600" dirty="0" smtClean="0"/>
              <a:t>추상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메타클래스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 메타클래스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추상메타클래스란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추상클래스로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로 메타클래스를 만들고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45115" y="3761975"/>
            <a:ext cx="7704856" cy="1760458"/>
            <a:chOff x="-1692696" y="3396734"/>
            <a:chExt cx="9937104" cy="1760458"/>
          </a:xfrm>
        </p:grpSpPr>
        <p:sp>
          <p:nvSpPr>
            <p:cNvPr id="5" name="직사각형 4"/>
            <p:cNvSpPr/>
            <p:nvPr/>
          </p:nvSpPr>
          <p:spPr>
            <a:xfrm>
              <a:off x="899592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구현클래</a:t>
              </a:r>
              <a:r>
                <a:rPr lang="ko-KR" altLang="en-US" sz="1600" dirty="0">
                  <a:solidFill>
                    <a:schemeClr val="tx1"/>
                  </a:solidFill>
                </a:rPr>
                <a:t>스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19872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추상클래스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12160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추상메타클래스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오른쪽으로 구부러진 화살표 5"/>
            <p:cNvSpPr/>
            <p:nvPr/>
          </p:nvSpPr>
          <p:spPr>
            <a:xfrm rot="5400000">
              <a:off x="499556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오른쪽으로 구부러진 화살표 9"/>
            <p:cNvSpPr/>
            <p:nvPr/>
          </p:nvSpPr>
          <p:spPr>
            <a:xfrm rot="5400000">
              <a:off x="5504112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13904" y="3429000"/>
              <a:ext cx="2129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Instance of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056" y="3429000"/>
              <a:ext cx="185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Instance of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692696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인스턴스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오른쪽으로 구부러진 화살표 13"/>
            <p:cNvSpPr/>
            <p:nvPr/>
          </p:nvSpPr>
          <p:spPr>
            <a:xfrm rot="5400000">
              <a:off x="2983832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777" y="3396734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상속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추상메타클래스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를 추상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상속받아 구현된 메타클래스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59817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000" dirty="0" smtClean="0"/>
              <a:t>메타클래스</a:t>
            </a:r>
            <a:r>
              <a:rPr lang="en-US" altLang="ko-KR" sz="6700" dirty="0"/>
              <a:t> </a:t>
            </a:r>
            <a:r>
              <a:rPr lang="ko-KR" altLang="en-US" sz="6700" dirty="0" smtClean="0"/>
              <a:t>이해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 추상클래스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추상 클래스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</a:t>
            </a:r>
            <a:r>
              <a:rPr lang="ko-KR" altLang="en-US" dirty="0" smtClean="0"/>
              <a:t>를 추상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만들어져 있어 이를 상속하면 추상클래스로 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3528392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0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</a:t>
            </a:r>
            <a:r>
              <a:rPr lang="ko-KR" altLang="en-US" dirty="0" smtClean="0"/>
              <a:t>를 상속한 추상클래스에 </a:t>
            </a:r>
            <a:r>
              <a:rPr lang="ko-KR" altLang="en-US" dirty="0" err="1" smtClean="0"/>
              <a:t>추상화메소드는</a:t>
            </a:r>
            <a:r>
              <a:rPr lang="ko-KR" altLang="en-US" dirty="0" smtClean="0"/>
              <a:t> 반드시 구현클래스에서 정의해서 사용해야 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968552" cy="381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7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추상클래스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추상 클래스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를 추상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할당하고 </a:t>
            </a:r>
            <a:r>
              <a:rPr lang="en-US" altLang="ko-KR" dirty="0" err="1" smtClean="0"/>
              <a:t>MyABC</a:t>
            </a:r>
            <a:r>
              <a:rPr lang="ko-KR" altLang="en-US" dirty="0" smtClean="0"/>
              <a:t>라는 클래스 정의하고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MyABC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896544" cy="325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추상클래스 등록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클래스로 등록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를 추상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할당하고 </a:t>
            </a:r>
            <a:r>
              <a:rPr lang="en-US" altLang="ko-KR" dirty="0" err="1" smtClean="0"/>
              <a:t>MyABC</a:t>
            </a:r>
            <a:r>
              <a:rPr lang="ko-KR" altLang="en-US" dirty="0" smtClean="0"/>
              <a:t>라는 클래스정의하고 </a:t>
            </a:r>
            <a:r>
              <a:rPr lang="en-US" altLang="ko-KR" dirty="0" smtClean="0"/>
              <a:t>register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등록해서 추상클래스로 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4536504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추상클래스 등록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상속클래스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추상클래스와 상속 클래스 정의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39" y="3068960"/>
            <a:ext cx="5343525" cy="30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상속클래스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구현클래스에 추상클래스의 </a:t>
            </a:r>
            <a:r>
              <a:rPr lang="en-US" altLang="ko-KR" dirty="0" smtClean="0"/>
              <a:t>register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이용해서 추상클래스로 등록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80928"/>
            <a:ext cx="4991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Meta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추상메소드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모듈에서는 </a:t>
            </a:r>
            <a:r>
              <a:rPr lang="en-US" altLang="ko-KR" dirty="0" err="1" smtClean="0"/>
              <a:t>abstractmethod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abstractclassmethod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abstractstaticmethod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abstractproperty</a:t>
            </a:r>
            <a:r>
              <a:rPr lang="ko-KR" altLang="en-US" dirty="0" smtClean="0"/>
              <a:t>를 지정할 수 있음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7"/>
            <a:ext cx="4248471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정의는 </a:t>
            </a:r>
            <a:r>
              <a:rPr lang="en-US" altLang="ko-KR" dirty="0" smtClean="0"/>
              <a:t>decorator</a:t>
            </a:r>
            <a:r>
              <a:rPr lang="ko-KR" altLang="en-US" dirty="0" smtClean="0"/>
              <a:t>를 이용해서 정의함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1680" y="3212976"/>
            <a:ext cx="554461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 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(self,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dirty="0" smtClean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abstractclassmethod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cls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abstractstaticmethod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abstractmethod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추상클래스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</a:t>
            </a:r>
            <a:r>
              <a:rPr lang="en-US" altLang="ko-KR" dirty="0" err="1" smtClean="0"/>
              <a:t>abstractmethod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instance method</a:t>
            </a:r>
            <a:r>
              <a:rPr lang="ko-KR" altLang="en-US" dirty="0" smtClean="0"/>
              <a:t>에 대해 지정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212976"/>
            <a:ext cx="5686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추상클래스 상속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모듈에서는 </a:t>
            </a:r>
            <a:r>
              <a:rPr lang="en-US" altLang="ko-KR" dirty="0" err="1" smtClean="0"/>
              <a:t>abstractmethod</a:t>
            </a:r>
            <a:r>
              <a:rPr lang="ko-KR" altLang="en-US" dirty="0" smtClean="0"/>
              <a:t>로 지정한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인스턴스메소드로</a:t>
            </a:r>
            <a:r>
              <a:rPr lang="ko-KR" altLang="en-US" dirty="0" smtClean="0"/>
              <a:t> 구현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3" y="2636912"/>
            <a:ext cx="52197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6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 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</a:t>
            </a:r>
            <a:r>
              <a:rPr lang="en-US" altLang="ko-KR" dirty="0" err="1" smtClean="0"/>
              <a:t>abstractclassmethod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abstractstaticmethod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정의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356992"/>
            <a:ext cx="3895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구현메소드</a:t>
            </a:r>
            <a:r>
              <a:rPr lang="ko-KR" altLang="en-US" dirty="0" smtClean="0"/>
              <a:t>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실제 구현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39" y="2996952"/>
            <a:ext cx="5038725" cy="341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추상프로퍼티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메타클래스란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모든 클래스는 메타클래스에 의해 만들어진다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내장 메타클래스는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제공되면 이를 상속받아 새로운 메타클래스를 만들 수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160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메타클래스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으로 구부러진 화살표 5"/>
          <p:cNvSpPr/>
          <p:nvPr/>
        </p:nvSpPr>
        <p:spPr>
          <a:xfrm rot="5400000">
            <a:off x="298383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 rot="5400000">
            <a:off x="550411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05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4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정의는 </a:t>
            </a:r>
            <a:r>
              <a:rPr lang="en-US" altLang="ko-KR" dirty="0" smtClean="0"/>
              <a:t>decorator</a:t>
            </a:r>
            <a:r>
              <a:rPr lang="ko-KR" altLang="en-US" dirty="0" smtClean="0"/>
              <a:t>를 이용해서 정의함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0260" y="2780928"/>
            <a:ext cx="554461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 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abstractproperty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(self,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dirty="0" smtClean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abstractproperty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추상클래스에 </a:t>
            </a:r>
            <a:r>
              <a:rPr lang="en-US" altLang="ko-KR" dirty="0" err="1" smtClean="0"/>
              <a:t>abstractproperty</a:t>
            </a:r>
            <a:r>
              <a:rPr lang="ko-KR" altLang="en-US" dirty="0" smtClean="0"/>
              <a:t>를 정의하고 </a:t>
            </a:r>
            <a:r>
              <a:rPr lang="ko-KR" altLang="en-US" dirty="0" err="1" smtClean="0"/>
              <a:t>구현메소드에서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4686300" cy="409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Abstractmethod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추상클래스에 </a:t>
            </a:r>
            <a:r>
              <a:rPr lang="en-US" altLang="ko-KR" dirty="0" err="1" smtClean="0"/>
              <a:t>abstractmethod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처리시에는 상속된 클래스의 </a:t>
            </a:r>
            <a:r>
              <a:rPr lang="ko-KR" altLang="en-US" dirty="0" err="1" smtClean="0"/>
              <a:t>프로퍼티도</a:t>
            </a:r>
            <a:r>
              <a:rPr lang="ko-KR" altLang="en-US" dirty="0" smtClean="0"/>
              <a:t> 동일해야 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760640" cy="368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/>
              <a:t>3</a:t>
            </a:r>
            <a:r>
              <a:rPr lang="en-US" altLang="ko-KR" sz="9600" dirty="0" smtClean="0"/>
              <a:t>. </a:t>
            </a:r>
            <a:r>
              <a:rPr lang="ko-KR" altLang="en-US" sz="9600" dirty="0" smtClean="0"/>
              <a:t>데이터 타입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ABC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smtClean="0"/>
              <a:t>Number </a:t>
            </a:r>
            <a:r>
              <a:rPr lang="ko-KR" altLang="en-US" sz="6700" dirty="0" smtClean="0"/>
              <a:t>구조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Number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numbers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numbers </a:t>
            </a:r>
            <a:r>
              <a:rPr lang="ko-KR" altLang="en-US" dirty="0" smtClean="0"/>
              <a:t>모듈은 숫자 타입에 대한 추상클래스를 가진 모듈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3356992"/>
            <a:ext cx="2790825" cy="115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94116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</a:t>
            </a:r>
            <a:r>
              <a:rPr lang="en-US" altLang="ko-KR" dirty="0" err="1"/>
              <a:t>ABCMeta</a:t>
            </a:r>
            <a:r>
              <a:rPr lang="en-US" altLang="ko-KR" dirty="0"/>
              <a:t>', 'Complex', 'Integral', 'Number', 'Rational', 'Real', '__all__', '__</a:t>
            </a:r>
            <a:r>
              <a:rPr lang="en-US" altLang="ko-KR" dirty="0" err="1"/>
              <a:t>builtins</a:t>
            </a:r>
            <a:r>
              <a:rPr lang="en-US" altLang="ko-KR" dirty="0"/>
              <a:t>__', '__cached__', '__doc__', '__file__', '__loader__', '__name__', '__package__', '__spec__', '</a:t>
            </a:r>
            <a:r>
              <a:rPr lang="en-US" altLang="ko-KR" dirty="0" err="1"/>
              <a:t>abstractmethod</a:t>
            </a:r>
            <a:r>
              <a:rPr lang="en-US" altLang="ko-KR" dirty="0"/>
              <a:t>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numbers </a:t>
            </a:r>
            <a:r>
              <a:rPr lang="ko-KR" altLang="en-US" dirty="0" smtClean="0"/>
              <a:t>내 클래스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numbers </a:t>
            </a:r>
            <a:r>
              <a:rPr lang="ko-KR" altLang="en-US" dirty="0" smtClean="0"/>
              <a:t>모듈은 숫자 타입에 대한 상속관계를 확인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3876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Number check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en-US" altLang="ko-KR" dirty="0" err="1" smtClean="0"/>
              <a:t>issubclass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내장 숫자타입에 대해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모듈의 추상타입간의 관계를 표시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49053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1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922" y="3549994"/>
            <a:ext cx="598170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type(‘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,namespace)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en-US" altLang="ko-KR" dirty="0" err="1" smtClean="0"/>
              <a:t>isinstance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내장 숫자타입의</a:t>
            </a:r>
            <a:r>
              <a:rPr lang="en-US" altLang="ko-KR" dirty="0" smtClean="0"/>
              <a:t> instance</a:t>
            </a:r>
            <a:r>
              <a:rPr lang="ko-KR" altLang="en-US" dirty="0" smtClean="0"/>
              <a:t>가 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모듈의 추상타입이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여부를 표시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4657725" cy="36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err="1" smtClean="0"/>
              <a:t>collections.ABC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데이터 구조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collection</a:t>
            </a:r>
            <a:r>
              <a:rPr lang="ko-KR" altLang="en-US" dirty="0" smtClean="0"/>
              <a:t> 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ko-KR" altLang="en-US" dirty="0" smtClean="0"/>
              <a:t>모듈은 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, set</a:t>
            </a:r>
            <a:r>
              <a:rPr lang="ko-KR" altLang="en-US" dirty="0" smtClean="0"/>
              <a:t> 타입에 대한 추상클래스를 가진 모듈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94116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</a:t>
            </a:r>
            <a:r>
              <a:rPr lang="en-US" altLang="ko-KR" dirty="0" err="1"/>
              <a:t>AsyncIterable</a:t>
            </a:r>
            <a:r>
              <a:rPr lang="en-US" altLang="ko-KR" dirty="0"/>
              <a:t>', '</a:t>
            </a:r>
            <a:r>
              <a:rPr lang="en-US" altLang="ko-KR" dirty="0" err="1"/>
              <a:t>AsyncIterator</a:t>
            </a:r>
            <a:r>
              <a:rPr lang="en-US" altLang="ko-KR" dirty="0"/>
              <a:t>', '</a:t>
            </a:r>
            <a:r>
              <a:rPr lang="en-US" altLang="ko-KR" dirty="0" err="1"/>
              <a:t>Awaitable</a:t>
            </a:r>
            <a:r>
              <a:rPr lang="en-US" altLang="ko-KR" dirty="0"/>
              <a:t>', '</a:t>
            </a:r>
            <a:r>
              <a:rPr lang="en-US" altLang="ko-KR" dirty="0" err="1"/>
              <a:t>ByteString</a:t>
            </a:r>
            <a:r>
              <a:rPr lang="en-US" altLang="ko-KR" dirty="0"/>
              <a:t>', 'Callable', 'Container', '</a:t>
            </a:r>
            <a:r>
              <a:rPr lang="en-US" altLang="ko-KR" dirty="0" err="1"/>
              <a:t>Coroutine</a:t>
            </a:r>
            <a:r>
              <a:rPr lang="en-US" altLang="ko-KR" dirty="0"/>
              <a:t>', 'Generator', '</a:t>
            </a:r>
            <a:r>
              <a:rPr lang="en-US" altLang="ko-KR" dirty="0" err="1"/>
              <a:t>Hashable</a:t>
            </a:r>
            <a:r>
              <a:rPr lang="en-US" altLang="ko-KR" dirty="0"/>
              <a:t>', '</a:t>
            </a:r>
            <a:r>
              <a:rPr lang="en-US" altLang="ko-KR" dirty="0" err="1"/>
              <a:t>ItemsView</a:t>
            </a:r>
            <a:r>
              <a:rPr lang="en-US" altLang="ko-KR" dirty="0"/>
              <a:t>', '</a:t>
            </a:r>
            <a:r>
              <a:rPr lang="en-US" altLang="ko-KR" dirty="0" err="1"/>
              <a:t>Iterable</a:t>
            </a:r>
            <a:r>
              <a:rPr lang="en-US" altLang="ko-KR" dirty="0"/>
              <a:t>', 'Iterator', '</a:t>
            </a:r>
            <a:r>
              <a:rPr lang="en-US" altLang="ko-KR" dirty="0" err="1"/>
              <a:t>KeysView</a:t>
            </a:r>
            <a:r>
              <a:rPr lang="en-US" altLang="ko-KR" dirty="0"/>
              <a:t>', 'Mapping', '</a:t>
            </a:r>
            <a:r>
              <a:rPr lang="en-US" altLang="ko-KR" dirty="0" err="1"/>
              <a:t>MappingView</a:t>
            </a:r>
            <a:r>
              <a:rPr lang="en-US" altLang="ko-KR" dirty="0"/>
              <a:t>', '</a:t>
            </a:r>
            <a:r>
              <a:rPr lang="en-US" altLang="ko-KR" dirty="0" err="1"/>
              <a:t>MutableMapping</a:t>
            </a:r>
            <a:r>
              <a:rPr lang="en-US" altLang="ko-KR" dirty="0"/>
              <a:t>', '</a:t>
            </a:r>
            <a:r>
              <a:rPr lang="en-US" altLang="ko-KR" dirty="0" err="1"/>
              <a:t>MutableSequence</a:t>
            </a:r>
            <a:r>
              <a:rPr lang="en-US" altLang="ko-KR" dirty="0"/>
              <a:t>', '</a:t>
            </a:r>
            <a:r>
              <a:rPr lang="en-US" altLang="ko-KR" dirty="0" err="1"/>
              <a:t>MutableSet</a:t>
            </a:r>
            <a:r>
              <a:rPr lang="en-US" altLang="ko-KR" dirty="0"/>
              <a:t>', 'Sequence', 'Set', 'Sized', '</a:t>
            </a:r>
            <a:r>
              <a:rPr lang="en-US" altLang="ko-KR" dirty="0" err="1"/>
              <a:t>ValuesView</a:t>
            </a:r>
            <a:r>
              <a:rPr lang="en-US" altLang="ko-KR" dirty="0" smtClean="0"/>
              <a:t>', …]</a:t>
            </a:r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84984"/>
            <a:ext cx="273367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6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 smtClean="0"/>
              <a:t>class diagram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5527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120" y="62373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Fluent python </a:t>
            </a:r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445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85613"/>
              </p:ext>
            </p:extLst>
          </p:nvPr>
        </p:nvGraphicFramePr>
        <p:xfrm>
          <a:off x="755576" y="1772816"/>
          <a:ext cx="7848872" cy="4464493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  <a:gridCol w="2016224"/>
                <a:gridCol w="2880320"/>
              </a:tblGrid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Hashable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__hash__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Generator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r>
                        <a:rPr lang="en-US" sz="1200" dirty="0">
                          <a:effectLst/>
                        </a:rPr>
                        <a:t>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1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__reversed__,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index</a:t>
                      </a:r>
                      <a:r>
                        <a:rPr lang="en-US" sz="1200" dirty="0">
                          <a:effectLst/>
                        </a:rPr>
                        <a:t>, and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49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insert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 smtClean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append</a:t>
                      </a:r>
                      <a:r>
                        <a:rPr lang="en-US" sz="1200" dirty="0">
                          <a:effectLst/>
                        </a:rPr>
                        <a:t>, reverse, extend,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6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47426"/>
              </p:ext>
            </p:extLst>
          </p:nvPr>
        </p:nvGraphicFramePr>
        <p:xfrm>
          <a:off x="755576" y="1772816"/>
          <a:ext cx="7848872" cy="4725060"/>
        </p:xfrm>
        <a:graphic>
          <a:graphicData uri="http://schemas.openxmlformats.org/drawingml/2006/table">
            <a:tbl>
              <a:tblPr/>
              <a:tblGrid>
                <a:gridCol w="1364320"/>
                <a:gridCol w="1732024"/>
                <a:gridCol w="1800200"/>
                <a:gridCol w="2952328"/>
              </a:tblGrid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le__, __</a:t>
                      </a:r>
                      <a:r>
                        <a:rPr lang="en-US" sz="1200" dirty="0" err="1">
                          <a:effectLst/>
                        </a:rPr>
                        <a:t>lt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 __ne__,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ge</a:t>
                      </a:r>
                      <a:r>
                        <a:rPr lang="en-US" sz="1200" dirty="0">
                          <a:effectLst/>
                        </a:rPr>
                        <a:t>__, __and__,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or__,__sub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xor</a:t>
                      </a:r>
                      <a:r>
                        <a:rPr lang="en-US" sz="1200" dirty="0">
                          <a:effectLst/>
                        </a:rPr>
                        <a:t>__,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isdisjoint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add,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discard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 </a:t>
                      </a:r>
                      <a:r>
                        <a:rPr lang="en-US" sz="1200" dirty="0">
                          <a:effectLst/>
                        </a:rPr>
                        <a:t>and clear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 pop, remove, __</a:t>
                      </a:r>
                      <a:r>
                        <a:rPr lang="en-US" sz="1200" dirty="0" err="1">
                          <a:effectLst/>
                        </a:rPr>
                        <a:t>ior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iand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ixor</a:t>
                      </a:r>
                      <a:r>
                        <a:rPr lang="en-US" sz="1200" dirty="0">
                          <a:effectLst/>
                        </a:rPr>
                        <a:t>__, and __</a:t>
                      </a:r>
                      <a:r>
                        <a:rPr lang="en-US" sz="1200" dirty="0" err="1">
                          <a:effectLst/>
                        </a:rPr>
                        <a:t>isub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84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keys, items, values,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get</a:t>
                      </a:r>
                      <a:r>
                        <a:rPr lang="en-US" sz="1200" dirty="0">
                          <a:effectLst/>
                        </a:rPr>
                        <a:t>,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 and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__getitem__, </a:t>
                      </a:r>
                      <a:endParaRPr lang="pt-BR" sz="1200" dirty="0" smtClean="0">
                        <a:effectLst/>
                      </a:endParaRP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setitem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delitem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 __iter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200" dirty="0">
                          <a:effectLst/>
                        </a:rPr>
                        <a:t> methods and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pop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dirty="0" err="1">
                          <a:effectLst/>
                        </a:rPr>
                        <a:t>popitem</a:t>
                      </a:r>
                      <a:r>
                        <a:rPr lang="en-US" sz="1200" dirty="0">
                          <a:effectLst/>
                        </a:rPr>
                        <a:t>, clear, update,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setdefault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ItemsView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KeysView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ValuesView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10743"/>
              </p:ext>
            </p:extLst>
          </p:nvPr>
        </p:nvGraphicFramePr>
        <p:xfrm>
          <a:off x="755576" y="1772816"/>
          <a:ext cx="7848872" cy="2088230"/>
        </p:xfrm>
        <a:graphic>
          <a:graphicData uri="http://schemas.openxmlformats.org/drawingml/2006/table">
            <a:tbl>
              <a:tblPr/>
              <a:tblGrid>
                <a:gridCol w="1364320"/>
                <a:gridCol w="1876040"/>
                <a:gridCol w="2232248"/>
                <a:gridCol w="2376264"/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__await__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Coroutine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aiter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anext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aiter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기본 추상 </a:t>
            </a:r>
            <a:r>
              <a:rPr lang="en-US" altLang="ko-KR" dirty="0"/>
              <a:t>class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추상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Container/</a:t>
            </a:r>
            <a:r>
              <a:rPr lang="en-US" altLang="ko-KR" dirty="0" err="1" smtClean="0"/>
              <a:t>Hashable</a:t>
            </a:r>
            <a:r>
              <a:rPr lang="en-US" altLang="ko-KR" dirty="0" smtClean="0"/>
              <a:t>/Sized/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/Callable</a:t>
            </a:r>
            <a:r>
              <a:rPr lang="ko-KR" altLang="en-US" dirty="0" smtClean="0"/>
              <a:t>은 기본 추상 클래스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2748"/>
              </p:ext>
            </p:extLst>
          </p:nvPr>
        </p:nvGraphicFramePr>
        <p:xfrm>
          <a:off x="1187624" y="3284984"/>
          <a:ext cx="6480720" cy="2664294"/>
        </p:xfrm>
        <a:graphic>
          <a:graphicData uri="http://schemas.openxmlformats.org/drawingml/2006/table">
            <a:tbl>
              <a:tblPr/>
              <a:tblGrid>
                <a:gridCol w="3024336"/>
                <a:gridCol w="3456384"/>
              </a:tblGrid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Hashable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__hash__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</a:t>
                      </a:r>
                      <a:r>
                        <a:rPr lang="en-US" sz="1800" dirty="0" err="1">
                          <a:effectLst/>
                        </a:rPr>
                        <a:t>iter</a:t>
                      </a:r>
                      <a:r>
                        <a:rPr lang="en-US" sz="18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</a:t>
                      </a:r>
                      <a:r>
                        <a:rPr lang="en-US" sz="1800" dirty="0" err="1">
                          <a:effectLst/>
                        </a:rPr>
                        <a:t>len</a:t>
                      </a:r>
                      <a:r>
                        <a:rPr lang="en-US" sz="18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클래스 생성 비교 </a:t>
            </a:r>
            <a:r>
              <a:rPr lang="en-US" altLang="ko-KR" dirty="0" smtClean="0"/>
              <a:t>: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메타 클래스나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정의하나 처리된 결과는 동일한 이유는 생성하는 방식이 동일함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3501008"/>
            <a:ext cx="6753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9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추상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Container/</a:t>
            </a:r>
            <a:r>
              <a:rPr lang="en-US" altLang="ko-KR" dirty="0" err="1" smtClean="0"/>
              <a:t>Hashable</a:t>
            </a:r>
            <a:r>
              <a:rPr lang="en-US" altLang="ko-KR" dirty="0" smtClean="0"/>
              <a:t>/Sized/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/Callable</a:t>
            </a:r>
            <a:r>
              <a:rPr lang="ko-KR" altLang="en-US" dirty="0" smtClean="0"/>
              <a:t>의 상속 및 메타클래스 관계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564904"/>
            <a:ext cx="4638675" cy="399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8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Iterator/Generator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Iterator/Generator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Iterator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을 상속하고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를 상속하는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05" y="3429000"/>
            <a:ext cx="44100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타입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처리한 결과는 </a:t>
            </a:r>
            <a:r>
              <a:rPr lang="en-US" altLang="ko-KR" dirty="0" err="1" smtClean="0"/>
              <a:t>itoractor</a:t>
            </a:r>
            <a:r>
              <a:rPr lang="ko-KR" altLang="en-US" dirty="0"/>
              <a:t> </a:t>
            </a:r>
            <a:r>
              <a:rPr lang="ko-KR" altLang="en-US" dirty="0" smtClean="0"/>
              <a:t>클래스가 생김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08920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 추상화 클래</a:t>
            </a:r>
            <a:r>
              <a:rPr lang="ko-KR" altLang="en-US" dirty="0"/>
              <a:t>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Iterator </a:t>
            </a:r>
            <a:r>
              <a:rPr lang="ko-KR" altLang="en-US" dirty="0" smtClean="0"/>
              <a:t>추상화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실제 구현 예시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1629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5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타입은 반복할 수는 있는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이지만 완전한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객체가 아님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32355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413995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9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SEQUENCE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77104"/>
              </p:ext>
            </p:extLst>
          </p:nvPr>
        </p:nvGraphicFramePr>
        <p:xfrm>
          <a:off x="755576" y="1916834"/>
          <a:ext cx="7848872" cy="4464492"/>
        </p:xfrm>
        <a:graphic>
          <a:graphicData uri="http://schemas.openxmlformats.org/drawingml/2006/table">
            <a:tbl>
              <a:tblPr/>
              <a:tblGrid>
                <a:gridCol w="1800200"/>
                <a:gridCol w="1512168"/>
                <a:gridCol w="1872208"/>
                <a:gridCol w="2664296"/>
              </a:tblGrid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21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reversed__,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index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64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insert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 smtClean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append</a:t>
                      </a:r>
                      <a:r>
                        <a:rPr lang="en-US" sz="1200" dirty="0">
                          <a:effectLst/>
                        </a:rPr>
                        <a:t>, reverse, extend,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</a:t>
            </a:r>
            <a:r>
              <a:rPr lang="en-US" altLang="ko-KR" dirty="0"/>
              <a:t>class diagram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486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Fluent python </a:t>
            </a:r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5407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  <p:pic>
        <p:nvPicPr>
          <p:cNvPr id="409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02877"/>
            <a:ext cx="4124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623" y="515719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  <a:endParaRPr lang="en-US" altLang="ko-KR" dirty="0" smtClean="0"/>
          </a:p>
          <a:p>
            <a:r>
              <a:rPr lang="en-US" altLang="ko-KR" dirty="0" smtClean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클래스 생성 비교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메타 클래스나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정의하나 처리된 결과는 동일한 이유는 생성하는 방식이 동일함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667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{'count', 'index', '__reversed__', '__</a:t>
            </a:r>
            <a:r>
              <a:rPr lang="en-US" altLang="ko-KR" dirty="0" err="1"/>
              <a:t>getitem</a:t>
            </a:r>
            <a:r>
              <a:rPr lang="en-US" altLang="ko-KR" dirty="0"/>
              <a:t>__', '__</a:t>
            </a:r>
            <a:r>
              <a:rPr lang="en-US" altLang="ko-KR" dirty="0" err="1"/>
              <a:t>iter</a:t>
            </a:r>
            <a:r>
              <a:rPr lang="en-US" altLang="ko-KR" dirty="0"/>
              <a:t>__', '__contains__'}</a:t>
            </a:r>
          </a:p>
          <a:p>
            <a:endParaRPr lang="en-US" altLang="ko-KR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657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0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SET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623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  <a:endParaRPr lang="en-US" altLang="ko-KR" dirty="0" smtClean="0"/>
          </a:p>
          <a:p>
            <a:r>
              <a:rPr lang="en-US" altLang="ko-KR" dirty="0" smtClean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10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2780928"/>
            <a:ext cx="40290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Set </a:t>
            </a:r>
            <a:r>
              <a:rPr lang="ko-KR" altLang="en-US" dirty="0" smtClean="0"/>
              <a:t>타입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{'__hash__', '__rand__', '_</a:t>
            </a:r>
            <a:r>
              <a:rPr lang="en-US" altLang="ko-KR" dirty="0" err="1"/>
              <a:t>from_iterable</a:t>
            </a:r>
            <a:r>
              <a:rPr lang="en-US" altLang="ko-KR" dirty="0"/>
              <a:t>', '__</a:t>
            </a:r>
            <a:r>
              <a:rPr lang="en-US" altLang="ko-KR" dirty="0" err="1"/>
              <a:t>lt</a:t>
            </a:r>
            <a:r>
              <a:rPr lang="en-US" altLang="ko-KR" dirty="0"/>
              <a:t>__', '</a:t>
            </a:r>
            <a:r>
              <a:rPr lang="en-US" altLang="ko-KR" dirty="0" err="1"/>
              <a:t>isdisjoint</a:t>
            </a:r>
            <a:r>
              <a:rPr lang="en-US" altLang="ko-KR" dirty="0"/>
              <a:t>', '__or__', '__and__', '__</a:t>
            </a:r>
            <a:r>
              <a:rPr lang="en-US" altLang="ko-KR" dirty="0" err="1"/>
              <a:t>ge</a:t>
            </a:r>
            <a:r>
              <a:rPr lang="en-US" altLang="ko-KR" dirty="0"/>
              <a:t>__', '_hash', '__</a:t>
            </a:r>
            <a:r>
              <a:rPr lang="en-US" altLang="ko-KR" dirty="0" err="1"/>
              <a:t>rxor</a:t>
            </a:r>
            <a:r>
              <a:rPr lang="en-US" altLang="ko-KR" dirty="0"/>
              <a:t>__', '__</a:t>
            </a:r>
            <a:r>
              <a:rPr lang="en-US" altLang="ko-KR" dirty="0" err="1"/>
              <a:t>ror</a:t>
            </a:r>
            <a:r>
              <a:rPr lang="en-US" altLang="ko-KR" dirty="0"/>
              <a:t>__', '__</a:t>
            </a:r>
            <a:r>
              <a:rPr lang="en-US" altLang="ko-KR" dirty="0" err="1"/>
              <a:t>eq</a:t>
            </a:r>
            <a:r>
              <a:rPr lang="en-US" altLang="ko-KR" dirty="0"/>
              <a:t>__', '__le__', '__</a:t>
            </a:r>
            <a:r>
              <a:rPr lang="en-US" altLang="ko-KR" dirty="0" err="1"/>
              <a:t>xor</a:t>
            </a:r>
            <a:r>
              <a:rPr lang="en-US" altLang="ko-KR" dirty="0"/>
              <a:t>__', '__</a:t>
            </a:r>
            <a:r>
              <a:rPr lang="en-US" altLang="ko-KR" dirty="0" err="1"/>
              <a:t>rsub</a:t>
            </a:r>
            <a:r>
              <a:rPr lang="en-US" altLang="ko-KR" dirty="0"/>
              <a:t>__', '__</a:t>
            </a:r>
            <a:r>
              <a:rPr lang="en-US" altLang="ko-KR" dirty="0" err="1"/>
              <a:t>gt</a:t>
            </a:r>
            <a:r>
              <a:rPr lang="en-US" altLang="ko-KR" dirty="0"/>
              <a:t>__', '__sub__'}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36766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0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70454"/>
              </p:ext>
            </p:extLst>
          </p:nvPr>
        </p:nvGraphicFramePr>
        <p:xfrm>
          <a:off x="755576" y="1772816"/>
          <a:ext cx="7848872" cy="469181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1872208"/>
                <a:gridCol w="2736304"/>
              </a:tblGrid>
              <a:tr h="6145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Abstract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ctr"/>
                      <a:r>
                        <a:rPr lang="en-US" sz="1600" dirty="0" smtClean="0">
                          <a:effectLst/>
                        </a:rPr>
                        <a:t>Methods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Mixin</a:t>
                      </a:r>
                      <a:r>
                        <a:rPr lang="en-US" sz="16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432023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ctr"/>
                      <a:r>
                        <a:rPr lang="en-US" sz="16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6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6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__</a:t>
                      </a:r>
                      <a:r>
                        <a:rPr lang="en-US" sz="1600" dirty="0" err="1">
                          <a:effectLst/>
                        </a:rPr>
                        <a:t>getitem</a:t>
                      </a:r>
                      <a:r>
                        <a:rPr lang="en-US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600" dirty="0" smtClean="0">
                          <a:effectLst/>
                        </a:rPr>
                        <a:t>__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keys,</a:t>
                      </a: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items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values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get,</a:t>
                      </a: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 __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r>
                        <a:rPr lang="en-US" sz="1600" dirty="0">
                          <a:effectLst/>
                        </a:rPr>
                        <a:t>__,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r>
                        <a:rPr lang="en-US" sz="1600" dirty="0">
                          <a:effectLst/>
                        </a:rPr>
                        <a:t>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5952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__getitem__, </a:t>
                      </a:r>
                      <a:endParaRPr lang="pt-BR" sz="1600" dirty="0" smtClean="0">
                        <a:effectLst/>
                      </a:endParaRPr>
                    </a:p>
                    <a:p>
                      <a:pPr algn="ctr"/>
                      <a:r>
                        <a:rPr lang="pt-BR" sz="1600" dirty="0" smtClean="0">
                          <a:effectLst/>
                        </a:rPr>
                        <a:t>__</a:t>
                      </a:r>
                      <a:r>
                        <a:rPr lang="pt-BR" sz="1600" dirty="0">
                          <a:effectLst/>
                        </a:rPr>
                        <a:t>setitem</a:t>
                      </a:r>
                      <a:r>
                        <a:rPr lang="pt-BR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600" dirty="0" smtClean="0">
                          <a:effectLst/>
                        </a:rPr>
                        <a:t>__</a:t>
                      </a:r>
                      <a:r>
                        <a:rPr lang="pt-BR" sz="1600" dirty="0">
                          <a:effectLst/>
                        </a:rPr>
                        <a:t>delitem</a:t>
                      </a:r>
                      <a:r>
                        <a:rPr lang="pt-BR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600" dirty="0">
                          <a:effectLst/>
                        </a:rPr>
                        <a:t> __iter</a:t>
                      </a:r>
                      <a:r>
                        <a:rPr lang="pt-BR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600" dirty="0" smtClean="0">
                          <a:effectLst/>
                        </a:rPr>
                        <a:t>__</a:t>
                      </a:r>
                      <a:r>
                        <a:rPr lang="pt-BR" sz="1600" dirty="0">
                          <a:effectLst/>
                        </a:rPr>
                        <a:t>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Inherited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methods</a:t>
                      </a:r>
                    </a:p>
                    <a:p>
                      <a:pPr algn="l"/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r>
                        <a:rPr lang="en-US" sz="1600" dirty="0" smtClean="0">
                          <a:effectLst/>
                        </a:rPr>
                        <a:t>pop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dirty="0" err="1" smtClean="0">
                          <a:effectLst/>
                        </a:rPr>
                        <a:t>popitem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clear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update,</a:t>
                      </a: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and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setdefault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623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140968"/>
            <a:ext cx="3800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err="1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타입 내부에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32041" y="3068960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{'keys', '__hash__', 'items', 'get', '__</a:t>
            </a:r>
            <a:r>
              <a:rPr lang="en-US" altLang="ko-KR" dirty="0" err="1"/>
              <a:t>eq</a:t>
            </a:r>
            <a:r>
              <a:rPr lang="en-US" altLang="ko-KR" dirty="0"/>
              <a:t>__', '__</a:t>
            </a:r>
            <a:r>
              <a:rPr lang="en-US" altLang="ko-KR" dirty="0" err="1"/>
              <a:t>getitem</a:t>
            </a:r>
            <a:r>
              <a:rPr lang="en-US" altLang="ko-KR" dirty="0"/>
              <a:t>__', 'values', '__contains__'}</a:t>
            </a:r>
            <a:endParaRPr lang="ko-KR" altLang="en-US" dirty="0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1886"/>
            <a:ext cx="35433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4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07591"/>
              </p:ext>
            </p:extLst>
          </p:nvPr>
        </p:nvGraphicFramePr>
        <p:xfrm>
          <a:off x="899592" y="2348880"/>
          <a:ext cx="7416825" cy="3151563"/>
        </p:xfrm>
        <a:graphic>
          <a:graphicData uri="http://schemas.openxmlformats.org/drawingml/2006/table">
            <a:tbl>
              <a:tblPr/>
              <a:tblGrid>
                <a:gridCol w="1672917"/>
                <a:gridCol w="2262541"/>
                <a:gridCol w="3481367"/>
              </a:tblGrid>
              <a:tr h="484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Mixin</a:t>
                      </a:r>
                      <a:r>
                        <a:rPr lang="en-US" sz="16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4561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886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ItemsView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ctr"/>
                      <a:r>
                        <a:rPr lang="en-US" sz="16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886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KeysView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6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721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ValuesView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109395</TotalTime>
  <Words>3558</Words>
  <Application>Microsoft Office PowerPoint</Application>
  <PresentationFormat>화면 슬라이드 쇼(4:3)</PresentationFormat>
  <Paragraphs>900</Paragraphs>
  <Slides>167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167</vt:i4>
      </vt:variant>
    </vt:vector>
  </HeadingPairs>
  <TitlesOfParts>
    <vt:vector size="168" baseType="lpstr">
      <vt:lpstr>가을</vt:lpstr>
      <vt:lpstr>Python  data Model 특징</vt:lpstr>
      <vt:lpstr>1.  메타 클래스 2. 추상 메타 클래스 3. 데이터 타입 ABC  </vt:lpstr>
      <vt:lpstr>  1. 메타 클래스</vt:lpstr>
      <vt:lpstr>  메타클래스 이해</vt:lpstr>
      <vt:lpstr>Meta Class</vt:lpstr>
      <vt:lpstr> 메타클래스란</vt:lpstr>
      <vt:lpstr> type 메타클래스 정의</vt:lpstr>
      <vt:lpstr> 클래스 생성 비교 : type</vt:lpstr>
      <vt:lpstr> 클래스 생성 비교 : 사용자정의</vt:lpstr>
      <vt:lpstr>Type class로만 생성</vt:lpstr>
      <vt:lpstr> type 메타클래스 결정</vt:lpstr>
      <vt:lpstr> type 메타클래스 결정 : 결과</vt:lpstr>
      <vt:lpstr>  class 정의가  실행되는 순서</vt:lpstr>
      <vt:lpstr>적절한 메타 클래스를 결정</vt:lpstr>
      <vt:lpstr>내장 메타 클래스를 결정</vt:lpstr>
      <vt:lpstr>사용자 메타 클래스를 결정</vt:lpstr>
      <vt:lpstr>클래스 namespace를 준비</vt:lpstr>
      <vt:lpstr> type에서 namespace</vt:lpstr>
      <vt:lpstr> type에서 namespace 처리예시</vt:lpstr>
      <vt:lpstr>Metaclass 정의 namespace</vt:lpstr>
      <vt:lpstr>실제 클래스 object</vt:lpstr>
      <vt:lpstr>클래스 body를 실행</vt:lpstr>
      <vt:lpstr>클래스 object를 만듦</vt:lpstr>
      <vt:lpstr>  사용자 정의 meta class</vt:lpstr>
      <vt:lpstr>메타클래스 정의</vt:lpstr>
      <vt:lpstr>메타 클래스 정의 : 실행 결과</vt:lpstr>
      <vt:lpstr>클래스 정의</vt:lpstr>
      <vt:lpstr>클래스 정의 </vt:lpstr>
      <vt:lpstr>클래스 정의 : 실행 결과 </vt:lpstr>
      <vt:lpstr>  타입 체크</vt:lpstr>
      <vt:lpstr>타입 체크</vt:lpstr>
      <vt:lpstr>Type Class </vt:lpstr>
      <vt:lpstr>Object Class  </vt:lpstr>
      <vt:lpstr>사용자 정의 Class </vt:lpstr>
      <vt:lpstr>사용자 정의 Meta Class </vt:lpstr>
      <vt:lpstr>  2. 추상 메타클래스 </vt:lpstr>
      <vt:lpstr>추상 메타클래스</vt:lpstr>
      <vt:lpstr> 추상메타클래스란</vt:lpstr>
      <vt:lpstr>추상메타클래스 </vt:lpstr>
      <vt:lpstr>내장 추상클래스  </vt:lpstr>
      <vt:lpstr>내장 추상 클래스  </vt:lpstr>
      <vt:lpstr>추상클래스 메소드 처리  </vt:lpstr>
      <vt:lpstr>사용자 추상클래스  </vt:lpstr>
      <vt:lpstr>사용자 정의 추상 클래스  </vt:lpstr>
      <vt:lpstr>추상클래스 등록 </vt:lpstr>
      <vt:lpstr>추상 클래스로 등록 </vt:lpstr>
      <vt:lpstr>추상클래스 등록: 데코레이터 </vt:lpstr>
      <vt:lpstr>추상 클래스와 상속클래스 정의</vt:lpstr>
      <vt:lpstr>추상 클래스와 상속클래스 정의</vt:lpstr>
      <vt:lpstr>추상메소드 처리 </vt:lpstr>
      <vt:lpstr>추상메소드 </vt:lpstr>
      <vt:lpstr>추상메소드 정의 </vt:lpstr>
      <vt:lpstr>abstractmethod </vt:lpstr>
      <vt:lpstr>추상메소드 : 추상클래스 정의 </vt:lpstr>
      <vt:lpstr>추상메소드 : 추상클래스 상속 </vt:lpstr>
      <vt:lpstr>추상 클래스/스태틱 메소드</vt:lpstr>
      <vt:lpstr>추상메소드 정의</vt:lpstr>
      <vt:lpstr>구현메소드 정의 및 실행</vt:lpstr>
      <vt:lpstr>추상프로퍼티 처리 </vt:lpstr>
      <vt:lpstr>추상property 정의 </vt:lpstr>
      <vt:lpstr>abstractproperty </vt:lpstr>
      <vt:lpstr>Abstractmethod로 처리</vt:lpstr>
      <vt:lpstr>  3. 데이터 타입 ABC</vt:lpstr>
      <vt:lpstr>  Number 구조</vt:lpstr>
      <vt:lpstr>Number 추상 클래스</vt:lpstr>
      <vt:lpstr> numbers 모듈</vt:lpstr>
      <vt:lpstr> numbers 내 클래스 관계</vt:lpstr>
      <vt:lpstr>Number check</vt:lpstr>
      <vt:lpstr>Number issubclass</vt:lpstr>
      <vt:lpstr>Number isinstance</vt:lpstr>
      <vt:lpstr>  collections.ABC 데이터 구조</vt:lpstr>
      <vt:lpstr>collection 추상 클래스</vt:lpstr>
      <vt:lpstr> collections.abc 모듈</vt:lpstr>
      <vt:lpstr> collections.abc 모듈 diagram</vt:lpstr>
      <vt:lpstr> collections.abc 모듈 관계</vt:lpstr>
      <vt:lpstr> collections.abc 모듈 관계</vt:lpstr>
      <vt:lpstr> collections.abc 모듈 관계</vt:lpstr>
      <vt:lpstr>기본 추상 class</vt:lpstr>
      <vt:lpstr>기본 추상 class</vt:lpstr>
      <vt:lpstr>기본 추상 class 관계</vt:lpstr>
      <vt:lpstr>Iterator/Generator 추상 클래스</vt:lpstr>
      <vt:lpstr>Iterator/Generator 타입 상속관계</vt:lpstr>
      <vt:lpstr>Iterator 타입 처리</vt:lpstr>
      <vt:lpstr>Iterator 추상화 클래스</vt:lpstr>
      <vt:lpstr> iterable과 iterator의 차이</vt:lpstr>
      <vt:lpstr>SEQUENCE 추상 클래스</vt:lpstr>
      <vt:lpstr>SEQUENCE  상속 class</vt:lpstr>
      <vt:lpstr>Sequence 타입 class diagram </vt:lpstr>
      <vt:lpstr>Sequence 타입 상속관계</vt:lpstr>
      <vt:lpstr>Sequence 타입 내부메소드</vt:lpstr>
      <vt:lpstr>SET 추상 클래스</vt:lpstr>
      <vt:lpstr>Set 타입 상속관계</vt:lpstr>
      <vt:lpstr>Set 타입 내부메소드</vt:lpstr>
      <vt:lpstr>MAPPING 추상 클래스</vt:lpstr>
      <vt:lpstr>MAPPING 모듈 관계</vt:lpstr>
      <vt:lpstr>Mapping 타입 상속관계</vt:lpstr>
      <vt:lpstr>Mapping 내부메소드</vt:lpstr>
      <vt:lpstr>VIEW 추상 클래스</vt:lpstr>
      <vt:lpstr>VIEW 모듈 관계</vt:lpstr>
      <vt:lpstr> view 타입 상속관계</vt:lpstr>
      <vt:lpstr>view 타입 상속관계 : 결과</vt:lpstr>
      <vt:lpstr>  io 모듈 ABC 데이터 구조</vt:lpstr>
      <vt:lpstr> io  추상 클래스</vt:lpstr>
      <vt:lpstr> io ABC </vt:lpstr>
      <vt:lpstr> io ABC 구조 </vt:lpstr>
      <vt:lpstr> io  추상 클래스 체크</vt:lpstr>
      <vt:lpstr> File 클래스 체크 : text I/O</vt:lpstr>
      <vt:lpstr> File 클래스 체크 : Binary I/O</vt:lpstr>
      <vt:lpstr> File 클래스 체크 : raw I/O</vt:lpstr>
      <vt:lpstr>io.BytesIO 처리</vt:lpstr>
      <vt:lpstr>io.BytesIO : binary</vt:lpstr>
      <vt:lpstr> io.StringIO 처리</vt:lpstr>
      <vt:lpstr>io.StringIO : text</vt:lpstr>
      <vt:lpstr> io.FileIO 처리</vt:lpstr>
      <vt:lpstr>File mode</vt:lpstr>
      <vt:lpstr>io.FileIO: binary</vt:lpstr>
      <vt:lpstr>  file  처리 구조</vt:lpstr>
      <vt:lpstr>File 처리</vt:lpstr>
      <vt:lpstr>File: text</vt:lpstr>
      <vt:lpstr>  4. 내장클래스 구조 </vt:lpstr>
      <vt:lpstr>Everything is an object</vt:lpstr>
      <vt:lpstr> 파이썬은 모든 것을 객체로 처리</vt:lpstr>
      <vt:lpstr> 파이썬 객체의 특징</vt:lpstr>
      <vt:lpstr>NoneType</vt:lpstr>
      <vt:lpstr> NoneType</vt:lpstr>
      <vt:lpstr>NotImplementedType</vt:lpstr>
      <vt:lpstr> NotImplementedType</vt:lpstr>
      <vt:lpstr> Ellipsis</vt:lpstr>
      <vt:lpstr> Ellipsis</vt:lpstr>
      <vt:lpstr> Ellipsis : numpy 예시</vt:lpstr>
      <vt:lpstr>Callable type </vt:lpstr>
      <vt:lpstr> Callable types 타입 구조</vt:lpstr>
      <vt:lpstr> Class Instances : __call__</vt:lpstr>
      <vt:lpstr> 함수/메소드 : __get__</vt:lpstr>
      <vt:lpstr>Internal types </vt:lpstr>
      <vt:lpstr> Internal types타입 구조</vt:lpstr>
      <vt:lpstr> classmethod/staticmethod</vt:lpstr>
      <vt:lpstr>Number </vt:lpstr>
      <vt:lpstr> Number 타입 구조</vt:lpstr>
      <vt:lpstr>10진수 타입 체크</vt:lpstr>
      <vt:lpstr> 2,8,16 진수 타입 체크</vt:lpstr>
      <vt:lpstr>Sequence </vt:lpstr>
      <vt:lpstr> sequence 타입 구조</vt:lpstr>
      <vt:lpstr> sequence 타입 체크 1</vt:lpstr>
      <vt:lpstr> sequence 타입 체크 2</vt:lpstr>
      <vt:lpstr>Mapping/Set </vt:lpstr>
      <vt:lpstr>Mapping/set 타입 구조</vt:lpstr>
      <vt:lpstr> mapping 타입 체크</vt:lpstr>
      <vt:lpstr> set/frozenset 타입 체크</vt:lpstr>
      <vt:lpstr>  5. iterator generator </vt:lpstr>
      <vt:lpstr>iterator type </vt:lpstr>
      <vt:lpstr> iterator types 타입 구조</vt:lpstr>
      <vt:lpstr> abc.Iterator class</vt:lpstr>
      <vt:lpstr> iterator class : 사용자 정의</vt:lpstr>
      <vt:lpstr> iterator class : 실행 결과</vt:lpstr>
      <vt:lpstr> generator expression</vt:lpstr>
      <vt:lpstr> generator functions</vt:lpstr>
      <vt:lpstr>Generator type </vt:lpstr>
      <vt:lpstr>  generator  types 타입 구조</vt:lpstr>
      <vt:lpstr> abc.Generator class</vt:lpstr>
      <vt:lpstr> generator expression</vt:lpstr>
      <vt:lpstr> generator functions</vt:lpstr>
      <vt:lpstr>Coroutine 처리</vt:lpstr>
      <vt:lpstr> collections.abc 모듈 관계</vt:lpstr>
      <vt:lpstr> generator vs.coroutine</vt:lpstr>
      <vt:lpstr>Coroutine 처리: send 메소드 </vt:lpstr>
      <vt:lpstr>Generator 함수 :  연계 처리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1677</cp:revision>
  <cp:lastPrinted>2016-11-03T06:15:18Z</cp:lastPrinted>
  <dcterms:created xsi:type="dcterms:W3CDTF">2015-12-01T07:34:30Z</dcterms:created>
  <dcterms:modified xsi:type="dcterms:W3CDTF">2017-01-10T06:05:50Z</dcterms:modified>
</cp:coreProperties>
</file>