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65"/>
  </p:notesMasterIdLst>
  <p:sldIdLst>
    <p:sldId id="256" r:id="rId2"/>
    <p:sldId id="1226" r:id="rId3"/>
    <p:sldId id="1244" r:id="rId4"/>
    <p:sldId id="1239" r:id="rId5"/>
    <p:sldId id="1247" r:id="rId6"/>
    <p:sldId id="1254" r:id="rId7"/>
    <p:sldId id="1240" r:id="rId8"/>
    <p:sldId id="1255" r:id="rId9"/>
    <p:sldId id="1256" r:id="rId10"/>
    <p:sldId id="1249" r:id="rId11"/>
    <p:sldId id="1250" r:id="rId12"/>
    <p:sldId id="1251" r:id="rId13"/>
    <p:sldId id="1257" r:id="rId14"/>
    <p:sldId id="1248" r:id="rId15"/>
    <p:sldId id="1243" r:id="rId16"/>
    <p:sldId id="1242" r:id="rId17"/>
    <p:sldId id="1241" r:id="rId18"/>
    <p:sldId id="1246" r:id="rId19"/>
    <p:sldId id="1258" r:id="rId20"/>
    <p:sldId id="1259" r:id="rId21"/>
    <p:sldId id="1227" r:id="rId22"/>
    <p:sldId id="1236" r:id="rId23"/>
    <p:sldId id="1266" r:id="rId24"/>
    <p:sldId id="1265" r:id="rId25"/>
    <p:sldId id="1267" r:id="rId26"/>
    <p:sldId id="1260" r:id="rId27"/>
    <p:sldId id="1228" r:id="rId28"/>
    <p:sldId id="1235" r:id="rId29"/>
    <p:sldId id="1263" r:id="rId30"/>
    <p:sldId id="1231" r:id="rId31"/>
    <p:sldId id="1261" r:id="rId32"/>
    <p:sldId id="1262" r:id="rId33"/>
    <p:sldId id="1230" r:id="rId34"/>
    <p:sldId id="1199" r:id="rId35"/>
    <p:sldId id="1137" r:id="rId36"/>
    <p:sldId id="1200" r:id="rId37"/>
    <p:sldId id="1273" r:id="rId38"/>
    <p:sldId id="1274" r:id="rId39"/>
    <p:sldId id="1275" r:id="rId40"/>
    <p:sldId id="1186" r:id="rId41"/>
    <p:sldId id="1187" r:id="rId42"/>
    <p:sldId id="1276" r:id="rId43"/>
    <p:sldId id="1188" r:id="rId44"/>
    <p:sldId id="1189" r:id="rId45"/>
    <p:sldId id="1201" r:id="rId46"/>
    <p:sldId id="1190" r:id="rId47"/>
    <p:sldId id="1202" r:id="rId48"/>
    <p:sldId id="1203" r:id="rId49"/>
    <p:sldId id="1192" r:id="rId50"/>
    <p:sldId id="1195" r:id="rId51"/>
    <p:sldId id="1212" r:id="rId52"/>
    <p:sldId id="1216" r:id="rId53"/>
    <p:sldId id="1217" r:id="rId54"/>
    <p:sldId id="1218" r:id="rId55"/>
    <p:sldId id="1219" r:id="rId56"/>
    <p:sldId id="1220" r:id="rId57"/>
    <p:sldId id="1213" r:id="rId58"/>
    <p:sldId id="1214" r:id="rId59"/>
    <p:sldId id="1215" r:id="rId60"/>
    <p:sldId id="1268" r:id="rId61"/>
    <p:sldId id="1269" r:id="rId62"/>
    <p:sldId id="1270" r:id="rId63"/>
    <p:sldId id="1271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객체란</a:t>
            </a:r>
            <a:r>
              <a:rPr lang="en-US" altLang="ko-KR" sz="9600" dirty="0" smtClean="0"/>
              <a:t>?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타입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문자열과 정수 타입 클래스가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클래스로 만들어지므로 이에 대한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53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52" y="3861048"/>
            <a:ext cx="39814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2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Class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Object Class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 대한 타입 체크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01008"/>
            <a:ext cx="43815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0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사용자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메타클래스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2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메타클래스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메타클래스 </a:t>
            </a:r>
            <a:r>
              <a:rPr lang="en-US" altLang="ko-KR" dirty="0" smtClean="0"/>
              <a:t>: __call__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Meta </a:t>
            </a:r>
            <a:r>
              <a:rPr lang="ko-KR" altLang="en-US" sz="2800" dirty="0" smtClean="0"/>
              <a:t>클래스는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실제 내부적으로 작동되므로 </a:t>
            </a:r>
            <a:r>
              <a:rPr lang="ko-KR" altLang="en-US" sz="2800" dirty="0" err="1" smtClean="0"/>
              <a:t>인스턴스가</a:t>
            </a:r>
            <a:r>
              <a:rPr lang="ko-KR" altLang="en-US" sz="2800" dirty="0" smtClean="0"/>
              <a:t> 생성될 때 </a:t>
            </a:r>
            <a:r>
              <a:rPr lang="en-US" altLang="ko-KR" sz="2800" dirty="0" smtClean="0"/>
              <a:t>__call__</a:t>
            </a:r>
            <a:r>
              <a:rPr lang="ko-KR" altLang="en-US" sz="2800" dirty="0" smtClean="0"/>
              <a:t>을 호출해서 사전으로 클래스를 만듦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76091"/>
            <a:ext cx="3528256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7" y="3356990"/>
            <a:ext cx="4791693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4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이용해서 클래스 만들기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Type </a:t>
            </a:r>
            <a:r>
              <a:rPr lang="ko-KR" altLang="en-US" sz="2800" dirty="0" smtClean="0"/>
              <a:t>메타클래스를 함수의 </a:t>
            </a:r>
            <a:r>
              <a:rPr lang="ko-KR" altLang="en-US" sz="2800" dirty="0" err="1" smtClean="0"/>
              <a:t>리턴값으로</a:t>
            </a:r>
            <a:r>
              <a:rPr lang="ko-KR" altLang="en-US" sz="2800" dirty="0" smtClean="0"/>
              <a:t> 해서 실제 클래스 객체를 만들기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52936"/>
            <a:ext cx="444605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4" y="3068960"/>
            <a:ext cx="34563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6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메타 클래스 만들기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Meta </a:t>
            </a:r>
            <a:r>
              <a:rPr lang="ko-KR" altLang="en-US" sz="2800" dirty="0" smtClean="0"/>
              <a:t>클래스에서 </a:t>
            </a:r>
            <a:r>
              <a:rPr lang="en-US" altLang="ko-KR" sz="2800" dirty="0" smtClean="0"/>
              <a:t>type</a:t>
            </a:r>
            <a:r>
              <a:rPr lang="ko-KR" altLang="en-US" sz="2800" dirty="0" smtClean="0"/>
              <a:t>을 상속받아서 새로 만드는 클래스의 </a:t>
            </a:r>
            <a:r>
              <a:rPr lang="en-US" altLang="ko-KR" sz="2800" dirty="0" err="1" smtClean="0"/>
              <a:t>metaclass</a:t>
            </a:r>
            <a:r>
              <a:rPr lang="en-US" altLang="ko-KR" sz="2800" dirty="0" smtClean="0"/>
              <a:t>=Meta</a:t>
            </a:r>
            <a:r>
              <a:rPr lang="ko-KR" altLang="en-US" sz="2800" dirty="0" smtClean="0"/>
              <a:t>로 선언하면 실제 클래스도 </a:t>
            </a:r>
            <a:r>
              <a:rPr lang="en-US" altLang="ko-KR" sz="2800" dirty="0" smtClean="0"/>
              <a:t>Meta</a:t>
            </a:r>
            <a:r>
              <a:rPr lang="ko-KR" altLang="en-US" sz="2800" dirty="0" smtClean="0"/>
              <a:t>에 의해 만들어지는 구조로 설정됨</a:t>
            </a:r>
            <a:endParaRPr lang="ko-KR" alt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64135"/>
            <a:ext cx="2895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38" y="3429000"/>
            <a:ext cx="30861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11960" y="45695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99790" y="5391745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메타를 만들어서 클래스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14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err="1" smtClean="0"/>
              <a:t>파이썬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기</a:t>
            </a:r>
            <a:r>
              <a:rPr lang="ko-KR" altLang="en-US" sz="9600" dirty="0"/>
              <a:t>준</a:t>
            </a:r>
            <a:r>
              <a:rPr lang="ko-KR" altLang="en-US" sz="9600" dirty="0" smtClean="0"/>
              <a:t>이해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3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0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메타클래스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처리 방식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Class</a:t>
            </a:r>
            <a:r>
              <a:rPr lang="ko-KR" altLang="en-US" sz="2800" dirty="0" smtClean="0"/>
              <a:t>명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인자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호출하면 </a:t>
            </a:r>
            <a:r>
              <a:rPr lang="en-US" altLang="ko-KR" sz="2800" dirty="0" smtClean="0"/>
              <a:t>__call__</a:t>
            </a:r>
            <a:r>
              <a:rPr lang="ko-KR" altLang="en-US" sz="2800" dirty="0" smtClean="0"/>
              <a:t>이 호출되면서 </a:t>
            </a:r>
            <a:r>
              <a:rPr lang="en-US" altLang="ko-KR" sz="2800" dirty="0" smtClean="0"/>
              <a:t>__new__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__</a:t>
            </a:r>
            <a:r>
              <a:rPr lang="en-US" altLang="ko-KR" sz="2800" dirty="0" err="1" smtClean="0"/>
              <a:t>init</a:t>
            </a:r>
            <a:r>
              <a:rPr lang="en-US" altLang="ko-KR" sz="2800" dirty="0" smtClean="0"/>
              <a:t>__</a:t>
            </a:r>
            <a:r>
              <a:rPr lang="ko-KR" altLang="en-US" sz="2800" dirty="0" smtClean="0"/>
              <a:t>을 차례대로 호출해서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처리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32956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90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것은 객체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파이썬에서는</a:t>
            </a:r>
            <a:r>
              <a:rPr lang="ko-KR" altLang="en-US" sz="2800" dirty="0" smtClean="0"/>
              <a:t> 클래스도 객체이고 </a:t>
            </a:r>
            <a:r>
              <a:rPr lang="ko-KR" altLang="en-US" sz="2800" dirty="0" err="1" smtClean="0"/>
              <a:t>인스턴스도</a:t>
            </a:r>
            <a:r>
              <a:rPr lang="ko-KR" altLang="en-US" sz="2800" dirty="0" smtClean="0"/>
              <a:t> 객체이다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03648" y="3717032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object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36096" y="3717032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object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522011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6238" y="518592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16" idx="1"/>
          </p:cNvCxnSpPr>
          <p:nvPr/>
        </p:nvCxnSpPr>
        <p:spPr>
          <a:xfrm>
            <a:off x="3491880" y="440110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56586" y="53012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.__call__(1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(1)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3057" y="38610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18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함수도 객체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ko-KR" altLang="en-US" sz="2800" dirty="0" err="1"/>
              <a:t>파이썬에서는</a:t>
            </a:r>
            <a:r>
              <a:rPr lang="ko-KR" altLang="en-US" sz="2800" dirty="0"/>
              <a:t> 클래스도 객체이고 </a:t>
            </a:r>
            <a:r>
              <a:rPr lang="ko-KR" altLang="en-US" sz="2800" dirty="0" err="1"/>
              <a:t>인스턴스도</a:t>
            </a:r>
            <a:r>
              <a:rPr lang="ko-KR" altLang="en-US" sz="2800" dirty="0"/>
              <a:t> 객체이다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288032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ef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함수명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함수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) :</a:t>
            </a:r>
          </a:p>
          <a:p>
            <a:r>
              <a:rPr lang="ko-KR" altLang="en-US" sz="1400" dirty="0" smtClean="0"/>
              <a:t>    함수 </a:t>
            </a:r>
            <a:r>
              <a:rPr lang="ko-KR" altLang="en-US" sz="1400" dirty="0" err="1" smtClean="0"/>
              <a:t>로직</a:t>
            </a:r>
            <a:endParaRPr lang="en-US" altLang="ko-KR" sz="1400" dirty="0" smtClean="0"/>
          </a:p>
          <a:p>
            <a:r>
              <a:rPr lang="ko-KR" altLang="en-US" sz="1400" dirty="0" smtClean="0"/>
              <a:t>    함수결과처리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(return/yield)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300192" y="321297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8064" y="47971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66993" y="479329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7" idx="0"/>
            <a:endCxn id="4" idx="2"/>
          </p:cNvCxnSpPr>
          <p:nvPr/>
        </p:nvCxnSpPr>
        <p:spPr>
          <a:xfrm rot="5400000" flipH="1" flipV="1">
            <a:off x="6084168" y="3825044"/>
            <a:ext cx="792088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0"/>
            <a:endCxn id="4" idx="2"/>
          </p:cNvCxnSpPr>
          <p:nvPr/>
        </p:nvCxnSpPr>
        <p:spPr>
          <a:xfrm rot="16200000" flipV="1">
            <a:off x="7145560" y="3915780"/>
            <a:ext cx="788234" cy="966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8" idx="1"/>
          </p:cNvCxnSpPr>
          <p:nvPr/>
        </p:nvCxnSpPr>
        <p:spPr>
          <a:xfrm flipV="1">
            <a:off x="6660232" y="5189342"/>
            <a:ext cx="606761" cy="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1"/>
          </p:cNvCxnSpPr>
          <p:nvPr/>
        </p:nvCxnSpPr>
        <p:spPr>
          <a:xfrm flipH="1">
            <a:off x="3635896" y="5193196"/>
            <a:ext cx="151216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63888" y="53276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87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관리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0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멤버 호출 시 </a:t>
            </a:r>
            <a:r>
              <a:rPr lang="en-US" altLang="ko-KR" dirty="0" smtClean="0"/>
              <a:t>bubbling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인스턴스에</a:t>
            </a:r>
            <a:r>
              <a:rPr lang="ko-KR" altLang="en-US" sz="2800" dirty="0" smtClean="0"/>
              <a:t> 없는 멤버는 </a:t>
            </a:r>
            <a:r>
              <a:rPr lang="en-US" altLang="ko-KR" sz="2800" dirty="0" smtClean="0"/>
              <a:t>bubbling</a:t>
            </a:r>
            <a:r>
              <a:rPr lang="ko-KR" altLang="en-US" sz="2800" dirty="0" smtClean="0"/>
              <a:t>으로 상위를 검색하고 검색된 결과를 실행한다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671900" y="3789040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3298251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0192" y="3789040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4188" y="3303119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nstance  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5596" y="3789040"/>
            <a:ext cx="1908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328498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object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1"/>
            <a:endCxn id="8" idx="3"/>
          </p:cNvCxnSpPr>
          <p:nvPr/>
        </p:nvCxnSpPr>
        <p:spPr>
          <a:xfrm flipH="1">
            <a:off x="2843808" y="4246240"/>
            <a:ext cx="8280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6" idx="1"/>
          </p:cNvCxnSpPr>
          <p:nvPr/>
        </p:nvCxnSpPr>
        <p:spPr>
          <a:xfrm>
            <a:off x="5580112" y="4246240"/>
            <a:ext cx="72008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로 구부러진 화살표 15"/>
          <p:cNvSpPr/>
          <p:nvPr/>
        </p:nvSpPr>
        <p:spPr>
          <a:xfrm rot="10800000">
            <a:off x="5332076" y="486916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로 구부러진 화살표 16"/>
          <p:cNvSpPr/>
          <p:nvPr/>
        </p:nvSpPr>
        <p:spPr>
          <a:xfrm rot="10800000">
            <a:off x="2494998" y="486916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9752" y="5733256"/>
            <a:ext cx="164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검</a:t>
            </a:r>
            <a:r>
              <a:rPr lang="ko-KR" altLang="en-US"/>
              <a:t>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20072" y="5759288"/>
            <a:ext cx="164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검</a:t>
            </a:r>
            <a:r>
              <a:rPr lang="ko-KR" altLang="en-US"/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285902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관리영역 분리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인스턴스에</a:t>
            </a:r>
            <a:r>
              <a:rPr lang="ko-KR" altLang="en-US" sz="2800" dirty="0" smtClean="0"/>
              <a:t> 없는 멤버는 </a:t>
            </a:r>
            <a:r>
              <a:rPr lang="en-US" altLang="ko-KR" sz="2800" dirty="0" smtClean="0"/>
              <a:t>bubbling</a:t>
            </a:r>
            <a:r>
              <a:rPr lang="ko-KR" altLang="en-US" sz="2800" dirty="0" smtClean="0"/>
              <a:t>으로 상위를 검색하고 검색된 결과를 실행한다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91" y="2708920"/>
            <a:ext cx="7134225" cy="371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1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변수 사용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1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변수는 객체 참조만 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파이썬에서는</a:t>
            </a:r>
            <a:r>
              <a:rPr lang="ko-KR" altLang="en-US" sz="2800" dirty="0" smtClean="0"/>
              <a:t> 변수는 객체의 참조만 관리하는 구조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403648" y="3076302"/>
            <a:ext cx="2088232" cy="105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36096" y="3076302"/>
            <a:ext cx="2088232" cy="105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object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232809"/>
            <a:ext cx="2232248" cy="28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6238" y="4206504"/>
            <a:ext cx="2232248" cy="28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5998" y="3717032"/>
            <a:ext cx="2232248" cy="28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p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3057" y="3187112"/>
            <a:ext cx="2232248" cy="28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객체 주소 할당</a:t>
            </a:r>
            <a:endParaRPr lang="en-US" altLang="ko-KR" dirty="0" smtClean="0"/>
          </a:p>
        </p:txBody>
      </p:sp>
      <p:cxnSp>
        <p:nvCxnSpPr>
          <p:cNvPr id="6" name="직선 화살표 연결선 5"/>
          <p:cNvCxnSpPr>
            <a:stCxn id="16" idx="1"/>
            <a:endCxn id="3" idx="3"/>
          </p:cNvCxnSpPr>
          <p:nvPr/>
        </p:nvCxnSpPr>
        <p:spPr>
          <a:xfrm flipH="1">
            <a:off x="3491880" y="360264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518246" y="4941168"/>
            <a:ext cx="2088232" cy="105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 object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6238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15" idx="1"/>
            <a:endCxn id="3" idx="3"/>
          </p:cNvCxnSpPr>
          <p:nvPr/>
        </p:nvCxnSpPr>
        <p:spPr>
          <a:xfrm flipH="1" flipV="1">
            <a:off x="3491880" y="3602648"/>
            <a:ext cx="2026366" cy="186486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824" y="5025973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p = 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</a:p>
          <a:p>
            <a:pPr algn="ctr"/>
            <a:r>
              <a:rPr lang="ko-KR" altLang="en-US" dirty="0" smtClean="0"/>
              <a:t>변수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타입과 무관하게 객체 주소만 저장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76127" y="34712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3267" y="42328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9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변수는 항상 할당 필요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파이썬에서는</a:t>
            </a:r>
            <a:r>
              <a:rPr lang="ko-KR" altLang="en-US" sz="2800" dirty="0" smtClean="0"/>
              <a:t> 변수는 객체의 참조만 관리하는 </a:t>
            </a:r>
            <a:r>
              <a:rPr lang="ko-KR" altLang="en-US" sz="2800" dirty="0" smtClean="0"/>
              <a:t>구조이므로 초기할당이 되어 있어야 함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53435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735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런타임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메타 클래스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5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런타입</a:t>
            </a:r>
            <a:r>
              <a:rPr lang="ko-KR" altLang="en-US" dirty="0" smtClean="0"/>
              <a:t> 추가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클래스 객체의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가 공개되어 있어 별도의 함수를 정의한 후에 </a:t>
            </a:r>
            <a:r>
              <a:rPr lang="en-US" altLang="ko-KR" sz="2800" dirty="0" err="1" smtClean="0"/>
              <a:t>class</a:t>
            </a:r>
            <a:r>
              <a:rPr lang="en-US" altLang="ko-KR" sz="2800" dirty="0" err="1" smtClean="0"/>
              <a:t>method</a:t>
            </a:r>
            <a:r>
              <a:rPr lang="ko-KR" altLang="en-US" sz="2800" dirty="0" smtClean="0"/>
              <a:t>로 등록해서 처리 가능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66" y="3140968"/>
            <a:ext cx="6696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54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변수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클래스 객체에 변수를 지정하면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에 변수명과 초기화된 값이 들어가 있어 항상 사용이 가능 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32448"/>
            <a:ext cx="66770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3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런타임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메소드에</a:t>
            </a:r>
            <a:r>
              <a:rPr lang="ko-KR" altLang="en-US" sz="2800" dirty="0" smtClean="0"/>
              <a:t> 대한 추가</a:t>
            </a:r>
            <a:endParaRPr lang="ko-KR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29" y="2204864"/>
            <a:ext cx="6534150" cy="451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92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객체의 멤버는 언제라도 삭제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클래스 내부 멤버인 </a:t>
            </a:r>
            <a:r>
              <a:rPr lang="en-US" altLang="ko-KR" sz="2800" dirty="0" smtClean="0"/>
              <a:t>__</a:t>
            </a:r>
            <a:r>
              <a:rPr lang="en-US" altLang="ko-KR" sz="2800" dirty="0" err="1" smtClean="0"/>
              <a:t>init</a:t>
            </a:r>
            <a:r>
              <a:rPr lang="en-US" altLang="ko-KR" sz="2800" dirty="0" smtClean="0"/>
              <a:t>__</a:t>
            </a:r>
            <a:r>
              <a:rPr lang="ko-KR" altLang="en-US" sz="2800" dirty="0" smtClean="0"/>
              <a:t>을 삭제하면 실제 삭제됨</a:t>
            </a:r>
            <a:endParaRPr lang="ko-KR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636912"/>
            <a:ext cx="6572250" cy="409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95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구조이</a:t>
            </a:r>
            <a:r>
              <a:rPr lang="ko-KR" altLang="en-US" sz="9600" dirty="0"/>
              <a:t>해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3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언어에서 객체를 만드는 타입을 </a:t>
            </a:r>
            <a:r>
              <a:rPr lang="en-US" altLang="ko-KR" sz="2800" dirty="0" smtClean="0"/>
              <a:t>Class</a:t>
            </a:r>
            <a:r>
              <a:rPr lang="ko-KR" altLang="en-US" sz="2800" dirty="0" smtClean="0"/>
              <a:t>를 정의하여 사용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36096" y="3741707"/>
            <a:ext cx="2808312" cy="1832644"/>
            <a:chOff x="5724128" y="3356992"/>
            <a:chExt cx="1800200" cy="1512168"/>
          </a:xfrm>
        </p:grpSpPr>
        <p:sp>
          <p:nvSpPr>
            <p:cNvPr id="17" name="직사각형 1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클래스 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99592" y="2791961"/>
            <a:ext cx="3708412" cy="373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/>
          </a:p>
          <a:p>
            <a:r>
              <a:rPr lang="en-US" altLang="ko-KR" sz="1200" b="1" dirty="0" smtClean="0"/>
              <a:t>class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(self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 smtClean="0"/>
              <a:t>수행할 문장 </a:t>
            </a:r>
            <a:r>
              <a:rPr lang="en-US" altLang="ko-KR" sz="1200" dirty="0" smtClean="0"/>
              <a:t>1&gt;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클래스메소드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cls</a:t>
            </a:r>
            <a:r>
              <a:rPr lang="en-US" altLang="ko-KR" sz="1200" dirty="0" smtClean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정적메소드</a:t>
            </a:r>
            <a:r>
              <a:rPr lang="en-US" altLang="ko-KR" sz="1200" dirty="0" smtClean="0"/>
              <a:t>([,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 smtClean="0"/>
              <a:t>수행할 </a:t>
            </a:r>
            <a:r>
              <a:rPr lang="ko-KR" altLang="en-US" sz="1200" dirty="0"/>
              <a:t>문장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 smtClean="0"/>
              <a:t>    ...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573016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19" idx="1"/>
          </p:cNvCxnSpPr>
          <p:nvPr/>
        </p:nvCxnSpPr>
        <p:spPr>
          <a:xfrm>
            <a:off x="3635896" y="3789040"/>
            <a:ext cx="1800200" cy="738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20281" y="3068960"/>
            <a:ext cx="2592288" cy="352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3" idx="3"/>
            <a:endCxn id="17" idx="1"/>
          </p:cNvCxnSpPr>
          <p:nvPr/>
        </p:nvCxnSpPr>
        <p:spPr>
          <a:xfrm>
            <a:off x="3612569" y="3245360"/>
            <a:ext cx="1823527" cy="714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58071" y="4266094"/>
            <a:ext cx="2592288" cy="21152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34" idx="3"/>
            <a:endCxn id="20" idx="1"/>
          </p:cNvCxnSpPr>
          <p:nvPr/>
        </p:nvCxnSpPr>
        <p:spPr>
          <a:xfrm flipV="1">
            <a:off x="3650359" y="5225276"/>
            <a:ext cx="1785737" cy="98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30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 Method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클래스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decorator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classmethod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이용해 지정가능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861048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classmethod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다른 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843807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cls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다른 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클래스메소드명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classmehtod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4290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39673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Classmethod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4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 Method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static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decorator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staticmethod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이용해 지정가능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861048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staticmethod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3843807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 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스태</a:t>
            </a:r>
            <a:r>
              <a:rPr lang="ko-KR" altLang="en-US" dirty="0" err="1"/>
              <a:t>틱</a:t>
            </a:r>
            <a:r>
              <a:rPr lang="ko-KR" altLang="en-US" dirty="0" err="1" smtClean="0"/>
              <a:t>메소드명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staticmehtod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4290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39673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Classmethod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1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Method-self</a:t>
            </a:r>
            <a:r>
              <a:rPr lang="ko-KR" altLang="en-US" dirty="0" smtClean="0"/>
              <a:t>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인스턴스객체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메소드의</a:t>
            </a:r>
            <a:r>
              <a:rPr lang="ko-KR" altLang="en-US" sz="2800" dirty="0" smtClean="0"/>
              <a:t> 첫 인자는 </a:t>
            </a:r>
            <a:r>
              <a:rPr lang="en-US" altLang="ko-KR" sz="2800" dirty="0" smtClean="0"/>
              <a:t>Self</a:t>
            </a:r>
            <a:r>
              <a:rPr lang="ko-KR" altLang="en-US" sz="2800" dirty="0" smtClean="0"/>
              <a:t>를 사용하여 각 </a:t>
            </a:r>
            <a:r>
              <a:rPr lang="ko-KR" altLang="en-US" sz="2800" dirty="0" err="1" smtClean="0"/>
              <a:t>인스턴스별로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호출하여 사용할 수 있도록 정의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921548"/>
            <a:ext cx="345638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self, </a:t>
            </a:r>
            <a:r>
              <a:rPr lang="ko-KR" altLang="en-US" dirty="0" smtClean="0"/>
              <a:t>함수인자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3474475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Self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8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객체 만드는 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파이썬에서는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메타클래스에서 클래스를 만들고 이 클래스에서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만듬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1008"/>
            <a:ext cx="71247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0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속성 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클래스 객체가 정의되면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내부에 클래스의 속성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멤버를 관리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75656" y="3789040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클래스 생성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2080" y="3789040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속성관리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3284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" idx="3"/>
            <a:endCxn id="11" idx="1"/>
          </p:cNvCxnSpPr>
          <p:nvPr/>
        </p:nvCxnSpPr>
        <p:spPr>
          <a:xfrm>
            <a:off x="3851920" y="429309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4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</a:t>
            </a:r>
            <a:r>
              <a:rPr lang="en-US" altLang="ko-KR" dirty="0" smtClean="0"/>
              <a:t>bject class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클래스 객체내의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의 멤버관리 확인 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2852936"/>
            <a:ext cx="8334375" cy="387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3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객체내의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의 멤버관리 확인 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92896"/>
            <a:ext cx="785160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6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클래스 객체내의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의 멤버관리 확인 </a:t>
            </a: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6781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8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8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Instance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객체는 실제 클래스 객체가 생성시 할당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런타임 즉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 등록하여 사용할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292080" y="3872610"/>
            <a:ext cx="2808312" cy="1832644"/>
            <a:chOff x="5724128" y="3356992"/>
            <a:chExt cx="1800200" cy="1512168"/>
          </a:xfrm>
        </p:grpSpPr>
        <p:sp>
          <p:nvSpPr>
            <p:cNvPr id="25" name="직사각형 24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인스턴스명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클래스명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메소드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바인딩 경우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899592" y="3391280"/>
            <a:ext cx="3708412" cy="30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ko-KR" altLang="en-US" sz="1200" dirty="0"/>
              <a:t> 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  <a:endParaRPr lang="en-US" altLang="ko-KR" sz="1200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__(self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self.</a:t>
            </a:r>
            <a:r>
              <a:rPr lang="ko-KR" altLang="en-US" sz="1200" dirty="0" err="1" smtClean="0"/>
              <a:t>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인수</a:t>
            </a:r>
            <a:r>
              <a:rPr lang="en-US" altLang="ko-KR" sz="1200" dirty="0" smtClean="0"/>
              <a:t>1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……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...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def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인스턴스메소</a:t>
            </a:r>
            <a:r>
              <a:rPr lang="ko-KR" altLang="en-US" sz="1200" dirty="0" err="1"/>
              <a:t>드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,,,]):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...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...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Instance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 =  </a:t>
            </a:r>
            <a:r>
              <a:rPr lang="ko-KR" altLang="en-US" sz="1200" dirty="0" err="1" smtClean="0"/>
              <a:t>클래스명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초기인자들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899592" y="5805264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25" idx="1"/>
          </p:cNvCxnSpPr>
          <p:nvPr/>
        </p:nvCxnSpPr>
        <p:spPr>
          <a:xfrm flipV="1">
            <a:off x="3995936" y="4090782"/>
            <a:ext cx="1296144" cy="1966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1992" y="4725143"/>
            <a:ext cx="3096344" cy="6310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6" idx="3"/>
            <a:endCxn id="29" idx="1"/>
          </p:cNvCxnSpPr>
          <p:nvPr/>
        </p:nvCxnSpPr>
        <p:spPr>
          <a:xfrm>
            <a:off x="4148336" y="5040661"/>
            <a:ext cx="1143744" cy="315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05626" y="4026994"/>
            <a:ext cx="3096344" cy="3155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1" idx="3"/>
            <a:endCxn id="27" idx="1"/>
          </p:cNvCxnSpPr>
          <p:nvPr/>
        </p:nvCxnSpPr>
        <p:spPr>
          <a:xfrm>
            <a:off x="4301970" y="4184753"/>
            <a:ext cx="990110" cy="473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68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속성 관리 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객체가 생성되면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속성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멤버를 관리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572000" y="4221088"/>
            <a:ext cx="38884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{</a:t>
            </a:r>
            <a:r>
              <a:rPr lang="en-US" altLang="ko-KR" dirty="0"/>
              <a:t>'name': 'name'}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0112" y="36543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7410" idx="3"/>
            <a:endCxn id="15" idx="1"/>
          </p:cNvCxnSpPr>
          <p:nvPr/>
        </p:nvCxnSpPr>
        <p:spPr>
          <a:xfrm flipV="1">
            <a:off x="3995217" y="4977172"/>
            <a:ext cx="576783" cy="316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84315"/>
            <a:ext cx="3095625" cy="144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 </a:t>
            </a:r>
            <a:r>
              <a:rPr lang="en-US" altLang="ko-KR" dirty="0" smtClean="0"/>
              <a:t>/</a:t>
            </a:r>
            <a:r>
              <a:rPr lang="en-US" altLang="ko-KR" dirty="0" smtClean="0"/>
              <a:t>instance </a:t>
            </a:r>
            <a:r>
              <a:rPr lang="en-US" altLang="ko-KR" dirty="0" smtClean="0"/>
              <a:t>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781550" cy="38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 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1152128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는 클래스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 err="1"/>
              <a:t>정적메소드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dirty="0"/>
              <a:t>클래스 내부 변수 등을 관리한다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900" dirty="0"/>
          </a:p>
          <a:p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2996952"/>
            <a:ext cx="4320480" cy="25202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350100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내부 멤버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20" idx="1"/>
          </p:cNvCxnSpPr>
          <p:nvPr/>
        </p:nvCxnSpPr>
        <p:spPr>
          <a:xfrm>
            <a:off x="1619672" y="3824174"/>
            <a:ext cx="648072" cy="432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99792" y="5013176"/>
            <a:ext cx="367240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08304" y="501317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멤버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25" idx="1"/>
          </p:cNvCxnSpPr>
          <p:nvPr/>
        </p:nvCxnSpPr>
        <p:spPr>
          <a:xfrm flipH="1" flipV="1">
            <a:off x="6372200" y="5229200"/>
            <a:ext cx="936104" cy="10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멤버 관리 영역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936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사용자 정의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클래스 객체내의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의 멤버를 런타임 추가 가능  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29" y="3356992"/>
            <a:ext cx="68199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5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type </a:t>
            </a:r>
            <a:r>
              <a:rPr lang="ko-KR" altLang="en-US" sz="2800" dirty="0" smtClean="0"/>
              <a:t>메타클래스는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가지 일을 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객체를 넣으면 그 객체가 어느 클래스에 의해 만들어졌는지를 표시하거나 새로운 클래스를 </a:t>
            </a:r>
            <a:r>
              <a:rPr lang="ko-KR" altLang="en-US" sz="2800" dirty="0" err="1" smtClean="0"/>
              <a:t>만들때</a:t>
            </a:r>
            <a:r>
              <a:rPr lang="ko-KR" altLang="en-US" sz="2800" dirty="0" smtClean="0"/>
              <a:t> 사용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645024"/>
            <a:ext cx="41433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075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멤버 관리 영역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 생성된 이후에 </a:t>
            </a:r>
            <a:r>
              <a:rPr lang="ko-KR" altLang="en-US" dirty="0" err="1" smtClean="0"/>
              <a:t>인스터스에</a:t>
            </a:r>
            <a:r>
              <a:rPr lang="ko-KR" altLang="en-US" dirty="0" smtClean="0"/>
              <a:t> 속성을 정의하고 할당하면 기존에 없으면 신규로 추가 됨 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3645024"/>
            <a:ext cx="36694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0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객체 멤버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참조기준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2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Namespace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 smtClean="0"/>
              <a:t>인스턴스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Dict</a:t>
            </a:r>
            <a:r>
              <a:rPr lang="en-US" altLang="ko-KR" sz="1200" dirty="0" smtClean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Namespace</a:t>
            </a:r>
          </a:p>
          <a:p>
            <a:pPr algn="ctr"/>
            <a:r>
              <a:rPr lang="en-US" altLang="ko-KR" sz="1400" dirty="0" smtClean="0"/>
              <a:t> </a:t>
            </a:r>
            <a:r>
              <a:rPr lang="ko-KR" altLang="en-US" sz="1400" dirty="0" smtClean="0"/>
              <a:t>검색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자신들이 관리하는 </a:t>
            </a:r>
            <a:r>
              <a:rPr lang="en-US" altLang="ko-KR" sz="1400" dirty="0" smtClean="0"/>
              <a:t>Namespace </a:t>
            </a:r>
            <a:r>
              <a:rPr lang="ko-KR" altLang="en-US" sz="1400" dirty="0" smtClean="0"/>
              <a:t>공간을 생성하며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객체 내의 속성이나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이를 검색해서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95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 smtClean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Object</a:t>
            </a:r>
            <a:r>
              <a:rPr lang="ko-KR" altLang="en-US" sz="2200" dirty="0" smtClean="0">
                <a:latin typeface="+mn-ea"/>
              </a:rPr>
              <a:t>는 </a:t>
            </a:r>
            <a:r>
              <a:rPr lang="ko-KR" altLang="en-US" sz="2200" dirty="0" err="1" smtClean="0">
                <a:latin typeface="+mn-ea"/>
              </a:rPr>
              <a:t>인스턴스를</a:t>
            </a:r>
            <a:r>
              <a:rPr lang="ko-KR" altLang="en-US" sz="2200" dirty="0" smtClean="0">
                <a:latin typeface="+mn-ea"/>
              </a:rPr>
              <a:t> 만드는 기준을 정리한다</a:t>
            </a:r>
            <a:r>
              <a:rPr lang="en-US" altLang="ko-KR" sz="2200" dirty="0" smtClean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정의한다고  하나의 저장공간</a:t>
            </a:r>
            <a:r>
              <a:rPr lang="en-US" altLang="ko-KR" sz="2200" dirty="0" smtClean="0">
                <a:latin typeface="+mn-ea"/>
              </a:rPr>
              <a:t>(Namespace) </a:t>
            </a:r>
            <a:r>
              <a:rPr lang="ko-KR" altLang="en-US" sz="2200" dirty="0" smtClean="0">
                <a:latin typeface="+mn-ea"/>
              </a:rPr>
              <a:t>기준이 되는 것은 아니다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smtClean="0">
                <a:latin typeface="+mn-ea"/>
              </a:rPr>
              <a:t>  - </a:t>
            </a:r>
            <a:r>
              <a:rPr lang="ko-KR" altLang="en-US" sz="2200" dirty="0" smtClean="0">
                <a:latin typeface="+mn-ea"/>
              </a:rPr>
              <a:t>클래스 저장공간과 </a:t>
            </a:r>
            <a:r>
              <a:rPr lang="ko-KR" altLang="en-US" sz="2200" dirty="0" err="1" smtClean="0">
                <a:latin typeface="+mn-ea"/>
              </a:rPr>
              <a:t>인스턴스</a:t>
            </a:r>
            <a:r>
              <a:rPr lang="ko-KR" altLang="en-US" sz="2200" dirty="0" smtClean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defined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Built-in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r>
              <a:rPr lang="ko-KR" altLang="en-US" dirty="0"/>
              <a:t>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8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Class </a:t>
            </a:r>
            <a:r>
              <a:rPr lang="ko-KR" altLang="en-US" dirty="0" smtClean="0"/>
              <a:t>키워드로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키워드 다음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내에 상속할 클래스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생성은 </a:t>
            </a:r>
            <a:r>
              <a:rPr lang="ko-KR" altLang="en-US" dirty="0" err="1" smtClean="0"/>
              <a:t>클래스명에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593883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087652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/>
              <a:t>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인스턴스</a:t>
            </a:r>
            <a:r>
              <a:rPr lang="ko-KR" altLang="en-US" sz="1200" dirty="0" err="1"/>
              <a:t>화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508518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A()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22920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755342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523062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175956" y="4746011"/>
            <a:ext cx="3132348" cy="6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87418" y="5877272"/>
            <a:ext cx="592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36" idx="2"/>
          </p:cNvCxnSpPr>
          <p:nvPr/>
        </p:nvCxnSpPr>
        <p:spPr>
          <a:xfrm flipH="1" flipV="1">
            <a:off x="1835696" y="4756809"/>
            <a:ext cx="1368152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Class/Instance </a:t>
            </a:r>
            <a:r>
              <a:rPr lang="ko-KR" altLang="en-US" dirty="0" smtClean="0"/>
              <a:t>관계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내장 변수를 이용해서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관계를 확인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403648" y="3501008"/>
            <a:ext cx="345638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a.whoami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a.__class__.__base__.__name</a:t>
            </a:r>
            <a:r>
              <a:rPr lang="en-US" altLang="ko-KR" sz="1000" dirty="0" smtClean="0"/>
              <a:t>__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4509120"/>
            <a:ext cx="1656184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1680" y="5229200"/>
            <a:ext cx="2232248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38610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 이름</a:t>
            </a:r>
            <a:endParaRPr lang="en-US" altLang="ko-KR" dirty="0" smtClean="0"/>
          </a:p>
          <a:p>
            <a:r>
              <a:rPr lang="en-US" altLang="ko-KR" dirty="0" smtClean="0"/>
              <a:t>: 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96340" y="506805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클래스의 상속 클래스 이름</a:t>
            </a:r>
            <a:endParaRPr lang="en-US" altLang="ko-KR" dirty="0" smtClean="0"/>
          </a:p>
          <a:p>
            <a:r>
              <a:rPr lang="en-US" altLang="ko-KR" dirty="0" smtClean="0"/>
              <a:t>: object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 flipV="1">
            <a:off x="3779912" y="4184214"/>
            <a:ext cx="1944216" cy="48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45" idx="1"/>
          </p:cNvCxnSpPr>
          <p:nvPr/>
        </p:nvCxnSpPr>
        <p:spPr>
          <a:xfrm>
            <a:off x="3923928" y="5391218"/>
            <a:ext cx="1772412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속성 접근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접근 방법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객체가 정의한 후에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객체를 생성하면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객체는 상위참조가 허용되므로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객체의 속성을 참조 가능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231740" y="350100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12060" y="350100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12060" y="4940774"/>
            <a:ext cx="2736304" cy="144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{'age': 20, 'name': 'name'}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0212" y="463729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122512" y="4958105"/>
            <a:ext cx="2808312" cy="142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dictproxy</a:t>
            </a:r>
            <a:r>
              <a:rPr lang="en-US" altLang="ko-KR" sz="1000" dirty="0"/>
              <a:t> {'__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__' of 'P' objects&gt;,</a:t>
            </a:r>
          </a:p>
          <a:p>
            <a:r>
              <a:rPr lang="en-US" altLang="ko-KR" sz="1000" dirty="0"/>
              <a:t> '__doc__': None,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__': &lt;function __main__.__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__&gt;,</a:t>
            </a:r>
          </a:p>
          <a:p>
            <a:r>
              <a:rPr lang="en-US" altLang="ko-KR" sz="1000" dirty="0"/>
              <a:t> '__module__': '__main__',</a:t>
            </a:r>
          </a:p>
          <a:p>
            <a:r>
              <a:rPr lang="en-US" altLang="ko-KR" sz="1000" dirty="0"/>
              <a:t>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__': &lt;attribute '__</a:t>
            </a:r>
            <a:r>
              <a:rPr lang="en-US" altLang="ko-KR" sz="1000" dirty="0" err="1"/>
              <a:t>weakref</a:t>
            </a:r>
            <a:r>
              <a:rPr lang="en-US" altLang="ko-KR" sz="1000" dirty="0"/>
              <a:t>__' of 'P' objects</a:t>
            </a:r>
            <a:r>
              <a:rPr lang="en-US" altLang="ko-KR" sz="1000" dirty="0" smtClean="0"/>
              <a:t>&gt;,</a:t>
            </a:r>
          </a:p>
          <a:p>
            <a:r>
              <a:rPr lang="en-US" altLang="ko-KR" sz="1000" dirty="0"/>
              <a:t> '</a:t>
            </a:r>
            <a:r>
              <a:rPr lang="en-US" altLang="ko-KR" sz="1000" dirty="0" err="1"/>
              <a:t>mailaddress</a:t>
            </a:r>
            <a:r>
              <a:rPr lang="en-US" altLang="ko-KR" sz="1000" dirty="0"/>
              <a:t>': 'default address</a:t>
            </a:r>
            <a:r>
              <a:rPr lang="en-US" altLang="ko-KR" sz="1000" dirty="0" smtClean="0"/>
              <a:t>',</a:t>
            </a:r>
            <a:endParaRPr lang="en-US" altLang="ko-KR" sz="1000" dirty="0"/>
          </a:p>
          <a:p>
            <a:r>
              <a:rPr lang="en-US" altLang="ko-KR" sz="1000" dirty="0"/>
              <a:t> 'name': 'default'}&gt;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4616935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P.__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__</a:t>
            </a:r>
            <a:endParaRPr lang="ko-KR" altLang="en-US" sz="1200" dirty="0"/>
          </a:p>
        </p:txBody>
      </p:sp>
      <p:cxnSp>
        <p:nvCxnSpPr>
          <p:cNvPr id="5" name="직선 화살표 연결선 4"/>
          <p:cNvCxnSpPr>
            <a:endCxn id="12" idx="0"/>
          </p:cNvCxnSpPr>
          <p:nvPr/>
        </p:nvCxnSpPr>
        <p:spPr>
          <a:xfrm flipH="1">
            <a:off x="2526668" y="4301135"/>
            <a:ext cx="533164" cy="656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9" idx="2"/>
            <a:endCxn id="10" idx="0"/>
          </p:cNvCxnSpPr>
          <p:nvPr/>
        </p:nvCxnSpPr>
        <p:spPr>
          <a:xfrm>
            <a:off x="5940152" y="4293096"/>
            <a:ext cx="540060" cy="64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으로 구부러진 화살표 7"/>
          <p:cNvSpPr/>
          <p:nvPr/>
        </p:nvSpPr>
        <p:spPr>
          <a:xfrm rot="5133872">
            <a:off x="4078940" y="3834112"/>
            <a:ext cx="731520" cy="1216152"/>
          </a:xfrm>
          <a:prstGeom prst="curved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944" y="3654899"/>
            <a:ext cx="93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상위 참조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3645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접근 방법 예시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객체에서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객체 내의 변수를 접근하면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내에 없으므로 접근이 가능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251520" y="3140968"/>
            <a:ext cx="5112568" cy="2952328"/>
            <a:chOff x="251520" y="3501008"/>
            <a:chExt cx="7596844" cy="2952328"/>
          </a:xfrm>
        </p:grpSpPr>
        <p:sp>
          <p:nvSpPr>
            <p:cNvPr id="3" name="직사각형 2"/>
            <p:cNvSpPr/>
            <p:nvPr/>
          </p:nvSpPr>
          <p:spPr>
            <a:xfrm>
              <a:off x="2231740" y="3501008"/>
              <a:ext cx="165618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클래스 </a:t>
              </a:r>
              <a:r>
                <a:rPr lang="en-US" altLang="ko-KR" sz="900" dirty="0" smtClean="0"/>
                <a:t>P</a:t>
              </a:r>
              <a:endParaRPr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12060" y="3501008"/>
              <a:ext cx="165618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인스턴스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p</a:t>
              </a:r>
              <a:endParaRPr lang="ko-KR" altLang="en-US" sz="9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12060" y="4940774"/>
              <a:ext cx="2736304" cy="1440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{'age': 20, 'name': 'name'}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5516" y="4958105"/>
              <a:ext cx="3465308" cy="149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/>
                <a:t>&lt;</a:t>
              </a:r>
              <a:r>
                <a:rPr lang="en-US" altLang="ko-KR" sz="900" dirty="0" err="1"/>
                <a:t>dictproxy</a:t>
              </a:r>
              <a:r>
                <a:rPr lang="en-US" altLang="ko-KR" sz="900" dirty="0"/>
                <a:t> {'__</a:t>
              </a:r>
              <a:r>
                <a:rPr lang="en-US" altLang="ko-KR" sz="900" dirty="0" err="1"/>
                <a:t>dict</a:t>
              </a:r>
              <a:r>
                <a:rPr lang="en-US" altLang="ko-KR" sz="900" dirty="0"/>
                <a:t>__': &lt;attribute '__</a:t>
              </a:r>
              <a:r>
                <a:rPr lang="en-US" altLang="ko-KR" sz="900" dirty="0" err="1"/>
                <a:t>dict</a:t>
              </a:r>
              <a:r>
                <a:rPr lang="en-US" altLang="ko-KR" sz="900" dirty="0"/>
                <a:t>__' of 'P' objects&gt;,</a:t>
              </a:r>
            </a:p>
            <a:p>
              <a:r>
                <a:rPr lang="en-US" altLang="ko-KR" sz="900" dirty="0"/>
                <a:t> '__doc__': None,</a:t>
              </a:r>
            </a:p>
            <a:p>
              <a:r>
                <a:rPr lang="en-US" altLang="ko-KR" sz="900" dirty="0"/>
                <a:t> '__</a:t>
              </a:r>
              <a:r>
                <a:rPr lang="en-US" altLang="ko-KR" sz="900" dirty="0" err="1"/>
                <a:t>init</a:t>
              </a:r>
              <a:r>
                <a:rPr lang="en-US" altLang="ko-KR" sz="900" dirty="0"/>
                <a:t>__': &lt;function __main__.__</a:t>
              </a:r>
              <a:r>
                <a:rPr lang="en-US" altLang="ko-KR" sz="900" dirty="0" err="1"/>
                <a:t>init</a:t>
              </a:r>
              <a:r>
                <a:rPr lang="en-US" altLang="ko-KR" sz="900" dirty="0"/>
                <a:t>__&gt;,</a:t>
              </a:r>
            </a:p>
            <a:p>
              <a:r>
                <a:rPr lang="en-US" altLang="ko-KR" sz="900" dirty="0"/>
                <a:t> '__module__': '__main__',</a:t>
              </a:r>
            </a:p>
            <a:p>
              <a:r>
                <a:rPr lang="en-US" altLang="ko-KR" sz="900" dirty="0"/>
                <a:t> '__</a:t>
              </a:r>
              <a:r>
                <a:rPr lang="en-US" altLang="ko-KR" sz="900" dirty="0" err="1"/>
                <a:t>weakref</a:t>
              </a:r>
              <a:r>
                <a:rPr lang="en-US" altLang="ko-KR" sz="900" dirty="0"/>
                <a:t>__': &lt;attribute '__</a:t>
              </a:r>
              <a:r>
                <a:rPr lang="en-US" altLang="ko-KR" sz="900" dirty="0" err="1"/>
                <a:t>weakref</a:t>
              </a:r>
              <a:r>
                <a:rPr lang="en-US" altLang="ko-KR" sz="900" dirty="0"/>
                <a:t>__' of 'P' objects</a:t>
              </a:r>
              <a:r>
                <a:rPr lang="en-US" altLang="ko-KR" sz="900" dirty="0" smtClean="0"/>
                <a:t>&gt;,</a:t>
              </a:r>
            </a:p>
            <a:p>
              <a:r>
                <a:rPr lang="en-US" altLang="ko-KR" sz="900" dirty="0"/>
                <a:t> '</a:t>
              </a:r>
              <a:r>
                <a:rPr lang="en-US" altLang="ko-KR" sz="900" dirty="0" err="1"/>
                <a:t>mailaddress</a:t>
              </a:r>
              <a:r>
                <a:rPr lang="en-US" altLang="ko-KR" sz="900" dirty="0"/>
                <a:t>': 'default address</a:t>
              </a:r>
              <a:r>
                <a:rPr lang="en-US" altLang="ko-KR" sz="900" dirty="0" smtClean="0"/>
                <a:t>',</a:t>
              </a:r>
              <a:endParaRPr lang="en-US" altLang="ko-KR" sz="900" dirty="0"/>
            </a:p>
            <a:p>
              <a:r>
                <a:rPr lang="en-US" altLang="ko-KR" sz="900" dirty="0"/>
                <a:t> 'name': 'default'}&gt;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520" y="4616935"/>
              <a:ext cx="2232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/>
                <a:t>P.__</a:t>
              </a:r>
              <a:r>
                <a:rPr lang="en-US" altLang="ko-KR" sz="900" dirty="0" err="1" smtClean="0"/>
                <a:t>dict</a:t>
              </a:r>
              <a:r>
                <a:rPr lang="en-US" altLang="ko-KR" sz="900" dirty="0" smtClean="0"/>
                <a:t>__</a:t>
              </a:r>
              <a:endParaRPr lang="ko-KR" altLang="en-US" sz="900" dirty="0"/>
            </a:p>
          </p:txBody>
        </p:sp>
        <p:cxnSp>
          <p:nvCxnSpPr>
            <p:cNvPr id="5" name="직선 화살표 연결선 4"/>
            <p:cNvCxnSpPr>
              <a:endCxn id="12" idx="0"/>
            </p:cNvCxnSpPr>
            <p:nvPr/>
          </p:nvCxnSpPr>
          <p:spPr>
            <a:xfrm flipH="1">
              <a:off x="2198170" y="4301135"/>
              <a:ext cx="861662" cy="6569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9" idx="2"/>
              <a:endCxn id="10" idx="0"/>
            </p:cNvCxnSpPr>
            <p:nvPr/>
          </p:nvCxnSpPr>
          <p:spPr>
            <a:xfrm>
              <a:off x="5940152" y="4293096"/>
              <a:ext cx="540060" cy="6476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오른쪽으로 구부러진 화살표 7"/>
            <p:cNvSpPr/>
            <p:nvPr/>
          </p:nvSpPr>
          <p:spPr>
            <a:xfrm rot="5133872">
              <a:off x="4280807" y="4014631"/>
              <a:ext cx="369396" cy="1216152"/>
            </a:xfrm>
            <a:prstGeom prst="curved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2282" y="4071456"/>
              <a:ext cx="11849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상위 참조</a:t>
              </a:r>
              <a:endParaRPr lang="ko-KR" altLang="en-US" sz="9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372200" y="5101209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p.mailaddress</a:t>
            </a:r>
            <a:endParaRPr lang="en-US" altLang="ko-KR" sz="1200" dirty="0"/>
          </a:p>
          <a:p>
            <a:r>
              <a:rPr lang="en-US" altLang="ko-KR" sz="1200" dirty="0" smtClean="0"/>
              <a:t>'default </a:t>
            </a:r>
            <a:r>
              <a:rPr lang="en-US" altLang="ko-KR" sz="1200" dirty="0"/>
              <a:t>address'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6176" y="3789040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mailaddress</a:t>
            </a:r>
            <a:r>
              <a:rPr lang="ko-KR" altLang="en-US" dirty="0" smtClean="0"/>
              <a:t>를 접근하여 결과값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3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로만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네임스페이스 관리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객체는 </a:t>
            </a:r>
            <a:r>
              <a:rPr lang="en-US" altLang="ko-KR" dirty="0" smtClean="0"/>
              <a:t>scope/namespace</a:t>
            </a:r>
            <a:r>
              <a:rPr lang="ko-KR" altLang="en-US" dirty="0" smtClean="0"/>
              <a:t>가진다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class/instance/function</a:t>
            </a:r>
            <a:r>
              <a:rPr lang="ko-KR" altLang="en-US" sz="2800" dirty="0" smtClean="0"/>
              <a:t>은 객체이므로 자신만의 </a:t>
            </a:r>
            <a:r>
              <a:rPr lang="en-US" altLang="ko-KR" sz="2800" dirty="0" smtClean="0"/>
              <a:t>namespace</a:t>
            </a:r>
            <a:r>
              <a:rPr lang="ko-KR" altLang="en-US" sz="2800" dirty="0" smtClean="0"/>
              <a:t>만 가지고 있다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58498" y="3847366"/>
            <a:ext cx="8028892" cy="1437755"/>
            <a:chOff x="-1296652" y="3324011"/>
            <a:chExt cx="8928992" cy="1437755"/>
          </a:xfrm>
        </p:grpSpPr>
        <p:sp>
          <p:nvSpPr>
            <p:cNvPr id="3" name="직사각형 2"/>
            <p:cNvSpPr/>
            <p:nvPr/>
          </p:nvSpPr>
          <p:spPr>
            <a:xfrm>
              <a:off x="971600" y="3829690"/>
              <a:ext cx="190821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__</a:t>
              </a:r>
              <a:r>
                <a:rPr lang="en-US" altLang="ko-KR" dirty="0" err="1" smtClean="0"/>
                <a:t>dict</a:t>
              </a:r>
              <a:r>
                <a:rPr lang="en-US" altLang="ko-KR" dirty="0" smtClean="0"/>
                <a:t>__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7604" y="3325634"/>
              <a:ext cx="205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r>
                <a:rPr lang="en-US" altLang="ko-KR" dirty="0" smtClean="0"/>
                <a:t>lass A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11860" y="3829690"/>
              <a:ext cx="190821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__</a:t>
              </a:r>
              <a:r>
                <a:rPr lang="en-US" altLang="ko-KR" dirty="0" err="1" smtClean="0"/>
                <a:t>dict</a:t>
              </a:r>
              <a:r>
                <a:rPr lang="en-US" altLang="ko-KR" dirty="0" smtClean="0"/>
                <a:t>__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5856" y="3325634"/>
              <a:ext cx="205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</a:t>
              </a:r>
              <a:r>
                <a:rPr lang="en-US" altLang="ko-KR" dirty="0" smtClean="0"/>
                <a:t>nstance  A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16116" y="3828067"/>
              <a:ext cx="190821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__</a:t>
              </a:r>
              <a:r>
                <a:rPr lang="en-US" altLang="ko-KR" dirty="0" err="1" smtClean="0"/>
                <a:t>dict</a:t>
              </a:r>
              <a:r>
                <a:rPr lang="en-US" altLang="ko-KR" dirty="0" smtClean="0"/>
                <a:t>__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0112" y="3324011"/>
              <a:ext cx="205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def</a:t>
              </a:r>
              <a:r>
                <a:rPr lang="en-US" altLang="ko-KR" dirty="0" smtClean="0"/>
                <a:t> add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1296652" y="3847366"/>
              <a:ext cx="190821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__</a:t>
              </a:r>
              <a:r>
                <a:rPr lang="en-US" altLang="ko-KR" dirty="0" err="1" smtClean="0"/>
                <a:t>dict</a:t>
              </a:r>
              <a:r>
                <a:rPr lang="en-US" altLang="ko-KR" dirty="0" smtClean="0"/>
                <a:t>__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260648" y="3343310"/>
              <a:ext cx="205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module</a:t>
              </a:r>
              <a:r>
                <a:rPr lang="en-US" altLang="ko-KR" dirty="0" smtClean="0"/>
                <a:t> </a:t>
              </a:r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76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 객체 처리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모듈을 실행하거나 </a:t>
            </a:r>
            <a:r>
              <a:rPr lang="en-US" altLang="ko-KR" sz="2800" dirty="0" smtClean="0"/>
              <a:t>idle </a:t>
            </a:r>
            <a:r>
              <a:rPr lang="ko-KR" altLang="en-US" sz="2800" dirty="0" smtClean="0"/>
              <a:t>창에서 </a:t>
            </a:r>
            <a:r>
              <a:rPr lang="en-US" altLang="ko-KR" sz="2800" dirty="0" smtClean="0"/>
              <a:t>__name__</a:t>
            </a:r>
            <a:r>
              <a:rPr lang="ko-KR" altLang="en-US" sz="2800" dirty="0" smtClean="0"/>
              <a:t>을 조회할 경우 기본으로 </a:t>
            </a:r>
            <a:r>
              <a:rPr lang="en-US" altLang="ko-KR" sz="2800" dirty="0" smtClean="0"/>
              <a:t>__main__</a:t>
            </a:r>
            <a:r>
              <a:rPr lang="ko-KR" altLang="en-US" sz="2800" dirty="0" smtClean="0"/>
              <a:t>을 가지고 있음</a:t>
            </a:r>
            <a:endParaRPr lang="ko-KR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468052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384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이름으로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오버로딩 불가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이름으로 식별하여 찾기에 </a:t>
            </a:r>
            <a:r>
              <a:rPr lang="ko-KR" altLang="en-US" sz="2800" dirty="0" err="1" smtClean="0"/>
              <a:t>메소드에</a:t>
            </a:r>
            <a:r>
              <a:rPr lang="ko-KR" altLang="en-US" sz="2800" dirty="0" smtClean="0"/>
              <a:t> 대한 </a:t>
            </a:r>
            <a:r>
              <a:rPr lang="ko-KR" altLang="en-US" sz="2800" dirty="0" err="1" smtClean="0"/>
              <a:t>시그너처를</a:t>
            </a:r>
            <a:r>
              <a:rPr lang="ko-KR" altLang="en-US" sz="2800" dirty="0" smtClean="0"/>
              <a:t> 구별하지 않음</a:t>
            </a:r>
            <a:endParaRPr lang="ko-KR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780928"/>
            <a:ext cx="66865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문이 하는 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Class </a:t>
            </a:r>
            <a:r>
              <a:rPr lang="ko-KR" altLang="en-US" sz="2800" dirty="0" smtClean="0"/>
              <a:t>문으로 생성하는 클래스와 </a:t>
            </a:r>
            <a:r>
              <a:rPr lang="ko-KR" altLang="en-US" sz="2800" dirty="0" smtClean="0"/>
              <a:t>메타클래스로 생성하는 클래스는 동일한 일을 수행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03" y="2996953"/>
            <a:ext cx="657225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03" y="4826564"/>
            <a:ext cx="65246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55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 정의 만들기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9817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6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 정의하고 실행 결과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299695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['Camembert</a:t>
            </a:r>
            <a:r>
              <a:rPr lang="en-US" altLang="ko-KR" dirty="0" smtClean="0"/>
              <a:t>']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{'x': 42, '__module__': '__main__', '__doc__': None, 'howdy': &lt;function howdy at 0x00000000055BB9D8&gt;, '__</a:t>
            </a:r>
            <a:r>
              <a:rPr lang="en-US" altLang="ko-KR" dirty="0" err="1"/>
              <a:t>dict</a:t>
            </a:r>
            <a:r>
              <a:rPr lang="en-US" altLang="ko-KR" dirty="0"/>
              <a:t>__': &lt;attribute '__</a:t>
            </a:r>
            <a:r>
              <a:rPr lang="en-US" altLang="ko-KR" dirty="0" err="1"/>
              <a:t>dict</a:t>
            </a:r>
            <a:r>
              <a:rPr lang="en-US" altLang="ko-KR" dirty="0"/>
              <a:t>__' of '</a:t>
            </a:r>
            <a:r>
              <a:rPr lang="en-US" altLang="ko-KR" dirty="0" err="1"/>
              <a:t>MyList</a:t>
            </a:r>
            <a:r>
              <a:rPr lang="en-US" altLang="ko-KR" dirty="0"/>
              <a:t>' objects&gt;, '__</a:t>
            </a:r>
            <a:r>
              <a:rPr lang="en-US" altLang="ko-KR" dirty="0" err="1"/>
              <a:t>weakref</a:t>
            </a:r>
            <a:r>
              <a:rPr lang="en-US" altLang="ko-KR" dirty="0"/>
              <a:t>__': &lt;attribute '__</a:t>
            </a:r>
            <a:r>
              <a:rPr lang="en-US" altLang="ko-KR" dirty="0" err="1"/>
              <a:t>weakref</a:t>
            </a:r>
            <a:r>
              <a:rPr lang="en-US" altLang="ko-KR" dirty="0"/>
              <a:t>__' of '</a:t>
            </a:r>
            <a:r>
              <a:rPr lang="en-US" altLang="ko-KR" dirty="0" err="1"/>
              <a:t>MyList</a:t>
            </a:r>
            <a:r>
              <a:rPr lang="en-US" altLang="ko-KR" dirty="0"/>
              <a:t>' objects&gt;} </a:t>
            </a:r>
            <a:endParaRPr lang="en-US" altLang="ko-KR" dirty="0" smtClean="0"/>
          </a:p>
          <a:p>
            <a:r>
              <a:rPr lang="en-US" altLang="ko-KR" dirty="0" smtClean="0"/>
              <a:t>42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Howdy, John 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class '__main__.</a:t>
            </a:r>
            <a:r>
              <a:rPr lang="en-US" altLang="ko-KR" dirty="0" err="1"/>
              <a:t>MyList</a:t>
            </a:r>
            <a:r>
              <a:rPr lang="en-US" altLang="ko-KR" dirty="0" smtClean="0"/>
              <a:t>'&gt;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&lt;class 'type'&gt;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66483</TotalTime>
  <Words>1518</Words>
  <Application>Microsoft Office PowerPoint</Application>
  <PresentationFormat>화면 슬라이드 쇼(4:3)</PresentationFormat>
  <Paragraphs>320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가을</vt:lpstr>
      <vt:lpstr>Python  객체란?</vt:lpstr>
      <vt:lpstr>메타클래스 </vt:lpstr>
      <vt:lpstr>메타 클래스 이해</vt:lpstr>
      <vt:lpstr>파이썬 객체 만드는 법</vt:lpstr>
      <vt:lpstr> type 메타클래스</vt:lpstr>
      <vt:lpstr>class로만 생성</vt:lpstr>
      <vt:lpstr>Class 문이 하는 일</vt:lpstr>
      <vt:lpstr> type 메타클래스 결정</vt:lpstr>
      <vt:lpstr> type 메타클래스 결정 : 결과</vt:lpstr>
      <vt:lpstr>타입 체크</vt:lpstr>
      <vt:lpstr>Type Class </vt:lpstr>
      <vt:lpstr>Object Class  </vt:lpstr>
      <vt:lpstr>사용자 메타클래스 </vt:lpstr>
      <vt:lpstr>사용자 메타클래스</vt:lpstr>
      <vt:lpstr>메타클래스 : __call__</vt:lpstr>
      <vt:lpstr>함수를 이용해서 클래스 만들기</vt:lpstr>
      <vt:lpstr>사용자 메타 클래스 만들기</vt:lpstr>
      <vt:lpstr>파이썬 기준이해 </vt:lpstr>
      <vt:lpstr>Class에서 인스턴스 만들기</vt:lpstr>
      <vt:lpstr>class 내의 생성자 처리 방식</vt:lpstr>
      <vt:lpstr>모든 것은 객체</vt:lpstr>
      <vt:lpstr>함수도 객체</vt:lpstr>
      <vt:lpstr>Class와 인스턴스 관리 기준</vt:lpstr>
      <vt:lpstr>멤버 호출 시 bubbling 검색</vt:lpstr>
      <vt:lpstr>Class와 instance 관리영역 분리</vt:lpstr>
      <vt:lpstr>변수 사용 이유</vt:lpstr>
      <vt:lpstr>변수는 객체 참조만 관리</vt:lpstr>
      <vt:lpstr>변수는 항상 할당 필요</vt:lpstr>
      <vt:lpstr>런타임 추가/삭제</vt:lpstr>
      <vt:lpstr>클래스 메소드 : 런타입 추가 </vt:lpstr>
      <vt:lpstr>클래스 변수 </vt:lpstr>
      <vt:lpstr>인스턴스 메소드 : 런타임</vt:lpstr>
      <vt:lpstr>객체의 멤버는 언제라도 삭제</vt:lpstr>
      <vt:lpstr>구조이해 </vt:lpstr>
      <vt:lpstr>Class 구조</vt:lpstr>
      <vt:lpstr>Class Notation</vt:lpstr>
      <vt:lpstr>Class  Method 정의</vt:lpstr>
      <vt:lpstr>Static  Method 정의</vt:lpstr>
      <vt:lpstr>Instance Method-self인자</vt:lpstr>
      <vt:lpstr>Class 속성 관리 기준</vt:lpstr>
      <vt:lpstr> object class  </vt:lpstr>
      <vt:lpstr> type class  </vt:lpstr>
      <vt:lpstr>사용자 정의 class  예시</vt:lpstr>
      <vt:lpstr>인스턴스 구조</vt:lpstr>
      <vt:lpstr>Instance Notation</vt:lpstr>
      <vt:lpstr>Instance 속성 관리 기준</vt:lpstr>
      <vt:lpstr>Class /instance Member</vt:lpstr>
      <vt:lpstr>Class Member</vt:lpstr>
      <vt:lpstr>Class 멤버 관리 영역</vt:lpstr>
      <vt:lpstr>Instance 멤버 관리 영역 </vt:lpstr>
      <vt:lpstr>객체 멤버 참조기준 </vt:lpstr>
      <vt:lpstr>클래스와 인스턴스 관계</vt:lpstr>
      <vt:lpstr>Object Namespace 흐름</vt:lpstr>
      <vt:lpstr>Class &amp; instance scope</vt:lpstr>
      <vt:lpstr>Class/Instance 관계 매핑</vt:lpstr>
      <vt:lpstr>Class/Instance 관계 보기</vt:lpstr>
      <vt:lpstr>속성 접근 방법</vt:lpstr>
      <vt:lpstr>속성 접근 방법 </vt:lpstr>
      <vt:lpstr>속성 접근 방법 예시 </vt:lpstr>
      <vt:lpstr>네임스페이스 관리 규칙</vt:lpstr>
      <vt:lpstr>객체는 scope/namespace가진다</vt:lpstr>
      <vt:lpstr>모듈 객체 처리 규칙</vt:lpstr>
      <vt:lpstr>이름으로 관리 : 오버로딩 불가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701</cp:revision>
  <dcterms:created xsi:type="dcterms:W3CDTF">2015-12-01T07:34:30Z</dcterms:created>
  <dcterms:modified xsi:type="dcterms:W3CDTF">2017-02-13T01:42:37Z</dcterms:modified>
</cp:coreProperties>
</file>