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55"/>
  </p:notesMasterIdLst>
  <p:sldIdLst>
    <p:sldId id="256" r:id="rId2"/>
    <p:sldId id="1129" r:id="rId3"/>
    <p:sldId id="1130" r:id="rId4"/>
    <p:sldId id="1131" r:id="rId5"/>
    <p:sldId id="1132" r:id="rId6"/>
    <p:sldId id="1133" r:id="rId7"/>
    <p:sldId id="1134" r:id="rId8"/>
    <p:sldId id="1135" r:id="rId9"/>
    <p:sldId id="1304" r:id="rId10"/>
    <p:sldId id="1305" r:id="rId11"/>
    <p:sldId id="1306" r:id="rId12"/>
    <p:sldId id="952" r:id="rId13"/>
    <p:sldId id="958" r:id="rId14"/>
    <p:sldId id="975" r:id="rId15"/>
    <p:sldId id="962" r:id="rId16"/>
    <p:sldId id="964" r:id="rId17"/>
    <p:sldId id="963" r:id="rId18"/>
    <p:sldId id="954" r:id="rId19"/>
    <p:sldId id="965" r:id="rId20"/>
    <p:sldId id="966" r:id="rId21"/>
    <p:sldId id="1136" r:id="rId22"/>
    <p:sldId id="1137" r:id="rId23"/>
    <p:sldId id="1138" r:id="rId24"/>
    <p:sldId id="1139" r:id="rId25"/>
    <p:sldId id="1140" r:id="rId26"/>
    <p:sldId id="1141" r:id="rId27"/>
    <p:sldId id="1142" r:id="rId28"/>
    <p:sldId id="1143" r:id="rId29"/>
    <p:sldId id="1144" r:id="rId30"/>
    <p:sldId id="1145" r:id="rId31"/>
    <p:sldId id="1146" r:id="rId32"/>
    <p:sldId id="1147" r:id="rId33"/>
    <p:sldId id="1148" r:id="rId34"/>
    <p:sldId id="1149" r:id="rId35"/>
    <p:sldId id="1150" r:id="rId36"/>
    <p:sldId id="1151" r:id="rId37"/>
    <p:sldId id="1152" r:id="rId38"/>
    <p:sldId id="1153" r:id="rId39"/>
    <p:sldId id="1154" r:id="rId40"/>
    <p:sldId id="1155" r:id="rId41"/>
    <p:sldId id="1156" r:id="rId42"/>
    <p:sldId id="1157" r:id="rId43"/>
    <p:sldId id="1158" r:id="rId44"/>
    <p:sldId id="1159" r:id="rId45"/>
    <p:sldId id="1160" r:id="rId46"/>
    <p:sldId id="1161" r:id="rId47"/>
    <p:sldId id="1162" r:id="rId48"/>
    <p:sldId id="1163" r:id="rId49"/>
    <p:sldId id="1164" r:id="rId50"/>
    <p:sldId id="1165" r:id="rId51"/>
    <p:sldId id="1166" r:id="rId52"/>
    <p:sldId id="1167" r:id="rId53"/>
    <p:sldId id="1168" r:id="rId54"/>
    <p:sldId id="1169" r:id="rId55"/>
    <p:sldId id="1170" r:id="rId56"/>
    <p:sldId id="1171" r:id="rId57"/>
    <p:sldId id="1172" r:id="rId58"/>
    <p:sldId id="1173" r:id="rId59"/>
    <p:sldId id="1174" r:id="rId60"/>
    <p:sldId id="1175" r:id="rId61"/>
    <p:sldId id="1176" r:id="rId62"/>
    <p:sldId id="1177" r:id="rId63"/>
    <p:sldId id="1178" r:id="rId64"/>
    <p:sldId id="1179" r:id="rId65"/>
    <p:sldId id="1180" r:id="rId66"/>
    <p:sldId id="1181" r:id="rId67"/>
    <p:sldId id="1182" r:id="rId68"/>
    <p:sldId id="1183" r:id="rId69"/>
    <p:sldId id="1184" r:id="rId70"/>
    <p:sldId id="1185" r:id="rId71"/>
    <p:sldId id="1186" r:id="rId72"/>
    <p:sldId id="1187" r:id="rId73"/>
    <p:sldId id="1188" r:id="rId74"/>
    <p:sldId id="1189" r:id="rId75"/>
    <p:sldId id="1190" r:id="rId76"/>
    <p:sldId id="1191" r:id="rId77"/>
    <p:sldId id="1192" r:id="rId78"/>
    <p:sldId id="1193" r:id="rId79"/>
    <p:sldId id="1194" r:id="rId80"/>
    <p:sldId id="1195" r:id="rId81"/>
    <p:sldId id="1196" r:id="rId82"/>
    <p:sldId id="1197" r:id="rId83"/>
    <p:sldId id="1198" r:id="rId84"/>
    <p:sldId id="1199" r:id="rId85"/>
    <p:sldId id="1200" r:id="rId86"/>
    <p:sldId id="1201" r:id="rId87"/>
    <p:sldId id="1202" r:id="rId88"/>
    <p:sldId id="1203" r:id="rId89"/>
    <p:sldId id="1204" r:id="rId90"/>
    <p:sldId id="1205" r:id="rId91"/>
    <p:sldId id="1206" r:id="rId92"/>
    <p:sldId id="1207" r:id="rId93"/>
    <p:sldId id="1208" r:id="rId94"/>
    <p:sldId id="1209" r:id="rId95"/>
    <p:sldId id="1210" r:id="rId96"/>
    <p:sldId id="1211" r:id="rId97"/>
    <p:sldId id="1212" r:id="rId98"/>
    <p:sldId id="1213" r:id="rId99"/>
    <p:sldId id="1214" r:id="rId100"/>
    <p:sldId id="1215" r:id="rId101"/>
    <p:sldId id="1216" r:id="rId102"/>
    <p:sldId id="1217" r:id="rId103"/>
    <p:sldId id="1218" r:id="rId104"/>
    <p:sldId id="1219" r:id="rId105"/>
    <p:sldId id="1220" r:id="rId106"/>
    <p:sldId id="1221" r:id="rId107"/>
    <p:sldId id="1222" r:id="rId108"/>
    <p:sldId id="1223" r:id="rId109"/>
    <p:sldId id="1224" r:id="rId110"/>
    <p:sldId id="1225" r:id="rId111"/>
    <p:sldId id="1226" r:id="rId112"/>
    <p:sldId id="1227" r:id="rId113"/>
    <p:sldId id="1228" r:id="rId114"/>
    <p:sldId id="1229" r:id="rId115"/>
    <p:sldId id="1230" r:id="rId116"/>
    <p:sldId id="1231" r:id="rId117"/>
    <p:sldId id="1232" r:id="rId118"/>
    <p:sldId id="1233" r:id="rId119"/>
    <p:sldId id="1234" r:id="rId120"/>
    <p:sldId id="1235" r:id="rId121"/>
    <p:sldId id="1236" r:id="rId122"/>
    <p:sldId id="1237" r:id="rId123"/>
    <p:sldId id="1238" r:id="rId124"/>
    <p:sldId id="1239" r:id="rId125"/>
    <p:sldId id="1240" r:id="rId126"/>
    <p:sldId id="1241" r:id="rId127"/>
    <p:sldId id="1242" r:id="rId128"/>
    <p:sldId id="1243" r:id="rId129"/>
    <p:sldId id="1244" r:id="rId130"/>
    <p:sldId id="1245" r:id="rId131"/>
    <p:sldId id="1246" r:id="rId132"/>
    <p:sldId id="1247" r:id="rId133"/>
    <p:sldId id="1248" r:id="rId134"/>
    <p:sldId id="1249" r:id="rId135"/>
    <p:sldId id="1250" r:id="rId136"/>
    <p:sldId id="1251" r:id="rId137"/>
    <p:sldId id="1252" r:id="rId138"/>
    <p:sldId id="1253" r:id="rId139"/>
    <p:sldId id="1254" r:id="rId140"/>
    <p:sldId id="1255" r:id="rId141"/>
    <p:sldId id="1256" r:id="rId142"/>
    <p:sldId id="1257" r:id="rId143"/>
    <p:sldId id="1258" r:id="rId144"/>
    <p:sldId id="1259" r:id="rId145"/>
    <p:sldId id="1260" r:id="rId146"/>
    <p:sldId id="1261" r:id="rId147"/>
    <p:sldId id="1262" r:id="rId148"/>
    <p:sldId id="1263" r:id="rId149"/>
    <p:sldId id="1264" r:id="rId150"/>
    <p:sldId id="1265" r:id="rId151"/>
    <p:sldId id="1266" r:id="rId152"/>
    <p:sldId id="1267" r:id="rId153"/>
    <p:sldId id="1268" r:id="rId154"/>
    <p:sldId id="1269" r:id="rId155"/>
    <p:sldId id="1270" r:id="rId156"/>
    <p:sldId id="1271" r:id="rId157"/>
    <p:sldId id="1272" r:id="rId158"/>
    <p:sldId id="1273" r:id="rId159"/>
    <p:sldId id="1274" r:id="rId160"/>
    <p:sldId id="1275" r:id="rId161"/>
    <p:sldId id="1276" r:id="rId162"/>
    <p:sldId id="1277" r:id="rId163"/>
    <p:sldId id="1278" r:id="rId164"/>
    <p:sldId id="1279" r:id="rId165"/>
    <p:sldId id="1280" r:id="rId166"/>
    <p:sldId id="1281" r:id="rId167"/>
    <p:sldId id="1282" r:id="rId168"/>
    <p:sldId id="1283" r:id="rId169"/>
    <p:sldId id="1284" r:id="rId170"/>
    <p:sldId id="1285" r:id="rId171"/>
    <p:sldId id="1286" r:id="rId172"/>
    <p:sldId id="1287" r:id="rId173"/>
    <p:sldId id="1288" r:id="rId174"/>
    <p:sldId id="1289" r:id="rId175"/>
    <p:sldId id="1290" r:id="rId176"/>
    <p:sldId id="1291" r:id="rId177"/>
    <p:sldId id="1292" r:id="rId178"/>
    <p:sldId id="1293" r:id="rId179"/>
    <p:sldId id="1294" r:id="rId180"/>
    <p:sldId id="1295" r:id="rId181"/>
    <p:sldId id="1296" r:id="rId182"/>
    <p:sldId id="1297" r:id="rId183"/>
    <p:sldId id="1298" r:id="rId184"/>
    <p:sldId id="1299" r:id="rId185"/>
    <p:sldId id="1300" r:id="rId186"/>
    <p:sldId id="1301" r:id="rId187"/>
    <p:sldId id="1302" r:id="rId188"/>
    <p:sldId id="1303" r:id="rId189"/>
    <p:sldId id="1307" r:id="rId190"/>
    <p:sldId id="1007" r:id="rId191"/>
    <p:sldId id="976" r:id="rId192"/>
    <p:sldId id="977" r:id="rId193"/>
    <p:sldId id="978" r:id="rId194"/>
    <p:sldId id="1324" r:id="rId195"/>
    <p:sldId id="1325" r:id="rId196"/>
    <p:sldId id="1326" r:id="rId197"/>
    <p:sldId id="1327" r:id="rId198"/>
    <p:sldId id="1328" r:id="rId199"/>
    <p:sldId id="1329" r:id="rId200"/>
    <p:sldId id="1330" r:id="rId201"/>
    <p:sldId id="1308" r:id="rId202"/>
    <p:sldId id="1309" r:id="rId203"/>
    <p:sldId id="1310" r:id="rId204"/>
    <p:sldId id="1311" r:id="rId205"/>
    <p:sldId id="1312" r:id="rId206"/>
    <p:sldId id="1313" r:id="rId207"/>
    <p:sldId id="1314" r:id="rId208"/>
    <p:sldId id="1315" r:id="rId209"/>
    <p:sldId id="1316" r:id="rId210"/>
    <p:sldId id="1323" r:id="rId211"/>
    <p:sldId id="1317" r:id="rId212"/>
    <p:sldId id="1318" r:id="rId213"/>
    <p:sldId id="1319" r:id="rId214"/>
    <p:sldId id="1320" r:id="rId215"/>
    <p:sldId id="1321" r:id="rId216"/>
    <p:sldId id="1322" r:id="rId217"/>
    <p:sldId id="1008" r:id="rId218"/>
    <p:sldId id="1076" r:id="rId219"/>
    <p:sldId id="1077" r:id="rId220"/>
    <p:sldId id="1078" r:id="rId221"/>
    <p:sldId id="1079" r:id="rId222"/>
    <p:sldId id="1080" r:id="rId223"/>
    <p:sldId id="1081" r:id="rId224"/>
    <p:sldId id="1009" r:id="rId225"/>
    <p:sldId id="1094" r:id="rId226"/>
    <p:sldId id="1066" r:id="rId227"/>
    <p:sldId id="1068" r:id="rId228"/>
    <p:sldId id="1067" r:id="rId229"/>
    <p:sldId id="1061" r:id="rId230"/>
    <p:sldId id="1102" r:id="rId231"/>
    <p:sldId id="1062" r:id="rId232"/>
    <p:sldId id="1063" r:id="rId233"/>
    <p:sldId id="1064" r:id="rId234"/>
    <p:sldId id="1065" r:id="rId235"/>
    <p:sldId id="1097" r:id="rId236"/>
    <p:sldId id="1103" r:id="rId237"/>
    <p:sldId id="1098" r:id="rId238"/>
    <p:sldId id="1099" r:id="rId239"/>
    <p:sldId id="996" r:id="rId240"/>
    <p:sldId id="1109" r:id="rId241"/>
    <p:sldId id="997" r:id="rId242"/>
    <p:sldId id="998" r:id="rId243"/>
    <p:sldId id="1128" r:id="rId244"/>
    <p:sldId id="1108" r:id="rId245"/>
    <p:sldId id="1084" r:id="rId246"/>
    <p:sldId id="1096" r:id="rId247"/>
    <p:sldId id="1085" r:id="rId248"/>
    <p:sldId id="1088" r:id="rId249"/>
    <p:sldId id="1106" r:id="rId250"/>
    <p:sldId id="1092" r:id="rId251"/>
    <p:sldId id="1093" r:id="rId252"/>
    <p:sldId id="1104" r:id="rId253"/>
    <p:sldId id="1105" r:id="rId2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정의 후 클래스의 정의에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할당해서 </a:t>
            </a:r>
            <a:r>
              <a:rPr lang="ko-KR" altLang="en-US" dirty="0" err="1" smtClean="0"/>
              <a:t>사용가능함</a:t>
            </a:r>
            <a:endParaRPr lang="en-US" altLang="ko-KR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smtClean="0"/>
              <a:t>self 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err="1" smtClean="0"/>
              <a:t>cls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5256446"/>
            <a:ext cx="3240360" cy="980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class Foo() 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</a:rPr>
              <a:t>__(</a:t>
            </a:r>
            <a:r>
              <a:rPr lang="en-US" altLang="ko-KR" sz="1200" dirty="0" err="1">
                <a:solidFill>
                  <a:schemeClr val="tx1"/>
                </a:solidFill>
              </a:rPr>
              <a:t>self,name</a:t>
            </a:r>
            <a:r>
              <a:rPr lang="en-US" altLang="ko-KR" sz="1200" dirty="0">
                <a:solidFill>
                  <a:schemeClr val="tx1"/>
                </a:solidFill>
              </a:rPr>
              <a:t>=None) 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bar = </a:t>
            </a:r>
            <a:r>
              <a:rPr lang="en-US" altLang="ko-KR" sz="1200" dirty="0" err="1">
                <a:solidFill>
                  <a:schemeClr val="tx1"/>
                </a:solidFill>
              </a:rPr>
              <a:t>external_bar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816286"/>
            <a:ext cx="3240360" cy="980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external_bar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self,lastname</a:t>
            </a:r>
            <a:r>
              <a:rPr lang="en-US" altLang="ko-KR" sz="1200" dirty="0">
                <a:solidFill>
                  <a:schemeClr val="tx1"/>
                </a:solidFill>
              </a:rPr>
              <a:t>):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self.lastname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lastname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return self.name+ " " + </a:t>
            </a:r>
            <a:r>
              <a:rPr lang="en-US" altLang="ko-KR" sz="1200" dirty="0" err="1">
                <a:solidFill>
                  <a:schemeClr val="tx1"/>
                </a:solidFill>
              </a:rPr>
              <a:t>self.lastname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함수를 외부에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함수로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클래스에서 외부함수를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8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외부 함수 호출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영역 함수 직접 참조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 정의</a:t>
            </a:r>
            <a:r>
              <a:rPr lang="en-US" altLang="ko-KR" sz="2800" dirty="0" smtClean="0"/>
              <a:t>(global 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하고 함수를 정의해서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외부함수 호출처리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{“add”: “function “}</a:t>
            </a:r>
            <a:endParaRPr lang="en-US" altLang="ko-KR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{‘</a:t>
            </a:r>
            <a:r>
              <a:rPr lang="en-US" altLang="ko-KR" sz="1200" b="1" dirty="0" err="1" smtClean="0"/>
              <a:t>x’:None</a:t>
            </a:r>
            <a:r>
              <a:rPr lang="en-US" altLang="ko-KR" sz="1200" b="1" dirty="0" smtClean="0"/>
              <a:t>, ‘</a:t>
            </a:r>
            <a:r>
              <a:rPr lang="en-US" altLang="ko-KR" sz="1200" b="1" dirty="0" err="1" smtClean="0"/>
              <a:t>y’:None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{‘x’:5, ‘y’:5}</a:t>
            </a:r>
            <a:endParaRPr lang="en-US" altLang="ko-KR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4883360" y="3861048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1"/>
            <a:endCxn id="6" idx="3"/>
          </p:cNvCxnSpPr>
          <p:nvPr/>
        </p:nvCxnSpPr>
        <p:spPr>
          <a:xfrm rot="10800000">
            <a:off x="3275856" y="3717032"/>
            <a:ext cx="1607504" cy="43204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0032" y="5116542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1"/>
            <a:endCxn id="9" idx="3"/>
          </p:cNvCxnSpPr>
          <p:nvPr/>
        </p:nvCxnSpPr>
        <p:spPr>
          <a:xfrm rot="10800000" flipV="1">
            <a:off x="3275856" y="5404574"/>
            <a:ext cx="1584176" cy="53639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83360" y="4503154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2" idx="1"/>
            <a:endCxn id="8" idx="3"/>
          </p:cNvCxnSpPr>
          <p:nvPr/>
        </p:nvCxnSpPr>
        <p:spPr>
          <a:xfrm rot="10800000">
            <a:off x="3275856" y="4725144"/>
            <a:ext cx="1607504" cy="6604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02" y="3602755"/>
            <a:ext cx="2495550" cy="238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인자로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 함수</a:t>
            </a:r>
            <a:r>
              <a:rPr lang="en-US" altLang="ko-KR" sz="2800" dirty="0" smtClean="0"/>
              <a:t>(global</a:t>
            </a:r>
            <a:r>
              <a:rPr lang="ko-KR" altLang="en-US" sz="2800" dirty="0" smtClean="0"/>
              <a:t>영역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 정의된 함수를 함수의 인자로 받아 내부 </a:t>
            </a:r>
            <a:r>
              <a:rPr lang="ko-KR" altLang="en-US" sz="2800" dirty="0" err="1" smtClean="0"/>
              <a:t>로직으로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43608" y="3429000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{“add”:  function , “</a:t>
            </a:r>
            <a:r>
              <a:rPr lang="en-US" altLang="ko-KR" sz="1200" b="1" dirty="0" err="1" smtClean="0"/>
              <a:t>add_args</a:t>
            </a:r>
            <a:r>
              <a:rPr lang="en-US" altLang="ko-KR" sz="1200" b="1" dirty="0" smtClean="0"/>
              <a:t>”: function}</a:t>
            </a:r>
            <a:endParaRPr lang="en-US" altLang="ko-KR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437111"/>
            <a:ext cx="22322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{‘</a:t>
            </a:r>
            <a:r>
              <a:rPr lang="en-US" altLang="ko-KR" sz="1200" b="1" dirty="0" err="1" smtClean="0"/>
              <a:t>func</a:t>
            </a:r>
            <a:r>
              <a:rPr lang="en-US" altLang="ko-KR" sz="1200" b="1" dirty="0" smtClean="0"/>
              <a:t>’:None, ‘</a:t>
            </a:r>
            <a:r>
              <a:rPr lang="en-US" altLang="ko-KR" sz="1200" b="1" dirty="0" err="1" smtClean="0"/>
              <a:t>x’:None</a:t>
            </a:r>
            <a:r>
              <a:rPr lang="en-US" altLang="ko-KR" sz="1200" b="1" dirty="0" smtClean="0"/>
              <a:t>, ‘</a:t>
            </a:r>
            <a:r>
              <a:rPr lang="en-US" altLang="ko-KR" sz="1200" b="1" dirty="0" err="1" smtClean="0"/>
              <a:t>y’:None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5589240"/>
            <a:ext cx="2232248" cy="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{‘</a:t>
            </a:r>
            <a:r>
              <a:rPr lang="en-US" altLang="ko-KR" sz="1200" b="1" dirty="0" err="1" smtClean="0"/>
              <a:t>func</a:t>
            </a:r>
            <a:r>
              <a:rPr lang="en-US" altLang="ko-KR" sz="1200" b="1" dirty="0" smtClean="0"/>
              <a:t>’: “add”, ‘x’:5, ‘y’:5}</a:t>
            </a:r>
            <a:endParaRPr lang="en-US" altLang="ko-KR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199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local(</a:t>
            </a:r>
            <a:r>
              <a:rPr lang="ko-KR" altLang="en-US" dirty="0" smtClean="0"/>
              <a:t>함수실행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8064" y="3789040"/>
            <a:ext cx="19928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48064" y="4882760"/>
            <a:ext cx="1992896" cy="4862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4365104"/>
            <a:ext cx="1992896" cy="4862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3" idx="1"/>
            <a:endCxn id="7" idx="3"/>
          </p:cNvCxnSpPr>
          <p:nvPr/>
        </p:nvCxnSpPr>
        <p:spPr>
          <a:xfrm rot="10800000">
            <a:off x="3275856" y="3717032"/>
            <a:ext cx="1872208" cy="36004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4" idx="1"/>
            <a:endCxn id="8" idx="3"/>
          </p:cNvCxnSpPr>
          <p:nvPr/>
        </p:nvCxnSpPr>
        <p:spPr>
          <a:xfrm rot="10800000" flipV="1">
            <a:off x="3275856" y="4608252"/>
            <a:ext cx="1872208" cy="11689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1"/>
            <a:endCxn id="9" idx="3"/>
          </p:cNvCxnSpPr>
          <p:nvPr/>
        </p:nvCxnSpPr>
        <p:spPr>
          <a:xfrm rot="10800000" flipV="1">
            <a:off x="3275856" y="5125908"/>
            <a:ext cx="1872208" cy="81505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일반 호출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함수도 호출 방법에 따라 다양한 구현 및 처리가 가능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78092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 실행 호출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378904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즉시 실행 호출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285293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정의 후 함수 이름으로 호출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393479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정의하고 바로 호출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09" y="4614368"/>
            <a:ext cx="2752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반복 호출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함수도 호출 방법에 따라 다양한 구현 및 처리가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시점 호출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259632" y="515719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 호출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2129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바꿔가면 처리가 완료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연속해서 호출하여 처리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429483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구동시켜 필요한 시점에 호출하여 결과 처리</a:t>
            </a:r>
            <a:r>
              <a:rPr lang="en-US" altLang="ko-KR" dirty="0" smtClean="0"/>
              <a:t>(iteration, generation)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53088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인자별로</a:t>
            </a:r>
            <a:r>
              <a:rPr lang="ko-KR" altLang="en-US" dirty="0" smtClean="0"/>
              <a:t> 분리하여 호출하면서 연결해서 결과를 처리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함수가 여러 번 호출될 것을 기준으로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작성해서 동일한 함수를 연속적으로 처리할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35699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함수를 계속 호출하면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새로운 함수 영역이 생겨서 처리한다</a:t>
            </a:r>
            <a:endParaRPr lang="ko-KR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709471"/>
            <a:ext cx="5544616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23728" y="3501008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635896" y="3681028"/>
            <a:ext cx="3168352" cy="276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 :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 등을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처리하면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객체가 만들어지고 실행됨 </a:t>
            </a:r>
            <a:endParaRPr lang="ko-KR" altLang="en-US" dirty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852936"/>
            <a:ext cx="6276975" cy="352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Iteration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타입 등을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처리하면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객체가 만들어지고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 </a:t>
            </a:r>
            <a:endParaRPr lang="ko-KR" altLang="en-US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996952"/>
            <a:ext cx="5895975" cy="349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smtClean="0"/>
              <a:t>self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존재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클래스에 존재하며 사용시 </a:t>
            </a:r>
            <a:r>
              <a:rPr lang="en-US" altLang="ko-KR" sz="2800" dirty="0" smtClean="0"/>
              <a:t>bound</a:t>
            </a:r>
            <a:r>
              <a:rPr lang="ko-KR" altLang="en-US" sz="2800" dirty="0" smtClean="0"/>
              <a:t>되며 </a:t>
            </a:r>
            <a:r>
              <a:rPr lang="en-US" altLang="ko-KR" sz="2800" dirty="0" smtClean="0"/>
              <a:t>__self__ </a:t>
            </a:r>
            <a:r>
              <a:rPr lang="ko-KR" altLang="en-US" sz="2800" dirty="0" smtClean="0"/>
              <a:t>속성에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객체가 </a:t>
            </a:r>
            <a:r>
              <a:rPr lang="ko-KR" altLang="en-US" sz="2800" dirty="0" err="1" smtClean="0"/>
              <a:t>세팅됨</a:t>
            </a:r>
            <a:endParaRPr lang="en-US" altLang="ko-KR" sz="2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200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Generation : comprehension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Generator comprehension 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7" y="2996952"/>
            <a:ext cx="5772150" cy="302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Generation :function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953125" cy="33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2.8 </a:t>
            </a:r>
            <a:r>
              <a:rPr lang="ko-KR" altLang="en-US" sz="6000" dirty="0" smtClean="0"/>
              <a:t>함수 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제너레이터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Generator </a:t>
            </a:r>
            <a:r>
              <a:rPr lang="ko-KR" altLang="en-US" dirty="0"/>
              <a:t>함수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생성하면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객체가 만들어지고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함수나 </a:t>
            </a:r>
            <a:r>
              <a:rPr lang="en-US" altLang="ko-KR" dirty="0" smtClean="0"/>
              <a:t>next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" y="2780928"/>
            <a:ext cx="5876925" cy="385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Generator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Yield</a:t>
            </a:r>
            <a:r>
              <a:rPr lang="ko-KR" altLang="en-US" dirty="0" smtClean="0"/>
              <a:t>에 값을 부여해서  함수 처리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000500" cy="307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 smtClean="0"/>
              <a:t>연속 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대신 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함수를 호출</a:t>
            </a:r>
            <a:r>
              <a:rPr lang="en-US" altLang="ko-KR" dirty="0" smtClean="0"/>
              <a:t>(next())</a:t>
            </a:r>
            <a:r>
              <a:rPr lang="ko-KR" altLang="en-US" dirty="0" smtClean="0"/>
              <a:t>해도 계속 저장 함수를 호출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처리가 종료되면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발생 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996952"/>
            <a:ext cx="58578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send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변수에 </a:t>
            </a:r>
            <a:r>
              <a:rPr lang="en-US" altLang="ko-KR" dirty="0" smtClean="0"/>
              <a:t>yield</a:t>
            </a:r>
            <a:r>
              <a:rPr lang="ko-KR" altLang="en-US" dirty="0" smtClean="0"/>
              <a:t>를 할당할 경우 이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함수에 값을 </a:t>
            </a:r>
            <a:r>
              <a:rPr lang="en-US" altLang="ko-KR" dirty="0" smtClean="0"/>
              <a:t>send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전달해서 처리</a:t>
            </a:r>
            <a:endParaRPr lang="ko-KR" alt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21812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429309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Yield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생성되기전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send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전달해서 값을 조정할 수 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연계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Generator </a:t>
            </a:r>
            <a:r>
              <a:rPr lang="ko-KR" altLang="en-US" dirty="0" smtClean="0"/>
              <a:t>함수간 정보 전달을 위해서는 </a:t>
            </a:r>
            <a:r>
              <a:rPr lang="en-US" altLang="ko-KR" dirty="0" smtClean="0"/>
              <a:t>send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3743325" cy="36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63688" y="4725145"/>
            <a:ext cx="2160240" cy="6480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0152" y="45811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실행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923928" y="4904294"/>
            <a:ext cx="2016224" cy="1808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53546" y="5445225"/>
            <a:ext cx="2160240" cy="6480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55892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인자로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0" idx="3"/>
            <a:endCxn id="11" idx="1"/>
          </p:cNvCxnSpPr>
          <p:nvPr/>
        </p:nvCxnSpPr>
        <p:spPr>
          <a:xfrm>
            <a:off x="3913786" y="5769261"/>
            <a:ext cx="2098374" cy="281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63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2.9 </a:t>
            </a:r>
            <a:r>
              <a:rPr lang="ko-KR" altLang="en-US" sz="6000" dirty="0" smtClean="0"/>
              <a:t> 람다함수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익명함수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 smtClean="0">
                <a:latin typeface="+mn-ea"/>
              </a:rPr>
              <a:t>는 익명의 함수 즉 함수의 이름이 없는 함수를 </a:t>
            </a:r>
            <a:r>
              <a:rPr lang="ko-KR" altLang="en-US" sz="3000" dirty="0" err="1" smtClean="0">
                <a:latin typeface="+mn-ea"/>
              </a:rPr>
              <a:t>표현식으로</a:t>
            </a:r>
            <a:r>
              <a:rPr lang="ko-KR" altLang="en-US" sz="3000" dirty="0" smtClean="0">
                <a:latin typeface="+mn-ea"/>
              </a:rPr>
              <a:t>  정의</a:t>
            </a:r>
            <a:r>
              <a:rPr lang="en-US" altLang="ko-KR" sz="3000" dirty="0" smtClean="0">
                <a:latin typeface="+mn-ea"/>
              </a:rPr>
              <a:t>(return </a:t>
            </a:r>
            <a:r>
              <a:rPr lang="ko-KR" altLang="en-US" sz="3000" dirty="0" err="1" smtClean="0">
                <a:latin typeface="+mn-ea"/>
              </a:rPr>
              <a:t>미존재</a:t>
            </a:r>
            <a:r>
              <a:rPr lang="en-US" altLang="ko-KR" sz="3000" dirty="0" smtClean="0"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2924944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20687" y="4149080"/>
            <a:ext cx="6912768" cy="1512711"/>
            <a:chOff x="755576" y="4221088"/>
            <a:chExt cx="6912768" cy="1512711"/>
          </a:xfrm>
        </p:grpSpPr>
        <p:sp>
          <p:nvSpPr>
            <p:cNvPr id="10" name="직사각형 9"/>
            <p:cNvSpPr/>
            <p:nvPr/>
          </p:nvSpPr>
          <p:spPr>
            <a:xfrm>
              <a:off x="5220072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코드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32240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인자</a:t>
              </a:r>
              <a:endParaRPr lang="en-US" altLang="ko-KR" dirty="0" smtClean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156176" y="5002179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07904" y="4650483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함수명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미존재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참조주소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cxnSp>
          <p:nvCxnSpPr>
            <p:cNvPr id="14" name="직선 화살표 연결선 13"/>
            <p:cNvCxnSpPr>
              <a:endCxn id="10" idx="1"/>
            </p:cNvCxnSpPr>
            <p:nvPr/>
          </p:nvCxnSpPr>
          <p:spPr>
            <a:xfrm>
              <a:off x="4644008" y="5002179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35928" y="4221088"/>
              <a:ext cx="3240360" cy="257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익명함수 정의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4795633"/>
              <a:ext cx="1152128" cy="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변수</a:t>
              </a:r>
              <a:endParaRPr lang="ko-KR" altLang="en-US" dirty="0"/>
            </a:p>
          </p:txBody>
        </p:sp>
        <p:cxnSp>
          <p:nvCxnSpPr>
            <p:cNvPr id="17" name="꺾인 연결선 16"/>
            <p:cNvCxnSpPr>
              <a:stCxn id="13" idx="1"/>
              <a:endCxn id="16" idx="3"/>
            </p:cNvCxnSpPr>
            <p:nvPr/>
          </p:nvCxnSpPr>
          <p:spPr>
            <a:xfrm rot="10800000" flipV="1">
              <a:off x="1907704" y="5002179"/>
              <a:ext cx="1800200" cy="949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07704" y="5197572"/>
              <a:ext cx="1800199" cy="53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필요시</a:t>
              </a:r>
              <a:r>
                <a:rPr lang="ko-KR" altLang="en-US" dirty="0" smtClean="0"/>
                <a:t> 변수에 할당</a:t>
              </a:r>
              <a:endParaRPr lang="ko-KR" altLang="en-US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3000" dirty="0" smtClean="0">
                <a:latin typeface="+mn-ea"/>
              </a:rPr>
              <a:t>Lambda</a:t>
            </a:r>
            <a:r>
              <a:rPr lang="ko-KR" altLang="en-US" sz="3000" dirty="0" smtClean="0">
                <a:latin typeface="+mn-ea"/>
              </a:rPr>
              <a:t>는 익명의 함수 즉 함수의 이름이 없는 함수를 </a:t>
            </a:r>
            <a:r>
              <a:rPr lang="ko-KR" altLang="en-US" sz="3000" dirty="0" err="1" smtClean="0">
                <a:latin typeface="+mn-ea"/>
              </a:rPr>
              <a:t>표현식으로</a:t>
            </a:r>
            <a:r>
              <a:rPr lang="ko-KR" altLang="en-US" sz="3000" dirty="0" smtClean="0">
                <a:latin typeface="+mn-ea"/>
              </a:rPr>
              <a:t>  정의</a:t>
            </a:r>
            <a:r>
              <a:rPr lang="en-US" altLang="ko-KR" sz="3000" dirty="0" smtClean="0">
                <a:latin typeface="+mn-ea"/>
              </a:rPr>
              <a:t>(return </a:t>
            </a:r>
            <a:r>
              <a:rPr lang="ko-KR" altLang="en-US" sz="3000" dirty="0" err="1" smtClean="0">
                <a:latin typeface="+mn-ea"/>
              </a:rPr>
              <a:t>미존재</a:t>
            </a:r>
            <a:r>
              <a:rPr lang="en-US" altLang="ko-KR" sz="3000" dirty="0" smtClean="0"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47664" y="2924944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74840"/>
            <a:ext cx="3638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94077"/>
            <a:ext cx="3657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467780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/>
              <a:t>  tuple </a:t>
            </a:r>
            <a:r>
              <a:rPr lang="ko-KR" altLang="en-US" sz="1200" b="1" u="sng" dirty="0" smtClean="0"/>
              <a:t>처리 방식 추가</a:t>
            </a:r>
            <a:endParaRPr lang="ko-KR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21336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Lambda 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함수의 내부 관리 </a:t>
            </a:r>
            <a:r>
              <a:rPr lang="en-US" altLang="ko-KR" sz="2800" dirty="0" smtClean="0"/>
              <a:t>namespace </a:t>
            </a:r>
            <a:r>
              <a:rPr lang="ko-KR" altLang="en-US" sz="2800" dirty="0" smtClean="0"/>
              <a:t>영역을 조회 </a:t>
            </a:r>
            <a:endParaRPr lang="en-US" altLang="ko-KR" sz="28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69" y="3645024"/>
            <a:ext cx="358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47664" y="3053544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&gt; global&gt; </a:t>
            </a:r>
            <a:r>
              <a:rPr lang="en-US" altLang="ko-KR" dirty="0" err="1" smtClean="0"/>
              <a:t>builtin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순으로 변수를 검색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9" y="4725144"/>
            <a:ext cx="3305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Parameter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키워드인자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ko-KR" altLang="en-US" sz="2800" dirty="0" err="1" smtClean="0"/>
              <a:t>파라미터를</a:t>
            </a:r>
            <a:r>
              <a:rPr lang="ko-KR" altLang="en-US" sz="2800" dirty="0" smtClean="0"/>
              <a:t> 나열하면 위치에 따라 인자가 연결되고 키워드 인자는 키와 값을 같이 </a:t>
            </a:r>
            <a:r>
              <a:rPr lang="ko-KR" altLang="en-US" sz="2800" dirty="0" err="1" smtClean="0"/>
              <a:t>세팅하면</a:t>
            </a:r>
            <a:r>
              <a:rPr lang="ko-KR" altLang="en-US" sz="2800" dirty="0" smtClean="0"/>
              <a:t> 실행됨 </a:t>
            </a:r>
            <a:endParaRPr lang="en-US" altLang="ko-KR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60440"/>
            <a:ext cx="28003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*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인자를 받으면 </a:t>
            </a:r>
            <a:r>
              <a:rPr lang="ko-KR" altLang="en-US" sz="2800" dirty="0" err="1" smtClean="0"/>
              <a:t>튜플로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374441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**</a:t>
            </a:r>
            <a:r>
              <a:rPr lang="en-US" altLang="ko-KR" sz="2800" dirty="0" err="1"/>
              <a:t>k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인자를 받으면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92080" y="393305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**d </a:t>
            </a:r>
            <a:r>
              <a:rPr lang="ko-KR" altLang="en-US" dirty="0" smtClean="0"/>
              <a:t>표시는 </a:t>
            </a: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 = **d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즉 실제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데이터만 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내로 카피됨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0220"/>
            <a:ext cx="3952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함수가 정의되면 바로 함수를 객체로 구조화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4435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인자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5940152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19672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명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4355976" y="4940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69973" y="4437112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555776" y="4941168"/>
            <a:ext cx="814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15616" y="2564904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561508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561508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56150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{‘x’ : None, ‘</a:t>
            </a:r>
            <a:r>
              <a:rPr lang="en-US" altLang="ko-KR" sz="1200" dirty="0" err="1" smtClean="0"/>
              <a:t>y’:None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5615081"/>
            <a:ext cx="125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내부주</a:t>
            </a:r>
            <a:r>
              <a:rPr lang="ko-KR" altLang="en-US"/>
              <a:t>소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2379001" y="3645024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4221088"/>
            <a:ext cx="741682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384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함수에서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문을 사용할 경우는 </a:t>
            </a:r>
            <a:r>
              <a:rPr lang="en-US" altLang="ko-KR" sz="2800" dirty="0" smtClean="0"/>
              <a:t>True </a:t>
            </a:r>
            <a:r>
              <a:rPr lang="ko-KR" altLang="en-US" sz="2800" dirty="0" smtClean="0"/>
              <a:t>에 대한 </a:t>
            </a:r>
            <a:r>
              <a:rPr lang="ko-KR" altLang="en-US" sz="2800" dirty="0" err="1" smtClean="0"/>
              <a:t>표현식을</a:t>
            </a:r>
            <a:r>
              <a:rPr lang="ko-KR" altLang="en-US" sz="2800" dirty="0" smtClean="0"/>
              <a:t> 먼저 작성하고 그 뒤에 </a:t>
            </a:r>
            <a:r>
              <a:rPr lang="en-US" altLang="ko-KR" sz="2800" dirty="0" smtClean="0"/>
              <a:t>if </a:t>
            </a:r>
            <a:r>
              <a:rPr lang="ko-KR" altLang="en-US" sz="2800" dirty="0" smtClean="0"/>
              <a:t>문을 작성하면 됨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39552" y="3212976"/>
            <a:ext cx="78488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lambda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(if </a:t>
            </a:r>
            <a:r>
              <a:rPr lang="ko-KR" altLang="en-US" dirty="0" smtClean="0"/>
              <a:t>결과가 </a:t>
            </a:r>
            <a:r>
              <a:rPr lang="en-US" altLang="ko-KR" dirty="0" smtClean="0"/>
              <a:t>True) if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 </a:t>
            </a:r>
            <a:r>
              <a:rPr lang="ko-KR" altLang="en-US" dirty="0" err="1" smtClean="0"/>
              <a:t>표현</a:t>
            </a:r>
            <a:r>
              <a:rPr lang="ko-KR" altLang="en-US" dirty="0" err="1"/>
              <a:t>식</a:t>
            </a:r>
            <a:r>
              <a:rPr lang="en-US" altLang="ko-KR" dirty="0" smtClean="0"/>
              <a:t>(False 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38" y="4119563"/>
            <a:ext cx="4914900" cy="19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축약 비교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에서 단축 비교 연</a:t>
            </a:r>
            <a:r>
              <a:rPr lang="ko-KR" altLang="en-US" dirty="0"/>
              <a:t>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표현식에서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and/or</a:t>
            </a:r>
            <a:r>
              <a:rPr lang="ko-KR" altLang="en-US" sz="2800" dirty="0" smtClean="0"/>
              <a:t>를 이용한 </a:t>
            </a:r>
            <a:r>
              <a:rPr lang="ko-KR" altLang="en-US" sz="2800" dirty="0" err="1" smtClean="0"/>
              <a:t>표현식에</a:t>
            </a:r>
            <a:r>
              <a:rPr lang="ko-KR" altLang="en-US" sz="2800" dirty="0" smtClean="0"/>
              <a:t> 대한 단축비교연산으로 </a:t>
            </a:r>
            <a:r>
              <a:rPr lang="ko-KR" altLang="en-US" sz="2800" dirty="0" err="1" smtClean="0"/>
              <a:t>로직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59632" y="3140968"/>
            <a:ext cx="66247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표현</a:t>
            </a:r>
            <a:r>
              <a:rPr lang="ko-KR" altLang="en-US" sz="2000" b="1" dirty="0" err="1"/>
              <a:t>식</a:t>
            </a:r>
            <a:r>
              <a:rPr lang="en-US" altLang="ko-KR" sz="2000" b="1" dirty="0" smtClean="0"/>
              <a:t> and </a:t>
            </a:r>
            <a:r>
              <a:rPr lang="ko-KR" altLang="en-US" sz="2000" b="1" dirty="0" err="1" smtClean="0"/>
              <a:t>표현식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표현식</a:t>
            </a:r>
            <a:r>
              <a:rPr lang="ko-KR" altLang="en-US" sz="2000" b="1" dirty="0" smtClean="0"/>
              <a:t> 참이면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     </a:t>
            </a:r>
            <a:r>
              <a:rPr lang="ko-KR" altLang="en-US" sz="2000" b="1" dirty="0" err="1" smtClean="0"/>
              <a:t>두번째</a:t>
            </a:r>
            <a:r>
              <a:rPr lang="ko-KR" altLang="en-US" sz="2000" b="1" dirty="0" smtClean="0"/>
              <a:t> 표현식이 리턴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err="1" smtClean="0"/>
              <a:t>표현식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or </a:t>
            </a:r>
            <a:r>
              <a:rPr lang="ko-KR" altLang="en-US" sz="2000" b="1" dirty="0" err="1" smtClean="0"/>
              <a:t>표현식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표현식이 거짓이면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두번째</a:t>
            </a:r>
            <a:r>
              <a:rPr lang="ko-KR" altLang="en-US" sz="2000" b="1" dirty="0" smtClean="0"/>
              <a:t> 표현식이 리턴</a:t>
            </a:r>
            <a:endParaRPr lang="en-US" altLang="ko-KR" sz="20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축약 처리는 </a:t>
            </a:r>
            <a:r>
              <a:rPr lang="ko-KR" altLang="en-US" sz="2800" dirty="0" err="1" smtClean="0">
                <a:latin typeface="+mn-ea"/>
              </a:rPr>
              <a:t>표현식</a:t>
            </a:r>
            <a:r>
              <a:rPr lang="ko-KR" altLang="en-US" sz="2800" dirty="0" smtClean="0">
                <a:latin typeface="+mn-ea"/>
              </a:rPr>
              <a:t> 조건에 따라 </a:t>
            </a:r>
            <a:r>
              <a:rPr lang="ko-KR" altLang="en-US" sz="2800" dirty="0" err="1" smtClean="0">
                <a:latin typeface="+mn-ea"/>
              </a:rPr>
              <a:t>두개를</a:t>
            </a:r>
            <a:r>
              <a:rPr lang="ko-KR" altLang="en-US" sz="2800" dirty="0" smtClean="0">
                <a:latin typeface="+mn-ea"/>
              </a:rPr>
              <a:t> 비교하지 않고 처리</a:t>
            </a:r>
            <a:endParaRPr lang="ko-KR" altLang="en-US" sz="2800" dirty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40767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List Comprehensions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Comprehensions</a:t>
            </a:r>
            <a:r>
              <a:rPr lang="ko-KR" altLang="en-US" dirty="0" smtClean="0"/>
              <a:t>에 람다 넣기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함수가 실행되어 리스트를 </a:t>
            </a:r>
            <a:r>
              <a:rPr lang="ko-KR" altLang="en-US" sz="2800" dirty="0" err="1" smtClean="0"/>
              <a:t>만듬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80928"/>
            <a:ext cx="3400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conprehension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를 이용해 </a:t>
            </a:r>
            <a:r>
              <a:rPr lang="en-US" altLang="ko-KR" sz="2800" dirty="0" smtClean="0"/>
              <a:t>comprehensions </a:t>
            </a:r>
            <a:r>
              <a:rPr lang="ko-KR" altLang="en-US" sz="2800" dirty="0" err="1" smtClean="0"/>
              <a:t>로직</a:t>
            </a:r>
            <a:r>
              <a:rPr lang="ko-KR" altLang="en-US" sz="2800" dirty="0" smtClean="0"/>
              <a:t> 추가 하기 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함수는 즉시실행으로 표현해야 결과가 나옴</a:t>
            </a:r>
            <a:endParaRPr lang="en-US" altLang="ko-KR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743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lambda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결과값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함수를 함수결과값으로 전달해서 사용</a:t>
            </a:r>
            <a:endParaRPr lang="en-US" altLang="ko-KR" sz="2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171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 구조 조회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type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70389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2242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ode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70389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unc_code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3771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811438"/>
            <a:ext cx="41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func_code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: code type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31840" y="54365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3933" y="3184983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88818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55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함수의 결과 </a:t>
            </a:r>
            <a:r>
              <a:rPr lang="en-US" altLang="ko-KR" dirty="0" smtClean="0"/>
              <a:t>:lambda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결과를  함수로 전달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함수에 결과값을 함수로 전달하고 함수 내부의 전달을 </a:t>
            </a: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전달해서 실행 </a:t>
            </a:r>
            <a:endParaRPr lang="en-US" altLang="ko-KR" sz="28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28" y="4293096"/>
            <a:ext cx="265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2.9 </a:t>
            </a:r>
            <a:r>
              <a:rPr lang="ko-KR" altLang="en-US" sz="6000" dirty="0" smtClean="0"/>
              <a:t> 부분함수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Lambda : partial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Lambda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curry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외부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파라미터와</a:t>
            </a:r>
            <a:r>
              <a:rPr lang="ko-KR" altLang="en-US" sz="2800" dirty="0" smtClean="0"/>
              <a:t> 내부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순차적으로 호출에 따라 분리해서 계산</a:t>
            </a:r>
            <a:endParaRPr lang="en-US" altLang="ko-KR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3429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Curry : partial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4505325" cy="295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함수부분호출 </a:t>
            </a:r>
            <a:r>
              <a:rPr lang="en-US" altLang="ko-KR" dirty="0" smtClean="0"/>
              <a:t>: Curry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인자를 점진적으로 증가하면서 처리하는 법으로 외부함수에서 내부함수로 처리를 위임해서 점진적으로 실행하도록 처리하는 함수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f11(1) </a:t>
            </a:r>
            <a:r>
              <a:rPr lang="ko-KR" altLang="en-US" dirty="0" smtClean="0"/>
              <a:t>함수 실행하면 </a:t>
            </a:r>
            <a:r>
              <a:rPr lang="en-US" altLang="ko-KR" dirty="0" smtClean="0"/>
              <a:t>g11(2) </a:t>
            </a:r>
            <a:r>
              <a:rPr lang="ko-KR" altLang="en-US" dirty="0" smtClean="0"/>
              <a:t>함수가 실행되고 </a:t>
            </a:r>
            <a:r>
              <a:rPr lang="en-US" altLang="ko-KR" dirty="0" smtClean="0"/>
              <a:t>h11 (3,4,5)</a:t>
            </a:r>
            <a:r>
              <a:rPr lang="ko-KR" altLang="en-US" dirty="0" smtClean="0"/>
              <a:t>가 최종적으로 </a:t>
            </a:r>
            <a:r>
              <a:rPr lang="ko-KR" altLang="en-US" dirty="0" err="1" smtClean="0"/>
              <a:t>실행되여</a:t>
            </a:r>
            <a:r>
              <a:rPr lang="ko-KR" altLang="en-US" dirty="0" smtClean="0"/>
              <a:t> 결과는 </a:t>
            </a:r>
            <a:r>
              <a:rPr lang="en-US" altLang="ko-KR" dirty="0"/>
              <a:t>(</a:t>
            </a:r>
            <a:r>
              <a:rPr lang="en-US" altLang="ko-KR" dirty="0" smtClean="0"/>
              <a:t>1,2,3,4,5)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2195736" y="4887744"/>
            <a:ext cx="3384376" cy="778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11560" y="5454516"/>
            <a:ext cx="1584176" cy="4227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functools</a:t>
            </a:r>
            <a:r>
              <a:rPr lang="en-US" altLang="ko-KR" dirty="0" smtClean="0"/>
              <a:t>: partial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7" y="3435085"/>
            <a:ext cx="389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함수부분 호출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functools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functools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partial </a:t>
            </a:r>
            <a:r>
              <a:rPr lang="ko-KR" altLang="en-US" dirty="0" smtClean="0"/>
              <a:t>함수를 제공해서 함수를 분할하여 처리함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8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Partial </a:t>
            </a:r>
            <a:r>
              <a:rPr lang="ko-KR" altLang="en-US" dirty="0" smtClean="0"/>
              <a:t>함수 객체를 생성하고 추가 인자를 받으면 처리</a:t>
            </a:r>
            <a:endParaRPr lang="en-US" altLang="ko-KR" dirty="0" smtClean="0"/>
          </a:p>
          <a:p>
            <a:r>
              <a:rPr lang="en-US" altLang="ko-KR" dirty="0" smtClean="0"/>
              <a:t>(1,2,3,4)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3937" y="4797152"/>
            <a:ext cx="1947863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2771800" y="4749245"/>
            <a:ext cx="2808312" cy="407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2.10 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메모이제이션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내부의 정보 조회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95118"/>
              </p:ext>
            </p:extLst>
          </p:nvPr>
        </p:nvGraphicFramePr>
        <p:xfrm>
          <a:off x="971600" y="2708921"/>
          <a:ext cx="7128792" cy="3063983"/>
        </p:xfrm>
        <a:graphic>
          <a:graphicData uri="http://schemas.openxmlformats.org/drawingml/2006/table">
            <a:tbl>
              <a:tblPr/>
              <a:tblGrid>
                <a:gridCol w="2232248"/>
                <a:gridCol w="4896544"/>
              </a:tblGrid>
              <a:tr h="3728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__doc__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doc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조회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__name__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정의된 함수의 이름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__code__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byte</a:t>
                      </a:r>
                      <a:r>
                        <a:rPr lang="en-US" sz="1200" baseline="0" dirty="0" smtClean="0">
                          <a:effectLst/>
                        </a:rPr>
                        <a:t> code </a:t>
                      </a:r>
                      <a:r>
                        <a:rPr lang="ko-KR" altLang="en-US" sz="1200" baseline="0" dirty="0" smtClean="0">
                          <a:effectLst/>
                        </a:rPr>
                        <a:t>형태</a:t>
                      </a:r>
                      <a:r>
                        <a:rPr lang="en-US" altLang="ko-KR" sz="1200" baseline="0" dirty="0" smtClean="0">
                          <a:effectLst/>
                          <a:sym typeface="Wingdings" panose="05000000000000000000" pitchFamily="2" charset="2"/>
                        </a:rPr>
                        <a:t> code</a:t>
                      </a:r>
                      <a:r>
                        <a:rPr lang="ko-KR" altLang="en-US" sz="1200" baseline="0" dirty="0" smtClean="0">
                          <a:effectLst/>
                          <a:sym typeface="Wingdings" panose="05000000000000000000" pitchFamily="2" charset="2"/>
                        </a:rPr>
                        <a:t>로 세분화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__defaults__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arguments </a:t>
                      </a:r>
                      <a:r>
                        <a:rPr lang="ko-KR" altLang="en-US" sz="1200" dirty="0" smtClean="0">
                          <a:effectLst/>
                        </a:rPr>
                        <a:t>내의 </a:t>
                      </a:r>
                      <a:r>
                        <a:rPr lang="en-US" altLang="ko-KR" sz="1200" dirty="0" smtClean="0">
                          <a:effectLst/>
                        </a:rPr>
                        <a:t>default </a:t>
                      </a:r>
                      <a:r>
                        <a:rPr lang="ko-KR" altLang="en-US" sz="1200" dirty="0" smtClean="0">
                          <a:effectLst/>
                        </a:rPr>
                        <a:t>조회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8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 smtClean="0">
                          <a:effectLst/>
                        </a:rPr>
                        <a:t>globals</a:t>
                      </a:r>
                      <a:r>
                        <a:rPr lang="en-US" sz="1200" dirty="0" smtClean="0">
                          <a:effectLst/>
                        </a:rPr>
                        <a:t>__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정의된 함수의 글로벌 영역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__closure__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closure</a:t>
                      </a:r>
                      <a:r>
                        <a:rPr lang="en-US" sz="1200" baseline="0" dirty="0" smtClean="0">
                          <a:effectLst/>
                        </a:rPr>
                        <a:t> context </a:t>
                      </a:r>
                      <a:r>
                        <a:rPr lang="ko-KR" altLang="en-US" sz="1200" baseline="0" dirty="0" smtClean="0">
                          <a:effectLst/>
                        </a:rPr>
                        <a:t>내의 자유변수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처리 결과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동일한 함수 처리시 처리결과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외부 함수에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함수 처리 결과를 저장할 공간을 만들고 내부 함수에서 함수 처리결과를 저장 및 검색할 수 있는 구조를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190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실행함수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실행함수를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실행함수는 실제 연산을 할 수 있는 함수를 만든다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52900"/>
            <a:ext cx="2962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메모이제이션</a:t>
            </a:r>
            <a:r>
              <a:rPr lang="ko-KR" altLang="en-US" dirty="0" smtClean="0"/>
              <a:t>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실행함수를 </a:t>
            </a:r>
            <a:r>
              <a:rPr lang="ko-KR" altLang="en-US" dirty="0" err="1" smtClean="0"/>
              <a:t>메모이제이션</a:t>
            </a:r>
            <a:r>
              <a:rPr lang="ko-KR" altLang="en-US" dirty="0" smtClean="0"/>
              <a:t> 함수에 전달한 후에 함수를 실행하면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환경을 구성하므로 실제 계산이 </a:t>
            </a:r>
            <a:r>
              <a:rPr lang="ko-KR" altLang="en-US" dirty="0" err="1" smtClean="0"/>
              <a:t>반복되는것이</a:t>
            </a:r>
            <a:r>
              <a:rPr lang="ko-KR" altLang="en-US" dirty="0" smtClean="0"/>
              <a:t> 아니라 </a:t>
            </a:r>
            <a:r>
              <a:rPr lang="ko-KR" altLang="en-US" dirty="0" err="1" smtClean="0"/>
              <a:t>빠진부분만</a:t>
            </a:r>
            <a:r>
              <a:rPr lang="ko-KR" altLang="en-US" dirty="0" smtClean="0"/>
              <a:t> 실행처리 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3800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메모이제이션</a:t>
            </a:r>
            <a:r>
              <a:rPr lang="ko-KR" altLang="en-US" dirty="0" smtClean="0"/>
              <a:t>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메모이제이션을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처리해도 결과는 동일함</a:t>
            </a:r>
            <a:endParaRPr lang="en-US" altLang="ko-KR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3581400" cy="39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2.10 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고계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High </a:t>
            </a:r>
            <a:r>
              <a:rPr lang="en-US" altLang="ko-KR" dirty="0" smtClean="0"/>
              <a:t>Order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 Order Function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092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b="1" dirty="0" err="1" smtClean="0"/>
              <a:t>고계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(higher-order function)</a:t>
            </a:r>
            <a:r>
              <a:rPr lang="ko-KR" altLang="en-US" sz="2800" dirty="0"/>
              <a:t>란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다루는 함수를 </a:t>
            </a:r>
            <a:r>
              <a:rPr lang="ko-KR" altLang="en-US" sz="2800" dirty="0" smtClean="0"/>
              <a:t>뜻하며</a:t>
            </a:r>
            <a:r>
              <a:rPr lang="en-US" altLang="ko-KR" sz="2800" dirty="0" smtClean="0"/>
              <a:t>, </a:t>
            </a:r>
          </a:p>
          <a:p>
            <a:pPr marL="662940" lvl="1" indent="-342900" fontAlgn="base"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인자로 전달 </a:t>
            </a:r>
            <a:r>
              <a:rPr lang="en-US" altLang="ko-KR" sz="2500" dirty="0" smtClean="0">
                <a:latin typeface="+mn-ea"/>
              </a:rPr>
              <a:t>: </a:t>
            </a:r>
            <a:r>
              <a:rPr lang="ko-KR" altLang="en-US" sz="2500" dirty="0" smtClean="0">
                <a:latin typeface="+mn-ea"/>
              </a:rPr>
              <a:t>정수를 </a:t>
            </a:r>
            <a:r>
              <a:rPr lang="ko-KR" altLang="en-US" sz="2500" dirty="0">
                <a:latin typeface="+mn-ea"/>
              </a:rPr>
              <a:t>함수의 인수로 전달할 수 있듯이 어떤 함수도 다른 함수의 인수로 전달할 수 있다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pPr marL="662940" lvl="1" indent="-342900" fontAlgn="base"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+mn-ea"/>
              </a:rPr>
              <a:t>결과로 전달 </a:t>
            </a:r>
            <a:r>
              <a:rPr lang="en-US" altLang="ko-KR" sz="2500" dirty="0" smtClean="0">
                <a:latin typeface="+mn-ea"/>
              </a:rPr>
              <a:t>: </a:t>
            </a:r>
            <a:r>
              <a:rPr lang="ko-KR" altLang="en-US" sz="2500" dirty="0" smtClean="0">
                <a:latin typeface="+mn-ea"/>
              </a:rPr>
              <a:t>마찬가지로 </a:t>
            </a:r>
            <a:r>
              <a:rPr lang="ko-KR" altLang="en-US" sz="2500" dirty="0">
                <a:latin typeface="+mn-ea"/>
              </a:rPr>
              <a:t>함수의 결과 값으로 정수를 반환할 수 있듯이 함수를 </a:t>
            </a:r>
            <a:r>
              <a:rPr lang="ko-KR" altLang="en-US" sz="2500" dirty="0" smtClean="0">
                <a:latin typeface="+mn-ea"/>
              </a:rPr>
              <a:t>반환도 가능</a:t>
            </a:r>
            <a:endParaRPr lang="ko-KR" altLang="en-US" sz="25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314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2800" dirty="0" err="1" smtClean="0"/>
              <a:t>고계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함수</a:t>
            </a:r>
            <a:r>
              <a:rPr lang="en-US" altLang="ko-KR" sz="2800" dirty="0"/>
              <a:t>(higher-order function)</a:t>
            </a:r>
            <a:r>
              <a:rPr lang="ko-KR" altLang="en-US" sz="2800" dirty="0"/>
              <a:t>란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다루는 함수를 </a:t>
            </a:r>
            <a:r>
              <a:rPr lang="ko-KR" altLang="en-US" sz="2800" dirty="0" smtClean="0"/>
              <a:t>뜻하며</a:t>
            </a:r>
            <a:r>
              <a:rPr lang="en-US" altLang="ko-KR" sz="2800" dirty="0" smtClean="0"/>
              <a:t>,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3123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 type 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Function type</a:t>
            </a:r>
            <a:r>
              <a:rPr lang="ko-KR" altLang="en-US" dirty="0" smtClean="0"/>
              <a:t>에 대한 내부 예시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824536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0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2800" dirty="0"/>
              <a:t>map(f, 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은 함수</a:t>
            </a:r>
            <a:r>
              <a:rPr lang="en-US" altLang="ko-KR" sz="2800" dirty="0"/>
              <a:t>(f)</a:t>
            </a:r>
            <a:r>
              <a:rPr lang="ko-KR" altLang="en-US" sz="2800" dirty="0"/>
              <a:t>와 </a:t>
            </a:r>
            <a:r>
              <a:rPr lang="ko-KR" altLang="en-US" sz="2800" dirty="0" err="1"/>
              <a:t>반복가능한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자료형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입력으로 받아 입력 </a:t>
            </a:r>
            <a:r>
              <a:rPr lang="ko-KR" altLang="en-US" sz="2800" dirty="0" err="1"/>
              <a:t>자료형의</a:t>
            </a:r>
            <a:r>
              <a:rPr lang="ko-KR" altLang="en-US" sz="2800" dirty="0"/>
              <a:t> 각각의 요소가 함수 </a:t>
            </a:r>
            <a:r>
              <a:rPr lang="en-US" altLang="ko-KR" sz="2800" dirty="0"/>
              <a:t>f</a:t>
            </a:r>
            <a:r>
              <a:rPr lang="ko-KR" altLang="en-US" sz="2800" dirty="0"/>
              <a:t>에 의해 수행된 결과를 묶어서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함수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318135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8667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 변경사항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 map </a:t>
            </a:r>
            <a:r>
              <a:rPr lang="ko-KR" altLang="en-US" sz="2800" dirty="0" smtClean="0">
                <a:latin typeface="+mn-ea"/>
              </a:rPr>
              <a:t>처리결과도 객체로 변경되어 </a:t>
            </a:r>
            <a:r>
              <a:rPr lang="en-US" altLang="ko-KR" sz="2800" dirty="0" smtClean="0">
                <a:latin typeface="+mn-ea"/>
              </a:rPr>
              <a:t>list</a:t>
            </a:r>
            <a:r>
              <a:rPr lang="ko-KR" altLang="en-US" sz="2800" dirty="0" smtClean="0">
                <a:latin typeface="+mn-ea"/>
              </a:rPr>
              <a:t>로 전환해야 함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88287"/>
              </p:ext>
            </p:extLst>
          </p:nvPr>
        </p:nvGraphicFramePr>
        <p:xfrm>
          <a:off x="612775" y="3225783"/>
          <a:ext cx="8153400" cy="2939520"/>
        </p:xfrm>
        <a:graphic>
          <a:graphicData uri="http://schemas.openxmlformats.org/drawingml/2006/table">
            <a:tbl>
              <a:tblPr/>
              <a:tblGrid>
                <a:gridCol w="764808"/>
                <a:gridCol w="3696572"/>
                <a:gridCol w="3692020"/>
              </a:tblGrid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Notes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①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map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008800"/>
                          </a:solidFill>
                          <a:effectLst/>
                        </a:rPr>
                        <a:t>'PapayaWhip'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map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008800"/>
                          </a:solidFill>
                          <a:effectLst/>
                        </a:rPr>
                        <a:t>'PapayaWhip'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②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map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0088"/>
                          </a:solidFill>
                          <a:effectLst/>
                        </a:rPr>
                        <a:t>None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008800"/>
                          </a:solidFill>
                          <a:effectLst/>
                        </a:rPr>
                        <a:t>'PapayaWhip'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8800"/>
                          </a:solidFill>
                          <a:effectLst/>
                        </a:rPr>
                        <a:t>'PapayaWhip'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③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map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0088"/>
                          </a:solidFill>
                          <a:effectLst/>
                        </a:rPr>
                        <a:t>lambda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x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x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sz="100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range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6666"/>
                          </a:solidFill>
                          <a:effectLst/>
                        </a:rPr>
                        <a:t>42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sz="1000">
                          <a:solidFill>
                            <a:srgbClr val="006666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x </a:t>
                      </a:r>
                      <a:r>
                        <a:rPr lang="en-US" sz="100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range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006666"/>
                          </a:solidFill>
                          <a:effectLst/>
                        </a:rPr>
                        <a:t>42</a:t>
                      </a:r>
                      <a:r>
                        <a:rPr lang="en-US" sz="1000">
                          <a:solidFill>
                            <a:srgbClr val="666600"/>
                          </a:solidFill>
                          <a:effectLst/>
                        </a:rPr>
                        <a:t>)]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④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map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):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>
                          <a:effectLst/>
                        </a:rPr>
                        <a:t>no change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2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⑤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map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)]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no change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5157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reduce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버전변경사항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reduce </a:t>
            </a:r>
            <a:r>
              <a:rPr lang="ko-KR" altLang="en-US" sz="2800" dirty="0" smtClean="0">
                <a:latin typeface="+mn-ea"/>
              </a:rPr>
              <a:t>함수를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err="1" smtClean="0">
                <a:latin typeface="+mn-ea"/>
              </a:rPr>
              <a:t>functools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모듈 내의 함수로 전환 됨 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70277"/>
              </p:ext>
            </p:extLst>
          </p:nvPr>
        </p:nvGraphicFramePr>
        <p:xfrm>
          <a:off x="612775" y="3571040"/>
          <a:ext cx="8153400" cy="1586152"/>
        </p:xfrm>
        <a:graphic>
          <a:graphicData uri="http://schemas.openxmlformats.org/drawingml/2006/table">
            <a:tbl>
              <a:tblPr/>
              <a:tblGrid>
                <a:gridCol w="764808"/>
                <a:gridCol w="3696572"/>
                <a:gridCol w="3692020"/>
              </a:tblGrid>
              <a:tr h="5767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Notes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9370">
                <a:tc>
                  <a:txBody>
                    <a:bodyPr/>
                    <a:lstStyle/>
                    <a:p>
                      <a:pPr algn="ctr" fontAlgn="base"/>
                      <a:endParaRPr lang="ko-KR" altLang="en-US" sz="1000" b="0" i="0">
                        <a:solidFill>
                          <a:srgbClr val="222222"/>
                        </a:solidFill>
                        <a:effectLst/>
                        <a:latin typeface="Arial Unicode MS"/>
                      </a:endParaRP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reduce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88"/>
                          </a:solidFill>
                          <a:effectLst/>
                          <a:latin typeface="Consolas"/>
                        </a:rPr>
                        <a:t>from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functools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000" b="0" i="0" dirty="0">
                          <a:solidFill>
                            <a:srgbClr val="000088"/>
                          </a:solidFill>
                          <a:effectLst/>
                          <a:latin typeface="Consolas"/>
                        </a:rPr>
                        <a:t>import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reduce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reduce</a:t>
                      </a:r>
                      <a:r>
                        <a:rPr lang="en-US" sz="1000" b="0" i="0" dirty="0">
                          <a:solidFill>
                            <a:srgbClr val="6666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</a:t>
                      </a:r>
                      <a:r>
                        <a:rPr lang="en-US" sz="1000" b="0" i="0" dirty="0">
                          <a:solidFill>
                            <a:srgbClr val="666600"/>
                          </a:solidFill>
                          <a:effectLst/>
                          <a:latin typeface="Consolas"/>
                        </a:rPr>
                        <a:t>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b</a:t>
                      </a:r>
                      <a:r>
                        <a:rPr lang="en-US" sz="1000" b="0" i="0" dirty="0">
                          <a:solidFill>
                            <a:srgbClr val="666600"/>
                          </a:solidFill>
                          <a:effectLst/>
                          <a:latin typeface="Consolas"/>
                        </a:rPr>
                        <a:t>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c</a:t>
                      </a:r>
                      <a:r>
                        <a:rPr lang="en-US" sz="1000" b="0" i="0" dirty="0">
                          <a:solidFill>
                            <a:srgbClr val="6666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05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2800" dirty="0"/>
              <a:t>reduce(f, 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은 함수</a:t>
            </a:r>
            <a:r>
              <a:rPr lang="en-US" altLang="ko-KR" sz="2800" dirty="0"/>
              <a:t>(f)</a:t>
            </a:r>
            <a:r>
              <a:rPr lang="ko-KR" altLang="en-US" sz="2800" dirty="0"/>
              <a:t>와 </a:t>
            </a:r>
            <a:r>
              <a:rPr lang="ko-KR" altLang="en-US" sz="2800" dirty="0" err="1"/>
              <a:t>반복가능한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자료형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입력으로 받아 입력 </a:t>
            </a:r>
            <a:r>
              <a:rPr lang="ko-KR" altLang="en-US" sz="2800" dirty="0" err="1"/>
              <a:t>자료형의</a:t>
            </a:r>
            <a:r>
              <a:rPr lang="ko-KR" altLang="en-US" sz="2800" dirty="0"/>
              <a:t> 각각의 요소가 함수 </a:t>
            </a:r>
            <a:r>
              <a:rPr lang="en-US" altLang="ko-KR" sz="2800" dirty="0"/>
              <a:t>f</a:t>
            </a:r>
            <a:r>
              <a:rPr lang="ko-KR" altLang="en-US" sz="2800" dirty="0"/>
              <a:t>에 의해 수행된 결과를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함수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0" y="3645024"/>
            <a:ext cx="34575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37814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41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filter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/>
              <a:t>filter(f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은 함수</a:t>
            </a:r>
            <a:r>
              <a:rPr lang="en-US" altLang="ko-KR" sz="2800" dirty="0"/>
              <a:t>(f)</a:t>
            </a:r>
            <a:r>
              <a:rPr lang="ko-KR" altLang="en-US" sz="2800" dirty="0"/>
              <a:t>와 </a:t>
            </a:r>
            <a:r>
              <a:rPr lang="ko-KR" altLang="en-US" sz="2800" dirty="0" err="1"/>
              <a:t>반복가능한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자료형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입력으로 받아 </a:t>
            </a:r>
            <a:r>
              <a:rPr lang="ko-KR" altLang="en-US" sz="2800" dirty="0" smtClean="0"/>
              <a:t>함수 </a:t>
            </a:r>
            <a:r>
              <a:rPr lang="en-US" altLang="ko-KR" sz="2800" dirty="0"/>
              <a:t>f</a:t>
            </a:r>
            <a:r>
              <a:rPr lang="ko-KR" altLang="en-US" sz="2800" dirty="0"/>
              <a:t>에 의해 수행된 </a:t>
            </a:r>
            <a:r>
              <a:rPr lang="ko-KR" altLang="en-US" sz="2800" dirty="0" smtClean="0"/>
              <a:t>결과 즉 </a:t>
            </a:r>
            <a:r>
              <a:rPr lang="en-US" altLang="ko-KR" sz="2800" dirty="0" smtClean="0"/>
              <a:t>filter</a:t>
            </a:r>
            <a:r>
              <a:rPr lang="ko-KR" altLang="en-US" sz="2800" dirty="0" smtClean="0"/>
              <a:t>된 결과를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함수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47662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4547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 주요 변경 사항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처리결과가 객체로 변경되어 </a:t>
            </a:r>
            <a:r>
              <a:rPr lang="en-US" altLang="ko-KR" sz="2800" dirty="0" smtClean="0">
                <a:latin typeface="+mn-ea"/>
              </a:rPr>
              <a:t>list</a:t>
            </a:r>
            <a:r>
              <a:rPr lang="ko-KR" altLang="en-US" sz="2800" dirty="0" smtClean="0">
                <a:latin typeface="+mn-ea"/>
              </a:rPr>
              <a:t>로 변경해서 처리하면 됨</a:t>
            </a:r>
            <a:endParaRPr lang="ko-KR" altLang="en-US" sz="28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5686"/>
              </p:ext>
            </p:extLst>
          </p:nvPr>
        </p:nvGraphicFramePr>
        <p:xfrm>
          <a:off x="612775" y="3225783"/>
          <a:ext cx="8153400" cy="2723496"/>
        </p:xfrm>
        <a:graphic>
          <a:graphicData uri="http://schemas.openxmlformats.org/drawingml/2006/table">
            <a:tbl>
              <a:tblPr/>
              <a:tblGrid>
                <a:gridCol w="764808"/>
                <a:gridCol w="3696572"/>
                <a:gridCol w="3692020"/>
              </a:tblGrid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Notes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①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②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>
                          <a:effectLst/>
                        </a:rPr>
                        <a:t>no change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③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None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]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④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000" dirty="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it-IT" sz="1000" dirty="0">
                          <a:solidFill>
                            <a:srgbClr val="000000"/>
                          </a:solidFill>
                          <a:effectLst/>
                        </a:rPr>
                        <a:t> i </a:t>
                      </a:r>
                      <a:r>
                        <a:rPr lang="it-IT" sz="1000" dirty="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it-IT" sz="1000" dirty="0">
                          <a:solidFill>
                            <a:srgbClr val="000000"/>
                          </a:solidFill>
                          <a:effectLst/>
                        </a:rPr>
                        <a:t> filter</a:t>
                      </a:r>
                      <a:r>
                        <a:rPr lang="it-IT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it-IT" sz="1000" dirty="0">
                          <a:solidFill>
                            <a:srgbClr val="000088"/>
                          </a:solidFill>
                          <a:effectLst/>
                        </a:rPr>
                        <a:t>None</a:t>
                      </a:r>
                      <a:r>
                        <a:rPr lang="it-IT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it-IT" sz="1000" dirty="0">
                          <a:solidFill>
                            <a:srgbClr val="000000"/>
                          </a:solidFill>
                          <a:effectLst/>
                        </a:rPr>
                        <a:t> a_sequence</a:t>
                      </a:r>
                      <a:r>
                        <a:rPr lang="it-IT" sz="1000" dirty="0">
                          <a:solidFill>
                            <a:srgbClr val="666600"/>
                          </a:solidFill>
                          <a:effectLst/>
                        </a:rPr>
                        <a:t>):</a:t>
                      </a:r>
                      <a:endParaRPr lang="it-IT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>
                          <a:effectLst/>
                        </a:rPr>
                        <a:t>no change</a:t>
                      </a:r>
                      <a:endParaRPr lang="en-US" sz="100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222222"/>
                          </a:solidFill>
                          <a:effectLst/>
                          <a:latin typeface="Arial Unicode MS"/>
                        </a:rPr>
                        <a:t>⑤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</a:rPr>
                        <a:t>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filter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a_sequence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)]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i="1" dirty="0">
                          <a:effectLst/>
                        </a:rPr>
                        <a:t>no change</a:t>
                      </a:r>
                      <a:endParaRPr lang="en-US" sz="1000" dirty="0">
                        <a:effectLst/>
                      </a:endParaRPr>
                    </a:p>
                  </a:txBody>
                  <a:tcPr marL="53117" marR="53117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1342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2.11Nested </a:t>
            </a:r>
            <a:r>
              <a:rPr lang="ko-KR" altLang="en-US" sz="6000" dirty="0" smtClean="0"/>
              <a:t>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type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에 대한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68570"/>
              </p:ext>
            </p:extLst>
          </p:nvPr>
        </p:nvGraphicFramePr>
        <p:xfrm>
          <a:off x="899592" y="2276872"/>
          <a:ext cx="7344816" cy="4277656"/>
        </p:xfrm>
        <a:graphic>
          <a:graphicData uri="http://schemas.openxmlformats.org/drawingml/2006/table">
            <a:tbl>
              <a:tblPr/>
              <a:tblGrid>
                <a:gridCol w="1952420"/>
                <a:gridCol w="5392396"/>
              </a:tblGrid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co_argcount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number of arguments (not including * or ** </a:t>
                      </a:r>
                      <a:r>
                        <a:rPr lang="en-US" sz="1200" dirty="0" err="1" smtClean="0">
                          <a:effectLst/>
                        </a:rPr>
                        <a:t>args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9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co_code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of raw compiled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51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co_consts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constants used in the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52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co_filename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file in which this code object was created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co_firstlineno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first line in Python source code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9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co_flags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bitmap: 1=optimized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2=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newlocals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4=*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|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8=**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co_lnotab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mapping of line numbers to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with which this code object was defined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co_nlocals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co_stacksize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machine stack space required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8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co_varnames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arguments and local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내부함수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함수를 정의해서 사용하는 함수를 내부 함수라고 하고 </a:t>
            </a:r>
            <a:r>
              <a:rPr lang="ko-KR" altLang="en-US" dirty="0" err="1" smtClean="0"/>
              <a:t>원함수를</a:t>
            </a:r>
            <a:r>
              <a:rPr lang="ko-KR" altLang="en-US" dirty="0" smtClean="0"/>
              <a:t> 외부함수라고 함</a:t>
            </a:r>
            <a:endParaRPr lang="en-US" altLang="ko-KR" dirty="0" smtClean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31242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6476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내부에서만 내부함수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내부에 함수를 정의하고 함수 내부에서 실행하여 처리</a:t>
            </a:r>
            <a:endParaRPr lang="ko-KR" alt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5953"/>
            <a:ext cx="37719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4254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함수를 외부로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정의된 자유변수를 내부함수에서 활용하여 처리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내부함수에서 갱신할 경우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타입이 사용 해야 함</a:t>
            </a:r>
            <a:endParaRPr lang="ko-KR" alt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4099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0636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2.12 </a:t>
            </a:r>
            <a:r>
              <a:rPr lang="ko-KR" altLang="en-US" sz="6000" dirty="0" smtClean="0"/>
              <a:t> 함수 </a:t>
            </a:r>
            <a:r>
              <a:rPr lang="ko-KR" altLang="en-US" sz="6000" dirty="0" err="1" smtClean="0"/>
              <a:t>클로저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Closure context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종료 시까지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내부 함수를 함수의 결과로 외부에 전달 할 경우 </a:t>
            </a:r>
            <a:endParaRPr lang="en-US" altLang="ko-KR" sz="28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Closure </a:t>
            </a:r>
            <a:r>
              <a:rPr lang="ko-KR" altLang="en-US" sz="2800" dirty="0" smtClean="0">
                <a:latin typeface="+mn-ea"/>
              </a:rPr>
              <a:t>환경 확인 하는 법</a:t>
            </a:r>
            <a:endParaRPr lang="ko-KR" altLang="en-US" sz="2800" dirty="0"/>
          </a:p>
          <a:p>
            <a:pPr marL="0" indent="0">
              <a:buNone/>
            </a:pPr>
            <a:endParaRPr lang="ko-KR" altLang="en-US" sz="2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7726" y="3415598"/>
            <a:ext cx="7632848" cy="2232248"/>
            <a:chOff x="1043608" y="3284984"/>
            <a:chExt cx="7632848" cy="2520280"/>
          </a:xfrm>
        </p:grpSpPr>
        <p:sp>
          <p:nvSpPr>
            <p:cNvPr id="10" name="직사각형 9"/>
            <p:cNvSpPr/>
            <p:nvPr/>
          </p:nvSpPr>
          <p:spPr>
            <a:xfrm>
              <a:off x="3347864" y="328498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__closure__</a:t>
              </a:r>
              <a:endParaRPr lang="ko-KR" altLang="en-US" sz="16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32854" y="4725144"/>
              <a:ext cx="273630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 </a:t>
              </a:r>
              <a:r>
                <a:rPr lang="en-US" altLang="ko-KR" sz="1600" b="1" dirty="0" err="1" smtClean="0"/>
                <a:t>func_closure</a:t>
              </a:r>
              <a:endParaRPr lang="ko-KR" altLang="en-US" sz="16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43608" y="3933056"/>
              <a:ext cx="1584176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Closure</a:t>
              </a:r>
            </a:p>
            <a:p>
              <a:pPr algn="ctr"/>
              <a:r>
                <a:rPr lang="en-US" altLang="ko-KR" sz="1600" b="1" dirty="0" smtClean="0"/>
                <a:t>context</a:t>
              </a:r>
              <a:endParaRPr lang="ko-KR" altLang="en-US" sz="1600" b="1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flipV="1">
              <a:off x="2618453" y="3825044"/>
              <a:ext cx="720080" cy="6840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3"/>
              <a:endCxn id="17" idx="1"/>
            </p:cNvCxnSpPr>
            <p:nvPr/>
          </p:nvCxnSpPr>
          <p:spPr>
            <a:xfrm>
              <a:off x="2627784" y="4509120"/>
              <a:ext cx="705070" cy="7560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804248" y="3825044"/>
              <a:ext cx="1872208" cy="1548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cell_contents</a:t>
              </a:r>
              <a:endParaRPr lang="ko-KR" altLang="en-US" sz="1600" dirty="0"/>
            </a:p>
          </p:txBody>
        </p:sp>
        <p:cxnSp>
          <p:nvCxnSpPr>
            <p:cNvPr id="25" name="꺾인 연결선 24"/>
            <p:cNvCxnSpPr>
              <a:stCxn id="10" idx="3"/>
              <a:endCxn id="23" idx="1"/>
            </p:cNvCxnSpPr>
            <p:nvPr/>
          </p:nvCxnSpPr>
          <p:spPr>
            <a:xfrm>
              <a:off x="6084168" y="3825044"/>
              <a:ext cx="720080" cy="77408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flipV="1">
              <a:off x="6078489" y="4599130"/>
              <a:ext cx="735090" cy="6660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 smtClean="0"/>
              <a:t>자유변수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자유변수란 외부함수의 로컬변수에 있는 변수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6288" y="3008108"/>
            <a:ext cx="5505872" cy="3168352"/>
            <a:chOff x="1213062" y="2996952"/>
            <a:chExt cx="5505872" cy="3168352"/>
          </a:xfrm>
        </p:grpSpPr>
        <p:grpSp>
          <p:nvGrpSpPr>
            <p:cNvPr id="15" name="그룹 14"/>
            <p:cNvGrpSpPr/>
            <p:nvPr/>
          </p:nvGrpSpPr>
          <p:grpSpPr>
            <a:xfrm>
              <a:off x="2746754" y="4359245"/>
              <a:ext cx="3888432" cy="1368152"/>
              <a:chOff x="2699792" y="3789040"/>
              <a:chExt cx="3888432" cy="1800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9792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외부함수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Context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66664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</a:t>
                </a:r>
                <a:r>
                  <a:rPr lang="ko-KR" altLang="en-US" dirty="0"/>
                  <a:t>부</a:t>
                </a:r>
                <a:r>
                  <a:rPr lang="ko-KR" altLang="en-US" dirty="0" smtClean="0"/>
                  <a:t>함수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Context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99792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Local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66664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Local</a:t>
                </a:r>
              </a:p>
            </p:txBody>
          </p:sp>
          <p:cxnSp>
            <p:nvCxnSpPr>
              <p:cNvPr id="10" name="직선 화살표 연결선 9"/>
              <p:cNvCxnSpPr>
                <a:stCxn id="5" idx="0"/>
                <a:endCxn id="8" idx="2"/>
              </p:cNvCxnSpPr>
              <p:nvPr/>
            </p:nvCxnSpPr>
            <p:spPr>
              <a:xfrm flipV="1">
                <a:off x="5827444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5" idx="1"/>
                <a:endCxn id="4" idx="3"/>
              </p:cNvCxnSpPr>
              <p:nvPr/>
            </p:nvCxnSpPr>
            <p:spPr>
              <a:xfrm flipH="1">
                <a:off x="4221352" y="5121188"/>
                <a:ext cx="8453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4" idx="0"/>
                <a:endCxn id="7" idx="2"/>
              </p:cNvCxnSpPr>
              <p:nvPr/>
            </p:nvCxnSpPr>
            <p:spPr>
              <a:xfrm flipV="1">
                <a:off x="3460572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/>
            <p:cNvSpPr/>
            <p:nvPr/>
          </p:nvSpPr>
          <p:spPr>
            <a:xfrm>
              <a:off x="2674746" y="3546995"/>
              <a:ext cx="724776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/>
                <a:t>Int</a:t>
              </a:r>
              <a:endParaRPr lang="en-US" altLang="ko-KR" sz="900" dirty="0" smtClean="0"/>
            </a:p>
            <a:p>
              <a:pPr algn="ctr"/>
              <a:r>
                <a:rPr lang="en-US" altLang="ko-KR" sz="900" dirty="0" smtClean="0"/>
                <a:t>Float</a:t>
              </a:r>
              <a:endParaRPr lang="ko-KR" altLang="en-US" sz="9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507534" y="3531295"/>
              <a:ext cx="751388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string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5426" y="3299091"/>
              <a:ext cx="1944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Immutable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  <p:sp>
          <p:nvSpPr>
            <p:cNvPr id="19" name="위로 굽은 화살표 18"/>
            <p:cNvSpPr/>
            <p:nvPr/>
          </p:nvSpPr>
          <p:spPr>
            <a:xfrm rot="16200000">
              <a:off x="4858681" y="3374038"/>
              <a:ext cx="509890" cy="116356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75386" y="3299091"/>
              <a:ext cx="2515584" cy="10601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4626" y="322984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자유변수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3062" y="2996952"/>
              <a:ext cx="5505872" cy="316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6236" y="45640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외부에서 사용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092280" y="5055107"/>
            <a:ext cx="864096" cy="63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 호</a:t>
            </a:r>
            <a:r>
              <a:rPr lang="ko-KR" altLang="en-US"/>
              <a:t>출</a:t>
            </a:r>
          </a:p>
        </p:txBody>
      </p:sp>
      <p:cxnSp>
        <p:nvCxnSpPr>
          <p:cNvPr id="25" name="직선 화살표 연결선 24"/>
          <p:cNvCxnSpPr>
            <a:stCxn id="23" idx="1"/>
            <a:endCxn id="5" idx="3"/>
          </p:cNvCxnSpPr>
          <p:nvPr/>
        </p:nvCxnSpPr>
        <p:spPr>
          <a:xfrm flipH="1">
            <a:off x="5928412" y="5372174"/>
            <a:ext cx="1163868" cy="1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__closure__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err="1" smtClean="0">
                <a:latin typeface="+mn-ea"/>
              </a:rPr>
              <a:t>파이썬은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클로저</a:t>
            </a:r>
            <a:r>
              <a:rPr lang="ko-KR" altLang="en-US" sz="2800" dirty="0" smtClean="0">
                <a:latin typeface="+mn-ea"/>
              </a:rPr>
              <a:t> 환경에 대해서도 별도의 객체로 제공하며 이 환경에 대해서도 접근이 가능함</a:t>
            </a:r>
            <a:endParaRPr lang="ko-KR" altLang="en-US" sz="2800" dirty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5795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type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_</a:t>
            </a:r>
            <a:r>
              <a:rPr lang="en-US" altLang="ko-KR" dirty="0" smtClean="0"/>
              <a:t>_code__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code type</a:t>
            </a:r>
            <a:r>
              <a:rPr lang="ko-KR" altLang="en-US" dirty="0" smtClean="0"/>
              <a:t>을 생성하므로 그 내부의 정보를 조회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04867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smtClean="0"/>
              <a:t>Closure </a:t>
            </a:r>
            <a:r>
              <a:rPr lang="en-US" altLang="ko-KR" dirty="0"/>
              <a:t>: </a:t>
            </a:r>
            <a:r>
              <a:rPr lang="ko-KR" altLang="en-US" dirty="0" smtClean="0"/>
              <a:t>자유변수 갱신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/>
              <a:t>Python 3</a:t>
            </a:r>
            <a:r>
              <a:rPr lang="ko-KR" altLang="en-US" sz="2800" dirty="0" smtClean="0"/>
              <a:t>버전에서는 </a:t>
            </a:r>
            <a:r>
              <a:rPr lang="en-US" altLang="ko-KR" sz="2800" dirty="0" smtClean="0"/>
              <a:t>nonlocal</a:t>
            </a:r>
            <a:r>
              <a:rPr lang="ko-KR" altLang="en-US" sz="2800" dirty="0" smtClean="0"/>
              <a:t>로 정의해서 처리하면 자유변수가 갱신됨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180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140968"/>
            <a:ext cx="56483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8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실행 체인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함수의 결과값으로 함수를 전달해서 연속해서 함수를 처리할 수 있는 구조 </a:t>
            </a:r>
            <a:r>
              <a:rPr lang="en-US" altLang="ko-KR" dirty="0" smtClean="0">
                <a:sym typeface="Wingdings" panose="05000000000000000000" pitchFamily="2" charset="2"/>
              </a:rPr>
              <a:t> bubbling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15616" y="3163766"/>
            <a:ext cx="6768752" cy="3001538"/>
            <a:chOff x="1115616" y="2880752"/>
            <a:chExt cx="7488832" cy="3284552"/>
          </a:xfrm>
        </p:grpSpPr>
        <p:sp>
          <p:nvSpPr>
            <p:cNvPr id="4" name="직사각형 3"/>
            <p:cNvSpPr/>
            <p:nvPr/>
          </p:nvSpPr>
          <p:spPr>
            <a:xfrm>
              <a:off x="1115616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0019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……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0" y="5301208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전달함수</a:t>
              </a:r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6824820" y="4642276"/>
              <a:ext cx="60692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4328" y="465375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파라미터로</a:t>
              </a:r>
              <a:r>
                <a:rPr lang="ko-KR" altLang="en-US" sz="1200" dirty="0" smtClean="0"/>
                <a:t> 함수 전달</a:t>
              </a:r>
              <a:endParaRPr lang="ko-KR" altLang="en-US" sz="1200" dirty="0"/>
            </a:p>
          </p:txBody>
        </p:sp>
        <p:sp>
          <p:nvSpPr>
            <p:cNvPr id="12" name="위로 구부러진 화살표 11"/>
            <p:cNvSpPr/>
            <p:nvPr/>
          </p:nvSpPr>
          <p:spPr>
            <a:xfrm rot="10800000">
              <a:off x="5548100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위로 구부러진 화살표 12"/>
            <p:cNvSpPr/>
            <p:nvPr/>
          </p:nvSpPr>
          <p:spPr>
            <a:xfrm rot="10800000">
              <a:off x="4067944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위로 구부러진 화살표 13"/>
            <p:cNvSpPr/>
            <p:nvPr/>
          </p:nvSpPr>
          <p:spPr>
            <a:xfrm rot="10800000">
              <a:off x="2123728" y="2880752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위로 굽은 화살표 14"/>
            <p:cNvSpPr/>
            <p:nvPr/>
          </p:nvSpPr>
          <p:spPr>
            <a:xfrm rot="5400000">
              <a:off x="3096402" y="3248415"/>
              <a:ext cx="1583043" cy="4248472"/>
            </a:xfrm>
            <a:prstGeom prst="bentUpArrow">
              <a:avLst>
                <a:gd name="adj1" fmla="val 13375"/>
                <a:gd name="adj2" fmla="val 15275"/>
                <a:gd name="adj3" fmla="val 179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9263" y="5372651"/>
              <a:ext cx="1781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전달함수 실행</a:t>
              </a:r>
              <a:endParaRPr lang="ko-KR" altLang="en-US" sz="1200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실행될 함수 </a:t>
            </a:r>
            <a:r>
              <a:rPr lang="ko-KR" altLang="en-US" dirty="0" err="1" smtClean="0"/>
              <a:t>처리전에</a:t>
            </a:r>
            <a:r>
              <a:rPr lang="ko-KR" altLang="en-US" dirty="0" smtClean="0"/>
              <a:t> 다른 함수를 통해 공통적인 기능이나 점검사항을 처리하기 위해 연속적으로 함수를 처리</a:t>
            </a:r>
            <a:endParaRPr lang="ko-KR" alt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140968"/>
            <a:ext cx="42862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호출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f1(f2)(f3) </a:t>
            </a:r>
            <a:r>
              <a:rPr lang="ko-KR" altLang="en-US" dirty="0" smtClean="0"/>
              <a:t>처리를 해야 함수가 순서대로 호출되고 </a:t>
            </a:r>
            <a:r>
              <a:rPr lang="en-US" altLang="ko-KR" dirty="0" smtClean="0"/>
              <a:t>f1(f2(f3))</a:t>
            </a:r>
            <a:r>
              <a:rPr lang="ko-KR" altLang="en-US" dirty="0" smtClean="0"/>
              <a:t>로 처리할 경우 함수 실행결과를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전달해야 하므로 먼저 실행됨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2457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38599"/>
            <a:ext cx="19335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전달함수 외부함수의 내부함수에 전달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내부함수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return 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전달함수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return </a:t>
            </a:r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전달함수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객체와 </a:t>
            </a:r>
            <a:r>
              <a:rPr lang="ko-KR" altLang="en-US" dirty="0" err="1" smtClean="0"/>
              <a:t>파라미터호출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함수를 정의한 후에 이 함수를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분리해서 받을 수 있도록 분리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3463" y="4941168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94" y="3501008"/>
            <a:ext cx="2800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84948"/>
            <a:ext cx="2819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전달 함수를 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함수가 전달되면 함수 내의 변수에 저장되고 내부 함수를 전달하므로 호출할 때마다 전달함수가 실행됨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3463" y="465313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</p:cNvCxnSpPr>
          <p:nvPr/>
        </p:nvCxnSpPr>
        <p:spPr>
          <a:xfrm>
            <a:off x="2772711" y="4149080"/>
            <a:ext cx="647161" cy="635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2099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구조 조회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이용한 함수 구조 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96906"/>
              </p:ext>
            </p:extLst>
          </p:nvPr>
        </p:nvGraphicFramePr>
        <p:xfrm>
          <a:off x="755576" y="2564902"/>
          <a:ext cx="7632848" cy="3456388"/>
        </p:xfrm>
        <a:graphic>
          <a:graphicData uri="http://schemas.openxmlformats.org/drawingml/2006/table">
            <a:tbl>
              <a:tblPr/>
              <a:tblGrid>
                <a:gridCol w="3384376"/>
                <a:gridCol w="4248472"/>
              </a:tblGrid>
              <a:tr h="380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inspect.getdoc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doc</a:t>
                      </a:r>
                      <a:r>
                        <a:rPr lang="ko-KR" altLang="en-US" sz="1200" baseline="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inspect.getsourcefile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소스파일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모듈이름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모듈 이름을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inspect.getsourcelines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 object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라인별로</a:t>
                      </a:r>
                      <a:r>
                        <a:rPr lang="ko-KR" altLang="en-US" sz="1200" baseline="0" dirty="0" smtClean="0">
                          <a:effectLst/>
                        </a:rPr>
                        <a:t> 분리해서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inspect.getargspec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함수의 </a:t>
                      </a:r>
                      <a:r>
                        <a:rPr lang="en-US" sz="1200" dirty="0" smtClean="0">
                          <a:effectLst/>
                        </a:rPr>
                        <a:t>argument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inspect.getcallargs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][, 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 실행을 정의할 경우 실제 </a:t>
                      </a:r>
                      <a:r>
                        <a:rPr lang="en-US" altLang="ko-KR" sz="1200" dirty="0" smtClean="0">
                          <a:effectLst/>
                        </a:rPr>
                        <a:t>argument </a:t>
                      </a:r>
                      <a:r>
                        <a:rPr lang="ko-KR" altLang="en-US" sz="1200" dirty="0" smtClean="0">
                          <a:effectLst/>
                        </a:rPr>
                        <a:t>연결 정보를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내장함수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Built-in function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5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2.X built-in Functions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01195"/>
              </p:ext>
            </p:extLst>
          </p:nvPr>
        </p:nvGraphicFramePr>
        <p:xfrm>
          <a:off x="683568" y="2196237"/>
          <a:ext cx="7920880" cy="4134388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4257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Built-in Functions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300" dirty="0">
                        <a:effectLst/>
                      </a:endParaRPr>
                    </a:p>
                  </a:txBody>
                  <a:tcPr marL="28007" marR="28007" marT="11203" marB="1120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217" marR="67217" marT="33609" marB="33609">
                    <a:lnL>
                      <a:noFill/>
                    </a:lnL>
                  </a:tcPr>
                </a:tc>
              </a:tr>
              <a:tr h="30299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abs()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divmod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staticmethod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enumerate()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ord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any()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eval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isinstance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pow()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sum()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basestring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execfile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issubclass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print()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super()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bin()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property()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tuple()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filter()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range()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bytearray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float()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raw_input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unichr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callable()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format()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locals()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reduce()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frozenset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long()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reload()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vars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classmethod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xrange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globals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reversed()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zip()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compile()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hasattr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memoryview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round()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__import__()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complex()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hash()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help()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next()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setattr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5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hex()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slice()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869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oct</a:t>
                      </a:r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1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sorted()</a:t>
                      </a:r>
                    </a:p>
                  </a:txBody>
                  <a:tcPr marL="28007" marR="28007" marT="11203" marB="11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7217" marR="67217" marT="33609" marB="33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92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92505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.X built-in Functions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92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2046"/>
              </p:ext>
            </p:extLst>
          </p:nvPr>
        </p:nvGraphicFramePr>
        <p:xfrm>
          <a:off x="899590" y="1825200"/>
          <a:ext cx="7272810" cy="4484116"/>
        </p:xfrm>
        <a:graphic>
          <a:graphicData uri="http://schemas.openxmlformats.org/drawingml/2006/table">
            <a:tbl>
              <a:tblPr/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45686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Built-in Functions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1200" dirty="0">
                        <a:effectLst/>
                      </a:endParaRPr>
                    </a:p>
                  </a:txBody>
                  <a:tcPr marL="62861" marR="62861" marT="31430" marB="314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861" marR="62861" marT="31430" marB="3143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isinstance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bytearray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frozenset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34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classmethod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globals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3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hasattr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delattr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memoryview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2248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도움말 보기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0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 대한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504056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&gt;&gt;&gt;help(</a:t>
            </a:r>
            <a:r>
              <a:rPr lang="en-US" altLang="ko-KR" dirty="0" err="1" smtClean="0"/>
              <a:t>vars</a:t>
            </a:r>
            <a:r>
              <a:rPr lang="en-US" altLang="ko-KR" dirty="0" smtClean="0"/>
              <a:t>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dictionary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219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 타입 생성 및 변환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처리 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792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하나 받아 객체를 실행하면 타입전환 처리함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27984" y="2924944"/>
            <a:ext cx="26642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float</a:t>
            </a:r>
          </a:p>
          <a:p>
            <a:r>
              <a:rPr lang="en-US" altLang="ko-KR" sz="1200" dirty="0"/>
              <a:t>&lt;type 'float'&gt;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str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list</a:t>
            </a:r>
          </a:p>
          <a:p>
            <a:r>
              <a:rPr lang="en-US" altLang="ko-KR" sz="1200" dirty="0"/>
              <a:t>&lt;type 'list'&gt;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dict</a:t>
            </a:r>
            <a:endParaRPr lang="en-US" altLang="ko-KR" sz="1200" dirty="0"/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tuple</a:t>
            </a:r>
          </a:p>
          <a:p>
            <a:r>
              <a:rPr lang="en-US" altLang="ko-KR" sz="1200" dirty="0"/>
              <a:t>&lt;type 'tuple'&gt;</a:t>
            </a:r>
          </a:p>
          <a:p>
            <a:r>
              <a:rPr lang="en-US" altLang="ko-KR" sz="1200" dirty="0"/>
              <a:t>&gt;&gt;&gt; set</a:t>
            </a:r>
          </a:p>
          <a:p>
            <a:r>
              <a:rPr lang="en-US" altLang="ko-KR" sz="1200" dirty="0"/>
              <a:t>&lt;type 'set'&gt;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complex</a:t>
            </a:r>
          </a:p>
          <a:p>
            <a:r>
              <a:rPr lang="en-US" altLang="ko-KR" sz="1200" dirty="0" smtClean="0"/>
              <a:t>&lt;type ‘complex’)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068960"/>
            <a:ext cx="2304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float()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list()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tuple()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set</a:t>
            </a:r>
            <a:r>
              <a:rPr lang="en-US" altLang="ko-KR" sz="2400" dirty="0" smtClean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complex()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타입처리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85069"/>
              </p:ext>
            </p:extLst>
          </p:nvPr>
        </p:nvGraphicFramePr>
        <p:xfrm>
          <a:off x="755576" y="2780928"/>
          <a:ext cx="7272808" cy="302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4896544"/>
              </a:tblGrid>
              <a:tr h="604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bytearray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갱신가능한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문자열 처리 타입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같은 처리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frozenset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갱신불가한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set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처리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Object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타입을 생성하기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1684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즉 값이 객체이므로 기본 객체의 구성을 이해해야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755576" y="4797152"/>
            <a:ext cx="331236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smtClean="0"/>
              <a:t>type(1.1)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‘float'&gt;</a:t>
            </a:r>
          </a:p>
          <a:p>
            <a:r>
              <a:rPr lang="en-US" altLang="ko-KR" sz="1200" dirty="0" smtClean="0"/>
              <a:t>&gt;&gt;&gt;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&gt;&gt;&gt; </a:t>
            </a:r>
            <a:r>
              <a:rPr lang="en-US" altLang="ko-KR" sz="1200" dirty="0" smtClean="0"/>
              <a:t>type(17) </a:t>
            </a:r>
          </a:p>
          <a:p>
            <a:r>
              <a:rPr lang="en-US" altLang="ko-KR" sz="1200" dirty="0" smtClean="0"/>
              <a:t>&lt;class '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'&gt;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4" y="528488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값을 </a:t>
            </a:r>
            <a:r>
              <a:rPr lang="en-US" altLang="ko-KR" dirty="0" smtClean="0"/>
              <a:t>type() </a:t>
            </a:r>
            <a:r>
              <a:rPr lang="ko-KR" altLang="en-US" dirty="0" smtClean="0"/>
              <a:t>함수를 이용해 데이터 타입을 확인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4960555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0840" y="5661248"/>
            <a:ext cx="47088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1" idx="1"/>
          </p:cNvCxnSpPr>
          <p:nvPr/>
        </p:nvCxnSpPr>
        <p:spPr>
          <a:xfrm>
            <a:off x="2771800" y="5176579"/>
            <a:ext cx="1656184" cy="431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41" idx="1"/>
          </p:cNvCxnSpPr>
          <p:nvPr/>
        </p:nvCxnSpPr>
        <p:spPr>
          <a:xfrm flipV="1">
            <a:off x="2051720" y="5608055"/>
            <a:ext cx="2376264" cy="161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15616" y="3462622"/>
            <a:ext cx="3168352" cy="914063"/>
            <a:chOff x="5508104" y="2996952"/>
            <a:chExt cx="4608512" cy="1749731"/>
          </a:xfrm>
        </p:grpSpPr>
        <p:sp>
          <p:nvSpPr>
            <p:cNvPr id="4" name="직사각형 3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type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value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36232" y="3645024"/>
              <a:ext cx="1152128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float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 smtClean="0"/>
                <a:t>주</a:t>
              </a:r>
              <a:r>
                <a:rPr lang="ko-KR" altLang="en-US" sz="1200" dirty="0"/>
                <a:t>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6232" y="4216442"/>
              <a:ext cx="2680384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1.1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95936" y="3462622"/>
            <a:ext cx="3168352" cy="865194"/>
            <a:chOff x="5508104" y="2996952"/>
            <a:chExt cx="4608512" cy="1656184"/>
          </a:xfrm>
        </p:grpSpPr>
        <p:sp>
          <p:nvSpPr>
            <p:cNvPr id="18" name="직사각형 17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type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value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36232" y="3645024"/>
              <a:ext cx="1152128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int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 smtClean="0"/>
                <a:t>주</a:t>
              </a:r>
              <a:r>
                <a:rPr lang="ko-KR" altLang="en-US" sz="1200" dirty="0"/>
                <a:t>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6232" y="4216442"/>
              <a:ext cx="2680384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17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flipH="1" flipV="1">
            <a:off x="1907704" y="4335734"/>
            <a:ext cx="288032" cy="624821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0"/>
            <a:endCxn id="20" idx="2"/>
          </p:cNvCxnSpPr>
          <p:nvPr/>
        </p:nvCxnSpPr>
        <p:spPr>
          <a:xfrm flipV="1">
            <a:off x="1816280" y="4327816"/>
            <a:ext cx="2825560" cy="1333432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924944"/>
            <a:ext cx="32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u="sng" dirty="0" smtClean="0"/>
              <a:t>데이터 관리 방안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예시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31" name="직사각형 30"/>
          <p:cNvSpPr/>
          <p:nvPr/>
        </p:nvSpPr>
        <p:spPr>
          <a:xfrm>
            <a:off x="755576" y="2924944"/>
            <a:ext cx="5256584" cy="15841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2.1 </a:t>
            </a:r>
            <a:r>
              <a:rPr lang="ko-KR" altLang="en-US" sz="6000" dirty="0" smtClean="0"/>
              <a:t>함수란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inspect </a:t>
            </a:r>
            <a:r>
              <a:rPr lang="ko-KR" altLang="en-US" dirty="0"/>
              <a:t>모듈</a:t>
            </a:r>
            <a:r>
              <a:rPr lang="en-US" altLang="ko-KR" dirty="0"/>
              <a:t> : </a:t>
            </a:r>
            <a:r>
              <a:rPr lang="ko-KR" altLang="en-US" dirty="0" smtClean="0"/>
              <a:t>조회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이용해서 함수에 대한 정보 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976664" cy="452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Slice(</a:t>
            </a:r>
            <a:r>
              <a:rPr lang="en-US" altLang="ko-KR" dirty="0" err="1" smtClean="0"/>
              <a:t>start,stop,step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</a:t>
            </a:r>
            <a:r>
              <a:rPr lang="en-US" altLang="ko-KR" dirty="0" err="1" smtClean="0"/>
              <a:t>squence</a:t>
            </a:r>
            <a:r>
              <a:rPr lang="en-US" altLang="ko-KR" dirty="0"/>
              <a:t>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에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odds </a:t>
            </a:r>
            <a:r>
              <a:rPr lang="en-US" altLang="ko-KR" sz="1200" dirty="0"/>
              <a:t>= slice(1,None,2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evens = slice(0,None,2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r=range(10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r</a:t>
            </a:r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0, 1, 2, 3, 4, 5, 6, 7, 8, 9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r>
              <a:rPr lang="en-US" altLang="ko-KR" sz="1200" dirty="0" smtClean="0"/>
              <a:t>&gt;&gt;&gt; r[odds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1, 3, 5, 7, 9]</a:t>
            </a:r>
          </a:p>
          <a:p>
            <a:r>
              <a:rPr lang="en-US" altLang="ko-KR" sz="1200" dirty="0" smtClean="0"/>
              <a:t>&gt;&gt;&gt; r[evens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smtClean="0"/>
              <a:t>[0</a:t>
            </a:r>
            <a:r>
              <a:rPr lang="en-US" altLang="ko-KR" sz="1200" dirty="0"/>
              <a:t>, 2, 4, 6, 8]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588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sorting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</a:t>
            </a:r>
            <a:r>
              <a:rPr lang="en-US" altLang="ko-KR" dirty="0" err="1" smtClean="0"/>
              <a:t>revesed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(reversed)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분류한 새로운 객체 생성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33972"/>
            <a:ext cx="3695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15987"/>
            <a:ext cx="36004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Sequence-sorted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(sorted, reversed)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분류한 새로운 객체 생성 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573016"/>
            <a:ext cx="3331841" cy="22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3"/>
            <a:ext cx="3960439" cy="216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</a:t>
            </a:r>
            <a:r>
              <a:rPr lang="en-US" altLang="ko-KR" dirty="0"/>
              <a:t>:</a:t>
            </a:r>
            <a:r>
              <a:rPr lang="en-US" altLang="ko-KR" dirty="0" smtClean="0"/>
              <a:t> zip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seq</a:t>
            </a:r>
            <a:r>
              <a:rPr lang="ko-KR" altLang="en-US" dirty="0"/>
              <a:t>를</a:t>
            </a:r>
            <a:r>
              <a:rPr lang="ko-KR" altLang="en-US" dirty="0" smtClean="0"/>
              <a:t> 결합하기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(zip)</a:t>
            </a:r>
            <a:r>
              <a:rPr lang="ko-KR" altLang="en-US" dirty="0" smtClean="0"/>
              <a:t>를 이용해서 내부 원소들을 묶음 단위 처리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89924"/>
            <a:ext cx="3312368" cy="263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4635157"/>
            <a:ext cx="187220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36096" y="50420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Zip </a:t>
            </a:r>
            <a:r>
              <a:rPr lang="ko-KR" altLang="en-US" dirty="0" smtClean="0"/>
              <a:t>함수 내의 인자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인자를 전달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6" idx="1"/>
          </p:cNvCxnSpPr>
          <p:nvPr/>
        </p:nvCxnSpPr>
        <p:spPr>
          <a:xfrm>
            <a:off x="3779912" y="4851181"/>
            <a:ext cx="1656184" cy="6525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61435"/>
              </p:ext>
            </p:extLst>
          </p:nvPr>
        </p:nvGraphicFramePr>
        <p:xfrm>
          <a:off x="1115616" y="2780928"/>
          <a:ext cx="6956544" cy="799428"/>
        </p:xfrm>
        <a:graphic>
          <a:graphicData uri="http://schemas.openxmlformats.org/drawingml/2006/table">
            <a:tbl>
              <a:tblPr/>
              <a:tblGrid>
                <a:gridCol w="3480414"/>
                <a:gridCol w="3476130"/>
              </a:tblGrid>
              <a:tr h="2124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i="1" dirty="0">
                          <a:effectLst/>
                        </a:rPr>
                        <a:t>no change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 : 3.x </a:t>
            </a:r>
            <a:r>
              <a:rPr lang="ko-KR" altLang="en-US" dirty="0" smtClean="0"/>
              <a:t>버전 변경이</a:t>
            </a:r>
            <a:r>
              <a:rPr lang="ko-KR" altLang="en-US" dirty="0"/>
              <a:t>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(zip)</a:t>
            </a:r>
            <a:r>
              <a:rPr lang="ko-KR" altLang="en-US" dirty="0" smtClean="0"/>
              <a:t>를 이용해서 내부 원소들을 묶음 단위 처리하며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클래스 생성하지만 </a:t>
            </a:r>
            <a:r>
              <a:rPr lang="en-US" altLang="ko-KR" dirty="0"/>
              <a:t> </a:t>
            </a:r>
            <a:r>
              <a:rPr lang="ko-KR" altLang="en-US" dirty="0" smtClean="0"/>
              <a:t>한번 사용하면 사라지므로 사용할 때마 호출해야 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43243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000696"/>
            <a:ext cx="1971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 : 3.x </a:t>
            </a:r>
            <a:r>
              <a:rPr lang="ko-KR" altLang="en-US" dirty="0" smtClean="0"/>
              <a:t>버전 처리 </a:t>
            </a:r>
            <a:r>
              <a:rPr lang="en-US" altLang="ko-KR" dirty="0" smtClean="0"/>
              <a:t>: 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(zip)</a:t>
            </a:r>
            <a:r>
              <a:rPr lang="ko-KR" altLang="en-US" dirty="0" smtClean="0"/>
              <a:t>를 이용해서 내부 원소들을 묶음 단위 처리하며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49652"/>
              </p:ext>
            </p:extLst>
          </p:nvPr>
        </p:nvGraphicFramePr>
        <p:xfrm>
          <a:off x="1115616" y="2780928"/>
          <a:ext cx="6956544" cy="532952"/>
        </p:xfrm>
        <a:graphic>
          <a:graphicData uri="http://schemas.openxmlformats.org/drawingml/2006/table">
            <a:tbl>
              <a:tblPr/>
              <a:tblGrid>
                <a:gridCol w="3480414"/>
                <a:gridCol w="3476130"/>
              </a:tblGrid>
              <a:tr h="2124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 smtClean="0">
                          <a:effectLst/>
                        </a:rPr>
                        <a:t>Python 2</a:t>
                      </a:r>
                      <a:endParaRPr lang="en-US" sz="1400" dirty="0">
                        <a:effectLst/>
                      </a:endParaRP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7320"/>
            <a:ext cx="2664296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49080"/>
            <a:ext cx="2628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 : 3.x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Zip </a:t>
            </a:r>
            <a:r>
              <a:rPr lang="ko-KR" altLang="en-US" dirty="0" smtClean="0"/>
              <a:t>함수를 가지고 내부에 다시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넣고 처리하면 원래 형태로 변경됨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176464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 : 3.x </a:t>
            </a:r>
            <a:r>
              <a:rPr lang="ko-KR" altLang="en-US" dirty="0" smtClean="0"/>
              <a:t>버전 처리 </a:t>
            </a:r>
            <a:r>
              <a:rPr lang="en-US" altLang="ko-KR" dirty="0" smtClean="0"/>
              <a:t>: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(zip)</a:t>
            </a:r>
            <a:r>
              <a:rPr lang="ko-KR" altLang="en-US" dirty="0" smtClean="0"/>
              <a:t>를 이용해서 내부 원소들을 묶음 단위 처리</a:t>
            </a:r>
            <a:r>
              <a:rPr lang="en-US" altLang="ko-KR" dirty="0"/>
              <a:t> </a:t>
            </a:r>
            <a:r>
              <a:rPr lang="ko-KR" altLang="en-US" dirty="0" smtClean="0"/>
              <a:t>다시 문자열로 처리시는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함수 사용 필요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29387"/>
              </p:ext>
            </p:extLst>
          </p:nvPr>
        </p:nvGraphicFramePr>
        <p:xfrm>
          <a:off x="1043608" y="3140968"/>
          <a:ext cx="6956544" cy="532952"/>
        </p:xfrm>
        <a:graphic>
          <a:graphicData uri="http://schemas.openxmlformats.org/drawingml/2006/table">
            <a:tbl>
              <a:tblPr/>
              <a:tblGrid>
                <a:gridCol w="3480414"/>
                <a:gridCol w="3476130"/>
              </a:tblGrid>
              <a:tr h="2124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zip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b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c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i="1" dirty="0">
                          <a:effectLst/>
                        </a:rPr>
                        <a:t>no change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25336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684191"/>
            <a:ext cx="180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/>
              <a:t>2</a:t>
            </a:r>
            <a:r>
              <a:rPr lang="en-US" altLang="ko-KR" sz="6000" dirty="0" smtClean="0"/>
              <a:t>.2 </a:t>
            </a:r>
            <a:r>
              <a:rPr lang="ko-KR" altLang="en-US" sz="6000" dirty="0" smtClean="0"/>
              <a:t>함수구조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고계함수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함수를 정하고 </a:t>
            </a: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변수를 받아 처리 </a:t>
            </a:r>
            <a:endParaRPr lang="en-US" altLang="ko-KR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9105"/>
            <a:ext cx="26860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버전부터는 결과가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로 바뀌어서 처리결과를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로 하려면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로 변환이 필요  </a:t>
            </a:r>
            <a:endParaRPr lang="en-US" altLang="ko-K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12366"/>
            <a:ext cx="4400550" cy="15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3600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Lambda</a:t>
            </a:r>
            <a:r>
              <a:rPr lang="ko-KR" altLang="en-US" sz="2800" dirty="0" smtClean="0"/>
              <a:t>로 함수를 정하고 </a:t>
            </a: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변수를 받아 계산 </a:t>
            </a:r>
            <a:endParaRPr lang="en-US" altLang="ko-KR" sz="2800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5238982" y="3874208"/>
            <a:ext cx="2765700" cy="1809472"/>
            <a:chOff x="4945243" y="3874207"/>
            <a:chExt cx="3384376" cy="2930418"/>
          </a:xfrm>
        </p:grpSpPr>
        <p:sp>
          <p:nvSpPr>
            <p:cNvPr id="3" name="직사각형 2"/>
            <p:cNvSpPr/>
            <p:nvPr/>
          </p:nvSpPr>
          <p:spPr>
            <a:xfrm>
              <a:off x="4945243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11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56744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22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68244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33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79745" y="3874207"/>
              <a:ext cx="649874" cy="3110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44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84798" y="4743673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33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2200" y="5572586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66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82269" y="6493603"/>
              <a:ext cx="649874" cy="311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110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3" idx="2"/>
              <a:endCxn id="10" idx="0"/>
            </p:cNvCxnSpPr>
            <p:nvPr/>
          </p:nvCxnSpPr>
          <p:spPr>
            <a:xfrm>
              <a:off x="5270181" y="4185229"/>
              <a:ext cx="439555" cy="558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2"/>
              <a:endCxn id="10" idx="0"/>
            </p:cNvCxnSpPr>
            <p:nvPr/>
          </p:nvCxnSpPr>
          <p:spPr>
            <a:xfrm flipH="1">
              <a:off x="5709736" y="4185229"/>
              <a:ext cx="471946" cy="558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8" idx="2"/>
              <a:endCxn id="11" idx="0"/>
            </p:cNvCxnSpPr>
            <p:nvPr/>
          </p:nvCxnSpPr>
          <p:spPr>
            <a:xfrm flipH="1">
              <a:off x="6697138" y="4185229"/>
              <a:ext cx="396043" cy="1387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" idx="2"/>
              <a:endCxn id="11" idx="0"/>
            </p:cNvCxnSpPr>
            <p:nvPr/>
          </p:nvCxnSpPr>
          <p:spPr>
            <a:xfrm>
              <a:off x="5709736" y="5054694"/>
              <a:ext cx="987402" cy="517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9" idx="2"/>
              <a:endCxn id="12" idx="0"/>
            </p:cNvCxnSpPr>
            <p:nvPr/>
          </p:nvCxnSpPr>
          <p:spPr>
            <a:xfrm flipH="1">
              <a:off x="7707207" y="4185227"/>
              <a:ext cx="297476" cy="230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1" idx="2"/>
              <a:endCxn id="12" idx="0"/>
            </p:cNvCxnSpPr>
            <p:nvPr/>
          </p:nvCxnSpPr>
          <p:spPr>
            <a:xfrm>
              <a:off x="6697138" y="5883607"/>
              <a:ext cx="1010069" cy="6099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38982" y="3212976"/>
            <a:ext cx="264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mtClean="0"/>
              <a:t>계산 처리 방식</a:t>
            </a:r>
            <a:endParaRPr lang="ko-KR" altLang="en-US" b="1" u="sn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6881"/>
            <a:ext cx="2714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내장함수에서 </a:t>
            </a:r>
            <a:r>
              <a:rPr lang="en-US" altLang="ko-KR" sz="2800" dirty="0" err="1" smtClean="0"/>
              <a:t>functools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모듈에 </a:t>
            </a:r>
            <a:r>
              <a:rPr lang="en-US" altLang="ko-KR" sz="2800" dirty="0" smtClean="0"/>
              <a:t>reduce </a:t>
            </a:r>
            <a:r>
              <a:rPr lang="ko-KR" altLang="en-US" sz="2800" dirty="0" smtClean="0"/>
              <a:t>함수로 전</a:t>
            </a:r>
            <a:r>
              <a:rPr lang="ko-KR" altLang="en-US" sz="2800" dirty="0"/>
              <a:t>환</a:t>
            </a:r>
            <a:endParaRPr lang="en-US" altLang="ko-KR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401820"/>
            <a:ext cx="5600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2390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Sequence </a:t>
            </a:r>
            <a:r>
              <a:rPr lang="ko-KR" altLang="en-US" sz="2800" dirty="0" smtClean="0"/>
              <a:t>중에 </a:t>
            </a:r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함수의 조건에 맞는 것만을 추출 처리</a:t>
            </a:r>
            <a:endParaRPr lang="en-US" altLang="ko-KR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077072"/>
            <a:ext cx="3295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3</a:t>
            </a:r>
            <a:r>
              <a:rPr lang="ko-KR" altLang="en-US" sz="2800" dirty="0"/>
              <a:t>버전부터는 결과가 </a:t>
            </a:r>
            <a:r>
              <a:rPr lang="en-US" altLang="ko-KR" sz="2800" dirty="0"/>
              <a:t>class</a:t>
            </a:r>
            <a:r>
              <a:rPr lang="ko-KR" altLang="en-US" sz="2800" dirty="0"/>
              <a:t>로 바뀌어서 처리결과를 </a:t>
            </a:r>
            <a:r>
              <a:rPr lang="en-US" altLang="ko-KR" sz="2800" dirty="0"/>
              <a:t>list</a:t>
            </a:r>
            <a:r>
              <a:rPr lang="ko-KR" altLang="en-US" sz="2800" dirty="0"/>
              <a:t>로 하려면 </a:t>
            </a:r>
            <a:r>
              <a:rPr lang="en-US" altLang="ko-KR" sz="2800" dirty="0"/>
              <a:t>list</a:t>
            </a:r>
            <a:r>
              <a:rPr lang="ko-KR" altLang="en-US" sz="2800" dirty="0"/>
              <a:t>로 변환이 필요  </a:t>
            </a:r>
            <a:endParaRPr lang="en-US" altLang="ko-K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962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5373216"/>
            <a:ext cx="3171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내부 정의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서브클래스 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변수를 호출하였지만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순성 따라 </a:t>
            </a:r>
            <a:r>
              <a:rPr lang="en-US" altLang="ko-KR" dirty="0" err="1" smtClean="0"/>
              <a:t>A.bar</a:t>
            </a:r>
            <a:r>
              <a:rPr lang="ko-KR" altLang="en-US" dirty="0" smtClean="0"/>
              <a:t>가 호출되어 처리됨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" super function ", super(C,C())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C.mro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super(C,C()).__self__</a:t>
            </a:r>
          </a:p>
          <a:p>
            <a:r>
              <a:rPr lang="en-US" altLang="ko-KR" sz="1000" dirty="0"/>
              <a:t>print super(C,C()).bar</a:t>
            </a:r>
          </a:p>
          <a:p>
            <a:r>
              <a:rPr lang="en-US" altLang="ko-KR" sz="1000" dirty="0"/>
              <a:t>print super(B,B()).__self__</a:t>
            </a:r>
          </a:p>
          <a:p>
            <a:r>
              <a:rPr lang="en-US" altLang="ko-KR" sz="1000" dirty="0"/>
              <a:t>print super(B,B()).__</a:t>
            </a:r>
            <a:r>
              <a:rPr lang="en-US" altLang="ko-KR" sz="1000" dirty="0" err="1"/>
              <a:t>self__.bar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super function  &lt;super: &lt;class 'C'&gt;, &lt;C object&gt;&gt;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'&gt;, &lt;type 'object'&gt;]</a:t>
            </a:r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 object at 0x0F01BA10&gt;</a:t>
            </a:r>
          </a:p>
          <a:p>
            <a:r>
              <a:rPr lang="en-US" altLang="ko-KR" sz="1200" dirty="0" smtClean="0"/>
              <a:t>100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 object at 0x0F01B6B0&gt;</a:t>
            </a:r>
          </a:p>
          <a:p>
            <a:r>
              <a:rPr lang="en-US" altLang="ko-KR" sz="1200" dirty="0" smtClean="0"/>
              <a:t>0 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B.bar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1301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함수의 </a:t>
            </a:r>
            <a:r>
              <a:rPr lang="en-US" altLang="ko-KR" dirty="0"/>
              <a:t>binding(2.x)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클래스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연결되는 구조이므로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빠지면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05064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NULL&gt;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5445224"/>
            <a:ext cx="3096344" cy="100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super(C).foo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6638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함수이라서 </a:t>
            </a:r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에러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'super' object has no attribute 'foo'</a:t>
            </a:r>
          </a:p>
        </p:txBody>
      </p:sp>
    </p:spTree>
    <p:extLst>
      <p:ext uri="{BB962C8B-B14F-4D97-AF65-F5344CB8AC3E}">
        <p14:creationId xmlns:p14="http://schemas.microsoft.com/office/powerpoint/2010/main" val="254678413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접근</a:t>
            </a:r>
            <a:r>
              <a:rPr lang="en-US" altLang="ko-KR" dirty="0" smtClean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__get__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 있어 </a:t>
            </a:r>
            <a:r>
              <a:rPr lang="ko-KR" altLang="en-US" dirty="0" err="1" smtClean="0"/>
              <a:t>재상속</a:t>
            </a:r>
            <a:r>
              <a:rPr lang="ko-KR" altLang="en-US" dirty="0"/>
              <a:t> </a:t>
            </a:r>
            <a:r>
              <a:rPr lang="ko-KR" altLang="en-US" dirty="0" smtClean="0"/>
              <a:t>후에 처리시 </a:t>
            </a:r>
            <a:r>
              <a:rPr lang="ko-KR" altLang="en-US" dirty="0" err="1" smtClean="0"/>
              <a:t>에러없이</a:t>
            </a:r>
            <a:r>
              <a:rPr lang="ko-KR" altLang="en-US" dirty="0" smtClean="0"/>
              <a:t> 상위 클래스를 접근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573016"/>
            <a:ext cx="30963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</a:t>
            </a:r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abc</a:t>
            </a:r>
            <a:r>
              <a:rPr lang="en-US" altLang="ko-KR" sz="1000" dirty="0" smtClean="0"/>
              <a:t>‘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D(C) :</a:t>
            </a:r>
          </a:p>
          <a:p>
            <a:r>
              <a:rPr lang="en-US" altLang="ko-KR" sz="1000" dirty="0"/>
              <a:t>    sup = super(C)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smtClean="0"/>
              <a:t>sup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D().</a:t>
            </a:r>
            <a:r>
              <a:rPr lang="en-US" altLang="ko-KR" sz="1000" dirty="0" err="1" smtClean="0"/>
              <a:t>sup.foo</a:t>
            </a:r>
            <a:endParaRPr lang="en-US" altLang="ko-KR" sz="1000" dirty="0" smtClean="0"/>
          </a:p>
          <a:p>
            <a:r>
              <a:rPr lang="en-US" altLang="ko-KR" sz="1000" dirty="0"/>
              <a:t>print super(C,D()).foo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err="1"/>
              <a:t>sup.bar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013176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&lt;D object</a:t>
            </a:r>
            <a:r>
              <a:rPr lang="en-US" altLang="ko-KR" sz="1200" dirty="0" smtClean="0"/>
              <a:t>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789040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D().sup 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상위 클래스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와 하위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D()</a:t>
            </a:r>
            <a:r>
              <a:rPr lang="ko-KR" altLang="en-US" sz="1200" dirty="0" smtClean="0"/>
              <a:t>가 있어 </a:t>
            </a:r>
            <a:r>
              <a:rPr lang="ko-KR" altLang="en-US" sz="1200" dirty="0" err="1" smtClean="0"/>
              <a:t>매핑되어</a:t>
            </a:r>
            <a:r>
              <a:rPr lang="ko-KR" altLang="en-US" sz="1200" dirty="0" smtClean="0"/>
              <a:t> 처리 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D().</a:t>
            </a:r>
            <a:r>
              <a:rPr lang="en-US" altLang="ko-KR" sz="1200" dirty="0" err="1" smtClean="0"/>
              <a:t>sup.foo</a:t>
            </a:r>
            <a:r>
              <a:rPr lang="en-US" altLang="ko-KR" sz="1200" dirty="0" smtClean="0"/>
              <a:t> ==  Super(C,D()).foo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바인딩한</a:t>
            </a:r>
            <a:r>
              <a:rPr lang="ko-KR" altLang="en-US" sz="1200" dirty="0" smtClean="0"/>
              <a:t> 것과 같다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Super(C).__get__(D(), ‘foo’) </a:t>
            </a:r>
            <a:r>
              <a:rPr lang="ko-KR" altLang="en-US" dirty="0" smtClean="0"/>
              <a:t>처럼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3012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2961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602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ll()/ any()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all(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연속적인 원소들을 모두 가지고 있을 경우 </a:t>
            </a:r>
            <a:r>
              <a:rPr lang="en-US" altLang="ko-KR" dirty="0" smtClean="0"/>
              <a:t>:True</a:t>
            </a:r>
          </a:p>
          <a:p>
            <a:pPr marL="0" indent="0">
              <a:buNone/>
            </a:pPr>
            <a:r>
              <a:rPr lang="en-US" altLang="ko-KR" dirty="0" smtClean="0"/>
              <a:t>Any(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iterabe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연속적인 원소가 없어도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3789040"/>
            <a:ext cx="374441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i</a:t>
            </a:r>
            <a:r>
              <a:rPr lang="en-US" altLang="ko-KR" sz="1000" dirty="0"/>
              <a:t>=[1,2,3]</a:t>
            </a:r>
          </a:p>
          <a:p>
            <a:endParaRPr lang="en-US" altLang="ko-KR" sz="1000" dirty="0"/>
          </a:p>
          <a:p>
            <a:r>
              <a:rPr lang="en-US" altLang="ko-KR" sz="1000" dirty="0"/>
              <a:t>all(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 </a:t>
            </a:r>
            <a:r>
              <a:rPr lang="en-US" altLang="ko-KR" sz="1000" dirty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any(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j=[[],[],[]]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all(j</a:t>
            </a:r>
            <a:r>
              <a:rPr lang="en-US" altLang="ko-KR" sz="1000" dirty="0" smtClean="0"/>
              <a:t>)  #  </a:t>
            </a:r>
            <a:r>
              <a:rPr lang="en-US" altLang="ko-KR" sz="1000" dirty="0"/>
              <a:t>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any(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 # True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229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– </a:t>
            </a:r>
            <a:r>
              <a:rPr lang="ko-KR" altLang="en-US" dirty="0" smtClean="0"/>
              <a:t>시</a:t>
            </a:r>
            <a:r>
              <a:rPr lang="ko-KR" altLang="en-US" dirty="0"/>
              <a:t>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sequence </a:t>
            </a:r>
            <a:r>
              <a:rPr lang="ko-KR" altLang="en-US" dirty="0" smtClean="0"/>
              <a:t>객체 등을 반복해서 사용할 수 있도록 지원하는 객체처리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2996952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l= [1,2,3,4]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listiterator</a:t>
            </a:r>
            <a:r>
              <a:rPr lang="en-US" altLang="ko-KR" sz="1000" dirty="0"/>
              <a:t> object at 0x06585090&gt;</a:t>
            </a:r>
          </a:p>
          <a:p>
            <a:r>
              <a:rPr lang="en-US" altLang="ko-KR" sz="1000" dirty="0"/>
              <a:t>&gt;&gt;&gt; li = 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(l)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li.next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&gt;", line 1, in &lt;module&gt;</a:t>
            </a:r>
          </a:p>
          <a:p>
            <a:r>
              <a:rPr lang="en-US" altLang="ko-KR" sz="1000" dirty="0" err="1"/>
              <a:t>StopIteration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0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처리 함수</a:t>
            </a:r>
            <a:r>
              <a:rPr lang="en-US" altLang="ko-KR" dirty="0"/>
              <a:t> – </a:t>
            </a:r>
            <a:r>
              <a:rPr lang="en-US" altLang="ko-KR" dirty="0" smtClean="0"/>
              <a:t>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range(</a:t>
            </a:r>
            <a:r>
              <a:rPr lang="ko-KR" altLang="en-US" dirty="0" err="1" smtClean="0"/>
              <a:t>첫번째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마지막번째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함수는 범위에 대해 리스트 객체로 리턴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5632" y="3933056"/>
            <a:ext cx="37444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range(10</a:t>
            </a:r>
            <a:r>
              <a:rPr lang="en-US" altLang="ko-KR" sz="1000" dirty="0" smtClean="0"/>
              <a:t>)  #  </a:t>
            </a:r>
            <a:r>
              <a:rPr lang="en-US" altLang="ko-KR" sz="1000" dirty="0"/>
              <a:t>[0, 1, 2, 3, 4, 5, 6, 7, 8, 9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range(1,10)  #  </a:t>
            </a:r>
            <a:r>
              <a:rPr lang="en-US" altLang="ko-KR" sz="1000" dirty="0"/>
              <a:t>[1, 2, 3, 4, 5, 6, 7, 8, 9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range(1,10,2</a:t>
            </a:r>
            <a:r>
              <a:rPr lang="en-US" altLang="ko-KR" sz="1000" dirty="0" smtClean="0"/>
              <a:t>) #[1</a:t>
            </a:r>
            <a:r>
              <a:rPr lang="en-US" altLang="ko-KR" sz="1000" dirty="0"/>
              <a:t>, 3, 5, 7, 9]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15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점검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9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2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구조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함수가 정의되면 바로 함수를 객체로 구조화하고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함수 로컬변수로 처리 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491880" y="2564904"/>
            <a:ext cx="5040560" cy="3960440"/>
            <a:chOff x="1115616" y="2564904"/>
            <a:chExt cx="7416824" cy="3960440"/>
          </a:xfrm>
        </p:grpSpPr>
        <p:sp>
          <p:nvSpPr>
            <p:cNvPr id="4" name="직사각형 3"/>
            <p:cNvSpPr/>
            <p:nvPr/>
          </p:nvSpPr>
          <p:spPr>
            <a:xfrm>
              <a:off x="5076056" y="4435984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함수 코드</a:t>
              </a:r>
              <a:endParaRPr lang="ko-KR" altLang="en-US" sz="16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60232" y="4435984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함수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 smtClean="0"/>
                <a:t>변수</a:t>
              </a:r>
              <a:endParaRPr lang="en-US" altLang="ko-KR" sz="1600" b="1" dirty="0" smtClean="0"/>
            </a:p>
          </p:txBody>
        </p:sp>
        <p:cxnSp>
          <p:nvCxnSpPr>
            <p:cNvPr id="7" name="직선 화살표 연결선 6"/>
            <p:cNvCxnSpPr>
              <a:endCxn id="5" idx="1"/>
            </p:cNvCxnSpPr>
            <p:nvPr/>
          </p:nvCxnSpPr>
          <p:spPr>
            <a:xfrm>
              <a:off x="5940152" y="494004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619672" y="4437112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함수 명</a:t>
              </a:r>
              <a:endParaRPr lang="en-US" altLang="ko-KR" sz="1600" b="1" dirty="0" smtClean="0"/>
            </a:p>
          </p:txBody>
        </p:sp>
        <p:cxnSp>
          <p:nvCxnSpPr>
            <p:cNvPr id="10" name="직선 화살표 연결선 9"/>
            <p:cNvCxnSpPr>
              <a:endCxn id="4" idx="1"/>
            </p:cNvCxnSpPr>
            <p:nvPr/>
          </p:nvCxnSpPr>
          <p:spPr>
            <a:xfrm>
              <a:off x="4355976" y="494004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369973" y="4437112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참조</a:t>
              </a:r>
              <a:endParaRPr lang="ko-KR" altLang="en-US" sz="1600" b="1" dirty="0"/>
            </a:p>
          </p:txBody>
        </p:sp>
        <p:cxnSp>
          <p:nvCxnSpPr>
            <p:cNvPr id="11" name="직선 화살표 연결선 10"/>
            <p:cNvCxnSpPr>
              <a:stCxn id="8" idx="3"/>
              <a:endCxn id="9" idx="1"/>
            </p:cNvCxnSpPr>
            <p:nvPr/>
          </p:nvCxnSpPr>
          <p:spPr>
            <a:xfrm>
              <a:off x="2555776" y="4941168"/>
              <a:ext cx="8141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115616" y="2564904"/>
              <a:ext cx="309634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err="1"/>
                <a:t>d</a:t>
              </a:r>
              <a:r>
                <a:rPr lang="en-US" altLang="ko-KR" b="1" dirty="0" err="1" smtClean="0"/>
                <a:t>ef</a:t>
              </a:r>
              <a:r>
                <a:rPr lang="en-US" altLang="ko-KR" b="1" dirty="0" smtClean="0"/>
                <a:t> add(</a:t>
              </a:r>
              <a:r>
                <a:rPr lang="en-US" altLang="ko-KR" b="1" dirty="0" err="1" smtClean="0"/>
                <a:t>x,y</a:t>
              </a:r>
              <a:r>
                <a:rPr lang="en-US" altLang="ko-KR" b="1" dirty="0" smtClean="0"/>
                <a:t>) :</a:t>
              </a:r>
            </a:p>
            <a:p>
              <a:r>
                <a:rPr lang="en-US" altLang="ko-KR" b="1" dirty="0" smtClean="0"/>
                <a:t>     return </a:t>
              </a:r>
              <a:r>
                <a:rPr lang="en-US" altLang="ko-KR" b="1" dirty="0" err="1" smtClean="0"/>
                <a:t>x+y</a:t>
              </a:r>
              <a:endParaRPr lang="en-US" altLang="ko-KR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656" y="5615081"/>
              <a:ext cx="104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8" y="561508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def</a:t>
              </a:r>
              <a:r>
                <a:rPr lang="en-US" altLang="ko-KR" sz="1200" dirty="0"/>
                <a:t> add(</a:t>
              </a:r>
              <a:r>
                <a:rPr lang="en-US" altLang="ko-KR" sz="1200" dirty="0" err="1"/>
                <a:t>x,y</a:t>
              </a:r>
              <a:r>
                <a:rPr lang="en-US" altLang="ko-KR" sz="1200" dirty="0"/>
                <a:t>) :</a:t>
              </a:r>
            </a:p>
            <a:p>
              <a:r>
                <a:rPr lang="en-US" altLang="ko-KR" sz="1200" dirty="0"/>
                <a:t>     return </a:t>
              </a:r>
              <a:r>
                <a:rPr lang="en-US" altLang="ko-KR" sz="1200" dirty="0" err="1"/>
                <a:t>x+y</a:t>
              </a:r>
              <a:endParaRPr lang="en-US" altLang="ko-K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5615081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{‘x’ : None, ‘</a:t>
              </a:r>
              <a:r>
                <a:rPr lang="en-US" altLang="ko-KR" sz="1200" dirty="0" err="1" smtClean="0"/>
                <a:t>y’:None</a:t>
              </a:r>
              <a:r>
                <a:rPr lang="en-US" altLang="ko-KR" sz="1200" dirty="0" smtClean="0"/>
                <a:t>}</a:t>
              </a:r>
              <a:endParaRPr lang="en-US" altLang="ko-K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5615081"/>
              <a:ext cx="1256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내부주</a:t>
              </a:r>
              <a:r>
                <a:rPr lang="ko-KR" altLang="en-US"/>
                <a:t>소</a:t>
              </a:r>
              <a:endParaRPr lang="ko-KR" altLang="en-US" dirty="0"/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2379001" y="3645024"/>
              <a:ext cx="484632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5616" y="4221088"/>
              <a:ext cx="7416824" cy="230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3848" y="364502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전환</a:t>
              </a:r>
              <a:endParaRPr lang="ko-KR" altLang="en-US" dirty="0"/>
            </a:p>
          </p:txBody>
        </p:sp>
      </p:grp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82343"/>
            <a:ext cx="2695575" cy="196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d/hash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3068960"/>
            <a:ext cx="309634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275969936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275931744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&gt;&gt;&gt;hash(bb)   </a:t>
            </a:r>
            <a:endParaRPr lang="en-US" altLang="ko-KR" sz="1000" dirty="0"/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&gt;&gt;&gt;cc </a:t>
            </a:r>
            <a:r>
              <a:rPr lang="en-US" altLang="ko-KR" sz="1000" dirty="0"/>
              <a:t>= bb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&gt;&gt;&gt;hash(cc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</a:t>
            </a:r>
            <a:r>
              <a:rPr lang="en-US" altLang="ko-KR" sz="1000" dirty="0"/>
              <a:t>) == hash(cc)</a:t>
            </a:r>
          </a:p>
          <a:p>
            <a:r>
              <a:rPr lang="en-US" altLang="ko-KR" sz="1000" dirty="0" smtClean="0"/>
              <a:t>True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d()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주소를 확인하는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hash()</a:t>
            </a:r>
            <a:r>
              <a:rPr lang="ko-KR" altLang="en-US" dirty="0" smtClean="0"/>
              <a:t>는 객체에 대한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로 표시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83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객체접근 함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8261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객체접근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내장함수를 이용하여 객체의 속성에 대한 접근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bject.x</a:t>
            </a:r>
            <a:r>
              <a:rPr lang="en-US" altLang="ko-KR" dirty="0" smtClean="0"/>
              <a:t>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o</a:t>
            </a:r>
            <a:r>
              <a:rPr lang="en-US" altLang="ko-KR" dirty="0" err="1" smtClean="0">
                <a:sym typeface="Wingdings" panose="05000000000000000000" pitchFamily="2" charset="2"/>
              </a:rPr>
              <a:t>bject.x</a:t>
            </a:r>
            <a:r>
              <a:rPr lang="en-US" altLang="ko-KR" dirty="0" smtClean="0">
                <a:sym typeface="Wingdings" panose="05000000000000000000" pitchFamily="2" charset="2"/>
              </a:rPr>
              <a:t> = value   </a:t>
            </a:r>
            <a:r>
              <a:rPr lang="en-US" altLang="ko-KR" dirty="0" err="1" smtClean="0">
                <a:sym typeface="Wingdings" panose="05000000000000000000" pitchFamily="2" charset="2"/>
              </a:rPr>
              <a:t>setattr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en-US" altLang="ko-KR" dirty="0" smtClean="0">
                <a:sym typeface="Wingdings" panose="05000000000000000000" pitchFamily="2" charset="2"/>
              </a:rPr>
              <a:t>el(</a:t>
            </a:r>
            <a:r>
              <a:rPr lang="en-US" altLang="ko-KR" dirty="0" err="1" smtClean="0">
                <a:sym typeface="Wingdings" panose="05000000000000000000" pitchFamily="2" charset="2"/>
              </a:rPr>
              <a:t>object.x</a:t>
            </a:r>
            <a:r>
              <a:rPr lang="en-US" altLang="ko-KR" dirty="0" smtClean="0">
                <a:sym typeface="Wingdings" panose="05000000000000000000" pitchFamily="2" charset="2"/>
              </a:rPr>
              <a:t>)        </a:t>
            </a:r>
            <a:r>
              <a:rPr lang="en-US" altLang="ko-KR" dirty="0" err="1" smtClean="0">
                <a:sym typeface="Wingdings" panose="05000000000000000000" pitchFamily="2" charset="2"/>
              </a:rPr>
              <a:t>delattr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 구조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320040" lvl="1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320040" lvl="1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  # </a:t>
            </a:r>
            <a:r>
              <a:rPr lang="ko-KR" altLang="en-US" dirty="0" smtClean="0"/>
              <a:t>객체내의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/>
              <a:t>callable(object</a:t>
            </a:r>
            <a:r>
              <a:rPr lang="en-US" altLang="ko-KR" dirty="0" smtClean="0"/>
              <a:t>)            #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 여부 점검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01535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객체접근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속성을 </a:t>
            </a:r>
            <a:r>
              <a:rPr lang="ko-KR" altLang="en-US" dirty="0" err="1" smtClean="0"/>
              <a:t>접근하고변경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36912"/>
            <a:ext cx="36724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class 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a = A('dahl',50)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a,"name","Moon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3555965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객체접근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함수여부 확인 후 실행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6874" y="2276872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self,name,default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__[name] = default</a:t>
            </a:r>
          </a:p>
          <a:p>
            <a:r>
              <a:rPr lang="en-US" altLang="ko-KR" sz="1200" dirty="0"/>
              <a:t>        print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A('dahl',50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if callable(add) :</a:t>
            </a:r>
          </a:p>
          <a:p>
            <a:r>
              <a:rPr lang="en-US" altLang="ko-KR" sz="1200" dirty="0"/>
              <a:t>    add(5,6)</a:t>
            </a:r>
          </a:p>
          <a:p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callable(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('age',20)</a:t>
            </a:r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    pass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  <a:p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9311736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__import__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smtClean="0">
                <a:latin typeface="+mn-ea"/>
              </a:rPr>
              <a:t>Import</a:t>
            </a:r>
            <a:r>
              <a:rPr lang="ko-KR" altLang="en-US" sz="2800" dirty="0" smtClean="0">
                <a:latin typeface="+mn-ea"/>
              </a:rPr>
              <a:t>한 원 파일에 대한 위치를 확인</a:t>
            </a:r>
            <a:endParaRPr lang="en-US" altLang="ko-KR" sz="28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789040"/>
            <a:ext cx="68407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&gt;&gt;&gt;__</a:t>
            </a:r>
            <a:r>
              <a:rPr lang="en-US" altLang="ko-KR" dirty="0"/>
              <a:t>import__('inspect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&lt;module 'inspect' from 'C:\Python27\lib\</a:t>
            </a:r>
            <a:r>
              <a:rPr lang="en-US" altLang="ko-KR" dirty="0" err="1"/>
              <a:t>inspect.pyc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453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err="1" smtClean="0">
                <a:latin typeface="+mn-ea"/>
              </a:rPr>
              <a:t>Var</a:t>
            </a:r>
            <a:r>
              <a:rPr lang="en-US" altLang="ko-KR" sz="2200" dirty="0" smtClean="0">
                <a:latin typeface="+mn-ea"/>
              </a:rPr>
              <a:t>(object)</a:t>
            </a:r>
            <a:r>
              <a:rPr lang="ko-KR" altLang="en-US" sz="2200" dirty="0" smtClean="0">
                <a:latin typeface="+mn-ea"/>
              </a:rPr>
              <a:t>를 넣으면 현재 관리되는 속성들을 표시</a:t>
            </a:r>
            <a:endParaRPr lang="en-US" altLang="ko-KR" sz="22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</a:t>
            </a:r>
            <a:r>
              <a:rPr lang="en-US" altLang="ko-KR" sz="1900" dirty="0" smtClean="0">
                <a:latin typeface="+mn-ea"/>
              </a:rPr>
              <a:t>dictionary</a:t>
            </a:r>
            <a:endParaRPr lang="en-US" altLang="ko-KR" sz="19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66119"/>
            <a:ext cx="33843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add(</a:t>
            </a:r>
            <a:r>
              <a:rPr lang="en-US" altLang="ko-KR" dirty="0" err="1"/>
              <a:t>x,y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print(" </a:t>
            </a:r>
            <a:r>
              <a:rPr lang="en-US" altLang="ko-KR" dirty="0" err="1"/>
              <a:t>vars</a:t>
            </a:r>
            <a:r>
              <a:rPr lang="en-US" altLang="ko-KR" dirty="0"/>
              <a:t>   : ",</a:t>
            </a:r>
            <a:r>
              <a:rPr lang="en-US" altLang="ko-KR" dirty="0" err="1"/>
              <a:t>vars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print(" locals : ", locals())</a:t>
            </a:r>
          </a:p>
          <a:p>
            <a:r>
              <a:rPr lang="en-US" altLang="ko-KR" dirty="0"/>
              <a:t>    return x + y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add(5,5)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48958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</p:txBody>
      </p:sp>
    </p:spTree>
    <p:extLst>
      <p:ext uri="{BB962C8B-B14F-4D97-AF65-F5344CB8AC3E}">
        <p14:creationId xmlns:p14="http://schemas.microsoft.com/office/powerpoint/2010/main" val="30711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모듈 등의 관리하는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429000"/>
            <a:ext cx="50405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(B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['__doc__', '__</a:t>
            </a:r>
            <a:r>
              <a:rPr lang="en-US" altLang="ko-KR" dirty="0" err="1"/>
              <a:t>init</a:t>
            </a:r>
            <a:r>
              <a:rPr lang="en-US" altLang="ko-KR" dirty="0"/>
              <a:t>__', '__module__', 'name']</a:t>
            </a:r>
          </a:p>
        </p:txBody>
      </p:sp>
    </p:spTree>
    <p:extLst>
      <p:ext uri="{BB962C8B-B14F-4D97-AF65-F5344CB8AC3E}">
        <p14:creationId xmlns:p14="http://schemas.microsoft.com/office/powerpoint/2010/main" val="30102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직접 실행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7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 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 방법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함수는 객체이므로 함수의 내부 구조를 속성으로 구성한 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type 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type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70389" y="3403954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2242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ode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70389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unc_code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3771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811438"/>
            <a:ext cx="41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func_code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 경우 </a:t>
            </a:r>
            <a:r>
              <a:rPr lang="en-US" altLang="ko-KR" b="1" dirty="0" smtClean="0"/>
              <a:t>: code type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31840" y="54365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3933" y="3184983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함수</a:t>
            </a:r>
            <a:r>
              <a:rPr lang="ko-KR" altLang="en-US" sz="3200" b="1" dirty="0" err="1"/>
              <a:t>명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6788818" y="5342063"/>
            <a:ext cx="1666471" cy="60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5135429"/>
            <a:ext cx="238067" cy="7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Compile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으로 받은 </a:t>
            </a:r>
            <a:r>
              <a:rPr lang="ko-KR" altLang="en-US" sz="1800" dirty="0" err="1" smtClean="0"/>
              <a:t>결과을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compile</a:t>
            </a:r>
            <a:r>
              <a:rPr lang="ko-KR" altLang="en-US" sz="1800" dirty="0" smtClean="0"/>
              <a:t>하여 </a:t>
            </a: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()/exec() </a:t>
            </a:r>
            <a:r>
              <a:rPr lang="ko-KR" altLang="en-US" sz="1800" dirty="0" smtClean="0"/>
              <a:t>함수로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"10 * 10"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=compile(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,'','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3251313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'exec</a:t>
            </a:r>
            <a:r>
              <a:rPr lang="en-US" altLang="ko-KR" sz="1200" dirty="0" smtClean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"print('Hello World')"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compile(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,'','exec')</a:t>
            </a:r>
          </a:p>
          <a:p>
            <a:r>
              <a:rPr lang="en-US" altLang="ko-KR" sz="1200" dirty="0" smtClean="0"/>
              <a:t>&gt;&gt;&gt; exec(</a:t>
            </a:r>
            <a:r>
              <a:rPr lang="en-US" altLang="ko-KR" sz="1200" dirty="0" err="1" smtClean="0"/>
              <a:t>scc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Hello World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683681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eval</a:t>
            </a:r>
            <a:r>
              <a:rPr lang="en-US" altLang="ko-KR" b="1" dirty="0" smtClean="0"/>
              <a:t> : Expression </a:t>
            </a:r>
            <a:r>
              <a:rPr lang="ko-KR" altLang="en-US" b="1" dirty="0" smtClean="0"/>
              <a:t>실행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함수는 컴파일 및 </a:t>
            </a:r>
            <a:r>
              <a:rPr lang="ko-KR" altLang="en-US" sz="1800" dirty="0" err="1" smtClean="0"/>
              <a:t>표현식을</a:t>
            </a:r>
            <a:r>
              <a:rPr lang="ko-KR" altLang="en-US" sz="1800" dirty="0" smtClean="0"/>
              <a:t> 평가하고 실행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("1+2")</a:t>
            </a:r>
          </a:p>
          <a:p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594208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exec : Statement </a:t>
            </a:r>
            <a:r>
              <a:rPr lang="ko-KR" altLang="en-US" b="1" dirty="0" smtClean="0"/>
              <a:t>실</a:t>
            </a:r>
            <a:r>
              <a:rPr lang="ko-KR" altLang="en-US" b="1" dirty="0"/>
              <a:t>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컴파일하여</a:t>
            </a:r>
            <a:r>
              <a:rPr lang="ko-KR" altLang="en-US" sz="1800" dirty="0" smtClean="0"/>
              <a:t> 문장을 평가하고 실행하기</a:t>
            </a:r>
            <a:endParaRPr lang="en-US" altLang="ko-KR" sz="1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exec('print "hello world"')</a:t>
            </a:r>
          </a:p>
          <a:p>
            <a:r>
              <a:rPr lang="en-US" altLang="ko-KR" sz="1200" dirty="0"/>
              <a:t>hello world</a:t>
            </a:r>
          </a:p>
          <a:p>
            <a:r>
              <a:rPr lang="en-US" altLang="ko-KR" sz="1200" dirty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680653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Run-time function </a:t>
            </a:r>
            <a:r>
              <a:rPr lang="ko-KR" altLang="en-US" b="1" dirty="0" smtClean="0"/>
              <a:t>처리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컴파일한</a:t>
            </a:r>
            <a:r>
              <a:rPr lang="ko-KR" altLang="en-US" sz="1800" dirty="0" smtClean="0"/>
              <a:t>  문장을 평가하고 </a:t>
            </a:r>
            <a:r>
              <a:rPr lang="ko-KR" altLang="en-US" sz="1800" b="1" dirty="0" smtClean="0"/>
              <a:t>실행하기</a:t>
            </a:r>
            <a:endParaRPr lang="en-US" altLang="ko-KR" sz="1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2564904"/>
            <a:ext cx="388843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함수를 문자열에 정의</a:t>
            </a:r>
            <a:endParaRPr lang="en-US" altLang="ko-KR" sz="1000" dirty="0" smtClean="0"/>
          </a:p>
          <a:p>
            <a:r>
              <a:rPr lang="en-US" altLang="ko-KR" sz="1000" dirty="0" err="1" smtClean="0"/>
              <a:t>code_str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'''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add(x=1,y=1) :</a:t>
            </a:r>
          </a:p>
          <a:p>
            <a:r>
              <a:rPr lang="en-US" altLang="ko-KR" sz="1000" dirty="0"/>
              <a:t>   """ add x, y """</a:t>
            </a:r>
          </a:p>
          <a:p>
            <a:r>
              <a:rPr lang="en-US" altLang="ko-KR" sz="1000" dirty="0"/>
              <a:t>   print("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print(" locals : ", locals())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return x + y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a = add(5,5)</a:t>
            </a:r>
          </a:p>
          <a:p>
            <a:r>
              <a:rPr lang="en-US" altLang="ko-KR" sz="1000" dirty="0"/>
              <a:t>print(a)</a:t>
            </a:r>
          </a:p>
          <a:p>
            <a:r>
              <a:rPr lang="en-US" altLang="ko-KR" sz="1000" dirty="0" smtClean="0"/>
              <a:t>''‘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컴파일 처리</a:t>
            </a:r>
            <a:endParaRPr lang="en-US" altLang="ko-KR" sz="1000" dirty="0"/>
          </a:p>
          <a:p>
            <a:r>
              <a:rPr lang="en-US" altLang="ko-KR" sz="1000" dirty="0" err="1"/>
              <a:t>code_obj</a:t>
            </a:r>
            <a:r>
              <a:rPr lang="en-US" altLang="ko-KR" sz="1000" dirty="0"/>
              <a:t> = compile(</a:t>
            </a:r>
            <a:r>
              <a:rPr lang="en-US" altLang="ko-KR" sz="1000" dirty="0" err="1"/>
              <a:t>code_str</a:t>
            </a:r>
            <a:r>
              <a:rPr lang="en-US" altLang="ko-KR" sz="1000" dirty="0"/>
              <a:t>, '&lt;string&gt;', 'exec')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code_obj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r>
              <a:rPr lang="en-US" altLang="ko-KR" sz="1000" dirty="0"/>
              <a:t>exec(</a:t>
            </a:r>
            <a:r>
              <a:rPr lang="en-US" altLang="ko-KR" sz="1000" dirty="0" err="1"/>
              <a:t>code_obj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72477" y="3933056"/>
            <a:ext cx="2550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type 'code'&gt;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6946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reload/</a:t>
            </a:r>
            <a:r>
              <a:rPr lang="en-US" altLang="ko-KR" dirty="0" err="1" smtClean="0"/>
              <a:t>execfile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8811"/>
              </p:ext>
            </p:extLst>
          </p:nvPr>
        </p:nvGraphicFramePr>
        <p:xfrm>
          <a:off x="611560" y="2348880"/>
          <a:ext cx="7776864" cy="3486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569"/>
                <a:gridCol w="5999295"/>
              </a:tblGrid>
              <a:tr h="474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42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reload()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reload(...)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reload(module) -&gt; module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Reload the module.  The module must have been successfully imported before.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reload(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inspect_sor_test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: import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inspect_sor_test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 모듈을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reload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42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execfile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(...)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(filename[,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globals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[, locals]])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execfile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(“xxxx.py”) :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스트링으로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모듈명을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입력하여 실행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66690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포맷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Input/format/print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76056" y="3501008"/>
            <a:ext cx="367240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&gt;&gt;&gt;format</a:t>
            </a:r>
            <a:r>
              <a:rPr lang="en-US" altLang="ko-KR" sz="1200" dirty="0"/>
              <a:t>("12345678","8.4s</a:t>
            </a:r>
            <a:r>
              <a:rPr lang="en-US" altLang="ko-KR" sz="1200" dirty="0" smtClean="0"/>
              <a:t>") # '1234’</a:t>
            </a:r>
          </a:p>
          <a:p>
            <a:r>
              <a:rPr lang="en-US" altLang="ko-KR" sz="1200" dirty="0" smtClean="0"/>
              <a:t>‘1234’</a:t>
            </a:r>
            <a:endParaRPr lang="en-US" altLang="ko-KR" sz="1200" dirty="0"/>
          </a:p>
          <a:p>
            <a:r>
              <a:rPr lang="en-US" altLang="ko-KR" sz="1200" dirty="0" smtClean="0"/>
              <a:t>&gt;&gt;&gt;print(“Hello World “)</a:t>
            </a:r>
          </a:p>
          <a:p>
            <a:r>
              <a:rPr lang="en-US" altLang="ko-KR" sz="1200" dirty="0" smtClean="0"/>
              <a:t>Hello World</a:t>
            </a:r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r>
              <a:rPr lang="en-US" altLang="ko-KR" sz="1200" dirty="0" err="1" smtClean="0"/>
              <a:t>len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 </a:t>
            </a:r>
          </a:p>
          <a:p>
            <a:r>
              <a:rPr lang="en-US" altLang="ko-KR" sz="1200" dirty="0" smtClean="0"/>
              <a:t>4</a:t>
            </a:r>
          </a:p>
          <a:p>
            <a:r>
              <a:rPr lang="en-US" altLang="ko-KR" sz="1200" dirty="0" smtClean="0"/>
              <a:t>&gt;&gt;&gt; # </a:t>
            </a:r>
          </a:p>
          <a:p>
            <a:r>
              <a:rPr lang="en-US" altLang="ko-KR" sz="1200" dirty="0"/>
              <a:t>&gt;"Hello World"</a:t>
            </a:r>
          </a:p>
          <a:p>
            <a:r>
              <a:rPr lang="en-US" altLang="ko-KR" sz="1200" dirty="0"/>
              <a:t>Hello World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800" dirty="0" smtClean="0">
                <a:latin typeface="+mn-ea"/>
              </a:rPr>
              <a:t>Format/print/input </a:t>
            </a:r>
            <a:r>
              <a:rPr lang="ko-KR" altLang="en-US" sz="2800" dirty="0" smtClean="0">
                <a:latin typeface="+mn-ea"/>
              </a:rPr>
              <a:t>처리</a:t>
            </a:r>
            <a:endParaRPr lang="ko-KR" altLang="en-US" sz="2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789040"/>
            <a:ext cx="367240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 = input("&gt;")</a:t>
            </a:r>
          </a:p>
          <a:p>
            <a:r>
              <a:rPr lang="en-US" altLang="ko-KR" sz="1200" dirty="0"/>
              <a:t>print(a)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610" y="33163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으로 값을 받고 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4738734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 flipV="1">
            <a:off x="2425960" y="4581128"/>
            <a:ext cx="2722104" cy="4816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41783" y="4257092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982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Repr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개체의 표준적인 캐릭터 라인 표현을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sz="1900" dirty="0" err="1" smtClean="0"/>
              <a:t>repr</a:t>
            </a:r>
            <a:r>
              <a:rPr lang="en-US" altLang="ko-KR" sz="1900" dirty="0"/>
              <a:t>(...)</a:t>
            </a:r>
          </a:p>
          <a:p>
            <a:pPr marL="320040" lvl="1" indent="0">
              <a:buNone/>
            </a:pPr>
            <a:r>
              <a:rPr lang="en-US" altLang="ko-KR" sz="1900" dirty="0"/>
              <a:t>    </a:t>
            </a:r>
            <a:r>
              <a:rPr lang="en-US" altLang="ko-KR" sz="1900" dirty="0" err="1"/>
              <a:t>repr</a:t>
            </a:r>
            <a:r>
              <a:rPr lang="en-US" altLang="ko-KR" sz="1900" dirty="0"/>
              <a:t>(object) -&gt; </a:t>
            </a:r>
            <a:r>
              <a:rPr lang="en-US" altLang="ko-KR" sz="1900" dirty="0" smtClean="0"/>
              <a:t>string</a:t>
            </a:r>
            <a:endParaRPr lang="en-US" altLang="ko-KR" sz="1900" dirty="0"/>
          </a:p>
          <a:p>
            <a:pPr marL="320040" lvl="1" indent="0">
              <a:buNone/>
            </a:pPr>
            <a:r>
              <a:rPr lang="en-US" altLang="ko-KR" sz="1900" dirty="0"/>
              <a:t>    For most object types, </a:t>
            </a:r>
            <a:r>
              <a:rPr lang="en-US" altLang="ko-KR" sz="1900" dirty="0" err="1"/>
              <a:t>eval</a:t>
            </a:r>
            <a:r>
              <a:rPr lang="en-US" altLang="ko-KR" sz="1900" dirty="0"/>
              <a:t>(</a:t>
            </a:r>
            <a:r>
              <a:rPr lang="en-US" altLang="ko-KR" sz="1900" dirty="0" err="1"/>
              <a:t>repr</a:t>
            </a:r>
            <a:r>
              <a:rPr lang="en-US" altLang="ko-KR" sz="1900" dirty="0"/>
              <a:t>(object)) == object.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3717032"/>
            <a:ext cx="475252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 #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처리시 다른 결과가 발생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객체를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로 처리하기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repr</a:t>
            </a:r>
            <a:r>
              <a:rPr lang="en-US" altLang="ko-KR" sz="1200" dirty="0"/>
              <a:t>('123')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'123</a:t>
            </a:r>
            <a:r>
              <a:rPr lang="en-US" altLang="ko-KR" sz="1200" dirty="0" smtClean="0"/>
              <a:t>'"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(123)</a:t>
            </a:r>
          </a:p>
          <a:p>
            <a:r>
              <a:rPr lang="en-US" altLang="ko-KR" sz="1200" dirty="0" smtClean="0"/>
              <a:t>'123‘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</a:t>
            </a:r>
            <a:r>
              <a:rPr lang="en-US" altLang="ko-KR" sz="1200" dirty="0" err="1" smtClean="0"/>
              <a:t>repr</a:t>
            </a:r>
            <a:r>
              <a:rPr lang="en-US" altLang="ko-KR" sz="1200" dirty="0" smtClean="0"/>
              <a:t>(123)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'123'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(123)</a:t>
            </a:r>
          </a:p>
          <a:p>
            <a:r>
              <a:rPr lang="en-US" altLang="ko-KR" sz="1200" dirty="0" smtClean="0"/>
              <a:t>'123</a:t>
            </a:r>
            <a:r>
              <a:rPr lang="en-US" altLang="ko-KR" sz="1200" dirty="0"/>
              <a:t>'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1826195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환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/hex/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chr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unichar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숫자를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로 변환하거나 문자를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068960"/>
            <a:ext cx="41044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b=bin(10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# </a:t>
            </a:r>
            <a:r>
              <a:rPr lang="en-US" altLang="ko-KR" sz="1200" dirty="0" smtClean="0"/>
              <a:t>'0b1010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(b,2)     #  </a:t>
            </a:r>
            <a:r>
              <a:rPr lang="en-US" altLang="ko-KR" sz="1200" dirty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o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oct</a:t>
            </a:r>
            <a:r>
              <a:rPr lang="en-US" altLang="ko-KR" sz="1200" dirty="0" smtClean="0"/>
              <a:t>(10)   #  </a:t>
            </a:r>
            <a:r>
              <a:rPr lang="en-US" altLang="ko-KR" sz="1200" dirty="0"/>
              <a:t>'012'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(o,8</a:t>
            </a:r>
            <a:r>
              <a:rPr lang="en-US" altLang="ko-KR" sz="1200" dirty="0" smtClean="0"/>
              <a:t>)          #  </a:t>
            </a:r>
            <a:r>
              <a:rPr lang="en-US" altLang="ko-KR" sz="1200" dirty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h</a:t>
            </a:r>
            <a:r>
              <a:rPr lang="en-US" altLang="ko-KR" sz="1200" dirty="0" smtClean="0"/>
              <a:t> = hex(10)  #  '0xa‘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(h,16</a:t>
            </a:r>
            <a:r>
              <a:rPr lang="en-US" altLang="ko-KR" sz="1200" dirty="0" smtClean="0"/>
              <a:t>)       #  </a:t>
            </a:r>
            <a:r>
              <a:rPr lang="en-US" altLang="ko-KR" sz="1200" dirty="0"/>
              <a:t>10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ord</a:t>
            </a:r>
            <a:r>
              <a:rPr lang="en-US" altLang="ko-KR" sz="1200" dirty="0"/>
              <a:t>('1</a:t>
            </a:r>
            <a:r>
              <a:rPr lang="en-US" altLang="ko-KR" sz="1200" dirty="0" smtClean="0"/>
              <a:t>')  #  49</a:t>
            </a:r>
          </a:p>
          <a:p>
            <a:r>
              <a:rPr lang="en-US" altLang="ko-KR" sz="1200" dirty="0" err="1"/>
              <a:t>chr</a:t>
            </a:r>
            <a:r>
              <a:rPr lang="en-US" altLang="ko-KR" sz="1200" dirty="0"/>
              <a:t>(49</a:t>
            </a:r>
            <a:r>
              <a:rPr lang="en-US" altLang="ko-KR" sz="1200" dirty="0" smtClean="0"/>
              <a:t>)  #  '1‘</a:t>
            </a:r>
          </a:p>
          <a:p>
            <a:r>
              <a:rPr lang="en-US" altLang="ko-KR" sz="1200" dirty="0" err="1"/>
              <a:t>unichr</a:t>
            </a:r>
            <a:r>
              <a:rPr lang="en-US" altLang="ko-KR" sz="1200" dirty="0"/>
              <a:t>(49</a:t>
            </a:r>
            <a:r>
              <a:rPr lang="en-US" altLang="ko-KR" sz="1200" dirty="0" smtClean="0"/>
              <a:t>) # </a:t>
            </a:r>
            <a:r>
              <a:rPr lang="en-US" altLang="ko-KR" sz="1200" dirty="0"/>
              <a:t>u'1'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140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클래스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수학 관련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수학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수학관련 함수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85427"/>
              </p:ext>
            </p:extLst>
          </p:nvPr>
        </p:nvGraphicFramePr>
        <p:xfrm>
          <a:off x="827584" y="2564902"/>
          <a:ext cx="748883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5544616"/>
              </a:tblGrid>
              <a:tr h="4154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절대값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cmp()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cmp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(x, y) -&gt; integer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Return negative if x&lt;y, zero if x==y, positive if x&gt;y.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(10,2) : Out[333]: (5, 0)</a:t>
                      </a:r>
                    </a:p>
                    <a:p>
                      <a:pPr algn="l" rtl="0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(11,2) : Out[334]: (5, 1)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최대값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max([1,2,3,4]) : 4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최소값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min([1,2,3,4]) : 1</a:t>
                      </a: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제곱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 구하기 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pow(x, y[, z]) -&gt; number :  (x**y) % z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시퀀스의 합 구하기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5228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처리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관리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Open()/file()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오픈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04869"/>
              </p:ext>
            </p:extLst>
          </p:nvPr>
        </p:nvGraphicFramePr>
        <p:xfrm>
          <a:off x="827584" y="3140968"/>
          <a:ext cx="7416824" cy="2242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256"/>
                <a:gridCol w="5112568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함수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생성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file('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test.txt','w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')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&lt;open file 'test.txt', mode 'w' at 0x107EDC80&gt;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존재시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첨가 모드로 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file('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test.txt','a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')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&lt;open file 'test.txt', mode 'a' at 0x107EDE90&gt;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= open("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새파일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.txt", 'w') </a:t>
                      </a:r>
                    </a:p>
                    <a:p>
                      <a:pPr algn="l" rtl="0" fontAlgn="ctr"/>
                      <a:r>
                        <a:rPr kumimoji="0"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f.close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72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5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class </a:t>
            </a:r>
            <a:r>
              <a:rPr lang="ko-KR" altLang="en-US" dirty="0" smtClean="0"/>
              <a:t>속성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버전으로 바뀌면서 </a:t>
            </a:r>
            <a:r>
              <a:rPr lang="en-US" altLang="ko-KR" sz="2800" dirty="0" smtClean="0"/>
              <a:t>function </a:t>
            </a:r>
            <a:r>
              <a:rPr lang="ko-KR" altLang="en-US" sz="2800" dirty="0" smtClean="0"/>
              <a:t>정보의 변수들이 사라지고  </a:t>
            </a:r>
            <a:r>
              <a:rPr lang="ko-KR" altLang="en-US" sz="2800" dirty="0" err="1" smtClean="0"/>
              <a:t>스페셜</a:t>
            </a:r>
            <a:r>
              <a:rPr lang="ko-KR" altLang="en-US" sz="2800" dirty="0" smtClean="0"/>
              <a:t> 기준으로 통합</a:t>
            </a:r>
            <a:r>
              <a:rPr lang="ko-KR" altLang="en-US" sz="2800" dirty="0"/>
              <a:t>됨</a:t>
            </a:r>
            <a:endParaRPr lang="en-US" altLang="ko-KR" sz="28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1268"/>
              </p:ext>
            </p:extLst>
          </p:nvPr>
        </p:nvGraphicFramePr>
        <p:xfrm>
          <a:off x="755576" y="2924944"/>
          <a:ext cx="7560840" cy="3240360"/>
        </p:xfrm>
        <a:graphic>
          <a:graphicData uri="http://schemas.openxmlformats.org/drawingml/2006/table">
            <a:tbl>
              <a:tblPr/>
              <a:tblGrid>
                <a:gridCol w="4276839"/>
                <a:gridCol w="3284001"/>
              </a:tblGrid>
              <a:tr h="4050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Python 2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Python 3</a:t>
                      </a:r>
                    </a:p>
                  </a:txBody>
                  <a:tcPr marL="53117" marR="53117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func_name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/__name__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__name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func_doc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/__doc__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__doc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func_defaults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defauts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__defaults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func_dict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dict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func_closure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/__closure__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__closure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func_globals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globals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globals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 smtClean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effectLst/>
                        </a:rPr>
                        <a:t>func_code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effectLst/>
                        </a:rPr>
                        <a:t>/__code__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a_function</a:t>
                      </a:r>
                      <a:r>
                        <a:rPr lang="en-US" sz="1400" dirty="0" err="1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__code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__</a:t>
                      </a:r>
                      <a:endParaRPr lang="en-US" sz="1400" dirty="0">
                        <a:effectLst/>
                      </a:endParaRPr>
                    </a:p>
                  </a:txBody>
                  <a:tcPr marL="144000" marR="144000" marT="26558" marB="26558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함수는 </a:t>
            </a:r>
            <a:r>
              <a:rPr lang="en-US" altLang="ko-KR" sz="2800" dirty="0" smtClean="0"/>
              <a:t>special </a:t>
            </a:r>
            <a:r>
              <a:rPr lang="ko-KR" altLang="en-US" sz="2800" dirty="0" smtClean="0"/>
              <a:t>속성</a:t>
            </a:r>
            <a:r>
              <a:rPr lang="en-US" altLang="ko-KR" sz="2800" dirty="0" smtClean="0"/>
              <a:t>(code, closure, </a:t>
            </a:r>
            <a:r>
              <a:rPr lang="en-US" altLang="ko-KR" sz="2800" dirty="0" err="1" smtClean="0"/>
              <a:t>globals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가지고 있음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3" y="2996952"/>
            <a:ext cx="7096125" cy="36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구조 조회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이용한 함수 구조 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59980"/>
              </p:ext>
            </p:extLst>
          </p:nvPr>
        </p:nvGraphicFramePr>
        <p:xfrm>
          <a:off x="683568" y="2132856"/>
          <a:ext cx="7920880" cy="4428842"/>
        </p:xfrm>
        <a:graphic>
          <a:graphicData uri="http://schemas.openxmlformats.org/drawingml/2006/table">
            <a:tbl>
              <a:tblPr/>
              <a:tblGrid>
                <a:gridCol w="3512088"/>
                <a:gridCol w="4408792"/>
              </a:tblGrid>
              <a:tr h="380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inspect.getdoc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doc</a:t>
                      </a:r>
                      <a:r>
                        <a:rPr lang="ko-KR" altLang="en-US" sz="1200" baseline="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inspect.getsourcefile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소스파일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모듈이름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모듈 이름을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inspect.getsourcelines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 object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라인별로</a:t>
                      </a:r>
                      <a:r>
                        <a:rPr lang="ko-KR" altLang="en-US" sz="1200" baseline="0" dirty="0" smtClean="0">
                          <a:effectLst/>
                        </a:rPr>
                        <a:t> 분리해서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inspect.getargspec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함수의 </a:t>
                      </a:r>
                      <a:r>
                        <a:rPr lang="en-US" sz="1200" dirty="0" smtClean="0">
                          <a:effectLst/>
                        </a:rPr>
                        <a:t>argument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inspect.getcallargs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][, 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 실행을 정의할 경우 실제 </a:t>
                      </a:r>
                      <a:r>
                        <a:rPr lang="en-US" altLang="ko-KR" sz="1200" dirty="0" smtClean="0">
                          <a:effectLst/>
                        </a:rPr>
                        <a:t>argument </a:t>
                      </a:r>
                      <a:r>
                        <a:rPr lang="ko-KR" altLang="en-US" sz="1200" dirty="0" smtClean="0">
                          <a:effectLst/>
                        </a:rPr>
                        <a:t>연결 정보를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inspect.signature</a:t>
                      </a:r>
                      <a:r>
                        <a:rPr lang="en-US" altLang="ko-KR" sz="1200" i="0" dirty="0" smtClean="0"/>
                        <a:t>(</a:t>
                      </a:r>
                      <a:r>
                        <a:rPr lang="ko-KR" altLang="en-US" sz="1200" i="0" dirty="0" err="1" smtClean="0"/>
                        <a:t>함수명</a:t>
                      </a:r>
                      <a:r>
                        <a:rPr lang="en-US" altLang="ko-KR" sz="1200" i="0" dirty="0" smtClean="0"/>
                        <a:t>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함수에 대한 </a:t>
                      </a:r>
                      <a:r>
                        <a:rPr lang="ko-KR" altLang="en-US" sz="1200" dirty="0" err="1" smtClean="0">
                          <a:effectLst/>
                        </a:rPr>
                        <a:t>시그너처</a:t>
                      </a:r>
                      <a:r>
                        <a:rPr lang="ko-KR" altLang="en-US" sz="1200" baseline="0" dirty="0" smtClean="0">
                          <a:effectLst/>
                        </a:rPr>
                        <a:t> 정보를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effectLst/>
                        </a:rPr>
                        <a:t>inspect.</a:t>
                      </a:r>
                      <a:r>
                        <a:rPr lang="en-US" altLang="ko-KR" sz="1200" dirty="0" err="1" smtClean="0"/>
                        <a:t>getframeinfo</a:t>
                      </a:r>
                      <a:r>
                        <a:rPr lang="en-US" sz="1200" i="0" dirty="0" smtClean="0">
                          <a:effectLst/>
                        </a:rPr>
                        <a:t>(frame</a:t>
                      </a:r>
                      <a:r>
                        <a:rPr lang="en-US" altLang="ko-KR" sz="1200" i="0" dirty="0" smtClean="0">
                          <a:effectLst/>
                        </a:rPr>
                        <a:t>)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함수가 </a:t>
                      </a:r>
                      <a:r>
                        <a:rPr lang="ko-KR" altLang="en-US" sz="1200" dirty="0" err="1" smtClean="0">
                          <a:effectLst/>
                        </a:rPr>
                        <a:t>실행시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frame</a:t>
                      </a:r>
                      <a:r>
                        <a:rPr lang="ko-KR" altLang="en-US" sz="1200" dirty="0" smtClean="0">
                          <a:effectLst/>
                        </a:rPr>
                        <a:t>에 대한 정보 확인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inspect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en-US" altLang="ko-KR" dirty="0" smtClean="0"/>
              <a:t>: argument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이용해서 함수에 대한 </a:t>
            </a:r>
            <a:r>
              <a:rPr lang="en-US" altLang="ko-KR" dirty="0" smtClean="0"/>
              <a:t>argument </a:t>
            </a:r>
            <a:r>
              <a:rPr lang="ko-KR" altLang="en-US" dirty="0" smtClean="0"/>
              <a:t>명세에 조회</a:t>
            </a:r>
            <a:endParaRPr lang="en-US" altLang="ko-KR" dirty="0" smtClean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22" y="3284984"/>
            <a:ext cx="53625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 </a:t>
            </a:r>
            <a:r>
              <a:rPr lang="ko-KR" altLang="en-US" dirty="0" smtClean="0"/>
              <a:t>이</a:t>
            </a:r>
            <a:r>
              <a:rPr lang="ko-KR" altLang="en-US" dirty="0"/>
              <a:t>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</a:t>
            </a:r>
            <a:r>
              <a:rPr lang="ko-KR" altLang="en-US" dirty="0" smtClean="0"/>
              <a:t>모듈 </a:t>
            </a:r>
            <a:r>
              <a:rPr lang="en-US" altLang="ko-KR" dirty="0" err="1" smtClean="0"/>
              <a:t>getcallargs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getcallargs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함수명</a:t>
            </a:r>
            <a:r>
              <a:rPr lang="en-US" altLang="ko-KR" sz="2800" dirty="0" smtClean="0"/>
              <a:t>,</a:t>
            </a:r>
            <a:r>
              <a:rPr lang="ko-KR" altLang="en-US" sz="2800" dirty="0" err="1" smtClean="0"/>
              <a:t>변수명</a:t>
            </a:r>
            <a:r>
              <a:rPr lang="en-US" altLang="ko-KR" sz="2800" dirty="0" smtClean="0"/>
              <a:t>,…)</a:t>
            </a:r>
            <a:r>
              <a:rPr lang="ko-KR" altLang="en-US" sz="2800" dirty="0" smtClean="0"/>
              <a:t>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사용해서 내부 </a:t>
            </a:r>
            <a:r>
              <a:rPr lang="ko-KR" altLang="en-US" sz="2800" dirty="0" err="1" smtClean="0"/>
              <a:t>파라미터</a:t>
            </a:r>
            <a:r>
              <a:rPr lang="ko-KR" altLang="en-US" sz="2800" dirty="0" smtClean="0"/>
              <a:t> 정보를 조회할 수 있음</a:t>
            </a:r>
            <a:endParaRPr lang="en-US" altLang="ko-KR" sz="2800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3429000"/>
            <a:ext cx="41052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:signature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버전에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이 생기면서 </a:t>
            </a:r>
            <a:r>
              <a:rPr lang="en-US" altLang="ko-KR" dirty="0" smtClean="0"/>
              <a:t>signature(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결과값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573016"/>
            <a:ext cx="352839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76871"/>
            <a:ext cx="4140969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4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Code </a:t>
            </a:r>
            <a:r>
              <a:rPr lang="ko-KR" altLang="en-US" dirty="0" smtClean="0"/>
              <a:t>클래스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에 대한 조회 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2135"/>
              </p:ext>
            </p:extLst>
          </p:nvPr>
        </p:nvGraphicFramePr>
        <p:xfrm>
          <a:off x="1259632" y="2399804"/>
          <a:ext cx="6840760" cy="4032446"/>
        </p:xfrm>
        <a:graphic>
          <a:graphicData uri="http://schemas.openxmlformats.org/drawingml/2006/table">
            <a:tbl>
              <a:tblPr/>
              <a:tblGrid>
                <a:gridCol w="2043344"/>
                <a:gridCol w="4797416"/>
              </a:tblGrid>
              <a:tr h="2269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co_argcount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</a:rPr>
                        <a:t> number of arguments (not including * or ** </a:t>
                      </a:r>
                      <a:r>
                        <a:rPr lang="en-US" sz="1000" dirty="0" err="1" smtClean="0">
                          <a:effectLst/>
                        </a:rPr>
                        <a:t>args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0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Co_cellvars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</a:rPr>
                        <a:t>?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0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co_code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of raw compiled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co_consts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constants used in the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04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co_filename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file in which this code object was created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co_firstlineno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first line in Python source code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86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co_flags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bitmap: 1=optimized 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2=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newlocals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4=*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8=**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baseline="0" dirty="0" err="1" smtClean="0">
                          <a:effectLst/>
                        </a:rPr>
                        <a:t>co_freevars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 smtClean="0">
                          <a:effectLst/>
                        </a:rPr>
                        <a:t>클로저의</a:t>
                      </a:r>
                      <a:r>
                        <a:rPr lang="ko-KR" altLang="en-US" sz="1000" dirty="0" smtClean="0">
                          <a:effectLst/>
                        </a:rPr>
                        <a:t> 자유변수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co_kwonlyargcount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</a:rPr>
                        <a:t>?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co_lnotab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mapping of line numbers to </a:t>
                      </a: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indices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with which this code object was defined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co_names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local variables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co_nlocals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local variables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co_stacksize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machine stack space required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88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co_varnames</a:t>
                      </a:r>
                      <a:endParaRPr lang="en-US" sz="10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names of arguments and local variables</a:t>
                      </a:r>
                      <a:endParaRPr lang="en-US" sz="1000" dirty="0">
                        <a:effectLst/>
                      </a:endParaRPr>
                    </a:p>
                  </a:txBody>
                  <a:tcPr marL="72000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클래스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함수를 정의 하면 함수들의 내부 객체가 생성되며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_code__(code </a:t>
            </a:r>
            <a:r>
              <a:rPr lang="ko-KR" altLang="en-US" sz="2800" dirty="0" smtClean="0"/>
              <a:t>객체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내의 속성들로 함수들의 구조를 확인 할 수 있음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960"/>
            <a:ext cx="3600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64310"/>
            <a:ext cx="338437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939608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/>
              <a:t>2</a:t>
            </a:r>
            <a:r>
              <a:rPr lang="en-US" altLang="ko-KR" sz="6000" dirty="0" smtClean="0"/>
              <a:t>.3 </a:t>
            </a:r>
            <a:r>
              <a:rPr lang="ko-KR" altLang="en-US" sz="6000" dirty="0" smtClean="0"/>
              <a:t>함수 실행 구조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실행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실행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 smtClean="0"/>
              <a:t>함수명은</a:t>
            </a:r>
            <a:r>
              <a:rPr lang="ko-KR" altLang="en-US" sz="2800" dirty="0" smtClean="0"/>
              <a:t> 함수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저장하고 있어 실행연산자</a:t>
            </a:r>
            <a:r>
              <a:rPr lang="en-US" altLang="ko-KR" sz="2800" dirty="0" smtClean="0"/>
              <a:t>( ( ) )</a:t>
            </a:r>
            <a:r>
              <a:rPr lang="ko-KR" altLang="en-US" sz="2800" dirty="0" smtClean="0"/>
              <a:t>를 만나면 인자를 받아 실행</a:t>
            </a:r>
            <a:endParaRPr lang="en-US" altLang="ko-KR" sz="2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5805263"/>
            <a:ext cx="2808312" cy="7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err="1" smtClean="0"/>
              <a:t>함수명</a:t>
            </a:r>
            <a:r>
              <a:rPr lang="en-US" altLang="ko-KR" b="1" dirty="0"/>
              <a:t>(</a:t>
            </a:r>
            <a:r>
              <a:rPr lang="ko-KR" altLang="en-US" b="1" dirty="0"/>
              <a:t>인자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algn="ctr"/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996952"/>
            <a:ext cx="8023585" cy="2203389"/>
            <a:chOff x="755576" y="2454964"/>
            <a:chExt cx="8023585" cy="2773177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751108"/>
              <a:ext cx="2880320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</a:t>
              </a:r>
              <a:r>
                <a:rPr lang="en-US" altLang="ko-KR" sz="1400" b="1" dirty="0" err="1" smtClean="0"/>
                <a:t>ef</a:t>
              </a:r>
              <a:r>
                <a:rPr lang="en-US" altLang="ko-KR" sz="1400" b="1" dirty="0" smtClean="0"/>
                <a:t>  </a:t>
              </a:r>
              <a:r>
                <a:rPr lang="ko-KR" altLang="en-US" sz="1400" b="1" dirty="0" err="1" smtClean="0"/>
                <a:t>함수명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함수 </a:t>
              </a:r>
              <a:r>
                <a:rPr lang="ko-KR" altLang="en-US" sz="1400" b="1" dirty="0" err="1" smtClean="0"/>
                <a:t>파라미터</a:t>
              </a:r>
              <a:r>
                <a:rPr lang="en-US" altLang="ko-KR" sz="1400" b="1" dirty="0" smtClean="0"/>
                <a:t>) :</a:t>
              </a:r>
            </a:p>
            <a:p>
              <a:pPr algn="ctr"/>
              <a:r>
                <a:rPr lang="ko-KR" altLang="en-US" sz="1400" b="1" dirty="0" smtClean="0"/>
                <a:t>함수 </a:t>
              </a:r>
              <a:r>
                <a:rPr lang="ko-KR" altLang="en-US" sz="1400" b="1" dirty="0" err="1" smtClean="0"/>
                <a:t>로직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함수결과처리</a:t>
              </a:r>
              <a:r>
                <a:rPr lang="en-US" altLang="ko-KR" sz="1400" b="1" dirty="0" smtClean="0"/>
                <a:t>(return/yield)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0192" y="2454964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object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48064" y="403914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function</a:t>
              </a:r>
              <a:endParaRPr lang="ko-KR" altLang="en-US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66993" y="4035286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code</a:t>
              </a:r>
              <a:endParaRPr lang="ko-KR" altLang="en-US" b="1" dirty="0"/>
            </a:p>
          </p:txBody>
        </p:sp>
        <p:cxnSp>
          <p:nvCxnSpPr>
            <p:cNvPr id="19" name="꺾인 연결선 18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6084168" y="3067032"/>
              <a:ext cx="792088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8" idx="0"/>
              <a:endCxn id="16" idx="2"/>
            </p:cNvCxnSpPr>
            <p:nvPr/>
          </p:nvCxnSpPr>
          <p:spPr>
            <a:xfrm rot="16200000" flipV="1">
              <a:off x="7145560" y="3157768"/>
              <a:ext cx="788234" cy="966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3"/>
              <a:endCxn id="18" idx="1"/>
            </p:cNvCxnSpPr>
            <p:nvPr/>
          </p:nvCxnSpPr>
          <p:spPr>
            <a:xfrm flipV="1">
              <a:off x="6660232" y="4431330"/>
              <a:ext cx="606761" cy="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1"/>
            </p:cNvCxnSpPr>
            <p:nvPr/>
          </p:nvCxnSpPr>
          <p:spPr>
            <a:xfrm flipH="1">
              <a:off x="3635896" y="4435184"/>
              <a:ext cx="151216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4569618"/>
              <a:ext cx="1584176" cy="65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인스턴스</a:t>
              </a:r>
              <a:r>
                <a:rPr lang="ko-KR" altLang="en-US" sz="1400" b="1" dirty="0" smtClean="0"/>
                <a:t> 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객체 생성</a:t>
              </a:r>
              <a:endParaRPr lang="ko-KR" altLang="en-US" sz="1400" b="1" dirty="0"/>
            </a:p>
          </p:txBody>
        </p:sp>
      </p:grpSp>
      <p:cxnSp>
        <p:nvCxnSpPr>
          <p:cNvPr id="26" name="직선 화살표 연결선 25"/>
          <p:cNvCxnSpPr>
            <a:stCxn id="3" idx="0"/>
          </p:cNvCxnSpPr>
          <p:nvPr/>
        </p:nvCxnSpPr>
        <p:spPr>
          <a:xfrm flipV="1">
            <a:off x="2159732" y="5092838"/>
            <a:ext cx="0" cy="71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53732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메모리 생성 규칙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20941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호출 시 마다 </a:t>
            </a:r>
            <a:r>
              <a:rPr lang="en-US" altLang="ko-KR" sz="2800" dirty="0" smtClean="0"/>
              <a:t>Stack</a:t>
            </a:r>
            <a:r>
              <a:rPr lang="ko-KR" altLang="en-US" sz="2800" dirty="0" smtClean="0"/>
              <a:t>에 함수 영역을 구성하고 실행됨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함수를 재귀호출 할 경우 각 호출된 함수 별로 </a:t>
            </a:r>
            <a:r>
              <a:rPr lang="en-US" altLang="ko-KR" sz="2800" dirty="0" smtClean="0"/>
              <a:t>stack</a:t>
            </a:r>
            <a:r>
              <a:rPr lang="ko-KR" altLang="en-US" sz="2800" dirty="0" smtClean="0"/>
              <a:t>영역을 구성하고 처리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3648" y="4805152"/>
            <a:ext cx="1440160" cy="68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함수정의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118168" y="4005064"/>
            <a:ext cx="1440160" cy="2160240"/>
            <a:chOff x="5580112" y="3573016"/>
            <a:chExt cx="1440160" cy="2592288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5589240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함수호출 </a:t>
              </a:r>
              <a:r>
                <a:rPr lang="en-US" altLang="ko-KR" sz="1200" b="1" dirty="0" smtClean="0"/>
                <a:t>1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491716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함수호출 </a:t>
              </a:r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0112" y="4245091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함수호출 </a:t>
              </a:r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357301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함수호출 </a:t>
              </a:r>
              <a:r>
                <a:rPr lang="en-US" altLang="ko-KR" sz="1200" b="1" dirty="0"/>
                <a:t>4</a:t>
              </a:r>
              <a:endParaRPr lang="ko-KR" altLang="en-US" sz="12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92976" y="35862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2843808" y="5145513"/>
            <a:ext cx="1274360" cy="77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12" idx="1"/>
          </p:cNvCxnSpPr>
          <p:nvPr/>
        </p:nvCxnSpPr>
        <p:spPr>
          <a:xfrm>
            <a:off x="2843808" y="5145513"/>
            <a:ext cx="1274360" cy="219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3" idx="1"/>
          </p:cNvCxnSpPr>
          <p:nvPr/>
        </p:nvCxnSpPr>
        <p:spPr>
          <a:xfrm flipV="1">
            <a:off x="2843808" y="4805153"/>
            <a:ext cx="127436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4" idx="1"/>
          </p:cNvCxnSpPr>
          <p:nvPr/>
        </p:nvCxnSpPr>
        <p:spPr>
          <a:xfrm flipV="1">
            <a:off x="2843808" y="4245091"/>
            <a:ext cx="1274360" cy="90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3"/>
            <a:endCxn id="13" idx="3"/>
          </p:cNvCxnSpPr>
          <p:nvPr/>
        </p:nvCxnSpPr>
        <p:spPr>
          <a:xfrm>
            <a:off x="5558328" y="4245091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3" idx="3"/>
            <a:endCxn id="12" idx="3"/>
          </p:cNvCxnSpPr>
          <p:nvPr/>
        </p:nvCxnSpPr>
        <p:spPr>
          <a:xfrm>
            <a:off x="5558328" y="4805153"/>
            <a:ext cx="12700" cy="5600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1" idx="3"/>
          </p:cNvCxnSpPr>
          <p:nvPr/>
        </p:nvCxnSpPr>
        <p:spPr>
          <a:xfrm>
            <a:off x="5558328" y="5365216"/>
            <a:ext cx="12700" cy="5600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485435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제일 마지막 호출된 것을 처리가 끝나면 그 전 호출한 함수를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544" y="500207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load</a:t>
            </a:r>
            <a:endParaRPr lang="ko-KR" altLang="en-US" sz="1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Frame class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반복적인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문장을 하나의 기능으로 묶고 반복해서 사용할 수 있는 하나의 기능 묶음을 만드는 것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113178" y="3284984"/>
            <a:ext cx="273630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339752" y="4254464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012160" y="4221088"/>
            <a:ext cx="618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81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148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Return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</a:t>
            </a:r>
            <a:r>
              <a:rPr lang="ko-KR" altLang="en-US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메모리에 올라갈 때 구성되는 </a:t>
            </a:r>
            <a:r>
              <a:rPr lang="en-US" altLang="ko-KR" sz="2800" dirty="0" smtClean="0"/>
              <a:t>frame class </a:t>
            </a:r>
            <a:r>
              <a:rPr lang="ko-KR" altLang="en-US" sz="2800" dirty="0" smtClean="0"/>
              <a:t>속성</a:t>
            </a:r>
            <a:endParaRPr lang="en-US" altLang="ko-KR" sz="2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95252"/>
              </p:ext>
            </p:extLst>
          </p:nvPr>
        </p:nvGraphicFramePr>
        <p:xfrm>
          <a:off x="1043608" y="2564904"/>
          <a:ext cx="6912768" cy="3312368"/>
        </p:xfrm>
        <a:graphic>
          <a:graphicData uri="http://schemas.openxmlformats.org/drawingml/2006/table">
            <a:tbl>
              <a:tblPr/>
              <a:tblGrid>
                <a:gridCol w="2232248"/>
                <a:gridCol w="4680520"/>
              </a:tblGrid>
              <a:tr h="471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f_back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next outer frame object (this frame’s caller)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f_builtins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builtins</a:t>
                      </a:r>
                      <a:r>
                        <a:rPr lang="en-US" sz="1100" dirty="0">
                          <a:effectLst/>
                        </a:rPr>
                        <a:t>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f_code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code object being executed in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f_globals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global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f_lasti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index of last attempted instruction in </a:t>
                      </a:r>
                      <a:r>
                        <a:rPr lang="en-US" sz="1100" dirty="0" err="1">
                          <a:effectLst/>
                        </a:rPr>
                        <a:t>bytecode</a:t>
                      </a:r>
                      <a:endParaRPr lang="en-US" sz="1100" dirty="0">
                        <a:effectLst/>
                      </a:endParaRP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f_lineno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current line number in Python source code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f_locals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local namespace seen by this frame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f_trace</a:t>
                      </a:r>
                      <a:endParaRPr lang="en-US" sz="1400" dirty="0">
                        <a:effectLst/>
                      </a:endParaRPr>
                    </a:p>
                  </a:txBody>
                  <a:tcPr marL="13866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tracing function for this frame, or None</a:t>
                      </a:r>
                    </a:p>
                  </a:txBody>
                  <a:tcPr marL="252000" marR="13866" marT="5547" marB="55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함수가 실행할 때 메모리에 있는 </a:t>
            </a:r>
            <a:r>
              <a:rPr lang="en-US" altLang="ko-KR" sz="2800" dirty="0" smtClean="0"/>
              <a:t>frame </a:t>
            </a:r>
            <a:r>
              <a:rPr lang="ko-KR" altLang="en-US" sz="2800" dirty="0" smtClean="0"/>
              <a:t>객체에 대한 정보 가져오기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96" y="3068960"/>
            <a:ext cx="3590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</a:t>
            </a:r>
            <a:r>
              <a:rPr lang="ko-KR" altLang="en-US" dirty="0" smtClean="0"/>
              <a:t>정보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3634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내부 속성에 대한 정보 확인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564904"/>
            <a:ext cx="72199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2.4 1</a:t>
            </a:r>
            <a:r>
              <a:rPr lang="ko-KR" altLang="en-US" sz="6000" dirty="0" smtClean="0"/>
              <a:t>급 함수란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급 함수란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ko-KR" altLang="en-US" sz="3000" dirty="0">
                <a:latin typeface="+mn-ea"/>
              </a:rPr>
              <a:t>일반적으로 </a:t>
            </a:r>
            <a:r>
              <a:rPr lang="en-US" altLang="ko-KR" sz="3000" b="1" dirty="0" smtClean="0">
                <a:latin typeface="+mn-ea"/>
              </a:rPr>
              <a:t>First Class </a:t>
            </a:r>
            <a:r>
              <a:rPr lang="ko-KR" altLang="en-US" sz="3000" dirty="0" smtClean="0">
                <a:latin typeface="+mn-ea"/>
              </a:rPr>
              <a:t>의 </a:t>
            </a:r>
            <a:r>
              <a:rPr lang="ko-KR" altLang="en-US" sz="3000" dirty="0">
                <a:latin typeface="+mn-ea"/>
              </a:rPr>
              <a:t>조건을 다음과 같이 정의한다</a:t>
            </a:r>
            <a:r>
              <a:rPr lang="en-US" altLang="ko-KR" sz="3000" dirty="0">
                <a:latin typeface="+mn-ea"/>
              </a:rPr>
              <a:t>.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(variable)</a:t>
            </a:r>
            <a:r>
              <a:rPr lang="ko-KR" altLang="en-US" dirty="0">
                <a:latin typeface="+mn-ea"/>
              </a:rPr>
              <a:t>에 담을 수 있다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인자</a:t>
            </a:r>
            <a:r>
              <a:rPr lang="en-US" altLang="ko-KR" dirty="0">
                <a:latin typeface="+mn-ea"/>
              </a:rPr>
              <a:t>(parameter)</a:t>
            </a:r>
            <a:r>
              <a:rPr lang="ko-KR" altLang="en-US" dirty="0">
                <a:latin typeface="+mn-ea"/>
              </a:rPr>
              <a:t>로 전달할 수 있다</a:t>
            </a:r>
          </a:p>
          <a:p>
            <a:pPr lvl="1" fontAlgn="base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반환값</a:t>
            </a:r>
            <a:r>
              <a:rPr lang="en-US" altLang="ko-KR" dirty="0">
                <a:latin typeface="+mn-ea"/>
              </a:rPr>
              <a:t>(return value)</a:t>
            </a:r>
            <a:r>
              <a:rPr lang="ko-KR" altLang="en-US" dirty="0">
                <a:latin typeface="+mn-ea"/>
              </a:rPr>
              <a:t>으로 전달할 수 </a:t>
            </a:r>
            <a:r>
              <a:rPr lang="ko-KR" altLang="en-US" dirty="0" smtClean="0">
                <a:latin typeface="+mn-ea"/>
              </a:rPr>
              <a:t>있다</a:t>
            </a:r>
            <a:endParaRPr lang="en-US" altLang="ko-KR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55" y="3717032"/>
            <a:ext cx="338437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위로 굽은 화살표 5"/>
          <p:cNvSpPr/>
          <p:nvPr/>
        </p:nvSpPr>
        <p:spPr>
          <a:xfrm rot="5400000">
            <a:off x="3855346" y="3929630"/>
            <a:ext cx="1224136" cy="1375004"/>
          </a:xfrm>
          <a:prstGeom prst="bentUpArrow">
            <a:avLst>
              <a:gd name="adj1" fmla="val 25000"/>
              <a:gd name="adj2" fmla="val 21173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52292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함수는 </a:t>
            </a:r>
            <a:r>
              <a:rPr lang="en-US" altLang="ko-KR" b="1" dirty="0" smtClean="0"/>
              <a:t>function </a:t>
            </a:r>
            <a:r>
              <a:rPr lang="ko-KR" altLang="en-US" b="1" dirty="0" smtClean="0"/>
              <a:t>객체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Class </a:t>
            </a:r>
            <a:r>
              <a:rPr lang="en-US" altLang="ko-KR" dirty="0" smtClean="0"/>
              <a:t>Object :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altLang="ko-KR" sz="2800" b="1" dirty="0" smtClean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급 </a:t>
            </a:r>
            <a:r>
              <a:rPr lang="ko-KR" altLang="en-US" sz="2800" b="1" dirty="0" smtClean="0">
                <a:latin typeface="+mn-ea"/>
              </a:rPr>
              <a:t>클래</a:t>
            </a:r>
            <a:r>
              <a:rPr lang="ko-KR" altLang="en-US" sz="2800" b="1" dirty="0">
                <a:latin typeface="+mn-ea"/>
              </a:rPr>
              <a:t>스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en-US" altLang="ko-KR" sz="2800" b="1" dirty="0">
                <a:latin typeface="+mn-ea"/>
              </a:rPr>
              <a:t>first class object</a:t>
            </a:r>
            <a:r>
              <a:rPr lang="en-US" altLang="ko-KR" sz="2800" b="1" dirty="0" smtClean="0">
                <a:latin typeface="+mn-ea"/>
              </a:rPr>
              <a:t>) </a:t>
            </a:r>
            <a:r>
              <a:rPr lang="ko-KR" altLang="en-US" sz="2800" b="1" dirty="0" smtClean="0">
                <a:latin typeface="+mn-ea"/>
              </a:rPr>
              <a:t>는</a:t>
            </a:r>
            <a:endParaRPr lang="en-US" altLang="ko-KR" sz="2800" b="1" dirty="0">
              <a:latin typeface="+mn-ea"/>
            </a:endParaRP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런타임</a:t>
            </a:r>
            <a:r>
              <a:rPr lang="en-US" altLang="ko-KR" sz="2000" dirty="0">
                <a:latin typeface="+mn-ea"/>
              </a:rPr>
              <a:t>(runtime) </a:t>
            </a:r>
            <a:r>
              <a:rPr lang="ko-KR" altLang="en-US" sz="2000" dirty="0">
                <a:latin typeface="+mn-ea"/>
              </a:rPr>
              <a:t>생성이 가능</a:t>
            </a:r>
          </a:p>
          <a:p>
            <a:pPr lvl="1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익명</a:t>
            </a:r>
            <a:r>
              <a:rPr lang="en-US" altLang="ko-KR" sz="2000" dirty="0">
                <a:latin typeface="+mn-ea"/>
              </a:rPr>
              <a:t>(anonymous)</a:t>
            </a:r>
            <a:r>
              <a:rPr lang="ko-KR" altLang="en-US" sz="2000" dirty="0">
                <a:latin typeface="+mn-ea"/>
              </a:rPr>
              <a:t>으로 생성이 가능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7623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위로 굽은 화살표 5"/>
          <p:cNvSpPr/>
          <p:nvPr/>
        </p:nvSpPr>
        <p:spPr>
          <a:xfrm rot="5400000">
            <a:off x="3167844" y="3625425"/>
            <a:ext cx="1224136" cy="1375004"/>
          </a:xfrm>
          <a:prstGeom prst="bentUpArrow">
            <a:avLst>
              <a:gd name="adj1" fmla="val 25000"/>
              <a:gd name="adj2" fmla="val 21173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83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: </a:t>
            </a:r>
            <a:r>
              <a:rPr lang="ko-KR" altLang="en-US" dirty="0" smtClean="0"/>
              <a:t>변수할</a:t>
            </a:r>
            <a:r>
              <a:rPr lang="ko-KR" altLang="en-US" dirty="0"/>
              <a:t>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 smtClean="0"/>
              <a:t>함수도 객체이므로 변수에 할당이 가능</a:t>
            </a:r>
            <a:endParaRPr lang="ko-KR" altLang="en-US" sz="2800" dirty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1640" y="2204864"/>
            <a:ext cx="6260708" cy="1728192"/>
            <a:chOff x="679580" y="2204864"/>
            <a:chExt cx="6912768" cy="1345816"/>
          </a:xfrm>
        </p:grpSpPr>
        <p:sp>
          <p:nvSpPr>
            <p:cNvPr id="4" name="직사각형 3"/>
            <p:cNvSpPr/>
            <p:nvPr/>
          </p:nvSpPr>
          <p:spPr>
            <a:xfrm>
              <a:off x="5144076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 객체</a:t>
              </a:r>
              <a:endParaRPr lang="ko-KR" altLang="en-US" sz="12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56244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함수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인자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객체</a:t>
              </a:r>
              <a:endParaRPr lang="ko-KR" altLang="en-US" sz="1200" b="1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080180" y="298595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631908" y="2634259"/>
              <a:ext cx="936104" cy="70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/>
                <a:t>함수명</a:t>
              </a:r>
              <a:r>
                <a:rPr lang="ko-KR" altLang="en-US" sz="1200" b="1" dirty="0" smtClean="0"/>
                <a:t> 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</a:t>
              </a:r>
              <a:r>
                <a:rPr lang="ko-KR" altLang="en-US" sz="1200" b="1" dirty="0" smtClean="0"/>
                <a:t>참조주소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9" name="직선 화살표 연결선 8"/>
            <p:cNvCxnSpPr>
              <a:endCxn id="4" idx="1"/>
            </p:cNvCxnSpPr>
            <p:nvPr/>
          </p:nvCxnSpPr>
          <p:spPr>
            <a:xfrm>
              <a:off x="4568012" y="298595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9932" y="220486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함수 정의</a:t>
              </a:r>
              <a:endParaRPr lang="ko-KR" altLang="en-US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9580" y="2733689"/>
              <a:ext cx="1152128" cy="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변수</a:t>
              </a:r>
              <a:endParaRPr lang="ko-KR" altLang="en-US" sz="1200" b="1" dirty="0"/>
            </a:p>
          </p:txBody>
        </p:sp>
        <p:cxnSp>
          <p:nvCxnSpPr>
            <p:cNvPr id="13" name="꺾인 연결선 12"/>
            <p:cNvCxnSpPr>
              <a:stCxn id="7" idx="1"/>
              <a:endCxn id="11" idx="3"/>
            </p:cNvCxnSpPr>
            <p:nvPr/>
          </p:nvCxnSpPr>
          <p:spPr>
            <a:xfrm rot="10800000" flipV="1">
              <a:off x="1831708" y="2985955"/>
              <a:ext cx="1800200" cy="4918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31708" y="3181348"/>
              <a:ext cx="18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변수에 할당</a:t>
              </a:r>
              <a:endParaRPr lang="ko-KR" altLang="en-US" b="1" dirty="0"/>
            </a:p>
          </p:txBody>
        </p:sp>
      </p:grp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61048"/>
            <a:ext cx="34194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위로 굽은 화살표 16"/>
          <p:cNvSpPr/>
          <p:nvPr/>
        </p:nvSpPr>
        <p:spPr>
          <a:xfrm rot="5400000">
            <a:off x="3167844" y="3857622"/>
            <a:ext cx="1224136" cy="1375004"/>
          </a:xfrm>
          <a:prstGeom prst="bentUpArrow">
            <a:avLst>
              <a:gd name="adj1" fmla="val 25000"/>
              <a:gd name="adj2" fmla="val 21173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52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: 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함수도 하나의 객체이며 데이터 타입이므로 </a:t>
            </a:r>
            <a:r>
              <a:rPr lang="ko-KR" altLang="en-US" dirty="0" err="1" smtClean="0"/>
              <a:t>파라미터인자로</a:t>
            </a:r>
            <a:r>
              <a:rPr lang="ko-KR" altLang="en-US" dirty="0" smtClean="0"/>
              <a:t> 전달이 가능</a:t>
            </a:r>
            <a:endParaRPr lang="en-US" altLang="ko-KR" dirty="0" smtClean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03244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13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 :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결과값을 </a:t>
            </a:r>
            <a:r>
              <a:rPr lang="ko-KR" altLang="en-US" dirty="0" err="1" smtClean="0"/>
              <a:t>함수정의된</a:t>
            </a:r>
            <a:r>
              <a:rPr lang="ko-KR" altLang="en-US" dirty="0" smtClean="0"/>
              <a:t> 참조를 전달해서 외부에서 전달받은 함수를 실행하여 처리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424847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1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함수를 정의하고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문장에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를 부여시 함수 내의 </a:t>
            </a:r>
            <a:r>
              <a:rPr lang="en-US" altLang="ko-KR" dirty="0" smtClean="0"/>
              <a:t>__doc__</a:t>
            </a:r>
            <a:r>
              <a:rPr lang="ko-KR" altLang="en-US" dirty="0" smtClean="0"/>
              <a:t>에 저장됨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789040"/>
            <a:ext cx="38957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2.5 Function  scope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variable scope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-scope </a:t>
            </a:r>
            <a:r>
              <a:rPr lang="ko-KR" altLang="en-US" dirty="0" smtClean="0"/>
              <a:t>관리 기준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함수내의 인자를 함수 이름공간으로 관리하므로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인자는 이름공간에 하나의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체계로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함수의 인자나 함수내의 로컬변수는 동일한 이름공간에서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함수로 함수 내의 이름공간을 확인할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 smtClean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6873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422108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지역변수를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에서 관리해서 이를 직접 참조해서 계산해도 동일한 결과</a:t>
            </a:r>
            <a:endParaRPr lang="ko-KR" altLang="en-US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32556"/>
            <a:ext cx="3543300" cy="152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별로 구분함</a:t>
            </a:r>
            <a:r>
              <a:rPr lang="en-US" altLang="ko-KR" dirty="0" smtClean="0"/>
              <a:t>. Import </a:t>
            </a:r>
            <a:r>
              <a:rPr lang="ko-KR" altLang="en-US" dirty="0" smtClean="0"/>
              <a:t>한 경우는 호출되는 곳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과 호출 받는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처리됨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413381"/>
            <a:ext cx="38481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immutable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내부에서 </a:t>
            </a:r>
            <a:r>
              <a:rPr lang="ko-KR" altLang="en-US" dirty="0" err="1" smtClean="0"/>
              <a:t>정의없이</a:t>
            </a:r>
            <a:r>
              <a:rPr lang="ko-KR" altLang="en-US" dirty="0" smtClean="0"/>
              <a:t> 변수를 처리할 경우 오류가 발생하므로 이를 확인하여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이용해서 처리되어야 함</a:t>
            </a:r>
            <a:endParaRPr lang="en-US" altLang="ko-KR" dirty="0" smtClean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3744416" cy="29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26955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788024" y="4482828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7435552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2.6 </a:t>
            </a:r>
            <a:r>
              <a:rPr lang="ko-KR" altLang="en-US" sz="6000" dirty="0" smtClean="0"/>
              <a:t>함수</a:t>
            </a:r>
            <a:r>
              <a:rPr lang="en-US" altLang="ko-KR" sz="6000" dirty="0"/>
              <a:t> </a:t>
            </a:r>
            <a:r>
              <a:rPr lang="ko-KR" altLang="en-US" sz="6000" dirty="0" err="1" smtClean="0"/>
              <a:t>파라미터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Parameter/</a:t>
            </a:r>
            <a:r>
              <a:rPr lang="en-US" altLang="ko-KR" dirty="0" err="1" smtClean="0"/>
              <a:t>argment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종류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 인자 처리하는 방법으로는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가지가 있음</a:t>
            </a:r>
            <a:endParaRPr lang="en-US" altLang="ko-KR" sz="28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910812" y="2901312"/>
            <a:ext cx="3528392" cy="3163282"/>
            <a:chOff x="1619672" y="2996478"/>
            <a:chExt cx="5555569" cy="3163282"/>
          </a:xfrm>
        </p:grpSpPr>
        <p:sp>
          <p:nvSpPr>
            <p:cNvPr id="3" name="직사각형 2"/>
            <p:cNvSpPr/>
            <p:nvPr/>
          </p:nvSpPr>
          <p:spPr>
            <a:xfrm>
              <a:off x="1630625" y="3441846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고정인자</a:t>
              </a:r>
              <a:endParaRPr lang="ko-KR" altLang="en-US" sz="14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19672" y="517003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가변인자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42993" y="299647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위치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42993" y="3834881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키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값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42993" y="4673284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위치</a:t>
              </a:r>
              <a:endParaRPr lang="ko-KR" altLang="en-US" sz="14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42993" y="5511688"/>
              <a:ext cx="22322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키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값</a:t>
              </a:r>
              <a:endParaRPr lang="ko-KR" altLang="en-US" sz="1400" b="1" dirty="0"/>
            </a:p>
          </p:txBody>
        </p:sp>
        <p:cxnSp>
          <p:nvCxnSpPr>
            <p:cNvPr id="8" name="꺾인 연결선 7"/>
            <p:cNvCxnSpPr>
              <a:stCxn id="3" idx="3"/>
              <a:endCxn id="16" idx="1"/>
            </p:cNvCxnSpPr>
            <p:nvPr/>
          </p:nvCxnSpPr>
          <p:spPr>
            <a:xfrm flipV="1">
              <a:off x="3862873" y="3320514"/>
              <a:ext cx="1080120" cy="44536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3" idx="3"/>
              <a:endCxn id="17" idx="1"/>
            </p:cNvCxnSpPr>
            <p:nvPr/>
          </p:nvCxnSpPr>
          <p:spPr>
            <a:xfrm>
              <a:off x="3862873" y="3765882"/>
              <a:ext cx="1080120" cy="3930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5" idx="3"/>
              <a:endCxn id="18" idx="1"/>
            </p:cNvCxnSpPr>
            <p:nvPr/>
          </p:nvCxnSpPr>
          <p:spPr>
            <a:xfrm flipV="1">
              <a:off x="3851920" y="4997320"/>
              <a:ext cx="1091073" cy="49675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5" idx="3"/>
              <a:endCxn id="19" idx="1"/>
            </p:cNvCxnSpPr>
            <p:nvPr/>
          </p:nvCxnSpPr>
          <p:spPr>
            <a:xfrm>
              <a:off x="3851920" y="5494074"/>
              <a:ext cx="1091073" cy="3416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000803" y="2924944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처럼 위치를 고정해서 의미를 확정하는 것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0803" y="376334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고정인자이지만 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값으로 구성되므로 위치에 상관없이 이름으로 인식해서 처리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0803" y="44192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위치에 대한 인자 수를 고정하지 않고 실제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것을 모두 처리</a:t>
            </a:r>
            <a:endParaRPr lang="en-US" altLang="ko-KR" sz="1200" dirty="0" smtClean="0"/>
          </a:p>
          <a:p>
            <a:r>
              <a:rPr lang="ko-KR" altLang="en-US" sz="1200" dirty="0" smtClean="0"/>
              <a:t>가변위치는 아무것도 없거나 인자가 있을 경우 처리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0803" y="528332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값으로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인자 수를 고정하지 않고 실제 </a:t>
            </a:r>
            <a:r>
              <a:rPr lang="ko-KR" altLang="en-US" sz="1200" dirty="0" err="1" smtClean="0"/>
              <a:t>매핑되는</a:t>
            </a:r>
            <a:r>
              <a:rPr lang="ko-KR" altLang="en-US" sz="1200" dirty="0" smtClean="0"/>
              <a:t> 것을 모두 처리</a:t>
            </a:r>
            <a:endParaRPr lang="en-US" altLang="ko-KR" sz="1200" dirty="0" smtClean="0"/>
          </a:p>
          <a:p>
            <a:r>
              <a:rPr lang="ko-KR" altLang="en-US" sz="1200" dirty="0" smtClean="0"/>
              <a:t>가변 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값은 아무것도 없거나 인자가 있을 경우 처리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-None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</a:t>
            </a:r>
            <a:r>
              <a:rPr lang="ko-KR" altLang="en-US" dirty="0"/>
              <a:t> </a:t>
            </a:r>
            <a:r>
              <a:rPr lang="ko-KR" altLang="en-US" dirty="0" smtClean="0"/>
              <a:t>처리한 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문을 사용하지 않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 </a:t>
            </a:r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처리결과 없을 때 </a:t>
            </a:r>
            <a:r>
              <a:rPr lang="en-US" altLang="ko-KR" sz="2800" dirty="0" smtClean="0"/>
              <a:t>None</a:t>
            </a:r>
            <a:r>
              <a:rPr lang="ko-KR" altLang="en-US" sz="2800" dirty="0" smtClean="0"/>
              <a:t>을 보냄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위치인자</a:t>
            </a:r>
            <a:r>
              <a:rPr lang="en-US" altLang="ko-KR" dirty="0" smtClean="0"/>
              <a:t>(position)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위치인자</a:t>
            </a:r>
            <a:r>
              <a:rPr lang="en-US" altLang="ko-KR" dirty="0" smtClean="0"/>
              <a:t>(key/value)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위치인자는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로 설정됨</a:t>
            </a:r>
            <a:endParaRPr lang="en-US" altLang="ko-KR" dirty="0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68960"/>
            <a:ext cx="3714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위치인자</a:t>
            </a:r>
            <a:r>
              <a:rPr lang="en-US" altLang="ko-KR" dirty="0"/>
              <a:t>(key/value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위치인자를 </a:t>
            </a:r>
            <a:r>
              <a:rPr lang="en-US" altLang="ko-KR" dirty="0" smtClean="0"/>
              <a:t>key=value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위치인자도 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정보를 가지고 있으므로 위치와 상관없이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맞는 변수에 값을 정의해서 처리가 가능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2933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없는 변수 사용시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존재하지 않으므로 에러가 남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62" y="3068960"/>
            <a:ext cx="58959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위치인자</a:t>
            </a:r>
            <a:r>
              <a:rPr lang="en-US" altLang="ko-KR" dirty="0"/>
              <a:t>:</a:t>
            </a:r>
            <a:r>
              <a:rPr lang="ko-KR" altLang="en-US" dirty="0" smtClean="0"/>
              <a:t>초기값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관리 기준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3100" dirty="0" smtClean="0"/>
              <a:t>함수가 정의되면 함수를 객체로 전환할 때 </a:t>
            </a:r>
            <a:r>
              <a:rPr lang="ko-KR" altLang="en-US" sz="3100" dirty="0" err="1" smtClean="0"/>
              <a:t>파라미터</a:t>
            </a:r>
            <a:r>
              <a:rPr lang="ko-KR" altLang="en-US" sz="3100" dirty="0" smtClean="0"/>
              <a:t> 중에 </a:t>
            </a:r>
            <a:r>
              <a:rPr lang="en-US" altLang="ko-KR" sz="3100" dirty="0" smtClean="0"/>
              <a:t>default</a:t>
            </a:r>
            <a:r>
              <a:rPr lang="ko-KR" altLang="en-US" sz="3100" dirty="0" smtClean="0"/>
              <a:t>값이 정해지면 </a:t>
            </a:r>
            <a:r>
              <a:rPr lang="en-US" altLang="ko-KR" sz="3100" dirty="0" smtClean="0"/>
              <a:t>__defaults__ (tuple</a:t>
            </a:r>
            <a:r>
              <a:rPr lang="ko-KR" altLang="en-US" sz="3100" dirty="0" smtClean="0"/>
              <a:t>타입</a:t>
            </a:r>
            <a:r>
              <a:rPr lang="en-US" altLang="ko-KR" sz="3100" dirty="0" smtClean="0"/>
              <a:t>)</a:t>
            </a:r>
            <a:r>
              <a:rPr lang="ko-KR" altLang="en-US" sz="3100" dirty="0" smtClean="0"/>
              <a:t>속성에 값을 저장</a:t>
            </a:r>
            <a:endParaRPr lang="en-US" altLang="ko-KR" sz="31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4149080"/>
            <a:ext cx="280831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dirty="0" smtClean="0">
                <a:solidFill>
                  <a:schemeClr val="tx1"/>
                </a:solidFill>
              </a:rPr>
              <a:t>(k= 10)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5873" y="4130418"/>
            <a:ext cx="2808312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__defaults__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(10,)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3" idx="3"/>
            <a:endCxn id="31" idx="1"/>
          </p:cNvCxnSpPr>
          <p:nvPr/>
        </p:nvCxnSpPr>
        <p:spPr>
          <a:xfrm flipV="1">
            <a:off x="3851920" y="4814494"/>
            <a:ext cx="1353953" cy="18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인자 </a:t>
            </a:r>
            <a:r>
              <a:rPr lang="en-US" altLang="ko-KR" dirty="0" smtClean="0"/>
              <a:t>-</a:t>
            </a:r>
            <a:r>
              <a:rPr lang="ko-KR" altLang="en-US" dirty="0" smtClean="0"/>
              <a:t>초기값</a:t>
            </a:r>
            <a:r>
              <a:rPr lang="en-US" altLang="ko-KR" dirty="0"/>
              <a:t> </a:t>
            </a:r>
            <a:r>
              <a:rPr lang="ko-KR" altLang="en-US" dirty="0" smtClean="0"/>
              <a:t>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내의 인자를 별도의 이름공간에 관리하므로 고정인자일 경우에도 이름에 값을 할당 가능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311860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인자를 관리하는 사전이 생기고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10, ‘</a:t>
            </a:r>
            <a:r>
              <a:rPr lang="en-US" altLang="ko-KR" sz="1600" dirty="0" err="1" smtClean="0"/>
              <a:t>y’:None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40770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초기값을 무시하고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1, ‘y’: 20}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060469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초기값과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add </a:t>
            </a:r>
            <a:r>
              <a:rPr lang="ko-KR" altLang="en-US" sz="1600" dirty="0" smtClean="0"/>
              <a:t>함수 내의 로컬 영역에 인자에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{‘x’: 10, ‘y’: 20}</a:t>
            </a:r>
            <a:endParaRPr lang="ko-KR" altLang="en-US" sz="1600" dirty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59007"/>
            <a:ext cx="367240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인자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 처리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 </a:t>
            </a:r>
            <a:r>
              <a:rPr lang="ko-KR" altLang="en-US" dirty="0" smtClean="0"/>
              <a:t>값에 따른 처리 방식 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 fontScale="62500" lnSpcReduction="20000"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 smtClean="0"/>
              <a:t>함수가 </a:t>
            </a:r>
            <a:r>
              <a:rPr lang="ko-KR" altLang="en-US" sz="3100" dirty="0" err="1" smtClean="0"/>
              <a:t>실행시</a:t>
            </a:r>
            <a:r>
              <a:rPr lang="ko-KR" altLang="en-US" sz="3100" dirty="0" smtClean="0"/>
              <a:t> 함수 실행을 위한 프레임을 하나를 가지고 실행</a:t>
            </a:r>
            <a:endParaRPr lang="en-US" altLang="ko-KR" sz="3100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 smtClean="0"/>
              <a:t>반복적으로 함수를 호출 시 인자의 값이 참조 객체일 경우는 지속적으로 연결</a:t>
            </a:r>
            <a:endParaRPr lang="en-US" altLang="ko-KR" sz="3100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sz="3100" dirty="0" smtClean="0"/>
              <a:t>인자에 </a:t>
            </a:r>
            <a:r>
              <a:rPr lang="ko-KR" altLang="en-US" sz="3100" dirty="0" err="1" smtClean="0"/>
              <a:t>참조형을</a:t>
            </a:r>
            <a:r>
              <a:rPr lang="ko-KR" altLang="en-US" sz="3100" dirty="0" smtClean="0"/>
              <a:t> 기본 인자로 사용하면 원하지 않는 결과가 생기므로 </a:t>
            </a:r>
            <a:r>
              <a:rPr lang="en-US" altLang="ko-KR" sz="3100" dirty="0" smtClean="0"/>
              <a:t>None</a:t>
            </a:r>
            <a:r>
              <a:rPr lang="ko-KR" altLang="en-US" sz="3100" dirty="0" smtClean="0"/>
              <a:t>으로 처리한 후 함수 내부에 </a:t>
            </a:r>
            <a:r>
              <a:rPr lang="ko-KR" altLang="en-US" sz="3100" dirty="0" err="1" smtClean="0"/>
              <a:t>참조형을</a:t>
            </a:r>
            <a:r>
              <a:rPr lang="ko-KR" altLang="en-US" sz="3100" dirty="0" smtClean="0"/>
              <a:t> 추가 정의해야 함 </a:t>
            </a:r>
            <a:endParaRPr lang="en-US" altLang="ko-KR" sz="31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69488" y="3965996"/>
            <a:ext cx="1302802" cy="108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000" dirty="0" smtClean="0">
                <a:solidFill>
                  <a:schemeClr val="tx1"/>
                </a:solidFill>
              </a:rPr>
              <a:t> f(a, l=[])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l.append</a:t>
            </a:r>
            <a:r>
              <a:rPr lang="en-US" altLang="ko-KR" sz="1000" dirty="0" smtClean="0">
                <a:solidFill>
                  <a:schemeClr val="tx1"/>
                </a:solidFill>
              </a:rPr>
              <a:t>(a)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return 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9488" y="5133794"/>
            <a:ext cx="1302802" cy="112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f(1)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165638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368" y="5417276"/>
            <a:ext cx="53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함수실행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042037" y="5103438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{ ‘a’:1, ‘l’ :[1]}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4219" y="4820908"/>
            <a:ext cx="132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함수 내부이름공간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042037" y="5568383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{ ‘a’:2, ‘l’ :[1,2]}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4730" y="6000656"/>
            <a:ext cx="1107753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{ ‘a’:2, ‘l’ :[1,2,3]}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5554" y="5196427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f(1)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55693" y="5622003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f(2)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55693" y="6128057"/>
            <a:ext cx="51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f(3)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448031" y="5568383"/>
            <a:ext cx="737900" cy="32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실제 </a:t>
            </a:r>
            <a:r>
              <a:rPr lang="en-US" altLang="ko-KR" sz="1000" dirty="0" smtClean="0">
                <a:solidFill>
                  <a:schemeClr val="tx1"/>
                </a:solidFill>
              </a:rPr>
              <a:t>List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1" idx="3"/>
            <a:endCxn id="18" idx="0"/>
          </p:cNvCxnSpPr>
          <p:nvPr/>
        </p:nvCxnSpPr>
        <p:spPr>
          <a:xfrm>
            <a:off x="4149790" y="5266169"/>
            <a:ext cx="667191" cy="30221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8" idx="1"/>
          </p:cNvCxnSpPr>
          <p:nvPr/>
        </p:nvCxnSpPr>
        <p:spPr>
          <a:xfrm>
            <a:off x="4149790" y="5731114"/>
            <a:ext cx="298241" cy="820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18" idx="2"/>
          </p:cNvCxnSpPr>
          <p:nvPr/>
        </p:nvCxnSpPr>
        <p:spPr>
          <a:xfrm flipV="1">
            <a:off x="4152483" y="5893845"/>
            <a:ext cx="664498" cy="269541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5002" y="4450087"/>
            <a:ext cx="123896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참조객체를 함수 인자에 초기값으로 받을 경우 함수 </a:t>
            </a:r>
            <a:r>
              <a:rPr lang="ko-KR" altLang="en-US" sz="1000" dirty="0" err="1" smtClean="0"/>
              <a:t>호출시에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연결된게</a:t>
            </a:r>
            <a:r>
              <a:rPr lang="ko-KR" altLang="en-US" sz="1000" dirty="0" smtClean="0"/>
              <a:t> 남아있는다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740214" y="3733381"/>
            <a:ext cx="1656184" cy="193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000" dirty="0" smtClean="0">
                <a:solidFill>
                  <a:schemeClr val="tx1"/>
                </a:solidFill>
              </a:rPr>
              <a:t> f(a, l=None)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l = []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l.append</a:t>
            </a:r>
            <a:r>
              <a:rPr lang="en-US" altLang="ko-KR" sz="1000" dirty="0" smtClean="0">
                <a:solidFill>
                  <a:schemeClr val="tx1"/>
                </a:solidFill>
              </a:rPr>
              <a:t>(a)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return 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4689756"/>
            <a:ext cx="80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함수정</a:t>
            </a:r>
            <a:r>
              <a:rPr lang="ko-KR" altLang="en-US" sz="1000" dirty="0"/>
              <a:t>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0202" y="4108745"/>
            <a:ext cx="396044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8304" y="4260302"/>
            <a:ext cx="648072" cy="3031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3573016"/>
            <a:ext cx="237626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인자에  </a:t>
            </a:r>
            <a:r>
              <a:rPr lang="ko-KR" altLang="en-US" sz="1000" dirty="0" err="1" smtClean="0"/>
              <a:t>변경가능한</a:t>
            </a:r>
            <a:r>
              <a:rPr lang="ko-KR" altLang="en-US" sz="1000" dirty="0" smtClean="0"/>
              <a:t> 값을 할당하지 않음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endCxn id="5" idx="1"/>
          </p:cNvCxnSpPr>
          <p:nvPr/>
        </p:nvCxnSpPr>
        <p:spPr>
          <a:xfrm flipV="1">
            <a:off x="1876246" y="3773071"/>
            <a:ext cx="1471618" cy="487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" idx="3"/>
          </p:cNvCxnSpPr>
          <p:nvPr/>
        </p:nvCxnSpPr>
        <p:spPr>
          <a:xfrm flipH="1" flipV="1">
            <a:off x="5724128" y="3773071"/>
            <a:ext cx="1584176" cy="5156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결과가 없을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함수의 결과가 없어도 </a:t>
            </a:r>
            <a:r>
              <a:rPr lang="en-US" altLang="ko-KR" sz="2800" dirty="0" smtClean="0"/>
              <a:t>None</a:t>
            </a:r>
            <a:r>
              <a:rPr lang="ko-KR" altLang="en-US" sz="2800" dirty="0" smtClean="0"/>
              <a:t>으로 보냄</a:t>
            </a:r>
            <a:endParaRPr lang="en-US" altLang="ko-KR" sz="2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3024336" cy="244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 </a:t>
            </a:r>
            <a:r>
              <a:rPr lang="ko-KR" altLang="en-US" dirty="0"/>
              <a:t>값에 따른 처리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인자의  </a:t>
            </a:r>
            <a:r>
              <a:rPr lang="en-US" altLang="ko-KR" sz="2800" dirty="0" smtClean="0"/>
              <a:t>defaults </a:t>
            </a:r>
            <a:r>
              <a:rPr lang="ko-KR" altLang="en-US" sz="2800" dirty="0" smtClean="0"/>
              <a:t>값은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함수 호출과 </a:t>
            </a:r>
            <a:r>
              <a:rPr lang="ko-KR" altLang="en-US" sz="2800" dirty="0" err="1" smtClean="0"/>
              <a:t>상관업이</a:t>
            </a:r>
            <a:r>
              <a:rPr lang="ko-KR" altLang="en-US" sz="2800" dirty="0" smtClean="0"/>
              <a:t> 항상 값을 유지하고 있고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이므로 동일한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로 갱신하면 변경됨</a:t>
            </a:r>
            <a:endParaRPr lang="en-US" altLang="ko-KR" sz="2800" dirty="0" smtClean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501008"/>
            <a:ext cx="3028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mutable</a:t>
            </a:r>
            <a:r>
              <a:rPr lang="ko-KR" altLang="en-US" dirty="0" smtClean="0"/>
              <a:t>처리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61484"/>
            <a:ext cx="8229600" cy="179550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default </a:t>
            </a:r>
            <a:r>
              <a:rPr lang="ko-KR" altLang="en-US" sz="2800" dirty="0" smtClean="0"/>
              <a:t>값은 함수 정의 영역에서 보관하므로 함수가 계속 호출되면 </a:t>
            </a:r>
            <a:r>
              <a:rPr lang="en-US" altLang="ko-KR" sz="2800" dirty="0" smtClean="0"/>
              <a:t>default </a:t>
            </a:r>
            <a:r>
              <a:rPr lang="ko-KR" altLang="en-US" sz="2800" dirty="0" smtClean="0"/>
              <a:t>영역에 추가되므로 초기값으로는 리스트를 사용시 주의해야 함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528392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가변 위</a:t>
            </a:r>
            <a:r>
              <a:rPr lang="ko-KR" altLang="en-US" dirty="0"/>
              <a:t>치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가변위치인자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(key),  </a:t>
            </a:r>
            <a:r>
              <a:rPr lang="ko-KR" altLang="en-US" dirty="0" smtClean="0"/>
              <a:t>실제 위치인자를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로 저장 </a:t>
            </a:r>
            <a:endParaRPr lang="ko-KR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3857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위치인자 처리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가변 위치인자는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tuple value</a:t>
            </a:r>
            <a:r>
              <a:rPr lang="ko-KR" altLang="en-US" dirty="0" smtClean="0"/>
              <a:t>로 구성되므로 이들 값을 호출하여 처리</a:t>
            </a:r>
            <a:endParaRPr lang="ko-KR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648325" cy="355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가변 키워드 인자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를 통합하여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지정해서 </a:t>
            </a:r>
            <a:r>
              <a:rPr lang="en-US" altLang="ko-KR" dirty="0" smtClean="0"/>
              <a:t>keyword </a:t>
            </a:r>
            <a:r>
              <a:rPr lang="ko-KR" altLang="en-US" dirty="0" smtClean="0"/>
              <a:t>인자 처리</a:t>
            </a:r>
            <a:endParaRPr lang="en-US" altLang="ko-KR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36195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599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할당 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인자를 처리시 아래의 순서를 준수해야 함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763280"/>
            <a:ext cx="640871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위치인자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 인자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가변위치인자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가변 키워드 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868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가변 위</a:t>
            </a:r>
            <a:r>
              <a:rPr lang="ko-KR" altLang="en-US" dirty="0"/>
              <a:t>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결과 처리</a:t>
            </a:r>
            <a:r>
              <a:rPr lang="en-US" altLang="ko-KR" dirty="0" smtClean="0"/>
              <a:t>-return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결과는 하나의 결과만 전달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여러 개를 전달 할 경우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로 묶어서 하나로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288032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인자할당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가변위치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위치인자를 먼저 사용하고 가변위치인자는 뒷부분에 표시해야 처리됨</a:t>
            </a:r>
            <a:endParaRPr lang="en-US" altLang="ko-KR" sz="2800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2352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0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인자할당</a:t>
            </a:r>
            <a:r>
              <a:rPr lang="en-US" altLang="ko-KR" dirty="0"/>
              <a:t>: </a:t>
            </a:r>
            <a:r>
              <a:rPr lang="ko-KR" altLang="en-US" dirty="0" smtClean="0"/>
              <a:t>멀티 위치 </a:t>
            </a:r>
            <a:r>
              <a:rPr lang="en-US" altLang="ko-KR" dirty="0"/>
              <a:t>+ </a:t>
            </a:r>
            <a:r>
              <a:rPr lang="ko-KR" altLang="en-US" dirty="0"/>
              <a:t>가변위치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고정위치와 가변 위치를 지정할 경우 가변위치는 고정위치 뒤에 지정해서 처리해야 함</a:t>
            </a:r>
            <a:endParaRPr lang="en-US" altLang="ko-KR" sz="2800" dirty="0" smtClean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284984"/>
            <a:ext cx="4210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가변 위치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가변 키워드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혼용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 덧셈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를 통합하여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지정시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가 먼저 정의되고 </a:t>
            </a: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나 뒤에 정의되면 가변인자가 처리가 가능 </a:t>
            </a:r>
            <a:endParaRPr lang="en-US" altLang="ko-KR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152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206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혼용 처리</a:t>
            </a:r>
            <a:r>
              <a:rPr lang="en-US" altLang="ko-KR" dirty="0"/>
              <a:t>: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를 통합하여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지정하고 이를 별도의 리스트에 통합해서 처리 </a:t>
            </a:r>
            <a:r>
              <a:rPr lang="en-US" altLang="ko-KR" dirty="0" smtClean="0"/>
              <a:t>(python 3.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list(</a:t>
            </a:r>
            <a:r>
              <a:rPr lang="en-US" altLang="ko-KR" dirty="0" err="1" smtClean="0"/>
              <a:t>kargs.values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10" y="4365104"/>
            <a:ext cx="2495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45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혼용 처리</a:t>
            </a:r>
            <a:r>
              <a:rPr lang="en-US" altLang="ko-KR" dirty="0"/>
              <a:t>: 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로컬변수로 인식되므로 키워드 인자를 할 경우 기존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명과 같을 경우 </a:t>
            </a:r>
            <a:r>
              <a:rPr lang="ko-KR" altLang="en-US" dirty="0" err="1" smtClean="0"/>
              <a:t>오류발생할</a:t>
            </a:r>
            <a:r>
              <a:rPr lang="ko-KR" altLang="en-US" dirty="0" err="1"/>
              <a:t>함</a:t>
            </a:r>
            <a:endParaRPr lang="en-US" altLang="ko-KR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01617"/>
            <a:ext cx="5629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333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가변 위치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가변위치와 가변 키워드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가변 위치와 가변 </a:t>
            </a:r>
            <a:r>
              <a:rPr lang="ko-KR" altLang="en-US" sz="2800" dirty="0" err="1" smtClean="0"/>
              <a:t>키워</a:t>
            </a:r>
            <a:r>
              <a:rPr lang="ko-KR" altLang="en-US" sz="2800" dirty="0" err="1"/>
              <a:t>드</a:t>
            </a:r>
            <a:r>
              <a:rPr lang="ko-KR" altLang="en-US" sz="2800" dirty="0" err="1" smtClean="0"/>
              <a:t>을</a:t>
            </a:r>
            <a:r>
              <a:rPr lang="ko-KR" altLang="en-US" sz="2800" dirty="0" smtClean="0"/>
              <a:t> 지정할 경우 위치인자부터 정의하고 키워드인자를 지정하여 처리 </a:t>
            </a:r>
            <a:endParaRPr lang="en-US" altLang="ko-KR" sz="2800" dirty="0" smtClean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6048375" cy="354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인자</a:t>
            </a:r>
            <a:r>
              <a:rPr lang="en-US" altLang="ko-KR" dirty="0"/>
              <a:t> </a:t>
            </a:r>
            <a:r>
              <a:rPr lang="en-US" altLang="ko-KR" dirty="0" smtClean="0"/>
              <a:t>unpack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 smtClean="0"/>
              <a:t>파라미터는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타입으로 관리되고 있고 </a:t>
            </a:r>
            <a:r>
              <a:rPr lang="en-US" altLang="ko-KR" sz="2800" dirty="0" smtClean="0"/>
              <a:t>*</a:t>
            </a:r>
            <a:r>
              <a:rPr lang="en-US" altLang="ko-KR" sz="2800" dirty="0" err="1" smtClean="0"/>
              <a:t>args</a:t>
            </a:r>
            <a:r>
              <a:rPr lang="ko-KR" altLang="en-US" sz="2800" dirty="0" smtClean="0"/>
              <a:t>로 정의하면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관리</a:t>
            </a:r>
            <a:r>
              <a:rPr lang="en-US" altLang="ko-KR" sz="2800" dirty="0" smtClean="0"/>
              <a:t>, **</a:t>
            </a:r>
            <a:r>
              <a:rPr lang="en-US" altLang="ko-KR" sz="2800" dirty="0" err="1" smtClean="0"/>
              <a:t>kargs</a:t>
            </a:r>
            <a:r>
              <a:rPr lang="ko-KR" altLang="en-US" sz="2800" dirty="0" smtClean="0"/>
              <a:t>로 정의하면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으로 관리 함</a:t>
            </a:r>
            <a:endParaRPr lang="en-US" altLang="ko-KR" sz="2800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3634071"/>
            <a:ext cx="51911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구분하기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Unpack</a:t>
            </a:r>
            <a:r>
              <a:rPr lang="ko-KR" altLang="en-US" dirty="0" smtClean="0"/>
              <a:t>이 필요한 이유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 smtClean="0"/>
              <a:t>파라미터와</a:t>
            </a:r>
            <a:r>
              <a:rPr lang="ko-KR" altLang="en-US" sz="2800" dirty="0" smtClean="0"/>
              <a:t> 인자가 맞으려면 데이터 타입을 맞춰야 하므로 이를 준수하기 위해 </a:t>
            </a:r>
            <a:r>
              <a:rPr lang="ko-KR" altLang="en-US" sz="2800" dirty="0" err="1" smtClean="0"/>
              <a:t>파라미터와</a:t>
            </a:r>
            <a:r>
              <a:rPr lang="ko-KR" altLang="en-US" sz="2800" dirty="0" smtClean="0"/>
              <a:t> 맞추는 작업</a:t>
            </a:r>
            <a:endParaRPr lang="en-US" altLang="ko-KR" sz="2800" dirty="0" smtClean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105275" cy="335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위치 인자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함수의 인자로 </a:t>
            </a:r>
            <a:r>
              <a:rPr lang="en-US" altLang="ko-KR" sz="2800" dirty="0" smtClean="0"/>
              <a:t>tuple/list</a:t>
            </a:r>
            <a:r>
              <a:rPr lang="ko-KR" altLang="en-US" sz="2800" dirty="0" smtClean="0"/>
              <a:t>을 넣고 위치 인자로 </a:t>
            </a:r>
            <a:r>
              <a:rPr lang="ko-KR" altLang="en-US" sz="2800" dirty="0" err="1" smtClean="0"/>
              <a:t>바꿀때는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*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unpack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3312368" cy="274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41490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Python3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처리하므로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전환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4749244"/>
            <a:ext cx="2880320" cy="335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3" idx="1"/>
          </p:cNvCxnSpPr>
          <p:nvPr/>
        </p:nvCxnSpPr>
        <p:spPr>
          <a:xfrm flipV="1">
            <a:off x="5220072" y="4749245"/>
            <a:ext cx="936104" cy="167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키워드인자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smtClean="0"/>
              <a:t>함수의 인자로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타입을 넣고 키워드 인자로 </a:t>
            </a:r>
            <a:r>
              <a:rPr lang="ko-KR" altLang="en-US" sz="2800" dirty="0" err="1" smtClean="0"/>
              <a:t>바꿀때는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**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unpack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52839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tuple</a:t>
            </a:r>
            <a:r>
              <a:rPr lang="ko-KR" altLang="en-US" dirty="0" smtClean="0"/>
              <a:t>타입 인자 전달과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r>
              <a:rPr lang="ko-KR" altLang="en-US" dirty="0" smtClean="0"/>
              <a:t>타입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tuple </a:t>
            </a:r>
            <a:r>
              <a:rPr lang="ko-KR" altLang="en-US" sz="2800" dirty="0" smtClean="0"/>
              <a:t>타입으로 전달하면 객체가 전달되어 </a:t>
            </a:r>
            <a:r>
              <a:rPr lang="en-US" altLang="ko-KR" sz="2800" dirty="0" smtClean="0"/>
              <a:t>*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지정과 동일하게 보이지만 가변 위치인자가 아닌 위치인자 처리</a:t>
            </a:r>
            <a:endParaRPr lang="en-US" altLang="ko-K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464457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call by sharing</a:t>
            </a:r>
            <a:r>
              <a:rPr lang="ko-KR" altLang="en-US" dirty="0" smtClean="0"/>
              <a:t>이 발생해서 기존 객체와 동일함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105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701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가변 위치 인자를 전달하려면 인자 </a:t>
            </a:r>
            <a:r>
              <a:rPr lang="ko-KR" altLang="en-US" sz="2800" dirty="0" err="1" smtClean="0"/>
              <a:t>전달시에도</a:t>
            </a:r>
            <a:r>
              <a:rPr lang="ko-KR" altLang="en-US" sz="2800" dirty="0" smtClean="0"/>
              <a:t> 실제 값들만 전달해야 함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60" y="3717032"/>
            <a:ext cx="32480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141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Dict</a:t>
            </a:r>
            <a:r>
              <a:rPr lang="ko-KR" altLang="en-US" dirty="0" smtClean="0"/>
              <a:t>타입 인자 전달과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타입으로 </a:t>
            </a:r>
            <a:r>
              <a:rPr lang="ko-KR" altLang="en-US" sz="2800" dirty="0" err="1" smtClean="0"/>
              <a:t>전달시</a:t>
            </a:r>
            <a:r>
              <a:rPr lang="ko-KR" altLang="en-US" sz="2800" dirty="0" smtClean="0"/>
              <a:t> 로컬영역에는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타입으로 보관하는 것 처럼 보이지만 실제 외부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타입이 주소만 전달 받아서 처리 됨</a:t>
            </a:r>
            <a:endParaRPr lang="en-US" altLang="ko-KR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333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464457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call by sharing</a:t>
            </a:r>
            <a:r>
              <a:rPr lang="ko-KR" altLang="en-US" dirty="0" smtClean="0"/>
              <a:t>이 발생해서 기존 객체와 동일함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840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**</a:t>
            </a:r>
            <a:r>
              <a:rPr lang="en-US" altLang="ko-KR" dirty="0" err="1" smtClean="0"/>
              <a:t>kwargs</a:t>
            </a:r>
            <a:r>
              <a:rPr lang="ko-KR" altLang="en-US" dirty="0" smtClean="0"/>
              <a:t>로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**</a:t>
            </a:r>
            <a:r>
              <a:rPr lang="ko-KR" altLang="en-US" sz="2800" dirty="0" smtClean="0"/>
              <a:t>로 붙여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 내부의 값만 </a:t>
            </a:r>
            <a:r>
              <a:rPr lang="ko-KR" altLang="en-US" sz="2800" dirty="0"/>
              <a:t>전</a:t>
            </a:r>
            <a:r>
              <a:rPr lang="ko-KR" altLang="en-US" sz="2800" dirty="0" smtClean="0"/>
              <a:t>달되므로 새로운 객체가 만들어져서 처리됨 </a:t>
            </a:r>
            <a:endParaRPr lang="en-US" altLang="ko-KR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4005064"/>
            <a:ext cx="46672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913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 smtClean="0"/>
              <a:t>2.7 </a:t>
            </a:r>
            <a:r>
              <a:rPr lang="ko-KR" altLang="en-US" sz="6000" dirty="0" smtClean="0"/>
              <a:t>함수 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호출  방법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52602</TotalTime>
  <Words>7074</Words>
  <Application>Microsoft Office PowerPoint</Application>
  <PresentationFormat>화면 슬라이드 쇼(4:3)</PresentationFormat>
  <Paragraphs>1723</Paragraphs>
  <Slides>253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253</vt:i4>
      </vt:variant>
    </vt:vector>
  </HeadingPairs>
  <TitlesOfParts>
    <vt:vector size="254" baseType="lpstr">
      <vt:lpstr>가을</vt:lpstr>
      <vt:lpstr>Python  함수 이해하기</vt:lpstr>
      <vt:lpstr>2.1 함수란 </vt:lpstr>
      <vt:lpstr>Function  이해</vt:lpstr>
      <vt:lpstr>함수란  </vt:lpstr>
      <vt:lpstr>함수 문서화</vt:lpstr>
      <vt:lpstr>함수 결과 처리-None</vt:lpstr>
      <vt:lpstr>함수 결과가 없을 경우</vt:lpstr>
      <vt:lpstr>함수 결과 처리-return</vt:lpstr>
      <vt:lpstr>Function와 메소드 구분하기 </vt:lpstr>
      <vt:lpstr>함수 와 메소드 구별 </vt:lpstr>
      <vt:lpstr>메소드에는 __self__가 존재</vt:lpstr>
      <vt:lpstr>Function  구조</vt:lpstr>
      <vt:lpstr>함수 구조  </vt:lpstr>
      <vt:lpstr>함수 내부 구조 조회   </vt:lpstr>
      <vt:lpstr>function type</vt:lpstr>
      <vt:lpstr>function type : 예시</vt:lpstr>
      <vt:lpstr>Code type   </vt:lpstr>
      <vt:lpstr>Code type : 예시</vt:lpstr>
      <vt:lpstr>inspect 모듈 : 함수 구조 조회  </vt:lpstr>
      <vt:lpstr>inspect 모듈 : 조회 예시</vt:lpstr>
      <vt:lpstr>2.2 함수구조 </vt:lpstr>
      <vt:lpstr>Function  구조</vt:lpstr>
      <vt:lpstr>함수 구조  </vt:lpstr>
      <vt:lpstr>함수 내부 구조 : 조회 방법   </vt:lpstr>
      <vt:lpstr>Function  클래스 이해</vt:lpstr>
      <vt:lpstr>Function class 속성  </vt:lpstr>
      <vt:lpstr>함수 내부 구조</vt:lpstr>
      <vt:lpstr>inspect 모듈 : 함수 구조 조회  </vt:lpstr>
      <vt:lpstr>inspect 모듈 : argument 조회</vt:lpstr>
      <vt:lpstr>Inspect모듈 getcallargs 사용</vt:lpstr>
      <vt:lpstr>inspect 모듈 :signature</vt:lpstr>
      <vt:lpstr>Code 클래스 이해</vt:lpstr>
      <vt:lpstr>Code 클래스</vt:lpstr>
      <vt:lpstr>Code 클래스 확인</vt:lpstr>
      <vt:lpstr>2.3 함수 실행 구조 </vt:lpstr>
      <vt:lpstr>함수 실행 구조</vt:lpstr>
      <vt:lpstr>함수 실행 </vt:lpstr>
      <vt:lpstr>함수 – 메모리 생성 규칙 </vt:lpstr>
      <vt:lpstr>Frame class 이해</vt:lpstr>
      <vt:lpstr>frame  class 내부 속성</vt:lpstr>
      <vt:lpstr>frame 가져오기</vt:lpstr>
      <vt:lpstr>frame 정보 확인</vt:lpstr>
      <vt:lpstr>2.4 1급 함수란 </vt:lpstr>
      <vt:lpstr>1급 함수란</vt:lpstr>
      <vt:lpstr>First Class Object 조건</vt:lpstr>
      <vt:lpstr>First Class Object : 실행</vt:lpstr>
      <vt:lpstr>First Class Object : 변수할당</vt:lpstr>
      <vt:lpstr>First Class Object : 파라미터</vt:lpstr>
      <vt:lpstr>First Class Object : return</vt:lpstr>
      <vt:lpstr>2.5 Function  scope </vt:lpstr>
      <vt:lpstr>Function variable scope</vt:lpstr>
      <vt:lpstr>함수 변수 Scoping</vt:lpstr>
      <vt:lpstr>함수-scope 관리 기준  </vt:lpstr>
      <vt:lpstr>locals()</vt:lpstr>
      <vt:lpstr>globals()</vt:lpstr>
      <vt:lpstr>global 변수 : immutable</vt:lpstr>
      <vt:lpstr>2.6 함수 파라미터 처리 </vt:lpstr>
      <vt:lpstr>Parameter/argment</vt:lpstr>
      <vt:lpstr>함수 인자 종류</vt:lpstr>
      <vt:lpstr>위치인자(position)</vt:lpstr>
      <vt:lpstr>함수 – 위치인자(key/value) </vt:lpstr>
      <vt:lpstr>위치인자(key/value)</vt:lpstr>
      <vt:lpstr> 위치인자를 key=value로 처리</vt:lpstr>
      <vt:lpstr> 파라미터에 없는 변수 사용시</vt:lpstr>
      <vt:lpstr>위치인자:초기값</vt:lpstr>
      <vt:lpstr>Default 파라미터 관리 기준</vt:lpstr>
      <vt:lpstr>함수 인자 -초기값 할당 </vt:lpstr>
      <vt:lpstr>인자 default 값 처리 이슈</vt:lpstr>
      <vt:lpstr>Default 값에 따른 처리 방식 </vt:lpstr>
      <vt:lpstr>Default 값에 따른 처리 예시</vt:lpstr>
      <vt:lpstr>Default를 mutable처리 이슈</vt:lpstr>
      <vt:lpstr>가변 위치인자(tuple)</vt:lpstr>
      <vt:lpstr>가변위치인자 확인</vt:lpstr>
      <vt:lpstr>가변 위치인자 처리 예시</vt:lpstr>
      <vt:lpstr>가변 키워드 인자(dict)</vt:lpstr>
      <vt:lpstr>함수-키워드 인자 통합</vt:lpstr>
      <vt:lpstr>인자 혼용</vt:lpstr>
      <vt:lpstr>인자 할당  순서</vt:lpstr>
      <vt:lpstr>위치/가변 위치</vt:lpstr>
      <vt:lpstr>인자할당: 위치 + 가변위치</vt:lpstr>
      <vt:lpstr>인자할당: 멀티 위치 + 가변위치</vt:lpstr>
      <vt:lpstr>가변 위치/가변 키워드</vt:lpstr>
      <vt:lpstr>혼용 처리: 숫자 덧셈</vt:lpstr>
      <vt:lpstr>혼용 처리: list 처리</vt:lpstr>
      <vt:lpstr>혼용 처리:  dict 처리</vt:lpstr>
      <vt:lpstr>위치,가변 위치/키워드 </vt:lpstr>
      <vt:lpstr>가변위치와 가변 키워드</vt:lpstr>
      <vt:lpstr>함수 인자 unpack</vt:lpstr>
      <vt:lpstr>파라미터 관리 기준</vt:lpstr>
      <vt:lpstr>Unpack이 필요한 이유</vt:lpstr>
      <vt:lpstr>위치 인자 unpack 처리</vt:lpstr>
      <vt:lpstr>키워드인자 unpack 처리</vt:lpstr>
      <vt:lpstr>tuple타입 인자 전달과 비교</vt:lpstr>
      <vt:lpstr>tuple타입 전달</vt:lpstr>
      <vt:lpstr>  *args로 전달</vt:lpstr>
      <vt:lpstr>Dict타입 인자 전달과 비교</vt:lpstr>
      <vt:lpstr> dict 타입 전달</vt:lpstr>
      <vt:lpstr>  **kwargs로 전달</vt:lpstr>
      <vt:lpstr>2.7 함수   호출  방법 </vt:lpstr>
      <vt:lpstr>외부 함수 호출 방식</vt:lpstr>
      <vt:lpstr>Global영역 함수 직접 참조: 예시</vt:lpstr>
      <vt:lpstr>함수 인자로 참조</vt:lpstr>
      <vt:lpstr>일반 호출 방법</vt:lpstr>
      <vt:lpstr>함수  호출</vt:lpstr>
      <vt:lpstr>반복 호출 방법</vt:lpstr>
      <vt:lpstr>함수 반복 호출</vt:lpstr>
      <vt:lpstr>함수 재귀호출</vt:lpstr>
      <vt:lpstr>Iteration : 함수 처리</vt:lpstr>
      <vt:lpstr>Iteration : 메소드 처리</vt:lpstr>
      <vt:lpstr>Generation : comprehension </vt:lpstr>
      <vt:lpstr>Generation :function</vt:lpstr>
      <vt:lpstr>2.8 함수   제너레이터 </vt:lpstr>
      <vt:lpstr>Generator 함수 구조</vt:lpstr>
      <vt:lpstr>Generator 함수 구조</vt:lpstr>
      <vt:lpstr>Generator 함수 : 단일호출 </vt:lpstr>
      <vt:lpstr>Generator 함수 : 연속 호출 </vt:lpstr>
      <vt:lpstr>Coroutine 처리</vt:lpstr>
      <vt:lpstr>Coroutine 처리: send 메소드 </vt:lpstr>
      <vt:lpstr>Generator 함수 :  연계 처리 </vt:lpstr>
      <vt:lpstr>2.9  람다함수 </vt:lpstr>
      <vt:lpstr>익명함수 정의</vt:lpstr>
      <vt:lpstr>Lambda 함수</vt:lpstr>
      <vt:lpstr>Lambda 함수 예시</vt:lpstr>
      <vt:lpstr>Lambda namespace</vt:lpstr>
      <vt:lpstr>Namespace와 scope</vt:lpstr>
      <vt:lpstr>Parameter 정의</vt:lpstr>
      <vt:lpstr>위치인자/키워드인자</vt:lpstr>
      <vt:lpstr>가변인자 - 위치</vt:lpstr>
      <vt:lpstr>가변인자 – 키/값</vt:lpstr>
      <vt:lpstr>If문 사용</vt:lpstr>
      <vt:lpstr>Lambda에서 if문 사용</vt:lpstr>
      <vt:lpstr>축약 비교 사용</vt:lpstr>
      <vt:lpstr>Lambda에서 단축 비교 연산</vt:lpstr>
      <vt:lpstr>Lambda 함수 실행 : 예시</vt:lpstr>
      <vt:lpstr>List Comprehensions활용</vt:lpstr>
      <vt:lpstr>Comprehensions에 람다 넣기</vt:lpstr>
      <vt:lpstr>외부 함수 :  conprehension</vt:lpstr>
      <vt:lpstr>Nested lambda</vt:lpstr>
      <vt:lpstr>함수 결과값에 lambda 할당</vt:lpstr>
      <vt:lpstr>함수의 결과 :lambda</vt:lpstr>
      <vt:lpstr>함수 결과를  함수로 전달</vt:lpstr>
      <vt:lpstr>2.9  부분함수 </vt:lpstr>
      <vt:lpstr>Lambda : partial</vt:lpstr>
      <vt:lpstr>Lambda 함수 curry처리</vt:lpstr>
      <vt:lpstr>Curry : partial</vt:lpstr>
      <vt:lpstr>함수부분호출 : Curry</vt:lpstr>
      <vt:lpstr>functools: partial</vt:lpstr>
      <vt:lpstr>함수부분 호출 : functools 모듈</vt:lpstr>
      <vt:lpstr>2.10  메모이제이션 함수 </vt:lpstr>
      <vt:lpstr>함수 처리 결과 저장하기</vt:lpstr>
      <vt:lpstr>동일한 함수 처리시 처리결과 저장</vt:lpstr>
      <vt:lpstr>실행함수 만들기</vt:lpstr>
      <vt:lpstr>실행함수를 만들기</vt:lpstr>
      <vt:lpstr>메모이제이션 함수 실행</vt:lpstr>
      <vt:lpstr>메모이제이션 함수 실행</vt:lpstr>
      <vt:lpstr>2.10  고계 함수 </vt:lpstr>
      <vt:lpstr>High Order Function</vt:lpstr>
      <vt:lpstr>High Order Function 란</vt:lpstr>
      <vt:lpstr>함수 인자/결과 값 처리</vt:lpstr>
      <vt:lpstr>Map 함수</vt:lpstr>
      <vt:lpstr>map 함수</vt:lpstr>
      <vt:lpstr>map 함수 : 버전 변경사항</vt:lpstr>
      <vt:lpstr>reduce 함수</vt:lpstr>
      <vt:lpstr>reduce 함수 : 버전변경사항</vt:lpstr>
      <vt:lpstr>reduce 함수 </vt:lpstr>
      <vt:lpstr>filter함수</vt:lpstr>
      <vt:lpstr>filter 함수</vt:lpstr>
      <vt:lpstr>filter 함수 : 버전 주요 변경 사항</vt:lpstr>
      <vt:lpstr>2.11Nested 함수 </vt:lpstr>
      <vt:lpstr>Nested Function</vt:lpstr>
      <vt:lpstr>함수를 내부함수 정의</vt:lpstr>
      <vt:lpstr>함수 내부에서만 내부함수 처리</vt:lpstr>
      <vt:lpstr>내부 함수를 외부로 전달</vt:lpstr>
      <vt:lpstr>2.12  함수 클로저 </vt:lpstr>
      <vt:lpstr>Closure context</vt:lpstr>
      <vt:lpstr>함수 – Closure 란</vt:lpstr>
      <vt:lpstr>함수 – Closure context</vt:lpstr>
      <vt:lpstr>함수 – Closure : 자유변수</vt:lpstr>
      <vt:lpstr>함수 – Closure : __closure__</vt:lpstr>
      <vt:lpstr>함수 Closure : 자유변수 갱신 </vt:lpstr>
      <vt:lpstr>함수 실행 체인 만들기</vt:lpstr>
      <vt:lpstr>함수 체인이란</vt:lpstr>
      <vt:lpstr>함수 체인 처리</vt:lpstr>
      <vt:lpstr>함수 호출 순서</vt:lpstr>
      <vt:lpstr>함수와 파라미터 분리하기</vt:lpstr>
      <vt:lpstr>함수와 파라미터 분리하기</vt:lpstr>
      <vt:lpstr>함수 객체와 파라미터호출 분리</vt:lpstr>
      <vt:lpstr>전달 함수를 실행하기</vt:lpstr>
      <vt:lpstr>xxxx</vt:lpstr>
      <vt:lpstr>  내장함수</vt:lpstr>
      <vt:lpstr>Built-in function list</vt:lpstr>
      <vt:lpstr>2.X built-in Functions</vt:lpstr>
      <vt:lpstr>3.X built-in Functions</vt:lpstr>
      <vt:lpstr>도움말 보기 함수</vt:lpstr>
      <vt:lpstr>help함수</vt:lpstr>
      <vt:lpstr>내장 타입 생성 및 변환 함수</vt:lpstr>
      <vt:lpstr>Type 처리 함수</vt:lpstr>
      <vt:lpstr>타입처리 함수 </vt:lpstr>
      <vt:lpstr>Type 함수</vt:lpstr>
      <vt:lpstr>slice 함수</vt:lpstr>
      <vt:lpstr>Sequence sorting</vt:lpstr>
      <vt:lpstr>Sequence-revesed</vt:lpstr>
      <vt:lpstr>Sequence-sorted</vt:lpstr>
      <vt:lpstr>Sequence : zip 함수</vt:lpstr>
      <vt:lpstr> zip 함수로 seq를 결합하기</vt:lpstr>
      <vt:lpstr> zip : 3.x 버전 변경이유</vt:lpstr>
      <vt:lpstr> zip : 3.x 버전 처리 : zip</vt:lpstr>
      <vt:lpstr> zip : 3.x 버전 list 처리</vt:lpstr>
      <vt:lpstr> zip : 3.x 버전 처리 : join</vt:lpstr>
      <vt:lpstr>고계함수</vt:lpstr>
      <vt:lpstr>Map 함수 : 2버전 </vt:lpstr>
      <vt:lpstr>Map 함수 : 3버전 </vt:lpstr>
      <vt:lpstr>reduce 함수 : 2버전</vt:lpstr>
      <vt:lpstr>reduce 함수 : 3버전</vt:lpstr>
      <vt:lpstr>filter 함수 : 2버전</vt:lpstr>
      <vt:lpstr>filter 함수 : 3버전</vt:lpstr>
      <vt:lpstr>클래스 내부 정의 함수</vt:lpstr>
      <vt:lpstr>Class Member</vt:lpstr>
      <vt:lpstr>Super() 함수(2.x)</vt:lpstr>
      <vt:lpstr>Super() 함수의 binding(2.x)</vt:lpstr>
      <vt:lpstr>Super() 을 이용한 접근(2.x)</vt:lpstr>
      <vt:lpstr>Property 함수- 객체 직접 정의(1)</vt:lpstr>
      <vt:lpstr>Property함수–객체 직접 정의(2)</vt:lpstr>
      <vt:lpstr>Iterable 처리 함수 </vt:lpstr>
      <vt:lpstr>all()/ any()</vt:lpstr>
      <vt:lpstr>Iterable 처리 함수 – 시점 호출</vt:lpstr>
      <vt:lpstr>Iterable 처리 함수 – range</vt:lpstr>
      <vt:lpstr>인스턴스/클래스 점검 함수 </vt:lpstr>
      <vt:lpstr>issubclass/isinstance 함수</vt:lpstr>
      <vt:lpstr>id/hash 함수</vt:lpstr>
      <vt:lpstr>객체접근 함수</vt:lpstr>
      <vt:lpstr>객체접근 함수</vt:lpstr>
      <vt:lpstr>객체접근 함수: 예시 1</vt:lpstr>
      <vt:lpstr>객체접근 함수: 예시 2</vt:lpstr>
      <vt:lpstr>Namespace</vt:lpstr>
      <vt:lpstr>__import__함수</vt:lpstr>
      <vt:lpstr>Vars() 함수</vt:lpstr>
      <vt:lpstr>dir함수</vt:lpstr>
      <vt:lpstr>직접 실행 함수들</vt:lpstr>
      <vt:lpstr>Compile 함수</vt:lpstr>
      <vt:lpstr>eval : Expression 실행</vt:lpstr>
      <vt:lpstr>exec : Statement 실행</vt:lpstr>
      <vt:lpstr>Run-time function 처리</vt:lpstr>
      <vt:lpstr>reload/execfile</vt:lpstr>
      <vt:lpstr>포맷 함수</vt:lpstr>
      <vt:lpstr>Input/format/print 함수</vt:lpstr>
      <vt:lpstr>Repr 함수</vt:lpstr>
      <vt:lpstr>변환 함수</vt:lpstr>
      <vt:lpstr>bin/oct/hex/ord/chr/unichar</vt:lpstr>
      <vt:lpstr>수학 관련 함수</vt:lpstr>
      <vt:lpstr>수학 함수 </vt:lpstr>
      <vt:lpstr>File 처리 함수</vt:lpstr>
      <vt:lpstr>파일 관리 함수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633</cp:revision>
  <dcterms:created xsi:type="dcterms:W3CDTF">2015-12-01T07:34:30Z</dcterms:created>
  <dcterms:modified xsi:type="dcterms:W3CDTF">2017-01-11T01:35:23Z</dcterms:modified>
</cp:coreProperties>
</file>