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111"/>
  </p:notesMasterIdLst>
  <p:sldIdLst>
    <p:sldId id="256" r:id="rId2"/>
    <p:sldId id="1054" r:id="rId3"/>
    <p:sldId id="1048" r:id="rId4"/>
    <p:sldId id="1077" r:id="rId5"/>
    <p:sldId id="1117" r:id="rId6"/>
    <p:sldId id="1133" r:id="rId7"/>
    <p:sldId id="1139" r:id="rId8"/>
    <p:sldId id="1160" r:id="rId9"/>
    <p:sldId id="1132" r:id="rId10"/>
    <p:sldId id="1131" r:id="rId11"/>
    <p:sldId id="1124" r:id="rId12"/>
    <p:sldId id="1135" r:id="rId13"/>
    <p:sldId id="1162" r:id="rId14"/>
    <p:sldId id="1134" r:id="rId15"/>
    <p:sldId id="1136" r:id="rId16"/>
    <p:sldId id="1110" r:id="rId17"/>
    <p:sldId id="1199" r:id="rId18"/>
    <p:sldId id="1195" r:id="rId19"/>
    <p:sldId id="1196" r:id="rId20"/>
    <p:sldId id="1128" r:id="rId21"/>
    <p:sldId id="1141" r:id="rId22"/>
    <p:sldId id="1140" r:id="rId23"/>
    <p:sldId id="1154" r:id="rId24"/>
    <p:sldId id="1142" r:id="rId25"/>
    <p:sldId id="1143" r:id="rId26"/>
    <p:sldId id="1153" r:id="rId27"/>
    <p:sldId id="1152" r:id="rId28"/>
    <p:sldId id="1101" r:id="rId29"/>
    <p:sldId id="1144" r:id="rId30"/>
    <p:sldId id="1145" r:id="rId31"/>
    <p:sldId id="1146" r:id="rId32"/>
    <p:sldId id="1147" r:id="rId33"/>
    <p:sldId id="1148" r:id="rId34"/>
    <p:sldId id="1149" r:id="rId35"/>
    <p:sldId id="1150" r:id="rId36"/>
    <p:sldId id="1151" r:id="rId37"/>
    <p:sldId id="1088" r:id="rId38"/>
    <p:sldId id="1089" r:id="rId39"/>
    <p:sldId id="1090" r:id="rId40"/>
    <p:sldId id="1098" r:id="rId41"/>
    <p:sldId id="1099" r:id="rId42"/>
    <p:sldId id="1100" r:id="rId43"/>
    <p:sldId id="1103" r:id="rId44"/>
    <p:sldId id="1104" r:id="rId45"/>
    <p:sldId id="1105" r:id="rId46"/>
    <p:sldId id="1091" r:id="rId47"/>
    <p:sldId id="1092" r:id="rId48"/>
    <p:sldId id="1093" r:id="rId49"/>
    <p:sldId id="1111" r:id="rId50"/>
    <p:sldId id="1112" r:id="rId51"/>
    <p:sldId id="1113" r:id="rId52"/>
    <p:sldId id="1106" r:id="rId53"/>
    <p:sldId id="1107" r:id="rId54"/>
    <p:sldId id="1095" r:id="rId55"/>
    <p:sldId id="1096" r:id="rId56"/>
    <p:sldId id="1097" r:id="rId57"/>
    <p:sldId id="1087" r:id="rId58"/>
    <p:sldId id="1050" r:id="rId59"/>
    <p:sldId id="1193" r:id="rId60"/>
    <p:sldId id="1075" r:id="rId61"/>
    <p:sldId id="1076" r:id="rId62"/>
    <p:sldId id="1085" r:id="rId63"/>
    <p:sldId id="1086" r:id="rId64"/>
    <p:sldId id="1197" r:id="rId65"/>
    <p:sldId id="1198" r:id="rId66"/>
    <p:sldId id="1167" r:id="rId67"/>
    <p:sldId id="1168" r:id="rId68"/>
    <p:sldId id="1169" r:id="rId69"/>
    <p:sldId id="1170" r:id="rId70"/>
    <p:sldId id="1171" r:id="rId71"/>
    <p:sldId id="1172" r:id="rId72"/>
    <p:sldId id="1173" r:id="rId73"/>
    <p:sldId id="1174" r:id="rId74"/>
    <p:sldId id="1175" r:id="rId75"/>
    <p:sldId id="1176" r:id="rId76"/>
    <p:sldId id="1177" r:id="rId77"/>
    <p:sldId id="1178" r:id="rId78"/>
    <p:sldId id="1179" r:id="rId79"/>
    <p:sldId id="1180" r:id="rId80"/>
    <p:sldId id="1137" r:id="rId81"/>
    <p:sldId id="1200" r:id="rId82"/>
    <p:sldId id="1201" r:id="rId83"/>
    <p:sldId id="1205" r:id="rId84"/>
    <p:sldId id="1156" r:id="rId85"/>
    <p:sldId id="1155" r:id="rId86"/>
    <p:sldId id="1181" r:id="rId87"/>
    <p:sldId id="1084" r:id="rId88"/>
    <p:sldId id="1182" r:id="rId89"/>
    <p:sldId id="1161" r:id="rId90"/>
    <p:sldId id="1183" r:id="rId91"/>
    <p:sldId id="1184" r:id="rId92"/>
    <p:sldId id="1185" r:id="rId93"/>
    <p:sldId id="1186" r:id="rId94"/>
    <p:sldId id="1187" r:id="rId95"/>
    <p:sldId id="1188" r:id="rId96"/>
    <p:sldId id="1189" r:id="rId97"/>
    <p:sldId id="1190" r:id="rId98"/>
    <p:sldId id="1191" r:id="rId99"/>
    <p:sldId id="1192" r:id="rId100"/>
    <p:sldId id="1202" r:id="rId101"/>
    <p:sldId id="1203" r:id="rId102"/>
    <p:sldId id="1204" r:id="rId103"/>
    <p:sldId id="1138" r:id="rId104"/>
    <p:sldId id="1158" r:id="rId105"/>
    <p:sldId id="1157" r:id="rId106"/>
    <p:sldId id="1206" r:id="rId107"/>
    <p:sldId id="1207" r:id="rId108"/>
    <p:sldId id="1208" r:id="rId109"/>
    <p:sldId id="1209" r:id="rId1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512" autoAdjust="0"/>
  </p:normalViewPr>
  <p:slideViewPr>
    <p:cSldViewPr>
      <p:cViewPr>
        <p:scale>
          <a:sx n="80" d="100"/>
          <a:sy n="80" d="100"/>
        </p:scale>
        <p:origin x="-1522" y="-2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dirty="0" err="1" smtClean="0"/>
              <a:t>엘라스틱서치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분석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이해하</a:t>
            </a:r>
            <a:r>
              <a:rPr lang="ko-KR" altLang="en-US" sz="9600" dirty="0"/>
              <a:t>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setting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Custom analysis</a:t>
            </a:r>
            <a:r>
              <a:rPr lang="ko-KR" altLang="en-US" dirty="0" smtClean="0"/>
              <a:t>를 위해 </a:t>
            </a:r>
            <a:r>
              <a:rPr lang="en-US" altLang="ko-KR" dirty="0" smtClean="0"/>
              <a:t>analyzer, </a:t>
            </a:r>
            <a:r>
              <a:rPr lang="en-US" altLang="ko-KR" dirty="0" err="1" smtClean="0"/>
              <a:t>tokenizer</a:t>
            </a:r>
            <a:r>
              <a:rPr lang="en-US" altLang="ko-KR" dirty="0" smtClean="0"/>
              <a:t>, filter, </a:t>
            </a:r>
            <a:r>
              <a:rPr lang="en-US" altLang="ko-KR" dirty="0" err="1" smtClean="0"/>
              <a:t>char_filter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등을 </a:t>
            </a:r>
            <a:r>
              <a:rPr lang="ko-KR" altLang="en-US" dirty="0" err="1" smtClean="0"/>
              <a:t>세팅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043608" y="2708920"/>
            <a:ext cx="5904656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 b="1" dirty="0"/>
          </a:p>
          <a:p>
            <a:r>
              <a:rPr lang="en-US" altLang="ko-KR" sz="900" b="1" dirty="0" smtClean="0"/>
              <a:t>                “filter”  : { </a:t>
            </a:r>
          </a:p>
          <a:p>
            <a:r>
              <a:rPr lang="en-US" altLang="ko-KR" sz="900" b="1" dirty="0" smtClean="0"/>
              <a:t>                       “myCustomFilter1”  : {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                      “type” : “lowercase”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              },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             </a:t>
            </a:r>
            <a:r>
              <a:rPr lang="en-US" altLang="ko-KR" sz="900" b="1" dirty="0"/>
              <a:t>“</a:t>
            </a:r>
            <a:r>
              <a:rPr lang="en-US" altLang="ko-KR" sz="900" b="1" dirty="0" smtClean="0"/>
              <a:t>myCustomFilter2”  </a:t>
            </a:r>
            <a:r>
              <a:rPr lang="en-US" altLang="ko-KR" sz="900" b="1" dirty="0"/>
              <a:t>: { </a:t>
            </a:r>
          </a:p>
          <a:p>
            <a:r>
              <a:rPr lang="en-US" altLang="ko-KR" sz="900" b="1" dirty="0"/>
              <a:t>                                “type” : </a:t>
            </a:r>
            <a:r>
              <a:rPr lang="en-US" altLang="ko-KR" sz="900" b="1" dirty="0" smtClean="0"/>
              <a:t>“</a:t>
            </a:r>
            <a:r>
              <a:rPr lang="en-US" altLang="ko-KR" sz="900" b="1" dirty="0" err="1" smtClean="0"/>
              <a:t>kstem</a:t>
            </a:r>
            <a:r>
              <a:rPr lang="en-US" altLang="ko-KR" sz="900" b="1" dirty="0" smtClean="0"/>
              <a:t>”</a:t>
            </a:r>
            <a:endParaRPr lang="en-US" altLang="ko-KR" sz="900" b="1" dirty="0"/>
          </a:p>
          <a:p>
            <a:r>
              <a:rPr lang="en-US" altLang="ko-KR" sz="900" b="1" dirty="0"/>
              <a:t>                        </a:t>
            </a:r>
            <a:r>
              <a:rPr lang="en-US" altLang="ko-KR" sz="900" b="1" dirty="0" smtClean="0"/>
              <a:t>}</a:t>
            </a:r>
            <a:endParaRPr lang="en-US" altLang="ko-KR" sz="900" b="1" dirty="0"/>
          </a:p>
          <a:p>
            <a:r>
              <a:rPr lang="en-US" altLang="ko-KR" sz="900" b="1" dirty="0" smtClean="0"/>
              <a:t>                },</a:t>
            </a:r>
          </a:p>
          <a:p>
            <a:endParaRPr lang="en-US" altLang="ko-KR" sz="900" b="1" dirty="0"/>
          </a:p>
          <a:p>
            <a:r>
              <a:rPr lang="en-US" altLang="ko-KR" sz="900" b="1" dirty="0" smtClean="0"/>
              <a:t>                “</a:t>
            </a:r>
            <a:r>
              <a:rPr lang="en-US" altLang="ko-KR" sz="900" b="1" dirty="0" err="1" smtClean="0"/>
              <a:t>cahr_filter</a:t>
            </a:r>
            <a:r>
              <a:rPr lang="en-US" altLang="ko-KR" sz="900" b="1" dirty="0" smtClean="0"/>
              <a:t>”  : {  </a:t>
            </a:r>
          </a:p>
          <a:p>
            <a:r>
              <a:rPr lang="en-US" altLang="ko-KR" sz="900" b="1" dirty="0" smtClean="0"/>
              <a:t>                        “</a:t>
            </a:r>
            <a:r>
              <a:rPr lang="en-US" altLang="ko-KR" sz="900" b="1" dirty="0" err="1" smtClean="0"/>
              <a:t>myCustomCharFilter</a:t>
            </a:r>
            <a:r>
              <a:rPr lang="en-US" altLang="ko-KR" sz="900" b="1" dirty="0" smtClean="0"/>
              <a:t>” : { </a:t>
            </a:r>
          </a:p>
          <a:p>
            <a:r>
              <a:rPr lang="en-US" altLang="ko-KR" sz="900" b="1" dirty="0" smtClean="0"/>
              <a:t>                                 “type” : “mapping”,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                      “</a:t>
            </a:r>
            <a:r>
              <a:rPr lang="en-US" altLang="ko-KR" sz="900" b="1" dirty="0" err="1" smtClean="0"/>
              <a:t>mappeings</a:t>
            </a:r>
            <a:r>
              <a:rPr lang="en-US" altLang="ko-KR" sz="900" b="1" dirty="0" smtClean="0"/>
              <a:t>”  : [“</a:t>
            </a:r>
            <a:r>
              <a:rPr lang="en-US" altLang="ko-KR" sz="900" b="1" dirty="0" err="1" smtClean="0"/>
              <a:t>ph</a:t>
            </a:r>
            <a:r>
              <a:rPr lang="en-US" altLang="ko-KR" sz="900" b="1" dirty="0" smtClean="0"/>
              <a:t>=&gt;f”, “u=&gt;you”]</a:t>
            </a:r>
            <a:endParaRPr lang="en-US" altLang="ko-KR" sz="900" b="1" dirty="0"/>
          </a:p>
          <a:p>
            <a:r>
              <a:rPr lang="en-US" altLang="ko-KR" sz="900" b="1" dirty="0" smtClean="0"/>
              <a:t>                         }</a:t>
            </a:r>
            <a:endParaRPr lang="en-US" altLang="ko-KR" sz="900" b="1" dirty="0"/>
          </a:p>
          <a:p>
            <a:r>
              <a:rPr lang="en-US" altLang="ko-KR" sz="900" b="1" dirty="0" smtClean="0"/>
              <a:t>                }</a:t>
            </a:r>
          </a:p>
          <a:p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}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},</a:t>
            </a:r>
          </a:p>
          <a:p>
            <a:endParaRPr lang="en-US" altLang="ko-KR" sz="900" b="1" dirty="0"/>
          </a:p>
          <a:p>
            <a:r>
              <a:rPr lang="en-US" altLang="ko-KR" sz="900" b="1" dirty="0" smtClean="0"/>
              <a:t>  “</a:t>
            </a:r>
            <a:r>
              <a:rPr lang="en-US" altLang="ko-KR" sz="900" b="1" dirty="0" err="1" smtClean="0"/>
              <a:t>mappins</a:t>
            </a:r>
            <a:r>
              <a:rPr lang="en-US" altLang="ko-KR" sz="900" b="1" dirty="0" smtClean="0"/>
              <a:t>”  : {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….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}</a:t>
            </a:r>
            <a:endParaRPr lang="en-US" altLang="ko-KR" sz="900" b="1" dirty="0"/>
          </a:p>
          <a:p>
            <a:r>
              <a:rPr lang="en-US" altLang="ko-KR" sz="900" b="1" dirty="0" smtClean="0"/>
              <a:t>}</a:t>
            </a:r>
            <a:endParaRPr lang="en-US" altLang="ko-KR" sz="900" b="1" dirty="0"/>
          </a:p>
        </p:txBody>
      </p:sp>
    </p:spTree>
    <p:extLst>
      <p:ext uri="{BB962C8B-B14F-4D97-AF65-F5344CB8AC3E}">
        <p14:creationId xmlns:p14="http://schemas.microsoft.com/office/powerpoint/2010/main" val="141138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synonym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80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filter </a:t>
            </a:r>
            <a:r>
              <a:rPr lang="ko-KR" altLang="en-US" dirty="0" err="1" smtClean="0"/>
              <a:t>세</a:t>
            </a:r>
            <a:r>
              <a:rPr lang="ko-KR" altLang="en-US" dirty="0" err="1"/>
              <a:t>팅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사용자 정의 필터를 </a:t>
            </a:r>
            <a:r>
              <a:rPr lang="en-US" altLang="ko-KR" dirty="0" smtClean="0"/>
              <a:t>synonym </a:t>
            </a:r>
            <a:r>
              <a:rPr lang="ko-KR" altLang="en-US" dirty="0" smtClean="0"/>
              <a:t>필터로 정의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92896"/>
            <a:ext cx="498157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835696" y="4005064"/>
            <a:ext cx="2664296" cy="7200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228184" y="2887127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Analyzer</a:t>
            </a:r>
            <a:r>
              <a:rPr lang="ko-KR" altLang="en-US" sz="1400" dirty="0" smtClean="0"/>
              <a:t>를 사용자 정의로 지정하기</a:t>
            </a:r>
            <a:endParaRPr lang="en-US" altLang="ko-KR" sz="1400" dirty="0" smtClean="0"/>
          </a:p>
          <a:p>
            <a:r>
              <a:rPr lang="en-US" altLang="ko-KR" sz="1400" dirty="0" smtClean="0"/>
              <a:t>“type”: “custom”</a:t>
            </a:r>
            <a:r>
              <a:rPr lang="ko-KR" altLang="en-US" sz="1400" dirty="0" smtClean="0"/>
              <a:t>으로 정의</a:t>
            </a:r>
            <a:endParaRPr lang="ko-KR" altLang="en-US" sz="1400" dirty="0"/>
          </a:p>
        </p:txBody>
      </p:sp>
      <p:cxnSp>
        <p:nvCxnSpPr>
          <p:cNvPr id="6" name="직선 화살표 연결선 5"/>
          <p:cNvCxnSpPr>
            <a:stCxn id="3" idx="3"/>
            <a:endCxn id="4" idx="1"/>
          </p:cNvCxnSpPr>
          <p:nvPr/>
        </p:nvCxnSpPr>
        <p:spPr>
          <a:xfrm flipV="1">
            <a:off x="4499992" y="3364181"/>
            <a:ext cx="1728192" cy="10009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835696" y="4872583"/>
            <a:ext cx="2664296" cy="7200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228184" y="4872583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Token filter</a:t>
            </a:r>
            <a:r>
              <a:rPr lang="ko-KR" altLang="en-US" sz="1400" dirty="0" smtClean="0"/>
              <a:t>를 사용자 정의 </a:t>
            </a:r>
            <a:r>
              <a:rPr lang="en-US" altLang="ko-KR" sz="1400" dirty="0" smtClean="0"/>
              <a:t>“my-synonym-filter”</a:t>
            </a:r>
            <a:r>
              <a:rPr lang="ko-KR" altLang="en-US" sz="1400" dirty="0" smtClean="0"/>
              <a:t>로 지정하고 </a:t>
            </a:r>
            <a:r>
              <a:rPr lang="en-US" altLang="ko-KR" sz="1400" dirty="0" smtClean="0"/>
              <a:t>synonyms</a:t>
            </a:r>
            <a:r>
              <a:rPr lang="ko-KR" altLang="en-US" sz="1400" dirty="0" smtClean="0"/>
              <a:t>내에 변경될 값을 정의</a:t>
            </a:r>
            <a:endParaRPr lang="en-US" altLang="ko-KR" sz="1400" dirty="0" smtClean="0"/>
          </a:p>
        </p:txBody>
      </p:sp>
      <p:cxnSp>
        <p:nvCxnSpPr>
          <p:cNvPr id="9" name="직선 화살표 연결선 8"/>
          <p:cNvCxnSpPr>
            <a:stCxn id="12" idx="3"/>
            <a:endCxn id="13" idx="1"/>
          </p:cNvCxnSpPr>
          <p:nvPr/>
        </p:nvCxnSpPr>
        <p:spPr>
          <a:xfrm>
            <a:off x="4499992" y="5232623"/>
            <a:ext cx="1728192" cy="1170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51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</a:t>
            </a:r>
            <a:r>
              <a:rPr lang="ko-KR" altLang="en-US" dirty="0" smtClean="0"/>
              <a:t>에 대한 분석 정의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automobile=&gt;car</a:t>
            </a:r>
            <a:r>
              <a:rPr lang="ko-KR" altLang="en-US" dirty="0" smtClean="0"/>
              <a:t>로 변환해서 분석됨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60"/>
            <a:ext cx="43053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140968"/>
            <a:ext cx="2609850" cy="325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915816" y="4725144"/>
            <a:ext cx="864096" cy="243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84168" y="5381600"/>
            <a:ext cx="1584176" cy="711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3" idx="3"/>
          </p:cNvCxnSpPr>
          <p:nvPr/>
        </p:nvCxnSpPr>
        <p:spPr>
          <a:xfrm>
            <a:off x="3779912" y="4846954"/>
            <a:ext cx="2304256" cy="8460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79912" y="566124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단어가 변경됨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619672" y="4481525"/>
            <a:ext cx="1584176" cy="243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35896" y="2636912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사용자 정의 </a:t>
            </a:r>
            <a:r>
              <a:rPr lang="en-US" altLang="ko-KR" sz="1400" dirty="0" smtClean="0"/>
              <a:t>analyzer</a:t>
            </a:r>
            <a:r>
              <a:rPr lang="ko-KR" altLang="en-US" sz="1400" dirty="0" smtClean="0"/>
              <a:t>로 호출 처리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411760" y="2790800"/>
            <a:ext cx="1224136" cy="16907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69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smtClean="0"/>
              <a:t>character</a:t>
            </a:r>
            <a:br>
              <a:rPr lang="en-US" altLang="ko-KR" sz="9600" dirty="0" smtClean="0"/>
            </a:br>
            <a:r>
              <a:rPr lang="en-US" altLang="ko-KR" sz="9600" dirty="0" smtClean="0"/>
              <a:t>filter</a:t>
            </a:r>
            <a:br>
              <a:rPr lang="en-US" altLang="ko-KR" sz="9600" dirty="0" smtClean="0"/>
            </a:b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4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 smtClean="0"/>
              <a:t>html_strip</a:t>
            </a:r>
            <a:r>
              <a:rPr lang="en-US" altLang="ko-KR" dirty="0" smtClean="0"/>
              <a:t> filter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33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문자를 분석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queryDSL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"this is a &lt;b&gt;test&lt;/b</a:t>
            </a:r>
            <a:r>
              <a:rPr lang="en-US" altLang="ko-KR" dirty="0" smtClean="0"/>
              <a:t>&gt;＂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Keyword</a:t>
            </a:r>
            <a:r>
              <a:rPr lang="ko-KR" altLang="en-US" dirty="0" smtClean="0"/>
              <a:t>를 사용해서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을 제거 처리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3212976"/>
            <a:ext cx="3888432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332038"/>
            <a:ext cx="34766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21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mapping filter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63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문자를 분석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ph</a:t>
            </a:r>
            <a:r>
              <a:rPr lang="en-US" altLang="ko-KR" dirty="0" smtClean="0"/>
              <a:t> =&gt;, </a:t>
            </a:r>
            <a:r>
              <a:rPr lang="en-US" altLang="ko-KR" dirty="0" err="1" smtClean="0"/>
              <a:t>qu</a:t>
            </a:r>
            <a:r>
              <a:rPr lang="en-US" altLang="ko-KR" dirty="0" smtClean="0"/>
              <a:t>=&gt;k</a:t>
            </a:r>
            <a:r>
              <a:rPr lang="ko-KR" altLang="en-US" dirty="0" smtClean="0"/>
              <a:t>로 변환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259632" y="3068960"/>
            <a:ext cx="4464496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"index" : {</a:t>
            </a:r>
          </a:p>
          <a:p>
            <a:r>
              <a:rPr lang="en-US" altLang="ko-KR" sz="1000" dirty="0"/>
              <a:t>        "analysis" : {</a:t>
            </a:r>
          </a:p>
          <a:p>
            <a:r>
              <a:rPr lang="en-US" altLang="ko-KR" sz="1000" dirty="0"/>
              <a:t>            "</a:t>
            </a:r>
            <a:r>
              <a:rPr lang="en-US" altLang="ko-KR" sz="1000" dirty="0" err="1"/>
              <a:t>char_filter</a:t>
            </a:r>
            <a:r>
              <a:rPr lang="en-US" altLang="ko-KR" sz="1000" dirty="0"/>
              <a:t>" : {</a:t>
            </a:r>
          </a:p>
          <a:p>
            <a:r>
              <a:rPr lang="en-US" altLang="ko-KR" sz="1000" dirty="0"/>
              <a:t>                "</a:t>
            </a:r>
            <a:r>
              <a:rPr lang="en-US" altLang="ko-KR" sz="1000" dirty="0" err="1"/>
              <a:t>my_mapping</a:t>
            </a:r>
            <a:r>
              <a:rPr lang="en-US" altLang="ko-KR" sz="1000" dirty="0"/>
              <a:t>" : {</a:t>
            </a:r>
          </a:p>
          <a:p>
            <a:r>
              <a:rPr lang="en-US" altLang="ko-KR" sz="1000" dirty="0"/>
              <a:t>                    "type" : "mapping",</a:t>
            </a:r>
          </a:p>
          <a:p>
            <a:r>
              <a:rPr lang="en-US" altLang="ko-KR" sz="1000" dirty="0"/>
              <a:t>                    "mappings" : [</a:t>
            </a:r>
          </a:p>
          <a:p>
            <a:r>
              <a:rPr lang="en-US" altLang="ko-KR" sz="1000" dirty="0"/>
              <a:t>                      "</a:t>
            </a:r>
            <a:r>
              <a:rPr lang="en-US" altLang="ko-KR" sz="1000" dirty="0" err="1"/>
              <a:t>ph</a:t>
            </a:r>
            <a:r>
              <a:rPr lang="en-US" altLang="ko-KR" sz="1000" dirty="0"/>
              <a:t> =&gt; f",</a:t>
            </a:r>
          </a:p>
          <a:p>
            <a:r>
              <a:rPr lang="en-US" altLang="ko-KR" sz="1000" dirty="0"/>
              <a:t>                      "</a:t>
            </a:r>
            <a:r>
              <a:rPr lang="en-US" altLang="ko-KR" sz="1000" dirty="0" err="1"/>
              <a:t>qu</a:t>
            </a:r>
            <a:r>
              <a:rPr lang="en-US" altLang="ko-KR" sz="1000" dirty="0"/>
              <a:t> =&gt; k"</a:t>
            </a:r>
          </a:p>
          <a:p>
            <a:r>
              <a:rPr lang="en-US" altLang="ko-KR" sz="1000" dirty="0"/>
              <a:t>                    ]</a:t>
            </a:r>
          </a:p>
          <a:p>
            <a:r>
              <a:rPr lang="en-US" altLang="ko-KR" sz="1000" dirty="0"/>
              <a:t>                }</a:t>
            </a:r>
          </a:p>
          <a:p>
            <a:r>
              <a:rPr lang="en-US" altLang="ko-KR" sz="1000" dirty="0"/>
              <a:t>            },</a:t>
            </a:r>
          </a:p>
          <a:p>
            <a:r>
              <a:rPr lang="en-US" altLang="ko-KR" sz="1000" dirty="0"/>
              <a:t>            "analyzer" : {</a:t>
            </a:r>
          </a:p>
          <a:p>
            <a:r>
              <a:rPr lang="en-US" altLang="ko-KR" sz="1000" dirty="0"/>
              <a:t>                "</a:t>
            </a:r>
            <a:r>
              <a:rPr lang="en-US" altLang="ko-KR" sz="1000" dirty="0" err="1"/>
              <a:t>custom_with_char_filter</a:t>
            </a:r>
            <a:r>
              <a:rPr lang="en-US" altLang="ko-KR" sz="1000" dirty="0"/>
              <a:t>" : {</a:t>
            </a:r>
          </a:p>
          <a:p>
            <a:r>
              <a:rPr lang="en-US" altLang="ko-KR" sz="1000" dirty="0"/>
              <a:t>                    "</a:t>
            </a:r>
            <a:r>
              <a:rPr lang="en-US" altLang="ko-KR" sz="1000" dirty="0" err="1"/>
              <a:t>tokenizer</a:t>
            </a:r>
            <a:r>
              <a:rPr lang="en-US" altLang="ko-KR" sz="1000" dirty="0"/>
              <a:t>" : "standard",</a:t>
            </a:r>
          </a:p>
          <a:p>
            <a:r>
              <a:rPr lang="en-US" altLang="ko-KR" sz="1000" dirty="0"/>
              <a:t>                    "</a:t>
            </a:r>
            <a:r>
              <a:rPr lang="en-US" altLang="ko-KR" sz="1000" dirty="0" err="1"/>
              <a:t>char_filter</a:t>
            </a:r>
            <a:r>
              <a:rPr lang="en-US" altLang="ko-KR" sz="1000" dirty="0"/>
              <a:t>" : ["</a:t>
            </a:r>
            <a:r>
              <a:rPr lang="en-US" altLang="ko-KR" sz="1000" dirty="0" err="1"/>
              <a:t>my_mapping</a:t>
            </a:r>
            <a:r>
              <a:rPr lang="en-US" altLang="ko-KR" sz="1000" dirty="0"/>
              <a:t>"]</a:t>
            </a:r>
          </a:p>
          <a:p>
            <a:r>
              <a:rPr lang="en-US" altLang="ko-KR" sz="1000" dirty="0"/>
              <a:t>                }</a:t>
            </a:r>
          </a:p>
          <a:p>
            <a:r>
              <a:rPr lang="en-US" altLang="ko-KR" sz="1000" dirty="0"/>
              <a:t>            }</a:t>
            </a:r>
          </a:p>
          <a:p>
            <a:r>
              <a:rPr lang="en-US" altLang="ko-KR" sz="1000" dirty="0"/>
              <a:t>        }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1362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mapping filter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53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문자를 분석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Pattern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정규표현식을</a:t>
            </a:r>
            <a:r>
              <a:rPr lang="ko-KR" altLang="en-US" dirty="0" smtClean="0"/>
              <a:t> 표시하고 </a:t>
            </a:r>
            <a:r>
              <a:rPr lang="en-US" altLang="ko-KR" dirty="0" smtClean="0"/>
              <a:t>replacement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대체값을</a:t>
            </a:r>
            <a:r>
              <a:rPr lang="ko-KR" altLang="en-US" dirty="0" smtClean="0"/>
              <a:t> 정의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259632" y="3068960"/>
            <a:ext cx="4464496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"index" : {</a:t>
            </a:r>
          </a:p>
          <a:p>
            <a:r>
              <a:rPr lang="en-US" altLang="ko-KR" sz="1000" dirty="0"/>
              <a:t>        "analysis" : {</a:t>
            </a:r>
          </a:p>
          <a:p>
            <a:r>
              <a:rPr lang="en-US" altLang="ko-KR" sz="1000" dirty="0"/>
              <a:t>            "</a:t>
            </a:r>
            <a:r>
              <a:rPr lang="en-US" altLang="ko-KR" sz="1000" dirty="0" err="1"/>
              <a:t>char_filter</a:t>
            </a:r>
            <a:r>
              <a:rPr lang="en-US" altLang="ko-KR" sz="1000" dirty="0"/>
              <a:t>" : {</a:t>
            </a:r>
          </a:p>
          <a:p>
            <a:r>
              <a:rPr lang="en-US" altLang="ko-KR" sz="1000" dirty="0"/>
              <a:t>                "</a:t>
            </a:r>
            <a:r>
              <a:rPr lang="en-US" altLang="ko-KR" sz="1000" dirty="0" err="1"/>
              <a:t>my_pattern</a:t>
            </a:r>
            <a:r>
              <a:rPr lang="en-US" altLang="ko-KR" sz="1000" dirty="0"/>
              <a:t>":{</a:t>
            </a:r>
          </a:p>
          <a:p>
            <a:r>
              <a:rPr lang="en-US" altLang="ko-KR" sz="1000" dirty="0"/>
              <a:t>                    "type":"</a:t>
            </a:r>
            <a:r>
              <a:rPr lang="en-US" altLang="ko-KR" sz="1000" dirty="0" err="1"/>
              <a:t>pattern_replace</a:t>
            </a:r>
            <a:r>
              <a:rPr lang="en-US" altLang="ko-KR" sz="1000" dirty="0"/>
              <a:t>",</a:t>
            </a:r>
          </a:p>
          <a:p>
            <a:r>
              <a:rPr lang="en-US" altLang="ko-KR" sz="1000" dirty="0"/>
              <a:t>                    "</a:t>
            </a:r>
            <a:r>
              <a:rPr lang="en-US" altLang="ko-KR" sz="1000" dirty="0" err="1"/>
              <a:t>pattern":"sample</a:t>
            </a:r>
            <a:r>
              <a:rPr lang="en-US" altLang="ko-KR" sz="1000" dirty="0"/>
              <a:t>(.*)",</a:t>
            </a:r>
          </a:p>
          <a:p>
            <a:r>
              <a:rPr lang="en-US" altLang="ko-KR" sz="1000" dirty="0"/>
              <a:t>                    "replacement":"</a:t>
            </a:r>
            <a:r>
              <a:rPr lang="en-US" altLang="ko-KR" sz="1000" dirty="0" err="1"/>
              <a:t>replacedSample</a:t>
            </a:r>
            <a:r>
              <a:rPr lang="en-US" altLang="ko-KR" sz="1000" dirty="0"/>
              <a:t> $1"</a:t>
            </a:r>
          </a:p>
          <a:p>
            <a:r>
              <a:rPr lang="en-US" altLang="ko-KR" sz="1000" dirty="0"/>
              <a:t>                }</a:t>
            </a:r>
          </a:p>
          <a:p>
            <a:r>
              <a:rPr lang="en-US" altLang="ko-KR" sz="1000" dirty="0"/>
              <a:t>            },</a:t>
            </a:r>
          </a:p>
          <a:p>
            <a:r>
              <a:rPr lang="en-US" altLang="ko-KR" sz="1000" dirty="0"/>
              <a:t>            "analyzer" : {</a:t>
            </a:r>
          </a:p>
          <a:p>
            <a:r>
              <a:rPr lang="en-US" altLang="ko-KR" sz="1000" dirty="0"/>
              <a:t>                "</a:t>
            </a:r>
            <a:r>
              <a:rPr lang="en-US" altLang="ko-KR" sz="1000" dirty="0" err="1"/>
              <a:t>custom_with_char_filter</a:t>
            </a:r>
            <a:r>
              <a:rPr lang="en-US" altLang="ko-KR" sz="1000" dirty="0"/>
              <a:t>" : {</a:t>
            </a:r>
          </a:p>
          <a:p>
            <a:r>
              <a:rPr lang="en-US" altLang="ko-KR" sz="1000" dirty="0"/>
              <a:t>                    "</a:t>
            </a:r>
            <a:r>
              <a:rPr lang="en-US" altLang="ko-KR" sz="1000" dirty="0" err="1"/>
              <a:t>tokenizer</a:t>
            </a:r>
            <a:r>
              <a:rPr lang="en-US" altLang="ko-KR" sz="1000" dirty="0"/>
              <a:t>" : "standard",</a:t>
            </a:r>
          </a:p>
          <a:p>
            <a:r>
              <a:rPr lang="en-US" altLang="ko-KR" sz="1000" dirty="0"/>
              <a:t>                    "</a:t>
            </a:r>
            <a:r>
              <a:rPr lang="en-US" altLang="ko-KR" sz="1000" dirty="0" err="1"/>
              <a:t>char_filter</a:t>
            </a:r>
            <a:r>
              <a:rPr lang="en-US" altLang="ko-KR" sz="1000" dirty="0"/>
              <a:t>" : ["</a:t>
            </a:r>
            <a:r>
              <a:rPr lang="en-US" altLang="ko-KR" sz="1000" dirty="0" err="1"/>
              <a:t>my_pattern</a:t>
            </a:r>
            <a:r>
              <a:rPr lang="en-US" altLang="ko-KR" sz="1000" dirty="0"/>
              <a:t>"]</a:t>
            </a:r>
          </a:p>
          <a:p>
            <a:r>
              <a:rPr lang="en-US" altLang="ko-KR" sz="1000" dirty="0"/>
              <a:t>                }</a:t>
            </a:r>
          </a:p>
          <a:p>
            <a:r>
              <a:rPr lang="en-US" altLang="ko-KR" sz="1000" dirty="0"/>
              <a:t>            }</a:t>
            </a:r>
          </a:p>
          <a:p>
            <a:r>
              <a:rPr lang="en-US" altLang="ko-KR" sz="1000" dirty="0"/>
              <a:t>        }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7166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setting :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Custom analysis</a:t>
            </a:r>
            <a:r>
              <a:rPr lang="ko-KR" altLang="en-US" dirty="0" smtClean="0"/>
              <a:t>를 위해 </a:t>
            </a:r>
            <a:r>
              <a:rPr lang="en-US" altLang="ko-KR" dirty="0" smtClean="0"/>
              <a:t>analyzer, </a:t>
            </a:r>
            <a:r>
              <a:rPr lang="en-US" altLang="ko-KR" dirty="0" err="1" smtClean="0"/>
              <a:t>tokenizer</a:t>
            </a:r>
            <a:r>
              <a:rPr lang="en-US" altLang="ko-KR" dirty="0" smtClean="0"/>
              <a:t>, filter, </a:t>
            </a:r>
            <a:r>
              <a:rPr lang="en-US" altLang="ko-KR" dirty="0" err="1" smtClean="0"/>
              <a:t>char_filter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등을 </a:t>
            </a:r>
            <a:r>
              <a:rPr lang="ko-KR" altLang="en-US" dirty="0" err="1" smtClean="0"/>
              <a:t>세팅한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예시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043608" y="2708920"/>
            <a:ext cx="5904656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/>
              <a:t>index :</a:t>
            </a:r>
          </a:p>
          <a:p>
            <a:r>
              <a:rPr lang="en-US" altLang="ko-KR" sz="900" b="1" dirty="0"/>
              <a:t>    analysis :</a:t>
            </a:r>
          </a:p>
          <a:p>
            <a:r>
              <a:rPr lang="en-US" altLang="ko-KR" sz="900" b="1" dirty="0"/>
              <a:t>        analyzer :</a:t>
            </a:r>
          </a:p>
          <a:p>
            <a:r>
              <a:rPr lang="en-US" altLang="ko-KR" sz="900" b="1" dirty="0"/>
              <a:t>            myAnalyzer2 :</a:t>
            </a:r>
          </a:p>
          <a:p>
            <a:r>
              <a:rPr lang="en-US" altLang="ko-KR" sz="900" b="1" dirty="0"/>
              <a:t>                type : custom</a:t>
            </a:r>
          </a:p>
          <a:p>
            <a:r>
              <a:rPr lang="en-US" altLang="ko-KR" sz="900" b="1" dirty="0"/>
              <a:t>                </a:t>
            </a:r>
            <a:r>
              <a:rPr lang="en-US" altLang="ko-KR" sz="900" b="1" dirty="0" err="1"/>
              <a:t>tokenizer</a:t>
            </a:r>
            <a:r>
              <a:rPr lang="en-US" altLang="ko-KR" sz="900" b="1" dirty="0"/>
              <a:t> : myTokenizer1</a:t>
            </a:r>
          </a:p>
          <a:p>
            <a:r>
              <a:rPr lang="en-US" altLang="ko-KR" sz="900" b="1" dirty="0"/>
              <a:t>                filter : [myTokenFilter1, </a:t>
            </a:r>
            <a:r>
              <a:rPr lang="en-US" altLang="ko-KR" sz="900" b="1" dirty="0" err="1"/>
              <a:t>myGreekLowerCaseFilter</a:t>
            </a:r>
            <a:r>
              <a:rPr lang="en-US" altLang="ko-KR" sz="900" b="1" dirty="0"/>
              <a:t>]</a:t>
            </a:r>
          </a:p>
          <a:p>
            <a:r>
              <a:rPr lang="en-US" altLang="ko-KR" sz="900" b="1" dirty="0"/>
              <a:t>                </a:t>
            </a:r>
            <a:r>
              <a:rPr lang="en-US" altLang="ko-KR" sz="900" b="1" dirty="0" err="1"/>
              <a:t>char_filter</a:t>
            </a:r>
            <a:r>
              <a:rPr lang="en-US" altLang="ko-KR" sz="900" b="1" dirty="0"/>
              <a:t> : [</a:t>
            </a:r>
            <a:r>
              <a:rPr lang="en-US" altLang="ko-KR" sz="900" b="1" dirty="0" err="1"/>
              <a:t>my_html</a:t>
            </a:r>
            <a:r>
              <a:rPr lang="en-US" altLang="ko-KR" sz="900" b="1" dirty="0"/>
              <a:t>]</a:t>
            </a:r>
          </a:p>
          <a:p>
            <a:r>
              <a:rPr lang="en-US" altLang="ko-KR" sz="900" b="1" dirty="0"/>
              <a:t>        </a:t>
            </a:r>
            <a:r>
              <a:rPr lang="en-US" altLang="ko-KR" sz="900" b="1" dirty="0" err="1"/>
              <a:t>tokenizer</a:t>
            </a:r>
            <a:r>
              <a:rPr lang="en-US" altLang="ko-KR" sz="900" b="1" dirty="0"/>
              <a:t> :</a:t>
            </a:r>
          </a:p>
          <a:p>
            <a:r>
              <a:rPr lang="en-US" altLang="ko-KR" sz="900" b="1" dirty="0"/>
              <a:t>            myTokenizer1 :</a:t>
            </a:r>
          </a:p>
          <a:p>
            <a:r>
              <a:rPr lang="en-US" altLang="ko-KR" sz="900" b="1" dirty="0"/>
              <a:t>                type : standard</a:t>
            </a:r>
          </a:p>
          <a:p>
            <a:r>
              <a:rPr lang="en-US" altLang="ko-KR" sz="900" b="1" dirty="0"/>
              <a:t>                </a:t>
            </a:r>
            <a:r>
              <a:rPr lang="en-US" altLang="ko-KR" sz="900" b="1" dirty="0" err="1"/>
              <a:t>max_token_length</a:t>
            </a:r>
            <a:r>
              <a:rPr lang="en-US" altLang="ko-KR" sz="900" b="1" dirty="0"/>
              <a:t> : 900</a:t>
            </a:r>
          </a:p>
          <a:p>
            <a:r>
              <a:rPr lang="en-US" altLang="ko-KR" sz="900" b="1" dirty="0"/>
              <a:t>        filter :</a:t>
            </a:r>
          </a:p>
          <a:p>
            <a:r>
              <a:rPr lang="en-US" altLang="ko-KR" sz="900" b="1" dirty="0"/>
              <a:t>            myTokenFilter1 :</a:t>
            </a:r>
          </a:p>
          <a:p>
            <a:r>
              <a:rPr lang="en-US" altLang="ko-KR" sz="900" b="1" dirty="0"/>
              <a:t>                type : stop</a:t>
            </a:r>
          </a:p>
          <a:p>
            <a:r>
              <a:rPr lang="en-US" altLang="ko-KR" sz="900" b="1" dirty="0"/>
              <a:t>                </a:t>
            </a:r>
            <a:r>
              <a:rPr lang="en-US" altLang="ko-KR" sz="900" b="1" dirty="0" err="1"/>
              <a:t>stopwords</a:t>
            </a:r>
            <a:r>
              <a:rPr lang="en-US" altLang="ko-KR" sz="900" b="1" dirty="0"/>
              <a:t> : [stop1, stop2, stop3, stop4]</a:t>
            </a:r>
          </a:p>
          <a:p>
            <a:r>
              <a:rPr lang="en-US" altLang="ko-KR" sz="900" b="1" dirty="0"/>
              <a:t>            </a:t>
            </a:r>
            <a:r>
              <a:rPr lang="en-US" altLang="ko-KR" sz="900" b="1" dirty="0" err="1"/>
              <a:t>myGreekLowerCaseFilter</a:t>
            </a:r>
            <a:r>
              <a:rPr lang="en-US" altLang="ko-KR" sz="900" b="1" dirty="0"/>
              <a:t> :</a:t>
            </a:r>
          </a:p>
          <a:p>
            <a:r>
              <a:rPr lang="en-US" altLang="ko-KR" sz="900" b="1" dirty="0"/>
              <a:t>                type : lowercase</a:t>
            </a:r>
          </a:p>
          <a:p>
            <a:r>
              <a:rPr lang="en-US" altLang="ko-KR" sz="900" b="1" dirty="0"/>
              <a:t>                language : </a:t>
            </a:r>
            <a:r>
              <a:rPr lang="en-US" altLang="ko-KR" sz="900" b="1" dirty="0" err="1"/>
              <a:t>greek</a:t>
            </a:r>
            <a:endParaRPr lang="en-US" altLang="ko-KR" sz="900" b="1" dirty="0"/>
          </a:p>
          <a:p>
            <a:r>
              <a:rPr lang="en-US" altLang="ko-KR" sz="900" b="1" dirty="0"/>
              <a:t>        </a:t>
            </a:r>
            <a:r>
              <a:rPr lang="en-US" altLang="ko-KR" sz="900" b="1" dirty="0" err="1"/>
              <a:t>char_filter</a:t>
            </a:r>
            <a:r>
              <a:rPr lang="en-US" altLang="ko-KR" sz="900" b="1" dirty="0"/>
              <a:t> :</a:t>
            </a:r>
          </a:p>
          <a:p>
            <a:r>
              <a:rPr lang="en-US" altLang="ko-KR" sz="900" b="1" dirty="0"/>
              <a:t>              </a:t>
            </a:r>
            <a:r>
              <a:rPr lang="en-US" altLang="ko-KR" sz="900" b="1" dirty="0" err="1"/>
              <a:t>my_html</a:t>
            </a:r>
            <a:r>
              <a:rPr lang="en-US" altLang="ko-KR" sz="900" b="1" dirty="0"/>
              <a:t> :</a:t>
            </a:r>
          </a:p>
          <a:p>
            <a:r>
              <a:rPr lang="en-US" altLang="ko-KR" sz="900" b="1" dirty="0"/>
              <a:t>                type : </a:t>
            </a:r>
            <a:r>
              <a:rPr lang="en-US" altLang="ko-KR" sz="900" b="1" dirty="0" err="1"/>
              <a:t>html_strip</a:t>
            </a:r>
            <a:endParaRPr lang="en-US" altLang="ko-KR" sz="900" b="1" dirty="0"/>
          </a:p>
          <a:p>
            <a:r>
              <a:rPr lang="en-US" altLang="ko-KR" sz="900" b="1" dirty="0"/>
              <a:t>                </a:t>
            </a:r>
            <a:r>
              <a:rPr lang="en-US" altLang="ko-KR" sz="900" b="1" dirty="0" err="1"/>
              <a:t>escaped_tags</a:t>
            </a:r>
            <a:r>
              <a:rPr lang="en-US" altLang="ko-KR" sz="900" b="1" dirty="0"/>
              <a:t> : [xxx, </a:t>
            </a:r>
            <a:r>
              <a:rPr lang="en-US" altLang="ko-KR" sz="900" b="1" dirty="0" err="1"/>
              <a:t>yyy</a:t>
            </a:r>
            <a:r>
              <a:rPr lang="en-US" altLang="ko-KR" sz="900" b="1" dirty="0"/>
              <a:t>]</a:t>
            </a:r>
          </a:p>
          <a:p>
            <a:r>
              <a:rPr lang="en-US" altLang="ko-KR" sz="900" b="1" dirty="0"/>
              <a:t>                </a:t>
            </a:r>
            <a:r>
              <a:rPr lang="en-US" altLang="ko-KR" sz="900" b="1" dirty="0" err="1"/>
              <a:t>read_ahead</a:t>
            </a:r>
            <a:r>
              <a:rPr lang="en-US" altLang="ko-KR" sz="900" b="1" dirty="0"/>
              <a:t> : 1024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83462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Mapping setting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2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분석을 사용할 필드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분석은 기본적으로 </a:t>
            </a:r>
            <a:r>
              <a:rPr lang="en-US" altLang="ko-KR" dirty="0" smtClean="0"/>
              <a:t>full-text</a:t>
            </a:r>
            <a:r>
              <a:rPr lang="ko-KR" altLang="en-US" dirty="0" smtClean="0"/>
              <a:t>를 가지는 </a:t>
            </a:r>
            <a:r>
              <a:rPr lang="en-US" altLang="ko-KR" dirty="0" smtClean="0"/>
              <a:t>field</a:t>
            </a:r>
            <a:r>
              <a:rPr lang="ko-KR" altLang="en-US" dirty="0" smtClean="0"/>
              <a:t>를 기준으로 처리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043608" y="3140968"/>
            <a:ext cx="28083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 full-text </a:t>
            </a:r>
            <a:endParaRPr lang="ko-KR" altLang="en-US" sz="1200" b="1" dirty="0"/>
          </a:p>
        </p:txBody>
      </p:sp>
      <p:sp>
        <p:nvSpPr>
          <p:cNvPr id="17" name="직사각형 16"/>
          <p:cNvSpPr/>
          <p:nvPr/>
        </p:nvSpPr>
        <p:spPr>
          <a:xfrm>
            <a:off x="1043608" y="4293096"/>
            <a:ext cx="28083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 exact-value 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27984" y="3296017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analyzed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427984" y="4442628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Not analyzed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9671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mapping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Description </a:t>
            </a:r>
            <a:r>
              <a:rPr lang="ko-KR" altLang="en-US" dirty="0" smtClean="0"/>
              <a:t>속성은 </a:t>
            </a:r>
            <a:r>
              <a:rPr lang="en-US" altLang="ko-KR" dirty="0" smtClean="0"/>
              <a:t>analyzer</a:t>
            </a:r>
            <a:r>
              <a:rPr lang="ko-KR" altLang="en-US" dirty="0" smtClean="0"/>
              <a:t>를 하지만 </a:t>
            </a:r>
            <a:r>
              <a:rPr lang="en-US" altLang="ko-KR" dirty="0" smtClean="0"/>
              <a:t>name </a:t>
            </a:r>
            <a:r>
              <a:rPr lang="ko-KR" altLang="en-US" dirty="0" smtClean="0"/>
              <a:t>속성은 </a:t>
            </a:r>
            <a:r>
              <a:rPr lang="en-US" altLang="ko-KR" dirty="0" smtClean="0"/>
              <a:t>analyze</a:t>
            </a:r>
            <a:r>
              <a:rPr lang="ko-KR" altLang="en-US" dirty="0" smtClean="0"/>
              <a:t>를 하지 않음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043608" y="2708920"/>
            <a:ext cx="5904656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{ </a:t>
            </a:r>
          </a:p>
          <a:p>
            <a:r>
              <a:rPr lang="en-US" altLang="ko-KR" sz="1200" b="1" dirty="0" smtClean="0"/>
              <a:t>    “</a:t>
            </a:r>
            <a:r>
              <a:rPr lang="en-US" altLang="ko-KR" sz="1200" b="1" dirty="0" err="1" smtClean="0"/>
              <a:t>mappins</a:t>
            </a:r>
            <a:r>
              <a:rPr lang="en-US" altLang="ko-KR" sz="1200" b="1" dirty="0" smtClean="0"/>
              <a:t>”  : { </a:t>
            </a:r>
          </a:p>
          <a:p>
            <a:r>
              <a:rPr lang="en-US" altLang="ko-KR" sz="1200" b="1" dirty="0" smtClean="0"/>
              <a:t>         “documents”  : { </a:t>
            </a:r>
          </a:p>
          <a:p>
            <a:r>
              <a:rPr lang="en-US" altLang="ko-KR" sz="1200" b="1" dirty="0" smtClean="0"/>
              <a:t>                  “properties” :  {  </a:t>
            </a:r>
          </a:p>
          <a:p>
            <a:r>
              <a:rPr lang="en-US" altLang="ko-KR" sz="1200" b="1" dirty="0" smtClean="0"/>
              <a:t>                         “description”  :  { </a:t>
            </a:r>
          </a:p>
          <a:p>
            <a:r>
              <a:rPr lang="en-US" altLang="ko-KR" sz="1200" b="1" dirty="0" smtClean="0"/>
              <a:t>                                “type” : ‘string”,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                           “analyzer”  : “</a:t>
            </a:r>
            <a:r>
              <a:rPr lang="en-US" altLang="ko-KR" sz="1200" b="1" dirty="0" err="1" smtClean="0"/>
              <a:t>myCustomAnalyzer</a:t>
            </a:r>
            <a:r>
              <a:rPr lang="en-US" altLang="ko-KR" sz="1200" b="1" dirty="0" smtClean="0"/>
              <a:t>”</a:t>
            </a:r>
            <a:endParaRPr lang="en-US" altLang="ko-KR" sz="1200" b="1" dirty="0"/>
          </a:p>
          <a:p>
            <a:r>
              <a:rPr lang="en-US" altLang="ko-KR" sz="1200" b="1" dirty="0" smtClean="0"/>
              <a:t>                         },</a:t>
            </a:r>
          </a:p>
          <a:p>
            <a:endParaRPr lang="en-US" altLang="ko-KR" sz="1200" b="1" dirty="0"/>
          </a:p>
          <a:p>
            <a:r>
              <a:rPr lang="en-US" altLang="ko-KR" sz="1200" b="1" dirty="0" smtClean="0"/>
              <a:t>                         “name”  : {</a:t>
            </a:r>
          </a:p>
          <a:p>
            <a:r>
              <a:rPr lang="en-US" altLang="ko-KR" sz="1200" b="1" dirty="0" smtClean="0"/>
              <a:t>                                 “type” : “string”,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                            “index” : “ </a:t>
            </a:r>
            <a:r>
              <a:rPr lang="en-US" altLang="ko-KR" sz="1200" b="1" dirty="0" err="1" smtClean="0"/>
              <a:t>not_analyzed</a:t>
            </a:r>
            <a:r>
              <a:rPr lang="en-US" altLang="ko-KR" sz="1200" b="1" dirty="0" smtClean="0"/>
              <a:t>”</a:t>
            </a:r>
            <a:endParaRPr lang="en-US" altLang="ko-KR" sz="1200" b="1" dirty="0"/>
          </a:p>
          <a:p>
            <a:r>
              <a:rPr lang="en-US" altLang="ko-KR" sz="1200" b="1" dirty="0" smtClean="0"/>
              <a:t>                         }</a:t>
            </a:r>
            <a:endParaRPr lang="en-US" altLang="ko-KR" sz="1200" b="1" dirty="0"/>
          </a:p>
          <a:p>
            <a:r>
              <a:rPr lang="en-US" altLang="ko-KR" sz="1200" b="1" dirty="0" smtClean="0"/>
              <a:t>                   }</a:t>
            </a:r>
            <a:endParaRPr lang="en-US" altLang="ko-KR" sz="1200" b="1" dirty="0"/>
          </a:p>
          <a:p>
            <a:r>
              <a:rPr lang="en-US" altLang="ko-KR" sz="1200" b="1" dirty="0" smtClean="0"/>
              <a:t>          }</a:t>
            </a:r>
            <a:endParaRPr lang="en-US" altLang="ko-KR" sz="1200" b="1" dirty="0"/>
          </a:p>
          <a:p>
            <a:r>
              <a:rPr lang="en-US" altLang="ko-KR" sz="1200" b="1" dirty="0" smtClean="0"/>
              <a:t>    }</a:t>
            </a:r>
            <a:endParaRPr lang="en-US" altLang="ko-KR" sz="1200" b="1" dirty="0"/>
          </a:p>
          <a:p>
            <a:r>
              <a:rPr lang="en-US" altLang="ko-KR" sz="1200" b="1" dirty="0" smtClean="0"/>
              <a:t>}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100158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mapping </a:t>
            </a:r>
            <a:r>
              <a:rPr lang="ko-KR" altLang="en-US" dirty="0" smtClean="0"/>
              <a:t>예시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Name </a:t>
            </a:r>
            <a:r>
              <a:rPr lang="ko-KR" altLang="en-US" dirty="0" smtClean="0"/>
              <a:t>속성을 분석하지만 내부 필드를 만들어서 분석하지 않도록 정의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043608" y="2708920"/>
            <a:ext cx="5904656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{ </a:t>
            </a:r>
          </a:p>
          <a:p>
            <a:r>
              <a:rPr lang="en-US" altLang="ko-KR" sz="1200" b="1" dirty="0" smtClean="0"/>
              <a:t>    “</a:t>
            </a:r>
            <a:r>
              <a:rPr lang="en-US" altLang="ko-KR" sz="1200" b="1" dirty="0" err="1" smtClean="0"/>
              <a:t>mappins</a:t>
            </a:r>
            <a:r>
              <a:rPr lang="en-US" altLang="ko-KR" sz="1200" b="1" dirty="0" smtClean="0"/>
              <a:t>”  : { </a:t>
            </a:r>
          </a:p>
          <a:p>
            <a:r>
              <a:rPr lang="en-US" altLang="ko-KR" sz="1200" b="1" dirty="0" smtClean="0"/>
              <a:t>         “documents”  : { </a:t>
            </a:r>
          </a:p>
          <a:p>
            <a:r>
              <a:rPr lang="en-US" altLang="ko-KR" sz="1200" b="1" dirty="0" smtClean="0"/>
              <a:t>                  “properties” :  {  </a:t>
            </a:r>
          </a:p>
          <a:p>
            <a:r>
              <a:rPr lang="en-US" altLang="ko-KR" sz="1200" b="1" dirty="0" smtClean="0"/>
              <a:t>                         “name”  : {</a:t>
            </a:r>
          </a:p>
          <a:p>
            <a:r>
              <a:rPr lang="en-US" altLang="ko-KR" sz="1200" b="1" dirty="0" smtClean="0"/>
              <a:t>                                 “type” : “string”,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                            “analyzer” : “ standard”,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                            “fields”  : {  </a:t>
            </a:r>
          </a:p>
          <a:p>
            <a:r>
              <a:rPr lang="en-US" altLang="ko-KR" sz="1200" b="1" dirty="0" smtClean="0"/>
              <a:t>                                       “raw”  : {   </a:t>
            </a:r>
          </a:p>
          <a:p>
            <a:r>
              <a:rPr lang="en-US" altLang="ko-KR" sz="1200" b="1" dirty="0" smtClean="0"/>
              <a:t>                                                “index” : “</a:t>
            </a:r>
            <a:r>
              <a:rPr lang="en-US" altLang="ko-KR" sz="1200" b="1" dirty="0" err="1" smtClean="0"/>
              <a:t>not_analyzed</a:t>
            </a:r>
            <a:r>
              <a:rPr lang="en-US" altLang="ko-KR" sz="1200" b="1" dirty="0" smtClean="0"/>
              <a:t>”,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                                            “type”  : “string”</a:t>
            </a:r>
            <a:endParaRPr lang="en-US" altLang="ko-KR" sz="1200" b="1" dirty="0"/>
          </a:p>
          <a:p>
            <a:r>
              <a:rPr lang="en-US" altLang="ko-KR" sz="1200" b="1" dirty="0" smtClean="0"/>
              <a:t>                                        }</a:t>
            </a:r>
            <a:endParaRPr lang="en-US" altLang="ko-KR" sz="1200" b="1" dirty="0"/>
          </a:p>
          <a:p>
            <a:r>
              <a:rPr lang="en-US" altLang="ko-KR" sz="1200" b="1" dirty="0" smtClean="0"/>
              <a:t>                                 }</a:t>
            </a:r>
            <a:endParaRPr lang="en-US" altLang="ko-KR" sz="1200" b="1" dirty="0"/>
          </a:p>
          <a:p>
            <a:r>
              <a:rPr lang="en-US" altLang="ko-KR" sz="1200" b="1" dirty="0" smtClean="0"/>
              <a:t>                         }</a:t>
            </a:r>
            <a:endParaRPr lang="en-US" altLang="ko-KR" sz="1200" b="1" dirty="0"/>
          </a:p>
          <a:p>
            <a:r>
              <a:rPr lang="en-US" altLang="ko-KR" sz="1200" b="1" dirty="0" smtClean="0"/>
              <a:t>                   }</a:t>
            </a:r>
            <a:endParaRPr lang="en-US" altLang="ko-KR" sz="1200" b="1" dirty="0"/>
          </a:p>
          <a:p>
            <a:r>
              <a:rPr lang="en-US" altLang="ko-KR" sz="1200" b="1" dirty="0" smtClean="0"/>
              <a:t>          }</a:t>
            </a:r>
            <a:endParaRPr lang="en-US" altLang="ko-KR" sz="1200" b="1" dirty="0"/>
          </a:p>
          <a:p>
            <a:r>
              <a:rPr lang="en-US" altLang="ko-KR" sz="1200" b="1" dirty="0" smtClean="0"/>
              <a:t>    }</a:t>
            </a:r>
            <a:endParaRPr lang="en-US" altLang="ko-KR" sz="1200" b="1" dirty="0"/>
          </a:p>
          <a:p>
            <a:r>
              <a:rPr lang="en-US" altLang="ko-KR" sz="1200" b="1" dirty="0" smtClean="0"/>
              <a:t>}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352808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_analyze </a:t>
            </a:r>
            <a:r>
              <a:rPr lang="ko-KR" altLang="en-US" dirty="0" smtClean="0"/>
              <a:t>실행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45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토큰을  구분 하는 법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Whitespace, letter, standard</a:t>
            </a:r>
            <a:r>
              <a:rPr lang="ko-KR" altLang="en-US" dirty="0" smtClean="0"/>
              <a:t>가 토큰을 분리하는 기준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449916"/>
              </p:ext>
            </p:extLst>
          </p:nvPr>
        </p:nvGraphicFramePr>
        <p:xfrm>
          <a:off x="1259632" y="3284984"/>
          <a:ext cx="6696744" cy="2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5184576"/>
              </a:tblGrid>
              <a:tr h="666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타입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옵션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6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Whitespace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Whitespace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단위로 구별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letter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알파벳이 아닌 모든 문자 기준으로 구별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알파벳이 아닐 경우 삭제됨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standard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-,[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]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등 특정 기호를 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</a:rPr>
                        <a:t>구분자로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인식해 제외처리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89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Analyzer : </a:t>
            </a:r>
            <a:r>
              <a:rPr lang="ko-KR" altLang="en-US" dirty="0" smtClean="0"/>
              <a:t>토큰 분리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Analyzer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standard</a:t>
            </a:r>
            <a:r>
              <a:rPr lang="ko-KR" altLang="en-US" dirty="0" smtClean="0"/>
              <a:t>에 의해 </a:t>
            </a:r>
            <a:r>
              <a:rPr lang="ko-KR" altLang="en-US" dirty="0" err="1" smtClean="0"/>
              <a:t>토크나이저</a:t>
            </a:r>
            <a:r>
              <a:rPr lang="ko-KR" altLang="en-US" dirty="0" smtClean="0"/>
              <a:t> 및 토큰필터까지 전부 처리 </a:t>
            </a:r>
            <a:endParaRPr lang="en-US" altLang="ko-K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97002"/>
            <a:ext cx="3888432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852936"/>
            <a:ext cx="2581275" cy="38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807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Tokenizer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문자를 토큰 단위만 직접 처리 </a:t>
            </a:r>
            <a:endParaRPr lang="en-US" altLang="ko-KR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3284984"/>
            <a:ext cx="324036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284984"/>
            <a:ext cx="1800200" cy="306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284984"/>
            <a:ext cx="1728193" cy="306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139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 smtClean="0"/>
              <a:t>analysis</a:t>
            </a:r>
            <a:br>
              <a:rPr lang="en-US" altLang="ko-KR" sz="9600" dirty="0" smtClean="0"/>
            </a:b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75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Token filter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토큰 단위에 대한 </a:t>
            </a:r>
            <a:r>
              <a:rPr lang="en-US" altLang="ko-KR" dirty="0" smtClean="0"/>
              <a:t>lowercase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분석</a:t>
            </a:r>
            <a:endParaRPr lang="en-US" altLang="ko-KR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12976"/>
            <a:ext cx="3685208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3452700"/>
            <a:ext cx="1584175" cy="287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428999"/>
            <a:ext cx="1708280" cy="2899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27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15616" y="1412776"/>
            <a:ext cx="7723584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err="1" smtClean="0"/>
              <a:t>termvector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API</a:t>
            </a:r>
            <a:br>
              <a:rPr lang="en-US" altLang="ko-KR" sz="9600" dirty="0" smtClean="0"/>
            </a:b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12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Termvector</a:t>
            </a:r>
            <a:r>
              <a:rPr lang="en-US" altLang="ko-KR" dirty="0" smtClean="0"/>
              <a:t> 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95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Term vector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특정 문서의 </a:t>
            </a:r>
            <a:r>
              <a:rPr lang="ko-KR" altLang="en-US" dirty="0" smtClean="0"/>
              <a:t>필</a:t>
            </a:r>
            <a:r>
              <a:rPr lang="ko-KR" altLang="en-US" dirty="0"/>
              <a:t>드</a:t>
            </a:r>
            <a:r>
              <a:rPr lang="ko-KR" altLang="en-US" dirty="0" smtClean="0"/>
              <a:t>에서 </a:t>
            </a:r>
            <a:r>
              <a:rPr lang="ko-KR" altLang="en-US" dirty="0"/>
              <a:t>용어에 대한 정보 및 </a:t>
            </a:r>
            <a:r>
              <a:rPr lang="ko-KR" altLang="en-US" dirty="0" smtClean="0"/>
              <a:t>통계를 검색</a:t>
            </a:r>
            <a:endParaRPr lang="en-US" altLang="ko-KR" dirty="0" smtClean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3312021"/>
            <a:ext cx="4896544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8144" y="5493643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조회하고 싶은 필드와 통계 속성을 주고 검색하면 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7625" y="4437112"/>
            <a:ext cx="3096343" cy="11521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endCxn id="3" idx="1"/>
          </p:cNvCxnSpPr>
          <p:nvPr/>
        </p:nvCxnSpPr>
        <p:spPr>
          <a:xfrm>
            <a:off x="4283968" y="5013176"/>
            <a:ext cx="1584176" cy="9421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195736" y="3312020"/>
            <a:ext cx="3096343" cy="49053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28184" y="3212976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특정 다큐먼트를 지정한 후에 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termvector</a:t>
            </a:r>
            <a:r>
              <a:rPr lang="en-US" altLang="ko-KR" dirty="0" smtClean="0"/>
              <a:t> API</a:t>
            </a:r>
            <a:r>
              <a:rPr lang="ko-KR" altLang="en-US" dirty="0" smtClean="0"/>
              <a:t>를 이용해야 함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10" idx="3"/>
            <a:endCxn id="11" idx="1"/>
          </p:cNvCxnSpPr>
          <p:nvPr/>
        </p:nvCxnSpPr>
        <p:spPr>
          <a:xfrm>
            <a:off x="5292079" y="3557289"/>
            <a:ext cx="936105" cy="2558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31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실행 예시 </a:t>
            </a:r>
            <a:r>
              <a:rPr lang="en-US" altLang="ko-KR" dirty="0" smtClean="0"/>
              <a:t>:1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여러 텍스트 문장을 토큰 단위로 분석</a:t>
            </a:r>
            <a:endParaRPr lang="en-US" altLang="ko-KR" dirty="0" smtClean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2924944"/>
            <a:ext cx="522922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54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실행 예시</a:t>
            </a:r>
            <a:r>
              <a:rPr lang="en-US" altLang="ko-KR" dirty="0" smtClean="0"/>
              <a:t>: 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“about” : “I </a:t>
            </a:r>
            <a:r>
              <a:rPr lang="en-US" altLang="ko-KR" dirty="0"/>
              <a:t>like to collect rock </a:t>
            </a:r>
            <a:r>
              <a:rPr lang="en-US" altLang="ko-KR" dirty="0" smtClean="0"/>
              <a:t>albums”</a:t>
            </a:r>
            <a:endParaRPr lang="en-US" altLang="ko-KR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3000375" cy="445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55976" y="2780928"/>
            <a:ext cx="42484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/>
              <a:t>document </a:t>
            </a:r>
            <a:r>
              <a:rPr lang="en-US" altLang="ko-KR" sz="1400" dirty="0" smtClean="0"/>
              <a:t>count: </a:t>
            </a:r>
            <a:r>
              <a:rPr lang="ko-KR" altLang="en-US" sz="1400" dirty="0" smtClean="0"/>
              <a:t>필드 안의 문서 수</a:t>
            </a:r>
            <a:endParaRPr lang="en-US" altLang="ko-KR" sz="1400" dirty="0" smtClean="0"/>
          </a:p>
          <a:p>
            <a:pPr fontAlgn="base"/>
            <a:endParaRPr lang="en-US" altLang="ko-KR" sz="1400" dirty="0"/>
          </a:p>
          <a:p>
            <a:pPr fontAlgn="base"/>
            <a:r>
              <a:rPr lang="en-US" altLang="ko-KR" sz="1400" dirty="0" smtClean="0"/>
              <a:t>sum </a:t>
            </a:r>
            <a:r>
              <a:rPr lang="en-US" altLang="ko-KR" sz="1400" dirty="0"/>
              <a:t>of document </a:t>
            </a:r>
            <a:r>
              <a:rPr lang="en-US" altLang="ko-KR" sz="1400" dirty="0" smtClean="0"/>
              <a:t>frequencies : </a:t>
            </a:r>
            <a:r>
              <a:rPr lang="ko-KR" altLang="en-US" sz="1400" dirty="0"/>
              <a:t>이 </a:t>
            </a:r>
            <a:r>
              <a:rPr lang="ko-KR" altLang="en-US" sz="1400" dirty="0" err="1"/>
              <a:t>필드에있는</a:t>
            </a:r>
            <a:r>
              <a:rPr lang="ko-KR" altLang="en-US" sz="1400" dirty="0"/>
              <a:t> 모든 조건에 대한 문서 빈도의 합</a:t>
            </a:r>
            <a:endParaRPr lang="en-US" altLang="ko-KR" sz="1400" dirty="0"/>
          </a:p>
          <a:p>
            <a:pPr fontAlgn="base"/>
            <a:endParaRPr lang="en-US" altLang="ko-KR" sz="1400" dirty="0" smtClean="0"/>
          </a:p>
          <a:p>
            <a:pPr fontAlgn="base"/>
            <a:r>
              <a:rPr lang="en-US" altLang="ko-KR" sz="1400" dirty="0" smtClean="0"/>
              <a:t>sum </a:t>
            </a:r>
            <a:r>
              <a:rPr lang="en-US" altLang="ko-KR" sz="1400" dirty="0"/>
              <a:t>of total term </a:t>
            </a:r>
            <a:r>
              <a:rPr lang="en-US" altLang="ko-KR" sz="1400" dirty="0" smtClean="0"/>
              <a:t>frequencies : </a:t>
            </a:r>
            <a:r>
              <a:rPr lang="ko-KR" altLang="en-US" sz="1400" dirty="0" smtClean="0"/>
              <a:t>필드 안의 </a:t>
            </a:r>
            <a:r>
              <a:rPr lang="en-US" altLang="ko-KR" sz="1400" dirty="0" smtClean="0"/>
              <a:t>term</a:t>
            </a:r>
            <a:r>
              <a:rPr lang="ko-KR" altLang="en-US" sz="1400" dirty="0" smtClean="0"/>
              <a:t>의 수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3361184"/>
            <a:ext cx="1872208" cy="71240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5" idx="3"/>
            <a:endCxn id="4" idx="1"/>
          </p:cNvCxnSpPr>
          <p:nvPr/>
        </p:nvCxnSpPr>
        <p:spPr>
          <a:xfrm flipV="1">
            <a:off x="3203848" y="3581147"/>
            <a:ext cx="1152128" cy="1362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484040" y="4653136"/>
            <a:ext cx="1872208" cy="71240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508376" y="4797152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400" dirty="0" smtClean="0"/>
              <a:t>토큰에 대한 정보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>
            <a:endCxn id="17" idx="1"/>
          </p:cNvCxnSpPr>
          <p:nvPr/>
        </p:nvCxnSpPr>
        <p:spPr>
          <a:xfrm flipV="1">
            <a:off x="3356248" y="4951041"/>
            <a:ext cx="1152128" cy="594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3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실행 예시</a:t>
            </a:r>
            <a:r>
              <a:rPr lang="en-US" altLang="ko-KR" dirty="0" smtClean="0"/>
              <a:t>: 3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“about” : “I like to collect rock albums”</a:t>
            </a:r>
            <a:endParaRPr lang="en-US" altLang="ko-KR" dirty="0" smtClean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02359"/>
            <a:ext cx="2876550" cy="4394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16016" y="3108970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200" dirty="0"/>
              <a:t>total term frequency </a:t>
            </a:r>
            <a:r>
              <a:rPr lang="en-US" altLang="ko-KR" sz="1200" dirty="0" smtClean="0"/>
              <a:t> : </a:t>
            </a:r>
            <a:r>
              <a:rPr lang="ko-KR" altLang="en-US" sz="1200" dirty="0"/>
              <a:t>얼마나 </a:t>
            </a:r>
            <a:r>
              <a:rPr lang="ko-KR" altLang="en-US" sz="1200" dirty="0" smtClean="0"/>
              <a:t>자주  </a:t>
            </a:r>
            <a:r>
              <a:rPr lang="ko-KR" altLang="en-US" sz="1200" dirty="0"/>
              <a:t>모든 문서에서 발생 </a:t>
            </a:r>
            <a:endParaRPr lang="en-US" altLang="ko-KR" sz="1200" dirty="0" smtClean="0"/>
          </a:p>
          <a:p>
            <a:pPr fontAlgn="base"/>
            <a:endParaRPr lang="en-US" altLang="ko-KR" sz="1200" dirty="0"/>
          </a:p>
          <a:p>
            <a:pPr fontAlgn="base"/>
            <a:r>
              <a:rPr lang="en-US" altLang="ko-KR" sz="1200" dirty="0" smtClean="0"/>
              <a:t>document </a:t>
            </a:r>
            <a:r>
              <a:rPr lang="en-US" altLang="ko-KR" sz="1200" dirty="0"/>
              <a:t>frequency </a:t>
            </a:r>
            <a:r>
              <a:rPr lang="en-US" altLang="ko-KR" sz="1200" dirty="0" smtClean="0"/>
              <a:t> : </a:t>
            </a:r>
            <a:r>
              <a:rPr lang="ko-KR" altLang="en-US" sz="1200" dirty="0"/>
              <a:t>현재의 용어를 포함하는 문서의 </a:t>
            </a:r>
            <a:r>
              <a:rPr lang="ko-KR" altLang="en-US" sz="1200" dirty="0" smtClean="0"/>
              <a:t>수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691680" y="3168265"/>
            <a:ext cx="1872208" cy="47675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7" idx="3"/>
            <a:endCxn id="3" idx="1"/>
          </p:cNvCxnSpPr>
          <p:nvPr/>
        </p:nvCxnSpPr>
        <p:spPr>
          <a:xfrm>
            <a:off x="3563888" y="3406645"/>
            <a:ext cx="1152128" cy="1178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98479" y="4581128"/>
            <a:ext cx="40324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200" dirty="0"/>
              <a:t>term </a:t>
            </a:r>
            <a:r>
              <a:rPr lang="en-US" altLang="ko-KR" sz="1200" dirty="0" smtClean="0"/>
              <a:t>frequency  </a:t>
            </a:r>
            <a:r>
              <a:rPr lang="en-US" altLang="ko-KR" sz="1200" dirty="0"/>
              <a:t>in the </a:t>
            </a:r>
            <a:r>
              <a:rPr lang="en-US" altLang="ko-KR" sz="1200" dirty="0" smtClean="0"/>
              <a:t>field : term </a:t>
            </a:r>
            <a:r>
              <a:rPr lang="ko-KR" altLang="en-US" sz="1200" dirty="0" smtClean="0"/>
              <a:t>발생 빈도</a:t>
            </a:r>
            <a:r>
              <a:rPr lang="en-US" altLang="ko-KR" sz="1200" dirty="0" smtClean="0"/>
              <a:t> </a:t>
            </a:r>
          </a:p>
          <a:p>
            <a:pPr fontAlgn="base"/>
            <a:endParaRPr lang="en-US" altLang="ko-KR" sz="1200" dirty="0"/>
          </a:p>
          <a:p>
            <a:pPr fontAlgn="base"/>
            <a:r>
              <a:rPr lang="en-US" altLang="ko-KR" sz="1200" dirty="0" smtClean="0"/>
              <a:t>term </a:t>
            </a:r>
            <a:r>
              <a:rPr lang="en-US" altLang="ko-KR" sz="1200" dirty="0"/>
              <a:t>positions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문서에서 </a:t>
            </a:r>
            <a:r>
              <a:rPr lang="en-US" altLang="ko-KR" sz="1200" dirty="0" smtClean="0"/>
              <a:t>term</a:t>
            </a:r>
            <a:r>
              <a:rPr lang="ko-KR" altLang="en-US" sz="1200" dirty="0" smtClean="0"/>
              <a:t>의 위치</a:t>
            </a:r>
            <a:endParaRPr lang="en-US" altLang="ko-KR" sz="1200" dirty="0" smtClean="0"/>
          </a:p>
          <a:p>
            <a:pPr fontAlgn="base"/>
            <a:r>
              <a:rPr lang="en-US" altLang="ko-KR" sz="1200" dirty="0" smtClean="0"/>
              <a:t>start </a:t>
            </a:r>
            <a:r>
              <a:rPr lang="en-US" altLang="ko-KR" sz="1200" dirty="0"/>
              <a:t>and end </a:t>
            </a:r>
            <a:r>
              <a:rPr lang="en-US" altLang="ko-KR" sz="1200" dirty="0" smtClean="0"/>
              <a:t>offsets : </a:t>
            </a:r>
            <a:r>
              <a:rPr lang="ko-KR" altLang="en-US" sz="1200" dirty="0" smtClean="0"/>
              <a:t>이 </a:t>
            </a:r>
            <a:r>
              <a:rPr lang="en-US" altLang="ko-KR" sz="1200" dirty="0" smtClean="0"/>
              <a:t>term</a:t>
            </a:r>
            <a:r>
              <a:rPr lang="ko-KR" altLang="en-US" sz="1200" dirty="0" smtClean="0"/>
              <a:t>이 </a:t>
            </a:r>
            <a:r>
              <a:rPr lang="en-US" altLang="ko-KR" sz="1200" dirty="0" smtClean="0"/>
              <a:t>offset</a:t>
            </a:r>
          </a:p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725985" y="4581128"/>
            <a:ext cx="1872208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6" idx="1"/>
          </p:cNvCxnSpPr>
          <p:nvPr/>
        </p:nvCxnSpPr>
        <p:spPr>
          <a:xfrm>
            <a:off x="3598193" y="4928072"/>
            <a:ext cx="1100286" cy="2070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84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실행 예시</a:t>
            </a:r>
            <a:r>
              <a:rPr lang="en-US" altLang="ko-KR" dirty="0" smtClean="0"/>
              <a:t>: 4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“</a:t>
            </a:r>
            <a:r>
              <a:rPr lang="en-US" altLang="ko-KR" dirty="0" err="1" smtClean="0"/>
              <a:t>last_name</a:t>
            </a:r>
            <a:r>
              <a:rPr lang="en-US" altLang="ko-KR" dirty="0" smtClean="0"/>
              <a:t>” : “smith”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068960"/>
            <a:ext cx="28670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55976" y="2636912"/>
            <a:ext cx="42484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/>
              <a:t>document </a:t>
            </a:r>
            <a:r>
              <a:rPr lang="en-US" altLang="ko-KR" sz="1400" dirty="0" smtClean="0"/>
              <a:t>count: </a:t>
            </a:r>
            <a:r>
              <a:rPr lang="ko-KR" altLang="en-US" sz="1400" dirty="0" smtClean="0"/>
              <a:t>필드 안의 문서 수</a:t>
            </a:r>
            <a:endParaRPr lang="en-US" altLang="ko-KR" sz="1400" dirty="0" smtClean="0"/>
          </a:p>
          <a:p>
            <a:pPr fontAlgn="base"/>
            <a:endParaRPr lang="en-US" altLang="ko-KR" sz="1400" dirty="0"/>
          </a:p>
          <a:p>
            <a:pPr fontAlgn="base"/>
            <a:r>
              <a:rPr lang="en-US" altLang="ko-KR" sz="1400" dirty="0" smtClean="0"/>
              <a:t>sum </a:t>
            </a:r>
            <a:r>
              <a:rPr lang="en-US" altLang="ko-KR" sz="1400" dirty="0"/>
              <a:t>of document </a:t>
            </a:r>
            <a:r>
              <a:rPr lang="en-US" altLang="ko-KR" sz="1400" dirty="0" smtClean="0"/>
              <a:t>frequencies : </a:t>
            </a:r>
            <a:r>
              <a:rPr lang="ko-KR" altLang="en-US" sz="1400" dirty="0"/>
              <a:t>이 </a:t>
            </a:r>
            <a:r>
              <a:rPr lang="ko-KR" altLang="en-US" sz="1400" dirty="0" err="1"/>
              <a:t>필드에있는</a:t>
            </a:r>
            <a:r>
              <a:rPr lang="ko-KR" altLang="en-US" sz="1400" dirty="0"/>
              <a:t> 모든 조건에 대한 문서 빈도의 합</a:t>
            </a:r>
            <a:endParaRPr lang="en-US" altLang="ko-KR" sz="1400" dirty="0"/>
          </a:p>
          <a:p>
            <a:pPr fontAlgn="base"/>
            <a:endParaRPr lang="en-US" altLang="ko-KR" sz="1400" dirty="0" smtClean="0"/>
          </a:p>
          <a:p>
            <a:pPr fontAlgn="base"/>
            <a:r>
              <a:rPr lang="en-US" altLang="ko-KR" sz="1400" dirty="0" smtClean="0"/>
              <a:t>sum </a:t>
            </a:r>
            <a:r>
              <a:rPr lang="en-US" altLang="ko-KR" sz="1400" dirty="0"/>
              <a:t>of total term </a:t>
            </a:r>
            <a:r>
              <a:rPr lang="en-US" altLang="ko-KR" sz="1400" dirty="0" smtClean="0"/>
              <a:t>frequencies : </a:t>
            </a:r>
            <a:r>
              <a:rPr lang="ko-KR" altLang="en-US" sz="1400" dirty="0" smtClean="0"/>
              <a:t>필드 안의 </a:t>
            </a:r>
            <a:r>
              <a:rPr lang="en-US" altLang="ko-KR" sz="1400" dirty="0" smtClean="0"/>
              <a:t>term</a:t>
            </a:r>
            <a:r>
              <a:rPr lang="ko-KR" altLang="en-US" sz="1400" dirty="0" smtClean="0"/>
              <a:t>의 수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1331640" y="3217168"/>
            <a:ext cx="1872208" cy="71240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8" idx="3"/>
            <a:endCxn id="7" idx="1"/>
          </p:cNvCxnSpPr>
          <p:nvPr/>
        </p:nvCxnSpPr>
        <p:spPr>
          <a:xfrm flipV="1">
            <a:off x="3203848" y="3437131"/>
            <a:ext cx="1152128" cy="1362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484040" y="4509120"/>
            <a:ext cx="1872208" cy="71240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08376" y="4653136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400" dirty="0" smtClean="0"/>
              <a:t>토큰에 대한 정보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>
            <a:endCxn id="11" idx="1"/>
          </p:cNvCxnSpPr>
          <p:nvPr/>
        </p:nvCxnSpPr>
        <p:spPr>
          <a:xfrm flipV="1">
            <a:off x="3356248" y="4807025"/>
            <a:ext cx="1152128" cy="594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6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smtClean="0"/>
              <a:t>Analyzer</a:t>
            </a:r>
            <a:br>
              <a:rPr lang="en-US" altLang="ko-KR" sz="9600" dirty="0" smtClean="0"/>
            </a:br>
            <a:r>
              <a:rPr lang="en-US" altLang="ko-KR" sz="9600" dirty="0" smtClean="0"/>
              <a:t>API</a:t>
            </a:r>
            <a:br>
              <a:rPr lang="en-US" altLang="ko-KR" sz="9600" dirty="0" smtClean="0"/>
            </a:b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78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Analyzer </a:t>
            </a:r>
            <a:r>
              <a:rPr lang="ko-KR" altLang="en-US" dirty="0" smtClean="0"/>
              <a:t>실행 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13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What is Analysis?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39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문장을 분석 예시 </a:t>
            </a:r>
            <a:r>
              <a:rPr lang="en-US" altLang="ko-KR" dirty="0" smtClean="0"/>
              <a:t>: query-string 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문자를 토큰 단위로 분석</a:t>
            </a:r>
            <a:endParaRPr lang="en-US" altLang="ko-KR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84984"/>
            <a:ext cx="58388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424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문장을 분석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: </a:t>
            </a:r>
            <a:r>
              <a:rPr lang="en-US" altLang="ko-KR" dirty="0"/>
              <a:t>query-string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분석된 결과를 저장되는 </a:t>
            </a:r>
            <a:r>
              <a:rPr lang="en-US" altLang="ko-KR" dirty="0" smtClean="0"/>
              <a:t>tokens </a:t>
            </a:r>
            <a:r>
              <a:rPr lang="ko-KR" altLang="en-US" dirty="0" smtClean="0"/>
              <a:t>내의 속성들의 의미</a:t>
            </a:r>
            <a:endParaRPr lang="en-US" altLang="ko-KR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96952"/>
            <a:ext cx="25527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923928" y="3429000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token</a:t>
            </a:r>
            <a:endParaRPr lang="ko-KR" alt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868144" y="3511149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분석된 </a:t>
            </a:r>
            <a:r>
              <a:rPr lang="ko-KR" altLang="en-US" sz="1400" dirty="0" err="1" smtClean="0"/>
              <a:t>토근</a:t>
            </a:r>
            <a:r>
              <a:rPr lang="ko-KR" altLang="en-US" sz="1400" dirty="0" smtClean="0"/>
              <a:t> 값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3923928" y="4026030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 </a:t>
            </a:r>
            <a:r>
              <a:rPr lang="en-US" altLang="ko-KR" sz="1200" b="1" dirty="0" err="1" smtClean="0"/>
              <a:t>start_offset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3923928" y="4623060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 </a:t>
            </a:r>
            <a:r>
              <a:rPr lang="en-US" altLang="ko-KR" sz="1200" b="1" dirty="0" err="1" smtClean="0"/>
              <a:t>end_offset</a:t>
            </a:r>
            <a:endParaRPr lang="ko-KR" altLang="en-US" sz="1200" b="1" dirty="0"/>
          </a:p>
        </p:txBody>
      </p:sp>
      <p:sp>
        <p:nvSpPr>
          <p:cNvPr id="11" name="직사각형 10"/>
          <p:cNvSpPr/>
          <p:nvPr/>
        </p:nvSpPr>
        <p:spPr>
          <a:xfrm>
            <a:off x="3923928" y="5220090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 </a:t>
            </a:r>
            <a:r>
              <a:rPr lang="en-US" altLang="ko-KR" sz="1200" b="1" dirty="0" smtClean="0"/>
              <a:t> type</a:t>
            </a:r>
            <a:endParaRPr lang="ko-KR" altLang="en-US" sz="1200" b="1" dirty="0"/>
          </a:p>
        </p:txBody>
      </p:sp>
      <p:sp>
        <p:nvSpPr>
          <p:cNvPr id="12" name="직사각형 11"/>
          <p:cNvSpPr/>
          <p:nvPr/>
        </p:nvSpPr>
        <p:spPr>
          <a:xfrm>
            <a:off x="3923928" y="5817121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 </a:t>
            </a:r>
            <a:r>
              <a:rPr lang="en-US" altLang="ko-KR" sz="1200" b="1" dirty="0" smtClean="0"/>
              <a:t> position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68144" y="4088165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토큰 시작 위치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868144" y="4685195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토큰 끝 위치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868144" y="5282225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토큰 데이터 타입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868144" y="5879256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Full text </a:t>
            </a:r>
            <a:r>
              <a:rPr lang="ko-KR" altLang="en-US" sz="1400" dirty="0" smtClean="0"/>
              <a:t>문서의 위치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865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문장을 분석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: </a:t>
            </a:r>
            <a:r>
              <a:rPr lang="en-US" altLang="ko-KR" dirty="0"/>
              <a:t>query-string 3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share your experience with </a:t>
            </a:r>
            <a:r>
              <a:rPr lang="en-US" altLang="ko-KR" dirty="0" err="1"/>
              <a:t>Nosql</a:t>
            </a:r>
            <a:r>
              <a:rPr lang="en-US" altLang="ko-KR" dirty="0"/>
              <a:t> &amp; big data technologies</a:t>
            </a:r>
            <a:r>
              <a:rPr lang="ko-KR" altLang="en-US" dirty="0" smtClean="0"/>
              <a:t>를 토큰 단위로 분석</a:t>
            </a:r>
            <a:endParaRPr lang="en-US" altLang="ko-KR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070" y="3212976"/>
            <a:ext cx="25527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374" y="3141982"/>
            <a:ext cx="249555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713398"/>
              </p:ext>
            </p:extLst>
          </p:nvPr>
        </p:nvGraphicFramePr>
        <p:xfrm>
          <a:off x="683568" y="3226226"/>
          <a:ext cx="234771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69153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토큰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share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your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experience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with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nosql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big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data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technologies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5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문장을 분석 예시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queryDSL</a:t>
            </a:r>
            <a:r>
              <a:rPr lang="en-US" altLang="ko-KR" dirty="0" smtClean="0"/>
              <a:t> 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알파벳과 숫자를 토큰 단위로 분석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640" y="3068960"/>
            <a:ext cx="520065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513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문장을 분석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queryDSL</a:t>
            </a:r>
            <a:r>
              <a:rPr lang="en-US" altLang="ko-KR" dirty="0" smtClean="0"/>
              <a:t> 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"this is a test"</a:t>
            </a:r>
            <a:r>
              <a:rPr lang="ko-KR" altLang="en-US" dirty="0" smtClean="0"/>
              <a:t>를 토큰 단위로 분석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693" y="2780928"/>
            <a:ext cx="26765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969142"/>
              </p:ext>
            </p:extLst>
          </p:nvPr>
        </p:nvGraphicFramePr>
        <p:xfrm>
          <a:off x="1259632" y="3068957"/>
          <a:ext cx="2347714" cy="3436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691530"/>
              </a:tblGrid>
              <a:tr h="687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토큰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87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test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7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is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7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 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7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00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문장을 분석 예시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queryDSL</a:t>
            </a:r>
            <a:r>
              <a:rPr lang="en-US" altLang="ko-KR" dirty="0" smtClean="0"/>
              <a:t> 3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여러 텍스트 문장을 토큰 단위로 분석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414598"/>
            <a:ext cx="533400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461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문장을 분석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queryDSL</a:t>
            </a:r>
            <a:r>
              <a:rPr lang="en-US" altLang="ko-KR" dirty="0" smtClean="0"/>
              <a:t> 4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["this is a test", "the second text"]</a:t>
            </a:r>
            <a:r>
              <a:rPr lang="ko-KR" altLang="en-US" dirty="0" smtClean="0"/>
              <a:t>를 토큰 단위로 분석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28595"/>
            <a:ext cx="23431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249905"/>
            <a:ext cx="225742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297078"/>
              </p:ext>
            </p:extLst>
          </p:nvPr>
        </p:nvGraphicFramePr>
        <p:xfrm>
          <a:off x="452736" y="3257207"/>
          <a:ext cx="1526976" cy="1881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667"/>
                <a:gridCol w="659309"/>
              </a:tblGrid>
              <a:tr h="362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토큰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test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is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 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560139"/>
              </p:ext>
            </p:extLst>
          </p:nvPr>
        </p:nvGraphicFramePr>
        <p:xfrm>
          <a:off x="4575143" y="3249905"/>
          <a:ext cx="1509025" cy="1501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961"/>
                <a:gridCol w="576064"/>
              </a:tblGrid>
              <a:tr h="362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토큰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/>
                        <a:t>the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/>
                        <a:t>second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200" dirty="0" smtClean="0"/>
                        <a:t>text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106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64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standard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78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문장을 분석 예시 </a:t>
            </a:r>
            <a:r>
              <a:rPr lang="en-US" altLang="ko-KR" dirty="0" smtClean="0"/>
              <a:t>: 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워드단위로 분석하고 구두점</a:t>
            </a:r>
            <a:r>
              <a:rPr lang="en-US" altLang="ko-KR" dirty="0" smtClean="0"/>
              <a:t>(punctuation)</a:t>
            </a:r>
            <a:r>
              <a:rPr lang="ko-KR" altLang="en-US" dirty="0" smtClean="0"/>
              <a:t>은 삭제</a:t>
            </a:r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3429000"/>
            <a:ext cx="58769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43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문장을 분석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: 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"Set the shape to semi-transparent by calling </a:t>
            </a:r>
            <a:r>
              <a:rPr lang="en-US" altLang="ko-KR" dirty="0" err="1"/>
              <a:t>set_trans</a:t>
            </a:r>
            <a:r>
              <a:rPr lang="en-US" altLang="ko-KR" dirty="0"/>
              <a:t>(5)"</a:t>
            </a:r>
            <a:r>
              <a:rPr lang="ko-KR" altLang="en-US" dirty="0" smtClean="0"/>
              <a:t>를 토큰 단위로 분석</a:t>
            </a:r>
            <a:endParaRPr lang="en-US" altLang="ko-K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927175"/>
            <a:ext cx="2257425" cy="35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927175"/>
            <a:ext cx="2286000" cy="35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96336" y="5842831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-, ( ) 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삭제 됨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876025"/>
              </p:ext>
            </p:extLst>
          </p:nvPr>
        </p:nvGraphicFramePr>
        <p:xfrm>
          <a:off x="683568" y="2927175"/>
          <a:ext cx="2347714" cy="3561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691530"/>
              </a:tblGrid>
              <a:tr h="323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토큰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3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set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3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the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3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shape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3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to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3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semi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3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transparent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3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by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3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calling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3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et_trans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3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8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Elasticsearch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색인할</a:t>
            </a:r>
            <a:r>
              <a:rPr lang="ko-KR" altLang="en-US" dirty="0" smtClean="0"/>
              <a:t> 때 입력된 데이터는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추출하기 위한 프로세스를 거치는 과정</a:t>
            </a:r>
            <a:endParaRPr lang="en-US" altLang="ko-KR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1115616" y="3429000"/>
            <a:ext cx="2592288" cy="2736304"/>
            <a:chOff x="1115616" y="3140968"/>
            <a:chExt cx="2592288" cy="3168352"/>
          </a:xfrm>
        </p:grpSpPr>
        <p:sp>
          <p:nvSpPr>
            <p:cNvPr id="3" name="직사각형 2"/>
            <p:cNvSpPr/>
            <p:nvPr/>
          </p:nvSpPr>
          <p:spPr>
            <a:xfrm>
              <a:off x="1115616" y="3140968"/>
              <a:ext cx="2592288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smtClean="0"/>
                <a:t>analyzer</a:t>
              </a:r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475656" y="3573016"/>
              <a:ext cx="1872208" cy="432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Character filter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475656" y="4376474"/>
              <a:ext cx="1872208" cy="432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Standard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tokenizer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1691680" y="5342896"/>
              <a:ext cx="1512168" cy="7286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Token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filters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4355976" y="4424019"/>
            <a:ext cx="1872208" cy="1813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Token filter chain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4509323" y="4738236"/>
            <a:ext cx="1560173" cy="314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lowercase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09323" y="5261930"/>
            <a:ext cx="1560173" cy="314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Stop words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09323" y="5751918"/>
            <a:ext cx="1560173" cy="314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synonyms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>
            <a:stCxn id="5" idx="0"/>
          </p:cNvCxnSpPr>
          <p:nvPr/>
        </p:nvCxnSpPr>
        <p:spPr>
          <a:xfrm flipV="1">
            <a:off x="2447764" y="4424021"/>
            <a:ext cx="1908212" cy="90664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5" idx="4"/>
          </p:cNvCxnSpPr>
          <p:nvPr/>
        </p:nvCxnSpPr>
        <p:spPr>
          <a:xfrm>
            <a:off x="2447764" y="5959993"/>
            <a:ext cx="1908212" cy="27731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88024" y="3284984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Analyzers </a:t>
            </a:r>
            <a:r>
              <a:rPr lang="ko-KR" altLang="en-US" sz="1200" dirty="0"/>
              <a:t>에는 하나의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Tokenizer</a:t>
            </a:r>
            <a:r>
              <a:rPr lang="en-US" altLang="ko-KR" sz="1200" dirty="0"/>
              <a:t> </a:t>
            </a:r>
            <a:r>
              <a:rPr lang="ko-KR" altLang="en-US" sz="1200" dirty="0"/>
              <a:t>와 </a:t>
            </a:r>
            <a:r>
              <a:rPr lang="en-US" altLang="ko-KR" sz="1200" dirty="0"/>
              <a:t>  </a:t>
            </a:r>
            <a:r>
              <a:rPr lang="en-US" altLang="ko-KR" sz="1200" dirty="0" err="1"/>
              <a:t>TokenFilter</a:t>
            </a:r>
            <a:r>
              <a:rPr lang="ko-KR" altLang="en-US" sz="1200" dirty="0"/>
              <a:t>들을</a:t>
            </a:r>
            <a:r>
              <a:rPr lang="en-US" altLang="ko-KR" sz="1200" dirty="0"/>
              <a:t> </a:t>
            </a:r>
            <a:r>
              <a:rPr lang="ko-KR" altLang="en-US" sz="1200" dirty="0"/>
              <a:t>가지며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tokenizer</a:t>
            </a:r>
            <a:r>
              <a:rPr lang="ko-KR" altLang="en-US" sz="1200" dirty="0"/>
              <a:t>에는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CharFilter</a:t>
            </a:r>
            <a:r>
              <a:rPr lang="ko-KR" altLang="en-US" sz="1200" dirty="0"/>
              <a:t>들이 선행처리가 가능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8217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simple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84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문장을 분석 예시 </a:t>
            </a:r>
            <a:r>
              <a:rPr lang="en-US" altLang="ko-KR" dirty="0" smtClean="0"/>
              <a:t>: 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Letter </a:t>
            </a:r>
            <a:r>
              <a:rPr lang="ko-KR" altLang="en-US" dirty="0" smtClean="0"/>
              <a:t>가 아닌 경우 삭제되고  분리 </a:t>
            </a:r>
            <a:endParaRPr lang="en-US" altLang="ko-K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3284984"/>
            <a:ext cx="569595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34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문장을 분석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: 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"Set the shape to semi-transparent by calling </a:t>
            </a:r>
            <a:r>
              <a:rPr lang="en-US" altLang="ko-KR" dirty="0" err="1"/>
              <a:t>set_trans</a:t>
            </a:r>
            <a:r>
              <a:rPr lang="en-US" altLang="ko-KR" dirty="0"/>
              <a:t>(5)"</a:t>
            </a:r>
            <a:r>
              <a:rPr lang="ko-KR" altLang="en-US" dirty="0" smtClean="0"/>
              <a:t>를 토큰 단위로 분석</a:t>
            </a:r>
            <a:endParaRPr lang="en-US" altLang="ko-KR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1" y="2708920"/>
            <a:ext cx="2505075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708919"/>
            <a:ext cx="2352675" cy="3744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703840" y="602128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-, _, (5) </a:t>
            </a:r>
            <a:r>
              <a:rPr lang="ko-KR" altLang="en-US" dirty="0" smtClean="0"/>
              <a:t>가 제거됨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996953"/>
              </p:ext>
            </p:extLst>
          </p:nvPr>
        </p:nvGraphicFramePr>
        <p:xfrm>
          <a:off x="539552" y="2800134"/>
          <a:ext cx="2347714" cy="3561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691530"/>
              </a:tblGrid>
              <a:tr h="323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토큰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3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set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3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the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3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shape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3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to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3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semi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3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transparent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3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by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3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calling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3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s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et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3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trans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002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문장을 분석 예시 </a:t>
            </a:r>
            <a:r>
              <a:rPr lang="en-US" altLang="ko-KR" dirty="0" smtClean="0"/>
              <a:t>: 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Simple </a:t>
            </a:r>
            <a:r>
              <a:rPr lang="ko-KR" altLang="en-US" dirty="0" smtClean="0"/>
              <a:t>처럼 처리하지만 차이점은 전치사나 관사 등을 제거해서 분석 </a:t>
            </a:r>
            <a:endParaRPr lang="en-US" altLang="ko-KR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12976"/>
            <a:ext cx="56769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152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문장을 분석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: 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"Set the shape to semi-transparent by calling </a:t>
            </a:r>
            <a:r>
              <a:rPr lang="en-US" altLang="ko-KR" dirty="0" err="1"/>
              <a:t>set_trans</a:t>
            </a:r>
            <a:r>
              <a:rPr lang="en-US" altLang="ko-KR" dirty="0"/>
              <a:t>(5)"</a:t>
            </a:r>
            <a:r>
              <a:rPr lang="ko-KR" altLang="en-US" dirty="0" smtClean="0"/>
              <a:t>를 토큰 단위로 분석</a:t>
            </a:r>
            <a:endParaRPr lang="en-US" altLang="ko-KR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203" y="2794721"/>
            <a:ext cx="22479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507" y="3270970"/>
            <a:ext cx="24193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93531" y="600533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the, to, -, _, (5) </a:t>
            </a:r>
            <a:r>
              <a:rPr lang="ko-KR" altLang="en-US" dirty="0" smtClean="0"/>
              <a:t>제거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780039"/>
              </p:ext>
            </p:extLst>
          </p:nvPr>
        </p:nvGraphicFramePr>
        <p:xfrm>
          <a:off x="683568" y="2927175"/>
          <a:ext cx="2347714" cy="3561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691530"/>
              </a:tblGrid>
              <a:tr h="323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토큰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3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set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3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the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3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shape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3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to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3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semi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3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transparent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3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by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3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calling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3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s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et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3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trans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04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whitespace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677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문장을 분석 예시 </a:t>
            </a:r>
            <a:r>
              <a:rPr lang="en-US" altLang="ko-KR" dirty="0" smtClean="0"/>
              <a:t>: 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Whitespace</a:t>
            </a:r>
            <a:r>
              <a:rPr lang="ko-KR" altLang="en-US" dirty="0" smtClean="0"/>
              <a:t>로 분리 </a:t>
            </a:r>
            <a:endParaRPr lang="en-US" altLang="ko-KR" dirty="0" smtClean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135" y="3429000"/>
            <a:ext cx="59436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55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문장을 분석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: 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"Set the shape to semi-transparent by calling </a:t>
            </a:r>
            <a:r>
              <a:rPr lang="en-US" altLang="ko-KR" dirty="0" err="1"/>
              <a:t>set_trans</a:t>
            </a:r>
            <a:r>
              <a:rPr lang="en-US" altLang="ko-KR" dirty="0"/>
              <a:t>(5)"</a:t>
            </a:r>
            <a:r>
              <a:rPr lang="ko-KR" altLang="en-US" dirty="0" smtClean="0"/>
              <a:t>를 토큰 단위로 분석</a:t>
            </a:r>
            <a:endParaRPr lang="en-US" altLang="ko-KR" dirty="0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970" y="2852936"/>
            <a:ext cx="272415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37" y="2852937"/>
            <a:ext cx="28194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091413"/>
              </p:ext>
            </p:extLst>
          </p:nvPr>
        </p:nvGraphicFramePr>
        <p:xfrm>
          <a:off x="395536" y="2832045"/>
          <a:ext cx="2347714" cy="3468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691530"/>
              </a:tblGrid>
              <a:tr h="385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토큰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5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set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5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the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5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shape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5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to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5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semi_transparent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5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by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5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calling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5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et_trans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(5)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11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snowball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250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</a:t>
            </a:r>
            <a:r>
              <a:rPr lang="ko-KR" altLang="en-US" dirty="0" smtClean="0"/>
              <a:t>구성 및 처리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Full text </a:t>
            </a:r>
            <a:r>
              <a:rPr lang="ko-KR" altLang="en-US" dirty="0" smtClean="0"/>
              <a:t>분석은 문자 </a:t>
            </a:r>
            <a:r>
              <a:rPr lang="ko-KR" altLang="en-US" dirty="0" err="1" smtClean="0"/>
              <a:t>필터링부터</a:t>
            </a:r>
            <a:r>
              <a:rPr lang="ko-KR" altLang="en-US" dirty="0" smtClean="0"/>
              <a:t> 토큰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처리 후에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에 저장되어 관리함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190866" y="3068960"/>
            <a:ext cx="22322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 </a:t>
            </a:r>
            <a:r>
              <a:rPr lang="en-US" altLang="ko-KR" sz="1200" b="1" dirty="0" smtClean="0"/>
              <a:t>character filter</a:t>
            </a:r>
            <a:endParaRPr lang="ko-KR" altLang="en-US" sz="1200" b="1" dirty="0"/>
          </a:p>
        </p:txBody>
      </p:sp>
      <p:sp>
        <p:nvSpPr>
          <p:cNvPr id="17" name="직사각형 16"/>
          <p:cNvSpPr/>
          <p:nvPr/>
        </p:nvSpPr>
        <p:spPr>
          <a:xfrm>
            <a:off x="3190866" y="3861048"/>
            <a:ext cx="22322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tokenizer</a:t>
            </a:r>
            <a:endParaRPr lang="ko-KR" altLang="en-US" sz="1200" b="1" dirty="0"/>
          </a:p>
        </p:txBody>
      </p:sp>
      <p:sp>
        <p:nvSpPr>
          <p:cNvPr id="19" name="직사각형 18"/>
          <p:cNvSpPr/>
          <p:nvPr/>
        </p:nvSpPr>
        <p:spPr>
          <a:xfrm>
            <a:off x="3203848" y="4653136"/>
            <a:ext cx="22322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 token filter</a:t>
            </a:r>
            <a:endParaRPr lang="ko-KR" altLang="en-US" sz="1200" b="1" dirty="0"/>
          </a:p>
        </p:txBody>
      </p:sp>
      <p:sp>
        <p:nvSpPr>
          <p:cNvPr id="12" name="직사각형 11"/>
          <p:cNvSpPr/>
          <p:nvPr/>
        </p:nvSpPr>
        <p:spPr>
          <a:xfrm>
            <a:off x="5940152" y="3068960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Character filtering</a:t>
            </a:r>
            <a:endParaRPr lang="ko-KR" altLang="en-US" sz="1000" b="1" dirty="0"/>
          </a:p>
        </p:txBody>
      </p:sp>
      <p:sp>
        <p:nvSpPr>
          <p:cNvPr id="13" name="직사각형 12"/>
          <p:cNvSpPr/>
          <p:nvPr/>
        </p:nvSpPr>
        <p:spPr>
          <a:xfrm>
            <a:off x="5940152" y="3861048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Breaking text into tokens</a:t>
            </a:r>
            <a:endParaRPr lang="ko-KR" altLang="en-US" sz="1000" b="1" dirty="0"/>
          </a:p>
        </p:txBody>
      </p:sp>
      <p:sp>
        <p:nvSpPr>
          <p:cNvPr id="14" name="직사각형 13"/>
          <p:cNvSpPr/>
          <p:nvPr/>
        </p:nvSpPr>
        <p:spPr>
          <a:xfrm>
            <a:off x="5940152" y="4653136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Token filtering</a:t>
            </a:r>
            <a:endParaRPr lang="ko-KR" altLang="en-US" sz="1000" b="1" dirty="0"/>
          </a:p>
        </p:txBody>
      </p:sp>
      <p:sp>
        <p:nvSpPr>
          <p:cNvPr id="15" name="직사각형 14"/>
          <p:cNvSpPr/>
          <p:nvPr/>
        </p:nvSpPr>
        <p:spPr>
          <a:xfrm>
            <a:off x="5940152" y="5445224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Token indexing</a:t>
            </a:r>
            <a:endParaRPr lang="ko-KR" altLang="en-US" sz="1000" b="1" dirty="0"/>
          </a:p>
        </p:txBody>
      </p:sp>
      <p:sp>
        <p:nvSpPr>
          <p:cNvPr id="16" name="직사각형 15"/>
          <p:cNvSpPr/>
          <p:nvPr/>
        </p:nvSpPr>
        <p:spPr>
          <a:xfrm>
            <a:off x="467544" y="3068960"/>
            <a:ext cx="22322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 </a:t>
            </a:r>
            <a:r>
              <a:rPr lang="en-US" altLang="ko-KR" sz="1200" b="1" dirty="0" smtClean="0"/>
              <a:t> analyzer</a:t>
            </a:r>
            <a:endParaRPr lang="ko-KR" altLang="en-US" sz="1200" b="1" dirty="0"/>
          </a:p>
        </p:txBody>
      </p:sp>
      <p:cxnSp>
        <p:nvCxnSpPr>
          <p:cNvPr id="4" name="꺾인 연결선 3"/>
          <p:cNvCxnSpPr>
            <a:stCxn id="16" idx="3"/>
            <a:endCxn id="9" idx="1"/>
          </p:cNvCxnSpPr>
          <p:nvPr/>
        </p:nvCxnSpPr>
        <p:spPr>
          <a:xfrm>
            <a:off x="2699792" y="3356992"/>
            <a:ext cx="491074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16" idx="3"/>
            <a:endCxn id="17" idx="1"/>
          </p:cNvCxnSpPr>
          <p:nvPr/>
        </p:nvCxnSpPr>
        <p:spPr>
          <a:xfrm>
            <a:off x="2699792" y="3356992"/>
            <a:ext cx="491074" cy="7920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16" idx="3"/>
            <a:endCxn id="19" idx="1"/>
          </p:cNvCxnSpPr>
          <p:nvPr/>
        </p:nvCxnSpPr>
        <p:spPr>
          <a:xfrm>
            <a:off x="2699792" y="3356992"/>
            <a:ext cx="504056" cy="158417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2" idx="2"/>
            <a:endCxn id="13" idx="0"/>
          </p:cNvCxnSpPr>
          <p:nvPr/>
        </p:nvCxnSpPr>
        <p:spPr>
          <a:xfrm>
            <a:off x="7092280" y="364502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3" idx="2"/>
            <a:endCxn id="14" idx="0"/>
          </p:cNvCxnSpPr>
          <p:nvPr/>
        </p:nvCxnSpPr>
        <p:spPr>
          <a:xfrm>
            <a:off x="7092280" y="443711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4" idx="2"/>
            <a:endCxn id="15" idx="0"/>
          </p:cNvCxnSpPr>
          <p:nvPr/>
        </p:nvCxnSpPr>
        <p:spPr>
          <a:xfrm>
            <a:off x="7092280" y="522920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9" idx="3"/>
            <a:endCxn id="12" idx="1"/>
          </p:cNvCxnSpPr>
          <p:nvPr/>
        </p:nvCxnSpPr>
        <p:spPr>
          <a:xfrm>
            <a:off x="5423114" y="3356992"/>
            <a:ext cx="5170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7" idx="3"/>
            <a:endCxn id="13" idx="1"/>
          </p:cNvCxnSpPr>
          <p:nvPr/>
        </p:nvCxnSpPr>
        <p:spPr>
          <a:xfrm>
            <a:off x="5423114" y="4149080"/>
            <a:ext cx="5170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9" idx="3"/>
            <a:endCxn id="14" idx="1"/>
          </p:cNvCxnSpPr>
          <p:nvPr/>
        </p:nvCxnSpPr>
        <p:spPr>
          <a:xfrm>
            <a:off x="5436096" y="4941168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60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문장을 분석 예시 </a:t>
            </a:r>
            <a:r>
              <a:rPr lang="en-US" altLang="ko-KR" dirty="0" smtClean="0"/>
              <a:t>: 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Standard</a:t>
            </a:r>
            <a:r>
              <a:rPr lang="ko-KR" altLang="en-US" dirty="0" smtClean="0"/>
              <a:t>와 유사하게 처리 되나 차이점은 전치사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관사 등이 추가로 삭제 </a:t>
            </a:r>
            <a:endParaRPr lang="en-US" altLang="ko-KR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16018"/>
            <a:ext cx="592455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038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문장을 분석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: 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"Set the shape to semi-transparent by calling </a:t>
            </a:r>
            <a:r>
              <a:rPr lang="en-US" altLang="ko-KR" dirty="0" err="1"/>
              <a:t>set_trans</a:t>
            </a:r>
            <a:r>
              <a:rPr lang="en-US" altLang="ko-KR" dirty="0"/>
              <a:t>(5)"</a:t>
            </a:r>
            <a:r>
              <a:rPr lang="ko-KR" altLang="en-US" dirty="0" smtClean="0"/>
              <a:t>를 토큰 단위로 분석</a:t>
            </a:r>
            <a:endParaRPr lang="en-US" altLang="ko-KR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193" y="2913758"/>
            <a:ext cx="28575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057774"/>
            <a:ext cx="230505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60232" y="5794078"/>
            <a:ext cx="186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the, to , -, by, ( ) </a:t>
            </a:r>
            <a:r>
              <a:rPr lang="ko-KR" altLang="en-US" dirty="0" smtClean="0"/>
              <a:t>제거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694749"/>
              </p:ext>
            </p:extLst>
          </p:nvPr>
        </p:nvGraphicFramePr>
        <p:xfrm>
          <a:off x="568102" y="2832045"/>
          <a:ext cx="2347714" cy="3608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691530"/>
              </a:tblGrid>
              <a:tr h="328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토큰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8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set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the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shape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to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semi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0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transpar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by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call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et_tran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56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keyword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79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문장을 분석 예시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문장을 하나의 </a:t>
            </a:r>
            <a:r>
              <a:rPr lang="en-US" altLang="ko-KR" dirty="0" smtClean="0"/>
              <a:t>keyword</a:t>
            </a:r>
            <a:r>
              <a:rPr lang="ko-KR" altLang="en-US" dirty="0" smtClean="0"/>
              <a:t>로 분석 </a:t>
            </a:r>
            <a:endParaRPr lang="en-US" altLang="ko-KR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2492895"/>
            <a:ext cx="5743575" cy="361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23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Language-</a:t>
            </a:r>
            <a:r>
              <a:rPr lang="en-US" altLang="ko-KR" dirty="0" err="1" smtClean="0"/>
              <a:t>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94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문장을 분석 예시 </a:t>
            </a:r>
            <a:r>
              <a:rPr lang="en-US" altLang="ko-KR" dirty="0" smtClean="0"/>
              <a:t>: 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언어별로 기준을 가지고 분석</a:t>
            </a:r>
            <a:endParaRPr lang="en-US" altLang="ko-K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84984"/>
            <a:ext cx="55340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86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문장을 분석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: 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"Set the shape to semi-transparent by calling </a:t>
            </a:r>
            <a:r>
              <a:rPr lang="en-US" altLang="ko-KR" dirty="0" err="1"/>
              <a:t>set_trans</a:t>
            </a:r>
            <a:r>
              <a:rPr lang="en-US" altLang="ko-KR" dirty="0"/>
              <a:t>(5)"</a:t>
            </a:r>
            <a:r>
              <a:rPr lang="ko-KR" altLang="en-US" dirty="0" smtClean="0"/>
              <a:t>를 토큰 단위로 분석</a:t>
            </a:r>
            <a:endParaRPr lang="en-US" altLang="ko-K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882741"/>
            <a:ext cx="233362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106" y="2833463"/>
            <a:ext cx="232410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00192" y="5907077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the, to, - ,() 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제거됨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844558"/>
              </p:ext>
            </p:extLst>
          </p:nvPr>
        </p:nvGraphicFramePr>
        <p:xfrm>
          <a:off x="568102" y="2832045"/>
          <a:ext cx="2347714" cy="3608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691530"/>
              </a:tblGrid>
              <a:tr h="328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토큰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8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set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the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shape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to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semi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0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transpar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by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call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et_tran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43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 err="1" smtClean="0"/>
              <a:t>tokenizer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525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tokenizer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46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토크나이</a:t>
            </a:r>
            <a:r>
              <a:rPr lang="ko-KR" altLang="en-US" dirty="0" err="1"/>
              <a:t>저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문장을 분리해서 토큰으로 분리하는 역할을 하면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분석기에는 하나의 </a:t>
            </a:r>
            <a:r>
              <a:rPr lang="ko-KR" altLang="en-US" dirty="0" err="1" smtClean="0"/>
              <a:t>토크나이저만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세팅이</a:t>
            </a:r>
            <a:r>
              <a:rPr lang="ko-KR" altLang="en-US" dirty="0" smtClean="0"/>
              <a:t> 가능함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115616" y="3006080"/>
            <a:ext cx="5400600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{ </a:t>
            </a:r>
          </a:p>
          <a:p>
            <a:r>
              <a:rPr lang="en-US" altLang="ko-KR" sz="1200" dirty="0" smtClean="0"/>
              <a:t>     “analysis” : {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“analyzer” : { </a:t>
            </a:r>
          </a:p>
          <a:p>
            <a:r>
              <a:rPr lang="en-US" altLang="ko-KR" sz="1200" dirty="0" smtClean="0"/>
              <a:t>                 “</a:t>
            </a:r>
            <a:r>
              <a:rPr lang="ko-KR" altLang="en-US" sz="1200" dirty="0" smtClean="0"/>
              <a:t>분석기명</a:t>
            </a:r>
            <a:r>
              <a:rPr lang="en-US" altLang="ko-KR" sz="1200" dirty="0" smtClean="0"/>
              <a:t>” : { </a:t>
            </a:r>
          </a:p>
          <a:p>
            <a:r>
              <a:rPr lang="en-US" altLang="ko-KR" sz="1200" dirty="0" smtClean="0"/>
              <a:t>                       “</a:t>
            </a:r>
            <a:r>
              <a:rPr lang="en-US" altLang="ko-KR" sz="1200" dirty="0" err="1" smtClean="0"/>
              <a:t>tokenizer</a:t>
            </a:r>
            <a:r>
              <a:rPr lang="en-US" altLang="ko-KR" sz="1200" dirty="0" smtClean="0"/>
              <a:t>” : &lt;</a:t>
            </a:r>
            <a:r>
              <a:rPr lang="ko-KR" altLang="en-US" sz="1200" dirty="0" err="1" smtClean="0"/>
              <a:t>토크나이저</a:t>
            </a:r>
            <a:r>
              <a:rPr lang="en-US" altLang="ko-KR" sz="1200" dirty="0" smtClean="0"/>
              <a:t>&gt;,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“filter” : [&lt;</a:t>
            </a:r>
            <a:r>
              <a:rPr lang="ko-KR" altLang="en-US" sz="1200" dirty="0" smtClean="0"/>
              <a:t>토큰필터</a:t>
            </a:r>
            <a:r>
              <a:rPr lang="en-US" altLang="ko-KR" sz="1200" dirty="0" smtClean="0"/>
              <a:t>&gt;, …],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“</a:t>
            </a:r>
            <a:r>
              <a:rPr lang="en-US" altLang="ko-KR" sz="1200" dirty="0" err="1" smtClean="0"/>
              <a:t>char_filter</a:t>
            </a:r>
            <a:r>
              <a:rPr lang="en-US" altLang="ko-KR" sz="1200" dirty="0" smtClean="0"/>
              <a:t>” :[&lt;</a:t>
            </a:r>
            <a:r>
              <a:rPr lang="ko-KR" altLang="en-US" sz="1200" dirty="0" smtClean="0"/>
              <a:t>캐릭터필터</a:t>
            </a:r>
            <a:r>
              <a:rPr lang="en-US" altLang="ko-KR" sz="1200" dirty="0" smtClean="0"/>
              <a:t>&gt;,….]</a:t>
            </a:r>
            <a:endParaRPr lang="en-US" altLang="ko-KR" sz="1200" dirty="0"/>
          </a:p>
          <a:p>
            <a:r>
              <a:rPr lang="en-US" altLang="ko-KR" sz="1200" dirty="0" smtClean="0"/>
              <a:t>                  }</a:t>
            </a:r>
            <a:endParaRPr lang="en-US" altLang="ko-KR" sz="1200" dirty="0"/>
          </a:p>
          <a:p>
            <a:r>
              <a:rPr lang="en-US" altLang="ko-KR" sz="1200" dirty="0" smtClean="0"/>
              <a:t>            } ,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“</a:t>
            </a:r>
            <a:r>
              <a:rPr lang="en-US" altLang="ko-KR" sz="1200" dirty="0" err="1" smtClean="0"/>
              <a:t>tokenizer</a:t>
            </a:r>
            <a:r>
              <a:rPr lang="en-US" altLang="ko-KR" sz="1200" dirty="0" smtClean="0"/>
              <a:t>” : { </a:t>
            </a:r>
            <a:br>
              <a:rPr lang="en-US" altLang="ko-KR" sz="1200" dirty="0" smtClean="0"/>
            </a:br>
            <a:r>
              <a:rPr lang="en-US" altLang="ko-KR" sz="1200" dirty="0" smtClean="0"/>
              <a:t>                 “</a:t>
            </a:r>
            <a:r>
              <a:rPr lang="ko-KR" altLang="en-US" sz="1200" dirty="0" smtClean="0"/>
              <a:t>토크나이저명</a:t>
            </a:r>
            <a:r>
              <a:rPr lang="en-US" altLang="ko-KR" sz="1200" dirty="0" smtClean="0"/>
              <a:t>” : { “type” : “</a:t>
            </a:r>
            <a:r>
              <a:rPr lang="ko-KR" altLang="en-US" sz="1200" dirty="0" smtClean="0"/>
              <a:t>토크나이저명</a:t>
            </a:r>
            <a:r>
              <a:rPr lang="en-US" altLang="ko-KR" sz="1200" dirty="0" smtClean="0"/>
              <a:t>”}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},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“filter”  : { </a:t>
            </a:r>
          </a:p>
          <a:p>
            <a:r>
              <a:rPr lang="en-US" altLang="ko-KR" sz="1200" dirty="0" smtClean="0"/>
              <a:t>             },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“</a:t>
            </a:r>
            <a:r>
              <a:rPr lang="en-US" altLang="ko-KR" sz="1200" dirty="0" err="1" smtClean="0"/>
              <a:t>char_filter</a:t>
            </a:r>
            <a:r>
              <a:rPr lang="en-US" altLang="ko-KR" sz="1200" dirty="0" smtClean="0"/>
              <a:t>” : { </a:t>
            </a:r>
          </a:p>
          <a:p>
            <a:r>
              <a:rPr lang="en-US" altLang="ko-KR" sz="1200" dirty="0" smtClean="0"/>
              <a:t>           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}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}</a:t>
            </a:r>
            <a:endParaRPr lang="en-US" altLang="ko-KR" sz="1200" dirty="0"/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1547664" y="4653136"/>
            <a:ext cx="3672408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948264" y="4493865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5220072" y="4817030"/>
            <a:ext cx="1728192" cy="1537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4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Analysis</a:t>
            </a:r>
            <a:r>
              <a:rPr lang="en-US" altLang="ko-KR" dirty="0"/>
              <a:t> </a:t>
            </a:r>
            <a:r>
              <a:rPr lang="en-US" altLang="ko-KR" dirty="0" smtClean="0"/>
              <a:t>setting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480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문장을 분석 </a:t>
            </a:r>
            <a:r>
              <a:rPr lang="en-US" altLang="ko-KR" dirty="0" smtClean="0"/>
              <a:t>: 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문자를 토큰 단위로 분석</a:t>
            </a:r>
            <a:endParaRPr lang="en-US" altLang="ko-KR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212976"/>
            <a:ext cx="617220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92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문장을 분석 </a:t>
            </a:r>
            <a:r>
              <a:rPr lang="en-US" altLang="ko-KR" dirty="0"/>
              <a:t>: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'I love Bears and Fish</a:t>
            </a:r>
            <a:r>
              <a:rPr lang="en-US" altLang="ko-KR" dirty="0" smtClean="0"/>
              <a:t>.＇</a:t>
            </a:r>
            <a:r>
              <a:rPr lang="ko-KR" altLang="en-US" dirty="0" smtClean="0"/>
              <a:t>를 토큰 단위로 분석</a:t>
            </a:r>
            <a:endParaRPr lang="en-US" altLang="ko-KR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80928"/>
            <a:ext cx="3888432" cy="3705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48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문장을 분석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queryDSL</a:t>
            </a:r>
            <a:r>
              <a:rPr lang="en-US" altLang="ko-KR" dirty="0" smtClean="0"/>
              <a:t> 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문장을 </a:t>
            </a:r>
            <a:r>
              <a:rPr lang="en-US" altLang="ko-KR" dirty="0" smtClean="0"/>
              <a:t>whitespace</a:t>
            </a:r>
            <a:r>
              <a:rPr lang="ko-KR" altLang="en-US" dirty="0" smtClean="0"/>
              <a:t>로 분석하여 처리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84984"/>
            <a:ext cx="55245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85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문장을 분석 </a:t>
            </a:r>
            <a:r>
              <a:rPr lang="en-US" altLang="ko-KR" dirty="0"/>
              <a:t>: </a:t>
            </a:r>
            <a:r>
              <a:rPr lang="en-US" altLang="ko-KR" dirty="0" err="1"/>
              <a:t>queryDSL</a:t>
            </a:r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"share your experience with </a:t>
            </a:r>
            <a:r>
              <a:rPr lang="en-US" altLang="ko-KR" dirty="0" err="1"/>
              <a:t>Nosql</a:t>
            </a:r>
            <a:r>
              <a:rPr lang="en-US" altLang="ko-KR" dirty="0"/>
              <a:t> &amp; big data technologies"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whitespace </a:t>
            </a:r>
            <a:r>
              <a:rPr lang="ko-KR" altLang="en-US" dirty="0" smtClean="0"/>
              <a:t>단위로 분석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24944"/>
            <a:ext cx="246697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852937"/>
            <a:ext cx="2219325" cy="3520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706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타입과 옵션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58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타입에 대한 옵션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타입을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옵션에 대해 조정이 가능함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775797"/>
              </p:ext>
            </p:extLst>
          </p:nvPr>
        </p:nvGraphicFramePr>
        <p:xfrm>
          <a:off x="755576" y="2708922"/>
          <a:ext cx="7632848" cy="348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546"/>
                <a:gridCol w="5909302"/>
              </a:tblGrid>
              <a:tr h="360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타입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옵션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04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 standard,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uax_url_email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classic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ax_token_length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: 255(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기본값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1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nGram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edgeNGram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min_gram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토큰의 최소 길이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max_gram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토큰의 최대 길이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token_chars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: letter,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digit,whitespace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, punctuation, symbol(%, #, &amp;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등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1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 k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eyword, letter, lowercase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1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 p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attern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pattern :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토큰분할 정규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표현식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flags : g(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전체 항목 적용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대소문자 구문하지 않음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), m : ^/$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\n \r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문자의 앞과 뒤 처리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1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ath_hierarchy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Delimiter :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계층구분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(/), replacement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계층구문문자 설정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buffer_size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: 1024, reverse: true, skip: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기본값은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1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standard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61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문장을 분석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문자를 토큰 단위로 분석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구두점 제외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3212976"/>
            <a:ext cx="3744416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924944"/>
            <a:ext cx="27813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03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keyword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660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문장을 분석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문자를 키워드 단위로 분석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32820"/>
            <a:ext cx="40481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475682"/>
            <a:ext cx="32385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23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analysis</a:t>
            </a:r>
            <a:r>
              <a:rPr lang="ko-KR" altLang="en-US" dirty="0" smtClean="0"/>
              <a:t>에 대한 </a:t>
            </a:r>
            <a:r>
              <a:rPr lang="ko-KR" altLang="en-US" dirty="0" err="1" smtClean="0"/>
              <a:t>세팅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다른 방법으로 분석을 원할 경우 </a:t>
            </a:r>
            <a:r>
              <a:rPr lang="en-US" altLang="ko-KR" dirty="0" smtClean="0"/>
              <a:t>setting</a:t>
            </a:r>
            <a:r>
              <a:rPr lang="ko-KR" altLang="en-US" dirty="0" smtClean="0"/>
              <a:t>을 처리함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763688" y="2708920"/>
            <a:ext cx="5400600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{ </a:t>
            </a:r>
          </a:p>
          <a:p>
            <a:r>
              <a:rPr lang="en-US" altLang="ko-KR" sz="1000" dirty="0" smtClean="0"/>
              <a:t>     “analysis” : {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“analyzer” : { </a:t>
            </a:r>
          </a:p>
          <a:p>
            <a:r>
              <a:rPr lang="en-US" altLang="ko-KR" sz="1000" dirty="0" smtClean="0"/>
              <a:t>                 “</a:t>
            </a:r>
            <a:r>
              <a:rPr lang="ko-KR" altLang="en-US" sz="1000" dirty="0" smtClean="0"/>
              <a:t>분석기명</a:t>
            </a:r>
            <a:r>
              <a:rPr lang="en-US" altLang="ko-KR" sz="1000" dirty="0" smtClean="0"/>
              <a:t>” : { </a:t>
            </a:r>
          </a:p>
          <a:p>
            <a:r>
              <a:rPr lang="en-US" altLang="ko-KR" sz="1000" dirty="0" smtClean="0"/>
              <a:t>                       “</a:t>
            </a:r>
            <a:r>
              <a:rPr lang="en-US" altLang="ko-KR" sz="1000" dirty="0" err="1" smtClean="0"/>
              <a:t>tokenizer</a:t>
            </a:r>
            <a:r>
              <a:rPr lang="en-US" altLang="ko-KR" sz="1000" dirty="0" smtClean="0"/>
              <a:t>” : &lt;</a:t>
            </a:r>
            <a:r>
              <a:rPr lang="ko-KR" altLang="en-US" sz="1000" dirty="0" err="1" smtClean="0"/>
              <a:t>토크나이저</a:t>
            </a:r>
            <a:r>
              <a:rPr lang="en-US" altLang="ko-KR" sz="1000" dirty="0" smtClean="0"/>
              <a:t>&gt;,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         “filter” : [&lt;</a:t>
            </a:r>
            <a:r>
              <a:rPr lang="ko-KR" altLang="en-US" sz="1000" dirty="0" smtClean="0"/>
              <a:t>토큰필터</a:t>
            </a:r>
            <a:r>
              <a:rPr lang="en-US" altLang="ko-KR" sz="1000" dirty="0" smtClean="0"/>
              <a:t>&gt;, …],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         “</a:t>
            </a:r>
            <a:r>
              <a:rPr lang="en-US" altLang="ko-KR" sz="1000" dirty="0" err="1" smtClean="0"/>
              <a:t>char_filter</a:t>
            </a:r>
            <a:r>
              <a:rPr lang="en-US" altLang="ko-KR" sz="1000" dirty="0" smtClean="0"/>
              <a:t>” :[&lt;</a:t>
            </a:r>
            <a:r>
              <a:rPr lang="ko-KR" altLang="en-US" sz="1000" dirty="0" smtClean="0"/>
              <a:t>캐릭터필터</a:t>
            </a:r>
            <a:r>
              <a:rPr lang="en-US" altLang="ko-KR" sz="1000" dirty="0" smtClean="0"/>
              <a:t>&gt;,….]</a:t>
            </a:r>
            <a:endParaRPr lang="en-US" altLang="ko-KR" sz="1000" dirty="0"/>
          </a:p>
          <a:p>
            <a:r>
              <a:rPr lang="en-US" altLang="ko-KR" sz="1000" dirty="0" smtClean="0"/>
              <a:t>                  }</a:t>
            </a:r>
            <a:endParaRPr lang="en-US" altLang="ko-KR" sz="1000" dirty="0"/>
          </a:p>
          <a:p>
            <a:r>
              <a:rPr lang="en-US" altLang="ko-KR" sz="1000" dirty="0" smtClean="0"/>
              <a:t>            } 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“</a:t>
            </a:r>
            <a:r>
              <a:rPr lang="en-US" altLang="ko-KR" sz="1000" dirty="0" err="1" smtClean="0"/>
              <a:t>tokenizer</a:t>
            </a:r>
            <a:r>
              <a:rPr lang="en-US" altLang="ko-KR" sz="1000" dirty="0" smtClean="0"/>
              <a:t>” : { </a:t>
            </a:r>
            <a:br>
              <a:rPr lang="en-US" altLang="ko-KR" sz="1000" dirty="0" smtClean="0"/>
            </a:br>
            <a:r>
              <a:rPr lang="en-US" altLang="ko-KR" sz="1000" dirty="0" smtClean="0"/>
              <a:t>                 “</a:t>
            </a:r>
            <a:r>
              <a:rPr lang="ko-KR" altLang="en-US" sz="1000" dirty="0" smtClean="0"/>
              <a:t>토크나이저명</a:t>
            </a:r>
            <a:r>
              <a:rPr lang="en-US" altLang="ko-KR" sz="1000" dirty="0" smtClean="0"/>
              <a:t>” : { “type” : “</a:t>
            </a:r>
            <a:r>
              <a:rPr lang="ko-KR" altLang="en-US" sz="1000" dirty="0" smtClean="0"/>
              <a:t>토크나이저명</a:t>
            </a:r>
            <a:r>
              <a:rPr lang="en-US" altLang="ko-KR" sz="1000" dirty="0" smtClean="0"/>
              <a:t>”}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},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“filter”  : { </a:t>
            </a:r>
          </a:p>
          <a:p>
            <a:r>
              <a:rPr lang="en-US" altLang="ko-KR" sz="1000" dirty="0" smtClean="0"/>
              <a:t>                 </a:t>
            </a:r>
            <a:r>
              <a:rPr lang="en-US" altLang="ko-KR" sz="1000" dirty="0"/>
              <a:t>“</a:t>
            </a:r>
            <a:r>
              <a:rPr lang="ko-KR" altLang="en-US" sz="1000" dirty="0" err="1" smtClean="0"/>
              <a:t>토큰필터명</a:t>
            </a:r>
            <a:r>
              <a:rPr lang="en-US" altLang="ko-KR" sz="1000" dirty="0"/>
              <a:t>” : { “type” : “</a:t>
            </a:r>
            <a:r>
              <a:rPr lang="ko-KR" altLang="en-US" sz="1000" dirty="0" err="1" smtClean="0"/>
              <a:t>토큰필터명</a:t>
            </a:r>
            <a:r>
              <a:rPr lang="en-US" altLang="ko-KR" sz="1000" dirty="0" smtClean="0"/>
              <a:t>”}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   “</a:t>
            </a:r>
            <a:r>
              <a:rPr lang="ko-KR" altLang="en-US" sz="1000" dirty="0" err="1" smtClean="0"/>
              <a:t>토큰필터명</a:t>
            </a:r>
            <a:r>
              <a:rPr lang="en-US" altLang="ko-KR" sz="1000" dirty="0"/>
              <a:t>” : { “type” : “</a:t>
            </a:r>
            <a:r>
              <a:rPr lang="ko-KR" altLang="en-US" sz="1000" dirty="0" err="1" smtClean="0"/>
              <a:t>토큰필터명</a:t>
            </a:r>
            <a:r>
              <a:rPr lang="en-US" altLang="ko-KR" sz="1000" dirty="0"/>
              <a:t>”}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},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“</a:t>
            </a:r>
            <a:r>
              <a:rPr lang="en-US" altLang="ko-KR" sz="1000" dirty="0" err="1" smtClean="0"/>
              <a:t>char_filter</a:t>
            </a:r>
            <a:r>
              <a:rPr lang="en-US" altLang="ko-KR" sz="1000" dirty="0" smtClean="0"/>
              <a:t>” : {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   “</a:t>
            </a:r>
            <a:r>
              <a:rPr lang="ko-KR" altLang="en-US" sz="1000" dirty="0" err="1" smtClean="0"/>
              <a:t>캐릭</a:t>
            </a:r>
            <a:r>
              <a:rPr lang="ko-KR" altLang="en-US" sz="1000" dirty="0" err="1"/>
              <a:t>터</a:t>
            </a:r>
            <a:r>
              <a:rPr lang="ko-KR" altLang="en-US" sz="1000" dirty="0" err="1" smtClean="0"/>
              <a:t>필터명</a:t>
            </a:r>
            <a:r>
              <a:rPr lang="en-US" altLang="ko-KR" sz="1000" dirty="0"/>
              <a:t>” : {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          “</a:t>
            </a:r>
            <a:r>
              <a:rPr lang="en-US" altLang="ko-KR" sz="1000" dirty="0"/>
              <a:t>type” : </a:t>
            </a:r>
            <a:r>
              <a:rPr lang="en-US" altLang="ko-KR" sz="1000" dirty="0" smtClean="0"/>
              <a:t>“mapping”,</a:t>
            </a:r>
            <a:endParaRPr lang="en-US" altLang="ko-KR" sz="1000" dirty="0"/>
          </a:p>
          <a:p>
            <a:r>
              <a:rPr lang="en-US" altLang="ko-KR" sz="1000" dirty="0"/>
              <a:t>                 </a:t>
            </a:r>
            <a:r>
              <a:rPr lang="en-US" altLang="ko-KR" sz="1000" dirty="0" smtClean="0"/>
              <a:t>       “mappings” : [&lt;</a:t>
            </a:r>
            <a:r>
              <a:rPr lang="ko-KR" altLang="en-US" sz="1000" dirty="0" err="1" smtClean="0"/>
              <a:t>매핑조건</a:t>
            </a:r>
            <a:r>
              <a:rPr lang="en-US" altLang="ko-KR" sz="1000" dirty="0" smtClean="0"/>
              <a:t>&gt;…]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}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2051720" y="4077072"/>
            <a:ext cx="3744416" cy="23762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452320" y="4365104"/>
            <a:ext cx="1224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사용자 정의할 경우 이곳에 세부 정의가 필요</a:t>
            </a:r>
            <a:endParaRPr lang="ko-KR" altLang="en-US"/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 flipV="1">
            <a:off x="5796136" y="5103768"/>
            <a:ext cx="1656184" cy="1614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48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letter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2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문장을 분석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문자를 </a:t>
            </a:r>
            <a:r>
              <a:rPr lang="en-US" altLang="ko-KR" dirty="0" smtClean="0"/>
              <a:t>letter</a:t>
            </a:r>
            <a:r>
              <a:rPr lang="ko-KR" altLang="en-US" dirty="0" smtClean="0"/>
              <a:t> 단위로 분석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구두점 제외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29088"/>
            <a:ext cx="41338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212976"/>
            <a:ext cx="241935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26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lowercase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65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문장을 분석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문자를 토큰 단위로 분석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구두점 제외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5064"/>
            <a:ext cx="39528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924944"/>
            <a:ext cx="27051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22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whitespace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958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문장을 분석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문자를 </a:t>
            </a:r>
            <a:r>
              <a:rPr lang="en-US" altLang="ko-KR" dirty="0" smtClean="0"/>
              <a:t>whitespace</a:t>
            </a:r>
            <a:r>
              <a:rPr lang="ko-KR" altLang="en-US" dirty="0" smtClean="0"/>
              <a:t>단위로 분석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구두점도 포함 분석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17032"/>
            <a:ext cx="38481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878831"/>
            <a:ext cx="226695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93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UAX URL email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091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문장을 분석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문자를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, email </a:t>
            </a:r>
            <a:r>
              <a:rPr lang="ko-KR" altLang="en-US" dirty="0" smtClean="0"/>
              <a:t>단위로 분석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6992"/>
            <a:ext cx="3744416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294509"/>
            <a:ext cx="36957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1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path hierarchy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337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문장을 분석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문자를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단위로 토큰화 분석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73016"/>
            <a:ext cx="3816424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7" y="2636912"/>
            <a:ext cx="3816424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2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Analyzer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: default setting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Standard </a:t>
            </a:r>
            <a:r>
              <a:rPr lang="en-US" altLang="ko-KR" dirty="0" err="1" smtClean="0"/>
              <a:t>tokenizer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standard, </a:t>
            </a:r>
            <a:r>
              <a:rPr lang="en-US" altLang="ko-KR" dirty="0" err="1" smtClean="0"/>
              <a:t>asiifolding</a:t>
            </a:r>
            <a:r>
              <a:rPr lang="en-US" altLang="ko-KR" dirty="0" smtClean="0"/>
              <a:t> token filter</a:t>
            </a:r>
            <a:r>
              <a:rPr lang="ko-KR" altLang="en-US" dirty="0" smtClean="0"/>
              <a:t>로 구성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043608" y="3140968"/>
            <a:ext cx="4104456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/>
              <a:t>{</a:t>
            </a:r>
            <a:r>
              <a:rPr lang="en-US" altLang="ko-KR" sz="1200" b="1" dirty="0" smtClean="0"/>
              <a:t> </a:t>
            </a:r>
          </a:p>
          <a:p>
            <a:r>
              <a:rPr lang="en-US" altLang="ko-KR" sz="1200" b="1" dirty="0" smtClean="0"/>
              <a:t>  "</a:t>
            </a:r>
            <a:r>
              <a:rPr lang="en-US" altLang="ko-KR" sz="1200" b="1" dirty="0"/>
              <a:t>index" : {</a:t>
            </a:r>
          </a:p>
          <a:p>
            <a:r>
              <a:rPr lang="en-US" altLang="ko-KR" sz="1200" b="1" dirty="0"/>
              <a:t>    </a:t>
            </a:r>
            <a:r>
              <a:rPr lang="en-US" altLang="ko-KR" sz="1200" b="1" dirty="0" smtClean="0"/>
              <a:t>  "</a:t>
            </a:r>
            <a:r>
              <a:rPr lang="en-US" altLang="ko-KR" sz="1200" b="1" dirty="0"/>
              <a:t>analysis" : {</a:t>
            </a:r>
          </a:p>
          <a:p>
            <a:r>
              <a:rPr lang="en-US" altLang="ko-KR" sz="1200" b="1" dirty="0"/>
              <a:t>    </a:t>
            </a:r>
            <a:r>
              <a:rPr lang="en-US" altLang="ko-KR" sz="1200" b="1" dirty="0" smtClean="0"/>
              <a:t>      </a:t>
            </a:r>
            <a:r>
              <a:rPr lang="en-US" altLang="ko-KR" sz="1200" b="1" dirty="0"/>
              <a:t>"analyzer" : {</a:t>
            </a:r>
          </a:p>
          <a:p>
            <a:r>
              <a:rPr lang="en-US" altLang="ko-KR" sz="1200" b="1" dirty="0"/>
              <a:t>     </a:t>
            </a:r>
            <a:r>
              <a:rPr lang="en-US" altLang="ko-KR" sz="1200" b="1" dirty="0" smtClean="0"/>
              <a:t>          </a:t>
            </a:r>
            <a:r>
              <a:rPr lang="en-US" altLang="ko-KR" sz="1200" b="1" dirty="0"/>
              <a:t>"default" : {</a:t>
            </a:r>
          </a:p>
          <a:p>
            <a:r>
              <a:rPr lang="en-US" altLang="ko-KR" sz="1200" b="1" dirty="0"/>
              <a:t>        </a:t>
            </a:r>
            <a:r>
              <a:rPr lang="en-US" altLang="ko-KR" sz="1200" b="1" dirty="0" smtClean="0"/>
              <a:t>           </a:t>
            </a:r>
            <a:r>
              <a:rPr lang="en-US" altLang="ko-KR" sz="1200" b="1" dirty="0"/>
              <a:t>"</a:t>
            </a:r>
            <a:r>
              <a:rPr lang="en-US" altLang="ko-KR" sz="1200" b="1" dirty="0" err="1"/>
              <a:t>tokenizer</a:t>
            </a:r>
            <a:r>
              <a:rPr lang="en-US" altLang="ko-KR" sz="1200" b="1" dirty="0"/>
              <a:t>" : "standard",</a:t>
            </a:r>
          </a:p>
          <a:p>
            <a:r>
              <a:rPr lang="en-US" altLang="ko-KR" sz="1200" b="1" dirty="0"/>
              <a:t>         </a:t>
            </a:r>
            <a:r>
              <a:rPr lang="en-US" altLang="ko-KR" sz="1200" b="1" dirty="0" smtClean="0"/>
              <a:t>          </a:t>
            </a:r>
            <a:r>
              <a:rPr lang="en-US" altLang="ko-KR" sz="1200" b="1" dirty="0"/>
              <a:t>"filter" : ["standard", "</a:t>
            </a:r>
            <a:r>
              <a:rPr lang="en-US" altLang="ko-KR" sz="1200" b="1" dirty="0" err="1"/>
              <a:t>asciifolding</a:t>
            </a:r>
            <a:r>
              <a:rPr lang="en-US" altLang="ko-KR" sz="1200" b="1" dirty="0"/>
              <a:t>"]</a:t>
            </a:r>
          </a:p>
          <a:p>
            <a:r>
              <a:rPr lang="en-US" altLang="ko-KR" sz="1200" b="1" dirty="0"/>
              <a:t>         </a:t>
            </a:r>
            <a:r>
              <a:rPr lang="en-US" altLang="ko-KR" sz="1200" b="1" dirty="0" smtClean="0"/>
              <a:t>     </a:t>
            </a:r>
            <a:r>
              <a:rPr lang="en-US" altLang="ko-KR" sz="1200" b="1" dirty="0"/>
              <a:t>}</a:t>
            </a:r>
          </a:p>
          <a:p>
            <a:r>
              <a:rPr lang="en-US" altLang="ko-KR" sz="1200" b="1" dirty="0"/>
              <a:t>        </a:t>
            </a:r>
            <a:r>
              <a:rPr lang="en-US" altLang="ko-KR" sz="1200" b="1" dirty="0" smtClean="0"/>
              <a:t>  }</a:t>
            </a:r>
            <a:endParaRPr lang="en-US" altLang="ko-KR" sz="1200" b="1" dirty="0"/>
          </a:p>
          <a:p>
            <a:r>
              <a:rPr lang="en-US" altLang="ko-KR" sz="1200" b="1" dirty="0"/>
              <a:t>    </a:t>
            </a:r>
            <a:r>
              <a:rPr lang="en-US" altLang="ko-KR" sz="1200" b="1" dirty="0" smtClean="0"/>
              <a:t>  }</a:t>
            </a:r>
            <a:endParaRPr lang="en-US" altLang="ko-KR" sz="1200" b="1" dirty="0"/>
          </a:p>
          <a:p>
            <a:r>
              <a:rPr lang="en-US" altLang="ko-KR" sz="1200" b="1" dirty="0"/>
              <a:t>}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4260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smtClean="0"/>
              <a:t>Token</a:t>
            </a:r>
            <a:br>
              <a:rPr lang="en-US" altLang="ko-KR" sz="9600" dirty="0" smtClean="0"/>
            </a:br>
            <a:r>
              <a:rPr lang="en-US" altLang="ko-KR" sz="9600" dirty="0" smtClean="0"/>
              <a:t>filter</a:t>
            </a:r>
            <a:br>
              <a:rPr lang="en-US" altLang="ko-KR" sz="9600" dirty="0" smtClean="0"/>
            </a:b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800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타입과 옵션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32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타입에 대한 옵션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타입을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옵션에 대해 조정이 가능함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072620"/>
              </p:ext>
            </p:extLst>
          </p:nvPr>
        </p:nvGraphicFramePr>
        <p:xfrm>
          <a:off x="755576" y="2708922"/>
          <a:ext cx="7632848" cy="348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546"/>
                <a:gridCol w="5909302"/>
              </a:tblGrid>
              <a:tr h="360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타입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옵션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04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standard,lowercase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, uppercase,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poster_stem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reverse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1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asciifolding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Preserve_original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기본값은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false, true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</a:rPr>
                        <a:t>일경우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</a:rPr>
                        <a:t>기존값과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같이 저장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1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l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ength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min: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기본값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0,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최소길이 지정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, max: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최대길이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1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nGram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edgeNGram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min_gram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최소길이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기본값은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max_gram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최대길이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기본값은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2, side : front/back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지정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기본값은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front (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edgengram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만사용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1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single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min_single_size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최소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single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길이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기본값은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2,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max_single_size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single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길이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기본값은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2,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output_unigrams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: true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</a:rPr>
                        <a:t>일경우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기존토큰과 함께 저장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token_separator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토큰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</a:rPr>
                        <a:t>구분자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기본은 공백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ilter_token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; stop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토큰필터에서 삭제된 것을 표시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기본값은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”_”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48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타입에 대한 옵션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타입을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옵션에 대해 조정이 가능함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595887"/>
              </p:ext>
            </p:extLst>
          </p:nvPr>
        </p:nvGraphicFramePr>
        <p:xfrm>
          <a:off x="755576" y="2708923"/>
          <a:ext cx="7632848" cy="3780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546"/>
                <a:gridCol w="5909302"/>
              </a:tblGrid>
              <a:tr h="334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타입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옵션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47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s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stopwords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기본값은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english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_,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stopwords_path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stopwords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가 있는 경로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config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</a:rPr>
                        <a:t>디렉토리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밑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ignore_case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: true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일 경우 소문자로 처리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remove_trailing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: false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일 경우 맨 마지막 토큰에 붙은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stopword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는 포함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9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stemmer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Name: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언어 형태소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9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keyword_marker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keywords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형태소분석에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</a:rPr>
                        <a:t>배젷ㄹ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키워드 배열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keywords_path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: /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config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내에 표시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Ignore_case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: true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로 정의하면 입력된 키워드를 소문자로 변경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9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unique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only_on_same_position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기본값은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이며 중복된 값 제거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, true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</a:rPr>
                        <a:t>일영우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같은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position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중복만 제거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9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s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nowball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language: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형태소 분석 언어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9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synonym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Synonyms :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동의어 목록을 등록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synonyms_path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: 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config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밑에 동의어 사전 경로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30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Token filter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09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Token filter 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토크나이저된</a:t>
            </a:r>
            <a:r>
              <a:rPr lang="ko-KR" altLang="en-US" dirty="0" smtClean="0"/>
              <a:t> 토큰을 가지고 추가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,</a:t>
            </a:r>
            <a:r>
              <a:rPr lang="ko-KR" altLang="en-US" dirty="0" smtClean="0"/>
              <a:t>삭제 등의 </a:t>
            </a:r>
            <a:r>
              <a:rPr lang="ko-KR" altLang="en-US" dirty="0" err="1" smtClean="0"/>
              <a:t>필터링하여</a:t>
            </a:r>
            <a:r>
              <a:rPr lang="ko-KR" altLang="en-US" dirty="0" smtClean="0"/>
              <a:t> 최종적으로 검색이 가능한 토큰을 만드는 역할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971600" y="3862740"/>
            <a:ext cx="3384376" cy="2734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"index" : {</a:t>
            </a:r>
          </a:p>
          <a:p>
            <a:r>
              <a:rPr lang="en-US" altLang="ko-KR" sz="1000" dirty="0"/>
              <a:t>    "analysis" : {</a:t>
            </a:r>
          </a:p>
          <a:p>
            <a:r>
              <a:rPr lang="en-US" altLang="ko-KR" sz="1000" dirty="0"/>
              <a:t>        "analyzer" : {</a:t>
            </a:r>
          </a:p>
          <a:p>
            <a:r>
              <a:rPr lang="en-US" altLang="ko-KR" sz="1000" dirty="0"/>
              <a:t>            "default" : {</a:t>
            </a:r>
          </a:p>
          <a:p>
            <a:r>
              <a:rPr lang="en-US" altLang="ko-KR" sz="1000" dirty="0"/>
              <a:t>                "</a:t>
            </a:r>
            <a:r>
              <a:rPr lang="en-US" altLang="ko-KR" sz="1000" dirty="0" err="1"/>
              <a:t>tokenizer</a:t>
            </a:r>
            <a:r>
              <a:rPr lang="en-US" altLang="ko-KR" sz="1000" dirty="0"/>
              <a:t>" : "standard",</a:t>
            </a:r>
          </a:p>
          <a:p>
            <a:r>
              <a:rPr lang="en-US" altLang="ko-KR" sz="1000" dirty="0"/>
              <a:t>                "filter" : ["standard", "</a:t>
            </a:r>
            <a:r>
              <a:rPr lang="en-US" altLang="ko-KR" sz="1000" dirty="0" err="1"/>
              <a:t>asciifolding</a:t>
            </a:r>
            <a:r>
              <a:rPr lang="en-US" altLang="ko-KR" sz="1000" dirty="0"/>
              <a:t>"]</a:t>
            </a:r>
          </a:p>
          <a:p>
            <a:r>
              <a:rPr lang="en-US" altLang="ko-KR" sz="1000" dirty="0"/>
              <a:t>            }</a:t>
            </a:r>
          </a:p>
          <a:p>
            <a:r>
              <a:rPr lang="en-US" altLang="ko-KR" sz="1000" dirty="0"/>
              <a:t>        }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4716016" y="3861048"/>
            <a:ext cx="3456384" cy="272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"index" : {</a:t>
            </a:r>
          </a:p>
          <a:p>
            <a:r>
              <a:rPr lang="en-US" altLang="ko-KR" sz="1000" dirty="0"/>
              <a:t>    "analysis" : {</a:t>
            </a:r>
          </a:p>
          <a:p>
            <a:r>
              <a:rPr lang="en-US" altLang="ko-KR" sz="1000" dirty="0"/>
              <a:t>        "analyzer" : {</a:t>
            </a:r>
          </a:p>
          <a:p>
            <a:r>
              <a:rPr lang="en-US" altLang="ko-KR" sz="1000" dirty="0"/>
              <a:t>            "default" : {</a:t>
            </a:r>
          </a:p>
          <a:p>
            <a:r>
              <a:rPr lang="en-US" altLang="ko-KR" sz="1000" dirty="0"/>
              <a:t>                "</a:t>
            </a:r>
            <a:r>
              <a:rPr lang="en-US" altLang="ko-KR" sz="1000" dirty="0" err="1"/>
              <a:t>tokenizer</a:t>
            </a:r>
            <a:r>
              <a:rPr lang="en-US" altLang="ko-KR" sz="1000" dirty="0"/>
              <a:t>" : "standard",</a:t>
            </a:r>
          </a:p>
          <a:p>
            <a:r>
              <a:rPr lang="en-US" altLang="ko-KR" sz="1000" dirty="0"/>
              <a:t>                "filter" : ["standard", "</a:t>
            </a:r>
            <a:r>
              <a:rPr lang="en-US" altLang="ko-KR" sz="1000" dirty="0" err="1"/>
              <a:t>my_ascii_folding</a:t>
            </a:r>
            <a:r>
              <a:rPr lang="en-US" altLang="ko-KR" sz="1000" dirty="0"/>
              <a:t>"]</a:t>
            </a:r>
          </a:p>
          <a:p>
            <a:r>
              <a:rPr lang="en-US" altLang="ko-KR" sz="1000" dirty="0"/>
              <a:t>            }</a:t>
            </a:r>
          </a:p>
          <a:p>
            <a:r>
              <a:rPr lang="en-US" altLang="ko-KR" sz="1000" dirty="0"/>
              <a:t>        },</a:t>
            </a:r>
          </a:p>
          <a:p>
            <a:r>
              <a:rPr lang="en-US" altLang="ko-KR" sz="1000" dirty="0"/>
              <a:t>        "filter" : {</a:t>
            </a:r>
          </a:p>
          <a:p>
            <a:r>
              <a:rPr lang="en-US" altLang="ko-KR" sz="1000" dirty="0"/>
              <a:t>            "</a:t>
            </a:r>
            <a:r>
              <a:rPr lang="en-US" altLang="ko-KR" sz="1000" dirty="0" err="1"/>
              <a:t>my_ascii_folding</a:t>
            </a:r>
            <a:r>
              <a:rPr lang="en-US" altLang="ko-KR" sz="1000" dirty="0"/>
              <a:t>" : {</a:t>
            </a:r>
          </a:p>
          <a:p>
            <a:r>
              <a:rPr lang="en-US" altLang="ko-KR" sz="1000" dirty="0"/>
              <a:t>                "type" : "</a:t>
            </a:r>
            <a:r>
              <a:rPr lang="en-US" altLang="ko-KR" sz="1000" dirty="0" err="1"/>
              <a:t>asciifolding</a:t>
            </a:r>
            <a:r>
              <a:rPr lang="en-US" altLang="ko-KR" sz="1000" dirty="0"/>
              <a:t>",</a:t>
            </a:r>
          </a:p>
          <a:p>
            <a:r>
              <a:rPr lang="en-US" altLang="ko-KR" sz="1000" dirty="0"/>
              <a:t>                "</a:t>
            </a:r>
            <a:r>
              <a:rPr lang="en-US" altLang="ko-KR" sz="1000" dirty="0" err="1"/>
              <a:t>preserve_original</a:t>
            </a:r>
            <a:r>
              <a:rPr lang="en-US" altLang="ko-KR" sz="1000" dirty="0"/>
              <a:t>" : true</a:t>
            </a:r>
          </a:p>
          <a:p>
            <a:r>
              <a:rPr lang="en-US" altLang="ko-KR" sz="1000" dirty="0"/>
              <a:t>            }</a:t>
            </a:r>
          </a:p>
          <a:p>
            <a:r>
              <a:rPr lang="en-US" altLang="ko-KR" sz="1000" dirty="0"/>
              <a:t>        }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3274457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u="sng" dirty="0" smtClean="0"/>
              <a:t>기본 값으로 처리</a:t>
            </a:r>
            <a:endParaRPr lang="ko-KR" altLang="en-US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5184068" y="329427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u="sng" dirty="0" smtClean="0"/>
              <a:t>사용자 정의 처리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18614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lowercase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4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문장을 분석 </a:t>
            </a:r>
            <a:r>
              <a:rPr lang="en-US" altLang="ko-KR" dirty="0"/>
              <a:t>: </a:t>
            </a:r>
            <a:r>
              <a:rPr lang="en-US" altLang="ko-KR" dirty="0" smtClean="0"/>
              <a:t>lowercase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"this is a test"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keyword</a:t>
            </a:r>
            <a:r>
              <a:rPr lang="ko-KR" altLang="en-US" dirty="0" smtClean="0"/>
              <a:t>단위로 소문자로 분석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3501008"/>
            <a:ext cx="4032448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466931"/>
            <a:ext cx="40481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563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asciifolding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75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문장을 분석 </a:t>
            </a:r>
            <a:r>
              <a:rPr lang="en-US" altLang="ko-KR" dirty="0"/>
              <a:t>: </a:t>
            </a:r>
            <a:r>
              <a:rPr lang="en-US" altLang="ko-KR" dirty="0" err="1" smtClean="0"/>
              <a:t>asciifolding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Standard </a:t>
            </a:r>
            <a:r>
              <a:rPr lang="en-US" altLang="ko-KR" dirty="0" err="1" smtClean="0"/>
              <a:t>tokenizer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asciifolding</a:t>
            </a:r>
            <a:r>
              <a:rPr lang="en-US" altLang="ko-KR" dirty="0" smtClean="0"/>
              <a:t> token filter</a:t>
            </a:r>
            <a:r>
              <a:rPr lang="ko-KR" altLang="en-US" dirty="0" smtClean="0"/>
              <a:t>에 대한 분석 실행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Ascii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문자로 치환</a:t>
            </a:r>
            <a:endParaRPr lang="en-US" altLang="ko-KR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996952"/>
            <a:ext cx="4032447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996952"/>
            <a:ext cx="2628900" cy="340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88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setting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Custom analysis</a:t>
            </a:r>
            <a:r>
              <a:rPr lang="ko-KR" altLang="en-US" dirty="0" smtClean="0"/>
              <a:t>를 위해 </a:t>
            </a:r>
            <a:r>
              <a:rPr lang="en-US" altLang="ko-KR" dirty="0" smtClean="0"/>
              <a:t>analyzer, </a:t>
            </a:r>
            <a:r>
              <a:rPr lang="en-US" altLang="ko-KR" dirty="0" err="1" smtClean="0"/>
              <a:t>tokenizer</a:t>
            </a:r>
            <a:r>
              <a:rPr lang="en-US" altLang="ko-KR" dirty="0" smtClean="0"/>
              <a:t>, filter, </a:t>
            </a:r>
            <a:r>
              <a:rPr lang="en-US" altLang="ko-KR" dirty="0" err="1" smtClean="0"/>
              <a:t>char_filter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등을 </a:t>
            </a:r>
            <a:r>
              <a:rPr lang="ko-KR" altLang="en-US" dirty="0" err="1" smtClean="0"/>
              <a:t>세팅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043608" y="2708920"/>
            <a:ext cx="5904656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 smtClean="0"/>
              <a:t>{ </a:t>
            </a:r>
          </a:p>
          <a:p>
            <a:r>
              <a:rPr lang="en-US" altLang="ko-KR" sz="900" b="1" dirty="0" smtClean="0"/>
              <a:t>    “setting” : {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“</a:t>
            </a:r>
            <a:r>
              <a:rPr lang="en-US" altLang="ko-KR" sz="900" b="1" dirty="0" err="1" smtClean="0"/>
              <a:t>number_of_shards</a:t>
            </a:r>
            <a:r>
              <a:rPr lang="en-US" altLang="ko-KR" sz="900" b="1" dirty="0" smtClean="0"/>
              <a:t>” : 2,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“</a:t>
            </a:r>
            <a:r>
              <a:rPr lang="en-US" altLang="ko-KR" sz="900" b="1" dirty="0" err="1" smtClean="0"/>
              <a:t>number_of_replicas</a:t>
            </a:r>
            <a:r>
              <a:rPr lang="en-US" altLang="ko-KR" sz="900" b="1" dirty="0" smtClean="0"/>
              <a:t>” : 1,</a:t>
            </a:r>
          </a:p>
          <a:p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“index” : {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     “analysis”  : { </a:t>
            </a:r>
          </a:p>
          <a:p>
            <a:r>
              <a:rPr lang="en-US" altLang="ko-KR" sz="900" b="1" dirty="0" smtClean="0"/>
              <a:t>                     “analyzer”  : { </a:t>
            </a:r>
          </a:p>
          <a:p>
            <a:r>
              <a:rPr lang="en-US" altLang="ko-KR" sz="900" b="1" dirty="0" smtClean="0"/>
              <a:t>                           “type”  : “custom”,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                  “</a:t>
            </a:r>
            <a:r>
              <a:rPr lang="en-US" altLang="ko-KR" sz="900" b="1" dirty="0" err="1" smtClean="0"/>
              <a:t>tokenizer</a:t>
            </a:r>
            <a:r>
              <a:rPr lang="en-US" altLang="ko-KR" sz="900" b="1" dirty="0" smtClean="0"/>
              <a:t>”  : “</a:t>
            </a:r>
            <a:r>
              <a:rPr lang="en-US" altLang="ko-KR" sz="900" b="1" dirty="0" err="1" smtClean="0"/>
              <a:t>myCustomTokenizer</a:t>
            </a:r>
            <a:r>
              <a:rPr lang="en-US" altLang="ko-KR" sz="900" b="1" dirty="0" smtClean="0"/>
              <a:t>”,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                  “filter”  : [“myCustomFilter1”, “myCustomFilter2],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                  “</a:t>
            </a:r>
            <a:r>
              <a:rPr lang="en-US" altLang="ko-KR" sz="900" b="1" dirty="0" err="1" smtClean="0"/>
              <a:t>char_filter</a:t>
            </a:r>
            <a:r>
              <a:rPr lang="en-US" altLang="ko-KR" sz="900" b="1" dirty="0" smtClean="0"/>
              <a:t>” : [ “</a:t>
            </a:r>
            <a:r>
              <a:rPr lang="en-US" altLang="ko-KR" sz="900" b="1" dirty="0" err="1" smtClean="0"/>
              <a:t>myCustomCharFilter</a:t>
            </a:r>
            <a:r>
              <a:rPr lang="en-US" altLang="ko-KR" sz="900" b="1" dirty="0" smtClean="0"/>
              <a:t>”]</a:t>
            </a:r>
            <a:endParaRPr lang="en-US" altLang="ko-KR" sz="900" b="1" dirty="0"/>
          </a:p>
          <a:p>
            <a:r>
              <a:rPr lang="en-US" altLang="ko-KR" sz="900" b="1" dirty="0" smtClean="0"/>
              <a:t>                      }</a:t>
            </a:r>
            <a:endParaRPr lang="en-US" altLang="ko-KR" sz="900" b="1" dirty="0"/>
          </a:p>
          <a:p>
            <a:r>
              <a:rPr lang="en-US" altLang="ko-KR" sz="900" b="1" dirty="0" smtClean="0"/>
              <a:t>                }.</a:t>
            </a:r>
          </a:p>
          <a:p>
            <a:endParaRPr lang="en-US" altLang="ko-KR" sz="900" b="1" dirty="0"/>
          </a:p>
          <a:p>
            <a:r>
              <a:rPr lang="en-US" altLang="ko-KR" sz="900" b="1" dirty="0" smtClean="0"/>
              <a:t>                “</a:t>
            </a:r>
            <a:r>
              <a:rPr lang="en-US" altLang="ko-KR" sz="900" b="1" dirty="0" err="1" smtClean="0"/>
              <a:t>tokenizer</a:t>
            </a:r>
            <a:r>
              <a:rPr lang="en-US" altLang="ko-KR" sz="900" b="1" dirty="0" smtClean="0"/>
              <a:t>”  : { </a:t>
            </a:r>
          </a:p>
          <a:p>
            <a:r>
              <a:rPr lang="en-US" altLang="ko-KR" sz="900" b="1" dirty="0" smtClean="0"/>
              <a:t>                        “</a:t>
            </a:r>
            <a:r>
              <a:rPr lang="en-US" altLang="ko-KR" sz="900" b="1" dirty="0" err="1" smtClean="0"/>
              <a:t>myCustomTokennizer</a:t>
            </a:r>
            <a:r>
              <a:rPr lang="en-US" altLang="ko-KR" sz="900" b="1" dirty="0" smtClean="0"/>
              <a:t>”  : { </a:t>
            </a:r>
          </a:p>
          <a:p>
            <a:r>
              <a:rPr lang="en-US" altLang="ko-KR" sz="900" b="1" dirty="0" smtClean="0"/>
              <a:t>                                “type” : “letter”</a:t>
            </a:r>
            <a:endParaRPr lang="en-US" altLang="ko-KR" sz="900" b="1" dirty="0"/>
          </a:p>
          <a:p>
            <a:r>
              <a:rPr lang="en-US" altLang="ko-KR" sz="900" b="1" dirty="0" smtClean="0"/>
              <a:t>                         }</a:t>
            </a:r>
            <a:endParaRPr lang="en-US" altLang="ko-KR" sz="900" b="1" dirty="0"/>
          </a:p>
          <a:p>
            <a:r>
              <a:rPr lang="en-US" altLang="ko-KR" sz="900" b="1" dirty="0" smtClean="0"/>
              <a:t>                },</a:t>
            </a:r>
          </a:p>
          <a:p>
            <a:endParaRPr lang="en-US" altLang="ko-KR" sz="900" b="1" dirty="0"/>
          </a:p>
        </p:txBody>
      </p:sp>
    </p:spTree>
    <p:extLst>
      <p:ext uri="{BB962C8B-B14F-4D97-AF65-F5344CB8AC3E}">
        <p14:creationId xmlns:p14="http://schemas.microsoft.com/office/powerpoint/2010/main" val="164794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length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65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filter </a:t>
            </a:r>
            <a:r>
              <a:rPr lang="ko-KR" altLang="en-US" dirty="0" err="1" smtClean="0"/>
              <a:t>세</a:t>
            </a:r>
            <a:r>
              <a:rPr lang="ko-KR" altLang="en-US" dirty="0" err="1"/>
              <a:t>팅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사용자 정의 필터를 </a:t>
            </a:r>
            <a:r>
              <a:rPr lang="en-US" altLang="ko-KR" dirty="0" smtClean="0"/>
              <a:t>length </a:t>
            </a:r>
            <a:r>
              <a:rPr lang="ko-KR" altLang="en-US" dirty="0" smtClean="0"/>
              <a:t>필터로 정의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68960"/>
            <a:ext cx="516255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061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</a:t>
            </a:r>
            <a:r>
              <a:rPr lang="ko-KR" altLang="en-US" dirty="0" smtClean="0"/>
              <a:t>에 대한 분석 정의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사용자 정의 필터를 사용한 정의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212976"/>
            <a:ext cx="58483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39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</a:t>
            </a:r>
            <a:r>
              <a:rPr lang="ko-KR" altLang="en-US" dirty="0" smtClean="0"/>
              <a:t>에 대한 분석 실행 결과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Length</a:t>
            </a:r>
            <a:r>
              <a:rPr lang="ko-KR" altLang="en-US" dirty="0"/>
              <a:t> </a:t>
            </a:r>
            <a:r>
              <a:rPr lang="en-US" altLang="ko-KR" dirty="0" smtClean="0"/>
              <a:t>max =8 </a:t>
            </a:r>
            <a:r>
              <a:rPr lang="ko-KR" altLang="en-US" dirty="0" smtClean="0"/>
              <a:t>이상인 </a:t>
            </a:r>
            <a:r>
              <a:rPr lang="en-US" altLang="ko-KR" dirty="0" smtClean="0"/>
              <a:t>position 4</a:t>
            </a:r>
            <a:r>
              <a:rPr lang="ko-KR" altLang="en-US" dirty="0" smtClean="0"/>
              <a:t>번 단어</a:t>
            </a:r>
            <a:r>
              <a:rPr lang="en-US" altLang="ko-KR" dirty="0"/>
              <a:t>(</a:t>
            </a:r>
            <a:r>
              <a:rPr lang="en-US" altLang="ko-KR" dirty="0" smtClean="0"/>
              <a:t>semitransparent)</a:t>
            </a:r>
            <a:r>
              <a:rPr lang="ko-KR" altLang="en-US" dirty="0" smtClean="0"/>
              <a:t> 제외 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852936"/>
            <a:ext cx="20955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181548"/>
            <a:ext cx="20859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846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36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문장을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Stop</a:t>
            </a:r>
            <a:r>
              <a:rPr lang="ko-KR" altLang="en-US" dirty="0" smtClean="0"/>
              <a:t>에 저장된 문자인 </a:t>
            </a:r>
            <a:r>
              <a:rPr lang="en-US" altLang="ko-KR" dirty="0" smtClean="0"/>
              <a:t>a </a:t>
            </a:r>
            <a:r>
              <a:rPr lang="ko-KR" altLang="en-US" dirty="0" smtClean="0"/>
              <a:t>를 제외하고 토큰화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84984"/>
            <a:ext cx="3816424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140968"/>
            <a:ext cx="263842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880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reverse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11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문장을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파싱된</a:t>
            </a:r>
            <a:r>
              <a:rPr lang="ko-KR" altLang="en-US" dirty="0" smtClean="0"/>
              <a:t> 단어를 역으로 재 토큰화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61048"/>
            <a:ext cx="409575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636912"/>
            <a:ext cx="25908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6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unique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33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문장을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중복 단어를 제외하고 분석</a:t>
            </a:r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29000"/>
            <a:ext cx="36004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636912"/>
            <a:ext cx="2362200" cy="403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251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63704</TotalTime>
  <Words>2807</Words>
  <Application>Microsoft Office PowerPoint</Application>
  <PresentationFormat>화면 슬라이드 쇼(4:3)</PresentationFormat>
  <Paragraphs>697</Paragraphs>
  <Slides>109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109</vt:i4>
      </vt:variant>
    </vt:vector>
  </HeadingPairs>
  <TitlesOfParts>
    <vt:vector size="110" baseType="lpstr">
      <vt:lpstr>가을</vt:lpstr>
      <vt:lpstr>엘라스틱서치 분석 이해하기</vt:lpstr>
      <vt:lpstr>analysis </vt:lpstr>
      <vt:lpstr>What is Analysis?</vt:lpstr>
      <vt:lpstr>Analysis</vt:lpstr>
      <vt:lpstr>Analysis 구성 및 처리 </vt:lpstr>
      <vt:lpstr>Analysis setting 방법</vt:lpstr>
      <vt:lpstr>analysis에 대한 세팅</vt:lpstr>
      <vt:lpstr>Analyzer 구성: default setting</vt:lpstr>
      <vt:lpstr>Analysis setting 예시 : json 1</vt:lpstr>
      <vt:lpstr>Analysis setting 예시 : json 2</vt:lpstr>
      <vt:lpstr>Analysis setting : config 예시</vt:lpstr>
      <vt:lpstr>Mapping setting</vt:lpstr>
      <vt:lpstr>분석을 사용할 필드 </vt:lpstr>
      <vt:lpstr>Analysis mapping 예시 1</vt:lpstr>
      <vt:lpstr>Analysis mapping 예시 2</vt:lpstr>
      <vt:lpstr>_analyze 실행 </vt:lpstr>
      <vt:lpstr>토큰을  구분 하는 법</vt:lpstr>
      <vt:lpstr>Analyzer : 토큰 분리 1</vt:lpstr>
      <vt:lpstr>Tokenizer </vt:lpstr>
      <vt:lpstr>Token filter </vt:lpstr>
      <vt:lpstr>termvector API </vt:lpstr>
      <vt:lpstr>Termvector API</vt:lpstr>
      <vt:lpstr>Term vector</vt:lpstr>
      <vt:lpstr>실행 예시 :1</vt:lpstr>
      <vt:lpstr>실행 예시: 2</vt:lpstr>
      <vt:lpstr>실행 예시: 3</vt:lpstr>
      <vt:lpstr>실행 예시: 4</vt:lpstr>
      <vt:lpstr>Analyzer API </vt:lpstr>
      <vt:lpstr>Analyzer 실행 예시</vt:lpstr>
      <vt:lpstr>문장을 분석 예시 : query-string 1</vt:lpstr>
      <vt:lpstr>문장을 분석 예시: query-string 2</vt:lpstr>
      <vt:lpstr>문장을 분석 예시: query-string 3</vt:lpstr>
      <vt:lpstr>문장을 분석 예시 : queryDSL 1</vt:lpstr>
      <vt:lpstr>문장을 분석 예시: queryDSL 2</vt:lpstr>
      <vt:lpstr>문장을 분석 예시 : queryDSL 3</vt:lpstr>
      <vt:lpstr>문장을 분석 예시: queryDSL 4</vt:lpstr>
      <vt:lpstr>standard</vt:lpstr>
      <vt:lpstr>문장을 분석 예시 : 1</vt:lpstr>
      <vt:lpstr>문장을 분석 예시: 2</vt:lpstr>
      <vt:lpstr>simple</vt:lpstr>
      <vt:lpstr>문장을 분석 예시 : 1</vt:lpstr>
      <vt:lpstr>문장을 분석 예시: 2</vt:lpstr>
      <vt:lpstr>stop</vt:lpstr>
      <vt:lpstr>문장을 분석 예시 : 1</vt:lpstr>
      <vt:lpstr>문장을 분석 예시: 2</vt:lpstr>
      <vt:lpstr>whitespace</vt:lpstr>
      <vt:lpstr>문장을 분석 예시 : 1</vt:lpstr>
      <vt:lpstr>문장을 분석 예시: 2</vt:lpstr>
      <vt:lpstr>snowball</vt:lpstr>
      <vt:lpstr>문장을 분석 예시 : 1</vt:lpstr>
      <vt:lpstr>문장을 분석 예시: 2</vt:lpstr>
      <vt:lpstr>keyword</vt:lpstr>
      <vt:lpstr>문장을 분석 예시 </vt:lpstr>
      <vt:lpstr>Language-english</vt:lpstr>
      <vt:lpstr>문장을 분석 예시 : 1</vt:lpstr>
      <vt:lpstr>문장을 분석 예시: 2</vt:lpstr>
      <vt:lpstr>tokenizer </vt:lpstr>
      <vt:lpstr>tokenizer</vt:lpstr>
      <vt:lpstr>토크나이저</vt:lpstr>
      <vt:lpstr>문장을 분석 : 1</vt:lpstr>
      <vt:lpstr>문장을 분석 : 2</vt:lpstr>
      <vt:lpstr>문장을 분석 : queryDSL 1</vt:lpstr>
      <vt:lpstr>문장을 분석 : queryDSL 2</vt:lpstr>
      <vt:lpstr>타입과 옵션</vt:lpstr>
      <vt:lpstr>타입에 대한 옵션</vt:lpstr>
      <vt:lpstr>standard</vt:lpstr>
      <vt:lpstr>문장을 분석 </vt:lpstr>
      <vt:lpstr>keyword</vt:lpstr>
      <vt:lpstr>문장을 분석 </vt:lpstr>
      <vt:lpstr> letter</vt:lpstr>
      <vt:lpstr>문장을 분석 </vt:lpstr>
      <vt:lpstr> lowercase</vt:lpstr>
      <vt:lpstr>문장을 분석 </vt:lpstr>
      <vt:lpstr> whitespace</vt:lpstr>
      <vt:lpstr>문장을 분석 </vt:lpstr>
      <vt:lpstr> UAX URL email</vt:lpstr>
      <vt:lpstr>문장을 분석 </vt:lpstr>
      <vt:lpstr> path hierarchy</vt:lpstr>
      <vt:lpstr>문장을 분석 </vt:lpstr>
      <vt:lpstr>Token filter </vt:lpstr>
      <vt:lpstr>타입과 옵션</vt:lpstr>
      <vt:lpstr>타입에 대한 옵션 1</vt:lpstr>
      <vt:lpstr>타입에 대한 옵션 2</vt:lpstr>
      <vt:lpstr>Token filter</vt:lpstr>
      <vt:lpstr>Token filter  </vt:lpstr>
      <vt:lpstr>lowercase</vt:lpstr>
      <vt:lpstr>문장을 분석 : lowercase </vt:lpstr>
      <vt:lpstr>asciifolding</vt:lpstr>
      <vt:lpstr>문장을 분석 : asciifolding</vt:lpstr>
      <vt:lpstr>length</vt:lpstr>
      <vt:lpstr>Index에 filter 세팅</vt:lpstr>
      <vt:lpstr>Text에 대한 분석 정의</vt:lpstr>
      <vt:lpstr>Text에 대한 분석 실행 결과</vt:lpstr>
      <vt:lpstr>stop</vt:lpstr>
      <vt:lpstr>문장을 분석</vt:lpstr>
      <vt:lpstr>reverse</vt:lpstr>
      <vt:lpstr>문장을 분석</vt:lpstr>
      <vt:lpstr>unique</vt:lpstr>
      <vt:lpstr>문장을 분석</vt:lpstr>
      <vt:lpstr>synonym</vt:lpstr>
      <vt:lpstr>Index에 filter 세팅</vt:lpstr>
      <vt:lpstr>Text에 대한 분석 정의</vt:lpstr>
      <vt:lpstr>character filter </vt:lpstr>
      <vt:lpstr> html_strip filter</vt:lpstr>
      <vt:lpstr>문자를 분석 : queryDSL </vt:lpstr>
      <vt:lpstr> mapping filter</vt:lpstr>
      <vt:lpstr>문자를 분석 :</vt:lpstr>
      <vt:lpstr> mapping filter</vt:lpstr>
      <vt:lpstr>문자를 분석 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680</cp:revision>
  <dcterms:created xsi:type="dcterms:W3CDTF">2015-12-01T07:34:30Z</dcterms:created>
  <dcterms:modified xsi:type="dcterms:W3CDTF">2016-06-20T04:25:44Z</dcterms:modified>
</cp:coreProperties>
</file>