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55"/>
  </p:notesMasterIdLst>
  <p:sldIdLst>
    <p:sldId id="256" r:id="rId2"/>
    <p:sldId id="1054" r:id="rId3"/>
    <p:sldId id="1048" r:id="rId4"/>
    <p:sldId id="1049" r:id="rId5"/>
    <p:sldId id="1060" r:id="rId6"/>
    <p:sldId id="1050" r:id="rId7"/>
    <p:sldId id="1051" r:id="rId8"/>
    <p:sldId id="1052" r:id="rId9"/>
    <p:sldId id="1053" r:id="rId10"/>
    <p:sldId id="1058" r:id="rId11"/>
    <p:sldId id="1059" r:id="rId12"/>
    <p:sldId id="1142" r:id="rId13"/>
    <p:sldId id="1143" r:id="rId14"/>
    <p:sldId id="1144" r:id="rId15"/>
    <p:sldId id="1061" r:id="rId16"/>
    <p:sldId id="1062" r:id="rId17"/>
    <p:sldId id="1145" r:id="rId18"/>
    <p:sldId id="1072" r:id="rId19"/>
    <p:sldId id="1071" r:id="rId20"/>
    <p:sldId id="1033" r:id="rId21"/>
    <p:sldId id="1075" r:id="rId22"/>
    <p:sldId id="1077" r:id="rId23"/>
    <p:sldId id="1076" r:id="rId24"/>
    <p:sldId id="1034" r:id="rId25"/>
    <p:sldId id="1232" r:id="rId26"/>
    <p:sldId id="1233" r:id="rId27"/>
    <p:sldId id="1234" r:id="rId28"/>
    <p:sldId id="1035" r:id="rId29"/>
    <p:sldId id="1231" r:id="rId30"/>
    <p:sldId id="1238" r:id="rId31"/>
    <p:sldId id="1036" r:id="rId32"/>
    <p:sldId id="1235" r:id="rId33"/>
    <p:sldId id="1241" r:id="rId34"/>
    <p:sldId id="1243" r:id="rId35"/>
    <p:sldId id="1244" r:id="rId36"/>
    <p:sldId id="1242" r:id="rId37"/>
    <p:sldId id="1037" r:id="rId38"/>
    <p:sldId id="1236" r:id="rId39"/>
    <p:sldId id="1239" r:id="rId40"/>
    <p:sldId id="1240" r:id="rId41"/>
    <p:sldId id="1039" r:id="rId42"/>
    <p:sldId id="1237" r:id="rId43"/>
    <p:sldId id="1245" r:id="rId44"/>
    <p:sldId id="1040" r:id="rId45"/>
    <p:sldId id="1211" r:id="rId46"/>
    <p:sldId id="1042" r:id="rId47"/>
    <p:sldId id="1246" r:id="rId48"/>
    <p:sldId id="1041" r:id="rId49"/>
    <p:sldId id="1200" r:id="rId50"/>
    <p:sldId id="1043" r:id="rId51"/>
    <p:sldId id="1202" r:id="rId52"/>
    <p:sldId id="1044" r:id="rId53"/>
    <p:sldId id="1203" r:id="rId54"/>
    <p:sldId id="1204" r:id="rId55"/>
    <p:sldId id="1205" r:id="rId56"/>
    <p:sldId id="1201" r:id="rId57"/>
    <p:sldId id="1045" r:id="rId58"/>
    <p:sldId id="1215" r:id="rId59"/>
    <p:sldId id="1214" r:id="rId60"/>
    <p:sldId id="1216" r:id="rId61"/>
    <p:sldId id="1212" r:id="rId62"/>
    <p:sldId id="1046" r:id="rId63"/>
    <p:sldId id="1047" r:id="rId64"/>
    <p:sldId id="1220" r:id="rId65"/>
    <p:sldId id="1221" r:id="rId66"/>
    <p:sldId id="1222" r:id="rId67"/>
    <p:sldId id="1229" r:id="rId68"/>
    <p:sldId id="1228" r:id="rId69"/>
    <p:sldId id="1230" r:id="rId70"/>
    <p:sldId id="1223" r:id="rId71"/>
    <p:sldId id="1224" r:id="rId72"/>
    <p:sldId id="999" r:id="rId73"/>
    <p:sldId id="1064" r:id="rId74"/>
    <p:sldId id="1065" r:id="rId75"/>
    <p:sldId id="1066" r:id="rId76"/>
    <p:sldId id="1067" r:id="rId77"/>
    <p:sldId id="1225" r:id="rId78"/>
    <p:sldId id="1226" r:id="rId79"/>
    <p:sldId id="975" r:id="rId80"/>
    <p:sldId id="1068" r:id="rId81"/>
    <p:sldId id="1086" r:id="rId82"/>
    <p:sldId id="1087" r:id="rId83"/>
    <p:sldId id="1078" r:id="rId84"/>
    <p:sldId id="1079" r:id="rId85"/>
    <p:sldId id="1073" r:id="rId86"/>
    <p:sldId id="1069" r:id="rId87"/>
    <p:sldId id="1074" r:id="rId88"/>
    <p:sldId id="1082" r:id="rId89"/>
    <p:sldId id="1084" r:id="rId90"/>
    <p:sldId id="1083" r:id="rId91"/>
    <p:sldId id="1085" r:id="rId92"/>
    <p:sldId id="1080" r:id="rId93"/>
    <p:sldId id="1081" r:id="rId94"/>
    <p:sldId id="1088" r:id="rId95"/>
    <p:sldId id="1089" r:id="rId96"/>
    <p:sldId id="1090" r:id="rId97"/>
    <p:sldId id="1194" r:id="rId98"/>
    <p:sldId id="1195" r:id="rId99"/>
    <p:sldId id="1196" r:id="rId100"/>
    <p:sldId id="1197" r:id="rId101"/>
    <p:sldId id="1213" r:id="rId102"/>
    <p:sldId id="1198" r:id="rId103"/>
    <p:sldId id="1199" r:id="rId104"/>
    <p:sldId id="1250" r:id="rId105"/>
    <p:sldId id="1251" r:id="rId106"/>
    <p:sldId id="1252" r:id="rId107"/>
    <p:sldId id="1025" r:id="rId108"/>
    <p:sldId id="983" r:id="rId109"/>
    <p:sldId id="984" r:id="rId110"/>
    <p:sldId id="1014" r:id="rId111"/>
    <p:sldId id="988" r:id="rId112"/>
    <p:sldId id="986" r:id="rId113"/>
    <p:sldId id="1111" r:id="rId114"/>
    <p:sldId id="1108" r:id="rId115"/>
    <p:sldId id="989" r:id="rId116"/>
    <p:sldId id="1109" r:id="rId117"/>
    <p:sldId id="1110" r:id="rId118"/>
    <p:sldId id="985" r:id="rId119"/>
    <p:sldId id="1031" r:id="rId120"/>
    <p:sldId id="1032" r:id="rId121"/>
    <p:sldId id="1147" r:id="rId122"/>
    <p:sldId id="1217" r:id="rId123"/>
    <p:sldId id="992" r:id="rId124"/>
    <p:sldId id="993" r:id="rId125"/>
    <p:sldId id="1218" r:id="rId126"/>
    <p:sldId id="994" r:id="rId127"/>
    <p:sldId id="995" r:id="rId128"/>
    <p:sldId id="996" r:id="rId129"/>
    <p:sldId id="997" r:id="rId130"/>
    <p:sldId id="1219" r:id="rId131"/>
    <p:sldId id="998" r:id="rId132"/>
    <p:sldId id="1004" r:id="rId133"/>
    <p:sldId id="1005" r:id="rId134"/>
    <p:sldId id="1003" r:id="rId135"/>
    <p:sldId id="1055" r:id="rId136"/>
    <p:sldId id="1056" r:id="rId137"/>
    <p:sldId id="1098" r:id="rId138"/>
    <p:sldId id="1097" r:id="rId139"/>
    <p:sldId id="1187" r:id="rId140"/>
    <p:sldId id="1099" r:id="rId141"/>
    <p:sldId id="1100" r:id="rId142"/>
    <p:sldId id="1188" r:id="rId143"/>
    <p:sldId id="1101" r:id="rId144"/>
    <p:sldId id="1103" r:id="rId145"/>
    <p:sldId id="1102" r:id="rId146"/>
    <p:sldId id="1104" r:id="rId147"/>
    <p:sldId id="1107" r:id="rId148"/>
    <p:sldId id="1105" r:id="rId149"/>
    <p:sldId id="1106" r:id="rId150"/>
    <p:sldId id="1191" r:id="rId151"/>
    <p:sldId id="1192" r:id="rId152"/>
    <p:sldId id="1193" r:id="rId153"/>
    <p:sldId id="1124" r:id="rId154"/>
    <p:sldId id="1189" r:id="rId155"/>
    <p:sldId id="1190" r:id="rId156"/>
    <p:sldId id="1120" r:id="rId157"/>
    <p:sldId id="1121" r:id="rId158"/>
    <p:sldId id="1134" r:id="rId159"/>
    <p:sldId id="1135" r:id="rId160"/>
    <p:sldId id="1136" r:id="rId161"/>
    <p:sldId id="1153" r:id="rId162"/>
    <p:sldId id="1123" r:id="rId163"/>
    <p:sldId id="1122" r:id="rId164"/>
    <p:sldId id="1160" r:id="rId165"/>
    <p:sldId id="1266" r:id="rId166"/>
    <p:sldId id="1253" r:id="rId167"/>
    <p:sldId id="1125" r:id="rId168"/>
    <p:sldId id="1157" r:id="rId169"/>
    <p:sldId id="1126" r:id="rId170"/>
    <p:sldId id="1167" r:id="rId171"/>
    <p:sldId id="1168" r:id="rId172"/>
    <p:sldId id="1169" r:id="rId173"/>
    <p:sldId id="1170" r:id="rId174"/>
    <p:sldId id="1171" r:id="rId175"/>
    <p:sldId id="1172" r:id="rId176"/>
    <p:sldId id="1154" r:id="rId177"/>
    <p:sldId id="1140" r:id="rId178"/>
    <p:sldId id="1127" r:id="rId179"/>
    <p:sldId id="1163" r:id="rId180"/>
    <p:sldId id="1137" r:id="rId181"/>
    <p:sldId id="1138" r:id="rId182"/>
    <p:sldId id="1248" r:id="rId183"/>
    <p:sldId id="1139" r:id="rId184"/>
    <p:sldId id="1279" r:id="rId185"/>
    <p:sldId id="1247" r:id="rId186"/>
    <p:sldId id="1130" r:id="rId187"/>
    <p:sldId id="1249" r:id="rId188"/>
    <p:sldId id="1131" r:id="rId189"/>
    <p:sldId id="1288" r:id="rId190"/>
    <p:sldId id="1148" r:id="rId191"/>
    <p:sldId id="1155" r:id="rId192"/>
    <p:sldId id="1146" r:id="rId193"/>
    <p:sldId id="1281" r:id="rId194"/>
    <p:sldId id="1282" r:id="rId195"/>
    <p:sldId id="1283" r:id="rId196"/>
    <p:sldId id="1156" r:id="rId197"/>
    <p:sldId id="1151" r:id="rId198"/>
    <p:sldId id="1150" r:id="rId199"/>
    <p:sldId id="1152" r:id="rId200"/>
    <p:sldId id="1158" r:id="rId201"/>
    <p:sldId id="1159" r:id="rId202"/>
    <p:sldId id="1161" r:id="rId203"/>
    <p:sldId id="1162" r:id="rId204"/>
    <p:sldId id="1164" r:id="rId205"/>
    <p:sldId id="1165" r:id="rId206"/>
    <p:sldId id="1166" r:id="rId207"/>
    <p:sldId id="1206" r:id="rId208"/>
    <p:sldId id="1285" r:id="rId209"/>
    <p:sldId id="1286" r:id="rId210"/>
    <p:sldId id="1207" r:id="rId211"/>
    <p:sldId id="1208" r:id="rId212"/>
    <p:sldId id="1209" r:id="rId213"/>
    <p:sldId id="1210" r:id="rId214"/>
    <p:sldId id="1284" r:id="rId215"/>
    <p:sldId id="1287" r:id="rId216"/>
    <p:sldId id="1254" r:id="rId217"/>
    <p:sldId id="1255" r:id="rId218"/>
    <p:sldId id="1256" r:id="rId219"/>
    <p:sldId id="1257" r:id="rId220"/>
    <p:sldId id="1261" r:id="rId221"/>
    <p:sldId id="1259" r:id="rId222"/>
    <p:sldId id="1258" r:id="rId223"/>
    <p:sldId id="1260" r:id="rId224"/>
    <p:sldId id="1262" r:id="rId225"/>
    <p:sldId id="1263" r:id="rId226"/>
    <p:sldId id="1264" r:id="rId227"/>
    <p:sldId id="1265" r:id="rId228"/>
    <p:sldId id="1267" r:id="rId229"/>
    <p:sldId id="1268" r:id="rId230"/>
    <p:sldId id="1269" r:id="rId231"/>
    <p:sldId id="1270" r:id="rId232"/>
    <p:sldId id="1271" r:id="rId233"/>
    <p:sldId id="1272" r:id="rId234"/>
    <p:sldId id="1273" r:id="rId235"/>
    <p:sldId id="1274" r:id="rId236"/>
    <p:sldId id="1275" r:id="rId237"/>
    <p:sldId id="1276" r:id="rId238"/>
    <p:sldId id="1277" r:id="rId239"/>
    <p:sldId id="1278" r:id="rId240"/>
    <p:sldId id="1173" r:id="rId241"/>
    <p:sldId id="1174" r:id="rId242"/>
    <p:sldId id="1175" r:id="rId243"/>
    <p:sldId id="1176" r:id="rId244"/>
    <p:sldId id="1177" r:id="rId245"/>
    <p:sldId id="1178" r:id="rId246"/>
    <p:sldId id="1184" r:id="rId247"/>
    <p:sldId id="1185" r:id="rId248"/>
    <p:sldId id="1186" r:id="rId249"/>
    <p:sldId id="1183" r:id="rId250"/>
    <p:sldId id="1179" r:id="rId251"/>
    <p:sldId id="1180" r:id="rId252"/>
    <p:sldId id="1181" r:id="rId253"/>
    <p:sldId id="1182" r:id="rId2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books/book/1" TargetMode="Externa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books/book/1?pretty=true" TargetMode="Externa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err="1" smtClean="0"/>
              <a:t>엘라스틱서치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Curl 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0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Bulk </a:t>
            </a:r>
            <a:r>
              <a:rPr lang="ko-KR" altLang="en-US" dirty="0" smtClean="0"/>
              <a:t>처리 시 실제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의 행위를 지시 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09934"/>
              </p:ext>
            </p:extLst>
          </p:nvPr>
        </p:nvGraphicFramePr>
        <p:xfrm>
          <a:off x="539552" y="3429000"/>
          <a:ext cx="727280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465711"/>
                <a:gridCol w="422292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Request body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ndex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입력 명령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기존 다큐먼트가 존재하면 갱신처리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create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입력 명령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기존 다큐먼트가 존재하면 에러처리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update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데이터에 대한 일부 갱신 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delete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삭제 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7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Bulk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30996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방식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Bulk </a:t>
            </a:r>
            <a:r>
              <a:rPr lang="ko-KR" altLang="en-US" dirty="0" smtClean="0"/>
              <a:t>처리를 위해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정의해서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720080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 curl –XPOST </a:t>
            </a:r>
            <a:r>
              <a:rPr lang="en-US" altLang="ko-KR" sz="1400" dirty="0" err="1" smtClean="0"/>
              <a:t>host:port</a:t>
            </a:r>
            <a:r>
              <a:rPr lang="en-US" altLang="ko-KR" sz="1400" dirty="0" smtClean="0"/>
              <a:t>/{index}/{type}/_bulk –d ‘{</a:t>
            </a:r>
            <a:r>
              <a:rPr lang="ko-KR" altLang="en-US" sz="1400" dirty="0" smtClean="0"/>
              <a:t>데이터</a:t>
            </a:r>
            <a:r>
              <a:rPr lang="en-US" altLang="ko-KR" sz="1400" dirty="0" smtClean="0"/>
              <a:t>}’ </a:t>
            </a:r>
          </a:p>
          <a:p>
            <a:r>
              <a:rPr lang="ko-KR" altLang="en-US" sz="1400" dirty="0" smtClean="0"/>
              <a:t>또는</a:t>
            </a:r>
            <a:r>
              <a:rPr lang="en-US" altLang="ko-KR" sz="1400" dirty="0"/>
              <a:t> curl –XPOST </a:t>
            </a:r>
            <a:r>
              <a:rPr lang="en-US" altLang="ko-KR" sz="1400" dirty="0" err="1"/>
              <a:t>host:port</a:t>
            </a:r>
            <a:r>
              <a:rPr lang="en-US" altLang="ko-KR" sz="1400" dirty="0"/>
              <a:t>/{index}/{type}/_</a:t>
            </a:r>
            <a:r>
              <a:rPr lang="en-US" altLang="ko-KR" sz="1400" dirty="0" smtClean="0"/>
              <a:t>bulk  __data-binary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@{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} </a:t>
            </a:r>
          </a:p>
          <a:p>
            <a:endParaRPr lang="en-US" altLang="ko-KR" sz="1400" dirty="0"/>
          </a:p>
          <a:p>
            <a:r>
              <a:rPr lang="en-US" altLang="ko-KR" sz="1400" dirty="0"/>
              <a:t>curl –XPOST </a:t>
            </a:r>
            <a:r>
              <a:rPr lang="en-US" altLang="ko-KR" sz="1400" dirty="0" err="1"/>
              <a:t>host:port</a:t>
            </a:r>
            <a:r>
              <a:rPr lang="en-US" altLang="ko-KR" sz="1400" dirty="0"/>
              <a:t>/{index</a:t>
            </a:r>
            <a:r>
              <a:rPr lang="en-US" altLang="ko-KR" sz="1400" dirty="0" smtClean="0"/>
              <a:t>}/_bulk </a:t>
            </a:r>
            <a:r>
              <a:rPr lang="en-US" altLang="ko-KR" sz="1400" dirty="0"/>
              <a:t>–d ‘{</a:t>
            </a:r>
            <a:r>
              <a:rPr lang="ko-KR" altLang="en-US" sz="1400" dirty="0"/>
              <a:t>데이터</a:t>
            </a:r>
            <a:r>
              <a:rPr lang="en-US" altLang="ko-KR" sz="1400" dirty="0"/>
              <a:t>}’ </a:t>
            </a:r>
            <a:endParaRPr lang="en-US" altLang="ko-KR" sz="1400" dirty="0" smtClean="0"/>
          </a:p>
          <a:p>
            <a:r>
              <a:rPr lang="ko-KR" altLang="en-US" sz="1400" dirty="0"/>
              <a:t>또는</a:t>
            </a:r>
            <a:r>
              <a:rPr lang="en-US" altLang="ko-KR" sz="1400" dirty="0"/>
              <a:t> curl –XPOST </a:t>
            </a:r>
            <a:r>
              <a:rPr lang="en-US" altLang="ko-KR" sz="1400" dirty="0" err="1"/>
              <a:t>host:port</a:t>
            </a:r>
            <a:r>
              <a:rPr lang="en-US" altLang="ko-KR" sz="1400" dirty="0"/>
              <a:t>/{index</a:t>
            </a:r>
            <a:r>
              <a:rPr lang="en-US" altLang="ko-KR" sz="1400" dirty="0" smtClean="0"/>
              <a:t>}/_bulk  </a:t>
            </a:r>
            <a:r>
              <a:rPr lang="en-US" altLang="ko-KR" sz="1400" dirty="0"/>
              <a:t>__data-binary </a:t>
            </a:r>
            <a:r>
              <a:rPr lang="ko-KR" altLang="en-US" sz="1400" dirty="0"/>
              <a:t> </a:t>
            </a:r>
            <a:r>
              <a:rPr lang="en-US" altLang="ko-KR" sz="1400" dirty="0"/>
              <a:t>@{</a:t>
            </a:r>
            <a:r>
              <a:rPr lang="ko-KR" altLang="en-US" sz="1400" dirty="0"/>
              <a:t>파일명</a:t>
            </a:r>
            <a:r>
              <a:rPr lang="en-US" altLang="ko-KR" sz="1400" dirty="0"/>
              <a:t>} 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curl –XPOST </a:t>
            </a:r>
            <a:r>
              <a:rPr lang="en-US" altLang="ko-KR" sz="1400" dirty="0" err="1"/>
              <a:t>host:port</a:t>
            </a:r>
            <a:r>
              <a:rPr lang="en-US" altLang="ko-KR" sz="1400" dirty="0" smtClean="0"/>
              <a:t>/_bulk </a:t>
            </a:r>
            <a:r>
              <a:rPr lang="en-US" altLang="ko-KR" sz="1400" dirty="0"/>
              <a:t>–d ‘{</a:t>
            </a:r>
            <a:r>
              <a:rPr lang="ko-KR" altLang="en-US" sz="1400" dirty="0"/>
              <a:t>데이터</a:t>
            </a:r>
            <a:r>
              <a:rPr lang="en-US" altLang="ko-KR" sz="1400" dirty="0"/>
              <a:t>}’ </a:t>
            </a:r>
            <a:endParaRPr lang="en-US" altLang="ko-KR" sz="1400" dirty="0" smtClean="0"/>
          </a:p>
          <a:p>
            <a:r>
              <a:rPr lang="ko-KR" altLang="en-US" sz="1400" dirty="0"/>
              <a:t>또는</a:t>
            </a:r>
            <a:r>
              <a:rPr lang="en-US" altLang="ko-KR" sz="1400" dirty="0"/>
              <a:t> curl –XPOST </a:t>
            </a:r>
            <a:r>
              <a:rPr lang="en-US" altLang="ko-KR" sz="1400" dirty="0" err="1"/>
              <a:t>host:port</a:t>
            </a:r>
            <a:r>
              <a:rPr lang="en-US" altLang="ko-KR" sz="1400" dirty="0" smtClean="0"/>
              <a:t>/_bulk  </a:t>
            </a:r>
            <a:r>
              <a:rPr lang="en-US" altLang="ko-KR" sz="1400" dirty="0"/>
              <a:t>__data-binary </a:t>
            </a:r>
            <a:r>
              <a:rPr lang="ko-KR" altLang="en-US" sz="1400" dirty="0"/>
              <a:t> </a:t>
            </a:r>
            <a:r>
              <a:rPr lang="en-US" altLang="ko-KR" sz="1400" dirty="0"/>
              <a:t>@{</a:t>
            </a:r>
            <a:r>
              <a:rPr lang="ko-KR" altLang="en-US" sz="1400" dirty="0"/>
              <a:t>파일명</a:t>
            </a:r>
            <a:r>
              <a:rPr lang="en-US" altLang="ko-KR" sz="1400" dirty="0"/>
              <a:t>}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193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Bulk</a:t>
            </a:r>
            <a:r>
              <a:rPr lang="ko-KR" altLang="en-US" dirty="0" smtClean="0"/>
              <a:t>로 데이터를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960440" cy="38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2996952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 "delete": { "_index": "website", "_type": "blog", "_id": "123" }}</a:t>
            </a:r>
          </a:p>
          <a:p>
            <a:r>
              <a:rPr lang="en-US" altLang="ko-KR" sz="1000" dirty="0"/>
              <a:t>{ "create": { "_index": "website", "_type": "blog", "_id": "123" }}</a:t>
            </a:r>
          </a:p>
          <a:p>
            <a:r>
              <a:rPr lang="en-US" altLang="ko-KR" sz="1000" dirty="0"/>
              <a:t>{ "title": "My first blog post" }</a:t>
            </a:r>
          </a:p>
          <a:p>
            <a:r>
              <a:rPr lang="en-US" altLang="ko-KR" sz="1000" dirty="0"/>
              <a:t>{ "index": { "_index": "website", "_type": "blog" }}</a:t>
            </a:r>
          </a:p>
          <a:p>
            <a:r>
              <a:rPr lang="en-US" altLang="ko-KR" sz="1000" dirty="0"/>
              <a:t>{ "title": "My second blog post" }</a:t>
            </a:r>
          </a:p>
          <a:p>
            <a:r>
              <a:rPr lang="en-US" altLang="ko-KR" sz="1000" dirty="0"/>
              <a:t>{ "update": { "_index": "website", "_type": "blog", "_id": "123", "_</a:t>
            </a:r>
            <a:r>
              <a:rPr lang="en-US" altLang="ko-KR" sz="1000" dirty="0" err="1"/>
              <a:t>retry_on_conflict</a:t>
            </a:r>
            <a:r>
              <a:rPr lang="en-US" altLang="ko-KR" sz="1000" dirty="0"/>
              <a:t>" : 3} }</a:t>
            </a:r>
          </a:p>
          <a:p>
            <a:r>
              <a:rPr lang="en-US" altLang="ko-KR" sz="1000" dirty="0"/>
              <a:t>{ "doc" : {"title" : "My updated blog post"} }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5185441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"took":43,"errors":false,"items":[{"delete":{"_index":"website","_type":"blog","_id":"123","_version":3,"_shards":{"total":2,"successful":1,"failed":0},"status":200,"found":true}},{"create":{"_index":"website","_type":"blog","_id":"123","_version":4,"_shards":{"total":2,"successful":1,"failed":0},"status":201}},{"create":{"_index":"website","_type":"blog","_id":"AVUj6JnRQIy_M2v0EEWo","_version":1,"_shards":{"total":2,"successful":1,"failed":0},"status":201}}]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6276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 body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9728" y="481610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0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Bulk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(_id</a:t>
            </a:r>
            <a:r>
              <a:rPr lang="ko-KR" altLang="en-US" dirty="0" smtClean="0"/>
              <a:t>만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0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localhost:9200/</a:t>
            </a:r>
            <a:r>
              <a:rPr lang="en-US" altLang="ko-KR" dirty="0" err="1"/>
              <a:t>my_store</a:t>
            </a:r>
            <a:r>
              <a:rPr lang="en-US" altLang="ko-KR" dirty="0"/>
              <a:t>/products/_</a:t>
            </a:r>
            <a:r>
              <a:rPr lang="en-US" altLang="ko-KR" dirty="0" smtClean="0"/>
              <a:t>bulk , index, type</a:t>
            </a:r>
            <a:r>
              <a:rPr lang="ko-KR" altLang="en-US" dirty="0" smtClean="0"/>
              <a:t>을 지정하고 내부 파일에는 </a:t>
            </a:r>
            <a:r>
              <a:rPr lang="en-US" altLang="ko-KR" dirty="0" smtClean="0"/>
              <a:t>_id</a:t>
            </a:r>
            <a:r>
              <a:rPr lang="ko-KR" altLang="en-US" dirty="0" smtClean="0"/>
              <a:t>만 부여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590465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0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개 모두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등록됨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3212976"/>
            <a:ext cx="6521450" cy="293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5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Mappings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 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이</a:t>
            </a:r>
            <a:r>
              <a:rPr lang="ko-KR" altLang="en-US" dirty="0"/>
              <a:t>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데이터의 저장형태와 검색엔진에서 접근하고 처리하기 위한 명세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 "mappings" :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{ </a:t>
            </a:r>
            <a:r>
              <a:rPr lang="en-US" altLang="ko-KR" sz="1400" dirty="0"/>
              <a:t>"&lt;</a:t>
            </a:r>
            <a:r>
              <a:rPr lang="ko-KR" altLang="en-US" sz="1400" dirty="0" err="1"/>
              <a:t>타입명</a:t>
            </a:r>
            <a:r>
              <a:rPr lang="en-US" altLang="ko-KR" sz="1400" dirty="0"/>
              <a:t>&gt;" :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{ </a:t>
            </a:r>
            <a:r>
              <a:rPr lang="en-US" altLang="ko-KR" sz="1400" dirty="0"/>
              <a:t>"&lt;</a:t>
            </a:r>
            <a:r>
              <a:rPr lang="ko-KR" altLang="en-US" sz="1400" dirty="0" err="1"/>
              <a:t>내장필드명</a:t>
            </a:r>
            <a:r>
              <a:rPr lang="en-US" altLang="ko-KR" sz="1400" dirty="0"/>
              <a:t>&gt;" :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{ </a:t>
            </a:r>
            <a:r>
              <a:rPr lang="en-US" altLang="ko-KR" sz="1400" dirty="0"/>
              <a:t>… &lt;</a:t>
            </a:r>
            <a:r>
              <a:rPr lang="ko-KR" altLang="en-US" sz="1400" dirty="0"/>
              <a:t>필드 내용</a:t>
            </a:r>
            <a:r>
              <a:rPr lang="en-US" altLang="ko-KR" sz="1400" dirty="0"/>
              <a:t>&gt; … }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……………..</a:t>
            </a:r>
          </a:p>
          <a:p>
            <a:r>
              <a:rPr lang="en-US" altLang="ko-KR" sz="1400" dirty="0" smtClean="0"/>
              <a:t>                   } </a:t>
            </a:r>
          </a:p>
          <a:p>
            <a:r>
              <a:rPr lang="en-US" altLang="ko-KR" sz="1400" dirty="0" smtClean="0"/>
              <a:t>            } </a:t>
            </a:r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50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처</a:t>
            </a:r>
            <a:r>
              <a:rPr lang="ko-KR" altLang="en-US" dirty="0"/>
              <a:t>리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프로토콜을 이용해 데이터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395536" y="2924944"/>
            <a:ext cx="84249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curl -X{</a:t>
            </a:r>
            <a:r>
              <a:rPr lang="ko-KR" altLang="en-US" dirty="0" err="1"/>
              <a:t>메소드</a:t>
            </a:r>
            <a:r>
              <a:rPr lang="en-US" altLang="ko-KR" dirty="0"/>
              <a:t>} </a:t>
            </a:r>
            <a:r>
              <a:rPr lang="en-US" altLang="ko-KR" dirty="0" smtClean="0"/>
              <a:t> http</a:t>
            </a:r>
            <a:r>
              <a:rPr lang="en-US" altLang="ko-KR" dirty="0"/>
              <a:t>://host:port/{</a:t>
            </a:r>
            <a:r>
              <a:rPr lang="ko-KR" altLang="en-US" dirty="0"/>
              <a:t>인덱스</a:t>
            </a:r>
            <a:r>
              <a:rPr lang="en-US" altLang="ko-KR" dirty="0"/>
              <a:t>}{</a:t>
            </a:r>
            <a:r>
              <a:rPr lang="ko-KR" altLang="en-US" dirty="0"/>
              <a:t>타입</a:t>
            </a:r>
            <a:r>
              <a:rPr lang="en-US" altLang="ko-KR" dirty="0"/>
              <a:t>}/{</a:t>
            </a:r>
            <a:r>
              <a:rPr lang="ko-KR" altLang="en-US" dirty="0"/>
              <a:t>다큐먼트 </a:t>
            </a:r>
            <a:r>
              <a:rPr lang="en-US" altLang="ko-KR" dirty="0"/>
              <a:t>id} -d "{</a:t>
            </a:r>
            <a:r>
              <a:rPr lang="ko-KR" altLang="en-US" dirty="0"/>
              <a:t>데이터</a:t>
            </a:r>
            <a:r>
              <a:rPr lang="en-US" altLang="ko-KR" dirty="0"/>
              <a:t>}" 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71866"/>
              </p:ext>
            </p:extLst>
          </p:nvPr>
        </p:nvGraphicFramePr>
        <p:xfrm>
          <a:off x="683568" y="3933056"/>
          <a:ext cx="7487618" cy="2560320"/>
        </p:xfrm>
        <a:graphic>
          <a:graphicData uri="http://schemas.openxmlformats.org/drawingml/2006/table">
            <a:tbl>
              <a:tblPr/>
              <a:tblGrid>
                <a:gridCol w="2880320"/>
                <a:gridCol w="4607298"/>
              </a:tblGrid>
              <a:tr h="281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  <a:endParaRPr lang="en-US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PUT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에 대한 새로운 다큐먼트 생성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에 대한 다큐먼트 갱신</a:t>
                      </a:r>
                      <a:endParaRPr lang="en-US" altLang="ko-KR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에 대한 새로운 다큐먼트 조회</a:t>
                      </a:r>
                      <a:endParaRPr lang="en-US" altLang="ko-KR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DELETE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다큐먼트 등 데이터 구조 삭제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HEAD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저장된 다큐먼트에 대해 조회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 구성을 별도로 하지 않아도 동적 </a:t>
            </a:r>
            <a:r>
              <a:rPr lang="ko-KR" altLang="en-US" dirty="0" err="1" smtClean="0"/>
              <a:t>매핑에</a:t>
            </a:r>
            <a:r>
              <a:rPr lang="ko-KR" altLang="en-US" dirty="0" smtClean="0"/>
              <a:t> 의해 자동을 데이터 타입과 문서가 저장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동적 템플릿을 통해 개별 타입에 대한 유연한 관리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858462" y="4823444"/>
            <a:ext cx="3137474" cy="837804"/>
            <a:chOff x="1691680" y="4437112"/>
            <a:chExt cx="5256584" cy="1080120"/>
          </a:xfrm>
        </p:grpSpPr>
        <p:sp>
          <p:nvSpPr>
            <p:cNvPr id="3" name="직사각형 2"/>
            <p:cNvSpPr/>
            <p:nvPr/>
          </p:nvSpPr>
          <p:spPr>
            <a:xfrm>
              <a:off x="1691680" y="4437112"/>
              <a:ext cx="201622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데이터 저장</a:t>
              </a:r>
              <a:endParaRPr lang="ko-KR" altLang="en-US" sz="14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32040" y="4437112"/>
              <a:ext cx="201622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Mapping </a:t>
              </a:r>
            </a:p>
            <a:p>
              <a:pPr algn="ctr"/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3903125" y="4734856"/>
              <a:ext cx="812891" cy="484632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64088" y="4437112"/>
            <a:ext cx="2958460" cy="1887566"/>
            <a:chOff x="4947050" y="4041068"/>
            <a:chExt cx="3375498" cy="2283610"/>
          </a:xfrm>
        </p:grpSpPr>
        <p:grpSp>
          <p:nvGrpSpPr>
            <p:cNvPr id="10" name="그룹 9"/>
            <p:cNvGrpSpPr/>
            <p:nvPr/>
          </p:nvGrpSpPr>
          <p:grpSpPr>
            <a:xfrm>
              <a:off x="4947050" y="4041068"/>
              <a:ext cx="3375498" cy="1080120"/>
              <a:chOff x="1691680" y="4437112"/>
              <a:chExt cx="5256584" cy="108012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91680" y="4437112"/>
                <a:ext cx="2016225" cy="1080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Mapping</a:t>
                </a:r>
              </a:p>
              <a:p>
                <a:pPr algn="ctr"/>
                <a:r>
                  <a:rPr lang="ko-KR" altLang="en-US" sz="1400" dirty="0" smtClean="0"/>
                  <a:t> 저장</a:t>
                </a:r>
                <a:endParaRPr lang="ko-KR" altLang="en-US" sz="14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932039" y="4437112"/>
                <a:ext cx="2016225" cy="1080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Mapping </a:t>
                </a:r>
              </a:p>
              <a:p>
                <a:pPr algn="ctr"/>
                <a:r>
                  <a:rPr lang="ko-KR" altLang="en-US" sz="1400" dirty="0" smtClean="0"/>
                  <a:t>관</a:t>
                </a:r>
                <a:r>
                  <a:rPr lang="ko-KR" altLang="en-US" sz="1400" dirty="0"/>
                  <a:t>리</a:t>
                </a: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903125" y="4734856"/>
                <a:ext cx="812891" cy="484632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4947050" y="5244558"/>
              <a:ext cx="1294711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데이터 저장</a:t>
              </a:r>
              <a:endParaRPr lang="ko-KR" altLang="en-US" sz="1400"/>
            </a:p>
          </p:txBody>
        </p:sp>
        <p:sp>
          <p:nvSpPr>
            <p:cNvPr id="18" name="오른쪽 화살표 17"/>
            <p:cNvSpPr/>
            <p:nvPr/>
          </p:nvSpPr>
          <p:spPr>
            <a:xfrm rot="18776386">
              <a:off x="6411647" y="5121188"/>
              <a:ext cx="521995" cy="484632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5818" y="3861048"/>
            <a:ext cx="19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동적 </a:t>
            </a:r>
            <a:r>
              <a:rPr lang="ko-KR" altLang="en-US" u="sng" dirty="0" err="1" smtClean="0"/>
              <a:t>매핑</a:t>
            </a:r>
            <a:r>
              <a:rPr lang="ko-KR" altLang="en-US" u="sng" dirty="0" smtClean="0"/>
              <a:t> 생성</a:t>
            </a:r>
            <a:endParaRPr lang="ko-KR" alt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761949" y="3861048"/>
            <a:ext cx="19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정</a:t>
            </a:r>
            <a:r>
              <a:rPr lang="ko-KR" altLang="en-US" u="sng" dirty="0"/>
              <a:t>적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매핑</a:t>
            </a:r>
            <a:r>
              <a:rPr lang="ko-KR" altLang="en-US" u="sng" dirty="0" smtClean="0"/>
              <a:t> 생성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54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Elasticsearch</a:t>
            </a:r>
            <a:r>
              <a:rPr lang="ko-KR" altLang="en-US" dirty="0" smtClean="0"/>
              <a:t>에 데이터를 입력하면 인덱스가 </a:t>
            </a:r>
            <a:r>
              <a:rPr lang="ko-KR" altLang="en-US" dirty="0" err="1" smtClean="0"/>
              <a:t>자동생성되지만</a:t>
            </a:r>
            <a:r>
              <a:rPr lang="ko-KR" altLang="en-US" dirty="0" smtClean="0"/>
              <a:t> 아래처럼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입력한 후에 데이터를 저장할 수 있음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PUT &lt;host&gt;/&lt;Index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&gt; -d  ‘</a:t>
            </a:r>
          </a:p>
          <a:p>
            <a:r>
              <a:rPr lang="en-US" altLang="ko-KR" sz="1400" dirty="0" smtClean="0"/>
              <a:t>{ </a:t>
            </a:r>
            <a:r>
              <a:rPr lang="en-US" altLang="ko-KR" sz="1400" dirty="0"/>
              <a:t>"mappings" :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{ </a:t>
            </a:r>
            <a:r>
              <a:rPr lang="en-US" altLang="ko-KR" sz="1400" dirty="0"/>
              <a:t>"&lt;</a:t>
            </a:r>
            <a:r>
              <a:rPr lang="ko-KR" altLang="en-US" sz="1400" dirty="0" err="1"/>
              <a:t>타입명</a:t>
            </a:r>
            <a:r>
              <a:rPr lang="en-US" altLang="ko-KR" sz="1400" dirty="0"/>
              <a:t>&gt;" :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{ </a:t>
            </a:r>
            <a:r>
              <a:rPr lang="en-US" altLang="ko-KR" sz="1400" dirty="0"/>
              <a:t>"&lt;</a:t>
            </a:r>
            <a:r>
              <a:rPr lang="ko-KR" altLang="en-US" sz="1400" dirty="0" err="1"/>
              <a:t>내장필드명</a:t>
            </a:r>
            <a:r>
              <a:rPr lang="en-US" altLang="ko-KR" sz="1400" dirty="0"/>
              <a:t>&gt;" :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{ </a:t>
            </a:r>
            <a:r>
              <a:rPr lang="en-US" altLang="ko-KR" sz="1400" dirty="0"/>
              <a:t>… &lt;</a:t>
            </a:r>
            <a:r>
              <a:rPr lang="ko-KR" altLang="en-US" sz="1400" dirty="0"/>
              <a:t>필드 내용</a:t>
            </a:r>
            <a:r>
              <a:rPr lang="en-US" altLang="ko-KR" sz="1400" dirty="0"/>
              <a:t>&gt; … }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……………..</a:t>
            </a:r>
          </a:p>
          <a:p>
            <a:r>
              <a:rPr lang="en-US" altLang="ko-KR" sz="1400" dirty="0" smtClean="0"/>
              <a:t>                   } </a:t>
            </a:r>
          </a:p>
          <a:p>
            <a:r>
              <a:rPr lang="en-US" altLang="ko-KR" sz="1400" dirty="0" smtClean="0"/>
              <a:t>            } </a:t>
            </a:r>
          </a:p>
          <a:p>
            <a:r>
              <a:rPr lang="en-US" altLang="ko-KR" sz="1400" dirty="0" smtClean="0"/>
              <a:t>} 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43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에 대한 사용자 정의에 대한 </a:t>
            </a:r>
            <a:r>
              <a:rPr lang="ko-KR" altLang="en-US" dirty="0" err="1" smtClean="0"/>
              <a:t>매핑은</a:t>
            </a:r>
            <a:r>
              <a:rPr lang="ko-KR" altLang="en-US" dirty="0" smtClean="0"/>
              <a:t> 타입 내의 </a:t>
            </a:r>
            <a:r>
              <a:rPr lang="en-US" altLang="ko-KR" dirty="0" err="1" smtClean="0"/>
              <a:t>properies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정의 됨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691276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  "books": {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"mappings": { 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"book": {   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</a:t>
            </a:r>
            <a:r>
              <a:rPr lang="en-US" altLang="ko-KR" sz="1200" dirty="0"/>
              <a:t>"properties": {      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"</a:t>
            </a:r>
            <a:r>
              <a:rPr lang="en-US" altLang="ko-KR" sz="1200" dirty="0"/>
              <a:t>author": {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type": "string"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},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</a:t>
            </a:r>
            <a:r>
              <a:rPr lang="en-US" altLang="ko-KR" sz="1200" dirty="0"/>
              <a:t>"category": {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type": "string"  </a:t>
            </a:r>
            <a:r>
              <a:rPr lang="en-US" altLang="ko-KR" sz="1200" dirty="0" smtClean="0"/>
              <a:t>},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</a:t>
            </a:r>
            <a:r>
              <a:rPr lang="en-US" altLang="ko-KR" sz="1200" dirty="0"/>
              <a:t>"date": {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"type": "date",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</a:t>
            </a:r>
            <a:r>
              <a:rPr lang="en-US" altLang="ko-KR" sz="1200" dirty="0"/>
              <a:t>"format": "</a:t>
            </a:r>
            <a:r>
              <a:rPr lang="en-US" altLang="ko-KR" sz="1200" dirty="0" err="1"/>
              <a:t>strict_date_optional_time</a:t>
            </a:r>
            <a:r>
              <a:rPr lang="en-US" altLang="ko-KR" sz="1200" dirty="0"/>
              <a:t>||</a:t>
            </a:r>
            <a:r>
              <a:rPr lang="en-US" altLang="ko-KR" sz="1200" dirty="0" err="1"/>
              <a:t>epoch_millis</a:t>
            </a:r>
            <a:r>
              <a:rPr lang="en-US" altLang="ko-KR" sz="1200" dirty="0"/>
              <a:t>"          </a:t>
            </a:r>
            <a:r>
              <a:rPr lang="en-US" altLang="ko-KR" sz="1200" dirty="0" smtClean="0"/>
              <a:t>},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</a:t>
            </a:r>
            <a:r>
              <a:rPr lang="en-US" altLang="ko-KR" sz="1200" dirty="0"/>
              <a:t>"pages": {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"type": "long"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},        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</a:t>
            </a:r>
            <a:r>
              <a:rPr lang="en-US" altLang="ko-KR" sz="1200" dirty="0"/>
              <a:t>"title": {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type": "string"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}    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}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}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}</a:t>
            </a:r>
          </a:p>
          <a:p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86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타입을 생성하기 위해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정의한 후에 </a:t>
            </a:r>
            <a:r>
              <a:rPr lang="en-US" altLang="ko-KR" dirty="0" smtClean="0"/>
              <a:t>put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생성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27363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"mappings": {</a:t>
            </a:r>
          </a:p>
          <a:p>
            <a:r>
              <a:rPr lang="en-US" altLang="ko-KR" sz="1000" dirty="0"/>
              <a:t>    "tweet" : {</a:t>
            </a:r>
          </a:p>
          <a:p>
            <a:r>
              <a:rPr lang="en-US" altLang="ko-KR" sz="1000" dirty="0"/>
              <a:t>        "properties" : {</a:t>
            </a:r>
          </a:p>
          <a:p>
            <a:r>
              <a:rPr lang="en-US" altLang="ko-KR" sz="1000" dirty="0"/>
              <a:t>             "tweet" : {</a:t>
            </a:r>
          </a:p>
          <a:p>
            <a:r>
              <a:rPr lang="en-US" altLang="ko-KR" sz="1000" dirty="0"/>
              <a:t>                  "type" : "string",</a:t>
            </a:r>
          </a:p>
          <a:p>
            <a:r>
              <a:rPr lang="en-US" altLang="ko-KR" sz="1000" dirty="0"/>
              <a:t>                  "analyzer": "</a:t>
            </a:r>
            <a:r>
              <a:rPr lang="en-US" altLang="ko-KR" sz="1000" dirty="0" err="1"/>
              <a:t>english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},</a:t>
            </a:r>
          </a:p>
          <a:p>
            <a:r>
              <a:rPr lang="en-US" altLang="ko-KR" sz="1000" dirty="0"/>
              <a:t>              "date" : {</a:t>
            </a:r>
          </a:p>
          <a:p>
            <a:r>
              <a:rPr lang="en-US" altLang="ko-KR" sz="1000" dirty="0"/>
              <a:t>                  "type" : "date"</a:t>
            </a:r>
          </a:p>
          <a:p>
            <a:r>
              <a:rPr lang="en-US" altLang="ko-KR" sz="1000" dirty="0"/>
              <a:t>                },</a:t>
            </a:r>
          </a:p>
          <a:p>
            <a:r>
              <a:rPr lang="en-US" altLang="ko-KR" sz="1000" dirty="0"/>
              <a:t>              "name" : {</a:t>
            </a:r>
          </a:p>
          <a:p>
            <a:r>
              <a:rPr lang="en-US" altLang="ko-KR" sz="1000" dirty="0"/>
              <a:t>                  "type" : "string"</a:t>
            </a:r>
          </a:p>
          <a:p>
            <a:r>
              <a:rPr lang="en-US" altLang="ko-KR" sz="1000" dirty="0"/>
              <a:t>               },</a:t>
            </a:r>
          </a:p>
          <a:p>
            <a:r>
              <a:rPr lang="en-US" altLang="ko-KR" sz="1000" dirty="0"/>
              <a:t>               "</a:t>
            </a:r>
            <a:r>
              <a:rPr lang="en-US" altLang="ko-KR" sz="1000" dirty="0" err="1"/>
              <a:t>user_id</a:t>
            </a:r>
            <a:r>
              <a:rPr lang="en-US" altLang="ko-KR" sz="1000" dirty="0"/>
              <a:t>" : {</a:t>
            </a:r>
          </a:p>
          <a:p>
            <a:r>
              <a:rPr lang="en-US" altLang="ko-KR" sz="1000" dirty="0"/>
              <a:t>                   "type" : "long"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112568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9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 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Type</a:t>
            </a:r>
            <a:r>
              <a:rPr lang="ko-KR" altLang="en-US" dirty="0" smtClean="0"/>
              <a:t>에 대해 생성된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조회하기 위해 </a:t>
            </a:r>
            <a:r>
              <a:rPr lang="en-US" altLang="ko-KR" dirty="0" smtClean="0"/>
              <a:t>_mapping API</a:t>
            </a:r>
            <a:r>
              <a:rPr lang="ko-KR" altLang="en-US" dirty="0" smtClean="0"/>
              <a:t>를 이용해서 검색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GET &lt;host&gt;/&lt;Index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&gt;/_</a:t>
            </a:r>
            <a:r>
              <a:rPr lang="en-US" altLang="ko-KR" sz="1400" dirty="0" err="1" smtClean="0"/>
              <a:t>mapping?pretty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GET &lt;host&gt;/&lt;index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&gt;/&lt;</a:t>
            </a:r>
            <a:r>
              <a:rPr lang="ko-KR" altLang="en-US" sz="1400" dirty="0" err="1" smtClean="0"/>
              <a:t>타입명</a:t>
            </a:r>
            <a:r>
              <a:rPr lang="en-US" altLang="ko-KR" sz="1400" dirty="0" smtClean="0"/>
              <a:t>&gt;/_</a:t>
            </a:r>
            <a:r>
              <a:rPr lang="en-US" altLang="ko-KR" sz="1400" dirty="0" err="1" smtClean="0"/>
              <a:t>mapping?pretty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31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 </a:t>
            </a:r>
            <a:r>
              <a:rPr lang="ko-KR" altLang="en-US" dirty="0" smtClean="0"/>
              <a:t>전체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localhost:9200/books/_</a:t>
            </a:r>
            <a:r>
              <a:rPr lang="en-US" altLang="ko-KR" dirty="0" err="1"/>
              <a:t>mappings?pretty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8" y="2852936"/>
            <a:ext cx="8343900" cy="354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localhost:9200/books/_mappings/</a:t>
            </a:r>
            <a:r>
              <a:rPr lang="en-US" altLang="ko-KR" dirty="0" err="1"/>
              <a:t>book?pretty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708919"/>
            <a:ext cx="7829550" cy="360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8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매핑에</a:t>
            </a:r>
            <a:r>
              <a:rPr lang="ko-KR" altLang="en-US" dirty="0" smtClean="0"/>
              <a:t> 따른 값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에 맞게 값이 조</a:t>
            </a:r>
            <a:r>
              <a:rPr lang="ko-KR" altLang="en-US" dirty="0"/>
              <a:t>회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691276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 curl –</a:t>
            </a:r>
            <a:r>
              <a:rPr lang="en-US" altLang="ko-KR" sz="1200" dirty="0"/>
              <a:t>X</a:t>
            </a:r>
            <a:r>
              <a:rPr lang="en-US" altLang="ko-KR" sz="1200" dirty="0" smtClean="0"/>
              <a:t>GET localhost:9200/books/book/11?pretty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{  </a:t>
            </a:r>
            <a:r>
              <a:rPr lang="en-US" altLang="ko-KR" sz="1200" dirty="0"/>
              <a:t>"_index": "books",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"_type": "book",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"_id": "11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"_version": 1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"found": true,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"_source": {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en-US" altLang="ko-KR" sz="1200" dirty="0"/>
              <a:t>"title": "</a:t>
            </a:r>
            <a:r>
              <a:rPr lang="en-US" altLang="ko-KR" sz="1200" dirty="0" err="1"/>
              <a:t>Elasticsearch</a:t>
            </a:r>
            <a:r>
              <a:rPr lang="en-US" altLang="ko-KR" sz="1200" dirty="0"/>
              <a:t> Guide",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"author": [      "lee"    ],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date": "2014-05-01",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pages": 300,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"category": "ICT"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39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 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크롬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postman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Type</a:t>
            </a:r>
            <a:r>
              <a:rPr lang="ko-KR" altLang="en-US" dirty="0" smtClean="0"/>
              <a:t>에 대해 생성된 </a:t>
            </a:r>
            <a:r>
              <a:rPr lang="ko-KR" altLang="en-US" dirty="0" err="1" smtClean="0"/>
              <a:t>매핑에</a:t>
            </a:r>
            <a:r>
              <a:rPr lang="ko-KR" altLang="en-US" dirty="0" smtClean="0"/>
              <a:t> 대해 추가하기도  </a:t>
            </a:r>
            <a:r>
              <a:rPr lang="en-US" altLang="ko-KR" dirty="0" smtClean="0"/>
              <a:t>_mapping API</a:t>
            </a:r>
            <a:r>
              <a:rPr lang="ko-KR" altLang="en-US" dirty="0" smtClean="0"/>
              <a:t>를 이용해서 데이터를 추가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GET &lt;host&gt;/&lt;Index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&gt;/_mapping/&lt;</a:t>
            </a:r>
            <a:r>
              <a:rPr lang="ko-KR" altLang="en-US" sz="1400" dirty="0" err="1" smtClean="0"/>
              <a:t>타입명</a:t>
            </a:r>
            <a:r>
              <a:rPr lang="en-US" altLang="ko-KR" sz="1400" dirty="0" smtClean="0"/>
              <a:t>&gt; -d ‘</a:t>
            </a:r>
          </a:p>
          <a:p>
            <a:r>
              <a:rPr lang="en-US" altLang="ko-KR" sz="1400" dirty="0" smtClean="0"/>
              <a:t>{ </a:t>
            </a:r>
          </a:p>
          <a:p>
            <a:r>
              <a:rPr lang="en-US" altLang="ko-KR" sz="1400" dirty="0" smtClean="0"/>
              <a:t>   “&lt;</a:t>
            </a:r>
            <a:r>
              <a:rPr lang="ko-KR" altLang="en-US" sz="1400" dirty="0" err="1" smtClean="0"/>
              <a:t>타입명</a:t>
            </a:r>
            <a:r>
              <a:rPr lang="en-US" altLang="ko-KR" sz="1400" dirty="0" smtClean="0"/>
              <a:t>&gt;” :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“properties” :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&lt;</a:t>
            </a:r>
            <a:r>
              <a:rPr lang="ko-KR" altLang="en-US" sz="1400" dirty="0" err="1" smtClean="0"/>
              <a:t>매핑내용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 smtClean="0"/>
              <a:t>‘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116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</a:t>
            </a:r>
            <a:r>
              <a:rPr lang="ko-KR" altLang="en-US" dirty="0"/>
              <a:t>추가 예시 </a:t>
            </a:r>
            <a:r>
              <a:rPr lang="en-US" altLang="ko-KR" dirty="0"/>
              <a:t>-1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기존에 정의된 타입의 </a:t>
            </a:r>
            <a:r>
              <a:rPr lang="ko-KR" altLang="en-US" dirty="0" err="1" smtClean="0"/>
              <a:t>매핑정보에</a:t>
            </a:r>
            <a:r>
              <a:rPr lang="ko-KR" altLang="en-US" dirty="0" smtClean="0"/>
              <a:t> 속성을 추가해서 갱신하기 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27363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"properties" : {</a:t>
            </a:r>
          </a:p>
          <a:p>
            <a:r>
              <a:rPr lang="en-US" altLang="ko-KR" sz="1000" dirty="0"/>
              <a:t>     "tag" : {</a:t>
            </a:r>
          </a:p>
          <a:p>
            <a:r>
              <a:rPr lang="en-US" altLang="ko-KR" sz="1000" dirty="0"/>
              <a:t>        "type" : "string",</a:t>
            </a:r>
          </a:p>
          <a:p>
            <a:r>
              <a:rPr lang="en-US" altLang="ko-KR" sz="1000" dirty="0"/>
              <a:t>        "index": "</a:t>
            </a:r>
            <a:r>
              <a:rPr lang="en-US" altLang="ko-KR" sz="1000" dirty="0" err="1"/>
              <a:t>not_analyzed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09730"/>
            <a:ext cx="5040560" cy="375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Meta fields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7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ko-KR" dirty="0"/>
              <a:t>Identity </a:t>
            </a:r>
            <a:r>
              <a:rPr lang="en-US" altLang="ko-KR" dirty="0" smtClean="0"/>
              <a:t>meta-fields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_type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내장필드 </a:t>
            </a:r>
            <a:r>
              <a:rPr lang="en-US" altLang="ko-KR" dirty="0" smtClean="0"/>
              <a:t>_index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_type </a:t>
            </a:r>
            <a:r>
              <a:rPr lang="ko-KR" altLang="en-US" dirty="0" smtClean="0"/>
              <a:t>에는 실제 인덱스와 타입에 대한 이름이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439248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  "_index": "books",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"_type": "book",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"_id": "11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"_version": 1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"found": true,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"_source": {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en-US" altLang="ko-KR" sz="1200" dirty="0"/>
              <a:t>"title": "</a:t>
            </a:r>
            <a:r>
              <a:rPr lang="en-US" altLang="ko-KR" sz="1200" dirty="0" err="1"/>
              <a:t>Elasticsearch</a:t>
            </a:r>
            <a:r>
              <a:rPr lang="en-US" altLang="ko-KR" sz="1200" dirty="0"/>
              <a:t> Guide",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"author": [      "lee"    ],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date": "2014-05-01",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pages": 300,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"category": "ICT"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284984"/>
            <a:ext cx="187220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Document source </a:t>
            </a:r>
            <a:r>
              <a:rPr lang="en-US" altLang="ko-KR" dirty="0" smtClean="0"/>
              <a:t>meta-fields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64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_source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입력한 원본 데이터는 </a:t>
            </a:r>
            <a:r>
              <a:rPr lang="en-US" altLang="ko-KR" dirty="0" smtClean="0"/>
              <a:t>_source </a:t>
            </a:r>
            <a:r>
              <a:rPr lang="ko-KR" altLang="en-US" dirty="0" smtClean="0"/>
              <a:t>필드에 저장됨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439248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  "_index": "books",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"_type": "book",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"_id": "11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"_version": 1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"found": true,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"_source": {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en-US" altLang="ko-KR" sz="1200" dirty="0"/>
              <a:t>"title": "</a:t>
            </a:r>
            <a:r>
              <a:rPr lang="en-US" altLang="ko-KR" sz="1200" dirty="0" err="1"/>
              <a:t>Elasticsearch</a:t>
            </a:r>
            <a:r>
              <a:rPr lang="en-US" altLang="ko-KR" sz="1200" dirty="0"/>
              <a:t> Guide",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"author": [      "lee"    ],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date": "2014-05-01", 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"</a:t>
            </a:r>
            <a:r>
              <a:rPr lang="en-US" altLang="ko-KR" sz="1200" dirty="0"/>
              <a:t>pages": 300, 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en-US" altLang="ko-KR" sz="1200" dirty="0"/>
              <a:t>"category": "ICT"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4509120"/>
            <a:ext cx="2232248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_source </a:t>
            </a:r>
            <a:r>
              <a:rPr lang="ko-KR" altLang="en-US" dirty="0" smtClean="0"/>
              <a:t>에  데이터 </a:t>
            </a:r>
            <a:r>
              <a:rPr lang="ko-KR" altLang="en-US" dirty="0" err="1" smtClean="0"/>
              <a:t>미저장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저장이 필요하지 않을 경우 </a:t>
            </a:r>
            <a:r>
              <a:rPr lang="en-US" altLang="ko-KR" dirty="0" smtClean="0"/>
              <a:t>_source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enabled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439248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_source”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“enabled” : false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4293096"/>
            <a:ext cx="2232248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_source </a:t>
            </a:r>
            <a:r>
              <a:rPr lang="ko-KR" altLang="en-US" dirty="0" smtClean="0"/>
              <a:t>에  특정데이터 명기 저장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특정 데이터만 저장이 필요한 경우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속성에 실제 저장될 필드명만 명기해서 처리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439248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_source”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“includes” :  [“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”,”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”,”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”]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4293096"/>
            <a:ext cx="2952328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_source </a:t>
            </a:r>
            <a:r>
              <a:rPr lang="ko-KR" altLang="en-US" dirty="0" smtClean="0"/>
              <a:t>에  특정데이터 임의 저장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특정 데이터에 대해 임의로 저장할 경우 </a:t>
            </a:r>
            <a:r>
              <a:rPr lang="en-US" altLang="ko-KR" dirty="0" smtClean="0"/>
              <a:t>excludes </a:t>
            </a:r>
            <a:r>
              <a:rPr lang="ko-KR" altLang="en-US" dirty="0" smtClean="0"/>
              <a:t>속성을 이용해서 </a:t>
            </a:r>
            <a:r>
              <a:rPr lang="ko-KR" altLang="en-US" dirty="0" err="1" smtClean="0"/>
              <a:t>필드명이</a:t>
            </a:r>
            <a:r>
              <a:rPr lang="ko-KR" altLang="en-US" dirty="0" smtClean="0"/>
              <a:t> 특정 문자와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 이용해 지정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_source”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“excludes” :  [“</a:t>
            </a:r>
            <a:r>
              <a:rPr lang="ko-KR" altLang="en-US" sz="1200" dirty="0" smtClean="0"/>
              <a:t>필드명의 특정문자</a:t>
            </a:r>
            <a:r>
              <a:rPr lang="en-US" altLang="ko-KR" sz="1200" dirty="0" smtClean="0"/>
              <a:t>*]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4293096"/>
            <a:ext cx="2952328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내의 설치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70" y="1844824"/>
            <a:ext cx="69977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ko-KR" dirty="0"/>
              <a:t>Indexing meta-fields</a:t>
            </a:r>
          </a:p>
        </p:txBody>
      </p:sp>
    </p:spTree>
    <p:extLst>
      <p:ext uri="{BB962C8B-B14F-4D97-AF65-F5344CB8AC3E}">
        <p14:creationId xmlns:p14="http://schemas.microsoft.com/office/powerpoint/2010/main" val="11767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_all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다큐멘트</a:t>
            </a:r>
            <a:r>
              <a:rPr lang="ko-KR" altLang="en-US" dirty="0" smtClean="0"/>
              <a:t> 내의 검색할 대상 필드를 지정 가능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_all” : {“enabled” : true}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“properties”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1” : 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“</a:t>
            </a:r>
            <a:r>
              <a:rPr lang="en-US" altLang="ko-KR" sz="1200" dirty="0" err="1" smtClean="0"/>
              <a:t>include_in_all</a:t>
            </a:r>
            <a:r>
              <a:rPr lang="en-US" altLang="ko-KR" sz="1200" dirty="0" smtClean="0"/>
              <a:t>” : true 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“type” : “string”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              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2” </a:t>
            </a:r>
            <a:r>
              <a:rPr lang="en-US" altLang="ko-KR" sz="1200" dirty="0"/>
              <a:t>:  {</a:t>
            </a:r>
          </a:p>
          <a:p>
            <a:r>
              <a:rPr lang="en-US" altLang="ko-KR" sz="1200" dirty="0"/>
              <a:t>                               “</a:t>
            </a:r>
            <a:r>
              <a:rPr lang="en-US" altLang="ko-KR" sz="1200" dirty="0" err="1"/>
              <a:t>include_in_all</a:t>
            </a:r>
            <a:r>
              <a:rPr lang="en-US" altLang="ko-KR" sz="1200" dirty="0"/>
              <a:t>” : </a:t>
            </a:r>
            <a:r>
              <a:rPr lang="en-US" altLang="ko-KR" sz="1200" dirty="0" smtClean="0"/>
              <a:t>false 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                   “type” : “string”      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780724"/>
            <a:ext cx="2952328" cy="15924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_timestamp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다큐멘트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에 대한 값을 저장하기 위해서는 명기적으로 지정해야 함  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_timestamp”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“enabled” : true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“store” “ : true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}</a:t>
            </a:r>
          </a:p>
          <a:p>
            <a:r>
              <a:rPr lang="en-US" altLang="ko-KR" sz="1200" dirty="0" smtClean="0"/>
              <a:t>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780724"/>
            <a:ext cx="2952328" cy="15924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ttl</a:t>
            </a:r>
            <a:r>
              <a:rPr lang="en-US" altLang="ko-KR" dirty="0" smtClean="0"/>
              <a:t>(time to live)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입력된 데이터가 실제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내에서 유지되는 시간을 설정할 때 사용</a:t>
            </a:r>
            <a:r>
              <a:rPr lang="en-US" altLang="ko-KR" dirty="0" smtClean="0"/>
              <a:t>- d(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), m(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),h(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),s(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(1/1000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), w</a:t>
            </a:r>
            <a:r>
              <a:rPr lang="ko-KR" altLang="en-US" dirty="0" smtClean="0"/>
              <a:t>㈜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</a:t>
            </a:r>
            <a:r>
              <a:rPr lang="en-US" altLang="ko-KR" sz="1200" dirty="0" err="1" smtClean="0"/>
              <a:t>ttl</a:t>
            </a:r>
            <a:r>
              <a:rPr lang="en-US" altLang="ko-KR" sz="1200" dirty="0" smtClean="0"/>
              <a:t>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“enabled” : true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“default : “2d”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}</a:t>
            </a:r>
          </a:p>
          <a:p>
            <a:r>
              <a:rPr lang="en-US" altLang="ko-KR" sz="1200" dirty="0" smtClean="0"/>
              <a:t>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780724"/>
            <a:ext cx="2952328" cy="15924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_analyzer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다큐멘트</a:t>
            </a:r>
            <a:r>
              <a:rPr lang="ko-KR" altLang="en-US" dirty="0" smtClean="0"/>
              <a:t> 내의 특정필드에 저장된 값을 이용해서 다큐먼트가 색인되어 분석할 때 사용 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39552" y="2924944"/>
            <a:ext cx="51845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Curl – XPUT &lt;host&gt;/&lt;index&gt; -d ‘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“mappings”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ko-KR" altLang="en-US" sz="1200" dirty="0" err="1" smtClean="0"/>
              <a:t>타입명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 _analyzer” : {“path” : 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”}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“properties” :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1” : 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type” : “string”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              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“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2” </a:t>
            </a:r>
            <a:r>
              <a:rPr lang="en-US" altLang="ko-KR" sz="1200" dirty="0"/>
              <a:t>:  {</a:t>
            </a:r>
          </a:p>
          <a:p>
            <a:r>
              <a:rPr lang="en-US" altLang="ko-KR" sz="1200" dirty="0"/>
              <a:t>                               </a:t>
            </a:r>
            <a:r>
              <a:rPr lang="en-US" altLang="ko-KR" sz="1200" dirty="0" smtClean="0"/>
              <a:t>“</a:t>
            </a:r>
            <a:r>
              <a:rPr lang="en-US" altLang="ko-KR" sz="1200" dirty="0"/>
              <a:t>type” : “string”      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780724"/>
            <a:ext cx="2952328" cy="15924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URI </a:t>
            </a:r>
            <a:r>
              <a:rPr lang="ko-KR" altLang="en-US" sz="9600" dirty="0"/>
              <a:t>검색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4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_search API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4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_search </a:t>
            </a:r>
            <a:r>
              <a:rPr lang="ko-KR" altLang="en-US" dirty="0" smtClean="0"/>
              <a:t>검색 방법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_search</a:t>
            </a:r>
            <a:r>
              <a:rPr lang="ko-KR" altLang="en-US" dirty="0" smtClean="0"/>
              <a:t>를  이용해서 다양한 것을 검색할 수 있음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780928"/>
            <a:ext cx="720080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/_</a:t>
            </a:r>
            <a:r>
              <a:rPr lang="en-US" altLang="ko-KR" sz="1400" dirty="0" smtClean="0"/>
              <a:t>search                                 #  </a:t>
            </a:r>
            <a:r>
              <a:rPr lang="ko-KR" altLang="en-US" sz="1400" dirty="0" smtClean="0"/>
              <a:t>모든 인덱스 내의 모든 타입을 검색 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gb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                   #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인덱스 내의 모든 타입을 검색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gb,us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               # </a:t>
            </a:r>
            <a:r>
              <a:rPr lang="en-US" altLang="ko-KR" sz="1400" dirty="0" err="1" smtClean="0"/>
              <a:t>gb,us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인텍스</a:t>
            </a:r>
            <a:r>
              <a:rPr lang="ko-KR" altLang="en-US" sz="1400" dirty="0" smtClean="0"/>
              <a:t> 내의 모든 타입을 검색</a:t>
            </a:r>
            <a:endParaRPr lang="en-US" altLang="ko-KR" sz="1400" dirty="0"/>
          </a:p>
          <a:p>
            <a:r>
              <a:rPr lang="en-US" altLang="ko-KR" sz="1400" dirty="0" smtClean="0"/>
              <a:t>/g</a:t>
            </a:r>
            <a:r>
              <a:rPr lang="en-US" altLang="ko-KR" sz="1400" dirty="0"/>
              <a:t>*,u*/_</a:t>
            </a:r>
            <a:r>
              <a:rPr lang="en-US" altLang="ko-KR" sz="1400" dirty="0" smtClean="0"/>
              <a:t>search                       # g*,u*</a:t>
            </a:r>
            <a:r>
              <a:rPr lang="ko-KR" altLang="en-US" sz="1400" dirty="0" smtClean="0"/>
              <a:t>로 시작하는 </a:t>
            </a:r>
            <a:r>
              <a:rPr lang="ko-KR" altLang="en-US" sz="1400" dirty="0" err="1"/>
              <a:t>인텍스</a:t>
            </a:r>
            <a:r>
              <a:rPr lang="ko-KR" altLang="en-US" sz="1400" dirty="0"/>
              <a:t> 내의 모든 타입을 검색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</a:t>
            </a:r>
            <a:r>
              <a:rPr lang="en-US" altLang="ko-KR" sz="1400" dirty="0"/>
              <a:t>/user/_</a:t>
            </a:r>
            <a:r>
              <a:rPr lang="en-US" altLang="ko-KR" sz="1400" dirty="0" smtClean="0"/>
              <a:t>search                   # </a:t>
            </a:r>
            <a:r>
              <a:rPr lang="ko-KR" altLang="en-US" sz="1400" dirty="0" smtClean="0"/>
              <a:t>인덱스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내의 모든 다큐먼트 조회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gb,us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user,tweet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#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, us</a:t>
            </a:r>
            <a:r>
              <a:rPr lang="ko-KR" altLang="en-US" sz="1400" dirty="0" smtClean="0"/>
              <a:t> 인덱스 내의 </a:t>
            </a:r>
            <a:r>
              <a:rPr lang="en-US" altLang="ko-KR" sz="1400" dirty="0" smtClean="0"/>
              <a:t>user, tweet </a:t>
            </a:r>
            <a:r>
              <a:rPr lang="ko-KR" altLang="en-US" sz="1400" dirty="0" smtClean="0"/>
              <a:t>타입 내 조회</a:t>
            </a:r>
            <a:r>
              <a:rPr lang="en-US" altLang="ko-KR" sz="1400" dirty="0" smtClean="0"/>
              <a:t>/_</a:t>
            </a:r>
            <a:r>
              <a:rPr lang="en-US" altLang="ko-KR" sz="1400" dirty="0"/>
              <a:t>all/</a:t>
            </a:r>
            <a:r>
              <a:rPr lang="en-US" altLang="ko-KR" sz="1400" dirty="0" err="1"/>
              <a:t>user,tweet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# </a:t>
            </a:r>
            <a:r>
              <a:rPr lang="ko-KR" altLang="en-US" sz="1400" dirty="0" smtClean="0"/>
              <a:t>모든 인덱스 내의 </a:t>
            </a:r>
            <a:r>
              <a:rPr lang="en-US" altLang="ko-KR" sz="1400" dirty="0" smtClean="0"/>
              <a:t>user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tweet </a:t>
            </a:r>
            <a:r>
              <a:rPr lang="ko-KR" altLang="en-US" sz="1400" dirty="0" smtClean="0"/>
              <a:t>타입 내 조회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66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_search </a:t>
            </a:r>
            <a:r>
              <a:rPr lang="ko-KR" altLang="en-US" dirty="0" smtClean="0"/>
              <a:t>검색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내의 다큐먼트를 조회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88024" y="2996952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localhost:9200/website/blog/_</a:t>
            </a:r>
            <a:r>
              <a:rPr lang="en-US" altLang="ko-KR" sz="1000" dirty="0" err="1"/>
              <a:t>search?pretty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775042" y="4005064"/>
            <a:ext cx="4032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"took" : 6,</a:t>
            </a:r>
          </a:p>
          <a:p>
            <a:r>
              <a:rPr lang="en-US" altLang="ko-KR" sz="800" dirty="0"/>
              <a:t>  "</a:t>
            </a:r>
            <a:r>
              <a:rPr lang="en-US" altLang="ko-KR" sz="800" dirty="0" err="1"/>
              <a:t>timed_out</a:t>
            </a:r>
            <a:r>
              <a:rPr lang="en-US" altLang="ko-KR" sz="800" dirty="0"/>
              <a:t>" : false,</a:t>
            </a:r>
          </a:p>
          <a:p>
            <a:r>
              <a:rPr lang="en-US" altLang="ko-KR" sz="800" dirty="0"/>
              <a:t>  "_shards" : {</a:t>
            </a:r>
          </a:p>
          <a:p>
            <a:r>
              <a:rPr lang="en-US" altLang="ko-KR" sz="800" dirty="0"/>
              <a:t>    "total" : 5,</a:t>
            </a:r>
          </a:p>
          <a:p>
            <a:r>
              <a:rPr lang="en-US" altLang="ko-KR" sz="800" dirty="0"/>
              <a:t>    "successful" : 5,</a:t>
            </a:r>
          </a:p>
          <a:p>
            <a:r>
              <a:rPr lang="en-US" altLang="ko-KR" sz="800" dirty="0"/>
              <a:t>    "failed" : 0</a:t>
            </a:r>
          </a:p>
          <a:p>
            <a:r>
              <a:rPr lang="en-US" altLang="ko-KR" sz="800" dirty="0"/>
              <a:t>  },</a:t>
            </a:r>
          </a:p>
          <a:p>
            <a:r>
              <a:rPr lang="en-US" altLang="ko-KR" sz="800" dirty="0"/>
              <a:t>  "hits" : {</a:t>
            </a:r>
          </a:p>
          <a:p>
            <a:r>
              <a:rPr lang="en-US" altLang="ko-KR" sz="800" dirty="0"/>
              <a:t>    "total" : 3,</a:t>
            </a:r>
          </a:p>
          <a:p>
            <a:r>
              <a:rPr lang="en-US" altLang="ko-KR" sz="800" dirty="0"/>
              <a:t>    "</a:t>
            </a:r>
            <a:r>
              <a:rPr lang="en-US" altLang="ko-KR" sz="800" dirty="0" err="1"/>
              <a:t>max_score</a:t>
            </a:r>
            <a:r>
              <a:rPr lang="en-US" altLang="ko-KR" sz="800" dirty="0"/>
              <a:t>" : 1.0,</a:t>
            </a:r>
          </a:p>
          <a:p>
            <a:r>
              <a:rPr lang="en-US" altLang="ko-KR" sz="800" dirty="0"/>
              <a:t>    "hits" : [ {</a:t>
            </a:r>
          </a:p>
          <a:p>
            <a:r>
              <a:rPr lang="en-US" altLang="ko-KR" sz="800" dirty="0"/>
              <a:t>      "_index" : "website",</a:t>
            </a:r>
          </a:p>
          <a:p>
            <a:r>
              <a:rPr lang="en-US" altLang="ko-KR" sz="800" dirty="0"/>
              <a:t>      "_type" : "blog",</a:t>
            </a:r>
          </a:p>
          <a:p>
            <a:r>
              <a:rPr lang="en-US" altLang="ko-KR" sz="800" dirty="0"/>
              <a:t>      "_id" : "123",</a:t>
            </a:r>
          </a:p>
          <a:p>
            <a:r>
              <a:rPr lang="en-US" altLang="ko-KR" sz="800" dirty="0"/>
              <a:t>      "_score" : 1.0,</a:t>
            </a:r>
          </a:p>
          <a:p>
            <a:r>
              <a:rPr lang="en-US" altLang="ko-KR" sz="800" dirty="0"/>
              <a:t>      "_source" : {</a:t>
            </a:r>
          </a:p>
          <a:p>
            <a:r>
              <a:rPr lang="en-US" altLang="ko-KR" sz="800" dirty="0"/>
              <a:t>        "title" : "My first blog post"</a:t>
            </a:r>
          </a:p>
          <a:p>
            <a:r>
              <a:rPr lang="en-US" altLang="ko-KR" sz="800" dirty="0"/>
              <a:t>      }</a:t>
            </a:r>
          </a:p>
          <a:p>
            <a:r>
              <a:rPr lang="en-US" altLang="ko-KR" sz="800" dirty="0"/>
              <a:t>    }, </a:t>
            </a:r>
            <a:r>
              <a:rPr lang="en-US" altLang="ko-KR" sz="800" dirty="0" smtClean="0"/>
              <a:t>……….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6276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8755" y="34197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결과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42764"/>
            <a:ext cx="3469258" cy="394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페이</a:t>
            </a:r>
            <a:r>
              <a:rPr lang="ko-KR" altLang="en-US" dirty="0"/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3182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처</a:t>
            </a:r>
            <a:r>
              <a:rPr lang="ko-KR" altLang="en-US" dirty="0"/>
              <a:t>리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http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를 설정하고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데이터에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입력해서 처리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518457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44208" y="407707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넣을 수가 없어  </a:t>
            </a:r>
            <a:r>
              <a:rPr lang="en-US" altLang="ko-KR" dirty="0" smtClean="0"/>
              <a:t>post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0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_search</a:t>
            </a:r>
            <a:r>
              <a:rPr lang="ko-KR" altLang="en-US" dirty="0" smtClean="0"/>
              <a:t>한 결과를 페이지처리하기 위해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을 이용해서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68960"/>
            <a:ext cx="72008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GET /_</a:t>
            </a:r>
            <a:r>
              <a:rPr lang="en-US" altLang="ko-KR" sz="1400" dirty="0" err="1"/>
              <a:t>search?size</a:t>
            </a:r>
            <a:r>
              <a:rPr lang="en-US" altLang="ko-KR" sz="1400" dirty="0"/>
              <a:t>=5</a:t>
            </a:r>
          </a:p>
          <a:p>
            <a:r>
              <a:rPr lang="en-US" altLang="ko-KR" sz="1400" dirty="0"/>
              <a:t>GET /_</a:t>
            </a:r>
            <a:r>
              <a:rPr lang="en-US" altLang="ko-KR" sz="1400" dirty="0" err="1"/>
              <a:t>search?size</a:t>
            </a:r>
            <a:r>
              <a:rPr lang="en-US" altLang="ko-KR" sz="1400" dirty="0"/>
              <a:t>=5&amp;from=5</a:t>
            </a:r>
          </a:p>
          <a:p>
            <a:r>
              <a:rPr lang="en-US" altLang="ko-KR" sz="1400" dirty="0"/>
              <a:t>GET /_</a:t>
            </a:r>
            <a:r>
              <a:rPr lang="en-US" altLang="ko-KR" sz="1400" dirty="0" err="1"/>
              <a:t>search?size</a:t>
            </a:r>
            <a:r>
              <a:rPr lang="en-US" altLang="ko-KR" sz="1400" dirty="0"/>
              <a:t>=5&amp;from=10</a:t>
            </a:r>
          </a:p>
        </p:txBody>
      </p:sp>
    </p:spTree>
    <p:extLst>
      <p:ext uri="{BB962C8B-B14F-4D97-AF65-F5344CB8AC3E}">
        <p14:creationId xmlns:p14="http://schemas.microsoft.com/office/powerpoint/2010/main" val="27704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처리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_search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size=3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주면 실제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개만 출력됨 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6336704" cy="368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6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Query 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search?q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 또는 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질의</a:t>
            </a:r>
            <a:r>
              <a:rPr lang="ko-KR" altLang="en-US" dirty="0" err="1"/>
              <a:t>어</a:t>
            </a:r>
            <a:r>
              <a:rPr lang="ko-KR" altLang="en-US" dirty="0" err="1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 또는 여러 개를 입력하고 검색 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68960"/>
            <a:ext cx="72008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GET localhost:9200/_all/_</a:t>
            </a:r>
            <a:r>
              <a:rPr lang="en-US" altLang="ko-KR" sz="1400" dirty="0" err="1"/>
              <a:t>search?q</a:t>
            </a:r>
            <a:r>
              <a:rPr lang="en-US" altLang="ko-KR" sz="1400" dirty="0" smtClean="0"/>
              <a:t>=</a:t>
            </a:r>
            <a:r>
              <a:rPr lang="ko-KR" altLang="en-US" sz="1400" dirty="0" err="1" smtClean="0"/>
              <a:t>질의</a:t>
            </a:r>
            <a:r>
              <a:rPr lang="ko-KR" altLang="en-US" sz="1400" dirty="0" err="1"/>
              <a:t>어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GET localhost:9200</a:t>
            </a:r>
            <a:r>
              <a:rPr lang="en-US" altLang="ko-KR" sz="1400" dirty="0"/>
              <a:t>/_all/_</a:t>
            </a:r>
            <a:r>
              <a:rPr lang="en-US" altLang="ko-KR" sz="1400" dirty="0" err="1" smtClean="0"/>
              <a:t>search?q</a:t>
            </a:r>
            <a:r>
              <a:rPr lang="en-US" altLang="ko-KR" sz="1400" dirty="0" smtClean="0"/>
              <a:t>=</a:t>
            </a:r>
            <a:r>
              <a:rPr lang="ko-KR" altLang="en-US" sz="1400" dirty="0" err="1" smtClean="0"/>
              <a:t>필드</a:t>
            </a:r>
            <a:r>
              <a:rPr lang="ko-KR" altLang="en-US" sz="1400" dirty="0" err="1"/>
              <a:t>명</a:t>
            </a:r>
            <a:r>
              <a:rPr lang="en-US" altLang="ko-KR" sz="1400" dirty="0" smtClean="0"/>
              <a:t>:</a:t>
            </a:r>
            <a:r>
              <a:rPr lang="ko-KR" altLang="en-US" sz="1400" dirty="0" err="1" smtClean="0"/>
              <a:t>질의</a:t>
            </a:r>
            <a:r>
              <a:rPr lang="ko-KR" altLang="en-US" sz="1400" dirty="0" err="1"/>
              <a:t>어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GET localhost:9200/_all/_</a:t>
            </a:r>
            <a:r>
              <a:rPr lang="en-US" altLang="ko-KR" sz="1400" dirty="0" err="1"/>
              <a:t>search?q</a:t>
            </a:r>
            <a:r>
              <a:rPr lang="en-US" altLang="ko-KR" sz="1400" dirty="0"/>
              <a:t>=</a:t>
            </a:r>
            <a:r>
              <a:rPr lang="ko-KR" altLang="en-US" sz="1400" dirty="0" err="1"/>
              <a:t>필드명</a:t>
            </a:r>
            <a:r>
              <a:rPr lang="en-US" altLang="ko-KR" sz="1400" dirty="0" smtClean="0"/>
              <a:t>:</a:t>
            </a:r>
            <a:r>
              <a:rPr lang="ko-KR" altLang="en-US" sz="1400" dirty="0" err="1" smtClean="0"/>
              <a:t>질의</a:t>
            </a:r>
            <a:r>
              <a:rPr lang="ko-KR" altLang="en-US" sz="1400" dirty="0" err="1"/>
              <a:t>어</a:t>
            </a:r>
            <a:r>
              <a:rPr lang="en-US" altLang="ko-KR" sz="1400" dirty="0" smtClean="0"/>
              <a:t>&amp;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:</a:t>
            </a:r>
            <a:r>
              <a:rPr lang="ko-KR" altLang="en-US" sz="1400" dirty="0" err="1" smtClean="0"/>
              <a:t>질의</a:t>
            </a:r>
            <a:r>
              <a:rPr lang="ko-KR" altLang="en-US" sz="1400" dirty="0" err="1"/>
              <a:t>어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770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질의</a:t>
            </a:r>
            <a:r>
              <a:rPr lang="ko-KR" altLang="en-US" dirty="0" err="1"/>
              <a:t>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 smtClean="0"/>
              <a:t>search?q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elasticsearch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8389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6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 smtClean="0"/>
              <a:t>search?q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title:elasticsearch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4255"/>
            <a:ext cx="5904656" cy="393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8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필드</a:t>
            </a:r>
            <a:r>
              <a:rPr lang="en-US" altLang="ko-KR" dirty="0" smtClean="0"/>
              <a:t>(&amp;)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/>
              <a:t>search?q</a:t>
            </a:r>
            <a:r>
              <a:rPr lang="en-US" altLang="ko-KR" dirty="0"/>
              <a:t>=title:elasticsearch&amp;pages:300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7627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0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필드</a:t>
            </a:r>
            <a:r>
              <a:rPr lang="en-US" altLang="ko-KR" dirty="0" smtClean="0"/>
              <a:t>(+)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/>
              <a:t>search?q</a:t>
            </a:r>
            <a:r>
              <a:rPr lang="en-US" altLang="ko-KR" dirty="0"/>
              <a:t>=date:&gt;</a:t>
            </a:r>
            <a:r>
              <a:rPr lang="en-US" altLang="ko-KR" dirty="0" smtClean="0"/>
              <a:t>2014-03-01+pages:300&amp;pretty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필드조건에 해당되는 것을 전부 검색  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525658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3501008"/>
            <a:ext cx="30243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date:&gt;</a:t>
            </a:r>
            <a:r>
              <a:rPr lang="en-US" altLang="ko-KR" sz="1400" dirty="0" smtClean="0"/>
              <a:t>2014-03-01&amp;pages:300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개이나</a:t>
            </a:r>
            <a:endParaRPr lang="en-US" altLang="ko-KR" sz="1400" dirty="0" smtClean="0"/>
          </a:p>
          <a:p>
            <a:r>
              <a:rPr lang="en-US" altLang="ko-KR" sz="1400" dirty="0"/>
              <a:t>date:&gt;</a:t>
            </a:r>
            <a:r>
              <a:rPr lang="en-US" altLang="ko-KR" sz="1400" dirty="0" smtClean="0"/>
              <a:t>2014-03-01+pages:300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양쪽 조건에 맞는 총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contain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/>
              <a:t>search?q</a:t>
            </a:r>
            <a:r>
              <a:rPr lang="en-US" altLang="ko-KR" dirty="0"/>
              <a:t>=pages:(300 5000)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5328592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299695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필드값을</a:t>
            </a:r>
            <a:r>
              <a:rPr lang="ko-KR" altLang="en-US" dirty="0" smtClean="0"/>
              <a:t> 괄호 표시하고 값들을 </a:t>
            </a:r>
            <a:r>
              <a:rPr lang="en-US" altLang="ko-KR" dirty="0" smtClean="0"/>
              <a:t>blank</a:t>
            </a:r>
            <a:r>
              <a:rPr lang="ko-KR" altLang="en-US" dirty="0" smtClean="0"/>
              <a:t>로 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2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부등식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localhost:9200/_all/_</a:t>
            </a:r>
            <a:r>
              <a:rPr lang="en-US" altLang="ko-KR" dirty="0" err="1"/>
              <a:t>search?q</a:t>
            </a:r>
            <a:r>
              <a:rPr lang="en-US" altLang="ko-KR" dirty="0"/>
              <a:t>=date:&gt;2014-03-01</a:t>
            </a:r>
            <a:r>
              <a:rPr lang="ko-KR" altLang="en-US" dirty="0" smtClean="0"/>
              <a:t>를 지정하고 검색 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72200" y="29969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필드값앞에</a:t>
            </a:r>
            <a:r>
              <a:rPr lang="ko-KR" altLang="en-US" dirty="0" smtClean="0"/>
              <a:t> 부등식을 표시해서 조회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5544616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9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Windows </a:t>
            </a:r>
            <a:r>
              <a:rPr lang="ko-KR" altLang="en-US" dirty="0" smtClean="0"/>
              <a:t>처리시 주의사항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5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AND/OR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Pages </a:t>
            </a:r>
            <a:r>
              <a:rPr lang="ko-KR" altLang="en-US" dirty="0" err="1" smtClean="0"/>
              <a:t>질의어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300 or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을 가진 것을 검색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(%20)</a:t>
            </a:r>
            <a:r>
              <a:rPr lang="ko-KR" altLang="en-US" dirty="0" smtClean="0"/>
              <a:t>과 함께 표</a:t>
            </a:r>
            <a:r>
              <a:rPr lang="ko-KR" altLang="en-US" dirty="0"/>
              <a:t>시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7" y="2976871"/>
            <a:ext cx="520065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5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df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필드명</a:t>
            </a:r>
            <a:r>
              <a:rPr lang="ko-KR" altLang="en-US" dirty="0" smtClean="0"/>
              <a:t> 대신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(default field)</a:t>
            </a:r>
            <a:r>
              <a:rPr lang="ko-KR" altLang="en-US" dirty="0" smtClean="0"/>
              <a:t>를 매개변수로 사용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780928"/>
            <a:ext cx="496855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52" y="321297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q=</a:t>
            </a:r>
            <a:r>
              <a:rPr lang="ko-KR" altLang="en-US" dirty="0" err="1" smtClean="0"/>
              <a:t>질의어만</a:t>
            </a:r>
            <a:r>
              <a:rPr lang="ko-KR" altLang="en-US" dirty="0" smtClean="0"/>
              <a:t> 표시하고 실질적인 필드를 </a:t>
            </a:r>
            <a:r>
              <a:rPr lang="en-US" altLang="ko-KR" dirty="0" err="1" smtClean="0"/>
              <a:t>df</a:t>
            </a:r>
            <a:r>
              <a:rPr lang="ko-KR" altLang="en-US" dirty="0" smtClean="0"/>
              <a:t>로 정의해서 별도로 지정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1960" y="2780928"/>
            <a:ext cx="11521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1"/>
            <a:endCxn id="4" idx="2"/>
          </p:cNvCxnSpPr>
          <p:nvPr/>
        </p:nvCxnSpPr>
        <p:spPr>
          <a:xfrm flipH="1" flipV="1">
            <a:off x="4788024" y="3356992"/>
            <a:ext cx="1152128" cy="456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Query string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default op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질의어와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질의어</a:t>
            </a:r>
            <a:r>
              <a:rPr lang="ko-KR" altLang="en-US" dirty="0" smtClean="0"/>
              <a:t> 사이에 </a:t>
            </a:r>
            <a:r>
              <a:rPr lang="en-US" altLang="ko-KR" dirty="0" smtClean="0"/>
              <a:t>AND, OR</a:t>
            </a:r>
            <a:r>
              <a:rPr lang="ko-KR" altLang="en-US" dirty="0" smtClean="0"/>
              <a:t>를 직접 입력도 가능하지만 </a:t>
            </a:r>
            <a:r>
              <a:rPr lang="en-US" altLang="ko-KR" dirty="0" smtClean="0"/>
              <a:t>default operator</a:t>
            </a:r>
            <a:r>
              <a:rPr lang="ko-KR" altLang="en-US" dirty="0" smtClean="0"/>
              <a:t>를 이용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3528392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6992"/>
            <a:ext cx="389702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28529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err="1" smtClean="0"/>
              <a:t>질의어</a:t>
            </a:r>
            <a:r>
              <a:rPr lang="ko-KR" altLang="en-US" u="sng" dirty="0" smtClean="0"/>
              <a:t> 사이 </a:t>
            </a:r>
            <a:r>
              <a:rPr lang="en-US" altLang="ko-KR" u="sng" dirty="0" smtClean="0"/>
              <a:t>blank(OR)</a:t>
            </a:r>
            <a:endParaRPr lang="ko-KR" alt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85381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 </a:t>
            </a:r>
            <a:r>
              <a:rPr lang="en-US" altLang="ko-KR" u="sng" dirty="0" err="1" smtClean="0"/>
              <a:t>default_operator</a:t>
            </a:r>
            <a:r>
              <a:rPr lang="ko-KR" altLang="en-US" u="sng" dirty="0" smtClean="0"/>
              <a:t>로 변경</a:t>
            </a:r>
            <a:endParaRPr lang="ko-KR" altLang="en-US" u="sng" dirty="0"/>
          </a:p>
        </p:txBody>
      </p:sp>
      <p:sp>
        <p:nvSpPr>
          <p:cNvPr id="7" name="직사각형 6"/>
          <p:cNvSpPr/>
          <p:nvPr/>
        </p:nvSpPr>
        <p:spPr>
          <a:xfrm>
            <a:off x="899592" y="4941168"/>
            <a:ext cx="15481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8024" y="4958883"/>
            <a:ext cx="15481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7824" y="450912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OR/AND </a:t>
            </a:r>
            <a:r>
              <a:rPr lang="ko-KR" altLang="en-US" dirty="0" smtClean="0"/>
              <a:t>연산이 변경으로 검색 건수가 다름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447764" y="5193196"/>
            <a:ext cx="5400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13" idx="1"/>
          </p:cNvCxnSpPr>
          <p:nvPr/>
        </p:nvCxnSpPr>
        <p:spPr>
          <a:xfrm>
            <a:off x="4427984" y="5109285"/>
            <a:ext cx="360040" cy="101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Query DSL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_search API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4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_search </a:t>
            </a:r>
            <a:r>
              <a:rPr lang="ko-KR" altLang="en-US" dirty="0" smtClean="0"/>
              <a:t>검색 방법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_search</a:t>
            </a:r>
            <a:r>
              <a:rPr lang="ko-KR" altLang="en-US" dirty="0" smtClean="0"/>
              <a:t>를  이용해서 다양한 것을 검색할 수 있음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780928"/>
            <a:ext cx="720080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/_</a:t>
            </a:r>
            <a:r>
              <a:rPr lang="en-US" altLang="ko-KR" sz="1400" dirty="0" smtClean="0"/>
              <a:t>search                                 #  </a:t>
            </a:r>
            <a:r>
              <a:rPr lang="ko-KR" altLang="en-US" sz="1400" dirty="0" smtClean="0"/>
              <a:t>모든 인덱스 내의 모든 타입을 검색 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gb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                   #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인덱스 내의 모든 타입을 검색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gb,us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               # </a:t>
            </a:r>
            <a:r>
              <a:rPr lang="en-US" altLang="ko-KR" sz="1400" dirty="0" err="1" smtClean="0"/>
              <a:t>gb,us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인텍스</a:t>
            </a:r>
            <a:r>
              <a:rPr lang="ko-KR" altLang="en-US" sz="1400" dirty="0" smtClean="0"/>
              <a:t> 내의 모든 타입을 검색</a:t>
            </a:r>
            <a:endParaRPr lang="en-US" altLang="ko-KR" sz="1400" dirty="0"/>
          </a:p>
          <a:p>
            <a:r>
              <a:rPr lang="en-US" altLang="ko-KR" sz="1400" dirty="0" smtClean="0"/>
              <a:t>/g</a:t>
            </a:r>
            <a:r>
              <a:rPr lang="en-US" altLang="ko-KR" sz="1400" dirty="0"/>
              <a:t>*,u*/_</a:t>
            </a:r>
            <a:r>
              <a:rPr lang="en-US" altLang="ko-KR" sz="1400" dirty="0" smtClean="0"/>
              <a:t>search                       # g*,u*</a:t>
            </a:r>
            <a:r>
              <a:rPr lang="ko-KR" altLang="en-US" sz="1400" dirty="0" smtClean="0"/>
              <a:t>로 시작하는 </a:t>
            </a:r>
            <a:r>
              <a:rPr lang="ko-KR" altLang="en-US" sz="1400" dirty="0" err="1"/>
              <a:t>인텍스</a:t>
            </a:r>
            <a:r>
              <a:rPr lang="ko-KR" altLang="en-US" sz="1400" dirty="0"/>
              <a:t> 내의 모든 타입을 검색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</a:t>
            </a:r>
            <a:r>
              <a:rPr lang="en-US" altLang="ko-KR" sz="1400" dirty="0"/>
              <a:t>/user/_</a:t>
            </a:r>
            <a:r>
              <a:rPr lang="en-US" altLang="ko-KR" sz="1400" dirty="0" smtClean="0"/>
              <a:t>search                   # </a:t>
            </a:r>
            <a:r>
              <a:rPr lang="ko-KR" altLang="en-US" sz="1400" dirty="0" smtClean="0"/>
              <a:t>인덱스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내의 모든 다큐먼트 조회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/>
              <a:t>gb,us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user,tweet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# </a:t>
            </a:r>
            <a:r>
              <a:rPr lang="en-US" altLang="ko-KR" sz="1400" dirty="0" err="1" smtClean="0"/>
              <a:t>gb</a:t>
            </a:r>
            <a:r>
              <a:rPr lang="en-US" altLang="ko-KR" sz="1400" dirty="0" smtClean="0"/>
              <a:t>, us</a:t>
            </a:r>
            <a:r>
              <a:rPr lang="ko-KR" altLang="en-US" sz="1400" dirty="0" smtClean="0"/>
              <a:t> 인덱스 내의 </a:t>
            </a:r>
            <a:r>
              <a:rPr lang="en-US" altLang="ko-KR" sz="1400" dirty="0" smtClean="0"/>
              <a:t>user, tweet </a:t>
            </a:r>
            <a:r>
              <a:rPr lang="ko-KR" altLang="en-US" sz="1400" dirty="0" smtClean="0"/>
              <a:t>타입 내 조회</a:t>
            </a:r>
            <a:r>
              <a:rPr lang="en-US" altLang="ko-KR" sz="1400" dirty="0" smtClean="0"/>
              <a:t>/_</a:t>
            </a:r>
            <a:r>
              <a:rPr lang="en-US" altLang="ko-KR" sz="1400" dirty="0"/>
              <a:t>all/</a:t>
            </a:r>
            <a:r>
              <a:rPr lang="en-US" altLang="ko-KR" sz="1400" dirty="0" err="1"/>
              <a:t>user,tweet</a:t>
            </a:r>
            <a:r>
              <a:rPr lang="en-US" altLang="ko-KR" sz="1400" dirty="0"/>
              <a:t>/_</a:t>
            </a:r>
            <a:r>
              <a:rPr lang="en-US" altLang="ko-KR" sz="1400" dirty="0" smtClean="0"/>
              <a:t>search        # </a:t>
            </a:r>
            <a:r>
              <a:rPr lang="ko-KR" altLang="en-US" sz="1400" dirty="0" smtClean="0"/>
              <a:t>모든 인덱스 내의 </a:t>
            </a:r>
            <a:r>
              <a:rPr lang="en-US" altLang="ko-KR" sz="1400" dirty="0" smtClean="0"/>
              <a:t>user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tweet </a:t>
            </a:r>
            <a:r>
              <a:rPr lang="ko-KR" altLang="en-US" sz="1400" dirty="0" smtClean="0"/>
              <a:t>타입 내 조회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020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Query DSL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41458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DSL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Query DSL</a:t>
            </a:r>
            <a:r>
              <a:rPr lang="ko-KR" altLang="en-US" dirty="0" smtClean="0"/>
              <a:t>을 별도로 정의해서 검색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68960"/>
            <a:ext cx="72008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GET /_search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/>
              <a:t>query": YOUR_QUERY_HERE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curl XGET localhost:9200/_search –</a:t>
            </a:r>
            <a:r>
              <a:rPr lang="en-US" altLang="ko-KR" sz="1400" dirty="0"/>
              <a:t>d  </a:t>
            </a:r>
            <a:r>
              <a:rPr lang="en-US" altLang="ko-KR" sz="1400" dirty="0" smtClean="0"/>
              <a:t>‘</a:t>
            </a:r>
          </a:p>
          <a:p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"match" : {</a:t>
            </a:r>
          </a:p>
          <a:p>
            <a:r>
              <a:rPr lang="en-US" altLang="ko-KR" sz="1400" dirty="0"/>
              <a:t>         "title"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 }</a:t>
            </a:r>
          </a:p>
          <a:p>
            <a:r>
              <a:rPr lang="en-US" altLang="ko-KR" sz="1400" dirty="0" smtClean="0"/>
              <a:t>}’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891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DSL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leaf </a:t>
            </a:r>
            <a:r>
              <a:rPr lang="ko-KR" altLang="en-US" dirty="0" smtClean="0"/>
              <a:t>구문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Query </a:t>
            </a:r>
            <a:r>
              <a:rPr lang="ko-KR" altLang="en-US" dirty="0" smtClean="0"/>
              <a:t>를 정의 시 하나의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구문을 사용해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68960"/>
            <a:ext cx="36004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QUERY_NAME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 smtClean="0"/>
              <a:t>         FIELD_NAME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 smtClean="0"/>
              <a:t>            ARGUMENT</a:t>
            </a:r>
            <a:r>
              <a:rPr lang="en-US" altLang="ko-KR" sz="1400" dirty="0"/>
              <a:t>: VALUE,</a:t>
            </a:r>
          </a:p>
          <a:p>
            <a:r>
              <a:rPr lang="en-US" altLang="ko-KR" sz="1400" dirty="0" smtClean="0"/>
              <a:t>            ARGUMENT</a:t>
            </a:r>
            <a:r>
              <a:rPr lang="en-US" altLang="ko-KR" sz="1400" dirty="0"/>
              <a:t>: VALUE,...</a:t>
            </a:r>
          </a:p>
          <a:p>
            <a:r>
              <a:rPr lang="en-US" altLang="ko-KR" sz="1400" dirty="0" smtClean="0"/>
              <a:t>         }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88024" y="3039143"/>
            <a:ext cx="36004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/>
              <a:t>query": {</a:t>
            </a:r>
          </a:p>
          <a:p>
            <a:r>
              <a:rPr lang="en-US" altLang="ko-KR" sz="1400" dirty="0" smtClean="0"/>
              <a:t>         "</a:t>
            </a:r>
            <a:r>
              <a:rPr lang="en-US" altLang="ko-KR" sz="1400" dirty="0"/>
              <a:t>match": {</a:t>
            </a:r>
          </a:p>
          <a:p>
            <a:r>
              <a:rPr lang="en-US" altLang="ko-KR" sz="1400" dirty="0" smtClean="0"/>
              <a:t>               "</a:t>
            </a:r>
            <a:r>
              <a:rPr lang="en-US" altLang="ko-KR" sz="1400" dirty="0"/>
              <a:t>tweet":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 smtClean="0"/>
              <a:t>          }</a:t>
            </a:r>
            <a:endParaRPr lang="en-US" altLang="ko-KR" sz="1400" dirty="0"/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7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DSL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compound</a:t>
            </a:r>
            <a:r>
              <a:rPr lang="ko-KR" altLang="en-US" dirty="0" smtClean="0"/>
              <a:t>구문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Query </a:t>
            </a:r>
            <a:r>
              <a:rPr lang="ko-KR" altLang="en-US" dirty="0"/>
              <a:t>를 정의 시 </a:t>
            </a:r>
            <a:r>
              <a:rPr lang="ko-KR" altLang="en-US" dirty="0" smtClean="0"/>
              <a:t>다</a:t>
            </a:r>
            <a:r>
              <a:rPr lang="ko-KR" altLang="en-US" dirty="0"/>
              <a:t>중</a:t>
            </a:r>
            <a:r>
              <a:rPr lang="ko-KR" altLang="en-US" dirty="0" smtClean="0"/>
              <a:t>의 </a:t>
            </a:r>
            <a:r>
              <a:rPr lang="en-US" altLang="ko-KR" dirty="0"/>
              <a:t>query </a:t>
            </a:r>
            <a:r>
              <a:rPr lang="ko-KR" altLang="en-US" dirty="0"/>
              <a:t>구문을 사용해 검색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3039143"/>
            <a:ext cx="67687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"must": { "match": { "title":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 }},</a:t>
            </a:r>
          </a:p>
          <a:p>
            <a:r>
              <a:rPr lang="en-US" altLang="ko-KR" sz="1400" dirty="0"/>
              <a:t>             "</a:t>
            </a:r>
            <a:r>
              <a:rPr lang="en-US" altLang="ko-KR" sz="1400" dirty="0" err="1"/>
              <a:t>must_not</a:t>
            </a:r>
            <a:r>
              <a:rPr lang="en-US" altLang="ko-KR" sz="1400" dirty="0"/>
              <a:t>": { "match": { "name": "lee" }},</a:t>
            </a:r>
          </a:p>
          <a:p>
            <a:r>
              <a:rPr lang="en-US" altLang="ko-KR" sz="1400" dirty="0"/>
              <a:t>             "should": { "match": { "pages": 300 }}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5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Command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\”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변환해서 처리하면 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파일처리시에는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\”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로 처리해야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16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Queries and Filters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로 분리해서 검색을 정의할 수 있으면 특성에 맞도록 질의 구문을 작성해야 함 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3140968"/>
            <a:ext cx="73448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Filter </a:t>
            </a:r>
            <a:r>
              <a:rPr lang="ko-KR" altLang="en-US" sz="1400" dirty="0" smtClean="0"/>
              <a:t>는 필드들의 값을 평가할 경우 </a:t>
            </a:r>
            <a:r>
              <a:rPr lang="en-US" altLang="ko-KR" sz="1400" dirty="0" smtClean="0"/>
              <a:t>Yes/No</a:t>
            </a:r>
            <a:r>
              <a:rPr lang="ko-KR" altLang="en-US" sz="1400" dirty="0" smtClean="0"/>
              <a:t>로 인지 되는 쿼리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다양하게 사용되며 결과가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캐싱되면</a:t>
            </a:r>
            <a:r>
              <a:rPr lang="ko-KR" altLang="en-US" sz="1400" dirty="0" smtClean="0">
                <a:sym typeface="Wingdings" panose="05000000000000000000" pitchFamily="2" charset="2"/>
              </a:rPr>
              <a:t> 응답속도가 빠름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Query</a:t>
            </a:r>
            <a:r>
              <a:rPr lang="ko-KR" altLang="en-US" sz="1400" dirty="0" smtClean="0"/>
              <a:t>는 단답형이 아닌 질의 스타일로 인지하는 쿼리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/>
              <a:t>텍스트 질의나  점수에 대한 질의에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686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/>
              <a:t>Query </a:t>
            </a:r>
            <a:r>
              <a:rPr lang="en-US" altLang="ko-KR" sz="9600" dirty="0" smtClean="0"/>
              <a:t>DSL</a:t>
            </a:r>
            <a:br>
              <a:rPr lang="en-US" altLang="ko-KR" sz="9600" dirty="0" smtClean="0"/>
            </a:br>
            <a:r>
              <a:rPr lang="en-US" altLang="ko-KR" sz="9600" dirty="0" smtClean="0"/>
              <a:t>: filter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7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3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정확한 값 즉 일치되는 경우만  검색 </a:t>
            </a:r>
            <a:r>
              <a:rPr lang="en-US" altLang="ko-KR" dirty="0" smtClean="0"/>
              <a:t>( </a:t>
            </a:r>
            <a:r>
              <a:rPr lang="en-US" altLang="ko-KR" dirty="0"/>
              <a:t>numbers, dates, Booleans,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not_analyzed</a:t>
            </a:r>
            <a:r>
              <a:rPr lang="en-US" altLang="ko-KR" dirty="0" smtClean="0"/>
              <a:t> </a:t>
            </a:r>
            <a:r>
              <a:rPr lang="en-US" altLang="ko-KR" dirty="0"/>
              <a:t>exact-value string </a:t>
            </a:r>
            <a:r>
              <a:rPr lang="en-US" altLang="ko-KR" dirty="0" smtClean="0"/>
              <a:t>fields)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4005064"/>
            <a:ext cx="2940157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 filter </a:t>
            </a:r>
            <a:r>
              <a:rPr lang="en-US" altLang="ko-KR" sz="1400" dirty="0" smtClean="0"/>
              <a:t>" 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/>
              <a:t>         "term":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"</a:t>
            </a:r>
            <a:r>
              <a:rPr lang="en-US" altLang="ko-KR" sz="1400" dirty="0"/>
              <a:t>pages": 5000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}</a:t>
            </a:r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308173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토큰을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이라고 하면 </a:t>
            </a:r>
            <a:r>
              <a:rPr lang="en-US" altLang="ko-KR" dirty="0" smtClean="0"/>
              <a:t>term </a:t>
            </a:r>
            <a:r>
              <a:rPr lang="ko-KR" altLang="en-US" dirty="0" smtClean="0"/>
              <a:t>내의 필드 정의된 값을 토큰과 비교해서 처리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536504" cy="355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7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조회가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Term filter </a:t>
            </a:r>
            <a:r>
              <a:rPr lang="ko-KR" altLang="en-US" dirty="0" smtClean="0"/>
              <a:t>처리시 </a:t>
            </a:r>
            <a:r>
              <a:rPr lang="en-US" altLang="ko-KR" dirty="0" smtClean="0"/>
              <a:t>prefix </a:t>
            </a:r>
            <a:r>
              <a:rPr lang="ko-KR" altLang="en-US" dirty="0" smtClean="0"/>
              <a:t>값으로 </a:t>
            </a:r>
            <a:r>
              <a:rPr lang="ko-KR" altLang="en-US" dirty="0" err="1" smtClean="0"/>
              <a:t>조회시</a:t>
            </a:r>
            <a:r>
              <a:rPr lang="ko-KR" altLang="en-US" dirty="0" smtClean="0"/>
              <a:t> 실제 조회가 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경우 </a:t>
            </a:r>
            <a:r>
              <a:rPr lang="en-US" altLang="ko-KR" dirty="0" smtClean="0"/>
              <a:t>prefix query</a:t>
            </a:r>
            <a:r>
              <a:rPr lang="ko-KR" altLang="en-US" dirty="0" smtClean="0"/>
              <a:t>를 사용해야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3717032"/>
            <a:ext cx="2940157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“filter" 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/>
              <a:t>         "term": {</a:t>
            </a:r>
          </a:p>
          <a:p>
            <a:r>
              <a:rPr lang="en-US" altLang="ko-KR" sz="1400" dirty="0"/>
              <a:t>              "title" : "</a:t>
            </a:r>
            <a:r>
              <a:rPr lang="en-US" altLang="ko-KR" sz="1400" dirty="0" err="1"/>
              <a:t>ela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37052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8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값처리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price </a:t>
            </a:r>
            <a:r>
              <a:rPr lang="ko-KR" altLang="en-US" dirty="0" smtClean="0"/>
              <a:t>필드의 값 을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로 처리하면 멀티 값을 </a:t>
            </a:r>
            <a:r>
              <a:rPr lang="ko-KR" altLang="en-US" dirty="0" err="1" smtClean="0"/>
              <a:t>검새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440156"/>
            <a:ext cx="33843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6993"/>
            <a:ext cx="39433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2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terms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Terms </a:t>
            </a:r>
            <a:r>
              <a:rPr lang="ko-KR" altLang="en-US" dirty="0" smtClean="0"/>
              <a:t>필터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Term </a:t>
            </a:r>
            <a:r>
              <a:rPr lang="ko-KR" altLang="en-US" dirty="0" smtClean="0"/>
              <a:t>필터와 유사하지만 </a:t>
            </a:r>
            <a:r>
              <a:rPr lang="ko-KR" altLang="en-US" dirty="0" err="1" smtClean="0"/>
              <a:t>필드안에</a:t>
            </a:r>
            <a:r>
              <a:rPr lang="ko-KR" altLang="en-US" dirty="0" smtClean="0"/>
              <a:t> 여러 개의 값을 동시에 검색할 경우 사용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9552" y="3861048"/>
            <a:ext cx="302433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"filter" 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/>
              <a:t>         "terms":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"</a:t>
            </a:r>
            <a:r>
              <a:rPr lang="en-US" altLang="ko-KR" sz="1400" dirty="0"/>
              <a:t>pages": [ 300, 5000 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}</a:t>
            </a:r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85293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토큰 값을 동시에 검색하려면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로 입력해서 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864701"/>
            <a:ext cx="4680520" cy="366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6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특정 범위에 해당된 필드들이 다큐먼트를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717032"/>
            <a:ext cx="273630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“filter" : {</a:t>
            </a:r>
          </a:p>
          <a:p>
            <a:r>
              <a:rPr lang="en-US" altLang="ko-KR" sz="1400" dirty="0"/>
              <a:t>         "range": {</a:t>
            </a:r>
          </a:p>
          <a:p>
            <a:r>
              <a:rPr lang="en-US" altLang="ko-KR" sz="1400" dirty="0"/>
              <a:t>                "pages": {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gte</a:t>
            </a:r>
            <a:r>
              <a:rPr lang="en-US" altLang="ko-KR" sz="1400" dirty="0"/>
              <a:t>": 300,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lte</a:t>
            </a:r>
            <a:r>
              <a:rPr lang="en-US" altLang="ko-KR" sz="1400" dirty="0"/>
              <a:t>": 5000</a:t>
            </a:r>
          </a:p>
          <a:p>
            <a:r>
              <a:rPr lang="en-US" altLang="ko-KR" sz="1400" dirty="0"/>
              <a:t>                  }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492896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gt</a:t>
            </a:r>
            <a:r>
              <a:rPr lang="en-US" altLang="ko-KR" sz="1200" dirty="0" smtClean="0"/>
              <a:t>   :  Greater </a:t>
            </a:r>
            <a:r>
              <a:rPr lang="en-US" altLang="ko-KR" sz="1200" dirty="0"/>
              <a:t>than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gte</a:t>
            </a:r>
            <a:r>
              <a:rPr lang="en-US" altLang="ko-KR" sz="1200" dirty="0" smtClean="0"/>
              <a:t> :  Greater </a:t>
            </a:r>
            <a:r>
              <a:rPr lang="en-US" altLang="ko-KR" sz="1200" dirty="0"/>
              <a:t>than or equal to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lt</a:t>
            </a:r>
            <a:r>
              <a:rPr lang="en-US" altLang="ko-KR" sz="1200" dirty="0" smtClean="0"/>
              <a:t>    :   Less </a:t>
            </a:r>
            <a:r>
              <a:rPr lang="en-US" altLang="ko-KR" sz="1200" dirty="0"/>
              <a:t>than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lte</a:t>
            </a:r>
            <a:r>
              <a:rPr lang="en-US" altLang="ko-KR" sz="1200" dirty="0" smtClean="0"/>
              <a:t>  :   Less </a:t>
            </a:r>
            <a:r>
              <a:rPr lang="en-US" altLang="ko-KR" sz="1200" dirty="0"/>
              <a:t>than or equal to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708919"/>
            <a:ext cx="4248472" cy="362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9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파일이용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파일로 처리하면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커맨드에서 </a:t>
            </a:r>
            <a:r>
              <a:rPr lang="en-US" altLang="ko-KR" dirty="0" smtClean="0"/>
              <a:t>\”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사용하지 않아도 됨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08919"/>
            <a:ext cx="6553200" cy="351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3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and,or</a:t>
            </a:r>
            <a:r>
              <a:rPr lang="en-US" altLang="ko-KR" dirty="0" smtClean="0"/>
              <a:t>, 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not Filter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먼저 처리된 필터를 다시 처리하므로 다른 필터들과 달리 </a:t>
            </a:r>
            <a:r>
              <a:rPr lang="ko-KR" altLang="en-US" dirty="0" err="1" smtClean="0"/>
              <a:t>캐시되지</a:t>
            </a:r>
            <a:r>
              <a:rPr lang="ko-KR" altLang="en-US" dirty="0" smtClean="0"/>
              <a:t> 않는다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140968"/>
            <a:ext cx="29523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"filter" : {</a:t>
            </a:r>
          </a:p>
          <a:p>
            <a:r>
              <a:rPr lang="en-US" altLang="ko-KR" sz="1400" dirty="0"/>
              <a:t>         "not" : {</a:t>
            </a:r>
          </a:p>
          <a:p>
            <a:r>
              <a:rPr lang="en-US" altLang="ko-KR" sz="1400" dirty="0"/>
              <a:t>               "range": {</a:t>
            </a:r>
          </a:p>
          <a:p>
            <a:r>
              <a:rPr lang="en-US" altLang="ko-KR" sz="1400" dirty="0"/>
              <a:t>                  "pages": {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gte</a:t>
            </a:r>
            <a:r>
              <a:rPr lang="en-US" altLang="ko-KR" sz="1400" dirty="0"/>
              <a:t>": 500,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lte</a:t>
            </a:r>
            <a:r>
              <a:rPr lang="en-US" altLang="ko-KR" sz="1400" dirty="0"/>
              <a:t>": 5000</a:t>
            </a:r>
          </a:p>
          <a:p>
            <a:r>
              <a:rPr lang="en-US" altLang="ko-KR" sz="1400" dirty="0"/>
              <a:t>                  }</a:t>
            </a:r>
          </a:p>
          <a:p>
            <a:r>
              <a:rPr lang="en-US" altLang="ko-KR" sz="1400" dirty="0"/>
              <a:t>                }  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68960"/>
            <a:ext cx="427367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and/or Filter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를 가진 필터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9552" y="2924944"/>
            <a:ext cx="33843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"filter" : {</a:t>
            </a:r>
          </a:p>
          <a:p>
            <a:r>
              <a:rPr lang="en-US" altLang="ko-KR" sz="1200" dirty="0"/>
              <a:t>         "and" : [</a:t>
            </a:r>
          </a:p>
          <a:p>
            <a:r>
              <a:rPr lang="en-US" altLang="ko-KR" sz="1200" dirty="0"/>
              <a:t>            {</a:t>
            </a:r>
          </a:p>
          <a:p>
            <a:r>
              <a:rPr lang="en-US" altLang="ko-KR" sz="1200" dirty="0"/>
              <a:t>               "range": {</a:t>
            </a:r>
          </a:p>
          <a:p>
            <a:r>
              <a:rPr lang="en-US" altLang="ko-KR" sz="1200" dirty="0"/>
              <a:t>                   "pages": {</a:t>
            </a:r>
          </a:p>
          <a:p>
            <a:r>
              <a:rPr lang="en-US" altLang="ko-KR" sz="1200" dirty="0"/>
              <a:t>                       "</a:t>
            </a:r>
            <a:r>
              <a:rPr lang="en-US" altLang="ko-KR" sz="1200" dirty="0" err="1"/>
              <a:t>gte</a:t>
            </a:r>
            <a:r>
              <a:rPr lang="en-US" altLang="ko-KR" sz="1200" dirty="0"/>
              <a:t>": 300,</a:t>
            </a:r>
          </a:p>
          <a:p>
            <a:r>
              <a:rPr lang="en-US" altLang="ko-KR" sz="1200" dirty="0"/>
              <a:t>                       "</a:t>
            </a:r>
            <a:r>
              <a:rPr lang="en-US" altLang="ko-KR" sz="1200" dirty="0" err="1"/>
              <a:t>lte</a:t>
            </a:r>
            <a:r>
              <a:rPr lang="en-US" altLang="ko-KR" sz="1200" dirty="0"/>
              <a:t>": 5000</a:t>
            </a:r>
          </a:p>
          <a:p>
            <a:r>
              <a:rPr lang="en-US" altLang="ko-KR" sz="1200" dirty="0"/>
              <a:t>                    }</a:t>
            </a:r>
          </a:p>
          <a:p>
            <a:r>
              <a:rPr lang="en-US" altLang="ko-KR" sz="1200" dirty="0"/>
              <a:t>                }</a:t>
            </a:r>
          </a:p>
          <a:p>
            <a:r>
              <a:rPr lang="en-US" altLang="ko-KR" sz="1200" dirty="0"/>
              <a:t>            },</a:t>
            </a:r>
          </a:p>
          <a:p>
            <a:r>
              <a:rPr lang="en-US" altLang="ko-KR" sz="1200" dirty="0"/>
              <a:t>            { </a:t>
            </a:r>
          </a:p>
          <a:p>
            <a:r>
              <a:rPr lang="en-US" altLang="ko-KR" sz="1200" dirty="0"/>
              <a:t>              "term" : { "title" : "</a:t>
            </a:r>
            <a:r>
              <a:rPr lang="en-US" altLang="ko-KR" sz="1200" dirty="0" err="1"/>
              <a:t>elasticsearch</a:t>
            </a:r>
            <a:r>
              <a:rPr lang="en-US" altLang="ko-KR" sz="1200" dirty="0"/>
              <a:t>"}</a:t>
            </a:r>
          </a:p>
          <a:p>
            <a:r>
              <a:rPr lang="en-US" altLang="ko-KR" sz="1200" dirty="0"/>
              <a:t>            }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]     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5"/>
            <a:ext cx="4543425" cy="35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7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bool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내부 질의로 다른 쿼리를 포함해서 사용하는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403244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"filter"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"must" : {</a:t>
            </a:r>
          </a:p>
          <a:p>
            <a:r>
              <a:rPr lang="en-US" altLang="ko-KR" sz="1400" dirty="0"/>
              <a:t>                   "term" :{"title": "big"}</a:t>
            </a:r>
          </a:p>
          <a:p>
            <a:r>
              <a:rPr lang="en-US" altLang="ko-KR" sz="1400" dirty="0"/>
              <a:t>               },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must_not</a:t>
            </a:r>
            <a:r>
              <a:rPr lang="en-US" altLang="ko-KR" sz="1400" dirty="0"/>
              <a:t>"  : { </a:t>
            </a:r>
          </a:p>
          <a:p>
            <a:r>
              <a:rPr lang="en-US" altLang="ko-KR" sz="1400" dirty="0"/>
              <a:t>                    "term" : { "title"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"} </a:t>
            </a:r>
          </a:p>
          <a:p>
            <a:r>
              <a:rPr lang="en-US" altLang="ko-KR" sz="1400" dirty="0"/>
              <a:t>               },</a:t>
            </a:r>
          </a:p>
          <a:p>
            <a:r>
              <a:rPr lang="en-US" altLang="ko-KR" sz="1400" dirty="0"/>
              <a:t>              "should" :{</a:t>
            </a:r>
          </a:p>
          <a:p>
            <a:r>
              <a:rPr lang="en-US" altLang="ko-KR" sz="1400" dirty="0"/>
              <a:t>                   "term" :{"plot"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"}</a:t>
            </a:r>
          </a:p>
          <a:p>
            <a:r>
              <a:rPr lang="en-US" altLang="ko-KR" sz="1400" dirty="0"/>
              <a:t>                }            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96408" y="3065714"/>
            <a:ext cx="4032448" cy="345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must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매칭</a:t>
            </a:r>
            <a:r>
              <a:rPr lang="ko-KR" altLang="en-US" sz="1400" dirty="0" smtClean="0"/>
              <a:t> 필수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AND 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err="1"/>
              <a:t>must_not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매칭</a:t>
            </a:r>
            <a:r>
              <a:rPr lang="ko-KR" altLang="en-US" sz="1400" dirty="0" smtClean="0"/>
              <a:t> 불가 </a:t>
            </a:r>
            <a:r>
              <a:rPr lang="en-US" altLang="ko-KR" sz="1400" dirty="0" smtClean="0"/>
              <a:t>NOT </a:t>
            </a:r>
            <a:r>
              <a:rPr lang="ko-KR" altLang="en-US" sz="1400" dirty="0" smtClean="0"/>
              <a:t>조건</a:t>
            </a:r>
            <a:endParaRPr lang="en-US" altLang="ko-KR" sz="1400" dirty="0" smtClean="0"/>
          </a:p>
          <a:p>
            <a:r>
              <a:rPr lang="en-US" altLang="ko-KR" sz="1400" dirty="0" smtClean="0"/>
              <a:t>should</a:t>
            </a:r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반드시 해당될 필요는 없지만 해당된다면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더 높은 스코어를 가지는 조건</a:t>
            </a:r>
            <a:r>
              <a:rPr lang="en-US" altLang="ko-KR" sz="1400" dirty="0" smtClean="0"/>
              <a:t>, OR </a:t>
            </a:r>
            <a:r>
              <a:rPr lang="ko-KR" altLang="en-US" sz="1400" dirty="0" smtClean="0"/>
              <a:t>조건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804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title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이 있고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가 있으면서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에는 절대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가 없는 경우만 검색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5" y="3248621"/>
            <a:ext cx="3273549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32" y="3154154"/>
            <a:ext cx="41044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3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/>
              <a:t>Query </a:t>
            </a:r>
            <a:r>
              <a:rPr lang="en-US" altLang="ko-KR" sz="9600" dirty="0" smtClean="0"/>
              <a:t>DSL</a:t>
            </a:r>
            <a:br>
              <a:rPr lang="en-US" altLang="ko-KR" sz="9600" dirty="0" smtClean="0"/>
            </a:br>
            <a:r>
              <a:rPr lang="en-US" altLang="ko-KR" sz="9600" dirty="0" smtClean="0"/>
              <a:t>: query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Exist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exists and missing Filters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다큐먼드</a:t>
            </a:r>
            <a:r>
              <a:rPr lang="ko-KR" altLang="en-US" dirty="0" smtClean="0"/>
              <a:t> 내에 존재하는 필드가 있는 여부 확인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6323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"exists": {</a:t>
            </a:r>
          </a:p>
          <a:p>
            <a:r>
              <a:rPr lang="en-US" altLang="ko-KR" sz="1400" dirty="0"/>
              <a:t>           "field": "title" </a:t>
            </a:r>
          </a:p>
          <a:p>
            <a:r>
              <a:rPr lang="en-US" altLang="ko-KR" sz="1400" dirty="0"/>
              <a:t>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11033"/>
            <a:ext cx="4788024" cy="335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8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3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Command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\”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변환해서 처리하면 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2996952"/>
            <a:ext cx="770485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</a:t>
            </a:r>
            <a:r>
              <a:rPr lang="ko-KR" altLang="en-US" sz="1000" dirty="0"/>
              <a:t>실제 값을 입력</a:t>
            </a:r>
          </a:p>
          <a:p>
            <a:r>
              <a:rPr lang="en-US" altLang="ko-KR" sz="1000" dirty="0"/>
              <a:t>C:\&gt;curl -XPUT </a:t>
            </a:r>
            <a:r>
              <a:rPr lang="en-US" altLang="ko-KR" sz="1000" dirty="0">
                <a:hlinkClick r:id="rId2"/>
              </a:rPr>
              <a:t>http://localhost:9200/books/book/1</a:t>
            </a:r>
            <a:r>
              <a:rPr lang="en-US" altLang="ko-KR" sz="1000" dirty="0"/>
              <a:t> -d "{ \"title\": \"</a:t>
            </a:r>
            <a:r>
              <a:rPr lang="en-US" altLang="ko-KR" sz="1000" dirty="0" err="1"/>
              <a:t>Elasticsear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/>
              <a:t>ch</a:t>
            </a:r>
            <a:r>
              <a:rPr lang="en-US" altLang="ko-KR" sz="1000" dirty="0"/>
              <a:t> Guide\", \"author\": \"</a:t>
            </a:r>
            <a:r>
              <a:rPr lang="en-US" altLang="ko-KR" sz="1000" dirty="0" err="1"/>
              <a:t>kim</a:t>
            </a:r>
            <a:r>
              <a:rPr lang="en-US" altLang="ko-KR" sz="1000" dirty="0"/>
              <a:t>\", \"date\" : \"2014-05-01\", \"pages\" : 250 }"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처리결과</a:t>
            </a:r>
            <a:br>
              <a:rPr lang="ko-KR" altLang="en-US" sz="1000" dirty="0"/>
            </a:br>
            <a:r>
              <a:rPr lang="en-US" altLang="ko-KR" sz="1000" dirty="0"/>
              <a:t>{"_index":"books","_type":"book","_id":"1","_version":1,"_shards":{"total":2,"su</a:t>
            </a:r>
            <a:br>
              <a:rPr lang="en-US" altLang="ko-KR" sz="1000" dirty="0"/>
            </a:br>
            <a:r>
              <a:rPr lang="en-US" altLang="ko-KR" sz="1000" dirty="0"/>
              <a:t>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930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 Query : </a:t>
            </a:r>
            <a:r>
              <a:rPr lang="ko-KR" altLang="en-US" dirty="0" err="1" smtClean="0"/>
              <a:t>필드매핑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형태소 분석을 거친 뒤 분석된 </a:t>
            </a:r>
            <a:r>
              <a:rPr lang="ko-KR" altLang="en-US" dirty="0" err="1" smtClean="0"/>
              <a:t>질의문으로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81642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47" y="2708920"/>
            <a:ext cx="3895725" cy="389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 Query : </a:t>
            </a:r>
            <a:r>
              <a:rPr lang="ko-KR" altLang="en-US" dirty="0" smtClean="0"/>
              <a:t>세부질의</a:t>
            </a:r>
            <a:r>
              <a:rPr lang="en-US" altLang="ko-KR" dirty="0" smtClean="0"/>
              <a:t>(and)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각 필드에 세부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를 정의해서 상세 검색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988" y="306896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필드 내부 값을 세부 </a:t>
            </a:r>
            <a:r>
              <a:rPr lang="en-US" altLang="ko-KR" sz="1400" dirty="0" smtClean="0"/>
              <a:t>query</a:t>
            </a:r>
            <a:r>
              <a:rPr lang="ko-KR" altLang="en-US" sz="1400" dirty="0" smtClean="0"/>
              <a:t>를 지정해서 사용 가능 </a:t>
            </a:r>
            <a:r>
              <a:rPr lang="en-US" altLang="ko-KR" sz="1400" dirty="0" smtClean="0"/>
              <a:t>Operator</a:t>
            </a:r>
            <a:r>
              <a:rPr lang="ko-KR" altLang="en-US" sz="1400" dirty="0" smtClean="0"/>
              <a:t>이 기본값은 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로 처</a:t>
            </a:r>
            <a:r>
              <a:rPr lang="ko-KR" altLang="en-US" sz="1400" dirty="0"/>
              <a:t>리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3672408" cy="248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4944"/>
            <a:ext cx="4124325" cy="34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3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 Query : </a:t>
            </a:r>
            <a:r>
              <a:rPr lang="ko-KR" altLang="en-US" dirty="0" smtClean="0"/>
              <a:t>세부질의</a:t>
            </a:r>
            <a:r>
              <a:rPr lang="en-US" altLang="ko-KR" dirty="0" smtClean="0"/>
              <a:t>(or)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각 필드에 세부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를 정의해서 상세 검색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988" y="306896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필드 내부 값을 세부 </a:t>
            </a:r>
            <a:r>
              <a:rPr lang="en-US" altLang="ko-KR" sz="1400" dirty="0" smtClean="0"/>
              <a:t>query</a:t>
            </a:r>
            <a:r>
              <a:rPr lang="ko-KR" altLang="en-US" sz="1400" dirty="0" smtClean="0"/>
              <a:t>를 지정해서 사용 가능 </a:t>
            </a:r>
            <a:r>
              <a:rPr lang="en-US" altLang="ko-KR" sz="1400" dirty="0" smtClean="0"/>
              <a:t>Operator</a:t>
            </a:r>
            <a:r>
              <a:rPr lang="ko-KR" altLang="en-US" sz="1400" dirty="0" smtClean="0"/>
              <a:t>이 기본값은 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로 처</a:t>
            </a:r>
            <a:r>
              <a:rPr lang="ko-KR" altLang="en-US" sz="1400" dirty="0"/>
              <a:t>리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" y="3607190"/>
            <a:ext cx="380810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3068960"/>
            <a:ext cx="3725366" cy="361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8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 Query : phrase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내부 검색을 하나의 문구로 처리하기 위해 </a:t>
            </a:r>
            <a:r>
              <a:rPr lang="en-US" altLang="ko-KR" dirty="0"/>
              <a:t>type </a:t>
            </a:r>
            <a:r>
              <a:rPr lang="ko-KR" altLang="en-US" dirty="0"/>
              <a:t>을 </a:t>
            </a:r>
            <a:r>
              <a:rPr lang="en-US" altLang="ko-KR" dirty="0"/>
              <a:t>phrase </a:t>
            </a:r>
            <a:r>
              <a:rPr lang="ko-KR" altLang="en-US" dirty="0" smtClean="0"/>
              <a:t>지정 후 검색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3109610"/>
            <a:ext cx="376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하나의 구문으로 인식되게 처리됨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376445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03240"/>
            <a:ext cx="37814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3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Match </a:t>
            </a:r>
            <a:r>
              <a:rPr lang="en-US" altLang="ko-KR" dirty="0" smtClean="0"/>
              <a:t>Query </a:t>
            </a:r>
            <a:r>
              <a:rPr lang="en-US" altLang="ko-KR" sz="3600" dirty="0" smtClean="0"/>
              <a:t>:</a:t>
            </a:r>
            <a:r>
              <a:rPr lang="en-US" altLang="ko-KR" sz="3100" dirty="0" err="1" smtClean="0"/>
              <a:t>minimum_should_match</a:t>
            </a:r>
            <a:endParaRPr lang="ko-KR" altLang="en-US" sz="3100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 내의 문구가 특정 비율 만큼 맞을 </a:t>
            </a:r>
            <a:r>
              <a:rPr lang="ko-KR" altLang="en-US" dirty="0" smtClean="0"/>
              <a:t>경우 검색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429000"/>
            <a:ext cx="583264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/>
              <a:t>query": {</a:t>
            </a:r>
          </a:p>
          <a:p>
            <a:r>
              <a:rPr lang="en-US" altLang="ko-KR" sz="1400" dirty="0" smtClean="0"/>
              <a:t>         "</a:t>
            </a:r>
            <a:r>
              <a:rPr lang="en-US" altLang="ko-KR" sz="1400" dirty="0"/>
              <a:t>match": {</a:t>
            </a:r>
          </a:p>
          <a:p>
            <a:r>
              <a:rPr lang="en-US" altLang="ko-KR" sz="1400" dirty="0" smtClean="0"/>
              <a:t>               "</a:t>
            </a:r>
            <a:r>
              <a:rPr lang="en-US" altLang="ko-KR" sz="1400" dirty="0"/>
              <a:t>title": {</a:t>
            </a:r>
          </a:p>
          <a:p>
            <a:r>
              <a:rPr lang="en-US" altLang="ko-KR" sz="1400" dirty="0" smtClean="0"/>
              <a:t>                    "</a:t>
            </a:r>
            <a:r>
              <a:rPr lang="en-US" altLang="ko-KR" sz="1400" dirty="0"/>
              <a:t>query": "quick brown dog",</a:t>
            </a:r>
          </a:p>
          <a:p>
            <a:r>
              <a:rPr lang="en-US" altLang="ko-KR" sz="1400" dirty="0" smtClean="0"/>
              <a:t>                     "</a:t>
            </a:r>
            <a:r>
              <a:rPr lang="en-US" altLang="ko-KR" sz="1400" dirty="0" err="1"/>
              <a:t>minimum_should_match</a:t>
            </a:r>
            <a:r>
              <a:rPr lang="en-US" altLang="ko-KR" sz="1400" dirty="0"/>
              <a:t>": "75%"</a:t>
            </a:r>
          </a:p>
          <a:p>
            <a:r>
              <a:rPr lang="en-US" altLang="ko-KR" sz="1400" dirty="0" smtClean="0"/>
              <a:t>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}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06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match_all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match_all</a:t>
            </a:r>
            <a:r>
              <a:rPr lang="en-US" altLang="ko-KR" dirty="0"/>
              <a:t> Query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다큐먼드를</a:t>
            </a:r>
            <a:r>
              <a:rPr lang="ko-KR" altLang="en-US" dirty="0" smtClean="0"/>
              <a:t> 전부 조회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match_all</a:t>
            </a:r>
            <a:r>
              <a:rPr lang="en-US" altLang="ko-KR" sz="1400" dirty="0"/>
              <a:t>": {}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468052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multi_match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1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multi_match</a:t>
            </a:r>
            <a:r>
              <a:rPr lang="en-US" altLang="ko-KR" dirty="0"/>
              <a:t> Query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다수의 필드에 동일한 값을 검색할 경우 사용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59632" y="3140968"/>
            <a:ext cx="576064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"query" : {</a:t>
            </a:r>
          </a:p>
          <a:p>
            <a:r>
              <a:rPr lang="en-US" altLang="ko-KR" sz="1400" dirty="0" smtClean="0"/>
              <a:t>         </a:t>
            </a:r>
            <a:r>
              <a:rPr lang="en-US" altLang="ko-KR" sz="1400" dirty="0"/>
              <a:t>"</a:t>
            </a:r>
            <a:r>
              <a:rPr lang="en-US" altLang="ko-KR" sz="1400" dirty="0" err="1"/>
              <a:t>multi_match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"fields" : ["</a:t>
            </a:r>
            <a:r>
              <a:rPr lang="en-US" altLang="ko-KR" sz="1400" dirty="0" err="1"/>
              <a:t>title","plot</a:t>
            </a:r>
            <a:r>
              <a:rPr lang="en-US" altLang="ko-KR" sz="1400" dirty="0"/>
              <a:t>"],</a:t>
            </a:r>
          </a:p>
          <a:p>
            <a:r>
              <a:rPr lang="en-US" altLang="ko-KR" sz="1400" dirty="0"/>
              <a:t>              "query" 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 </a:t>
            </a:r>
          </a:p>
          <a:p>
            <a:r>
              <a:rPr lang="en-US" altLang="ko-KR" sz="1400" dirty="0"/>
              <a:t> 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9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multi_match</a:t>
            </a:r>
            <a:r>
              <a:rPr lang="en-US" altLang="ko-KR" dirty="0"/>
              <a:t> </a:t>
            </a:r>
            <a:r>
              <a:rPr lang="en-US" altLang="ko-KR" dirty="0" smtClean="0"/>
              <a:t>Query: *, ^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다수의 </a:t>
            </a:r>
            <a:r>
              <a:rPr lang="ko-KR" altLang="en-US" dirty="0" smtClean="0"/>
              <a:t>필드 명이 동일한 것이 있을 경우 </a:t>
            </a:r>
            <a:r>
              <a:rPr lang="en-US" altLang="ko-KR" dirty="0" smtClean="0"/>
              <a:t>*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축약하고 특정 필드에 </a:t>
            </a:r>
            <a:r>
              <a:rPr lang="en-US" altLang="ko-KR" dirty="0" smtClean="0"/>
              <a:t>boost</a:t>
            </a:r>
            <a:r>
              <a:rPr lang="ko-KR" altLang="en-US" dirty="0" smtClean="0"/>
              <a:t>를 주려면 </a:t>
            </a:r>
            <a:r>
              <a:rPr lang="en-US" altLang="ko-KR" dirty="0" smtClean="0"/>
              <a:t>^ </a:t>
            </a:r>
            <a:r>
              <a:rPr lang="ko-KR" altLang="en-US" dirty="0" smtClean="0"/>
              <a:t>다음에 숫자를 </a:t>
            </a:r>
            <a:r>
              <a:rPr lang="ko-KR" altLang="en-US" dirty="0" smtClean="0"/>
              <a:t>붙여서 표시하면 됨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59632" y="3645024"/>
            <a:ext cx="576064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 err="1"/>
              <a:t>multi_match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 smtClean="0"/>
              <a:t>            "</a:t>
            </a:r>
            <a:r>
              <a:rPr lang="en-US" altLang="ko-KR" sz="1400" dirty="0"/>
              <a:t>query": "Quick brown fox",</a:t>
            </a:r>
          </a:p>
          <a:p>
            <a:r>
              <a:rPr lang="en-US" altLang="ko-KR" sz="1400" dirty="0" smtClean="0"/>
              <a:t>            "</a:t>
            </a:r>
            <a:r>
              <a:rPr lang="en-US" altLang="ko-KR" sz="1400" dirty="0"/>
              <a:t>fields": [ "*_title", "chapter_title^2" ]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8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2996952"/>
            <a:ext cx="770485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조회값</a:t>
            </a:r>
            <a:r>
              <a:rPr lang="ko-KR" altLang="en-US" sz="1000" dirty="0" smtClean="0"/>
              <a:t> 입력</a:t>
            </a:r>
            <a:endParaRPr lang="ko-KR" altLang="en-US" sz="1000" dirty="0"/>
          </a:p>
          <a:p>
            <a:r>
              <a:rPr lang="en-US" altLang="ko-KR" sz="1000" dirty="0"/>
              <a:t>C:\&gt;curl -XGET </a:t>
            </a:r>
            <a:r>
              <a:rPr lang="en-US" altLang="ko-KR" sz="1000" dirty="0">
                <a:hlinkClick r:id="rId2"/>
              </a:rPr>
              <a:t>http://localhost:9200/books/book/1?pretty=true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{</a:t>
            </a:r>
            <a:br>
              <a:rPr lang="en-US" altLang="ko-KR" sz="1000" dirty="0"/>
            </a:br>
            <a:r>
              <a:rPr lang="en-US" altLang="ko-KR" sz="1000" dirty="0"/>
              <a:t>  "_index" : "books",</a:t>
            </a:r>
            <a:br>
              <a:rPr lang="en-US" altLang="ko-KR" sz="1000" dirty="0"/>
            </a:br>
            <a:r>
              <a:rPr lang="en-US" altLang="ko-KR" sz="1000" dirty="0"/>
              <a:t>  "_type" : "book",</a:t>
            </a:r>
            <a:br>
              <a:rPr lang="en-US" altLang="ko-KR" sz="1000" dirty="0"/>
            </a:br>
            <a:r>
              <a:rPr lang="en-US" altLang="ko-KR" sz="1000" dirty="0"/>
              <a:t>  "_id" : "1",</a:t>
            </a:r>
            <a:br>
              <a:rPr lang="en-US" altLang="ko-KR" sz="1000" dirty="0"/>
            </a:br>
            <a:r>
              <a:rPr lang="en-US" altLang="ko-KR" sz="1000" dirty="0"/>
              <a:t>  "_version" : 1,</a:t>
            </a:r>
            <a:br>
              <a:rPr lang="en-US" altLang="ko-KR" sz="1000" dirty="0"/>
            </a:br>
            <a:r>
              <a:rPr lang="en-US" altLang="ko-KR" sz="1000" dirty="0"/>
              <a:t>  "found" : true,</a:t>
            </a:r>
            <a:br>
              <a:rPr lang="en-US" altLang="ko-KR" sz="1000" dirty="0"/>
            </a:br>
            <a:r>
              <a:rPr lang="en-US" altLang="ko-KR" sz="1000" dirty="0"/>
              <a:t>  "_source" : {</a:t>
            </a:r>
            <a:br>
              <a:rPr lang="en-US" altLang="ko-KR" sz="1000" dirty="0"/>
            </a:br>
            <a:r>
              <a:rPr lang="en-US" altLang="ko-KR" sz="1000" dirty="0"/>
              <a:t>    "title" : "</a:t>
            </a:r>
            <a:r>
              <a:rPr lang="en-US" altLang="ko-KR" sz="1000" dirty="0" err="1"/>
              <a:t>Elasticsearch</a:t>
            </a:r>
            <a:r>
              <a:rPr lang="en-US" altLang="ko-KR" sz="1000" dirty="0"/>
              <a:t> Guide",</a:t>
            </a:r>
            <a:br>
              <a:rPr lang="en-US" altLang="ko-KR" sz="1000" dirty="0"/>
            </a:br>
            <a:r>
              <a:rPr lang="en-US" altLang="ko-KR" sz="1000" dirty="0"/>
              <a:t>    "author" : "</a:t>
            </a:r>
            <a:r>
              <a:rPr lang="en-US" altLang="ko-KR" sz="1000" dirty="0" err="1"/>
              <a:t>kim</a:t>
            </a:r>
            <a:r>
              <a:rPr lang="en-US" altLang="ko-KR" sz="1000" dirty="0"/>
              <a:t>",</a:t>
            </a:r>
            <a:br>
              <a:rPr lang="en-US" altLang="ko-KR" sz="1000" dirty="0"/>
            </a:br>
            <a:r>
              <a:rPr lang="en-US" altLang="ko-KR" sz="1000" dirty="0"/>
              <a:t>    "date" : "2014-05-01",</a:t>
            </a:r>
            <a:br>
              <a:rPr lang="en-US" altLang="ko-KR" sz="1000" dirty="0"/>
            </a:br>
            <a:r>
              <a:rPr lang="en-US" altLang="ko-KR" sz="1000" dirty="0"/>
              <a:t>    "pages" : 250</a:t>
            </a:r>
            <a:br>
              <a:rPr lang="en-US" altLang="ko-KR" sz="1000" dirty="0"/>
            </a:br>
            <a:r>
              <a:rPr lang="en-US" altLang="ko-KR" sz="1000" dirty="0"/>
              <a:t>  }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0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multi_match</a:t>
            </a:r>
            <a:r>
              <a:rPr lang="en-US" altLang="ko-KR" dirty="0"/>
              <a:t>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처리예시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Fields</a:t>
            </a:r>
            <a:r>
              <a:rPr lang="ko-KR" altLang="en-US" dirty="0" smtClean="0"/>
              <a:t>에 다수 필드를 넣고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 값을 넣어 조회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14802"/>
            <a:ext cx="345638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7"/>
            <a:ext cx="44100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5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bool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8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내부 질의로 다른 쿼리를 포함해서 사용하는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403244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"must" : {</a:t>
            </a:r>
          </a:p>
          <a:p>
            <a:r>
              <a:rPr lang="en-US" altLang="ko-KR" sz="1400" dirty="0"/>
              <a:t>                   "term" :{"title": "big"}</a:t>
            </a:r>
          </a:p>
          <a:p>
            <a:r>
              <a:rPr lang="en-US" altLang="ko-KR" sz="1400" dirty="0"/>
              <a:t>               },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must_not</a:t>
            </a:r>
            <a:r>
              <a:rPr lang="en-US" altLang="ko-KR" sz="1400" dirty="0"/>
              <a:t>"  : { </a:t>
            </a:r>
          </a:p>
          <a:p>
            <a:r>
              <a:rPr lang="en-US" altLang="ko-KR" sz="1400" dirty="0"/>
              <a:t>                    "term" : { "title"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"} </a:t>
            </a:r>
          </a:p>
          <a:p>
            <a:r>
              <a:rPr lang="en-US" altLang="ko-KR" sz="1400" dirty="0"/>
              <a:t>               },</a:t>
            </a:r>
          </a:p>
          <a:p>
            <a:r>
              <a:rPr lang="en-US" altLang="ko-KR" sz="1400" dirty="0"/>
              <a:t>              "should" :{</a:t>
            </a:r>
          </a:p>
          <a:p>
            <a:r>
              <a:rPr lang="en-US" altLang="ko-KR" sz="1400" dirty="0"/>
              <a:t>                   "term" :{"plot" : "</a:t>
            </a:r>
            <a:r>
              <a:rPr lang="en-US" altLang="ko-KR" sz="1400" dirty="0" err="1"/>
              <a:t>elasticsearch</a:t>
            </a:r>
            <a:r>
              <a:rPr lang="en-US" altLang="ko-KR" sz="1400" dirty="0"/>
              <a:t>"}</a:t>
            </a:r>
          </a:p>
          <a:p>
            <a:r>
              <a:rPr lang="en-US" altLang="ko-KR" sz="1400" dirty="0"/>
              <a:t>                } </a:t>
            </a:r>
            <a:r>
              <a:rPr lang="en-US" altLang="ko-KR" sz="1400" dirty="0" smtClean="0"/>
              <a:t>           </a:t>
            </a:r>
            <a:endParaRPr lang="en-US" altLang="ko-KR" sz="1400" dirty="0"/>
          </a:p>
          <a:p>
            <a:r>
              <a:rPr lang="en-US" altLang="ko-KR" sz="1400" dirty="0"/>
              <a:t>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96408" y="3065714"/>
            <a:ext cx="4032448" cy="345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must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매칭</a:t>
            </a:r>
            <a:r>
              <a:rPr lang="ko-KR" altLang="en-US" sz="1400" dirty="0" smtClean="0"/>
              <a:t> 필수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AND 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err="1"/>
              <a:t>must_not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매칭</a:t>
            </a:r>
            <a:r>
              <a:rPr lang="ko-KR" altLang="en-US" sz="1400" dirty="0" smtClean="0"/>
              <a:t> 불가 </a:t>
            </a:r>
            <a:r>
              <a:rPr lang="en-US" altLang="ko-KR" sz="1400" dirty="0" smtClean="0"/>
              <a:t>NOT </a:t>
            </a:r>
            <a:r>
              <a:rPr lang="ko-KR" altLang="en-US" sz="1400" dirty="0" smtClean="0"/>
              <a:t>조건</a:t>
            </a:r>
            <a:endParaRPr lang="en-US" altLang="ko-KR" sz="1400" dirty="0" smtClean="0"/>
          </a:p>
          <a:p>
            <a:r>
              <a:rPr lang="en-US" altLang="ko-KR" sz="1400" dirty="0" smtClean="0"/>
              <a:t>should</a:t>
            </a:r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반드시 해당될 필요는 없지만 해당된다면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더 높은 스코어를 가지는 조건</a:t>
            </a:r>
            <a:r>
              <a:rPr lang="en-US" altLang="ko-KR" sz="1400" dirty="0" smtClean="0"/>
              <a:t>, OR </a:t>
            </a:r>
            <a:r>
              <a:rPr lang="ko-KR" altLang="en-US" sz="1400" dirty="0" smtClean="0"/>
              <a:t>조건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293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query : match(or)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bool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Match </a:t>
            </a:r>
            <a:r>
              <a:rPr lang="ko-KR" altLang="en-US" dirty="0" smtClean="0"/>
              <a:t>쿼리 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should </a:t>
            </a:r>
            <a:r>
              <a:rPr lang="ko-KR" altLang="en-US" dirty="0" smtClean="0"/>
              <a:t>속성 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쿼리로 표현 가능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403244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 "</a:t>
            </a:r>
            <a:r>
              <a:rPr lang="en-US" altLang="ko-KR" sz="1400" dirty="0"/>
              <a:t>match": { "title": "brown fox"}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96408" y="3065714"/>
            <a:ext cx="4032448" cy="345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 smtClean="0"/>
              <a:t>        "</a:t>
            </a:r>
            <a:r>
              <a:rPr lang="en-US" altLang="ko-KR" sz="1400" dirty="0"/>
              <a:t>should": [</a:t>
            </a:r>
          </a:p>
          <a:p>
            <a:r>
              <a:rPr lang="en-US" altLang="ko-KR" sz="1400" dirty="0" smtClean="0"/>
              <a:t>             { </a:t>
            </a:r>
            <a:r>
              <a:rPr lang="en-US" altLang="ko-KR" sz="1400" dirty="0"/>
              <a:t>"term": { "title": "brown" }},</a:t>
            </a:r>
          </a:p>
          <a:p>
            <a:r>
              <a:rPr lang="en-US" altLang="ko-KR" sz="1400" dirty="0" smtClean="0"/>
              <a:t>             { </a:t>
            </a:r>
            <a:r>
              <a:rPr lang="en-US" altLang="ko-KR" sz="1400" dirty="0"/>
              <a:t>"term": { "title": "fox" }}</a:t>
            </a:r>
          </a:p>
          <a:p>
            <a:r>
              <a:rPr lang="en-US" altLang="ko-KR" sz="1400" dirty="0" smtClean="0"/>
              <a:t>         ]</a:t>
            </a:r>
            <a:endParaRPr lang="en-US" altLang="ko-KR" sz="1400" dirty="0"/>
          </a:p>
          <a:p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984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query : match(and)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bool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Match </a:t>
            </a:r>
            <a:r>
              <a:rPr lang="ko-KR" altLang="en-US" dirty="0" smtClean="0"/>
              <a:t>쿼리 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처리시 을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must</a:t>
            </a:r>
            <a:r>
              <a:rPr lang="ko-KR" altLang="en-US" dirty="0" smtClean="0"/>
              <a:t>속성 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쿼리로 표현 가능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403244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/>
              <a:t>match": {</a:t>
            </a:r>
          </a:p>
          <a:p>
            <a:r>
              <a:rPr lang="en-US" altLang="ko-KR" sz="1400" dirty="0" smtClean="0"/>
              <a:t>         "</a:t>
            </a:r>
            <a:r>
              <a:rPr lang="en-US" altLang="ko-KR" sz="1400" dirty="0"/>
              <a:t>title": {</a:t>
            </a:r>
          </a:p>
          <a:p>
            <a:r>
              <a:rPr lang="en-US" altLang="ko-KR" sz="1400" dirty="0" smtClean="0"/>
              <a:t>              "</a:t>
            </a:r>
            <a:r>
              <a:rPr lang="en-US" altLang="ko-KR" sz="1400" dirty="0"/>
              <a:t>query": "brown fox",</a:t>
            </a:r>
          </a:p>
          <a:p>
            <a:r>
              <a:rPr lang="en-US" altLang="ko-KR" sz="1400" dirty="0" smtClean="0"/>
              <a:t>              "</a:t>
            </a:r>
            <a:r>
              <a:rPr lang="en-US" altLang="ko-KR" sz="1400" dirty="0"/>
              <a:t>operator": "and"</a:t>
            </a:r>
          </a:p>
          <a:p>
            <a:r>
              <a:rPr lang="en-US" altLang="ko-KR" sz="1400" dirty="0" smtClean="0"/>
              <a:t>          }</a:t>
            </a:r>
            <a:endParaRPr lang="en-US" altLang="ko-KR" sz="1400" dirty="0"/>
          </a:p>
          <a:p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96408" y="3065714"/>
            <a:ext cx="4032448" cy="345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 smtClean="0"/>
              <a:t>        "</a:t>
            </a:r>
            <a:r>
              <a:rPr lang="en-US" altLang="ko-KR" sz="1400" dirty="0"/>
              <a:t>must": [</a:t>
            </a:r>
          </a:p>
          <a:p>
            <a:r>
              <a:rPr lang="en-US" altLang="ko-KR" sz="1400" dirty="0" smtClean="0"/>
              <a:t>              { </a:t>
            </a:r>
            <a:r>
              <a:rPr lang="en-US" altLang="ko-KR" sz="1400" dirty="0"/>
              <a:t>"term": { "title": "brown" }},</a:t>
            </a:r>
          </a:p>
          <a:p>
            <a:r>
              <a:rPr lang="en-US" altLang="ko-KR" sz="1400" dirty="0" smtClean="0"/>
              <a:t>              { </a:t>
            </a:r>
            <a:r>
              <a:rPr lang="en-US" altLang="ko-KR" sz="1400" dirty="0"/>
              <a:t>"term": { "title": "fox" }}</a:t>
            </a:r>
          </a:p>
          <a:p>
            <a:r>
              <a:rPr lang="en-US" altLang="ko-KR" sz="1400" dirty="0" smtClean="0"/>
              <a:t>         ]</a:t>
            </a:r>
            <a:endParaRPr lang="en-US" altLang="ko-KR" sz="1400" dirty="0"/>
          </a:p>
          <a:p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104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query : match(%)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bool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3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Match </a:t>
            </a:r>
            <a:r>
              <a:rPr lang="ko-KR" altLang="en-US" dirty="0" smtClean="0"/>
              <a:t>쿼리 내의 </a:t>
            </a:r>
            <a:r>
              <a:rPr lang="en-US" altLang="ko-KR" dirty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과 </a:t>
            </a:r>
            <a:r>
              <a:rPr lang="en-US" altLang="ko-KR" dirty="0"/>
              <a:t>%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처리시 을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should</a:t>
            </a:r>
            <a:r>
              <a:rPr lang="ko-KR" altLang="en-US" dirty="0" smtClean="0"/>
              <a:t>속성 내의 </a:t>
            </a:r>
            <a:r>
              <a:rPr lang="en-US" altLang="ko-KR" dirty="0"/>
              <a:t>3</a:t>
            </a:r>
            <a:r>
              <a:rPr lang="ko-KR" altLang="en-US" dirty="0" smtClean="0"/>
              <a:t>개 쿼리와 </a:t>
            </a:r>
            <a:r>
              <a:rPr lang="en-US" altLang="ko-KR" dirty="0" err="1" smtClean="0"/>
              <a:t>minium</a:t>
            </a:r>
            <a:r>
              <a:rPr lang="en-US" altLang="ko-KR" dirty="0" smtClean="0"/>
              <a:t> match</a:t>
            </a:r>
            <a:r>
              <a:rPr lang="ko-KR" altLang="en-US" dirty="0" smtClean="0"/>
              <a:t>를 사용해서 표현 가능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431904"/>
            <a:ext cx="4032448" cy="309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/>
              <a:t>match": {</a:t>
            </a:r>
          </a:p>
          <a:p>
            <a:r>
              <a:rPr lang="en-US" altLang="ko-KR" sz="1400" dirty="0" smtClean="0"/>
              <a:t>        "</a:t>
            </a:r>
            <a:r>
              <a:rPr lang="en-US" altLang="ko-KR" sz="1400" dirty="0"/>
              <a:t>title": {</a:t>
            </a:r>
          </a:p>
          <a:p>
            <a:r>
              <a:rPr lang="en-US" altLang="ko-KR" sz="1400" dirty="0" smtClean="0"/>
              <a:t>            "</a:t>
            </a:r>
            <a:r>
              <a:rPr lang="en-US" altLang="ko-KR" sz="1400" dirty="0"/>
              <a:t>query": "quick brown fox",</a:t>
            </a:r>
          </a:p>
          <a:p>
            <a:r>
              <a:rPr lang="en-US" altLang="ko-KR" sz="1400" dirty="0" smtClean="0"/>
              <a:t>            "</a:t>
            </a:r>
            <a:r>
              <a:rPr lang="en-US" altLang="ko-KR" sz="1400" dirty="0" err="1"/>
              <a:t>minimum_should_match</a:t>
            </a:r>
            <a:r>
              <a:rPr lang="en-US" altLang="ko-KR" sz="1400" dirty="0"/>
              <a:t>": "75%"</a:t>
            </a:r>
          </a:p>
          <a:p>
            <a:r>
              <a:rPr lang="en-US" altLang="ko-KR" sz="1400" dirty="0" smtClean="0"/>
              <a:t>         }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96408" y="3429000"/>
            <a:ext cx="4032448" cy="309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 smtClean="0"/>
              <a:t>         "</a:t>
            </a:r>
            <a:r>
              <a:rPr lang="en-US" altLang="ko-KR" sz="1400" dirty="0"/>
              <a:t>should": [</a:t>
            </a:r>
          </a:p>
          <a:p>
            <a:r>
              <a:rPr lang="en-US" altLang="ko-KR" sz="1400" dirty="0" smtClean="0"/>
              <a:t>                  { </a:t>
            </a:r>
            <a:r>
              <a:rPr lang="en-US" altLang="ko-KR" sz="1400" dirty="0"/>
              <a:t>"term": { "title": "brown" }},</a:t>
            </a:r>
          </a:p>
          <a:p>
            <a:r>
              <a:rPr lang="en-US" altLang="ko-KR" sz="1400" dirty="0" smtClean="0"/>
              <a:t>                  { </a:t>
            </a:r>
            <a:r>
              <a:rPr lang="en-US" altLang="ko-KR" sz="1400" dirty="0"/>
              <a:t>"term": { "title": "fox" }},</a:t>
            </a:r>
          </a:p>
          <a:p>
            <a:r>
              <a:rPr lang="en-US" altLang="ko-KR" sz="1400" dirty="0" smtClean="0"/>
              <a:t>                  { </a:t>
            </a:r>
            <a:r>
              <a:rPr lang="en-US" altLang="ko-KR" sz="1400" dirty="0"/>
              <a:t>"term": { "title": "quick" }}</a:t>
            </a:r>
          </a:p>
          <a:p>
            <a:r>
              <a:rPr lang="en-US" altLang="ko-KR" sz="1400" dirty="0" smtClean="0"/>
              <a:t>           ],</a:t>
            </a:r>
            <a:endParaRPr lang="en-US" altLang="ko-KR" sz="1400" dirty="0"/>
          </a:p>
          <a:p>
            <a:r>
              <a:rPr lang="en-US" altLang="ko-KR" sz="1400" dirty="0" smtClean="0"/>
              <a:t>           "</a:t>
            </a:r>
            <a:r>
              <a:rPr lang="en-US" altLang="ko-KR" sz="1400" dirty="0" err="1"/>
              <a:t>minimum_should_match</a:t>
            </a:r>
            <a:r>
              <a:rPr lang="en-US" altLang="ko-KR" sz="1400" dirty="0"/>
              <a:t>": 2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9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Query_string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uery_string</a:t>
            </a:r>
            <a:r>
              <a:rPr lang="en-US" altLang="ko-KR" dirty="0" smtClean="0"/>
              <a:t> query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Query string </a:t>
            </a:r>
            <a:r>
              <a:rPr lang="ko-KR" altLang="en-US" dirty="0" smtClean="0"/>
              <a:t>처리를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구문 내에서</a:t>
            </a:r>
            <a:r>
              <a:rPr lang="en-US" altLang="ko-KR" dirty="0"/>
              <a:t>“&lt;</a:t>
            </a:r>
            <a:r>
              <a:rPr lang="ko-KR" altLang="en-US" dirty="0" err="1"/>
              <a:t>필드명</a:t>
            </a:r>
            <a:r>
              <a:rPr lang="en-US" altLang="ko-KR" dirty="0"/>
              <a:t>&gt;:</a:t>
            </a:r>
            <a:r>
              <a:rPr lang="ko-KR" altLang="en-US" dirty="0"/>
              <a:t>값</a:t>
            </a:r>
            <a:r>
              <a:rPr lang="en-US" altLang="ko-KR" dirty="0"/>
              <a:t>”</a:t>
            </a:r>
            <a:r>
              <a:rPr lang="ko-KR" altLang="en-US" dirty="0"/>
              <a:t>을 </a:t>
            </a:r>
            <a:r>
              <a:rPr lang="en-US" altLang="ko-KR" dirty="0"/>
              <a:t> </a:t>
            </a:r>
            <a:r>
              <a:rPr lang="ko-KR" altLang="en-US" dirty="0"/>
              <a:t>문자열 </a:t>
            </a:r>
            <a:r>
              <a:rPr lang="ko-KR" altLang="en-US" dirty="0" err="1"/>
              <a:t>처리후</a:t>
            </a:r>
            <a:r>
              <a:rPr lang="ko-KR" altLang="en-US" dirty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: big </a:t>
            </a:r>
            <a:r>
              <a:rPr lang="ko-KR" altLang="en-US" dirty="0" smtClean="0"/>
              <a:t>이 들어간 문서가 전부 조회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352839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query_string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"query" : "title: big"</a:t>
            </a:r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91594"/>
            <a:ext cx="396044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1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uery_string</a:t>
            </a:r>
            <a:r>
              <a:rPr lang="en-US" altLang="ko-KR" dirty="0" smtClean="0"/>
              <a:t> query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query string </a:t>
            </a:r>
            <a:r>
              <a:rPr lang="ko-KR" altLang="en-US" dirty="0" smtClean="0"/>
              <a:t>처리를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에는 검색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필드와 오퍼레이터를 주고 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가 들어가 있는 다큐먼트만 조회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212976"/>
            <a:ext cx="35283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query_string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"query" : "big data",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default_field</a:t>
            </a:r>
            <a:r>
              <a:rPr lang="en-US" altLang="ko-KR" sz="1400" dirty="0"/>
              <a:t>" : "title",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default_operator</a:t>
            </a:r>
            <a:r>
              <a:rPr lang="en-US" altLang="ko-KR" sz="1400" dirty="0"/>
              <a:t>" : "and"</a:t>
            </a:r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3704258" cy="34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1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uery_string</a:t>
            </a:r>
            <a:r>
              <a:rPr lang="en-US" altLang="ko-KR" dirty="0" smtClean="0"/>
              <a:t> query 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query string </a:t>
            </a:r>
            <a:r>
              <a:rPr lang="ko-KR" altLang="en-US" dirty="0" smtClean="0"/>
              <a:t>처리를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에는 검색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필드와 오퍼레이터를 주고 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big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들어가 있는 다큐먼트를 포함해서 조회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212976"/>
            <a:ext cx="35283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</a:t>
            </a:r>
            <a:r>
              <a:rPr lang="en-US" altLang="ko-KR" sz="1400" dirty="0" err="1"/>
              <a:t>query_string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/>
              <a:t>              "query" : "big data",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default_field</a:t>
            </a:r>
            <a:r>
              <a:rPr lang="en-US" altLang="ko-KR" sz="1400" dirty="0"/>
              <a:t>" : "title",</a:t>
            </a:r>
          </a:p>
          <a:p>
            <a:r>
              <a:rPr lang="en-US" altLang="ko-KR" sz="1400" dirty="0"/>
              <a:t>              "</a:t>
            </a:r>
            <a:r>
              <a:rPr lang="en-US" altLang="ko-KR" sz="1400" dirty="0" err="1"/>
              <a:t>default_operator</a:t>
            </a:r>
            <a:r>
              <a:rPr lang="en-US" altLang="ko-KR" sz="1400" dirty="0"/>
              <a:t>" : </a:t>
            </a:r>
            <a:r>
              <a:rPr lang="en-US" altLang="ko-KR" sz="1400" dirty="0" smtClean="0"/>
              <a:t>＂</a:t>
            </a:r>
            <a:r>
              <a:rPr lang="ko-KR" altLang="en-US" sz="1400" dirty="0" err="1" smtClean="0"/>
              <a:t>ㅐ</a:t>
            </a:r>
            <a:r>
              <a:rPr lang="ko-KR" altLang="en-US" sz="1400" dirty="0" err="1"/>
              <a:t>ㄱ</a:t>
            </a:r>
            <a:r>
              <a:rPr lang="en-US" altLang="ko-KR" sz="1400" dirty="0" smtClean="0"/>
              <a:t>"</a:t>
            </a:r>
            <a:endParaRPr lang="en-US" altLang="ko-KR" sz="1400" dirty="0"/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04051"/>
            <a:ext cx="3943722" cy="332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기초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7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Field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prefix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2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uery_string</a:t>
            </a:r>
            <a:r>
              <a:rPr lang="en-US" altLang="ko-KR" dirty="0" smtClean="0"/>
              <a:t> query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Term filter</a:t>
            </a:r>
            <a:r>
              <a:rPr lang="ko-KR" altLang="en-US" dirty="0" smtClean="0"/>
              <a:t>처럼 형태소 분석이 적용되지 않지만 </a:t>
            </a:r>
            <a:r>
              <a:rPr lang="ko-KR" altLang="en-US" dirty="0" err="1" smtClean="0"/>
              <a:t>접두어로만</a:t>
            </a:r>
            <a:r>
              <a:rPr lang="ko-KR" altLang="en-US" dirty="0" smtClean="0"/>
              <a:t> 검색이 된다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352839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"prefix": {</a:t>
            </a:r>
          </a:p>
          <a:p>
            <a:r>
              <a:rPr lang="en-US" altLang="ko-KR" sz="1400" dirty="0"/>
              <a:t>              "title" : "</a:t>
            </a:r>
            <a:r>
              <a:rPr lang="en-US" altLang="ko-KR" sz="1400" dirty="0" err="1"/>
              <a:t>ela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              </a:t>
            </a:r>
          </a:p>
          <a:p>
            <a:r>
              <a:rPr lang="en-US" altLang="ko-KR" sz="1400" dirty="0"/>
              <a:t>  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12976"/>
            <a:ext cx="3888432" cy="346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2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7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특정 범위에 해당된 필드들이 다큐먼트를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717032"/>
            <a:ext cx="273630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“query" </a:t>
            </a:r>
            <a:r>
              <a:rPr lang="en-US" altLang="ko-KR" sz="1400" dirty="0"/>
              <a:t>: {</a:t>
            </a:r>
          </a:p>
          <a:p>
            <a:r>
              <a:rPr lang="en-US" altLang="ko-KR" sz="1400" dirty="0"/>
              <a:t>         "range": {</a:t>
            </a:r>
          </a:p>
          <a:p>
            <a:r>
              <a:rPr lang="en-US" altLang="ko-KR" sz="1400" dirty="0"/>
              <a:t>                "pages": {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gte</a:t>
            </a:r>
            <a:r>
              <a:rPr lang="en-US" altLang="ko-KR" sz="1400" dirty="0"/>
              <a:t>": 300,</a:t>
            </a:r>
          </a:p>
          <a:p>
            <a:r>
              <a:rPr lang="en-US" altLang="ko-KR" sz="1400" dirty="0"/>
              <a:t>                    "</a:t>
            </a:r>
            <a:r>
              <a:rPr lang="en-US" altLang="ko-KR" sz="1400" dirty="0" err="1"/>
              <a:t>lte</a:t>
            </a:r>
            <a:r>
              <a:rPr lang="en-US" altLang="ko-KR" sz="1400" dirty="0"/>
              <a:t>": 5000</a:t>
            </a:r>
          </a:p>
          <a:p>
            <a:r>
              <a:rPr lang="en-US" altLang="ko-KR" sz="1400" dirty="0"/>
              <a:t>                  }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492896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gt</a:t>
            </a:r>
            <a:r>
              <a:rPr lang="en-US" altLang="ko-KR" sz="1200" dirty="0" smtClean="0"/>
              <a:t>   :  Greater </a:t>
            </a:r>
            <a:r>
              <a:rPr lang="en-US" altLang="ko-KR" sz="1200" dirty="0"/>
              <a:t>than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gte</a:t>
            </a:r>
            <a:r>
              <a:rPr lang="en-US" altLang="ko-KR" sz="1200" dirty="0" smtClean="0"/>
              <a:t> :  Greater </a:t>
            </a:r>
            <a:r>
              <a:rPr lang="en-US" altLang="ko-KR" sz="1200" dirty="0"/>
              <a:t>than or equal to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lt</a:t>
            </a:r>
            <a:r>
              <a:rPr lang="en-US" altLang="ko-KR" sz="1200" dirty="0" smtClean="0"/>
              <a:t>    :   Less </a:t>
            </a:r>
            <a:r>
              <a:rPr lang="en-US" altLang="ko-KR" sz="1200" dirty="0"/>
              <a:t>than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lte</a:t>
            </a:r>
            <a:r>
              <a:rPr lang="en-US" altLang="ko-KR" sz="1200" dirty="0" smtClean="0"/>
              <a:t>  :   Less </a:t>
            </a:r>
            <a:r>
              <a:rPr lang="en-US" altLang="ko-KR" sz="1200" dirty="0"/>
              <a:t>than or equal to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708919"/>
            <a:ext cx="4248472" cy="362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3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fuzzy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5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query : </a:t>
            </a:r>
            <a:r>
              <a:rPr lang="ko-KR" altLang="en-US" dirty="0" smtClean="0"/>
              <a:t>문자열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레벤슈타인</a:t>
            </a:r>
            <a:r>
              <a:rPr lang="ko-KR" altLang="en-US" dirty="0" smtClean="0"/>
              <a:t> 거리 알고리즘을 기반으로 유사 단어의 검색을 지원 </a:t>
            </a:r>
            <a:r>
              <a:rPr lang="en-US" altLang="ko-KR" dirty="0" smtClean="0"/>
              <a:t>bag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을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924944"/>
            <a:ext cx="2736304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"fuzzy": {</a:t>
            </a:r>
          </a:p>
          <a:p>
            <a:r>
              <a:rPr lang="en-US" altLang="ko-KR" sz="1400" dirty="0"/>
              <a:t>                "title": "bag"</a:t>
            </a:r>
          </a:p>
          <a:p>
            <a:r>
              <a:rPr lang="en-US" altLang="ko-KR" sz="1400" dirty="0"/>
              <a:t>                  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93" y="2780928"/>
            <a:ext cx="4090891" cy="377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query : </a:t>
            </a:r>
            <a:r>
              <a:rPr lang="ko-KR" altLang="en-US" dirty="0" smtClean="0"/>
              <a:t>범위처리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특정 값을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에 정의하고 </a:t>
            </a:r>
            <a:r>
              <a:rPr lang="en-US" altLang="ko-KR" dirty="0" smtClean="0"/>
              <a:t>fuzziness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(200)</a:t>
            </a:r>
            <a:r>
              <a:rPr lang="ko-KR" altLang="en-US" dirty="0" err="1" smtClean="0"/>
              <a:t>까지이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924944"/>
            <a:ext cx="2736304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"query" : {</a:t>
            </a:r>
          </a:p>
          <a:p>
            <a:r>
              <a:rPr lang="en-US" altLang="ko-KR" sz="1400" dirty="0"/>
              <a:t>         "fuzzy": {</a:t>
            </a:r>
          </a:p>
          <a:p>
            <a:r>
              <a:rPr lang="en-US" altLang="ko-KR" sz="1400" dirty="0"/>
              <a:t>                "pages" : { </a:t>
            </a:r>
          </a:p>
          <a:p>
            <a:r>
              <a:rPr lang="en-US" altLang="ko-KR" sz="1400" dirty="0"/>
              <a:t>                     "value" : 500,</a:t>
            </a:r>
          </a:p>
          <a:p>
            <a:r>
              <a:rPr lang="en-US" altLang="ko-KR" sz="1400" dirty="0"/>
              <a:t>                     "fuzziness" :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200</a:t>
            </a:r>
            <a:endParaRPr lang="en-US" altLang="ko-KR" sz="1400" dirty="0"/>
          </a:p>
          <a:p>
            <a:r>
              <a:rPr lang="en-US" altLang="ko-KR" sz="1400" dirty="0"/>
              <a:t>                }</a:t>
            </a:r>
          </a:p>
          <a:p>
            <a:r>
              <a:rPr lang="en-US" altLang="ko-KR" sz="1400" dirty="0"/>
              <a:t>                  </a:t>
            </a:r>
          </a:p>
          <a:p>
            <a:r>
              <a:rPr lang="en-US" altLang="ko-KR" sz="1400" dirty="0"/>
              <a:t>  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944"/>
            <a:ext cx="4392488" cy="339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4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6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query : </a:t>
            </a:r>
            <a:r>
              <a:rPr lang="ko-KR" altLang="en-US" dirty="0" smtClean="0"/>
              <a:t>쿼리 조합하기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질의 내부에 </a:t>
            </a:r>
            <a:r>
              <a:rPr lang="en-US" altLang="ko-KR" dirty="0" smtClean="0"/>
              <a:t>match </a:t>
            </a:r>
            <a:r>
              <a:rPr lang="ko-KR" altLang="en-US" dirty="0" smtClean="0"/>
              <a:t>질의를 사용해서 쿼리를 조합해서 질의하기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835696" y="2996952"/>
            <a:ext cx="525658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"</a:t>
            </a:r>
            <a:r>
              <a:rPr lang="en-US" altLang="ko-KR" sz="1400" dirty="0"/>
              <a:t>query": {</a:t>
            </a:r>
          </a:p>
          <a:p>
            <a:r>
              <a:rPr lang="en-US" altLang="ko-KR" sz="1400" dirty="0" smtClean="0"/>
              <a:t>        "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": {</a:t>
            </a:r>
          </a:p>
          <a:p>
            <a:r>
              <a:rPr lang="en-US" altLang="ko-KR" sz="1400" dirty="0" smtClean="0"/>
              <a:t>              "</a:t>
            </a:r>
            <a:r>
              <a:rPr lang="en-US" altLang="ko-KR" sz="1400" dirty="0"/>
              <a:t>must": { "match": { "title": "quick" }},</a:t>
            </a:r>
          </a:p>
          <a:p>
            <a:r>
              <a:rPr lang="en-US" altLang="ko-KR" sz="1400" dirty="0" smtClean="0"/>
              <a:t>              "</a:t>
            </a:r>
            <a:r>
              <a:rPr lang="en-US" altLang="ko-KR" sz="1400" dirty="0" err="1"/>
              <a:t>must_not</a:t>
            </a:r>
            <a:r>
              <a:rPr lang="en-US" altLang="ko-KR" sz="1400" dirty="0"/>
              <a:t>": { "match": { "title": "lazy" }},</a:t>
            </a:r>
          </a:p>
          <a:p>
            <a:r>
              <a:rPr lang="en-US" altLang="ko-KR" sz="1400" dirty="0" smtClean="0"/>
              <a:t>              "</a:t>
            </a:r>
            <a:r>
              <a:rPr lang="en-US" altLang="ko-KR" sz="1400" dirty="0"/>
              <a:t>should": [</a:t>
            </a:r>
          </a:p>
          <a:p>
            <a:r>
              <a:rPr lang="en-US" altLang="ko-KR" sz="1400" dirty="0" smtClean="0"/>
              <a:t>                    { </a:t>
            </a:r>
            <a:r>
              <a:rPr lang="en-US" altLang="ko-KR" sz="1400" dirty="0"/>
              <a:t>"match": { "title": "brown" }},</a:t>
            </a:r>
          </a:p>
          <a:p>
            <a:r>
              <a:rPr lang="en-US" altLang="ko-KR" sz="1400" dirty="0" smtClean="0"/>
              <a:t>                    { </a:t>
            </a:r>
            <a:r>
              <a:rPr lang="en-US" altLang="ko-KR" sz="1400" dirty="0"/>
              <a:t>"match": { "title": "dog" }}</a:t>
            </a:r>
          </a:p>
          <a:p>
            <a:r>
              <a:rPr lang="en-US" altLang="ko-KR" sz="1400" dirty="0" smtClean="0"/>
              <a:t>             ]</a:t>
            </a:r>
            <a:endParaRPr lang="en-US" altLang="ko-KR" sz="1400" dirty="0"/>
          </a:p>
          <a:p>
            <a:r>
              <a:rPr lang="en-US" altLang="ko-KR" sz="1400" dirty="0" smtClean="0"/>
              <a:t>        }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196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bool</a:t>
            </a:r>
            <a:r>
              <a:rPr lang="en-US" altLang="ko-KR" dirty="0"/>
              <a:t> query</a:t>
            </a:r>
            <a:r>
              <a:rPr lang="ko-KR" altLang="en-US" dirty="0" smtClean="0"/>
              <a:t>처리예시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title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이 있고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가 있으면서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에는 절대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가 없는 경우만 검색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331236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9"/>
            <a:ext cx="39330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4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Field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18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 smtClean="0"/>
              <a:t> 검색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중첩 객체 내부 필드를 이용해서 검색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352839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7"/>
            <a:ext cx="34290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5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객체단위로 검색하므로 다른 경우는 결과가 없음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52839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70" y="2983260"/>
            <a:ext cx="33718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객체단위</a:t>
            </a:r>
            <a:r>
              <a:rPr lang="en-US" altLang="ko-KR" dirty="0" smtClean="0"/>
              <a:t>(Alice White)</a:t>
            </a:r>
            <a:r>
              <a:rPr lang="ko-KR" altLang="en-US" dirty="0" smtClean="0"/>
              <a:t>로 검색하므로  다큐먼트가 검색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564904"/>
            <a:ext cx="3528392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1"/>
            <a:ext cx="3095625" cy="399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- inner</a:t>
            </a:r>
            <a:r>
              <a:rPr lang="ko-KR" altLang="en-US" dirty="0" smtClean="0"/>
              <a:t>처리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Inner_hits</a:t>
            </a:r>
            <a:r>
              <a:rPr lang="ko-KR" altLang="en-US" dirty="0" smtClean="0"/>
              <a:t>에 대한 정보를 별도로 출력이 가능함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3600400" cy="399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4943"/>
            <a:ext cx="3674816" cy="376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boosting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1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질의시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boost </a:t>
            </a:r>
            <a:r>
              <a:rPr lang="ko-KR" altLang="en-US" dirty="0" smtClean="0"/>
              <a:t>정하기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Match</a:t>
            </a:r>
            <a:r>
              <a:rPr lang="ko-KR" altLang="en-US" dirty="0" smtClean="0"/>
              <a:t>되는 필드에 대해 가중치</a:t>
            </a:r>
            <a:r>
              <a:rPr lang="en-US" altLang="ko-KR" dirty="0" smtClean="0"/>
              <a:t>(</a:t>
            </a:r>
            <a:r>
              <a:rPr lang="en-US" altLang="ko-KR" dirty="0" smtClean="0"/>
              <a:t>boost)</a:t>
            </a:r>
            <a:r>
              <a:rPr lang="ko-KR" altLang="en-US" dirty="0" smtClean="0"/>
              <a:t>를 부여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7664" y="2996952"/>
            <a:ext cx="41044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{</a:t>
            </a:r>
          </a:p>
          <a:p>
            <a:r>
              <a:rPr lang="en-US" altLang="ko-KR" sz="800" dirty="0" smtClean="0"/>
              <a:t>    "</a:t>
            </a:r>
            <a:r>
              <a:rPr lang="en-US" altLang="ko-KR" sz="800" dirty="0"/>
              <a:t>query": {</a:t>
            </a:r>
          </a:p>
          <a:p>
            <a:r>
              <a:rPr lang="en-US" altLang="ko-KR" sz="800" dirty="0" smtClean="0"/>
              <a:t>         "</a:t>
            </a:r>
            <a:r>
              <a:rPr lang="en-US" altLang="ko-KR" sz="800" dirty="0" err="1"/>
              <a:t>bool</a:t>
            </a:r>
            <a:r>
              <a:rPr lang="en-US" altLang="ko-KR" sz="800" dirty="0"/>
              <a:t>": {</a:t>
            </a:r>
          </a:p>
          <a:p>
            <a:r>
              <a:rPr lang="en-US" altLang="ko-KR" sz="800" dirty="0" smtClean="0"/>
              <a:t>              "</a:t>
            </a:r>
            <a:r>
              <a:rPr lang="en-US" altLang="ko-KR" sz="800" dirty="0"/>
              <a:t>must": {</a:t>
            </a:r>
          </a:p>
          <a:p>
            <a:r>
              <a:rPr lang="en-US" altLang="ko-KR" sz="800" dirty="0" smtClean="0"/>
              <a:t>                 "</a:t>
            </a:r>
            <a:r>
              <a:rPr lang="en-US" altLang="ko-KR" sz="800" dirty="0"/>
              <a:t>match": {</a:t>
            </a:r>
          </a:p>
          <a:p>
            <a:r>
              <a:rPr lang="en-US" altLang="ko-KR" sz="800" dirty="0" smtClean="0"/>
              <a:t>                       "</a:t>
            </a:r>
            <a:r>
              <a:rPr lang="en-US" altLang="ko-KR" sz="800" dirty="0"/>
              <a:t>content": {</a:t>
            </a:r>
          </a:p>
          <a:p>
            <a:r>
              <a:rPr lang="en-US" altLang="ko-KR" sz="800" dirty="0" smtClean="0"/>
              <a:t>                       "</a:t>
            </a:r>
            <a:r>
              <a:rPr lang="en-US" altLang="ko-KR" sz="800" dirty="0"/>
              <a:t>query": "full text search",</a:t>
            </a:r>
          </a:p>
          <a:p>
            <a:r>
              <a:rPr lang="en-US" altLang="ko-KR" sz="800" dirty="0" smtClean="0"/>
              <a:t>                       "</a:t>
            </a:r>
            <a:r>
              <a:rPr lang="en-US" altLang="ko-KR" sz="800" dirty="0"/>
              <a:t>operator": "and"</a:t>
            </a:r>
          </a:p>
          <a:p>
            <a:r>
              <a:rPr lang="en-US" altLang="ko-KR" sz="800" dirty="0" smtClean="0"/>
              <a:t>                     }</a:t>
            </a:r>
            <a:endParaRPr lang="en-US" altLang="ko-KR" sz="800" dirty="0"/>
          </a:p>
          <a:p>
            <a:r>
              <a:rPr lang="en-US" altLang="ko-KR" sz="800" dirty="0" smtClean="0"/>
              <a:t>                 }</a:t>
            </a:r>
            <a:endParaRPr lang="en-US" altLang="ko-KR" sz="800" dirty="0"/>
          </a:p>
          <a:p>
            <a:r>
              <a:rPr lang="en-US" altLang="ko-KR" sz="800" dirty="0" smtClean="0"/>
              <a:t>               },</a:t>
            </a:r>
            <a:endParaRPr lang="en-US" altLang="ko-KR" sz="800" dirty="0"/>
          </a:p>
          <a:p>
            <a:r>
              <a:rPr lang="en-US" altLang="ko-KR" sz="800" dirty="0" smtClean="0"/>
              <a:t>            "</a:t>
            </a:r>
            <a:r>
              <a:rPr lang="en-US" altLang="ko-KR" sz="800" dirty="0"/>
              <a:t>should": [</a:t>
            </a:r>
          </a:p>
          <a:p>
            <a:r>
              <a:rPr lang="en-US" altLang="ko-KR" sz="800" dirty="0" smtClean="0"/>
              <a:t>                 { </a:t>
            </a:r>
            <a:r>
              <a:rPr lang="en-US" altLang="ko-KR" sz="800" dirty="0"/>
              <a:t>"match": {</a:t>
            </a:r>
          </a:p>
          <a:p>
            <a:r>
              <a:rPr lang="en-US" altLang="ko-KR" sz="800" dirty="0" smtClean="0"/>
              <a:t>                       "</a:t>
            </a:r>
            <a:r>
              <a:rPr lang="en-US" altLang="ko-KR" sz="800" dirty="0"/>
              <a:t>content": {</a:t>
            </a:r>
          </a:p>
          <a:p>
            <a:r>
              <a:rPr lang="en-US" altLang="ko-KR" sz="800" dirty="0" smtClean="0"/>
              <a:t>                           "</a:t>
            </a:r>
            <a:r>
              <a:rPr lang="en-US" altLang="ko-KR" sz="800" dirty="0"/>
              <a:t>query": "</a:t>
            </a:r>
            <a:r>
              <a:rPr lang="en-US" altLang="ko-KR" sz="800" dirty="0" err="1"/>
              <a:t>Elasticsearch</a:t>
            </a:r>
            <a:r>
              <a:rPr lang="en-US" altLang="ko-KR" sz="800" dirty="0"/>
              <a:t>",</a:t>
            </a:r>
          </a:p>
          <a:p>
            <a:r>
              <a:rPr lang="en-US" altLang="ko-KR" sz="800" dirty="0" smtClean="0"/>
              <a:t>                           "</a:t>
            </a:r>
            <a:r>
              <a:rPr lang="en-US" altLang="ko-KR" sz="800" dirty="0"/>
              <a:t>boost": 3</a:t>
            </a:r>
          </a:p>
          <a:p>
            <a:r>
              <a:rPr lang="en-US" altLang="ko-KR" sz="800" dirty="0" smtClean="0"/>
              <a:t>                       }</a:t>
            </a:r>
            <a:endParaRPr lang="en-US" altLang="ko-KR" sz="800" dirty="0"/>
          </a:p>
          <a:p>
            <a:r>
              <a:rPr lang="en-US" altLang="ko-KR" sz="800" dirty="0" smtClean="0"/>
              <a:t>                 }},</a:t>
            </a:r>
            <a:endParaRPr lang="en-US" altLang="ko-KR" sz="800" dirty="0"/>
          </a:p>
          <a:p>
            <a:r>
              <a:rPr lang="en-US" altLang="ko-KR" sz="800" dirty="0" smtClean="0"/>
              <a:t>                {  </a:t>
            </a:r>
            <a:r>
              <a:rPr lang="en-US" altLang="ko-KR" sz="800" dirty="0"/>
              <a:t>"match": </a:t>
            </a:r>
            <a:r>
              <a:rPr lang="en-US" altLang="ko-KR" sz="800" dirty="0" smtClean="0"/>
              <a:t>{</a:t>
            </a:r>
            <a:endParaRPr lang="en-US" altLang="ko-KR" sz="800" dirty="0"/>
          </a:p>
          <a:p>
            <a:r>
              <a:rPr lang="en-US" altLang="ko-KR" sz="800" dirty="0" smtClean="0"/>
              <a:t>                        "</a:t>
            </a:r>
            <a:r>
              <a:rPr lang="en-US" altLang="ko-KR" sz="800" dirty="0"/>
              <a:t>content": {</a:t>
            </a:r>
          </a:p>
          <a:p>
            <a:r>
              <a:rPr lang="en-US" altLang="ko-KR" sz="800" dirty="0" smtClean="0"/>
              <a:t>                             "</a:t>
            </a:r>
            <a:r>
              <a:rPr lang="en-US" altLang="ko-KR" sz="800" dirty="0"/>
              <a:t>query": "</a:t>
            </a:r>
            <a:r>
              <a:rPr lang="en-US" altLang="ko-KR" sz="800" dirty="0" err="1"/>
              <a:t>Lucene</a:t>
            </a:r>
            <a:r>
              <a:rPr lang="en-US" altLang="ko-KR" sz="800" dirty="0"/>
              <a:t>",</a:t>
            </a:r>
          </a:p>
          <a:p>
            <a:r>
              <a:rPr lang="en-US" altLang="ko-KR" sz="800" dirty="0" smtClean="0"/>
              <a:t>                             "</a:t>
            </a:r>
            <a:r>
              <a:rPr lang="en-US" altLang="ko-KR" sz="800" dirty="0"/>
              <a:t>boost": 2</a:t>
            </a:r>
          </a:p>
          <a:p>
            <a:r>
              <a:rPr lang="en-US" altLang="ko-KR" sz="800" dirty="0" smtClean="0"/>
              <a:t>                         }</a:t>
            </a:r>
            <a:endParaRPr lang="en-US" altLang="ko-KR" sz="800" dirty="0"/>
          </a:p>
          <a:p>
            <a:r>
              <a:rPr lang="en-US" altLang="ko-KR" sz="800" dirty="0" smtClean="0"/>
              <a:t>                 }}</a:t>
            </a:r>
            <a:endParaRPr lang="en-US" altLang="ko-KR" sz="800" dirty="0"/>
          </a:p>
          <a:p>
            <a:r>
              <a:rPr lang="en-US" altLang="ko-KR" sz="800" dirty="0" smtClean="0"/>
              <a:t>             ]</a:t>
            </a:r>
            <a:endParaRPr lang="en-US" altLang="ko-KR" sz="800" dirty="0"/>
          </a:p>
          <a:p>
            <a:r>
              <a:rPr lang="en-US" altLang="ko-KR" sz="800" dirty="0" smtClean="0"/>
              <a:t>        }</a:t>
            </a:r>
            <a:endParaRPr lang="en-US" altLang="ko-KR" sz="800" dirty="0"/>
          </a:p>
          <a:p>
            <a:r>
              <a:rPr lang="en-US" altLang="ko-KR" sz="800" dirty="0" smtClean="0"/>
              <a:t>    }</a:t>
            </a:r>
            <a:endParaRPr lang="en-US" altLang="ko-KR" sz="800" dirty="0"/>
          </a:p>
          <a:p>
            <a:r>
              <a:rPr lang="en-US" altLang="ko-KR" sz="800" dirty="0"/>
              <a:t>}</a:t>
            </a:r>
            <a:endParaRPr lang="en-US" altLang="ko-KR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6084168" y="472514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우선순위는 </a:t>
            </a:r>
            <a:r>
              <a:rPr lang="en-US" altLang="ko-KR" dirty="0" smtClean="0"/>
              <a:t>boost </a:t>
            </a:r>
            <a:r>
              <a:rPr lang="ko-KR" altLang="en-US" dirty="0" smtClean="0"/>
              <a:t>값이 높은 순으로 결정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4437112"/>
            <a:ext cx="2160240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3" idx="1"/>
          </p:cNvCxnSpPr>
          <p:nvPr/>
        </p:nvCxnSpPr>
        <p:spPr>
          <a:xfrm>
            <a:off x="3995936" y="5121188"/>
            <a:ext cx="2088232" cy="65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Query </a:t>
            </a:r>
            <a:r>
              <a:rPr lang="en-US" altLang="ko-KR" sz="9600" dirty="0" smtClean="0"/>
              <a:t>DSL</a:t>
            </a:r>
            <a:br>
              <a:rPr lang="en-US" altLang="ko-KR" sz="9600" dirty="0" smtClean="0"/>
            </a:br>
            <a:r>
              <a:rPr lang="en-US" altLang="ko-KR" sz="9600" dirty="0" smtClean="0"/>
              <a:t>: </a:t>
            </a:r>
            <a:r>
              <a:rPr lang="en-US" altLang="ko-KR" sz="9600" dirty="0" err="1" smtClean="0"/>
              <a:t>filterd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4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filetered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를 전부 사용하고 싶을 경우 사용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5328592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44208" y="306896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Query</a:t>
            </a:r>
            <a:r>
              <a:rPr lang="ko-KR" altLang="en-US" dirty="0" smtClean="0"/>
              <a:t>가 실행되고 </a:t>
            </a:r>
            <a:endParaRPr lang="en-US" altLang="ko-KR" dirty="0" smtClean="0"/>
          </a:p>
          <a:p>
            <a:r>
              <a:rPr lang="ko-KR" altLang="en-US" dirty="0" smtClean="0"/>
              <a:t>다음에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가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9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</a:t>
            </a:r>
            <a:r>
              <a:rPr lang="ko-KR" altLang="en-US" dirty="0" smtClean="0"/>
              <a:t>처리 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저장된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다큐먼트 중에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인 값만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68" y="2708920"/>
            <a:ext cx="440055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Field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필드는 키와 </a:t>
            </a:r>
            <a:r>
              <a:rPr lang="ko-KR" altLang="en-US" dirty="0" err="1" smtClean="0"/>
              <a:t>값로</a:t>
            </a:r>
            <a:r>
              <a:rPr lang="ko-KR" altLang="en-US" dirty="0" smtClean="0"/>
              <a:t> 구성되며 키에는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값에는 데이터 타입이 정의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되고 실제 </a:t>
            </a:r>
            <a:r>
              <a:rPr lang="ko-KR" altLang="en-US" dirty="0" err="1" smtClean="0"/>
              <a:t>저장시에</a:t>
            </a:r>
            <a:r>
              <a:rPr lang="ko-KR" altLang="en-US" dirty="0" smtClean="0"/>
              <a:t> 해당 데이터 타입을 체크함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339752" y="48064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16016" y="48064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</a:t>
            </a:r>
            <a:r>
              <a:rPr lang="ko-KR" altLang="en-US" dirty="0"/>
              <a:t>터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49504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Filetered:term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Filtered: term</a:t>
            </a:r>
            <a:r>
              <a:rPr lang="ko-KR" altLang="en-US" dirty="0" smtClean="0"/>
              <a:t>의 값을 텍스트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term filter</a:t>
            </a:r>
            <a:r>
              <a:rPr lang="ko-KR" altLang="en-US" dirty="0" smtClean="0"/>
              <a:t>를 사용할 경우 텍스트 </a:t>
            </a:r>
            <a:r>
              <a:rPr lang="ko-KR" altLang="en-US" dirty="0" err="1" smtClean="0"/>
              <a:t>인식시</a:t>
            </a:r>
            <a:r>
              <a:rPr lang="ko-KR" altLang="en-US" dirty="0" smtClean="0"/>
              <a:t> 주의 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문장이 </a:t>
            </a:r>
            <a:r>
              <a:rPr lang="ko-KR" altLang="en-US" dirty="0" err="1" smtClean="0"/>
              <a:t>인덱싱되므로</a:t>
            </a:r>
            <a:r>
              <a:rPr lang="ko-KR" altLang="en-US" dirty="0" smtClean="0"/>
              <a:t> 값으로 처리시 결과가 없음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352839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44214"/>
            <a:ext cx="28860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5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Filtered: </a:t>
            </a:r>
            <a:r>
              <a:rPr lang="ko-KR" altLang="en-US" dirty="0" err="1" smtClean="0"/>
              <a:t>텍스트값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analyzed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productID</a:t>
            </a:r>
            <a:r>
              <a:rPr lang="ko-KR" altLang="en-US" dirty="0" smtClean="0"/>
              <a:t>내의 텍스트를 분석해보면 토큰단위로 분리되어 있어 </a:t>
            </a:r>
            <a:r>
              <a:rPr lang="en-US" altLang="ko-KR" dirty="0" smtClean="0"/>
              <a:t>term filter</a:t>
            </a:r>
            <a:r>
              <a:rPr lang="ko-KR" altLang="en-US" dirty="0" smtClean="0"/>
              <a:t>를 이용해서 처리하지 못함</a:t>
            </a:r>
            <a:endParaRPr lang="en-US" altLang="ko-K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573016"/>
            <a:ext cx="3312368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5"/>
            <a:ext cx="2686050" cy="347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3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Filtered: </a:t>
            </a:r>
            <a:r>
              <a:rPr lang="ko-KR" altLang="en-US" dirty="0" smtClean="0"/>
              <a:t>해결방법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term filter </a:t>
            </a:r>
            <a:r>
              <a:rPr lang="ko-KR" altLang="en-US" dirty="0" smtClean="0"/>
              <a:t>처리하기 위해서는 분석이 안되도록 정의한 후 저장해야 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140968"/>
            <a:ext cx="482453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"</a:t>
            </a:r>
            <a:r>
              <a:rPr lang="en-US" altLang="ko-KR" sz="1400" dirty="0"/>
              <a:t>mappings" : {</a:t>
            </a:r>
          </a:p>
          <a:p>
            <a:r>
              <a:rPr lang="en-US" altLang="ko-KR" sz="1400" dirty="0" smtClean="0"/>
              <a:t>        "</a:t>
            </a:r>
            <a:r>
              <a:rPr lang="en-US" altLang="ko-KR" sz="1400" dirty="0"/>
              <a:t>products" : {</a:t>
            </a:r>
          </a:p>
          <a:p>
            <a:r>
              <a:rPr lang="en-US" altLang="ko-KR" sz="1400" dirty="0" smtClean="0"/>
              <a:t>             "</a:t>
            </a:r>
            <a:r>
              <a:rPr lang="en-US" altLang="ko-KR" sz="1400" dirty="0"/>
              <a:t>properties" : {</a:t>
            </a:r>
          </a:p>
          <a:p>
            <a:r>
              <a:rPr lang="en-US" altLang="ko-KR" sz="1400" dirty="0" smtClean="0"/>
              <a:t>                   "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" : {</a:t>
            </a:r>
          </a:p>
          <a:p>
            <a:r>
              <a:rPr lang="en-US" altLang="ko-KR" sz="1400" dirty="0" smtClean="0"/>
              <a:t>                          "</a:t>
            </a:r>
            <a:r>
              <a:rPr lang="en-US" altLang="ko-KR" sz="1400" dirty="0"/>
              <a:t>type" : "string",</a:t>
            </a:r>
          </a:p>
          <a:p>
            <a:r>
              <a:rPr lang="en-US" altLang="ko-KR" sz="1400" dirty="0" smtClean="0"/>
              <a:t>                           "</a:t>
            </a:r>
            <a:r>
              <a:rPr lang="en-US" altLang="ko-KR" sz="1400" dirty="0"/>
              <a:t>index" : "</a:t>
            </a:r>
            <a:r>
              <a:rPr lang="en-US" altLang="ko-KR" sz="1400" dirty="0" err="1"/>
              <a:t>not_analyzed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 smtClean="0"/>
              <a:t>    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}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86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Filetered:bool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: </a:t>
            </a:r>
            <a:r>
              <a:rPr lang="en-US" altLang="ko-KR" dirty="0" err="1" smtClean="0"/>
              <a:t>bool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price=10 or price=20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price=30</a:t>
            </a:r>
            <a:r>
              <a:rPr lang="ko-KR" altLang="en-US" dirty="0" smtClean="0"/>
              <a:t>이 아닌 것을 검색</a:t>
            </a:r>
            <a:endParaRPr lang="en-US" altLang="ko-KR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212976"/>
            <a:ext cx="3888432" cy="334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3838575" cy="348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8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Filetered:nested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5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: nested </a:t>
            </a:r>
            <a:r>
              <a:rPr lang="en-US" altLang="ko-KR" dirty="0" err="1" smtClean="0"/>
              <a:t>bool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price=10 or price=30 </a:t>
            </a:r>
            <a:r>
              <a:rPr lang="ko-KR" altLang="en-US" dirty="0" smtClean="0"/>
              <a:t>인 것을 검색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4176464" cy="340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12976"/>
            <a:ext cx="357187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0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Filetered</a:t>
            </a:r>
            <a:r>
              <a:rPr lang="en-US" altLang="ko-KR" dirty="0" smtClean="0"/>
              <a:t>: </a:t>
            </a:r>
            <a:r>
              <a:rPr lang="en-US" altLang="ko-KR" dirty="0"/>
              <a:t>Equals Exactly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5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</a:t>
            </a:r>
            <a:r>
              <a:rPr lang="en-US" altLang="ko-KR" dirty="0"/>
              <a:t>: Equals Exactly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다큐먼트에 들어있는 값을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must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을 연속적으로 표시해서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처리를 통해 정확성 값을 검색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43608" y="3501008"/>
            <a:ext cx="432048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my_index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my_type</a:t>
            </a:r>
            <a:r>
              <a:rPr lang="en-US" altLang="ko-KR" sz="1200" dirty="0"/>
              <a:t>/_search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"</a:t>
            </a:r>
            <a:r>
              <a:rPr lang="en-US" altLang="ko-KR" sz="1200" dirty="0"/>
              <a:t>query": {</a:t>
            </a:r>
          </a:p>
          <a:p>
            <a:r>
              <a:rPr lang="en-US" altLang="ko-KR" sz="1200" dirty="0" smtClean="0"/>
              <a:t>         "</a:t>
            </a:r>
            <a:r>
              <a:rPr lang="en-US" altLang="ko-KR" sz="1200" dirty="0"/>
              <a:t>filtered" : {</a:t>
            </a:r>
          </a:p>
          <a:p>
            <a:r>
              <a:rPr lang="en-US" altLang="ko-KR" sz="1200" dirty="0" smtClean="0"/>
              <a:t>             "</a:t>
            </a:r>
            <a:r>
              <a:rPr lang="en-US" altLang="ko-KR" sz="1200" dirty="0"/>
              <a:t>filter" : {</a:t>
            </a:r>
          </a:p>
          <a:p>
            <a:r>
              <a:rPr lang="en-US" altLang="ko-KR" sz="1200" dirty="0" smtClean="0"/>
              <a:t>                  "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" : {</a:t>
            </a:r>
          </a:p>
          <a:p>
            <a:r>
              <a:rPr lang="en-US" altLang="ko-KR" sz="1200" dirty="0" smtClean="0"/>
              <a:t>                        "</a:t>
            </a:r>
            <a:r>
              <a:rPr lang="en-US" altLang="ko-KR" sz="1200" dirty="0"/>
              <a:t>must" : [</a:t>
            </a:r>
          </a:p>
          <a:p>
            <a:r>
              <a:rPr lang="en-US" altLang="ko-KR" sz="1200" dirty="0" smtClean="0"/>
              <a:t>                             { </a:t>
            </a:r>
            <a:r>
              <a:rPr lang="en-US" altLang="ko-KR" sz="1200" dirty="0"/>
              <a:t>"term" : { "tags" : "search" } },</a:t>
            </a:r>
          </a:p>
          <a:p>
            <a:r>
              <a:rPr lang="en-US" altLang="ko-KR" sz="1200" dirty="0" smtClean="0"/>
              <a:t>                             { </a:t>
            </a:r>
            <a:r>
              <a:rPr lang="en-US" altLang="ko-KR" sz="1200" dirty="0"/>
              <a:t>"term" : { "</a:t>
            </a:r>
            <a:r>
              <a:rPr lang="en-US" altLang="ko-KR" sz="1200" dirty="0" err="1"/>
              <a:t>tag_count</a:t>
            </a:r>
            <a:r>
              <a:rPr lang="en-US" altLang="ko-KR" sz="1200" dirty="0"/>
              <a:t>" : 1 } }</a:t>
            </a:r>
          </a:p>
          <a:p>
            <a:r>
              <a:rPr lang="en-US" altLang="ko-KR" sz="1200" dirty="0" smtClean="0"/>
              <a:t>                          ]</a:t>
            </a:r>
            <a:endParaRPr lang="en-US" altLang="ko-KR" sz="1200" dirty="0"/>
          </a:p>
          <a:p>
            <a:r>
              <a:rPr lang="en-US" altLang="ko-KR" sz="1200" dirty="0" smtClean="0"/>
              <a:t>                  }</a:t>
            </a:r>
            <a:endParaRPr lang="en-US" altLang="ko-KR" sz="1200" dirty="0"/>
          </a:p>
          <a:p>
            <a:r>
              <a:rPr lang="en-US" altLang="ko-KR" sz="1200" dirty="0" smtClean="0"/>
              <a:t>            }</a:t>
            </a:r>
            <a:endParaRPr lang="en-US" altLang="ko-KR" sz="1200" dirty="0"/>
          </a:p>
          <a:p>
            <a:r>
              <a:rPr lang="en-US" altLang="ko-KR" sz="1200" dirty="0" smtClean="0"/>
              <a:t>        }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243803" y="453960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tags &amp; </a:t>
            </a:r>
            <a:r>
              <a:rPr lang="en-US" altLang="ko-KR" dirty="0" err="1" smtClean="0"/>
              <a:t>tag_count</a:t>
            </a:r>
            <a:r>
              <a:rPr lang="ko-KR" altLang="en-US" dirty="0" smtClean="0"/>
              <a:t>가 만족하는 것을 처리함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4509120"/>
            <a:ext cx="3096344" cy="10563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 flipV="1">
            <a:off x="4932040" y="4862773"/>
            <a:ext cx="1311763" cy="1745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Field : Mapping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Document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doument</a:t>
            </a:r>
            <a:r>
              <a:rPr lang="ko-KR" altLang="en-US" dirty="0" smtClean="0"/>
              <a:t>를 생성하는 규약이므로 실제 정의된 것대로 다큐먼트가 생성되어야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92080" y="3837924"/>
            <a:ext cx="273630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"name": "</a:t>
            </a:r>
            <a:r>
              <a:rPr lang="en-US" altLang="ko-KR" sz="1600" dirty="0" err="1"/>
              <a:t>dahlmoon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837924"/>
            <a:ext cx="273630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"properties": {</a:t>
            </a:r>
          </a:p>
          <a:p>
            <a:r>
              <a:rPr lang="en-US" altLang="ko-KR" sz="1600" dirty="0"/>
              <a:t>    "name": {</a:t>
            </a:r>
          </a:p>
          <a:p>
            <a:r>
              <a:rPr lang="en-US" altLang="ko-KR" sz="1600" dirty="0"/>
              <a:t>      "type": "string"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  }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document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025640" y="4649436"/>
            <a:ext cx="97840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9790" y="5229200"/>
            <a:ext cx="9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 규칙 </a:t>
            </a:r>
            <a:endParaRPr lang="en-US" altLang="ko-KR" dirty="0" smtClean="0"/>
          </a:p>
          <a:p>
            <a:r>
              <a:rPr lang="ko-KR" altLang="en-US" dirty="0" smtClean="0"/>
              <a:t>체</a:t>
            </a:r>
            <a:r>
              <a:rPr lang="ko-KR" altLang="en-US" dirty="0"/>
              <a:t>크</a:t>
            </a:r>
          </a:p>
        </p:txBody>
      </p:sp>
    </p:spTree>
    <p:extLst>
      <p:ext uri="{BB962C8B-B14F-4D97-AF65-F5344CB8AC3E}">
        <p14:creationId xmlns:p14="http://schemas.microsoft.com/office/powerpoint/2010/main" val="27893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Filetered</a:t>
            </a:r>
            <a:r>
              <a:rPr lang="en-US" altLang="ko-KR" dirty="0" smtClean="0"/>
              <a:t>: date 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: date range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now – 1h </a:t>
            </a:r>
            <a:r>
              <a:rPr lang="ko-KR" altLang="en-US" dirty="0" smtClean="0"/>
              <a:t>보다 현재보다 </a:t>
            </a:r>
            <a:r>
              <a:rPr lang="ko-KR" altLang="en-US" dirty="0" err="1" smtClean="0"/>
              <a:t>한시간</a:t>
            </a:r>
            <a:r>
              <a:rPr lang="ko-KR" altLang="en-US" dirty="0" smtClean="0"/>
              <a:t> 전을 계산하고 이것보다 작은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필드 처리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924944"/>
            <a:ext cx="367240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24944"/>
            <a:ext cx="34575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1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: date operator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|| + 1M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한달을</a:t>
            </a:r>
            <a:r>
              <a:rPr lang="ko-KR" altLang="en-US" dirty="0" smtClean="0"/>
              <a:t> 가산해서 처리 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924944"/>
            <a:ext cx="3312367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35242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Filetered</a:t>
            </a:r>
            <a:r>
              <a:rPr lang="en-US" altLang="ko-KR" dirty="0" smtClean="0"/>
              <a:t>: string 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: string range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필드의 값에 대한 알파벳 순서에 따라 처리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331236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68960"/>
            <a:ext cx="307657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7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Filetered:existing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6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: </a:t>
            </a:r>
            <a:r>
              <a:rPr lang="ko-KR" altLang="en-US" dirty="0" smtClean="0"/>
              <a:t>새로운 다큐먼트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null </a:t>
            </a:r>
            <a:r>
              <a:rPr lang="ko-KR" altLang="en-US" dirty="0" smtClean="0"/>
              <a:t>값을 가진 다큐먼트 생성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43719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:exist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field </a:t>
            </a:r>
            <a:r>
              <a:rPr lang="ko-KR" altLang="en-US" dirty="0" smtClean="0"/>
              <a:t>존재 여부를 조회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996952"/>
            <a:ext cx="3600400" cy="331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571875" cy="360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4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: missing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field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없거나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 여부를 조회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852936"/>
            <a:ext cx="360040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96952"/>
            <a:ext cx="3133725" cy="36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1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Filtered : object field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object </a:t>
            </a:r>
            <a:r>
              <a:rPr lang="ko-KR" altLang="en-US" dirty="0" smtClean="0"/>
              <a:t>필드는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속성명으로</a:t>
            </a:r>
            <a:r>
              <a:rPr lang="ko-KR" altLang="en-US" dirty="0" smtClean="0"/>
              <a:t> 정의하고 검색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259632" y="3356992"/>
            <a:ext cx="590465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"</a:t>
            </a:r>
            <a:r>
              <a:rPr lang="en-US" altLang="ko-KR" dirty="0" err="1"/>
              <a:t>bool</a:t>
            </a:r>
            <a:r>
              <a:rPr lang="en-US" altLang="ko-KR" dirty="0"/>
              <a:t>": {</a:t>
            </a:r>
          </a:p>
          <a:p>
            <a:r>
              <a:rPr lang="en-US" altLang="ko-KR" dirty="0" smtClean="0"/>
              <a:t>        "</a:t>
            </a:r>
            <a:r>
              <a:rPr lang="en-US" altLang="ko-KR" dirty="0"/>
              <a:t>should": [</a:t>
            </a:r>
          </a:p>
          <a:p>
            <a:r>
              <a:rPr lang="en-US" altLang="ko-KR" dirty="0" smtClean="0"/>
              <a:t>               { </a:t>
            </a:r>
            <a:r>
              <a:rPr lang="en-US" altLang="ko-KR" dirty="0"/>
              <a:t>"exists": { "field": { "</a:t>
            </a:r>
            <a:r>
              <a:rPr lang="en-US" altLang="ko-KR" dirty="0" err="1"/>
              <a:t>name.first</a:t>
            </a:r>
            <a:r>
              <a:rPr lang="en-US" altLang="ko-KR" dirty="0"/>
              <a:t>" }}},</a:t>
            </a:r>
          </a:p>
          <a:p>
            <a:r>
              <a:rPr lang="en-US" altLang="ko-KR" dirty="0" smtClean="0"/>
              <a:t>               { </a:t>
            </a:r>
            <a:r>
              <a:rPr lang="en-US" altLang="ko-KR" dirty="0"/>
              <a:t>"exists": { "field": { "</a:t>
            </a:r>
            <a:r>
              <a:rPr lang="en-US" altLang="ko-KR" dirty="0" err="1"/>
              <a:t>name.last</a:t>
            </a:r>
            <a:r>
              <a:rPr lang="en-US" altLang="ko-KR" dirty="0"/>
              <a:t>" }}}</a:t>
            </a:r>
          </a:p>
          <a:p>
            <a:r>
              <a:rPr lang="en-US" altLang="ko-KR" dirty="0" smtClean="0"/>
              <a:t>         ]</a:t>
            </a:r>
          </a:p>
          <a:p>
            <a:r>
              <a:rPr lang="en-US" altLang="ko-KR" dirty="0" smtClean="0"/>
              <a:t>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0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4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/>
              <a:t>Query </a:t>
            </a:r>
            <a:r>
              <a:rPr lang="en-US" altLang="ko-KR" sz="9600" dirty="0" smtClean="0"/>
              <a:t>DSL</a:t>
            </a:r>
            <a:br>
              <a:rPr lang="en-US" altLang="ko-KR" sz="9600" dirty="0" smtClean="0"/>
            </a:br>
            <a:r>
              <a:rPr lang="en-US" altLang="ko-KR" sz="9600" dirty="0" smtClean="0"/>
              <a:t>: _validate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validate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5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_validate API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_validate API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점검</a:t>
            </a:r>
            <a:r>
              <a:rPr lang="en-US" altLang="ko-KR" dirty="0" smtClean="0"/>
              <a:t>localhost:9200/books</a:t>
            </a:r>
            <a:r>
              <a:rPr lang="en-US" altLang="ko-KR" dirty="0"/>
              <a:t>/_</a:t>
            </a:r>
            <a:r>
              <a:rPr lang="en-US" altLang="ko-KR" dirty="0" smtClean="0"/>
              <a:t>validate/query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403244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140968"/>
            <a:ext cx="324036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7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_validate </a:t>
            </a:r>
            <a:r>
              <a:rPr lang="en-US" altLang="ko-KR" dirty="0" smtClean="0"/>
              <a:t>API : explain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_validate API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explain</a:t>
            </a:r>
            <a:r>
              <a:rPr lang="ko-KR" altLang="en-US" dirty="0" smtClean="0"/>
              <a:t>을 사용하면 점검한 항목에 대해서도 명확히 표시</a:t>
            </a:r>
            <a:r>
              <a:rPr lang="en-US" altLang="ko-KR" dirty="0" smtClean="0"/>
              <a:t>localhost:9200/books</a:t>
            </a:r>
            <a:r>
              <a:rPr lang="en-US" altLang="ko-KR" dirty="0"/>
              <a:t>/_validate/</a:t>
            </a:r>
            <a:r>
              <a:rPr lang="en-US" altLang="ko-KR" dirty="0" err="1"/>
              <a:t>query?explain&amp;pretty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212976"/>
            <a:ext cx="36004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3161620"/>
            <a:ext cx="3456384" cy="339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2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_validate </a:t>
            </a:r>
            <a:r>
              <a:rPr lang="en-US" altLang="ko-KR" dirty="0" smtClean="0"/>
              <a:t>API : error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_validate API </a:t>
            </a:r>
            <a:r>
              <a:rPr lang="ko-KR" altLang="en-US" dirty="0" smtClean="0"/>
              <a:t>를 이용할 경우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발생시 명확히 </a:t>
            </a:r>
            <a:r>
              <a:rPr lang="en-US" altLang="ko-KR" dirty="0" smtClean="0"/>
              <a:t>explain </a:t>
            </a:r>
            <a:r>
              <a:rPr lang="ko-KR" altLang="en-US" dirty="0" smtClean="0"/>
              <a:t>부분에 표시됨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360040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1152"/>
            <a:ext cx="4248472" cy="282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87824" y="4293096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55776" y="53012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쉼표가 없음</a:t>
            </a:r>
            <a:endParaRPr lang="ko-KR" altLang="en-US"/>
          </a:p>
        </p:txBody>
      </p:sp>
      <p:cxnSp>
        <p:nvCxnSpPr>
          <p:cNvPr id="6" name="직선 화살표 연결선 5"/>
          <p:cNvCxnSpPr>
            <a:stCxn id="4" idx="0"/>
          </p:cNvCxnSpPr>
          <p:nvPr/>
        </p:nvCxnSpPr>
        <p:spPr>
          <a:xfrm flipH="1" flipV="1">
            <a:off x="3275856" y="4725144"/>
            <a:ext cx="10801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sort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0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URI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sorting </a:t>
            </a:r>
            <a:r>
              <a:rPr lang="ko-KR" altLang="en-US" dirty="0" smtClean="0"/>
              <a:t>할 속성과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를 정한 후 </a:t>
            </a:r>
            <a:r>
              <a:rPr lang="ko-KR" altLang="en-US" dirty="0" err="1" smtClean="0"/>
              <a:t>스트링쿼리문을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localhost:9200/books</a:t>
            </a:r>
            <a:r>
              <a:rPr lang="en-US" altLang="ko-KR" dirty="0"/>
              <a:t>/_</a:t>
            </a:r>
            <a:r>
              <a:rPr lang="en-US" altLang="ko-KR" dirty="0" err="1"/>
              <a:t>search?sort</a:t>
            </a:r>
            <a:r>
              <a:rPr lang="en-US" altLang="ko-KR" dirty="0"/>
              <a:t>=</a:t>
            </a:r>
            <a:r>
              <a:rPr lang="en-US" altLang="ko-KR" dirty="0" err="1"/>
              <a:t>date:desc&amp;sort</a:t>
            </a:r>
            <a:r>
              <a:rPr lang="en-US" altLang="ko-KR" dirty="0"/>
              <a:t>=_</a:t>
            </a:r>
            <a:r>
              <a:rPr lang="en-US" altLang="ko-KR" dirty="0" err="1"/>
              <a:t>score&amp;q</a:t>
            </a:r>
            <a:r>
              <a:rPr lang="en-US" altLang="ko-KR" dirty="0"/>
              <a:t>=</a:t>
            </a:r>
            <a:r>
              <a:rPr lang="en-US" altLang="ko-KR" dirty="0" err="1"/>
              <a:t>plot:elasticsearch&amp;pretty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7" y="3933056"/>
            <a:ext cx="6972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1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사용한 결과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3924300" cy="363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7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QueryDSL</a:t>
            </a:r>
            <a:r>
              <a:rPr lang="en-US" altLang="ko-KR" dirty="0" smtClean="0"/>
              <a:t>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4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index/type </a:t>
            </a:r>
            <a:r>
              <a:rPr lang="ko-KR" altLang="en-US" dirty="0" smtClean="0"/>
              <a:t>생성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full_name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status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full_name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full text(analyzed) </a:t>
            </a:r>
            <a:r>
              <a:rPr lang="ko-KR" altLang="en-US" dirty="0" smtClean="0"/>
              <a:t>처리하고 </a:t>
            </a:r>
            <a:r>
              <a:rPr lang="en-US" altLang="ko-KR" dirty="0" smtClean="0"/>
              <a:t>status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keyword(</a:t>
            </a:r>
            <a:r>
              <a:rPr lang="en-US" altLang="ko-KR" dirty="0" err="1" smtClean="0"/>
              <a:t>not_analyzed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4743450" cy="35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67744" y="4725144"/>
            <a:ext cx="216024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224" y="443711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</a:t>
            </a:r>
            <a:r>
              <a:rPr lang="ko-KR" altLang="en-US" dirty="0" smtClean="0"/>
              <a:t>필드는 분석하지 않도록 지정 하나의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로 인식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 flipV="1">
            <a:off x="4427984" y="4941169"/>
            <a:ext cx="2160240" cy="96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Sort </a:t>
            </a:r>
            <a:r>
              <a:rPr lang="ko-KR" altLang="en-US" dirty="0" smtClean="0"/>
              <a:t>내의 필드명과 순서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정의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976664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0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Sort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_score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속성 내의 값을 기준으로 분류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3495675" cy="404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4088" y="321297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_score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사용하지 않음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4149080"/>
            <a:ext cx="1728192" cy="3673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1"/>
          </p:cNvCxnSpPr>
          <p:nvPr/>
        </p:nvCxnSpPr>
        <p:spPr>
          <a:xfrm flipH="1">
            <a:off x="2915816" y="3536142"/>
            <a:ext cx="2448272" cy="79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12032" y="5013176"/>
            <a:ext cx="1935832" cy="3673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5340237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값이 </a:t>
            </a:r>
            <a:r>
              <a:rPr lang="en-US" altLang="ko-KR" dirty="0" err="1" smtClean="0"/>
              <a:t>mili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 단위로 계산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1" idx="1"/>
            <a:endCxn id="10" idx="3"/>
          </p:cNvCxnSpPr>
          <p:nvPr/>
        </p:nvCxnSpPr>
        <p:spPr>
          <a:xfrm flipH="1" flipV="1">
            <a:off x="3347864" y="5196855"/>
            <a:ext cx="2016224" cy="6050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 : multi field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Sort </a:t>
            </a:r>
            <a:r>
              <a:rPr lang="ko-KR" altLang="en-US" dirty="0" smtClean="0"/>
              <a:t>내의 멀티 필드명과 순서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정의</a:t>
            </a:r>
            <a:r>
              <a:rPr lang="en-US" altLang="ko-KR" dirty="0" smtClean="0"/>
              <a:t>: _score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하므로 점수가 산출됨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544616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5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 : multi field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Sort </a:t>
            </a:r>
            <a:r>
              <a:rPr lang="ko-KR" altLang="en-US" dirty="0" smtClean="0"/>
              <a:t>내의 멀티 필드명과 순서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정의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3600400" cy="373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128" y="352744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_score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사용하므로 점수 산출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4463545"/>
            <a:ext cx="1728192" cy="3673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3275856" y="3850607"/>
            <a:ext cx="2448272" cy="79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12368" y="5589240"/>
            <a:ext cx="2887623" cy="3673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24128" y="55928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date, _score 2</a:t>
            </a:r>
            <a:r>
              <a:rPr lang="ko-KR" altLang="en-US" dirty="0" smtClean="0"/>
              <a:t>개 기준으로 </a:t>
            </a:r>
            <a:r>
              <a:rPr lang="en-US" altLang="ko-KR" dirty="0" err="1" smtClean="0"/>
              <a:t>sortting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10" idx="1"/>
          </p:cNvCxnSpPr>
          <p:nvPr/>
        </p:nvCxnSpPr>
        <p:spPr>
          <a:xfrm flipH="1" flipV="1">
            <a:off x="4499992" y="5772920"/>
            <a:ext cx="1224136" cy="143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다큐먼트 생성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full_name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status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6223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analyze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_analyze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이용해서 문자열을 분석</a:t>
            </a:r>
            <a:endParaRPr lang="en-US" altLang="ko-KR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348880"/>
            <a:ext cx="4667250" cy="418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3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의 옵션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필드에 아래의 옵션이 있으므로 </a:t>
            </a:r>
            <a:r>
              <a:rPr lang="en-US" altLang="ko-KR" dirty="0" smtClean="0"/>
              <a:t>mapping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필요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86565"/>
              </p:ext>
            </p:extLst>
          </p:nvPr>
        </p:nvGraphicFramePr>
        <p:xfrm>
          <a:off x="611560" y="2780928"/>
          <a:ext cx="7848872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index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 analyzed : </a:t>
                      </a:r>
                      <a:r>
                        <a:rPr lang="ko-KR" altLang="en-US" sz="1200" b="0" dirty="0" smtClean="0"/>
                        <a:t>필드에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분석기 적용</a:t>
                      </a:r>
                      <a:r>
                        <a:rPr lang="en-US" altLang="ko-KR" sz="1200" b="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200" b="0" dirty="0" err="1" smtClean="0"/>
                        <a:t>not_analyzed</a:t>
                      </a:r>
                      <a:r>
                        <a:rPr lang="en-US" altLang="ko-KR" sz="1200" b="0" dirty="0" smtClean="0"/>
                        <a:t> : </a:t>
                      </a:r>
                      <a:r>
                        <a:rPr lang="ko-KR" altLang="en-US" sz="1200" b="0" dirty="0" smtClean="0"/>
                        <a:t>필드에 분석기를 사용하지 않을</a:t>
                      </a:r>
                      <a:r>
                        <a:rPr lang="ko-KR" altLang="en-US" sz="1200" b="0" baseline="0" dirty="0" smtClean="0"/>
                        <a:t> 때 적용</a:t>
                      </a:r>
                      <a:r>
                        <a:rPr lang="en-US" altLang="ko-KR" sz="1200" b="0" baseline="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200" b="0" baseline="0" dirty="0" smtClean="0"/>
                        <a:t>No : </a:t>
                      </a:r>
                      <a:r>
                        <a:rPr lang="ko-KR" altLang="en-US" sz="1200" b="0" baseline="0" dirty="0" smtClean="0"/>
                        <a:t>필드를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않을 경우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boost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필드에 가중치 부여해서 검색결과의 우선순위에 영향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n</a:t>
                      </a:r>
                      <a:r>
                        <a:rPr lang="en-US" altLang="ko-KR" sz="1200" b="0" dirty="0" err="1" smtClean="0"/>
                        <a:t>ull_value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해당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필드가 없을 경우 기본값을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 analyzer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데이터 색인과 문자열검색에 사용될 분석기 지정</a:t>
                      </a:r>
                      <a:r>
                        <a:rPr lang="en-US" altLang="ko-KR" sz="1200" b="0" dirty="0" smtClean="0"/>
                        <a:t>, index </a:t>
                      </a:r>
                      <a:r>
                        <a:rPr lang="ko-KR" altLang="en-US" sz="1200" b="0" dirty="0" smtClean="0"/>
                        <a:t>옵션에 </a:t>
                      </a:r>
                      <a:r>
                        <a:rPr lang="en-US" altLang="ko-KR" sz="1200" b="0" dirty="0" smtClean="0"/>
                        <a:t>analyzed</a:t>
                      </a:r>
                      <a:r>
                        <a:rPr lang="ko-KR" altLang="en-US" sz="1200" b="0" dirty="0" smtClean="0"/>
                        <a:t>가 지정된 경우 사용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/>
                        <a:t>Index_analyzer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데이터 색인에 사용될 분석기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s</a:t>
                      </a:r>
                      <a:r>
                        <a:rPr lang="en-US" altLang="ko-KR" sz="1200" b="0" dirty="0" err="1" smtClean="0"/>
                        <a:t>earch_analyzer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문자열 검색에 사용될 분석기 지정</a:t>
                      </a:r>
                      <a:r>
                        <a:rPr lang="en-US" altLang="ko-KR" sz="1200" b="0" dirty="0" smtClean="0"/>
                        <a:t>. </a:t>
                      </a:r>
                      <a:r>
                        <a:rPr lang="ko-KR" altLang="en-US" sz="1200" b="0" dirty="0" smtClean="0"/>
                        <a:t>데이터가 인덱스에 색인된 이후에도 변경가능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ignore_above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지정딘</a:t>
                      </a:r>
                      <a:r>
                        <a:rPr lang="ko-KR" altLang="en-US" sz="1200" b="0" dirty="0" smtClean="0"/>
                        <a:t> 값보다 큰 크기의 토큰의 문자열은 </a:t>
                      </a:r>
                      <a:r>
                        <a:rPr lang="ko-KR" altLang="en-US" sz="1200" b="0" dirty="0" err="1" smtClean="0"/>
                        <a:t>색인하지</a:t>
                      </a:r>
                      <a:r>
                        <a:rPr lang="ko-KR" altLang="en-US" sz="1200" b="0" dirty="0" smtClean="0"/>
                        <a:t> 않음 </a:t>
                      </a:r>
                      <a:r>
                        <a:rPr lang="en-US" altLang="ko-KR" sz="1200" b="0" dirty="0" err="1" smtClean="0"/>
                        <a:t>not_analyzed</a:t>
                      </a:r>
                      <a:r>
                        <a:rPr lang="ko-KR" altLang="en-US" sz="1200" b="0" dirty="0" smtClean="0"/>
                        <a:t>때 유용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5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Numeric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4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JSON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3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</a:t>
            </a:r>
            <a:r>
              <a:rPr lang="ko-KR" altLang="en-US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integer/float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068960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</a:t>
            </a:r>
            <a:r>
              <a:rPr lang="en-US" altLang="ko-KR" sz="1200" dirty="0" err="1"/>
              <a:t>number_of_bytes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"type": "integer"</a:t>
            </a:r>
          </a:p>
          <a:p>
            <a:r>
              <a:rPr lang="en-US" altLang="ko-KR" sz="1200" dirty="0"/>
              <a:t>        },</a:t>
            </a:r>
          </a:p>
          <a:p>
            <a:r>
              <a:rPr lang="en-US" altLang="ko-KR" sz="1200" dirty="0"/>
              <a:t>        "</a:t>
            </a:r>
            <a:r>
              <a:rPr lang="en-US" altLang="ko-KR" sz="1200" dirty="0" err="1"/>
              <a:t>time_in_seconds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"type": "float"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08304"/>
              </p:ext>
            </p:extLst>
          </p:nvPr>
        </p:nvGraphicFramePr>
        <p:xfrm>
          <a:off x="4283968" y="3068958"/>
          <a:ext cx="4392488" cy="3240360"/>
        </p:xfrm>
        <a:graphic>
          <a:graphicData uri="http://schemas.openxmlformats.org/drawingml/2006/table">
            <a:tbl>
              <a:tblPr/>
              <a:tblGrid>
                <a:gridCol w="867818"/>
                <a:gridCol w="3524670"/>
              </a:tblGrid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signed 64-bit integer with a minimum value of -2</a:t>
                      </a:r>
                      <a:r>
                        <a:rPr lang="en-US" sz="1200" baseline="30000" dirty="0">
                          <a:effectLst/>
                          <a:latin typeface="+mn-ea"/>
                          <a:ea typeface="+mn-ea"/>
                        </a:rPr>
                        <a:t>63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and a maximum value of 2</a:t>
                      </a:r>
                      <a:r>
                        <a:rPr lang="en-US" sz="1200" baseline="30000" dirty="0">
                          <a:effectLst/>
                          <a:latin typeface="+mn-ea"/>
                          <a:ea typeface="+mn-ea"/>
                        </a:rPr>
                        <a:t>63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-1.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signed 32-bit integer with a minimum value of -2</a:t>
                      </a:r>
                      <a:r>
                        <a:rPr lang="en-US" sz="1200" baseline="30000" dirty="0"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and a maximum value of 2</a:t>
                      </a:r>
                      <a:r>
                        <a:rPr lang="en-US" sz="1200" baseline="30000" dirty="0"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-1.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short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signed 16-bit integer with a minimum value of -32,768 and a maximum value of 32,767.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byte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signed 8-bit integer with a minimum value of -128 and a maximum value of 127.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double-precision 64-bit IEEE 754 floating point.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float</a:t>
                      </a:r>
                    </a:p>
                  </a:txBody>
                  <a:tcPr marL="23573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 single-precision 32-bit IEEE 754 floating point.</a:t>
                      </a:r>
                    </a:p>
                  </a:txBody>
                  <a:tcPr marL="108000" marR="23573" marT="23573" marB="23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숫자는 정수인 </a:t>
            </a:r>
            <a:r>
              <a:rPr lang="en-US" altLang="ko-KR" dirty="0" smtClean="0"/>
              <a:t>byte, short, integer, long</a:t>
            </a:r>
            <a:r>
              <a:rPr lang="ko-KR" altLang="en-US" dirty="0" smtClean="0"/>
              <a:t>과 실수인 </a:t>
            </a:r>
            <a:r>
              <a:rPr lang="en-US" altLang="ko-KR" dirty="0" smtClean="0"/>
              <a:t>float, double</a:t>
            </a:r>
            <a:r>
              <a:rPr lang="ko-KR" altLang="en-US" dirty="0" smtClean="0"/>
              <a:t>을 지원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70606"/>
              </p:ext>
            </p:extLst>
          </p:nvPr>
        </p:nvGraphicFramePr>
        <p:xfrm>
          <a:off x="611560" y="3004160"/>
          <a:ext cx="784887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index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No : </a:t>
                      </a:r>
                      <a:r>
                        <a:rPr lang="ko-KR" altLang="en-US" sz="1200" b="0" baseline="0" dirty="0" smtClean="0"/>
                        <a:t>필드를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않을 경우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boost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필드에 가중치 부여해서 검색결과의 우선순위에 영향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n</a:t>
                      </a:r>
                      <a:r>
                        <a:rPr lang="en-US" altLang="ko-KR" sz="1200" b="0" dirty="0" err="1" smtClean="0"/>
                        <a:t>ull_value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해당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필드가 없을 경우 기본값을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ignore_malformed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false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지정일 경우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숫자필드에 잘 못된 값이 들어오면 에러처리 </a:t>
                      </a:r>
                      <a:r>
                        <a:rPr lang="en-US" altLang="ko-KR" sz="1200" b="0" dirty="0" smtClean="0"/>
                        <a:t>true </a:t>
                      </a:r>
                      <a:r>
                        <a:rPr lang="ko-KR" altLang="en-US" sz="1200" b="0" dirty="0" smtClean="0"/>
                        <a:t>일 경우는 강제로 저장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 coerce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false </a:t>
                      </a:r>
                      <a:r>
                        <a:rPr lang="ko-KR" altLang="en-US" sz="1200" b="0" dirty="0" smtClean="0"/>
                        <a:t>지정일 경우 숫자가 아니면 오류  </a:t>
                      </a:r>
                      <a:r>
                        <a:rPr lang="en-US" altLang="ko-KR" sz="1200" b="0" dirty="0" smtClean="0"/>
                        <a:t>true</a:t>
                      </a:r>
                      <a:r>
                        <a:rPr lang="ko-KR" altLang="en-US" sz="1200" b="0" dirty="0" smtClean="0"/>
                        <a:t>일 경우 문자열은 숫자로 변환 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정수필드에 실수가 들어오면 정수로 변환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Date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5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기본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068960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"date": {</a:t>
            </a:r>
          </a:p>
          <a:p>
            <a:r>
              <a:rPr lang="en-US" altLang="ko-KR" sz="1200" dirty="0"/>
              <a:t>          "type": "date" 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2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multi </a:t>
            </a:r>
            <a:r>
              <a:rPr lang="ko-KR" altLang="en-US" dirty="0" smtClean="0"/>
              <a:t>필드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Format </a:t>
            </a:r>
            <a:r>
              <a:rPr lang="ko-KR" altLang="en-US" dirty="0" smtClean="0"/>
              <a:t>필드에 세부적인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요건을 표시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068960"/>
            <a:ext cx="540060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"date": {</a:t>
            </a:r>
          </a:p>
          <a:p>
            <a:r>
              <a:rPr lang="en-US" altLang="ko-KR" sz="1200" dirty="0"/>
              <a:t>          "type":   "date",</a:t>
            </a:r>
          </a:p>
          <a:p>
            <a:r>
              <a:rPr lang="en-US" altLang="ko-KR" sz="1200" dirty="0"/>
              <a:t>          "format": "</a:t>
            </a:r>
            <a:r>
              <a:rPr lang="en-US" altLang="ko-KR" sz="1200" dirty="0" err="1"/>
              <a:t>yyy</a:t>
            </a:r>
            <a:r>
              <a:rPr lang="en-US" altLang="ko-KR" sz="1200" dirty="0"/>
              <a:t>-MM-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HH:mm:ss</a:t>
            </a:r>
            <a:r>
              <a:rPr lang="en-US" altLang="ko-KR" sz="1200" dirty="0"/>
              <a:t>||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-MM-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||</a:t>
            </a:r>
            <a:r>
              <a:rPr lang="en-US" altLang="ko-KR" sz="1200" dirty="0" err="1"/>
              <a:t>epoch_millis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0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: symbol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(mm),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hh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(mm),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(SSS) </a:t>
            </a:r>
            <a:r>
              <a:rPr lang="ko-KR" altLang="en-US" dirty="0" smtClean="0"/>
              <a:t>단위로 설정</a:t>
            </a:r>
            <a:r>
              <a:rPr lang="en-US" altLang="ko-KR" dirty="0" smtClean="0"/>
              <a:t>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89620"/>
              </p:ext>
            </p:extLst>
          </p:nvPr>
        </p:nvGraphicFramePr>
        <p:xfrm>
          <a:off x="1043608" y="2852936"/>
          <a:ext cx="720080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08112"/>
                <a:gridCol w="2592288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-AD/BC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오전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AM/PM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세기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– 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년도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- 24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년도 기준이 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시계시간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(1~24)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 – 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은 월요일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)- Mon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년도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밀리초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타임존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-UTC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달기준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타임존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= +000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년기준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문서 생성 및 검색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2924944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/1</a:t>
            </a:r>
          </a:p>
          <a:p>
            <a:r>
              <a:rPr lang="en-US" altLang="ko-KR" sz="1200" dirty="0"/>
              <a:t>{ "date": "2015-01-01" }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/2</a:t>
            </a:r>
          </a:p>
          <a:p>
            <a:r>
              <a:rPr lang="en-US" altLang="ko-KR" sz="1200" dirty="0"/>
              <a:t>{ "date": "2015-01-01T12:10:30Z" }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/3</a:t>
            </a:r>
          </a:p>
          <a:p>
            <a:r>
              <a:rPr lang="en-US" altLang="ko-KR" sz="1200" dirty="0"/>
              <a:t>{ "date": 1420070400001 } </a:t>
            </a:r>
          </a:p>
          <a:p>
            <a:endParaRPr lang="en-US" altLang="ko-KR" sz="1200" dirty="0"/>
          </a:p>
          <a:p>
            <a:r>
              <a:rPr lang="en-US" altLang="ko-KR" sz="1200" dirty="0"/>
              <a:t>GET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/_search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"sort": { "date": "</a:t>
            </a:r>
            <a:r>
              <a:rPr lang="en-US" altLang="ko-KR" sz="1200" dirty="0" err="1"/>
              <a:t>asc</a:t>
            </a:r>
            <a:r>
              <a:rPr lang="en-US" altLang="ko-KR" sz="1200" dirty="0"/>
              <a:t>"} 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9872" y="567969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Asc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대로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531965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1"/>
            <a:endCxn id="6" idx="3"/>
          </p:cNvCxnSpPr>
          <p:nvPr/>
        </p:nvCxnSpPr>
        <p:spPr>
          <a:xfrm flipH="1" flipV="1">
            <a:off x="2771800" y="5499674"/>
            <a:ext cx="648072" cy="503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10876"/>
              </p:ext>
            </p:extLst>
          </p:nvPr>
        </p:nvGraphicFramePr>
        <p:xfrm>
          <a:off x="4427984" y="3253052"/>
          <a:ext cx="3960440" cy="2498214"/>
        </p:xfrm>
        <a:graphic>
          <a:graphicData uri="http://schemas.openxmlformats.org/drawingml/2006/table">
            <a:tbl>
              <a:tblPr/>
              <a:tblGrid>
                <a:gridCol w="3960440"/>
              </a:tblGrid>
              <a:tr h="5353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This document uses a plain date.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3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This document includes a time.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3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This document uses milliseconds-since-the-epoch.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22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Note that the sort values that are returned are all in milliseconds-since-the-epoch.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2771800" y="3541085"/>
            <a:ext cx="1656184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599892" y="4045141"/>
            <a:ext cx="828092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915816" y="4581128"/>
            <a:ext cx="1512168" cy="1840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771800" y="5319654"/>
            <a:ext cx="1656184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숫자는 정수인 </a:t>
            </a:r>
            <a:r>
              <a:rPr lang="en-US" altLang="ko-KR" dirty="0" smtClean="0"/>
              <a:t>byte, short, integer, long</a:t>
            </a:r>
            <a:r>
              <a:rPr lang="ko-KR" altLang="en-US" dirty="0" smtClean="0"/>
              <a:t>과 실수인 </a:t>
            </a:r>
            <a:r>
              <a:rPr lang="en-US" altLang="ko-KR" dirty="0" smtClean="0"/>
              <a:t>float, double</a:t>
            </a:r>
            <a:r>
              <a:rPr lang="ko-KR" altLang="en-US" dirty="0" smtClean="0"/>
              <a:t>을 지원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14041"/>
              </p:ext>
            </p:extLst>
          </p:nvPr>
        </p:nvGraphicFramePr>
        <p:xfrm>
          <a:off x="611560" y="3004160"/>
          <a:ext cx="78488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index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No : </a:t>
                      </a:r>
                      <a:r>
                        <a:rPr lang="ko-KR" altLang="en-US" sz="1200" b="0" baseline="0" dirty="0" smtClean="0"/>
                        <a:t>필드를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않을 경우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boost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필드에 가중치 부여해서 검색결과의 우선순위에 영향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n</a:t>
                      </a:r>
                      <a:r>
                        <a:rPr lang="en-US" altLang="ko-KR" sz="1200" b="0" dirty="0" err="1" smtClean="0"/>
                        <a:t>ull_value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해당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필드가 없을 경우 기본값을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ignore_malformed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dirty="0" smtClean="0"/>
                        <a:t>true </a:t>
                      </a:r>
                      <a:r>
                        <a:rPr lang="ko-KR" altLang="en-US" sz="1200" b="0" dirty="0" smtClean="0"/>
                        <a:t>일 경우는 강제로 저장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format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 입력된 날자 형식을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8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3068960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</a:t>
            </a:r>
            <a:r>
              <a:rPr lang="en-US" altLang="ko-KR" sz="1200" dirty="0" err="1"/>
              <a:t>is_published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    "type": "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69508"/>
              </p:ext>
            </p:extLst>
          </p:nvPr>
        </p:nvGraphicFramePr>
        <p:xfrm>
          <a:off x="4283968" y="3068958"/>
          <a:ext cx="4392488" cy="3312370"/>
        </p:xfrm>
        <a:graphic>
          <a:graphicData uri="http://schemas.openxmlformats.org/drawingml/2006/table">
            <a:tbl>
              <a:tblPr/>
              <a:tblGrid>
                <a:gridCol w="1152128"/>
                <a:gridCol w="3240360"/>
              </a:tblGrid>
              <a:tr h="16561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False </a:t>
                      </a:r>
                      <a:endParaRPr lang="en-US" sz="12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en-US" sz="1200" b="0" dirty="0" smtClean="0">
                          <a:effectLst/>
                          <a:latin typeface="+mn-ea"/>
                          <a:ea typeface="+mn-ea"/>
                        </a:rPr>
                        <a:t>values</a:t>
                      </a:r>
                      <a:endParaRPr lang="en-US" sz="12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3048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false, "false", "off", "no", "0", "" (empty string), 0, 0.0</a:t>
                      </a:r>
                    </a:p>
                  </a:txBody>
                  <a:tcPr marL="108000" marR="3048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61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True </a:t>
                      </a:r>
                      <a:endParaRPr lang="en-US" sz="12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en-US" sz="1200" b="0" dirty="0" smtClean="0">
                          <a:effectLst/>
                          <a:latin typeface="+mn-ea"/>
                          <a:ea typeface="+mn-ea"/>
                        </a:rPr>
                        <a:t>values</a:t>
                      </a:r>
                      <a:endParaRPr lang="en-US" sz="12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3048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Anything that isn’t false.</a:t>
                      </a:r>
                    </a:p>
                  </a:txBody>
                  <a:tcPr marL="108000" marR="3048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3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JSON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키값쌍으로</a:t>
            </a:r>
            <a:r>
              <a:rPr lang="ko-KR" altLang="en-US" dirty="0" smtClean="0"/>
              <a:t> 데이터를 보관하며 키는 </a:t>
            </a:r>
            <a:r>
              <a:rPr lang="ko-KR" altLang="en-US" dirty="0" err="1" smtClean="0"/>
              <a:t>해쉬처리가</a:t>
            </a:r>
            <a:r>
              <a:rPr lang="ko-KR" altLang="en-US" dirty="0" smtClean="0"/>
              <a:t> 되는 유일한 값이 되어야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63688" y="342900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342900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:</a:t>
            </a:r>
            <a:endParaRPr lang="ko-KR" altLang="en-US" sz="6000" dirty="0"/>
          </a:p>
        </p:txBody>
      </p:sp>
      <p:sp>
        <p:nvSpPr>
          <p:cNvPr id="78" name="직사각형 77"/>
          <p:cNvSpPr/>
          <p:nvPr/>
        </p:nvSpPr>
        <p:spPr>
          <a:xfrm>
            <a:off x="4702223" y="342900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</a:t>
            </a:r>
          </a:p>
        </p:txBody>
      </p:sp>
      <p:sp>
        <p:nvSpPr>
          <p:cNvPr id="7" name="왼쪽 중괄호 6"/>
          <p:cNvSpPr/>
          <p:nvPr/>
        </p:nvSpPr>
        <p:spPr>
          <a:xfrm>
            <a:off x="539552" y="3429000"/>
            <a:ext cx="155448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8147249" y="3429000"/>
            <a:ext cx="155448" cy="914400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48264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문서 생성 및 검색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필드를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068960"/>
            <a:ext cx="31683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/1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</a:t>
            </a:r>
            <a:r>
              <a:rPr lang="en-US" altLang="ko-KR" sz="1200" dirty="0" err="1"/>
              <a:t>is_published</a:t>
            </a:r>
            <a:r>
              <a:rPr lang="en-US" altLang="ko-KR" sz="1200" dirty="0"/>
              <a:t>": true 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GET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/_search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"query": {</a:t>
            </a:r>
          </a:p>
          <a:p>
            <a:r>
              <a:rPr lang="en-US" altLang="ko-KR" sz="1200" dirty="0"/>
              <a:t>    "term": {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is_published</a:t>
            </a:r>
            <a:r>
              <a:rPr lang="en-US" altLang="ko-KR" sz="1200" dirty="0"/>
              <a:t>": 1 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4128" y="522920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508518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1"/>
            <a:endCxn id="6" idx="3"/>
          </p:cNvCxnSpPr>
          <p:nvPr/>
        </p:nvCxnSpPr>
        <p:spPr>
          <a:xfrm flipH="1" flipV="1">
            <a:off x="3275856" y="5265204"/>
            <a:ext cx="2448272" cy="287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불린은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err="1" smtClean="0"/>
              <a:t>둘중에</a:t>
            </a:r>
            <a:r>
              <a:rPr lang="ko-KR" altLang="en-US" dirty="0" smtClean="0"/>
              <a:t> 하나만 가능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61089"/>
              </p:ext>
            </p:extLst>
          </p:nvPr>
        </p:nvGraphicFramePr>
        <p:xfrm>
          <a:off x="611560" y="3004160"/>
          <a:ext cx="7848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index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No : </a:t>
                      </a:r>
                      <a:r>
                        <a:rPr lang="ko-KR" altLang="en-US" sz="1200" b="0" baseline="0" dirty="0" smtClean="0"/>
                        <a:t>필드를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않을 경우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boost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필드에 가중치 부여해서 검색결과의 우선순위에 영향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n</a:t>
                      </a:r>
                      <a:r>
                        <a:rPr lang="en-US" altLang="ko-KR" sz="1200" b="0" dirty="0" err="1" smtClean="0"/>
                        <a:t>ull_value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해당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필드가 없을 경우 기본값을 설정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5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Binary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0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</a:t>
            </a:r>
            <a:r>
              <a:rPr lang="ko-KR" altLang="en-US" dirty="0" smtClean="0"/>
              <a:t>정의 및 문서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Binary</a:t>
            </a:r>
            <a:r>
              <a:rPr lang="ko-KR" altLang="en-US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값만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2420888"/>
            <a:ext cx="540060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"mappings":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"properties": {</a:t>
            </a:r>
          </a:p>
          <a:p>
            <a:r>
              <a:rPr lang="en-US" altLang="ko-KR" sz="1200" dirty="0"/>
              <a:t>        "name": {</a:t>
            </a:r>
          </a:p>
          <a:p>
            <a:r>
              <a:rPr lang="en-US" altLang="ko-KR" sz="1200" dirty="0"/>
              <a:t>          "type": "string"</a:t>
            </a:r>
          </a:p>
          <a:p>
            <a:r>
              <a:rPr lang="en-US" altLang="ko-KR" sz="1200" dirty="0"/>
              <a:t>        },</a:t>
            </a:r>
          </a:p>
          <a:p>
            <a:r>
              <a:rPr lang="en-US" altLang="ko-KR" sz="1200" dirty="0"/>
              <a:t>        "blob": {</a:t>
            </a:r>
          </a:p>
          <a:p>
            <a:r>
              <a:rPr lang="en-US" altLang="ko-KR" sz="1200" dirty="0"/>
              <a:t>          "type": "binary"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PUT </a:t>
            </a:r>
            <a:r>
              <a:rPr lang="en-US" altLang="ko-KR" sz="1200" dirty="0" err="1"/>
              <a:t>my_index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my_type</a:t>
            </a:r>
            <a:r>
              <a:rPr lang="en-US" altLang="ko-KR" sz="1200" dirty="0"/>
              <a:t>/1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"name": "Some binary blob",</a:t>
            </a:r>
          </a:p>
          <a:p>
            <a:r>
              <a:rPr lang="en-US" altLang="ko-KR" sz="1200" dirty="0"/>
              <a:t>  "blob": "U29tZSBiaW5hcnkgYmxvYg==" 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4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이미지 등과 같은 </a:t>
            </a:r>
            <a:r>
              <a:rPr lang="en-US" altLang="ko-KR" dirty="0" smtClean="0"/>
              <a:t>base64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데이터 가능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필드는 색인이 되지 않으며 검색도 불가능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25162"/>
              </p:ext>
            </p:extLst>
          </p:nvPr>
        </p:nvGraphicFramePr>
        <p:xfrm>
          <a:off x="611560" y="3645024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_source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에 데이터 저장을 하지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않을때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 compress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 t</a:t>
                      </a:r>
                      <a:r>
                        <a:rPr lang="en-US" altLang="ko-KR" sz="1200" b="0" dirty="0" smtClean="0"/>
                        <a:t>rue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일 경우 압축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compress_threshold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 입력된 값보다 클 경우 압축  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4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object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9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의 형태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 타입의 값을 저장 객체는 데이터와 기능을 가지는 자료구조 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기능을 포함하지 않은 객체를 저장함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 smtClean="0"/>
              <a:t>            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</a:t>
            </a:r>
            <a:r>
              <a:rPr lang="ko-KR" altLang="en-US" sz="1400" dirty="0" smtClean="0"/>
              <a:t>값</a:t>
            </a:r>
            <a:endParaRPr lang="en-US" altLang="ko-KR" sz="1400" dirty="0"/>
          </a:p>
          <a:p>
            <a:r>
              <a:rPr lang="en-US" altLang="ko-KR" sz="1400" dirty="0" smtClean="0"/>
              <a:t>                    }</a:t>
            </a:r>
          </a:p>
          <a:p>
            <a:r>
              <a:rPr lang="en-US" altLang="ko-KR" sz="1400" dirty="0" smtClean="0"/>
              <a:t>       </a:t>
            </a:r>
            <a:endParaRPr lang="en-US" altLang="ko-KR" sz="1400" dirty="0"/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90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타입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Manager </a:t>
            </a:r>
            <a:r>
              <a:rPr lang="ko-KR" altLang="en-US" dirty="0" smtClean="0"/>
              <a:t>필드는 객체 타입</a:t>
            </a:r>
            <a:r>
              <a:rPr lang="en-US" altLang="ko-KR" dirty="0" smtClean="0"/>
              <a:t>, name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inner </a:t>
            </a:r>
            <a:r>
              <a:rPr lang="ko-KR" altLang="en-US" dirty="0" smtClean="0"/>
              <a:t>객체 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2753748"/>
            <a:ext cx="3829608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PUT </a:t>
            </a:r>
            <a:r>
              <a:rPr lang="en-US" altLang="ko-KR" sz="1000" dirty="0" err="1"/>
              <a:t>my_index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"mappings": 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"</a:t>
            </a:r>
            <a:r>
              <a:rPr lang="en-US" altLang="ko-KR" sz="1000" dirty="0" err="1"/>
              <a:t>my_type</a:t>
            </a:r>
            <a:r>
              <a:rPr lang="en-US" altLang="ko-KR" sz="1000" dirty="0"/>
              <a:t>": { 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"properties": {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"region": {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smtClean="0"/>
              <a:t>        </a:t>
            </a:r>
            <a:r>
              <a:rPr lang="en-US" altLang="ko-KR" sz="1000" dirty="0"/>
              <a:t>"type": "string",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"index": "</a:t>
            </a:r>
            <a:r>
              <a:rPr lang="en-US" altLang="ko-KR" sz="1000" dirty="0" err="1"/>
              <a:t>not_analyzed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"manager": { 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smtClean="0"/>
              <a:t>    </a:t>
            </a:r>
            <a:r>
              <a:rPr lang="en-US" altLang="ko-KR" sz="1000" dirty="0"/>
              <a:t>"properties": {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"age":  { "type": "integer" },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smtClean="0"/>
              <a:t>        </a:t>
            </a:r>
            <a:r>
              <a:rPr lang="en-US" altLang="ko-KR" sz="1000" dirty="0"/>
              <a:t>"name": { 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smtClean="0"/>
              <a:t>        </a:t>
            </a:r>
            <a:r>
              <a:rPr lang="en-US" altLang="ko-KR" sz="1000" dirty="0"/>
              <a:t>"properties": {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smtClean="0"/>
              <a:t>           </a:t>
            </a:r>
            <a:r>
              <a:rPr lang="en-US" altLang="ko-KR" sz="1000" dirty="0"/>
              <a:t>"first": { "type": "string" },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smtClean="0"/>
              <a:t>            </a:t>
            </a:r>
            <a:r>
              <a:rPr lang="en-US" altLang="ko-KR" sz="1000" dirty="0"/>
              <a:t>"last":  { "type": "string" }</a:t>
            </a:r>
          </a:p>
          <a:p>
            <a:r>
              <a:rPr lang="en-US" altLang="ko-KR" sz="1000" dirty="0"/>
              <a:t>             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smtClean="0"/>
              <a:t> }</a:t>
            </a:r>
            <a:endParaRPr lang="en-US" altLang="ko-KR" sz="1000" dirty="0"/>
          </a:p>
          <a:p>
            <a:r>
              <a:rPr lang="en-US" altLang="ko-KR" sz="1000" dirty="0"/>
              <a:t>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932040" y="3068960"/>
            <a:ext cx="361358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PUT </a:t>
            </a:r>
            <a:r>
              <a:rPr lang="en-US" altLang="ko-KR" sz="1000" dirty="0" err="1"/>
              <a:t>my_index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my_type</a:t>
            </a:r>
            <a:r>
              <a:rPr lang="en-US" altLang="ko-KR" sz="1000" dirty="0"/>
              <a:t>/1</a:t>
            </a:r>
          </a:p>
          <a:p>
            <a:r>
              <a:rPr lang="en-US" altLang="ko-KR" sz="1000" dirty="0"/>
              <a:t>{ </a:t>
            </a:r>
          </a:p>
          <a:p>
            <a:r>
              <a:rPr lang="en-US" altLang="ko-KR" sz="1000" dirty="0"/>
              <a:t>  "region": "US",</a:t>
            </a:r>
          </a:p>
          <a:p>
            <a:r>
              <a:rPr lang="en-US" altLang="ko-KR" sz="1000" dirty="0"/>
              <a:t>  "manager": { </a:t>
            </a:r>
          </a:p>
          <a:p>
            <a:r>
              <a:rPr lang="en-US" altLang="ko-KR" sz="1000" dirty="0"/>
              <a:t>    "age":     30,</a:t>
            </a:r>
          </a:p>
          <a:p>
            <a:r>
              <a:rPr lang="en-US" altLang="ko-KR" sz="1000" dirty="0"/>
              <a:t>    "name": { </a:t>
            </a:r>
          </a:p>
          <a:p>
            <a:r>
              <a:rPr lang="en-US" altLang="ko-KR" sz="1000" dirty="0"/>
              <a:t>      "first": "John",</a:t>
            </a:r>
          </a:p>
          <a:p>
            <a:r>
              <a:rPr lang="en-US" altLang="ko-KR" sz="1000" dirty="0"/>
              <a:t>      "last":  "Smith"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95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 타입의 값을 저장 객체는 데이터와 기능을 가지는 자료구조 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기능을 포함하지 않은 객체를 저장함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52315"/>
              </p:ext>
            </p:extLst>
          </p:nvPr>
        </p:nvGraphicFramePr>
        <p:xfrm>
          <a:off x="611560" y="3645024"/>
          <a:ext cx="784887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dynamic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true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동적변경을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허용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정의되지 않는 것을 처리함 정의되지 않은 것은 검색 불가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false: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정의되지 않는 것은 처리하지 않음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strict: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정의되지 않은 것은 입력조차 불가능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  enabled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/>
                        <a:t> false </a:t>
                      </a:r>
                      <a:r>
                        <a:rPr lang="ko-KR" altLang="en-US" sz="1200" b="0" baseline="0" dirty="0" smtClean="0"/>
                        <a:t>일 경우 </a:t>
                      </a:r>
                      <a:r>
                        <a:rPr lang="ko-KR" altLang="en-US" sz="1200" b="0" baseline="0" dirty="0" err="1" smtClean="0"/>
                        <a:t>색인하지</a:t>
                      </a:r>
                      <a:r>
                        <a:rPr lang="ko-KR" altLang="en-US" sz="1200" b="0" baseline="0" dirty="0" smtClean="0"/>
                        <a:t> 않은 데이터 </a:t>
                      </a:r>
                      <a:r>
                        <a:rPr lang="ko-KR" altLang="en-US" sz="1200" b="0" baseline="0" dirty="0" err="1" smtClean="0"/>
                        <a:t>입력시</a:t>
                      </a:r>
                      <a:r>
                        <a:rPr lang="ko-KR" altLang="en-US" sz="1200" b="0" baseline="0" dirty="0" smtClean="0"/>
                        <a:t> 특정 필드 배제용도로 사용하면 유용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include_in_all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_all </a:t>
                      </a:r>
                      <a:r>
                        <a:rPr lang="ko-KR" altLang="en-US" sz="1200" b="0" dirty="0" err="1" smtClean="0"/>
                        <a:t>매핑필드가</a:t>
                      </a:r>
                      <a:r>
                        <a:rPr lang="ko-KR" altLang="en-US" sz="1200" b="0" dirty="0" smtClean="0"/>
                        <a:t> 적용된 경우 색인여부를 지정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8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nested object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6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JSON</a:t>
            </a:r>
            <a:r>
              <a:rPr lang="ko-KR" altLang="en-US" dirty="0" smtClean="0"/>
              <a:t>은 키와 값을 구성함 값에는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객체가 들어갈 수 있음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31640" y="3068960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"</a:t>
            </a:r>
            <a:r>
              <a:rPr lang="en-US" altLang="ko-KR" dirty="0"/>
              <a:t>email": "john@smith.com",</a:t>
            </a:r>
          </a:p>
          <a:p>
            <a:r>
              <a:rPr lang="en-US" altLang="ko-KR" dirty="0" smtClean="0"/>
              <a:t>    "</a:t>
            </a:r>
            <a:r>
              <a:rPr lang="en-US" altLang="ko-KR" dirty="0" err="1"/>
              <a:t>first_name</a:t>
            </a:r>
            <a:r>
              <a:rPr lang="en-US" altLang="ko-KR" dirty="0"/>
              <a:t>": "John",</a:t>
            </a:r>
          </a:p>
          <a:p>
            <a:r>
              <a:rPr lang="en-US" altLang="ko-KR" dirty="0" smtClean="0"/>
              <a:t>    "</a:t>
            </a:r>
            <a:r>
              <a:rPr lang="en-US" altLang="ko-KR" dirty="0" err="1"/>
              <a:t>last_name</a:t>
            </a:r>
            <a:r>
              <a:rPr lang="en-US" altLang="ko-KR" dirty="0"/>
              <a:t>": "Smith",</a:t>
            </a:r>
          </a:p>
          <a:p>
            <a:r>
              <a:rPr lang="en-US" altLang="ko-KR" dirty="0" smtClean="0"/>
              <a:t>    "</a:t>
            </a:r>
            <a:r>
              <a:rPr lang="en-US" altLang="ko-KR" dirty="0"/>
              <a:t>info": {</a:t>
            </a:r>
          </a:p>
          <a:p>
            <a:r>
              <a:rPr lang="en-US" altLang="ko-KR" dirty="0" smtClean="0"/>
              <a:t>                 "</a:t>
            </a:r>
            <a:r>
              <a:rPr lang="en-US" altLang="ko-KR" dirty="0"/>
              <a:t>bio": "Eco-warrior and defender of the weak",</a:t>
            </a:r>
          </a:p>
          <a:p>
            <a:r>
              <a:rPr lang="en-US" altLang="ko-KR" dirty="0" smtClean="0"/>
              <a:t>                  "</a:t>
            </a:r>
            <a:r>
              <a:rPr lang="en-US" altLang="ko-KR" dirty="0"/>
              <a:t>age": 25,</a:t>
            </a:r>
          </a:p>
          <a:p>
            <a:r>
              <a:rPr lang="en-US" altLang="ko-KR" dirty="0" smtClean="0"/>
              <a:t>                  "</a:t>
            </a:r>
            <a:r>
              <a:rPr lang="en-US" altLang="ko-KR" dirty="0"/>
              <a:t>interests": [ "dolphins", "whales" ]</a:t>
            </a:r>
          </a:p>
          <a:p>
            <a:r>
              <a:rPr lang="en-US" altLang="ko-KR" dirty="0" smtClean="0"/>
              <a:t>                },</a:t>
            </a:r>
            <a:endParaRPr lang="en-US" altLang="ko-KR" dirty="0"/>
          </a:p>
          <a:p>
            <a:r>
              <a:rPr lang="en-US" altLang="ko-KR" dirty="0" smtClean="0"/>
              <a:t>      "</a:t>
            </a:r>
            <a:r>
              <a:rPr lang="en-US" altLang="ko-KR" dirty="0" err="1"/>
              <a:t>join_date</a:t>
            </a:r>
            <a:r>
              <a:rPr lang="en-US" altLang="ko-KR" dirty="0"/>
              <a:t>": "2014/05/01"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2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/>
              <a:t> </a:t>
            </a:r>
            <a:r>
              <a:rPr lang="ko-KR" altLang="en-US" dirty="0" smtClean="0"/>
              <a:t>정의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중첩을 보관할 </a:t>
            </a:r>
            <a:r>
              <a:rPr lang="en-US" altLang="ko-KR" dirty="0" smtClean="0"/>
              <a:t>field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nested</a:t>
            </a:r>
            <a:r>
              <a:rPr lang="ko-KR" altLang="en-US" dirty="0" smtClean="0"/>
              <a:t>로 저장해야 한다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924550" cy="38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/>
              <a:t> </a:t>
            </a:r>
            <a:r>
              <a:rPr lang="ko-KR" altLang="en-US" dirty="0" smtClean="0"/>
              <a:t>정의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중첩을 보관할 </a:t>
            </a:r>
            <a:r>
              <a:rPr lang="en-US" altLang="ko-KR" dirty="0" smtClean="0"/>
              <a:t>field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nested</a:t>
            </a:r>
            <a:r>
              <a:rPr lang="ko-KR" altLang="en-US" dirty="0" smtClean="0"/>
              <a:t>로 저장해야 한다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924550" cy="38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4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 smtClean="0"/>
              <a:t>의 형태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타입과 유사하지만 독립된 데이터로 유지해 저장하는 타입을 </a:t>
            </a:r>
            <a:r>
              <a:rPr lang="en-US" altLang="ko-KR" dirty="0" smtClean="0"/>
              <a:t>nested</a:t>
            </a:r>
            <a:r>
              <a:rPr lang="ko-KR" altLang="en-US" dirty="0" smtClean="0"/>
              <a:t>라고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60486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[ { </a:t>
            </a:r>
          </a:p>
          <a:p>
            <a:r>
              <a:rPr lang="en-US" altLang="ko-KR" sz="1400" dirty="0" smtClean="0"/>
              <a:t>            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” : </a:t>
            </a:r>
            <a:r>
              <a:rPr lang="ko-KR" altLang="en-US" sz="1400" dirty="0" smtClean="0"/>
              <a:t>값</a:t>
            </a:r>
            <a:endParaRPr lang="en-US" altLang="ko-KR" sz="1400" dirty="0"/>
          </a:p>
          <a:p>
            <a:r>
              <a:rPr lang="en-US" altLang="ko-KR" sz="1400" dirty="0" smtClean="0"/>
              <a:t>                    }, </a:t>
            </a:r>
          </a:p>
          <a:p>
            <a:r>
              <a:rPr lang="en-US" altLang="ko-KR" sz="1400" dirty="0" smtClean="0"/>
              <a:t>                    </a:t>
            </a:r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                     “</a:t>
            </a:r>
            <a:r>
              <a:rPr lang="ko-KR" altLang="en-US" sz="1400" dirty="0" err="1"/>
              <a:t>필드명</a:t>
            </a:r>
            <a:r>
              <a:rPr lang="en-US" altLang="ko-KR" sz="1400" dirty="0"/>
              <a:t>” : </a:t>
            </a:r>
            <a:r>
              <a:rPr lang="ko-KR" altLang="en-US" sz="1400" dirty="0"/>
              <a:t>값</a:t>
            </a:r>
            <a:endParaRPr lang="en-US" altLang="ko-KR" sz="1400" dirty="0"/>
          </a:p>
          <a:p>
            <a:r>
              <a:rPr lang="en-US" altLang="ko-KR" sz="1400" dirty="0"/>
              <a:t>                       “</a:t>
            </a:r>
            <a:r>
              <a:rPr lang="ko-KR" altLang="en-US" sz="1400" dirty="0" err="1"/>
              <a:t>필드명</a:t>
            </a:r>
            <a:r>
              <a:rPr lang="en-US" altLang="ko-KR" sz="1400" dirty="0"/>
              <a:t>” : </a:t>
            </a:r>
            <a:r>
              <a:rPr lang="ko-KR" altLang="en-US" sz="1400" dirty="0"/>
              <a:t>값</a:t>
            </a:r>
            <a:endParaRPr lang="en-US" altLang="ko-KR" sz="1400" dirty="0"/>
          </a:p>
          <a:p>
            <a:r>
              <a:rPr lang="en-US" altLang="ko-KR" sz="1400" dirty="0"/>
              <a:t>                    },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                ]</a:t>
            </a:r>
          </a:p>
          <a:p>
            <a:r>
              <a:rPr lang="en-US" altLang="ko-KR" sz="1400" dirty="0" smtClean="0"/>
              <a:t>       </a:t>
            </a:r>
            <a:endParaRPr lang="en-US" altLang="ko-KR" sz="1400" dirty="0"/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6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 smtClean="0"/>
              <a:t> 다큐먼트 생성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중첩을 보관할 </a:t>
            </a:r>
            <a:r>
              <a:rPr lang="en-US" altLang="ko-KR" dirty="0" smtClean="0"/>
              <a:t>field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nested</a:t>
            </a:r>
            <a:r>
              <a:rPr lang="ko-KR" altLang="en-US" dirty="0" smtClean="0"/>
              <a:t>로 저장해야 한다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704856" cy="37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6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 smtClean="0"/>
              <a:t> 다큐먼트 조회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중첩 객체에 대한 조회</a:t>
            </a:r>
            <a:endParaRPr lang="en-US" altLang="ko-KR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40191"/>
            <a:ext cx="5040560" cy="388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5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en-US" altLang="ko-KR" dirty="0" smtClean="0"/>
              <a:t>(nested)</a:t>
            </a:r>
            <a:r>
              <a:rPr lang="ko-KR" altLang="en-US" dirty="0" smtClean="0"/>
              <a:t> 객체 검색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중첩 객체 내부 필드를 이용해서 검색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352839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7"/>
            <a:ext cx="34290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5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3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Elasticsearch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전용의 배열 형식이 </a:t>
            </a:r>
            <a:r>
              <a:rPr lang="ko-KR" altLang="en-US" dirty="0" smtClean="0"/>
              <a:t>없지만 사용시 </a:t>
            </a:r>
            <a:r>
              <a:rPr lang="en-US" altLang="ko-KR" dirty="0" smtClean="0"/>
              <a:t> </a:t>
            </a:r>
            <a:r>
              <a:rPr lang="ko-KR" altLang="en-US" dirty="0"/>
              <a:t>모든 필드는 기본적으로 </a:t>
            </a:r>
            <a:r>
              <a:rPr lang="en-US" altLang="ko-KR" dirty="0"/>
              <a:t>0 </a:t>
            </a:r>
            <a:r>
              <a:rPr lang="ko-KR" altLang="en-US" dirty="0"/>
              <a:t>개 이상의 </a:t>
            </a:r>
            <a:r>
              <a:rPr lang="ko-KR" altLang="en-US" dirty="0" smtClean="0"/>
              <a:t>값을 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배열의 </a:t>
            </a:r>
            <a:r>
              <a:rPr lang="ko-KR" altLang="en-US" dirty="0"/>
              <a:t>모든 값은 동일한 데이터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71287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an array of strings: [ "one", "two" ]</a:t>
            </a:r>
          </a:p>
          <a:p>
            <a:r>
              <a:rPr lang="en-US" altLang="ko-KR" sz="1400" dirty="0"/>
              <a:t>an array of integers: [ 1, 2 ]</a:t>
            </a:r>
          </a:p>
          <a:p>
            <a:r>
              <a:rPr lang="en-US" altLang="ko-KR" sz="1400" dirty="0"/>
              <a:t>an array of arrays: [ 1, [ 2, 3 ]] which is the equivalent of [ 1, 2, 3 ]</a:t>
            </a:r>
          </a:p>
          <a:p>
            <a:r>
              <a:rPr lang="en-US" altLang="ko-KR" sz="1400" dirty="0"/>
              <a:t>an array of objects: [ { "name": "Mary", "age": 12 }, { "name": "John", "age": 10 }]</a:t>
            </a:r>
          </a:p>
        </p:txBody>
      </p:sp>
    </p:spTree>
    <p:extLst>
      <p:ext uri="{BB962C8B-B14F-4D97-AF65-F5344CB8AC3E}">
        <p14:creationId xmlns:p14="http://schemas.microsoft.com/office/powerpoint/2010/main" val="2748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Array </a:t>
            </a:r>
            <a:r>
              <a:rPr lang="ko-KR" altLang="en-US" dirty="0" smtClean="0"/>
              <a:t>타입이라도 </a:t>
            </a:r>
            <a:r>
              <a:rPr lang="en-US" altLang="ko-KR" dirty="0" smtClean="0"/>
              <a:t>mappings</a:t>
            </a:r>
            <a:r>
              <a:rPr lang="ko-KR" altLang="en-US" dirty="0" smtClean="0"/>
              <a:t>에는 코어타입으로 정의되어 있음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2774"/>
            <a:ext cx="337185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32332"/>
            <a:ext cx="3528392" cy="29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4149080"/>
            <a:ext cx="2232248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87824" y="4761148"/>
            <a:ext cx="2088232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9852" y="3817920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lists, tags, message</a:t>
            </a:r>
            <a:r>
              <a:rPr lang="ko-KR" altLang="en-US" sz="1400" dirty="0" smtClean="0"/>
              <a:t>에 대한 다큐먼트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01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다큐먼트 생성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non-array</a:t>
            </a:r>
            <a:r>
              <a:rPr lang="ko-KR" altLang="en-US" dirty="0" smtClean="0"/>
              <a:t>로 처리해도 기본적으로 통일한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356992"/>
            <a:ext cx="3528392" cy="307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62" y="3447949"/>
            <a:ext cx="44862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6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구조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다큐먼트 조회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Tags </a:t>
            </a:r>
            <a:r>
              <a:rPr lang="ko-KR" altLang="en-US" dirty="0" smtClean="0"/>
              <a:t>필드가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이므로 그 안의 </a:t>
            </a:r>
            <a:r>
              <a:rPr lang="en-US" altLang="ko-KR" dirty="0" smtClean="0"/>
              <a:t>wow</a:t>
            </a:r>
            <a:r>
              <a:rPr lang="ko-KR" altLang="en-US" dirty="0" smtClean="0"/>
              <a:t>로 검색하여 조회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3244850" cy="425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2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좌표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9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좌</a:t>
            </a:r>
            <a:r>
              <a:rPr lang="ko-KR" altLang="en-US" dirty="0"/>
              <a:t>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geo_point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지도 상의 위치 정보 즉 점을 담아 표현하는 구조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66510"/>
              </p:ext>
            </p:extLst>
          </p:nvPr>
        </p:nvGraphicFramePr>
        <p:xfrm>
          <a:off x="683568" y="2420888"/>
          <a:ext cx="7848872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lat_lon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하위필드에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lat,lon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에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geohash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하위필드에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geohash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에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normalize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위도와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경도 값의 표준화 여부를 결정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normalize_lat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false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위도를 표준화하지 않음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normalize_lon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false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경도를 표준화하지 않음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validate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normalize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옵션이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세팅되면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유효하지 않는 위도와 경도에 대해 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alidate_lat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유효하지 않은 위도에 대해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alidate_lon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유효하지 않은 경도에 대해 오류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geohash_prefix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true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일 경우 입력된 좌표를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위치해시값으로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변환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geohash_precision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geohash_prefix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 경우 위치해시에 대한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정밀값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위치모</a:t>
            </a:r>
            <a:r>
              <a:rPr lang="ko-KR" altLang="en-US" dirty="0"/>
              <a:t>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geo_shape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지도 상의 위치 정보 즉 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다각형을 담아 표현하는 구조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91441"/>
              </p:ext>
            </p:extLst>
          </p:nvPr>
        </p:nvGraphicFramePr>
        <p:xfrm>
          <a:off x="755576" y="3068960"/>
          <a:ext cx="7848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52"/>
                <a:gridCol w="6122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precision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위치모형에 대한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정밀값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distance_error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다각형에 대한 허용할 오류의 한계치를 소수로 설정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9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다중 필드 옵션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다중필드</a:t>
            </a:r>
            <a:r>
              <a:rPr lang="en-US" altLang="ko-KR" dirty="0" smtClean="0"/>
              <a:t>(multi field)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기존 필드를 여러 형태로 </a:t>
            </a:r>
            <a:r>
              <a:rPr lang="ko-KR" altLang="en-US" dirty="0" err="1" smtClean="0"/>
              <a:t>색인할</a:t>
            </a:r>
            <a:r>
              <a:rPr lang="ko-KR" altLang="en-US" dirty="0" smtClean="0"/>
              <a:t> 수 있도록 </a:t>
            </a:r>
            <a:r>
              <a:rPr lang="en-US" altLang="ko-KR" dirty="0" smtClean="0"/>
              <a:t>field</a:t>
            </a:r>
            <a:r>
              <a:rPr lang="en-US" altLang="ko-KR" dirty="0"/>
              <a:t>s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옵션을 사용해서 정의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71287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en-US" altLang="ko-KR" sz="1400" dirty="0" err="1" smtClean="0"/>
              <a:t>properies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“ </a:t>
            </a:r>
            <a:r>
              <a:rPr lang="ko-KR" altLang="en-US" sz="1400" dirty="0" err="1" smtClean="0"/>
              <a:t>필드명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“ </a:t>
            </a:r>
            <a:r>
              <a:rPr lang="ko-KR" altLang="en-US" sz="1400" dirty="0" smtClean="0"/>
              <a:t>필드옵션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                 “ fields” : { </a:t>
            </a:r>
          </a:p>
          <a:p>
            <a:r>
              <a:rPr lang="en-US" altLang="ko-KR" sz="1400" dirty="0" smtClean="0"/>
              <a:t>                           “</a:t>
            </a:r>
            <a:r>
              <a:rPr lang="ko-KR" altLang="en-US" sz="1400" dirty="0" err="1" smtClean="0"/>
              <a:t>하위필드명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 smtClean="0"/>
              <a:t>                                  “</a:t>
            </a:r>
            <a:r>
              <a:rPr lang="ko-KR" altLang="en-US" sz="1400" dirty="0" smtClean="0"/>
              <a:t>하위필드옵션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 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token_count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다중필드 정의를 이용해서 실제 저장된 필드의 토큰에 대한 분할된 수를 저장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71287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en-US" altLang="ko-KR" sz="1400" dirty="0" err="1" smtClean="0"/>
              <a:t>properies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“ </a:t>
            </a:r>
            <a:r>
              <a:rPr lang="ko-KR" altLang="en-US" sz="1400" dirty="0" err="1" smtClean="0"/>
              <a:t>필드명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“ </a:t>
            </a:r>
            <a:r>
              <a:rPr lang="ko-KR" altLang="en-US" sz="1400" dirty="0" smtClean="0"/>
              <a:t>필드옵션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                 “ fields” : { </a:t>
            </a:r>
          </a:p>
          <a:p>
            <a:r>
              <a:rPr lang="en-US" altLang="ko-KR" sz="1400" dirty="0" smtClean="0"/>
              <a:t>                           “tokens” : { </a:t>
            </a:r>
          </a:p>
          <a:p>
            <a:r>
              <a:rPr lang="en-US" altLang="ko-KR" sz="1400" dirty="0" smtClean="0"/>
              <a:t>                                  “type” : “</a:t>
            </a:r>
            <a:r>
              <a:rPr lang="en-US" altLang="ko-KR" sz="1400" dirty="0" err="1" smtClean="0"/>
              <a:t>token_count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“store” : true,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“analyzer” : “standard”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             }</a:t>
            </a:r>
            <a:endParaRPr lang="en-US" altLang="ko-KR" sz="1400" dirty="0"/>
          </a:p>
          <a:p>
            <a:r>
              <a:rPr lang="en-US" altLang="ko-KR" sz="1400" dirty="0" smtClean="0"/>
              <a:t>            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5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처리 예시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28184" y="4673593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중첩필드에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를 지정하고 </a:t>
            </a:r>
            <a:r>
              <a:rPr lang="en-US" altLang="ko-KR" dirty="0" err="1" smtClean="0"/>
              <a:t>token_count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할당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82648"/>
            <a:ext cx="4829175" cy="409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1680" y="4662957"/>
            <a:ext cx="3024336" cy="92628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4" idx="1"/>
          </p:cNvCxnSpPr>
          <p:nvPr/>
        </p:nvCxnSpPr>
        <p:spPr>
          <a:xfrm>
            <a:off x="4716016" y="5126099"/>
            <a:ext cx="1512168" cy="1476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처리 예시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다큐먼트를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3312368" cy="362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5675"/>
            <a:ext cx="3877419" cy="368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처리 예시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token_count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개인 것을 </a:t>
            </a:r>
            <a:r>
              <a:rPr lang="ko-KR" altLang="en-US" dirty="0" err="1" smtClean="0"/>
              <a:t>검색ㅎ지만</a:t>
            </a:r>
            <a:r>
              <a:rPr lang="ko-KR" altLang="en-US" dirty="0" smtClean="0"/>
              <a:t> 검색결과에는 표시되지 않음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0137"/>
            <a:ext cx="3456384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1509"/>
            <a:ext cx="414337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6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index, type, document, field</a:t>
            </a:r>
            <a:r>
              <a:rPr lang="ko-KR" altLang="en-US" dirty="0" smtClean="0"/>
              <a:t>로 구성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89565" y="5067538"/>
            <a:ext cx="1346566" cy="984755"/>
            <a:chOff x="755576" y="4581128"/>
            <a:chExt cx="2520280" cy="1471166"/>
          </a:xfrm>
        </p:grpSpPr>
        <p:sp>
          <p:nvSpPr>
            <p:cNvPr id="10" name="직사각형 9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26" name="꺾인 연결선 25"/>
            <p:cNvCxnSpPr>
              <a:stCxn id="32" idx="2"/>
              <a:endCxn id="10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32" idx="2"/>
              <a:endCxn id="30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405291" y="4187417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426892" y="4187417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771800" y="31409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020272" y="31409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758649" y="5067538"/>
            <a:ext cx="1346566" cy="984755"/>
            <a:chOff x="755576" y="4581128"/>
            <a:chExt cx="2520280" cy="1471166"/>
          </a:xfrm>
        </p:grpSpPr>
        <p:sp>
          <p:nvSpPr>
            <p:cNvPr id="50" name="직사각형 49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54" name="꺾인 연결선 53"/>
            <p:cNvCxnSpPr>
              <a:stCxn id="53" idx="2"/>
              <a:endCxn id="50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53" idx="2"/>
              <a:endCxn id="51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419872" y="5067538"/>
            <a:ext cx="1346566" cy="984755"/>
            <a:chOff x="755576" y="4581128"/>
            <a:chExt cx="2520280" cy="1471166"/>
          </a:xfrm>
        </p:grpSpPr>
        <p:sp>
          <p:nvSpPr>
            <p:cNvPr id="57" name="직사각형 56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61" name="꺾인 연결선 60"/>
            <p:cNvCxnSpPr>
              <a:stCxn id="60" idx="2"/>
              <a:endCxn id="57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60" idx="2"/>
              <a:endCxn id="58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953626" y="5067538"/>
            <a:ext cx="1346566" cy="984755"/>
            <a:chOff x="755576" y="4581128"/>
            <a:chExt cx="2520280" cy="1471166"/>
          </a:xfrm>
        </p:grpSpPr>
        <p:sp>
          <p:nvSpPr>
            <p:cNvPr id="64" name="직사각형 63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68" name="꺾인 연결선 67"/>
            <p:cNvCxnSpPr>
              <a:stCxn id="67" idx="2"/>
              <a:endCxn id="64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67" idx="2"/>
              <a:endCxn id="65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6788510" y="5067538"/>
            <a:ext cx="1346566" cy="984755"/>
            <a:chOff x="755576" y="4581128"/>
            <a:chExt cx="2520280" cy="1471166"/>
          </a:xfrm>
        </p:grpSpPr>
        <p:sp>
          <p:nvSpPr>
            <p:cNvPr id="71" name="직사각형 70"/>
            <p:cNvSpPr/>
            <p:nvPr/>
          </p:nvSpPr>
          <p:spPr>
            <a:xfrm>
              <a:off x="755576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11760" y="5517232"/>
              <a:ext cx="864096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Field</a:t>
              </a:r>
              <a:endParaRPr lang="ko-KR" altLang="en-US" sz="5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63687" y="5600097"/>
              <a:ext cx="504056" cy="25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…</a:t>
              </a:r>
              <a:endParaRPr lang="ko-KR" altLang="en-US" sz="5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93006" y="4581128"/>
              <a:ext cx="1086288" cy="535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Document</a:t>
              </a:r>
              <a:endParaRPr lang="ko-KR" altLang="en-US" sz="500" dirty="0"/>
            </a:p>
          </p:txBody>
        </p:sp>
        <p:cxnSp>
          <p:nvCxnSpPr>
            <p:cNvPr id="75" name="꺾인 연결선 74"/>
            <p:cNvCxnSpPr>
              <a:stCxn id="74" idx="2"/>
              <a:endCxn id="71" idx="0"/>
            </p:cNvCxnSpPr>
            <p:nvPr/>
          </p:nvCxnSpPr>
          <p:spPr>
            <a:xfrm rot="5400000">
              <a:off x="1411369" y="4892448"/>
              <a:ext cx="401041" cy="8485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74" idx="2"/>
              <a:endCxn id="72" idx="0"/>
            </p:cNvCxnSpPr>
            <p:nvPr/>
          </p:nvCxnSpPr>
          <p:spPr>
            <a:xfrm rot="16200000" flipH="1">
              <a:off x="2239459" y="4912881"/>
              <a:ext cx="401041" cy="8076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/>
          <p:cNvSpPr/>
          <p:nvPr/>
        </p:nvSpPr>
        <p:spPr>
          <a:xfrm>
            <a:off x="7020272" y="4123793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40" idx="2"/>
            <a:endCxn id="4" idx="0"/>
          </p:cNvCxnSpPr>
          <p:nvPr/>
        </p:nvCxnSpPr>
        <p:spPr>
          <a:xfrm rot="5400000">
            <a:off x="2213394" y="3196962"/>
            <a:ext cx="614401" cy="13665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0" idx="2"/>
            <a:endCxn id="39" idx="0"/>
          </p:cNvCxnSpPr>
          <p:nvPr/>
        </p:nvCxnSpPr>
        <p:spPr>
          <a:xfrm rot="16200000" flipH="1">
            <a:off x="3724194" y="3052670"/>
            <a:ext cx="614401" cy="1655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" idx="2"/>
            <a:endCxn id="32" idx="0"/>
          </p:cNvCxnSpPr>
          <p:nvPr/>
        </p:nvCxnSpPr>
        <p:spPr>
          <a:xfrm rot="5400000">
            <a:off x="1181517" y="4411715"/>
            <a:ext cx="448073" cy="8635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" idx="2"/>
            <a:endCxn id="53" idx="0"/>
          </p:cNvCxnSpPr>
          <p:nvPr/>
        </p:nvCxnSpPr>
        <p:spPr>
          <a:xfrm rot="16200000" flipH="1">
            <a:off x="1916058" y="4540745"/>
            <a:ext cx="448073" cy="6055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39" idx="2"/>
            <a:endCxn id="60" idx="0"/>
          </p:cNvCxnSpPr>
          <p:nvPr/>
        </p:nvCxnSpPr>
        <p:spPr>
          <a:xfrm rot="5400000">
            <a:off x="4257471" y="4466068"/>
            <a:ext cx="448073" cy="7548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9" idx="2"/>
            <a:endCxn id="67" idx="0"/>
          </p:cNvCxnSpPr>
          <p:nvPr/>
        </p:nvCxnSpPr>
        <p:spPr>
          <a:xfrm rot="16200000" flipH="1">
            <a:off x="5024347" y="4454057"/>
            <a:ext cx="448073" cy="778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41" idx="2"/>
            <a:endCxn id="77" idx="0"/>
          </p:cNvCxnSpPr>
          <p:nvPr/>
        </p:nvCxnSpPr>
        <p:spPr>
          <a:xfrm>
            <a:off x="7452320" y="3573016"/>
            <a:ext cx="0" cy="55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2"/>
            <a:endCxn id="74" idx="0"/>
          </p:cNvCxnSpPr>
          <p:nvPr/>
        </p:nvCxnSpPr>
        <p:spPr>
          <a:xfrm>
            <a:off x="7452320" y="4555841"/>
            <a:ext cx="20391" cy="511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필드 복사 옵</a:t>
            </a:r>
            <a:r>
              <a:rPr lang="ko-KR" altLang="en-US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4555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필드복사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copy_to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특정 필드의 값을 다른 필드로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복사될 필드는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store </a:t>
            </a:r>
            <a:r>
              <a:rPr lang="ko-KR" altLang="en-US" dirty="0" smtClean="0"/>
              <a:t>옵션이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여야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“</a:t>
            </a:r>
            <a:r>
              <a:rPr lang="en-US" altLang="ko-KR" sz="1400" dirty="0" err="1" smtClean="0"/>
              <a:t>properies</a:t>
            </a:r>
            <a:r>
              <a:rPr lang="en-US" altLang="ko-KR" sz="1400" dirty="0" smtClean="0"/>
              <a:t>” :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“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 :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{“type”: “string”, “</a:t>
            </a:r>
            <a:r>
              <a:rPr lang="en-US" altLang="ko-KR" sz="1400" dirty="0" err="1" smtClean="0"/>
              <a:t>copy_to</a:t>
            </a:r>
            <a:r>
              <a:rPr lang="en-US" altLang="ko-KR" sz="1400" dirty="0" smtClean="0"/>
              <a:t>” : “</a:t>
            </a:r>
            <a:r>
              <a:rPr lang="en-US" altLang="ko-KR" sz="1400" dirty="0" err="1" smtClean="0"/>
              <a:t>pk_data</a:t>
            </a:r>
            <a:r>
              <a:rPr lang="en-US" altLang="ko-KR" sz="1400" dirty="0" smtClean="0"/>
              <a:t>”}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en-US" altLang="ko-KR" sz="1400" dirty="0"/>
              <a:t>“ </a:t>
            </a:r>
            <a:r>
              <a:rPr lang="ko-KR" altLang="en-US" sz="1400" dirty="0" err="1" smtClean="0"/>
              <a:t>필드명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“ : </a:t>
            </a:r>
          </a:p>
          <a:p>
            <a:r>
              <a:rPr lang="en-US" altLang="ko-KR" sz="1400" dirty="0"/>
              <a:t>                     {“type”: “string”, “</a:t>
            </a:r>
            <a:r>
              <a:rPr lang="en-US" altLang="ko-KR" sz="1400" dirty="0" err="1"/>
              <a:t>copy_to</a:t>
            </a:r>
            <a:r>
              <a:rPr lang="en-US" altLang="ko-KR" sz="1400" dirty="0"/>
              <a:t>” : “</a:t>
            </a:r>
            <a:r>
              <a:rPr lang="en-US" altLang="ko-KR" sz="1400" dirty="0" err="1"/>
              <a:t>pk_data</a:t>
            </a:r>
            <a:r>
              <a:rPr lang="en-US" altLang="ko-KR" sz="1400" dirty="0" smtClean="0"/>
              <a:t>”}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“</a:t>
            </a:r>
            <a:r>
              <a:rPr lang="en-US" altLang="ko-KR" sz="1400" dirty="0" err="1" smtClean="0"/>
              <a:t>pk_data</a:t>
            </a:r>
            <a:r>
              <a:rPr lang="en-US" altLang="ko-KR" sz="1400" dirty="0" smtClean="0"/>
              <a:t>” 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{“type” : “string”, “store’ : true}</a:t>
            </a:r>
            <a:endParaRPr lang="en-US" altLang="ko-KR" sz="1400" dirty="0"/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407707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필드명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pk_data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필드에 복사되어 저장됨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63888" y="4293096"/>
            <a:ext cx="2088232" cy="4616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69365" y="4769569"/>
            <a:ext cx="2088232" cy="4616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4" idx="1"/>
          </p:cNvCxnSpPr>
          <p:nvPr/>
        </p:nvCxnSpPr>
        <p:spPr>
          <a:xfrm>
            <a:off x="5652120" y="4523929"/>
            <a:ext cx="1008112" cy="14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3"/>
            <a:endCxn id="4" idx="1"/>
          </p:cNvCxnSpPr>
          <p:nvPr/>
        </p:nvCxnSpPr>
        <p:spPr>
          <a:xfrm flipV="1">
            <a:off x="5657597" y="4538737"/>
            <a:ext cx="1002635" cy="4616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 smtClean="0"/>
              <a:t>데이터 생성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ko-KR" altLang="en-US" sz="8000" dirty="0" smtClean="0"/>
              <a:t>및 갱신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8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인덱스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2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dahl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지정해서 생성 후 조회하면 </a:t>
            </a:r>
            <a:r>
              <a:rPr lang="en-US" altLang="ko-KR" dirty="0" err="1" smtClean="0"/>
              <a:t>dahl</a:t>
            </a:r>
            <a:r>
              <a:rPr lang="ko-KR" altLang="en-US" dirty="0" smtClean="0"/>
              <a:t>에 대한 세부 정보가 나옴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835696" y="2868555"/>
            <a:ext cx="6048672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XPUT localhost:9200/</a:t>
            </a:r>
            <a:r>
              <a:rPr lang="en-US" altLang="ko-KR" sz="1000" dirty="0" err="1" smtClean="0"/>
              <a:t>dahl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XGET localhost:9200/</a:t>
            </a:r>
            <a:r>
              <a:rPr lang="en-US" altLang="ko-KR" sz="1000" dirty="0" err="1" smtClean="0"/>
              <a:t>dahl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{ 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": {    "aliases": {},    "mappings": {},    "settings": {      "index": {        "</a:t>
            </a:r>
            <a:r>
              <a:rPr lang="en-US" altLang="ko-KR" sz="1000" dirty="0" err="1"/>
              <a:t>creation_date</a:t>
            </a:r>
            <a:r>
              <a:rPr lang="en-US" altLang="ko-KR" sz="1000" dirty="0"/>
              <a:t>": "1464920538785",        "</a:t>
            </a:r>
            <a:r>
              <a:rPr lang="en-US" altLang="ko-KR" sz="1000" dirty="0" err="1"/>
              <a:t>number_of_shards</a:t>
            </a:r>
            <a:r>
              <a:rPr lang="en-US" altLang="ko-KR" sz="1000" dirty="0"/>
              <a:t>": "5",        "</a:t>
            </a:r>
            <a:r>
              <a:rPr lang="en-US" altLang="ko-KR" sz="1000" dirty="0" err="1"/>
              <a:t>number_of_replicas</a:t>
            </a:r>
            <a:r>
              <a:rPr lang="en-US" altLang="ko-KR" sz="1000" dirty="0"/>
              <a:t>": "1",        "</a:t>
            </a:r>
            <a:r>
              <a:rPr lang="en-US" altLang="ko-KR" sz="1000" dirty="0" err="1"/>
              <a:t>uuid</a:t>
            </a:r>
            <a:r>
              <a:rPr lang="en-US" altLang="ko-KR" sz="1000" dirty="0"/>
              <a:t>": "46BdJFAFQxCcD0Kii0ldWw",        "version": {          "created": "2030399"        }      }    },    "warmers": {}  }}</a:t>
            </a:r>
          </a:p>
        </p:txBody>
      </p:sp>
    </p:spTree>
    <p:extLst>
      <p:ext uri="{BB962C8B-B14F-4D97-AF65-F5344CB8AC3E}">
        <p14:creationId xmlns:p14="http://schemas.microsoft.com/office/powerpoint/2010/main" val="19953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타입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4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 </a:t>
            </a:r>
            <a:r>
              <a:rPr lang="ko-KR" altLang="en-US" dirty="0" smtClean="0"/>
              <a:t>을 정의하고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생성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835696" y="2636912"/>
            <a:ext cx="6048672" cy="38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</a:t>
            </a:r>
            <a:r>
              <a:rPr lang="en-US" altLang="ko-KR" sz="1000" dirty="0"/>
              <a:t>XPUT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/_</a:t>
            </a:r>
            <a:r>
              <a:rPr lang="en-US" altLang="ko-KR" sz="1000" dirty="0" smtClean="0"/>
              <a:t>mapping/moon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"properties": {</a:t>
            </a:r>
          </a:p>
          <a:p>
            <a:r>
              <a:rPr lang="en-US" altLang="ko-KR" sz="1000" dirty="0"/>
              <a:t>    "name": {</a:t>
            </a:r>
          </a:p>
          <a:p>
            <a:r>
              <a:rPr lang="en-US" altLang="ko-KR" sz="1000" dirty="0"/>
              <a:t>      "type": "string"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 smtClean="0"/>
              <a:t>}’</a:t>
            </a:r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XGET 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</a:t>
            </a:r>
          </a:p>
          <a:p>
            <a:endParaRPr lang="en-US" altLang="ko-KR" sz="1000" dirty="0"/>
          </a:p>
          <a:p>
            <a:r>
              <a:rPr lang="en-US" altLang="ko-KR" sz="1000" dirty="0"/>
              <a:t>{ 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": {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"</a:t>
            </a:r>
            <a:r>
              <a:rPr lang="en-US" altLang="ko-KR" sz="1000" dirty="0"/>
              <a:t>mappings": {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"</a:t>
            </a:r>
            <a:r>
              <a:rPr lang="en-US" altLang="ko-KR" sz="1000" dirty="0"/>
              <a:t>moon": {  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"</a:t>
            </a:r>
            <a:r>
              <a:rPr lang="en-US" altLang="ko-KR" sz="1000" dirty="0"/>
              <a:t>properties": {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</a:t>
            </a:r>
            <a:r>
              <a:rPr lang="en-US" altLang="ko-KR" sz="1000" dirty="0"/>
              <a:t>"name": {      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"</a:t>
            </a:r>
            <a:r>
              <a:rPr lang="en-US" altLang="ko-KR" sz="1000" dirty="0"/>
              <a:t>type": "string"  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</a:t>
            </a:r>
            <a:r>
              <a:rPr lang="en-US" altLang="ko-KR" sz="1000" dirty="0"/>
              <a:t>}  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</a:t>
            </a:r>
            <a:r>
              <a:rPr lang="en-US" altLang="ko-KR" sz="1000" dirty="0"/>
              <a:t>} 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</a:t>
            </a:r>
            <a:r>
              <a:rPr lang="en-US" altLang="ko-KR" sz="1000" dirty="0"/>
              <a:t>} 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}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941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추가 타입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6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에 추가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생성시 오류가 발생하면 </a:t>
            </a:r>
            <a:r>
              <a:rPr lang="en-US" altLang="ko-KR" dirty="0" smtClean="0"/>
              <a:t>post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처리 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848677"/>
            <a:ext cx="5904656" cy="379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52" y="342900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my_index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내에 </a:t>
            </a:r>
            <a:r>
              <a:rPr lang="en-US" altLang="ko-KR" sz="1400" dirty="0" err="1" smtClean="0"/>
              <a:t>my_type</a:t>
            </a:r>
            <a:r>
              <a:rPr lang="ko-KR" altLang="en-US" sz="1400" dirty="0" smtClean="0"/>
              <a:t>이 존재하여 </a:t>
            </a:r>
            <a:r>
              <a:rPr lang="en-US" altLang="ko-KR" sz="1400" dirty="0" smtClean="0"/>
              <a:t>put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your_type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추가시</a:t>
            </a:r>
            <a:r>
              <a:rPr lang="ko-KR" altLang="en-US" sz="1400" dirty="0" smtClean="0"/>
              <a:t> 오류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780928"/>
            <a:ext cx="3240360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3"/>
          </p:cNvCxnSpPr>
          <p:nvPr/>
        </p:nvCxnSpPr>
        <p:spPr>
          <a:xfrm flipH="1" flipV="1">
            <a:off x="3779912" y="3032956"/>
            <a:ext cx="2160240" cy="7653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Document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7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RDB</a:t>
            </a:r>
            <a:r>
              <a:rPr lang="ko-KR" altLang="en-US" dirty="0" smtClean="0"/>
              <a:t>와 비교한 데이터 구조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4787"/>
              </p:ext>
            </p:extLst>
          </p:nvPr>
        </p:nvGraphicFramePr>
        <p:xfrm>
          <a:off x="755576" y="2780928"/>
          <a:ext cx="7487618" cy="2560320"/>
        </p:xfrm>
        <a:graphic>
          <a:graphicData uri="http://schemas.openxmlformats.org/drawingml/2006/table">
            <a:tbl>
              <a:tblPr/>
              <a:tblGrid>
                <a:gridCol w="3743809"/>
                <a:gridCol w="3743809"/>
              </a:tblGrid>
              <a:tr h="281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RDB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Elasticsearch</a:t>
                      </a:r>
                      <a:endParaRPr lang="en-US" b="1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DATABASE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INDEX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TABLE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ROW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DOCUMENT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COLUMN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FIELD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SCHEMA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MAPPING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Mapping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맞도록 데이터를 정의하고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정의하고 다큐먼트를 생성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068960"/>
            <a:ext cx="604867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</a:t>
            </a:r>
            <a:r>
              <a:rPr lang="en-US" altLang="ko-KR" sz="1000" dirty="0"/>
              <a:t>XPUT </a:t>
            </a:r>
            <a:r>
              <a:rPr lang="en-US" altLang="ko-KR" sz="1000" dirty="0" smtClean="0"/>
              <a:t>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/moon/1 -d ‘</a:t>
            </a:r>
          </a:p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 smtClean="0"/>
              <a:t>}’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{  "_index":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",  "_type": "moon",  "_id": "1",  "_version": 1,  "_shards": {    "total": 2,    "successful": 1,    "failed": 0  },  "created": true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0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op_type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PUT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신규 생성할 경우 </a:t>
            </a:r>
            <a:r>
              <a:rPr lang="en-US" altLang="ko-KR" dirty="0" err="1" smtClean="0"/>
              <a:t>op_type</a:t>
            </a:r>
            <a:r>
              <a:rPr lang="ko-KR" altLang="en-US" dirty="0" smtClean="0"/>
              <a:t>을 이용해서 신규가 아닐 경우 에러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2924944"/>
            <a:ext cx="604867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</a:t>
            </a:r>
            <a:r>
              <a:rPr lang="en-US" altLang="ko-KR" sz="1000" dirty="0"/>
              <a:t>XPUT </a:t>
            </a:r>
            <a:r>
              <a:rPr lang="en-US" altLang="ko-KR" sz="1000" dirty="0" smtClean="0"/>
              <a:t>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/moon/3?op_type=create  -d ‘</a:t>
            </a:r>
          </a:p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"name": "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 moon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 smtClean="0"/>
              <a:t>}’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{"_index":"dahl","_type":"moon","_id":"3","_version":1,"_shards":{"total":2,"successful":1,"failed":0},"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기존에 존재할 경우 신규가 안되고 에러 처리</a:t>
            </a:r>
            <a:endParaRPr lang="en-US" altLang="ko-KR" sz="1000" dirty="0" smtClean="0"/>
          </a:p>
          <a:p>
            <a:r>
              <a:rPr lang="en-US" altLang="ko-KR" sz="1000" dirty="0"/>
              <a:t> curl XPUT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/moon/3?op_type=create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"name":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 moon"</a:t>
            </a:r>
          </a:p>
          <a:p>
            <a:r>
              <a:rPr lang="en-US" altLang="ko-KR" sz="1000" dirty="0"/>
              <a:t>}’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{"error":{"</a:t>
            </a:r>
            <a:r>
              <a:rPr lang="en-US" altLang="ko-KR" sz="1000" dirty="0" err="1"/>
              <a:t>root_cause</a:t>
            </a:r>
            <a:r>
              <a:rPr lang="en-US" altLang="ko-KR" sz="1000" dirty="0"/>
              <a:t>":[{"</a:t>
            </a:r>
            <a:r>
              <a:rPr lang="en-US" altLang="ko-KR" sz="1000" dirty="0" err="1"/>
              <a:t>type":"document_already_exists_exception","reason</a:t>
            </a:r>
            <a:r>
              <a:rPr lang="en-US" altLang="ko-KR" sz="1000" dirty="0"/>
              <a:t>":"[moon][3]: document already exists","shard":"4","index":"dahl"}],"</a:t>
            </a:r>
            <a:r>
              <a:rPr lang="en-US" altLang="ko-KR" sz="1000" dirty="0" err="1"/>
              <a:t>type":"document_already_exists_exception","reason</a:t>
            </a:r>
            <a:r>
              <a:rPr lang="en-US" altLang="ko-KR" sz="1000" dirty="0"/>
              <a:t>":"[moon][3]: document already exists","shard":"4","index":"dahl"},"status":409}</a:t>
            </a:r>
          </a:p>
        </p:txBody>
      </p:sp>
    </p:spTree>
    <p:extLst>
      <p:ext uri="{BB962C8B-B14F-4D97-AF65-F5344CB8AC3E}">
        <p14:creationId xmlns:p14="http://schemas.microsoft.com/office/powerpoint/2010/main" val="14711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_create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PUT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신규 생성할 경우 </a:t>
            </a:r>
            <a:r>
              <a:rPr lang="en-US" altLang="ko-KR" dirty="0" smtClean="0"/>
              <a:t>_create</a:t>
            </a:r>
            <a:r>
              <a:rPr lang="ko-KR" altLang="en-US" dirty="0" smtClean="0"/>
              <a:t>를 이용해서 신규가 아닐 경우 에러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2924944"/>
            <a:ext cx="604867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curl </a:t>
            </a:r>
            <a:r>
              <a:rPr lang="en-US" altLang="ko-KR" sz="1000" dirty="0"/>
              <a:t>XPUT </a:t>
            </a:r>
            <a:r>
              <a:rPr lang="en-US" altLang="ko-KR" sz="1000" dirty="0" smtClean="0"/>
              <a:t>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/moon/4/_create  -d ‘</a:t>
            </a:r>
          </a:p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"name": "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yong</a:t>
            </a:r>
            <a:r>
              <a:rPr lang="en-US" altLang="ko-KR" sz="1000" dirty="0" smtClean="0"/>
              <a:t> moon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 smtClean="0"/>
              <a:t>}’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{"_index":"dahl","_type":"moon","_id":"4","_version":1,"_shards":{"total":2,"successful":1,"failed":0},"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기존에 존재할 경우 신규가 안되고 에러 처리</a:t>
            </a:r>
            <a:endParaRPr lang="en-US" altLang="ko-KR" sz="1000" dirty="0" smtClean="0"/>
          </a:p>
          <a:p>
            <a:r>
              <a:rPr lang="en-US" altLang="ko-KR" sz="1000" dirty="0"/>
              <a:t>  curl XPUT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/moon/4/_create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"name":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  </a:t>
            </a:r>
            <a:r>
              <a:rPr lang="en-US" altLang="ko-KR" sz="1000" dirty="0" err="1"/>
              <a:t>yong</a:t>
            </a:r>
            <a:r>
              <a:rPr lang="en-US" altLang="ko-KR" sz="1000" dirty="0"/>
              <a:t> moon"</a:t>
            </a:r>
          </a:p>
          <a:p>
            <a:r>
              <a:rPr lang="en-US" altLang="ko-KR" sz="1000" dirty="0"/>
              <a:t>}’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{"error":{"</a:t>
            </a:r>
            <a:r>
              <a:rPr lang="en-US" altLang="ko-KR" sz="1000" dirty="0" err="1"/>
              <a:t>root_cause</a:t>
            </a:r>
            <a:r>
              <a:rPr lang="en-US" altLang="ko-KR" sz="1000" dirty="0"/>
              <a:t>":[{"</a:t>
            </a:r>
            <a:r>
              <a:rPr lang="en-US" altLang="ko-KR" sz="1000" dirty="0" err="1"/>
              <a:t>type":"document_already_exists_exception","reason</a:t>
            </a:r>
            <a:r>
              <a:rPr lang="en-US" altLang="ko-KR" sz="1000" dirty="0"/>
              <a:t>":"[moon][4]: document already exists","shard":"2","index":"dahl"}],"</a:t>
            </a:r>
            <a:r>
              <a:rPr lang="en-US" altLang="ko-KR" sz="1000" dirty="0" err="1"/>
              <a:t>type":"document_already_exists_exception","reason</a:t>
            </a:r>
            <a:r>
              <a:rPr lang="en-US" altLang="ko-KR" sz="1000" dirty="0"/>
              <a:t>":"[moon][4]: document already exists","shard":"2","index":"dahl"},"status":409}</a:t>
            </a:r>
          </a:p>
        </p:txBody>
      </p:sp>
    </p:spTree>
    <p:extLst>
      <p:ext uri="{BB962C8B-B14F-4D97-AF65-F5344CB8AC3E}">
        <p14:creationId xmlns:p14="http://schemas.microsoft.com/office/powerpoint/2010/main" val="16757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Id </a:t>
            </a:r>
            <a:r>
              <a:rPr lang="ko-KR" altLang="en-US" dirty="0" err="1" smtClean="0"/>
              <a:t>지정없이</a:t>
            </a:r>
            <a:r>
              <a:rPr lang="ko-KR" altLang="en-US" dirty="0" smtClean="0"/>
              <a:t> 다큐먼트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err="1" smtClean="0"/>
              <a:t>지정없이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다큐먼드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_id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임의이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값이 생성되어 갱신됨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XPOST  </a:t>
            </a:r>
            <a:r>
              <a:rPr lang="en-US" altLang="ko-KR" sz="1000" dirty="0"/>
              <a:t>localhost:9200//website/blog</a:t>
            </a:r>
            <a:r>
              <a:rPr lang="en-US" altLang="ko-KR" sz="1000" dirty="0" smtClean="0"/>
              <a:t>/ -d 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 smtClean="0"/>
              <a:t>   "</a:t>
            </a:r>
            <a:r>
              <a:rPr lang="en-US" altLang="ko-KR" sz="1000" dirty="0"/>
              <a:t>title": "My second blog entry",</a:t>
            </a:r>
          </a:p>
          <a:p>
            <a:r>
              <a:rPr lang="en-US" altLang="ko-KR" sz="1000" dirty="0" smtClean="0"/>
              <a:t>   "</a:t>
            </a:r>
            <a:r>
              <a:rPr lang="en-US" altLang="ko-KR" sz="1000" dirty="0"/>
              <a:t>text": "Still trying this out...",</a:t>
            </a:r>
          </a:p>
          <a:p>
            <a:r>
              <a:rPr lang="en-US" altLang="ko-KR" sz="1000" dirty="0" smtClean="0"/>
              <a:t>   "</a:t>
            </a:r>
            <a:r>
              <a:rPr lang="en-US" altLang="ko-KR" sz="1000" dirty="0"/>
              <a:t>date": "2014/01/01"</a:t>
            </a:r>
          </a:p>
          <a:p>
            <a:r>
              <a:rPr lang="en-US" altLang="ko-KR" sz="1000" dirty="0" smtClean="0"/>
              <a:t>}’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{  "_index": "website",  "_type": "blog",  "_id": "AVUjaeueQIy_M2v0EEWe",  "_version": 1,  "_shards": {    "total": 2,    "successful": 1,    "failed": 0  },  "created": true}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261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4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생성 결과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인덱스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 그리고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document</a:t>
            </a:r>
            <a:r>
              <a:rPr lang="ko-KR" altLang="en-US" dirty="0"/>
              <a:t> </a:t>
            </a:r>
            <a:r>
              <a:rPr lang="ko-KR" altLang="en-US" dirty="0" smtClean="0"/>
              <a:t>생성 결과를 조회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XGET </a:t>
            </a:r>
            <a:r>
              <a:rPr lang="en-US" altLang="ko-KR" sz="1000" dirty="0"/>
              <a:t>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  "_index":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",  "_type": "moon",  "_id": "1",  "_version": 1,  "found": true,  "_source": {  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  }}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423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만 조회</a:t>
            </a:r>
            <a:r>
              <a:rPr lang="en-US" altLang="ko-KR" dirty="0" smtClean="0"/>
              <a:t>(_source)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다큐먼트 내용만 조회가 필요한 경우 </a:t>
            </a:r>
            <a:r>
              <a:rPr lang="en-US" altLang="ko-KR" dirty="0" smtClean="0"/>
              <a:t>_source </a:t>
            </a:r>
            <a:r>
              <a:rPr lang="ko-KR" altLang="en-US" dirty="0" smtClean="0"/>
              <a:t>필드에서 데이터만 추출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XGET </a:t>
            </a:r>
            <a:r>
              <a:rPr lang="en-US" altLang="ko-KR" sz="1000" dirty="0"/>
              <a:t>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  "_index":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",  "_type": "moon",  "_id": "1",  "_version": 1,  "found": true,  "_source": {  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  </a:t>
            </a:r>
            <a:r>
              <a:rPr lang="en-US" altLang="ko-KR" sz="1000" dirty="0" smtClean="0"/>
              <a:t>}}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curl XGET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</a:t>
            </a:r>
            <a:r>
              <a:rPr lang="en-US" altLang="ko-KR" sz="1000" dirty="0" smtClean="0"/>
              <a:t>/_source</a:t>
            </a:r>
          </a:p>
          <a:p>
            <a:endParaRPr lang="en-US" altLang="ko-KR" sz="1000" dirty="0"/>
          </a:p>
          <a:p>
            <a:r>
              <a:rPr lang="en-US" altLang="ko-KR" sz="1000" dirty="0"/>
              <a:t>{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168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필드만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다큐먼트 </a:t>
            </a:r>
            <a:r>
              <a:rPr lang="ko-KR" altLang="en-US" dirty="0" err="1" smtClean="0"/>
              <a:t>내용중에</a:t>
            </a:r>
            <a:r>
              <a:rPr lang="ko-KR" altLang="en-US" dirty="0" smtClean="0"/>
              <a:t> 특정 필드만 조회가 필요한 경우 </a:t>
            </a:r>
            <a:r>
              <a:rPr lang="en-US" altLang="ko-KR" dirty="0" smtClean="0"/>
              <a:t>?_source=</a:t>
            </a:r>
            <a:r>
              <a:rPr lang="ko-KR" altLang="en-US" dirty="0" err="1" smtClean="0"/>
              <a:t>필드명으로</a:t>
            </a:r>
            <a:r>
              <a:rPr lang="ko-KR" altLang="en-US" dirty="0" smtClean="0"/>
              <a:t> 데이터만 추출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XGET </a:t>
            </a:r>
            <a:r>
              <a:rPr lang="en-US" altLang="ko-KR" sz="1000" dirty="0"/>
              <a:t>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  "_index":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",  "_type": "moon",  "_id": "1",  "_version": 1,  "found": true,  "_source": {    "name": 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  </a:t>
            </a:r>
            <a:r>
              <a:rPr lang="en-US" altLang="ko-KR" sz="1000" dirty="0" smtClean="0"/>
              <a:t>}}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curl XGET localhost:9200/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/moon/1 ?</a:t>
            </a:r>
            <a:r>
              <a:rPr lang="en-US" altLang="ko-KR" sz="1000" dirty="0" smtClean="0"/>
              <a:t>_source= name</a:t>
            </a:r>
          </a:p>
          <a:p>
            <a:endParaRPr lang="en-US" altLang="ko-KR" sz="1000" dirty="0"/>
          </a:p>
          <a:p>
            <a:r>
              <a:rPr lang="en-US" altLang="ko-KR" sz="1000" dirty="0"/>
              <a:t>{"_index":"dahl","_type":"moon","_id":"1","_version":1,"found":true,"_source":{"name":"</a:t>
            </a:r>
            <a:r>
              <a:rPr lang="en-US" altLang="ko-KR" sz="1000" dirty="0" err="1"/>
              <a:t>dahlmoon</a:t>
            </a:r>
            <a:r>
              <a:rPr lang="en-US" altLang="ko-KR" sz="1000" dirty="0"/>
              <a:t>"}}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215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다큐먼트 존재여부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7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구조에 대해 </a:t>
            </a:r>
            <a:r>
              <a:rPr lang="en-US" altLang="ko-KR" dirty="0" err="1" smtClean="0"/>
              <a:t>elasticsearch</a:t>
            </a:r>
            <a:r>
              <a:rPr lang="en-US" altLang="ko-KR" dirty="0" smtClean="0"/>
              <a:t>-head</a:t>
            </a:r>
            <a:r>
              <a:rPr lang="ko-KR" altLang="en-US" dirty="0" smtClean="0"/>
              <a:t>도구로 조회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48072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다큐먼드</a:t>
            </a:r>
            <a:r>
              <a:rPr lang="ko-KR" altLang="en-US" dirty="0" smtClean="0"/>
              <a:t> 존재 여부 조회 </a:t>
            </a:r>
            <a:r>
              <a:rPr lang="en-US" altLang="ko-KR" dirty="0" smtClean="0"/>
              <a:t>-1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존재하지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조회할 경우 </a:t>
            </a:r>
            <a:r>
              <a:rPr lang="en-US" altLang="ko-KR" dirty="0" smtClean="0"/>
              <a:t>404 not found </a:t>
            </a:r>
            <a:r>
              <a:rPr lang="ko-KR" altLang="en-US" dirty="0" smtClean="0"/>
              <a:t>에러 발생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2780928"/>
            <a:ext cx="6048672" cy="31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b="1" dirty="0"/>
              <a:t>#Head </a:t>
            </a:r>
            <a:r>
              <a:rPr lang="ko-KR" altLang="en-US" sz="1000" b="1" dirty="0" err="1"/>
              <a:t>메소드로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124</a:t>
            </a:r>
            <a:r>
              <a:rPr lang="ko-KR" altLang="en-US" sz="1000" b="1" dirty="0"/>
              <a:t>번 </a:t>
            </a:r>
            <a:r>
              <a:rPr lang="en-US" altLang="ko-KR" sz="1000" b="1" dirty="0"/>
              <a:t>id</a:t>
            </a:r>
            <a:r>
              <a:rPr lang="ko-KR" altLang="en-US" sz="1000" b="1" dirty="0"/>
              <a:t>가 존재하는지 점검</a:t>
            </a:r>
            <a:endParaRPr lang="ko-KR" altLang="en-US" sz="1000" dirty="0"/>
          </a:p>
          <a:p>
            <a:r>
              <a:rPr lang="en-US" altLang="ko-KR" sz="1000" dirty="0"/>
              <a:t>C:\search&gt;curl -XHEAD </a:t>
            </a:r>
            <a:r>
              <a:rPr lang="en-US" altLang="ko-KR" sz="1000" dirty="0" smtClean="0"/>
              <a:t>localhost:9200/books/book/124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Warning: Setting custom HTTP method to HEAD with -X/--request may not work the</a:t>
            </a:r>
            <a:br>
              <a:rPr lang="en-US" altLang="ko-KR" sz="1000" dirty="0"/>
            </a:br>
            <a:r>
              <a:rPr lang="en-US" altLang="ko-KR" sz="1000" dirty="0"/>
              <a:t>Warning: way you want. Consider using -I/--head instead</a:t>
            </a:r>
            <a:r>
              <a:rPr lang="en-US" altLang="ko-KR" sz="1000" dirty="0" smtClean="0"/>
              <a:t>.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/>
              <a:t>#-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를 주고 점검</a:t>
            </a:r>
            <a:endParaRPr lang="ko-KR" altLang="en-US" sz="1000" dirty="0"/>
          </a:p>
          <a:p>
            <a:r>
              <a:rPr lang="en-US" altLang="ko-KR" sz="1000" dirty="0"/>
              <a:t>C:\search&gt;curl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-XHEAD localhost:9200/books/book/124</a:t>
            </a:r>
            <a:br>
              <a:rPr lang="en-US" altLang="ko-KR" sz="1000" dirty="0"/>
            </a:br>
            <a:r>
              <a:rPr lang="en-US" altLang="ko-KR" sz="1000" dirty="0"/>
              <a:t>Warning: Setting custom HTTP method to HEAD with -X/--request may not work the</a:t>
            </a:r>
            <a:br>
              <a:rPr lang="en-US" altLang="ko-KR" sz="1000" dirty="0"/>
            </a:br>
            <a:r>
              <a:rPr lang="en-US" altLang="ko-KR" sz="1000" dirty="0"/>
              <a:t>Warning: way you want. Consider using -I/--head instead.</a:t>
            </a:r>
            <a:br>
              <a:rPr lang="en-US" altLang="ko-KR" sz="1000" dirty="0"/>
            </a:br>
            <a:r>
              <a:rPr lang="en-US" altLang="ko-KR" sz="1000" dirty="0"/>
              <a:t>HTTP/1.1 404 Not Found</a:t>
            </a:r>
            <a:br>
              <a:rPr lang="en-US" altLang="ko-KR" sz="1000" dirty="0"/>
            </a:br>
            <a:r>
              <a:rPr lang="en-US" altLang="ko-KR" sz="1000" dirty="0"/>
              <a:t>Content-Type: text/plain; charset=UTF-8</a:t>
            </a:r>
            <a:br>
              <a:rPr lang="en-US" altLang="ko-KR" sz="1000" dirty="0"/>
            </a:br>
            <a:r>
              <a:rPr lang="en-US" altLang="ko-KR" sz="1000" dirty="0"/>
              <a:t>Content-Length: </a:t>
            </a:r>
            <a:r>
              <a:rPr lang="en-US" altLang="ko-KR" sz="1000" dirty="0" smtClean="0"/>
              <a:t>0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53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다큐먼드</a:t>
            </a:r>
            <a:r>
              <a:rPr lang="ko-KR" altLang="en-US" dirty="0" smtClean="0"/>
              <a:t> 존재 여부 조회 </a:t>
            </a:r>
            <a:r>
              <a:rPr lang="en-US" altLang="ko-KR" dirty="0" smtClean="0"/>
              <a:t>-2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-I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조회시</a:t>
            </a:r>
            <a:r>
              <a:rPr lang="ko-KR" altLang="en-US" dirty="0" smtClean="0"/>
              <a:t> 결과값으로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을 문서가 옴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2780928"/>
            <a:ext cx="6048672" cy="31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b="1" dirty="0"/>
              <a:t>#-</a:t>
            </a:r>
            <a:r>
              <a:rPr lang="en-US" altLang="ko-KR" sz="1000" b="1" dirty="0" err="1"/>
              <a:t>i</a:t>
            </a:r>
            <a:r>
              <a:rPr lang="ko-KR" altLang="en-US" sz="1000" b="1" dirty="0"/>
              <a:t>로 </a:t>
            </a:r>
            <a:r>
              <a:rPr lang="ko-KR" altLang="en-US" sz="1000" b="1" dirty="0" err="1"/>
              <a:t>조회시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elasticsearch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조회된 </a:t>
            </a:r>
            <a:r>
              <a:rPr lang="en-US" altLang="ko-KR" sz="1000" b="1" dirty="0"/>
              <a:t>body </a:t>
            </a:r>
            <a:r>
              <a:rPr lang="ko-KR" altLang="en-US" sz="1000" b="1" dirty="0"/>
              <a:t>값을 </a:t>
            </a:r>
            <a:r>
              <a:rPr lang="ko-KR" altLang="en-US" sz="1000" b="1" dirty="0" err="1"/>
              <a:t>리턴함</a:t>
            </a:r>
            <a:endParaRPr lang="ko-KR" altLang="en-US" sz="1000" dirty="0"/>
          </a:p>
          <a:p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C:\search&gt;curl 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  localhost:9200/books/book/124</a:t>
            </a:r>
            <a:br>
              <a:rPr lang="en-US" altLang="ko-KR" sz="1000" dirty="0"/>
            </a:br>
            <a:r>
              <a:rPr lang="en-US" altLang="ko-KR" sz="1000" dirty="0"/>
              <a:t>HTTP/1.1 404 Not Found</a:t>
            </a:r>
            <a:br>
              <a:rPr lang="en-US" altLang="ko-KR" sz="1000" dirty="0"/>
            </a:br>
            <a:r>
              <a:rPr lang="en-US" altLang="ko-KR" sz="1000" dirty="0"/>
              <a:t>Content-Type: application/</a:t>
            </a:r>
            <a:r>
              <a:rPr lang="en-US" altLang="ko-KR" sz="1000" dirty="0" err="1"/>
              <a:t>json</a:t>
            </a:r>
            <a:r>
              <a:rPr lang="en-US" altLang="ko-KR" sz="1000" dirty="0"/>
              <a:t>; charset=UTF-8</a:t>
            </a:r>
            <a:br>
              <a:rPr lang="en-US" altLang="ko-KR" sz="1000" dirty="0"/>
            </a:br>
            <a:r>
              <a:rPr lang="en-US" altLang="ko-KR" sz="1000" dirty="0"/>
              <a:t>Content-Length: 59</a:t>
            </a:r>
          </a:p>
          <a:p>
            <a:r>
              <a:rPr lang="en-US" altLang="ko-KR" sz="1000" dirty="0"/>
              <a:t>{"_index":"books","_type":"book","_id":"124","found":false</a:t>
            </a:r>
            <a:r>
              <a:rPr lang="en-US" altLang="ko-KR" sz="1000" dirty="0" smtClean="0"/>
              <a:t>}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dirty="0" smtClean="0"/>
          </a:p>
          <a:p>
            <a:r>
              <a:rPr lang="en-US" altLang="ko-KR" sz="1000" b="1" dirty="0"/>
              <a:t>#--head </a:t>
            </a:r>
            <a:r>
              <a:rPr lang="ko-KR" altLang="en-US" sz="1000" b="1" dirty="0" err="1"/>
              <a:t>조회시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body </a:t>
            </a:r>
            <a:r>
              <a:rPr lang="ko-KR" altLang="en-US" sz="1000" b="1" dirty="0"/>
              <a:t>결과가 없음​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C:\search&gt;curl --head  localhost:9200/books/book/124</a:t>
            </a:r>
            <a:br>
              <a:rPr lang="en-US" altLang="ko-KR" sz="1000" dirty="0"/>
            </a:br>
            <a:r>
              <a:rPr lang="en-US" altLang="ko-KR" sz="1000" dirty="0"/>
              <a:t>HTTP/1.1 404 Not Found</a:t>
            </a:r>
            <a:br>
              <a:rPr lang="en-US" altLang="ko-KR" sz="1000" dirty="0"/>
            </a:br>
            <a:r>
              <a:rPr lang="en-US" altLang="ko-KR" sz="1000" dirty="0"/>
              <a:t>Content-Type: text/plain; charset=UTF-8</a:t>
            </a:r>
            <a:br>
              <a:rPr lang="en-US" altLang="ko-KR" sz="1000" dirty="0"/>
            </a:br>
            <a:r>
              <a:rPr lang="en-US" altLang="ko-KR" sz="1000" dirty="0"/>
              <a:t>Content-Length: </a:t>
            </a:r>
            <a:r>
              <a:rPr lang="en-US" altLang="ko-KR" sz="1000" dirty="0" smtClean="0"/>
              <a:t>0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28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전체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3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생성된 다큐먼트 전체 갱신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동일한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put</a:t>
            </a:r>
            <a:r>
              <a:rPr lang="ko-KR" altLang="en-US" dirty="0" smtClean="0"/>
              <a:t>처리하면 전체 내용이 갱신되어 버림</a:t>
            </a:r>
            <a:r>
              <a:rPr lang="en-US" altLang="ko-KR" dirty="0" smtClean="0"/>
              <a:t>. created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는 기존 것을 갱신했다는 표시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XPUT  localhost:9200/website/blog/123 –d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"title": "My first blog entry",</a:t>
            </a:r>
          </a:p>
          <a:p>
            <a:r>
              <a:rPr lang="en-US" altLang="ko-KR" sz="1000" dirty="0"/>
              <a:t>"text": "I am starting to get the hang of this </a:t>
            </a:r>
            <a:r>
              <a:rPr lang="en-US" altLang="ko-KR" sz="1000" dirty="0" err="1"/>
              <a:t>dahlllll</a:t>
            </a:r>
            <a:r>
              <a:rPr lang="en-US" altLang="ko-KR" sz="1000" dirty="0"/>
              <a:t>...",</a:t>
            </a:r>
          </a:p>
          <a:p>
            <a:r>
              <a:rPr lang="en-US" altLang="ko-KR" sz="1000" dirty="0"/>
              <a:t>"date": "2014/01/02",</a:t>
            </a:r>
          </a:p>
          <a:p>
            <a:r>
              <a:rPr lang="en-US" altLang="ko-KR" sz="1000" dirty="0"/>
              <a:t>"author" 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 smtClean="0"/>
              <a:t>}’</a:t>
            </a:r>
          </a:p>
          <a:p>
            <a:endParaRPr lang="en-US" altLang="ko-KR" sz="1000" dirty="0"/>
          </a:p>
          <a:p>
            <a:r>
              <a:rPr lang="en-US" altLang="ko-KR" sz="1000" dirty="0"/>
              <a:t>{"_index":"website","_type":"blog","_id":"123","_version":2,"_shards":{"total":2,"successful":1,"failed":0},"</a:t>
            </a:r>
            <a:r>
              <a:rPr lang="en-US" altLang="ko-KR" sz="1000" dirty="0" err="1"/>
              <a:t>created":false</a:t>
            </a:r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154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3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다큐먼트 삭</a:t>
            </a:r>
            <a:r>
              <a:rPr lang="ko-KR" altLang="en-US" dirty="0"/>
              <a:t>제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Delete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정의하고 다큐먼트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부여해서 삭제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XDELETE  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/moon/4</a:t>
            </a:r>
          </a:p>
          <a:p>
            <a:endParaRPr lang="en-US" altLang="ko-KR" sz="1000" dirty="0"/>
          </a:p>
          <a:p>
            <a:r>
              <a:rPr lang="en-US" altLang="ko-KR" sz="1000" dirty="0"/>
              <a:t>{"found":true,"_index":"dahl","_type":"moon","_id":"4","_version":2,"_shards":{"total":2,"successful":1,"failed":0}}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삭제 </a:t>
            </a:r>
            <a:r>
              <a:rPr lang="ko-KR" altLang="en-US" sz="1000" dirty="0" err="1" smtClean="0"/>
              <a:t>이휴에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로 다시  생성할 경우  버전번호가  올라감</a:t>
            </a:r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데이터만 삭제했지 </a:t>
            </a:r>
            <a:r>
              <a:rPr lang="en-US" altLang="ko-KR" sz="1000" dirty="0" smtClean="0"/>
              <a:t>mapping </a:t>
            </a:r>
            <a:r>
              <a:rPr lang="ko-KR" altLang="en-US" sz="1000" dirty="0" smtClean="0"/>
              <a:t>정보는 가지고 있음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XPOST  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/moon/4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"name" 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yong</a:t>
            </a:r>
            <a:r>
              <a:rPr lang="en-US" altLang="ko-KR" sz="1000" dirty="0"/>
              <a:t> moon "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{"_index":"dahl","_type":"moon","_id":"4","_version":3,"_shards":{"total":2,"successful":1,"failed":0},"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164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 삭</a:t>
            </a:r>
            <a:r>
              <a:rPr lang="ko-KR" altLang="en-US" dirty="0"/>
              <a:t>제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Delete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삭제하면 기존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정보까지 정부 삭제됨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356992"/>
            <a:ext cx="6048672" cy="27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XDELETE  localhost:9200/</a:t>
            </a:r>
            <a:r>
              <a:rPr lang="en-US" altLang="ko-KR" sz="1000" dirty="0" err="1" smtClean="0"/>
              <a:t>dahl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{"</a:t>
            </a:r>
            <a:r>
              <a:rPr lang="en-US" altLang="ko-KR" sz="1000" dirty="0" err="1"/>
              <a:t>acknowledged":true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#index </a:t>
            </a:r>
            <a:r>
              <a:rPr lang="ko-KR" altLang="en-US" sz="1000" dirty="0" smtClean="0"/>
              <a:t>삭제 이후에는 </a:t>
            </a:r>
            <a:r>
              <a:rPr lang="en-US" altLang="ko-KR" sz="1000" dirty="0" smtClean="0"/>
              <a:t>mapping </a:t>
            </a:r>
            <a:r>
              <a:rPr lang="ko-KR" altLang="en-US" sz="1000" dirty="0" smtClean="0"/>
              <a:t>정보를 가지고 있지 않아</a:t>
            </a:r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생성시 버전전호가 다시 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부터 시작됨</a:t>
            </a:r>
            <a:endParaRPr lang="en-US" altLang="ko-KR" sz="1000" dirty="0" smtClean="0"/>
          </a:p>
          <a:p>
            <a:r>
              <a:rPr lang="en-US" altLang="ko-KR" sz="1000" dirty="0"/>
              <a:t> curl </a:t>
            </a:r>
            <a:r>
              <a:rPr lang="en-US" altLang="ko-KR" sz="1000" dirty="0" smtClean="0"/>
              <a:t>XPOST  localhost:9200/</a:t>
            </a:r>
            <a:r>
              <a:rPr lang="en-US" altLang="ko-KR" sz="1000" dirty="0" err="1" smtClean="0"/>
              <a:t>dahl</a:t>
            </a:r>
            <a:r>
              <a:rPr lang="en-US" altLang="ko-KR" sz="1000" dirty="0" smtClean="0"/>
              <a:t>/moon1/1  -d ‘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"name" : "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yong</a:t>
            </a:r>
            <a:r>
              <a:rPr lang="en-US" altLang="ko-KR" sz="1000" dirty="0"/>
              <a:t> moon "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{"_index":"dahl","_type":"moon1","_id":"1","_version":1,"_shards":{"total":2,"successful":1,"failed":0},"</a:t>
            </a:r>
            <a:r>
              <a:rPr lang="en-US" altLang="ko-KR" sz="1000" dirty="0" err="1"/>
              <a:t>created":true</a:t>
            </a:r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2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Bulk </a:t>
            </a:r>
            <a:r>
              <a:rPr lang="ko-KR" altLang="en-US" sz="9600" dirty="0" smtClean="0"/>
              <a:t>처리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Bulk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5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지정 방식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Bulk </a:t>
            </a:r>
            <a:r>
              <a:rPr lang="ko-KR" altLang="en-US" dirty="0" smtClean="0"/>
              <a:t>처리를 위해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정의해서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780928"/>
            <a:ext cx="320435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{ action: { metadata }}\n</a:t>
            </a:r>
          </a:p>
          <a:p>
            <a:r>
              <a:rPr lang="en-US" altLang="ko-KR" sz="1400" b="1" dirty="0"/>
              <a:t>{ request body }\n</a:t>
            </a:r>
          </a:p>
          <a:p>
            <a:r>
              <a:rPr lang="en-US" altLang="ko-KR" sz="1400" b="1" dirty="0"/>
              <a:t>{ action: { metadata }}\n</a:t>
            </a:r>
          </a:p>
          <a:p>
            <a:r>
              <a:rPr lang="en-US" altLang="ko-KR" sz="1400" b="1" dirty="0"/>
              <a:t>{ request body }\n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2940295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Metadat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/>
              <a:t>Mapping 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(_index, _type </a:t>
            </a:r>
            <a:r>
              <a:rPr lang="ko-KR" altLang="en-US" sz="1600" dirty="0" smtClean="0"/>
              <a:t>등 내장정보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지정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Request body</a:t>
            </a:r>
            <a:r>
              <a:rPr lang="ko-KR" altLang="en-US" sz="1600" dirty="0" smtClean="0"/>
              <a:t>는 실제 다큐먼트에 저장 정보나 </a:t>
            </a:r>
            <a:r>
              <a:rPr lang="en-US" altLang="ko-KR" sz="1600" dirty="0" smtClean="0"/>
              <a:t>update</a:t>
            </a:r>
            <a:r>
              <a:rPr lang="ko-KR" altLang="en-US" sz="1600" dirty="0" smtClean="0"/>
              <a:t>를 위한 정보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4725144"/>
            <a:ext cx="6768751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 "delete": { "_index": "website", "_type": "blog", "_id": "123" }}</a:t>
            </a:r>
          </a:p>
          <a:p>
            <a:r>
              <a:rPr lang="en-US" altLang="ko-KR" sz="1200" dirty="0"/>
              <a:t>{ "create": { "_index": "website", "_type": "blog", "_id": "123" }}</a:t>
            </a:r>
          </a:p>
          <a:p>
            <a:r>
              <a:rPr lang="en-US" altLang="ko-KR" sz="1200" dirty="0"/>
              <a:t>{ "title": "My first blog post" }</a:t>
            </a:r>
          </a:p>
          <a:p>
            <a:r>
              <a:rPr lang="en-US" altLang="ko-KR" sz="1200" dirty="0"/>
              <a:t>{ "index": { "_index": "website", "_type": "blog" }}</a:t>
            </a:r>
          </a:p>
          <a:p>
            <a:r>
              <a:rPr lang="en-US" altLang="ko-KR" sz="1200" dirty="0"/>
              <a:t>{ "title": "My second blog post" }</a:t>
            </a:r>
          </a:p>
          <a:p>
            <a:r>
              <a:rPr lang="en-US" altLang="ko-KR" sz="1200" dirty="0"/>
              <a:t>{ "update": { "_index": "website", "_type": "blog", "_id": "123", "_</a:t>
            </a:r>
            <a:r>
              <a:rPr lang="en-US" altLang="ko-KR" sz="1200" dirty="0" err="1"/>
              <a:t>retry_on_conflict</a:t>
            </a:r>
            <a:r>
              <a:rPr lang="en-US" altLang="ko-KR" sz="1200" dirty="0"/>
              <a:t>" : 3} }</a:t>
            </a:r>
          </a:p>
          <a:p>
            <a:r>
              <a:rPr lang="en-US" altLang="ko-KR" sz="1200" dirty="0"/>
              <a:t>{ "doc" : {"title" : "My updated blog post"}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68390</TotalTime>
  <Words>9340</Words>
  <Application>Microsoft Office PowerPoint</Application>
  <PresentationFormat>화면 슬라이드 쇼(4:3)</PresentationFormat>
  <Paragraphs>1774</Paragraphs>
  <Slides>253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253</vt:i4>
      </vt:variant>
    </vt:vector>
  </HeadingPairs>
  <TitlesOfParts>
    <vt:vector size="254" baseType="lpstr">
      <vt:lpstr>가을</vt:lpstr>
      <vt:lpstr>엘라스틱서치 이해하기</vt:lpstr>
      <vt:lpstr>기초 </vt:lpstr>
      <vt:lpstr>JSON </vt:lpstr>
      <vt:lpstr>JSON</vt:lpstr>
      <vt:lpstr>JSON 스타일</vt:lpstr>
      <vt:lpstr>데이터 구조 기본</vt:lpstr>
      <vt:lpstr>데이터구조</vt:lpstr>
      <vt:lpstr>데이터구조</vt:lpstr>
      <vt:lpstr>데이터구조 : 예시</vt:lpstr>
      <vt:lpstr>Curl 처리 </vt:lpstr>
      <vt:lpstr>데이터 처리방법</vt:lpstr>
      <vt:lpstr>크롬( postman )</vt:lpstr>
      <vt:lpstr>크롬 내의 설치</vt:lpstr>
      <vt:lpstr>데이터 처리방법</vt:lpstr>
      <vt:lpstr>Windows 처리시 주의사항</vt:lpstr>
      <vt:lpstr>Window 처리</vt:lpstr>
      <vt:lpstr>Window 처리 : 파일이용 </vt:lpstr>
      <vt:lpstr>Window 처리 : 생성</vt:lpstr>
      <vt:lpstr>Window 처리 : 조회</vt:lpstr>
      <vt:lpstr>Field </vt:lpstr>
      <vt:lpstr>Field 구조</vt:lpstr>
      <vt:lpstr>Field 구조</vt:lpstr>
      <vt:lpstr>Field : Mapping과 Document </vt:lpstr>
      <vt:lpstr>String 데이터 타입</vt:lpstr>
      <vt:lpstr>String 정의 : index/type 생성 </vt:lpstr>
      <vt:lpstr>String 정의 : 다큐먼트 생성 </vt:lpstr>
      <vt:lpstr>String 정의 : analyze </vt:lpstr>
      <vt:lpstr>String의 옵션</vt:lpstr>
      <vt:lpstr>Numeric 데이터 타입</vt:lpstr>
      <vt:lpstr>Numeric  정의</vt:lpstr>
      <vt:lpstr>Number</vt:lpstr>
      <vt:lpstr>Date 데이터 타입</vt:lpstr>
      <vt:lpstr>Date 의 기본 정의</vt:lpstr>
      <vt:lpstr>Date 의 multi 필드 정의</vt:lpstr>
      <vt:lpstr>Date(날짜) : symbol</vt:lpstr>
      <vt:lpstr>Date 의 문서 생성 및 검색 </vt:lpstr>
      <vt:lpstr>Date(날짜)</vt:lpstr>
      <vt:lpstr>Bool 데이터 타입</vt:lpstr>
      <vt:lpstr>Boolean 의 정의</vt:lpstr>
      <vt:lpstr>Boolean 의 문서 생성 및 검색 </vt:lpstr>
      <vt:lpstr>Boolean</vt:lpstr>
      <vt:lpstr>Binary 데이터 타입</vt:lpstr>
      <vt:lpstr>Binary 정의 및 문서 생성</vt:lpstr>
      <vt:lpstr>binary</vt:lpstr>
      <vt:lpstr>object type</vt:lpstr>
      <vt:lpstr>객체(object) 의 형태</vt:lpstr>
      <vt:lpstr>객체(object) 타입 생성</vt:lpstr>
      <vt:lpstr>객체(object)</vt:lpstr>
      <vt:lpstr> nested object type</vt:lpstr>
      <vt:lpstr>중첩(nested) 정의 </vt:lpstr>
      <vt:lpstr>중첩(nested) 정의 </vt:lpstr>
      <vt:lpstr>중첩(nested)의 형태</vt:lpstr>
      <vt:lpstr>중첩(nested) 다큐먼트 생성 </vt:lpstr>
      <vt:lpstr>중첩(nested) 다큐먼트 조회 </vt:lpstr>
      <vt:lpstr>중첩(nested) 객체 검색 </vt:lpstr>
      <vt:lpstr>Array type</vt:lpstr>
      <vt:lpstr>ARRAY</vt:lpstr>
      <vt:lpstr>Mapping 확인</vt:lpstr>
      <vt:lpstr>다큐먼트 생성 </vt:lpstr>
      <vt:lpstr>다큐먼트 조회 </vt:lpstr>
      <vt:lpstr>좌표 type</vt:lpstr>
      <vt:lpstr>좌표(geo_point)</vt:lpstr>
      <vt:lpstr>위치모형(geo_shape)</vt:lpstr>
      <vt:lpstr>다중 필드 옵션</vt:lpstr>
      <vt:lpstr>다중필드(multi field)</vt:lpstr>
      <vt:lpstr>토큰 수(token_count)</vt:lpstr>
      <vt:lpstr>토큰 count 처리 예시: 1</vt:lpstr>
      <vt:lpstr>토큰 count 처리 예시: 2</vt:lpstr>
      <vt:lpstr>토큰 count 처리 예시: 3</vt:lpstr>
      <vt:lpstr>필드 복사 옵션</vt:lpstr>
      <vt:lpstr>필드복사(copy_to)</vt:lpstr>
      <vt:lpstr>데이터 생성 및 갱신 </vt:lpstr>
      <vt:lpstr>인덱스 생성</vt:lpstr>
      <vt:lpstr>Index</vt:lpstr>
      <vt:lpstr>타입 생성</vt:lpstr>
      <vt:lpstr>Type</vt:lpstr>
      <vt:lpstr>추가 타입 생성</vt:lpstr>
      <vt:lpstr>추가 Type</vt:lpstr>
      <vt:lpstr>Document 생성</vt:lpstr>
      <vt:lpstr>Document 생성</vt:lpstr>
      <vt:lpstr>Document 생성 : op_type</vt:lpstr>
      <vt:lpstr>Document 생성 : _create</vt:lpstr>
      <vt:lpstr>Id 지정없이 다큐먼트 생성</vt:lpstr>
      <vt:lpstr>Id 지정없이 다큐먼드 생성</vt:lpstr>
      <vt:lpstr>데이터 조회</vt:lpstr>
      <vt:lpstr>Document 생성 결과 조회</vt:lpstr>
      <vt:lpstr>Document 만 조회(_source)</vt:lpstr>
      <vt:lpstr>특정 필드만 조회</vt:lpstr>
      <vt:lpstr>다큐먼트 존재여부 확인</vt:lpstr>
      <vt:lpstr>다큐먼드 존재 여부 조회 -1 </vt:lpstr>
      <vt:lpstr>다큐먼드 존재 여부 조회 -2 </vt:lpstr>
      <vt:lpstr>전체 갱신</vt:lpstr>
      <vt:lpstr>생성된 다큐먼트 전체 갱신</vt:lpstr>
      <vt:lpstr>삭제</vt:lpstr>
      <vt:lpstr>다큐먼트 삭제</vt:lpstr>
      <vt:lpstr>index 삭제</vt:lpstr>
      <vt:lpstr>Bulk 처리 </vt:lpstr>
      <vt:lpstr>Bulk 구조</vt:lpstr>
      <vt:lpstr>데이터 지정 방식 </vt:lpstr>
      <vt:lpstr>Action</vt:lpstr>
      <vt:lpstr>Bulk 실행</vt:lpstr>
      <vt:lpstr>실행 방식</vt:lpstr>
      <vt:lpstr>실행 </vt:lpstr>
      <vt:lpstr>Bulk 실행(_id만 입력)</vt:lpstr>
      <vt:lpstr>실행 </vt:lpstr>
      <vt:lpstr>실행 결과 </vt:lpstr>
      <vt:lpstr>Mappings </vt:lpstr>
      <vt:lpstr>Mapping  기본</vt:lpstr>
      <vt:lpstr>Mapping 이란</vt:lpstr>
      <vt:lpstr>Mapping 특징</vt:lpstr>
      <vt:lpstr>Mapping 생성</vt:lpstr>
      <vt:lpstr>타입 매핑의 예1</vt:lpstr>
      <vt:lpstr>타입 매핑의 예2</vt:lpstr>
      <vt:lpstr>Mapping  조회</vt:lpstr>
      <vt:lpstr>Mapping 조회</vt:lpstr>
      <vt:lpstr>Mapping 조회 : index 전체</vt:lpstr>
      <vt:lpstr>Mapping 조회 : 특정 타입만</vt:lpstr>
      <vt:lpstr>매핑에 따른 값 조회</vt:lpstr>
      <vt:lpstr>Mapping  추가</vt:lpstr>
      <vt:lpstr>Mapping 추가</vt:lpstr>
      <vt:lpstr>Mapping 추가 예시 -1 </vt:lpstr>
      <vt:lpstr>Meta fields </vt:lpstr>
      <vt:lpstr>Identity meta-fields</vt:lpstr>
      <vt:lpstr>_index와 _type</vt:lpstr>
      <vt:lpstr>Document source meta-fields</vt:lpstr>
      <vt:lpstr>_source</vt:lpstr>
      <vt:lpstr>_source 에  데이터 미저장</vt:lpstr>
      <vt:lpstr>_source 에  특정데이터 명기 저장</vt:lpstr>
      <vt:lpstr>_source 에  특정데이터 임의 저장</vt:lpstr>
      <vt:lpstr>Indexing meta-fields</vt:lpstr>
      <vt:lpstr>_all</vt:lpstr>
      <vt:lpstr>_timestamp</vt:lpstr>
      <vt:lpstr>_ttl(time to live)</vt:lpstr>
      <vt:lpstr>_analyzer</vt:lpstr>
      <vt:lpstr>URI 검색 </vt:lpstr>
      <vt:lpstr>_search API </vt:lpstr>
      <vt:lpstr>_search 검색 방법 </vt:lpstr>
      <vt:lpstr>_search 검색 </vt:lpstr>
      <vt:lpstr>페이지</vt:lpstr>
      <vt:lpstr>페이징 처리</vt:lpstr>
      <vt:lpstr>페이징 처리 예시</vt:lpstr>
      <vt:lpstr>Query string</vt:lpstr>
      <vt:lpstr>Query string 처리</vt:lpstr>
      <vt:lpstr>Query string 처리 : 질의어</vt:lpstr>
      <vt:lpstr>Query string 처리 : 필드명:값</vt:lpstr>
      <vt:lpstr>Query string 처리 : 여러 필드(&amp;)</vt:lpstr>
      <vt:lpstr>Query string 처리 : 여러 필드(+)</vt:lpstr>
      <vt:lpstr>Query string 처리 : contain</vt:lpstr>
      <vt:lpstr>Query string 처리 : 부등식</vt:lpstr>
      <vt:lpstr>Query string 처리 : AND/OR</vt:lpstr>
      <vt:lpstr>Query string 처리 : df</vt:lpstr>
      <vt:lpstr>Query string 처리 : default op</vt:lpstr>
      <vt:lpstr>Query DSL </vt:lpstr>
      <vt:lpstr>_search API </vt:lpstr>
      <vt:lpstr>_search 검색 방법 </vt:lpstr>
      <vt:lpstr>Query DSL 이란</vt:lpstr>
      <vt:lpstr>Query DSL</vt:lpstr>
      <vt:lpstr>Query DSL 구조 : leaf 구문 </vt:lpstr>
      <vt:lpstr>Query DSL 구조 : compound구문 </vt:lpstr>
      <vt:lpstr>Queries and Filters</vt:lpstr>
      <vt:lpstr>Query DSL : filter </vt:lpstr>
      <vt:lpstr>term</vt:lpstr>
      <vt:lpstr>Term 필터</vt:lpstr>
      <vt:lpstr>Term 필터: 조회가 안되는 경우</vt:lpstr>
      <vt:lpstr>Term 필터: 멀티 값처리</vt:lpstr>
      <vt:lpstr>terms</vt:lpstr>
      <vt:lpstr>Terms 필터 </vt:lpstr>
      <vt:lpstr>range</vt:lpstr>
      <vt:lpstr>range Filter</vt:lpstr>
      <vt:lpstr> and,or, not</vt:lpstr>
      <vt:lpstr> not Filter</vt:lpstr>
      <vt:lpstr>  and/or Filter</vt:lpstr>
      <vt:lpstr>bool</vt:lpstr>
      <vt:lpstr>bool filter</vt:lpstr>
      <vt:lpstr>bool filter 처리 예시</vt:lpstr>
      <vt:lpstr>Query DSL : query </vt:lpstr>
      <vt:lpstr>Exist</vt:lpstr>
      <vt:lpstr>exists and missing Filters</vt:lpstr>
      <vt:lpstr>Match</vt:lpstr>
      <vt:lpstr>Match Query : 필드매핑</vt:lpstr>
      <vt:lpstr>Match Query : 세부질의(and)</vt:lpstr>
      <vt:lpstr>Match Query : 세부질의(or)</vt:lpstr>
      <vt:lpstr>Match Query : phrase</vt:lpstr>
      <vt:lpstr>Match Query :minimum_should_match</vt:lpstr>
      <vt:lpstr>match_all</vt:lpstr>
      <vt:lpstr>match_all Query</vt:lpstr>
      <vt:lpstr>multi_match</vt:lpstr>
      <vt:lpstr>multi_match Query</vt:lpstr>
      <vt:lpstr>multi_match Query: *, ^</vt:lpstr>
      <vt:lpstr>multi_match Query 처리예시</vt:lpstr>
      <vt:lpstr>bool</vt:lpstr>
      <vt:lpstr>bool query</vt:lpstr>
      <vt:lpstr>bool query : match(or) bool </vt:lpstr>
      <vt:lpstr>bool query : match(and) bool </vt:lpstr>
      <vt:lpstr>bool query : match(%) bool </vt:lpstr>
      <vt:lpstr>Query_string</vt:lpstr>
      <vt:lpstr> query_string query 1</vt:lpstr>
      <vt:lpstr> query_string query 2</vt:lpstr>
      <vt:lpstr> query_string query 3</vt:lpstr>
      <vt:lpstr>prefix</vt:lpstr>
      <vt:lpstr> query_string query 1</vt:lpstr>
      <vt:lpstr>range</vt:lpstr>
      <vt:lpstr>range query</vt:lpstr>
      <vt:lpstr>fuzzy</vt:lpstr>
      <vt:lpstr>fuzzy query : 문자열 처리</vt:lpstr>
      <vt:lpstr>fuzzy query : 범위처리</vt:lpstr>
      <vt:lpstr>nested</vt:lpstr>
      <vt:lpstr>bool query : 쿼리 조합하기</vt:lpstr>
      <vt:lpstr>bool query처리예시</vt:lpstr>
      <vt:lpstr>중첩(nested) 검색 </vt:lpstr>
      <vt:lpstr>중첩(nested) 검색- 조건1 </vt:lpstr>
      <vt:lpstr>중첩(nested) 검색- 조건 2 </vt:lpstr>
      <vt:lpstr>중첩(nested) 검색- inner처리 </vt:lpstr>
      <vt:lpstr>boosting</vt:lpstr>
      <vt:lpstr>질의시 boost 정하기</vt:lpstr>
      <vt:lpstr>Query DSL : filterd</vt:lpstr>
      <vt:lpstr>filetered</vt:lpstr>
      <vt:lpstr>filtered</vt:lpstr>
      <vt:lpstr>Filtered 처리 결과</vt:lpstr>
      <vt:lpstr>Filetered:term 처리</vt:lpstr>
      <vt:lpstr>Filtered: term의 값을 텍스트</vt:lpstr>
      <vt:lpstr>Filtered: 텍스트값 analyzed</vt:lpstr>
      <vt:lpstr>Filtered: 해결방법</vt:lpstr>
      <vt:lpstr>Filetered:bool 처리</vt:lpstr>
      <vt:lpstr>Filtered : bool</vt:lpstr>
      <vt:lpstr>Filetered:nested bool 처리</vt:lpstr>
      <vt:lpstr>Filtered : nested bool</vt:lpstr>
      <vt:lpstr>Filetered: Equals Exactly</vt:lpstr>
      <vt:lpstr>Filtered : Equals Exactly</vt:lpstr>
      <vt:lpstr>Filetered: date range</vt:lpstr>
      <vt:lpstr>Filtered : date range</vt:lpstr>
      <vt:lpstr>Filtered : date operator</vt:lpstr>
      <vt:lpstr>Filetered: string range</vt:lpstr>
      <vt:lpstr>Filtered : string range</vt:lpstr>
      <vt:lpstr>Filetered:existing</vt:lpstr>
      <vt:lpstr>Filtered : 새로운 다큐먼트 생성</vt:lpstr>
      <vt:lpstr>Filtered :exist</vt:lpstr>
      <vt:lpstr>Filtered : missing</vt:lpstr>
      <vt:lpstr>Filtered : object field</vt:lpstr>
      <vt:lpstr>Query DSL : _validate </vt:lpstr>
      <vt:lpstr>validate</vt:lpstr>
      <vt:lpstr>_validate API</vt:lpstr>
      <vt:lpstr>_validate API : explain</vt:lpstr>
      <vt:lpstr>_validate API : error 발생</vt:lpstr>
      <vt:lpstr> sort </vt:lpstr>
      <vt:lpstr>URI sort</vt:lpstr>
      <vt:lpstr>sort</vt:lpstr>
      <vt:lpstr>Sort 결과</vt:lpstr>
      <vt:lpstr>QueryDSL sort</vt:lpstr>
      <vt:lpstr>sort</vt:lpstr>
      <vt:lpstr>Sort 결과</vt:lpstr>
      <vt:lpstr>Sort : multi field </vt:lpstr>
      <vt:lpstr>Sort : multi field 결과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748</cp:revision>
  <dcterms:created xsi:type="dcterms:W3CDTF">2015-12-01T07:34:30Z</dcterms:created>
  <dcterms:modified xsi:type="dcterms:W3CDTF">2016-06-19T23:59:34Z</dcterms:modified>
</cp:coreProperties>
</file>