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1"/>
  </p:notesMasterIdLst>
  <p:sldIdLst>
    <p:sldId id="256" r:id="rId2"/>
    <p:sldId id="1268" r:id="rId3"/>
    <p:sldId id="1269" r:id="rId4"/>
    <p:sldId id="1270" r:id="rId5"/>
    <p:sldId id="1054" r:id="rId6"/>
    <p:sldId id="1261" r:id="rId7"/>
    <p:sldId id="1262" r:id="rId8"/>
    <p:sldId id="1263" r:id="rId9"/>
    <p:sldId id="1225" r:id="rId10"/>
    <p:sldId id="1220" r:id="rId11"/>
    <p:sldId id="1228" r:id="rId12"/>
    <p:sldId id="1264" r:id="rId13"/>
    <p:sldId id="1231" r:id="rId14"/>
    <p:sldId id="1232" r:id="rId15"/>
    <p:sldId id="1229" r:id="rId16"/>
    <p:sldId id="1236" r:id="rId17"/>
    <p:sldId id="1233" r:id="rId18"/>
    <p:sldId id="1234" r:id="rId19"/>
    <p:sldId id="1248" r:id="rId20"/>
    <p:sldId id="1265" r:id="rId21"/>
    <p:sldId id="1249" r:id="rId22"/>
    <p:sldId id="1250" r:id="rId23"/>
    <p:sldId id="1251" r:id="rId24"/>
    <p:sldId id="1252" r:id="rId25"/>
    <p:sldId id="1240" r:id="rId26"/>
    <p:sldId id="1247" r:id="rId27"/>
    <p:sldId id="1266" r:id="rId28"/>
    <p:sldId id="1239" r:id="rId29"/>
    <p:sldId id="1245" r:id="rId30"/>
    <p:sldId id="1237" r:id="rId31"/>
    <p:sldId id="1238" r:id="rId32"/>
    <p:sldId id="1241" r:id="rId33"/>
    <p:sldId id="1242" r:id="rId34"/>
    <p:sldId id="1243" r:id="rId35"/>
    <p:sldId id="1244" r:id="rId36"/>
    <p:sldId id="1253" r:id="rId37"/>
    <p:sldId id="1267" r:id="rId38"/>
    <p:sldId id="1254" r:id="rId39"/>
    <p:sldId id="1255" r:id="rId40"/>
    <p:sldId id="1256" r:id="rId41"/>
    <p:sldId id="1257" r:id="rId42"/>
    <p:sldId id="1258" r:id="rId43"/>
    <p:sldId id="1259" r:id="rId44"/>
    <p:sldId id="1212" r:id="rId45"/>
    <p:sldId id="1214" r:id="rId46"/>
    <p:sldId id="1216" r:id="rId47"/>
    <p:sldId id="1217" r:id="rId48"/>
    <p:sldId id="1219" r:id="rId49"/>
    <p:sldId id="121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0" d="100"/>
          <a:sy n="80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err="1" smtClean="0"/>
              <a:t>엘라스틱서치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적합성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71600" y="3046090"/>
            <a:ext cx="583264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score(</a:t>
            </a:r>
            <a:r>
              <a:rPr lang="en-US" altLang="ko-KR" dirty="0" err="1"/>
              <a:t>q,d</a:t>
            </a:r>
            <a:r>
              <a:rPr lang="en-US" altLang="ko-KR" dirty="0"/>
              <a:t>) = 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queryNorm</a:t>
            </a:r>
            <a:r>
              <a:rPr lang="en-US" altLang="ko-KR" dirty="0"/>
              <a:t>(q) </a:t>
            </a:r>
          </a:p>
          <a:p>
            <a:r>
              <a:rPr lang="en-US" altLang="ko-KR" dirty="0"/>
              <a:t>       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q,d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  <a:r>
              <a:rPr lang="en-US" altLang="ko-KR" dirty="0" smtClean="0"/>
              <a:t>  </a:t>
            </a:r>
            <a:r>
              <a:rPr lang="en-US" altLang="ko-KR" dirty="0"/>
              <a:t>SUM (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tf</a:t>
            </a:r>
            <a:r>
              <a:rPr lang="en-US" altLang="ko-KR" dirty="0"/>
              <a:t>(t in d),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idf</a:t>
            </a:r>
            <a:r>
              <a:rPr lang="en-US" altLang="ko-KR" dirty="0"/>
              <a:t>(t)², 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t.getBoost</a:t>
            </a:r>
            <a:r>
              <a:rPr lang="en-US" altLang="ko-KR" dirty="0"/>
              <a:t>(), </a:t>
            </a:r>
          </a:p>
          <a:p>
            <a:r>
              <a:rPr lang="en-US" altLang="ko-KR" dirty="0"/>
              <a:t>                norm(</a:t>
            </a:r>
            <a:r>
              <a:rPr lang="en-US" altLang="ko-KR" dirty="0" err="1"/>
              <a:t>t,d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         ) (t in 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29601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smtClean="0">
                          <a:effectLst/>
                          <a:latin typeface="+mn-ea"/>
                          <a:ea typeface="+mn-ea"/>
                        </a:rPr>
                        <a:t>score(q,d)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coordination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factor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Score </a:t>
            </a:r>
            <a:r>
              <a:rPr lang="ko-KR" altLang="en-US" dirty="0" smtClean="0"/>
              <a:t>계산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3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질의에 대한 </a:t>
            </a:r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계산하는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046090"/>
            <a:ext cx="669674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curl -XGET 'https://aws-us-east-1-portal10.dblayer.com:10019/</a:t>
            </a:r>
            <a:r>
              <a:rPr lang="en-US" altLang="ko-KR" sz="1200" dirty="0" err="1"/>
              <a:t>top_films</a:t>
            </a:r>
            <a:r>
              <a:rPr lang="en-US" altLang="ko-KR" sz="1200" dirty="0"/>
              <a:t>/film/172/_</a:t>
            </a:r>
            <a:r>
              <a:rPr lang="en-US" altLang="ko-KR" sz="1200" dirty="0" err="1"/>
              <a:t>explain?pretty</a:t>
            </a:r>
            <a:r>
              <a:rPr lang="en-US" altLang="ko-KR" sz="1200" dirty="0"/>
              <a:t>=1' -d ' 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"query" : {</a:t>
            </a:r>
          </a:p>
          <a:p>
            <a:r>
              <a:rPr lang="en-US" altLang="ko-KR" sz="1200" dirty="0"/>
              <a:t>      "match" : {</a:t>
            </a:r>
          </a:p>
          <a:p>
            <a:r>
              <a:rPr lang="en-US" altLang="ko-KR" sz="1200" dirty="0"/>
              <a:t>         "title" : "life"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53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=2, </a:t>
            </a:r>
            <a:r>
              <a:rPr lang="en-US" altLang="ko-KR" sz="3200" dirty="0" err="1" smtClean="0"/>
              <a:t>maxDocs</a:t>
            </a:r>
            <a:r>
              <a:rPr lang="en-US" altLang="ko-KR" sz="3200" dirty="0" smtClean="0"/>
              <a:t>=50) *</a:t>
            </a:r>
            <a:r>
              <a:rPr lang="en-US" altLang="ko-KR" sz="3200" dirty="0"/>
              <a:t> </a:t>
            </a:r>
            <a:r>
              <a:rPr lang="en-US" altLang="ko-KR" sz="3200" dirty="0" err="1" smtClean="0"/>
              <a:t>queryNorm</a:t>
            </a:r>
            <a:r>
              <a:rPr lang="en-US" altLang="ko-KR" sz="3200" dirty="0" smtClean="0"/>
              <a:t> = </a:t>
            </a:r>
            <a:r>
              <a:rPr lang="en-US" altLang="ko-KR" sz="3200" dirty="0" err="1" smtClean="0"/>
              <a:t>queryWeight</a:t>
            </a:r>
            <a:r>
              <a:rPr lang="en-US" altLang="ko-KR" sz="3200" dirty="0" smtClean="0"/>
              <a:t>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046090"/>
            <a:ext cx="475252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{</a:t>
            </a:r>
            <a:endParaRPr lang="en-US" altLang="ko-KR" sz="1200" dirty="0"/>
          </a:p>
          <a:p>
            <a:r>
              <a:rPr lang="en-US" altLang="ko-KR" sz="1200" dirty="0"/>
              <a:t>                   "description" : "</a:t>
            </a:r>
            <a:r>
              <a:rPr lang="en-US" altLang="ko-KR" sz="1200" dirty="0" err="1"/>
              <a:t>queryWeight</a:t>
            </a:r>
            <a:r>
              <a:rPr lang="en-US" altLang="ko-KR" sz="1200" dirty="0"/>
              <a:t>, product of:",</a:t>
            </a:r>
          </a:p>
          <a:p>
            <a:r>
              <a:rPr lang="en-US" altLang="ko-KR" sz="1200" dirty="0"/>
              <a:t>                   "value" : 0.999999940000001,</a:t>
            </a:r>
          </a:p>
          <a:p>
            <a:r>
              <a:rPr lang="en-US" altLang="ko-KR" sz="1200" dirty="0"/>
              <a:t>                   "details" : [</a:t>
            </a:r>
          </a:p>
          <a:p>
            <a:r>
              <a:rPr lang="en-US" altLang="ko-KR" sz="1200" dirty="0"/>
              <a:t>                      {</a:t>
            </a:r>
          </a:p>
          <a:p>
            <a:r>
              <a:rPr lang="en-US" altLang="ko-KR" sz="1200" dirty="0"/>
              <a:t>                         "description" : "</a:t>
            </a:r>
            <a:r>
              <a:rPr lang="en-US" altLang="ko-KR" sz="1200" dirty="0" err="1"/>
              <a:t>idf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docFreq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maxDocs</a:t>
            </a:r>
            <a:r>
              <a:rPr lang="en-US" altLang="ko-KR" sz="1200" dirty="0"/>
              <a:t>=50)",</a:t>
            </a:r>
          </a:p>
          <a:p>
            <a:r>
              <a:rPr lang="en-US" altLang="ko-KR" sz="1200" dirty="0"/>
              <a:t>                         "value" : 3.8134108</a:t>
            </a:r>
          </a:p>
          <a:p>
            <a:r>
              <a:rPr lang="en-US" altLang="ko-KR" sz="1200" dirty="0"/>
              <a:t>                      },</a:t>
            </a:r>
          </a:p>
          <a:p>
            <a:r>
              <a:rPr lang="en-US" altLang="ko-KR" sz="1200" dirty="0"/>
              <a:t>                      {</a:t>
            </a:r>
          </a:p>
          <a:p>
            <a:r>
              <a:rPr lang="en-US" altLang="ko-KR" sz="1200" dirty="0"/>
              <a:t>                         "value" : 0.26223242,</a:t>
            </a:r>
          </a:p>
          <a:p>
            <a:r>
              <a:rPr lang="en-US" altLang="ko-KR" sz="1200" dirty="0"/>
              <a:t>                         "description" : "</a:t>
            </a:r>
            <a:r>
              <a:rPr lang="en-US" altLang="ko-KR" sz="1200" dirty="0" err="1"/>
              <a:t>queryNorm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                }</a:t>
            </a:r>
          </a:p>
          <a:p>
            <a:r>
              <a:rPr lang="en-US" altLang="ko-KR" sz="1200" dirty="0"/>
              <a:t>                   ]</a:t>
            </a:r>
          </a:p>
          <a:p>
            <a:r>
              <a:rPr lang="en-US" altLang="ko-KR" sz="1200" dirty="0"/>
              <a:t>                },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6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coordination factor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963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질의에 대한 조정 계수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The more query terms that appear in the document, the greater the chances that the document is a good match for the query.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755576" y="3212976"/>
            <a:ext cx="36724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Document with fox → score: 1.5</a:t>
            </a:r>
          </a:p>
          <a:p>
            <a:r>
              <a:rPr lang="en-US" altLang="ko-KR" sz="1200" dirty="0"/>
              <a:t>Document with quick fox → score: 3.0</a:t>
            </a:r>
          </a:p>
          <a:p>
            <a:r>
              <a:rPr lang="en-US" altLang="ko-KR" sz="1200" dirty="0"/>
              <a:t>Document with quick brown fox → score: 4.5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3192016"/>
            <a:ext cx="36724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Document with fox → score: 1.5 * 1 / 3 = 0.5</a:t>
            </a:r>
          </a:p>
          <a:p>
            <a:r>
              <a:rPr lang="en-US" altLang="ko-KR" sz="1200" dirty="0"/>
              <a:t>Document with quick fox → score: 3.0 * 2 / 3 = 2.0</a:t>
            </a:r>
          </a:p>
          <a:p>
            <a:r>
              <a:rPr lang="en-US" altLang="ko-KR" sz="1200" dirty="0"/>
              <a:t>Document with quick brown fox → score: 4.5 * 3 / 3 = 4.5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coordination factor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9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조정계수 질의 예시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11760" y="3212976"/>
            <a:ext cx="432048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GET /_search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"should": [</a:t>
            </a:r>
          </a:p>
          <a:p>
            <a:r>
              <a:rPr lang="en-US" altLang="ko-KR" sz="1200" dirty="0"/>
              <a:t>        { "term": { "text": "quick" }},</a:t>
            </a:r>
          </a:p>
          <a:p>
            <a:r>
              <a:rPr lang="en-US" altLang="ko-KR" sz="1200" dirty="0"/>
              <a:t>        { "term": { "text": "brown" }},</a:t>
            </a:r>
          </a:p>
          <a:p>
            <a:r>
              <a:rPr lang="en-US" altLang="ko-KR" sz="1200" dirty="0"/>
              <a:t>        { "term": { "text": "fox"   }}</a:t>
            </a:r>
          </a:p>
          <a:p>
            <a:r>
              <a:rPr lang="en-US" altLang="ko-KR" sz="1200" dirty="0"/>
              <a:t>      ]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9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 smtClean="0"/>
              <a:t>tf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freq</a:t>
            </a:r>
            <a:r>
              <a:rPr lang="en-US" altLang="ko-KR" sz="3200" dirty="0" smtClean="0"/>
              <a:t>=1.0)* </a:t>
            </a:r>
            <a:r>
              <a:rPr lang="en-US" altLang="ko-KR" sz="3200" dirty="0" err="1" smtClean="0"/>
              <a:t>idf</a:t>
            </a:r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docFreq</a:t>
            </a:r>
            <a:r>
              <a:rPr lang="en-US" altLang="ko-KR" sz="3200" dirty="0" smtClean="0"/>
              <a:t>=2, </a:t>
            </a:r>
            <a:r>
              <a:rPr lang="en-US" altLang="ko-KR" sz="3200" dirty="0" err="1" smtClean="0"/>
              <a:t>maxDocs</a:t>
            </a:r>
            <a:r>
              <a:rPr lang="en-US" altLang="ko-KR" sz="3200" dirty="0" smtClean="0"/>
              <a:t>=50)* </a:t>
            </a:r>
            <a:r>
              <a:rPr lang="en-US" altLang="ko-KR" sz="3200" dirty="0" err="1" smtClean="0"/>
              <a:t>fieldNorm</a:t>
            </a:r>
            <a:r>
              <a:rPr lang="en-US" altLang="ko-KR" sz="3200" dirty="0" smtClean="0"/>
              <a:t>(doc=38)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708920"/>
            <a:ext cx="475252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38, product of:",</a:t>
            </a:r>
          </a:p>
          <a:p>
            <a:r>
              <a:rPr lang="en-US" altLang="ko-KR" sz="1000" dirty="0"/>
              <a:t>                   "value" : 1.9067054,</a:t>
            </a:r>
          </a:p>
          <a:p>
            <a:r>
              <a:rPr lang="en-US" altLang="ko-KR" sz="1000" dirty="0"/>
              <a:t>                   "details" : [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         "details" : [</a:t>
            </a:r>
          </a:p>
          <a:p>
            <a:r>
              <a:rPr lang="en-US" altLang="ko-KR" sz="1000" dirty="0"/>
              <a:t>                            {</a:t>
            </a:r>
          </a:p>
          <a:p>
            <a:r>
              <a:rPr lang="en-US" altLang="ko-KR" sz="1000" dirty="0"/>
              <a:t>                               "value" : 1,</a:t>
            </a:r>
          </a:p>
          <a:p>
            <a:r>
              <a:rPr lang="en-US" altLang="ko-KR" sz="1000" dirty="0"/>
              <a:t>             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</a:t>
            </a:r>
          </a:p>
          <a:p>
            <a:r>
              <a:rPr lang="en-US" altLang="ko-KR" sz="1000" dirty="0"/>
              <a:t>                            }</a:t>
            </a:r>
          </a:p>
          <a:p>
            <a:r>
              <a:rPr lang="en-US" altLang="ko-KR" sz="1000" dirty="0"/>
              <a:t>                         ],</a:t>
            </a:r>
          </a:p>
          <a:p>
            <a:r>
              <a:rPr lang="en-US" altLang="ko-KR" sz="1000" dirty="0"/>
              <a:t>                         "value" : 1</a:t>
            </a:r>
          </a:p>
          <a:p>
            <a:r>
              <a:rPr lang="en-US" altLang="ko-KR" sz="1000" dirty="0"/>
              <a:t>                      },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"value" : 3.8134108,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=2,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=50)"</a:t>
            </a:r>
          </a:p>
          <a:p>
            <a:r>
              <a:rPr lang="en-US" altLang="ko-KR" sz="1000" dirty="0"/>
              <a:t>                      },</a:t>
            </a:r>
          </a:p>
          <a:p>
            <a:r>
              <a:rPr lang="en-US" altLang="ko-KR" sz="1000" dirty="0"/>
              <a:t>                      {</a:t>
            </a:r>
          </a:p>
          <a:p>
            <a:r>
              <a:rPr lang="en-US" altLang="ko-KR" sz="1000" dirty="0"/>
              <a:t>                         "value" : 0.5,</a:t>
            </a:r>
          </a:p>
          <a:p>
            <a:r>
              <a:rPr lang="en-US" altLang="ko-KR" sz="1000" dirty="0"/>
              <a:t>         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(doc=38)"</a:t>
            </a:r>
          </a:p>
          <a:p>
            <a:r>
              <a:rPr lang="en-US" altLang="ko-KR" sz="1000" dirty="0"/>
              <a:t>                      }</a:t>
            </a:r>
          </a:p>
          <a:p>
            <a:r>
              <a:rPr lang="en-US" altLang="ko-KR" sz="1000" dirty="0"/>
              <a:t>                   ]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 ],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36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3200" dirty="0" err="1" smtClean="0"/>
              <a:t>queryWeight</a:t>
            </a:r>
            <a:r>
              <a:rPr lang="en-US" altLang="ko-KR" sz="3200" dirty="0" smtClean="0"/>
              <a:t> * </a:t>
            </a:r>
            <a:r>
              <a:rPr lang="en-US" altLang="ko-KR" dirty="0" err="1"/>
              <a:t>fieldWeight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708920"/>
            <a:ext cx="4752528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"</a:t>
            </a:r>
            <a:r>
              <a:rPr lang="en-US" altLang="ko-KR" sz="1000" dirty="0"/>
              <a:t>value" : 1.9067053,</a:t>
            </a:r>
          </a:p>
          <a:p>
            <a:r>
              <a:rPr lang="en-US" altLang="ko-KR" sz="1000" dirty="0"/>
              <a:t>             "description" : "score(doc=38,freq=1.0), product of</a:t>
            </a:r>
            <a:r>
              <a:rPr lang="en-US" altLang="ko-KR" sz="1000" dirty="0" smtClean="0"/>
              <a:t>:“</a:t>
            </a:r>
          </a:p>
          <a:p>
            <a:r>
              <a:rPr lang="en-US" altLang="ko-KR" sz="1050" dirty="0" smtClean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705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하나 필드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처리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이해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Relevance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Analysis</a:t>
            </a:r>
            <a:r>
              <a:rPr lang="ko-KR" altLang="en-US" dirty="0" smtClean="0"/>
              <a:t>를 명확히 구분이 필요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5010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Relevance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01317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Analysis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31982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쿼리에 얼마나 관련하여 결과를 평가하는 능력</a:t>
            </a:r>
          </a:p>
          <a:p>
            <a:r>
              <a:rPr lang="ko-KR" altLang="en-US" dirty="0"/>
              <a:t>관련성은 </a:t>
            </a:r>
            <a:r>
              <a:rPr lang="en-US" altLang="ko-KR" dirty="0" smtClean="0"/>
              <a:t>TF/ IDF</a:t>
            </a:r>
            <a:r>
              <a:rPr lang="ko-KR" altLang="en-US" dirty="0" smtClean="0"/>
              <a:t>를 </a:t>
            </a:r>
            <a:r>
              <a:rPr lang="ko-KR" altLang="en-US" dirty="0"/>
              <a:t>사용하여 계산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9075" y="501317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별개 정규화 토큰으로 텍스트 블록을 변환하는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0793"/>
              </p:ext>
            </p:extLst>
          </p:nvPr>
        </p:nvGraphicFramePr>
        <p:xfrm>
          <a:off x="827584" y="2492896"/>
          <a:ext cx="7632846" cy="2835773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6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)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fln</a:t>
            </a:r>
            <a:r>
              <a:rPr lang="en-US" altLang="ko-KR" dirty="0"/>
              <a:t> </a:t>
            </a:r>
            <a:r>
              <a:rPr lang="en-US" altLang="ko-KR" dirty="0" smtClean="0"/>
              <a:t>* boost(</a:t>
            </a:r>
            <a:r>
              <a:rPr lang="ko-KR" altLang="en-US" dirty="0" err="1" smtClean="0"/>
              <a:t>사용자지정값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값을 계산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43608" y="3068960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TF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43608" y="4221088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IDF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43608" y="5341007"/>
            <a:ext cx="18002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6512" y="3212976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Term </a:t>
            </a:r>
            <a:r>
              <a:rPr lang="en-US" altLang="ko-KR" sz="1400" dirty="0" smtClean="0"/>
              <a:t>frequency : </a:t>
            </a:r>
            <a:r>
              <a:rPr lang="ko-KR" altLang="en-US" sz="1400" dirty="0" smtClean="0"/>
              <a:t>특정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이 문서에 얼마나 많이 나오는지</a:t>
            </a:r>
            <a:r>
              <a:rPr lang="en-US" altLang="ko-KR" sz="1400" dirty="0" smtClean="0"/>
              <a:t>? </a:t>
            </a:r>
          </a:p>
          <a:p>
            <a:r>
              <a:rPr lang="en-US" altLang="ko-KR" sz="1400" dirty="0" err="1" smtClean="0"/>
              <a:t>tf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termFreq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246512" y="4427530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Inverse document </a:t>
            </a:r>
            <a:r>
              <a:rPr lang="en-US" altLang="ko-KR" sz="1400" dirty="0" smtClean="0"/>
              <a:t>frequency : index </a:t>
            </a:r>
            <a:r>
              <a:rPr lang="ko-KR" altLang="en-US" sz="1400" dirty="0" smtClean="0"/>
              <a:t>내의 모든 문서 내의 필드에 이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많이 나오는지</a:t>
            </a:r>
            <a:r>
              <a:rPr lang="en-US" altLang="ko-KR" sz="1400" dirty="0" smtClean="0"/>
              <a:t>? </a:t>
            </a:r>
          </a:p>
          <a:p>
            <a:r>
              <a:rPr lang="en-US" altLang="ko-KR" sz="1400" dirty="0" err="1"/>
              <a:t>idf</a:t>
            </a:r>
            <a:r>
              <a:rPr lang="en-US" altLang="ko-KR" sz="1400" dirty="0"/>
              <a:t> = 1 + ln(</a:t>
            </a:r>
            <a:r>
              <a:rPr lang="en-US" altLang="ko-KR" sz="1400" dirty="0" err="1"/>
              <a:t>maxDocs</a:t>
            </a:r>
            <a:r>
              <a:rPr lang="en-US" altLang="ko-KR" sz="1400" dirty="0"/>
              <a:t>/(</a:t>
            </a:r>
            <a:r>
              <a:rPr lang="en-US" altLang="ko-KR" sz="1400" dirty="0" err="1"/>
              <a:t>docFreq</a:t>
            </a:r>
            <a:r>
              <a:rPr lang="en-US" altLang="ko-KR" sz="1400" dirty="0"/>
              <a:t> + 1))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52217" y="5589240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Field-length </a:t>
            </a:r>
            <a:r>
              <a:rPr lang="en-US" altLang="ko-KR" sz="1400" dirty="0" smtClean="0"/>
              <a:t>norm :  </a:t>
            </a:r>
            <a:r>
              <a:rPr lang="ko-KR" altLang="en-US" sz="1400" dirty="0" smtClean="0"/>
              <a:t>이 단어</a:t>
            </a:r>
            <a:r>
              <a:rPr lang="en-US" altLang="ko-KR" sz="1400" dirty="0" smtClean="0"/>
              <a:t>(term)</a:t>
            </a:r>
            <a:r>
              <a:rPr lang="ko-KR" altLang="en-US" sz="1400" dirty="0" smtClean="0"/>
              <a:t>이 있는 필드의 길이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이 필드가 길면 점수도 낮아진다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/>
              <a:t>norm = 1/</a:t>
            </a:r>
            <a:r>
              <a:rPr lang="en-US" altLang="ko-KR" sz="1400" dirty="0" err="1"/>
              <a:t>sqrt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numFieldTerms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76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 및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실제 필드에 매칭되는 값을 검색하고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계산 결과를 확인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257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5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에 매칭되는 결과 조회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30003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4869160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924944"/>
            <a:ext cx="4608512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475656" y="2924944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3" name="그룹 2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TF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FLN</a:t>
                </a:r>
                <a:endParaRPr lang="ko-KR" altLang="en-US" sz="12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0.8784157  =  1.0  *  1.4054651  *  0.625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6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 big/data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가진 필드</a:t>
            </a:r>
            <a:r>
              <a:rPr lang="en-US" altLang="ko-KR" dirty="0" smtClean="0"/>
              <a:t>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4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동일한 질의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term </a:t>
            </a:r>
            <a:r>
              <a:rPr lang="ko-KR" altLang="en-US" dirty="0" smtClean="0"/>
              <a:t>단위의 질의로 인식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71600" y="3046090"/>
            <a:ext cx="345638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"match":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smtClean="0"/>
              <a:t>title": “big data"</a:t>
            </a:r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3046090"/>
            <a:ext cx="345638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"query":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": {</a:t>
            </a:r>
          </a:p>
          <a:p>
            <a:r>
              <a:rPr lang="en-US" altLang="ko-KR" sz="1200" dirty="0"/>
              <a:t>      "should": [</a:t>
            </a:r>
          </a:p>
          <a:p>
            <a:r>
              <a:rPr lang="en-US" altLang="ko-KR" sz="1200" dirty="0"/>
              <a:t>        { "term": { "title": "big" }},</a:t>
            </a:r>
          </a:p>
          <a:p>
            <a:r>
              <a:rPr lang="en-US" altLang="ko-KR" sz="1200" dirty="0"/>
              <a:t>        { "term": { "title": "data" }}</a:t>
            </a:r>
          </a:p>
          <a:p>
            <a:r>
              <a:rPr lang="en-US" altLang="ko-KR" sz="1200" dirty="0"/>
              <a:t>      ]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72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02024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200" dirty="0" err="1" smtClean="0">
                          <a:effectLst/>
                          <a:latin typeface="+mn-ea"/>
                          <a:ea typeface="+mn-ea"/>
                        </a:rPr>
                        <a:t>둘다</a:t>
                      </a:r>
                      <a:r>
                        <a:rPr lang="ko-KR" altLang="en-US" sz="1200" dirty="0" smtClean="0">
                          <a:effectLst/>
                          <a:latin typeface="+mn-ea"/>
                          <a:ea typeface="+mn-ea"/>
                        </a:rPr>
                        <a:t> 해당되므로 무시 됨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7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특정 필드 검색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big,data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를 다 가진 경우는 </a:t>
            </a:r>
            <a:r>
              <a:rPr lang="en-US" altLang="ko-KR" dirty="0"/>
              <a:t>coordination </a:t>
            </a:r>
            <a:r>
              <a:rPr lang="en-US" altLang="ko-KR" dirty="0" smtClean="0"/>
              <a:t>factor</a:t>
            </a:r>
            <a:r>
              <a:rPr lang="ko-KR" altLang="en-US" dirty="0" smtClean="0"/>
              <a:t>가 존재하지 않음 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1911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2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Title :Big data 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 score = big score + data score</a:t>
            </a:r>
          </a:p>
          <a:p>
            <a:pPr marL="0" indent="0">
              <a:buNone/>
            </a:pPr>
            <a:r>
              <a:rPr lang="en-US" altLang="ko-KR" sz="3200" dirty="0" smtClean="0"/>
              <a:t>0.883883 = 0.44194174+ </a:t>
            </a:r>
            <a:r>
              <a:rPr lang="en-US" altLang="ko-KR" sz="3200" dirty="0"/>
              <a:t>0.44194174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err="1"/>
              <a:t>max_score</a:t>
            </a:r>
            <a:r>
              <a:rPr lang="en-US" altLang="ko-KR" sz="1000" dirty="0"/>
              <a:t>" : 0.8838835,</a:t>
            </a:r>
          </a:p>
          <a:p>
            <a:r>
              <a:rPr lang="en-US" altLang="ko-KR" sz="1000" dirty="0"/>
              <a:t>    "hits" : [ {</a:t>
            </a:r>
          </a:p>
          <a:p>
            <a:r>
              <a:rPr lang="en-US" altLang="ko-KR" sz="1000" dirty="0"/>
              <a:t>      "_shard" : 3,</a:t>
            </a:r>
          </a:p>
          <a:p>
            <a:r>
              <a:rPr lang="en-US" altLang="ko-KR" sz="1000" dirty="0"/>
              <a:t>      "_node" : "LhufT5nGQPmrhEFEwV8-Cw",</a:t>
            </a:r>
          </a:p>
          <a:p>
            <a:r>
              <a:rPr lang="en-US" altLang="ko-KR" sz="1000" dirty="0"/>
              <a:t>      "_index" : "books",</a:t>
            </a:r>
          </a:p>
          <a:p>
            <a:r>
              <a:rPr lang="en-US" altLang="ko-KR" sz="1000" dirty="0"/>
              <a:t>      "_type" : "</a:t>
            </a:r>
            <a:r>
              <a:rPr lang="en-US" altLang="ko-KR" sz="1000" dirty="0" err="1"/>
              <a:t>itbook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"_id" : "1",</a:t>
            </a:r>
          </a:p>
          <a:p>
            <a:r>
              <a:rPr lang="en-US" altLang="ko-KR" sz="1000" dirty="0"/>
              <a:t>      "_score" : 0.8838835,</a:t>
            </a:r>
          </a:p>
          <a:p>
            <a:r>
              <a:rPr lang="en-US" altLang="ko-KR" sz="1000" dirty="0"/>
              <a:t>      "_source" : {</a:t>
            </a:r>
          </a:p>
          <a:p>
            <a:r>
              <a:rPr lang="en-US" altLang="ko-KR" sz="1000" dirty="0"/>
              <a:t>        "title" : "big data",</a:t>
            </a:r>
          </a:p>
          <a:p>
            <a:r>
              <a:rPr lang="en-US" altLang="ko-KR" sz="1000" dirty="0"/>
              <a:t>        "author" : [ "</a:t>
            </a:r>
            <a:r>
              <a:rPr lang="en-US" altLang="ko-KR" sz="1000" dirty="0" err="1"/>
              <a:t>hwang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kang</a:t>
            </a:r>
            <a:r>
              <a:rPr lang="en-US" altLang="ko-KR" sz="1000" dirty="0"/>
              <a:t>" ],</a:t>
            </a:r>
          </a:p>
          <a:p>
            <a:r>
              <a:rPr lang="en-US" altLang="ko-KR" sz="1000" dirty="0"/>
              <a:t>        "price" : 30000,</a:t>
            </a:r>
          </a:p>
          <a:p>
            <a:r>
              <a:rPr lang="en-US" altLang="ko-KR" sz="1000" dirty="0"/>
              <a:t>        "pages" : 300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},</a:t>
            </a:r>
          </a:p>
          <a:p>
            <a:r>
              <a:rPr lang="en-US" altLang="ko-KR" sz="1000" dirty="0"/>
              <a:t>"_explanation" : {</a:t>
            </a:r>
          </a:p>
          <a:p>
            <a:r>
              <a:rPr lang="en-US" altLang="ko-KR" sz="1000" dirty="0"/>
              <a:t>        "value" : 0.8838835,</a:t>
            </a:r>
          </a:p>
          <a:p>
            <a:r>
              <a:rPr lang="en-US" altLang="ko-KR" sz="1000" dirty="0"/>
              <a:t>        "description" : "sum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6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이해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에 대한 구분이 필요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187624" y="3356992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 based query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01317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Full text </a:t>
            </a:r>
          </a:p>
          <a:p>
            <a:pPr algn="ctr"/>
            <a:r>
              <a:rPr lang="en-US" altLang="ko-KR" dirty="0" smtClean="0"/>
              <a:t>query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331982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 or fuzzy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 </a:t>
            </a:r>
            <a:r>
              <a:rPr lang="en-US" altLang="ko-KR" dirty="0"/>
              <a:t>low-level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single term</a:t>
            </a:r>
            <a:r>
              <a:rPr lang="ko-KR" altLang="en-US" dirty="0" smtClean="0"/>
              <a:t>을 처리하지만 </a:t>
            </a:r>
            <a:r>
              <a:rPr lang="en-US" altLang="ko-KR" dirty="0" smtClean="0"/>
              <a:t>analysis phase</a:t>
            </a:r>
            <a:r>
              <a:rPr lang="ko-KR" altLang="en-US" dirty="0" smtClean="0"/>
              <a:t>를 가지지 않음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9075" y="501317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match or </a:t>
            </a:r>
            <a:r>
              <a:rPr lang="en-US" altLang="ko-KR" dirty="0" err="1"/>
              <a:t>query_string</a:t>
            </a:r>
            <a:r>
              <a:rPr lang="en-US" altLang="ko-KR" dirty="0"/>
              <a:t> </a:t>
            </a:r>
            <a:r>
              <a:rPr lang="en-US" altLang="ko-KR" dirty="0" smtClean="0"/>
              <a:t>queries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 </a:t>
            </a:r>
            <a:r>
              <a:rPr lang="en-US" altLang="ko-KR" dirty="0"/>
              <a:t>high-level </a:t>
            </a:r>
            <a:r>
              <a:rPr lang="en-US" altLang="ko-KR" dirty="0" smtClean="0"/>
              <a:t>queries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          "value" : 0.625,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0.625,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 </a:t>
            </a:r>
            <a:endParaRPr lang="en-US" altLang="ko-KR" sz="1000" dirty="0" smtClean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99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     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0.70710677,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0.70710677,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 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84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0.44194174 </a:t>
            </a:r>
            <a:r>
              <a:rPr lang="en-US" altLang="ko-KR" sz="3200" dirty="0" smtClean="0"/>
              <a:t>= 0.70710677 * 0.625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"value" : 0.44194174,</a:t>
            </a:r>
          </a:p>
          <a:p>
            <a:r>
              <a:rPr lang="en-US" altLang="ko-KR" sz="1000" dirty="0"/>
              <a:t>          "description" : "weight(</a:t>
            </a:r>
            <a:r>
              <a:rPr lang="en-US" altLang="ko-KR" sz="1000" dirty="0" err="1"/>
              <a:t>title:big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0.44194174,</a:t>
            </a:r>
          </a:p>
          <a:p>
            <a:r>
              <a:rPr lang="en-US" altLang="ko-KR" sz="1000" dirty="0"/>
              <a:t>            "description" : "score(doc=0,freq=1.0), product of:",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8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0.625,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0.625,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90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"value" : 0.70710677,</a:t>
            </a:r>
          </a:p>
          <a:p>
            <a:r>
              <a:rPr lang="en-US" altLang="ko-KR" sz="1000" dirty="0"/>
              <a:t>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"details" : [ {</a:t>
            </a:r>
          </a:p>
          <a:p>
            <a:r>
              <a:rPr lang="en-US" altLang="ko-KR" sz="1000" dirty="0"/>
              <a:t>                "value" : 1.0,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=2)",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}, {</a:t>
            </a:r>
          </a:p>
          <a:p>
            <a:r>
              <a:rPr lang="en-US" altLang="ko-KR" sz="1000" dirty="0"/>
              <a:t>                "value" : 0.70710677,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"details" : [ ]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8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/>
              <a:t>0.44194174 </a:t>
            </a:r>
            <a:r>
              <a:rPr lang="en-US" altLang="ko-KR" sz="3200" dirty="0" smtClean="0"/>
              <a:t>= 0.70710677 * 0.625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 "value" : 0.44194174,</a:t>
            </a:r>
          </a:p>
          <a:p>
            <a:r>
              <a:rPr lang="en-US" altLang="ko-KR" sz="1000" dirty="0"/>
              <a:t>          "description" : "weight(</a:t>
            </a:r>
            <a:r>
              <a:rPr lang="en-US" altLang="ko-KR" sz="1000" dirty="0" err="1"/>
              <a:t>title:data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0.44194174,</a:t>
            </a:r>
          </a:p>
          <a:p>
            <a:r>
              <a:rPr lang="en-US" altLang="ko-KR" sz="1000" dirty="0"/>
              <a:t>            "description" : "score(doc=0,freq=1.0), product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72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big </a:t>
            </a:r>
            <a:r>
              <a:rPr lang="ko-KR" altLang="en-US" dirty="0" smtClean="0"/>
              <a:t>값만 가진  필드 계산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Score </a:t>
            </a:r>
            <a:r>
              <a:rPr lang="ko-KR" altLang="en-US" dirty="0" smtClean="0"/>
              <a:t>계산 산식 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스코어 계산 산식에 대한 상세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35520"/>
              </p:ext>
            </p:extLst>
          </p:nvPr>
        </p:nvGraphicFramePr>
        <p:xfrm>
          <a:off x="827584" y="2492896"/>
          <a:ext cx="7632846" cy="3771877"/>
        </p:xfrm>
        <a:graphic>
          <a:graphicData uri="http://schemas.openxmlformats.org/drawingml/2006/table">
            <a:tbl>
              <a:tblPr/>
              <a:tblGrid>
                <a:gridCol w="926845"/>
                <a:gridCol w="1161387"/>
                <a:gridCol w="864096"/>
                <a:gridCol w="4680518"/>
              </a:tblGrid>
              <a:tr h="360040">
                <a:tc rowSpan="8"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score(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 relevance score of document d for query q.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(q)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queryNorm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(q)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query normalization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ase"/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queryNorm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 / 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sumOfSquaredWeights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8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coord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q,d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altLang="ko-KR" sz="1200" i="1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coordination</a:t>
                      </a:r>
                      <a:r>
                        <a:rPr lang="en-US" altLang="ko-KR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 factor</a:t>
                      </a:r>
                      <a:endParaRPr lang="en-US" altLang="ko-KR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05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base"/>
                      <a:r>
                        <a:rPr kumimoji="0"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</a:t>
                      </a:r>
                      <a:r>
                        <a:rPr kumimoji="0"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in q) 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The sum of the weights for each term t in the query q for document d.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 in d)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 in d)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term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 in document d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tf</a:t>
                      </a:r>
                      <a:r>
                        <a:rPr lang="en-US" altLang="ko-KR" sz="1200" dirty="0" smtClean="0"/>
                        <a:t> = 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termFreq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45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(t)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idf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(t)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inverse document frequency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for term t</a:t>
                      </a: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idf</a:t>
                      </a:r>
                      <a:r>
                        <a:rPr lang="en-US" altLang="ko-KR" sz="1200" dirty="0" smtClean="0"/>
                        <a:t> = 1 + ln(</a:t>
                      </a:r>
                      <a:r>
                        <a:rPr lang="en-US" altLang="ko-KR" sz="1200" dirty="0" err="1" smtClean="0"/>
                        <a:t>maxDocs</a:t>
                      </a:r>
                      <a:r>
                        <a:rPr lang="en-US" altLang="ko-KR" sz="1200" dirty="0" smtClean="0"/>
                        <a:t>/(</a:t>
                      </a:r>
                      <a:r>
                        <a:rPr lang="en-US" altLang="ko-KR" sz="1200" dirty="0" err="1" smtClean="0"/>
                        <a:t>docFreq</a:t>
                      </a:r>
                      <a:r>
                        <a:rPr lang="en-US" altLang="ko-KR" sz="1200" dirty="0" smtClean="0"/>
                        <a:t> + 1))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() 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t.getBoost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() is the </a:t>
                      </a:r>
                      <a:r>
                        <a:rPr lang="en-US" sz="1200" i="1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that has been applied to the query 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19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altLang="ko-KR" sz="1200" dirty="0" err="1" smtClean="0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effectLst/>
                        <a:latin typeface="inherit"/>
                      </a:endParaRPr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norm(</a:t>
                      </a:r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t,d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) is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field-length norm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combined with the </a:t>
                      </a:r>
                      <a:r>
                        <a:rPr lang="en-US" sz="1200" u="none" strike="noStrike" dirty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index-time field-level </a:t>
                      </a:r>
                      <a:r>
                        <a:rPr lang="en-US" sz="1200" u="none" strike="noStrike" dirty="0" smtClean="0">
                          <a:solidFill>
                            <a:srgbClr val="31BEB1"/>
                          </a:solidFill>
                          <a:effectLst/>
                          <a:latin typeface="+mn-ea"/>
                          <a:ea typeface="+mn-ea"/>
                        </a:rPr>
                        <a:t>boost</a:t>
                      </a:r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, if any. 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norm = 1/</a:t>
                      </a:r>
                      <a:r>
                        <a:rPr lang="en-US" altLang="ko-KR" sz="1200" dirty="0" err="1" smtClean="0"/>
                        <a:t>sqrt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numFieldTerms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 marL="90519" marR="90519" marT="45260" marB="452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Title :</a:t>
            </a:r>
            <a:r>
              <a:rPr lang="en-US" altLang="ko-KR" dirty="0"/>
              <a:t>b</a:t>
            </a:r>
            <a:r>
              <a:rPr lang="en-US" altLang="ko-KR" dirty="0" smtClean="0"/>
              <a:t>ig picture score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 data score = big score + data score</a:t>
            </a:r>
          </a:p>
          <a:p>
            <a:pPr marL="0" indent="0">
              <a:buNone/>
            </a:pPr>
            <a:r>
              <a:rPr lang="en-US" altLang="ko-KR" sz="3200" dirty="0" smtClean="0"/>
              <a:t>0.883883 = 0.44194174+ </a:t>
            </a:r>
            <a:r>
              <a:rPr lang="en-US" altLang="ko-KR" sz="3200" dirty="0"/>
              <a:t>0.44194174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err="1"/>
              <a:t>max_score</a:t>
            </a:r>
            <a:r>
              <a:rPr lang="en-US" altLang="ko-KR" sz="1000" dirty="0"/>
              <a:t>" : 0.8838835,</a:t>
            </a:r>
          </a:p>
          <a:p>
            <a:r>
              <a:rPr lang="en-US" altLang="ko-KR" sz="1000" dirty="0"/>
              <a:t>    "hits" : [ {</a:t>
            </a:r>
          </a:p>
          <a:p>
            <a:r>
              <a:rPr lang="en-US" altLang="ko-KR" sz="1000" dirty="0"/>
              <a:t>      "_shard" : 3,</a:t>
            </a:r>
          </a:p>
          <a:p>
            <a:r>
              <a:rPr lang="en-US" altLang="ko-KR" sz="1000" dirty="0"/>
              <a:t>      "_node" : "LhufT5nGQPmrhEFEwV8-Cw",</a:t>
            </a:r>
          </a:p>
          <a:p>
            <a:r>
              <a:rPr lang="en-US" altLang="ko-KR" sz="1000" dirty="0"/>
              <a:t>      "_index" : "books",</a:t>
            </a:r>
          </a:p>
          <a:p>
            <a:r>
              <a:rPr lang="en-US" altLang="ko-KR" sz="1000" dirty="0"/>
              <a:t>      "_type" : "</a:t>
            </a:r>
            <a:r>
              <a:rPr lang="en-US" altLang="ko-KR" sz="1000" dirty="0" err="1"/>
              <a:t>itbook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"_id" : "1",</a:t>
            </a:r>
          </a:p>
          <a:p>
            <a:r>
              <a:rPr lang="en-US" altLang="ko-KR" sz="1000" dirty="0"/>
              <a:t>      "_score" : 0.8838835,</a:t>
            </a:r>
          </a:p>
          <a:p>
            <a:r>
              <a:rPr lang="en-US" altLang="ko-KR" sz="1000" dirty="0"/>
              <a:t>      "_source" : {</a:t>
            </a:r>
          </a:p>
          <a:p>
            <a:r>
              <a:rPr lang="en-US" altLang="ko-KR" sz="1000" dirty="0"/>
              <a:t>        "title" : "big data",</a:t>
            </a:r>
          </a:p>
          <a:p>
            <a:r>
              <a:rPr lang="en-US" altLang="ko-KR" sz="1000" dirty="0"/>
              <a:t>        "author" : [ "</a:t>
            </a:r>
            <a:r>
              <a:rPr lang="en-US" altLang="ko-KR" sz="1000" dirty="0" err="1"/>
              <a:t>hwang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kang</a:t>
            </a:r>
            <a:r>
              <a:rPr lang="en-US" altLang="ko-KR" sz="1000" dirty="0"/>
              <a:t>" ],</a:t>
            </a:r>
          </a:p>
          <a:p>
            <a:r>
              <a:rPr lang="en-US" altLang="ko-KR" sz="1000" dirty="0"/>
              <a:t>        "price" : 30000,</a:t>
            </a:r>
          </a:p>
          <a:p>
            <a:r>
              <a:rPr lang="en-US" altLang="ko-KR" sz="1000" dirty="0"/>
              <a:t>        "pages" : 300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smtClean="0"/>
              <a:t>},</a:t>
            </a:r>
          </a:p>
          <a:p>
            <a:r>
              <a:rPr lang="en-US" altLang="ko-KR" sz="1000" dirty="0"/>
              <a:t>"_explanation" : {</a:t>
            </a:r>
          </a:p>
          <a:p>
            <a:r>
              <a:rPr lang="en-US" altLang="ko-KR" sz="1000" dirty="0"/>
              <a:t>        "value" : 0.8838835,</a:t>
            </a:r>
          </a:p>
          <a:p>
            <a:r>
              <a:rPr lang="en-US" altLang="ko-KR" sz="1000" dirty="0"/>
              <a:t>        "description" : "sum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42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fieldWeight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fieldWeight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fieldnorm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996952"/>
            <a:ext cx="475252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 smtClean="0"/>
              <a:t>{</a:t>
            </a:r>
            <a:endParaRPr lang="en-US" altLang="ko-KR" sz="1000" dirty="0"/>
          </a:p>
          <a:p>
            <a:r>
              <a:rPr lang="en-US" altLang="ko-KR" sz="1000" dirty="0"/>
              <a:t>                "value" : 0.8784157,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fieldWeight</a:t>
            </a:r>
            <a:r>
              <a:rPr lang="en-US" altLang="ko-KR" sz="1000" dirty="0"/>
              <a:t> in 0, product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1.0,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=1.0), with </a:t>
            </a:r>
            <a:r>
              <a:rPr lang="en-US" altLang="ko-KR" sz="1000" dirty="0" err="1"/>
              <a:t>freq</a:t>
            </a:r>
            <a:r>
              <a:rPr lang="en-US" altLang="ko-KR" sz="1000" dirty="0"/>
              <a:t> of:",</a:t>
            </a:r>
          </a:p>
          <a:p>
            <a:r>
              <a:rPr lang="en-US" altLang="ko-KR" sz="1000" dirty="0"/>
              <a:t>                  "details" : [ {</a:t>
            </a:r>
          </a:p>
          <a:p>
            <a:r>
              <a:rPr lang="en-US" altLang="ko-KR" sz="1000" dirty="0"/>
              <a:t>                    "value" : 1.0,</a:t>
            </a:r>
          </a:p>
          <a:p>
            <a:r>
              <a:rPr lang="en-US" altLang="ko-KR" sz="1000" dirty="0"/>
              <a:t>                    "description" : "</a:t>
            </a:r>
            <a:r>
              <a:rPr lang="en-US" altLang="ko-KR" sz="1000" dirty="0" err="1"/>
              <a:t>termFreq</a:t>
            </a:r>
            <a:r>
              <a:rPr lang="en-US" altLang="ko-KR" sz="1000" dirty="0"/>
              <a:t>=1.0",</a:t>
            </a:r>
          </a:p>
          <a:p>
            <a:r>
              <a:rPr lang="en-US" altLang="ko-KR" sz="1000" dirty="0"/>
              <a:t>                    "details" : [ ]</a:t>
            </a:r>
          </a:p>
          <a:p>
            <a:r>
              <a:rPr lang="en-US" altLang="ko-KR" sz="1000" dirty="0"/>
              <a:t>                  }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1.4054651,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=3)",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0.625,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fieldNorm</a:t>
            </a:r>
            <a:r>
              <a:rPr lang="en-US" altLang="ko-KR" sz="1000" dirty="0"/>
              <a:t>(doc=0)",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</a:t>
            </a:r>
            <a:endParaRPr lang="en-US" altLang="ko-KR" sz="1000" dirty="0" smtClean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16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절차 </a:t>
            </a:r>
            <a:r>
              <a:rPr lang="en-US" altLang="ko-KR" dirty="0" smtClean="0"/>
              <a:t>: match query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에 대한 실행 절차는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단계로 처리</a:t>
            </a:r>
            <a:endParaRPr lang="en-US" altLang="ko-KR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2987824" y="3068960"/>
            <a:ext cx="1800200" cy="3312368"/>
            <a:chOff x="4932040" y="2766839"/>
            <a:chExt cx="2664296" cy="3607017"/>
          </a:xfrm>
        </p:grpSpPr>
        <p:sp>
          <p:nvSpPr>
            <p:cNvPr id="4" name="직사각형 3"/>
            <p:cNvSpPr/>
            <p:nvPr/>
          </p:nvSpPr>
          <p:spPr>
            <a:xfrm>
              <a:off x="4932040" y="2766839"/>
              <a:ext cx="2664296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Check the field type.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32040" y="3729151"/>
              <a:ext cx="2664296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Analyze the query string.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32040" y="4691463"/>
              <a:ext cx="2664296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Find matching docs.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32040" y="5653776"/>
              <a:ext cx="2664296" cy="7200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Score each doc</a:t>
              </a:r>
              <a:r>
                <a:rPr lang="en-US" altLang="ko-KR" sz="1200" i="1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67544" y="3068960"/>
            <a:ext cx="230425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GET /</a:t>
            </a:r>
            <a:r>
              <a:rPr lang="en-US" altLang="ko-KR" sz="1000" dirty="0" err="1"/>
              <a:t>my_index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my_type</a:t>
            </a:r>
            <a:r>
              <a:rPr lang="en-US" altLang="ko-KR" sz="1000" dirty="0"/>
              <a:t>/_search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 smtClean="0"/>
              <a:t>    "</a:t>
            </a:r>
            <a:r>
              <a:rPr lang="en-US" altLang="ko-KR" sz="1000" dirty="0"/>
              <a:t>query": {</a:t>
            </a:r>
          </a:p>
          <a:p>
            <a:r>
              <a:rPr lang="en-US" altLang="ko-KR" sz="1000" dirty="0" smtClean="0"/>
              <a:t>           "</a:t>
            </a:r>
            <a:r>
              <a:rPr lang="en-US" altLang="ko-KR" sz="1000" dirty="0"/>
              <a:t>match": {</a:t>
            </a:r>
          </a:p>
          <a:p>
            <a:r>
              <a:rPr lang="en-US" altLang="ko-KR" sz="1000" dirty="0" smtClean="0"/>
              <a:t>                "</a:t>
            </a:r>
            <a:r>
              <a:rPr lang="en-US" altLang="ko-KR" sz="1000" dirty="0"/>
              <a:t>title": "QUICK!"</a:t>
            </a:r>
          </a:p>
          <a:p>
            <a:r>
              <a:rPr lang="en-US" altLang="ko-KR" sz="1000" dirty="0" smtClean="0"/>
              <a:t>             }</a:t>
            </a:r>
            <a:endParaRPr lang="en-US" altLang="ko-KR" sz="1000" dirty="0"/>
          </a:p>
          <a:p>
            <a:r>
              <a:rPr lang="en-US" altLang="ko-KR" sz="1000" dirty="0" smtClean="0"/>
              <a:t>      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004048" y="3104964"/>
            <a:ext cx="3744416" cy="327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"hits": [</a:t>
            </a:r>
          </a:p>
          <a:p>
            <a:r>
              <a:rPr lang="en-US" altLang="ko-KR" sz="800" dirty="0" smtClean="0"/>
              <a:t>    {</a:t>
            </a:r>
            <a:endParaRPr lang="en-US" altLang="ko-KR" sz="800" dirty="0"/>
          </a:p>
          <a:p>
            <a:r>
              <a:rPr lang="en-US" altLang="ko-KR" sz="800" dirty="0" smtClean="0"/>
              <a:t>         "_</a:t>
            </a:r>
            <a:r>
              <a:rPr lang="en-US" altLang="ko-KR" sz="800" dirty="0"/>
              <a:t>id": "1",</a:t>
            </a:r>
          </a:p>
          <a:p>
            <a:r>
              <a:rPr lang="en-US" altLang="ko-KR" sz="800" dirty="0" smtClean="0"/>
              <a:t>         "_</a:t>
            </a:r>
            <a:r>
              <a:rPr lang="en-US" altLang="ko-KR" sz="800" dirty="0"/>
              <a:t>score": 0.5,</a:t>
            </a:r>
          </a:p>
          <a:p>
            <a:r>
              <a:rPr lang="en-US" altLang="ko-KR" sz="800" dirty="0" smtClean="0"/>
              <a:t>         "_</a:t>
            </a:r>
            <a:r>
              <a:rPr lang="en-US" altLang="ko-KR" sz="800" dirty="0"/>
              <a:t>source": 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"</a:t>
            </a:r>
            <a:r>
              <a:rPr lang="en-US" altLang="ko-KR" sz="800" dirty="0"/>
              <a:t>title": "The quick brown fox"</a:t>
            </a:r>
          </a:p>
          <a:p>
            <a:r>
              <a:rPr lang="en-US" altLang="ko-KR" sz="800" dirty="0" smtClean="0"/>
              <a:t>           }</a:t>
            </a:r>
            <a:endParaRPr lang="en-US" altLang="ko-KR" sz="800" dirty="0"/>
          </a:p>
          <a:p>
            <a:r>
              <a:rPr lang="en-US" altLang="ko-KR" sz="800" dirty="0" smtClean="0"/>
              <a:t>    },</a:t>
            </a:r>
            <a:endParaRPr lang="en-US" altLang="ko-KR" sz="800" dirty="0"/>
          </a:p>
          <a:p>
            <a:r>
              <a:rPr lang="en-US" altLang="ko-KR" sz="800" dirty="0" smtClean="0"/>
              <a:t>   {</a:t>
            </a:r>
            <a:endParaRPr lang="en-US" altLang="ko-KR" sz="800" dirty="0"/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id": "3",</a:t>
            </a:r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score": 0.44194174,</a:t>
            </a:r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source": {</a:t>
            </a:r>
          </a:p>
          <a:p>
            <a:r>
              <a:rPr lang="en-US" altLang="ko-KR" sz="800" dirty="0" smtClean="0"/>
              <a:t>                    "</a:t>
            </a:r>
            <a:r>
              <a:rPr lang="en-US" altLang="ko-KR" sz="800" dirty="0"/>
              <a:t>title": "The quick brown fox jumps over </a:t>
            </a:r>
            <a:r>
              <a:rPr lang="en-US" altLang="ko-KR" sz="800" dirty="0" smtClean="0"/>
              <a:t> the </a:t>
            </a:r>
            <a:r>
              <a:rPr lang="en-US" altLang="ko-KR" sz="800" dirty="0"/>
              <a:t>quick dog"</a:t>
            </a:r>
          </a:p>
          <a:p>
            <a:r>
              <a:rPr lang="en-US" altLang="ko-KR" sz="800" dirty="0" smtClean="0"/>
              <a:t>           }</a:t>
            </a:r>
            <a:endParaRPr lang="en-US" altLang="ko-KR" sz="800" dirty="0"/>
          </a:p>
          <a:p>
            <a:r>
              <a:rPr lang="en-US" altLang="ko-KR" sz="800" dirty="0" smtClean="0"/>
              <a:t>    },</a:t>
            </a:r>
            <a:endParaRPr lang="en-US" altLang="ko-KR" sz="800" dirty="0"/>
          </a:p>
          <a:p>
            <a:r>
              <a:rPr lang="en-US" altLang="ko-KR" sz="800" dirty="0" smtClean="0"/>
              <a:t>    {</a:t>
            </a:r>
            <a:endParaRPr lang="en-US" altLang="ko-KR" sz="800" dirty="0"/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id": "2",</a:t>
            </a:r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score": 0.3125,</a:t>
            </a:r>
          </a:p>
          <a:p>
            <a:r>
              <a:rPr lang="en-US" altLang="ko-KR" sz="800" dirty="0" smtClean="0"/>
              <a:t>          "_</a:t>
            </a:r>
            <a:r>
              <a:rPr lang="en-US" altLang="ko-KR" sz="800" dirty="0"/>
              <a:t>source": {</a:t>
            </a:r>
          </a:p>
          <a:p>
            <a:r>
              <a:rPr lang="en-US" altLang="ko-KR" sz="800" dirty="0" smtClean="0"/>
              <a:t>                   "</a:t>
            </a:r>
            <a:r>
              <a:rPr lang="en-US" altLang="ko-KR" sz="800" dirty="0"/>
              <a:t>title": "The quick brown fox jumps over the lazy dog"</a:t>
            </a:r>
          </a:p>
          <a:p>
            <a:r>
              <a:rPr lang="en-US" altLang="ko-KR" sz="800" dirty="0" smtClean="0"/>
              <a:t>         }</a:t>
            </a:r>
            <a:endParaRPr lang="en-US" altLang="ko-KR" sz="800" dirty="0"/>
          </a:p>
          <a:p>
            <a:r>
              <a:rPr lang="en-US" altLang="ko-KR" sz="800" dirty="0" smtClean="0"/>
              <a:t>    }</a:t>
            </a:r>
            <a:endParaRPr lang="en-US" altLang="ko-KR" sz="800" dirty="0"/>
          </a:p>
          <a:p>
            <a:r>
              <a:rPr lang="en-US" altLang="ko-KR" sz="800" dirty="0"/>
              <a:t>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66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big :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= </a:t>
            </a:r>
            <a:r>
              <a:rPr lang="en-US" altLang="ko-KR" sz="3200" dirty="0" err="1"/>
              <a:t>idf</a:t>
            </a:r>
            <a:r>
              <a:rPr lang="en-US" altLang="ko-KR" sz="3200" dirty="0"/>
              <a:t>(</a:t>
            </a:r>
            <a:r>
              <a:rPr lang="en-US" altLang="ko-KR" sz="3200" dirty="0" err="1"/>
              <a:t>docFreq</a:t>
            </a:r>
            <a:r>
              <a:rPr lang="en-US" altLang="ko-KR" sz="3200" dirty="0"/>
              <a:t>=1, </a:t>
            </a:r>
            <a:r>
              <a:rPr lang="en-US" altLang="ko-KR" sz="3200" dirty="0" err="1"/>
              <a:t>maxDocs</a:t>
            </a:r>
            <a:r>
              <a:rPr lang="en-US" altLang="ko-KR" sz="3200" dirty="0"/>
              <a:t>=2</a:t>
            </a:r>
            <a:r>
              <a:rPr lang="en-US" altLang="ko-KR" sz="3200" dirty="0" smtClean="0"/>
              <a:t>)“ *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queryNorm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      </a:t>
            </a:r>
            <a:r>
              <a:rPr lang="en-US" altLang="ko-KR" sz="1000" dirty="0" smtClean="0"/>
              <a:t> {</a:t>
            </a:r>
            <a:endParaRPr lang="en-US" altLang="ko-KR" sz="1000" dirty="0"/>
          </a:p>
          <a:p>
            <a:r>
              <a:rPr lang="en-US" altLang="ko-KR" sz="1000" dirty="0"/>
              <a:t>                "value" : 0.5564505,</a:t>
            </a:r>
          </a:p>
          <a:p>
            <a:r>
              <a:rPr lang="en-US" altLang="ko-KR" sz="1000" dirty="0"/>
              <a:t>                "description" : "</a:t>
            </a:r>
            <a:r>
              <a:rPr lang="en-US" altLang="ko-KR" sz="1000" dirty="0" err="1"/>
              <a:t>queryWeight</a:t>
            </a:r>
            <a:r>
              <a:rPr lang="en-US" altLang="ko-KR" sz="1000" dirty="0"/>
              <a:t>, product of:",</a:t>
            </a:r>
          </a:p>
          <a:p>
            <a:r>
              <a:rPr lang="en-US" altLang="ko-KR" sz="1000" dirty="0"/>
              <a:t>                "details" : [ {</a:t>
            </a:r>
          </a:p>
          <a:p>
            <a:r>
              <a:rPr lang="en-US" altLang="ko-KR" sz="1000" dirty="0"/>
              <a:t>                  "value" : 1.4054651,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idf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docFreq</a:t>
            </a:r>
            <a:r>
              <a:rPr lang="en-US" altLang="ko-KR" sz="1000" dirty="0"/>
              <a:t>=1, </a:t>
            </a:r>
            <a:r>
              <a:rPr lang="en-US" altLang="ko-KR" sz="1000" dirty="0" err="1"/>
              <a:t>maxDocs</a:t>
            </a:r>
            <a:r>
              <a:rPr lang="en-US" altLang="ko-KR" sz="1000" dirty="0"/>
              <a:t>=3)",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}, {</a:t>
            </a:r>
          </a:p>
          <a:p>
            <a:r>
              <a:rPr lang="en-US" altLang="ko-KR" sz="1000" dirty="0"/>
              <a:t>                  "value" : 0.3959191,</a:t>
            </a:r>
          </a:p>
          <a:p>
            <a:r>
              <a:rPr lang="en-US" altLang="ko-KR" sz="1000" dirty="0"/>
              <a:t>                  "description" : "</a:t>
            </a:r>
            <a:r>
              <a:rPr lang="en-US" altLang="ko-KR" sz="1000" dirty="0" err="1"/>
              <a:t>queryNorm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        "details" : [ ]</a:t>
            </a:r>
          </a:p>
          <a:p>
            <a:r>
              <a:rPr lang="en-US" altLang="ko-KR" sz="1000" dirty="0"/>
              <a:t>                } 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94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 big score = </a:t>
            </a:r>
            <a:r>
              <a:rPr lang="en-US" altLang="ko-KR" dirty="0" err="1" smtClean="0"/>
              <a:t>queryWeight</a:t>
            </a:r>
            <a:r>
              <a:rPr lang="en-US" altLang="ko-KR" dirty="0" smtClean="0"/>
              <a:t> * </a:t>
            </a:r>
            <a:r>
              <a:rPr lang="en-US" altLang="ko-KR" sz="3200" dirty="0" err="1" smtClean="0"/>
              <a:t>fieldWeight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/>
              <a:t>0.48879483</a:t>
            </a:r>
            <a:r>
              <a:rPr lang="en-US" altLang="ko-KR" sz="3200" dirty="0" smtClean="0"/>
              <a:t> = </a:t>
            </a:r>
            <a:r>
              <a:rPr lang="en-US" altLang="ko-KR" sz="3200" dirty="0"/>
              <a:t> 0.5564505</a:t>
            </a:r>
            <a:r>
              <a:rPr lang="en-US" altLang="ko-KR" sz="3200" dirty="0" smtClean="0"/>
              <a:t> * </a:t>
            </a:r>
            <a:r>
              <a:rPr lang="en-US" altLang="ko-KR" sz="3200" dirty="0"/>
              <a:t>0.8784157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details" : [ {</a:t>
            </a:r>
          </a:p>
          <a:p>
            <a:r>
              <a:rPr lang="en-US" altLang="ko-KR" sz="1000" dirty="0"/>
              <a:t>          "value" : 0.48879483,</a:t>
            </a:r>
          </a:p>
          <a:p>
            <a:r>
              <a:rPr lang="en-US" altLang="ko-KR" sz="1000" dirty="0"/>
              <a:t>          "description" : "sum of:",</a:t>
            </a:r>
          </a:p>
          <a:p>
            <a:r>
              <a:rPr lang="en-US" altLang="ko-KR" sz="1000" dirty="0"/>
              <a:t>          "details" : [ {</a:t>
            </a:r>
          </a:p>
          <a:p>
            <a:r>
              <a:rPr lang="en-US" altLang="ko-KR" sz="1000" dirty="0"/>
              <a:t>            "value" : 0.48879483,</a:t>
            </a:r>
          </a:p>
          <a:p>
            <a:r>
              <a:rPr lang="en-US" altLang="ko-KR" sz="1000" dirty="0"/>
              <a:t>            "description" : "weight(</a:t>
            </a:r>
            <a:r>
              <a:rPr lang="en-US" altLang="ko-KR" sz="1000" dirty="0" err="1"/>
              <a:t>title:big</a:t>
            </a:r>
            <a:r>
              <a:rPr lang="en-US" altLang="ko-KR" sz="1000" dirty="0"/>
              <a:t> in 0) [</a:t>
            </a:r>
            <a:r>
              <a:rPr lang="en-US" altLang="ko-KR" sz="1000" dirty="0" err="1"/>
              <a:t>PerFieldSimilarity</a:t>
            </a:r>
            <a:r>
              <a:rPr lang="en-US" altLang="ko-KR" sz="1000" dirty="0"/>
              <a:t>], result of:",</a:t>
            </a:r>
          </a:p>
          <a:p>
            <a:r>
              <a:rPr lang="en-US" altLang="ko-KR" sz="1000" dirty="0"/>
              <a:t>            "details" : [ {</a:t>
            </a:r>
          </a:p>
          <a:p>
            <a:r>
              <a:rPr lang="en-US" altLang="ko-KR" sz="1000" dirty="0"/>
              <a:t>              "value" : 0.48879483,</a:t>
            </a:r>
          </a:p>
          <a:p>
            <a:r>
              <a:rPr lang="en-US" altLang="ko-KR" sz="1000" dirty="0"/>
              <a:t>              "description" : "score(doc=0,freq=1.0), product of:",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98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: </a:t>
            </a:r>
            <a:r>
              <a:rPr lang="en-US" altLang="ko-KR" dirty="0" err="1"/>
              <a:t>coord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(1/2)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 {</a:t>
            </a:r>
          </a:p>
          <a:p>
            <a:r>
              <a:rPr lang="en-US" altLang="ko-KR" sz="1000" dirty="0"/>
              <a:t>          "value" : 0.5,</a:t>
            </a:r>
          </a:p>
          <a:p>
            <a:r>
              <a:rPr lang="en-US" altLang="ko-KR" sz="1000" dirty="0"/>
              <a:t>          "description" : "</a:t>
            </a:r>
            <a:r>
              <a:rPr lang="en-US" altLang="ko-KR" sz="1000" dirty="0" err="1"/>
              <a:t>coord</a:t>
            </a:r>
            <a:r>
              <a:rPr lang="en-US" altLang="ko-KR" sz="1000" dirty="0"/>
              <a:t>(1/2)",</a:t>
            </a:r>
          </a:p>
          <a:p>
            <a:r>
              <a:rPr lang="en-US" altLang="ko-KR" sz="1000" dirty="0"/>
              <a:t>          "details" : [ ]</a:t>
            </a:r>
          </a:p>
          <a:p>
            <a:r>
              <a:rPr lang="en-US" altLang="ko-KR" sz="1000" dirty="0"/>
              <a:t>      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ig picture: score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big score = big score * </a:t>
            </a:r>
            <a:r>
              <a:rPr lang="en-US" altLang="ko-KR" sz="3200" dirty="0" err="1" smtClean="0"/>
              <a:t>coord</a:t>
            </a: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en-US" altLang="ko-KR" sz="3200" dirty="0"/>
              <a:t>0.24439742</a:t>
            </a:r>
            <a:r>
              <a:rPr lang="en-US" altLang="ko-KR" sz="3200" dirty="0" smtClean="0"/>
              <a:t> = </a:t>
            </a:r>
            <a:r>
              <a:rPr lang="en-US" altLang="ko-KR" sz="3200" dirty="0"/>
              <a:t> 0.48879483 </a:t>
            </a:r>
            <a:r>
              <a:rPr lang="en-US" altLang="ko-KR" sz="3200" dirty="0" smtClean="0"/>
              <a:t>* </a:t>
            </a:r>
            <a:r>
              <a:rPr lang="en-US" altLang="ko-KR" sz="3200" dirty="0"/>
              <a:t> 0.5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284984"/>
            <a:ext cx="475252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000" dirty="0"/>
              <a:t> "value" : 0.24439742,</a:t>
            </a:r>
          </a:p>
          <a:p>
            <a:r>
              <a:rPr lang="en-US" altLang="ko-KR" sz="1000" dirty="0"/>
              <a:t>        "description" : "product of:"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293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쿼리가중치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(boost)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8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query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7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검색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Title </a:t>
            </a:r>
            <a:r>
              <a:rPr lang="ko-KR" altLang="en-US" dirty="0" smtClean="0"/>
              <a:t>필드로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조건을 검색할 경우</a:t>
            </a:r>
            <a:endParaRPr lang="en-US" altLang="ko-KR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25502"/>
            <a:ext cx="4724400" cy="33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07704" y="4509120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28184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Boost </a:t>
            </a:r>
            <a:r>
              <a:rPr lang="ko-KR" altLang="en-US" sz="1400" dirty="0" smtClean="0"/>
              <a:t>계산이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개이상이</a:t>
            </a:r>
            <a:r>
              <a:rPr lang="ko-KR" altLang="en-US" sz="1400" dirty="0" smtClean="0"/>
              <a:t> 있을 경우 계산됨</a:t>
            </a:r>
            <a:endParaRPr lang="ko-KR" altLang="en-US" sz="1400" dirty="0"/>
          </a:p>
        </p:txBody>
      </p:sp>
      <p:cxnSp>
        <p:nvCxnSpPr>
          <p:cNvPr id="5" name="직선 화살표 연결선 4"/>
          <p:cNvCxnSpPr>
            <a:stCxn id="6" idx="3"/>
          </p:cNvCxnSpPr>
          <p:nvPr/>
        </p:nvCxnSpPr>
        <p:spPr>
          <a:xfrm flipV="1">
            <a:off x="4427984" y="4770730"/>
            <a:ext cx="1800200" cy="26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3343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검색결과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big</a:t>
            </a:r>
            <a:r>
              <a:rPr lang="ko-KR" altLang="en-US" dirty="0" smtClean="0"/>
              <a:t>에 매칭되는 결과 조회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763688" y="4938886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16016" y="5082902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검색결과값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쿼리가중치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필드가중치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0.78567886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0.8944272 * 0.8784157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최종값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검색결과값</a:t>
            </a:r>
            <a:r>
              <a:rPr lang="en-US" altLang="ko-KR" sz="1400" dirty="0" smtClean="0"/>
              <a:t>/(1/</a:t>
            </a:r>
            <a:r>
              <a:rPr lang="ko-KR" altLang="en-US" sz="1400" dirty="0" err="1" smtClean="0"/>
              <a:t>쿼리갯수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/>
              <a:t> 0.39283943 = 0.78567886*0.5 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4283968" y="5226918"/>
            <a:ext cx="432048" cy="440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29" y="3471465"/>
            <a:ext cx="34671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쿼리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17215" y="3471465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17" name="그룹 16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boost</a:t>
                </a:r>
                <a:endParaRPr lang="ko-KR" altLang="en-US" sz="12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Query</a:t>
                </a:r>
              </a:p>
              <a:p>
                <a:pPr algn="ctr"/>
                <a:r>
                  <a:rPr lang="en-US" altLang="ko-KR" sz="1200" dirty="0" smtClean="0"/>
                  <a:t>Norm</a:t>
                </a:r>
                <a:endParaRPr lang="ko-KR" altLang="en-US" sz="12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0.8944272  =  2.0  *  1.4054651  *  0.31819615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4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2962"/>
            <a:ext cx="3943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TF, IDF, FLN</a:t>
            </a:r>
            <a:r>
              <a:rPr lang="ko-KR" altLang="en-US" dirty="0" smtClean="0"/>
              <a:t>에 대한 값을 표시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043608" y="2905919"/>
            <a:ext cx="252028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64088" y="4005064"/>
            <a:ext cx="3150759" cy="648072"/>
            <a:chOff x="5364088" y="4005064"/>
            <a:chExt cx="3150759" cy="648072"/>
          </a:xfrm>
        </p:grpSpPr>
        <p:grpSp>
          <p:nvGrpSpPr>
            <p:cNvPr id="3" name="그룹 2"/>
            <p:cNvGrpSpPr/>
            <p:nvPr/>
          </p:nvGrpSpPr>
          <p:grpSpPr>
            <a:xfrm>
              <a:off x="5364088" y="4005064"/>
              <a:ext cx="3150759" cy="648072"/>
              <a:chOff x="5076056" y="4365104"/>
              <a:chExt cx="6336704" cy="93610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076056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TF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321649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IDF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612560" y="4365104"/>
                <a:ext cx="180020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FLN</a:t>
                </a:r>
                <a:endParaRPr lang="ko-KR" altLang="en-US" sz="12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228184" y="4221088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74876" y="4211796"/>
              <a:ext cx="22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*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499992" y="4896752"/>
            <a:ext cx="43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0.8784157  =  1.0  *  1.4054651  *  0.625 </a:t>
            </a:r>
            <a:endParaRPr lang="ko-KR" altLang="en-US" sz="12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5264"/>
            <a:ext cx="3943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score</a:t>
            </a:r>
            <a:br>
              <a:rPr lang="en-US" altLang="ko-KR" sz="9600" dirty="0" smtClean="0"/>
            </a:b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Explain </a:t>
            </a:r>
            <a:r>
              <a:rPr lang="ko-KR" altLang="en-US" dirty="0" smtClean="0"/>
              <a:t>보는 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질의 후 </a:t>
            </a:r>
            <a:r>
              <a:rPr lang="en-US" altLang="ko-KR" dirty="0" smtClean="0"/>
              <a:t>explain </a:t>
            </a:r>
            <a:r>
              <a:rPr lang="ko-KR" altLang="en-US" dirty="0" smtClean="0"/>
              <a:t>명</a:t>
            </a:r>
            <a:r>
              <a:rPr lang="ko-KR" altLang="en-US" dirty="0"/>
              <a:t>령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</a:t>
            </a:r>
            <a:r>
              <a:rPr lang="en-US" altLang="ko-KR" dirty="0" smtClean="0"/>
              <a:t>explain</a:t>
            </a:r>
            <a:r>
              <a:rPr lang="ko-KR" altLang="en-US" dirty="0" smtClean="0"/>
              <a:t>을 주고 검색해야 함 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3501008"/>
            <a:ext cx="417646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1200" dirty="0"/>
              <a:t>GET /_</a:t>
            </a:r>
            <a:r>
              <a:rPr lang="en-US" altLang="ko-KR" sz="1200" dirty="0" err="1"/>
              <a:t>search?explain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"query"   : { "match" : { "tweet" : "honeymoon" }}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509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Explain</a:t>
            </a:r>
            <a:r>
              <a:rPr lang="ko-KR" altLang="en-US" dirty="0" smtClean="0"/>
              <a:t>을 지정해야 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95736" y="4293096"/>
            <a:ext cx="1008112" cy="5391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0" idx="1"/>
          </p:cNvCxnSpPr>
          <p:nvPr/>
        </p:nvCxnSpPr>
        <p:spPr>
          <a:xfrm>
            <a:off x="3203848" y="4509120"/>
            <a:ext cx="3024336" cy="32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ko-KR" altLang="en-US" dirty="0" smtClean="0"/>
              <a:t>질의 결과 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하나의 질의를 할 경우 계산하는 법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331640" y="2276872"/>
            <a:ext cx="41764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900" dirty="0"/>
              <a:t>"_explanation": { </a:t>
            </a:r>
          </a:p>
          <a:p>
            <a:r>
              <a:rPr lang="en-US" altLang="ko-KR" sz="900" dirty="0"/>
              <a:t>   "description": "weight(</a:t>
            </a:r>
            <a:r>
              <a:rPr lang="en-US" altLang="ko-KR" sz="900" dirty="0" err="1"/>
              <a:t>tweet:honeymoon</a:t>
            </a:r>
            <a:r>
              <a:rPr lang="en-US" altLang="ko-KR" sz="900" dirty="0"/>
              <a:t> in 0)</a:t>
            </a:r>
          </a:p>
          <a:p>
            <a:r>
              <a:rPr lang="en-US" altLang="ko-KR" sz="900" dirty="0"/>
              <a:t>                  [</a:t>
            </a:r>
            <a:r>
              <a:rPr lang="en-US" altLang="ko-KR" sz="900" dirty="0" err="1"/>
              <a:t>PerFieldSimilarity</a:t>
            </a:r>
            <a:r>
              <a:rPr lang="en-US" altLang="ko-KR" sz="900" dirty="0"/>
              <a:t>], result of:",</a:t>
            </a:r>
          </a:p>
          <a:p>
            <a:r>
              <a:rPr lang="en-US" altLang="ko-KR" sz="900" dirty="0"/>
              <a:t>   "value":       0.076713204,</a:t>
            </a:r>
          </a:p>
          <a:p>
            <a:r>
              <a:rPr lang="en-US" altLang="ko-KR" sz="900" dirty="0"/>
              <a:t>   "details": [</a:t>
            </a:r>
          </a:p>
          <a:p>
            <a:r>
              <a:rPr lang="en-US" altLang="ko-KR" sz="900" dirty="0"/>
              <a:t>      {</a:t>
            </a:r>
          </a:p>
          <a:p>
            <a:r>
              <a:rPr lang="en-US" altLang="ko-KR" sz="900" dirty="0"/>
              <a:t>         "description": "</a:t>
            </a:r>
            <a:r>
              <a:rPr lang="en-US" altLang="ko-KR" sz="900" dirty="0" err="1"/>
              <a:t>fieldWeight</a:t>
            </a:r>
            <a:r>
              <a:rPr lang="en-US" altLang="ko-KR" sz="900" dirty="0"/>
              <a:t> in 0, product of:",</a:t>
            </a:r>
          </a:p>
          <a:p>
            <a:r>
              <a:rPr lang="en-US" altLang="ko-KR" sz="900" dirty="0"/>
              <a:t>         "value":       0.076713204,</a:t>
            </a:r>
          </a:p>
          <a:p>
            <a:r>
              <a:rPr lang="en-US" altLang="ko-KR" sz="900" dirty="0"/>
              <a:t>         "details": [</a:t>
            </a:r>
          </a:p>
          <a:p>
            <a:r>
              <a:rPr lang="en-US" altLang="ko-KR" sz="900" dirty="0"/>
              <a:t>            { 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tf</a:t>
            </a:r>
            <a:r>
              <a:rPr lang="en-US" altLang="ko-KR" sz="900" dirty="0"/>
              <a:t>(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=1.0), with </a:t>
            </a:r>
            <a:r>
              <a:rPr lang="en-US" altLang="ko-KR" sz="900" dirty="0" err="1"/>
              <a:t>freq</a:t>
            </a:r>
            <a:r>
              <a:rPr lang="en-US" altLang="ko-KR" sz="900" dirty="0"/>
              <a:t> of:",</a:t>
            </a:r>
          </a:p>
          <a:p>
            <a:r>
              <a:rPr lang="en-US" altLang="ko-KR" sz="900" dirty="0"/>
              <a:t>               "value":       1,</a:t>
            </a:r>
          </a:p>
          <a:p>
            <a:r>
              <a:rPr lang="en-US" altLang="ko-KR" sz="900" dirty="0"/>
              <a:t>               "details": [</a:t>
            </a:r>
          </a:p>
          <a:p>
            <a:r>
              <a:rPr lang="en-US" altLang="ko-KR" sz="900" dirty="0"/>
              <a:t>                  {</a:t>
            </a:r>
          </a:p>
          <a:p>
            <a:r>
              <a:rPr lang="en-US" altLang="ko-KR" sz="900" dirty="0"/>
              <a:t>                     "description": "</a:t>
            </a:r>
            <a:r>
              <a:rPr lang="en-US" altLang="ko-KR" sz="900" dirty="0" err="1"/>
              <a:t>termFreq</a:t>
            </a:r>
            <a:r>
              <a:rPr lang="en-US" altLang="ko-KR" sz="900" dirty="0"/>
              <a:t>=1.0",</a:t>
            </a:r>
          </a:p>
          <a:p>
            <a:r>
              <a:rPr lang="en-US" altLang="ko-KR" sz="900" dirty="0"/>
              <a:t>                     "value":       1</a:t>
            </a:r>
          </a:p>
          <a:p>
            <a:r>
              <a:rPr lang="en-US" altLang="ko-KR" sz="900" dirty="0"/>
              <a:t>                  }</a:t>
            </a:r>
          </a:p>
          <a:p>
            <a:r>
              <a:rPr lang="en-US" altLang="ko-KR" sz="900" dirty="0"/>
              <a:t>               ]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idf</a:t>
            </a:r>
            <a:r>
              <a:rPr lang="en-US" altLang="ko-KR" sz="900" dirty="0"/>
              <a:t>(</a:t>
            </a:r>
            <a:r>
              <a:rPr lang="en-US" altLang="ko-KR" sz="900" dirty="0" err="1"/>
              <a:t>docFreq</a:t>
            </a:r>
            <a:r>
              <a:rPr lang="en-US" altLang="ko-KR" sz="900" dirty="0"/>
              <a:t>=1, </a:t>
            </a:r>
            <a:r>
              <a:rPr lang="en-US" altLang="ko-KR" sz="900" dirty="0" err="1"/>
              <a:t>maxDocs</a:t>
            </a:r>
            <a:r>
              <a:rPr lang="en-US" altLang="ko-KR" sz="900" dirty="0"/>
              <a:t>=1)",</a:t>
            </a:r>
          </a:p>
          <a:p>
            <a:r>
              <a:rPr lang="en-US" altLang="ko-KR" sz="900" dirty="0"/>
              <a:t>               "value":       0.30685282</a:t>
            </a:r>
          </a:p>
          <a:p>
            <a:r>
              <a:rPr lang="en-US" altLang="ko-KR" sz="900" dirty="0"/>
              <a:t>            },</a:t>
            </a:r>
          </a:p>
          <a:p>
            <a:r>
              <a:rPr lang="en-US" altLang="ko-KR" sz="900" dirty="0"/>
              <a:t>            { </a:t>
            </a:r>
          </a:p>
          <a:p>
            <a:r>
              <a:rPr lang="en-US" altLang="ko-KR" sz="900" dirty="0"/>
              <a:t>               "description": "</a:t>
            </a:r>
            <a:r>
              <a:rPr lang="en-US" altLang="ko-KR" sz="900" dirty="0" err="1"/>
              <a:t>fieldNorm</a:t>
            </a:r>
            <a:r>
              <a:rPr lang="en-US" altLang="ko-KR" sz="900" dirty="0"/>
              <a:t>(doc=0)",</a:t>
            </a:r>
          </a:p>
          <a:p>
            <a:r>
              <a:rPr lang="en-US" altLang="ko-KR" sz="900" dirty="0"/>
              <a:t>               "value":        0.25,</a:t>
            </a:r>
          </a:p>
          <a:p>
            <a:r>
              <a:rPr lang="en-US" altLang="ko-KR" sz="900" dirty="0"/>
              <a:t>            }</a:t>
            </a:r>
          </a:p>
          <a:p>
            <a:r>
              <a:rPr lang="en-US" altLang="ko-KR" sz="900" dirty="0"/>
              <a:t>         ]</a:t>
            </a:r>
          </a:p>
          <a:p>
            <a:r>
              <a:rPr lang="en-US" altLang="ko-KR" sz="900" dirty="0"/>
              <a:t>      }</a:t>
            </a:r>
          </a:p>
          <a:p>
            <a:r>
              <a:rPr lang="en-US" altLang="ko-KR" sz="900" dirty="0"/>
              <a:t>   ]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3645024"/>
            <a:ext cx="3024336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5284" y="2369840"/>
            <a:ext cx="3024336" cy="627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8051" y="443711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계산식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 flipV="1">
            <a:off x="4499992" y="4760278"/>
            <a:ext cx="1618059" cy="108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8051" y="22768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총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3"/>
            <a:endCxn id="10" idx="1"/>
          </p:cNvCxnSpPr>
          <p:nvPr/>
        </p:nvCxnSpPr>
        <p:spPr>
          <a:xfrm flipV="1">
            <a:off x="4499620" y="2600038"/>
            <a:ext cx="1618431" cy="83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75656" y="3068960"/>
            <a:ext cx="3024336" cy="5436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18051" y="321297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질의에 대한 세부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499992" y="3340807"/>
            <a:ext cx="1618059" cy="195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Score </a:t>
            </a:r>
            <a:r>
              <a:rPr lang="ko-KR" altLang="en-US" dirty="0" smtClean="0"/>
              <a:t>계산 산식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4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65372</TotalTime>
  <Words>2826</Words>
  <Application>Microsoft Office PowerPoint</Application>
  <PresentationFormat>화면 슬라이드 쇼(4:3)</PresentationFormat>
  <Paragraphs>548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가을</vt:lpstr>
      <vt:lpstr>엘라스틱서치 적합성 이해하기</vt:lpstr>
      <vt:lpstr>용어 이해 1</vt:lpstr>
      <vt:lpstr>용어 이해 2</vt:lpstr>
      <vt:lpstr>실행 절차 : match query 기준</vt:lpstr>
      <vt:lpstr>score </vt:lpstr>
      <vt:lpstr>Explain 보는 법</vt:lpstr>
      <vt:lpstr>질의 후 explain 명령</vt:lpstr>
      <vt:lpstr>Query 질의 결과 보기</vt:lpstr>
      <vt:lpstr>Score 계산 산식</vt:lpstr>
      <vt:lpstr>Score 계산 산식 1</vt:lpstr>
      <vt:lpstr>Score 계산 산식 상세 </vt:lpstr>
      <vt:lpstr>Score 계산 예시</vt:lpstr>
      <vt:lpstr>Query 질의에 대한 score</vt:lpstr>
      <vt:lpstr>queryWeight</vt:lpstr>
      <vt:lpstr>coordination factor</vt:lpstr>
      <vt:lpstr>coordination factor</vt:lpstr>
      <vt:lpstr>fieldWeight</vt:lpstr>
      <vt:lpstr>score</vt:lpstr>
      <vt:lpstr> 하나 필드 Score 처리 예시</vt:lpstr>
      <vt:lpstr>Score 계산 산식  </vt:lpstr>
      <vt:lpstr>Similarity 알고리즘</vt:lpstr>
      <vt:lpstr>특정 필드 검색 및 설명</vt:lpstr>
      <vt:lpstr>특정 필드 검색결과</vt:lpstr>
      <vt:lpstr>특정 필드 score 설명</vt:lpstr>
      <vt:lpstr> big/data 두개 가진 필드 score</vt:lpstr>
      <vt:lpstr>동일한 질의 </vt:lpstr>
      <vt:lpstr>Score 계산 산식 상세 </vt:lpstr>
      <vt:lpstr>특정 필드 검색 (big,data)</vt:lpstr>
      <vt:lpstr>Title :Big data score</vt:lpstr>
      <vt:lpstr> big : fieldWeight</vt:lpstr>
      <vt:lpstr> big : queryWeight </vt:lpstr>
      <vt:lpstr>big : score </vt:lpstr>
      <vt:lpstr>data : fieldWeight</vt:lpstr>
      <vt:lpstr>data : queryWeight </vt:lpstr>
      <vt:lpstr>data : score </vt:lpstr>
      <vt:lpstr> big 값만 가진  필드 계산 </vt:lpstr>
      <vt:lpstr>Score 계산 산식 상세 </vt:lpstr>
      <vt:lpstr>Title :big picture score</vt:lpstr>
      <vt:lpstr> big : fieldWeight</vt:lpstr>
      <vt:lpstr> big : queryWeight </vt:lpstr>
      <vt:lpstr>big : score </vt:lpstr>
      <vt:lpstr>big : coord</vt:lpstr>
      <vt:lpstr>big picture: score </vt:lpstr>
      <vt:lpstr>쿼리가중치 (boost) </vt:lpstr>
      <vt:lpstr> query time</vt:lpstr>
      <vt:lpstr>쿼리 검색 설명</vt:lpstr>
      <vt:lpstr>Query 검색결과</vt:lpstr>
      <vt:lpstr>쿼리 weight  설명</vt:lpstr>
      <vt:lpstr>필드 weight 설명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717</cp:revision>
  <dcterms:created xsi:type="dcterms:W3CDTF">2015-12-01T07:34:30Z</dcterms:created>
  <dcterms:modified xsi:type="dcterms:W3CDTF">2016-06-17T05:10:21Z</dcterms:modified>
</cp:coreProperties>
</file>