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notesMasterIdLst>
    <p:notesMasterId r:id="rId17"/>
  </p:notesMasterIdLst>
  <p:sldIdLst>
    <p:sldId id="256" r:id="rId2"/>
    <p:sldId id="1536" r:id="rId3"/>
    <p:sldId id="1537" r:id="rId4"/>
    <p:sldId id="1539" r:id="rId5"/>
    <p:sldId id="1538" r:id="rId6"/>
    <p:sldId id="1540" r:id="rId7"/>
    <p:sldId id="1541" r:id="rId8"/>
    <p:sldId id="1534" r:id="rId9"/>
    <p:sldId id="1530" r:id="rId10"/>
    <p:sldId id="1531" r:id="rId11"/>
    <p:sldId id="1532" r:id="rId12"/>
    <p:sldId id="1533" r:id="rId13"/>
    <p:sldId id="1339" r:id="rId14"/>
    <p:sldId id="1542" r:id="rId15"/>
    <p:sldId id="1544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512" autoAdjust="0"/>
  </p:normalViewPr>
  <p:slideViewPr>
    <p:cSldViewPr>
      <p:cViewPr varScale="1">
        <p:scale>
          <a:sx n="86" d="100"/>
          <a:sy n="86" d="100"/>
        </p:scale>
        <p:origin x="63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AA4CE-0452-4E28-86AB-43D5F6A08631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BCC12-A8B3-49D9-B75C-B92DF484A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471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32F91E3-6848-45B1-B3B1-BFB9DDE78390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406003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2840831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2492896"/>
            <a:ext cx="1295400" cy="141473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2492896"/>
            <a:ext cx="7772400" cy="141473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6994" y="270892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-1759" y="286132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32F91E3-6848-45B1-B3B1-BFB9DDE78390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9600" dirty="0"/>
              <a:t>1,2</a:t>
            </a:r>
            <a:r>
              <a:rPr lang="ko-KR" altLang="en-US" sz="9600" dirty="0"/>
              <a:t>장 그림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Moon Yong </a:t>
            </a:r>
            <a:r>
              <a:rPr lang="en-US" altLang="ko-KR" dirty="0" err="1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0881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내장 클래스와 </a:t>
            </a:r>
            <a:r>
              <a:rPr lang="ko-KR" altLang="en-US" dirty="0" err="1"/>
              <a:t>인스턴스</a:t>
            </a:r>
            <a:r>
              <a:rPr lang="ko-KR" altLang="en-US" dirty="0"/>
              <a:t> 구조</a:t>
            </a:r>
          </a:p>
        </p:txBody>
      </p:sp>
      <p:sp>
        <p:nvSpPr>
          <p:cNvPr id="40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데이터 타입은 상속을 받을 때 타입 객체를 바로 받지만 </a:t>
            </a:r>
            <a:r>
              <a:rPr lang="en-US" altLang="ko-KR" dirty="0"/>
              <a:t>base</a:t>
            </a:r>
            <a:r>
              <a:rPr lang="ko-KR" altLang="en-US" dirty="0"/>
              <a:t>는 </a:t>
            </a:r>
            <a:r>
              <a:rPr lang="en-US" altLang="ko-KR" dirty="0"/>
              <a:t>object </a:t>
            </a:r>
            <a:r>
              <a:rPr lang="ko-KR" altLang="en-US" dirty="0"/>
              <a:t>클래스를 처리</a:t>
            </a:r>
            <a:endParaRPr lang="en-US" altLang="ko-KR" dirty="0"/>
          </a:p>
        </p:txBody>
      </p:sp>
      <p:sp>
        <p:nvSpPr>
          <p:cNvPr id="37" name="TextBox 36"/>
          <p:cNvSpPr txBox="1"/>
          <p:nvPr/>
        </p:nvSpPr>
        <p:spPr>
          <a:xfrm>
            <a:off x="5220072" y="2996952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u="sng" dirty="0"/>
              <a:t> </a:t>
            </a:r>
            <a:r>
              <a:rPr lang="ko-KR" altLang="en-US" sz="1400" u="sng" dirty="0"/>
              <a:t>객체 생성 예시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4427984" y="3789039"/>
            <a:ext cx="1368152" cy="24277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5820680" y="3789039"/>
            <a:ext cx="1368152" cy="24277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7221896" y="3789039"/>
            <a:ext cx="1368152" cy="24277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4572000" y="3429000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생성클래스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940152" y="3429000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클래스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308304" y="3429000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/>
              <a:t>인스턴스</a:t>
            </a:r>
            <a:endParaRPr lang="ko-KR" altLang="en-US" sz="1400" dirty="0"/>
          </a:p>
        </p:txBody>
      </p:sp>
      <p:sp>
        <p:nvSpPr>
          <p:cNvPr id="45" name="직사각형 44"/>
          <p:cNvSpPr/>
          <p:nvPr/>
        </p:nvSpPr>
        <p:spPr>
          <a:xfrm>
            <a:off x="4680012" y="4039748"/>
            <a:ext cx="864096" cy="36004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type</a:t>
            </a:r>
            <a:endParaRPr lang="ko-KR" altLang="en-US" sz="1400" dirty="0"/>
          </a:p>
        </p:txBody>
      </p:sp>
      <p:sp>
        <p:nvSpPr>
          <p:cNvPr id="49" name="직사각형 48"/>
          <p:cNvSpPr/>
          <p:nvPr/>
        </p:nvSpPr>
        <p:spPr>
          <a:xfrm>
            <a:off x="6048164" y="4036809"/>
            <a:ext cx="864096" cy="36004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object</a:t>
            </a:r>
            <a:endParaRPr lang="ko-KR" altLang="en-US" sz="1400" dirty="0"/>
          </a:p>
        </p:txBody>
      </p:sp>
      <p:sp>
        <p:nvSpPr>
          <p:cNvPr id="50" name="직사각형 49"/>
          <p:cNvSpPr/>
          <p:nvPr/>
        </p:nvSpPr>
        <p:spPr>
          <a:xfrm>
            <a:off x="6048164" y="4869160"/>
            <a:ext cx="864096" cy="36004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list</a:t>
            </a:r>
            <a:endParaRPr lang="ko-KR" altLang="en-US" sz="1400" dirty="0"/>
          </a:p>
        </p:txBody>
      </p:sp>
      <p:sp>
        <p:nvSpPr>
          <p:cNvPr id="52" name="직사각형 51"/>
          <p:cNvSpPr/>
          <p:nvPr/>
        </p:nvSpPr>
        <p:spPr>
          <a:xfrm>
            <a:off x="7524328" y="4869160"/>
            <a:ext cx="864096" cy="36004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mylist</a:t>
            </a:r>
            <a:endParaRPr lang="ko-KR" alt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150840"/>
            <a:ext cx="3228975" cy="3468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직선 화살표 연결선 3"/>
          <p:cNvCxnSpPr>
            <a:stCxn id="45" idx="3"/>
            <a:endCxn id="49" idx="1"/>
          </p:cNvCxnSpPr>
          <p:nvPr/>
        </p:nvCxnSpPr>
        <p:spPr>
          <a:xfrm flipV="1">
            <a:off x="5544108" y="4216829"/>
            <a:ext cx="504056" cy="29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stCxn id="50" idx="0"/>
          </p:cNvCxnSpPr>
          <p:nvPr/>
        </p:nvCxnSpPr>
        <p:spPr>
          <a:xfrm flipV="1">
            <a:off x="6480212" y="4399788"/>
            <a:ext cx="0" cy="4693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50" idx="3"/>
            <a:endCxn id="52" idx="1"/>
          </p:cNvCxnSpPr>
          <p:nvPr/>
        </p:nvCxnSpPr>
        <p:spPr>
          <a:xfrm>
            <a:off x="6912260" y="5049180"/>
            <a:ext cx="612068" cy="0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45" idx="2"/>
            <a:endCxn id="50" idx="1"/>
          </p:cNvCxnSpPr>
          <p:nvPr/>
        </p:nvCxnSpPr>
        <p:spPr>
          <a:xfrm rot="16200000" flipH="1">
            <a:off x="5255416" y="4256432"/>
            <a:ext cx="649392" cy="936104"/>
          </a:xfrm>
          <a:prstGeom prst="bentConnector2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932040" y="5229200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클래스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 생성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824634" y="5243100"/>
            <a:ext cx="915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/>
              <a:t>인스턴스생성</a:t>
            </a:r>
            <a:endParaRPr lang="ko-KR" altLang="en-US" sz="1200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64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 Namespace </a:t>
            </a:r>
            <a:r>
              <a:rPr lang="ko-KR" altLang="en-US" dirty="0"/>
              <a:t>흐름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172896" y="201054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Base class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172896" y="337869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class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99592" y="489086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instance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217440" y="489086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instance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563888" y="489086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instance</a:t>
            </a:r>
          </a:p>
        </p:txBody>
      </p:sp>
      <p:cxnSp>
        <p:nvCxnSpPr>
          <p:cNvPr id="11" name="직선 화살표 연결선 10"/>
          <p:cNvCxnSpPr>
            <a:stCxn id="6" idx="0"/>
            <a:endCxn id="5" idx="2"/>
          </p:cNvCxnSpPr>
          <p:nvPr/>
        </p:nvCxnSpPr>
        <p:spPr>
          <a:xfrm flipV="1">
            <a:off x="2630096" y="2924944"/>
            <a:ext cx="0" cy="453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6" idx="2"/>
            <a:endCxn id="7" idx="0"/>
          </p:cNvCxnSpPr>
          <p:nvPr/>
        </p:nvCxnSpPr>
        <p:spPr>
          <a:xfrm flipH="1">
            <a:off x="1356792" y="4293096"/>
            <a:ext cx="1273304" cy="597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6" idx="2"/>
            <a:endCxn id="8" idx="0"/>
          </p:cNvCxnSpPr>
          <p:nvPr/>
        </p:nvCxnSpPr>
        <p:spPr>
          <a:xfrm>
            <a:off x="2630096" y="4293096"/>
            <a:ext cx="44544" cy="597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6" idx="2"/>
            <a:endCxn id="9" idx="0"/>
          </p:cNvCxnSpPr>
          <p:nvPr/>
        </p:nvCxnSpPr>
        <p:spPr>
          <a:xfrm>
            <a:off x="2630096" y="4293096"/>
            <a:ext cx="1390992" cy="597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209328" y="2996952"/>
            <a:ext cx="770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상속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7544" y="4293096"/>
            <a:ext cx="1320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err="1"/>
              <a:t>인스턴스</a:t>
            </a:r>
            <a:r>
              <a:rPr lang="ko-KR" altLang="en-US" sz="1200" dirty="0"/>
              <a:t> 생성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635896" y="2204864"/>
            <a:ext cx="115212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Dict</a:t>
            </a:r>
            <a:r>
              <a:rPr lang="en-US" altLang="ko-KR" sz="1200" dirty="0">
                <a:solidFill>
                  <a:schemeClr val="tx1"/>
                </a:solidFill>
              </a:rPr>
              <a:t>{}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635896" y="3655876"/>
            <a:ext cx="115212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Dict</a:t>
            </a:r>
            <a:r>
              <a:rPr lang="en-US" altLang="ko-KR" sz="1200" dirty="0">
                <a:solidFill>
                  <a:schemeClr val="tx1"/>
                </a:solidFill>
              </a:rPr>
              <a:t>{}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55576" y="6093296"/>
            <a:ext cx="115212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Dict</a:t>
            </a:r>
            <a:r>
              <a:rPr lang="en-US" altLang="ko-KR" sz="1200" dirty="0">
                <a:solidFill>
                  <a:schemeClr val="tx1"/>
                </a:solidFill>
              </a:rPr>
              <a:t>{}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123728" y="6093296"/>
            <a:ext cx="115212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Dict</a:t>
            </a:r>
            <a:r>
              <a:rPr lang="en-US" altLang="ko-KR" sz="1200" dirty="0">
                <a:solidFill>
                  <a:schemeClr val="tx1"/>
                </a:solidFill>
              </a:rPr>
              <a:t>{}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491880" y="6093296"/>
            <a:ext cx="1152128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Dict</a:t>
            </a:r>
            <a:r>
              <a:rPr lang="en-US" altLang="ko-KR" sz="1200" dirty="0">
                <a:solidFill>
                  <a:schemeClr val="tx1"/>
                </a:solidFill>
              </a:rPr>
              <a:t>{}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오른쪽 화살표 24"/>
          <p:cNvSpPr/>
          <p:nvPr/>
        </p:nvSpPr>
        <p:spPr>
          <a:xfrm rot="16200000">
            <a:off x="3547026" y="3899614"/>
            <a:ext cx="4262772" cy="484632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94336" y="3754306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Namespace</a:t>
            </a:r>
          </a:p>
          <a:p>
            <a:pPr algn="ctr"/>
            <a:r>
              <a:rPr lang="en-US" altLang="ko-KR" sz="1400" dirty="0"/>
              <a:t> </a:t>
            </a:r>
            <a:r>
              <a:rPr lang="ko-KR" altLang="en-US" sz="1400" dirty="0"/>
              <a:t>검색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724200" y="3121044"/>
            <a:ext cx="201622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</a:t>
            </a:r>
            <a:r>
              <a:rPr lang="ko-KR" altLang="en-US" sz="1400" dirty="0"/>
              <a:t>객체는 자신들이 관리하는 </a:t>
            </a:r>
            <a:r>
              <a:rPr lang="en-US" altLang="ko-KR" sz="1400" dirty="0"/>
              <a:t>Namespace </a:t>
            </a:r>
            <a:r>
              <a:rPr lang="ko-KR" altLang="en-US" sz="1400" dirty="0"/>
              <a:t>공간을 생성하며 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객체 내의 속성이나 </a:t>
            </a:r>
            <a:r>
              <a:rPr lang="ko-KR" altLang="en-US" sz="1400" dirty="0" err="1"/>
              <a:t>메소드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호출시</a:t>
            </a:r>
            <a:r>
              <a:rPr lang="ko-KR" altLang="en-US" sz="1400" dirty="0"/>
              <a:t> 이를 검색해서 처리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287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 Namespace </a:t>
            </a:r>
            <a:r>
              <a:rPr lang="ko-KR" altLang="en-US" dirty="0"/>
              <a:t>흐름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C1EBE26-D48C-457B-BC57-AEAE9E585B97}"/>
              </a:ext>
            </a:extLst>
          </p:cNvPr>
          <p:cNvSpPr/>
          <p:nvPr/>
        </p:nvSpPr>
        <p:spPr>
          <a:xfrm>
            <a:off x="1547664" y="3573016"/>
            <a:ext cx="144016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인스턴스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24AA44F-B089-41C6-B807-8E7FFE8F1E58}"/>
              </a:ext>
            </a:extLst>
          </p:cNvPr>
          <p:cNvSpPr/>
          <p:nvPr/>
        </p:nvSpPr>
        <p:spPr>
          <a:xfrm>
            <a:off x="3419872" y="3573016"/>
            <a:ext cx="144016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클래스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B6FC1D1-8E50-4AF0-B358-C0A8416ABEA8}"/>
              </a:ext>
            </a:extLst>
          </p:cNvPr>
          <p:cNvSpPr/>
          <p:nvPr/>
        </p:nvSpPr>
        <p:spPr>
          <a:xfrm>
            <a:off x="5292080" y="3573016"/>
            <a:ext cx="144016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메타클래스</a:t>
            </a:r>
          </a:p>
        </p:txBody>
      </p:sp>
      <p:sp>
        <p:nvSpPr>
          <p:cNvPr id="10" name="화살표: 위로 구부러짐 9">
            <a:extLst>
              <a:ext uri="{FF2B5EF4-FFF2-40B4-BE49-F238E27FC236}">
                <a16:creationId xmlns:a16="http://schemas.microsoft.com/office/drawing/2014/main" id="{003D3B0C-AC13-4F31-BD5F-F710BDD5FF85}"/>
              </a:ext>
            </a:extLst>
          </p:cNvPr>
          <p:cNvSpPr/>
          <p:nvPr/>
        </p:nvSpPr>
        <p:spPr>
          <a:xfrm rot="11023926">
            <a:off x="2570885" y="2995863"/>
            <a:ext cx="1216152" cy="50382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화살표: 위로 구부러짐 30">
            <a:extLst>
              <a:ext uri="{FF2B5EF4-FFF2-40B4-BE49-F238E27FC236}">
                <a16:creationId xmlns:a16="http://schemas.microsoft.com/office/drawing/2014/main" id="{4E23F99A-A07F-4B30-8D5D-24A644D4C548}"/>
              </a:ext>
            </a:extLst>
          </p:cNvPr>
          <p:cNvSpPr/>
          <p:nvPr/>
        </p:nvSpPr>
        <p:spPr>
          <a:xfrm rot="11023926">
            <a:off x="4443091" y="2995862"/>
            <a:ext cx="1216152" cy="50382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D527C9-3C4C-4F86-96DA-73CE8F756BE3}"/>
              </a:ext>
            </a:extLst>
          </p:cNvPr>
          <p:cNvSpPr txBox="1"/>
          <p:nvPr/>
        </p:nvSpPr>
        <p:spPr>
          <a:xfrm>
            <a:off x="2361985" y="260517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Instance of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EE09D2E-EF76-4C73-97CE-D59753711B8D}"/>
              </a:ext>
            </a:extLst>
          </p:cNvPr>
          <p:cNvSpPr txBox="1"/>
          <p:nvPr/>
        </p:nvSpPr>
        <p:spPr>
          <a:xfrm>
            <a:off x="4139952" y="2553203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Instance of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6102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9600" dirty="0"/>
              <a:t>10,11</a:t>
            </a:r>
            <a:r>
              <a:rPr lang="ko-KR" altLang="en-US" sz="9600" dirty="0"/>
              <a:t>장 그림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Moon Yong </a:t>
            </a:r>
            <a:r>
              <a:rPr lang="en-US" altLang="ko-KR" dirty="0" err="1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7704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함수 체인이란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1468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함수의 결과값으로 함수를 전달해서 연속해서 함수를 처리할 수 있는 구조 </a:t>
            </a:r>
            <a:r>
              <a:rPr lang="en-US" altLang="ko-KR" dirty="0">
                <a:sym typeface="Wingdings" panose="05000000000000000000" pitchFamily="2" charset="2"/>
              </a:rPr>
              <a:t> bubbling</a:t>
            </a:r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1115616" y="3163766"/>
            <a:ext cx="6768752" cy="3001538"/>
            <a:chOff x="1115616" y="2880752"/>
            <a:chExt cx="7488832" cy="3284552"/>
          </a:xfrm>
        </p:grpSpPr>
        <p:sp>
          <p:nvSpPr>
            <p:cNvPr id="4" name="직사각형 3"/>
            <p:cNvSpPr/>
            <p:nvPr/>
          </p:nvSpPr>
          <p:spPr>
            <a:xfrm>
              <a:off x="1115616" y="3573016"/>
              <a:ext cx="1512168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함수</a:t>
              </a:r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059832" y="3573016"/>
              <a:ext cx="1512168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함수</a:t>
              </a:r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300192" y="3573016"/>
              <a:ext cx="1512168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함수</a:t>
              </a:r>
              <a:r>
                <a:rPr lang="en-US" altLang="ko-KR" dirty="0"/>
                <a:t>N</a:t>
              </a:r>
              <a:endParaRPr lang="ko-KR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0032" y="3573016"/>
              <a:ext cx="12961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/>
                <a:t>……</a:t>
              </a:r>
              <a:endParaRPr lang="ko-KR" altLang="en-US" sz="3200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372200" y="5301208"/>
              <a:ext cx="1512168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전달함수</a:t>
              </a:r>
            </a:p>
          </p:txBody>
        </p:sp>
        <p:sp>
          <p:nvSpPr>
            <p:cNvPr id="8" name="오른쪽 화살표 7"/>
            <p:cNvSpPr/>
            <p:nvPr/>
          </p:nvSpPr>
          <p:spPr>
            <a:xfrm rot="16200000">
              <a:off x="6824820" y="4642276"/>
              <a:ext cx="606928" cy="484632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524328" y="4653758"/>
              <a:ext cx="10801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/>
                <a:t>파라미터로</a:t>
              </a:r>
              <a:r>
                <a:rPr lang="ko-KR" altLang="en-US" sz="1200" dirty="0"/>
                <a:t> 함수 전달</a:t>
              </a:r>
            </a:p>
          </p:txBody>
        </p:sp>
        <p:sp>
          <p:nvSpPr>
            <p:cNvPr id="12" name="위로 구부러진 화살표 11"/>
            <p:cNvSpPr/>
            <p:nvPr/>
          </p:nvSpPr>
          <p:spPr>
            <a:xfrm rot="10800000">
              <a:off x="5548100" y="2880753"/>
              <a:ext cx="1216152" cy="566026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위로 구부러진 화살표 12"/>
            <p:cNvSpPr/>
            <p:nvPr/>
          </p:nvSpPr>
          <p:spPr>
            <a:xfrm rot="10800000">
              <a:off x="4067944" y="2880753"/>
              <a:ext cx="1216152" cy="566026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위로 구부러진 화살표 13"/>
            <p:cNvSpPr/>
            <p:nvPr/>
          </p:nvSpPr>
          <p:spPr>
            <a:xfrm rot="10800000">
              <a:off x="2123728" y="2880752"/>
              <a:ext cx="1216152" cy="566026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위로 굽은 화살표 14"/>
            <p:cNvSpPr/>
            <p:nvPr/>
          </p:nvSpPr>
          <p:spPr>
            <a:xfrm rot="5400000">
              <a:off x="3096402" y="3248415"/>
              <a:ext cx="1583043" cy="4248472"/>
            </a:xfrm>
            <a:prstGeom prst="bentUpArrow">
              <a:avLst>
                <a:gd name="adj1" fmla="val 13375"/>
                <a:gd name="adj2" fmla="val 15275"/>
                <a:gd name="adj3" fmla="val 1792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449263" y="5372651"/>
              <a:ext cx="17812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/>
                <a:t>전달함수 실행</a:t>
              </a:r>
              <a:endParaRPr lang="ko-KR" altLang="en-US" sz="1200" dirty="0"/>
            </a:p>
          </p:txBody>
        </p:sp>
      </p:grp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74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</a:t>
            </a:r>
            <a:r>
              <a:rPr lang="en-US" altLang="ko-KR" dirty="0"/>
              <a:t>– Closure : </a:t>
            </a:r>
            <a:r>
              <a:rPr lang="ko-KR" altLang="en-US" dirty="0"/>
              <a:t>자유변수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1108720"/>
          </a:xfrm>
        </p:spPr>
        <p:txBody>
          <a:bodyPr>
            <a:normAutofit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800" dirty="0">
                <a:latin typeface="+mn-ea"/>
              </a:rPr>
              <a:t>자유변수란 외부함수의 로컬변수에 있는 변수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506288" y="3008108"/>
            <a:ext cx="5505872" cy="3168352"/>
            <a:chOff x="1213062" y="2996952"/>
            <a:chExt cx="5505872" cy="3168352"/>
          </a:xfrm>
        </p:grpSpPr>
        <p:grpSp>
          <p:nvGrpSpPr>
            <p:cNvPr id="15" name="그룹 14"/>
            <p:cNvGrpSpPr/>
            <p:nvPr/>
          </p:nvGrpSpPr>
          <p:grpSpPr>
            <a:xfrm>
              <a:off x="2746754" y="4359245"/>
              <a:ext cx="3888432" cy="1368152"/>
              <a:chOff x="2699792" y="3789040"/>
              <a:chExt cx="3888432" cy="1800200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2699792" y="4653136"/>
                <a:ext cx="1521560" cy="93610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외부함수</a:t>
                </a:r>
                <a:endParaRPr lang="en-US" altLang="ko-KR" dirty="0"/>
              </a:p>
              <a:p>
                <a:pPr algn="ctr"/>
                <a:r>
                  <a:rPr lang="en-US" altLang="ko-KR" dirty="0"/>
                  <a:t>Context</a:t>
                </a:r>
                <a:endParaRPr lang="ko-KR" altLang="en-US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5066664" y="4653136"/>
                <a:ext cx="1521560" cy="93610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내부함수</a:t>
                </a:r>
                <a:endParaRPr lang="en-US" altLang="ko-KR" dirty="0"/>
              </a:p>
              <a:p>
                <a:pPr algn="ctr"/>
                <a:r>
                  <a:rPr lang="en-US" altLang="ko-KR" dirty="0"/>
                  <a:t>Context</a:t>
                </a:r>
                <a:endParaRPr lang="ko-KR" altLang="en-US" dirty="0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2699792" y="3789040"/>
                <a:ext cx="1521560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Local</a:t>
                </a:r>
                <a:endParaRPr lang="ko-KR" altLang="en-US" dirty="0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5066664" y="3789040"/>
                <a:ext cx="1521560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Local</a:t>
                </a:r>
              </a:p>
            </p:txBody>
          </p:sp>
          <p:cxnSp>
            <p:nvCxnSpPr>
              <p:cNvPr id="10" name="직선 화살표 연결선 9"/>
              <p:cNvCxnSpPr>
                <a:stCxn id="5" idx="0"/>
                <a:endCxn id="8" idx="2"/>
              </p:cNvCxnSpPr>
              <p:nvPr/>
            </p:nvCxnSpPr>
            <p:spPr>
              <a:xfrm flipV="1">
                <a:off x="5827444" y="4221088"/>
                <a:ext cx="0" cy="43204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화살표 연결선 11"/>
              <p:cNvCxnSpPr>
                <a:stCxn id="5" idx="1"/>
                <a:endCxn id="4" idx="3"/>
              </p:cNvCxnSpPr>
              <p:nvPr/>
            </p:nvCxnSpPr>
            <p:spPr>
              <a:xfrm flipH="1">
                <a:off x="4221352" y="5121188"/>
                <a:ext cx="84531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화살표 연결선 13"/>
              <p:cNvCxnSpPr>
                <a:stCxn id="4" idx="0"/>
                <a:endCxn id="7" idx="2"/>
              </p:cNvCxnSpPr>
              <p:nvPr/>
            </p:nvCxnSpPr>
            <p:spPr>
              <a:xfrm flipV="1">
                <a:off x="3460572" y="4221088"/>
                <a:ext cx="0" cy="43204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타원 15"/>
            <p:cNvSpPr/>
            <p:nvPr/>
          </p:nvSpPr>
          <p:spPr>
            <a:xfrm>
              <a:off x="2674746" y="3546995"/>
              <a:ext cx="724776" cy="6637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Int</a:t>
              </a:r>
              <a:endParaRPr lang="en-US" altLang="ko-KR" sz="900" dirty="0"/>
            </a:p>
            <a:p>
              <a:pPr algn="ctr"/>
              <a:r>
                <a:rPr lang="en-US" altLang="ko-KR" sz="900" dirty="0"/>
                <a:t>Float</a:t>
              </a:r>
              <a:endParaRPr lang="ko-KR" altLang="en-US" sz="900" dirty="0"/>
            </a:p>
          </p:txBody>
        </p:sp>
        <p:sp>
          <p:nvSpPr>
            <p:cNvPr id="17" name="타원 16"/>
            <p:cNvSpPr/>
            <p:nvPr/>
          </p:nvSpPr>
          <p:spPr>
            <a:xfrm>
              <a:off x="3507534" y="3531295"/>
              <a:ext cx="751388" cy="6637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string</a:t>
              </a:r>
              <a:endParaRPr lang="ko-KR" altLang="en-US" sz="9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35426" y="3299091"/>
              <a:ext cx="194421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Immutable </a:t>
              </a:r>
              <a:r>
                <a:rPr lang="ko-KR" altLang="en-US" sz="900" dirty="0"/>
                <a:t>객체</a:t>
              </a:r>
            </a:p>
          </p:txBody>
        </p:sp>
        <p:sp>
          <p:nvSpPr>
            <p:cNvPr id="19" name="위로 굽은 화살표 18"/>
            <p:cNvSpPr/>
            <p:nvPr/>
          </p:nvSpPr>
          <p:spPr>
            <a:xfrm rot="16200000">
              <a:off x="4858681" y="3374038"/>
              <a:ext cx="509890" cy="1163568"/>
            </a:xfrm>
            <a:prstGeom prst="bentUp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175386" y="3299091"/>
              <a:ext cx="2515584" cy="1060154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594626" y="3229841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자유변수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213062" y="2996952"/>
              <a:ext cx="5505872" cy="316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6696236" y="4564039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외부에서 사용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092280" y="5055107"/>
            <a:ext cx="864096" cy="634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함수 호출</a:t>
            </a:r>
          </a:p>
        </p:txBody>
      </p:sp>
      <p:cxnSp>
        <p:nvCxnSpPr>
          <p:cNvPr id="25" name="직선 화살표 연결선 24"/>
          <p:cNvCxnSpPr>
            <a:stCxn id="23" idx="1"/>
            <a:endCxn id="5" idx="3"/>
          </p:cNvCxnSpPr>
          <p:nvPr/>
        </p:nvCxnSpPr>
        <p:spPr>
          <a:xfrm flipH="1">
            <a:off x="5928412" y="5372174"/>
            <a:ext cx="1163868" cy="10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796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  <a:r>
              <a:rPr lang="en-US" altLang="ko-KR" dirty="0"/>
              <a:t>(Variable)</a:t>
            </a:r>
            <a:r>
              <a:rPr lang="ko-KR" altLang="en-US" dirty="0"/>
              <a:t>와 객체</a:t>
            </a:r>
            <a:r>
              <a:rPr lang="en-US" altLang="ko-KR" dirty="0"/>
              <a:t>(object)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변수는 객체를 관리하기 위한 참조를 관리하는 공간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즉</a:t>
            </a:r>
            <a:r>
              <a:rPr lang="en-US" altLang="ko-KR" dirty="0"/>
              <a:t>, </a:t>
            </a:r>
            <a:r>
              <a:rPr lang="ko-KR" altLang="en-US" dirty="0"/>
              <a:t>변수는 객체를 가리키는 것</a:t>
            </a:r>
            <a:endParaRPr lang="en-US" altLang="ko-KR" dirty="0"/>
          </a:p>
        </p:txBody>
      </p:sp>
      <p:grpSp>
        <p:nvGrpSpPr>
          <p:cNvPr id="18" name="그룹 17"/>
          <p:cNvGrpSpPr/>
          <p:nvPr/>
        </p:nvGrpSpPr>
        <p:grpSpPr>
          <a:xfrm>
            <a:off x="807056" y="3344856"/>
            <a:ext cx="7725384" cy="2820447"/>
            <a:chOff x="807056" y="1998132"/>
            <a:chExt cx="7725384" cy="4167172"/>
          </a:xfrm>
        </p:grpSpPr>
        <p:sp>
          <p:nvSpPr>
            <p:cNvPr id="4" name="직사각형 3"/>
            <p:cNvSpPr/>
            <p:nvPr/>
          </p:nvSpPr>
          <p:spPr>
            <a:xfrm>
              <a:off x="971600" y="2534414"/>
              <a:ext cx="1800200" cy="7395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변수 내의 값</a:t>
              </a: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894192" y="2492896"/>
              <a:ext cx="2016224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수치값</a:t>
              </a:r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516216" y="2305448"/>
              <a:ext cx="2016224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문자열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894192" y="3549013"/>
              <a:ext cx="2016224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컨테이너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894192" y="4605130"/>
              <a:ext cx="2016224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함수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894192" y="5661248"/>
              <a:ext cx="2016224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클래스</a:t>
              </a:r>
            </a:p>
          </p:txBody>
        </p:sp>
        <p:sp>
          <p:nvSpPr>
            <p:cNvPr id="10" name="왼쪽 중괄호 9"/>
            <p:cNvSpPr/>
            <p:nvPr/>
          </p:nvSpPr>
          <p:spPr>
            <a:xfrm>
              <a:off x="2958088" y="2564904"/>
              <a:ext cx="648072" cy="3528392"/>
            </a:xfrm>
            <a:prstGeom prst="leftBrace">
              <a:avLst>
                <a:gd name="adj1" fmla="val 76059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516216" y="3551106"/>
              <a:ext cx="2016224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튜플</a:t>
              </a:r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516216" y="4173935"/>
              <a:ext cx="2016224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리스트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516216" y="4796764"/>
              <a:ext cx="2016224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딕션너리</a:t>
              </a:r>
              <a:endParaRPr lang="ko-KR" altLang="en-US" dirty="0"/>
            </a:p>
          </p:txBody>
        </p:sp>
        <p:cxnSp>
          <p:nvCxnSpPr>
            <p:cNvPr id="15" name="꺾인 연결선 14"/>
            <p:cNvCxnSpPr>
              <a:stCxn id="7" idx="3"/>
              <a:endCxn id="11" idx="1"/>
            </p:cNvCxnSpPr>
            <p:nvPr/>
          </p:nvCxnSpPr>
          <p:spPr>
            <a:xfrm>
              <a:off x="5910416" y="3801041"/>
              <a:ext cx="605800" cy="2093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꺾인 연결선 16"/>
            <p:cNvCxnSpPr>
              <a:stCxn id="7" idx="3"/>
              <a:endCxn id="13" idx="1"/>
            </p:cNvCxnSpPr>
            <p:nvPr/>
          </p:nvCxnSpPr>
          <p:spPr>
            <a:xfrm>
              <a:off x="5910416" y="3801041"/>
              <a:ext cx="605800" cy="1247751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꺾인 연결선 18"/>
            <p:cNvCxnSpPr>
              <a:stCxn id="7" idx="3"/>
              <a:endCxn id="12" idx="1"/>
            </p:cNvCxnSpPr>
            <p:nvPr/>
          </p:nvCxnSpPr>
          <p:spPr>
            <a:xfrm>
              <a:off x="5910416" y="3801041"/>
              <a:ext cx="605800" cy="624922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6516216" y="2928277"/>
              <a:ext cx="2016224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집합</a:t>
              </a:r>
            </a:p>
          </p:txBody>
        </p:sp>
        <p:cxnSp>
          <p:nvCxnSpPr>
            <p:cNvPr id="25" name="꺾인 연결선 24"/>
            <p:cNvCxnSpPr>
              <a:stCxn id="7" idx="3"/>
              <a:endCxn id="6" idx="1"/>
            </p:cNvCxnSpPr>
            <p:nvPr/>
          </p:nvCxnSpPr>
          <p:spPr>
            <a:xfrm flipV="1">
              <a:off x="5910416" y="2557476"/>
              <a:ext cx="605800" cy="1243565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꺾인 연결선 26"/>
            <p:cNvCxnSpPr>
              <a:stCxn id="7" idx="3"/>
              <a:endCxn id="23" idx="1"/>
            </p:cNvCxnSpPr>
            <p:nvPr/>
          </p:nvCxnSpPr>
          <p:spPr>
            <a:xfrm flipV="1">
              <a:off x="5910416" y="3180305"/>
              <a:ext cx="605800" cy="620736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/>
            <p:cNvSpPr txBox="1"/>
            <p:nvPr/>
          </p:nvSpPr>
          <p:spPr>
            <a:xfrm>
              <a:off x="807056" y="1998132"/>
              <a:ext cx="1666448" cy="423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변수 </a:t>
              </a:r>
              <a:r>
                <a:rPr lang="en-US" altLang="ko-KR" dirty="0"/>
                <a:t>Variable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331640" y="4121215"/>
              <a:ext cx="1699076" cy="741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객체의 참조 즉</a:t>
              </a:r>
              <a:r>
                <a:rPr lang="en-US" altLang="ko-KR" dirty="0"/>
                <a:t>, </a:t>
              </a:r>
              <a:r>
                <a:rPr lang="ko-KR" altLang="en-US" dirty="0"/>
                <a:t>주소 저장</a:t>
              </a:r>
            </a:p>
          </p:txBody>
        </p:sp>
        <p:sp>
          <p:nvSpPr>
            <p:cNvPr id="16" name="아래쪽 화살표 15"/>
            <p:cNvSpPr/>
            <p:nvPr/>
          </p:nvSpPr>
          <p:spPr>
            <a:xfrm rot="10800000">
              <a:off x="1691680" y="3468953"/>
              <a:ext cx="484632" cy="52921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807056" y="2843644"/>
            <a:ext cx="4514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Variable </a:t>
            </a:r>
            <a:r>
              <a:rPr lang="ko-KR" altLang="en-US" dirty="0"/>
              <a:t>정의</a:t>
            </a:r>
            <a:r>
              <a:rPr lang="en-US" altLang="ko-KR" dirty="0"/>
              <a:t>= </a:t>
            </a:r>
            <a:r>
              <a:rPr lang="ko-KR" altLang="en-US" dirty="0"/>
              <a:t>값 할당 </a:t>
            </a:r>
            <a:r>
              <a:rPr lang="ko-KR" altLang="en-US" dirty="0" err="1"/>
              <a:t>리터럴</a:t>
            </a:r>
            <a:r>
              <a:rPr lang="en-US" altLang="ko-KR" dirty="0"/>
              <a:t>(</a:t>
            </a:r>
            <a:r>
              <a:rPr lang="ko-KR" altLang="en-US" dirty="0"/>
              <a:t>객체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슬라이드 번호 개체 틀 2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608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모듈 </a:t>
            </a:r>
            <a:r>
              <a:rPr lang="en-US" altLang="ko-KR" dirty="0"/>
              <a:t>namespace </a:t>
            </a:r>
            <a:r>
              <a:rPr lang="ko-KR" altLang="en-US" dirty="0"/>
              <a:t>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175679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/>
              <a:t> 모듈에 속한 함수</a:t>
            </a:r>
            <a:r>
              <a:rPr lang="en-US" altLang="ko-KR" dirty="0"/>
              <a:t>, class, instance</a:t>
            </a:r>
            <a:r>
              <a:rPr lang="ko-KR" altLang="en-US" dirty="0"/>
              <a:t>는 특정 </a:t>
            </a:r>
            <a:r>
              <a:rPr lang="ko-KR" altLang="en-US" dirty="0" err="1"/>
              <a:t>바이딩이</a:t>
            </a:r>
            <a:r>
              <a:rPr lang="ko-KR" altLang="en-US" dirty="0"/>
              <a:t> 안 된 경우 </a:t>
            </a:r>
            <a:r>
              <a:rPr lang="en-US" altLang="ko-KR" dirty="0"/>
              <a:t>global </a:t>
            </a:r>
            <a:r>
              <a:rPr lang="ko-KR" altLang="en-US" dirty="0"/>
              <a:t>변수를 참조함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2980005" y="3212976"/>
            <a:ext cx="4248472" cy="1080120"/>
            <a:chOff x="1979712" y="3320988"/>
            <a:chExt cx="5616624" cy="108012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4" name="직사각형 3"/>
            <p:cNvSpPr/>
            <p:nvPr/>
          </p:nvSpPr>
          <p:spPr>
            <a:xfrm>
              <a:off x="1979712" y="3320988"/>
              <a:ext cx="2088232" cy="108012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모듈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932040" y="3501008"/>
              <a:ext cx="2664296" cy="72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en-US" altLang="ko-KR" dirty="0" err="1">
                  <a:solidFill>
                    <a:schemeClr val="tx1"/>
                  </a:solidFill>
                </a:rPr>
                <a:t>globals</a:t>
              </a:r>
              <a:r>
                <a:rPr lang="en-US" altLang="ko-KR" dirty="0">
                  <a:solidFill>
                    <a:schemeClr val="tx1"/>
                  </a:solidFill>
                </a:rPr>
                <a:t>()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직선 화살표 연결선 7"/>
            <p:cNvCxnSpPr>
              <a:stCxn id="4" idx="3"/>
              <a:endCxn id="6" idx="1"/>
            </p:cNvCxnSpPr>
            <p:nvPr/>
          </p:nvCxnSpPr>
          <p:spPr>
            <a:xfrm>
              <a:off x="4067944" y="3861048"/>
              <a:ext cx="864096" cy="0"/>
            </a:xfrm>
            <a:prstGeom prst="straightConnector1">
              <a:avLst/>
            </a:prstGeom>
            <a:grpFill/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755576" y="5024231"/>
            <a:ext cx="2098963" cy="1080120"/>
            <a:chOff x="-1836712" y="5589240"/>
            <a:chExt cx="5472608" cy="108012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0" name="직사각형 9"/>
            <p:cNvSpPr/>
            <p:nvPr/>
          </p:nvSpPr>
          <p:spPr>
            <a:xfrm>
              <a:off x="-1836712" y="5589240"/>
              <a:ext cx="2088232" cy="108012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함수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971600" y="5769260"/>
              <a:ext cx="2664296" cy="72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 locals()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직선 화살표 연결선 13"/>
            <p:cNvCxnSpPr>
              <a:stCxn id="10" idx="3"/>
              <a:endCxn id="11" idx="1"/>
            </p:cNvCxnSpPr>
            <p:nvPr/>
          </p:nvCxnSpPr>
          <p:spPr>
            <a:xfrm>
              <a:off x="251520" y="6129300"/>
              <a:ext cx="720080" cy="0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>
            <a:off x="3491880" y="5024231"/>
            <a:ext cx="2144620" cy="1080120"/>
            <a:chOff x="9252520" y="4752326"/>
            <a:chExt cx="5472608" cy="108012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2" name="직사각형 11"/>
            <p:cNvSpPr/>
            <p:nvPr/>
          </p:nvSpPr>
          <p:spPr>
            <a:xfrm>
              <a:off x="9252520" y="4752326"/>
              <a:ext cx="2088232" cy="108012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class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2060832" y="4932346"/>
              <a:ext cx="2664296" cy="72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 __</a:t>
              </a:r>
              <a:r>
                <a:rPr lang="en-US" altLang="ko-KR" sz="1200" b="1" dirty="0" err="1">
                  <a:solidFill>
                    <a:schemeClr val="tx1"/>
                  </a:solidFill>
                </a:rPr>
                <a:t>dict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__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직선 화살표 연결선 15"/>
            <p:cNvCxnSpPr>
              <a:stCxn id="12" idx="3"/>
              <a:endCxn id="13" idx="1"/>
            </p:cNvCxnSpPr>
            <p:nvPr/>
          </p:nvCxnSpPr>
          <p:spPr>
            <a:xfrm>
              <a:off x="11340752" y="5292386"/>
              <a:ext cx="720080" cy="0"/>
            </a:xfrm>
            <a:prstGeom prst="straightConnector1">
              <a:avLst/>
            </a:prstGeom>
            <a:grpFill/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/>
          <p:cNvGrpSpPr/>
          <p:nvPr/>
        </p:nvGrpSpPr>
        <p:grpSpPr>
          <a:xfrm>
            <a:off x="6372200" y="4996611"/>
            <a:ext cx="2144620" cy="1080120"/>
            <a:chOff x="9252520" y="4752326"/>
            <a:chExt cx="5472608" cy="108012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2" name="직사각형 21"/>
            <p:cNvSpPr/>
            <p:nvPr/>
          </p:nvSpPr>
          <p:spPr>
            <a:xfrm>
              <a:off x="9252520" y="4752326"/>
              <a:ext cx="2088232" cy="108012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instance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2060832" y="4932346"/>
              <a:ext cx="2664296" cy="72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 __</a:t>
              </a:r>
              <a:r>
                <a:rPr lang="en-US" altLang="ko-KR" sz="1200" b="1" dirty="0" err="1">
                  <a:solidFill>
                    <a:schemeClr val="tx1"/>
                  </a:solidFill>
                </a:rPr>
                <a:t>dict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__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직선 화살표 연결선 23"/>
            <p:cNvCxnSpPr>
              <a:stCxn id="22" idx="3"/>
              <a:endCxn id="23" idx="1"/>
            </p:cNvCxnSpPr>
            <p:nvPr/>
          </p:nvCxnSpPr>
          <p:spPr>
            <a:xfrm>
              <a:off x="11340752" y="5292386"/>
              <a:ext cx="720080" cy="0"/>
            </a:xfrm>
            <a:prstGeom prst="straightConnector1">
              <a:avLst/>
            </a:prstGeom>
            <a:grpFill/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직선 화살표 연결선 24"/>
          <p:cNvCxnSpPr>
            <a:stCxn id="6" idx="2"/>
            <a:endCxn id="10" idx="0"/>
          </p:cNvCxnSpPr>
          <p:nvPr/>
        </p:nvCxnSpPr>
        <p:spPr>
          <a:xfrm flipH="1">
            <a:off x="1156036" y="4113076"/>
            <a:ext cx="5064791" cy="911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6" idx="2"/>
            <a:endCxn id="12" idx="0"/>
          </p:cNvCxnSpPr>
          <p:nvPr/>
        </p:nvCxnSpPr>
        <p:spPr>
          <a:xfrm flipH="1">
            <a:off x="3901051" y="4113076"/>
            <a:ext cx="2319776" cy="911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6" idx="2"/>
            <a:endCxn id="22" idx="0"/>
          </p:cNvCxnSpPr>
          <p:nvPr/>
        </p:nvCxnSpPr>
        <p:spPr>
          <a:xfrm>
            <a:off x="6220827" y="4113076"/>
            <a:ext cx="560544" cy="883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661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9600" dirty="0"/>
              <a:t>5,6</a:t>
            </a:r>
            <a:r>
              <a:rPr lang="ko-KR" altLang="en-US" sz="9600" dirty="0"/>
              <a:t>장 그림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Moon Yong </a:t>
            </a:r>
            <a:r>
              <a:rPr lang="en-US" altLang="ko-KR" dirty="0" err="1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5563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AE81977-96CE-40D0-A587-0FE1950461FD}"/>
              </a:ext>
            </a:extLst>
          </p:cNvPr>
          <p:cNvSpPr/>
          <p:nvPr/>
        </p:nvSpPr>
        <p:spPr>
          <a:xfrm>
            <a:off x="1527017" y="3284984"/>
            <a:ext cx="1944216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-keys-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sz="2200" dirty="0">
                <a:solidFill>
                  <a:srgbClr val="000000"/>
                </a:solidFill>
                <a:latin typeface="+mn-ea"/>
                <a:ea typeface="+mn-ea"/>
                <a:cs typeface="Courier New" panose="02070309020205020404" pitchFamily="49" charset="0"/>
              </a:rPr>
              <a:t>키를 구성하는 </a:t>
            </a:r>
            <a:r>
              <a:rPr lang="ko-KR" altLang="en-US" sz="2200" dirty="0" err="1">
                <a:solidFill>
                  <a:srgbClr val="000000"/>
                </a:solidFill>
                <a:latin typeface="+mn-ea"/>
                <a:ea typeface="+mn-ea"/>
                <a:cs typeface="Courier New" panose="02070309020205020404" pitchFamily="49" charset="0"/>
              </a:rPr>
              <a:t>해쉬</a:t>
            </a:r>
            <a:r>
              <a:rPr lang="en-US" altLang="ko-KR" sz="2200" dirty="0">
                <a:solidFill>
                  <a:srgbClr val="000000"/>
                </a:solidFill>
                <a:latin typeface="+mn-ea"/>
                <a:ea typeface="+mn-ea"/>
                <a:cs typeface="Courier New" panose="02070309020205020404" pitchFamily="49" charset="0"/>
              </a:rPr>
              <a:t>(hash)</a:t>
            </a:r>
            <a:r>
              <a:rPr lang="ko-KR" altLang="en-US" sz="2200" dirty="0">
                <a:solidFill>
                  <a:srgbClr val="000000"/>
                </a:solidFill>
                <a:latin typeface="+mn-ea"/>
                <a:ea typeface="+mn-ea"/>
                <a:cs typeface="Courier New" panose="02070309020205020404" pitchFamily="49" charset="0"/>
              </a:rPr>
              <a:t>를 구성하는 기본 정보</a:t>
            </a:r>
            <a:r>
              <a:rPr lang="ko-KR" altLang="en-US" sz="22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6F138D9-0FFE-4672-B27B-F938A8CD67C3}"/>
              </a:ext>
            </a:extLst>
          </p:cNvPr>
          <p:cNvSpPr/>
          <p:nvPr/>
        </p:nvSpPr>
        <p:spPr>
          <a:xfrm>
            <a:off x="1887057" y="3717032"/>
            <a:ext cx="1296144" cy="5040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‘a’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14088FE-EA9E-4E46-91D7-539A0A0AD008}"/>
              </a:ext>
            </a:extLst>
          </p:cNvPr>
          <p:cNvSpPr/>
          <p:nvPr/>
        </p:nvSpPr>
        <p:spPr>
          <a:xfrm>
            <a:off x="1887057" y="4373488"/>
            <a:ext cx="1296144" cy="5040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‘o’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AD676C0-3FED-4361-AC74-3802E505ED6B}"/>
              </a:ext>
            </a:extLst>
          </p:cNvPr>
          <p:cNvSpPr/>
          <p:nvPr/>
        </p:nvSpPr>
        <p:spPr>
          <a:xfrm>
            <a:off x="1887057" y="5085184"/>
            <a:ext cx="1296144" cy="5040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‘g’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F1ED80-93DF-41F1-A747-B6D3EDB7F599}"/>
              </a:ext>
            </a:extLst>
          </p:cNvPr>
          <p:cNvSpPr txBox="1"/>
          <p:nvPr/>
        </p:nvSpPr>
        <p:spPr>
          <a:xfrm>
            <a:off x="2031073" y="587308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dict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D2C70C3-794A-4A45-AC9B-F2BA42F76213}"/>
              </a:ext>
            </a:extLst>
          </p:cNvPr>
          <p:cNvSpPr/>
          <p:nvPr/>
        </p:nvSpPr>
        <p:spPr>
          <a:xfrm>
            <a:off x="4355976" y="3717032"/>
            <a:ext cx="1296144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‘alpha’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5D6AC32-0EC0-4B81-9A89-5DEE972A877E}"/>
              </a:ext>
            </a:extLst>
          </p:cNvPr>
          <p:cNvSpPr/>
          <p:nvPr/>
        </p:nvSpPr>
        <p:spPr>
          <a:xfrm>
            <a:off x="4355976" y="4373488"/>
            <a:ext cx="1296144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‘omega’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4D46B35-8EFF-4355-81C2-3DD9AE81B8C1}"/>
              </a:ext>
            </a:extLst>
          </p:cNvPr>
          <p:cNvSpPr/>
          <p:nvPr/>
        </p:nvSpPr>
        <p:spPr>
          <a:xfrm>
            <a:off x="4355976" y="5085184"/>
            <a:ext cx="1296144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‘gamma’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3C404E3-9D36-4874-B97B-E6EED6E11A17}"/>
              </a:ext>
            </a:extLst>
          </p:cNvPr>
          <p:cNvCxnSpPr/>
          <p:nvPr/>
        </p:nvCxnSpPr>
        <p:spPr>
          <a:xfrm>
            <a:off x="3183201" y="3933056"/>
            <a:ext cx="119746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D6B36D9-ABDC-4B58-A231-66C8F01753B4}"/>
              </a:ext>
            </a:extLst>
          </p:cNvPr>
          <p:cNvCxnSpPr/>
          <p:nvPr/>
        </p:nvCxnSpPr>
        <p:spPr>
          <a:xfrm>
            <a:off x="3183201" y="4625516"/>
            <a:ext cx="119746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5D067BD-077A-4B57-97DE-89C5D376C24E}"/>
              </a:ext>
            </a:extLst>
          </p:cNvPr>
          <p:cNvCxnSpPr/>
          <p:nvPr/>
        </p:nvCxnSpPr>
        <p:spPr>
          <a:xfrm>
            <a:off x="3158508" y="5337212"/>
            <a:ext cx="119746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6A55128-F165-4F60-828D-7E3A5DB3E6FA}"/>
              </a:ext>
            </a:extLst>
          </p:cNvPr>
          <p:cNvSpPr txBox="1"/>
          <p:nvPr/>
        </p:nvSpPr>
        <p:spPr>
          <a:xfrm>
            <a:off x="4283968" y="3243880"/>
            <a:ext cx="142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-values-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7282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9600" dirty="0"/>
              <a:t>7,8</a:t>
            </a:r>
            <a:r>
              <a:rPr lang="ko-KR" altLang="en-US" sz="9600" dirty="0"/>
              <a:t>장 그림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Moon Yong </a:t>
            </a:r>
            <a:r>
              <a:rPr lang="en-US" altLang="ko-KR" dirty="0" err="1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0156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변수 </a:t>
            </a:r>
            <a:r>
              <a:rPr lang="en-US" altLang="ko-KR" dirty="0"/>
              <a:t>Scoping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 fontScale="92500" lnSpcReduction="10000"/>
          </a:bodyPr>
          <a:lstStyle/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>
                <a:latin typeface="+mn-ea"/>
              </a:rPr>
              <a:t>함수에 실행하면 함수 내의 변수에 대한 검색을 처리</a:t>
            </a:r>
            <a:r>
              <a:rPr lang="en-US" altLang="ko-KR" sz="2200" dirty="0">
                <a:latin typeface="+mn-ea"/>
              </a:rPr>
              <a:t>.</a:t>
            </a:r>
          </a:p>
          <a:p>
            <a:pPr marL="0" indent="0" fontAlgn="base">
              <a:lnSpc>
                <a:spcPct val="120000"/>
              </a:lnSpc>
              <a:buNone/>
            </a:pPr>
            <a:r>
              <a:rPr lang="ko-KR" altLang="en-US" sz="2200" dirty="0">
                <a:latin typeface="+mn-ea"/>
              </a:rPr>
              <a:t>검색 순은 </a:t>
            </a:r>
            <a:r>
              <a:rPr lang="en-US" altLang="ko-KR" sz="2200" dirty="0">
                <a:latin typeface="+mn-ea"/>
              </a:rPr>
              <a:t>Local &gt; global &gt; Built-in </a:t>
            </a:r>
            <a:r>
              <a:rPr lang="ko-KR" altLang="en-US" sz="2200" dirty="0">
                <a:latin typeface="+mn-ea"/>
              </a:rPr>
              <a:t>순으로 호출</a:t>
            </a:r>
            <a:endParaRPr lang="en-US" altLang="ko-KR" sz="2200" dirty="0">
              <a:latin typeface="+mn-ea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en-US" altLang="ko-KR" sz="1800" dirty="0">
                <a:latin typeface="+mn-ea"/>
              </a:rPr>
              <a:t>Global/nonlocal </a:t>
            </a:r>
            <a:r>
              <a:rPr lang="ko-KR" altLang="en-US" sz="1800" dirty="0">
                <a:latin typeface="+mn-ea"/>
              </a:rPr>
              <a:t>키워드를 변수에 정의해서 직접 상위 영역을 직접 참조할 수 있다</a:t>
            </a:r>
          </a:p>
          <a:p>
            <a:pPr marL="457200" lvl="1" indent="0" fontAlgn="base">
              <a:buNone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819805" y="4456535"/>
            <a:ext cx="144016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global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99592" y="4456535"/>
            <a:ext cx="144016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Built-in</a:t>
            </a:r>
          </a:p>
        </p:txBody>
      </p:sp>
      <p:sp>
        <p:nvSpPr>
          <p:cNvPr id="21" name="오른쪽 화살표 20"/>
          <p:cNvSpPr/>
          <p:nvPr/>
        </p:nvSpPr>
        <p:spPr>
          <a:xfrm>
            <a:off x="1547664" y="3827887"/>
            <a:ext cx="5904656" cy="4846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오른쪽 화살표 21"/>
          <p:cNvSpPr/>
          <p:nvPr/>
        </p:nvSpPr>
        <p:spPr>
          <a:xfrm rot="10800000">
            <a:off x="1561376" y="5824687"/>
            <a:ext cx="5904656" cy="4846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419872" y="586031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함수</a:t>
            </a:r>
            <a:r>
              <a:rPr lang="en-US" altLang="ko-KR" dirty="0"/>
              <a:t> Scope 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771800" y="3880471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함수 </a:t>
            </a:r>
            <a:r>
              <a:rPr lang="en-US" altLang="ko-KR" dirty="0"/>
              <a:t>Namespace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740018" y="4456535"/>
            <a:ext cx="144016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local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6660232" y="4456535"/>
            <a:ext cx="144016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내부함수</a:t>
            </a:r>
            <a:endParaRPr lang="en-US" altLang="ko-KR" dirty="0"/>
          </a:p>
          <a:p>
            <a:pPr algn="ctr"/>
            <a:r>
              <a:rPr lang="en-US" altLang="ko-KR" dirty="0"/>
              <a:t>local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stCxn id="26" idx="1"/>
            <a:endCxn id="25" idx="3"/>
          </p:cNvCxnSpPr>
          <p:nvPr/>
        </p:nvCxnSpPr>
        <p:spPr>
          <a:xfrm flipH="1">
            <a:off x="6180178" y="5068603"/>
            <a:ext cx="48005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25" idx="1"/>
            <a:endCxn id="4" idx="3"/>
          </p:cNvCxnSpPr>
          <p:nvPr/>
        </p:nvCxnSpPr>
        <p:spPr>
          <a:xfrm flipH="1">
            <a:off x="4259965" y="5068603"/>
            <a:ext cx="48005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4" idx="1"/>
            <a:endCxn id="8" idx="3"/>
          </p:cNvCxnSpPr>
          <p:nvPr/>
        </p:nvCxnSpPr>
        <p:spPr>
          <a:xfrm flipH="1">
            <a:off x="2339752" y="5068603"/>
            <a:ext cx="48005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333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1412776"/>
            <a:ext cx="7363544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9600" dirty="0"/>
              <a:t>9</a:t>
            </a:r>
            <a:r>
              <a:rPr lang="ko-KR" altLang="en-US" sz="9600" dirty="0"/>
              <a:t>장 그림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Moon Yong </a:t>
            </a:r>
            <a:r>
              <a:rPr lang="en-US" altLang="ko-KR" dirty="0" err="1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0541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8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852936"/>
            <a:ext cx="2695575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내장 클래스 구조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429401" y="3926848"/>
            <a:ext cx="936104" cy="523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object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837113" y="3926848"/>
            <a:ext cx="936104" cy="523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type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345426" y="5497658"/>
            <a:ext cx="936104" cy="523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int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6433930" y="5497658"/>
            <a:ext cx="936104" cy="523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float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7549818" y="5497658"/>
            <a:ext cx="936104" cy="523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str</a:t>
            </a:r>
            <a:endParaRPr lang="ko-KR" altLang="en-US" dirty="0"/>
          </a:p>
        </p:txBody>
      </p:sp>
      <p:cxnSp>
        <p:nvCxnSpPr>
          <p:cNvPr id="13" name="꺾인 연결선 12"/>
          <p:cNvCxnSpPr>
            <a:stCxn id="16" idx="0"/>
            <a:endCxn id="11" idx="2"/>
          </p:cNvCxnSpPr>
          <p:nvPr/>
        </p:nvCxnSpPr>
        <p:spPr>
          <a:xfrm rot="5400000" flipH="1" flipV="1">
            <a:off x="5831875" y="4432081"/>
            <a:ext cx="1047180" cy="108397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18" idx="0"/>
            <a:endCxn id="11" idx="2"/>
          </p:cNvCxnSpPr>
          <p:nvPr/>
        </p:nvCxnSpPr>
        <p:spPr>
          <a:xfrm rot="16200000" flipV="1">
            <a:off x="6934072" y="4413859"/>
            <a:ext cx="1047180" cy="112041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89984" y="2668270"/>
            <a:ext cx="285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 </a:t>
            </a:r>
            <a:r>
              <a:rPr lang="ko-KR" altLang="en-US" b="1" u="sng" dirty="0"/>
              <a:t>클래스 구조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83569" y="4232678"/>
            <a:ext cx="2376264" cy="53648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19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 type</a:t>
            </a:r>
            <a:r>
              <a:rPr lang="ko-KR" altLang="en-US" dirty="0"/>
              <a:t>과 </a:t>
            </a:r>
            <a:r>
              <a:rPr lang="en-US" altLang="ko-KR" dirty="0"/>
              <a:t>object</a:t>
            </a:r>
            <a:r>
              <a:rPr lang="ko-KR" altLang="en-US" dirty="0"/>
              <a:t>는 상호상속하고 있고 내장 클래스들은 </a:t>
            </a:r>
            <a:r>
              <a:rPr lang="en-US" altLang="ko-KR" dirty="0"/>
              <a:t>object</a:t>
            </a:r>
            <a:r>
              <a:rPr lang="ko-KR" altLang="en-US" dirty="0"/>
              <a:t>를 상속</a:t>
            </a:r>
            <a:endParaRPr lang="en-US" altLang="ko-KR" dirty="0"/>
          </a:p>
        </p:txBody>
      </p:sp>
      <p:cxnSp>
        <p:nvCxnSpPr>
          <p:cNvPr id="4" name="꺾인 연결선 3"/>
          <p:cNvCxnSpPr>
            <a:stCxn id="17" idx="0"/>
            <a:endCxn id="11" idx="2"/>
          </p:cNvCxnSpPr>
          <p:nvPr/>
        </p:nvCxnSpPr>
        <p:spPr>
          <a:xfrm rot="16200000" flipV="1">
            <a:off x="6376128" y="4971803"/>
            <a:ext cx="1047180" cy="452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985386" y="5301208"/>
            <a:ext cx="3816424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779912" y="4761044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생성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097622" y="4653136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상속</a:t>
            </a:r>
          </a:p>
        </p:txBody>
      </p:sp>
      <p:cxnSp>
        <p:nvCxnSpPr>
          <p:cNvPr id="28" name="꺾인 연결선 27"/>
          <p:cNvCxnSpPr>
            <a:stCxn id="15" idx="0"/>
            <a:endCxn id="11" idx="0"/>
          </p:cNvCxnSpPr>
          <p:nvPr/>
        </p:nvCxnSpPr>
        <p:spPr>
          <a:xfrm rot="5400000" flipH="1" flipV="1">
            <a:off x="5601309" y="2630704"/>
            <a:ext cx="12700" cy="2592288"/>
          </a:xfrm>
          <a:prstGeom prst="bentConnector3">
            <a:avLst>
              <a:gd name="adj1" fmla="val 246122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5" idx="3"/>
          </p:cNvCxnSpPr>
          <p:nvPr/>
        </p:nvCxnSpPr>
        <p:spPr>
          <a:xfrm>
            <a:off x="4773217" y="4188663"/>
            <a:ext cx="15841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247619" y="394408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생성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237039" y="3284984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상속</a:t>
            </a:r>
          </a:p>
        </p:txBody>
      </p:sp>
      <p:cxnSp>
        <p:nvCxnSpPr>
          <p:cNvPr id="164868" name="꺾인 연결선 164867"/>
          <p:cNvCxnSpPr>
            <a:stCxn id="15" idx="2"/>
            <a:endCxn id="9" idx="1"/>
          </p:cNvCxnSpPr>
          <p:nvPr/>
        </p:nvCxnSpPr>
        <p:spPr>
          <a:xfrm rot="16200000" flipH="1">
            <a:off x="3985884" y="4769758"/>
            <a:ext cx="1318782" cy="68022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4435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77889</TotalTime>
  <Words>373</Words>
  <Application>Microsoft Office PowerPoint</Application>
  <PresentationFormat>화면 슬라이드 쇼(4:3)</PresentationFormat>
  <Paragraphs>140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맑은 고딕</vt:lpstr>
      <vt:lpstr>Arial</vt:lpstr>
      <vt:lpstr>Courier New</vt:lpstr>
      <vt:lpstr>Lucida Sans Unicode</vt:lpstr>
      <vt:lpstr>Wingdings</vt:lpstr>
      <vt:lpstr>Wingdings 2</vt:lpstr>
      <vt:lpstr>가을</vt:lpstr>
      <vt:lpstr>1,2장 그림</vt:lpstr>
      <vt:lpstr>변수(Variable)와 객체(object)</vt:lpstr>
      <vt:lpstr> 모듈 namespace 관리</vt:lpstr>
      <vt:lpstr>5,6장 그림</vt:lpstr>
      <vt:lpstr> 키를 구성하는 해쉬(hash)를 구성하는 기본 정보 </vt:lpstr>
      <vt:lpstr>7,8장 그림</vt:lpstr>
      <vt:lpstr>함수 변수 Scoping</vt:lpstr>
      <vt:lpstr>9장 그림</vt:lpstr>
      <vt:lpstr>내장 클래스 구조 </vt:lpstr>
      <vt:lpstr>내장 클래스와 인스턴스 구조</vt:lpstr>
      <vt:lpstr>Object Namespace 흐름</vt:lpstr>
      <vt:lpstr>Object Namespace 흐름</vt:lpstr>
      <vt:lpstr>10,11장 그림</vt:lpstr>
      <vt:lpstr>함수 체인이란</vt:lpstr>
      <vt:lpstr>함수 – Closure : 자유변수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문용준</cp:lastModifiedBy>
  <cp:revision>891</cp:revision>
  <dcterms:created xsi:type="dcterms:W3CDTF">2015-12-01T07:34:30Z</dcterms:created>
  <dcterms:modified xsi:type="dcterms:W3CDTF">2018-02-26T17:46:36Z</dcterms:modified>
</cp:coreProperties>
</file>