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79"/>
  </p:notesMasterIdLst>
  <p:sldIdLst>
    <p:sldId id="256" r:id="rId2"/>
    <p:sldId id="1339" r:id="rId3"/>
    <p:sldId id="1341" r:id="rId4"/>
    <p:sldId id="1342" r:id="rId5"/>
    <p:sldId id="1362" r:id="rId6"/>
    <p:sldId id="1363" r:id="rId7"/>
    <p:sldId id="1344" r:id="rId8"/>
    <p:sldId id="1376" r:id="rId9"/>
    <p:sldId id="1377" r:id="rId10"/>
    <p:sldId id="1528" r:id="rId11"/>
    <p:sldId id="1529" r:id="rId12"/>
    <p:sldId id="1378" r:id="rId13"/>
    <p:sldId id="1379" r:id="rId14"/>
    <p:sldId id="1340" r:id="rId15"/>
    <p:sldId id="1343" r:id="rId16"/>
    <p:sldId id="1360" r:id="rId17"/>
    <p:sldId id="1349" r:id="rId18"/>
    <p:sldId id="1348" r:id="rId19"/>
    <p:sldId id="1361" r:id="rId20"/>
    <p:sldId id="1359" r:id="rId21"/>
    <p:sldId id="1358" r:id="rId22"/>
    <p:sldId id="1430" r:id="rId23"/>
    <p:sldId id="1431" r:id="rId24"/>
    <p:sldId id="1369" r:id="rId25"/>
    <p:sldId id="1366" r:id="rId26"/>
    <p:sldId id="1367" r:id="rId27"/>
    <p:sldId id="1368" r:id="rId28"/>
    <p:sldId id="1386" r:id="rId29"/>
    <p:sldId id="1387" r:id="rId30"/>
    <p:sldId id="1452" r:id="rId31"/>
    <p:sldId id="1401" r:id="rId32"/>
    <p:sldId id="1400" r:id="rId33"/>
    <p:sldId id="1454" r:id="rId34"/>
    <p:sldId id="1453" r:id="rId35"/>
    <p:sldId id="1455" r:id="rId36"/>
    <p:sldId id="1456" r:id="rId37"/>
    <p:sldId id="1413" r:id="rId38"/>
    <p:sldId id="1414" r:id="rId39"/>
    <p:sldId id="1417" r:id="rId40"/>
    <p:sldId id="1338" r:id="rId41"/>
    <p:sldId id="1345" r:id="rId42"/>
    <p:sldId id="1385" r:id="rId43"/>
    <p:sldId id="1346" r:id="rId44"/>
    <p:sldId id="1381" r:id="rId45"/>
    <p:sldId id="1380" r:id="rId46"/>
    <p:sldId id="1347" r:id="rId47"/>
    <p:sldId id="1382" r:id="rId48"/>
    <p:sldId id="1432" r:id="rId49"/>
    <p:sldId id="1439" r:id="rId50"/>
    <p:sldId id="1372" r:id="rId51"/>
    <p:sldId id="1373" r:id="rId52"/>
    <p:sldId id="1371" r:id="rId53"/>
    <p:sldId id="1327" r:id="rId54"/>
    <p:sldId id="1328" r:id="rId55"/>
    <p:sldId id="1329" r:id="rId56"/>
    <p:sldId id="1330" r:id="rId57"/>
    <p:sldId id="1331" r:id="rId58"/>
    <p:sldId id="1334" r:id="rId59"/>
    <p:sldId id="1335" r:id="rId60"/>
    <p:sldId id="1354" r:id="rId61"/>
    <p:sldId id="1355" r:id="rId62"/>
    <p:sldId id="1336" r:id="rId63"/>
    <p:sldId id="1457" r:id="rId64"/>
    <p:sldId id="1374" r:id="rId65"/>
    <p:sldId id="1375" r:id="rId66"/>
    <p:sldId id="1352" r:id="rId67"/>
    <p:sldId id="1353" r:id="rId68"/>
    <p:sldId id="1415" r:id="rId69"/>
    <p:sldId id="1416" r:id="rId70"/>
    <p:sldId id="1383" r:id="rId71"/>
    <p:sldId id="1384" r:id="rId72"/>
    <p:sldId id="1482" r:id="rId73"/>
    <p:sldId id="1483" r:id="rId74"/>
    <p:sldId id="1484" r:id="rId75"/>
    <p:sldId id="1485" r:id="rId76"/>
    <p:sldId id="1458" r:id="rId77"/>
    <p:sldId id="1459" r:id="rId78"/>
    <p:sldId id="1465" r:id="rId79"/>
    <p:sldId id="1460" r:id="rId80"/>
    <p:sldId id="1461" r:id="rId81"/>
    <p:sldId id="1462" r:id="rId82"/>
    <p:sldId id="1463" r:id="rId83"/>
    <p:sldId id="1464" r:id="rId84"/>
    <p:sldId id="1486" r:id="rId85"/>
    <p:sldId id="1491" r:id="rId86"/>
    <p:sldId id="1487" r:id="rId87"/>
    <p:sldId id="1488" r:id="rId88"/>
    <p:sldId id="1490" r:id="rId89"/>
    <p:sldId id="1489" r:id="rId90"/>
    <p:sldId id="1492" r:id="rId91"/>
    <p:sldId id="1493" r:id="rId92"/>
    <p:sldId id="1494" r:id="rId93"/>
    <p:sldId id="1497" r:id="rId94"/>
    <p:sldId id="1495" r:id="rId95"/>
    <p:sldId id="1496" r:id="rId96"/>
    <p:sldId id="1499" r:id="rId97"/>
    <p:sldId id="1501" r:id="rId98"/>
    <p:sldId id="1500" r:id="rId99"/>
    <p:sldId id="1498" r:id="rId100"/>
    <p:sldId id="1502" r:id="rId101"/>
    <p:sldId id="1504" r:id="rId102"/>
    <p:sldId id="1503" r:id="rId103"/>
    <p:sldId id="1505" r:id="rId104"/>
    <p:sldId id="1506" r:id="rId105"/>
    <p:sldId id="1507" r:id="rId106"/>
    <p:sldId id="1508" r:id="rId107"/>
    <p:sldId id="1509" r:id="rId108"/>
    <p:sldId id="1510" r:id="rId109"/>
    <p:sldId id="1516" r:id="rId110"/>
    <p:sldId id="1517" r:id="rId111"/>
    <p:sldId id="1518" r:id="rId112"/>
    <p:sldId id="1519" r:id="rId113"/>
    <p:sldId id="1520" r:id="rId114"/>
    <p:sldId id="1521" r:id="rId115"/>
    <p:sldId id="1524" r:id="rId116"/>
    <p:sldId id="1522" r:id="rId117"/>
    <p:sldId id="1523" r:id="rId118"/>
    <p:sldId id="1525" r:id="rId119"/>
    <p:sldId id="1526" r:id="rId120"/>
    <p:sldId id="1527" r:id="rId121"/>
    <p:sldId id="1511" r:id="rId122"/>
    <p:sldId id="1512" r:id="rId123"/>
    <p:sldId id="1513" r:id="rId124"/>
    <p:sldId id="1514" r:id="rId125"/>
    <p:sldId id="1515" r:id="rId126"/>
    <p:sldId id="1441" r:id="rId127"/>
    <p:sldId id="1440" r:id="rId128"/>
    <p:sldId id="1442" r:id="rId129"/>
    <p:sldId id="1444" r:id="rId130"/>
    <p:sldId id="1450" r:id="rId131"/>
    <p:sldId id="1451" r:id="rId132"/>
    <p:sldId id="1448" r:id="rId133"/>
    <p:sldId id="1449" r:id="rId134"/>
    <p:sldId id="1468" r:id="rId135"/>
    <p:sldId id="1469" r:id="rId136"/>
    <p:sldId id="1470" r:id="rId137"/>
    <p:sldId id="1471" r:id="rId138"/>
    <p:sldId id="1472" r:id="rId139"/>
    <p:sldId id="1473" r:id="rId140"/>
    <p:sldId id="1474" r:id="rId141"/>
    <p:sldId id="1475" r:id="rId142"/>
    <p:sldId id="1476" r:id="rId143"/>
    <p:sldId id="1480" r:id="rId144"/>
    <p:sldId id="1479" r:id="rId145"/>
    <p:sldId id="1478" r:id="rId146"/>
    <p:sldId id="1481" r:id="rId147"/>
    <p:sldId id="1433" r:id="rId148"/>
    <p:sldId id="1435" r:id="rId149"/>
    <p:sldId id="1434" r:id="rId150"/>
    <p:sldId id="1436" r:id="rId151"/>
    <p:sldId id="1388" r:id="rId152"/>
    <p:sldId id="1398" r:id="rId153"/>
    <p:sldId id="1406" r:id="rId154"/>
    <p:sldId id="1410" r:id="rId155"/>
    <p:sldId id="1412" r:id="rId156"/>
    <p:sldId id="1393" r:id="rId157"/>
    <p:sldId id="1399" r:id="rId158"/>
    <p:sldId id="1394" r:id="rId159"/>
    <p:sldId id="1395" r:id="rId160"/>
    <p:sldId id="1397" r:id="rId161"/>
    <p:sldId id="1419" r:id="rId162"/>
    <p:sldId id="1420" r:id="rId163"/>
    <p:sldId id="1421" r:id="rId164"/>
    <p:sldId id="1409" r:id="rId165"/>
    <p:sldId id="1396" r:id="rId166"/>
    <p:sldId id="1411" r:id="rId167"/>
    <p:sldId id="1403" r:id="rId168"/>
    <p:sldId id="1404" r:id="rId169"/>
    <p:sldId id="1405" r:id="rId170"/>
    <p:sldId id="1426" r:id="rId171"/>
    <p:sldId id="1389" r:id="rId172"/>
    <p:sldId id="1422" r:id="rId173"/>
    <p:sldId id="1390" r:id="rId174"/>
    <p:sldId id="1427" r:id="rId175"/>
    <p:sldId id="1428" r:id="rId176"/>
    <p:sldId id="1429" r:id="rId177"/>
    <p:sldId id="1392" r:id="rId1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 smtClean="0"/>
              <a:t>Jupyter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notebook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정보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shift+TAB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키인하고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shift+TAB</a:t>
            </a:r>
            <a:r>
              <a:rPr lang="ko-KR" altLang="en-US" dirty="0" smtClean="0"/>
              <a:t>을 누르면  내부 특성이 조회 됨</a:t>
            </a:r>
            <a:endParaRPr lang="en-US" altLang="ko-KR" dirty="0" smtClean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81" y="3789040"/>
            <a:ext cx="6057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배열의 주요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0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구성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배열의 구성은 평면 배열로 구성하면 기본이 </a:t>
            </a:r>
            <a:r>
              <a:rPr lang="ko-KR" altLang="en-US" dirty="0" err="1" smtClean="0"/>
              <a:t>행단위로</a:t>
            </a:r>
            <a:r>
              <a:rPr lang="ko-KR" altLang="en-US" dirty="0" smtClean="0"/>
              <a:t> 분리되고 </a:t>
            </a:r>
            <a:r>
              <a:rPr lang="en-US" altLang="ko-KR" dirty="0" smtClean="0"/>
              <a:t>Fortran </a:t>
            </a:r>
            <a:r>
              <a:rPr lang="ko-KR" altLang="en-US" dirty="0" smtClean="0"/>
              <a:t>언어 스타일일 경우 </a:t>
            </a:r>
            <a:r>
              <a:rPr lang="ko-KR" altLang="en-US" dirty="0" err="1" smtClean="0"/>
              <a:t>열단위로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848872" cy="295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6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속성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83" y="2492896"/>
            <a:ext cx="57054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9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생성된 </a:t>
            </a:r>
            <a:r>
              <a:rPr lang="en-US" altLang="ko-KR" dirty="0"/>
              <a:t>2</a:t>
            </a:r>
            <a:r>
              <a:rPr lang="ko-KR" altLang="en-US" dirty="0" smtClean="0"/>
              <a:t>차원 속성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348880"/>
            <a:ext cx="6162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생성된 </a:t>
            </a:r>
            <a:r>
              <a:rPr lang="en-US" altLang="ko-KR" dirty="0"/>
              <a:t>3</a:t>
            </a:r>
            <a:r>
              <a:rPr lang="ko-KR" altLang="en-US" dirty="0" smtClean="0"/>
              <a:t>차원 속성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492896"/>
            <a:ext cx="7086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7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내부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8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원소 읽기</a:t>
            </a:r>
            <a:r>
              <a:rPr lang="en-US" altLang="ko-KR" dirty="0" smtClean="0"/>
              <a:t>(indexing)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생성된 차원에 따라 원소 읽기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780928"/>
            <a:ext cx="6572250" cy="355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subarrays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(slicing)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생성된 차원에 따라 동일 타입의 </a:t>
            </a:r>
            <a:r>
              <a:rPr lang="en-US" altLang="ko-KR" dirty="0" err="1" smtClean="0"/>
              <a:t>subarray</a:t>
            </a:r>
            <a:r>
              <a:rPr lang="ko-KR" altLang="en-US" dirty="0" smtClean="0"/>
              <a:t>를 읽기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636912"/>
            <a:ext cx="6591300" cy="392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7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slices </a:t>
            </a:r>
            <a:r>
              <a:rPr lang="en-US" altLang="ko-KR" dirty="0"/>
              <a:t>separated by commas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생성된 차원에 따라 </a:t>
            </a:r>
            <a:r>
              <a:rPr lang="en-US" altLang="ko-KR" dirty="0" smtClean="0"/>
              <a:t>commas</a:t>
            </a:r>
            <a:r>
              <a:rPr lang="ko-KR" altLang="en-US" dirty="0" smtClean="0"/>
              <a:t>로 분리해서 읽기 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42" y="2780928"/>
            <a:ext cx="61722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원소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정보</a:t>
            </a:r>
            <a:r>
              <a:rPr lang="ko-KR" altLang="en-US" dirty="0" smtClean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shift+TAB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를 </a:t>
            </a:r>
            <a:r>
              <a:rPr lang="ko-KR" altLang="en-US" dirty="0" err="1" smtClean="0"/>
              <a:t>키인하고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shift+TAB</a:t>
            </a:r>
            <a:r>
              <a:rPr lang="ko-KR" altLang="en-US" dirty="0" smtClean="0"/>
              <a:t>을 누르면  내부 특성이 조회 됨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78" y="3429000"/>
            <a:ext cx="6657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6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는 기본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는 기본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만 제공하므로 조회 후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원본 배열도 갱신됨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2780928"/>
            <a:ext cx="6162675" cy="397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9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/>
              <a:t> </a:t>
            </a:r>
            <a:r>
              <a:rPr lang="ko-KR" altLang="en-US" dirty="0" smtClean="0"/>
              <a:t>조회 후 </a:t>
            </a:r>
            <a:r>
              <a:rPr lang="en-US" altLang="ko-KR" dirty="0" smtClean="0"/>
              <a:t>copy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는 기본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만 제공하므로 원본을 유지하려면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해서 사용해야 함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564904"/>
            <a:ext cx="6076950" cy="40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4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형태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5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reshape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배열을 바꾸면 새로운 배열이 만들어 짐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38671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newaxis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 배열에 축을 추가해서 새로운 배열이 만들기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4752528" cy="37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배열 행</a:t>
            </a:r>
            <a:r>
              <a:rPr lang="en-US" altLang="ko-KR" dirty="0"/>
              <a:t>/</a:t>
            </a:r>
            <a:r>
              <a:rPr lang="ko-KR" altLang="en-US" dirty="0"/>
              <a:t>열 축으로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concatenate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배열을 행 또는 열 축으로 통합 </a:t>
            </a:r>
            <a:r>
              <a:rPr lang="en-US" altLang="ko-KR" dirty="0" smtClean="0"/>
              <a:t>axis=0</a:t>
            </a:r>
            <a:r>
              <a:rPr lang="ko-KR" altLang="en-US" dirty="0" smtClean="0"/>
              <a:t>이면 행이 추가</a:t>
            </a:r>
            <a:r>
              <a:rPr lang="en-US" altLang="ko-KR" dirty="0" smtClean="0"/>
              <a:t>, axis= 1</a:t>
            </a:r>
            <a:r>
              <a:rPr lang="ko-KR" altLang="en-US" dirty="0" smtClean="0"/>
              <a:t>이면 열로 추가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619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4944"/>
            <a:ext cx="4876800" cy="341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vstack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hstack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배열을 행 또는 열 축으로 통합 </a:t>
            </a:r>
            <a:r>
              <a:rPr lang="en-US" altLang="ko-KR" dirty="0" err="1" smtClean="0"/>
              <a:t>vstack</a:t>
            </a:r>
            <a:r>
              <a:rPr lang="ko-KR" altLang="en-US" dirty="0" smtClean="0"/>
              <a:t>이면 행이 추가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hstack</a:t>
            </a:r>
            <a:r>
              <a:rPr lang="ko-KR" altLang="en-US" dirty="0" smtClean="0"/>
              <a:t>이면 열로 추가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619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8920"/>
            <a:ext cx="41814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7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배열 행</a:t>
            </a:r>
            <a:r>
              <a:rPr lang="en-US" altLang="ko-KR" dirty="0"/>
              <a:t>/</a:t>
            </a:r>
            <a:r>
              <a:rPr lang="ko-KR" altLang="en-US" dirty="0"/>
              <a:t>열 축으로 </a:t>
            </a:r>
            <a:r>
              <a:rPr lang="ko-KR" altLang="en-US" dirty="0" smtClean="0"/>
              <a:t>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2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split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배열을 행 또는 열 축으로 통합 </a:t>
            </a:r>
            <a:r>
              <a:rPr lang="en-US" altLang="ko-KR" dirty="0" smtClean="0"/>
              <a:t>axis=0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행분리</a:t>
            </a:r>
            <a:r>
              <a:rPr lang="en-US" altLang="ko-KR" dirty="0" smtClean="0"/>
              <a:t>, axis= 1</a:t>
            </a:r>
            <a:r>
              <a:rPr lang="ko-KR" altLang="en-US" dirty="0" smtClean="0"/>
              <a:t>이면 열 분리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619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507035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1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정보 조회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입력한 후  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붙이고 실행시키면 내부 정보가 보임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58102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9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vsplit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hsplit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배열을 행 또는 열 축으로 통합 </a:t>
            </a:r>
            <a:r>
              <a:rPr lang="en-US" altLang="ko-KR" dirty="0" err="1"/>
              <a:t>vsplit</a:t>
            </a:r>
            <a:r>
              <a:rPr lang="ko-KR" altLang="en-US" dirty="0" smtClean="0"/>
              <a:t>이면 행 분리</a:t>
            </a:r>
            <a:r>
              <a:rPr lang="en-US" altLang="ko-KR" dirty="0" smtClean="0"/>
              <a:t>, </a:t>
            </a:r>
            <a:r>
              <a:rPr lang="en-US" altLang="ko-KR" dirty="0" err="1"/>
              <a:t>hsplit</a:t>
            </a:r>
            <a:r>
              <a:rPr lang="ko-KR" altLang="en-US" dirty="0" smtClean="0"/>
              <a:t>이면 열로 분</a:t>
            </a:r>
            <a:r>
              <a:rPr lang="ko-KR" altLang="en-US" dirty="0"/>
              <a:t>리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26193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28" y="2709731"/>
            <a:ext cx="4555664" cy="392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 smtClean="0"/>
              <a:t>matplotlib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처</a:t>
            </a:r>
            <a:r>
              <a:rPr lang="ko-KR" altLang="en-US" sz="9600" dirty="0"/>
              <a:t>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%</a:t>
            </a:r>
            <a:r>
              <a:rPr lang="en-US" altLang="ko-KR" dirty="0" err="1" smtClean="0"/>
              <a:t>matplotbib</a:t>
            </a:r>
            <a:r>
              <a:rPr lang="en-US" altLang="ko-KR" dirty="0" smtClean="0"/>
              <a:t> inline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7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inline </a:t>
            </a:r>
            <a:r>
              <a:rPr lang="ko-KR" altLang="en-US" dirty="0" smtClean="0"/>
              <a:t>을 실행한 후에  </a:t>
            </a:r>
            <a:r>
              <a:rPr lang="ko-KR" altLang="en-US" dirty="0" err="1" smtClean="0"/>
              <a:t>코딩해서</a:t>
            </a:r>
            <a:r>
              <a:rPr lang="ko-KR" altLang="en-US" dirty="0" smtClean="0"/>
              <a:t> 실행하면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이 처리된 결과가 출력 됨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19268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1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%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atplotbib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4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%</a:t>
            </a:r>
            <a:r>
              <a:rPr lang="en-US" altLang="ko-KR" dirty="0" err="1"/>
              <a:t>matplotlib</a:t>
            </a:r>
            <a:r>
              <a:rPr lang="en-US" altLang="ko-KR" dirty="0"/>
              <a:t> notebook 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은 가상환경에서 </a:t>
            </a:r>
            <a:r>
              <a:rPr lang="en-US" altLang="ko-KR" dirty="0" err="1" smtClean="0"/>
              <a:t>qt</a:t>
            </a:r>
            <a:r>
              <a:rPr lang="ko-KR" altLang="en-US" dirty="0" smtClean="0"/>
              <a:t>창을 보기 위해 지정하면 </a:t>
            </a:r>
            <a:r>
              <a:rPr lang="en-US" altLang="ko-KR" dirty="0" smtClean="0"/>
              <a:t>inline</a:t>
            </a:r>
            <a:r>
              <a:rPr lang="ko-KR" altLang="en-US" smtClean="0"/>
              <a:t>에 표</a:t>
            </a:r>
            <a:r>
              <a:rPr lang="ko-KR" altLang="en-US"/>
              <a:t>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840759" cy="409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Pandas</a:t>
            </a:r>
            <a:br>
              <a:rPr lang="en-US" altLang="ko-KR" sz="9600" dirty="0" smtClean="0"/>
            </a:br>
            <a:r>
              <a:rPr lang="ko-KR" altLang="en-US" sz="9600" dirty="0" smtClean="0"/>
              <a:t>처</a:t>
            </a:r>
            <a:r>
              <a:rPr lang="ko-KR" altLang="en-US" sz="9600" dirty="0"/>
              <a:t>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9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pandas.read_csv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pandas.read_csv</a:t>
            </a:r>
            <a:r>
              <a:rPr lang="en-US" altLang="ko-KR" dirty="0" smtClean="0"/>
              <a:t>(“xxx.csv”) </a:t>
            </a:r>
            <a:r>
              <a:rPr lang="ko-KR" altLang="en-US" dirty="0" smtClean="0"/>
              <a:t>로 읽고 확인하기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22" y="2852936"/>
            <a:ext cx="6248400" cy="36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9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ataFrame.describe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en-US" altLang="ko-KR" dirty="0" err="1" smtClean="0"/>
              <a:t>data.describe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통계 기본 가져오기 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3754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1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en-US" altLang="ko-KR" dirty="0" err="1" smtClean="0"/>
              <a:t>data.column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열정보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data.index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가져오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2924944"/>
            <a:ext cx="551497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정보 조회 </a:t>
            </a:r>
            <a:r>
              <a:rPr lang="en-US" altLang="ko-KR" dirty="0" smtClean="0"/>
              <a:t>: ??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정의된 객체에 다음에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를 이용하면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나옴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5810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8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칼럼 추출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en-US" altLang="ko-KR" dirty="0" smtClean="0"/>
              <a:t>data[ 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]]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넣어서 인덱싱 처리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564904"/>
            <a:ext cx="7267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2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행 추출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 </a:t>
            </a:r>
            <a:r>
              <a:rPr lang="en-US" altLang="ko-KR" dirty="0" err="1" smtClean="0"/>
              <a:t>data.loc</a:t>
            </a:r>
            <a:r>
              <a:rPr lang="en-US" altLang="ko-KR" dirty="0" smtClean="0"/>
              <a:t>[ 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넣어서 인덱싱 처리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610475" cy="375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5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히스토그램 그리기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inline </a:t>
            </a:r>
            <a:r>
              <a:rPr lang="ko-KR" altLang="en-US" dirty="0" smtClean="0"/>
              <a:t>을 실행한 후에  </a:t>
            </a:r>
            <a:r>
              <a:rPr lang="ko-KR" altLang="en-US" dirty="0" err="1" smtClean="0"/>
              <a:t>코딩해서</a:t>
            </a:r>
            <a:r>
              <a:rPr lang="ko-KR" altLang="en-US" dirty="0" smtClean="0"/>
              <a:t> 실행하면 </a:t>
            </a:r>
            <a:r>
              <a:rPr lang="en-US" altLang="ko-KR" dirty="0" err="1" smtClean="0"/>
              <a:t>seaborn</a:t>
            </a:r>
            <a:r>
              <a:rPr lang="ko-KR" altLang="en-US" dirty="0" smtClean="0"/>
              <a:t>이 처리됨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912768" cy="404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 smtClean="0"/>
              <a:t>seaborn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처</a:t>
            </a:r>
            <a:r>
              <a:rPr lang="ko-KR" altLang="en-US" sz="9600" dirty="0"/>
              <a:t>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Import </a:t>
            </a:r>
            <a:r>
              <a:rPr lang="en-US" altLang="ko-KR" dirty="0" err="1" smtClean="0"/>
              <a:t>seaborn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5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69674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8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seaborn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으로 그린 것을 </a:t>
            </a:r>
            <a:r>
              <a:rPr lang="en-US" altLang="ko-KR" dirty="0" smtClean="0"/>
              <a:t>import </a:t>
            </a:r>
            <a:r>
              <a:rPr lang="en-US" altLang="ko-KR" dirty="0" err="1" smtClean="0"/>
              <a:t>seaborn</a:t>
            </a:r>
            <a:r>
              <a:rPr lang="ko-KR" altLang="en-US" dirty="0" smtClean="0"/>
              <a:t>만 해도 그래프가 변경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480719" cy="36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배경스타일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7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배경스타일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whitegrid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그리드를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840760" cy="412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4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3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배경스타일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darkgrid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그리드를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dark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(default)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768752" cy="408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0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배경스타일</a:t>
            </a:r>
            <a:r>
              <a:rPr lang="en-US" altLang="ko-KR" dirty="0" smtClean="0"/>
              <a:t>:  white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그리드를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984776" cy="407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1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배경스타일</a:t>
            </a:r>
            <a:r>
              <a:rPr lang="en-US" altLang="ko-KR" dirty="0" smtClean="0"/>
              <a:t>:  dark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그리드를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dark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552728" cy="39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6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그래프</a:t>
            </a:r>
            <a:r>
              <a:rPr lang="en-US" altLang="ko-KR" dirty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boxplot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box </a:t>
            </a:r>
            <a:r>
              <a:rPr lang="ko-KR" altLang="en-US" dirty="0" smtClean="0"/>
              <a:t>모양으로 그리기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768752" cy="41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9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violinplot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바이올린 모양으로 도표 그리기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552728" cy="417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kdeplot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도표 그리기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16824" cy="437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9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 smtClean="0"/>
              <a:t>os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command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7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OS </a:t>
            </a:r>
            <a:r>
              <a:rPr lang="ko-KR" altLang="en-US" dirty="0" smtClean="0"/>
              <a:t>명령어로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!</a:t>
            </a:r>
            <a:r>
              <a:rPr lang="en-US" altLang="ko-KR" dirty="0" err="1" smtClean="0"/>
              <a:t>mkdir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68960"/>
            <a:ext cx="6181725" cy="33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8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OS </a:t>
            </a:r>
            <a:r>
              <a:rPr lang="ko-KR" altLang="en-US" dirty="0" smtClean="0"/>
              <a:t>명령어로 파일명 가져오기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! </a:t>
            </a:r>
            <a:r>
              <a:rPr lang="ko-KR" altLang="en-US" dirty="0" smtClean="0"/>
              <a:t>입력한 </a:t>
            </a:r>
            <a:r>
              <a:rPr lang="ko-KR" altLang="en-US" dirty="0"/>
              <a:t>후 실제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명령어 사용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47529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 </a:t>
            </a:r>
            <a:r>
              <a:rPr lang="ko-KR" altLang="en-US" dirty="0" smtClean="0"/>
              <a:t>기본 사용하기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작성해서 실행을 시키면 실행 결과를 표시 </a:t>
            </a:r>
            <a:r>
              <a:rPr lang="en-US" altLang="ko-KR" dirty="0" smtClean="0"/>
              <a:t>_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앞이 출력결과를 가져와서 다음을 실행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46386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OS </a:t>
            </a:r>
            <a:r>
              <a:rPr lang="ko-KR" altLang="en-US" dirty="0" smtClean="0"/>
              <a:t>명령어로 파일 내용 읽기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!head –line=2k</a:t>
            </a:r>
            <a:r>
              <a:rPr lang="ko-KR" altLang="en-US" dirty="0" smtClean="0"/>
              <a:t>를 입력하고 실행하면 파일 내의 데이터를 가져옴 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212976"/>
            <a:ext cx="39243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latex</a:t>
            </a:r>
            <a:br>
              <a:rPr lang="en-US" altLang="ko-KR" sz="9600" dirty="0" smtClean="0"/>
            </a:br>
            <a:r>
              <a:rPr lang="ko-KR" altLang="en-US" sz="9600" dirty="0" smtClean="0"/>
              <a:t>사용하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4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$$(</a:t>
            </a:r>
            <a:r>
              <a:rPr lang="en-US" altLang="ko-KR" dirty="0" err="1" smtClean="0"/>
              <a:t>TeX</a:t>
            </a:r>
            <a:r>
              <a:rPr lang="en-US" altLang="ko-KR" dirty="0" smtClean="0"/>
              <a:t> shorthand)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글자 처리하기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그리스 알파벳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으로 지정하고 </a:t>
            </a:r>
            <a:r>
              <a:rPr lang="en-US" altLang="ko-KR" dirty="0" smtClean="0"/>
              <a:t>$$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$$($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$) </a:t>
            </a:r>
            <a:r>
              <a:rPr lang="ko-KR" altLang="en-US" dirty="0" smtClean="0"/>
              <a:t>사이에 문자를 입력하고 실행하면 문자가 표현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7" y="3356992"/>
            <a:ext cx="7734300" cy="257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3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산식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제곱과 인덱스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산식을 표현할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(^)</a:t>
            </a:r>
            <a:r>
              <a:rPr lang="ko-KR" altLang="en-US" dirty="0" smtClean="0"/>
              <a:t>과 인덱스</a:t>
            </a:r>
            <a:r>
              <a:rPr lang="en-US" altLang="ko-KR" dirty="0" smtClean="0"/>
              <a:t>(_{ })</a:t>
            </a:r>
            <a:r>
              <a:rPr lang="ko-KR" altLang="en-US" dirty="0" smtClean="0"/>
              <a:t> 표시</a:t>
            </a:r>
            <a:r>
              <a:rPr lang="en-US" altLang="ko-KR" dirty="0" smtClean="0"/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4133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산식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표현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산식을 표현할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문장과 산실을 표현하고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4" y="2996952"/>
            <a:ext cx="7048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으로 지정하고 </a:t>
            </a:r>
            <a:r>
              <a:rPr lang="en-US" altLang="ko-KR" dirty="0" smtClean="0"/>
              <a:t>$$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$$($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$) </a:t>
            </a:r>
            <a:r>
              <a:rPr lang="ko-KR" altLang="en-US" dirty="0" smtClean="0"/>
              <a:t>사이에 수학산식을 입력하고 실행하면 실제 수학산식이 표현됨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200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8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Latex, </a:t>
            </a:r>
            <a:r>
              <a:rPr lang="en-US" altLang="ko-KR" dirty="0" smtClean="0"/>
              <a:t>Math 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처리하기 </a:t>
            </a:r>
            <a:r>
              <a:rPr lang="en-US" altLang="ko-KR" dirty="0" smtClean="0"/>
              <a:t>: Latex, Math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code</a:t>
            </a:r>
            <a:r>
              <a:rPr lang="ko-KR" altLang="en-US" dirty="0" smtClean="0"/>
              <a:t>로 지정하고 </a:t>
            </a:r>
            <a:r>
              <a:rPr lang="en-US" altLang="ko-KR" dirty="0" err="1" smtClean="0"/>
              <a:t>IPython.display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이용해서 수학산식을 입력하고 실행하면 실제 수학산식이 표현됨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861048"/>
            <a:ext cx="668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처리하기 </a:t>
            </a:r>
            <a:r>
              <a:rPr lang="en-US" altLang="ko-KR" dirty="0" smtClean="0"/>
              <a:t>: Latex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Latex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3284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작성 후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함수를 정의하고 사전에 함수를 </a:t>
            </a:r>
            <a:r>
              <a:rPr lang="ko-KR" altLang="en-US" dirty="0" err="1" smtClean="0"/>
              <a:t>매핑해서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5229225" cy="350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0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%%latex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7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산식들을 표현하는 예시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852936"/>
            <a:ext cx="4295775" cy="357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산식들을 표현하는 예시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924944"/>
            <a:ext cx="3257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예시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산식들을 표현하는 예시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3200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9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산식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여러 라인 처리는 </a:t>
            </a:r>
            <a:r>
              <a:rPr lang="en-US" altLang="ko-KR" dirty="0" smtClean="0"/>
              <a:t>\begin{name}, \end{name} </a:t>
            </a:r>
            <a:r>
              <a:rPr lang="ko-KR" altLang="en-US" dirty="0" smtClean="0"/>
              <a:t>안에 여러 라인의 산식을 표현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372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8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라인 산식 작성 흐름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59"/>
            <a:ext cx="4981575" cy="351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31409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Latex </a:t>
            </a:r>
            <a:r>
              <a:rPr lang="ko-KR" altLang="en-US" dirty="0" smtClean="0"/>
              <a:t>시작과 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496988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수학 산식 추가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6012160" y="4149080"/>
            <a:ext cx="155448" cy="1872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라인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(\[ \])</a:t>
            </a:r>
            <a:r>
              <a:rPr lang="ko-KR" altLang="en-US" dirty="0" smtClean="0"/>
              <a:t>를 하면 실제 산식을 한 라</a:t>
            </a:r>
            <a:r>
              <a:rPr lang="ko-KR" altLang="en-US" dirty="0"/>
              <a:t>인</a:t>
            </a:r>
            <a:r>
              <a:rPr lang="ko-KR" altLang="en-US" dirty="0" smtClean="0"/>
              <a:t>으로 표현됨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824"/>
            <a:ext cx="3238500" cy="14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(\begin \end)</a:t>
            </a:r>
            <a:r>
              <a:rPr lang="ko-KR" altLang="en-US" dirty="0" smtClean="0"/>
              <a:t>를 하면 실제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 산식으로 표현됨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7848872" cy="22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2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산식 처리 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라인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%%latex</a:t>
            </a:r>
            <a:r>
              <a:rPr lang="ko-KR" altLang="en-US" dirty="0" smtClean="0"/>
              <a:t>로 지정하고 </a:t>
            </a:r>
            <a:r>
              <a:rPr lang="en-US" altLang="ko-KR" dirty="0" smtClean="0"/>
              <a:t> latex </a:t>
            </a:r>
            <a:r>
              <a:rPr lang="ko-KR" altLang="en-US" dirty="0" smtClean="0"/>
              <a:t>정의를 하면 실제 산식으로 표현됨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3284984"/>
            <a:ext cx="6946900" cy="301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5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Latex</a:t>
            </a:r>
            <a:r>
              <a:rPr lang="en-US" altLang="ko-KR" dirty="0"/>
              <a:t> </a:t>
            </a:r>
            <a:r>
              <a:rPr lang="ko-KR" altLang="en-US" dirty="0" smtClean="0"/>
              <a:t>기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989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그리스 알파벳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문자를 표시할 때 사용</a:t>
            </a:r>
            <a:endParaRPr lang="en-US" altLang="ko-KR" dirty="0" smtClean="0"/>
          </a:p>
        </p:txBody>
      </p:sp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5"/>
            <a:ext cx="61206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Miscellaneous symbols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49" y="2492896"/>
            <a:ext cx="45339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7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Binary </a:t>
            </a:r>
            <a:r>
              <a:rPr lang="en-US" altLang="ko-KR" dirty="0" smtClean="0"/>
              <a:t>Op/Relation Symbols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688632" cy="390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Brackets and Parentheses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564904"/>
            <a:ext cx="63150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spacing commands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096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4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 text alignment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기호를 표시할 때 사용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3068960"/>
            <a:ext cx="82391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1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화살표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기</a:t>
            </a:r>
            <a:r>
              <a:rPr lang="ko-KR" altLang="en-US" dirty="0"/>
              <a:t>호</a:t>
            </a:r>
            <a:r>
              <a:rPr lang="ko-KR" altLang="en-US" dirty="0" smtClean="0"/>
              <a:t>를 표시할 때 사용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3"/>
            <a:ext cx="640871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저장 및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텍스트 파일을 생성한 후에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처리하기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4886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%run(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49434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1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Ide</a:t>
            </a:r>
            <a:br>
              <a:rPr lang="en-US" altLang="ko-KR" sz="9600" dirty="0" smtClean="0"/>
            </a:br>
            <a:r>
              <a:rPr lang="ko-KR" altLang="en-US" sz="9600" dirty="0" smtClean="0"/>
              <a:t>사용하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Markdown cell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7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Markdown </a:t>
            </a:r>
            <a:r>
              <a:rPr lang="en-US" altLang="ko-KR" dirty="0" smtClean="0"/>
              <a:t>cell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마크다운 셀을 사용해서 </a:t>
            </a:r>
            <a:r>
              <a:rPr lang="ko-KR" altLang="en-US" dirty="0" err="1" smtClean="0"/>
              <a:t>로직이나</a:t>
            </a:r>
            <a:r>
              <a:rPr lang="ko-KR" altLang="en-US" dirty="0" smtClean="0"/>
              <a:t> 다양한 설명을 작성함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632848" cy="294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7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정의 후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변환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list </a:t>
            </a:r>
            <a:r>
              <a:rPr lang="ko-KR" altLang="en-US" dirty="0" smtClean="0"/>
              <a:t>정의 후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변환되면 내부 속성으로는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shape(</a:t>
            </a:r>
            <a:r>
              <a:rPr lang="ko-KR" altLang="en-US" dirty="0" smtClean="0"/>
              <a:t>배열의 모양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데이터타입</a:t>
            </a:r>
            <a:r>
              <a:rPr lang="en-US" altLang="ko-KR" dirty="0" smtClean="0"/>
              <a:t>), strides(size),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38957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3744416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err="1" smtClean="0"/>
              <a:t>Ipython</a:t>
            </a:r>
            <a:r>
              <a:rPr lang="en-US" altLang="ko-KR" sz="9600" dirty="0" smtClean="0"/>
              <a:t> </a:t>
            </a:r>
            <a:br>
              <a:rPr lang="en-US" altLang="ko-KR" sz="9600" dirty="0" smtClean="0"/>
            </a:br>
            <a:r>
              <a:rPr lang="ko-KR" altLang="en-US" sz="9600" dirty="0" smtClean="0"/>
              <a:t>모듈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사용하기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9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이미지 파일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저장하고 이를 불러 출력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852936"/>
            <a:ext cx="67627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연계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영상을 처리할 수 있음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유튜브의</a:t>
            </a:r>
            <a:r>
              <a:rPr lang="ko-KR" altLang="en-US" dirty="0" smtClean="0"/>
              <a:t> 파일명만 내부에 작성하면 호출이 됨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5" y="3356992"/>
            <a:ext cx="5886450" cy="3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4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단축키를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일부는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에서는 실행되지 않을 수 있음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14818"/>
              </p:ext>
            </p:extLst>
          </p:nvPr>
        </p:nvGraphicFramePr>
        <p:xfrm>
          <a:off x="1115616" y="2852941"/>
          <a:ext cx="6696744" cy="352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680520"/>
              </a:tblGrid>
              <a:tr h="294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Ctrl+P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위 화살표 키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명령어 이력을 역순으로 검색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Ctrl+N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아래 화살표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명령어 이력을 최근 순으로 검색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명령어 형식의 이력 검색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Ctrl+Shift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+ V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클립보드에서 텍스트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붙여넣기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현재 실행중인 코드 중단하기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Ctrl+A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커서를 줄의 처음으로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커서를 줄의 마지막으로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Ctrl+K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커서가 놓인 곳부터 줄이 마지막까지 지우기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Ctrl+U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현재 입력된 모든 텍스트 지우기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Ctrl+F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커서의 앞으로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한글자씩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Ctrl+B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커서를 뒤로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한글자씩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이동하기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Ctrl+L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 지우기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Kernel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4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편집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명령모드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5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단축키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ctrl+enter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cell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입력하고 </a:t>
            </a:r>
            <a:r>
              <a:rPr lang="en-US" altLang="ko-KR" dirty="0" smtClean="0"/>
              <a:t>ctrl+ enter</a:t>
            </a:r>
            <a:r>
              <a:rPr lang="ko-KR" altLang="en-US" dirty="0" err="1" smtClean="0"/>
              <a:t>를치면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실행되고 다음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이 활성화 되지 않음 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81463"/>
            <a:ext cx="47815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4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단축키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shift+enter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cell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입력하고 </a:t>
            </a:r>
            <a:r>
              <a:rPr lang="en-US" altLang="ko-KR" dirty="0" smtClean="0"/>
              <a:t>shift</a:t>
            </a:r>
            <a:r>
              <a:rPr lang="en-US" altLang="ko-KR" dirty="0"/>
              <a:t>+ enter(Alt-Enter 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를치면</a:t>
            </a:r>
            <a:r>
              <a:rPr lang="ko-KR" altLang="en-US" dirty="0" smtClean="0"/>
              <a:t> 다음 셀이 활성화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52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단축키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ctrl+S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저장되었다는 표시가 남음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11" y="3212976"/>
            <a:ext cx="59912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9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편집모드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단축키</a:t>
            </a:r>
            <a:r>
              <a:rPr lang="en-US" altLang="ko-KR" dirty="0" smtClean="0"/>
              <a:t>: ctrl +shift+ “-”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편집모드에서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분할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124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3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단축키</a:t>
            </a:r>
            <a:r>
              <a:rPr lang="en-US" altLang="ko-KR" dirty="0" smtClean="0"/>
              <a:t>:Esc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편집모드에서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명령모드로 변경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초록색에서 파란색으로 변경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38488"/>
            <a:ext cx="2495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56" y="4581128"/>
            <a:ext cx="3343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4235599" y="3756633"/>
            <a:ext cx="484632" cy="75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0112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Esc key </a:t>
            </a:r>
            <a:r>
              <a:rPr lang="ko-KR" altLang="en-US" dirty="0" smtClean="0"/>
              <a:t>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0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command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2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!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ls</a:t>
            </a:r>
            <a:r>
              <a:rPr lang="en-US" altLang="ko-KR" dirty="0" err="1"/>
              <a:t>|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내부에 특정 파일을 찾아서 표시하기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03" y="3420278"/>
            <a:ext cx="6619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Tab </a:t>
            </a:r>
            <a:r>
              <a:rPr lang="ko-KR" altLang="en-US" dirty="0" smtClean="0"/>
              <a:t>사용해서 이름 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파일명 등을 세부 적으로 모를 경우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이용해서 조회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95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24125"/>
            <a:ext cx="8039100" cy="116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</a:t>
            </a:r>
            <a:r>
              <a:rPr lang="en-US" altLang="ko-KR" dirty="0" smtClean="0"/>
              <a:t> notebook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선택하여 실행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53830"/>
            <a:ext cx="395959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53830"/>
            <a:ext cx="417879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4090" y="3848272"/>
            <a:ext cx="1513334" cy="6968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2852936"/>
            <a:ext cx="1664855" cy="81067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6935" y="5877272"/>
            <a:ext cx="186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파일이름 변경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6" idx="2"/>
            <a:endCxn id="5" idx="0"/>
          </p:cNvCxnSpPr>
          <p:nvPr/>
        </p:nvCxnSpPr>
        <p:spPr>
          <a:xfrm>
            <a:off x="6201147" y="4782294"/>
            <a:ext cx="1687557" cy="1094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60182" y="3663606"/>
            <a:ext cx="18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Python2</a:t>
            </a:r>
            <a:r>
              <a:rPr lang="ko-KR" altLang="en-US" dirty="0" smtClean="0"/>
              <a:t>로 실행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  <a:endCxn id="13" idx="0"/>
          </p:cNvCxnSpPr>
          <p:nvPr/>
        </p:nvCxnSpPr>
        <p:spPr>
          <a:xfrm>
            <a:off x="7492660" y="3663606"/>
            <a:ext cx="1992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44480" y="4085456"/>
            <a:ext cx="1513334" cy="6968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8988" y="5587265"/>
            <a:ext cx="186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Untitled </a:t>
            </a:r>
            <a:r>
              <a:rPr lang="ko-KR" altLang="en-US" dirty="0" smtClean="0"/>
              <a:t>클릭하면 이름 변경 창이 나오고 이름 변경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2"/>
            <a:endCxn id="20" idx="0"/>
          </p:cNvCxnSpPr>
          <p:nvPr/>
        </p:nvCxnSpPr>
        <p:spPr>
          <a:xfrm>
            <a:off x="1370757" y="4545110"/>
            <a:ext cx="0" cy="1042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Magic</a:t>
            </a:r>
            <a:br>
              <a:rPr lang="en-US" altLang="ko-KR" sz="9600" dirty="0" smtClean="0"/>
            </a:br>
            <a:r>
              <a:rPr lang="en-US" altLang="ko-KR" sz="9600" dirty="0" smtClean="0"/>
              <a:t>command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4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Magic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4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command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magic command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line(%)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cell(%%)</a:t>
            </a:r>
            <a:r>
              <a:rPr lang="ko-KR" altLang="en-US" dirty="0" smtClean="0"/>
              <a:t>로 지정해서 처리할 수 있음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87624" y="3645024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67137" y="522920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Cell(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350100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%magic command</a:t>
            </a:r>
            <a:endParaRPr lang="en-US" altLang="ko-KR" dirty="0"/>
          </a:p>
          <a:p>
            <a:r>
              <a:rPr lang="en-US" altLang="ko-KR" dirty="0"/>
              <a:t>for example, %run foo.py 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 </a:t>
            </a:r>
            <a:r>
              <a:rPr lang="en-US" altLang="ko-KR" dirty="0"/>
              <a:t>file </a:t>
            </a:r>
            <a:r>
              <a:rPr lang="en-US" altLang="ko-KR" dirty="0" smtClean="0"/>
              <a:t>foo.py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515719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%%magic command</a:t>
            </a:r>
            <a:endParaRPr lang="en-US" altLang="ko-KR" dirty="0"/>
          </a:p>
          <a:p>
            <a:r>
              <a:rPr lang="en-US" altLang="ko-KR" dirty="0"/>
              <a:t>for example, %%latex </a:t>
            </a:r>
            <a:r>
              <a:rPr lang="ko-KR" altLang="en-US" dirty="0" smtClean="0"/>
              <a:t>는 모든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latex</a:t>
            </a:r>
            <a:r>
              <a:rPr lang="ko-KR" altLang="en-US" dirty="0" smtClean="0"/>
              <a:t>를 번역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command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lsmagic</a:t>
            </a:r>
            <a:r>
              <a:rPr lang="ko-KR" altLang="en-US" dirty="0" smtClean="0"/>
              <a:t>을 이용해서 가지고 있는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를 전체 조회 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09" y="3140968"/>
            <a:ext cx="69786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2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Magic command 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lsmagic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주요 명령어 설명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6073"/>
              </p:ext>
            </p:extLst>
          </p:nvPr>
        </p:nvGraphicFramePr>
        <p:xfrm>
          <a:off x="683568" y="2420888"/>
          <a:ext cx="7920880" cy="4212468"/>
        </p:xfrm>
        <a:graphic>
          <a:graphicData uri="http://schemas.openxmlformats.org/drawingml/2006/table">
            <a:tbl>
              <a:tblPr/>
              <a:tblGrid>
                <a:gridCol w="1815202"/>
                <a:gridCol w="6105678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설명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pwd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  <a:r>
                        <a:rPr lang="en-US" sz="1400" baseline="0" dirty="0" smtClean="0">
                          <a:effectLst/>
                        </a:rPr>
                        <a:t> %cd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위치 및 다른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디렉토리로</a:t>
                      </a:r>
                      <a:r>
                        <a:rPr lang="ko-KR" altLang="en-US" sz="1400" dirty="0" smtClean="0">
                          <a:effectLst/>
                        </a:rPr>
                        <a:t> 이동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</a:t>
                      </a:r>
                      <a:r>
                        <a:rPr lang="en-US" sz="1400" dirty="0" smtClean="0">
                          <a:effectLst/>
                        </a:rPr>
                        <a:t>history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명령어 </a:t>
                      </a:r>
                      <a:r>
                        <a:rPr lang="ko-KR" altLang="en-US" sz="1400" dirty="0" err="1">
                          <a:effectLst/>
                        </a:rPr>
                        <a:t>히스토리</a:t>
                      </a:r>
                      <a:r>
                        <a:rPr lang="ko-KR" altLang="en-US" sz="1400" dirty="0">
                          <a:effectLst/>
                        </a:rPr>
                        <a:t> 출력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%reset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모든 정의된 </a:t>
                      </a:r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r>
                        <a:rPr lang="ko-KR" alt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dirty="0" smtClean="0">
                          <a:effectLst/>
                        </a:rPr>
                        <a:t>삭제</a:t>
                      </a:r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%%capture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실행되는 명령에 대한 정보의 결과를 저장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%</a:t>
                      </a:r>
                      <a:r>
                        <a:rPr lang="en-US" altLang="ko-KR" sz="1400" dirty="0" err="1" smtClean="0">
                          <a:effectLst/>
                        </a:rPr>
                        <a:t>whos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정의된 변수</a:t>
                      </a:r>
                      <a:r>
                        <a:rPr lang="ko-KR" altLang="en-US" sz="1400" baseline="0" dirty="0" smtClean="0">
                          <a:effectLst/>
                        </a:rPr>
                        <a:t> 표시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pdoc</a:t>
                      </a:r>
                      <a:r>
                        <a:rPr lang="en-US" sz="1400" dirty="0" smtClean="0">
                          <a:effectLst/>
                        </a:rPr>
                        <a:t>, %</a:t>
                      </a:r>
                      <a:r>
                        <a:rPr lang="en-US" sz="1400" dirty="0" err="1" smtClean="0">
                          <a:effectLst/>
                        </a:rPr>
                        <a:t>psource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Help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기능 실행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</a:t>
                      </a:r>
                      <a:r>
                        <a:rPr lang="en-US" sz="1400" dirty="0" err="1">
                          <a:effectLst/>
                        </a:rPr>
                        <a:t>timeit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평균 실행 시간을 출력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%bookmark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>
                          <a:effectLst/>
                        </a:rPr>
                        <a:t>디렉토리에</a:t>
                      </a:r>
                      <a:r>
                        <a:rPr lang="ko-KR" altLang="en-US" sz="1400" dirty="0">
                          <a:effectLst/>
                        </a:rPr>
                        <a:t> 대한 별칭을 저장하고 쉽게 이동할 수 있게 해줌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%%</a:t>
                      </a:r>
                      <a:r>
                        <a:rPr lang="en-US" altLang="ko-KR" sz="1400" dirty="0" err="1" smtClean="0"/>
                        <a:t>writefile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디렉토리에</a:t>
                      </a:r>
                      <a:r>
                        <a:rPr lang="ko-KR" altLang="en-US" sz="1400" dirty="0" smtClean="0">
                          <a:effectLst/>
                        </a:rPr>
                        <a:t> 파일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 %load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 smtClean="0">
                          <a:effectLst/>
                        </a:rPr>
                        <a:t>디렉토리에</a:t>
                      </a:r>
                      <a:r>
                        <a:rPr lang="ko-KR" altLang="en-US" sz="1400" dirty="0" smtClean="0">
                          <a:effectLst/>
                        </a:rPr>
                        <a:t> 있는 파일을 셀에 로딩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 %run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en-US" altLang="ko-KR" sz="1400" baseline="0" dirty="0" err="1" smtClean="0">
                          <a:effectLst/>
                        </a:rPr>
                        <a:t>py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프록램</a:t>
                      </a:r>
                      <a:r>
                        <a:rPr lang="ko-KR" altLang="en-US" sz="1400" baseline="0" dirty="0" smtClean="0">
                          <a:effectLst/>
                        </a:rPr>
                        <a:t> 파일을 실행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 %</a:t>
                      </a:r>
                      <a:r>
                        <a:rPr lang="en-US" altLang="ko-KR" sz="1400" dirty="0" err="1" smtClean="0"/>
                        <a:t>matplotlib</a:t>
                      </a:r>
                      <a:r>
                        <a:rPr lang="en-US" altLang="ko-KR" sz="1400" dirty="0" smtClean="0"/>
                        <a:t> inline 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err="1" smtClean="0">
                          <a:effectLst/>
                        </a:rPr>
                        <a:t>matplotlib</a:t>
                      </a:r>
                      <a:r>
                        <a:rPr lang="ko-KR" altLang="en-US" sz="1400" dirty="0" smtClean="0">
                          <a:effectLst/>
                        </a:rPr>
                        <a:t>을 내부 셀에서 실행하기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Magic command : 2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lsmagic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주요 명령어 설명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01977"/>
              </p:ext>
            </p:extLst>
          </p:nvPr>
        </p:nvGraphicFramePr>
        <p:xfrm>
          <a:off x="683568" y="2420888"/>
          <a:ext cx="7920880" cy="1800201"/>
        </p:xfrm>
        <a:graphic>
          <a:graphicData uri="http://schemas.openxmlformats.org/drawingml/2006/table">
            <a:tbl>
              <a:tblPr/>
              <a:tblGrid>
                <a:gridCol w="1815202"/>
                <a:gridCol w="6105678"/>
              </a:tblGrid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명령어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설명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ls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디렉토리에</a:t>
                      </a:r>
                      <a:r>
                        <a:rPr lang="ko-KR" altLang="en-US" sz="1400" dirty="0" smtClean="0">
                          <a:effectLst/>
                        </a:rPr>
                        <a:t> 파일들을 보기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%magic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모든 매직 함수에 대한 상세 도움말 출력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%</a:t>
                      </a:r>
                      <a:r>
                        <a:rPr lang="en-US" sz="1400" dirty="0" err="1">
                          <a:effectLst/>
                        </a:rPr>
                        <a:t>pdb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</a:rPr>
                        <a:t>예외가 발생하면 자동적으로 </a:t>
                      </a:r>
                      <a:r>
                        <a:rPr lang="ko-KR" altLang="en-US" sz="1400" dirty="0" err="1">
                          <a:effectLst/>
                        </a:rPr>
                        <a:t>디버거</a:t>
                      </a:r>
                      <a:r>
                        <a:rPr lang="ko-KR" altLang="en-US" sz="1400" dirty="0">
                          <a:effectLst/>
                        </a:rPr>
                        <a:t> 진입</a:t>
                      </a:r>
                      <a:r>
                        <a:rPr lang="en-US" altLang="ko-KR" sz="1400" dirty="0">
                          <a:effectLst/>
                        </a:rPr>
                        <a:t>.(</a:t>
                      </a:r>
                      <a:r>
                        <a:rPr lang="ko-KR" altLang="en-US" sz="1400" dirty="0">
                          <a:effectLst/>
                        </a:rPr>
                        <a:t>한번 </a:t>
                      </a:r>
                      <a:r>
                        <a:rPr lang="ko-KR" altLang="en-US" sz="1400" dirty="0" err="1">
                          <a:effectLst/>
                        </a:rPr>
                        <a:t>입력시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ON, </a:t>
                      </a:r>
                      <a:r>
                        <a:rPr lang="ko-KR" altLang="en-US" sz="1400" dirty="0">
                          <a:effectLst/>
                        </a:rPr>
                        <a:t>다시 </a:t>
                      </a:r>
                      <a:r>
                        <a:rPr lang="ko-KR" altLang="en-US" sz="1400" dirty="0" err="1">
                          <a:effectLst/>
                        </a:rPr>
                        <a:t>입력시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OFF)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%debug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작성된 코드에 대한 </a:t>
                      </a:r>
                      <a:r>
                        <a:rPr lang="en-US" altLang="ko-KR" sz="1400" dirty="0" smtClean="0">
                          <a:effectLst/>
                        </a:rPr>
                        <a:t>debug </a:t>
                      </a:r>
                      <a:r>
                        <a:rPr lang="ko-KR" altLang="en-US" sz="1400" dirty="0" smtClean="0">
                          <a:effectLst/>
                        </a:rPr>
                        <a:t>처리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command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%magic </a:t>
            </a:r>
            <a:r>
              <a:rPr lang="en-US" altLang="ko-KR" dirty="0" err="1" smtClean="0"/>
              <a:t>comand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 설명이 나옴 </a:t>
            </a:r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448425" cy="3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Magic command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magic command</a:t>
            </a:r>
            <a:r>
              <a:rPr lang="ko-KR" altLang="en-US" dirty="0" smtClean="0"/>
              <a:t>에 대한 설명 보기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7722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%bookmark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특정 이름으로 관리하고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지정해서 사용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780928"/>
            <a:ext cx="5400675" cy="365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%capture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%%capture </a:t>
            </a:r>
            <a:r>
              <a:rPr lang="ko-KR" altLang="en-US" dirty="0" smtClean="0"/>
              <a:t>파일명 후 실제 실행하는 매직명령어의 </a:t>
            </a:r>
            <a:r>
              <a:rPr lang="ko-KR" altLang="en-US" dirty="0" err="1" smtClean="0"/>
              <a:t>실행결과른</a:t>
            </a:r>
            <a:r>
              <a:rPr lang="ko-KR" altLang="en-US" dirty="0" smtClean="0"/>
              <a:t> 별도로 저장해서 처리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636912"/>
            <a:ext cx="6407150" cy="400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Cell type : code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코드가 입력되어 실행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80085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23928" y="4221088"/>
            <a:ext cx="32403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09931"/>
            <a:ext cx="6227216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515719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변수가 삭제되어 오류 메시지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Notebook </a:t>
            </a:r>
            <a:r>
              <a:rPr lang="ko-KR" altLang="en-US" dirty="0" smtClean="0"/>
              <a:t>내의 변수 삭제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%reset(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현재 실행되는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내의 모든 변수를 삭제함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5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Whos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변수들 표시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실행환경 내의 </a:t>
            </a:r>
            <a:r>
              <a:rPr lang="en-US" altLang="ko-KR" dirty="0" smtClean="0"/>
              <a:t>Variables</a:t>
            </a:r>
            <a:r>
              <a:rPr lang="ko-KR" altLang="en-US" dirty="0" smtClean="0"/>
              <a:t>을 표시</a:t>
            </a:r>
            <a:r>
              <a:rPr lang="en-US" altLang="ko-KR" dirty="0" smtClean="0"/>
              <a:t>, </a:t>
            </a:r>
            <a:r>
              <a:rPr lang="en-US" altLang="ko-KR" dirty="0"/>
              <a:t>similar to </a:t>
            </a:r>
            <a:r>
              <a:rPr lang="en-US" altLang="ko-KR" dirty="0" err="1"/>
              <a:t>Matlab’s</a:t>
            </a:r>
            <a:r>
              <a:rPr lang="en-US" altLang="ko-KR" dirty="0"/>
              <a:t> </a:t>
            </a:r>
            <a:r>
              <a:rPr lang="en-US" altLang="ko-KR" dirty="0" err="1"/>
              <a:t>whos</a:t>
            </a:r>
            <a:endParaRPr lang="en-US" altLang="ko-KR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3645024"/>
            <a:ext cx="67151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9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작업 위치 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1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</a:t>
            </a:r>
            <a:r>
              <a:rPr lang="ko-KR" altLang="en-US" dirty="0" smtClean="0"/>
              <a:t>만들고 이동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현재 위치 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및 이동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460851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생성 및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 만들고 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%%</a:t>
            </a:r>
            <a:r>
              <a:rPr lang="en-US" altLang="ko-KR" dirty="0" err="1" smtClean="0"/>
              <a:t>writefile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현재 위치에 </a:t>
            </a:r>
            <a:r>
              <a:rPr lang="en-US" altLang="ko-KR" dirty="0" smtClean="0"/>
              <a:t>add.py </a:t>
            </a:r>
            <a:r>
              <a:rPr lang="ko-KR" altLang="en-US" dirty="0" smtClean="0"/>
              <a:t>생성하고 조회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5305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 실행하기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%run(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모듈 실행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49434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3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</a:t>
            </a:r>
            <a:r>
              <a:rPr lang="ko-KR" altLang="en-US" dirty="0" err="1" smtClean="0"/>
              <a:t>로드하기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파일 실행하기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%</a:t>
            </a:r>
            <a:r>
              <a:rPr lang="en-US" altLang="ko-KR" dirty="0" err="1" smtClean="0"/>
              <a:t>loadpy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파일을 로드하고 실행하면 결과가 나옴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432435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9040"/>
            <a:ext cx="7772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Cell type : markdown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markdown</a:t>
            </a:r>
            <a:r>
              <a:rPr lang="ko-KR" altLang="en-US" dirty="0" smtClean="0"/>
              <a:t>에 대한 표기법으로 수학식이나 문서 등을 작성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23928" y="4221088"/>
            <a:ext cx="32403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실행시간 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2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%</a:t>
            </a:r>
            <a:r>
              <a:rPr lang="en-US" altLang="ko-KR" dirty="0" err="1"/>
              <a:t>timeit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%</a:t>
            </a:r>
            <a:r>
              <a:rPr lang="en-US" altLang="ko-KR" dirty="0" err="1" smtClean="0"/>
              <a:t>timeit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사용해서 실행하는 시간을 점검 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381875" cy="26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4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help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매직커맨드</a:t>
            </a:r>
            <a:r>
              <a:rPr lang="en-US" altLang="ko-KR" dirty="0" smtClean="0"/>
              <a:t>+?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매직커맨드에  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붙이면 매직커맨드에 대한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기능이 실행됨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861048"/>
            <a:ext cx="54387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객체에 대한 </a:t>
            </a:r>
            <a:r>
              <a:rPr lang="en-US" altLang="ko-KR" dirty="0" smtClean="0"/>
              <a:t>doc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“%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</a:t>
            </a:r>
            <a:r>
              <a:rPr lang="en-US" altLang="ko-KR" dirty="0" err="1" smtClean="0"/>
              <a:t>docstring</a:t>
            </a:r>
            <a:r>
              <a:rPr lang="ko-KR" altLang="en-US" dirty="0" smtClean="0"/>
              <a:t>을 조회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01008"/>
            <a:ext cx="5543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8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함수에 대한 소스와 헤드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“%</a:t>
            </a:r>
            <a:r>
              <a:rPr lang="en-US" altLang="ko-KR" dirty="0" err="1" smtClean="0"/>
              <a:t>pdef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” , “%</a:t>
            </a:r>
            <a:r>
              <a:rPr lang="en-US" altLang="ko-KR" dirty="0" err="1" smtClean="0"/>
              <a:t>psource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함수의 헤드와 소스를 조회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996952"/>
            <a:ext cx="44958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Cell</a:t>
            </a:r>
            <a:r>
              <a:rPr lang="ko-KR" altLang="en-US" dirty="0" smtClean="0"/>
              <a:t>에 입력된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입력된 이력을 출력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564904"/>
            <a:ext cx="5010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Cell</a:t>
            </a:r>
            <a:r>
              <a:rPr lang="ko-KR" altLang="en-US" dirty="0" smtClean="0"/>
              <a:t>에 입력된 일부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명령된 이전 명령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개만 읽어오기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429000"/>
            <a:ext cx="4019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1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방문한 모든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dhist</a:t>
            </a:r>
            <a:r>
              <a:rPr lang="ko-KR" altLang="en-US" dirty="0" smtClean="0"/>
              <a:t>로 현재까지 방문한 모든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이력을 읽어오기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914650"/>
            <a:ext cx="3771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7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%(</a:t>
            </a:r>
            <a:r>
              <a:rPr lang="ko-KR" altLang="en-US" dirty="0" smtClean="0"/>
              <a:t>매직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notebook </a:t>
            </a:r>
            <a:r>
              <a:rPr lang="ko-KR" altLang="en-US" dirty="0" smtClean="0"/>
              <a:t>파일 보기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05450" cy="34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7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debug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Cell </a:t>
            </a:r>
            <a:r>
              <a:rPr lang="ko-KR" altLang="en-US" dirty="0" smtClean="0"/>
              <a:t>입력한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오류 점검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입력된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debug.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8388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5445224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s(</a:t>
            </a:r>
            <a:r>
              <a:rPr lang="en-US" altLang="ko-KR" sz="1200" b="1" dirty="0" err="1" smtClean="0"/>
              <a:t>tep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Execute the current line, stop at the first possible occasion (either in a function that is called or in the current function).</a:t>
            </a:r>
          </a:p>
          <a:p>
            <a:r>
              <a:rPr lang="en-US" altLang="ko-KR" sz="1200" b="1" dirty="0"/>
              <a:t>n(</a:t>
            </a:r>
            <a:r>
              <a:rPr lang="en-US" altLang="ko-KR" sz="1200" b="1" dirty="0" err="1"/>
              <a:t>ext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 until the next line in the current function is reached or it returns.</a:t>
            </a:r>
          </a:p>
          <a:p>
            <a:r>
              <a:rPr lang="en-US" altLang="ko-KR" sz="1200" b="1" dirty="0" err="1"/>
              <a:t>unt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il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 until the line with a number greater than the current one is reached or until the current frame returns.</a:t>
            </a:r>
          </a:p>
          <a:p>
            <a:r>
              <a:rPr lang="en-US" altLang="ko-KR" sz="1200" b="1" dirty="0"/>
              <a:t>r(</a:t>
            </a:r>
            <a:r>
              <a:rPr lang="en-US" altLang="ko-KR" sz="1200" b="1" dirty="0" err="1"/>
              <a:t>eturn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      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 until the current function returns.</a:t>
            </a:r>
          </a:p>
          <a:p>
            <a:r>
              <a:rPr lang="en-US" altLang="ko-KR" sz="1200" b="1" dirty="0"/>
              <a:t>c(</a:t>
            </a:r>
            <a:r>
              <a:rPr lang="en-US" altLang="ko-KR" sz="1200" b="1" dirty="0" err="1"/>
              <a:t>ont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inue</a:t>
            </a:r>
            <a:r>
              <a:rPr lang="en-US" altLang="ko-KR" sz="1200" b="1" dirty="0"/>
              <a:t>)) </a:t>
            </a:r>
            <a:r>
              <a:rPr lang="en-US" altLang="ko-KR" sz="1200" b="1" dirty="0" smtClean="0"/>
              <a:t> </a:t>
            </a:r>
            <a:r>
              <a:rPr lang="en-US" altLang="ko-KR" sz="1000" dirty="0" smtClean="0"/>
              <a:t>-- </a:t>
            </a:r>
            <a:r>
              <a:rPr lang="en-US" altLang="ko-KR" sz="1000" dirty="0"/>
              <a:t>Continue execution, only stop when a breakpoint is encountered.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4149080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0"/>
            <a:endCxn id="4" idx="2"/>
          </p:cNvCxnSpPr>
          <p:nvPr/>
        </p:nvCxnSpPr>
        <p:spPr>
          <a:xfrm flipH="1" flipV="1">
            <a:off x="2987824" y="4869160"/>
            <a:ext cx="162018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shell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command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Shell 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6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!shell command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 </a:t>
            </a:r>
            <a:r>
              <a:rPr lang="en-US" altLang="ko-KR" dirty="0"/>
              <a:t>!shell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실행하면 작동되고 이를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변수에 할당할 수 있음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068960"/>
            <a:ext cx="374441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068960"/>
            <a:ext cx="4379743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Shell</a:t>
            </a:r>
            <a:r>
              <a:rPr lang="ko-KR" altLang="en-US" dirty="0" smtClean="0"/>
              <a:t>과 관련된 </a:t>
            </a:r>
            <a:r>
              <a:rPr lang="en-US" altLang="ko-KR" dirty="0" smtClean="0"/>
              <a:t>magic command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Cell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magic </a:t>
            </a:r>
            <a:r>
              <a:rPr lang="ko-KR" altLang="en-US" dirty="0" smtClean="0"/>
              <a:t>명령이 같은 부분이 존재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별로 상이함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27046"/>
              </p:ext>
            </p:extLst>
          </p:nvPr>
        </p:nvGraphicFramePr>
        <p:xfrm>
          <a:off x="683568" y="3212978"/>
          <a:ext cx="7920879" cy="3168350"/>
        </p:xfrm>
        <a:graphic>
          <a:graphicData uri="http://schemas.openxmlformats.org/drawingml/2006/table">
            <a:tbl>
              <a:tblPr/>
              <a:tblGrid>
                <a:gridCol w="1728192"/>
                <a:gridCol w="1584176"/>
                <a:gridCol w="4608511"/>
              </a:tblGrid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shell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 </a:t>
                      </a:r>
                      <a:r>
                        <a:rPr lang="en-US" altLang="ko-KR" sz="1400" dirty="0" smtClean="0">
                          <a:effectLst/>
                        </a:rPr>
                        <a:t>magic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</a:rPr>
                        <a:t>설명 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!</a:t>
                      </a:r>
                      <a:r>
                        <a:rPr lang="en-US" sz="1400" dirty="0" err="1" smtClean="0">
                          <a:effectLst/>
                        </a:rPr>
                        <a:t>pwd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sz="1400" baseline="0" dirty="0" smtClean="0">
                          <a:effectLst/>
                        </a:rPr>
                        <a:t>cd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%</a:t>
                      </a:r>
                      <a:r>
                        <a:rPr lang="en-US" sz="1400" dirty="0" err="1" smtClean="0">
                          <a:effectLst/>
                        </a:rPr>
                        <a:t>pwd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  <a:r>
                        <a:rPr lang="en-US" sz="1400" baseline="0" dirty="0" smtClean="0">
                          <a:effectLst/>
                        </a:rPr>
                        <a:t> %cd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위치 및 다른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디렉토리로</a:t>
                      </a:r>
                      <a:r>
                        <a:rPr lang="ko-KR" altLang="en-US" sz="1400" dirty="0" smtClean="0">
                          <a:effectLst/>
                        </a:rPr>
                        <a:t> 이동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err="1" smtClean="0">
                          <a:effectLst/>
                        </a:rPr>
                        <a:t>env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env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컴퓨터 환경정보 보기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!echo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%echo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메시지 출력하기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err="1" smtClean="0"/>
                        <a:t>cp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cp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카피하기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err="1" smtClean="0"/>
                        <a:t>ls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ls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현재 </a:t>
                      </a:r>
                      <a:r>
                        <a:rPr lang="ko-KR" altLang="en-US" sz="1400" dirty="0" err="1" smtClean="0">
                          <a:effectLst/>
                        </a:rPr>
                        <a:t>디렉토리의</a:t>
                      </a:r>
                      <a:r>
                        <a:rPr lang="ko-KR" altLang="en-US" sz="1400" dirty="0" smtClean="0">
                          <a:effectLst/>
                        </a:rPr>
                        <a:t> 리스트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err="1" smtClean="0"/>
                        <a:t>mkdir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mkdir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 smtClean="0">
                          <a:effectLst/>
                        </a:rPr>
                        <a:t>디렉토리</a:t>
                      </a:r>
                      <a:r>
                        <a:rPr lang="ko-KR" altLang="en-US" sz="1400" dirty="0" smtClean="0">
                          <a:effectLst/>
                        </a:rPr>
                        <a:t> 생성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err="1" smtClean="0"/>
                        <a:t>rmdir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rmdir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 smtClean="0">
                          <a:effectLst/>
                        </a:rPr>
                        <a:t>디렉토리</a:t>
                      </a:r>
                      <a:r>
                        <a:rPr lang="ko-KR" altLang="en-US" sz="1400" dirty="0" smtClean="0">
                          <a:effectLst/>
                        </a:rPr>
                        <a:t> 삭제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smtClean="0"/>
                        <a:t>mv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%mv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파일 이동</a:t>
                      </a:r>
                      <a:r>
                        <a:rPr lang="ko-KR" altLang="en-US" sz="1400" dirty="0">
                          <a:effectLst/>
                        </a:rPr>
                        <a:t> </a:t>
                      </a: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!</a:t>
                      </a:r>
                      <a:r>
                        <a:rPr lang="en-US" altLang="ko-KR" sz="1400" dirty="0" err="1" smtClean="0"/>
                        <a:t>rm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rm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파일 삭제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14400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데이터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가져오기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4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wget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인터넷상에서 데이터를 가져오기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2867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6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/>
              <a:t>apt-get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명령으로 설치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 설치되어 있으면 아래의 메시지가 나옴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861048"/>
            <a:ext cx="49815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기본 기능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0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wget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인터넷상에서 데이터를 가져오기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2867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7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unzip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24591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unzip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압축파일을 받을 경우 </a:t>
            </a:r>
            <a:r>
              <a:rPr lang="en-US" altLang="ko-KR" dirty="0" smtClean="0"/>
              <a:t>unzip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5721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처</a:t>
            </a:r>
            <a:r>
              <a:rPr lang="ko-KR" altLang="en-US" sz="9600" dirty="0"/>
              <a:t>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4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객체 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보관 방법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468052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573016"/>
            <a:ext cx="3368998" cy="224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객체 구조 </a:t>
            </a:r>
            <a:r>
              <a:rPr lang="en-US" altLang="ko-KR" dirty="0" smtClean="0"/>
              <a:t>: list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인스턴스는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타입의 객체를 보관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4504357" cy="365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38437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3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객체 구조 </a:t>
            </a:r>
            <a:r>
              <a:rPr lang="en-US" altLang="ko-KR" dirty="0" smtClean="0"/>
              <a:t>: array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array.array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인스턴스는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고정 타입의 객체를 보관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32575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97762"/>
            <a:ext cx="4019550" cy="2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9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객체 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인스턴스는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객체를 보관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886200" cy="381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69975"/>
            <a:ext cx="3744416" cy="35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자동완성</a:t>
            </a:r>
            <a:r>
              <a:rPr lang="en-US" altLang="ko-KR" dirty="0" smtClean="0"/>
              <a:t>: tab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입력하고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키를 누르면 내부에 있는 요소들을 보여주므로 선택해서 사용 가능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98" y="3861048"/>
            <a:ext cx="47910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8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배열의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2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list, list comprehension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472608" cy="36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6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zeros/ones/full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zeros/ones/full</a:t>
            </a:r>
            <a:r>
              <a:rPr lang="ko-KR" altLang="en-US" dirty="0"/>
              <a:t>함수로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80928"/>
            <a:ext cx="4991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eye/empty </a:t>
            </a:r>
            <a:r>
              <a:rPr lang="ko-KR" altLang="en-US" dirty="0" smtClean="0"/>
              <a:t> 함수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eye/empty  </a:t>
            </a:r>
            <a:r>
              <a:rPr lang="ko-KR" altLang="en-US" dirty="0"/>
              <a:t>함수로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2" y="3140968"/>
            <a:ext cx="7315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arange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linspace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</a:t>
            </a:r>
            <a:r>
              <a:rPr lang="en-US" altLang="ko-KR" dirty="0" err="1" smtClean="0"/>
              <a:t>range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linspace</a:t>
            </a:r>
            <a:r>
              <a:rPr lang="ko-KR" altLang="en-US" dirty="0"/>
              <a:t>함수로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8293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모듈의 함수</a:t>
            </a:r>
            <a:r>
              <a:rPr lang="ko-KR" altLang="en-US" dirty="0" smtClean="0"/>
              <a:t>로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 random </a:t>
            </a:r>
            <a:r>
              <a:rPr lang="ko-KR" altLang="en-US" dirty="0"/>
              <a:t>모듈의 함수로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01" y="2636912"/>
            <a:ext cx="5962650" cy="407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배열의 </a:t>
            </a:r>
            <a:r>
              <a:rPr lang="en-US" altLang="ko-KR" dirty="0" smtClean="0"/>
              <a:t>data type </a:t>
            </a:r>
            <a:r>
              <a:rPr lang="ko-KR" altLang="en-US" dirty="0" smtClean="0"/>
              <a:t>지정하기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8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data 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생성시 데이터 타입을 문자열이나 </a:t>
            </a:r>
            <a:r>
              <a:rPr lang="en-US" altLang="ko-KR" dirty="0" smtClean="0"/>
              <a:t>np.int16 </a:t>
            </a:r>
            <a:r>
              <a:rPr lang="ko-KR" altLang="en-US" dirty="0" smtClean="0"/>
              <a:t>처럼 지정 가능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6004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0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data type 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</a:t>
            </a:r>
            <a:r>
              <a:rPr lang="ko-KR" altLang="en-US" dirty="0" err="1" smtClean="0"/>
              <a:t>턴스</a:t>
            </a:r>
            <a:r>
              <a:rPr lang="ko-KR" altLang="en-US" dirty="0" smtClean="0"/>
              <a:t> 생성시 데이터 타입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5894"/>
              </p:ext>
            </p:extLst>
          </p:nvPr>
        </p:nvGraphicFramePr>
        <p:xfrm>
          <a:off x="683568" y="2757520"/>
          <a:ext cx="7704856" cy="3767823"/>
        </p:xfrm>
        <a:graphic>
          <a:graphicData uri="http://schemas.openxmlformats.org/drawingml/2006/table">
            <a:tbl>
              <a:tblPr/>
              <a:tblGrid>
                <a:gridCol w="1656184"/>
                <a:gridCol w="6048672"/>
              </a:tblGrid>
              <a:tr h="277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Data type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bool</a:t>
                      </a:r>
                      <a:r>
                        <a:rPr lang="en-US" sz="1200" dirty="0">
                          <a:effectLst/>
                        </a:rPr>
                        <a:t>_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Boolean (True or False) stored as a byte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_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Default integer type (same as C long; normally either int64 or int32)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intc</a:t>
                      </a:r>
                      <a:endParaRPr lang="en-US" sz="1200" dirty="0">
                        <a:effectLst/>
                      </a:endParaRP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Identical to C 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(normally int32 or int64)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>
                          <a:effectLst/>
                        </a:rPr>
                        <a:t>intp</a:t>
                      </a:r>
                      <a:endParaRPr lang="en-US" sz="1200" dirty="0">
                        <a:effectLst/>
                      </a:endParaRP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Integer used for indexing (same as C </a:t>
                      </a:r>
                      <a:r>
                        <a:rPr lang="en-US" sz="1200" dirty="0" err="1">
                          <a:effectLst/>
                        </a:rPr>
                        <a:t>ssize_t</a:t>
                      </a:r>
                      <a:r>
                        <a:rPr lang="en-US" sz="1200" dirty="0">
                          <a:effectLst/>
                        </a:rPr>
                        <a:t>; normally either int32 or int64)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int8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Byte (-128 to 127)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int16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Integer (-32768 to 32767)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int32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Integer (-2147483648 to 2147483647)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int64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Integer (-9223372036854775808 to 9223372036854775807)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uint8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Unsigned integer (0 to 255)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uint16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Unsigned integer (0 to 65535)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data type 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생성시 데이터 타입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47814"/>
              </p:ext>
            </p:extLst>
          </p:nvPr>
        </p:nvGraphicFramePr>
        <p:xfrm>
          <a:off x="755576" y="2757521"/>
          <a:ext cx="7704856" cy="3695814"/>
        </p:xfrm>
        <a:graphic>
          <a:graphicData uri="http://schemas.openxmlformats.org/drawingml/2006/table">
            <a:tbl>
              <a:tblPr/>
              <a:tblGrid>
                <a:gridCol w="1856592"/>
                <a:gridCol w="5848264"/>
              </a:tblGrid>
              <a:tr h="2871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Data type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uint32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Unsigned integer (0 to 4294967295)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uint64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Unsigned integer (0 to 18446744073709551615)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float_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Shorthand for float64.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float16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Half precision float: sign bit, 5 bits exponent, 10 bits mantissa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float32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Single precision float: sign bit, 8 bits exponent, 23 bits mantissa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float64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Double precision float: sign bit, 11 bits exponent, 52 bits mantissa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complex_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Shorthand for complex128.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complex64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Complex number, represented by two 32-bit floats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complex128</a:t>
                      </a:r>
                    </a:p>
                  </a:txBody>
                  <a:tcPr marL="13081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Complex number, represented by two 64-bit floats</a:t>
                      </a:r>
                    </a:p>
                  </a:txBody>
                  <a:tcPr marL="144000" marR="13081" marT="13081" marB="13081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77838</TotalTime>
  <Words>2416</Words>
  <Application>Microsoft Office PowerPoint</Application>
  <PresentationFormat>화면 슬라이드 쇼(4:3)</PresentationFormat>
  <Paragraphs>465</Paragraphs>
  <Slides>177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177</vt:i4>
      </vt:variant>
    </vt:vector>
  </HeadingPairs>
  <TitlesOfParts>
    <vt:vector size="178" baseType="lpstr">
      <vt:lpstr>가을</vt:lpstr>
      <vt:lpstr>Jupyter notebook 이해하기</vt:lpstr>
      <vt:lpstr>Ide 사용하기</vt:lpstr>
      <vt:lpstr>Kernel 실행</vt:lpstr>
      <vt:lpstr>Jupyte notebook 커널 실행</vt:lpstr>
      <vt:lpstr>Cell type : code</vt:lpstr>
      <vt:lpstr>Cell type : markdown</vt:lpstr>
      <vt:lpstr>Ipynb 파일 보기</vt:lpstr>
      <vt:lpstr>기본 기능 이해</vt:lpstr>
      <vt:lpstr>자동완성: tab</vt:lpstr>
      <vt:lpstr>객체 정보 조회 : shift+TAB</vt:lpstr>
      <vt:lpstr>함수 정보 조회 : shift+TAB</vt:lpstr>
      <vt:lpstr>객체 정보 조회 : ?</vt:lpstr>
      <vt:lpstr>객체 정보 조회 : ??</vt:lpstr>
      <vt:lpstr>파이썬 표현식 처리</vt:lpstr>
      <vt:lpstr>Ide 기본 사용하기</vt:lpstr>
      <vt:lpstr>함수 작성 후 처리</vt:lpstr>
      <vt:lpstr>파일 처리</vt:lpstr>
      <vt:lpstr>File 저장 및 처리</vt:lpstr>
      <vt:lpstr>파이썬 함수(.py) 실행하기</vt:lpstr>
      <vt:lpstr>Markdown cell 처리</vt:lpstr>
      <vt:lpstr>Markdown cell</vt:lpstr>
      <vt:lpstr>Ndarray 정의</vt:lpstr>
      <vt:lpstr>List 정의 후 ndarray로 변환</vt:lpstr>
      <vt:lpstr>Ipython  모듈 사용하기</vt:lpstr>
      <vt:lpstr>이미지 파일 처리</vt:lpstr>
      <vt:lpstr>IPython 이미지 처리</vt:lpstr>
      <vt:lpstr>IPython 유튜브 연계</vt:lpstr>
      <vt:lpstr> Ipython 단축키</vt:lpstr>
      <vt:lpstr>IPython 단축키</vt:lpstr>
      <vt:lpstr>편집/명령모드</vt:lpstr>
      <vt:lpstr>단축키:ctrl+enter</vt:lpstr>
      <vt:lpstr>단축키:shift+enter</vt:lpstr>
      <vt:lpstr>단축키:ctrl+S</vt:lpstr>
      <vt:lpstr>편집모드</vt:lpstr>
      <vt:lpstr>단축키: ctrl +shift+ “-”</vt:lpstr>
      <vt:lpstr>단축키:Esc</vt:lpstr>
      <vt:lpstr> os command 사용</vt:lpstr>
      <vt:lpstr>! 키워드 : ls|grep 사용</vt:lpstr>
      <vt:lpstr>Tab 사용해서 이름 검색</vt:lpstr>
      <vt:lpstr>Magic command</vt:lpstr>
      <vt:lpstr>Magic command</vt:lpstr>
      <vt:lpstr>Magic command </vt:lpstr>
      <vt:lpstr>Magic command 조회</vt:lpstr>
      <vt:lpstr>주요 Magic command  1</vt:lpstr>
      <vt:lpstr>주요 Magic command : 2 </vt:lpstr>
      <vt:lpstr>Magic command 내의 help</vt:lpstr>
      <vt:lpstr>Magic command 확인하기</vt:lpstr>
      <vt:lpstr>%bookmark 처리</vt:lpstr>
      <vt:lpstr>%capture 처리</vt:lpstr>
      <vt:lpstr>변수 관리</vt:lpstr>
      <vt:lpstr>Notebook 내의 변수 삭제</vt:lpstr>
      <vt:lpstr>Whos: 변수들 표시</vt:lpstr>
      <vt:lpstr>작업 위치 정하기</vt:lpstr>
      <vt:lpstr>Directory 만들고 이동</vt:lpstr>
      <vt:lpstr>파일 생성 및 실행</vt:lpstr>
      <vt:lpstr>파이썬 파일 만들고 확인하기</vt:lpstr>
      <vt:lpstr>파이썬 파일 실행하기</vt:lpstr>
      <vt:lpstr>파일 로드하기</vt:lpstr>
      <vt:lpstr>파이썬 파일 실행하기</vt:lpstr>
      <vt:lpstr>실행시간 점검</vt:lpstr>
      <vt:lpstr>%timeit사용</vt:lpstr>
      <vt:lpstr>help 기능</vt:lpstr>
      <vt:lpstr>매직커맨드+?</vt:lpstr>
      <vt:lpstr>%pdoc: 객체에 대한 doc 조회</vt:lpstr>
      <vt:lpstr>함수에 대한 소스와 헤드 조회</vt:lpstr>
      <vt:lpstr>history</vt:lpstr>
      <vt:lpstr>Cell에 입력된 history 확인하기</vt:lpstr>
      <vt:lpstr>Cell에 입력된 일부 history 확인</vt:lpstr>
      <vt:lpstr>방문한 모든 디렉토리 history 확인</vt:lpstr>
      <vt:lpstr>debug</vt:lpstr>
      <vt:lpstr>Cell 입력한 로직 오류 점검</vt:lpstr>
      <vt:lpstr>shell command</vt:lpstr>
      <vt:lpstr>Shell command</vt:lpstr>
      <vt:lpstr>!shell command</vt:lpstr>
      <vt:lpstr>Shell과 관련된 magic command</vt:lpstr>
      <vt:lpstr>데이터  가져오기</vt:lpstr>
      <vt:lpstr>Wget 설치</vt:lpstr>
      <vt:lpstr>wget</vt:lpstr>
      <vt:lpstr>Sudo apt-get install</vt:lpstr>
      <vt:lpstr>Wget 실행</vt:lpstr>
      <vt:lpstr>wget</vt:lpstr>
      <vt:lpstr>unzip 실행</vt:lpstr>
      <vt:lpstr>unzip</vt:lpstr>
      <vt:lpstr>numpy 처리</vt:lpstr>
      <vt:lpstr>배열의 구조</vt:lpstr>
      <vt:lpstr>Python 객체 구조 : int</vt:lpstr>
      <vt:lpstr>Python 객체 구조 : list</vt:lpstr>
      <vt:lpstr>Python 객체 구조 : array</vt:lpstr>
      <vt:lpstr>Python 객체 구조 : ndarray</vt:lpstr>
      <vt:lpstr>배열의 생성</vt:lpstr>
      <vt:lpstr>List로 생성</vt:lpstr>
      <vt:lpstr> zeros/ones/full함수로 생성</vt:lpstr>
      <vt:lpstr>  eye/empty  함수로 생성</vt:lpstr>
      <vt:lpstr> arange/linspace함수로 생성</vt:lpstr>
      <vt:lpstr>  random 모듈의 함수로 생성</vt:lpstr>
      <vt:lpstr>배열의 data type 지정하기</vt:lpstr>
      <vt:lpstr>  ndarray 생성시 data type 지정</vt:lpstr>
      <vt:lpstr>  ndarray 생성시 data type 1</vt:lpstr>
      <vt:lpstr>  ndarray 생성시 data type 2</vt:lpstr>
      <vt:lpstr>배열의 주요 속성</vt:lpstr>
      <vt:lpstr>  ndarray 배열의 구성</vt:lpstr>
      <vt:lpstr>  ndarray : 1차원</vt:lpstr>
      <vt:lpstr>  ndarray : 2차원</vt:lpstr>
      <vt:lpstr>  ndarray : 3차원</vt:lpstr>
      <vt:lpstr>배열 내부 조회</vt:lpstr>
      <vt:lpstr>원소 읽기(indexing)</vt:lpstr>
      <vt:lpstr> subarrays 읽기(slicing)</vt:lpstr>
      <vt:lpstr>slices separated by commas</vt:lpstr>
      <vt:lpstr>배열 원소 변경</vt:lpstr>
      <vt:lpstr> ndarray는 기본 view 제공</vt:lpstr>
      <vt:lpstr> ndarray 조회 후 copy 사용</vt:lpstr>
      <vt:lpstr>배열 형태 변경</vt:lpstr>
      <vt:lpstr> reshape</vt:lpstr>
      <vt:lpstr> newaxis</vt:lpstr>
      <vt:lpstr>배열 행/열 축으로 통합</vt:lpstr>
      <vt:lpstr> concatenate</vt:lpstr>
      <vt:lpstr> vstack/hstack</vt:lpstr>
      <vt:lpstr>배열 행/열 축으로 분리</vt:lpstr>
      <vt:lpstr> split</vt:lpstr>
      <vt:lpstr> vsplit/hsplit</vt:lpstr>
      <vt:lpstr>matplotlib 처리</vt:lpstr>
      <vt:lpstr>%matplotbib inline</vt:lpstr>
      <vt:lpstr>Matplotlib 사용</vt:lpstr>
      <vt:lpstr>%matplotbib notebook</vt:lpstr>
      <vt:lpstr> %matplotlib notebook  사용</vt:lpstr>
      <vt:lpstr>Pandas 처리</vt:lpstr>
      <vt:lpstr>pandas.read_csv 파일 읽기</vt:lpstr>
      <vt:lpstr>DataFrame.describe()</vt:lpstr>
      <vt:lpstr>DataFrame 속성</vt:lpstr>
      <vt:lpstr>DataFrame 특정 칼럼 추출</vt:lpstr>
      <vt:lpstr>DataFrame 특정 행 추출</vt:lpstr>
      <vt:lpstr>Seaborn 사용하기</vt:lpstr>
      <vt:lpstr>히스토그램 그리기</vt:lpstr>
      <vt:lpstr>seaborn 처리</vt:lpstr>
      <vt:lpstr>Import seaborn</vt:lpstr>
      <vt:lpstr>Matplotlib 사용</vt:lpstr>
      <vt:lpstr>Import seaborn</vt:lpstr>
      <vt:lpstr>배경스타일 변경</vt:lpstr>
      <vt:lpstr> 배경스타일: whitegrid</vt:lpstr>
      <vt:lpstr> 배경스타일: darkgrid</vt:lpstr>
      <vt:lpstr> 배경스타일:  white</vt:lpstr>
      <vt:lpstr> 배경스타일:  dark</vt:lpstr>
      <vt:lpstr>그래프 그리기</vt:lpstr>
      <vt:lpstr>  boxplot</vt:lpstr>
      <vt:lpstr>  violinplot:  </vt:lpstr>
      <vt:lpstr>  kdeplot:  </vt:lpstr>
      <vt:lpstr>os command</vt:lpstr>
      <vt:lpstr> OS 명령어로 디렉토리 만들기</vt:lpstr>
      <vt:lpstr> OS 명령어로 파일명 가져오기</vt:lpstr>
      <vt:lpstr> OS 명령어로 파일 내용 읽기</vt:lpstr>
      <vt:lpstr>latex 사용하기</vt:lpstr>
      <vt:lpstr>$$(TeX shorthand)</vt:lpstr>
      <vt:lpstr>글자 처리하기 : 그리스 알파벳</vt:lpstr>
      <vt:lpstr>산식 작성 : 제곱과 인덱스</vt:lpstr>
      <vt:lpstr>산식 작성 : 문장 표현</vt:lpstr>
      <vt:lpstr>산식 처리하기 : sqrt </vt:lpstr>
      <vt:lpstr>Latex, Math import</vt:lpstr>
      <vt:lpstr>산식 처리하기 : Latex, Math</vt:lpstr>
      <vt:lpstr>산식 처리하기 : Latex</vt:lpstr>
      <vt:lpstr>%%latex 이용</vt:lpstr>
      <vt:lpstr>산식 예시 1</vt:lpstr>
      <vt:lpstr>산식 예시 2</vt:lpstr>
      <vt:lpstr>산식 예시 3</vt:lpstr>
      <vt:lpstr>산식 작성 : 여러 라인 처리</vt:lpstr>
      <vt:lpstr>여러 라인 산식 작성 흐름 </vt:lpstr>
      <vt:lpstr>산식 처리 예시 : 단일 라인</vt:lpstr>
      <vt:lpstr>산식 처리 예시 : 여러 라인 1</vt:lpstr>
      <vt:lpstr>산식 처리 예시 : 여러 라인 2</vt:lpstr>
      <vt:lpstr>산식 처리 예시 : 여러 라인 3</vt:lpstr>
      <vt:lpstr>Latex 기호</vt:lpstr>
      <vt:lpstr>그리스 알파벳 </vt:lpstr>
      <vt:lpstr>Miscellaneous symbols</vt:lpstr>
      <vt:lpstr>Binary Op/Relation Symbols</vt:lpstr>
      <vt:lpstr>Brackets and Parentheses</vt:lpstr>
      <vt:lpstr>spacing commands</vt:lpstr>
      <vt:lpstr> text alignment</vt:lpstr>
      <vt:lpstr>화살표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885</cp:revision>
  <dcterms:created xsi:type="dcterms:W3CDTF">2015-12-01T07:34:30Z</dcterms:created>
  <dcterms:modified xsi:type="dcterms:W3CDTF">2017-01-05T06:30:54Z</dcterms:modified>
</cp:coreProperties>
</file>