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84" r:id="rId1"/>
  </p:sldMasterIdLst>
  <p:notesMasterIdLst>
    <p:notesMasterId r:id="rId165"/>
  </p:notesMasterIdLst>
  <p:sldIdLst>
    <p:sldId id="256" r:id="rId2"/>
    <p:sldId id="306" r:id="rId3"/>
    <p:sldId id="802" r:id="rId4"/>
    <p:sldId id="806" r:id="rId5"/>
    <p:sldId id="898" r:id="rId6"/>
    <p:sldId id="902" r:id="rId7"/>
    <p:sldId id="801" r:id="rId8"/>
    <p:sldId id="807" r:id="rId9"/>
    <p:sldId id="820" r:id="rId10"/>
    <p:sldId id="840" r:id="rId11"/>
    <p:sldId id="808" r:id="rId12"/>
    <p:sldId id="903" r:id="rId13"/>
    <p:sldId id="911" r:id="rId14"/>
    <p:sldId id="913" r:id="rId15"/>
    <p:sldId id="912" r:id="rId16"/>
    <p:sldId id="914" r:id="rId17"/>
    <p:sldId id="915" r:id="rId18"/>
    <p:sldId id="917" r:id="rId19"/>
    <p:sldId id="916" r:id="rId20"/>
    <p:sldId id="904" r:id="rId21"/>
    <p:sldId id="899" r:id="rId22"/>
    <p:sldId id="900" r:id="rId23"/>
    <p:sldId id="901" r:id="rId24"/>
    <p:sldId id="905" r:id="rId25"/>
    <p:sldId id="906" r:id="rId26"/>
    <p:sldId id="907" r:id="rId27"/>
    <p:sldId id="908" r:id="rId28"/>
    <p:sldId id="909" r:id="rId29"/>
    <p:sldId id="910" r:id="rId30"/>
    <p:sldId id="449" r:id="rId31"/>
    <p:sldId id="817" r:id="rId32"/>
    <p:sldId id="811" r:id="rId33"/>
    <p:sldId id="812" r:id="rId34"/>
    <p:sldId id="813" r:id="rId35"/>
    <p:sldId id="818" r:id="rId36"/>
    <p:sldId id="814" r:id="rId37"/>
    <p:sldId id="815" r:id="rId38"/>
    <p:sldId id="816" r:id="rId39"/>
    <p:sldId id="752" r:id="rId40"/>
    <p:sldId id="452" r:id="rId41"/>
    <p:sldId id="450" r:id="rId42"/>
    <p:sldId id="747" r:id="rId43"/>
    <p:sldId id="748" r:id="rId44"/>
    <p:sldId id="480" r:id="rId45"/>
    <p:sldId id="749" r:id="rId46"/>
    <p:sldId id="750" r:id="rId47"/>
    <p:sldId id="456" r:id="rId48"/>
    <p:sldId id="454" r:id="rId49"/>
    <p:sldId id="751" r:id="rId50"/>
    <p:sldId id="453" r:id="rId51"/>
    <p:sldId id="455" r:id="rId52"/>
    <p:sldId id="472" r:id="rId53"/>
    <p:sldId id="753" r:id="rId54"/>
    <p:sldId id="462" r:id="rId55"/>
    <p:sldId id="461" r:id="rId56"/>
    <p:sldId id="463" r:id="rId57"/>
    <p:sldId id="479" r:id="rId58"/>
    <p:sldId id="464" r:id="rId59"/>
    <p:sldId id="465" r:id="rId60"/>
    <p:sldId id="466" r:id="rId61"/>
    <p:sldId id="467" r:id="rId62"/>
    <p:sldId id="468" r:id="rId63"/>
    <p:sldId id="550" r:id="rId64"/>
    <p:sldId id="551" r:id="rId65"/>
    <p:sldId id="552" r:id="rId66"/>
    <p:sldId id="553" r:id="rId67"/>
    <p:sldId id="798" r:id="rId68"/>
    <p:sldId id="799" r:id="rId69"/>
    <p:sldId id="800" r:id="rId70"/>
    <p:sldId id="575" r:id="rId71"/>
    <p:sldId id="831" r:id="rId72"/>
    <p:sldId id="829" r:id="rId73"/>
    <p:sldId id="830" r:id="rId74"/>
    <p:sldId id="591" r:id="rId75"/>
    <p:sldId id="592" r:id="rId76"/>
    <p:sldId id="582" r:id="rId77"/>
    <p:sldId id="583" r:id="rId78"/>
    <p:sldId id="585" r:id="rId79"/>
    <p:sldId id="590" r:id="rId80"/>
    <p:sldId id="819" r:id="rId81"/>
    <p:sldId id="589" r:id="rId82"/>
    <p:sldId id="587" r:id="rId83"/>
    <p:sldId id="871" r:id="rId84"/>
    <p:sldId id="885" r:id="rId85"/>
    <p:sldId id="886" r:id="rId86"/>
    <p:sldId id="887" r:id="rId87"/>
    <p:sldId id="888" r:id="rId88"/>
    <p:sldId id="889" r:id="rId89"/>
    <p:sldId id="882" r:id="rId90"/>
    <p:sldId id="873" r:id="rId91"/>
    <p:sldId id="872" r:id="rId92"/>
    <p:sldId id="875" r:id="rId93"/>
    <p:sldId id="874" r:id="rId94"/>
    <p:sldId id="876" r:id="rId95"/>
    <p:sldId id="883" r:id="rId96"/>
    <p:sldId id="884" r:id="rId97"/>
    <p:sldId id="469" r:id="rId98"/>
    <p:sldId id="562" r:id="rId99"/>
    <p:sldId id="563" r:id="rId100"/>
    <p:sldId id="821" r:id="rId101"/>
    <p:sldId id="564" r:id="rId102"/>
    <p:sldId id="470" r:id="rId103"/>
    <p:sldId id="471" r:id="rId104"/>
    <p:sldId id="477" r:id="rId105"/>
    <p:sldId id="762" r:id="rId106"/>
    <p:sldId id="768" r:id="rId107"/>
    <p:sldId id="765" r:id="rId108"/>
    <p:sldId id="918" r:id="rId109"/>
    <p:sldId id="925" r:id="rId110"/>
    <p:sldId id="833" r:id="rId111"/>
    <p:sldId id="922" r:id="rId112"/>
    <p:sldId id="920" r:id="rId113"/>
    <p:sldId id="921" r:id="rId114"/>
    <p:sldId id="923" r:id="rId115"/>
    <p:sldId id="780" r:id="rId116"/>
    <p:sldId id="842" r:id="rId117"/>
    <p:sldId id="791" r:id="rId118"/>
    <p:sldId id="792" r:id="rId119"/>
    <p:sldId id="924" r:id="rId120"/>
    <p:sldId id="794" r:id="rId121"/>
    <p:sldId id="834" r:id="rId122"/>
    <p:sldId id="764" r:id="rId123"/>
    <p:sldId id="835" r:id="rId124"/>
    <p:sldId id="836" r:id="rId125"/>
    <p:sldId id="858" r:id="rId126"/>
    <p:sldId id="868" r:id="rId127"/>
    <p:sldId id="869" r:id="rId128"/>
    <p:sldId id="870" r:id="rId129"/>
    <p:sldId id="867" r:id="rId130"/>
    <p:sldId id="859" r:id="rId131"/>
    <p:sldId id="864" r:id="rId132"/>
    <p:sldId id="865" r:id="rId133"/>
    <p:sldId id="866" r:id="rId134"/>
    <p:sldId id="795" r:id="rId135"/>
    <p:sldId id="785" r:id="rId136"/>
    <p:sldId id="786" r:id="rId137"/>
    <p:sldId id="787" r:id="rId138"/>
    <p:sldId id="789" r:id="rId139"/>
    <p:sldId id="790" r:id="rId140"/>
    <p:sldId id="841" r:id="rId141"/>
    <p:sldId id="823" r:id="rId142"/>
    <p:sldId id="824" r:id="rId143"/>
    <p:sldId id="838" r:id="rId144"/>
    <p:sldId id="839" r:id="rId145"/>
    <p:sldId id="843" r:id="rId146"/>
    <p:sldId id="844" r:id="rId147"/>
    <p:sldId id="845" r:id="rId148"/>
    <p:sldId id="847" r:id="rId149"/>
    <p:sldId id="846" r:id="rId150"/>
    <p:sldId id="855" r:id="rId151"/>
    <p:sldId id="857" r:id="rId152"/>
    <p:sldId id="856" r:id="rId153"/>
    <p:sldId id="863" r:id="rId154"/>
    <p:sldId id="848" r:id="rId155"/>
    <p:sldId id="862" r:id="rId156"/>
    <p:sldId id="891" r:id="rId157"/>
    <p:sldId id="890" r:id="rId158"/>
    <p:sldId id="896" r:id="rId159"/>
    <p:sldId id="897" r:id="rId160"/>
    <p:sldId id="895" r:id="rId161"/>
    <p:sldId id="892" r:id="rId162"/>
    <p:sldId id="893" r:id="rId163"/>
    <p:sldId id="894" r:id="rId16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0"/>
    <p:restoredTop sz="50000" autoAdjust="0"/>
  </p:normalViewPr>
  <p:slideViewPr>
    <p:cSldViewPr>
      <p:cViewPr>
        <p:scale>
          <a:sx n="82" d="100"/>
          <a:sy n="82" d="100"/>
        </p:scale>
        <p:origin x="-1474" y="-2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87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slide" Target="slides/slide158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notesMaster" Target="notesMasters/notes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64" Type="http://schemas.openxmlformats.org/officeDocument/2006/relationships/slide" Target="slides/slide163.xml"/><Relationship Id="rId16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0AA4CE-0452-4E28-86AB-43D5F6A08631}" type="datetimeFigureOut">
              <a:rPr lang="ko-KR" altLang="en-US" smtClean="0"/>
              <a:t>2017-06-08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EBCC12-A8B3-49D9-B75C-B92DF484A3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471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8BD6FA9E-4881-4B71-93CF-F5808F4797B5}" type="datetime1">
              <a:rPr lang="ko-KR" altLang="en-US" smtClean="0"/>
              <a:t>2017-06-08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9C6FA-E93F-4E30-85DA-B4EB01D357FA}" type="datetime1">
              <a:rPr lang="ko-KR" altLang="en-US" smtClean="0"/>
              <a:t>2017-06-08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3914C1D8-AAE9-40F6-A26C-C479F35E7ED0}" type="datetime1">
              <a:rPr lang="ko-KR" altLang="en-US" smtClean="0"/>
              <a:t>2017-06-08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395AA-2E70-4D63-9EEF-A9F171C1F20A}" type="datetime1">
              <a:rPr lang="ko-KR" altLang="en-US" smtClean="0"/>
              <a:t>2017-06-08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4060031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2840831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2492896"/>
            <a:ext cx="1295400" cy="141473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2492896"/>
            <a:ext cx="7772400" cy="141473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56994" y="270892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7AE27-D29F-40BC-B3E8-0C149012712B}" type="datetime1">
              <a:rPr lang="ko-KR" altLang="en-US" smtClean="0"/>
              <a:t>2017-06-08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-1759" y="286132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AB035E7-73BA-4F8C-86F1-CD658D3C57CC}" type="datetime1">
              <a:rPr lang="ko-KR" altLang="en-US" smtClean="0"/>
              <a:t>2017-06-08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DA6DCE3-AC1B-4884-B50D-47C804B4BAD0}" type="datetime1">
              <a:rPr lang="ko-KR" altLang="en-US" smtClean="0"/>
              <a:t>2017-06-08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81BCF-0BB9-4801-9293-FFF4EE990D8D}" type="datetime1">
              <a:rPr lang="ko-KR" altLang="en-US" smtClean="0"/>
              <a:t>2017-06-08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D2B30-BC9B-43A4-BCD9-A5DACA1237A5}" type="datetime1">
              <a:rPr lang="ko-KR" altLang="en-US" smtClean="0"/>
              <a:t>2017-06-08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5F411-C7A1-4CC3-8F9F-1459560BA331}" type="datetime1">
              <a:rPr lang="ko-KR" altLang="en-US" smtClean="0"/>
              <a:t>2017-06-08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E6CC8B2F-9B2D-497B-8AE6-B9D31F52CD2B}" type="datetime1">
              <a:rPr lang="ko-KR" altLang="en-US" smtClean="0"/>
              <a:t>2017-06-08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2D66367-90D8-4F6E-8463-F85FE19B933B}" type="datetime1">
              <a:rPr lang="ko-KR" altLang="en-US" smtClean="0"/>
              <a:t>2017-06-08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C51D712-51B0-49A5-812F-301BD2A5585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62200" y="1412776"/>
            <a:ext cx="6477000" cy="4454624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sz="9600" dirty="0" smtClean="0"/>
              <a:t>Python</a:t>
            </a:r>
            <a:r>
              <a:rPr lang="ko-KR" altLang="en-US" sz="9600" dirty="0" smtClean="0"/>
              <a:t> </a:t>
            </a: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r>
              <a:rPr lang="en-US" altLang="ko-KR" sz="9600" dirty="0" smtClean="0"/>
              <a:t>XML</a:t>
            </a:r>
            <a:br>
              <a:rPr lang="en-US" altLang="ko-KR" sz="9600" dirty="0" smtClean="0"/>
            </a:br>
            <a:r>
              <a:rPr lang="ko-KR" altLang="en-US" sz="9600" dirty="0" smtClean="0"/>
              <a:t>이해하기</a:t>
            </a:r>
            <a:endParaRPr lang="ko-KR" altLang="en-US" sz="9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088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ElementTree</a:t>
            </a:r>
            <a:r>
              <a:rPr lang="en-US" altLang="ko-KR" dirty="0" smtClean="0"/>
              <a:t> type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36815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xml.etree.ElementTree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lxml.etree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모듈에 </a:t>
            </a:r>
            <a:r>
              <a:rPr lang="en-US" altLang="ko-KR" dirty="0" err="1" smtClean="0"/>
              <a:t>ElementTree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타입의 공통된 </a:t>
            </a:r>
            <a:r>
              <a:rPr lang="en-US" altLang="ko-KR" dirty="0" smtClean="0"/>
              <a:t>tree </a:t>
            </a:r>
            <a:r>
              <a:rPr lang="ko-KR" altLang="en-US" dirty="0" smtClean="0"/>
              <a:t>처리 기능</a:t>
            </a:r>
            <a:endParaRPr lang="en-US" altLang="ko-KR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1115616" y="3356992"/>
            <a:ext cx="6984776" cy="23762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tx1"/>
                </a:solidFill>
              </a:rPr>
              <a:t> find,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findall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findtext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getroot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getiterator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iter</a:t>
            </a:r>
            <a:r>
              <a:rPr lang="en-US" altLang="ko-KR" sz="1600" dirty="0" smtClean="0">
                <a:solidFill>
                  <a:schemeClr val="tx1"/>
                </a:solidFill>
              </a:rPr>
              <a:t>, 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iterfind</a:t>
            </a:r>
            <a:r>
              <a:rPr lang="en-US" altLang="ko-KR" sz="1600" dirty="0" smtClean="0">
                <a:solidFill>
                  <a:schemeClr val="tx1"/>
                </a:solidFill>
              </a:rPr>
              <a:t>: 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tree </a:t>
            </a:r>
            <a:r>
              <a:rPr lang="ko-KR" altLang="en-US" sz="1600" dirty="0" smtClean="0">
                <a:solidFill>
                  <a:schemeClr val="tx1"/>
                </a:solidFill>
              </a:rPr>
              <a:t>내부 검색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tx1"/>
                </a:solidFill>
              </a:rPr>
              <a:t> parse :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Parshing</a:t>
            </a:r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 smtClean="0">
                <a:solidFill>
                  <a:schemeClr val="tx1"/>
                </a:solidFill>
              </a:rPr>
              <a:t>처리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tx1"/>
                </a:solidFill>
              </a:rPr>
              <a:t> write : </a:t>
            </a:r>
            <a:r>
              <a:rPr lang="ko-KR" altLang="en-US" sz="1600" dirty="0" smtClean="0">
                <a:solidFill>
                  <a:schemeClr val="tx1"/>
                </a:solidFill>
              </a:rPr>
              <a:t>파일 처리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5613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parse</a:t>
            </a:r>
            <a:r>
              <a:rPr lang="ko-KR" altLang="en-US" dirty="0" smtClean="0"/>
              <a:t>로  읽기 </a:t>
            </a:r>
            <a:r>
              <a:rPr lang="en-US" altLang="ko-KR" dirty="0" smtClean="0"/>
              <a:t>: file-like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36815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parse </a:t>
            </a:r>
            <a:r>
              <a:rPr lang="ko-KR" altLang="en-US" dirty="0" smtClean="0"/>
              <a:t>함수를 통해 </a:t>
            </a:r>
            <a:r>
              <a:rPr lang="en-US" altLang="ko-KR" dirty="0" smtClean="0"/>
              <a:t>file-like</a:t>
            </a:r>
            <a:r>
              <a:rPr lang="ko-KR" altLang="en-US" dirty="0"/>
              <a:t> </a:t>
            </a:r>
            <a:r>
              <a:rPr lang="ko-KR" altLang="en-US" dirty="0" smtClean="0"/>
              <a:t>즉 </a:t>
            </a:r>
            <a:r>
              <a:rPr lang="en-US" altLang="ko-KR" dirty="0" err="1" smtClean="0"/>
              <a:t>StringIO</a:t>
            </a:r>
            <a:r>
              <a:rPr lang="ko-KR" altLang="en-US" dirty="0" smtClean="0"/>
              <a:t>를 처리</a:t>
            </a:r>
            <a:endParaRPr lang="en-US" altLang="ko-KR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100</a:t>
            </a:fld>
            <a:endParaRPr lang="ko-KR" altLang="en-US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638" y="2996952"/>
            <a:ext cx="5038725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028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ElementTree</a:t>
            </a:r>
            <a:r>
              <a:rPr lang="ko-KR" altLang="en-US" dirty="0" smtClean="0"/>
              <a:t>로 읽기 </a:t>
            </a:r>
            <a:r>
              <a:rPr lang="en-US" altLang="ko-KR" dirty="0" smtClean="0"/>
              <a:t>: file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36815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ElementTree</a:t>
            </a:r>
            <a:r>
              <a:rPr lang="ko-KR" altLang="en-US" dirty="0" smtClean="0"/>
              <a:t>를 통해 직접 접근해서  파일을 읽기</a:t>
            </a:r>
            <a:endParaRPr lang="en-US" altLang="ko-KR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101</a:t>
            </a:fld>
            <a:endParaRPr lang="ko-KR" altLang="en-US"/>
          </a:p>
        </p:txBody>
      </p:sp>
      <p:pic>
        <p:nvPicPr>
          <p:cNvPr id="4915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4005064"/>
            <a:ext cx="3392488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45" y="3886001"/>
            <a:ext cx="4943475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564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/>
              <a:t> 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102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80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ElementTree</a:t>
            </a:r>
            <a:r>
              <a:rPr lang="ko-KR" altLang="en-US" dirty="0"/>
              <a:t>로 </a:t>
            </a:r>
            <a:r>
              <a:rPr lang="en-US" altLang="ko-KR" dirty="0" smtClean="0"/>
              <a:t>xml</a:t>
            </a:r>
            <a:r>
              <a:rPr lang="ko-KR" altLang="en-US" dirty="0" smtClean="0"/>
              <a:t>파일 생성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36815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ElementTree</a:t>
            </a:r>
            <a:r>
              <a:rPr lang="en-US" altLang="ko-KR" dirty="0" smtClean="0"/>
              <a:t>(root node).write(</a:t>
            </a:r>
            <a:r>
              <a:rPr lang="ko-KR" altLang="en-US" dirty="0" smtClean="0"/>
              <a:t>파일명</a:t>
            </a:r>
            <a:r>
              <a:rPr lang="en-US" altLang="ko-KR" dirty="0" smtClean="0"/>
              <a:t>)</a:t>
            </a:r>
            <a:r>
              <a:rPr lang="ko-KR" altLang="en-US" dirty="0" smtClean="0"/>
              <a:t>으로 새로운 파일 생성</a:t>
            </a:r>
            <a:endParaRPr lang="en-US" altLang="ko-KR" dirty="0" smtClean="0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3" y="4365104"/>
            <a:ext cx="2664296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573016"/>
            <a:ext cx="5832648" cy="276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103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697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793491"/>
            <a:ext cx="5610225" cy="3870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ElementTree</a:t>
            </a:r>
            <a:r>
              <a:rPr lang="ko-KR" altLang="en-US" dirty="0"/>
              <a:t>로 </a:t>
            </a:r>
            <a:r>
              <a:rPr lang="en-US" altLang="ko-KR" dirty="0" smtClean="0"/>
              <a:t>html</a:t>
            </a:r>
            <a:r>
              <a:rPr lang="ko-KR" altLang="en-US" dirty="0"/>
              <a:t>파일 생성</a:t>
            </a:r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36815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ElementTree</a:t>
            </a:r>
            <a:r>
              <a:rPr lang="en-US" altLang="ko-KR" dirty="0" smtClean="0"/>
              <a:t>(root node).write(</a:t>
            </a:r>
            <a:r>
              <a:rPr lang="ko-KR" altLang="en-US" dirty="0" smtClean="0"/>
              <a:t>파일명</a:t>
            </a:r>
            <a:r>
              <a:rPr lang="en-US" altLang="ko-KR" dirty="0" smtClean="0"/>
              <a:t>)</a:t>
            </a:r>
            <a:r>
              <a:rPr lang="ko-KR" altLang="en-US" dirty="0" smtClean="0"/>
              <a:t>으로 새로운 파일 생성</a:t>
            </a:r>
            <a:endParaRPr lang="en-US" altLang="ko-KR" dirty="0" smtClean="0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4005064"/>
            <a:ext cx="3976886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104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159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5576" y="1412776"/>
            <a:ext cx="8083624" cy="4454624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9600" dirty="0" smtClean="0"/>
              <a:t> </a:t>
            </a: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r>
              <a:rPr lang="en-US" altLang="ko-KR" sz="10700" dirty="0"/>
              <a:t>3</a:t>
            </a:r>
            <a:r>
              <a:rPr lang="en-US" altLang="ko-KR" sz="10700" dirty="0" smtClean="0"/>
              <a:t>.Lxml </a:t>
            </a:r>
            <a:r>
              <a:rPr lang="ko-KR" altLang="en-US" sz="10700" dirty="0" smtClean="0"/>
              <a:t>모듈</a:t>
            </a:r>
            <a:r>
              <a:rPr lang="en-US" altLang="ko-KR" sz="10700" dirty="0" smtClean="0"/>
              <a:t/>
            </a:r>
            <a:br>
              <a:rPr lang="en-US" altLang="ko-KR" sz="10700" dirty="0" smtClean="0"/>
            </a:br>
            <a:endParaRPr lang="ko-KR" altLang="en-US" sz="107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105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008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62200" y="1412776"/>
            <a:ext cx="6477000" cy="4454624"/>
          </a:xfrm>
        </p:spPr>
        <p:txBody>
          <a:bodyPr>
            <a:normAutofit/>
          </a:bodyPr>
          <a:lstStyle/>
          <a:p>
            <a:pPr algn="ctr"/>
            <a:r>
              <a:rPr lang="en-US" altLang="ko-KR" sz="6000" dirty="0" smtClean="0"/>
              <a:t>Xml</a:t>
            </a:r>
            <a:r>
              <a:rPr lang="en-US" altLang="ko-KR" sz="6000" dirty="0"/>
              <a:t> </a:t>
            </a:r>
            <a:r>
              <a:rPr lang="ko-KR" altLang="en-US" sz="6000" dirty="0" smtClean="0"/>
              <a:t>문서</a:t>
            </a:r>
            <a:r>
              <a:rPr lang="en-US" altLang="ko-KR" sz="6000" dirty="0" smtClean="0"/>
              <a:t/>
            </a:r>
            <a:br>
              <a:rPr lang="en-US" altLang="ko-KR" sz="6000" dirty="0" smtClean="0"/>
            </a:br>
            <a:r>
              <a:rPr lang="ko-KR" altLang="en-US" sz="6000" dirty="0" smtClean="0"/>
              <a:t>만들</a:t>
            </a:r>
            <a:r>
              <a:rPr lang="ko-KR" altLang="en-US" sz="6000" dirty="0"/>
              <a:t>기</a:t>
            </a:r>
            <a:r>
              <a:rPr lang="en-US" altLang="ko-KR" sz="6000" dirty="0" smtClean="0"/>
              <a:t/>
            </a:r>
            <a:br>
              <a:rPr lang="en-US" altLang="ko-KR" sz="6000" dirty="0" smtClean="0"/>
            </a:br>
            <a:endParaRPr lang="ko-KR" altLang="en-US" sz="6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106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71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/>
              <a:t> </a:t>
            </a:r>
            <a:r>
              <a:rPr lang="en-US" altLang="ko-KR" dirty="0" smtClean="0"/>
              <a:t>xml </a:t>
            </a:r>
            <a:r>
              <a:rPr lang="ko-KR" altLang="en-US" dirty="0" smtClean="0"/>
              <a:t>기본 문서 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107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43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Element/attribute </a:t>
            </a:r>
            <a:r>
              <a:rPr lang="ko-KR" altLang="en-US" dirty="0" smtClean="0"/>
              <a:t>표현차이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2094488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/>
              <a:t> </a:t>
            </a:r>
            <a:r>
              <a:rPr lang="en-US" altLang="ko-KR" b="1" dirty="0" smtClean="0"/>
              <a:t>element</a:t>
            </a:r>
            <a:r>
              <a:rPr lang="ko-KR" altLang="en-US" dirty="0" smtClean="0"/>
              <a:t>는</a:t>
            </a:r>
            <a:r>
              <a:rPr lang="ko-KR" altLang="en-US" dirty="0"/>
              <a:t> 계층적 데이터 구조를 메모리에 저장하도록 설계된 유연한 컨테이너 </a:t>
            </a:r>
            <a:r>
              <a:rPr lang="ko-KR" altLang="en-US" dirty="0" smtClean="0"/>
              <a:t>객체이고</a:t>
            </a:r>
            <a:r>
              <a:rPr lang="en-US" altLang="ko-KR" dirty="0" smtClean="0"/>
              <a:t>,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dirty="0" smtClean="0"/>
              <a:t> </a:t>
            </a:r>
            <a:r>
              <a:rPr lang="en-US" altLang="ko-KR" b="1" dirty="0"/>
              <a:t>attribute</a:t>
            </a:r>
            <a:r>
              <a:rPr lang="ko-KR" altLang="en-US" dirty="0" smtClean="0"/>
              <a:t>은 요소 </a:t>
            </a:r>
            <a:r>
              <a:rPr lang="ko-KR" altLang="en-US" dirty="0"/>
              <a:t>내에 정보나 데이터를 표현하기 위한 </a:t>
            </a:r>
            <a:r>
              <a:rPr lang="ko-KR" altLang="en-US" dirty="0" smtClean="0"/>
              <a:t>방법으로 시작태그의 </a:t>
            </a:r>
            <a:r>
              <a:rPr lang="ko-KR" altLang="en-US" dirty="0"/>
              <a:t>일부로 표현하며 속성명과 속성 값으로 이루어짐</a:t>
            </a:r>
            <a:endParaRPr lang="en-US" altLang="ko-KR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108</a:t>
            </a:fld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395536" y="4179570"/>
            <a:ext cx="3755866" cy="1985734"/>
            <a:chOff x="323528" y="3282344"/>
            <a:chExt cx="5112568" cy="2880320"/>
          </a:xfrm>
        </p:grpSpPr>
        <p:sp>
          <p:nvSpPr>
            <p:cNvPr id="4" name="직사각형 3"/>
            <p:cNvSpPr/>
            <p:nvPr/>
          </p:nvSpPr>
          <p:spPr>
            <a:xfrm>
              <a:off x="323528" y="4111756"/>
              <a:ext cx="2186575" cy="11521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Element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238962" y="3282344"/>
              <a:ext cx="2186575" cy="7920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tag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238962" y="4290456"/>
              <a:ext cx="2186575" cy="7920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attribute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249521" y="5370576"/>
              <a:ext cx="2186575" cy="7920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text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꺾인 연결선 9"/>
            <p:cNvCxnSpPr>
              <a:stCxn id="4" idx="3"/>
              <a:endCxn id="7" idx="1"/>
            </p:cNvCxnSpPr>
            <p:nvPr/>
          </p:nvCxnSpPr>
          <p:spPr>
            <a:xfrm flipV="1">
              <a:off x="2510103" y="3678388"/>
              <a:ext cx="728859" cy="1009432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꺾인 연결선 11"/>
            <p:cNvCxnSpPr>
              <a:stCxn id="4" idx="3"/>
              <a:endCxn id="9" idx="1"/>
            </p:cNvCxnSpPr>
            <p:nvPr/>
          </p:nvCxnSpPr>
          <p:spPr>
            <a:xfrm>
              <a:off x="2510103" y="4687820"/>
              <a:ext cx="739418" cy="1078800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꺾인 연결선 13"/>
            <p:cNvCxnSpPr>
              <a:stCxn id="4" idx="3"/>
              <a:endCxn id="8" idx="1"/>
            </p:cNvCxnSpPr>
            <p:nvPr/>
          </p:nvCxnSpPr>
          <p:spPr>
            <a:xfrm flipV="1">
              <a:off x="2510103" y="4686500"/>
              <a:ext cx="728859" cy="1320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4367426" y="4074358"/>
            <a:ext cx="43924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u="sng" dirty="0" smtClean="0"/>
              <a:t>element</a:t>
            </a:r>
            <a:r>
              <a:rPr lang="ko-KR" altLang="en-US" sz="1400" b="1" u="sng" dirty="0" smtClean="0"/>
              <a:t>로 표현과 </a:t>
            </a:r>
            <a:r>
              <a:rPr lang="en-US" altLang="ko-KR" sz="1400" b="1" u="sng" dirty="0"/>
              <a:t>attribute</a:t>
            </a:r>
            <a:r>
              <a:rPr lang="ko-KR" altLang="en-US" sz="1400" b="1" u="sng" dirty="0" smtClean="0"/>
              <a:t>으로 표현의 </a:t>
            </a:r>
            <a:r>
              <a:rPr lang="ko-KR" altLang="en-US" sz="1400" b="1" u="sng" dirty="0"/>
              <a:t>차이</a:t>
            </a:r>
          </a:p>
          <a:p>
            <a:r>
              <a:rPr lang="en-US" altLang="ko-KR" sz="1400" dirty="0" smtClean="0"/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/>
              <a:t>attribute</a:t>
            </a:r>
            <a:r>
              <a:rPr lang="ko-KR" altLang="en-US" sz="1400" dirty="0" smtClean="0"/>
              <a:t>으로 </a:t>
            </a:r>
            <a:r>
              <a:rPr lang="ko-KR" altLang="en-US" sz="1400" dirty="0"/>
              <a:t>설계할 </a:t>
            </a:r>
            <a:r>
              <a:rPr lang="ko-KR" altLang="en-US" sz="1400" dirty="0" smtClean="0"/>
              <a:t>경우</a:t>
            </a:r>
            <a:endParaRPr lang="en-US" altLang="ko-KR" sz="1400" dirty="0" smtClean="0"/>
          </a:p>
          <a:p>
            <a:r>
              <a:rPr lang="en-US" altLang="ko-KR" sz="1400" dirty="0" smtClean="0"/>
              <a:t>     - </a:t>
            </a:r>
            <a:r>
              <a:rPr lang="ko-KR" altLang="en-US" sz="1400" dirty="0"/>
              <a:t>문서 크기를 줄일 수 있지만 속성 자체가 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</a:t>
            </a:r>
            <a:r>
              <a:rPr lang="ko-KR" altLang="en-US" sz="1400" dirty="0" smtClean="0"/>
              <a:t>요소에 </a:t>
            </a:r>
            <a:r>
              <a:rPr lang="ko-KR" altLang="en-US" sz="1400" dirty="0"/>
              <a:t>종속적이기 때문에 </a:t>
            </a:r>
            <a:r>
              <a:rPr lang="ko-KR" altLang="en-US" sz="1400" dirty="0" err="1"/>
              <a:t>확장성이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떨어짐</a:t>
            </a:r>
            <a:endParaRPr lang="en-US" altLang="ko-KR" sz="1400" dirty="0" smtClean="0"/>
          </a:p>
          <a:p>
            <a:endParaRPr lang="ko-KR" altLang="en-US" sz="1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 smtClean="0"/>
              <a:t>element</a:t>
            </a:r>
            <a:r>
              <a:rPr lang="ko-KR" altLang="en-US" sz="1400" dirty="0" smtClean="0"/>
              <a:t>로 </a:t>
            </a:r>
            <a:r>
              <a:rPr lang="ko-KR" altLang="en-US" sz="1400" dirty="0"/>
              <a:t>설계할 경우</a:t>
            </a:r>
          </a:p>
          <a:p>
            <a:r>
              <a:rPr lang="en-US" altLang="ko-KR" sz="1400" dirty="0" smtClean="0"/>
              <a:t>     - </a:t>
            </a:r>
            <a:r>
              <a:rPr lang="ko-KR" altLang="en-US" sz="1400" dirty="0" err="1"/>
              <a:t>가독성이</a:t>
            </a:r>
            <a:r>
              <a:rPr lang="ko-KR" altLang="en-US" sz="1400" dirty="0"/>
              <a:t> 좋아 의미를 쉽게 파악할 수 </a:t>
            </a:r>
            <a:r>
              <a:rPr lang="ko-KR" altLang="en-US" sz="1400" dirty="0" smtClean="0"/>
              <a:t>있으며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향후 문서 내용을 추가하거나 </a:t>
            </a:r>
            <a:r>
              <a:rPr lang="ko-KR" altLang="en-US" sz="1400" dirty="0" smtClean="0"/>
              <a:t>확장할 때 </a:t>
            </a:r>
            <a:r>
              <a:rPr lang="ko-KR" altLang="en-US" sz="1400" dirty="0"/>
              <a:t>용이</a:t>
            </a:r>
          </a:p>
        </p:txBody>
      </p:sp>
    </p:spTree>
    <p:extLst>
      <p:ext uri="{BB962C8B-B14F-4D97-AF65-F5344CB8AC3E}">
        <p14:creationId xmlns:p14="http://schemas.microsoft.com/office/powerpoint/2010/main" val="84881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Xml </a:t>
            </a:r>
            <a:r>
              <a:rPr lang="ko-KR" altLang="en-US" dirty="0" smtClean="0"/>
              <a:t>문서 만들기 흐름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109</a:t>
            </a:fld>
            <a:endParaRPr lang="ko-KR" altLang="en-US"/>
          </a:p>
        </p:txBody>
      </p:sp>
      <p:pic>
        <p:nvPicPr>
          <p:cNvPr id="911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844824"/>
            <a:ext cx="7776863" cy="484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523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Element type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36815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</a:t>
            </a:r>
            <a:r>
              <a:rPr lang="ko-KR" altLang="en-US" dirty="0" smtClean="0"/>
              <a:t> 계층적 </a:t>
            </a:r>
            <a:r>
              <a:rPr lang="ko-KR" altLang="en-US" dirty="0"/>
              <a:t>데이터 구조를 메모리에 저장하도록 설계된 유연한 컨테이너 객체</a:t>
            </a:r>
            <a:endParaRPr lang="en-US" altLang="ko-KR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1115616" y="3356992"/>
            <a:ext cx="6984776" cy="23762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tx1"/>
                </a:solidFill>
              </a:rPr>
              <a:t> tag      :   </a:t>
            </a:r>
            <a:r>
              <a:rPr lang="ko-KR" altLang="en-US" sz="1600" dirty="0" smtClean="0">
                <a:solidFill>
                  <a:schemeClr val="tx1"/>
                </a:solidFill>
              </a:rPr>
              <a:t>이 </a:t>
            </a:r>
            <a:r>
              <a:rPr lang="ko-KR" altLang="en-US" sz="1600" dirty="0">
                <a:solidFill>
                  <a:schemeClr val="tx1"/>
                </a:solidFill>
              </a:rPr>
              <a:t>요소가 나타내는 데이터의 종류 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ko-KR" altLang="en-US" sz="1600" dirty="0">
                <a:solidFill>
                  <a:schemeClr val="tx1"/>
                </a:solidFill>
              </a:rPr>
              <a:t>요소 유형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즉</a:t>
            </a:r>
            <a:r>
              <a:rPr lang="en-US" altLang="ko-KR" sz="1600" dirty="0">
                <a:solidFill>
                  <a:schemeClr val="tx1"/>
                </a:solidFill>
              </a:rPr>
              <a:t>)</a:t>
            </a:r>
            <a:r>
              <a:rPr lang="ko-KR" altLang="en-US" sz="1600" dirty="0">
                <a:solidFill>
                  <a:schemeClr val="tx1"/>
                </a:solidFill>
              </a:rPr>
              <a:t>를 </a:t>
            </a:r>
            <a:r>
              <a:rPr lang="ko-KR" altLang="en-US" sz="1600" dirty="0" smtClean="0">
                <a:solidFill>
                  <a:schemeClr val="tx1"/>
                </a:solidFill>
              </a:rPr>
              <a:t>나타내는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              </a:t>
            </a:r>
            <a:r>
              <a:rPr lang="ko-KR" altLang="en-US" sz="1600" dirty="0" smtClean="0">
                <a:solidFill>
                  <a:schemeClr val="tx1"/>
                </a:solidFill>
              </a:rPr>
              <a:t> 문자열</a:t>
            </a:r>
            <a:endParaRPr lang="en-US" altLang="ko-KR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attrib</a:t>
            </a:r>
            <a:r>
              <a:rPr lang="en-US" altLang="ko-KR" sz="1600" dirty="0" smtClean="0">
                <a:solidFill>
                  <a:schemeClr val="tx1"/>
                </a:solidFill>
              </a:rPr>
              <a:t>   :  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파이썬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>
                <a:solidFill>
                  <a:schemeClr val="tx1"/>
                </a:solidFill>
              </a:rPr>
              <a:t>사전에 저장된 다수의 속성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text      : 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>
                <a:solidFill>
                  <a:schemeClr val="tx1"/>
                </a:solidFill>
              </a:rPr>
              <a:t>내용을 담을 텍스트 문자열 및 후행 텍스트를 보관할 </a:t>
            </a:r>
            <a:r>
              <a:rPr lang="ko-KR" altLang="en-US" sz="1600" dirty="0" smtClean="0">
                <a:solidFill>
                  <a:schemeClr val="tx1"/>
                </a:solidFill>
              </a:rPr>
              <a:t>문자열</a:t>
            </a:r>
            <a:endParaRPr lang="ko-KR" altLang="en-US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</a:rPr>
              <a:t>child element : </a:t>
            </a:r>
            <a:r>
              <a:rPr lang="ko-KR" altLang="en-US" sz="1600" dirty="0" err="1" smtClean="0">
                <a:solidFill>
                  <a:schemeClr val="tx1"/>
                </a:solidFill>
              </a:rPr>
              <a:t>파이썬</a:t>
            </a:r>
            <a:r>
              <a:rPr lang="ko-KR" altLang="en-US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>
                <a:solidFill>
                  <a:schemeClr val="tx1"/>
                </a:solidFill>
              </a:rPr>
              <a:t>시퀀스에 저장된 다수의 자식 요소들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253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문서만들기</a:t>
            </a:r>
            <a:r>
              <a:rPr lang="ko-KR" altLang="en-US" dirty="0" smtClean="0"/>
              <a:t> </a:t>
            </a:r>
            <a:r>
              <a:rPr lang="en-US" altLang="ko-KR" dirty="0" smtClean="0"/>
              <a:t>: Element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36815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/>
              <a:t> xml</a:t>
            </a:r>
            <a:r>
              <a:rPr lang="ko-KR" altLang="en-US" dirty="0" smtClean="0"/>
              <a:t>에 구성하는 원소를 </a:t>
            </a:r>
            <a:r>
              <a:rPr lang="en-US" altLang="ko-KR" dirty="0" smtClean="0"/>
              <a:t>Element</a:t>
            </a:r>
            <a:r>
              <a:rPr lang="ko-KR" altLang="en-US" dirty="0" smtClean="0"/>
              <a:t>로 생성함</a:t>
            </a:r>
            <a:endParaRPr lang="en-US" altLang="ko-KR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110</a:t>
            </a:fld>
            <a:endParaRPr lang="ko-KR" altLang="en-US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501008"/>
            <a:ext cx="4648200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603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문서만들기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SubElement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36815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html </a:t>
            </a:r>
            <a:r>
              <a:rPr lang="ko-KR" altLang="en-US" dirty="0" smtClean="0"/>
              <a:t>문서를 만들고 각 </a:t>
            </a:r>
            <a:r>
              <a:rPr lang="en-US" altLang="ko-KR" dirty="0" smtClean="0"/>
              <a:t>Element </a:t>
            </a:r>
            <a:r>
              <a:rPr lang="ko-KR" altLang="en-US" dirty="0" smtClean="0"/>
              <a:t>내의 </a:t>
            </a:r>
            <a:r>
              <a:rPr lang="en-US" altLang="ko-KR" dirty="0" smtClean="0"/>
              <a:t>text </a:t>
            </a:r>
            <a:r>
              <a:rPr lang="ko-KR" altLang="en-US" dirty="0" smtClean="0"/>
              <a:t>추가</a:t>
            </a:r>
            <a:endParaRPr lang="en-US" altLang="ko-KR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111</a:t>
            </a:fld>
            <a:endParaRPr lang="ko-KR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550" y="3444416"/>
            <a:ext cx="4152900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574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Element attribute</a:t>
            </a:r>
            <a:r>
              <a:rPr lang="ko-KR" altLang="en-US" dirty="0" smtClean="0"/>
              <a:t> 추가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36815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xml </a:t>
            </a:r>
            <a:r>
              <a:rPr lang="ko-KR" altLang="en-US" dirty="0" smtClean="0"/>
              <a:t>내의 요소에 대한 속성을 추가</a:t>
            </a:r>
            <a:r>
              <a:rPr lang="en-US" altLang="ko-KR" dirty="0" smtClean="0"/>
              <a:t>(set)</a:t>
            </a:r>
            <a:r>
              <a:rPr lang="ko-KR" altLang="en-US" dirty="0" smtClean="0"/>
              <a:t>하고 검색</a:t>
            </a:r>
            <a:r>
              <a:rPr lang="en-US" altLang="ko-KR" dirty="0" smtClean="0"/>
              <a:t>(get)</a:t>
            </a:r>
            <a:r>
              <a:rPr lang="ko-KR" altLang="en-US" dirty="0" smtClean="0"/>
              <a:t>하기  </a:t>
            </a:r>
            <a:endParaRPr lang="en-US" altLang="ko-KR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112</a:t>
            </a:fld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054" y="2780928"/>
            <a:ext cx="4924425" cy="352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331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Element attribute </a:t>
            </a:r>
            <a:r>
              <a:rPr lang="ko-KR" altLang="en-US" dirty="0" smtClean="0"/>
              <a:t> 변</a:t>
            </a:r>
            <a:r>
              <a:rPr lang="ko-KR" altLang="en-US" dirty="0"/>
              <a:t>경</a:t>
            </a:r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36815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xml </a:t>
            </a:r>
            <a:r>
              <a:rPr lang="ko-KR" altLang="en-US" dirty="0" smtClean="0"/>
              <a:t>내의 요소에 대한 속성을 </a:t>
            </a:r>
            <a:r>
              <a:rPr lang="en-US" altLang="ko-KR" dirty="0" smtClean="0"/>
              <a:t>keys/items</a:t>
            </a:r>
            <a:r>
              <a:rPr lang="ko-KR" altLang="en-US" dirty="0" smtClean="0"/>
              <a:t>로 조회하고 속성에 대한 값 변경</a:t>
            </a:r>
            <a:endParaRPr lang="en-US" altLang="ko-KR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113</a:t>
            </a:fld>
            <a:endParaRPr lang="ko-KR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3" y="2780928"/>
            <a:ext cx="5019675" cy="3672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564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/>
              <a:t> </a:t>
            </a:r>
            <a:r>
              <a:rPr lang="ko-KR" altLang="en-US" dirty="0" smtClean="0"/>
              <a:t>기타 </a:t>
            </a:r>
            <a:r>
              <a:rPr lang="en-US" altLang="ko-KR" dirty="0" smtClean="0"/>
              <a:t>XML </a:t>
            </a:r>
            <a:r>
              <a:rPr lang="ko-KR" altLang="en-US" dirty="0" err="1" smtClean="0"/>
              <a:t>문서만들기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114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8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문서만들기</a:t>
            </a:r>
            <a:r>
              <a:rPr lang="ko-KR" altLang="en-US" dirty="0" smtClean="0"/>
              <a:t> </a:t>
            </a:r>
            <a:r>
              <a:rPr lang="en-US" altLang="ko-KR" dirty="0" smtClean="0"/>
              <a:t>: XML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36815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/>
              <a:t> XML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xml </a:t>
            </a:r>
            <a:r>
              <a:rPr lang="ko-KR" altLang="en-US" dirty="0" smtClean="0"/>
              <a:t>문서 만들고 </a:t>
            </a:r>
            <a:r>
              <a:rPr lang="en-US" altLang="ko-KR" dirty="0" err="1" smtClean="0"/>
              <a:t>tostring</a:t>
            </a:r>
            <a:r>
              <a:rPr lang="ko-KR" altLang="en-US" dirty="0" smtClean="0"/>
              <a:t>함수에서 </a:t>
            </a:r>
            <a:r>
              <a:rPr lang="en-US" altLang="ko-KR" dirty="0" err="1" smtClean="0"/>
              <a:t>xml_declaration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세팅하면</a:t>
            </a:r>
            <a:r>
              <a:rPr lang="ko-KR" altLang="en-US" dirty="0" smtClean="0"/>
              <a:t> 헤더도 만들어 짐</a:t>
            </a:r>
            <a:endParaRPr lang="en-US" altLang="ko-KR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115</a:t>
            </a:fld>
            <a:endParaRPr lang="ko-KR" alt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25" y="3789040"/>
            <a:ext cx="6381750" cy="195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961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문서만들기</a:t>
            </a:r>
            <a:r>
              <a:rPr lang="ko-KR" altLang="en-US" dirty="0" smtClean="0"/>
              <a:t>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XMLParser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36815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XMLparse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함수를 이용해서 파</a:t>
            </a:r>
            <a:r>
              <a:rPr lang="ko-KR" altLang="en-US" dirty="0"/>
              <a:t>일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xml </a:t>
            </a:r>
            <a:r>
              <a:rPr lang="ko-KR" altLang="en-US" dirty="0" smtClean="0"/>
              <a:t>문서 만들</a:t>
            </a:r>
            <a:r>
              <a:rPr lang="ko-KR" altLang="en-US" dirty="0"/>
              <a:t>기</a:t>
            </a:r>
            <a:endParaRPr lang="en-US" altLang="ko-KR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116</a:t>
            </a:fld>
            <a:endParaRPr lang="ko-KR" altLang="en-US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75" y="3140968"/>
            <a:ext cx="3143250" cy="329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4788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b="1" dirty="0" smtClean="0"/>
              <a:t> </a:t>
            </a:r>
            <a:r>
              <a:rPr lang="en-US" altLang="ko-KR" dirty="0" err="1"/>
              <a:t>ElementTree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117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24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XML </a:t>
            </a:r>
            <a:r>
              <a:rPr lang="ko-KR" altLang="en-US" dirty="0" smtClean="0"/>
              <a:t>문서 </a:t>
            </a:r>
            <a:r>
              <a:rPr lang="en-US" altLang="ko-KR" dirty="0" smtClean="0"/>
              <a:t>Wrapping </a:t>
            </a:r>
            <a:r>
              <a:rPr lang="ko-KR" altLang="en-US" dirty="0" smtClean="0"/>
              <a:t>하기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368152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en-US" altLang="ko-KR" dirty="0" err="1"/>
              <a:t>ElementTree</a:t>
            </a:r>
            <a:r>
              <a:rPr lang="ko-KR" altLang="en-US" dirty="0"/>
              <a:t>는 주로 루트 </a:t>
            </a:r>
            <a:r>
              <a:rPr lang="ko-KR" altLang="en-US" dirty="0" err="1" smtClean="0"/>
              <a:t>노드가</a:t>
            </a:r>
            <a:r>
              <a:rPr lang="ko-KR" altLang="en-US" dirty="0" smtClean="0"/>
              <a:t> 있는  </a:t>
            </a:r>
            <a:r>
              <a:rPr lang="ko-KR" altLang="en-US" dirty="0"/>
              <a:t>문서 </a:t>
            </a:r>
            <a:r>
              <a:rPr lang="ko-KR" altLang="en-US" dirty="0" err="1" smtClean="0"/>
              <a:t>래퍼이며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직렬화 </a:t>
            </a:r>
            <a:r>
              <a:rPr lang="ko-KR" altLang="en-US" dirty="0"/>
              <a:t>및 일반 문서 </a:t>
            </a:r>
            <a:r>
              <a:rPr lang="ko-KR" altLang="en-US" dirty="0" smtClean="0"/>
              <a:t>처리를 위한 </a:t>
            </a:r>
            <a:r>
              <a:rPr lang="ko-KR" altLang="en-US" dirty="0"/>
              <a:t>두 가지 방법을 </a:t>
            </a:r>
            <a:r>
              <a:rPr lang="ko-KR" altLang="en-US" dirty="0" smtClean="0"/>
              <a:t>제공</a:t>
            </a:r>
            <a:endParaRPr lang="en-US" altLang="ko-KR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118</a:t>
            </a:fld>
            <a:endParaRPr lang="ko-KR" alt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140968"/>
            <a:ext cx="7632848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084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ElementTree</a:t>
            </a:r>
            <a:r>
              <a:rPr lang="ko-KR" altLang="en-US" dirty="0"/>
              <a:t>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doctype</a:t>
            </a:r>
            <a:r>
              <a:rPr lang="ko-KR" altLang="en-US" dirty="0" smtClean="0"/>
              <a:t> 추가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36815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xml</a:t>
            </a:r>
            <a:r>
              <a:rPr lang="ko-KR" altLang="en-US" dirty="0"/>
              <a:t> </a:t>
            </a:r>
            <a:r>
              <a:rPr lang="ko-KR" altLang="en-US" dirty="0" smtClean="0"/>
              <a:t>문서 </a:t>
            </a:r>
            <a:r>
              <a:rPr lang="en-US" altLang="ko-KR" dirty="0" err="1" smtClean="0"/>
              <a:t>doctype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 추가하기</a:t>
            </a:r>
            <a:endParaRPr lang="en-US" altLang="ko-KR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119</a:t>
            </a:fld>
            <a:endParaRPr lang="ko-KR" alt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708920"/>
            <a:ext cx="7686675" cy="390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3203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Element vs attribute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368152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dirty="0" smtClean="0"/>
              <a:t>속성에는 </a:t>
            </a:r>
            <a:r>
              <a:rPr lang="ko-KR" altLang="en-US" dirty="0"/>
              <a:t>여러 값을 포함 </a:t>
            </a:r>
            <a:r>
              <a:rPr lang="ko-KR" altLang="en-US" dirty="0" smtClean="0"/>
              <a:t>하지 않고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트리 </a:t>
            </a:r>
            <a:r>
              <a:rPr lang="ko-KR" altLang="en-US" dirty="0"/>
              <a:t>구조를 </a:t>
            </a:r>
            <a:r>
              <a:rPr lang="ko-KR" altLang="en-US" dirty="0" smtClean="0"/>
              <a:t>포함하지 않으며</a:t>
            </a:r>
            <a:r>
              <a:rPr lang="en-US" altLang="ko-KR" dirty="0" smtClean="0"/>
              <a:t>,</a:t>
            </a:r>
            <a:r>
              <a:rPr lang="ko-KR" altLang="en-US" dirty="0" smtClean="0"/>
              <a:t>  </a:t>
            </a:r>
            <a:r>
              <a:rPr lang="ko-KR" altLang="en-US" dirty="0"/>
              <a:t>쉽게 확장 할 수 </a:t>
            </a:r>
            <a:r>
              <a:rPr lang="ko-KR" altLang="en-US" dirty="0" smtClean="0"/>
              <a:t>없으므로 속성 생성이 특별히 주의해야 함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819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4077072"/>
            <a:ext cx="3276600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225" y="4155765"/>
            <a:ext cx="3533775" cy="139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475656" y="3573016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Element</a:t>
            </a:r>
            <a:r>
              <a:rPr lang="ko-KR" altLang="en-US" dirty="0" smtClean="0"/>
              <a:t>로  지정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148064" y="3584848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속성으로 지정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941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62200" y="1412776"/>
            <a:ext cx="6477000" cy="4454624"/>
          </a:xfrm>
        </p:spPr>
        <p:txBody>
          <a:bodyPr>
            <a:normAutofit/>
          </a:bodyPr>
          <a:lstStyle/>
          <a:p>
            <a:pPr algn="ctr"/>
            <a:r>
              <a:rPr lang="en-US" altLang="ko-KR" sz="6000" dirty="0" smtClean="0"/>
              <a:t>Xml</a:t>
            </a:r>
            <a:r>
              <a:rPr lang="en-US" altLang="ko-KR" sz="6000" dirty="0"/>
              <a:t> </a:t>
            </a:r>
            <a:r>
              <a:rPr lang="ko-KR" altLang="en-US" sz="6000" dirty="0" smtClean="0"/>
              <a:t>문서</a:t>
            </a:r>
            <a:r>
              <a:rPr lang="en-US" altLang="ko-KR" sz="6000" dirty="0" smtClean="0"/>
              <a:t/>
            </a:r>
            <a:br>
              <a:rPr lang="en-US" altLang="ko-KR" sz="6000" dirty="0" smtClean="0"/>
            </a:br>
            <a:r>
              <a:rPr lang="ko-KR" altLang="en-US" sz="6000" dirty="0" smtClean="0"/>
              <a:t>검색</a:t>
            </a:r>
            <a:r>
              <a:rPr lang="en-US" altLang="ko-KR" sz="6000" dirty="0" smtClean="0"/>
              <a:t>/</a:t>
            </a:r>
            <a:r>
              <a:rPr lang="ko-KR" altLang="en-US" sz="6000" dirty="0" smtClean="0"/>
              <a:t>갱신</a:t>
            </a:r>
            <a:r>
              <a:rPr lang="en-US" altLang="ko-KR" sz="6000" dirty="0" smtClean="0"/>
              <a:t/>
            </a:r>
            <a:br>
              <a:rPr lang="en-US" altLang="ko-KR" sz="6000" dirty="0" smtClean="0"/>
            </a:br>
            <a:endParaRPr lang="ko-KR" altLang="en-US" sz="6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120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51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Xml </a:t>
            </a:r>
            <a:r>
              <a:rPr lang="ko-KR" altLang="en-US" dirty="0" smtClean="0"/>
              <a:t>문서 바꾸기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121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06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문서 검색</a:t>
            </a:r>
            <a:r>
              <a:rPr lang="en-US" altLang="ko-KR" dirty="0" smtClean="0"/>
              <a:t> : index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36815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xml </a:t>
            </a:r>
            <a:r>
              <a:rPr lang="ko-KR" altLang="en-US" dirty="0" smtClean="0"/>
              <a:t>내의 요소를 </a:t>
            </a:r>
            <a:r>
              <a:rPr lang="en-US" altLang="ko-KR" dirty="0" smtClean="0"/>
              <a:t>indexing</a:t>
            </a:r>
            <a:r>
              <a:rPr lang="ko-KR" altLang="en-US" dirty="0" smtClean="0"/>
              <a:t>으로 검색 하기 </a:t>
            </a:r>
            <a:endParaRPr lang="en-US" altLang="ko-KR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122</a:t>
            </a:fld>
            <a:endParaRPr lang="ko-KR" altLang="en-US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492896"/>
            <a:ext cx="8306947" cy="4136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344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문서 삽입</a:t>
            </a:r>
            <a:r>
              <a:rPr lang="en-US" altLang="ko-KR" dirty="0" smtClean="0"/>
              <a:t>: insert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36815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Element</a:t>
            </a:r>
            <a:r>
              <a:rPr lang="ko-KR" altLang="en-US" dirty="0" smtClean="0"/>
              <a:t>로 </a:t>
            </a:r>
            <a:r>
              <a:rPr lang="ko-KR" altLang="en-US" dirty="0"/>
              <a:t>루트 </a:t>
            </a:r>
            <a:r>
              <a:rPr lang="ko-KR" altLang="en-US" dirty="0" err="1" smtClean="0"/>
              <a:t>노드가</a:t>
            </a:r>
            <a:r>
              <a:rPr lang="ko-KR" altLang="en-US" dirty="0" smtClean="0"/>
              <a:t> 있는  문서 만들기</a:t>
            </a:r>
            <a:endParaRPr lang="en-US" altLang="ko-KR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123</a:t>
            </a:fld>
            <a:endParaRPr lang="ko-KR" altLang="en-US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487" y="2780928"/>
            <a:ext cx="4391025" cy="380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008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문서 제거</a:t>
            </a:r>
            <a:r>
              <a:rPr lang="en-US" altLang="ko-KR" dirty="0" smtClean="0"/>
              <a:t>:remove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36815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Element</a:t>
            </a:r>
            <a:r>
              <a:rPr lang="ko-KR" altLang="en-US" dirty="0" smtClean="0"/>
              <a:t>로 </a:t>
            </a:r>
            <a:r>
              <a:rPr lang="ko-KR" altLang="en-US" dirty="0"/>
              <a:t>루트 </a:t>
            </a:r>
            <a:r>
              <a:rPr lang="ko-KR" altLang="en-US" dirty="0" err="1" smtClean="0"/>
              <a:t>노드가</a:t>
            </a:r>
            <a:r>
              <a:rPr lang="ko-KR" altLang="en-US" dirty="0" smtClean="0"/>
              <a:t> 있는  문서 만들기</a:t>
            </a:r>
            <a:endParaRPr lang="en-US" altLang="ko-KR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124</a:t>
            </a:fld>
            <a:endParaRPr lang="ko-KR" altLang="en-US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037" y="2564904"/>
            <a:ext cx="4733925" cy="3879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03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62200" y="1412776"/>
            <a:ext cx="6477000" cy="4454624"/>
          </a:xfrm>
        </p:spPr>
        <p:txBody>
          <a:bodyPr>
            <a:normAutofit/>
          </a:bodyPr>
          <a:lstStyle/>
          <a:p>
            <a:pPr algn="ctr"/>
            <a:r>
              <a:rPr lang="en-US" altLang="ko-KR" sz="6000" dirty="0" smtClean="0"/>
              <a:t>Xml</a:t>
            </a:r>
            <a:r>
              <a:rPr lang="en-US" altLang="ko-KR" sz="6000" dirty="0"/>
              <a:t> </a:t>
            </a:r>
            <a:r>
              <a:rPr lang="ko-KR" altLang="en-US" sz="6000" dirty="0" smtClean="0"/>
              <a:t>문서</a:t>
            </a:r>
            <a:r>
              <a:rPr lang="en-US" altLang="ko-KR" sz="6000" dirty="0" smtClean="0"/>
              <a:t/>
            </a:r>
            <a:br>
              <a:rPr lang="en-US" altLang="ko-KR" sz="6000" dirty="0" smtClean="0"/>
            </a:br>
            <a:r>
              <a:rPr lang="en-US" altLang="ko-KR" sz="6000" dirty="0" smtClean="0"/>
              <a:t>file </a:t>
            </a:r>
            <a:r>
              <a:rPr lang="ko-KR" altLang="en-US" sz="6000" dirty="0" smtClean="0"/>
              <a:t>처리</a:t>
            </a:r>
            <a:r>
              <a:rPr lang="en-US" altLang="ko-KR" sz="6000" dirty="0" smtClean="0"/>
              <a:t/>
            </a:r>
            <a:br>
              <a:rPr lang="en-US" altLang="ko-KR" sz="6000" dirty="0" smtClean="0"/>
            </a:br>
            <a:endParaRPr lang="ko-KR" altLang="en-US" sz="6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125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291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파일 </a:t>
            </a:r>
            <a:r>
              <a:rPr lang="en-US" altLang="ko-KR" dirty="0" smtClean="0"/>
              <a:t>read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126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4392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Xml file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36815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xml </a:t>
            </a:r>
            <a:r>
              <a:rPr lang="ko-KR" altLang="en-US" dirty="0" smtClean="0"/>
              <a:t>문서 생성</a:t>
            </a:r>
            <a:endParaRPr lang="en-US" altLang="ko-KR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127</a:t>
            </a:fld>
            <a:endParaRPr lang="ko-KR" altLang="en-US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492896"/>
            <a:ext cx="5832648" cy="4255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6160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Xml file </a:t>
            </a:r>
            <a:r>
              <a:rPr lang="ko-KR" altLang="en-US" dirty="0" smtClean="0"/>
              <a:t>읽고 </a:t>
            </a:r>
            <a:r>
              <a:rPr lang="en-US" altLang="ko-KR" dirty="0" smtClean="0"/>
              <a:t>parsing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36815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xml</a:t>
            </a:r>
            <a:r>
              <a:rPr lang="ko-KR" altLang="en-US" dirty="0" smtClean="0"/>
              <a:t> 문서를 읽고  </a:t>
            </a:r>
            <a:r>
              <a:rPr lang="en-US" altLang="ko-KR" dirty="0" err="1" smtClean="0"/>
              <a:t>ElementTree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파싱하고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getroot</a:t>
            </a:r>
            <a:r>
              <a:rPr lang="en-US" altLang="ko-KR" dirty="0" smtClean="0"/>
              <a:t>()</a:t>
            </a:r>
            <a:r>
              <a:rPr lang="ko-KR" altLang="en-US" dirty="0" smtClean="0"/>
              <a:t>로</a:t>
            </a:r>
            <a:r>
              <a:rPr lang="en-US" altLang="ko-KR" dirty="0" smtClean="0"/>
              <a:t> Element </a:t>
            </a:r>
            <a:r>
              <a:rPr lang="ko-KR" altLang="en-US" dirty="0" smtClean="0"/>
              <a:t>처리한 후에 문자열로 출력</a:t>
            </a:r>
            <a:endParaRPr lang="en-US" altLang="ko-KR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128</a:t>
            </a:fld>
            <a:endParaRPr lang="ko-KR" altLang="en-US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645024"/>
            <a:ext cx="4714875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970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dirty="0" smtClean="0"/>
              <a:t>파일 </a:t>
            </a:r>
            <a:r>
              <a:rPr lang="en-US" altLang="ko-KR" dirty="0" smtClean="0"/>
              <a:t>write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129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86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/>
              <a:t> </a:t>
            </a:r>
            <a:r>
              <a:rPr lang="en-US" altLang="ko-KR" dirty="0" smtClean="0"/>
              <a:t>xml syntax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683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ElementTree</a:t>
            </a:r>
            <a:r>
              <a:rPr lang="ko-KR" altLang="en-US" dirty="0"/>
              <a:t> </a:t>
            </a:r>
            <a:r>
              <a:rPr lang="en-US" altLang="ko-KR" dirty="0" smtClean="0"/>
              <a:t>: file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36815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xml</a:t>
            </a:r>
            <a:r>
              <a:rPr lang="ko-KR" altLang="en-US" dirty="0" smtClean="0"/>
              <a:t> 문서를 만들고 </a:t>
            </a:r>
            <a:r>
              <a:rPr lang="en-US" altLang="ko-KR" dirty="0" err="1" smtClean="0"/>
              <a:t>ElementTree.write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이용해서 파일 생성</a:t>
            </a:r>
            <a:endParaRPr lang="en-US" altLang="ko-KR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130</a:t>
            </a:fld>
            <a:endParaRPr lang="ko-KR" altLang="en-US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4149080"/>
            <a:ext cx="3000375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780928"/>
            <a:ext cx="4381500" cy="392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2679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String </a:t>
            </a:r>
            <a:r>
              <a:rPr lang="ko-KR" altLang="en-US" dirty="0" smtClean="0"/>
              <a:t>처리 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131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문서만들기</a:t>
            </a:r>
            <a:r>
              <a:rPr lang="ko-KR" altLang="en-US" dirty="0"/>
              <a:t>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fromstring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36815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 </a:t>
            </a:r>
            <a:r>
              <a:rPr lang="en-US" altLang="ko-KR" dirty="0" err="1" smtClean="0"/>
              <a:t>fromstring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함수를 이용해서 문자열을 </a:t>
            </a:r>
            <a:r>
              <a:rPr lang="en-US" altLang="ko-KR" dirty="0" smtClean="0"/>
              <a:t>xml </a:t>
            </a:r>
            <a:r>
              <a:rPr lang="ko-KR" altLang="en-US" dirty="0" smtClean="0"/>
              <a:t>문서로 전환</a:t>
            </a:r>
            <a:endParaRPr lang="en-US" altLang="ko-KR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132</a:t>
            </a:fld>
            <a:endParaRPr lang="ko-KR" alt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4221088"/>
            <a:ext cx="3790950" cy="196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3531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err="1" smtClean="0"/>
              <a:t>tostring</a:t>
            </a:r>
            <a:r>
              <a:rPr lang="en-US" altLang="ko-KR" dirty="0" smtClean="0"/>
              <a:t> </a:t>
            </a:r>
            <a:r>
              <a:rPr lang="ko-KR" altLang="en-US" dirty="0" smtClean="0"/>
              <a:t>처리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36815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html </a:t>
            </a:r>
            <a:r>
              <a:rPr lang="ko-KR" altLang="en-US" dirty="0" smtClean="0"/>
              <a:t>문서를 만들고 각 </a:t>
            </a:r>
            <a:r>
              <a:rPr lang="en-US" altLang="ko-KR" dirty="0" smtClean="0"/>
              <a:t>Element Tree</a:t>
            </a:r>
            <a:r>
              <a:rPr lang="ko-KR" altLang="en-US" dirty="0" smtClean="0"/>
              <a:t>를 전부 검색해서 출력</a:t>
            </a:r>
            <a:endParaRPr lang="en-US" altLang="ko-KR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133</a:t>
            </a:fld>
            <a:endParaRPr lang="ko-KR" alt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3393909"/>
            <a:ext cx="6781800" cy="290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9118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62200" y="1412776"/>
            <a:ext cx="6477000" cy="4454624"/>
          </a:xfrm>
        </p:spPr>
        <p:txBody>
          <a:bodyPr>
            <a:normAutofit/>
          </a:bodyPr>
          <a:lstStyle/>
          <a:p>
            <a:pPr algn="ctr"/>
            <a:r>
              <a:rPr lang="en-US" altLang="ko-KR" sz="6000" dirty="0" smtClean="0"/>
              <a:t>Xml</a:t>
            </a:r>
            <a:r>
              <a:rPr lang="en-US" altLang="ko-KR" sz="6000" dirty="0"/>
              <a:t> </a:t>
            </a:r>
            <a:r>
              <a:rPr lang="ko-KR" altLang="en-US" sz="6000" dirty="0" smtClean="0"/>
              <a:t>문서</a:t>
            </a:r>
            <a:r>
              <a:rPr lang="en-US" altLang="ko-KR" sz="6000" dirty="0" smtClean="0"/>
              <a:t/>
            </a:r>
            <a:br>
              <a:rPr lang="en-US" altLang="ko-KR" sz="6000" dirty="0" smtClean="0"/>
            </a:br>
            <a:r>
              <a:rPr lang="en-US" altLang="ko-KR" sz="6000" dirty="0" smtClean="0"/>
              <a:t>parsing &amp;</a:t>
            </a:r>
            <a:br>
              <a:rPr lang="en-US" altLang="ko-KR" sz="6000" dirty="0" smtClean="0"/>
            </a:br>
            <a:r>
              <a:rPr lang="en-US" altLang="ko-KR" sz="6000" dirty="0" smtClean="0"/>
              <a:t>searching</a:t>
            </a:r>
            <a:br>
              <a:rPr lang="en-US" altLang="ko-KR" sz="6000" dirty="0" smtClean="0"/>
            </a:br>
            <a:endParaRPr lang="ko-KR" altLang="en-US" sz="6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134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893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/>
              <a:t> </a:t>
            </a:r>
            <a:r>
              <a:rPr lang="en-US" altLang="ko-KR" dirty="0" smtClean="0"/>
              <a:t> parsing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135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52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Parsing </a:t>
            </a:r>
            <a:r>
              <a:rPr lang="ko-KR" altLang="en-US" dirty="0" smtClean="0"/>
              <a:t>하기 </a:t>
            </a:r>
            <a:r>
              <a:rPr lang="en-US" altLang="ko-KR" dirty="0" smtClean="0"/>
              <a:t>: parse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36815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/>
              <a:t> parse </a:t>
            </a:r>
            <a:r>
              <a:rPr lang="ko-KR" altLang="en-US" dirty="0" smtClean="0"/>
              <a:t>함수를 이용해서 파</a:t>
            </a:r>
            <a:r>
              <a:rPr lang="ko-KR" altLang="en-US" dirty="0"/>
              <a:t>일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xml </a:t>
            </a:r>
            <a:r>
              <a:rPr lang="ko-KR" altLang="en-US" dirty="0" smtClean="0"/>
              <a:t>문서로 전환</a:t>
            </a:r>
            <a:endParaRPr lang="en-US" altLang="ko-KR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136</a:t>
            </a:fld>
            <a:endParaRPr lang="ko-KR" altLang="en-US"/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925" y="3573016"/>
            <a:ext cx="5010150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8198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Parsing </a:t>
            </a:r>
            <a:r>
              <a:rPr lang="ko-KR" altLang="en-US" dirty="0"/>
              <a:t>하기 </a:t>
            </a:r>
            <a:r>
              <a:rPr lang="en-US" altLang="ko-KR" dirty="0"/>
              <a:t>: </a:t>
            </a:r>
            <a:r>
              <a:rPr lang="en-US" altLang="ko-KR" dirty="0" smtClean="0"/>
              <a:t>XML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36815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/>
              <a:t>  xml </a:t>
            </a:r>
            <a:r>
              <a:rPr lang="ko-KR" altLang="en-US" dirty="0" smtClean="0"/>
              <a:t>문서를 </a:t>
            </a:r>
            <a:r>
              <a:rPr lang="ko-KR" altLang="en-US" dirty="0" err="1" smtClean="0"/>
              <a:t>만들때</a:t>
            </a:r>
            <a:r>
              <a:rPr lang="ko-KR" altLang="en-US" dirty="0" smtClean="0"/>
              <a:t> </a:t>
            </a:r>
            <a:r>
              <a:rPr lang="en-US" altLang="ko-KR" dirty="0" smtClean="0"/>
              <a:t>parser </a:t>
            </a:r>
            <a:r>
              <a:rPr lang="ko-KR" altLang="en-US" dirty="0" smtClean="0"/>
              <a:t>정보에 대한 </a:t>
            </a:r>
            <a:r>
              <a:rPr lang="en-US" altLang="ko-KR" dirty="0" err="1" smtClean="0"/>
              <a:t>config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세팅</a:t>
            </a:r>
            <a:r>
              <a:rPr lang="ko-KR" altLang="en-US" dirty="0" smtClean="0"/>
              <a:t> 변환</a:t>
            </a:r>
            <a:endParaRPr lang="en-US" altLang="ko-KR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137</a:t>
            </a:fld>
            <a:endParaRPr lang="ko-KR" altLang="en-US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005064"/>
            <a:ext cx="6200775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518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Parsing </a:t>
            </a:r>
            <a:r>
              <a:rPr lang="ko-KR" altLang="en-US" dirty="0"/>
              <a:t>하기 </a:t>
            </a:r>
            <a:r>
              <a:rPr lang="en-US" altLang="ko-KR" dirty="0"/>
              <a:t>: </a:t>
            </a:r>
            <a:r>
              <a:rPr lang="en-US" altLang="ko-KR" dirty="0" err="1" smtClean="0"/>
              <a:t>iterparse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36815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XMLparse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함수를 이용해서 파</a:t>
            </a:r>
            <a:r>
              <a:rPr lang="ko-KR" altLang="en-US" dirty="0"/>
              <a:t>일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xml </a:t>
            </a:r>
            <a:r>
              <a:rPr lang="ko-KR" altLang="en-US" dirty="0" smtClean="0"/>
              <a:t>문서로 </a:t>
            </a:r>
            <a:r>
              <a:rPr lang="ko-KR" altLang="en-US" dirty="0" err="1" smtClean="0"/>
              <a:t>파싱</a:t>
            </a:r>
            <a:r>
              <a:rPr lang="en-US" altLang="ko-KR" dirty="0" smtClean="0"/>
              <a:t>(event </a:t>
            </a:r>
            <a:r>
              <a:rPr lang="ko-KR" altLang="en-US" dirty="0" smtClean="0"/>
              <a:t>기반</a:t>
            </a:r>
            <a:r>
              <a:rPr lang="en-US" altLang="ko-KR" dirty="0" smtClean="0"/>
              <a:t>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138</a:t>
            </a:fld>
            <a:endParaRPr lang="ko-KR" altLang="en-US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717032"/>
            <a:ext cx="7467600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1838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Parsing </a:t>
            </a:r>
            <a:r>
              <a:rPr lang="ko-KR" altLang="en-US" dirty="0"/>
              <a:t>하기 </a:t>
            </a:r>
            <a:r>
              <a:rPr lang="en-US" altLang="ko-KR" dirty="0"/>
              <a:t>: </a:t>
            </a:r>
            <a:r>
              <a:rPr lang="ko-KR" altLang="en-US" dirty="0" smtClean="0"/>
              <a:t>특정 </a:t>
            </a:r>
            <a:r>
              <a:rPr lang="en-US" altLang="ko-KR" dirty="0" smtClean="0"/>
              <a:t>tag </a:t>
            </a:r>
            <a:r>
              <a:rPr lang="ko-KR" altLang="en-US" dirty="0" smtClean="0"/>
              <a:t>정리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36815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XMLparse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함수를 이용해서 파</a:t>
            </a:r>
            <a:r>
              <a:rPr lang="ko-KR" altLang="en-US" dirty="0"/>
              <a:t>일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xml</a:t>
            </a:r>
            <a:r>
              <a:rPr lang="ko-KR" altLang="en-US" dirty="0" smtClean="0"/>
              <a:t>문서 정보 </a:t>
            </a:r>
            <a:r>
              <a:rPr lang="en-US" altLang="ko-KR" dirty="0" smtClean="0"/>
              <a:t>clear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139</a:t>
            </a:fld>
            <a:endParaRPr lang="ko-KR" altLang="en-US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140968"/>
            <a:ext cx="6762750" cy="321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072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XML Prolog</a:t>
            </a:r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36815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/>
              <a:t> xml</a:t>
            </a:r>
            <a:r>
              <a:rPr lang="ko-KR" altLang="en-US" dirty="0" smtClean="0"/>
              <a:t>은 문서에 </a:t>
            </a:r>
            <a:r>
              <a:rPr lang="en-US" altLang="ko-KR" dirty="0" smtClean="0"/>
              <a:t>prolog</a:t>
            </a:r>
            <a:r>
              <a:rPr lang="ko-KR" altLang="en-US" dirty="0" smtClean="0"/>
              <a:t>를 가짐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849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645024"/>
            <a:ext cx="4819650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9346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 </a:t>
            </a:r>
            <a:r>
              <a:rPr lang="en-US" altLang="ko-KR" dirty="0"/>
              <a:t>Tree iteration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140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928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find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36815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/>
              <a:t>  </a:t>
            </a:r>
            <a:r>
              <a:rPr lang="ko-KR" altLang="en-US" dirty="0" smtClean="0"/>
              <a:t>하위 요소들 중에 </a:t>
            </a:r>
            <a:r>
              <a:rPr lang="ko-KR" altLang="en-US" dirty="0" err="1" smtClean="0"/>
              <a:t>첫번째</a:t>
            </a:r>
            <a:r>
              <a:rPr lang="ko-KR" altLang="en-US" dirty="0" smtClean="0"/>
              <a:t> 검색 처리하기</a:t>
            </a:r>
            <a:endParaRPr lang="en-US" altLang="ko-KR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141</a:t>
            </a:fld>
            <a:endParaRPr lang="ko-KR" altLang="en-US"/>
          </a:p>
        </p:txBody>
      </p:sp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708920"/>
            <a:ext cx="4680520" cy="387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4975854"/>
            <a:ext cx="1981200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929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err="1" smtClean="0"/>
              <a:t>findall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36815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/>
              <a:t>  </a:t>
            </a:r>
            <a:r>
              <a:rPr lang="ko-KR" altLang="en-US" dirty="0" smtClean="0"/>
              <a:t>하위 요소들을 전부 검색하고 내부 속성을  처리하기</a:t>
            </a:r>
            <a:endParaRPr lang="en-US" altLang="ko-KR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142</a:t>
            </a:fld>
            <a:endParaRPr lang="ko-KR" altLang="en-US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0" y="2780928"/>
            <a:ext cx="5143500" cy="391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131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Elements tree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iter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36815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html </a:t>
            </a:r>
            <a:r>
              <a:rPr lang="ko-KR" altLang="en-US" dirty="0" smtClean="0"/>
              <a:t>문서를 만들고 각 </a:t>
            </a:r>
            <a:r>
              <a:rPr lang="en-US" altLang="ko-KR" dirty="0" smtClean="0"/>
              <a:t>Element Tree</a:t>
            </a:r>
            <a:r>
              <a:rPr lang="ko-KR" altLang="en-US" dirty="0" smtClean="0"/>
              <a:t>를 전부 검색해서 출력</a:t>
            </a:r>
            <a:endParaRPr lang="en-US" altLang="ko-KR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143</a:t>
            </a:fld>
            <a:endParaRPr lang="ko-KR" alt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501008"/>
            <a:ext cx="5257800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762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Elements tree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iter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특정값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36815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html </a:t>
            </a:r>
            <a:r>
              <a:rPr lang="ko-KR" altLang="en-US" dirty="0" smtClean="0"/>
              <a:t>문서를 만들고 각 </a:t>
            </a:r>
            <a:r>
              <a:rPr lang="en-US" altLang="ko-KR" dirty="0" smtClean="0"/>
              <a:t>Element Tree</a:t>
            </a:r>
            <a:r>
              <a:rPr lang="ko-KR" altLang="en-US" dirty="0" smtClean="0"/>
              <a:t>를 전부 검색하지만 주어진 값의 요소만 출력</a:t>
            </a:r>
            <a:endParaRPr lang="en-US" altLang="ko-KR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144</a:t>
            </a:fld>
            <a:endParaRPr lang="ko-KR" alt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931" y="3140968"/>
            <a:ext cx="6762750" cy="3531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132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62200" y="1412776"/>
            <a:ext cx="6477000" cy="4454624"/>
          </a:xfrm>
        </p:spPr>
        <p:txBody>
          <a:bodyPr>
            <a:normAutofit/>
          </a:bodyPr>
          <a:lstStyle/>
          <a:p>
            <a:pPr algn="ctr"/>
            <a:r>
              <a:rPr lang="en-US" altLang="ko-KR" sz="6000" dirty="0" smtClean="0"/>
              <a:t>Xml</a:t>
            </a:r>
            <a:r>
              <a:rPr lang="en-US" altLang="ko-KR" sz="6000" dirty="0"/>
              <a:t> </a:t>
            </a:r>
            <a:r>
              <a:rPr lang="ko-KR" altLang="en-US" sz="6000" dirty="0" smtClean="0"/>
              <a:t>문서</a:t>
            </a:r>
            <a:r>
              <a:rPr lang="en-US" altLang="ko-KR" sz="6000" dirty="0" smtClean="0"/>
              <a:t/>
            </a:r>
            <a:br>
              <a:rPr lang="en-US" altLang="ko-KR" sz="6000" dirty="0" smtClean="0"/>
            </a:br>
            <a:r>
              <a:rPr lang="en-US" altLang="ko-KR" sz="6000" dirty="0" smtClean="0"/>
              <a:t>namespace</a:t>
            </a:r>
            <a:br>
              <a:rPr lang="en-US" altLang="ko-KR" sz="6000" dirty="0" smtClean="0"/>
            </a:br>
            <a:endParaRPr lang="ko-KR" altLang="en-US" sz="6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145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327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Namespace :</a:t>
            </a:r>
            <a:r>
              <a:rPr lang="en-US" altLang="ko-KR" dirty="0" err="1" smtClean="0"/>
              <a:t>QName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36815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Qname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함수로 </a:t>
            </a:r>
            <a:r>
              <a:rPr lang="en-US" altLang="ko-KR" dirty="0" smtClean="0"/>
              <a:t>namespace</a:t>
            </a:r>
            <a:r>
              <a:rPr lang="ko-KR" altLang="en-US" dirty="0" smtClean="0"/>
              <a:t>가 들어간 </a:t>
            </a:r>
            <a:r>
              <a:rPr lang="en-US" altLang="ko-KR" dirty="0" smtClean="0"/>
              <a:t>tag </a:t>
            </a:r>
            <a:r>
              <a:rPr lang="ko-KR" altLang="en-US" dirty="0" smtClean="0"/>
              <a:t>만들기</a:t>
            </a:r>
            <a:endParaRPr lang="en-US" altLang="ko-KR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146</a:t>
            </a:fld>
            <a:endParaRPr lang="ko-KR" altLang="en-US"/>
          </a:p>
        </p:txBody>
      </p:sp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420888"/>
            <a:ext cx="5476875" cy="421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843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Namespace : Element </a:t>
            </a:r>
            <a:r>
              <a:rPr lang="ko-KR" altLang="en-US" dirty="0" smtClean="0"/>
              <a:t>기초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36815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/>
              <a:t>Element </a:t>
            </a:r>
            <a:r>
              <a:rPr lang="ko-KR" altLang="en-US" dirty="0" smtClean="0"/>
              <a:t>생성시 </a:t>
            </a:r>
            <a:r>
              <a:rPr lang="en-US" altLang="ko-KR" dirty="0" smtClean="0"/>
              <a:t>namespace</a:t>
            </a:r>
            <a:r>
              <a:rPr lang="ko-KR" altLang="en-US" dirty="0" smtClean="0"/>
              <a:t>를 직접 넣고 </a:t>
            </a:r>
            <a:r>
              <a:rPr lang="en-US" altLang="ko-KR" dirty="0" smtClean="0"/>
              <a:t>tag </a:t>
            </a:r>
            <a:r>
              <a:rPr lang="ko-KR" altLang="en-US" dirty="0" smtClean="0"/>
              <a:t>만들기</a:t>
            </a:r>
            <a:endParaRPr lang="en-US" altLang="ko-KR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147</a:t>
            </a:fld>
            <a:endParaRPr lang="ko-KR" altLang="en-US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643" y="2924944"/>
            <a:ext cx="8058150" cy="3455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975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Namespace : Element </a:t>
            </a:r>
            <a:r>
              <a:rPr lang="ko-KR" altLang="en-US" dirty="0" smtClean="0"/>
              <a:t>활용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36815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/>
              <a:t>Element </a:t>
            </a:r>
            <a:r>
              <a:rPr lang="ko-KR" altLang="en-US" dirty="0" smtClean="0"/>
              <a:t>생성시 </a:t>
            </a:r>
            <a:r>
              <a:rPr lang="en-US" altLang="ko-KR" dirty="0" smtClean="0"/>
              <a:t>namespace</a:t>
            </a:r>
            <a:r>
              <a:rPr lang="ko-KR" altLang="en-US" dirty="0" smtClean="0"/>
              <a:t>에 대한 </a:t>
            </a:r>
            <a:r>
              <a:rPr lang="en-US" altLang="ko-KR" dirty="0" smtClean="0"/>
              <a:t>map</a:t>
            </a:r>
            <a:r>
              <a:rPr lang="ko-KR" altLang="en-US" dirty="0" smtClean="0"/>
              <a:t>을 넣고 처리 </a:t>
            </a:r>
            <a:endParaRPr lang="en-US" altLang="ko-KR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148</a:t>
            </a:fld>
            <a:endParaRPr lang="ko-KR" altLang="en-US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3068960"/>
            <a:ext cx="7239000" cy="3671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9224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Namespace : prefix </a:t>
            </a:r>
            <a:r>
              <a:rPr lang="ko-KR" altLang="en-US" dirty="0" smtClean="0"/>
              <a:t>처리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36815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namespace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prefix</a:t>
            </a:r>
            <a:r>
              <a:rPr lang="ko-KR" altLang="en-US" dirty="0" smtClean="0"/>
              <a:t>를 주고 처리가 가능함</a:t>
            </a:r>
            <a:endParaRPr lang="en-US" altLang="ko-KR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149</a:t>
            </a:fld>
            <a:endParaRPr lang="ko-KR" altLang="en-US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573016"/>
            <a:ext cx="4600575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292080" y="3632546"/>
            <a:ext cx="345638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b'&lt;</a:t>
            </a:r>
            <a:r>
              <a:rPr lang="en-US" altLang="ko-KR" sz="1400" dirty="0" err="1"/>
              <a:t>a:foo</a:t>
            </a:r>
            <a:r>
              <a:rPr lang="en-US" altLang="ko-KR" sz="1400" dirty="0"/>
              <a:t> </a:t>
            </a:r>
            <a:r>
              <a:rPr lang="en-US" altLang="ko-KR" sz="1400" dirty="0" err="1"/>
              <a:t>xmlns:a</a:t>
            </a:r>
            <a:r>
              <a:rPr lang="en-US" altLang="ko-KR" sz="1400" dirty="0"/>
              <a:t>="http://codespeak.net/ns/test1" </a:t>
            </a:r>
            <a:r>
              <a:rPr lang="en-US" altLang="ko-KR" sz="1400" dirty="0" err="1"/>
              <a:t>xmlns:b</a:t>
            </a:r>
            <a:r>
              <a:rPr lang="en-US" altLang="ko-KR" sz="1400" dirty="0"/>
              <a:t>="http://codespeak.net/ns/test2"&gt;\n &lt;</a:t>
            </a:r>
            <a:r>
              <a:rPr lang="en-US" altLang="ko-KR" sz="1400" dirty="0" err="1"/>
              <a:t>b:bar</a:t>
            </a:r>
            <a:r>
              <a:rPr lang="en-US" altLang="ko-KR" sz="1400" dirty="0"/>
              <a:t>&gt;Text&lt;/</a:t>
            </a:r>
            <a:r>
              <a:rPr lang="en-US" altLang="ko-KR" sz="1400" dirty="0" err="1"/>
              <a:t>b:bar</a:t>
            </a:r>
            <a:r>
              <a:rPr lang="en-US" altLang="ko-KR" sz="1400" dirty="0"/>
              <a:t>&gt;\n &lt;/</a:t>
            </a:r>
            <a:r>
              <a:rPr lang="en-US" altLang="ko-KR" sz="1400" dirty="0" err="1"/>
              <a:t>a:foo</a:t>
            </a:r>
            <a:r>
              <a:rPr lang="en-US" altLang="ko-KR" sz="1400" dirty="0"/>
              <a:t>&gt;' </a:t>
            </a:r>
            <a:endParaRPr lang="en-US" altLang="ko-KR" sz="1400" dirty="0" smtClean="0"/>
          </a:p>
          <a:p>
            <a:r>
              <a:rPr lang="en-US" altLang="ko-KR" sz="1400" dirty="0" smtClean="0"/>
              <a:t>{</a:t>
            </a:r>
            <a:r>
              <a:rPr lang="en-US" altLang="ko-KR" sz="1400" dirty="0"/>
              <a:t>'a': 'http://codespeak.net/ns/test1', 'b': 'http://codespeak.net/ns/test2'} </a:t>
            </a:r>
            <a:endParaRPr lang="en-US" altLang="ko-KR" sz="1400" dirty="0" smtClean="0"/>
          </a:p>
          <a:p>
            <a:r>
              <a:rPr lang="en-US" altLang="ko-KR" sz="1400" dirty="0" smtClean="0"/>
              <a:t>[&lt;</a:t>
            </a:r>
            <a:r>
              <a:rPr lang="en-US" altLang="ko-KR" sz="1400" dirty="0"/>
              <a:t>Element {http://codespeak.net/ns/test2}bar at 0x54be6c8&gt;]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4663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반드시 </a:t>
            </a:r>
            <a:r>
              <a:rPr lang="en-US" altLang="ko-KR" dirty="0" smtClean="0"/>
              <a:t>root element </a:t>
            </a:r>
            <a:r>
              <a:rPr lang="ko-KR" altLang="en-US" dirty="0" smtClean="0"/>
              <a:t>가짐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36815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/>
              <a:t> xml</a:t>
            </a:r>
            <a:r>
              <a:rPr lang="ko-KR" altLang="en-US" dirty="0" smtClean="0"/>
              <a:t>은 반드시 </a:t>
            </a:r>
            <a:r>
              <a:rPr lang="en-US" altLang="ko-KR" dirty="0" smtClean="0"/>
              <a:t>root element</a:t>
            </a:r>
            <a:r>
              <a:rPr lang="ko-KR" altLang="en-US" dirty="0" smtClean="0"/>
              <a:t>를 하나 가져야 함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EC51D712-51B0-49A5-812F-301BD2A5585B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839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933056"/>
            <a:ext cx="3381375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734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62200" y="1412776"/>
            <a:ext cx="6477000" cy="4454624"/>
          </a:xfrm>
        </p:spPr>
        <p:txBody>
          <a:bodyPr>
            <a:normAutofit/>
          </a:bodyPr>
          <a:lstStyle/>
          <a:p>
            <a:pPr algn="ctr"/>
            <a:r>
              <a:rPr lang="en-US" altLang="ko-KR" sz="6000" dirty="0" smtClean="0"/>
              <a:t>Xml</a:t>
            </a:r>
            <a:r>
              <a:rPr lang="en-US" altLang="ko-KR" sz="6000" dirty="0"/>
              <a:t> </a:t>
            </a:r>
            <a:r>
              <a:rPr lang="ko-KR" altLang="en-US" sz="6000" dirty="0" smtClean="0"/>
              <a:t>문서</a:t>
            </a:r>
            <a:r>
              <a:rPr lang="en-US" altLang="ko-KR" sz="6000" dirty="0" smtClean="0"/>
              <a:t/>
            </a:r>
            <a:br>
              <a:rPr lang="en-US" altLang="ko-KR" sz="6000" dirty="0" smtClean="0"/>
            </a:br>
            <a:r>
              <a:rPr lang="en-US" altLang="ko-KR" sz="6000" dirty="0" smtClean="0"/>
              <a:t>XPATH</a:t>
            </a:r>
            <a:br>
              <a:rPr lang="en-US" altLang="ko-KR" sz="6000" dirty="0" smtClean="0"/>
            </a:br>
            <a:endParaRPr lang="ko-KR" altLang="en-US" sz="6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150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308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/>
              <a:t> </a:t>
            </a:r>
            <a:r>
              <a:rPr lang="en-US" altLang="ko-KR" dirty="0" err="1" smtClean="0"/>
              <a:t>xpath</a:t>
            </a:r>
            <a:r>
              <a:rPr lang="en-US" altLang="ko-KR" dirty="0" smtClean="0"/>
              <a:t> </a:t>
            </a:r>
            <a:r>
              <a:rPr lang="ko-KR" altLang="en-US" dirty="0" smtClean="0"/>
              <a:t>처리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151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10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err="1" smtClean="0"/>
              <a:t>xpath</a:t>
            </a:r>
            <a:r>
              <a:rPr lang="en-US" altLang="ko-KR" dirty="0" smtClean="0"/>
              <a:t>: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36815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/>
              <a:t>  </a:t>
            </a:r>
            <a:r>
              <a:rPr lang="en-US" altLang="ko-KR" dirty="0" err="1" smtClean="0"/>
              <a:t>xpath</a:t>
            </a:r>
            <a:r>
              <a:rPr lang="ko-KR" altLang="en-US" dirty="0" smtClean="0"/>
              <a:t>를 이용해서 </a:t>
            </a:r>
            <a:r>
              <a:rPr lang="en-US" altLang="ko-KR" dirty="0" smtClean="0"/>
              <a:t>Element </a:t>
            </a:r>
            <a:r>
              <a:rPr lang="ko-KR" altLang="en-US" dirty="0" smtClean="0"/>
              <a:t>검색</a:t>
            </a:r>
            <a:endParaRPr lang="en-US" altLang="ko-KR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152</a:t>
            </a:fld>
            <a:endParaRPr lang="ko-KR" altLang="en-US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3284984"/>
            <a:ext cx="3676650" cy="317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367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err="1" smtClean="0"/>
              <a:t>xpath</a:t>
            </a:r>
            <a:r>
              <a:rPr lang="en-US" altLang="ko-KR" dirty="0" smtClean="0"/>
              <a:t> </a:t>
            </a:r>
            <a:r>
              <a:rPr lang="ko-KR" altLang="en-US" dirty="0" smtClean="0"/>
              <a:t>로 </a:t>
            </a:r>
            <a:r>
              <a:rPr lang="en-US" altLang="ko-KR" dirty="0" err="1" smtClean="0"/>
              <a:t>css</a:t>
            </a:r>
            <a:r>
              <a:rPr lang="en-US" altLang="ko-KR" dirty="0" smtClean="0"/>
              <a:t> </a:t>
            </a:r>
            <a:r>
              <a:rPr lang="ko-KR" altLang="en-US" dirty="0" smtClean="0"/>
              <a:t>처리하기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36815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/>
              <a:t>  </a:t>
            </a:r>
            <a:r>
              <a:rPr lang="en-US" altLang="ko-KR" dirty="0" err="1" smtClean="0"/>
              <a:t>xpath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CSS select</a:t>
            </a:r>
            <a:r>
              <a:rPr lang="ko-KR" altLang="en-US" dirty="0" smtClean="0"/>
              <a:t>를 하기 </a:t>
            </a:r>
            <a:endParaRPr lang="en-US" altLang="ko-KR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153</a:t>
            </a:fld>
            <a:endParaRPr lang="ko-KR" altLang="en-US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975" y="2852936"/>
            <a:ext cx="497205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954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36815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namespace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prefix</a:t>
            </a:r>
            <a:r>
              <a:rPr lang="ko-KR" altLang="en-US" dirty="0" smtClean="0"/>
              <a:t>를 주고 처리가 가능함</a:t>
            </a:r>
            <a:endParaRPr lang="en-US" altLang="ko-KR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154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Namespace : </a:t>
            </a:r>
            <a:r>
              <a:rPr lang="en-US" altLang="ko-KR" dirty="0" err="1" smtClean="0"/>
              <a:t>xpath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132" y="2729213"/>
            <a:ext cx="6391275" cy="3796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50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Parsing </a:t>
            </a:r>
            <a:r>
              <a:rPr lang="ko-KR" altLang="en-US" dirty="0"/>
              <a:t>하기 </a:t>
            </a:r>
            <a:r>
              <a:rPr lang="en-US" altLang="ko-KR" dirty="0" smtClean="0"/>
              <a:t>:</a:t>
            </a:r>
            <a:r>
              <a:rPr lang="en-US" altLang="ko-KR" dirty="0" err="1" smtClean="0"/>
              <a:t>XPath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36815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XPath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함수로 </a:t>
            </a:r>
            <a:r>
              <a:rPr lang="en-US" altLang="ko-KR" dirty="0" err="1" smtClean="0"/>
              <a:t>xpath</a:t>
            </a:r>
            <a:r>
              <a:rPr lang="ko-KR" altLang="en-US" dirty="0" smtClean="0"/>
              <a:t>를 선언하고 </a:t>
            </a:r>
            <a:r>
              <a:rPr lang="en-US" altLang="ko-KR" dirty="0" smtClean="0"/>
              <a:t>parsing</a:t>
            </a:r>
            <a:r>
              <a:rPr lang="ko-KR" altLang="en-US" dirty="0" smtClean="0"/>
              <a:t> </a:t>
            </a:r>
            <a:r>
              <a:rPr lang="en-US" altLang="ko-KR" dirty="0" smtClean="0"/>
              <a:t>xml</a:t>
            </a:r>
            <a:r>
              <a:rPr lang="ko-KR" altLang="en-US" dirty="0" smtClean="0"/>
              <a:t>문서 정보를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넣고 </a:t>
            </a:r>
            <a:r>
              <a:rPr lang="ko-KR" altLang="en-US" dirty="0" err="1" smtClean="0"/>
              <a:t>조회해기</a:t>
            </a:r>
            <a:endParaRPr lang="en-US" altLang="ko-KR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155</a:t>
            </a:fld>
            <a:endParaRPr lang="ko-KR" altLang="en-US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324" y="3068960"/>
            <a:ext cx="5838825" cy="3789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8407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/>
              <a:t> </a:t>
            </a:r>
            <a:r>
              <a:rPr lang="en-US" altLang="ko-KR" dirty="0" smtClean="0"/>
              <a:t>xml </a:t>
            </a:r>
            <a:r>
              <a:rPr lang="ko-KR" altLang="en-US" dirty="0" smtClean="0"/>
              <a:t>문서 </a:t>
            </a:r>
            <a:r>
              <a:rPr lang="en-US" altLang="ko-KR" dirty="0" err="1" smtClean="0"/>
              <a:t>xpath</a:t>
            </a:r>
            <a:r>
              <a:rPr lang="en-US" altLang="ko-KR" dirty="0" smtClean="0"/>
              <a:t> </a:t>
            </a:r>
            <a:r>
              <a:rPr lang="ko-KR" altLang="en-US" dirty="0" smtClean="0"/>
              <a:t>처리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156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85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Xml file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36815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xml </a:t>
            </a:r>
            <a:r>
              <a:rPr lang="ko-KR" altLang="en-US" dirty="0" smtClean="0"/>
              <a:t>문서 생성</a:t>
            </a:r>
            <a:endParaRPr lang="en-US" altLang="ko-KR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157</a:t>
            </a:fld>
            <a:endParaRPr lang="ko-KR" altLang="en-US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492896"/>
            <a:ext cx="5832648" cy="4255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768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Root </a:t>
            </a:r>
            <a:r>
              <a:rPr lang="ko-KR" altLang="en-US" dirty="0" smtClean="0"/>
              <a:t>검색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36815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/>
              <a:t> root tag</a:t>
            </a:r>
            <a:r>
              <a:rPr lang="ko-KR" altLang="en-US" dirty="0"/>
              <a:t> </a:t>
            </a:r>
            <a:r>
              <a:rPr lang="ko-KR" altLang="en-US" dirty="0" smtClean="0"/>
              <a:t>검색</a:t>
            </a:r>
            <a:endParaRPr lang="en-US" altLang="ko-KR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158</a:t>
            </a:fld>
            <a:endParaRPr lang="ko-KR" altLang="en-US"/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861048"/>
            <a:ext cx="3581400" cy="196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51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자</a:t>
            </a:r>
            <a:r>
              <a:rPr lang="ko-KR" altLang="en-US" dirty="0"/>
              <a:t>식</a:t>
            </a:r>
            <a:r>
              <a:rPr lang="ko-KR" altLang="en-US" dirty="0" smtClean="0"/>
              <a:t> </a:t>
            </a:r>
            <a:r>
              <a:rPr lang="en-US" altLang="ko-KR" dirty="0" smtClean="0"/>
              <a:t>tag </a:t>
            </a:r>
            <a:r>
              <a:rPr lang="ko-KR" altLang="en-US" dirty="0" smtClean="0"/>
              <a:t>검색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36815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/>
              <a:t> root tag</a:t>
            </a:r>
            <a:r>
              <a:rPr lang="ko-KR" altLang="en-US" dirty="0" smtClean="0"/>
              <a:t>의 자식 </a:t>
            </a:r>
            <a:r>
              <a:rPr lang="en-US" altLang="ko-KR" dirty="0"/>
              <a:t>tag </a:t>
            </a:r>
            <a:r>
              <a:rPr lang="ko-KR" altLang="en-US" dirty="0"/>
              <a:t>검색</a:t>
            </a:r>
            <a:endParaRPr lang="en-US" altLang="ko-KR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159</a:t>
            </a:fld>
            <a:endParaRPr lang="ko-KR" altLang="en-US"/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212976"/>
            <a:ext cx="4010025" cy="296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5894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Must </a:t>
            </a:r>
            <a:r>
              <a:rPr lang="en-US" altLang="ko-KR" dirty="0"/>
              <a:t>Have a Closing Tag</a:t>
            </a:r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36815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/>
              <a:t> xml</a:t>
            </a:r>
            <a:r>
              <a:rPr lang="ko-KR" altLang="en-US" dirty="0" smtClean="0"/>
              <a:t>은 반드시 </a:t>
            </a:r>
            <a:r>
              <a:rPr lang="en-US" altLang="ko-KR" dirty="0" smtClean="0"/>
              <a:t>element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closing tag</a:t>
            </a:r>
            <a:r>
              <a:rPr lang="ko-KR" altLang="en-US" dirty="0" smtClean="0"/>
              <a:t>를 가져야 함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860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4437112"/>
            <a:ext cx="297180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090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손자 </a:t>
            </a:r>
            <a:r>
              <a:rPr lang="en-US" altLang="ko-KR" dirty="0" smtClean="0"/>
              <a:t>tag </a:t>
            </a:r>
            <a:r>
              <a:rPr lang="ko-KR" altLang="en-US" dirty="0" smtClean="0"/>
              <a:t>검색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36815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/>
              <a:t> root tag</a:t>
            </a:r>
            <a:r>
              <a:rPr lang="ko-KR" altLang="en-US" dirty="0" smtClean="0"/>
              <a:t>의 손자 </a:t>
            </a:r>
            <a:r>
              <a:rPr lang="en-US" altLang="ko-KR" dirty="0"/>
              <a:t>tag </a:t>
            </a:r>
            <a:r>
              <a:rPr lang="ko-KR" altLang="en-US" dirty="0"/>
              <a:t>검색</a:t>
            </a:r>
            <a:endParaRPr lang="en-US" altLang="ko-KR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160</a:t>
            </a:fld>
            <a:endParaRPr lang="ko-KR" altLang="en-US"/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6404" y="3284984"/>
            <a:ext cx="6619875" cy="351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257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특정 </a:t>
            </a:r>
            <a:r>
              <a:rPr lang="en-US" altLang="ko-KR" dirty="0" smtClean="0"/>
              <a:t>tag </a:t>
            </a:r>
            <a:r>
              <a:rPr lang="ko-KR" altLang="en-US" dirty="0" smtClean="0"/>
              <a:t>선택 후 상위 </a:t>
            </a:r>
            <a:r>
              <a:rPr lang="en-US" altLang="ko-KR" dirty="0" smtClean="0"/>
              <a:t>tag </a:t>
            </a:r>
            <a:r>
              <a:rPr lang="ko-KR" altLang="en-US" dirty="0" smtClean="0"/>
              <a:t>검색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36815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/>
              <a:t> </a:t>
            </a:r>
            <a:r>
              <a:rPr lang="ko-KR" altLang="en-US" dirty="0"/>
              <a:t>특정 </a:t>
            </a:r>
            <a:r>
              <a:rPr lang="en-US" altLang="ko-KR" dirty="0"/>
              <a:t>tag </a:t>
            </a:r>
            <a:r>
              <a:rPr lang="ko-KR" altLang="en-US" dirty="0"/>
              <a:t>선택 후 상위 </a:t>
            </a:r>
            <a:r>
              <a:rPr lang="en-US" altLang="ko-KR" dirty="0"/>
              <a:t>tag </a:t>
            </a:r>
            <a:r>
              <a:rPr lang="ko-KR" altLang="en-US" dirty="0" smtClean="0"/>
              <a:t>내의 속성이 </a:t>
            </a:r>
            <a:r>
              <a:rPr lang="en-US" altLang="ko-KR" dirty="0" smtClean="0"/>
              <a:t>name=‘</a:t>
            </a:r>
            <a:r>
              <a:rPr lang="en-US" altLang="ko-KR" dirty="0" err="1" smtClean="0"/>
              <a:t>Singpore</a:t>
            </a:r>
            <a:r>
              <a:rPr lang="en-US" altLang="ko-KR" dirty="0" smtClean="0"/>
              <a:t>’</a:t>
            </a:r>
            <a:r>
              <a:rPr lang="ko-KR" altLang="en-US" dirty="0" smtClean="0"/>
              <a:t>가 있는 </a:t>
            </a:r>
            <a:r>
              <a:rPr lang="en-US" altLang="ko-KR" dirty="0" smtClean="0"/>
              <a:t>tag </a:t>
            </a:r>
            <a:r>
              <a:rPr lang="ko-KR" altLang="en-US" dirty="0" smtClean="0"/>
              <a:t>검색</a:t>
            </a:r>
            <a:endParaRPr lang="en-US" altLang="ko-KR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161</a:t>
            </a:fld>
            <a:endParaRPr lang="ko-KR" altLang="en-US"/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0238" y="2873829"/>
            <a:ext cx="5343525" cy="362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076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모든</a:t>
            </a:r>
            <a:r>
              <a:rPr lang="en-US" altLang="ko-KR" dirty="0" smtClean="0"/>
              <a:t>tag </a:t>
            </a:r>
            <a:r>
              <a:rPr lang="ko-KR" altLang="en-US" dirty="0" smtClean="0"/>
              <a:t>내의 </a:t>
            </a:r>
            <a:r>
              <a:rPr lang="ko-KR" altLang="en-US" dirty="0" err="1" smtClean="0"/>
              <a:t>특정속성후</a:t>
            </a:r>
            <a:r>
              <a:rPr lang="ko-KR" altLang="en-US" dirty="0" smtClean="0"/>
              <a:t> 하위 </a:t>
            </a:r>
            <a:r>
              <a:rPr lang="en-US" altLang="ko-KR" dirty="0" smtClean="0"/>
              <a:t>tag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36815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/>
              <a:t> </a:t>
            </a:r>
            <a:r>
              <a:rPr lang="ko-KR" altLang="en-US" dirty="0"/>
              <a:t>모든</a:t>
            </a:r>
            <a:r>
              <a:rPr lang="en-US" altLang="ko-KR" dirty="0"/>
              <a:t>tag </a:t>
            </a:r>
            <a:r>
              <a:rPr lang="ko-KR" altLang="en-US" dirty="0"/>
              <a:t>내의 </a:t>
            </a:r>
            <a:r>
              <a:rPr lang="ko-KR" altLang="en-US" dirty="0" err="1"/>
              <a:t>특정속성후</a:t>
            </a:r>
            <a:r>
              <a:rPr lang="ko-KR" altLang="en-US" dirty="0"/>
              <a:t> 하위 </a:t>
            </a:r>
            <a:r>
              <a:rPr lang="en-US" altLang="ko-KR" dirty="0" smtClean="0"/>
              <a:t>tag(year) </a:t>
            </a:r>
            <a:r>
              <a:rPr lang="ko-KR" altLang="en-US" dirty="0" smtClean="0"/>
              <a:t>검색</a:t>
            </a:r>
            <a:endParaRPr lang="en-US" altLang="ko-KR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162</a:t>
            </a:fld>
            <a:endParaRPr lang="ko-KR" altLang="en-US"/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348880"/>
            <a:ext cx="6840760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253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특정 </a:t>
            </a:r>
            <a:r>
              <a:rPr lang="en-US" altLang="ko-KR" dirty="0" smtClean="0"/>
              <a:t>tag 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포지션별</a:t>
            </a:r>
            <a:r>
              <a:rPr lang="ko-KR" altLang="en-US" dirty="0" smtClean="0"/>
              <a:t> 검색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36815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/>
              <a:t> </a:t>
            </a:r>
            <a:r>
              <a:rPr lang="ko-KR" altLang="en-US" dirty="0"/>
              <a:t>특정 </a:t>
            </a:r>
            <a:r>
              <a:rPr lang="en-US" altLang="ko-KR" dirty="0"/>
              <a:t>tag </a:t>
            </a:r>
            <a:r>
              <a:rPr lang="ko-KR" altLang="en-US" dirty="0"/>
              <a:t>의 </a:t>
            </a:r>
            <a:r>
              <a:rPr lang="ko-KR" altLang="en-US" dirty="0" smtClean="0"/>
              <a:t>포지션</a:t>
            </a:r>
            <a:r>
              <a:rPr lang="en-US" altLang="ko-KR" dirty="0" smtClean="0"/>
              <a:t>(2)</a:t>
            </a:r>
            <a:r>
              <a:rPr lang="ko-KR" altLang="en-US" dirty="0" smtClean="0"/>
              <a:t>별 </a:t>
            </a:r>
            <a:r>
              <a:rPr lang="ko-KR" altLang="en-US" dirty="0"/>
              <a:t>검색</a:t>
            </a:r>
            <a:endParaRPr lang="en-US" altLang="ko-KR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163</a:t>
            </a:fld>
            <a:endParaRPr lang="ko-KR" altLang="en-US"/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068960"/>
            <a:ext cx="6296025" cy="338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7732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Must </a:t>
            </a:r>
            <a:r>
              <a:rPr lang="en-US" altLang="ko-KR" dirty="0"/>
              <a:t>be Properly Nested</a:t>
            </a:r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36815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/>
              <a:t> xml</a:t>
            </a:r>
            <a:r>
              <a:rPr lang="ko-KR" altLang="en-US" dirty="0" smtClean="0"/>
              <a:t>은 반드시 </a:t>
            </a:r>
            <a:r>
              <a:rPr lang="en-US" altLang="ko-KR" dirty="0" smtClean="0"/>
              <a:t>element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closing tag</a:t>
            </a:r>
            <a:r>
              <a:rPr lang="ko-KR" altLang="en-US" dirty="0" smtClean="0"/>
              <a:t>가 </a:t>
            </a:r>
            <a:r>
              <a:rPr lang="ko-KR" altLang="en-US" dirty="0" err="1" smtClean="0"/>
              <a:t>한쌍으로</a:t>
            </a:r>
            <a:r>
              <a:rPr lang="ko-KR" altLang="en-US" dirty="0" smtClean="0"/>
              <a:t> 구성되어 내포되어야 함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870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647" y="3573016"/>
            <a:ext cx="469582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4928" y="5395317"/>
            <a:ext cx="451485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아래쪽 화살표 2"/>
          <p:cNvSpPr/>
          <p:nvPr/>
        </p:nvSpPr>
        <p:spPr>
          <a:xfrm>
            <a:off x="3983939" y="4221088"/>
            <a:ext cx="484632" cy="978408"/>
          </a:xfrm>
          <a:prstGeom prst="down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004048" y="4387126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Element </a:t>
            </a:r>
            <a:r>
              <a:rPr lang="ko-KR" altLang="en-US" dirty="0" smtClean="0"/>
              <a:t>순서가 맞아야 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962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Entity References</a:t>
            </a:r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36815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/>
              <a:t>  xml </a:t>
            </a:r>
            <a:r>
              <a:rPr lang="ko-KR" altLang="en-US" dirty="0" smtClean="0"/>
              <a:t>내부에 </a:t>
            </a:r>
            <a:r>
              <a:rPr lang="en-US" altLang="ko-KR" dirty="0" smtClean="0"/>
              <a:t>text</a:t>
            </a:r>
            <a:r>
              <a:rPr lang="ko-KR" altLang="en-US" dirty="0"/>
              <a:t> </a:t>
            </a:r>
            <a:r>
              <a:rPr lang="ko-KR" altLang="en-US" dirty="0" smtClean="0"/>
              <a:t>작성  특별한 문자를 사용하도록 제공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18</a:t>
            </a:fld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8376110"/>
              </p:ext>
            </p:extLst>
          </p:nvPr>
        </p:nvGraphicFramePr>
        <p:xfrm>
          <a:off x="1835696" y="3573016"/>
          <a:ext cx="5040561" cy="2255520"/>
        </p:xfrm>
        <a:graphic>
          <a:graphicData uri="http://schemas.openxmlformats.org/drawingml/2006/table">
            <a:tbl>
              <a:tblPr/>
              <a:tblGrid>
                <a:gridCol w="1680187"/>
                <a:gridCol w="1680187"/>
                <a:gridCol w="1680187"/>
              </a:tblGrid>
              <a:tr h="155277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&amp;</a:t>
                      </a:r>
                      <a:r>
                        <a:rPr lang="en-US" dirty="0" err="1">
                          <a:effectLst/>
                        </a:rPr>
                        <a:t>lt</a:t>
                      </a:r>
                      <a:r>
                        <a:rPr lang="en-US" dirty="0">
                          <a:effectLst/>
                        </a:rPr>
                        <a:t>;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dirty="0">
                          <a:effectLst/>
                        </a:rPr>
                        <a:t>&lt;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less than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&amp;gt;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dirty="0">
                          <a:effectLst/>
                        </a:rPr>
                        <a:t>&gt;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greater than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&amp;amp;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dirty="0">
                          <a:effectLst/>
                        </a:rPr>
                        <a:t>&amp;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ampersand 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&amp;apos;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dirty="0">
                          <a:effectLst/>
                        </a:rPr>
                        <a:t>'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apostrophe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&amp;quot;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dirty="0">
                          <a:effectLst/>
                        </a:rPr>
                        <a:t>"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quotation mark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066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Comments in XML</a:t>
            </a:r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36815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/>
              <a:t>  xml </a:t>
            </a:r>
            <a:r>
              <a:rPr lang="ko-KR" altLang="en-US" dirty="0" smtClean="0"/>
              <a:t>내부 주석은 </a:t>
            </a:r>
            <a:r>
              <a:rPr lang="en-US" altLang="ko-KR" dirty="0" smtClean="0"/>
              <a:t>&lt;!–- </a:t>
            </a:r>
            <a:r>
              <a:rPr lang="ko-KR" altLang="en-US" dirty="0" smtClean="0"/>
              <a:t>시작하고 </a:t>
            </a:r>
            <a:r>
              <a:rPr lang="en-US" altLang="ko-KR" dirty="0" smtClean="0"/>
              <a:t>--&gt;</a:t>
            </a:r>
            <a:r>
              <a:rPr lang="ko-KR" altLang="en-US" dirty="0" smtClean="0"/>
              <a:t>로 종료해야 함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880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4509120"/>
            <a:ext cx="334327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863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67744" y="692696"/>
            <a:ext cx="6571456" cy="5174704"/>
          </a:xfrm>
        </p:spPr>
        <p:txBody>
          <a:bodyPr>
            <a:noAutofit/>
          </a:bodyPr>
          <a:lstStyle/>
          <a:p>
            <a:r>
              <a:rPr lang="en-US" altLang="ko-KR" dirty="0" smtClean="0"/>
              <a:t>1. XML </a:t>
            </a:r>
            <a:r>
              <a:rPr lang="ko-KR" altLang="en-US" dirty="0" smtClean="0"/>
              <a:t>주요 요소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2. Xml  </a:t>
            </a:r>
            <a:r>
              <a:rPr lang="ko-KR" altLang="en-US" dirty="0" smtClean="0"/>
              <a:t>모듈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3. </a:t>
            </a:r>
            <a:r>
              <a:rPr lang="en-US" altLang="ko-KR" dirty="0" err="1" smtClean="0"/>
              <a:t>lXml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86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/>
              <a:t> </a:t>
            </a:r>
            <a:r>
              <a:rPr lang="en-US" altLang="ko-KR" dirty="0" smtClean="0"/>
              <a:t>xml name </a:t>
            </a:r>
            <a:r>
              <a:rPr lang="ko-KR" altLang="en-US" dirty="0" smtClean="0"/>
              <a:t>관리 기준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14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Element Naming </a:t>
            </a:r>
            <a:r>
              <a:rPr lang="en-US" altLang="ko-KR" dirty="0"/>
              <a:t>Styles</a:t>
            </a:r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36815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r>
              <a:rPr lang="en-US" altLang="ko-KR" dirty="0" smtClean="0"/>
              <a:t>XML Naming </a:t>
            </a:r>
            <a:r>
              <a:rPr lang="en-US" altLang="ko-KR" dirty="0"/>
              <a:t>Styles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21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5402754"/>
              </p:ext>
            </p:extLst>
          </p:nvPr>
        </p:nvGraphicFramePr>
        <p:xfrm>
          <a:off x="611560" y="3068960"/>
          <a:ext cx="7979664" cy="2900928"/>
        </p:xfrm>
        <a:graphic>
          <a:graphicData uri="http://schemas.openxmlformats.org/drawingml/2006/table">
            <a:tbl>
              <a:tblPr/>
              <a:tblGrid>
                <a:gridCol w="1800200"/>
                <a:gridCol w="2016224"/>
                <a:gridCol w="4163240"/>
              </a:tblGrid>
              <a:tr h="465581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Style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Example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Description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2976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effectLst/>
                        </a:rPr>
                        <a:t>Lower case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effectLst/>
                        </a:rPr>
                        <a:t>&lt;</a:t>
                      </a:r>
                      <a:r>
                        <a:rPr lang="en-US" sz="1600" dirty="0" err="1">
                          <a:effectLst/>
                        </a:rPr>
                        <a:t>firstname</a:t>
                      </a:r>
                      <a:r>
                        <a:rPr lang="en-US" sz="1600" dirty="0">
                          <a:effectLst/>
                        </a:rPr>
                        <a:t>&gt;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All letters lower case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2976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>
                          <a:effectLst/>
                        </a:rPr>
                        <a:t>Upper case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effectLst/>
                        </a:rPr>
                        <a:t>&lt;FIRSTNAME&gt;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All letters upper case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2976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>
                          <a:effectLst/>
                        </a:rPr>
                        <a:t>Underscore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effectLst/>
                        </a:rPr>
                        <a:t>&lt;</a:t>
                      </a:r>
                      <a:r>
                        <a:rPr lang="en-US" sz="1600" dirty="0" err="1">
                          <a:effectLst/>
                        </a:rPr>
                        <a:t>first_name</a:t>
                      </a:r>
                      <a:r>
                        <a:rPr lang="en-US" sz="1600" dirty="0">
                          <a:effectLst/>
                        </a:rPr>
                        <a:t>&gt;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Underscore separates words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2976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>
                          <a:effectLst/>
                        </a:rPr>
                        <a:t>Pascal case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effectLst/>
                        </a:rPr>
                        <a:t>&lt;</a:t>
                      </a:r>
                      <a:r>
                        <a:rPr lang="en-US" sz="1600" dirty="0" err="1">
                          <a:effectLst/>
                        </a:rPr>
                        <a:t>FirstName</a:t>
                      </a:r>
                      <a:r>
                        <a:rPr lang="en-US" sz="1600" dirty="0">
                          <a:effectLst/>
                        </a:rPr>
                        <a:t>&gt;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Uppercase first letter in each word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1627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>
                          <a:effectLst/>
                        </a:rPr>
                        <a:t>Camel case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effectLst/>
                        </a:rPr>
                        <a:t>&lt;</a:t>
                      </a:r>
                      <a:r>
                        <a:rPr lang="en-US" sz="1600" dirty="0" err="1">
                          <a:effectLst/>
                        </a:rPr>
                        <a:t>firstName</a:t>
                      </a:r>
                      <a:r>
                        <a:rPr lang="en-US" sz="1600" dirty="0">
                          <a:effectLst/>
                        </a:rPr>
                        <a:t>&gt;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Uppercase first letter in each word except the first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353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Solving the Name </a:t>
            </a:r>
            <a:r>
              <a:rPr lang="en-US" altLang="ko-KR" dirty="0" smtClean="0"/>
              <a:t>Conflict</a:t>
            </a:r>
            <a:endParaRPr lang="en-US" altLang="ko-KR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656184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r>
              <a:rPr lang="en-US" altLang="ko-KR" dirty="0" smtClean="0"/>
              <a:t>xml tag</a:t>
            </a:r>
            <a:r>
              <a:rPr lang="ko-KR" altLang="en-US" dirty="0" smtClean="0"/>
              <a:t>의 이름 충돌을 방지하기 위해 </a:t>
            </a:r>
            <a:r>
              <a:rPr lang="en-US" altLang="ko-KR" dirty="0" smtClean="0"/>
              <a:t>prefix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tag</a:t>
            </a:r>
            <a:r>
              <a:rPr lang="ko-KR" altLang="en-US" dirty="0" smtClean="0"/>
              <a:t>를 식별하기 위해 </a:t>
            </a:r>
            <a:r>
              <a:rPr lang="en-US" altLang="ko-KR" dirty="0" err="1" smtClean="0"/>
              <a:t>xmlns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속성을 사용</a:t>
            </a:r>
            <a:endParaRPr lang="en-US" altLang="ko-KR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dirty="0" smtClean="0"/>
              <a:t>  </a:t>
            </a:r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en-US" altLang="ko-KR" dirty="0" smtClean="0"/>
              <a:t>[</a:t>
            </a:r>
            <a:r>
              <a:rPr lang="en-US" altLang="ko-KR" dirty="0" err="1" smtClean="0"/>
              <a:t>xmlns:prefix</a:t>
            </a:r>
            <a:r>
              <a:rPr lang="en-US" altLang="ko-KR" dirty="0"/>
              <a:t>="</a:t>
            </a:r>
            <a:r>
              <a:rPr lang="en-US" altLang="ko-KR" dirty="0" smtClean="0"/>
              <a:t>URI“ </a:t>
            </a:r>
            <a:r>
              <a:rPr lang="ko-KR" altLang="en-US" dirty="0" smtClean="0"/>
              <a:t> </a:t>
            </a:r>
            <a:r>
              <a:rPr lang="en-US" altLang="ko-KR" dirty="0" smtClean="0"/>
              <a:t>]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798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4230" y="3429000"/>
            <a:ext cx="5791200" cy="3123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957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Root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namespace </a:t>
            </a:r>
            <a:r>
              <a:rPr lang="ko-KR" altLang="en-US" dirty="0" smtClean="0"/>
              <a:t>선언</a:t>
            </a:r>
            <a:endParaRPr lang="en-US" altLang="ko-KR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656184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r>
              <a:rPr lang="en-US" altLang="ko-KR" dirty="0" smtClean="0"/>
              <a:t>Root element </a:t>
            </a:r>
            <a:r>
              <a:rPr lang="ko-KR" altLang="en-US" dirty="0" smtClean="0"/>
              <a:t>내에 속성으로 하위 </a:t>
            </a:r>
            <a:r>
              <a:rPr lang="en-US" altLang="ko-KR" dirty="0" smtClean="0"/>
              <a:t>element </a:t>
            </a:r>
            <a:r>
              <a:rPr lang="ko-KR" altLang="en-US" dirty="0" smtClean="0"/>
              <a:t>요소의 </a:t>
            </a:r>
            <a:r>
              <a:rPr lang="en-US" altLang="ko-KR" dirty="0" smtClean="0"/>
              <a:t>namespace</a:t>
            </a:r>
            <a:r>
              <a:rPr lang="ko-KR" altLang="en-US" dirty="0" smtClean="0"/>
              <a:t>를 선언해서 사용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23</a:t>
            </a:fld>
            <a:endParaRPr lang="ko-KR" altLang="en-US"/>
          </a:p>
        </p:txBody>
      </p:sp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575" y="3140968"/>
            <a:ext cx="5038725" cy="3455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916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/>
              <a:t> </a:t>
            </a:r>
            <a:r>
              <a:rPr lang="en-US" altLang="ko-KR" dirty="0" err="1" smtClean="0"/>
              <a:t>xpath</a:t>
            </a:r>
            <a:r>
              <a:rPr lang="ko-KR" altLang="en-US" dirty="0" smtClean="0"/>
              <a:t>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88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 </a:t>
            </a:r>
            <a:r>
              <a:rPr lang="en-US" altLang="ko-KR" dirty="0" err="1" smtClean="0"/>
              <a:t>xpath</a:t>
            </a:r>
            <a:endParaRPr lang="en-US" altLang="ko-KR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36815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 err="1"/>
              <a:t>XPath</a:t>
            </a:r>
            <a:r>
              <a:rPr lang="ko-KR" altLang="en-US" dirty="0"/>
              <a:t>는 </a:t>
            </a:r>
            <a:r>
              <a:rPr lang="en-US" altLang="ko-KR" dirty="0"/>
              <a:t>XSLT </a:t>
            </a:r>
            <a:r>
              <a:rPr lang="ko-KR" altLang="en-US" dirty="0"/>
              <a:t>표준의 주요 </a:t>
            </a:r>
            <a:r>
              <a:rPr lang="ko-KR" altLang="en-US" dirty="0" smtClean="0"/>
              <a:t>요소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XPath</a:t>
            </a:r>
            <a:r>
              <a:rPr lang="ko-KR" altLang="en-US" dirty="0"/>
              <a:t>는 </a:t>
            </a:r>
            <a:r>
              <a:rPr lang="en-US" altLang="ko-KR" dirty="0"/>
              <a:t>XML </a:t>
            </a:r>
            <a:r>
              <a:rPr lang="ko-KR" altLang="en-US" dirty="0"/>
              <a:t>문서의 요소와 속성을 탐색하는 데 </a:t>
            </a:r>
            <a:r>
              <a:rPr lang="ko-KR" altLang="en-US" dirty="0" smtClean="0"/>
              <a:t>사용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43608" y="3140968"/>
            <a:ext cx="741682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dirty="0" err="1"/>
              <a:t>XPath</a:t>
            </a:r>
            <a:r>
              <a:rPr lang="ko-KR" altLang="en-US" sz="2400" dirty="0"/>
              <a:t>는 </a:t>
            </a:r>
            <a:r>
              <a:rPr lang="en-US" altLang="ko-KR" sz="2400" dirty="0"/>
              <a:t>XML </a:t>
            </a:r>
            <a:r>
              <a:rPr lang="ko-KR" altLang="en-US" sz="2400" dirty="0"/>
              <a:t>문서의 일부를 정의하는 </a:t>
            </a:r>
            <a:r>
              <a:rPr lang="ko-KR" altLang="en-US" sz="2400" dirty="0" smtClean="0"/>
              <a:t>구문</a:t>
            </a:r>
            <a:endParaRPr lang="en-US" altLang="ko-KR" sz="2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dirty="0" err="1"/>
              <a:t>XPath</a:t>
            </a:r>
            <a:r>
              <a:rPr lang="ko-KR" altLang="en-US" sz="2400" dirty="0"/>
              <a:t>는 경로 </a:t>
            </a:r>
            <a:r>
              <a:rPr lang="ko-KR" altLang="en-US" sz="2400" dirty="0" err="1"/>
              <a:t>표현식을</a:t>
            </a:r>
            <a:r>
              <a:rPr lang="ko-KR" altLang="en-US" sz="2400" dirty="0"/>
              <a:t> 사용하여 </a:t>
            </a:r>
            <a:r>
              <a:rPr lang="en-US" altLang="ko-KR" sz="2400" dirty="0"/>
              <a:t>XML </a:t>
            </a:r>
            <a:r>
              <a:rPr lang="ko-KR" altLang="en-US" sz="2400" dirty="0"/>
              <a:t>문서를 </a:t>
            </a:r>
            <a:r>
              <a:rPr lang="ko-KR" altLang="en-US" sz="2400" dirty="0" smtClean="0"/>
              <a:t>탐색</a:t>
            </a:r>
            <a:endParaRPr lang="en-US" altLang="ko-KR" sz="2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dirty="0" err="1"/>
              <a:t>XPath</a:t>
            </a:r>
            <a:r>
              <a:rPr lang="ko-KR" altLang="en-US" sz="2400" dirty="0"/>
              <a:t>에는 표준 함수 라이브러리가 </a:t>
            </a:r>
            <a:r>
              <a:rPr lang="ko-KR" altLang="en-US" sz="2400" dirty="0" smtClean="0"/>
              <a:t>포함</a:t>
            </a:r>
            <a:endParaRPr lang="en-US" altLang="ko-KR" sz="2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dirty="0" err="1"/>
              <a:t>XPath</a:t>
            </a:r>
            <a:r>
              <a:rPr lang="ko-KR" altLang="en-US" sz="2400" dirty="0"/>
              <a:t>는 </a:t>
            </a:r>
            <a:r>
              <a:rPr lang="en-US" altLang="ko-KR" sz="2400" dirty="0"/>
              <a:t>XSLT </a:t>
            </a:r>
            <a:r>
              <a:rPr lang="ko-KR" altLang="en-US" sz="2400" dirty="0"/>
              <a:t>및 </a:t>
            </a:r>
            <a:r>
              <a:rPr lang="en-US" altLang="ko-KR" sz="2400" dirty="0"/>
              <a:t>XQuery</a:t>
            </a:r>
            <a:r>
              <a:rPr lang="ko-KR" altLang="en-US" sz="2400" dirty="0"/>
              <a:t>의 주요 </a:t>
            </a:r>
            <a:r>
              <a:rPr lang="ko-KR" altLang="en-US" sz="2400" dirty="0" smtClean="0"/>
              <a:t>요소</a:t>
            </a:r>
            <a:endParaRPr lang="en-US" altLang="ko-KR" sz="2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dirty="0" err="1"/>
              <a:t>XPath</a:t>
            </a:r>
            <a:r>
              <a:rPr lang="ko-KR" altLang="en-US" sz="2400" dirty="0"/>
              <a:t>는 </a:t>
            </a:r>
            <a:r>
              <a:rPr lang="en-US" altLang="ko-KR" sz="2400" dirty="0"/>
              <a:t>W3C </a:t>
            </a:r>
            <a:r>
              <a:rPr lang="ko-KR" altLang="en-US" sz="2400" dirty="0"/>
              <a:t>권장 </a:t>
            </a:r>
            <a:r>
              <a:rPr lang="ko-KR" altLang="en-US" sz="2400" dirty="0" smtClean="0"/>
              <a:t>사항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2705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 </a:t>
            </a:r>
            <a:r>
              <a:rPr lang="en-US" altLang="ko-KR" dirty="0" err="1" smtClean="0"/>
              <a:t>xpath</a:t>
            </a:r>
            <a:r>
              <a:rPr lang="en-US" altLang="ko-KR" dirty="0" smtClean="0"/>
              <a:t> notation 1</a:t>
            </a:r>
            <a:endParaRPr lang="en-US" altLang="ko-KR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36815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 err="1"/>
              <a:t>xpath</a:t>
            </a:r>
            <a:r>
              <a:rPr lang="en-US" altLang="ko-KR" dirty="0"/>
              <a:t> notation 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26</a:t>
            </a:fld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1620164"/>
              </p:ext>
            </p:extLst>
          </p:nvPr>
        </p:nvGraphicFramePr>
        <p:xfrm>
          <a:off x="539552" y="2780928"/>
          <a:ext cx="8280920" cy="3422589"/>
        </p:xfrm>
        <a:graphic>
          <a:graphicData uri="http://schemas.openxmlformats.org/drawingml/2006/table">
            <a:tbl>
              <a:tblPr/>
              <a:tblGrid>
                <a:gridCol w="1562437"/>
                <a:gridCol w="6718483"/>
              </a:tblGrid>
              <a:tr h="362760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effectLst/>
                        </a:rPr>
                        <a:t>syntax</a:t>
                      </a:r>
                    </a:p>
                  </a:txBody>
                  <a:tcPr marL="28287" marR="28287" marT="14144" marB="14144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effectLst/>
                        </a:rPr>
                        <a:t>meaning</a:t>
                      </a:r>
                    </a:p>
                  </a:txBody>
                  <a:tcPr marL="28287" marR="28287" marT="14144" marB="14144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019943">
                <a:tc>
                  <a:txBody>
                    <a:bodyPr/>
                    <a:lstStyle/>
                    <a:p>
                      <a:pPr algn="ctr"/>
                      <a:r>
                        <a:rPr lang="en-US" sz="1400" b="1" baseline="0" dirty="0" smtClean="0">
                          <a:effectLst/>
                        </a:rPr>
                        <a:t> t</a:t>
                      </a:r>
                      <a:r>
                        <a:rPr lang="en-US" sz="1400" b="1" dirty="0" smtClean="0">
                          <a:effectLst/>
                        </a:rPr>
                        <a:t>ag(node)</a:t>
                      </a:r>
                      <a:endParaRPr lang="en-US" sz="1400" dirty="0">
                        <a:effectLst/>
                      </a:endParaRPr>
                    </a:p>
                  </a:txBody>
                  <a:tcPr marL="28287" marR="28287" marT="14144" marB="14144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 smtClean="0">
                          <a:effectLst/>
                        </a:rPr>
                        <a:t>지정된 </a:t>
                      </a:r>
                      <a:r>
                        <a:rPr lang="ko-KR" altLang="en-US" sz="1400" dirty="0" err="1" smtClean="0">
                          <a:effectLst/>
                        </a:rPr>
                        <a:t>태그가있는</a:t>
                      </a:r>
                      <a:r>
                        <a:rPr lang="ko-KR" altLang="en-US" sz="1400" dirty="0" smtClean="0">
                          <a:effectLst/>
                        </a:rPr>
                        <a:t> 모든 자식 요소를 선택합니다</a:t>
                      </a:r>
                      <a:r>
                        <a:rPr lang="en-US" altLang="ko-KR" sz="1400" dirty="0" smtClean="0">
                          <a:effectLst/>
                        </a:rPr>
                        <a:t>. </a:t>
                      </a:r>
                      <a:r>
                        <a:rPr lang="ko-KR" altLang="en-US" sz="1400" dirty="0" smtClean="0">
                          <a:effectLst/>
                        </a:rPr>
                        <a:t>예를 들어</a:t>
                      </a:r>
                      <a:r>
                        <a:rPr lang="en-US" altLang="ko-KR" sz="1400" dirty="0" smtClean="0">
                          <a:effectLst/>
                        </a:rPr>
                        <a:t>, "spam"</a:t>
                      </a:r>
                      <a:r>
                        <a:rPr lang="ko-KR" altLang="en-US" sz="1400" dirty="0" smtClean="0">
                          <a:effectLst/>
                        </a:rPr>
                        <a:t>은 </a:t>
                      </a:r>
                      <a:r>
                        <a:rPr lang="en-US" altLang="ko-KR" sz="1400" dirty="0" smtClean="0">
                          <a:effectLst/>
                        </a:rPr>
                        <a:t>"spam"</a:t>
                      </a:r>
                      <a:r>
                        <a:rPr lang="ko-KR" altLang="en-US" sz="1400" dirty="0" smtClean="0">
                          <a:effectLst/>
                        </a:rPr>
                        <a:t>이라는 이름의 모든 하위 요소를 선택하고 </a:t>
                      </a:r>
                      <a:r>
                        <a:rPr lang="en-US" altLang="ko-KR" sz="1400" dirty="0" smtClean="0">
                          <a:effectLst/>
                        </a:rPr>
                        <a:t>"spam / egg"</a:t>
                      </a:r>
                      <a:r>
                        <a:rPr lang="ko-KR" altLang="en-US" sz="1400" dirty="0" smtClean="0">
                          <a:effectLst/>
                        </a:rPr>
                        <a:t>는 </a:t>
                      </a:r>
                      <a:r>
                        <a:rPr lang="en-US" altLang="ko-KR" sz="1400" dirty="0" smtClean="0">
                          <a:effectLst/>
                        </a:rPr>
                        <a:t>"spam"</a:t>
                      </a:r>
                      <a:r>
                        <a:rPr lang="ko-KR" altLang="en-US" sz="1400" dirty="0" smtClean="0">
                          <a:effectLst/>
                        </a:rPr>
                        <a:t>이라는 이름의 모든 하위 요소에서 </a:t>
                      </a:r>
                      <a:r>
                        <a:rPr lang="en-US" altLang="ko-KR" sz="1400" dirty="0" smtClean="0">
                          <a:effectLst/>
                        </a:rPr>
                        <a:t>"egg"</a:t>
                      </a:r>
                      <a:r>
                        <a:rPr lang="ko-KR" altLang="en-US" sz="1400" dirty="0" smtClean="0">
                          <a:effectLst/>
                        </a:rPr>
                        <a:t>라는 이름의 모든 손자를 선택합니다</a:t>
                      </a:r>
                      <a:r>
                        <a:rPr lang="en-US" altLang="ko-KR" sz="1400" dirty="0" smtClean="0">
                          <a:effectLst/>
                        </a:rPr>
                        <a:t>. </a:t>
                      </a:r>
                      <a:r>
                        <a:rPr lang="ko-KR" altLang="en-US" sz="1400" dirty="0" smtClean="0">
                          <a:effectLst/>
                        </a:rPr>
                        <a:t>범용 이름 </a:t>
                      </a:r>
                      <a:r>
                        <a:rPr lang="en-US" altLang="ko-KR" sz="1400" dirty="0" smtClean="0">
                          <a:effectLst/>
                        </a:rPr>
                        <a:t>( "{</a:t>
                      </a:r>
                      <a:r>
                        <a:rPr lang="en-US" altLang="ko-KR" sz="1400" dirty="0" err="1" smtClean="0">
                          <a:effectLst/>
                        </a:rPr>
                        <a:t>url</a:t>
                      </a:r>
                      <a:r>
                        <a:rPr lang="en-US" altLang="ko-KR" sz="1400" dirty="0" smtClean="0">
                          <a:effectLst/>
                        </a:rPr>
                        <a:t>} local")</a:t>
                      </a:r>
                      <a:r>
                        <a:rPr lang="ko-KR" altLang="en-US" sz="1400" dirty="0" smtClean="0">
                          <a:effectLst/>
                        </a:rPr>
                        <a:t>을 태그로 사용할 수 있습니다</a:t>
                      </a:r>
                      <a:r>
                        <a:rPr lang="en-US" altLang="ko-KR" sz="1400" dirty="0" smtClean="0">
                          <a:effectLst/>
                        </a:rPr>
                        <a:t>.</a:t>
                      </a:r>
                      <a:endParaRPr lang="en-US" sz="1400" dirty="0">
                        <a:effectLst/>
                      </a:endParaRPr>
                    </a:p>
                  </a:txBody>
                  <a:tcPr marL="108000" marR="108000" marT="14144" marB="14144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1994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effectLst/>
                        </a:rPr>
                        <a:t>/</a:t>
                      </a:r>
                      <a:endParaRPr lang="en-US" sz="1400" dirty="0">
                        <a:effectLst/>
                      </a:endParaRPr>
                    </a:p>
                  </a:txBody>
                  <a:tcPr marL="28287" marR="28287" marT="14144" marB="14144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</a:rPr>
                        <a:t>Root node</a:t>
                      </a:r>
                      <a:r>
                        <a:rPr lang="ko-KR" altLang="en-US" sz="1400" dirty="0" smtClean="0">
                          <a:effectLst/>
                        </a:rPr>
                        <a:t>로 부터 선택</a:t>
                      </a:r>
                      <a:endParaRPr lang="en-US" sz="1400" dirty="0">
                        <a:effectLst/>
                      </a:endParaRPr>
                    </a:p>
                  </a:txBody>
                  <a:tcPr marL="108000" marR="108000" marT="14144" marB="14144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1994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effectLst/>
                        </a:rPr>
                        <a:t>//</a:t>
                      </a:r>
                      <a:endParaRPr lang="en-US" sz="1400" dirty="0">
                        <a:effectLst/>
                      </a:endParaRPr>
                    </a:p>
                  </a:txBody>
                  <a:tcPr marL="28287" marR="28287" marT="14144" marB="14144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effectLst/>
                        </a:rPr>
                        <a:t>현재 요소 아래의 모든 </a:t>
                      </a:r>
                      <a:r>
                        <a:rPr lang="ko-KR" altLang="en-US" sz="1400" dirty="0" err="1" smtClean="0">
                          <a:effectLst/>
                        </a:rPr>
                        <a:t>레벨에있는</a:t>
                      </a:r>
                      <a:r>
                        <a:rPr lang="ko-KR" altLang="en-US" sz="1400" dirty="0" smtClean="0">
                          <a:effectLst/>
                        </a:rPr>
                        <a:t> 모든 하위 요소를 선택합니다 </a:t>
                      </a:r>
                      <a:r>
                        <a:rPr lang="en-US" altLang="ko-KR" sz="1400" dirty="0" smtClean="0">
                          <a:effectLst/>
                        </a:rPr>
                        <a:t>(</a:t>
                      </a:r>
                      <a:r>
                        <a:rPr lang="ko-KR" altLang="en-US" sz="1400" dirty="0" smtClean="0">
                          <a:effectLst/>
                        </a:rPr>
                        <a:t>전체 하위 트리 검색</a:t>
                      </a:r>
                      <a:r>
                        <a:rPr lang="en-US" altLang="ko-KR" sz="1400" dirty="0" smtClean="0">
                          <a:effectLst/>
                        </a:rPr>
                        <a:t>). </a:t>
                      </a:r>
                      <a:r>
                        <a:rPr lang="ko-KR" altLang="en-US" sz="1400" dirty="0" smtClean="0">
                          <a:effectLst/>
                        </a:rPr>
                        <a:t>예를 들어 </a:t>
                      </a:r>
                      <a:r>
                        <a:rPr lang="en-US" altLang="ko-KR" sz="1400" dirty="0" smtClean="0">
                          <a:effectLst/>
                        </a:rPr>
                        <a:t>".//egg"</a:t>
                      </a:r>
                      <a:r>
                        <a:rPr lang="ko-KR" altLang="en-US" sz="1400" dirty="0" smtClean="0">
                          <a:effectLst/>
                        </a:rPr>
                        <a:t>는 전체 </a:t>
                      </a:r>
                      <a:r>
                        <a:rPr lang="ko-KR" altLang="en-US" sz="1400" dirty="0" err="1" smtClean="0">
                          <a:effectLst/>
                        </a:rPr>
                        <a:t>트리에서</a:t>
                      </a:r>
                      <a:r>
                        <a:rPr lang="ko-KR" altLang="en-US" sz="1400" dirty="0" smtClean="0">
                          <a:effectLst/>
                        </a:rPr>
                        <a:t> 모든 </a:t>
                      </a:r>
                      <a:r>
                        <a:rPr lang="en-US" altLang="ko-KR" sz="1400" dirty="0" smtClean="0">
                          <a:effectLst/>
                        </a:rPr>
                        <a:t>"egg"</a:t>
                      </a:r>
                      <a:r>
                        <a:rPr lang="ko-KR" altLang="en-US" sz="1400" dirty="0" smtClean="0">
                          <a:effectLst/>
                        </a:rPr>
                        <a:t>요소를 선택합니다</a:t>
                      </a:r>
                      <a:r>
                        <a:rPr lang="en-US" altLang="ko-KR" sz="1400" dirty="0" smtClean="0">
                          <a:effectLst/>
                        </a:rPr>
                        <a:t>.</a:t>
                      </a:r>
                    </a:p>
                  </a:txBody>
                  <a:tcPr marL="108000" marR="108000" marT="14144" marB="14144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695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err="1"/>
              <a:t>xpath</a:t>
            </a:r>
            <a:r>
              <a:rPr lang="en-US" altLang="ko-KR" dirty="0"/>
              <a:t> notation 2</a:t>
            </a:r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36815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 err="1"/>
              <a:t>xpath</a:t>
            </a:r>
            <a:r>
              <a:rPr lang="en-US" altLang="ko-KR" dirty="0"/>
              <a:t> notation 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27</a:t>
            </a:fld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4484041"/>
              </p:ext>
            </p:extLst>
          </p:nvPr>
        </p:nvGraphicFramePr>
        <p:xfrm>
          <a:off x="539552" y="2780928"/>
          <a:ext cx="8280920" cy="3087666"/>
        </p:xfrm>
        <a:graphic>
          <a:graphicData uri="http://schemas.openxmlformats.org/drawingml/2006/table">
            <a:tbl>
              <a:tblPr/>
              <a:tblGrid>
                <a:gridCol w="1562437"/>
                <a:gridCol w="6718483"/>
              </a:tblGrid>
              <a:tr h="362760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effectLst/>
                        </a:rPr>
                        <a:t>syntax</a:t>
                      </a:r>
                    </a:p>
                  </a:txBody>
                  <a:tcPr marL="28287" marR="28287" marT="14144" marB="14144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effectLst/>
                        </a:rPr>
                        <a:t>meaning</a:t>
                      </a:r>
                    </a:p>
                  </a:txBody>
                  <a:tcPr marL="28287" marR="28287" marT="14144" marB="14144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01994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>
                          <a:effectLst/>
                        </a:rPr>
                        <a:t>.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28287" marR="28287" marT="14144" marB="14144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 smtClean="0">
                          <a:effectLst/>
                        </a:rPr>
                        <a:t>현재 </a:t>
                      </a:r>
                      <a:r>
                        <a:rPr lang="ko-KR" altLang="en-US" sz="1400" dirty="0" err="1" smtClean="0">
                          <a:effectLst/>
                        </a:rPr>
                        <a:t>노드를</a:t>
                      </a:r>
                      <a:r>
                        <a:rPr lang="ko-KR" altLang="en-US" sz="1400" dirty="0" smtClean="0">
                          <a:effectLst/>
                        </a:rPr>
                        <a:t> 선택하십시오</a:t>
                      </a:r>
                      <a:r>
                        <a:rPr lang="en-US" altLang="ko-KR" sz="1400" dirty="0" smtClean="0">
                          <a:effectLst/>
                        </a:rPr>
                        <a:t>. </a:t>
                      </a:r>
                    </a:p>
                    <a:p>
                      <a:r>
                        <a:rPr lang="ko-KR" altLang="en-US" sz="1400" dirty="0" smtClean="0">
                          <a:effectLst/>
                        </a:rPr>
                        <a:t>이것은 경로의 시작 부분에서 상대 경로임을 나타내기 위해 주로 유용합니다</a:t>
                      </a:r>
                      <a:r>
                        <a:rPr lang="en-US" altLang="ko-KR" sz="1400" dirty="0" smtClean="0">
                          <a:effectLst/>
                        </a:rPr>
                        <a:t>.</a:t>
                      </a:r>
                      <a:endParaRPr lang="en-US" sz="1400" dirty="0">
                        <a:effectLst/>
                      </a:endParaRPr>
                    </a:p>
                  </a:txBody>
                  <a:tcPr marL="108000" marR="108000" marT="14144" marB="14144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6832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effectLst/>
                        </a:rPr>
                        <a:t>..</a:t>
                      </a:r>
                    </a:p>
                  </a:txBody>
                  <a:tcPr marL="28287" marR="28287" marT="14144" marB="14144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 smtClean="0">
                          <a:effectLst/>
                        </a:rPr>
                        <a:t>상위 요소를 선택합니다</a:t>
                      </a:r>
                      <a:r>
                        <a:rPr lang="en-US" altLang="ko-KR" sz="1400" dirty="0" smtClean="0">
                          <a:effectLst/>
                        </a:rPr>
                        <a:t>.</a:t>
                      </a:r>
                      <a:endParaRPr lang="en-US" sz="1400" dirty="0">
                        <a:effectLst/>
                      </a:endParaRPr>
                    </a:p>
                  </a:txBody>
                  <a:tcPr marL="108000" marR="108000" marT="14144" marB="14144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6832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effectLst/>
                        </a:rPr>
                        <a:t>*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28287" marR="28287" marT="14144" marB="14144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 smtClean="0">
                          <a:effectLst/>
                        </a:rPr>
                        <a:t>모든 하위 요소를 선택합니다</a:t>
                      </a:r>
                      <a:r>
                        <a:rPr lang="en-US" altLang="ko-KR" sz="1400" dirty="0" smtClean="0">
                          <a:effectLst/>
                        </a:rPr>
                        <a:t>. </a:t>
                      </a:r>
                      <a:r>
                        <a:rPr lang="ko-KR" altLang="en-US" sz="1400" dirty="0" smtClean="0">
                          <a:effectLst/>
                        </a:rPr>
                        <a:t>예를 들어 </a:t>
                      </a:r>
                      <a:r>
                        <a:rPr lang="en-US" altLang="ko-KR" sz="1400" dirty="0" smtClean="0">
                          <a:effectLst/>
                        </a:rPr>
                        <a:t>"* / egg"</a:t>
                      </a:r>
                      <a:r>
                        <a:rPr lang="ko-KR" altLang="en-US" sz="1400" dirty="0" smtClean="0">
                          <a:effectLst/>
                        </a:rPr>
                        <a:t>는 </a:t>
                      </a:r>
                      <a:r>
                        <a:rPr lang="en-US" altLang="ko-KR" sz="1400" dirty="0" smtClean="0">
                          <a:effectLst/>
                        </a:rPr>
                        <a:t>"egg"</a:t>
                      </a:r>
                      <a:r>
                        <a:rPr lang="ko-KR" altLang="en-US" sz="1400" dirty="0" smtClean="0">
                          <a:effectLst/>
                        </a:rPr>
                        <a:t>라는 이름의 모든 손자를 선택합니다</a:t>
                      </a:r>
                      <a:r>
                        <a:rPr lang="en-US" altLang="ko-KR" sz="1400" dirty="0" smtClean="0">
                          <a:effectLst/>
                        </a:rPr>
                        <a:t>.</a:t>
                      </a:r>
                      <a:endParaRPr lang="en-US" sz="1400" dirty="0">
                        <a:effectLst/>
                      </a:endParaRPr>
                    </a:p>
                  </a:txBody>
                  <a:tcPr marL="108000" marR="108000" marT="14144" marB="14144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6832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effectLst/>
                        </a:rPr>
                        <a:t>@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28287" marR="28287" marT="14144" marB="14144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>
                          <a:effectLst/>
                        </a:rPr>
                        <a:t> </a:t>
                      </a:r>
                      <a:r>
                        <a:rPr lang="ko-KR" altLang="en-US" sz="1400" baseline="0" dirty="0" smtClean="0">
                          <a:effectLst/>
                        </a:rPr>
                        <a:t>속성을 선택</a:t>
                      </a:r>
                      <a:endParaRPr lang="en-US" sz="1400" dirty="0">
                        <a:effectLst/>
                      </a:endParaRPr>
                    </a:p>
                  </a:txBody>
                  <a:tcPr marL="108000" marR="108000" marT="14144" marB="14144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539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 </a:t>
            </a:r>
            <a:r>
              <a:rPr lang="en-US" altLang="ko-KR" dirty="0" err="1" smtClean="0"/>
              <a:t>xpath</a:t>
            </a:r>
            <a:r>
              <a:rPr lang="en-US" altLang="ko-KR" dirty="0" smtClean="0"/>
              <a:t> notation 3</a:t>
            </a:r>
            <a:endParaRPr lang="en-US" altLang="ko-KR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36815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 err="1"/>
              <a:t>xpath</a:t>
            </a:r>
            <a:r>
              <a:rPr lang="en-US" altLang="ko-KR" dirty="0"/>
              <a:t> notation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28</a:t>
            </a:fld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09049"/>
              </p:ext>
            </p:extLst>
          </p:nvPr>
        </p:nvGraphicFramePr>
        <p:xfrm>
          <a:off x="611560" y="2780928"/>
          <a:ext cx="8280920" cy="3672408"/>
        </p:xfrm>
        <a:graphic>
          <a:graphicData uri="http://schemas.openxmlformats.org/drawingml/2006/table">
            <a:tbl>
              <a:tblPr/>
              <a:tblGrid>
                <a:gridCol w="1562437"/>
                <a:gridCol w="6718483"/>
              </a:tblGrid>
              <a:tr h="325742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effectLst/>
                        </a:rPr>
                        <a:t>syntax</a:t>
                      </a:r>
                    </a:p>
                  </a:txBody>
                  <a:tcPr marL="28287" marR="28287" marT="14144" marB="14144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effectLst/>
                        </a:rPr>
                        <a:t>meaning</a:t>
                      </a:r>
                    </a:p>
                  </a:txBody>
                  <a:tcPr marL="28287" marR="28287" marT="14144" marB="14144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58615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</a:rPr>
                        <a:t>[@</a:t>
                      </a:r>
                      <a:r>
                        <a:rPr lang="en-US" sz="1400" b="1" dirty="0" err="1">
                          <a:effectLst/>
                        </a:rPr>
                        <a:t>attrib</a:t>
                      </a:r>
                      <a:r>
                        <a:rPr lang="en-US" sz="1400" b="1" dirty="0">
                          <a:effectLst/>
                        </a:rPr>
                        <a:t>]</a:t>
                      </a:r>
                      <a:endParaRPr lang="en-US" sz="1400" dirty="0">
                        <a:effectLst/>
                      </a:endParaRPr>
                    </a:p>
                  </a:txBody>
                  <a:tcPr marL="28287" marR="28287" marT="14144" marB="14144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 smtClean="0">
                          <a:effectLst/>
                        </a:rPr>
                        <a:t>주어진 속성을 가진 모든 요소를 선택합니다</a:t>
                      </a:r>
                      <a:r>
                        <a:rPr lang="en-US" altLang="ko-KR" sz="1400" dirty="0" smtClean="0">
                          <a:effectLst/>
                        </a:rPr>
                        <a:t>. </a:t>
                      </a:r>
                      <a:r>
                        <a:rPr lang="ko-KR" altLang="en-US" sz="1400" dirty="0" smtClean="0">
                          <a:effectLst/>
                        </a:rPr>
                        <a:t>예를 들어 </a:t>
                      </a:r>
                      <a:r>
                        <a:rPr lang="en-US" altLang="ko-KR" sz="1400" dirty="0" smtClean="0">
                          <a:effectLst/>
                        </a:rPr>
                        <a:t>".//a[@</a:t>
                      </a:r>
                      <a:r>
                        <a:rPr lang="en-US" altLang="ko-KR" sz="1400" dirty="0" err="1" smtClean="0">
                          <a:effectLst/>
                        </a:rPr>
                        <a:t>href</a:t>
                      </a:r>
                      <a:r>
                        <a:rPr lang="en-US" altLang="ko-KR" sz="1400" dirty="0" smtClean="0">
                          <a:effectLst/>
                        </a:rPr>
                        <a:t>]"</a:t>
                      </a:r>
                      <a:r>
                        <a:rPr lang="ko-KR" altLang="en-US" sz="1400" dirty="0" smtClean="0">
                          <a:effectLst/>
                        </a:rPr>
                        <a:t>는 </a:t>
                      </a:r>
                      <a:r>
                        <a:rPr lang="ko-KR" altLang="en-US" sz="1400" dirty="0" err="1" smtClean="0">
                          <a:effectLst/>
                        </a:rPr>
                        <a:t>트리에서</a:t>
                      </a:r>
                      <a:r>
                        <a:rPr lang="ko-KR" altLang="en-US" sz="1400" dirty="0" smtClean="0">
                          <a:effectLst/>
                        </a:rPr>
                        <a:t> </a:t>
                      </a:r>
                      <a:r>
                        <a:rPr lang="en-US" altLang="ko-KR" sz="1400" dirty="0" smtClean="0">
                          <a:effectLst/>
                        </a:rPr>
                        <a:t>"</a:t>
                      </a:r>
                      <a:r>
                        <a:rPr lang="en-US" altLang="ko-KR" sz="1400" dirty="0" err="1" smtClean="0">
                          <a:effectLst/>
                        </a:rPr>
                        <a:t>href</a:t>
                      </a:r>
                      <a:r>
                        <a:rPr lang="en-US" altLang="ko-KR" sz="1400" dirty="0" smtClean="0">
                          <a:effectLst/>
                        </a:rPr>
                        <a:t>"</a:t>
                      </a:r>
                      <a:r>
                        <a:rPr lang="ko-KR" altLang="en-US" sz="1400" dirty="0" err="1" smtClean="0">
                          <a:effectLst/>
                        </a:rPr>
                        <a:t>속성이있는</a:t>
                      </a:r>
                      <a:r>
                        <a:rPr lang="ko-KR" altLang="en-US" sz="1400" dirty="0" smtClean="0">
                          <a:effectLst/>
                        </a:rPr>
                        <a:t> 모든 </a:t>
                      </a:r>
                      <a:r>
                        <a:rPr lang="en-US" altLang="ko-KR" sz="1400" dirty="0" smtClean="0">
                          <a:effectLst/>
                        </a:rPr>
                        <a:t>"a"</a:t>
                      </a:r>
                      <a:r>
                        <a:rPr lang="ko-KR" altLang="en-US" sz="1400" dirty="0" smtClean="0">
                          <a:effectLst/>
                        </a:rPr>
                        <a:t>요소를 선택합니다</a:t>
                      </a:r>
                      <a:r>
                        <a:rPr lang="en-US" altLang="ko-KR" sz="1400" dirty="0" smtClean="0">
                          <a:effectLst/>
                        </a:rPr>
                        <a:t>.</a:t>
                      </a:r>
                      <a:endParaRPr lang="en-US" sz="1400" dirty="0">
                        <a:effectLst/>
                      </a:endParaRPr>
                    </a:p>
                  </a:txBody>
                  <a:tcPr marL="108000" marR="108000" marT="14144" marB="14144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1586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</a:rPr>
                        <a:t>[@</a:t>
                      </a:r>
                      <a:r>
                        <a:rPr lang="en-US" sz="1400" b="1" dirty="0" err="1">
                          <a:effectLst/>
                        </a:rPr>
                        <a:t>attrib</a:t>
                      </a:r>
                      <a:r>
                        <a:rPr lang="en-US" sz="1400" b="1" dirty="0">
                          <a:effectLst/>
                        </a:rPr>
                        <a:t>=’value’]</a:t>
                      </a:r>
                      <a:endParaRPr lang="en-US" sz="1400" dirty="0">
                        <a:effectLst/>
                      </a:endParaRPr>
                    </a:p>
                  </a:txBody>
                  <a:tcPr marL="28287" marR="28287" marT="14144" marB="14144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 smtClean="0">
                          <a:effectLst/>
                        </a:rPr>
                        <a:t>지정된 속성이 지정된 값을 가지는 모든 요소를 선택합니다</a:t>
                      </a:r>
                      <a:r>
                        <a:rPr lang="en-US" altLang="ko-KR" sz="1400" dirty="0" smtClean="0">
                          <a:effectLst/>
                        </a:rPr>
                        <a:t>. </a:t>
                      </a:r>
                      <a:r>
                        <a:rPr lang="ko-KR" altLang="en-US" sz="1400" dirty="0" smtClean="0">
                          <a:effectLst/>
                        </a:rPr>
                        <a:t>예를 들어 </a:t>
                      </a:r>
                      <a:r>
                        <a:rPr lang="en-US" altLang="ko-KR" sz="1400" dirty="0" smtClean="0">
                          <a:effectLst/>
                        </a:rPr>
                        <a:t>".//div[@class='sidebar ']"</a:t>
                      </a:r>
                      <a:r>
                        <a:rPr lang="ko-KR" altLang="en-US" sz="1400" dirty="0" smtClean="0">
                          <a:effectLst/>
                        </a:rPr>
                        <a:t>는 클래스의 </a:t>
                      </a:r>
                      <a:r>
                        <a:rPr lang="en-US" altLang="ko-KR" sz="1400" dirty="0" smtClean="0">
                          <a:effectLst/>
                        </a:rPr>
                        <a:t>"sidebar"</a:t>
                      </a:r>
                      <a:r>
                        <a:rPr lang="ko-KR" altLang="en-US" sz="1400" dirty="0" smtClean="0">
                          <a:effectLst/>
                        </a:rPr>
                        <a:t>가있는 </a:t>
                      </a:r>
                      <a:r>
                        <a:rPr lang="ko-KR" altLang="en-US" sz="1400" dirty="0" err="1" smtClean="0">
                          <a:effectLst/>
                        </a:rPr>
                        <a:t>트리의</a:t>
                      </a:r>
                      <a:r>
                        <a:rPr lang="ko-KR" altLang="en-US" sz="1400" dirty="0" smtClean="0">
                          <a:effectLst/>
                        </a:rPr>
                        <a:t> 모든 </a:t>
                      </a:r>
                      <a:r>
                        <a:rPr lang="en-US" altLang="ko-KR" sz="1400" dirty="0" smtClean="0">
                          <a:effectLst/>
                        </a:rPr>
                        <a:t>"div"</a:t>
                      </a:r>
                      <a:r>
                        <a:rPr lang="ko-KR" altLang="en-US" sz="1400" dirty="0" smtClean="0">
                          <a:effectLst/>
                        </a:rPr>
                        <a:t>요소를 선택합니다</a:t>
                      </a:r>
                      <a:r>
                        <a:rPr lang="en-US" altLang="ko-KR" sz="1400" dirty="0" smtClean="0">
                          <a:effectLst/>
                        </a:rPr>
                        <a:t>. </a:t>
                      </a:r>
                      <a:r>
                        <a:rPr lang="ko-KR" altLang="en-US" sz="1400" dirty="0" smtClean="0">
                          <a:effectLst/>
                        </a:rPr>
                        <a:t>현재 릴리스에서는 값에 따옴표를 사용할 수 없습니다</a:t>
                      </a:r>
                      <a:r>
                        <a:rPr lang="en-US" altLang="ko-KR" sz="1400" dirty="0" smtClean="0">
                          <a:effectLst/>
                        </a:rPr>
                        <a:t>.</a:t>
                      </a:r>
                      <a:endParaRPr lang="en-US" sz="1400" dirty="0">
                        <a:effectLst/>
                      </a:endParaRPr>
                    </a:p>
                  </a:txBody>
                  <a:tcPr marL="108000" marR="108000" marT="14144" marB="14144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47171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</a:rPr>
                        <a:t>[tag]</a:t>
                      </a:r>
                      <a:endParaRPr lang="en-US" sz="1400" dirty="0">
                        <a:effectLst/>
                      </a:endParaRPr>
                    </a:p>
                  </a:txBody>
                  <a:tcPr marL="28287" marR="28287" marT="14144" marB="14144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dirty="0" smtClean="0">
                          <a:effectLst/>
                        </a:rPr>
                        <a:t>tag</a:t>
                      </a:r>
                      <a:r>
                        <a:rPr lang="ko-KR" altLang="en-US" sz="1400" dirty="0" smtClean="0">
                          <a:effectLst/>
                        </a:rPr>
                        <a:t>라는 하위 요소가 있는 모든 요소를 선택합니다</a:t>
                      </a:r>
                      <a:r>
                        <a:rPr lang="en-US" altLang="ko-KR" sz="1400" dirty="0" smtClean="0">
                          <a:effectLst/>
                        </a:rPr>
                        <a:t>. </a:t>
                      </a:r>
                      <a:r>
                        <a:rPr lang="ko-KR" altLang="en-US" sz="1400" dirty="0" smtClean="0">
                          <a:effectLst/>
                        </a:rPr>
                        <a:t>현재 버전에서는 태그 하나만 사용할 수 있습니다 </a:t>
                      </a:r>
                      <a:r>
                        <a:rPr lang="en-US" altLang="ko-KR" sz="1400" dirty="0" smtClean="0">
                          <a:effectLst/>
                        </a:rPr>
                        <a:t>(</a:t>
                      </a:r>
                      <a:r>
                        <a:rPr lang="ko-KR" altLang="en-US" sz="1400" dirty="0" smtClean="0">
                          <a:effectLst/>
                        </a:rPr>
                        <a:t>즉각적인 자식 만 지원됨</a:t>
                      </a:r>
                      <a:r>
                        <a:rPr lang="en-US" altLang="ko-KR" sz="1400" dirty="0" smtClean="0">
                          <a:effectLst/>
                        </a:rPr>
                        <a:t>).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108000" marR="108000" marT="14144" marB="14144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974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</a:rPr>
                        <a:t>[position]</a:t>
                      </a:r>
                      <a:endParaRPr lang="en-US" sz="1400" dirty="0">
                        <a:effectLst/>
                      </a:endParaRPr>
                    </a:p>
                  </a:txBody>
                  <a:tcPr marL="28287" marR="28287" marT="14144" marB="14144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</a:rPr>
                        <a:t>(</a:t>
                      </a:r>
                      <a:r>
                        <a:rPr lang="ko-KR" altLang="en-US" sz="1400" dirty="0" smtClean="0">
                          <a:effectLst/>
                        </a:rPr>
                        <a:t>지정된 위치에 있는 모든 요소를 선택합니다</a:t>
                      </a:r>
                      <a:r>
                        <a:rPr lang="en-US" altLang="ko-KR" sz="1400" dirty="0" smtClean="0">
                          <a:effectLst/>
                        </a:rPr>
                        <a:t>. </a:t>
                      </a:r>
                      <a:r>
                        <a:rPr lang="ko-KR" altLang="en-US" sz="1400" dirty="0" smtClean="0">
                          <a:effectLst/>
                        </a:rPr>
                        <a:t>위치는 정수 </a:t>
                      </a:r>
                      <a:r>
                        <a:rPr lang="en-US" altLang="ko-KR" sz="1400" dirty="0" smtClean="0">
                          <a:effectLst/>
                        </a:rPr>
                        <a:t>(1</a:t>
                      </a:r>
                      <a:r>
                        <a:rPr lang="ko-KR" altLang="en-US" sz="1400" dirty="0" smtClean="0">
                          <a:effectLst/>
                        </a:rPr>
                        <a:t>이 첫 번째 위치 임</a:t>
                      </a:r>
                      <a:r>
                        <a:rPr lang="en-US" altLang="ko-KR" sz="1400" dirty="0" smtClean="0">
                          <a:effectLst/>
                        </a:rPr>
                        <a:t>), </a:t>
                      </a:r>
                      <a:r>
                        <a:rPr lang="ko-KR" altLang="en-US" sz="1400" dirty="0" err="1" smtClean="0">
                          <a:effectLst/>
                        </a:rPr>
                        <a:t>표현식</a:t>
                      </a:r>
                      <a:r>
                        <a:rPr lang="ko-KR" altLang="en-US" sz="1400" dirty="0" smtClean="0">
                          <a:effectLst/>
                        </a:rPr>
                        <a:t> </a:t>
                      </a:r>
                      <a:r>
                        <a:rPr lang="en-US" altLang="ko-KR" sz="1400" dirty="0" smtClean="0">
                          <a:effectLst/>
                        </a:rPr>
                        <a:t>"last ()"(</a:t>
                      </a:r>
                      <a:r>
                        <a:rPr lang="ko-KR" altLang="en-US" sz="1400" dirty="0" smtClean="0">
                          <a:effectLst/>
                        </a:rPr>
                        <a:t>마지막 위치</a:t>
                      </a:r>
                      <a:r>
                        <a:rPr lang="en-US" altLang="ko-KR" sz="1400" dirty="0" smtClean="0">
                          <a:effectLst/>
                        </a:rPr>
                        <a:t>) </a:t>
                      </a:r>
                      <a:r>
                        <a:rPr lang="ko-KR" altLang="en-US" sz="1400" dirty="0" smtClean="0">
                          <a:effectLst/>
                        </a:rPr>
                        <a:t>또는 </a:t>
                      </a:r>
                      <a:r>
                        <a:rPr lang="en-US" altLang="ko-KR" sz="1400" dirty="0" smtClean="0">
                          <a:effectLst/>
                        </a:rPr>
                        <a:t>last ()</a:t>
                      </a:r>
                      <a:r>
                        <a:rPr lang="ko-KR" altLang="en-US" sz="1400" dirty="0" smtClean="0">
                          <a:effectLst/>
                        </a:rPr>
                        <a:t>에 상대적인 위치 </a:t>
                      </a:r>
                      <a:r>
                        <a:rPr lang="en-US" altLang="ko-KR" sz="1400" dirty="0" smtClean="0">
                          <a:effectLst/>
                        </a:rPr>
                        <a:t>(</a:t>
                      </a:r>
                      <a:r>
                        <a:rPr lang="ko-KR" altLang="en-US" sz="1400" dirty="0" smtClean="0">
                          <a:effectLst/>
                        </a:rPr>
                        <a:t>예 </a:t>
                      </a:r>
                      <a:r>
                        <a:rPr lang="en-US" altLang="ko-KR" sz="1400" dirty="0" smtClean="0">
                          <a:effectLst/>
                        </a:rPr>
                        <a:t>: </a:t>
                      </a:r>
                      <a:r>
                        <a:rPr lang="ko-KR" altLang="en-US" sz="1400" dirty="0" smtClean="0">
                          <a:effectLst/>
                        </a:rPr>
                        <a:t>두 번째 행의 </a:t>
                      </a:r>
                      <a:r>
                        <a:rPr lang="en-US" altLang="ko-KR" sz="1400" dirty="0" smtClean="0">
                          <a:effectLst/>
                        </a:rPr>
                        <a:t>"last () - 1") </a:t>
                      </a:r>
                      <a:r>
                        <a:rPr lang="ko-KR" altLang="en-US" sz="1400" dirty="0" smtClean="0">
                          <a:effectLst/>
                        </a:rPr>
                        <a:t>일 수 있습니다</a:t>
                      </a:r>
                      <a:r>
                        <a:rPr lang="en-US" altLang="ko-KR" sz="1400" dirty="0" smtClean="0">
                          <a:effectLst/>
                        </a:rPr>
                        <a:t>. </a:t>
                      </a:r>
                      <a:r>
                        <a:rPr lang="ko-KR" altLang="en-US" sz="1400" dirty="0" smtClean="0">
                          <a:effectLst/>
                        </a:rPr>
                        <a:t>마지막 위치</a:t>
                      </a:r>
                      <a:r>
                        <a:rPr lang="en-US" altLang="ko-KR" sz="1400" dirty="0" smtClean="0">
                          <a:effectLst/>
                        </a:rPr>
                        <a:t>). </a:t>
                      </a:r>
                      <a:r>
                        <a:rPr lang="ko-KR" altLang="en-US" sz="1400" dirty="0" smtClean="0">
                          <a:effectLst/>
                        </a:rPr>
                        <a:t>이 술어에는 태그 이름이 있어야 합니다</a:t>
                      </a:r>
                      <a:r>
                        <a:rPr lang="en-US" altLang="ko-KR" sz="1400" dirty="0" smtClean="0">
                          <a:effectLst/>
                        </a:rPr>
                        <a:t>.</a:t>
                      </a:r>
                      <a:endParaRPr lang="en-US" sz="1400" dirty="0">
                        <a:effectLst/>
                      </a:endParaRPr>
                    </a:p>
                  </a:txBody>
                  <a:tcPr marL="108000" marR="108000" marT="14144" marB="14144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717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 </a:t>
            </a:r>
            <a:r>
              <a:rPr lang="en-US" altLang="ko-KR" dirty="0" err="1" smtClean="0"/>
              <a:t>xpath</a:t>
            </a:r>
            <a:r>
              <a:rPr lang="en-US" altLang="ko-KR" dirty="0" smtClean="0"/>
              <a:t> </a:t>
            </a:r>
            <a:r>
              <a:rPr lang="ko-KR" altLang="en-US" dirty="0" smtClean="0"/>
              <a:t>처리 예시</a:t>
            </a:r>
            <a:endParaRPr lang="en-US" altLang="ko-KR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864096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 err="1"/>
              <a:t>xpath</a:t>
            </a:r>
            <a:r>
              <a:rPr lang="en-US" altLang="ko-KR" dirty="0"/>
              <a:t> </a:t>
            </a:r>
            <a:r>
              <a:rPr lang="ko-KR" altLang="en-US" dirty="0"/>
              <a:t>처리 예시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29</a:t>
            </a:fld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306648"/>
              </p:ext>
            </p:extLst>
          </p:nvPr>
        </p:nvGraphicFramePr>
        <p:xfrm>
          <a:off x="611560" y="2492896"/>
          <a:ext cx="7809918" cy="3816423"/>
        </p:xfrm>
        <a:graphic>
          <a:graphicData uri="http://schemas.openxmlformats.org/drawingml/2006/table">
            <a:tbl>
              <a:tblPr/>
              <a:tblGrid>
                <a:gridCol w="2808312"/>
                <a:gridCol w="5001606"/>
              </a:tblGrid>
              <a:tr h="42404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 err="1">
                          <a:effectLst/>
                        </a:rPr>
                        <a:t>XPath</a:t>
                      </a:r>
                      <a:r>
                        <a:rPr lang="en-US" sz="1200" dirty="0">
                          <a:effectLst/>
                        </a:rPr>
                        <a:t> Expression</a:t>
                      </a:r>
                    </a:p>
                  </a:txBody>
                  <a:tcPr marL="83814" marR="41907" marT="41907" marB="41907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effectLst/>
                        </a:rPr>
                        <a:t>Result</a:t>
                      </a:r>
                    </a:p>
                  </a:txBody>
                  <a:tcPr marL="41907" marR="41907" marT="41907" marB="41907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24047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/bookstore/book[1]</a:t>
                      </a:r>
                    </a:p>
                  </a:txBody>
                  <a:tcPr marL="83814" marR="41907" marT="41907" marB="41907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aseline="0" dirty="0" smtClean="0">
                          <a:effectLst/>
                        </a:rPr>
                        <a:t> bookstore </a:t>
                      </a:r>
                      <a:r>
                        <a:rPr lang="ko-KR" altLang="en-US" sz="1000" baseline="0" dirty="0" smtClean="0">
                          <a:effectLst/>
                        </a:rPr>
                        <a:t>의 </a:t>
                      </a:r>
                      <a:r>
                        <a:rPr lang="ko-KR" altLang="en-US" sz="1000" baseline="0" dirty="0" err="1" smtClean="0">
                          <a:effectLst/>
                        </a:rPr>
                        <a:t>첫번째</a:t>
                      </a:r>
                      <a:r>
                        <a:rPr lang="ko-KR" altLang="en-US" sz="1000" baseline="0" dirty="0" smtClean="0">
                          <a:effectLst/>
                        </a:rPr>
                        <a:t> 자식 </a:t>
                      </a:r>
                      <a:r>
                        <a:rPr lang="en-US" altLang="ko-KR" sz="1000" baseline="0" dirty="0" smtClean="0">
                          <a:effectLst/>
                        </a:rPr>
                        <a:t>book </a:t>
                      </a:r>
                      <a:r>
                        <a:rPr lang="ko-KR" altLang="en-US" sz="1000" baseline="0" dirty="0" smtClean="0">
                          <a:effectLst/>
                        </a:rPr>
                        <a:t>검색</a:t>
                      </a:r>
                      <a:endParaRPr lang="en-US" sz="1000" dirty="0">
                        <a:effectLst/>
                      </a:endParaRPr>
                    </a:p>
                  </a:txBody>
                  <a:tcPr marL="41907" marR="41907" marT="41907" marB="41907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424047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/bookstore/book[last()]</a:t>
                      </a:r>
                    </a:p>
                  </a:txBody>
                  <a:tcPr marL="83814" marR="41907" marT="41907" marB="41907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smtClean="0">
                          <a:effectLst/>
                        </a:rPr>
                        <a:t> bookstore </a:t>
                      </a:r>
                      <a:r>
                        <a:rPr lang="ko-KR" altLang="en-US" sz="1000" baseline="0" dirty="0" smtClean="0">
                          <a:effectLst/>
                        </a:rPr>
                        <a:t>의 마지막 자식 </a:t>
                      </a:r>
                      <a:r>
                        <a:rPr lang="en-US" altLang="ko-KR" sz="1000" baseline="0" dirty="0" smtClean="0">
                          <a:effectLst/>
                        </a:rPr>
                        <a:t>book </a:t>
                      </a:r>
                      <a:r>
                        <a:rPr lang="ko-KR" altLang="en-US" sz="1000" baseline="0" dirty="0" smtClean="0">
                          <a:effectLst/>
                        </a:rPr>
                        <a:t>검색</a:t>
                      </a:r>
                      <a:endParaRPr lang="en-US" altLang="ko-KR" sz="1000" dirty="0" smtClean="0">
                        <a:effectLst/>
                      </a:endParaRPr>
                    </a:p>
                    <a:p>
                      <a:pPr algn="l" fontAlgn="t"/>
                      <a:endParaRPr lang="en-US" sz="1000" dirty="0">
                        <a:effectLst/>
                      </a:endParaRPr>
                    </a:p>
                  </a:txBody>
                  <a:tcPr marL="41907" marR="41907" marT="41907" marB="41907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24047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/bookstore/book[last()-1]</a:t>
                      </a:r>
                    </a:p>
                  </a:txBody>
                  <a:tcPr marL="83814" marR="41907" marT="41907" marB="41907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smtClean="0">
                          <a:effectLst/>
                        </a:rPr>
                        <a:t> bookstore </a:t>
                      </a:r>
                      <a:r>
                        <a:rPr lang="ko-KR" altLang="en-US" sz="1000" baseline="0" dirty="0" smtClean="0">
                          <a:effectLst/>
                        </a:rPr>
                        <a:t>의 마지막 </a:t>
                      </a:r>
                      <a:r>
                        <a:rPr lang="en-US" altLang="ko-KR" sz="1000" baseline="0" dirty="0" smtClean="0">
                          <a:effectLst/>
                        </a:rPr>
                        <a:t>-1</a:t>
                      </a:r>
                      <a:r>
                        <a:rPr lang="ko-KR" altLang="en-US" sz="1000" baseline="0" dirty="0" smtClean="0">
                          <a:effectLst/>
                        </a:rPr>
                        <a:t> 자식 </a:t>
                      </a:r>
                      <a:r>
                        <a:rPr lang="en-US" altLang="ko-KR" sz="1000" baseline="0" dirty="0" smtClean="0">
                          <a:effectLst/>
                        </a:rPr>
                        <a:t>book </a:t>
                      </a:r>
                      <a:r>
                        <a:rPr lang="ko-KR" altLang="en-US" sz="1000" baseline="0" dirty="0" smtClean="0">
                          <a:effectLst/>
                        </a:rPr>
                        <a:t>검색</a:t>
                      </a:r>
                      <a:endParaRPr lang="en-US" altLang="ko-KR" sz="1000" dirty="0" smtClean="0">
                        <a:effectLst/>
                      </a:endParaRPr>
                    </a:p>
                  </a:txBody>
                  <a:tcPr marL="41907" marR="41907" marT="41907" marB="41907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424047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/bookstore/book[position()&lt;3]</a:t>
                      </a:r>
                    </a:p>
                  </a:txBody>
                  <a:tcPr marL="83814" marR="41907" marT="41907" marB="41907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smtClean="0">
                          <a:effectLst/>
                        </a:rPr>
                        <a:t>bookstore </a:t>
                      </a:r>
                      <a:r>
                        <a:rPr lang="ko-KR" altLang="en-US" sz="1000" baseline="0" dirty="0" smtClean="0">
                          <a:effectLst/>
                        </a:rPr>
                        <a:t>의 </a:t>
                      </a:r>
                      <a:r>
                        <a:rPr lang="ko-KR" altLang="en-US" sz="1000" baseline="0" dirty="0" err="1" smtClean="0">
                          <a:effectLst/>
                        </a:rPr>
                        <a:t>첫번째와</a:t>
                      </a:r>
                      <a:r>
                        <a:rPr lang="ko-KR" altLang="en-US" sz="1000" baseline="0" dirty="0" smtClean="0">
                          <a:effectLst/>
                        </a:rPr>
                        <a:t> </a:t>
                      </a:r>
                      <a:r>
                        <a:rPr lang="ko-KR" altLang="en-US" sz="1000" baseline="0" dirty="0" err="1" smtClean="0">
                          <a:effectLst/>
                        </a:rPr>
                        <a:t>두번째</a:t>
                      </a:r>
                      <a:r>
                        <a:rPr lang="ko-KR" altLang="en-US" sz="1000" baseline="0" dirty="0" smtClean="0">
                          <a:effectLst/>
                        </a:rPr>
                        <a:t> 자식 </a:t>
                      </a:r>
                      <a:r>
                        <a:rPr lang="en-US" altLang="ko-KR" sz="1000" baseline="0" dirty="0" smtClean="0">
                          <a:effectLst/>
                        </a:rPr>
                        <a:t>book </a:t>
                      </a:r>
                      <a:r>
                        <a:rPr lang="ko-KR" altLang="en-US" sz="1000" baseline="0" dirty="0" smtClean="0">
                          <a:effectLst/>
                        </a:rPr>
                        <a:t>검색</a:t>
                      </a:r>
                      <a:endParaRPr lang="en-US" altLang="ko-KR" sz="1000" dirty="0" smtClean="0">
                        <a:effectLst/>
                      </a:endParaRPr>
                    </a:p>
                  </a:txBody>
                  <a:tcPr marL="41907" marR="41907" marT="41907" marB="41907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24047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//title[@lang]</a:t>
                      </a:r>
                    </a:p>
                  </a:txBody>
                  <a:tcPr marL="83814" marR="41907" marT="41907" marB="41907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aseline="0" dirty="0" smtClean="0">
                          <a:effectLst/>
                        </a:rPr>
                        <a:t> title </a:t>
                      </a:r>
                      <a:r>
                        <a:rPr lang="ko-KR" altLang="en-US" sz="1000" baseline="0" dirty="0" smtClean="0">
                          <a:effectLst/>
                        </a:rPr>
                        <a:t>중에 </a:t>
                      </a:r>
                      <a:r>
                        <a:rPr lang="en-US" altLang="ko-KR" sz="1000" baseline="0" dirty="0" err="1" smtClean="0">
                          <a:effectLst/>
                        </a:rPr>
                        <a:t>lang</a:t>
                      </a:r>
                      <a:r>
                        <a:rPr lang="en-US" altLang="ko-KR" sz="1000" baseline="0" dirty="0" smtClean="0">
                          <a:effectLst/>
                        </a:rPr>
                        <a:t> </a:t>
                      </a:r>
                      <a:r>
                        <a:rPr lang="ko-KR" altLang="en-US" sz="1000" baseline="0" dirty="0" smtClean="0">
                          <a:effectLst/>
                        </a:rPr>
                        <a:t>속성 검색</a:t>
                      </a:r>
                      <a:endParaRPr lang="en-US" sz="1000" dirty="0">
                        <a:effectLst/>
                      </a:endParaRPr>
                    </a:p>
                  </a:txBody>
                  <a:tcPr marL="41907" marR="41907" marT="41907" marB="41907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424047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//title[@lang='en']</a:t>
                      </a:r>
                    </a:p>
                  </a:txBody>
                  <a:tcPr marL="83814" marR="41907" marT="41907" marB="41907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000" baseline="0" dirty="0" smtClean="0">
                          <a:effectLst/>
                        </a:rPr>
                        <a:t> title </a:t>
                      </a:r>
                      <a:r>
                        <a:rPr lang="ko-KR" altLang="en-US" sz="1000" baseline="0" dirty="0" smtClean="0">
                          <a:effectLst/>
                        </a:rPr>
                        <a:t>중에 </a:t>
                      </a:r>
                      <a:r>
                        <a:rPr lang="en-US" altLang="ko-KR" sz="1000" baseline="0" dirty="0" err="1" smtClean="0">
                          <a:effectLst/>
                        </a:rPr>
                        <a:t>lang</a:t>
                      </a:r>
                      <a:r>
                        <a:rPr lang="en-US" altLang="ko-KR" sz="1000" baseline="0" dirty="0" smtClean="0">
                          <a:effectLst/>
                        </a:rPr>
                        <a:t> </a:t>
                      </a:r>
                      <a:r>
                        <a:rPr lang="ko-KR" altLang="en-US" sz="1000" baseline="0" dirty="0" smtClean="0">
                          <a:effectLst/>
                        </a:rPr>
                        <a:t>속성</a:t>
                      </a:r>
                      <a:r>
                        <a:rPr lang="en-US" altLang="ko-KR" sz="1000" baseline="0" dirty="0" smtClean="0">
                          <a:effectLst/>
                        </a:rPr>
                        <a:t>=‘</a:t>
                      </a:r>
                      <a:r>
                        <a:rPr lang="en-US" altLang="ko-KR" sz="1000" baseline="0" dirty="0" err="1" smtClean="0">
                          <a:effectLst/>
                        </a:rPr>
                        <a:t>en</a:t>
                      </a:r>
                      <a:r>
                        <a:rPr lang="en-US" altLang="ko-KR" sz="1000" baseline="0" dirty="0" smtClean="0">
                          <a:effectLst/>
                        </a:rPr>
                        <a:t>’</a:t>
                      </a:r>
                      <a:r>
                        <a:rPr lang="ko-KR" altLang="en-US" sz="1000" baseline="0" dirty="0" smtClean="0">
                          <a:effectLst/>
                        </a:rPr>
                        <a:t> 검색</a:t>
                      </a:r>
                      <a:endParaRPr lang="en-US" sz="1000" dirty="0">
                        <a:effectLst/>
                      </a:endParaRPr>
                    </a:p>
                  </a:txBody>
                  <a:tcPr marL="41907" marR="41907" marT="41907" marB="41907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24047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/bookstore/book[price&gt;35.00]</a:t>
                      </a:r>
                    </a:p>
                  </a:txBody>
                  <a:tcPr marL="83814" marR="41907" marT="41907" marB="41907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 smtClean="0">
                          <a:effectLst/>
                        </a:rPr>
                        <a:t> </a:t>
                      </a:r>
                      <a:r>
                        <a:rPr lang="en-US" altLang="ko-KR" sz="1000" baseline="0" dirty="0" smtClean="0">
                          <a:effectLst/>
                        </a:rPr>
                        <a:t>bookstore </a:t>
                      </a:r>
                      <a:r>
                        <a:rPr lang="ko-KR" altLang="en-US" sz="1000" baseline="0" dirty="0" smtClean="0">
                          <a:effectLst/>
                        </a:rPr>
                        <a:t>의 </a:t>
                      </a:r>
                      <a:r>
                        <a:rPr lang="en-US" altLang="ko-KR" sz="1000" baseline="0" dirty="0" smtClean="0">
                          <a:effectLst/>
                        </a:rPr>
                        <a:t>price</a:t>
                      </a:r>
                      <a:r>
                        <a:rPr lang="ko-KR" altLang="en-US" sz="1000" baseline="0" dirty="0" smtClean="0">
                          <a:effectLst/>
                        </a:rPr>
                        <a:t> 가격이 </a:t>
                      </a:r>
                      <a:r>
                        <a:rPr lang="en-US" altLang="ko-KR" sz="1000" baseline="0" dirty="0" smtClean="0">
                          <a:effectLst/>
                        </a:rPr>
                        <a:t>35.00</a:t>
                      </a:r>
                      <a:r>
                        <a:rPr lang="ko-KR" altLang="en-US" sz="1000" baseline="0" dirty="0" smtClean="0">
                          <a:effectLst/>
                        </a:rPr>
                        <a:t>보다 큰 자식 </a:t>
                      </a:r>
                      <a:r>
                        <a:rPr lang="en-US" altLang="ko-KR" sz="1000" baseline="0" dirty="0" smtClean="0">
                          <a:effectLst/>
                        </a:rPr>
                        <a:t>book </a:t>
                      </a:r>
                      <a:r>
                        <a:rPr lang="ko-KR" altLang="en-US" sz="1000" baseline="0" dirty="0" smtClean="0">
                          <a:effectLst/>
                        </a:rPr>
                        <a:t>검색</a:t>
                      </a:r>
                      <a:endParaRPr lang="en-US" sz="1000" dirty="0">
                        <a:effectLst/>
                      </a:endParaRPr>
                    </a:p>
                  </a:txBody>
                  <a:tcPr marL="41907" marR="41907" marT="41907" marB="41907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424047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/bookstore/book[price&gt;35.00]/title</a:t>
                      </a:r>
                    </a:p>
                  </a:txBody>
                  <a:tcPr marL="83814" marR="41907" marT="41907" marB="41907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000" baseline="0" dirty="0" smtClean="0">
                          <a:effectLst/>
                        </a:rPr>
                        <a:t> bookstore </a:t>
                      </a:r>
                      <a:r>
                        <a:rPr lang="ko-KR" altLang="en-US" sz="1000" baseline="0" dirty="0" smtClean="0">
                          <a:effectLst/>
                        </a:rPr>
                        <a:t>의 </a:t>
                      </a:r>
                      <a:r>
                        <a:rPr lang="en-US" altLang="ko-KR" sz="1000" baseline="0" dirty="0" smtClean="0">
                          <a:effectLst/>
                        </a:rPr>
                        <a:t>price</a:t>
                      </a:r>
                      <a:r>
                        <a:rPr lang="ko-KR" altLang="en-US" sz="1000" baseline="0" dirty="0" smtClean="0">
                          <a:effectLst/>
                        </a:rPr>
                        <a:t> 가격이 </a:t>
                      </a:r>
                      <a:r>
                        <a:rPr lang="en-US" altLang="ko-KR" sz="1000" baseline="0" dirty="0" smtClean="0">
                          <a:effectLst/>
                        </a:rPr>
                        <a:t>35.00</a:t>
                      </a:r>
                      <a:r>
                        <a:rPr lang="ko-KR" altLang="en-US" sz="1000" baseline="0" dirty="0" smtClean="0">
                          <a:effectLst/>
                        </a:rPr>
                        <a:t>보다 큰 자식 </a:t>
                      </a:r>
                      <a:r>
                        <a:rPr lang="en-US" altLang="ko-KR" sz="1000" baseline="0" dirty="0" smtClean="0">
                          <a:effectLst/>
                        </a:rPr>
                        <a:t>book  </a:t>
                      </a:r>
                      <a:r>
                        <a:rPr lang="ko-KR" altLang="en-US" sz="1000" baseline="0" dirty="0" smtClean="0">
                          <a:effectLst/>
                        </a:rPr>
                        <a:t>내의 </a:t>
                      </a:r>
                      <a:r>
                        <a:rPr lang="en-US" altLang="ko-KR" sz="1000" baseline="0" dirty="0" smtClean="0">
                          <a:effectLst/>
                        </a:rPr>
                        <a:t>title tag</a:t>
                      </a:r>
                      <a:r>
                        <a:rPr lang="ko-KR" altLang="en-US" sz="1000" baseline="0" dirty="0" smtClean="0">
                          <a:effectLst/>
                        </a:rPr>
                        <a:t>검색</a:t>
                      </a:r>
                      <a:endParaRPr lang="en-US" sz="1000" dirty="0">
                        <a:effectLst/>
                      </a:endParaRPr>
                    </a:p>
                  </a:txBody>
                  <a:tcPr marL="41907" marR="41907" marT="41907" marB="41907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525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5576" y="1412776"/>
            <a:ext cx="8083624" cy="4454624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9600" dirty="0" smtClean="0"/>
              <a:t> </a:t>
            </a: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r>
              <a:rPr lang="en-US" altLang="ko-KR" sz="10700" dirty="0" smtClean="0"/>
              <a:t>1.xml</a:t>
            </a:r>
            <a:r>
              <a:rPr lang="en-US" altLang="ko-KR" sz="10700" dirty="0"/>
              <a:t> </a:t>
            </a:r>
            <a:r>
              <a:rPr lang="en-US" altLang="ko-KR" sz="10700" dirty="0" smtClean="0"/>
              <a:t/>
            </a:r>
            <a:br>
              <a:rPr lang="en-US" altLang="ko-KR" sz="10700" dirty="0" smtClean="0"/>
            </a:br>
            <a:r>
              <a:rPr lang="ko-KR" altLang="en-US" sz="10700" dirty="0" smtClean="0"/>
              <a:t>주요 요소</a:t>
            </a:r>
            <a:endParaRPr lang="ko-KR" altLang="en-US" sz="107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144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5576" y="1412776"/>
            <a:ext cx="8083624" cy="4454624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9600" dirty="0" smtClean="0"/>
              <a:t> </a:t>
            </a:r>
            <a:r>
              <a:rPr lang="en-US" altLang="ko-KR" sz="9600" dirty="0" smtClean="0"/>
              <a:t/>
            </a:r>
            <a:br>
              <a:rPr lang="en-US" altLang="ko-KR" sz="9600" dirty="0" smtClean="0"/>
            </a:br>
            <a:r>
              <a:rPr lang="en-US" altLang="ko-KR" sz="9600" dirty="0"/>
              <a:t>2</a:t>
            </a:r>
            <a:r>
              <a:rPr lang="en-US" altLang="ko-KR" sz="9600" dirty="0" smtClean="0"/>
              <a:t>.</a:t>
            </a:r>
            <a:r>
              <a:rPr lang="en-US" altLang="ko-KR" sz="10700" dirty="0" smtClean="0"/>
              <a:t>xml </a:t>
            </a:r>
            <a:r>
              <a:rPr lang="ko-KR" altLang="en-US" sz="10700" dirty="0" smtClean="0"/>
              <a:t>모듈</a:t>
            </a:r>
            <a:r>
              <a:rPr lang="en-US" altLang="ko-KR" sz="10700" dirty="0" smtClean="0"/>
              <a:t/>
            </a:r>
            <a:br>
              <a:rPr lang="en-US" altLang="ko-KR" sz="10700" dirty="0" smtClean="0"/>
            </a:br>
            <a:endParaRPr lang="ko-KR" altLang="en-US" sz="107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12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62200" y="1412776"/>
            <a:ext cx="6477000" cy="4454624"/>
          </a:xfrm>
        </p:spPr>
        <p:txBody>
          <a:bodyPr>
            <a:normAutofit/>
          </a:bodyPr>
          <a:lstStyle/>
          <a:p>
            <a:pPr algn="ctr"/>
            <a:r>
              <a:rPr lang="en-US" altLang="ko-KR" sz="6000" dirty="0" smtClean="0"/>
              <a:t>Xml </a:t>
            </a:r>
            <a:br>
              <a:rPr lang="en-US" altLang="ko-KR" sz="6000" dirty="0" smtClean="0"/>
            </a:br>
            <a:r>
              <a:rPr lang="ko-KR" altLang="en-US" sz="6000" dirty="0" smtClean="0"/>
              <a:t>이해하기</a:t>
            </a:r>
            <a:endParaRPr lang="ko-KR" altLang="en-US" sz="6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5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/>
              <a:t> </a:t>
            </a:r>
            <a:r>
              <a:rPr lang="en-US" altLang="ko-KR" dirty="0" smtClean="0"/>
              <a:t>xml </a:t>
            </a:r>
            <a:r>
              <a:rPr lang="ko-KR" altLang="en-US" dirty="0" smtClean="0"/>
              <a:t>생성</a:t>
            </a:r>
            <a:r>
              <a:rPr lang="en-US" altLang="ko-KR" dirty="0" smtClean="0"/>
              <a:t>/</a:t>
            </a:r>
            <a:r>
              <a:rPr lang="ko-KR" altLang="en-US" dirty="0" smtClean="0"/>
              <a:t>로딩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713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xml </a:t>
            </a:r>
            <a:r>
              <a:rPr lang="ko-KR" altLang="en-US" dirty="0" smtClean="0"/>
              <a:t>문서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파일 만들기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36815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root</a:t>
            </a:r>
            <a:r>
              <a:rPr lang="ko-KR" altLang="en-US" dirty="0" smtClean="0"/>
              <a:t>는 하나이고 다양한 자식 </a:t>
            </a:r>
            <a:r>
              <a:rPr lang="en-US" altLang="ko-KR" dirty="0" smtClean="0"/>
              <a:t>node </a:t>
            </a:r>
            <a:r>
              <a:rPr lang="ko-KR" altLang="en-US" dirty="0" smtClean="0"/>
              <a:t>들을 만듦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33</a:t>
            </a:fld>
            <a:endParaRPr lang="ko-KR" altLang="en-US"/>
          </a:p>
        </p:txBody>
      </p:sp>
      <p:pic>
        <p:nvPicPr>
          <p:cNvPr id="532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636912"/>
            <a:ext cx="4953000" cy="361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092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xml </a:t>
            </a:r>
            <a:r>
              <a:rPr lang="ko-KR" altLang="en-US" dirty="0" smtClean="0"/>
              <a:t>문서 </a:t>
            </a:r>
            <a:r>
              <a:rPr lang="en-US" altLang="ko-KR" dirty="0" smtClean="0"/>
              <a:t>load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36815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err="1" smtClean="0"/>
              <a:t>ElementTree</a:t>
            </a:r>
            <a:r>
              <a:rPr lang="ko-KR" altLang="en-US" dirty="0" smtClean="0"/>
              <a:t>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하나의 </a:t>
            </a:r>
            <a:r>
              <a:rPr lang="en-US" altLang="ko-KR" dirty="0" err="1" smtClean="0"/>
              <a:t>api</a:t>
            </a:r>
            <a:r>
              <a:rPr lang="ko-KR" altLang="en-US" dirty="0" smtClean="0"/>
              <a:t>에 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개의 패키지를 제공하지만 동일한 결과를 처리 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34</a:t>
            </a:fld>
            <a:endParaRPr lang="ko-KR" altLang="en-US"/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5085184"/>
            <a:ext cx="6743700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645024"/>
            <a:ext cx="401002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142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/>
              <a:t> </a:t>
            </a:r>
            <a:r>
              <a:rPr lang="en-US" altLang="ko-KR" dirty="0" smtClean="0"/>
              <a:t>xml search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92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xml </a:t>
            </a:r>
            <a:r>
              <a:rPr lang="ko-KR" altLang="en-US" dirty="0" smtClean="0"/>
              <a:t>문서 </a:t>
            </a:r>
            <a:r>
              <a:rPr lang="en-US" altLang="ko-KR" dirty="0" smtClean="0"/>
              <a:t>searching(</a:t>
            </a:r>
            <a:r>
              <a:rPr lang="ko-KR" altLang="en-US" dirty="0" smtClean="0"/>
              <a:t>읽기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36815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xml </a:t>
            </a:r>
            <a:r>
              <a:rPr lang="ko-KR" altLang="en-US" dirty="0" smtClean="0"/>
              <a:t>문서를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ElementTree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load</a:t>
            </a:r>
            <a:r>
              <a:rPr lang="ko-KR" altLang="en-US" dirty="0" smtClean="0"/>
              <a:t>한 후에 </a:t>
            </a:r>
            <a:r>
              <a:rPr lang="en-US" altLang="ko-KR" dirty="0" smtClean="0"/>
              <a:t>root</a:t>
            </a:r>
            <a:r>
              <a:rPr lang="ko-KR" altLang="en-US" dirty="0" smtClean="0"/>
              <a:t>를 읽고 </a:t>
            </a:r>
            <a:r>
              <a:rPr lang="en-US" altLang="ko-KR" dirty="0" smtClean="0"/>
              <a:t>child node</a:t>
            </a:r>
            <a:r>
              <a:rPr lang="ko-KR" altLang="en-US" dirty="0" smtClean="0"/>
              <a:t> </a:t>
            </a:r>
            <a:r>
              <a:rPr lang="en-US" altLang="ko-KR" dirty="0" smtClean="0"/>
              <a:t>searching</a:t>
            </a:r>
            <a:r>
              <a:rPr lang="ko-KR" altLang="en-US" dirty="0" smtClean="0"/>
              <a:t>해야 함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36</a:t>
            </a:fld>
            <a:endParaRPr lang="ko-KR" altLang="en-US"/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924944"/>
            <a:ext cx="6829425" cy="340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3822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searching : </a:t>
            </a:r>
            <a:r>
              <a:rPr lang="en-US" altLang="ko-KR" dirty="0" err="1" smtClean="0"/>
              <a:t>iter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36815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searching</a:t>
            </a:r>
            <a:r>
              <a:rPr lang="ko-KR" altLang="en-US" dirty="0" smtClean="0"/>
              <a:t>한 결과가 </a:t>
            </a:r>
            <a:r>
              <a:rPr lang="en-US" altLang="ko-KR" dirty="0" smtClean="0"/>
              <a:t>depth-first </a:t>
            </a:r>
            <a:r>
              <a:rPr lang="en-US" altLang="ko-KR" dirty="0"/>
              <a:t>iteration (DFS</a:t>
            </a:r>
            <a:r>
              <a:rPr lang="en-US" altLang="ko-KR" dirty="0" smtClean="0"/>
              <a:t>) </a:t>
            </a:r>
            <a:r>
              <a:rPr lang="ko-KR" altLang="en-US" dirty="0" smtClean="0"/>
              <a:t>로 처리</a:t>
            </a:r>
            <a:r>
              <a:rPr lang="en-US" altLang="ko-KR" dirty="0"/>
              <a:t> 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37</a:t>
            </a:fld>
            <a:endParaRPr lang="ko-KR" altLang="en-US"/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443" y="3429000"/>
            <a:ext cx="6562725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0462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Search &amp; filter : </a:t>
            </a:r>
            <a:r>
              <a:rPr lang="en-US" altLang="ko-KR" dirty="0" err="1" smtClean="0"/>
              <a:t>iter</a:t>
            </a:r>
            <a:r>
              <a:rPr lang="en-US" altLang="ko-KR" dirty="0" smtClean="0"/>
              <a:t>(tag)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36815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tag</a:t>
            </a:r>
            <a:r>
              <a:rPr lang="ko-KR" altLang="en-US" dirty="0" smtClean="0"/>
              <a:t>를 지정하고 </a:t>
            </a:r>
            <a:r>
              <a:rPr lang="en-US" altLang="ko-KR" dirty="0" smtClean="0"/>
              <a:t>searching</a:t>
            </a:r>
            <a:r>
              <a:rPr lang="ko-KR" altLang="en-US" dirty="0" smtClean="0"/>
              <a:t>한 결과가 </a:t>
            </a:r>
            <a:r>
              <a:rPr lang="en-US" altLang="ko-KR" dirty="0" smtClean="0"/>
              <a:t>depth-first </a:t>
            </a:r>
            <a:r>
              <a:rPr lang="en-US" altLang="ko-KR" dirty="0"/>
              <a:t>iteration (DFS</a:t>
            </a:r>
            <a:r>
              <a:rPr lang="en-US" altLang="ko-KR" dirty="0" smtClean="0"/>
              <a:t>) </a:t>
            </a:r>
            <a:r>
              <a:rPr lang="ko-KR" altLang="en-US" dirty="0" smtClean="0"/>
              <a:t>로 처리</a:t>
            </a:r>
            <a:r>
              <a:rPr lang="en-US" altLang="ko-KR" dirty="0"/>
              <a:t> 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38</a:t>
            </a:fld>
            <a:endParaRPr lang="ko-KR" altLang="en-US"/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785" y="3933056"/>
            <a:ext cx="6581775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472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62200" y="1412776"/>
            <a:ext cx="6477000" cy="4454624"/>
          </a:xfrm>
        </p:spPr>
        <p:txBody>
          <a:bodyPr>
            <a:normAutofit/>
          </a:bodyPr>
          <a:lstStyle/>
          <a:p>
            <a:pPr algn="ctr"/>
            <a:r>
              <a:rPr lang="en-US" altLang="ko-KR" sz="6000" dirty="0" smtClean="0"/>
              <a:t>Xml </a:t>
            </a:r>
            <a:br>
              <a:rPr lang="en-US" altLang="ko-KR" sz="6000" dirty="0" smtClean="0"/>
            </a:br>
            <a:r>
              <a:rPr lang="en-US" altLang="ko-KR" sz="6000" dirty="0" err="1" smtClean="0"/>
              <a:t>ElementTree</a:t>
            </a:r>
            <a:r>
              <a:rPr lang="en-US" altLang="ko-KR" sz="6000" dirty="0" smtClean="0"/>
              <a:t/>
            </a:r>
            <a:br>
              <a:rPr lang="en-US" altLang="ko-KR" sz="6000" dirty="0" smtClean="0"/>
            </a:br>
            <a:r>
              <a:rPr lang="en-US" altLang="ko-KR" sz="6000" dirty="0" smtClean="0"/>
              <a:t>class</a:t>
            </a:r>
            <a:br>
              <a:rPr lang="en-US" altLang="ko-KR" sz="6000" dirty="0" smtClean="0"/>
            </a:br>
            <a:r>
              <a:rPr lang="ko-KR" altLang="en-US" sz="6000" dirty="0" smtClean="0"/>
              <a:t>이해하기</a:t>
            </a:r>
            <a:endParaRPr lang="ko-KR" altLang="en-US" sz="6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713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/>
              <a:t> </a:t>
            </a:r>
            <a:r>
              <a:rPr lang="en-US" altLang="ko-KR" dirty="0" smtClean="0"/>
              <a:t>xml </a:t>
            </a:r>
            <a:r>
              <a:rPr lang="ko-KR" altLang="en-US" dirty="0" smtClean="0"/>
              <a:t>주요 모듈 이해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797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/>
              <a:t> </a:t>
            </a:r>
            <a:r>
              <a:rPr lang="en-US" altLang="ko-KR" dirty="0" smtClean="0"/>
              <a:t>xml </a:t>
            </a:r>
            <a:r>
              <a:rPr lang="ko-KR" altLang="en-US" dirty="0" smtClean="0"/>
              <a:t>문서 </a:t>
            </a:r>
            <a:r>
              <a:rPr lang="en-US" altLang="ko-KR" dirty="0" smtClean="0"/>
              <a:t>parsing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98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xml </a:t>
            </a:r>
            <a:r>
              <a:rPr lang="ko-KR" altLang="en-US" dirty="0" smtClean="0"/>
              <a:t>문서 만들기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36815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xml </a:t>
            </a:r>
            <a:r>
              <a:rPr lang="ko-KR" altLang="en-US" dirty="0" smtClean="0"/>
              <a:t>문서를 하나 만듦</a:t>
            </a:r>
            <a:endParaRPr lang="en-US" altLang="ko-KR" dirty="0" smtClean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492896"/>
            <a:ext cx="5800725" cy="4159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4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xml </a:t>
            </a:r>
            <a:r>
              <a:rPr lang="ko-KR" altLang="en-US" dirty="0" smtClean="0"/>
              <a:t>문서 </a:t>
            </a:r>
            <a:r>
              <a:rPr lang="en-US" altLang="ko-KR" dirty="0" err="1" smtClean="0"/>
              <a:t>ElementTree</a:t>
            </a:r>
            <a:r>
              <a:rPr lang="en-US" altLang="ko-KR" dirty="0" smtClean="0"/>
              <a:t> parsing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36815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err="1" smtClean="0"/>
              <a:t>xml.etree.ElementTree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내의 </a:t>
            </a:r>
            <a:r>
              <a:rPr lang="en-US" altLang="ko-KR" dirty="0" err="1"/>
              <a:t>ElementTree</a:t>
            </a:r>
            <a:r>
              <a:rPr lang="en-US" altLang="ko-KR" dirty="0"/>
              <a:t> </a:t>
            </a:r>
            <a:r>
              <a:rPr lang="en-US" altLang="ko-KR" dirty="0" smtClean="0"/>
              <a:t>class</a:t>
            </a:r>
            <a:r>
              <a:rPr lang="ko-KR" altLang="en-US" dirty="0" smtClean="0"/>
              <a:t>를 통해 </a:t>
            </a:r>
            <a:r>
              <a:rPr lang="en-US" altLang="ko-KR" dirty="0" smtClean="0"/>
              <a:t>parsing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42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356992"/>
            <a:ext cx="4438650" cy="305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427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/>
              <a:t> </a:t>
            </a:r>
            <a:r>
              <a:rPr lang="en-US" altLang="ko-KR" dirty="0" smtClean="0"/>
              <a:t>xml </a:t>
            </a:r>
            <a:r>
              <a:rPr lang="ko-KR" altLang="en-US" dirty="0" smtClean="0"/>
              <a:t>문자</a:t>
            </a:r>
            <a:r>
              <a:rPr lang="ko-KR" altLang="en-US" dirty="0"/>
              <a:t>열</a:t>
            </a:r>
            <a:r>
              <a:rPr lang="ko-KR" altLang="en-US" dirty="0" smtClean="0"/>
              <a:t> </a:t>
            </a:r>
            <a:r>
              <a:rPr lang="en-US" altLang="ko-KR" dirty="0" smtClean="0"/>
              <a:t>parsing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4304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문자열을 만들고 </a:t>
            </a:r>
            <a:r>
              <a:rPr lang="en-US" altLang="ko-KR" dirty="0" smtClean="0"/>
              <a:t>xml</a:t>
            </a:r>
            <a:r>
              <a:rPr lang="ko-KR" altLang="en-US" dirty="0" smtClean="0"/>
              <a:t>  </a:t>
            </a:r>
            <a:r>
              <a:rPr lang="en-US" altLang="ko-KR" dirty="0" smtClean="0"/>
              <a:t>parsing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36815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err="1" smtClean="0"/>
              <a:t>xml.etree.ElementTree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내의 </a:t>
            </a:r>
            <a:r>
              <a:rPr lang="en-US" altLang="ko-KR" dirty="0" err="1" smtClean="0"/>
              <a:t>fromstring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함수를 통해 </a:t>
            </a:r>
            <a:r>
              <a:rPr lang="en-US" altLang="ko-KR" dirty="0" smtClean="0"/>
              <a:t>parsing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44</a:t>
            </a:fld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5" y="3068960"/>
            <a:ext cx="6100961" cy="324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525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처리 결과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36815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err="1" smtClean="0"/>
              <a:t>xml.etree.ElementTree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내의 </a:t>
            </a:r>
            <a:r>
              <a:rPr lang="en-US" altLang="ko-KR" dirty="0" err="1" smtClean="0"/>
              <a:t>fromstring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함수를 통해 </a:t>
            </a:r>
            <a:r>
              <a:rPr lang="en-US" altLang="ko-KR" dirty="0" smtClean="0"/>
              <a:t>parsing</a:t>
            </a:r>
          </a:p>
        </p:txBody>
      </p:sp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4869159"/>
            <a:ext cx="4464496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45</a:t>
            </a:fld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717032"/>
            <a:ext cx="5718820" cy="920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91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62200" y="1412776"/>
            <a:ext cx="6477000" cy="4454624"/>
          </a:xfrm>
        </p:spPr>
        <p:txBody>
          <a:bodyPr>
            <a:normAutofit/>
          </a:bodyPr>
          <a:lstStyle/>
          <a:p>
            <a:pPr algn="ctr"/>
            <a:r>
              <a:rPr lang="en-US" altLang="ko-KR" sz="6000" dirty="0" smtClean="0"/>
              <a:t>Xml</a:t>
            </a:r>
            <a:br>
              <a:rPr lang="en-US" altLang="ko-KR" sz="6000" dirty="0" smtClean="0"/>
            </a:br>
            <a:r>
              <a:rPr lang="en-US" altLang="ko-KR" sz="6000" dirty="0" smtClean="0"/>
              <a:t>Element</a:t>
            </a:r>
            <a:br>
              <a:rPr lang="en-US" altLang="ko-KR" sz="6000" dirty="0" smtClean="0"/>
            </a:br>
            <a:r>
              <a:rPr lang="en-US" altLang="ko-KR" sz="6000" dirty="0" smtClean="0"/>
              <a:t>class </a:t>
            </a:r>
            <a:r>
              <a:rPr lang="en-US" altLang="ko-KR" sz="6000" dirty="0"/>
              <a:t/>
            </a:r>
            <a:br>
              <a:rPr lang="en-US" altLang="ko-KR" sz="6000" dirty="0"/>
            </a:br>
            <a:r>
              <a:rPr lang="ko-KR" altLang="en-US" sz="6000" dirty="0" smtClean="0"/>
              <a:t>이해하</a:t>
            </a:r>
            <a:r>
              <a:rPr lang="ko-KR" altLang="en-US" sz="6000" dirty="0"/>
              <a:t>기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81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/>
              <a:t> </a:t>
            </a:r>
            <a:r>
              <a:rPr lang="en-US" altLang="ko-KR" dirty="0" smtClean="0"/>
              <a:t>Element Type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014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xml </a:t>
            </a:r>
            <a:r>
              <a:rPr lang="ko-KR" altLang="en-US" dirty="0" smtClean="0"/>
              <a:t>문서 </a:t>
            </a:r>
            <a:r>
              <a:rPr lang="en-US" altLang="ko-KR" dirty="0" smtClean="0"/>
              <a:t>: Element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36815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xml </a:t>
            </a:r>
            <a:r>
              <a:rPr lang="ko-KR" altLang="en-US" dirty="0" smtClean="0"/>
              <a:t>문서의 모든 </a:t>
            </a:r>
            <a:r>
              <a:rPr lang="en-US" altLang="ko-KR" dirty="0" smtClean="0"/>
              <a:t>tag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Element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파싱됨</a:t>
            </a:r>
            <a:endParaRPr lang="en-US" altLang="ko-KR" dirty="0" smtClean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921" y="2708920"/>
            <a:ext cx="6619875" cy="3734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097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/>
              <a:t> </a:t>
            </a:r>
            <a:r>
              <a:rPr lang="en-US" altLang="ko-KR" dirty="0" smtClean="0"/>
              <a:t>Element </a:t>
            </a:r>
            <a:r>
              <a:rPr lang="ko-KR" altLang="en-US" dirty="0" smtClean="0"/>
              <a:t>조</a:t>
            </a:r>
            <a:r>
              <a:rPr lang="ko-KR" altLang="en-US" dirty="0"/>
              <a:t>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255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xml </a:t>
            </a:r>
            <a:r>
              <a:rPr lang="ko-KR" altLang="en-US" dirty="0" smtClean="0"/>
              <a:t>주요 모</a:t>
            </a:r>
            <a:r>
              <a:rPr lang="ko-KR" altLang="en-US" dirty="0"/>
              <a:t>듈</a:t>
            </a:r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87220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</a:t>
            </a:r>
            <a:r>
              <a:rPr lang="ko-KR" altLang="en-US" dirty="0" smtClean="0"/>
              <a:t>두 모듈은 대부분 인터페이스가 유사하면 </a:t>
            </a:r>
            <a:r>
              <a:rPr lang="ko-KR" altLang="en-US" dirty="0" err="1" smtClean="0"/>
              <a:t>두가지를</a:t>
            </a:r>
            <a:r>
              <a:rPr lang="ko-KR" altLang="en-US" dirty="0" smtClean="0"/>
              <a:t> 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627784" y="3501008"/>
            <a:ext cx="3528392" cy="7920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</a:rPr>
              <a:t>xml.etree.ElementTree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627784" y="4869160"/>
            <a:ext cx="3528392" cy="7920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</a:rPr>
              <a:t>lxml.etree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3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xml </a:t>
            </a:r>
            <a:r>
              <a:rPr lang="ko-KR" altLang="en-US" dirty="0" smtClean="0"/>
              <a:t>문서 </a:t>
            </a:r>
            <a:r>
              <a:rPr lang="en-US" altLang="ko-KR" dirty="0" smtClean="0"/>
              <a:t>tag/</a:t>
            </a:r>
            <a:r>
              <a:rPr lang="en-US" altLang="ko-KR" dirty="0" err="1" smtClean="0"/>
              <a:t>attrib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단건</a:t>
            </a:r>
            <a:r>
              <a:rPr lang="ko-KR" altLang="en-US" dirty="0" smtClean="0"/>
              <a:t> 조회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36815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data/country </a:t>
            </a:r>
            <a:r>
              <a:rPr lang="ko-KR" altLang="en-US" dirty="0" err="1" smtClean="0"/>
              <a:t>태크에</a:t>
            </a:r>
            <a:r>
              <a:rPr lang="ko-KR" altLang="en-US" dirty="0" smtClean="0"/>
              <a:t> 대한 </a:t>
            </a:r>
            <a:r>
              <a:rPr lang="en-US" altLang="ko-KR" dirty="0" smtClean="0"/>
              <a:t>tag</a:t>
            </a:r>
            <a:r>
              <a:rPr lang="ko-KR" altLang="en-US" dirty="0" smtClean="0"/>
              <a:t>와 속성 조회</a:t>
            </a:r>
            <a:endParaRPr lang="en-US" altLang="ko-KR" dirty="0" smtClean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212976"/>
            <a:ext cx="6619875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5974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xml </a:t>
            </a:r>
            <a:r>
              <a:rPr lang="ko-KR" altLang="en-US" dirty="0" smtClean="0"/>
              <a:t>문서 </a:t>
            </a:r>
            <a:r>
              <a:rPr lang="en-US" altLang="ko-KR" dirty="0" smtClean="0"/>
              <a:t>tag/</a:t>
            </a:r>
            <a:r>
              <a:rPr lang="en-US" altLang="ko-KR" dirty="0" err="1" smtClean="0"/>
              <a:t>attrib</a:t>
            </a:r>
            <a:r>
              <a:rPr lang="ko-KR" altLang="en-US" dirty="0" smtClean="0"/>
              <a:t> 복수건 조회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36815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data/country </a:t>
            </a:r>
            <a:r>
              <a:rPr lang="ko-KR" altLang="en-US" dirty="0" err="1" smtClean="0"/>
              <a:t>태크에</a:t>
            </a:r>
            <a:r>
              <a:rPr lang="ko-KR" altLang="en-US" dirty="0" smtClean="0"/>
              <a:t> 대한 </a:t>
            </a:r>
            <a:r>
              <a:rPr lang="en-US" altLang="ko-KR" dirty="0" smtClean="0"/>
              <a:t>tag</a:t>
            </a:r>
            <a:r>
              <a:rPr lang="ko-KR" altLang="en-US" dirty="0" smtClean="0"/>
              <a:t>와 속성 조회</a:t>
            </a:r>
            <a:endParaRPr lang="en-US" altLang="ko-KR" dirty="0" smtClean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284984"/>
            <a:ext cx="6705600" cy="273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912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get </a:t>
            </a:r>
            <a:r>
              <a:rPr lang="ko-KR" altLang="en-US" dirty="0" err="1" smtClean="0"/>
              <a:t>메소드로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attrib</a:t>
            </a:r>
            <a:r>
              <a:rPr lang="ko-KR" altLang="en-US" dirty="0" smtClean="0"/>
              <a:t>검색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36815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root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get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이용해서 속성을 검색</a:t>
            </a:r>
            <a:endParaRPr lang="en-US" altLang="ko-KR" dirty="0" smtClean="0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3" y="4365104"/>
            <a:ext cx="2664296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432448"/>
            <a:ext cx="4333875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10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tag </a:t>
            </a:r>
            <a:r>
              <a:rPr lang="ko-KR" altLang="en-US" dirty="0" smtClean="0"/>
              <a:t>내의 속성들 조회하기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36815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root</a:t>
            </a:r>
            <a:r>
              <a:rPr lang="ko-KR" altLang="en-US" dirty="0" smtClean="0"/>
              <a:t>내의 자식 </a:t>
            </a:r>
            <a:r>
              <a:rPr lang="ko-KR" altLang="en-US" dirty="0" err="1" smtClean="0"/>
              <a:t>노드를</a:t>
            </a:r>
            <a:r>
              <a:rPr lang="ko-KR" altLang="en-US" dirty="0" smtClean="0"/>
              <a:t> 읽어 </a:t>
            </a:r>
            <a:r>
              <a:rPr lang="en-US" altLang="ko-KR" dirty="0" smtClean="0"/>
              <a:t>keys/items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이용해서 속성들을 조회</a:t>
            </a:r>
            <a:endParaRPr lang="en-US" altLang="ko-KR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53</a:t>
            </a:fld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501008"/>
            <a:ext cx="4464496" cy="246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8771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/>
              <a:t> </a:t>
            </a:r>
            <a:r>
              <a:rPr lang="en-US" altLang="ko-KR" dirty="0" smtClean="0"/>
              <a:t>Element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74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 </a:t>
            </a:r>
            <a:r>
              <a:rPr lang="en-US" altLang="ko-KR" dirty="0" smtClean="0"/>
              <a:t>Element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36815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node</a:t>
            </a:r>
            <a:r>
              <a:rPr lang="ko-KR" altLang="en-US" dirty="0" smtClean="0"/>
              <a:t>들을 생성하고 </a:t>
            </a:r>
            <a:r>
              <a:rPr lang="en-US" altLang="ko-KR" dirty="0" smtClean="0"/>
              <a:t>note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to </a:t>
            </a:r>
            <a:r>
              <a:rPr lang="ko-KR" altLang="en-US" dirty="0" smtClean="0"/>
              <a:t>붙이기</a:t>
            </a:r>
            <a:endParaRPr lang="en-US" altLang="ko-KR" dirty="0" smtClean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150" y="3356992"/>
            <a:ext cx="5219700" cy="317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7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 </a:t>
            </a:r>
            <a:r>
              <a:rPr lang="en-US" altLang="ko-KR" dirty="0" err="1" smtClean="0"/>
              <a:t>SubElement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36815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node</a:t>
            </a:r>
            <a:r>
              <a:rPr lang="ko-KR" altLang="en-US" dirty="0" smtClean="0"/>
              <a:t>들을 생성하고 </a:t>
            </a:r>
            <a:r>
              <a:rPr lang="en-US" altLang="ko-KR" dirty="0" err="1" smtClean="0"/>
              <a:t>subelement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note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from </a:t>
            </a:r>
            <a:r>
              <a:rPr lang="ko-KR" altLang="en-US" dirty="0" smtClean="0"/>
              <a:t>붙이기</a:t>
            </a:r>
            <a:endParaRPr lang="en-US" altLang="ko-KR" dirty="0" smtClean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3429000"/>
            <a:ext cx="6191250" cy="273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52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 </a:t>
            </a:r>
            <a:r>
              <a:rPr lang="en-US" altLang="ko-KR" dirty="0" smtClean="0"/>
              <a:t>Element/</a:t>
            </a:r>
            <a:r>
              <a:rPr lang="en-US" altLang="ko-KR" dirty="0" err="1" smtClean="0"/>
              <a:t>SubElement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36815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element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Element/</a:t>
            </a:r>
            <a:r>
              <a:rPr lang="en-US" altLang="ko-KR" dirty="0" err="1" smtClean="0"/>
              <a:t>SubElement</a:t>
            </a:r>
            <a:r>
              <a:rPr lang="ko-KR" altLang="en-US" dirty="0" smtClean="0"/>
              <a:t>로</a:t>
            </a:r>
            <a:r>
              <a:rPr lang="en-US" altLang="ko-KR" dirty="0"/>
              <a:t> </a:t>
            </a:r>
            <a:r>
              <a:rPr lang="ko-KR" altLang="en-US" dirty="0" smtClean="0"/>
              <a:t>생성해서 </a:t>
            </a:r>
            <a:r>
              <a:rPr lang="en-US" altLang="ko-KR" dirty="0" smtClean="0"/>
              <a:t>root</a:t>
            </a:r>
            <a:r>
              <a:rPr lang="ko-KR" altLang="en-US" dirty="0" smtClean="0"/>
              <a:t>에 붙이기 </a:t>
            </a:r>
            <a:endParaRPr lang="en-US" altLang="ko-KR" dirty="0" smtClean="0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924944"/>
            <a:ext cx="5695950" cy="374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305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 </a:t>
            </a:r>
            <a:r>
              <a:rPr lang="en-US" altLang="ko-KR" dirty="0" smtClean="0"/>
              <a:t>insert </a:t>
            </a:r>
            <a:r>
              <a:rPr lang="ko-KR" altLang="en-US" dirty="0" err="1" smtClean="0"/>
              <a:t>메소드로</a:t>
            </a:r>
            <a:r>
              <a:rPr lang="ko-KR" altLang="en-US" dirty="0" smtClean="0"/>
              <a:t> 자식생성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36815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node</a:t>
            </a:r>
            <a:r>
              <a:rPr lang="ko-KR" altLang="en-US" dirty="0" smtClean="0"/>
              <a:t>들을 생성하고 </a:t>
            </a:r>
            <a:r>
              <a:rPr lang="en-US" altLang="ko-KR" dirty="0" smtClean="0"/>
              <a:t>insert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note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dummy </a:t>
            </a:r>
            <a:r>
              <a:rPr lang="ko-KR" altLang="en-US" dirty="0" smtClean="0"/>
              <a:t>붙이기</a:t>
            </a:r>
            <a:endParaRPr lang="en-US" altLang="ko-KR" dirty="0" smtClean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429000"/>
            <a:ext cx="6229350" cy="313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553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 </a:t>
            </a:r>
            <a:r>
              <a:rPr lang="en-US" altLang="ko-KR" dirty="0" smtClean="0"/>
              <a:t>remove </a:t>
            </a:r>
            <a:r>
              <a:rPr lang="ko-KR" altLang="en-US" dirty="0" err="1" smtClean="0"/>
              <a:t>메소드로</a:t>
            </a:r>
            <a:r>
              <a:rPr lang="ko-KR" altLang="en-US" dirty="0" smtClean="0"/>
              <a:t> 자식삭</a:t>
            </a:r>
            <a:r>
              <a:rPr lang="ko-KR" altLang="en-US" dirty="0"/>
              <a:t>제</a:t>
            </a:r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36815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node</a:t>
            </a:r>
            <a:r>
              <a:rPr lang="ko-KR" altLang="en-US" dirty="0" smtClean="0"/>
              <a:t>들을 생성하고 </a:t>
            </a:r>
            <a:r>
              <a:rPr lang="en-US" altLang="ko-KR" dirty="0" smtClean="0"/>
              <a:t>insert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note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dummy </a:t>
            </a:r>
            <a:r>
              <a:rPr lang="ko-KR" altLang="en-US" dirty="0" smtClean="0"/>
              <a:t>붙였다가 </a:t>
            </a:r>
            <a:r>
              <a:rPr lang="en-US" altLang="ko-KR" dirty="0" smtClean="0"/>
              <a:t>remove</a:t>
            </a:r>
            <a:r>
              <a:rPr lang="ko-KR" altLang="en-US" dirty="0" smtClean="0"/>
              <a:t>로 삭제</a:t>
            </a:r>
            <a:endParaRPr lang="en-US" altLang="ko-KR" dirty="0" smtClean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055" y="2996952"/>
            <a:ext cx="6276975" cy="352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13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/>
              <a:t> </a:t>
            </a:r>
            <a:r>
              <a:rPr lang="en-US" altLang="ko-KR" dirty="0" smtClean="0"/>
              <a:t>xml document</a:t>
            </a:r>
            <a:r>
              <a:rPr lang="ko-KR" altLang="en-US" dirty="0" smtClean="0"/>
              <a:t> 이해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32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/>
              <a:t> </a:t>
            </a:r>
            <a:r>
              <a:rPr lang="en-US" altLang="ko-KR" dirty="0" smtClean="0"/>
              <a:t>attribute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49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 </a:t>
            </a:r>
            <a:r>
              <a:rPr lang="en-US" altLang="ko-KR" dirty="0" smtClean="0"/>
              <a:t>indexing</a:t>
            </a:r>
            <a:r>
              <a:rPr lang="ko-KR" altLang="en-US" dirty="0" smtClean="0"/>
              <a:t>으로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 추가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36815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node</a:t>
            </a:r>
            <a:r>
              <a:rPr lang="ko-KR" altLang="en-US" dirty="0" smtClean="0"/>
              <a:t>들을 생성하고 </a:t>
            </a:r>
            <a:r>
              <a:rPr lang="en-US" altLang="ko-KR" dirty="0" err="1" smtClean="0"/>
              <a:t>attrib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내에 </a:t>
            </a:r>
            <a:r>
              <a:rPr lang="en-US" altLang="ko-KR" dirty="0" smtClean="0"/>
              <a:t>date</a:t>
            </a:r>
            <a:r>
              <a:rPr lang="ko-KR" altLang="en-US" dirty="0" smtClean="0"/>
              <a:t>를 추가</a:t>
            </a:r>
            <a:endParaRPr lang="en-US" altLang="ko-KR" dirty="0" smtClean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464497"/>
            <a:ext cx="6181725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13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Element </a:t>
            </a:r>
            <a:r>
              <a:rPr lang="ko-KR" altLang="en-US" dirty="0" smtClean="0"/>
              <a:t>생성시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 추가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36815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node</a:t>
            </a:r>
            <a:r>
              <a:rPr lang="ko-KR" altLang="en-US" dirty="0" smtClean="0"/>
              <a:t>들을 생성시 속성을 초기값으로 넣어서  </a:t>
            </a:r>
            <a:r>
              <a:rPr lang="en-US" altLang="ko-KR" dirty="0" err="1" smtClean="0"/>
              <a:t>attrib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내에 </a:t>
            </a:r>
            <a:r>
              <a:rPr lang="en-US" altLang="ko-KR" dirty="0" smtClean="0"/>
              <a:t>date</a:t>
            </a:r>
            <a:r>
              <a:rPr lang="ko-KR" altLang="en-US" dirty="0" smtClean="0"/>
              <a:t>를 추가</a:t>
            </a:r>
            <a:endParaRPr lang="en-US" altLang="ko-KR" dirty="0" smtClean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700" y="3789040"/>
            <a:ext cx="6324600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929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/>
              <a:t> </a:t>
            </a:r>
            <a:r>
              <a:rPr lang="en-US" altLang="ko-KR" dirty="0" smtClean="0"/>
              <a:t>xml </a:t>
            </a:r>
            <a:r>
              <a:rPr lang="ko-KR" altLang="en-US" dirty="0" smtClean="0"/>
              <a:t>구조 확인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610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dump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xml </a:t>
            </a:r>
            <a:r>
              <a:rPr lang="ko-KR" altLang="en-US" dirty="0" smtClean="0"/>
              <a:t>구조 확인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36815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xml </a:t>
            </a:r>
            <a:r>
              <a:rPr lang="ko-KR" altLang="en-US" dirty="0" smtClean="0"/>
              <a:t>문서가 만들어지면 </a:t>
            </a:r>
            <a:r>
              <a:rPr lang="en-US" altLang="ko-KR" dirty="0" smtClean="0"/>
              <a:t>dump </a:t>
            </a:r>
            <a:r>
              <a:rPr lang="ko-KR" altLang="en-US" dirty="0" smtClean="0"/>
              <a:t>함수로 구조 확인</a:t>
            </a:r>
            <a:endParaRPr lang="en-US" altLang="ko-KR" dirty="0" smtClean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700" y="3789040"/>
            <a:ext cx="6324600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054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err="1" smtClean="0"/>
              <a:t>tostring</a:t>
            </a:r>
            <a:r>
              <a:rPr lang="ko-KR" altLang="en-US" dirty="0" smtClean="0"/>
              <a:t>으로 </a:t>
            </a:r>
            <a:r>
              <a:rPr lang="en-US" altLang="ko-KR" dirty="0" smtClean="0"/>
              <a:t>xml </a:t>
            </a:r>
            <a:r>
              <a:rPr lang="ko-KR" altLang="en-US" dirty="0" smtClean="0"/>
              <a:t>보기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36815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xml</a:t>
            </a:r>
            <a:r>
              <a:rPr lang="ko-KR" altLang="en-US" dirty="0" smtClean="0"/>
              <a:t>로 완성된 것을 </a:t>
            </a:r>
            <a:r>
              <a:rPr lang="en-US" altLang="ko-KR" dirty="0" err="1" smtClean="0"/>
              <a:t>tostring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함수로 결과치 확인하기</a:t>
            </a:r>
            <a:endParaRPr lang="en-US" altLang="ko-KR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65</a:t>
            </a:fld>
            <a:endParaRPr lang="ko-KR" altLang="en-US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140968"/>
            <a:ext cx="7753350" cy="337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633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문자열을 </a:t>
            </a:r>
            <a:r>
              <a:rPr lang="en-US" altLang="ko-KR" dirty="0" smtClean="0"/>
              <a:t>xml</a:t>
            </a:r>
            <a:r>
              <a:rPr lang="ko-KR" altLang="en-US" dirty="0" smtClean="0"/>
              <a:t> 처리 후 문자열표시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36815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문자열은 </a:t>
            </a:r>
            <a:r>
              <a:rPr lang="en-US" altLang="ko-KR" dirty="0" smtClean="0"/>
              <a:t>xml</a:t>
            </a:r>
            <a:r>
              <a:rPr lang="ko-KR" altLang="en-US" dirty="0" smtClean="0"/>
              <a:t>로 전환</a:t>
            </a:r>
            <a:r>
              <a:rPr lang="en-US" altLang="ko-KR" dirty="0" smtClean="0"/>
              <a:t>(XML, </a:t>
            </a:r>
            <a:r>
              <a:rPr lang="en-US" altLang="ko-KR" dirty="0" err="1" smtClean="0"/>
              <a:t>fromstring</a:t>
            </a:r>
            <a:r>
              <a:rPr lang="en-US" altLang="ko-KR" dirty="0" smtClean="0"/>
              <a:t>)</a:t>
            </a:r>
            <a:r>
              <a:rPr lang="ko-KR" altLang="en-US" dirty="0" smtClean="0"/>
              <a:t>하고 이를 다시  </a:t>
            </a:r>
            <a:r>
              <a:rPr lang="en-US" altLang="ko-KR" dirty="0" err="1" smtClean="0"/>
              <a:t>tostring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함수로 결과치 확인하기</a:t>
            </a:r>
            <a:endParaRPr lang="en-US" altLang="ko-KR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66</a:t>
            </a:fld>
            <a:endParaRPr lang="ko-KR" altLang="en-US"/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924944"/>
            <a:ext cx="6962775" cy="3816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159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99592" y="1412776"/>
            <a:ext cx="7939608" cy="4454624"/>
          </a:xfrm>
        </p:spPr>
        <p:txBody>
          <a:bodyPr>
            <a:normAutofit/>
          </a:bodyPr>
          <a:lstStyle/>
          <a:p>
            <a:pPr algn="ctr"/>
            <a:r>
              <a:rPr lang="en-US" altLang="ko-KR" sz="6000" dirty="0" smtClean="0"/>
              <a:t>Xml </a:t>
            </a:r>
            <a:br>
              <a:rPr lang="en-US" altLang="ko-KR" sz="6000" dirty="0" smtClean="0"/>
            </a:br>
            <a:r>
              <a:rPr lang="en-US" altLang="ko-KR" sz="6000" dirty="0" err="1" smtClean="0"/>
              <a:t>XMLPULLparser</a:t>
            </a:r>
            <a:r>
              <a:rPr lang="en-US" altLang="ko-KR" sz="6000" dirty="0" smtClean="0"/>
              <a:t/>
            </a:r>
            <a:br>
              <a:rPr lang="en-US" altLang="ko-KR" sz="6000" dirty="0" smtClean="0"/>
            </a:br>
            <a:endParaRPr lang="ko-KR" altLang="en-US" sz="6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082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err="1" smtClean="0"/>
              <a:t>XMLPullParser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이용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36815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err="1" smtClean="0"/>
              <a:t>XMLPullParser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인스턴스를</a:t>
            </a:r>
            <a:r>
              <a:rPr lang="ko-KR" altLang="en-US" dirty="0" smtClean="0"/>
              <a:t> 만들고 </a:t>
            </a:r>
            <a:r>
              <a:rPr lang="en-US" altLang="ko-KR" dirty="0" smtClean="0"/>
              <a:t>feed</a:t>
            </a:r>
            <a:r>
              <a:rPr lang="ko-KR" altLang="en-US" dirty="0" smtClean="0"/>
              <a:t>로 데이터를 제공해서 </a:t>
            </a:r>
            <a:r>
              <a:rPr lang="en-US" altLang="ko-KR" dirty="0" err="1" smtClean="0"/>
              <a:t>read_events</a:t>
            </a:r>
            <a:r>
              <a:rPr lang="ko-KR" altLang="en-US" dirty="0" smtClean="0"/>
              <a:t>로 읽는다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68</a:t>
            </a:fld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708920"/>
            <a:ext cx="4695825" cy="339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323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err="1"/>
              <a:t>XMLPullParser</a:t>
            </a:r>
            <a:r>
              <a:rPr lang="en-US" altLang="ko-KR" dirty="0"/>
              <a:t> </a:t>
            </a:r>
            <a:r>
              <a:rPr lang="ko-KR" altLang="en-US" dirty="0" smtClean="0"/>
              <a:t>실행 결과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36815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err="1" smtClean="0"/>
              <a:t>XMLPullParser.read_events</a:t>
            </a:r>
            <a:r>
              <a:rPr lang="ko-KR" altLang="en-US" dirty="0" smtClean="0"/>
              <a:t>로 읽으면 </a:t>
            </a:r>
            <a:r>
              <a:rPr lang="en-US" altLang="ko-KR" dirty="0" err="1" smtClean="0"/>
              <a:t>getnerator</a:t>
            </a:r>
            <a:r>
              <a:rPr lang="en-US" altLang="ko-KR" dirty="0" smtClean="0"/>
              <a:t> </a:t>
            </a:r>
            <a:r>
              <a:rPr lang="ko-KR" altLang="en-US" dirty="0" smtClean="0"/>
              <a:t>로 제공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69</a:t>
            </a:fld>
            <a:endParaRPr lang="ko-KR" alt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996952"/>
            <a:ext cx="6372225" cy="322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925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xml </a:t>
            </a:r>
            <a:r>
              <a:rPr lang="ko-KR" altLang="en-US" dirty="0" smtClean="0"/>
              <a:t>주요 </a:t>
            </a:r>
            <a:r>
              <a:rPr lang="en-US" altLang="ko-KR" dirty="0" smtClean="0"/>
              <a:t>class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872208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err="1"/>
              <a:t>ElementTree</a:t>
            </a:r>
            <a:r>
              <a:rPr lang="ko-KR" altLang="en-US" dirty="0"/>
              <a:t>는 전체 </a:t>
            </a:r>
            <a:r>
              <a:rPr lang="en-US" altLang="ko-KR" dirty="0"/>
              <a:t>XML </a:t>
            </a:r>
            <a:r>
              <a:rPr lang="ko-KR" altLang="en-US" dirty="0"/>
              <a:t>문서를 </a:t>
            </a:r>
            <a:r>
              <a:rPr lang="ko-KR" altLang="en-US" dirty="0" err="1"/>
              <a:t>트리로</a:t>
            </a:r>
            <a:r>
              <a:rPr lang="ko-KR" altLang="en-US" dirty="0"/>
              <a:t> 나타내고 </a:t>
            </a:r>
            <a:r>
              <a:rPr lang="en-US" altLang="ko-KR" dirty="0"/>
              <a:t>Element</a:t>
            </a:r>
            <a:r>
              <a:rPr lang="ko-KR" altLang="en-US" dirty="0" err="1"/>
              <a:t>는이</a:t>
            </a:r>
            <a:r>
              <a:rPr lang="ko-KR" altLang="en-US" dirty="0"/>
              <a:t> </a:t>
            </a:r>
            <a:r>
              <a:rPr lang="ko-KR" altLang="en-US" dirty="0" err="1"/>
              <a:t>트리에서</a:t>
            </a:r>
            <a:r>
              <a:rPr lang="ko-KR" altLang="en-US" dirty="0"/>
              <a:t> 단일 </a:t>
            </a:r>
            <a:r>
              <a:rPr lang="ko-KR" altLang="en-US" dirty="0" err="1"/>
              <a:t>노드를</a:t>
            </a:r>
            <a:r>
              <a:rPr lang="ko-KR" altLang="en-US" dirty="0"/>
              <a:t> </a:t>
            </a:r>
            <a:r>
              <a:rPr lang="ko-KR" altLang="en-US" dirty="0" smtClean="0"/>
              <a:t>나타냄</a:t>
            </a:r>
            <a:r>
              <a:rPr lang="en-US" altLang="ko-KR" dirty="0" smtClean="0"/>
              <a:t>.  </a:t>
            </a:r>
            <a:r>
              <a:rPr lang="ko-KR" altLang="en-US" dirty="0"/>
              <a:t>전체 문서와의 상호 작용 </a:t>
            </a:r>
            <a:r>
              <a:rPr lang="en-US" altLang="ko-KR" dirty="0"/>
              <a:t>(</a:t>
            </a:r>
            <a:r>
              <a:rPr lang="ko-KR" altLang="en-US" dirty="0"/>
              <a:t>파일 읽기 및 쓰기</a:t>
            </a:r>
            <a:r>
              <a:rPr lang="en-US" altLang="ko-KR" dirty="0"/>
              <a:t>)</a:t>
            </a:r>
            <a:r>
              <a:rPr lang="ko-KR" altLang="en-US" dirty="0"/>
              <a:t>은 일반적으로 </a:t>
            </a:r>
            <a:r>
              <a:rPr lang="en-US" altLang="ko-KR" dirty="0" err="1"/>
              <a:t>ElementTree</a:t>
            </a:r>
            <a:r>
              <a:rPr lang="en-US" altLang="ko-KR" dirty="0"/>
              <a:t> </a:t>
            </a:r>
            <a:r>
              <a:rPr lang="ko-KR" altLang="en-US" dirty="0"/>
              <a:t>수준에서 </a:t>
            </a:r>
            <a:r>
              <a:rPr lang="ko-KR" altLang="en-US" dirty="0" smtClean="0"/>
              <a:t>수행되고</a:t>
            </a:r>
            <a:r>
              <a:rPr lang="en-US" altLang="ko-KR" dirty="0" smtClean="0"/>
              <a:t>,  </a:t>
            </a:r>
            <a:r>
              <a:rPr lang="ko-KR" altLang="en-US" dirty="0"/>
              <a:t>단일 </a:t>
            </a:r>
            <a:r>
              <a:rPr lang="en-US" altLang="ko-KR" dirty="0"/>
              <a:t>XML </a:t>
            </a:r>
            <a:r>
              <a:rPr lang="ko-KR" altLang="en-US" dirty="0"/>
              <a:t>요소 및 해당 하위 요소와의 상호 작용은 요소 수준에서 </a:t>
            </a:r>
            <a:r>
              <a:rPr lang="ko-KR" altLang="en-US" dirty="0" smtClean="0"/>
              <a:t>수행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EC51D712-51B0-49A5-812F-301BD2A5585B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971600" y="3784975"/>
            <a:ext cx="2016224" cy="7920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Element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71600" y="5153127"/>
            <a:ext cx="2016224" cy="7920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ElementTree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91880" y="3717032"/>
            <a:ext cx="5040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 단순하지만 유연한 컨테이너 객체로 단순화 된 </a:t>
            </a:r>
            <a:r>
              <a:rPr lang="en-US" altLang="ko-KR" sz="1600" dirty="0"/>
              <a:t>XML </a:t>
            </a:r>
            <a:r>
              <a:rPr lang="ko-KR" altLang="en-US" sz="1600" dirty="0"/>
              <a:t>정보 세트와 같은 계층 적 데이터 구조를 메모리에 저장하도록 </a:t>
            </a:r>
            <a:r>
              <a:rPr lang="ko-KR" altLang="en-US" sz="1600" dirty="0" smtClean="0"/>
              <a:t>설계</a:t>
            </a:r>
            <a:endParaRPr lang="en-US" altLang="ko-KR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3563888" y="5364505"/>
            <a:ext cx="4824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XML </a:t>
            </a:r>
            <a:r>
              <a:rPr lang="ko-KR" altLang="en-US" sz="1600" dirty="0"/>
              <a:t>파일을 </a:t>
            </a:r>
            <a:r>
              <a:rPr lang="en-US" altLang="ko-KR" sz="1600" dirty="0"/>
              <a:t>Element </a:t>
            </a:r>
            <a:r>
              <a:rPr lang="ko-KR" altLang="en-US" sz="1600" dirty="0" smtClean="0"/>
              <a:t>객체</a:t>
            </a:r>
            <a:r>
              <a:rPr lang="ko-KR" altLang="en-US" sz="1600" dirty="0"/>
              <a:t>들</a:t>
            </a:r>
            <a:r>
              <a:rPr lang="ko-KR" altLang="en-US" sz="1600" dirty="0" smtClean="0"/>
              <a:t>의 </a:t>
            </a:r>
            <a:r>
              <a:rPr lang="ko-KR" altLang="en-US" sz="1600" dirty="0" err="1" smtClean="0"/>
              <a:t>트리로</a:t>
            </a:r>
            <a:r>
              <a:rPr lang="ko-KR" altLang="en-US" sz="1600" dirty="0" smtClean="0"/>
              <a:t> 로드하고 </a:t>
            </a:r>
            <a:r>
              <a:rPr lang="ko-KR" altLang="en-US" sz="1600" dirty="0"/>
              <a:t>다시 </a:t>
            </a:r>
            <a:r>
              <a:rPr lang="ko-KR" altLang="en-US" sz="1600" dirty="0" smtClean="0"/>
              <a:t>저장하기 위한 </a:t>
            </a:r>
            <a:r>
              <a:rPr lang="ko-KR" altLang="en-US" sz="1600" dirty="0" err="1" smtClean="0"/>
              <a:t>기능를</a:t>
            </a:r>
            <a:r>
              <a:rPr lang="ko-KR" altLang="en-US" sz="1600" dirty="0" smtClean="0"/>
              <a:t> 추가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8708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62200" y="1412776"/>
            <a:ext cx="6477000" cy="4454624"/>
          </a:xfrm>
        </p:spPr>
        <p:txBody>
          <a:bodyPr>
            <a:normAutofit/>
          </a:bodyPr>
          <a:lstStyle/>
          <a:p>
            <a:pPr algn="ctr"/>
            <a:r>
              <a:rPr lang="en-US" altLang="ko-KR" sz="6000" dirty="0" smtClean="0"/>
              <a:t>Xml/</a:t>
            </a:r>
            <a:r>
              <a:rPr lang="en-US" altLang="ko-KR" sz="6000" dirty="0" err="1" smtClean="0"/>
              <a:t>xpath</a:t>
            </a:r>
            <a:r>
              <a:rPr lang="en-US" altLang="ko-KR" sz="6000" dirty="0" smtClean="0"/>
              <a:t> </a:t>
            </a:r>
            <a:br>
              <a:rPr lang="en-US" altLang="ko-KR" sz="6000" dirty="0" smtClean="0"/>
            </a:br>
            <a:r>
              <a:rPr lang="en-US" altLang="ko-KR" sz="6000" dirty="0" smtClean="0"/>
              <a:t>searching</a:t>
            </a:r>
            <a:endParaRPr lang="ko-KR" altLang="en-US" sz="6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61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smtClean="0"/>
              <a:t> </a:t>
            </a:r>
            <a:r>
              <a:rPr lang="ko-KR" altLang="en-US" dirty="0" smtClean="0"/>
              <a:t>주요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특징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41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find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특징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36815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 smtClean="0"/>
              <a:t>find/</a:t>
            </a:r>
            <a:r>
              <a:rPr lang="en-US" altLang="ko-KR" dirty="0" err="1" smtClean="0"/>
              <a:t>findall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findtext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특징</a:t>
            </a:r>
            <a:endParaRPr lang="en-US" altLang="ko-KR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72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971600" y="3068960"/>
            <a:ext cx="7200800" cy="32403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find (pattern)</a:t>
            </a:r>
            <a:r>
              <a:rPr lang="ko-KR" altLang="en-US" sz="1600" dirty="0">
                <a:solidFill>
                  <a:schemeClr val="tx1"/>
                </a:solidFill>
              </a:rPr>
              <a:t>는 주어진 패턴과 일치하는 첫 번째 하위 요소를 반환하고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일치하는 요소가 없으면 </a:t>
            </a:r>
            <a:r>
              <a:rPr lang="en-US" altLang="ko-KR" sz="1600" dirty="0">
                <a:solidFill>
                  <a:schemeClr val="tx1"/>
                </a:solidFill>
              </a:rPr>
              <a:t>None</a:t>
            </a:r>
            <a:r>
              <a:rPr lang="ko-KR" altLang="en-US" sz="1600" dirty="0">
                <a:solidFill>
                  <a:schemeClr val="tx1"/>
                </a:solidFill>
              </a:rPr>
              <a:t>을 </a:t>
            </a:r>
            <a:r>
              <a:rPr lang="ko-KR" altLang="en-US" sz="1600" dirty="0" smtClean="0">
                <a:solidFill>
                  <a:schemeClr val="tx1"/>
                </a:solidFill>
              </a:rPr>
              <a:t>반환</a:t>
            </a:r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 err="1">
                <a:solidFill>
                  <a:schemeClr val="tx1"/>
                </a:solidFill>
              </a:rPr>
              <a:t>findtext</a:t>
            </a:r>
            <a:r>
              <a:rPr lang="en-US" altLang="ko-KR" sz="1600" dirty="0">
                <a:solidFill>
                  <a:schemeClr val="tx1"/>
                </a:solidFill>
              </a:rPr>
              <a:t> (pattern)</a:t>
            </a:r>
            <a:r>
              <a:rPr lang="ko-KR" altLang="en-US" sz="1600" dirty="0">
                <a:solidFill>
                  <a:schemeClr val="tx1"/>
                </a:solidFill>
              </a:rPr>
              <a:t>은 주어진 패턴과 일치하는 첫 번째 하위 요소의 </a:t>
            </a:r>
            <a:r>
              <a:rPr lang="en-US" altLang="ko-KR" sz="1600" dirty="0">
                <a:solidFill>
                  <a:schemeClr val="tx1"/>
                </a:solidFill>
              </a:rPr>
              <a:t>text </a:t>
            </a:r>
            <a:r>
              <a:rPr lang="ko-KR" altLang="en-US" sz="1600" dirty="0">
                <a:solidFill>
                  <a:schemeClr val="tx1"/>
                </a:solidFill>
              </a:rPr>
              <a:t>속성 값을 반환합니다</a:t>
            </a:r>
            <a:r>
              <a:rPr lang="en-US" altLang="ko-KR" sz="1600" dirty="0">
                <a:solidFill>
                  <a:schemeClr val="tx1"/>
                </a:solidFill>
              </a:rPr>
              <a:t>. </a:t>
            </a:r>
            <a:r>
              <a:rPr lang="ko-KR" altLang="en-US" sz="1600" dirty="0">
                <a:solidFill>
                  <a:schemeClr val="tx1"/>
                </a:solidFill>
              </a:rPr>
              <a:t>일치하는 요소가 </a:t>
            </a:r>
            <a:r>
              <a:rPr lang="ko-KR" altLang="en-US" sz="1600" dirty="0" err="1">
                <a:solidFill>
                  <a:schemeClr val="tx1"/>
                </a:solidFill>
              </a:rPr>
              <a:t>없으면이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 err="1">
                <a:solidFill>
                  <a:schemeClr val="tx1"/>
                </a:solidFill>
              </a:rPr>
              <a:t>메서드는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None </a:t>
            </a:r>
            <a:r>
              <a:rPr lang="ko-KR" altLang="en-US" sz="1600" dirty="0" smtClean="0">
                <a:solidFill>
                  <a:schemeClr val="tx1"/>
                </a:solidFill>
              </a:rPr>
              <a:t>을 반환</a:t>
            </a:r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 err="1">
                <a:solidFill>
                  <a:schemeClr val="tx1"/>
                </a:solidFill>
              </a:rPr>
              <a:t>findall</a:t>
            </a:r>
            <a:r>
              <a:rPr lang="en-US" altLang="ko-KR" sz="1600" dirty="0">
                <a:solidFill>
                  <a:schemeClr val="tx1"/>
                </a:solidFill>
              </a:rPr>
              <a:t> (pattern)</a:t>
            </a:r>
            <a:r>
              <a:rPr lang="ko-KR" altLang="en-US" sz="1600" dirty="0">
                <a:solidFill>
                  <a:schemeClr val="tx1"/>
                </a:solidFill>
              </a:rPr>
              <a:t>은 주어진 패턴과 일치하는 모든 서브 </a:t>
            </a:r>
            <a:r>
              <a:rPr lang="ko-KR" altLang="en-US" sz="1600" dirty="0" err="1">
                <a:solidFill>
                  <a:schemeClr val="tx1"/>
                </a:solidFill>
              </a:rPr>
              <a:t>엘리먼트의리스트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ko-KR" altLang="en-US" sz="1600" dirty="0">
                <a:solidFill>
                  <a:schemeClr val="tx1"/>
                </a:solidFill>
              </a:rPr>
              <a:t>또는 또 다른 반복 가능한 객체</a:t>
            </a:r>
            <a:r>
              <a:rPr lang="en-US" altLang="ko-KR" sz="1600" dirty="0">
                <a:solidFill>
                  <a:schemeClr val="tx1"/>
                </a:solidFill>
              </a:rPr>
              <a:t>)</a:t>
            </a:r>
            <a:r>
              <a:rPr lang="ko-KR" altLang="en-US" sz="1600" dirty="0">
                <a:solidFill>
                  <a:schemeClr val="tx1"/>
                </a:solidFill>
              </a:rPr>
              <a:t>를 </a:t>
            </a:r>
            <a:r>
              <a:rPr lang="ko-KR" altLang="en-US" sz="1600" dirty="0" smtClean="0">
                <a:solidFill>
                  <a:schemeClr val="tx1"/>
                </a:solidFill>
              </a:rPr>
              <a:t>반환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86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get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특징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36815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 err="1" smtClean="0"/>
              <a:t>getiterator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getchildren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특징</a:t>
            </a:r>
            <a:endParaRPr lang="en-US" altLang="ko-KR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73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971600" y="2780928"/>
            <a:ext cx="7200800" cy="35283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err="1">
                <a:solidFill>
                  <a:schemeClr val="tx1"/>
                </a:solidFill>
              </a:rPr>
              <a:t>getiterator</a:t>
            </a:r>
            <a:r>
              <a:rPr lang="en-US" altLang="ko-KR" sz="1600" dirty="0">
                <a:solidFill>
                  <a:schemeClr val="tx1"/>
                </a:solidFill>
              </a:rPr>
              <a:t> (tag)</a:t>
            </a:r>
            <a:r>
              <a:rPr lang="ko-KR" altLang="en-US" sz="1600" dirty="0">
                <a:solidFill>
                  <a:schemeClr val="tx1"/>
                </a:solidFill>
              </a:rPr>
              <a:t>는 서브 </a:t>
            </a:r>
            <a:r>
              <a:rPr lang="ko-KR" altLang="en-US" sz="1600" dirty="0" err="1">
                <a:solidFill>
                  <a:schemeClr val="tx1"/>
                </a:solidFill>
              </a:rPr>
              <a:t>트리의</a:t>
            </a:r>
            <a:r>
              <a:rPr lang="ko-KR" altLang="en-US" sz="1600" dirty="0">
                <a:solidFill>
                  <a:schemeClr val="tx1"/>
                </a:solidFill>
              </a:rPr>
              <a:t> 모든 레벨에서 주어진 태그를 가진 모든 서브 </a:t>
            </a:r>
            <a:r>
              <a:rPr lang="ko-KR" altLang="en-US" sz="1600" dirty="0" err="1">
                <a:solidFill>
                  <a:schemeClr val="tx1"/>
                </a:solidFill>
              </a:rPr>
              <a:t>엘리먼트를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 err="1">
                <a:solidFill>
                  <a:schemeClr val="tx1"/>
                </a:solidFill>
              </a:rPr>
              <a:t>포함하는리스트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ko-KR" altLang="en-US" sz="1600" dirty="0">
                <a:solidFill>
                  <a:schemeClr val="tx1"/>
                </a:solidFill>
              </a:rPr>
              <a:t>또는 또 다른 반복 가능한 객체</a:t>
            </a:r>
            <a:r>
              <a:rPr lang="en-US" altLang="ko-KR" sz="1600" dirty="0">
                <a:solidFill>
                  <a:schemeClr val="tx1"/>
                </a:solidFill>
              </a:rPr>
              <a:t>)</a:t>
            </a:r>
            <a:r>
              <a:rPr lang="ko-KR" altLang="en-US" sz="1600" dirty="0">
                <a:solidFill>
                  <a:schemeClr val="tx1"/>
                </a:solidFill>
              </a:rPr>
              <a:t>를 </a:t>
            </a:r>
            <a:r>
              <a:rPr lang="ko-KR" altLang="en-US" sz="1600" dirty="0" smtClean="0">
                <a:solidFill>
                  <a:schemeClr val="tx1"/>
                </a:solidFill>
              </a:rPr>
              <a:t>리턴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 </a:t>
            </a:r>
            <a:r>
              <a:rPr lang="ko-KR" altLang="en-US" sz="1600" dirty="0">
                <a:solidFill>
                  <a:schemeClr val="tx1"/>
                </a:solidFill>
              </a:rPr>
              <a:t>요소는 문서 순서대로 </a:t>
            </a:r>
            <a:r>
              <a:rPr lang="ko-KR" altLang="en-US" sz="1600" dirty="0" smtClean="0">
                <a:solidFill>
                  <a:schemeClr val="tx1"/>
                </a:solidFill>
              </a:rPr>
              <a:t>반환 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ko-KR" altLang="en-US" sz="1600" dirty="0">
                <a:solidFill>
                  <a:schemeClr val="tx1"/>
                </a:solidFill>
              </a:rPr>
              <a:t>즉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 err="1">
                <a:solidFill>
                  <a:schemeClr val="tx1"/>
                </a:solidFill>
              </a:rPr>
              <a:t>트리를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XML </a:t>
            </a:r>
            <a:r>
              <a:rPr lang="ko-KR" altLang="en-US" sz="1600" dirty="0">
                <a:solidFill>
                  <a:schemeClr val="tx1"/>
                </a:solidFill>
              </a:rPr>
              <a:t>파일로 저장 한 경우 나타나는 순서와 동일한 순서로</a:t>
            </a:r>
            <a:r>
              <a:rPr lang="en-US" altLang="ko-KR" sz="1600" dirty="0">
                <a:solidFill>
                  <a:schemeClr val="tx1"/>
                </a:solidFill>
              </a:rPr>
              <a:t>).</a:t>
            </a: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 err="1">
                <a:solidFill>
                  <a:schemeClr val="tx1"/>
                </a:solidFill>
              </a:rPr>
              <a:t>getiterator</a:t>
            </a:r>
            <a:r>
              <a:rPr lang="en-US" altLang="ko-KR" sz="1600" dirty="0">
                <a:solidFill>
                  <a:schemeClr val="tx1"/>
                </a:solidFill>
              </a:rPr>
              <a:t> () (</a:t>
            </a:r>
            <a:r>
              <a:rPr lang="ko-KR" altLang="en-US" sz="1600" dirty="0">
                <a:solidFill>
                  <a:schemeClr val="tx1"/>
                </a:solidFill>
              </a:rPr>
              <a:t>인수 없음</a:t>
            </a:r>
            <a:r>
              <a:rPr lang="en-US" altLang="ko-KR" sz="1600" dirty="0">
                <a:solidFill>
                  <a:schemeClr val="tx1"/>
                </a:solidFill>
              </a:rPr>
              <a:t>)</a:t>
            </a:r>
            <a:r>
              <a:rPr lang="ko-KR" altLang="en-US" sz="1600" dirty="0">
                <a:solidFill>
                  <a:schemeClr val="tx1"/>
                </a:solidFill>
              </a:rPr>
              <a:t>는 서브 </a:t>
            </a:r>
            <a:r>
              <a:rPr lang="ko-KR" altLang="en-US" sz="1600" dirty="0" err="1">
                <a:solidFill>
                  <a:schemeClr val="tx1"/>
                </a:solidFill>
              </a:rPr>
              <a:t>트리에있는</a:t>
            </a:r>
            <a:r>
              <a:rPr lang="ko-KR" altLang="en-US" sz="1600" dirty="0">
                <a:solidFill>
                  <a:schemeClr val="tx1"/>
                </a:solidFill>
              </a:rPr>
              <a:t> 모든 하위 요소의 목록 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ko-KR" altLang="en-US" sz="1600" dirty="0">
                <a:solidFill>
                  <a:schemeClr val="tx1"/>
                </a:solidFill>
              </a:rPr>
              <a:t>또는 또 다른 반복 가능한 객체</a:t>
            </a:r>
            <a:r>
              <a:rPr lang="en-US" altLang="ko-KR" sz="1600" dirty="0">
                <a:solidFill>
                  <a:schemeClr val="tx1"/>
                </a:solidFill>
              </a:rPr>
              <a:t>)</a:t>
            </a:r>
            <a:r>
              <a:rPr lang="ko-KR" altLang="en-US" sz="1600" dirty="0">
                <a:solidFill>
                  <a:schemeClr val="tx1"/>
                </a:solidFill>
              </a:rPr>
              <a:t>을 </a:t>
            </a:r>
            <a:r>
              <a:rPr lang="ko-KR" altLang="en-US" sz="1600" dirty="0" smtClean="0">
                <a:solidFill>
                  <a:schemeClr val="tx1"/>
                </a:solidFill>
              </a:rPr>
              <a:t>반환</a:t>
            </a:r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 err="1">
                <a:solidFill>
                  <a:schemeClr val="tx1"/>
                </a:solidFill>
              </a:rPr>
              <a:t>getchildren</a:t>
            </a:r>
            <a:r>
              <a:rPr lang="en-US" altLang="ko-KR" sz="1600" dirty="0">
                <a:solidFill>
                  <a:schemeClr val="tx1"/>
                </a:solidFill>
              </a:rPr>
              <a:t> ()</a:t>
            </a:r>
            <a:r>
              <a:rPr lang="ko-KR" altLang="en-US" sz="1600" dirty="0">
                <a:solidFill>
                  <a:schemeClr val="tx1"/>
                </a:solidFill>
              </a:rPr>
              <a:t>은 모든 직접 하위 요소의 목록 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ko-KR" altLang="en-US" sz="1600" dirty="0">
                <a:solidFill>
                  <a:schemeClr val="tx1"/>
                </a:solidFill>
              </a:rPr>
              <a:t>또는 반복 가능한 다른 객체</a:t>
            </a:r>
            <a:r>
              <a:rPr lang="en-US" altLang="ko-KR" sz="1600" dirty="0">
                <a:solidFill>
                  <a:schemeClr val="tx1"/>
                </a:solidFill>
              </a:rPr>
              <a:t>)</a:t>
            </a:r>
            <a:r>
              <a:rPr lang="ko-KR" altLang="en-US" sz="1600" dirty="0">
                <a:solidFill>
                  <a:schemeClr val="tx1"/>
                </a:solidFill>
              </a:rPr>
              <a:t>을 반환합니다</a:t>
            </a:r>
            <a:r>
              <a:rPr lang="en-US" altLang="ko-KR" sz="1600" dirty="0">
                <a:solidFill>
                  <a:schemeClr val="tx1"/>
                </a:solidFill>
              </a:rPr>
              <a:t>. </a:t>
            </a:r>
            <a:r>
              <a:rPr lang="ko-KR" altLang="en-US" sz="1600" dirty="0">
                <a:solidFill>
                  <a:schemeClr val="tx1"/>
                </a:solidFill>
              </a:rPr>
              <a:t>이 </a:t>
            </a:r>
            <a:r>
              <a:rPr lang="ko-KR" altLang="en-US" sz="1600" dirty="0" err="1">
                <a:solidFill>
                  <a:schemeClr val="tx1"/>
                </a:solidFill>
              </a:rPr>
              <a:t>메소드는</a:t>
            </a:r>
            <a:r>
              <a:rPr lang="ko-KR" altLang="en-US" sz="1600" dirty="0">
                <a:solidFill>
                  <a:schemeClr val="tx1"/>
                </a:solidFill>
              </a:rPr>
              <a:t> 더 이상 사용되지 </a:t>
            </a:r>
            <a:r>
              <a:rPr lang="ko-KR" altLang="en-US" sz="1600" dirty="0" smtClean="0">
                <a:solidFill>
                  <a:schemeClr val="tx1"/>
                </a:solidFill>
              </a:rPr>
              <a:t>않음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r>
              <a:rPr lang="ko-KR" altLang="en-US" sz="1600" dirty="0" smtClean="0">
                <a:solidFill>
                  <a:schemeClr val="tx1"/>
                </a:solidFill>
              </a:rPr>
              <a:t>새로운 </a:t>
            </a:r>
            <a:r>
              <a:rPr lang="ko-KR" altLang="en-US" sz="1600" dirty="0">
                <a:solidFill>
                  <a:schemeClr val="tx1"/>
                </a:solidFill>
              </a:rPr>
              <a:t>코드는 자식에 액세스하기 위해 인덱싱 또는 분할을 사용하거나 목록을 가져 오기 위해 목록 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en-US" altLang="ko-KR" sz="1600" dirty="0" err="1">
                <a:solidFill>
                  <a:schemeClr val="tx1"/>
                </a:solidFill>
              </a:rPr>
              <a:t>elem</a:t>
            </a:r>
            <a:r>
              <a:rPr lang="en-US" altLang="ko-KR" sz="1600" dirty="0">
                <a:solidFill>
                  <a:schemeClr val="tx1"/>
                </a:solidFill>
              </a:rPr>
              <a:t>)</a:t>
            </a:r>
            <a:r>
              <a:rPr lang="ko-KR" altLang="en-US" sz="1600" dirty="0">
                <a:solidFill>
                  <a:schemeClr val="tx1"/>
                </a:solidFill>
              </a:rPr>
              <a:t>을 </a:t>
            </a:r>
            <a:r>
              <a:rPr lang="ko-KR" altLang="en-US" sz="1600" dirty="0" smtClean="0">
                <a:solidFill>
                  <a:schemeClr val="tx1"/>
                </a:solidFill>
              </a:rPr>
              <a:t>사용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099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/>
              <a:t> </a:t>
            </a:r>
            <a:r>
              <a:rPr lang="en-US" altLang="ko-KR" dirty="0" smtClean="0"/>
              <a:t>Element indexing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16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indexing</a:t>
            </a:r>
            <a:r>
              <a:rPr lang="ko-KR" altLang="en-US" dirty="0" smtClean="0"/>
              <a:t>을 통한 </a:t>
            </a:r>
            <a:r>
              <a:rPr lang="en-US" altLang="ko-KR" dirty="0" smtClean="0"/>
              <a:t>Element </a:t>
            </a:r>
            <a:r>
              <a:rPr lang="ko-KR" altLang="en-US" dirty="0" smtClean="0"/>
              <a:t>검색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36815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root</a:t>
            </a:r>
            <a:r>
              <a:rPr lang="ko-KR" altLang="en-US" dirty="0" smtClean="0"/>
              <a:t>의 하위 </a:t>
            </a:r>
            <a:r>
              <a:rPr lang="en-US" altLang="ko-KR" dirty="0" smtClean="0"/>
              <a:t>tag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[] </a:t>
            </a:r>
            <a:r>
              <a:rPr lang="ko-KR" altLang="en-US" dirty="0" smtClean="0"/>
              <a:t>연산자를 통해 객체를 참조</a:t>
            </a:r>
            <a:endParaRPr lang="en-US" altLang="ko-KR" dirty="0" smtClean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068960"/>
            <a:ext cx="6572250" cy="310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79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xml </a:t>
            </a:r>
            <a:r>
              <a:rPr lang="ko-KR" altLang="en-US" dirty="0" smtClean="0"/>
              <a:t>문서 만들</a:t>
            </a:r>
            <a:r>
              <a:rPr lang="ko-KR" altLang="en-US" dirty="0"/>
              <a:t>기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36815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root</a:t>
            </a:r>
            <a:r>
              <a:rPr lang="ko-KR" altLang="en-US" dirty="0" smtClean="0"/>
              <a:t>는 하나이고 다양한 자식 </a:t>
            </a:r>
            <a:r>
              <a:rPr lang="en-US" altLang="ko-KR" dirty="0" smtClean="0"/>
              <a:t>node </a:t>
            </a:r>
            <a:r>
              <a:rPr lang="ko-KR" altLang="en-US" dirty="0" smtClean="0"/>
              <a:t>들을 만듦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76</a:t>
            </a:fld>
            <a:endParaRPr lang="ko-KR" altLang="en-US"/>
          </a:p>
        </p:txBody>
      </p:sp>
      <p:pic>
        <p:nvPicPr>
          <p:cNvPr id="532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636912"/>
            <a:ext cx="4953000" cy="361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696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/>
              <a:t> </a:t>
            </a:r>
            <a:r>
              <a:rPr lang="en-US" altLang="ko-KR" dirty="0" smtClean="0"/>
              <a:t>find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searching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19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find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통해 </a:t>
            </a:r>
            <a:r>
              <a:rPr lang="en-US" altLang="ko-KR" dirty="0" smtClean="0"/>
              <a:t>tag </a:t>
            </a:r>
            <a:r>
              <a:rPr lang="ko-KR" altLang="en-US" dirty="0" smtClean="0"/>
              <a:t>접근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36815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root</a:t>
            </a:r>
            <a:r>
              <a:rPr lang="ko-KR" altLang="en-US" dirty="0" smtClean="0"/>
              <a:t>의 하위 </a:t>
            </a:r>
            <a:r>
              <a:rPr lang="en-US" altLang="ko-KR" dirty="0" smtClean="0"/>
              <a:t>tag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find/</a:t>
            </a:r>
            <a:r>
              <a:rPr lang="en-US" altLang="ko-KR" dirty="0" err="1" smtClean="0"/>
              <a:t>findall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findtext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통해 객체를 참조</a:t>
            </a:r>
            <a:endParaRPr lang="en-US" altLang="ko-KR" dirty="0" smtClean="0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3429000"/>
            <a:ext cx="7858125" cy="314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5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find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xpath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36815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xpath</a:t>
            </a:r>
            <a:r>
              <a:rPr lang="ko-KR" altLang="en-US" dirty="0" smtClean="0"/>
              <a:t>로 내부 위치 </a:t>
            </a:r>
            <a:r>
              <a:rPr lang="ko-KR" altLang="en-US" dirty="0" err="1" smtClean="0"/>
              <a:t>지정후</a:t>
            </a:r>
            <a:r>
              <a:rPr lang="ko-KR" altLang="en-US" dirty="0" smtClean="0"/>
              <a:t> </a:t>
            </a:r>
            <a:r>
              <a:rPr lang="en-US" altLang="ko-KR" dirty="0" smtClean="0"/>
              <a:t>text</a:t>
            </a:r>
            <a:r>
              <a:rPr lang="ko-KR" altLang="en-US" dirty="0" smtClean="0"/>
              <a:t>를 조회</a:t>
            </a:r>
            <a:endParaRPr lang="en-US" altLang="ko-KR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79</a:t>
            </a:fld>
            <a:endParaRPr lang="ko-KR" altLang="en-US"/>
          </a:p>
        </p:txBody>
      </p:sp>
      <p:pic>
        <p:nvPicPr>
          <p:cNvPr id="1177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038" y="3645024"/>
            <a:ext cx="7019925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505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xml</a:t>
            </a:r>
            <a:r>
              <a:rPr lang="ko-KR" altLang="en-US" dirty="0"/>
              <a:t> </a:t>
            </a:r>
            <a:r>
              <a:rPr lang="en-US" altLang="ko-KR" dirty="0" smtClean="0"/>
              <a:t>tree : </a:t>
            </a:r>
            <a:r>
              <a:rPr lang="en-US" altLang="ko-KR" dirty="0" err="1" smtClean="0"/>
              <a:t>ElementTree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872208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XML </a:t>
            </a:r>
            <a:r>
              <a:rPr lang="ko-KR" altLang="en-US" dirty="0"/>
              <a:t>문서는 요소 </a:t>
            </a:r>
            <a:r>
              <a:rPr lang="ko-KR" altLang="en-US" dirty="0" err="1"/>
              <a:t>트리로</a:t>
            </a:r>
            <a:r>
              <a:rPr lang="ko-KR" altLang="en-US" dirty="0"/>
              <a:t> </a:t>
            </a:r>
            <a:r>
              <a:rPr lang="ko-KR" altLang="en-US" dirty="0" smtClean="0"/>
              <a:t>구성하며</a:t>
            </a:r>
            <a:r>
              <a:rPr lang="en-US" altLang="ko-KR" dirty="0" smtClean="0"/>
              <a:t>, XML </a:t>
            </a:r>
            <a:r>
              <a:rPr lang="ko-KR" altLang="en-US" dirty="0" err="1"/>
              <a:t>트리는</a:t>
            </a:r>
            <a:r>
              <a:rPr lang="ko-KR" altLang="en-US" dirty="0"/>
              <a:t> 루트 요소에서 시작하여 루트 요소에서 하위 요소로 </a:t>
            </a:r>
            <a:r>
              <a:rPr lang="ko-KR" altLang="en-US" dirty="0" smtClean="0"/>
              <a:t>분기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모든 </a:t>
            </a:r>
            <a:r>
              <a:rPr lang="ko-KR" altLang="en-US" dirty="0"/>
              <a:t>요소는 하위 요소 </a:t>
            </a:r>
            <a:r>
              <a:rPr lang="en-US" altLang="ko-KR" dirty="0"/>
              <a:t>(</a:t>
            </a:r>
            <a:r>
              <a:rPr lang="ko-KR" altLang="en-US" dirty="0"/>
              <a:t>하위 요소</a:t>
            </a:r>
            <a:r>
              <a:rPr lang="en-US" altLang="ko-KR" dirty="0"/>
              <a:t>)</a:t>
            </a:r>
            <a:r>
              <a:rPr lang="ko-KR" altLang="en-US" dirty="0"/>
              <a:t>를 </a:t>
            </a:r>
            <a:r>
              <a:rPr lang="ko-KR" altLang="en-US" dirty="0" smtClean="0"/>
              <a:t>가</a:t>
            </a:r>
            <a:r>
              <a:rPr lang="ko-KR" altLang="en-US" dirty="0"/>
              <a:t>짐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EC51D712-51B0-49A5-812F-301BD2A5585B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275" y="3356992"/>
            <a:ext cx="7248525" cy="314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0436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find/</a:t>
            </a:r>
            <a:r>
              <a:rPr lang="en-US" altLang="ko-KR" dirty="0" err="1" smtClean="0"/>
              <a:t>findall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36815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xml</a:t>
            </a:r>
            <a:r>
              <a:rPr lang="ko-KR" altLang="en-US" dirty="0" smtClean="0"/>
              <a:t>을 읽고 </a:t>
            </a:r>
            <a:r>
              <a:rPr lang="en-US" altLang="ko-KR" dirty="0" smtClean="0"/>
              <a:t>users/user</a:t>
            </a:r>
            <a:r>
              <a:rPr lang="ko-KR" altLang="en-US" dirty="0" smtClean="0"/>
              <a:t>를 읽고 </a:t>
            </a:r>
            <a:r>
              <a:rPr lang="en-US" altLang="ko-KR" dirty="0" smtClean="0"/>
              <a:t>for</a:t>
            </a:r>
            <a:r>
              <a:rPr lang="ko-KR" altLang="en-US" dirty="0" smtClean="0"/>
              <a:t>문으로 처리</a:t>
            </a:r>
            <a:endParaRPr lang="en-US" altLang="ko-KR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80</a:t>
            </a:fld>
            <a:endParaRPr lang="ko-KR" altLang="en-US"/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780928"/>
            <a:ext cx="4105275" cy="3891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5291429"/>
            <a:ext cx="3563118" cy="1381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222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/>
              <a:t> </a:t>
            </a:r>
            <a:r>
              <a:rPr lang="en-US" altLang="ko-KR" dirty="0" smtClean="0"/>
              <a:t>get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searching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9616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get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통한 </a:t>
            </a:r>
            <a:r>
              <a:rPr lang="en-US" altLang="ko-KR" dirty="0" smtClean="0"/>
              <a:t>tag</a:t>
            </a:r>
            <a:r>
              <a:rPr lang="ko-KR" altLang="en-US" dirty="0" smtClean="0"/>
              <a:t>를 검색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36815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root</a:t>
            </a:r>
            <a:r>
              <a:rPr lang="ko-KR" altLang="en-US" dirty="0" smtClean="0"/>
              <a:t>의 하위 </a:t>
            </a:r>
            <a:r>
              <a:rPr lang="en-US" altLang="ko-KR" dirty="0" smtClean="0"/>
              <a:t>tag</a:t>
            </a:r>
            <a:r>
              <a:rPr lang="ko-KR" altLang="en-US" dirty="0"/>
              <a:t> </a:t>
            </a:r>
            <a:r>
              <a:rPr lang="ko-KR" altLang="en-US" dirty="0" smtClean="0"/>
              <a:t>즉 자식을 </a:t>
            </a:r>
            <a:r>
              <a:rPr lang="en-US" altLang="ko-KR" dirty="0" err="1" smtClean="0"/>
              <a:t>getiterator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getchildren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메소드로</a:t>
            </a:r>
            <a:r>
              <a:rPr lang="ko-KR" altLang="en-US" dirty="0" smtClean="0"/>
              <a:t> 조회</a:t>
            </a:r>
            <a:endParaRPr lang="en-US" altLang="ko-KR" dirty="0" smtClean="0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645024"/>
            <a:ext cx="8077200" cy="253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381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62200" y="1412776"/>
            <a:ext cx="6477000" cy="4454624"/>
          </a:xfrm>
        </p:spPr>
        <p:txBody>
          <a:bodyPr>
            <a:normAutofit/>
          </a:bodyPr>
          <a:lstStyle/>
          <a:p>
            <a:pPr algn="ctr"/>
            <a:r>
              <a:rPr lang="en-US" altLang="ko-KR" sz="6000" dirty="0" err="1" smtClean="0"/>
              <a:t>xpath</a:t>
            </a:r>
            <a:r>
              <a:rPr lang="en-US" altLang="ko-KR" sz="6000" dirty="0" smtClean="0"/>
              <a:t/>
            </a:r>
            <a:br>
              <a:rPr lang="en-US" altLang="ko-KR" sz="6000" dirty="0" smtClean="0"/>
            </a:br>
            <a:r>
              <a:rPr lang="en-US" altLang="ko-KR" sz="6000" dirty="0" smtClean="0"/>
              <a:t>searching</a:t>
            </a:r>
            <a:br>
              <a:rPr lang="en-US" altLang="ko-KR" sz="6000" dirty="0" smtClean="0"/>
            </a:br>
            <a:endParaRPr lang="ko-KR" altLang="en-US" sz="6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83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564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 err="1" smtClean="0"/>
              <a:t>Iterfind</a:t>
            </a:r>
            <a:r>
              <a:rPr lang="en-US" altLang="ko-KR" dirty="0" smtClean="0"/>
              <a:t> searching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84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501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err="1" smtClean="0"/>
              <a:t>Xpath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사용하기 </a:t>
            </a:r>
            <a:r>
              <a:rPr lang="en-US" altLang="ko-KR" dirty="0" smtClean="0"/>
              <a:t>: tag</a:t>
            </a:r>
            <a:endParaRPr lang="en-US" altLang="ko-KR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36815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 err="1" smtClean="0"/>
              <a:t>Xpath</a:t>
            </a:r>
            <a:r>
              <a:rPr lang="ko-KR" altLang="en-US" dirty="0" smtClean="0"/>
              <a:t>를 사용해서 </a:t>
            </a:r>
            <a:r>
              <a:rPr lang="en-US" altLang="ko-KR" dirty="0" smtClean="0"/>
              <a:t>searching 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85</a:t>
            </a:fld>
            <a:endParaRPr lang="ko-KR" altLang="en-US"/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3872" y="3789040"/>
            <a:ext cx="6629400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722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err="1" smtClean="0"/>
              <a:t>Xpath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사용하기 </a:t>
            </a:r>
            <a:r>
              <a:rPr lang="en-US" altLang="ko-KR" dirty="0" smtClean="0"/>
              <a:t>: *</a:t>
            </a:r>
            <a:endParaRPr lang="en-US" altLang="ko-KR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368152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dirty="0"/>
              <a:t>모든 하위 요소를 선택합니다</a:t>
            </a:r>
            <a:r>
              <a:rPr lang="en-US" altLang="ko-KR" dirty="0"/>
              <a:t>. </a:t>
            </a:r>
            <a:r>
              <a:rPr lang="ko-KR" altLang="en-US" dirty="0"/>
              <a:t>예를 들어 </a:t>
            </a:r>
            <a:r>
              <a:rPr lang="en-US" altLang="ko-KR" dirty="0"/>
              <a:t>"* / egg"</a:t>
            </a:r>
            <a:r>
              <a:rPr lang="ko-KR" altLang="en-US" dirty="0"/>
              <a:t>는 </a:t>
            </a:r>
            <a:r>
              <a:rPr lang="en-US" altLang="ko-KR" dirty="0"/>
              <a:t>"egg"</a:t>
            </a:r>
            <a:r>
              <a:rPr lang="ko-KR" altLang="en-US" dirty="0"/>
              <a:t>라는 이름의 모든 손자를 선택합니다</a:t>
            </a:r>
            <a:r>
              <a:rPr lang="en-US" altLang="ko-KR" dirty="0"/>
              <a:t>.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86</a:t>
            </a:fld>
            <a:endParaRPr lang="ko-KR" altLang="en-US"/>
          </a:p>
        </p:txBody>
      </p:sp>
      <p:pic>
        <p:nvPicPr>
          <p:cNvPr id="1167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913" y="3717032"/>
            <a:ext cx="6734175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661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err="1" smtClean="0"/>
              <a:t>Xpath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사용하기 </a:t>
            </a:r>
            <a:r>
              <a:rPr lang="en-US" altLang="ko-KR" dirty="0" smtClean="0"/>
              <a:t>: [@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>]</a:t>
            </a:r>
            <a:endParaRPr lang="en-US" altLang="ko-KR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36815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 err="1" smtClean="0"/>
              <a:t>Xpath</a:t>
            </a:r>
            <a:r>
              <a:rPr lang="en-US" altLang="ko-KR" dirty="0" smtClean="0"/>
              <a:t>(branch</a:t>
            </a:r>
            <a:r>
              <a:rPr lang="ko-KR" altLang="en-US" dirty="0" smtClean="0"/>
              <a:t>내의 속성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사용해서 </a:t>
            </a:r>
            <a:r>
              <a:rPr lang="en-US" altLang="ko-KR" dirty="0" smtClean="0"/>
              <a:t>searching 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87</a:t>
            </a:fld>
            <a:endParaRPr lang="ko-KR" altLang="en-US"/>
          </a:p>
        </p:txBody>
      </p:sp>
      <p:pic>
        <p:nvPicPr>
          <p:cNvPr id="1157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717032"/>
            <a:ext cx="6657975" cy="223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7752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err="1" smtClean="0"/>
              <a:t>Xpath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사용하기 </a:t>
            </a:r>
            <a:r>
              <a:rPr lang="en-US" altLang="ko-KR" dirty="0" smtClean="0"/>
              <a:t>: </a:t>
            </a:r>
            <a:r>
              <a:rPr lang="en-US" altLang="ko-KR" dirty="0"/>
              <a:t>[@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>=</a:t>
            </a:r>
            <a:r>
              <a:rPr lang="ko-KR" altLang="en-US" dirty="0" smtClean="0"/>
              <a:t>값</a:t>
            </a:r>
            <a:r>
              <a:rPr lang="en-US" altLang="ko-KR" dirty="0" smtClean="0"/>
              <a:t>]</a:t>
            </a:r>
            <a:endParaRPr lang="en-US" altLang="ko-KR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36815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 err="1" smtClean="0"/>
              <a:t>Xpath</a:t>
            </a:r>
            <a:r>
              <a:rPr lang="en-US" altLang="ko-KR" dirty="0" smtClean="0"/>
              <a:t>(branch</a:t>
            </a:r>
            <a:r>
              <a:rPr lang="ko-KR" altLang="en-US" dirty="0" smtClean="0"/>
              <a:t>내의 속성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사용해서 </a:t>
            </a:r>
            <a:r>
              <a:rPr lang="en-US" altLang="ko-KR" dirty="0" smtClean="0"/>
              <a:t>searching 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88</a:t>
            </a:fld>
            <a:endParaRPr lang="ko-KR" altLang="en-US"/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789" y="3573016"/>
            <a:ext cx="6724650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0315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/>
              <a:t> </a:t>
            </a:r>
            <a:r>
              <a:rPr lang="en-US" altLang="ko-KR" dirty="0" err="1" smtClean="0"/>
              <a:t>findall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xpath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89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742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Document </a:t>
            </a:r>
            <a:r>
              <a:rPr lang="ko-KR" altLang="en-US" dirty="0" smtClean="0"/>
              <a:t>구성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87220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xml </a:t>
            </a:r>
            <a:r>
              <a:rPr lang="ko-KR" altLang="en-US" dirty="0" smtClean="0"/>
              <a:t>문서를 </a:t>
            </a:r>
            <a:r>
              <a:rPr lang="en-US" altLang="ko-KR" dirty="0" smtClean="0"/>
              <a:t>Element</a:t>
            </a:r>
            <a:r>
              <a:rPr lang="ko-KR" altLang="en-US" dirty="0" smtClean="0"/>
              <a:t>로 구성해서 처리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7500" lnSpcReduction="20000"/>
          </a:bodyPr>
          <a:lstStyle/>
          <a:p>
            <a:fld id="{EC51D712-51B0-49A5-812F-301BD2A5585B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924944"/>
            <a:ext cx="2695575" cy="3645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9" y="4005063"/>
            <a:ext cx="3672408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447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Xml file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36815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xml </a:t>
            </a:r>
            <a:r>
              <a:rPr lang="ko-KR" altLang="en-US" dirty="0" smtClean="0"/>
              <a:t>문서 생성</a:t>
            </a:r>
            <a:endParaRPr lang="en-US" altLang="ko-KR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90</a:t>
            </a:fld>
            <a:endParaRPr lang="ko-KR" altLang="en-US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492896"/>
            <a:ext cx="5832648" cy="4255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044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err="1" smtClean="0"/>
              <a:t>xpath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root </a:t>
            </a:r>
            <a:r>
              <a:rPr lang="ko-KR" altLang="en-US" dirty="0" smtClean="0"/>
              <a:t>검색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36815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findall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메소드로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xpath</a:t>
            </a:r>
            <a:r>
              <a:rPr lang="ko-KR" altLang="en-US" dirty="0"/>
              <a:t>로 </a:t>
            </a:r>
            <a:r>
              <a:rPr lang="en-US" altLang="ko-KR" dirty="0"/>
              <a:t>root </a:t>
            </a:r>
            <a:r>
              <a:rPr lang="ko-KR" altLang="en-US" dirty="0"/>
              <a:t>검색</a:t>
            </a:r>
            <a:endParaRPr lang="en-US" altLang="ko-KR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91</a:t>
            </a:fld>
            <a:endParaRPr lang="ko-KR" altLang="en-US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4077072"/>
            <a:ext cx="3990975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7160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err="1" smtClean="0"/>
              <a:t>xpath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child</a:t>
            </a:r>
            <a:r>
              <a:rPr lang="ko-KR" altLang="en-US" dirty="0" smtClean="0"/>
              <a:t>검색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36815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findall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메소드로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xpath</a:t>
            </a:r>
            <a:r>
              <a:rPr lang="ko-KR" altLang="en-US" dirty="0"/>
              <a:t>로 </a:t>
            </a:r>
            <a:r>
              <a:rPr lang="en-US" altLang="ko-KR" dirty="0" err="1" smtClean="0"/>
              <a:t>countrytag</a:t>
            </a:r>
            <a:r>
              <a:rPr lang="ko-KR" altLang="en-US" dirty="0" smtClean="0"/>
              <a:t>검색</a:t>
            </a:r>
            <a:endParaRPr lang="en-US" altLang="ko-KR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92</a:t>
            </a:fld>
            <a:endParaRPr lang="ko-KR" altLang="en-US"/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0" y="3284984"/>
            <a:ext cx="4381500" cy="298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474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err="1" smtClean="0"/>
              <a:t>xpath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grand-child </a:t>
            </a:r>
            <a:r>
              <a:rPr lang="ko-KR" altLang="en-US" dirty="0" smtClean="0"/>
              <a:t>검색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36815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findall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메소드로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xpath</a:t>
            </a:r>
            <a:r>
              <a:rPr lang="ko-KR" altLang="en-US" dirty="0"/>
              <a:t>로 </a:t>
            </a:r>
            <a:r>
              <a:rPr lang="en-US" altLang="ko-KR" dirty="0" smtClean="0"/>
              <a:t>country</a:t>
            </a:r>
            <a:r>
              <a:rPr lang="ko-KR" altLang="en-US" dirty="0" smtClean="0"/>
              <a:t>내의 </a:t>
            </a:r>
            <a:r>
              <a:rPr lang="en-US" altLang="ko-KR" dirty="0" smtClean="0"/>
              <a:t>neighbor tag</a:t>
            </a:r>
            <a:r>
              <a:rPr lang="ko-KR" altLang="en-US" dirty="0" smtClean="0"/>
              <a:t>검색</a:t>
            </a:r>
            <a:endParaRPr lang="en-US" altLang="ko-KR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93</a:t>
            </a:fld>
            <a:endParaRPr lang="ko-KR" altLang="en-US"/>
          </a:p>
        </p:txBody>
      </p:sp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847" y="2852936"/>
            <a:ext cx="6677025" cy="356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4646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특정 </a:t>
            </a:r>
            <a:r>
              <a:rPr lang="en-US" altLang="ko-KR" dirty="0" smtClean="0"/>
              <a:t>tag </a:t>
            </a:r>
            <a:r>
              <a:rPr lang="ko-KR" altLang="en-US" dirty="0" smtClean="0"/>
              <a:t>상위</a:t>
            </a:r>
            <a:r>
              <a:rPr lang="en-US" altLang="ko-KR" dirty="0" smtClean="0"/>
              <a:t>(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>) </a:t>
            </a:r>
            <a:r>
              <a:rPr lang="ko-KR" altLang="en-US" dirty="0" smtClean="0"/>
              <a:t>검색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36815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findall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메소드로</a:t>
            </a:r>
            <a:r>
              <a:rPr lang="ko-KR" altLang="en-US" dirty="0" smtClean="0"/>
              <a:t> 특정</a:t>
            </a:r>
            <a:r>
              <a:rPr lang="en-US" altLang="ko-KR" dirty="0" smtClean="0"/>
              <a:t>tag</a:t>
            </a:r>
            <a:r>
              <a:rPr lang="ko-KR" altLang="en-US" dirty="0" smtClean="0"/>
              <a:t>를 찾고 </a:t>
            </a:r>
            <a:r>
              <a:rPr lang="en-US" altLang="ko-KR" dirty="0" smtClean="0"/>
              <a:t>..(</a:t>
            </a:r>
            <a:r>
              <a:rPr lang="ko-KR" altLang="en-US" dirty="0" smtClean="0"/>
              <a:t>상위</a:t>
            </a:r>
            <a:r>
              <a:rPr lang="en-US" altLang="ko-KR" dirty="0" smtClean="0"/>
              <a:t>) tag </a:t>
            </a:r>
            <a:r>
              <a:rPr lang="ko-KR" altLang="en-US" dirty="0" smtClean="0"/>
              <a:t>중</a:t>
            </a:r>
            <a:r>
              <a:rPr lang="en-US" altLang="ko-KR" dirty="0" smtClean="0"/>
              <a:t> name </a:t>
            </a:r>
            <a:r>
              <a:rPr lang="ko-KR" altLang="en-US" dirty="0" smtClean="0"/>
              <a:t>속성에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singapore</a:t>
            </a:r>
            <a:r>
              <a:rPr lang="en-US" altLang="ko-KR" dirty="0" smtClean="0"/>
              <a:t> </a:t>
            </a:r>
            <a:r>
              <a:rPr lang="ko-KR" altLang="en-US" dirty="0" smtClean="0"/>
              <a:t>값을 갖는 </a:t>
            </a:r>
            <a:r>
              <a:rPr lang="en-US" altLang="ko-KR" dirty="0" smtClean="0"/>
              <a:t>tag </a:t>
            </a:r>
            <a:r>
              <a:rPr lang="ko-KR" altLang="en-US" dirty="0" smtClean="0"/>
              <a:t>검색</a:t>
            </a:r>
            <a:endParaRPr lang="en-US" altLang="ko-KR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94</a:t>
            </a:fld>
            <a:endParaRPr lang="ko-KR" altLang="en-US"/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2128" y="2852936"/>
            <a:ext cx="5534025" cy="379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8732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모든</a:t>
            </a:r>
            <a:r>
              <a:rPr lang="en-US" altLang="ko-KR" dirty="0" smtClean="0"/>
              <a:t>tag</a:t>
            </a:r>
            <a:r>
              <a:rPr lang="ko-KR" altLang="en-US" dirty="0" smtClean="0"/>
              <a:t>검색</a:t>
            </a:r>
            <a:r>
              <a:rPr lang="en-US" altLang="ko-KR" dirty="0" smtClean="0"/>
              <a:t> </a:t>
            </a:r>
            <a:r>
              <a:rPr lang="ko-KR" altLang="en-US" dirty="0" smtClean="0"/>
              <a:t>후 특정 하위</a:t>
            </a:r>
            <a:r>
              <a:rPr lang="en-US" altLang="ko-KR" dirty="0"/>
              <a:t> </a:t>
            </a:r>
            <a:r>
              <a:rPr lang="ko-KR" altLang="en-US" dirty="0" smtClean="0"/>
              <a:t>검색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368152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findall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메소드로</a:t>
            </a:r>
            <a:r>
              <a:rPr lang="ko-KR" altLang="en-US" dirty="0" smtClean="0"/>
              <a:t> 특정</a:t>
            </a:r>
            <a:r>
              <a:rPr lang="en-US" altLang="ko-KR" dirty="0" smtClean="0"/>
              <a:t>tag</a:t>
            </a:r>
            <a:r>
              <a:rPr lang="ko-KR" altLang="en-US" dirty="0" smtClean="0"/>
              <a:t>를 찾고 </a:t>
            </a:r>
            <a:r>
              <a:rPr lang="en-US" altLang="ko-KR" dirty="0" smtClean="0"/>
              <a:t>.//*(</a:t>
            </a:r>
            <a:r>
              <a:rPr lang="ko-KR" altLang="en-US" dirty="0" smtClean="0"/>
              <a:t>모</a:t>
            </a:r>
            <a:r>
              <a:rPr lang="ko-KR" altLang="en-US" dirty="0"/>
              <a:t>든</a:t>
            </a:r>
            <a:r>
              <a:rPr lang="en-US" altLang="ko-KR" dirty="0" smtClean="0"/>
              <a:t>) tag </a:t>
            </a:r>
            <a:r>
              <a:rPr lang="ko-KR" altLang="en-US" dirty="0" smtClean="0"/>
              <a:t>중</a:t>
            </a:r>
            <a:r>
              <a:rPr lang="en-US" altLang="ko-KR" dirty="0" smtClean="0"/>
              <a:t> name </a:t>
            </a:r>
            <a:r>
              <a:rPr lang="ko-KR" altLang="en-US" dirty="0" smtClean="0"/>
              <a:t>속성에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singapore</a:t>
            </a:r>
            <a:r>
              <a:rPr lang="en-US" altLang="ko-KR" dirty="0" smtClean="0"/>
              <a:t> </a:t>
            </a:r>
            <a:r>
              <a:rPr lang="ko-KR" altLang="en-US" dirty="0" smtClean="0"/>
              <a:t>값을 갖는 </a:t>
            </a:r>
            <a:r>
              <a:rPr lang="en-US" altLang="ko-KR" dirty="0" smtClean="0"/>
              <a:t>tag </a:t>
            </a:r>
            <a:r>
              <a:rPr lang="ko-KR" altLang="en-US" dirty="0" smtClean="0"/>
              <a:t>검색한 후 </a:t>
            </a:r>
            <a:r>
              <a:rPr lang="en-US" altLang="ko-KR" dirty="0" smtClean="0"/>
              <a:t>year </a:t>
            </a:r>
            <a:r>
              <a:rPr lang="ko-KR" altLang="en-US" dirty="0" smtClean="0"/>
              <a:t>하위 </a:t>
            </a:r>
            <a:r>
              <a:rPr lang="en-US" altLang="ko-KR" dirty="0" smtClean="0"/>
              <a:t>tag </a:t>
            </a:r>
            <a:r>
              <a:rPr lang="ko-KR" altLang="en-US" dirty="0" smtClean="0"/>
              <a:t>검색</a:t>
            </a:r>
            <a:endParaRPr lang="en-US" altLang="ko-KR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95</a:t>
            </a:fld>
            <a:endParaRPr lang="ko-KR" altLang="en-US"/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5" y="3140968"/>
            <a:ext cx="4896544" cy="281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3140968"/>
            <a:ext cx="3168352" cy="3587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671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특</a:t>
            </a:r>
            <a:r>
              <a:rPr lang="ko-KR" altLang="en-US" dirty="0"/>
              <a:t>정</a:t>
            </a:r>
            <a:r>
              <a:rPr lang="en-US" altLang="ko-KR" dirty="0" smtClean="0"/>
              <a:t>tag</a:t>
            </a:r>
            <a:r>
              <a:rPr lang="ko-KR" altLang="en-US" dirty="0" smtClean="0"/>
              <a:t>검색</a:t>
            </a:r>
            <a:r>
              <a:rPr lang="en-US" altLang="ko-KR" dirty="0" smtClean="0"/>
              <a:t> </a:t>
            </a:r>
            <a:r>
              <a:rPr lang="ko-KR" altLang="en-US" dirty="0" smtClean="0"/>
              <a:t>후 위치 검색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36815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findall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메소드로</a:t>
            </a:r>
            <a:r>
              <a:rPr lang="ko-KR" altLang="en-US" dirty="0" smtClean="0"/>
              <a:t> 특정</a:t>
            </a:r>
            <a:r>
              <a:rPr lang="en-US" altLang="ko-KR" dirty="0" smtClean="0"/>
              <a:t>tag</a:t>
            </a:r>
            <a:r>
              <a:rPr lang="ko-KR" altLang="en-US" dirty="0" smtClean="0"/>
              <a:t>를 찾고 </a:t>
            </a:r>
            <a:r>
              <a:rPr lang="en-US" altLang="ko-KR" dirty="0" smtClean="0"/>
              <a:t>.//</a:t>
            </a:r>
            <a:r>
              <a:rPr lang="ko-KR" altLang="en-US" dirty="0" err="1" smtClean="0"/>
              <a:t>태그명</a:t>
            </a:r>
            <a:r>
              <a:rPr lang="en-US" altLang="ko-KR" dirty="0" smtClean="0"/>
              <a:t>()</a:t>
            </a:r>
            <a:r>
              <a:rPr lang="ko-KR" altLang="en-US" dirty="0" smtClean="0"/>
              <a:t>으로 특정</a:t>
            </a:r>
            <a:r>
              <a:rPr lang="en-US" altLang="ko-KR" dirty="0" smtClean="0"/>
              <a:t> tag</a:t>
            </a:r>
            <a:r>
              <a:rPr lang="ko-KR" altLang="en-US" dirty="0" smtClean="0"/>
              <a:t>를 검색하고 </a:t>
            </a:r>
            <a:r>
              <a:rPr lang="en-US" altLang="ko-KR" dirty="0" smtClean="0"/>
              <a:t>tag</a:t>
            </a:r>
            <a:r>
              <a:rPr lang="ko-KR" altLang="en-US" dirty="0" smtClean="0"/>
              <a:t>의 속한 위치 검색 </a:t>
            </a:r>
            <a:endParaRPr lang="en-US" altLang="ko-KR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96</a:t>
            </a:fld>
            <a:endParaRPr lang="ko-KR" altLang="en-US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920" y="3212976"/>
            <a:ext cx="6219825" cy="346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49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62200" y="1412776"/>
            <a:ext cx="6477000" cy="4454624"/>
          </a:xfrm>
        </p:spPr>
        <p:txBody>
          <a:bodyPr>
            <a:normAutofit/>
          </a:bodyPr>
          <a:lstStyle/>
          <a:p>
            <a:pPr algn="ctr"/>
            <a:r>
              <a:rPr lang="en-US" altLang="ko-KR" sz="6000" dirty="0" smtClean="0"/>
              <a:t>Xml/html </a:t>
            </a:r>
            <a:br>
              <a:rPr lang="en-US" altLang="ko-KR" sz="6000" dirty="0" smtClean="0"/>
            </a:br>
            <a:r>
              <a:rPr lang="ko-KR" altLang="en-US" sz="6000" dirty="0" smtClean="0"/>
              <a:t>파일 처리</a:t>
            </a:r>
            <a:endParaRPr lang="ko-KR" altLang="en-US" sz="6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 smtClean="0"/>
              <a:t>Moon Yong </a:t>
            </a:r>
            <a:r>
              <a:rPr lang="en-US" altLang="ko-KR" dirty="0" err="1" smtClean="0"/>
              <a:t>Joon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97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69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dirty="0"/>
              <a:t> 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 </a:t>
            </a:r>
            <a:r>
              <a:rPr lang="ko-KR" altLang="en-US" dirty="0" smtClean="0"/>
              <a:t>읽기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51D712-51B0-49A5-812F-301BD2A5585B}" type="slidenum">
              <a:rPr lang="ko-KR" altLang="en-US" smtClean="0"/>
              <a:t>98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278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parse</a:t>
            </a:r>
            <a:r>
              <a:rPr lang="ko-KR" altLang="en-US" dirty="0" smtClean="0"/>
              <a:t>로  읽기 </a:t>
            </a:r>
            <a:r>
              <a:rPr lang="en-US" altLang="ko-KR" dirty="0" smtClean="0"/>
              <a:t>: file </a:t>
            </a:r>
            <a:r>
              <a:rPr lang="ko-KR" altLang="en-US" dirty="0" smtClean="0"/>
              <a:t>처리</a:t>
            </a:r>
            <a:endParaRPr lang="ko-KR" altLang="en-US" dirty="0"/>
          </a:p>
        </p:txBody>
      </p:sp>
      <p:sp>
        <p:nvSpPr>
          <p:cNvPr id="24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136815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parse </a:t>
            </a:r>
            <a:r>
              <a:rPr lang="ko-KR" altLang="en-US" dirty="0" smtClean="0"/>
              <a:t>함수를 통해 직접 접근하거나 파일을 읽고 전달 받아 처리</a:t>
            </a:r>
            <a:endParaRPr lang="en-US" altLang="ko-KR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C51D712-51B0-49A5-812F-301BD2A5585B}" type="slidenum">
              <a:rPr lang="ko-KR" altLang="en-US" smtClean="0"/>
              <a:t>99</a:t>
            </a:fld>
            <a:endParaRPr lang="ko-KR" altLang="en-US"/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708920"/>
            <a:ext cx="4608512" cy="380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4005064"/>
            <a:ext cx="3392488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976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69456</TotalTime>
  <Words>2924</Words>
  <Application>Microsoft Office PowerPoint</Application>
  <PresentationFormat>화면 슬라이드 쇼(4:3)</PresentationFormat>
  <Paragraphs>586</Paragraphs>
  <Slides>163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163</vt:i4>
      </vt:variant>
    </vt:vector>
  </HeadingPairs>
  <TitlesOfParts>
    <vt:vector size="164" baseType="lpstr">
      <vt:lpstr>가을</vt:lpstr>
      <vt:lpstr>Python  XML 이해하기</vt:lpstr>
      <vt:lpstr>1. XML 주요 요소 2. Xml  모듈 3. lXml 모듈  </vt:lpstr>
      <vt:lpstr>  1.xml  주요 요소</vt:lpstr>
      <vt:lpstr> xml 주요 모듈 이해</vt:lpstr>
      <vt:lpstr> xml 주요 모듈</vt:lpstr>
      <vt:lpstr> xml document 이해</vt:lpstr>
      <vt:lpstr> xml 주요 class</vt:lpstr>
      <vt:lpstr> xml tree : ElementTree</vt:lpstr>
      <vt:lpstr> Document 구성</vt:lpstr>
      <vt:lpstr>ElementTree type</vt:lpstr>
      <vt:lpstr>Element type</vt:lpstr>
      <vt:lpstr>Element vs attribute</vt:lpstr>
      <vt:lpstr> xml syntax</vt:lpstr>
      <vt:lpstr>The XML Prolog</vt:lpstr>
      <vt:lpstr>반드시 root element 가짐</vt:lpstr>
      <vt:lpstr>Must Have a Closing Tag</vt:lpstr>
      <vt:lpstr>Must be Properly Nested</vt:lpstr>
      <vt:lpstr>Entity References</vt:lpstr>
      <vt:lpstr>Comments in XML</vt:lpstr>
      <vt:lpstr> xml name 관리 기준</vt:lpstr>
      <vt:lpstr>Element Naming Styles</vt:lpstr>
      <vt:lpstr>Solving the Name Conflict</vt:lpstr>
      <vt:lpstr>Root에 namespace 선언</vt:lpstr>
      <vt:lpstr> xpath란</vt:lpstr>
      <vt:lpstr>  xpath</vt:lpstr>
      <vt:lpstr>  xpath notation 1</vt:lpstr>
      <vt:lpstr> xpath notation 2</vt:lpstr>
      <vt:lpstr>  xpath notation 3</vt:lpstr>
      <vt:lpstr>  xpath 처리 예시</vt:lpstr>
      <vt:lpstr>  2.xml 모듈 </vt:lpstr>
      <vt:lpstr>Xml  이해하기</vt:lpstr>
      <vt:lpstr> xml 생성/로딩</vt:lpstr>
      <vt:lpstr> xml 문서 : 파일 만들기 </vt:lpstr>
      <vt:lpstr> xml 문서 load </vt:lpstr>
      <vt:lpstr> xml search</vt:lpstr>
      <vt:lpstr> xml 문서 searching(읽기)</vt:lpstr>
      <vt:lpstr>searching : iter</vt:lpstr>
      <vt:lpstr>Search &amp; filter : iter(tag)</vt:lpstr>
      <vt:lpstr>Xml  ElementTree class 이해하기</vt:lpstr>
      <vt:lpstr> xml 문서 parsing</vt:lpstr>
      <vt:lpstr> xml 문서 만들기</vt:lpstr>
      <vt:lpstr> xml 문서 ElementTree parsing</vt:lpstr>
      <vt:lpstr> xml 문자열 parsing</vt:lpstr>
      <vt:lpstr> 문자열을 만들고 xml  parsing</vt:lpstr>
      <vt:lpstr> 처리 결과</vt:lpstr>
      <vt:lpstr>Xml Element class  이해하기</vt:lpstr>
      <vt:lpstr> Element Type</vt:lpstr>
      <vt:lpstr> xml 문서 : Element </vt:lpstr>
      <vt:lpstr> Element 조회</vt:lpstr>
      <vt:lpstr> xml 문서 tag/attrib 단건 조회</vt:lpstr>
      <vt:lpstr> xml 문서 tag/attrib 복수건 조회</vt:lpstr>
      <vt:lpstr> get 메소드로 attrib검색</vt:lpstr>
      <vt:lpstr> tag 내의 속성들 조회하기</vt:lpstr>
      <vt:lpstr> Element 생성</vt:lpstr>
      <vt:lpstr> Element 생성</vt:lpstr>
      <vt:lpstr> SubElement 생성</vt:lpstr>
      <vt:lpstr> Element/SubElement 생성</vt:lpstr>
      <vt:lpstr> insert 메소드로 자식생성</vt:lpstr>
      <vt:lpstr> remove 메소드로 자식삭제</vt:lpstr>
      <vt:lpstr> attribute 생성</vt:lpstr>
      <vt:lpstr> indexing으로 속성 추가</vt:lpstr>
      <vt:lpstr>Element 생성시 속성 추가</vt:lpstr>
      <vt:lpstr> xml 구조 확인</vt:lpstr>
      <vt:lpstr> dump로 xml 구조 확인</vt:lpstr>
      <vt:lpstr> tostring으로 xml 보기</vt:lpstr>
      <vt:lpstr> 문자열을 xml 처리 후 문자열표시</vt:lpstr>
      <vt:lpstr>Xml  XMLPULLparser </vt:lpstr>
      <vt:lpstr> XMLPullParser 이용</vt:lpstr>
      <vt:lpstr> XMLPullParser 실행 결과</vt:lpstr>
      <vt:lpstr>Xml/xpath  searching</vt:lpstr>
      <vt:lpstr> 주요 메소드 특징</vt:lpstr>
      <vt:lpstr>  find 메소드 특징</vt:lpstr>
      <vt:lpstr>  get 메소드 특징</vt:lpstr>
      <vt:lpstr> Element indexing</vt:lpstr>
      <vt:lpstr>  indexing을 통한 Element 검색</vt:lpstr>
      <vt:lpstr> xml 문서 만들기 </vt:lpstr>
      <vt:lpstr> find 메소드 searching</vt:lpstr>
      <vt:lpstr>  find메소드를 통해 tag 접근</vt:lpstr>
      <vt:lpstr>  find메소드 : xpath</vt:lpstr>
      <vt:lpstr>  find/findall메소드 </vt:lpstr>
      <vt:lpstr> get 메소드 searching</vt:lpstr>
      <vt:lpstr> get 메소드를 통한 tag를 검색</vt:lpstr>
      <vt:lpstr>xpath searching </vt:lpstr>
      <vt:lpstr>Iterfind searching</vt:lpstr>
      <vt:lpstr> Xpath 사용하기 : tag</vt:lpstr>
      <vt:lpstr> Xpath 사용하기 : *</vt:lpstr>
      <vt:lpstr> Xpath 사용하기 : [@속성]</vt:lpstr>
      <vt:lpstr> Xpath 사용하기 : [@속성=값]</vt:lpstr>
      <vt:lpstr> findall(xpath)</vt:lpstr>
      <vt:lpstr>Xml file</vt:lpstr>
      <vt:lpstr> xpath로 root 검색</vt:lpstr>
      <vt:lpstr> xpath로 child검색</vt:lpstr>
      <vt:lpstr> xpath로 grand-child 검색</vt:lpstr>
      <vt:lpstr> 특정 tag 상위(속성) 검색</vt:lpstr>
      <vt:lpstr> 모든tag검색 후 특정 하위 검색</vt:lpstr>
      <vt:lpstr> 특정tag검색 후 위치 검색</vt:lpstr>
      <vt:lpstr>Xml/html  파일 처리</vt:lpstr>
      <vt:lpstr> 파일 읽기</vt:lpstr>
      <vt:lpstr> parse로  읽기 : file 처리</vt:lpstr>
      <vt:lpstr> parse로  읽기 : file-like</vt:lpstr>
      <vt:lpstr>ElementTree로 읽기 : file</vt:lpstr>
      <vt:lpstr> 파일 생성</vt:lpstr>
      <vt:lpstr>ElementTree로 xml파일 생성</vt:lpstr>
      <vt:lpstr>ElementTree로 html파일 생성</vt:lpstr>
      <vt:lpstr>  3.Lxml 모듈 </vt:lpstr>
      <vt:lpstr>Xml 문서 만들기 </vt:lpstr>
      <vt:lpstr> xml 기본 문서 만들기</vt:lpstr>
      <vt:lpstr>Element/attribute 표현차이</vt:lpstr>
      <vt:lpstr>Xml 문서 만들기 흐름</vt:lpstr>
      <vt:lpstr>문서만들기 : Element </vt:lpstr>
      <vt:lpstr>문서만들기 : SubElement</vt:lpstr>
      <vt:lpstr>Element attribute 추가</vt:lpstr>
      <vt:lpstr>Element attribute  변경</vt:lpstr>
      <vt:lpstr> 기타 XML 문서만들기</vt:lpstr>
      <vt:lpstr>문서만들기 : XML</vt:lpstr>
      <vt:lpstr>문서만들기 : XMLParser </vt:lpstr>
      <vt:lpstr> ElementTree</vt:lpstr>
      <vt:lpstr>XML 문서 Wrapping 하기</vt:lpstr>
      <vt:lpstr>ElementTree : doctype 추가</vt:lpstr>
      <vt:lpstr>Xml 문서 검색/갱신 </vt:lpstr>
      <vt:lpstr>Xml 문서 바꾸기</vt:lpstr>
      <vt:lpstr>문서 검색 : index</vt:lpstr>
      <vt:lpstr>문서 삽입: insert</vt:lpstr>
      <vt:lpstr>문서 제거:remove</vt:lpstr>
      <vt:lpstr>Xml 문서 file 처리 </vt:lpstr>
      <vt:lpstr>파일 read</vt:lpstr>
      <vt:lpstr>Xml file</vt:lpstr>
      <vt:lpstr>Xml file 읽고 parsing</vt:lpstr>
      <vt:lpstr>파일 write</vt:lpstr>
      <vt:lpstr>ElementTree : file 생성</vt:lpstr>
      <vt:lpstr>String 처리 하기</vt:lpstr>
      <vt:lpstr>문서만들기 : fromstring</vt:lpstr>
      <vt:lpstr> tostring 처리</vt:lpstr>
      <vt:lpstr>Xml 문서 parsing &amp; searching </vt:lpstr>
      <vt:lpstr>  parsing</vt:lpstr>
      <vt:lpstr>Parsing 하기 : parse</vt:lpstr>
      <vt:lpstr>Parsing 하기 : XML</vt:lpstr>
      <vt:lpstr>Parsing 하기 : iterparse</vt:lpstr>
      <vt:lpstr>Parsing 하기 : 특정 tag 정리</vt:lpstr>
      <vt:lpstr> Tree iteration</vt:lpstr>
      <vt:lpstr> find 메소드 </vt:lpstr>
      <vt:lpstr> findall 메소드 </vt:lpstr>
      <vt:lpstr>Elements tree : iter</vt:lpstr>
      <vt:lpstr>Elements tree : iter(특정값)</vt:lpstr>
      <vt:lpstr>Xml 문서 namespace </vt:lpstr>
      <vt:lpstr>Namespace :QName</vt:lpstr>
      <vt:lpstr>Namespace : Element 기초</vt:lpstr>
      <vt:lpstr>Namespace : Element 활용 </vt:lpstr>
      <vt:lpstr>Namespace : prefix 처리</vt:lpstr>
      <vt:lpstr>Xml 문서 XPATH </vt:lpstr>
      <vt:lpstr> xpath 처리</vt:lpstr>
      <vt:lpstr> xpath: </vt:lpstr>
      <vt:lpstr> xpath 로 css 처리하기 </vt:lpstr>
      <vt:lpstr>Namespace : xpath함수</vt:lpstr>
      <vt:lpstr>Parsing 하기 :XPath</vt:lpstr>
      <vt:lpstr> xml 문서 xpath 처리</vt:lpstr>
      <vt:lpstr>Xml file</vt:lpstr>
      <vt:lpstr>Root 검색</vt:lpstr>
      <vt:lpstr>자식 tag 검색</vt:lpstr>
      <vt:lpstr>손자 tag 검색</vt:lpstr>
      <vt:lpstr>특정 tag 선택 후 상위 tag 검색</vt:lpstr>
      <vt:lpstr>모든tag 내의 특정속성후 하위 tag</vt:lpstr>
      <vt:lpstr>특정 tag 의 포지션별 검색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799</cp:revision>
  <cp:lastPrinted>2016-12-15T10:04:15Z</cp:lastPrinted>
  <dcterms:created xsi:type="dcterms:W3CDTF">2015-12-01T07:34:30Z</dcterms:created>
  <dcterms:modified xsi:type="dcterms:W3CDTF">2017-06-08T00:32:18Z</dcterms:modified>
</cp:coreProperties>
</file>