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44" r:id="rId1"/>
  </p:sldMasterIdLst>
  <p:notesMasterIdLst>
    <p:notesMasterId r:id="rId91"/>
  </p:notesMasterIdLst>
  <p:sldIdLst>
    <p:sldId id="256" r:id="rId2"/>
    <p:sldId id="3736" r:id="rId3"/>
    <p:sldId id="3621" r:id="rId4"/>
    <p:sldId id="3663" r:id="rId5"/>
    <p:sldId id="3662" r:id="rId6"/>
    <p:sldId id="3664" r:id="rId7"/>
    <p:sldId id="3666" r:id="rId8"/>
    <p:sldId id="3667" r:id="rId9"/>
    <p:sldId id="3668" r:id="rId10"/>
    <p:sldId id="3673" r:id="rId11"/>
    <p:sldId id="3674" r:id="rId12"/>
    <p:sldId id="3669" r:id="rId13"/>
    <p:sldId id="1829" r:id="rId14"/>
    <p:sldId id="1830" r:id="rId15"/>
    <p:sldId id="2440" r:id="rId16"/>
    <p:sldId id="1831" r:id="rId17"/>
    <p:sldId id="1832" r:id="rId18"/>
    <p:sldId id="1835" r:id="rId19"/>
    <p:sldId id="1836" r:id="rId20"/>
    <p:sldId id="1837" r:id="rId21"/>
    <p:sldId id="1838" r:id="rId22"/>
    <p:sldId id="3671" r:id="rId23"/>
    <p:sldId id="3670" r:id="rId24"/>
    <p:sldId id="1839" r:id="rId25"/>
    <p:sldId id="1840" r:id="rId26"/>
    <p:sldId id="1841" r:id="rId27"/>
    <p:sldId id="1842" r:id="rId28"/>
    <p:sldId id="1843" r:id="rId29"/>
    <p:sldId id="1845" r:id="rId30"/>
    <p:sldId id="1846" r:id="rId31"/>
    <p:sldId id="1847" r:id="rId32"/>
    <p:sldId id="1848" r:id="rId33"/>
    <p:sldId id="1849" r:id="rId34"/>
    <p:sldId id="1850" r:id="rId35"/>
    <p:sldId id="1851" r:id="rId36"/>
    <p:sldId id="1852" r:id="rId37"/>
    <p:sldId id="1853" r:id="rId38"/>
    <p:sldId id="3640" r:id="rId39"/>
    <p:sldId id="3641" r:id="rId40"/>
    <p:sldId id="3642" r:id="rId41"/>
    <p:sldId id="3656" r:id="rId42"/>
    <p:sldId id="3657" r:id="rId43"/>
    <p:sldId id="3675" r:id="rId44"/>
    <p:sldId id="3676" r:id="rId45"/>
    <p:sldId id="3677" r:id="rId46"/>
    <p:sldId id="3678" r:id="rId47"/>
    <p:sldId id="3679" r:id="rId48"/>
    <p:sldId id="3849" r:id="rId49"/>
    <p:sldId id="3812" r:id="rId50"/>
    <p:sldId id="3813" r:id="rId51"/>
    <p:sldId id="3814" r:id="rId52"/>
    <p:sldId id="3815" r:id="rId53"/>
    <p:sldId id="3816" r:id="rId54"/>
    <p:sldId id="3817" r:id="rId55"/>
    <p:sldId id="3826" r:id="rId56"/>
    <p:sldId id="3827" r:id="rId57"/>
    <p:sldId id="3828" r:id="rId58"/>
    <p:sldId id="3829" r:id="rId59"/>
    <p:sldId id="3830" r:id="rId60"/>
    <p:sldId id="3831" r:id="rId61"/>
    <p:sldId id="3833" r:id="rId62"/>
    <p:sldId id="3834" r:id="rId63"/>
    <p:sldId id="3835" r:id="rId64"/>
    <p:sldId id="3836" r:id="rId65"/>
    <p:sldId id="3837" r:id="rId66"/>
    <p:sldId id="3838" r:id="rId67"/>
    <p:sldId id="3839" r:id="rId68"/>
    <p:sldId id="3840" r:id="rId69"/>
    <p:sldId id="3841" r:id="rId70"/>
    <p:sldId id="3842" r:id="rId71"/>
    <p:sldId id="3843" r:id="rId72"/>
    <p:sldId id="3844" r:id="rId73"/>
    <p:sldId id="3845" r:id="rId74"/>
    <p:sldId id="3846" r:id="rId75"/>
    <p:sldId id="3847" r:id="rId76"/>
    <p:sldId id="3848" r:id="rId77"/>
    <p:sldId id="1854" r:id="rId78"/>
    <p:sldId id="2137" r:id="rId79"/>
    <p:sldId id="1855" r:id="rId80"/>
    <p:sldId id="1857" r:id="rId81"/>
    <p:sldId id="1860" r:id="rId82"/>
    <p:sldId id="1861" r:id="rId83"/>
    <p:sldId id="1862" r:id="rId84"/>
    <p:sldId id="1863" r:id="rId85"/>
    <p:sldId id="1864" r:id="rId86"/>
    <p:sldId id="1865" r:id="rId87"/>
    <p:sldId id="1866" r:id="rId88"/>
    <p:sldId id="1867" r:id="rId89"/>
    <p:sldId id="1868" r:id="rId9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79" autoAdjust="0"/>
    <p:restoredTop sz="50094" autoAdjust="0"/>
  </p:normalViewPr>
  <p:slideViewPr>
    <p:cSldViewPr>
      <p:cViewPr>
        <p:scale>
          <a:sx n="90" d="100"/>
          <a:sy n="90" d="100"/>
        </p:scale>
        <p:origin x="2168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notesMaster" Target="notesMasters/notesMaster1.xml"/><Relationship Id="rId92" Type="http://schemas.openxmlformats.org/officeDocument/2006/relationships/presProps" Target="presProps.xml"/><Relationship Id="rId93" Type="http://schemas.openxmlformats.org/officeDocument/2006/relationships/viewProps" Target="viewProps.xml"/><Relationship Id="rId94" Type="http://schemas.openxmlformats.org/officeDocument/2006/relationships/theme" Target="theme/theme1.xml"/><Relationship Id="rId95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AA4CE-0452-4E28-86AB-43D5F6A08631}" type="datetimeFigureOut">
              <a:rPr lang="ko-KR" altLang="en-US" smtClean="0"/>
              <a:t>2016. 12. 15.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BCC12-A8B3-49D9-B75C-B92DF484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7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866B2-CAB2-4870-9C81-59BA00272A93}" type="datetime1">
              <a:rPr lang="ko-KR" altLang="en-US" smtClean="0"/>
              <a:t>2016. 12. 15.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‹#›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5B33C-4955-4FFA-9AD9-7D3BB564BFBB}" type="datetime1">
              <a:rPr lang="ko-KR" altLang="en-US" smtClean="0"/>
              <a:t>2016. 12. 15.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‹#›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5ECC-559B-428B-90B7-DC5DC0D549E0}" type="datetime1">
              <a:rPr lang="ko-KR" altLang="en-US" smtClean="0"/>
              <a:t>2016. 12. 15.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‹#›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4CC09-C471-46B7-8D66-15A4DEC3BC7C}" type="datetime1">
              <a:rPr lang="ko-KR" altLang="en-US" smtClean="0"/>
              <a:t>2016. 12. 15.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pPr/>
              <a:t>‹#›</a:t>
            </a:fld>
            <a:endParaRPr lang="ko-KR" altLang="en-US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‹#›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0472E55-8CE2-4727-997E-DB26852D57AA}" type="datetime1">
              <a:rPr lang="ko-KR" altLang="en-US" smtClean="0"/>
              <a:t>2016. 12. 15.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8975-AAFE-4042-88B4-02C1E6B19C23}" type="datetime1">
              <a:rPr lang="ko-KR" altLang="en-US" smtClean="0"/>
              <a:t>2016. 12. 15.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D5C9-587A-4855-A5FA-306A892EEE61}" type="datetime1">
              <a:rPr lang="ko-KR" altLang="en-US" smtClean="0"/>
              <a:t>2016. 12. 15.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pPr/>
              <a:t>‹#›</a:t>
            </a:fld>
            <a:endParaRPr lang="ko-KR" altLang="en-US" dirty="0" smtClean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D762-6E46-4E8C-9DF5-960B61700308}" type="datetime1">
              <a:rPr lang="ko-KR" altLang="en-US" smtClean="0"/>
              <a:t>2016. 12. 15.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pPr/>
              <a:t>‹#›</a:t>
            </a:fld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6783-6031-4B24-AC35-63D625C0C085}" type="datetime1">
              <a:rPr lang="ko-KR" altLang="en-US" smtClean="0"/>
              <a:t>2016. 12. 15.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‹#›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8FF1E-2988-44FE-8BB1-A8763C0BAFC3}" type="datetime1">
              <a:rPr lang="ko-KR" altLang="en-US" smtClean="0"/>
              <a:t>2016. 12. 15.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‹#›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272A-6AB8-48D3-AD63-822C578D9287}" type="datetime1">
              <a:rPr lang="ko-KR" altLang="en-US" smtClean="0"/>
              <a:t>2016. 12. 15.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r>
              <a:rPr lang="en-US" altLang="ko-KR" smtClean="0"/>
              <a:t>‹#›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216AE7D-EDD8-455D-B598-93B7FB474AFD}" type="datetime1">
              <a:rPr lang="ko-KR" altLang="en-US" smtClean="0"/>
              <a:t>2016. 12. 15.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‹#›</a:t>
            </a:r>
            <a:endParaRPr lang="ko-KR" altLang="en-US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1640" y="4941168"/>
            <a:ext cx="7406640" cy="1752600"/>
          </a:xfrm>
        </p:spPr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714348" y="764704"/>
            <a:ext cx="7643866" cy="3888432"/>
          </a:xfrm>
        </p:spPr>
        <p:txBody>
          <a:bodyPr>
            <a:normAutofit/>
          </a:bodyPr>
          <a:lstStyle/>
          <a:p>
            <a:r>
              <a:rPr lang="en-US" altLang="ko-KR" sz="8000" dirty="0"/>
              <a:t>Python</a:t>
            </a:r>
            <a:r>
              <a:rPr lang="ko-KR" altLang="en-US" sz="8000" dirty="0"/>
              <a:t> </a:t>
            </a:r>
            <a:r>
              <a:rPr lang="en-US" altLang="ko-KR" sz="8000" dirty="0"/>
              <a:t/>
            </a:r>
            <a:br>
              <a:rPr lang="en-US" altLang="ko-KR" sz="8000" dirty="0"/>
            </a:br>
            <a:r>
              <a:rPr lang="en-US" altLang="ko-KR" dirty="0" err="1"/>
              <a:t>numpy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pandas</a:t>
            </a:r>
            <a:br>
              <a:rPr lang="en-US" altLang="ko-KR" dirty="0"/>
            </a:br>
            <a:r>
              <a:rPr lang="ko-KR" altLang="en-US" sz="8000" dirty="0" smtClean="0"/>
              <a:t>기초</a:t>
            </a:r>
            <a:r>
              <a:rPr lang="en-US" altLang="ko-KR" sz="8000" dirty="0" smtClean="0"/>
              <a:t>-4</a:t>
            </a:r>
            <a:r>
              <a:rPr lang="ko-KR" altLang="en-US" sz="8000" dirty="0" smtClean="0"/>
              <a:t>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8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/>
              <a:t>DatetimeIndex</a:t>
            </a:r>
            <a:r>
              <a:rPr lang="en-US" altLang="ko-KR" dirty="0"/>
              <a:t>/</a:t>
            </a:r>
            <a:r>
              <a:rPr lang="en-US" altLang="ko-KR" dirty="0" err="1"/>
              <a:t>PeriodIndex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17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DateTimeIndex</a:t>
            </a:r>
            <a:r>
              <a:rPr lang="en-US" altLang="ko-KR" dirty="0" smtClean="0"/>
              <a:t>  </a:t>
            </a:r>
            <a:r>
              <a:rPr lang="ko-KR" altLang="en-US" dirty="0" smtClean="0"/>
              <a:t>생성 및 주요  변수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C51D712-51B0-49A5-812F-301BD2A5585B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DatetimeIndex</a:t>
            </a:r>
            <a:endParaRPr lang="ko-KR" altLang="en-US" dirty="0"/>
          </a:p>
        </p:txBody>
      </p:sp>
      <p:pic>
        <p:nvPicPr>
          <p:cNvPr id="3461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92896"/>
            <a:ext cx="8064896" cy="4112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978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periodindex</a:t>
            </a:r>
            <a:r>
              <a:rPr lang="ko-KR" altLang="en-US" dirty="0" smtClean="0"/>
              <a:t>를 기반으로 </a:t>
            </a:r>
            <a:r>
              <a:rPr lang="en-US" altLang="ko-KR" dirty="0" smtClean="0"/>
              <a:t>Index </a:t>
            </a:r>
            <a:r>
              <a:rPr lang="ko-KR" altLang="en-US" dirty="0" smtClean="0"/>
              <a:t>생성하기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C51D712-51B0-49A5-812F-301BD2A5585B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PeriodIndex</a:t>
            </a:r>
            <a:endParaRPr lang="ko-KR" altLang="en-US" dirty="0"/>
          </a:p>
        </p:txBody>
      </p:sp>
      <p:pic>
        <p:nvPicPr>
          <p:cNvPr id="3246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387012"/>
            <a:ext cx="7458075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343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Index class </a:t>
            </a:r>
            <a:r>
              <a:rPr lang="ko-KR" altLang="en-US" dirty="0" smtClean="0"/>
              <a:t>적용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55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Series </a:t>
            </a:r>
            <a:r>
              <a:rPr lang="ko-KR" altLang="en-US" dirty="0" smtClean="0"/>
              <a:t>생성 전 직접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를 만들고 반영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C51D712-51B0-49A5-812F-301BD2A5585B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index </a:t>
            </a:r>
            <a:r>
              <a:rPr lang="ko-KR" altLang="en-US" dirty="0" smtClean="0"/>
              <a:t>적용</a:t>
            </a:r>
            <a:endParaRPr lang="ko-KR" altLang="en-US" dirty="0"/>
          </a:p>
        </p:txBody>
      </p:sp>
      <p:pic>
        <p:nvPicPr>
          <p:cNvPr id="2263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492896"/>
            <a:ext cx="393382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256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579624"/>
            <a:ext cx="8229600" cy="127331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생성전</a:t>
            </a:r>
            <a:r>
              <a:rPr lang="ko-KR" altLang="en-US" dirty="0" smtClean="0"/>
              <a:t> 직접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를 만들고 </a:t>
            </a:r>
            <a:r>
              <a:rPr lang="en-US" altLang="ko-KR" dirty="0" smtClean="0"/>
              <a:t>index, columns</a:t>
            </a:r>
            <a:r>
              <a:rPr lang="ko-KR" altLang="en-US" dirty="0" err="1" smtClean="0"/>
              <a:t>에반영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C51D712-51B0-49A5-812F-301BD2A5585B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</a:t>
            </a:r>
            <a:r>
              <a:rPr lang="en-US" altLang="ko-KR" dirty="0"/>
              <a:t>I</a:t>
            </a:r>
            <a:r>
              <a:rPr lang="en-US" altLang="ko-KR" dirty="0" smtClean="0"/>
              <a:t>ndex </a:t>
            </a:r>
            <a:r>
              <a:rPr lang="ko-KR" altLang="en-US" dirty="0" smtClean="0"/>
              <a:t>적용</a:t>
            </a:r>
            <a:endParaRPr lang="ko-KR" altLang="en-US" dirty="0"/>
          </a:p>
        </p:txBody>
      </p:sp>
      <p:pic>
        <p:nvPicPr>
          <p:cNvPr id="311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488" y="3212976"/>
            <a:ext cx="3629025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371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주요 속성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55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579624"/>
            <a:ext cx="8229600" cy="1129296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en-US" altLang="ko-KR" sz="2800" dirty="0" smtClean="0"/>
              <a:t>Index </a:t>
            </a:r>
            <a:r>
              <a:rPr lang="ko-KR" altLang="en-US" sz="2800" dirty="0" smtClean="0"/>
              <a:t>내의 </a:t>
            </a:r>
            <a:r>
              <a:rPr lang="en-US" altLang="ko-KR" sz="2800" dirty="0" smtClean="0"/>
              <a:t>values, </a:t>
            </a:r>
            <a:r>
              <a:rPr lang="en-US" altLang="ko-KR" sz="2800" dirty="0" err="1" smtClean="0"/>
              <a:t>name,nlevels,ndim</a:t>
            </a:r>
            <a:r>
              <a:rPr lang="en-US" altLang="ko-KR" sz="2800" dirty="0" smtClean="0"/>
              <a:t>, </a:t>
            </a:r>
            <a:r>
              <a:rPr lang="en-US" altLang="ko-KR" sz="2800" dirty="0" err="1" smtClean="0"/>
              <a:t>dtype</a:t>
            </a:r>
            <a:r>
              <a:rPr lang="en-US" altLang="ko-KR" sz="2800" dirty="0"/>
              <a:t> </a:t>
            </a:r>
            <a:r>
              <a:rPr lang="ko-KR" altLang="en-US" sz="2800" dirty="0" smtClean="0"/>
              <a:t>등으로 </a:t>
            </a:r>
            <a:r>
              <a:rPr lang="en-US" altLang="ko-KR" sz="2800" dirty="0" smtClean="0"/>
              <a:t>index class </a:t>
            </a:r>
            <a:r>
              <a:rPr lang="ko-KR" altLang="en-US" sz="2800" dirty="0" smtClean="0"/>
              <a:t>조회 </a:t>
            </a:r>
            <a:endParaRPr lang="en-US" altLang="ko-KR" sz="2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C51D712-51B0-49A5-812F-301BD2A5585B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주요 변수 </a:t>
            </a:r>
            <a:endParaRPr lang="ko-KR" altLang="en-US" dirty="0"/>
          </a:p>
        </p:txBody>
      </p:sp>
      <p:pic>
        <p:nvPicPr>
          <p:cNvPr id="312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009" y="3068960"/>
            <a:ext cx="4191000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701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Index </a:t>
            </a:r>
            <a:r>
              <a:rPr lang="ko-KR" altLang="en-US" dirty="0" smtClean="0"/>
              <a:t>내의 분류 및 중복여부 확인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C51D712-51B0-49A5-812F-301BD2A5585B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분류 및 중복여부</a:t>
            </a:r>
            <a:endParaRPr lang="ko-KR" altLang="en-US" dirty="0"/>
          </a:p>
        </p:txBody>
      </p:sp>
      <p:pic>
        <p:nvPicPr>
          <p:cNvPr id="2293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212976"/>
            <a:ext cx="403860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180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Index </a:t>
            </a:r>
            <a:r>
              <a:rPr lang="ko-KR" altLang="en-US" dirty="0" smtClean="0"/>
              <a:t>내의 집합연산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집합 처리</a:t>
            </a:r>
            <a:endParaRPr lang="ko-KR" altLang="en-US" dirty="0"/>
          </a:p>
        </p:txBody>
      </p:sp>
      <p:pic>
        <p:nvPicPr>
          <p:cNvPr id="2304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785" y="3068960"/>
            <a:ext cx="347662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91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548680"/>
            <a:ext cx="7939608" cy="5112568"/>
          </a:xfrm>
        </p:spPr>
        <p:txBody>
          <a:bodyPr>
            <a:normAutofit/>
          </a:bodyPr>
          <a:lstStyle/>
          <a:p>
            <a:pPr algn="r"/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en-US" altLang="ko-KR" sz="4000" dirty="0" smtClean="0"/>
              <a:t>9. Pandas index class</a:t>
            </a:r>
            <a:br>
              <a:rPr lang="en-US" altLang="ko-KR" sz="4000" dirty="0" smtClean="0"/>
            </a:br>
            <a:r>
              <a:rPr lang="en-US" altLang="ko-KR" sz="4000" dirty="0" smtClean="0"/>
              <a:t>10.Pandas </a:t>
            </a:r>
            <a:r>
              <a:rPr lang="en-US" altLang="ko-KR" sz="4000" dirty="0" err="1" smtClean="0"/>
              <a:t>groupby</a:t>
            </a:r>
            <a:r>
              <a:rPr lang="en-US" altLang="ko-KR" sz="4000" dirty="0" smtClean="0"/>
              <a:t> </a:t>
            </a:r>
            <a:r>
              <a:rPr lang="ko-KR" altLang="en-US" sz="4000" dirty="0" smtClean="0"/>
              <a:t>처리</a:t>
            </a:r>
            <a:r>
              <a:rPr lang="en-US" altLang="ko-KR" sz="4000" dirty="0" smtClean="0"/>
              <a:t> </a:t>
            </a:r>
            <a:br>
              <a:rPr lang="en-US" altLang="ko-KR" sz="4000" dirty="0" smtClean="0"/>
            </a:br>
            <a:r>
              <a:rPr lang="en-US" altLang="ko-KR" sz="4000" dirty="0" smtClean="0"/>
              <a:t>11. Pandas </a:t>
            </a:r>
            <a:r>
              <a:rPr lang="en-US" altLang="ko-KR" sz="4000" dirty="0"/>
              <a:t>panel(3</a:t>
            </a:r>
            <a:r>
              <a:rPr lang="ko-KR" altLang="en-US" sz="4000" dirty="0"/>
              <a:t>차원</a:t>
            </a:r>
            <a:r>
              <a:rPr lang="en-US" altLang="ko-KR" sz="4000" dirty="0" smtClean="0"/>
              <a:t>)</a:t>
            </a:r>
            <a:endParaRPr lang="ko-KR" altLang="en-US" sz="4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53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579624"/>
            <a:ext cx="8229600" cy="148933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append, insert, drop, delete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처리결과가 새로운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로 만들어짐 </a:t>
            </a:r>
            <a:r>
              <a:rPr lang="en-US" altLang="ko-KR" dirty="0" smtClean="0"/>
              <a:t>drop</a:t>
            </a:r>
            <a:r>
              <a:rPr lang="ko-KR" altLang="en-US" dirty="0" smtClean="0"/>
              <a:t>은 값을 넣고 삭제하나 </a:t>
            </a:r>
            <a:r>
              <a:rPr lang="en-US" altLang="ko-KR" dirty="0" smtClean="0"/>
              <a:t>delete</a:t>
            </a:r>
            <a:r>
              <a:rPr lang="ko-KR" altLang="en-US" dirty="0" smtClean="0"/>
              <a:t>는 위치를 넣고 삭제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추가 및 삭제</a:t>
            </a:r>
            <a:endParaRPr lang="ko-KR" altLang="en-US" dirty="0"/>
          </a:p>
        </p:txBody>
      </p:sp>
      <p:pic>
        <p:nvPicPr>
          <p:cNvPr id="2314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924944"/>
            <a:ext cx="4038600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80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579624"/>
            <a:ext cx="8229600" cy="148933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get_value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set_value</a:t>
            </a:r>
            <a:r>
              <a:rPr lang="en-US" altLang="ko-KR" dirty="0" smtClean="0"/>
              <a:t>/</a:t>
            </a:r>
            <a:r>
              <a:rPr lang="en-US" altLang="ko-KR" smtClean="0"/>
              <a:t>get_values </a:t>
            </a:r>
            <a:r>
              <a:rPr lang="ko-KR" altLang="en-US" dirty="0" smtClean="0"/>
              <a:t>처리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get/set</a:t>
            </a:r>
            <a:endParaRPr lang="ko-KR" altLang="en-US" dirty="0"/>
          </a:p>
        </p:txBody>
      </p:sp>
      <p:pic>
        <p:nvPicPr>
          <p:cNvPr id="2324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284984"/>
            <a:ext cx="4410075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531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주요 </a:t>
            </a:r>
            <a:r>
              <a:rPr lang="ko-KR" altLang="en-US" dirty="0" err="1" smtClean="0"/>
              <a:t>메소</a:t>
            </a:r>
            <a:r>
              <a:rPr lang="ko-KR" altLang="en-US" dirty="0" err="1"/>
              <a:t>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16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Index</a:t>
            </a:r>
            <a:r>
              <a:rPr lang="ko-KR" altLang="en-US" dirty="0" smtClean="0"/>
              <a:t>로 지정될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타입이며 항상 고정크기로 동작함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Index </a:t>
            </a:r>
            <a:r>
              <a:rPr lang="ko-KR" altLang="en-US" dirty="0" smtClean="0"/>
              <a:t>공통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253734"/>
              </p:ext>
            </p:extLst>
          </p:nvPr>
        </p:nvGraphicFramePr>
        <p:xfrm>
          <a:off x="1547664" y="2708920"/>
          <a:ext cx="6264696" cy="3531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4320480"/>
              </a:tblGrid>
              <a:tr h="2932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Class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329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append</a:t>
                      </a:r>
                      <a:endParaRPr lang="ko-KR" altLang="en-US" sz="1200" dirty="0"/>
                    </a:p>
                  </a:txBody>
                  <a:tcPr marL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추가적인 </a:t>
                      </a:r>
                      <a:r>
                        <a:rPr lang="en-US" altLang="ko-KR" sz="1200" dirty="0" smtClean="0"/>
                        <a:t>Index </a:t>
                      </a:r>
                      <a:r>
                        <a:rPr lang="ko-KR" altLang="en-US" sz="1200" dirty="0" smtClean="0"/>
                        <a:t>객체를 추가</a:t>
                      </a:r>
                      <a:endParaRPr lang="ko-KR" altLang="en-US" sz="1200" dirty="0"/>
                    </a:p>
                  </a:txBody>
                  <a:tcPr marL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329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diff</a:t>
                      </a:r>
                      <a:endParaRPr lang="ko-KR" altLang="en-US" sz="1200" dirty="0"/>
                    </a:p>
                  </a:txBody>
                  <a:tcPr marL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err="1" smtClean="0"/>
                        <a:t>차집합</a:t>
                      </a:r>
                      <a:endParaRPr lang="ko-KR" altLang="en-US" sz="1200" dirty="0"/>
                    </a:p>
                  </a:txBody>
                  <a:tcPr marL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329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intersection</a:t>
                      </a:r>
                      <a:endParaRPr lang="ko-KR" altLang="en-US" sz="1200" dirty="0"/>
                    </a:p>
                  </a:txBody>
                  <a:tcPr marL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교집합</a:t>
                      </a:r>
                      <a:endParaRPr lang="ko-KR" altLang="en-US" sz="1200" dirty="0"/>
                    </a:p>
                  </a:txBody>
                  <a:tcPr marL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329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aseline="0" dirty="0" smtClean="0"/>
                        <a:t> u</a:t>
                      </a:r>
                      <a:r>
                        <a:rPr lang="en-US" altLang="ko-KR" sz="1200" dirty="0" smtClean="0"/>
                        <a:t>nion</a:t>
                      </a:r>
                      <a:endParaRPr lang="ko-KR" altLang="en-US" sz="1200" dirty="0"/>
                    </a:p>
                  </a:txBody>
                  <a:tcPr marL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합집합</a:t>
                      </a:r>
                      <a:endParaRPr lang="ko-KR" altLang="en-US" sz="1200" dirty="0"/>
                    </a:p>
                  </a:txBody>
                  <a:tcPr marL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329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i</a:t>
                      </a:r>
                      <a:r>
                        <a:rPr lang="en-US" altLang="ko-KR" sz="1200" dirty="0" err="1" smtClean="0"/>
                        <a:t>sin</a:t>
                      </a:r>
                      <a:endParaRPr lang="ko-KR" altLang="en-US" sz="1200" dirty="0"/>
                    </a:p>
                  </a:txBody>
                  <a:tcPr marL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색인 위치에 존재여부 확인</a:t>
                      </a:r>
                      <a:endParaRPr lang="ko-KR" altLang="en-US" sz="1200" dirty="0"/>
                    </a:p>
                  </a:txBody>
                  <a:tcPr marL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329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aseline="0" dirty="0" smtClean="0"/>
                        <a:t> d</a:t>
                      </a:r>
                      <a:r>
                        <a:rPr lang="en-US" altLang="ko-KR" sz="1200" dirty="0" smtClean="0"/>
                        <a:t>elete</a:t>
                      </a:r>
                      <a:endParaRPr lang="ko-KR" altLang="en-US" sz="1200" dirty="0"/>
                    </a:p>
                  </a:txBody>
                  <a:tcPr marL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위치의 색인을 삭제</a:t>
                      </a:r>
                      <a:endParaRPr lang="ko-KR" altLang="en-US" sz="1200" dirty="0"/>
                    </a:p>
                  </a:txBody>
                  <a:tcPr marL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329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 drop</a:t>
                      </a:r>
                      <a:endParaRPr lang="ko-KR" altLang="en-US" sz="1200" dirty="0"/>
                    </a:p>
                  </a:txBody>
                  <a:tcPr marL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값을 받아 색인 삭제</a:t>
                      </a:r>
                      <a:endParaRPr lang="ko-KR" altLang="en-US" sz="1200" dirty="0"/>
                    </a:p>
                  </a:txBody>
                  <a:tcPr marL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329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aseline="0" dirty="0" smtClean="0"/>
                        <a:t> insert</a:t>
                      </a:r>
                      <a:endParaRPr lang="ko-KR" altLang="en-US" sz="1200" dirty="0"/>
                    </a:p>
                  </a:txBody>
                  <a:tcPr marL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위치와 값을 받아 색인 추가</a:t>
                      </a:r>
                      <a:endParaRPr lang="ko-KR" altLang="en-US" sz="1200" dirty="0"/>
                    </a:p>
                  </a:txBody>
                  <a:tcPr marL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329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 </a:t>
                      </a:r>
                      <a:r>
                        <a:rPr lang="en-US" altLang="ko-KR" sz="1200" dirty="0" err="1" smtClean="0"/>
                        <a:t>is_monotonic</a:t>
                      </a:r>
                      <a:endParaRPr lang="ko-KR" altLang="en-US" sz="1200" dirty="0"/>
                    </a:p>
                  </a:txBody>
                  <a:tcPr marL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색인이 단조성을 가지면 </a:t>
                      </a:r>
                      <a:r>
                        <a:rPr lang="en-US" altLang="ko-KR" sz="1200" dirty="0" smtClean="0"/>
                        <a:t>True</a:t>
                      </a:r>
                      <a:endParaRPr lang="ko-KR" altLang="en-US" sz="1200" dirty="0"/>
                    </a:p>
                  </a:txBody>
                  <a:tcPr marL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329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is_unique</a:t>
                      </a:r>
                      <a:endParaRPr lang="ko-KR" altLang="en-US" sz="1200" dirty="0"/>
                    </a:p>
                  </a:txBody>
                  <a:tcPr marL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중복된 색인이 없다면 </a:t>
                      </a:r>
                      <a:r>
                        <a:rPr lang="en-US" altLang="ko-KR" sz="1200" dirty="0" smtClean="0"/>
                        <a:t>True</a:t>
                      </a:r>
                      <a:endParaRPr lang="ko-KR" altLang="en-US" sz="1200" dirty="0"/>
                    </a:p>
                  </a:txBody>
                  <a:tcPr marL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329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aseline="0" dirty="0" smtClean="0"/>
                        <a:t> unique</a:t>
                      </a:r>
                      <a:endParaRPr lang="ko-KR" altLang="en-US" sz="1200" dirty="0"/>
                    </a:p>
                  </a:txBody>
                  <a:tcPr marL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중복 요소 제거</a:t>
                      </a:r>
                      <a:endParaRPr lang="ko-KR" altLang="en-US" sz="1200" dirty="0"/>
                    </a:p>
                  </a:txBody>
                  <a:tcPr marL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259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Multiindex</a:t>
            </a:r>
            <a:r>
              <a:rPr lang="en-US" altLang="ko-KR" dirty="0" smtClean="0"/>
              <a:t> class </a:t>
            </a:r>
            <a:r>
              <a:rPr lang="ko-KR" altLang="en-US" dirty="0" smtClean="0"/>
              <a:t>이해하기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503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MultiIndex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96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Index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column</a:t>
            </a:r>
            <a:r>
              <a:rPr lang="ko-KR" altLang="en-US" dirty="0" smtClean="0"/>
              <a:t>에 대한 메타데이터에 대한 객체화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C51D712-51B0-49A5-812F-301BD2A5585B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MultiIndex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187624" y="2348880"/>
            <a:ext cx="6912768" cy="403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class </a:t>
            </a:r>
            <a:r>
              <a:rPr lang="en-US" altLang="ko-KR" sz="1200" dirty="0" err="1"/>
              <a:t>MultiIndex</a:t>
            </a:r>
            <a:r>
              <a:rPr lang="en-US" altLang="ko-KR" sz="1200" dirty="0"/>
              <a:t>(</a:t>
            </a:r>
            <a:r>
              <a:rPr lang="en-US" altLang="ko-KR" sz="1200" dirty="0" err="1"/>
              <a:t>pandas.indexes.base.Index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en-US" altLang="ko-KR" sz="1200" dirty="0"/>
              <a:t> |  A multi-level, or hierarchical, index object for pandas objects</a:t>
            </a:r>
            <a:br>
              <a:rPr lang="en-US" altLang="ko-KR" sz="1200" dirty="0"/>
            </a:br>
            <a:r>
              <a:rPr lang="en-US" altLang="ko-KR" sz="1200" dirty="0"/>
              <a:t> |</a:t>
            </a:r>
            <a:br>
              <a:rPr lang="en-US" altLang="ko-KR" sz="1200" dirty="0"/>
            </a:br>
            <a:r>
              <a:rPr lang="en-US" altLang="ko-KR" sz="1200" dirty="0"/>
              <a:t> |  Parameters</a:t>
            </a:r>
            <a:br>
              <a:rPr lang="en-US" altLang="ko-KR" sz="1200" dirty="0"/>
            </a:br>
            <a:r>
              <a:rPr lang="en-US" altLang="ko-KR" sz="1200" dirty="0"/>
              <a:t> |  ----------</a:t>
            </a:r>
            <a:br>
              <a:rPr lang="en-US" altLang="ko-KR" sz="1200" dirty="0"/>
            </a:br>
            <a:r>
              <a:rPr lang="en-US" altLang="ko-KR" sz="1200" dirty="0"/>
              <a:t> |  levels : sequence of arrays</a:t>
            </a:r>
            <a:br>
              <a:rPr lang="en-US" altLang="ko-KR" sz="1200" dirty="0"/>
            </a:br>
            <a:r>
              <a:rPr lang="en-US" altLang="ko-KR" sz="1200" dirty="0"/>
              <a:t> |      The unique labels for each level</a:t>
            </a:r>
            <a:br>
              <a:rPr lang="en-US" altLang="ko-KR" sz="1200" dirty="0"/>
            </a:br>
            <a:r>
              <a:rPr lang="en-US" altLang="ko-KR" sz="1200" dirty="0"/>
              <a:t> |  labels : sequence of arrays</a:t>
            </a:r>
            <a:br>
              <a:rPr lang="en-US" altLang="ko-KR" sz="1200" dirty="0"/>
            </a:br>
            <a:r>
              <a:rPr lang="en-US" altLang="ko-KR" sz="1200" dirty="0"/>
              <a:t> |      Integers for each level designating which label at each location</a:t>
            </a:r>
            <a:br>
              <a:rPr lang="en-US" altLang="ko-KR" sz="1200" dirty="0"/>
            </a:br>
            <a:r>
              <a:rPr lang="en-US" altLang="ko-KR" sz="1200" dirty="0"/>
              <a:t> |  </a:t>
            </a:r>
            <a:r>
              <a:rPr lang="en-US" altLang="ko-KR" sz="1200" dirty="0" err="1"/>
              <a:t>sortorder</a:t>
            </a:r>
            <a:r>
              <a:rPr lang="en-US" altLang="ko-KR" sz="1200" dirty="0"/>
              <a:t> : optional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 |      Level of </a:t>
            </a:r>
            <a:r>
              <a:rPr lang="en-US" altLang="ko-KR" sz="1200" dirty="0" err="1"/>
              <a:t>sortedness</a:t>
            </a:r>
            <a:r>
              <a:rPr lang="en-US" altLang="ko-KR" sz="1200" dirty="0"/>
              <a:t> (must be lexicographically sorted by that</a:t>
            </a:r>
            <a:br>
              <a:rPr lang="en-US" altLang="ko-KR" sz="1200" dirty="0"/>
            </a:br>
            <a:r>
              <a:rPr lang="en-US" altLang="ko-KR" sz="1200" dirty="0"/>
              <a:t> |      level)</a:t>
            </a:r>
            <a:br>
              <a:rPr lang="en-US" altLang="ko-KR" sz="1200" dirty="0"/>
            </a:br>
            <a:r>
              <a:rPr lang="en-US" altLang="ko-KR" sz="1200" dirty="0"/>
              <a:t> |  names : optional sequence of objects</a:t>
            </a:r>
            <a:br>
              <a:rPr lang="en-US" altLang="ko-KR" sz="1200" dirty="0"/>
            </a:br>
            <a:r>
              <a:rPr lang="en-US" altLang="ko-KR" sz="1200" dirty="0"/>
              <a:t> |      Names for each of the index levels. (name is accepted for </a:t>
            </a:r>
            <a:r>
              <a:rPr lang="en-US" altLang="ko-KR" sz="1200" dirty="0" err="1"/>
              <a:t>compat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en-US" altLang="ko-KR" sz="1200" dirty="0"/>
              <a:t> |  copy : </a:t>
            </a:r>
            <a:r>
              <a:rPr lang="en-US" altLang="ko-KR" sz="1200" dirty="0" err="1"/>
              <a:t>boolean</a:t>
            </a:r>
            <a:r>
              <a:rPr lang="en-US" altLang="ko-KR" sz="1200" dirty="0"/>
              <a:t>, default False</a:t>
            </a:r>
            <a:br>
              <a:rPr lang="en-US" altLang="ko-KR" sz="1200" dirty="0"/>
            </a:br>
            <a:r>
              <a:rPr lang="en-US" altLang="ko-KR" sz="1200" dirty="0"/>
              <a:t> |      Copy the meta-data</a:t>
            </a:r>
            <a:br>
              <a:rPr lang="en-US" altLang="ko-KR" sz="1200" dirty="0"/>
            </a:br>
            <a:r>
              <a:rPr lang="en-US" altLang="ko-KR" sz="1200" dirty="0"/>
              <a:t> |  </a:t>
            </a:r>
            <a:r>
              <a:rPr lang="en-US" altLang="ko-KR" sz="1200" dirty="0" err="1"/>
              <a:t>verify_integrity</a:t>
            </a:r>
            <a:r>
              <a:rPr lang="en-US" altLang="ko-KR" sz="1200" dirty="0"/>
              <a:t> : </a:t>
            </a:r>
            <a:r>
              <a:rPr lang="en-US" altLang="ko-KR" sz="1200" dirty="0" err="1"/>
              <a:t>boolean</a:t>
            </a:r>
            <a:r>
              <a:rPr lang="en-US" altLang="ko-KR" sz="1200" dirty="0"/>
              <a:t>, default True</a:t>
            </a:r>
            <a:br>
              <a:rPr lang="en-US" altLang="ko-KR" sz="1200" dirty="0"/>
            </a:br>
            <a:r>
              <a:rPr lang="en-US" altLang="ko-KR" sz="1200" dirty="0"/>
              <a:t> |      Check that the levels/labels are consistent and valid</a:t>
            </a:r>
            <a:br>
              <a:rPr lang="en-US" altLang="ko-KR" sz="1200" dirty="0"/>
            </a:br>
            <a:r>
              <a:rPr lang="en-US" altLang="ko-KR" sz="1200" dirty="0"/>
              <a:t> |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5043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실제 데이터를 접근할 때 별도의 메타데이터로 관리가 필요할 경우 </a:t>
            </a:r>
            <a:endParaRPr lang="en-US" altLang="ko-KR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C51D712-51B0-49A5-812F-301BD2A5585B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표에 대한 메타데이터 관리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940152" y="3501008"/>
            <a:ext cx="2736304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/>
              <a:t>MultiIndex</a:t>
            </a:r>
            <a:r>
              <a:rPr lang="en-US" altLang="ko-KR" sz="1200" dirty="0"/>
              <a:t>(levels=[[1, 2</a:t>
            </a:r>
            <a:r>
              <a:rPr lang="en-US" altLang="ko-KR" sz="1200" dirty="0" smtClean="0"/>
              <a:t>],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</a:t>
            </a:r>
            <a:r>
              <a:rPr lang="en-US" altLang="ko-KR" sz="1200" dirty="0"/>
              <a:t>[</a:t>
            </a:r>
            <a:r>
              <a:rPr lang="en-US" altLang="ko-KR" sz="1200" dirty="0" err="1"/>
              <a:t>u'blue</a:t>
            </a:r>
            <a:r>
              <a:rPr lang="en-US" altLang="ko-KR" sz="1200" dirty="0"/>
              <a:t>', </a:t>
            </a:r>
            <a:r>
              <a:rPr lang="en-US" altLang="ko-KR" sz="1200" dirty="0" err="1"/>
              <a:t>u'red</a:t>
            </a:r>
            <a:r>
              <a:rPr lang="en-US" altLang="ko-KR" sz="1200" dirty="0"/>
              <a:t>']],</a:t>
            </a:r>
          </a:p>
          <a:p>
            <a:r>
              <a:rPr lang="en-US" altLang="ko-KR" sz="1200" dirty="0"/>
              <a:t>           labels=[[0, 0, 1, 1],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  [</a:t>
            </a:r>
            <a:r>
              <a:rPr lang="en-US" altLang="ko-KR" sz="1200" dirty="0"/>
              <a:t>1, 0, 1, 0]],</a:t>
            </a:r>
          </a:p>
          <a:p>
            <a:r>
              <a:rPr lang="en-US" altLang="ko-KR" sz="1200" dirty="0"/>
              <a:t>           names=[</a:t>
            </a:r>
            <a:r>
              <a:rPr lang="en-US" altLang="ko-KR" sz="1200" dirty="0" err="1"/>
              <a:t>u'number</a:t>
            </a:r>
            <a:r>
              <a:rPr lang="en-US" altLang="ko-KR" sz="1200" dirty="0" smtClean="0"/>
              <a:t>',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    </a:t>
            </a:r>
            <a:r>
              <a:rPr lang="en-US" altLang="ko-KR" sz="1200" dirty="0" err="1" smtClean="0"/>
              <a:t>u'color</a:t>
            </a:r>
            <a:r>
              <a:rPr lang="en-US" altLang="ko-KR" sz="1200" dirty="0"/>
              <a:t>'])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8740" y="4243316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</a:t>
            </a:r>
            <a:r>
              <a:rPr lang="en-US" altLang="ko-KR" dirty="0" smtClean="0"/>
              <a:t>evels</a:t>
            </a:r>
            <a:r>
              <a:rPr lang="ko-KR" altLang="en-US" dirty="0" smtClean="0"/>
              <a:t>는 각 열의 </a:t>
            </a:r>
            <a:r>
              <a:rPr lang="ko-KR" altLang="en-US" dirty="0" err="1" smtClean="0"/>
              <a:t>대표값을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로 관리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105421"/>
              </p:ext>
            </p:extLst>
          </p:nvPr>
        </p:nvGraphicFramePr>
        <p:xfrm>
          <a:off x="3563888" y="3735040"/>
          <a:ext cx="14152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605"/>
                <a:gridCol w="70760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color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red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blue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red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blue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8740" y="3324698"/>
            <a:ext cx="2371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names</a:t>
            </a:r>
            <a:r>
              <a:rPr lang="ko-KR" altLang="en-US" dirty="0" smtClean="0"/>
              <a:t>는 각 열의 명을 관리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8740" y="5301208"/>
            <a:ext cx="2371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labels</a:t>
            </a:r>
            <a:r>
              <a:rPr lang="ko-KR" altLang="en-US" dirty="0" smtClean="0"/>
              <a:t>는 각 열의 실제 위치를 관리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9" idx="3"/>
          </p:cNvCxnSpPr>
          <p:nvPr/>
        </p:nvCxnSpPr>
        <p:spPr>
          <a:xfrm>
            <a:off x="2910542" y="3647864"/>
            <a:ext cx="725354" cy="32316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1" idx="3"/>
            <a:endCxn id="7" idx="1"/>
          </p:cNvCxnSpPr>
          <p:nvPr/>
        </p:nvCxnSpPr>
        <p:spPr>
          <a:xfrm flipV="1">
            <a:off x="2910542" y="4662140"/>
            <a:ext cx="653346" cy="962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왼쪽 중괄호 15"/>
          <p:cNvSpPr/>
          <p:nvPr/>
        </p:nvSpPr>
        <p:spPr>
          <a:xfrm>
            <a:off x="3309629" y="4184028"/>
            <a:ext cx="155448" cy="1440345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5" idx="3"/>
            <a:endCxn id="16" idx="1"/>
          </p:cNvCxnSpPr>
          <p:nvPr/>
        </p:nvCxnSpPr>
        <p:spPr>
          <a:xfrm>
            <a:off x="2770988" y="4566482"/>
            <a:ext cx="538641" cy="337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오른쪽 화살표 18"/>
          <p:cNvSpPr/>
          <p:nvPr/>
        </p:nvSpPr>
        <p:spPr>
          <a:xfrm>
            <a:off x="5076056" y="4381814"/>
            <a:ext cx="720080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076056" y="5143257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객체화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1100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Index</a:t>
            </a:r>
            <a:r>
              <a:rPr lang="ko-KR" altLang="en-US" dirty="0" smtClean="0"/>
              <a:t>에 대한 정보관리를 객체화하여 데이터부분에 대한 접근을 지원</a:t>
            </a:r>
            <a:endParaRPr lang="en-US" altLang="ko-KR" dirty="0" smtClean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C51D712-51B0-49A5-812F-301BD2A5585B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Index</a:t>
            </a:r>
            <a:r>
              <a:rPr lang="ko-KR" altLang="en-US" dirty="0" smtClean="0"/>
              <a:t>에 대한 객체화 </a:t>
            </a:r>
            <a:r>
              <a:rPr lang="en-US" altLang="ko-KR" dirty="0" smtClean="0"/>
              <a:t>: 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39589" y="4173027"/>
            <a:ext cx="582764" cy="546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539589" y="4909266"/>
            <a:ext cx="582764" cy="546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41682" y="3819724"/>
            <a:ext cx="1171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Index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2539589" y="5645506"/>
            <a:ext cx="582764" cy="546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중괄호 8"/>
          <p:cNvSpPr/>
          <p:nvPr/>
        </p:nvSpPr>
        <p:spPr>
          <a:xfrm rot="10800000">
            <a:off x="1192334" y="4378946"/>
            <a:ext cx="303406" cy="1761150"/>
          </a:xfrm>
          <a:prstGeom prst="rightBrace">
            <a:avLst>
              <a:gd name="adj1" fmla="val 5498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627854" y="4387170"/>
            <a:ext cx="647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627854" y="5068557"/>
            <a:ext cx="647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624382" y="5780072"/>
            <a:ext cx="647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879206" y="2915652"/>
            <a:ext cx="282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u="sng" dirty="0" smtClean="0"/>
              <a:t>Series</a:t>
            </a:r>
            <a:endParaRPr lang="ko-KR" altLang="en-US" u="sng" dirty="0"/>
          </a:p>
        </p:txBody>
      </p:sp>
      <p:grpSp>
        <p:nvGrpSpPr>
          <p:cNvPr id="34" name="그룹 33"/>
          <p:cNvGrpSpPr/>
          <p:nvPr/>
        </p:nvGrpSpPr>
        <p:grpSpPr>
          <a:xfrm>
            <a:off x="4198004" y="3369454"/>
            <a:ext cx="3936594" cy="2867858"/>
            <a:chOff x="4198004" y="3369454"/>
            <a:chExt cx="3936594" cy="2867858"/>
          </a:xfrm>
        </p:grpSpPr>
        <p:sp>
          <p:nvSpPr>
            <p:cNvPr id="14" name="직사각형 13"/>
            <p:cNvSpPr/>
            <p:nvPr/>
          </p:nvSpPr>
          <p:spPr>
            <a:xfrm>
              <a:off x="6087386" y="4344317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799652" y="4344317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087386" y="5016624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799652" y="5016624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087386" y="569118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799652" y="569118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198004" y="5193422"/>
              <a:ext cx="14541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Index(</a:t>
              </a:r>
              <a:r>
                <a:rPr lang="ko-KR" altLang="en-US" sz="1400" dirty="0" smtClean="0"/>
                <a:t>행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72200" y="3369454"/>
              <a:ext cx="17327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Column(</a:t>
              </a:r>
              <a:r>
                <a:rPr lang="ko-KR" altLang="en-US" sz="1400" dirty="0" smtClean="0"/>
                <a:t>열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519458" y="4344317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519458" y="5016624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519458" y="569118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오른쪽 중괄호 24"/>
            <p:cNvSpPr/>
            <p:nvPr/>
          </p:nvSpPr>
          <p:spPr>
            <a:xfrm rot="10800000">
              <a:off x="5310367" y="4557299"/>
              <a:ext cx="323758" cy="1650442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오른쪽 중괄호 25"/>
            <p:cNvSpPr/>
            <p:nvPr/>
          </p:nvSpPr>
          <p:spPr>
            <a:xfrm rot="16200000">
              <a:off x="6939331" y="3091696"/>
              <a:ext cx="303406" cy="1761150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22634" y="4119782"/>
              <a:ext cx="647515" cy="233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col1</a:t>
              </a:r>
              <a:endParaRPr lang="ko-KR" alt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767277" y="4119782"/>
              <a:ext cx="647515" cy="233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col2</a:t>
              </a:r>
              <a:endParaRPr lang="ko-KR" alt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87083" y="4119782"/>
              <a:ext cx="647515" cy="233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col3</a:t>
              </a:r>
              <a:endParaRPr lang="ko-KR" altLang="en-US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724632" y="4359022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row1</a:t>
              </a:r>
              <a:endParaRPr lang="ko-KR" alt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24632" y="5093410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row2</a:t>
              </a:r>
              <a:endParaRPr lang="ko-KR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695618" y="5815183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row3</a:t>
              </a:r>
              <a:endParaRPr lang="ko-KR" altLang="en-US" sz="1200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385303" y="2898869"/>
            <a:ext cx="282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u="sng" dirty="0" err="1" smtClean="0"/>
              <a:t>DataFrame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61929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/>
              <a:t>MultiIndex</a:t>
            </a:r>
            <a:r>
              <a:rPr lang="en-US" altLang="ko-KR" dirty="0"/>
              <a:t>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05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9. </a:t>
            </a:r>
            <a:r>
              <a:rPr lang="en-US" altLang="ko-KR" dirty="0" smtClean="0"/>
              <a:t>Pandas index class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201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 fontScale="92500" lnSpcReduction="20000"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Tuple </a:t>
            </a:r>
            <a:r>
              <a:rPr lang="ko-KR" altLang="en-US" dirty="0" smtClean="0"/>
              <a:t>형태로 </a:t>
            </a:r>
            <a:r>
              <a:rPr lang="ko-KR" altLang="en-US" dirty="0" err="1" smtClean="0"/>
              <a:t>전달시</a:t>
            </a:r>
            <a:r>
              <a:rPr lang="ko-KR" altLang="en-US" dirty="0" smtClean="0"/>
              <a:t> 계층에 대한 이름</a:t>
            </a:r>
            <a:r>
              <a:rPr lang="en-US" altLang="ko-KR" dirty="0" smtClean="0"/>
              <a:t>(levels), 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이름별</a:t>
            </a:r>
            <a:r>
              <a:rPr lang="ko-KR" altLang="en-US" dirty="0" smtClean="0"/>
              <a:t> 계층 위치</a:t>
            </a:r>
            <a:r>
              <a:rPr lang="en-US" altLang="ko-KR" dirty="0" smtClean="0"/>
              <a:t>(labels) </a:t>
            </a:r>
            <a:r>
              <a:rPr lang="ko-KR" altLang="en-US" dirty="0" smtClean="0"/>
              <a:t>그리고 </a:t>
            </a:r>
            <a:r>
              <a:rPr lang="en-US" altLang="ko-KR" dirty="0" smtClean="0"/>
              <a:t>level</a:t>
            </a:r>
            <a:r>
              <a:rPr lang="ko-KR" altLang="en-US" dirty="0" smtClean="0"/>
              <a:t>에 대한 이름</a:t>
            </a:r>
            <a:r>
              <a:rPr lang="en-US" altLang="ko-KR" dirty="0" smtClean="0"/>
              <a:t>(names)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C51D712-51B0-49A5-812F-301BD2A5585B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MultiIndex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생성하기</a:t>
            </a:r>
            <a:r>
              <a:rPr lang="en-US" altLang="ko-KR" dirty="0" smtClean="0"/>
              <a:t>: tuple</a:t>
            </a:r>
            <a:endParaRPr lang="ko-KR" altLang="en-US" dirty="0"/>
          </a:p>
        </p:txBody>
      </p:sp>
      <p:pic>
        <p:nvPicPr>
          <p:cNvPr id="273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501008"/>
            <a:ext cx="5391150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181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List</a:t>
            </a:r>
            <a:r>
              <a:rPr lang="ko-KR" altLang="en-US" dirty="0" smtClean="0"/>
              <a:t>로 </a:t>
            </a:r>
            <a:r>
              <a:rPr lang="en-US" altLang="ko-KR" dirty="0" err="1" smtClean="0"/>
              <a:t>lable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형태로 </a:t>
            </a:r>
            <a:r>
              <a:rPr lang="ko-KR" altLang="en-US" dirty="0" err="1" smtClean="0"/>
              <a:t>전달시</a:t>
            </a:r>
            <a:r>
              <a:rPr lang="ko-KR" altLang="en-US" dirty="0" smtClean="0"/>
              <a:t> 계층에 대한 이름</a:t>
            </a:r>
            <a:r>
              <a:rPr lang="en-US" altLang="ko-KR" dirty="0" smtClean="0"/>
              <a:t>(levels), 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이름별</a:t>
            </a:r>
            <a:r>
              <a:rPr lang="ko-KR" altLang="en-US" dirty="0" smtClean="0"/>
              <a:t> 계층 위치</a:t>
            </a:r>
            <a:r>
              <a:rPr lang="en-US" altLang="ko-KR" dirty="0" smtClean="0"/>
              <a:t>(labels) </a:t>
            </a:r>
            <a:r>
              <a:rPr lang="ko-KR" altLang="en-US" dirty="0" smtClean="0"/>
              <a:t>그리고 </a:t>
            </a:r>
            <a:r>
              <a:rPr lang="en-US" altLang="ko-KR" dirty="0" smtClean="0"/>
              <a:t>level</a:t>
            </a:r>
            <a:r>
              <a:rPr lang="ko-KR" altLang="en-US" dirty="0" smtClean="0"/>
              <a:t>에 대한 이름</a:t>
            </a:r>
            <a:r>
              <a:rPr lang="en-US" altLang="ko-KR" dirty="0" smtClean="0"/>
              <a:t>(names)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C51D712-51B0-49A5-812F-301BD2A5585B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MultiIndex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생성하기</a:t>
            </a:r>
            <a:r>
              <a:rPr lang="en-US" altLang="ko-KR" dirty="0" smtClean="0"/>
              <a:t>: array</a:t>
            </a:r>
            <a:endParaRPr lang="ko-KR" altLang="en-US" dirty="0"/>
          </a:p>
        </p:txBody>
      </p:sp>
      <p:pic>
        <p:nvPicPr>
          <p:cNvPr id="274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7" y="3544416"/>
            <a:ext cx="5191125" cy="247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440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List</a:t>
            </a:r>
            <a:r>
              <a:rPr lang="ko-KR" altLang="en-US" dirty="0"/>
              <a:t>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level </a:t>
            </a:r>
            <a:r>
              <a:rPr lang="ko-KR" altLang="en-US" dirty="0" smtClean="0"/>
              <a:t>형태로 </a:t>
            </a:r>
            <a:r>
              <a:rPr lang="ko-KR" altLang="en-US" dirty="0" err="1" smtClean="0"/>
              <a:t>전달시</a:t>
            </a:r>
            <a:r>
              <a:rPr lang="ko-KR" altLang="en-US" dirty="0" smtClean="0"/>
              <a:t> 계층에 대한 이름</a:t>
            </a:r>
            <a:r>
              <a:rPr lang="en-US" altLang="ko-KR" dirty="0" smtClean="0"/>
              <a:t>(levels), 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이름별</a:t>
            </a:r>
            <a:r>
              <a:rPr lang="ko-KR" altLang="en-US" dirty="0" smtClean="0"/>
              <a:t> 계층 위치</a:t>
            </a:r>
            <a:r>
              <a:rPr lang="en-US" altLang="ko-KR" dirty="0" smtClean="0"/>
              <a:t>(labels) </a:t>
            </a:r>
            <a:r>
              <a:rPr lang="ko-KR" altLang="en-US" dirty="0" smtClean="0"/>
              <a:t>그리고 </a:t>
            </a:r>
            <a:r>
              <a:rPr lang="en-US" altLang="ko-KR" dirty="0" smtClean="0"/>
              <a:t>level</a:t>
            </a:r>
            <a:r>
              <a:rPr lang="ko-KR" altLang="en-US" dirty="0" smtClean="0"/>
              <a:t>에 대한 이름</a:t>
            </a:r>
            <a:r>
              <a:rPr lang="en-US" altLang="ko-KR" dirty="0" smtClean="0"/>
              <a:t>(names)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C51D712-51B0-49A5-812F-301BD2A5585B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MultiIndex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생성하기</a:t>
            </a:r>
            <a:r>
              <a:rPr lang="en-US" altLang="ko-KR" dirty="0" smtClean="0"/>
              <a:t>: product</a:t>
            </a:r>
            <a:endParaRPr lang="ko-KR" altLang="en-US" dirty="0"/>
          </a:p>
        </p:txBody>
      </p:sp>
      <p:pic>
        <p:nvPicPr>
          <p:cNvPr id="275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3212976"/>
            <a:ext cx="6076950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2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/>
              <a:t>MultiIndex</a:t>
            </a:r>
            <a:r>
              <a:rPr lang="en-US" altLang="ko-KR" dirty="0"/>
              <a:t> </a:t>
            </a:r>
            <a:r>
              <a:rPr lang="ko-KR" altLang="en-US" dirty="0" smtClean="0"/>
              <a:t>내부 구조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65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Levels </a:t>
            </a:r>
            <a:r>
              <a:rPr lang="ko-KR" altLang="en-US" dirty="0" smtClean="0"/>
              <a:t>에 대한 조회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C51D712-51B0-49A5-812F-301BD2A5585B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MultiIndex</a:t>
            </a:r>
            <a:r>
              <a:rPr lang="en-US" altLang="ko-KR" dirty="0" smtClean="0"/>
              <a:t> : levels</a:t>
            </a:r>
            <a:endParaRPr lang="ko-KR" altLang="en-US" dirty="0"/>
          </a:p>
        </p:txBody>
      </p:sp>
      <p:pic>
        <p:nvPicPr>
          <p:cNvPr id="276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2324100"/>
            <a:ext cx="8181975" cy="369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962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Labels</a:t>
            </a:r>
            <a:r>
              <a:rPr lang="ko-KR" altLang="en-US" dirty="0" smtClean="0"/>
              <a:t>에 대한 조회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C51D712-51B0-49A5-812F-301BD2A5585B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MultiIndex</a:t>
            </a:r>
            <a:r>
              <a:rPr lang="en-US" altLang="ko-KR" dirty="0" smtClean="0"/>
              <a:t> : labels</a:t>
            </a:r>
            <a:endParaRPr lang="ko-KR" altLang="en-US" dirty="0"/>
          </a:p>
        </p:txBody>
      </p:sp>
      <p:pic>
        <p:nvPicPr>
          <p:cNvPr id="277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92" y="3140968"/>
            <a:ext cx="8372475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99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Label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level </a:t>
            </a:r>
            <a:r>
              <a:rPr lang="ko-KR" altLang="en-US" dirty="0" smtClean="0"/>
              <a:t>값을 표시해서 조회 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MultiIndex</a:t>
            </a:r>
            <a:r>
              <a:rPr lang="en-US" altLang="ko-KR" dirty="0" smtClean="0"/>
              <a:t> : level value</a:t>
            </a:r>
            <a:endParaRPr lang="ko-KR" altLang="en-US" dirty="0"/>
          </a:p>
        </p:txBody>
      </p:sp>
      <p:pic>
        <p:nvPicPr>
          <p:cNvPr id="278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76872"/>
            <a:ext cx="8153400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68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multiIndex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내의 </a:t>
            </a:r>
            <a:r>
              <a:rPr lang="en-US" altLang="ko-KR" dirty="0" smtClean="0"/>
              <a:t>names</a:t>
            </a:r>
            <a:r>
              <a:rPr lang="ko-KR" altLang="en-US" dirty="0" smtClean="0"/>
              <a:t>에 대한 세부 조회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MultiIndex</a:t>
            </a:r>
            <a:r>
              <a:rPr lang="en-US" altLang="ko-KR" dirty="0" smtClean="0"/>
              <a:t> : names</a:t>
            </a:r>
            <a:endParaRPr lang="ko-KR" altLang="en-US" dirty="0"/>
          </a:p>
        </p:txBody>
      </p:sp>
      <p:pic>
        <p:nvPicPr>
          <p:cNvPr id="279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068960"/>
            <a:ext cx="8239125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720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Series multi index </a:t>
            </a:r>
            <a:r>
              <a:rPr lang="ko-KR" altLang="en-US" dirty="0" smtClean="0"/>
              <a:t>접근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37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MultiIndex</a:t>
            </a:r>
            <a:r>
              <a:rPr lang="ko-KR" altLang="en-US" dirty="0" smtClean="0"/>
              <a:t>를 받아 </a:t>
            </a:r>
            <a:r>
              <a:rPr lang="en-US" altLang="ko-KR" dirty="0" smtClean="0"/>
              <a:t>Series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: </a:t>
            </a:r>
            <a:r>
              <a:rPr lang="en-US" altLang="ko-KR" dirty="0" err="1"/>
              <a:t>M</a:t>
            </a:r>
            <a:r>
              <a:rPr lang="en-US" altLang="ko-KR" dirty="0" err="1" smtClean="0"/>
              <a:t>ultiIndex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04864"/>
            <a:ext cx="548640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908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Index class </a:t>
            </a:r>
            <a:r>
              <a:rPr lang="ko-KR" altLang="en-US" dirty="0" smtClean="0"/>
              <a:t>이해하기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536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err="1" smtClean="0"/>
              <a:t>첫번째</a:t>
            </a:r>
            <a:r>
              <a:rPr lang="ko-KR" altLang="en-US" dirty="0" smtClean="0"/>
              <a:t> 인덱스만 넣을 경우는 해당 하위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와 값이 출력되고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인덱스를 모두 넣을 경우는 값만 출력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/>
              <a:t> </a:t>
            </a:r>
            <a:r>
              <a:rPr lang="ko-KR" altLang="en-US" dirty="0" smtClean="0"/>
              <a:t>조회 </a:t>
            </a:r>
            <a:r>
              <a:rPr lang="en-US" altLang="ko-KR" dirty="0" smtClean="0"/>
              <a:t>: Multi index</a:t>
            </a:r>
            <a:endParaRPr lang="ko-KR" altLang="en-US" dirty="0"/>
          </a:p>
        </p:txBody>
      </p:sp>
      <p:pic>
        <p:nvPicPr>
          <p:cNvPr id="272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92896"/>
            <a:ext cx="6408711" cy="4127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037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multiindex</a:t>
            </a:r>
            <a:r>
              <a:rPr lang="ko-KR" altLang="en-US" dirty="0" smtClean="0"/>
              <a:t> 생성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65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DataFrame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multiindex</a:t>
            </a:r>
            <a:r>
              <a:rPr lang="ko-KR" altLang="en-US" dirty="0" smtClean="0"/>
              <a:t>로 정의 후 생성 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multiinex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pic>
        <p:nvPicPr>
          <p:cNvPr id="142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2708920"/>
            <a:ext cx="6153150" cy="3628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751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en-US" altLang="ko-KR" dirty="0" smtClean="0"/>
              <a:t>multi </a:t>
            </a:r>
            <a:r>
              <a:rPr lang="en-US" altLang="ko-KR" dirty="0"/>
              <a:t>index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기준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862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multi </a:t>
            </a:r>
            <a:r>
              <a:rPr lang="ko-KR" altLang="en-US" dirty="0" smtClean="0"/>
              <a:t>열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접근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57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DataFrame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multiindex</a:t>
            </a:r>
            <a:r>
              <a:rPr lang="ko-KR" altLang="en-US" dirty="0" smtClean="0"/>
              <a:t>로 구성해서 생성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C51D712-51B0-49A5-812F-301BD2A5585B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pic>
        <p:nvPicPr>
          <p:cNvPr id="144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852936"/>
            <a:ext cx="6257925" cy="3633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022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DataFrame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column </a:t>
            </a:r>
            <a:r>
              <a:rPr lang="ko-KR" altLang="en-US" dirty="0" smtClean="0"/>
              <a:t>구조에 따라 구분해서 접근해서 조회함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C51D712-51B0-49A5-812F-301BD2A5585B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DataFrame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상위 </a:t>
            </a:r>
            <a:r>
              <a:rPr lang="en-US" altLang="ko-KR" dirty="0" smtClean="0"/>
              <a:t>column 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143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2924944"/>
            <a:ext cx="605790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704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DataFrame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column </a:t>
            </a:r>
            <a:r>
              <a:rPr lang="ko-KR" altLang="en-US" dirty="0" smtClean="0"/>
              <a:t>구조에 따라 순차적 접근해서 조회함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C51D712-51B0-49A5-812F-301BD2A5585B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DataFrame</a:t>
            </a:r>
            <a:r>
              <a:rPr lang="ko-KR" altLang="en-US" dirty="0" smtClean="0"/>
              <a:t> 조회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하위 칼럼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145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936"/>
            <a:ext cx="6096000" cy="351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323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10. </a:t>
            </a:r>
            <a:r>
              <a:rPr lang="en-US" altLang="ko-KR" dirty="0" smtClean="0"/>
              <a:t>Pandas </a:t>
            </a:r>
            <a:r>
              <a:rPr lang="en-US" altLang="ko-KR" dirty="0" err="1" smtClean="0"/>
              <a:t>groupby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17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073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Index </a:t>
            </a:r>
            <a:r>
              <a:rPr lang="en-US" altLang="ko-KR" dirty="0"/>
              <a:t>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종류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90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groupby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07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DataFrame</a:t>
            </a:r>
            <a:r>
              <a:rPr lang="ko-KR" altLang="en-US" dirty="0" smtClean="0"/>
              <a:t>에 대해 </a:t>
            </a:r>
            <a:r>
              <a:rPr lang="en-US" altLang="ko-KR" dirty="0" smtClean="0"/>
              <a:t>group</a:t>
            </a:r>
            <a:r>
              <a:rPr lang="ko-KR" altLang="en-US" dirty="0" smtClean="0"/>
              <a:t>화해서 칼럼들에 대한 연산 처리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C51D712-51B0-49A5-812F-301BD2A5585B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Groupby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172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2924944"/>
            <a:ext cx="8258175" cy="3510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019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하나의 칼럼을 기준으로 </a:t>
            </a:r>
            <a:r>
              <a:rPr lang="en-US" altLang="ko-KR" dirty="0" smtClean="0"/>
              <a:t>group</a:t>
            </a:r>
            <a:r>
              <a:rPr lang="ko-KR" altLang="en-US" dirty="0" smtClean="0"/>
              <a:t>화해서 칼럼들에 대한 연산 처리</a:t>
            </a:r>
            <a:endParaRPr lang="en-US" altLang="ko-KR" dirty="0" smtClean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C51D712-51B0-49A5-812F-301BD2A5585B}" type="slidenum">
              <a:rPr lang="ko-KR" altLang="en-US" smtClean="0"/>
              <a:t>52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Groupby</a:t>
            </a:r>
            <a:r>
              <a:rPr lang="en-US" altLang="ko-KR" dirty="0" smtClean="0"/>
              <a:t> : 1</a:t>
            </a:r>
            <a:r>
              <a:rPr lang="ko-KR" altLang="en-US" dirty="0" smtClean="0"/>
              <a:t>칼럼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967162"/>
              </p:ext>
            </p:extLst>
          </p:nvPr>
        </p:nvGraphicFramePr>
        <p:xfrm>
          <a:off x="6228184" y="2780928"/>
          <a:ext cx="1584176" cy="1097280"/>
        </p:xfrm>
        <a:graphic>
          <a:graphicData uri="http://schemas.openxmlformats.org/drawingml/2006/table">
            <a:tbl>
              <a:tblPr/>
              <a:tblGrid>
                <a:gridCol w="396044"/>
                <a:gridCol w="396044"/>
                <a:gridCol w="396044"/>
                <a:gridCol w="396044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dirty="0">
                        <a:effectLst/>
                      </a:endParaRP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dirty="0">
                          <a:effectLst/>
                        </a:rPr>
                        <a:t>letter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dirty="0">
                          <a:effectLst/>
                        </a:rPr>
                        <a:t>one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>
                          <a:effectLst/>
                        </a:rPr>
                        <a:t>two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>
                          <a:effectLst/>
                        </a:rPr>
                        <a:t>0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a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a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b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>
                          <a:effectLst/>
                        </a:rPr>
                        <a:t>3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b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>
                          <a:effectLst/>
                        </a:rPr>
                        <a:t>4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c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403408"/>
              </p:ext>
            </p:extLst>
          </p:nvPr>
        </p:nvGraphicFramePr>
        <p:xfrm>
          <a:off x="6228184" y="4757519"/>
          <a:ext cx="1584176" cy="1080169"/>
        </p:xfrm>
        <a:graphic>
          <a:graphicData uri="http://schemas.openxmlformats.org/drawingml/2006/table">
            <a:tbl>
              <a:tblPr/>
              <a:tblGrid>
                <a:gridCol w="576064"/>
                <a:gridCol w="504056"/>
                <a:gridCol w="504056"/>
              </a:tblGrid>
              <a:tr h="3176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dirty="0">
                          <a:effectLst/>
                        </a:rPr>
                        <a:t/>
                      </a:r>
                      <a:br>
                        <a:rPr lang="en-US" sz="800" b="1" dirty="0">
                          <a:effectLst/>
                        </a:rPr>
                      </a:br>
                      <a:endParaRPr lang="en-US" sz="800" b="1" dirty="0">
                        <a:effectLst/>
                      </a:endParaRP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dirty="0" smtClean="0">
                          <a:effectLst/>
                        </a:rPr>
                        <a:t>one</a:t>
                      </a:r>
                      <a:endParaRPr lang="en-US" sz="800" b="1" dirty="0">
                        <a:effectLst/>
                      </a:endParaRP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dirty="0">
                          <a:effectLst/>
                        </a:rPr>
                        <a:t>two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>
                          <a:effectLst/>
                        </a:rPr>
                        <a:t>letter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>
                        <a:effectLst/>
                      </a:endParaRP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dirty="0">
                        <a:effectLst/>
                      </a:endParaRP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>
                          <a:effectLst/>
                        </a:rPr>
                        <a:t>a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4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>
                          <a:effectLst/>
                        </a:rPr>
                        <a:t>b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4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>
                          <a:effectLst/>
                        </a:rPr>
                        <a:t>c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아래쪽 화살표 5"/>
          <p:cNvSpPr/>
          <p:nvPr/>
        </p:nvSpPr>
        <p:spPr>
          <a:xfrm>
            <a:off x="6705948" y="4077072"/>
            <a:ext cx="484632" cy="48920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3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780928"/>
            <a:ext cx="3672408" cy="3923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9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칼럼기준을 그룹을 연계해서 서비스 진행하지만 인덱스가 </a:t>
            </a:r>
            <a:r>
              <a:rPr lang="en-US" altLang="ko-KR" dirty="0" smtClean="0"/>
              <a:t>multi index</a:t>
            </a:r>
            <a:r>
              <a:rPr lang="ko-KR" altLang="en-US" dirty="0" smtClean="0"/>
              <a:t>로 변함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C51D712-51B0-49A5-812F-301BD2A5585B}" type="slidenum">
              <a:rPr lang="ko-KR" altLang="en-US" smtClean="0"/>
              <a:t>53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Groupby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여러 칼럼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224436"/>
              </p:ext>
            </p:extLst>
          </p:nvPr>
        </p:nvGraphicFramePr>
        <p:xfrm>
          <a:off x="5994513" y="3271736"/>
          <a:ext cx="1584176" cy="1097280"/>
        </p:xfrm>
        <a:graphic>
          <a:graphicData uri="http://schemas.openxmlformats.org/drawingml/2006/table">
            <a:tbl>
              <a:tblPr/>
              <a:tblGrid>
                <a:gridCol w="396044"/>
                <a:gridCol w="396044"/>
                <a:gridCol w="396044"/>
                <a:gridCol w="396044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dirty="0">
                        <a:effectLst/>
                      </a:endParaRP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dirty="0">
                          <a:effectLst/>
                        </a:rPr>
                        <a:t>letter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dirty="0">
                          <a:effectLst/>
                        </a:rPr>
                        <a:t>one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>
                          <a:effectLst/>
                        </a:rPr>
                        <a:t>two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>
                          <a:effectLst/>
                        </a:rPr>
                        <a:t>0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a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a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b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>
                          <a:effectLst/>
                        </a:rPr>
                        <a:t>3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b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>
                          <a:effectLst/>
                        </a:rPr>
                        <a:t>4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c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아래쪽 화살표 5"/>
          <p:cNvSpPr/>
          <p:nvPr/>
        </p:nvSpPr>
        <p:spPr>
          <a:xfrm>
            <a:off x="6472277" y="4567880"/>
            <a:ext cx="484632" cy="48920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604349"/>
              </p:ext>
            </p:extLst>
          </p:nvPr>
        </p:nvGraphicFramePr>
        <p:xfrm>
          <a:off x="5994513" y="5336996"/>
          <a:ext cx="1656186" cy="914400"/>
        </p:xfrm>
        <a:graphic>
          <a:graphicData uri="http://schemas.openxmlformats.org/drawingml/2006/table">
            <a:tbl>
              <a:tblPr/>
              <a:tblGrid>
                <a:gridCol w="552062"/>
                <a:gridCol w="552062"/>
                <a:gridCol w="552062"/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1" dirty="0">
                        <a:effectLst/>
                      </a:endParaRP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1" dirty="0">
                        <a:effectLst/>
                      </a:endParaRP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two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letter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one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1" dirty="0">
                        <a:effectLst/>
                      </a:endParaRP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a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1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dirty="0">
                          <a:effectLst/>
                        </a:rPr>
                        <a:t>4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b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1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dirty="0">
                          <a:effectLst/>
                        </a:rPr>
                        <a:t>4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c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1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dirty="0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74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924944"/>
            <a:ext cx="3733800" cy="355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778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as_index</a:t>
            </a:r>
            <a:r>
              <a:rPr lang="en-US" altLang="ko-KR" dirty="0" smtClean="0"/>
              <a:t>=False</a:t>
            </a:r>
            <a:r>
              <a:rPr lang="ko-KR" altLang="en-US" dirty="0" smtClean="0"/>
              <a:t>로 처리해서 </a:t>
            </a:r>
            <a:r>
              <a:rPr lang="en-US" altLang="ko-KR" dirty="0" err="1" smtClean="0"/>
              <a:t>grouby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이후에도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구성이 변하지 않도록 처리</a:t>
            </a:r>
            <a:endParaRPr lang="en-US" altLang="ko-KR" dirty="0" smtClean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C51D712-51B0-49A5-812F-301BD2A5585B}" type="slidenum">
              <a:rPr lang="ko-KR" altLang="en-US" smtClean="0"/>
              <a:t>54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Groupby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여러 칼럼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16040"/>
              </p:ext>
            </p:extLst>
          </p:nvPr>
        </p:nvGraphicFramePr>
        <p:xfrm>
          <a:off x="5885791" y="3284984"/>
          <a:ext cx="1584176" cy="1097280"/>
        </p:xfrm>
        <a:graphic>
          <a:graphicData uri="http://schemas.openxmlformats.org/drawingml/2006/table">
            <a:tbl>
              <a:tblPr/>
              <a:tblGrid>
                <a:gridCol w="396044"/>
                <a:gridCol w="396044"/>
                <a:gridCol w="396044"/>
                <a:gridCol w="396044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dirty="0">
                        <a:effectLst/>
                      </a:endParaRP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dirty="0">
                          <a:effectLst/>
                        </a:rPr>
                        <a:t>letter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dirty="0">
                          <a:effectLst/>
                        </a:rPr>
                        <a:t>one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>
                          <a:effectLst/>
                        </a:rPr>
                        <a:t>two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>
                          <a:effectLst/>
                        </a:rPr>
                        <a:t>0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a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a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b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>
                          <a:effectLst/>
                        </a:rPr>
                        <a:t>3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b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>
                          <a:effectLst/>
                        </a:rPr>
                        <a:t>4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c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아래쪽 화살표 5"/>
          <p:cNvSpPr/>
          <p:nvPr/>
        </p:nvSpPr>
        <p:spPr>
          <a:xfrm>
            <a:off x="6363555" y="4581128"/>
            <a:ext cx="484632" cy="48920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264942"/>
              </p:ext>
            </p:extLst>
          </p:nvPr>
        </p:nvGraphicFramePr>
        <p:xfrm>
          <a:off x="5813783" y="5294505"/>
          <a:ext cx="1854561" cy="1025877"/>
        </p:xfrm>
        <a:graphic>
          <a:graphicData uri="http://schemas.openxmlformats.org/drawingml/2006/table">
            <a:tbl>
              <a:tblPr/>
              <a:tblGrid>
                <a:gridCol w="301507"/>
                <a:gridCol w="482410"/>
                <a:gridCol w="482410"/>
                <a:gridCol w="588234"/>
              </a:tblGrid>
              <a:tr h="3871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dirty="0">
                          <a:effectLst/>
                        </a:rPr>
                        <a:t/>
                      </a:r>
                      <a:br>
                        <a:rPr lang="en-US" sz="900" b="1" dirty="0">
                          <a:effectLst/>
                        </a:rPr>
                      </a:br>
                      <a:endParaRPr lang="en-US" sz="900" b="1" dirty="0">
                        <a:effectLst/>
                      </a:endParaRP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dirty="0" smtClean="0">
                          <a:effectLst/>
                        </a:rPr>
                        <a:t>letter</a:t>
                      </a:r>
                      <a:endParaRPr lang="en-US" sz="900" b="1" dirty="0">
                        <a:effectLst/>
                      </a:endParaRP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dirty="0">
                          <a:effectLst/>
                        </a:rPr>
                        <a:t>one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dirty="0">
                          <a:effectLst/>
                        </a:rPr>
                        <a:t>two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>
                          <a:effectLst/>
                        </a:rPr>
                        <a:t>0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a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</a:rPr>
                        <a:t>4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b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</a:rPr>
                        <a:t>4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c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75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068960"/>
            <a:ext cx="3672408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93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55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GroupBy</a:t>
            </a:r>
            <a:r>
              <a:rPr lang="en-US" altLang="ko-KR" dirty="0"/>
              <a:t>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 class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379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17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Groupby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묶으면 별도의 클래스의 </a:t>
            </a:r>
            <a:r>
              <a:rPr lang="ko-KR" altLang="en-US" dirty="0" err="1" smtClean="0"/>
              <a:t>인스턴스가</a:t>
            </a:r>
            <a:r>
              <a:rPr lang="ko-KR" altLang="en-US" dirty="0" smtClean="0"/>
              <a:t> 생성 됨</a:t>
            </a:r>
            <a:endParaRPr lang="en-US" altLang="ko-KR" dirty="0" smtClean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C51D712-51B0-49A5-812F-301BD2A5585B}" type="slidenum">
              <a:rPr lang="ko-KR" altLang="en-US" smtClean="0"/>
              <a:t>57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Groupby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생성된 </a:t>
            </a:r>
            <a:r>
              <a:rPr lang="en-US" altLang="ko-KR" dirty="0" smtClean="0"/>
              <a:t>class 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4955886" y="3501373"/>
            <a:ext cx="3000490" cy="2384905"/>
            <a:chOff x="4198004" y="3369454"/>
            <a:chExt cx="3936594" cy="2945896"/>
          </a:xfrm>
        </p:grpSpPr>
        <p:sp>
          <p:nvSpPr>
            <p:cNvPr id="7" name="직사각형 6"/>
            <p:cNvSpPr/>
            <p:nvPr/>
          </p:nvSpPr>
          <p:spPr>
            <a:xfrm>
              <a:off x="6087386" y="4344317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799652" y="4344317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087386" y="5016624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99652" y="5016624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087386" y="569118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799652" y="569118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98004" y="5193422"/>
              <a:ext cx="14541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Index(</a:t>
              </a:r>
              <a:r>
                <a:rPr lang="ko-KR" altLang="en-US" sz="1000" dirty="0" smtClean="0"/>
                <a:t>행</a:t>
              </a:r>
              <a:r>
                <a:rPr lang="en-US" altLang="ko-KR" sz="1000" dirty="0" smtClean="0"/>
                <a:t>)</a:t>
              </a:r>
              <a:endParaRPr lang="ko-KR" altLang="en-US" sz="1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72200" y="3369454"/>
              <a:ext cx="17327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Column(</a:t>
              </a:r>
              <a:r>
                <a:rPr lang="ko-KR" altLang="en-US" sz="1000" dirty="0" smtClean="0"/>
                <a:t>열</a:t>
              </a:r>
              <a:r>
                <a:rPr lang="en-US" altLang="ko-KR" sz="1000" dirty="0" smtClean="0"/>
                <a:t>)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519458" y="4344317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519458" y="5016624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519458" y="569118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20" name="오른쪽 중괄호 19"/>
            <p:cNvSpPr/>
            <p:nvPr/>
          </p:nvSpPr>
          <p:spPr>
            <a:xfrm rot="10800000">
              <a:off x="5310367" y="4557299"/>
              <a:ext cx="323758" cy="1650442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21" name="오른쪽 중괄호 20"/>
            <p:cNvSpPr/>
            <p:nvPr/>
          </p:nvSpPr>
          <p:spPr>
            <a:xfrm rot="16200000">
              <a:off x="6939331" y="3091696"/>
              <a:ext cx="303406" cy="1761150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22634" y="4119782"/>
              <a:ext cx="647515" cy="304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col1</a:t>
              </a:r>
              <a:endParaRPr lang="ko-KR" altLang="en-US" sz="1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67277" y="4119782"/>
              <a:ext cx="647515" cy="304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col2</a:t>
              </a:r>
              <a:endParaRPr lang="ko-KR" altLang="en-US" sz="1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487083" y="4119782"/>
              <a:ext cx="647515" cy="304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col3</a:t>
              </a:r>
              <a:endParaRPr lang="ko-KR" altLang="en-US" sz="1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12568" y="4359022"/>
              <a:ext cx="444177" cy="50016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000" dirty="0" smtClean="0"/>
                <a:t>row1</a:t>
              </a:r>
              <a:endParaRPr lang="ko-KR" altLang="en-US" sz="1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612568" y="5093410"/>
              <a:ext cx="444177" cy="50016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000" dirty="0" smtClean="0"/>
                <a:t>row2</a:t>
              </a:r>
              <a:endParaRPr lang="ko-KR" altLang="en-US" sz="1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583553" y="5815184"/>
              <a:ext cx="444177" cy="50016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000" dirty="0" smtClean="0"/>
                <a:t>row3</a:t>
              </a:r>
              <a:endParaRPr lang="ko-KR" altLang="en-US" sz="1000" dirty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432382" y="3833109"/>
            <a:ext cx="2354791" cy="2211989"/>
            <a:chOff x="1115616" y="3727570"/>
            <a:chExt cx="2354791" cy="2211989"/>
          </a:xfrm>
        </p:grpSpPr>
        <p:sp>
          <p:nvSpPr>
            <p:cNvPr id="29" name="직사각형 28"/>
            <p:cNvSpPr/>
            <p:nvPr/>
          </p:nvSpPr>
          <p:spPr>
            <a:xfrm>
              <a:off x="2555712" y="4343873"/>
              <a:ext cx="444185" cy="442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555712" y="4888151"/>
              <a:ext cx="444185" cy="442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555712" y="5434252"/>
              <a:ext cx="444185" cy="442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15616" y="5031281"/>
              <a:ext cx="1108334" cy="249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Index(</a:t>
              </a:r>
              <a:r>
                <a:rPr lang="ko-KR" altLang="en-US" sz="1000" dirty="0" smtClean="0"/>
                <a:t>행</a:t>
              </a:r>
              <a:r>
                <a:rPr lang="en-US" altLang="ko-KR" sz="1000" dirty="0" smtClean="0"/>
                <a:t>)</a:t>
              </a:r>
              <a:endParaRPr lang="ko-KR" altLang="en-US" sz="1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149668" y="3727570"/>
              <a:ext cx="1320739" cy="249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Column(</a:t>
              </a:r>
              <a:r>
                <a:rPr lang="ko-KR" altLang="en-US" sz="1000" dirty="0" smtClean="0"/>
                <a:t>열</a:t>
              </a:r>
              <a:r>
                <a:rPr lang="en-US" altLang="ko-KR" sz="1000" dirty="0" smtClean="0"/>
                <a:t>)</a:t>
              </a:r>
              <a:endParaRPr lang="ko-KR" altLang="en-US" sz="1000" dirty="0"/>
            </a:p>
          </p:txBody>
        </p:sp>
        <p:sp>
          <p:nvSpPr>
            <p:cNvPr id="40" name="오른쪽 중괄호 39"/>
            <p:cNvSpPr/>
            <p:nvPr/>
          </p:nvSpPr>
          <p:spPr>
            <a:xfrm rot="10800000">
              <a:off x="1963464" y="4516296"/>
              <a:ext cx="246770" cy="1336146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506357" y="4162096"/>
              <a:ext cx="4935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col1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193803" y="4355777"/>
              <a:ext cx="338554" cy="40491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000" dirty="0" smtClean="0"/>
                <a:t>row1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193803" y="4950315"/>
              <a:ext cx="338554" cy="40491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000" dirty="0" smtClean="0"/>
                <a:t>row2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171688" y="5534640"/>
              <a:ext cx="338554" cy="40491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000" dirty="0" smtClean="0"/>
                <a:t>row3</a:t>
              </a:r>
              <a:endParaRPr lang="ko-KR" altLang="en-US" sz="1000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187624" y="2871232"/>
            <a:ext cx="2557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SeriesGroupBy</a:t>
            </a:r>
            <a:r>
              <a:rPr lang="en-US" altLang="ko-KR" dirty="0" smtClean="0"/>
              <a:t>(1</a:t>
            </a:r>
            <a:r>
              <a:rPr lang="ko-KR" altLang="en-US" dirty="0" smtClean="0"/>
              <a:t>차원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249479" y="2871232"/>
            <a:ext cx="3354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DataFrameGroupBy</a:t>
            </a:r>
            <a:r>
              <a:rPr lang="en-US" altLang="ko-KR" dirty="0" smtClean="0"/>
              <a:t>(2</a:t>
            </a:r>
            <a:r>
              <a:rPr lang="ko-KR" altLang="en-US" dirty="0" smtClean="0"/>
              <a:t>차원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613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내부 구조는 </a:t>
            </a:r>
            <a:r>
              <a:rPr lang="en-US" altLang="ko-KR" dirty="0" err="1" smtClean="0"/>
              <a:t>obj</a:t>
            </a:r>
            <a:r>
              <a:rPr lang="ko-KR" altLang="en-US" dirty="0" smtClean="0"/>
              <a:t>에 값</a:t>
            </a:r>
            <a:r>
              <a:rPr lang="en-US" altLang="ko-KR" dirty="0" smtClean="0"/>
              <a:t>, Name</a:t>
            </a:r>
            <a:r>
              <a:rPr lang="ko-KR" altLang="en-US" dirty="0" smtClean="0"/>
              <a:t>에는 </a:t>
            </a:r>
            <a:r>
              <a:rPr lang="en-US" altLang="ko-KR" dirty="0" smtClean="0"/>
              <a:t>label </a:t>
            </a:r>
            <a:r>
              <a:rPr lang="ko-KR" altLang="en-US" dirty="0" smtClean="0"/>
              <a:t>등으로 구성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C51D712-51B0-49A5-812F-301BD2A5585B}" type="slidenum">
              <a:rPr lang="ko-KR" altLang="en-US" smtClean="0"/>
              <a:t>58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SeriesGroupBy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pic>
        <p:nvPicPr>
          <p:cNvPr id="2048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425" y="2708920"/>
            <a:ext cx="6407150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28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내부 구조는 </a:t>
            </a:r>
            <a:r>
              <a:rPr lang="en-US" altLang="ko-KR" dirty="0" err="1" smtClean="0"/>
              <a:t>obj</a:t>
            </a:r>
            <a:r>
              <a:rPr lang="ko-KR" altLang="en-US" dirty="0" smtClean="0"/>
              <a:t>에 값</a:t>
            </a:r>
            <a:r>
              <a:rPr lang="en-US" altLang="ko-KR" dirty="0"/>
              <a:t> </a:t>
            </a:r>
            <a:r>
              <a:rPr lang="ko-KR" altLang="en-US" dirty="0" smtClean="0"/>
              <a:t>등으로 구성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C51D712-51B0-49A5-812F-301BD2A5585B}" type="slidenum">
              <a:rPr lang="ko-KR" altLang="en-US" smtClean="0"/>
              <a:t>59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DataFrameGroupBy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pic>
        <p:nvPicPr>
          <p:cNvPr id="2058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2780928"/>
            <a:ext cx="6419850" cy="367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960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Index</a:t>
            </a:r>
            <a:r>
              <a:rPr lang="ko-KR" altLang="en-US" dirty="0" smtClean="0"/>
              <a:t>로 지정될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타입이며 항상 고정크기로 동작함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C51D712-51B0-49A5-812F-301BD2A5585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Index </a:t>
            </a:r>
            <a:r>
              <a:rPr lang="ko-KR" altLang="en-US" dirty="0" smtClean="0"/>
              <a:t>종류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832752"/>
              </p:ext>
            </p:extLst>
          </p:nvPr>
        </p:nvGraphicFramePr>
        <p:xfrm>
          <a:off x="1043608" y="3356992"/>
          <a:ext cx="712879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  <a:gridCol w="489654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Class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Numpy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배열 형식으로 축의 이름을 표현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Int64Index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정수 값을 위한 특수한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DatetimeIndex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나노초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타임스탬프를 저장하는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 Index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PeriodIndex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기간 데이터를 위한 특수한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06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Series</a:t>
            </a:r>
            <a:r>
              <a:rPr lang="en-US" altLang="ko-KR" dirty="0" err="1"/>
              <a:t>G</a:t>
            </a:r>
            <a:r>
              <a:rPr lang="en-US" altLang="ko-KR" dirty="0" err="1" smtClean="0"/>
              <a:t>roupby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31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579624"/>
            <a:ext cx="8229600" cy="136317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SeriesGroupby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객체도 </a:t>
            </a:r>
            <a:r>
              <a:rPr lang="en-US" altLang="ko-KR" dirty="0" err="1" smtClean="0"/>
              <a:t>iterable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이므로 행이 </a:t>
            </a:r>
            <a:r>
              <a:rPr lang="en-US" altLang="ko-KR" dirty="0" smtClean="0"/>
              <a:t>name, </a:t>
            </a:r>
            <a:r>
              <a:rPr lang="ko-KR" altLang="en-US" dirty="0" smtClean="0"/>
              <a:t>데이터가 </a:t>
            </a:r>
            <a:r>
              <a:rPr lang="en-US" altLang="ko-KR" dirty="0" smtClean="0"/>
              <a:t>group</a:t>
            </a:r>
            <a:r>
              <a:rPr lang="ko-KR" altLang="en-US" dirty="0" smtClean="0"/>
              <a:t>으로 출력됨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C51D712-51B0-49A5-812F-301BD2A5585B}" type="slidenum">
              <a:rPr lang="ko-KR" altLang="en-US" smtClean="0"/>
              <a:t>61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seriesGroupby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iterable</a:t>
            </a:r>
            <a:endParaRPr lang="ko-KR" altLang="en-US" dirty="0"/>
          </a:p>
        </p:txBody>
      </p:sp>
      <p:pic>
        <p:nvPicPr>
          <p:cNvPr id="2017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636912"/>
            <a:ext cx="5256584" cy="3824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985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579624"/>
            <a:ext cx="8229600" cy="1201304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특정 열을 기준을 가지고 특정 열에 대한 값을 처리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C51D712-51B0-49A5-812F-301BD2A5585B}" type="slidenum">
              <a:rPr lang="ko-KR" altLang="en-US" smtClean="0"/>
              <a:t>62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mean/size </a:t>
            </a:r>
            <a:r>
              <a:rPr lang="ko-KR" altLang="en-US" dirty="0" smtClean="0"/>
              <a:t>조회</a:t>
            </a:r>
            <a:endParaRPr lang="ko-KR" altLang="en-US" dirty="0"/>
          </a:p>
        </p:txBody>
      </p:sp>
      <p:pic>
        <p:nvPicPr>
          <p:cNvPr id="2007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585594"/>
            <a:ext cx="5472608" cy="3757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043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/>
              <a:t>DataFrameGroupby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79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579624"/>
            <a:ext cx="8229600" cy="1363170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DF</a:t>
            </a:r>
            <a:r>
              <a:rPr lang="ko-KR" altLang="en-US" dirty="0" smtClean="0"/>
              <a:t>클래스와 </a:t>
            </a:r>
            <a:r>
              <a:rPr lang="en-US" altLang="ko-KR" dirty="0" err="1"/>
              <a:t>groupby</a:t>
            </a:r>
            <a:r>
              <a:rPr lang="en-US" altLang="ko-KR" dirty="0"/>
              <a:t> </a:t>
            </a:r>
            <a:r>
              <a:rPr lang="ko-KR" altLang="en-US" dirty="0"/>
              <a:t>내의 </a:t>
            </a:r>
            <a:r>
              <a:rPr lang="ko-KR" altLang="en-US" dirty="0" err="1" smtClean="0"/>
              <a:t>파라미터도</a:t>
            </a:r>
            <a:r>
              <a:rPr lang="ko-KR" altLang="en-US" dirty="0" smtClean="0"/>
              <a:t> </a:t>
            </a:r>
            <a:r>
              <a:rPr lang="en-US" altLang="ko-KR" dirty="0" smtClean="0"/>
              <a:t>DF</a:t>
            </a:r>
            <a:r>
              <a:rPr lang="ko-KR" altLang="en-US" dirty="0" smtClean="0"/>
              <a:t>클래스로 </a:t>
            </a:r>
            <a:r>
              <a:rPr lang="ko-KR" altLang="en-US" dirty="0"/>
              <a:t>처리해야 </a:t>
            </a:r>
            <a:r>
              <a:rPr lang="en-US" altLang="ko-KR" dirty="0" err="1" smtClean="0"/>
              <a:t>DataFrameGroupby</a:t>
            </a:r>
            <a:r>
              <a:rPr lang="en-US" altLang="ko-KR" dirty="0" smtClean="0"/>
              <a:t> </a:t>
            </a:r>
            <a:r>
              <a:rPr lang="ko-KR" altLang="en-US" dirty="0"/>
              <a:t>에 대한  정보 조회가 가능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C51D712-51B0-49A5-812F-301BD2A5585B}" type="slidenum">
              <a:rPr lang="ko-KR" altLang="en-US" smtClean="0"/>
              <a:t>64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DataFrameGroupby</a:t>
            </a:r>
            <a:endParaRPr lang="ko-KR" altLang="en-US" dirty="0"/>
          </a:p>
        </p:txBody>
      </p:sp>
      <p:pic>
        <p:nvPicPr>
          <p:cNvPr id="2027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996951"/>
            <a:ext cx="6120680" cy="345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086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579624"/>
            <a:ext cx="8229600" cy="136317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DataFrameGroupby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객체도 </a:t>
            </a:r>
            <a:r>
              <a:rPr lang="en-US" altLang="ko-KR" dirty="0" err="1" smtClean="0"/>
              <a:t>iterable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이므로 행이 </a:t>
            </a:r>
            <a:r>
              <a:rPr lang="en-US" altLang="ko-KR" dirty="0" smtClean="0"/>
              <a:t>name, </a:t>
            </a:r>
            <a:r>
              <a:rPr lang="ko-KR" altLang="en-US" dirty="0" smtClean="0"/>
              <a:t>데이터가 </a:t>
            </a:r>
            <a:r>
              <a:rPr lang="en-US" altLang="ko-KR" dirty="0" smtClean="0"/>
              <a:t>group</a:t>
            </a:r>
            <a:r>
              <a:rPr lang="ko-KR" altLang="en-US" dirty="0" smtClean="0"/>
              <a:t>으로 출력됨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C51D712-51B0-49A5-812F-301BD2A5585B}" type="slidenum">
              <a:rPr lang="ko-KR" altLang="en-US" smtClean="0"/>
              <a:t>65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DataFrameGroupby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iterable</a:t>
            </a:r>
            <a:endParaRPr lang="ko-KR" altLang="en-US" dirty="0"/>
          </a:p>
        </p:txBody>
      </p:sp>
      <p:pic>
        <p:nvPicPr>
          <p:cNvPr id="2037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708920"/>
            <a:ext cx="4114800" cy="3774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843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Groupby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describe() </a:t>
            </a:r>
            <a:r>
              <a:rPr lang="ko-KR" altLang="en-US" dirty="0" smtClean="0"/>
              <a:t>처리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C51D712-51B0-49A5-812F-301BD2A5585B}" type="slidenum">
              <a:rPr lang="ko-KR" altLang="en-US" smtClean="0"/>
              <a:t>66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Groupby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describe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pic>
        <p:nvPicPr>
          <p:cNvPr id="1986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2204864"/>
            <a:ext cx="6610350" cy="4310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970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Group by </a:t>
            </a:r>
            <a:r>
              <a:rPr lang="ko-KR" altLang="en-US" dirty="0" smtClean="0"/>
              <a:t>사용 계산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51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Platoon, Casualties  </a:t>
            </a:r>
            <a:r>
              <a:rPr lang="ko-KR" altLang="en-US" dirty="0" smtClean="0"/>
              <a:t>칼럼을 가지는 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C51D712-51B0-49A5-812F-301BD2A5585B}" type="slidenum">
              <a:rPr lang="ko-KR" altLang="en-US" smtClean="0"/>
              <a:t>68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pic>
        <p:nvPicPr>
          <p:cNvPr id="2068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203" y="2276872"/>
            <a:ext cx="6524625" cy="404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848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Platoon </a:t>
            </a:r>
            <a:r>
              <a:rPr lang="ko-KR" altLang="en-US" dirty="0" smtClean="0"/>
              <a:t>칼럼 내의 값을 가지고 </a:t>
            </a:r>
            <a:r>
              <a:rPr lang="en-US" altLang="ko-KR" dirty="0" err="1" smtClean="0"/>
              <a:t>groupby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처리시 </a:t>
            </a:r>
            <a:r>
              <a:rPr lang="en-US" altLang="ko-KR" dirty="0" err="1" smtClean="0"/>
              <a:t>groupby</a:t>
            </a:r>
            <a:r>
              <a:rPr lang="ko-KR" altLang="en-US" dirty="0" smtClean="0"/>
              <a:t>에 해당되는 객체가 생</a:t>
            </a:r>
            <a:r>
              <a:rPr lang="ko-KR" altLang="en-US" dirty="0"/>
              <a:t>성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C51D712-51B0-49A5-812F-301BD2A5585B}" type="slidenum">
              <a:rPr lang="ko-KR" altLang="en-US" smtClean="0"/>
              <a:t>69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groupby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파라미</a:t>
            </a:r>
            <a:r>
              <a:rPr lang="ko-KR" altLang="en-US" dirty="0" err="1"/>
              <a:t>터</a:t>
            </a:r>
            <a:r>
              <a:rPr lang="en-US" altLang="ko-KR" dirty="0" smtClean="0"/>
              <a:t>:</a:t>
            </a:r>
            <a:r>
              <a:rPr lang="ko-KR" altLang="en-US" dirty="0"/>
              <a:t> </a:t>
            </a:r>
            <a:r>
              <a:rPr lang="ko-KR" altLang="en-US" dirty="0" smtClean="0"/>
              <a:t>문자열</a:t>
            </a:r>
            <a:endParaRPr lang="ko-KR" altLang="en-US" dirty="0"/>
          </a:p>
        </p:txBody>
      </p:sp>
      <p:pic>
        <p:nvPicPr>
          <p:cNvPr id="2078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2924944"/>
            <a:ext cx="6648450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490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Index </a:t>
            </a:r>
            <a:r>
              <a:rPr lang="en-US" altLang="ko-KR" dirty="0"/>
              <a:t>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75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특정 칼럼을 가진 후에 </a:t>
            </a:r>
            <a:r>
              <a:rPr lang="en-US" altLang="ko-KR" dirty="0" err="1" smtClean="0"/>
              <a:t>groupby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처리시에는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명확한 칼럼을 정의해야 함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C51D712-51B0-49A5-812F-301BD2A5585B}" type="slidenum">
              <a:rPr lang="ko-KR" altLang="en-US" smtClean="0"/>
              <a:t>70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groupby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 예시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2088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420888"/>
            <a:ext cx="6264696" cy="417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203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특정 칼럼을 가진 후에 </a:t>
            </a:r>
            <a:r>
              <a:rPr lang="en-US" altLang="ko-KR" dirty="0" err="1" smtClean="0"/>
              <a:t>groupby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처리시에는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명확한 칼럼을 정의해야 함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C51D712-51B0-49A5-812F-301BD2A5585B}" type="slidenum">
              <a:rPr lang="ko-KR" altLang="en-US" smtClean="0"/>
              <a:t>71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groupby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 예시 </a:t>
            </a:r>
            <a:r>
              <a:rPr lang="en-US" altLang="ko-KR" dirty="0" smtClean="0"/>
              <a:t>: 2</a:t>
            </a:r>
            <a:endParaRPr lang="ko-KR" altLang="en-US" dirty="0"/>
          </a:p>
        </p:txBody>
      </p:sp>
      <p:pic>
        <p:nvPicPr>
          <p:cNvPr id="2099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2708919"/>
            <a:ext cx="6686550" cy="4063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528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List</a:t>
            </a:r>
            <a:r>
              <a:rPr lang="ko-KR" altLang="en-US" dirty="0" smtClean="0"/>
              <a:t>로 전환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51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Groupby</a:t>
            </a:r>
            <a:r>
              <a:rPr lang="ko-KR" altLang="en-US" dirty="0" smtClean="0"/>
              <a:t>에서 생성된 </a:t>
            </a:r>
            <a:r>
              <a:rPr lang="en-US" altLang="ko-KR" dirty="0" err="1" smtClean="0"/>
              <a:t>S</a:t>
            </a:r>
            <a:r>
              <a:rPr lang="en-US" altLang="ko-KR" sz="2800" dirty="0" err="1" smtClean="0"/>
              <a:t>eriesGroupBy</a:t>
            </a:r>
            <a:r>
              <a:rPr lang="en-US" altLang="ko-KR" sz="2800" dirty="0" smtClean="0"/>
              <a:t> object</a:t>
            </a:r>
            <a:r>
              <a:rPr lang="ko-KR" altLang="en-US" sz="2800" dirty="0" smtClean="0"/>
              <a:t>를 </a:t>
            </a:r>
            <a:r>
              <a:rPr lang="en-US" altLang="ko-KR" sz="2800" dirty="0" smtClean="0"/>
              <a:t>list</a:t>
            </a:r>
            <a:r>
              <a:rPr lang="ko-KR" altLang="en-US" sz="2800" dirty="0" smtClean="0"/>
              <a:t>로 전환</a:t>
            </a:r>
            <a:r>
              <a:rPr lang="en-US" altLang="ko-KR" sz="2800" dirty="0" smtClean="0"/>
              <a:t>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C51D712-51B0-49A5-812F-301BD2A5585B}" type="slidenum">
              <a:rPr lang="ko-KR" altLang="en-US" smtClean="0"/>
              <a:t>73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Groupby</a:t>
            </a:r>
            <a:r>
              <a:rPr lang="ko-KR" altLang="en-US" dirty="0"/>
              <a:t> </a:t>
            </a:r>
            <a:r>
              <a:rPr lang="ko-KR" altLang="en-US" dirty="0" smtClean="0"/>
              <a:t>값을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로 변환</a:t>
            </a:r>
            <a:endParaRPr lang="ko-KR" altLang="en-US" dirty="0"/>
          </a:p>
        </p:txBody>
      </p:sp>
      <p:pic>
        <p:nvPicPr>
          <p:cNvPr id="2109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792" y="2564904"/>
            <a:ext cx="4810125" cy="3793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26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Groupby</a:t>
            </a:r>
            <a:r>
              <a:rPr lang="en-US" altLang="ko-KR" dirty="0" smtClean="0"/>
              <a:t>+ mean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64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Groupby</a:t>
            </a:r>
            <a:r>
              <a:rPr lang="ko-KR" altLang="en-US" dirty="0"/>
              <a:t> </a:t>
            </a:r>
            <a:r>
              <a:rPr lang="en-US" altLang="ko-KR" dirty="0" smtClean="0"/>
              <a:t>+ mean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사용해서 평균값을 계산 </a:t>
            </a:r>
            <a:r>
              <a:rPr lang="en-US" altLang="ko-KR" sz="2800" dirty="0" smtClean="0"/>
              <a:t>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C51D712-51B0-49A5-812F-301BD2A5585B}" type="slidenum">
              <a:rPr lang="ko-KR" altLang="en-US" smtClean="0"/>
              <a:t>75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Groupby</a:t>
            </a:r>
            <a:r>
              <a:rPr lang="ko-KR" altLang="en-US" dirty="0"/>
              <a:t> </a:t>
            </a:r>
            <a:r>
              <a:rPr lang="en-US" altLang="ko-KR" dirty="0" smtClean="0"/>
              <a:t>+ mean</a:t>
            </a:r>
            <a:endParaRPr lang="ko-KR" altLang="en-US" dirty="0"/>
          </a:p>
        </p:txBody>
      </p:sp>
      <p:pic>
        <p:nvPicPr>
          <p:cNvPr id="2119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287" y="2492896"/>
            <a:ext cx="3781425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937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579624"/>
            <a:ext cx="8229600" cy="1363170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Groupby</a:t>
            </a:r>
            <a:r>
              <a:rPr lang="ko-KR" altLang="en-US" dirty="0"/>
              <a:t> </a:t>
            </a:r>
            <a:r>
              <a:rPr lang="en-US" altLang="ko-KR" dirty="0" smtClean="0"/>
              <a:t>+ mean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사용해서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그룹에 대한 평균값을 계산 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groupby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내의 </a:t>
            </a:r>
            <a:r>
              <a:rPr lang="ko-KR" altLang="en-US" sz="2800" dirty="0" err="1" smtClean="0"/>
              <a:t>파라미터를</a:t>
            </a:r>
            <a:r>
              <a:rPr lang="ko-KR" altLang="en-US" sz="2800" dirty="0" smtClean="0"/>
              <a:t> 칼럼구분</a:t>
            </a:r>
            <a:r>
              <a:rPr lang="en-US" altLang="ko-KR" sz="2800" dirty="0" smtClean="0"/>
              <a:t>([ , ]) </a:t>
            </a:r>
            <a:r>
              <a:rPr lang="ko-KR" altLang="en-US" sz="2800" dirty="0" smtClean="0"/>
              <a:t>처리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C51D712-51B0-49A5-812F-301BD2A5585B}" type="slidenum">
              <a:rPr lang="ko-KR" altLang="en-US" smtClean="0"/>
              <a:t>76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Groupby</a:t>
            </a:r>
            <a:r>
              <a:rPr lang="ko-KR" altLang="en-US" dirty="0"/>
              <a:t> </a:t>
            </a:r>
            <a:r>
              <a:rPr lang="en-US" altLang="ko-KR" dirty="0" smtClean="0"/>
              <a:t>+ mean: 2</a:t>
            </a:r>
            <a:r>
              <a:rPr lang="ko-KR" altLang="en-US" dirty="0" smtClean="0"/>
              <a:t>개 그룹</a:t>
            </a:r>
            <a:endParaRPr lang="ko-KR" altLang="en-US" dirty="0"/>
          </a:p>
        </p:txBody>
      </p:sp>
      <p:pic>
        <p:nvPicPr>
          <p:cNvPr id="2129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212976"/>
            <a:ext cx="398145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92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77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11. </a:t>
            </a:r>
            <a:r>
              <a:rPr lang="en-US" altLang="ko-KR" dirty="0" smtClean="0"/>
              <a:t>Pandas Panel (3</a:t>
            </a:r>
            <a:r>
              <a:rPr lang="ko-KR" altLang="en-US" dirty="0"/>
              <a:t>차원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90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78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Panel class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22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Panel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82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행과 열에 들어갈 </a:t>
            </a:r>
            <a:r>
              <a:rPr lang="en-US" altLang="ko-KR" dirty="0" smtClean="0"/>
              <a:t>index </a:t>
            </a:r>
            <a:r>
              <a:rPr lang="ko-KR" altLang="en-US" dirty="0" smtClean="0"/>
              <a:t>대한 메타데이터 객체화하는 클래</a:t>
            </a:r>
            <a:r>
              <a:rPr lang="ko-KR" altLang="en-US" dirty="0"/>
              <a:t>스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C51D712-51B0-49A5-812F-301BD2A5585B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187624" y="2708920"/>
            <a:ext cx="6912768" cy="36724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class Index(</a:t>
            </a:r>
            <a:r>
              <a:rPr lang="en-US" altLang="ko-KR" sz="1400" dirty="0" err="1">
                <a:solidFill>
                  <a:schemeClr val="tx1"/>
                </a:solidFill>
              </a:rPr>
              <a:t>pandas.core.base.IndexOpsMixin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pandas.core.strings.StringAccessorMixin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pandas.core.base.PandasObject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 |  </a:t>
            </a:r>
            <a:r>
              <a:rPr lang="en-US" altLang="ko-KR" sz="1200" dirty="0">
                <a:solidFill>
                  <a:schemeClr val="tx1"/>
                </a:solidFill>
              </a:rPr>
              <a:t>Immutable </a:t>
            </a:r>
            <a:r>
              <a:rPr lang="en-US" altLang="ko-KR" sz="1200" dirty="0" err="1">
                <a:solidFill>
                  <a:schemeClr val="tx1"/>
                </a:solidFill>
              </a:rPr>
              <a:t>ndarray</a:t>
            </a:r>
            <a:r>
              <a:rPr lang="en-US" altLang="ko-KR" sz="1200" dirty="0">
                <a:solidFill>
                  <a:schemeClr val="tx1"/>
                </a:solidFill>
              </a:rPr>
              <a:t> implementing an ordered, sliceable set. The basic object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 |  storing axis labels for all pandas objects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 |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 |  Parameters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 |  ----------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 |  data : array-like (1-dimensional)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 |  </a:t>
            </a:r>
            <a:r>
              <a:rPr lang="en-US" altLang="ko-KR" sz="1200" dirty="0" err="1">
                <a:solidFill>
                  <a:schemeClr val="tx1"/>
                </a:solidFill>
              </a:rPr>
              <a:t>dtype</a:t>
            </a:r>
            <a:r>
              <a:rPr lang="en-US" altLang="ko-KR" sz="1200" dirty="0">
                <a:solidFill>
                  <a:schemeClr val="tx1"/>
                </a:solidFill>
              </a:rPr>
              <a:t> : </a:t>
            </a:r>
            <a:r>
              <a:rPr lang="en-US" altLang="ko-KR" sz="1200" dirty="0" err="1">
                <a:solidFill>
                  <a:schemeClr val="tx1"/>
                </a:solidFill>
              </a:rPr>
              <a:t>NumPy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dtype</a:t>
            </a:r>
            <a:r>
              <a:rPr lang="en-US" altLang="ko-KR" sz="1200" dirty="0">
                <a:solidFill>
                  <a:schemeClr val="tx1"/>
                </a:solidFill>
              </a:rPr>
              <a:t> (default: object)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 |  copy : </a:t>
            </a:r>
            <a:r>
              <a:rPr lang="en-US" altLang="ko-KR" sz="1200" dirty="0" err="1">
                <a:solidFill>
                  <a:schemeClr val="tx1"/>
                </a:solidFill>
              </a:rPr>
              <a:t>bool</a:t>
            </a:r>
            <a:r>
              <a:rPr lang="en-US" altLang="ko-KR" sz="1200" dirty="0">
                <a:solidFill>
                  <a:schemeClr val="tx1"/>
                </a:solidFill>
              </a:rPr>
              <a:t/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 |      Make a copy of input </a:t>
            </a:r>
            <a:r>
              <a:rPr lang="en-US" altLang="ko-KR" sz="1200" dirty="0" err="1">
                <a:solidFill>
                  <a:schemeClr val="tx1"/>
                </a:solidFill>
              </a:rPr>
              <a:t>ndarray</a:t>
            </a:r>
            <a:r>
              <a:rPr lang="en-US" altLang="ko-KR" sz="1200" dirty="0">
                <a:solidFill>
                  <a:schemeClr val="tx1"/>
                </a:solidFill>
              </a:rPr>
              <a:t/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 |  name : object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 |      Name to be stored in the index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 |  </a:t>
            </a:r>
            <a:r>
              <a:rPr lang="en-US" altLang="ko-KR" sz="1200" dirty="0" err="1">
                <a:solidFill>
                  <a:schemeClr val="tx1"/>
                </a:solidFill>
              </a:rPr>
              <a:t>tupleize_cols</a:t>
            </a:r>
            <a:r>
              <a:rPr lang="en-US" altLang="ko-KR" sz="1200" dirty="0">
                <a:solidFill>
                  <a:schemeClr val="tx1"/>
                </a:solidFill>
              </a:rPr>
              <a:t> : </a:t>
            </a:r>
            <a:r>
              <a:rPr lang="en-US" altLang="ko-KR" sz="1200" dirty="0" err="1">
                <a:solidFill>
                  <a:schemeClr val="tx1"/>
                </a:solidFill>
              </a:rPr>
              <a:t>bool</a:t>
            </a:r>
            <a:r>
              <a:rPr lang="en-US" altLang="ko-KR" sz="1200" dirty="0">
                <a:solidFill>
                  <a:schemeClr val="tx1"/>
                </a:solidFill>
              </a:rPr>
              <a:t> (default: True)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 |      When True, attempt to create a </a:t>
            </a:r>
            <a:r>
              <a:rPr lang="en-US" altLang="ko-KR" sz="1200" dirty="0" err="1">
                <a:solidFill>
                  <a:schemeClr val="tx1"/>
                </a:solidFill>
              </a:rPr>
              <a:t>MultiIndex</a:t>
            </a:r>
            <a:r>
              <a:rPr lang="en-US" altLang="ko-KR" sz="1200" dirty="0">
                <a:solidFill>
                  <a:schemeClr val="tx1"/>
                </a:solidFill>
              </a:rPr>
              <a:t> if possible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96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 fontScale="62500" lnSpcReduction="20000"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items: axis 0,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dataframe</a:t>
            </a:r>
            <a:r>
              <a:rPr lang="ko-KR" altLang="en-US" dirty="0" smtClean="0"/>
              <a:t>과 </a:t>
            </a:r>
            <a:r>
              <a:rPr lang="ko-KR" altLang="en-US" dirty="0" err="1" smtClean="0"/>
              <a:t>매핑</a:t>
            </a:r>
            <a:endParaRPr lang="en-US" altLang="ko-KR" dirty="0"/>
          </a:p>
          <a:p>
            <a:pPr marL="457200" lvl="1" indent="0" fontAlgn="base">
              <a:buNone/>
            </a:pPr>
            <a:r>
              <a:rPr lang="en-US" altLang="ko-KR" dirty="0" err="1"/>
              <a:t>major_axis</a:t>
            </a:r>
            <a:r>
              <a:rPr lang="en-US" altLang="ko-KR" dirty="0"/>
              <a:t>: axis 1, </a:t>
            </a:r>
            <a:r>
              <a:rPr lang="ko-KR" altLang="en-US" dirty="0" smtClean="0"/>
              <a:t>행으로 구성된 </a:t>
            </a:r>
            <a:r>
              <a:rPr lang="en-US" altLang="ko-KR" dirty="0" err="1" smtClean="0"/>
              <a:t>dataframe</a:t>
            </a:r>
            <a:endParaRPr lang="en-US" altLang="ko-KR" dirty="0"/>
          </a:p>
          <a:p>
            <a:pPr marL="457200" lvl="1" indent="0" fontAlgn="base">
              <a:buNone/>
            </a:pPr>
            <a:r>
              <a:rPr lang="en-US" altLang="ko-KR" dirty="0" err="1"/>
              <a:t>minor_axis</a:t>
            </a:r>
            <a:r>
              <a:rPr lang="en-US" altLang="ko-KR" dirty="0"/>
              <a:t>: axis 2, </a:t>
            </a:r>
            <a:r>
              <a:rPr lang="ko-KR" altLang="en-US" dirty="0" smtClean="0"/>
              <a:t>열로 </a:t>
            </a:r>
            <a:r>
              <a:rPr lang="ko-KR" altLang="en-US" dirty="0"/>
              <a:t>구성된 </a:t>
            </a:r>
            <a:r>
              <a:rPr lang="en-US" altLang="ko-KR" dirty="0" err="1"/>
              <a:t>dataframe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C51D712-51B0-49A5-812F-301BD2A5585B}" type="slidenum">
              <a:rPr lang="ko-KR" altLang="en-US" smtClean="0"/>
              <a:t>80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anel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187624" y="2924944"/>
            <a:ext cx="6912768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class Panel(</a:t>
            </a:r>
            <a:r>
              <a:rPr lang="en-US" altLang="ko-KR" sz="1200" dirty="0" err="1"/>
              <a:t>pandas.core.generic.NDFrame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en-US" altLang="ko-KR" sz="1200" dirty="0"/>
              <a:t> |  Represents wide format panel data, stored as 3-dimensional array</a:t>
            </a:r>
            <a:br>
              <a:rPr lang="en-US" altLang="ko-KR" sz="1200" dirty="0"/>
            </a:br>
            <a:r>
              <a:rPr lang="en-US" altLang="ko-KR" sz="1200" dirty="0"/>
              <a:t> |</a:t>
            </a:r>
            <a:br>
              <a:rPr lang="en-US" altLang="ko-KR" sz="1200" dirty="0"/>
            </a:br>
            <a:r>
              <a:rPr lang="en-US" altLang="ko-KR" sz="1200" dirty="0"/>
              <a:t> |  Parameters</a:t>
            </a:r>
            <a:br>
              <a:rPr lang="en-US" altLang="ko-KR" sz="1200" dirty="0"/>
            </a:br>
            <a:r>
              <a:rPr lang="en-US" altLang="ko-KR" sz="1200" dirty="0"/>
              <a:t> |  ----------</a:t>
            </a:r>
            <a:br>
              <a:rPr lang="en-US" altLang="ko-KR" sz="1200" dirty="0"/>
            </a:br>
            <a:r>
              <a:rPr lang="en-US" altLang="ko-KR" sz="1200" dirty="0"/>
              <a:t> |  data : </a:t>
            </a:r>
            <a:r>
              <a:rPr lang="en-US" altLang="ko-KR" sz="1200" dirty="0" err="1"/>
              <a:t>ndarray</a:t>
            </a:r>
            <a:r>
              <a:rPr lang="en-US" altLang="ko-KR" sz="1200" dirty="0"/>
              <a:t> (items x major x minor), or 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 of </a:t>
            </a:r>
            <a:r>
              <a:rPr lang="en-US" altLang="ko-KR" sz="1200" dirty="0" err="1"/>
              <a:t>DataFrames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 |  items : Index or array-like</a:t>
            </a:r>
            <a:br>
              <a:rPr lang="en-US" altLang="ko-KR" sz="1200" dirty="0"/>
            </a:br>
            <a:r>
              <a:rPr lang="en-US" altLang="ko-KR" sz="1200" dirty="0"/>
              <a:t> |      axis=0</a:t>
            </a:r>
            <a:br>
              <a:rPr lang="en-US" altLang="ko-KR" sz="1200" dirty="0"/>
            </a:br>
            <a:r>
              <a:rPr lang="en-US" altLang="ko-KR" sz="1200" dirty="0"/>
              <a:t> |  </a:t>
            </a:r>
            <a:r>
              <a:rPr lang="en-US" altLang="ko-KR" sz="1200" dirty="0" err="1"/>
              <a:t>major_axis</a:t>
            </a:r>
            <a:r>
              <a:rPr lang="en-US" altLang="ko-KR" sz="1200" dirty="0"/>
              <a:t> : Index or array-like</a:t>
            </a:r>
            <a:br>
              <a:rPr lang="en-US" altLang="ko-KR" sz="1200" dirty="0"/>
            </a:br>
            <a:r>
              <a:rPr lang="en-US" altLang="ko-KR" sz="1200" dirty="0"/>
              <a:t> |      axis=1</a:t>
            </a:r>
            <a:br>
              <a:rPr lang="en-US" altLang="ko-KR" sz="1200" dirty="0"/>
            </a:br>
            <a:r>
              <a:rPr lang="en-US" altLang="ko-KR" sz="1200" dirty="0"/>
              <a:t> |  </a:t>
            </a:r>
            <a:r>
              <a:rPr lang="en-US" altLang="ko-KR" sz="1200" dirty="0" err="1"/>
              <a:t>minor_axis</a:t>
            </a:r>
            <a:r>
              <a:rPr lang="en-US" altLang="ko-KR" sz="1200" dirty="0"/>
              <a:t> : Index or array-like</a:t>
            </a:r>
            <a:br>
              <a:rPr lang="en-US" altLang="ko-KR" sz="1200" dirty="0"/>
            </a:br>
            <a:r>
              <a:rPr lang="en-US" altLang="ko-KR" sz="1200" dirty="0"/>
              <a:t> |      axis=2</a:t>
            </a:r>
            <a:br>
              <a:rPr lang="en-US" altLang="ko-KR" sz="1200" dirty="0"/>
            </a:br>
            <a:r>
              <a:rPr lang="en-US" altLang="ko-KR" sz="1200" dirty="0"/>
              <a:t> | 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 :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, default None</a:t>
            </a:r>
            <a:br>
              <a:rPr lang="en-US" altLang="ko-KR" sz="1200" dirty="0"/>
            </a:br>
            <a:r>
              <a:rPr lang="en-US" altLang="ko-KR" sz="1200" dirty="0"/>
              <a:t> |      Data type to force, otherwise infer</a:t>
            </a:r>
            <a:br>
              <a:rPr lang="en-US" altLang="ko-KR" sz="1200" dirty="0"/>
            </a:br>
            <a:r>
              <a:rPr lang="en-US" altLang="ko-KR" sz="1200" dirty="0"/>
              <a:t> |  copy : </a:t>
            </a:r>
            <a:r>
              <a:rPr lang="en-US" altLang="ko-KR" sz="1200" dirty="0" err="1"/>
              <a:t>boolean</a:t>
            </a:r>
            <a:r>
              <a:rPr lang="en-US" altLang="ko-KR" sz="1200" dirty="0"/>
              <a:t>, default False</a:t>
            </a:r>
            <a:br>
              <a:rPr lang="en-US" altLang="ko-KR" sz="1200" dirty="0"/>
            </a:br>
            <a:r>
              <a:rPr lang="en-US" altLang="ko-KR" sz="1200" dirty="0"/>
              <a:t> |      Copy data from inputs. Only affects </a:t>
            </a:r>
            <a:r>
              <a:rPr lang="en-US" altLang="ko-KR" sz="1200" dirty="0" err="1"/>
              <a:t>DataFrame</a:t>
            </a:r>
            <a:r>
              <a:rPr lang="en-US" altLang="ko-KR" sz="1200" dirty="0"/>
              <a:t> / 2d </a:t>
            </a:r>
            <a:r>
              <a:rPr lang="en-US" altLang="ko-KR" sz="1200" dirty="0" err="1"/>
              <a:t>ndarray</a:t>
            </a:r>
            <a:r>
              <a:rPr lang="en-US" altLang="ko-KR" sz="1200" dirty="0"/>
              <a:t> input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9731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C51D712-51B0-49A5-812F-301BD2A5585B}" type="slidenum">
              <a:rPr lang="ko-KR" altLang="en-US" smtClean="0"/>
              <a:t>81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Panel </a:t>
            </a:r>
            <a:r>
              <a:rPr lang="ko-KR" altLang="en-US" dirty="0" smtClean="0"/>
              <a:t>형태 조회 속성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446324"/>
              </p:ext>
            </p:extLst>
          </p:nvPr>
        </p:nvGraphicFramePr>
        <p:xfrm>
          <a:off x="755576" y="1844825"/>
          <a:ext cx="7776864" cy="2054426"/>
        </p:xfrm>
        <a:graphic>
          <a:graphicData uri="http://schemas.openxmlformats.org/drawingml/2006/table">
            <a:tbl>
              <a:tblPr/>
              <a:tblGrid>
                <a:gridCol w="1413975"/>
                <a:gridCol w="6362889"/>
              </a:tblGrid>
              <a:tr h="2665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 smtClean="0">
                          <a:effectLst/>
                        </a:rPr>
                        <a:t>변수</a:t>
                      </a:r>
                      <a:endParaRPr lang="en-US" sz="1100" b="1" dirty="0"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 smtClean="0">
                          <a:effectLst/>
                        </a:rPr>
                        <a:t>설명</a:t>
                      </a:r>
                      <a:endParaRPr lang="en-US" sz="1100" b="1" dirty="0"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shape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 smtClean="0">
                          <a:effectLst/>
                        </a:rPr>
                        <a:t>DataFrame</a:t>
                      </a:r>
                      <a:r>
                        <a:rPr lang="ko-KR" altLang="en-US" sz="1100" dirty="0" smtClean="0">
                          <a:effectLst/>
                        </a:rPr>
                        <a:t>의 행렬 형태를 표시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size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 smtClean="0">
                          <a:effectLst/>
                        </a:rPr>
                        <a:t>원소들의 </a:t>
                      </a:r>
                      <a:r>
                        <a:rPr lang="ko-KR" altLang="en-US" sz="1100" dirty="0" err="1" smtClean="0">
                          <a:effectLst/>
                        </a:rPr>
                        <a:t>갯수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ndim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 smtClean="0">
                          <a:effectLst/>
                        </a:rPr>
                        <a:t>차원에 대한 정보 표시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dtypes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 smtClean="0">
                          <a:effectLst/>
                        </a:rPr>
                        <a:t>행과 열에 대한 데이터 타입을 표시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ftypes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Return the </a:t>
                      </a:r>
                      <a:r>
                        <a:rPr lang="en-US" sz="1100" dirty="0" err="1">
                          <a:effectLst/>
                        </a:rPr>
                        <a:t>ftypes</a:t>
                      </a:r>
                      <a:r>
                        <a:rPr lang="en-US" sz="1100" dirty="0">
                          <a:effectLst/>
                        </a:rPr>
                        <a:t> (indication of sparse/dense and </a:t>
                      </a:r>
                      <a:r>
                        <a:rPr lang="en-US" sz="1100" dirty="0" err="1">
                          <a:effectLst/>
                        </a:rPr>
                        <a:t>dtype</a:t>
                      </a:r>
                      <a:r>
                        <a:rPr lang="en-US" sz="1100" dirty="0">
                          <a:effectLst/>
                        </a:rPr>
                        <a:t>) in this object.</a:t>
                      </a: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axes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 smtClean="0">
                          <a:effectLst/>
                        </a:rPr>
                        <a:t>행과 열에 대한 축을 접근 표시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empty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 smtClean="0">
                          <a:effectLst/>
                        </a:rPr>
                        <a:t>DataFrame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ko-KR" altLang="en-US" sz="1100" dirty="0" smtClean="0">
                          <a:effectLst/>
                        </a:rPr>
                        <a:t>내부가 없으면 </a:t>
                      </a:r>
                      <a:r>
                        <a:rPr lang="en-US" altLang="ko-KR" sz="1100" dirty="0" smtClean="0">
                          <a:effectLst/>
                        </a:rPr>
                        <a:t>True  </a:t>
                      </a:r>
                      <a:r>
                        <a:rPr lang="ko-KR" altLang="en-US" sz="1100" dirty="0" smtClean="0">
                          <a:effectLst/>
                        </a:rPr>
                        <a:t>원소가 있으면 </a:t>
                      </a:r>
                      <a:r>
                        <a:rPr lang="en-US" altLang="ko-KR" sz="1100" dirty="0" smtClean="0">
                          <a:effectLst/>
                        </a:rPr>
                        <a:t>False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65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C51D712-51B0-49A5-812F-301BD2A5585B}" type="slidenum">
              <a:rPr lang="ko-KR" altLang="en-US" smtClean="0"/>
              <a:t>82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Panel </a:t>
            </a:r>
            <a:r>
              <a:rPr lang="ko-KR" altLang="en-US" dirty="0" smtClean="0"/>
              <a:t>내부 값 접근 속성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139865"/>
              </p:ext>
            </p:extLst>
          </p:nvPr>
        </p:nvGraphicFramePr>
        <p:xfrm>
          <a:off x="755576" y="1844825"/>
          <a:ext cx="7776864" cy="2054426"/>
        </p:xfrm>
        <a:graphic>
          <a:graphicData uri="http://schemas.openxmlformats.org/drawingml/2006/table">
            <a:tbl>
              <a:tblPr/>
              <a:tblGrid>
                <a:gridCol w="1413975"/>
                <a:gridCol w="6362889"/>
              </a:tblGrid>
              <a:tr h="2665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 smtClean="0">
                          <a:effectLst/>
                        </a:rPr>
                        <a:t>변수</a:t>
                      </a:r>
                      <a:endParaRPr lang="en-US" sz="1100" b="1" dirty="0"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 smtClean="0">
                          <a:effectLst/>
                        </a:rPr>
                        <a:t>설명</a:t>
                      </a:r>
                      <a:endParaRPr lang="en-US" sz="1100" b="1" dirty="0"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at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Fast label-based scalar </a:t>
                      </a:r>
                      <a:r>
                        <a:rPr lang="en-US" sz="1100" dirty="0" err="1">
                          <a:effectLst/>
                        </a:rPr>
                        <a:t>accessor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blocks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Internal property, property synonym for </a:t>
                      </a:r>
                      <a:r>
                        <a:rPr lang="en-US" sz="1100" dirty="0" err="1">
                          <a:effectLst/>
                        </a:rPr>
                        <a:t>as_blocks</a:t>
                      </a:r>
                      <a:r>
                        <a:rPr lang="en-US" sz="1100" dirty="0">
                          <a:effectLst/>
                        </a:rPr>
                        <a:t>()</a:t>
                      </a: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iat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Fast integer location scalar </a:t>
                      </a:r>
                      <a:r>
                        <a:rPr lang="en-US" sz="1100" dirty="0" err="1">
                          <a:effectLst/>
                        </a:rPr>
                        <a:t>accessor</a:t>
                      </a:r>
                      <a:r>
                        <a:rPr lang="en-US" sz="1100" dirty="0">
                          <a:effectLst/>
                        </a:rPr>
                        <a:t>.</a:t>
                      </a: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iloc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Purely integer-location based indexing for selection by position.</a:t>
                      </a: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ix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A primarily label-location based indexer, with integer position fallback.</a:t>
                      </a: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loc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Purely label-location based indexer for selection by label.</a:t>
                      </a: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values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 smtClean="0">
                          <a:effectLst/>
                        </a:rPr>
                        <a:t>Numpy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ko-KR" altLang="en-US" sz="1100" dirty="0" smtClean="0">
                          <a:effectLst/>
                        </a:rPr>
                        <a:t>로 변환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863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Panel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12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3</a:t>
            </a:r>
            <a:r>
              <a:rPr lang="ko-KR" altLang="en-US" dirty="0" smtClean="0"/>
              <a:t>차원 데이터를 넣고 생성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C51D712-51B0-49A5-812F-301BD2A5585B}" type="slidenum">
              <a:rPr lang="ko-KR" altLang="en-US" smtClean="0"/>
              <a:t>84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Data</a:t>
            </a:r>
            <a:r>
              <a:rPr lang="ko-KR" altLang="en-US" dirty="0" smtClean="0"/>
              <a:t>만 넣고 생성하기</a:t>
            </a:r>
            <a:endParaRPr lang="ko-KR" altLang="en-US" dirty="0"/>
          </a:p>
        </p:txBody>
      </p:sp>
      <p:pic>
        <p:nvPicPr>
          <p:cNvPr id="280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212976"/>
            <a:ext cx="4680520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925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Dict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타입으로 데이터 만들어서 생성하기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C51D712-51B0-49A5-812F-301BD2A5585B}" type="slidenum">
              <a:rPr lang="ko-KR" altLang="en-US" smtClean="0"/>
              <a:t>85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Dict</a:t>
            </a:r>
            <a:r>
              <a:rPr lang="ko-KR" altLang="en-US" dirty="0" smtClean="0"/>
              <a:t>를 이용해서 생성하기</a:t>
            </a:r>
            <a:endParaRPr lang="ko-KR" altLang="en-US" dirty="0"/>
          </a:p>
        </p:txBody>
      </p:sp>
      <p:pic>
        <p:nvPicPr>
          <p:cNvPr id="281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996952"/>
            <a:ext cx="5616624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791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3</a:t>
            </a:r>
            <a:r>
              <a:rPr lang="ko-KR" altLang="en-US" dirty="0" smtClean="0"/>
              <a:t>차원 데이터를 넣고 </a:t>
            </a:r>
            <a:r>
              <a:rPr lang="ko-KR" altLang="en-US" dirty="0" err="1" smtClean="0"/>
              <a:t>차원별</a:t>
            </a:r>
            <a:r>
              <a:rPr lang="ko-KR" altLang="en-US" dirty="0" smtClean="0"/>
              <a:t> 이름 붙이기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C51D712-51B0-49A5-812F-301BD2A5585B}" type="slidenum">
              <a:rPr lang="ko-KR" altLang="en-US" smtClean="0"/>
              <a:t>86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파라미터</a:t>
            </a:r>
            <a:r>
              <a:rPr lang="ko-KR" altLang="en-US" dirty="0" smtClean="0"/>
              <a:t> 넣고 생성하기</a:t>
            </a:r>
            <a:endParaRPr lang="ko-KR" altLang="en-US" dirty="0"/>
          </a:p>
        </p:txBody>
      </p:sp>
      <p:pic>
        <p:nvPicPr>
          <p:cNvPr id="282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573016"/>
            <a:ext cx="611505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853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Panel </a:t>
            </a:r>
            <a:r>
              <a:rPr lang="ko-KR" altLang="en-US" dirty="0" smtClean="0"/>
              <a:t>접근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29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Panel </a:t>
            </a:r>
            <a:r>
              <a:rPr lang="ko-KR" altLang="en-US" dirty="0" smtClean="0"/>
              <a:t>클래스에서 데이터 접근법은</a:t>
            </a:r>
            <a:r>
              <a:rPr lang="en-US" altLang="ko-KR" dirty="0" smtClean="0"/>
              <a:t>[ ]</a:t>
            </a:r>
            <a:r>
              <a:rPr lang="ko-KR" altLang="en-US" dirty="0" smtClean="0"/>
              <a:t>연산자와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이용해서 처리</a:t>
            </a:r>
            <a:endParaRPr lang="en-US" altLang="ko-KR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C51D712-51B0-49A5-812F-301BD2A5585B}" type="slidenum">
              <a:rPr lang="ko-KR" altLang="en-US" smtClean="0"/>
              <a:t>88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 접근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64733"/>
              </p:ext>
            </p:extLst>
          </p:nvPr>
        </p:nvGraphicFramePr>
        <p:xfrm>
          <a:off x="971600" y="3501008"/>
          <a:ext cx="7074495" cy="2016224"/>
        </p:xfrm>
        <a:graphic>
          <a:graphicData uri="http://schemas.openxmlformats.org/drawingml/2006/table">
            <a:tbl>
              <a:tblPr/>
              <a:tblGrid>
                <a:gridCol w="2520280"/>
                <a:gridCol w="2448272"/>
                <a:gridCol w="2105943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Operation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Syntax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Result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</a:rPr>
                        <a:t>item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</a:rPr>
                        <a:t>wp</a:t>
                      </a:r>
                      <a:r>
                        <a:rPr lang="en-US" sz="1400" dirty="0">
                          <a:effectLst/>
                        </a:rPr>
                        <a:t>[item]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</a:rPr>
                        <a:t>DataFrame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effectLst/>
                        </a:rPr>
                        <a:t>major_axis</a:t>
                      </a:r>
                      <a:r>
                        <a:rPr lang="en-US" sz="1400" dirty="0" smtClean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label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</a:rPr>
                        <a:t>wp.major_xs</a:t>
                      </a:r>
                      <a:r>
                        <a:rPr lang="en-US" sz="1400" dirty="0">
                          <a:effectLst/>
                        </a:rPr>
                        <a:t>(</a:t>
                      </a:r>
                      <a:r>
                        <a:rPr lang="en-US" sz="1400" dirty="0" err="1">
                          <a:effectLst/>
                        </a:rPr>
                        <a:t>val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</a:rPr>
                        <a:t>DataFrame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effectLst/>
                        </a:rPr>
                        <a:t>minor_axis</a:t>
                      </a:r>
                      <a:r>
                        <a:rPr lang="en-US" sz="1400" dirty="0" smtClean="0">
                          <a:effectLst/>
                        </a:rPr>
                        <a:t> label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</a:rPr>
                        <a:t>wp.minor_xs</a:t>
                      </a:r>
                      <a:r>
                        <a:rPr lang="en-US" sz="1400" dirty="0">
                          <a:effectLst/>
                        </a:rPr>
                        <a:t>(</a:t>
                      </a:r>
                      <a:r>
                        <a:rPr lang="en-US" sz="1400" dirty="0" err="1">
                          <a:effectLst/>
                        </a:rPr>
                        <a:t>val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</a:rPr>
                        <a:t>DataFrame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12775" y="3284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45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Panel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items</a:t>
            </a:r>
            <a:r>
              <a:rPr lang="ko-KR" altLang="en-US" dirty="0" smtClean="0"/>
              <a:t>를 기준으로 접근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C51D712-51B0-49A5-812F-301BD2A5585B}" type="slidenum">
              <a:rPr lang="ko-KR" altLang="en-US" smtClean="0"/>
              <a:t>89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 접근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pic>
        <p:nvPicPr>
          <p:cNvPr id="283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04864"/>
            <a:ext cx="6768752" cy="423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353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Integer/string</a:t>
            </a:r>
            <a:r>
              <a:rPr lang="ko-KR" altLang="en-US" dirty="0" smtClean="0"/>
              <a:t>를 기반으로 </a:t>
            </a:r>
            <a:r>
              <a:rPr lang="en-US" altLang="ko-KR" dirty="0" smtClean="0"/>
              <a:t>Index </a:t>
            </a:r>
            <a:r>
              <a:rPr lang="ko-KR" altLang="en-US" dirty="0" smtClean="0"/>
              <a:t>생성하기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C51D712-51B0-49A5-812F-301BD2A5585B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Index </a:t>
            </a:r>
            <a:r>
              <a:rPr lang="ko-KR" altLang="en-US" dirty="0" smtClean="0"/>
              <a:t>생성하기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str</a:t>
            </a:r>
            <a:endParaRPr lang="ko-KR" altLang="en-US" dirty="0"/>
          </a:p>
        </p:txBody>
      </p:sp>
      <p:pic>
        <p:nvPicPr>
          <p:cNvPr id="2232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284984"/>
            <a:ext cx="4104456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35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005064"/>
            <a:ext cx="3947864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643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99377</TotalTime>
  <Words>1374</Words>
  <Application>Microsoft Macintosh PowerPoint</Application>
  <PresentationFormat>화면 슬라이드 쇼(4:3)</PresentationFormat>
  <Paragraphs>480</Paragraphs>
  <Slides>89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89</vt:i4>
      </vt:variant>
    </vt:vector>
  </HeadingPairs>
  <TitlesOfParts>
    <vt:vector size="96" baseType="lpstr">
      <vt:lpstr>굴림</vt:lpstr>
      <vt:lpstr>맑은 고딕</vt:lpstr>
      <vt:lpstr>Georgia</vt:lpstr>
      <vt:lpstr>HY견명조</vt:lpstr>
      <vt:lpstr>Wingdings</vt:lpstr>
      <vt:lpstr>Arial</vt:lpstr>
      <vt:lpstr>고구려 벽화</vt:lpstr>
      <vt:lpstr>Python  numpy, pandas 기초-4편</vt:lpstr>
      <vt:lpstr>  9. Pandas index class 10.Pandas groupby 처리  11. Pandas panel(3차원)</vt:lpstr>
      <vt:lpstr>9. Pandas index class</vt:lpstr>
      <vt:lpstr>Index class 이해하기</vt:lpstr>
      <vt:lpstr>Index  class 종류</vt:lpstr>
      <vt:lpstr>Index 종류</vt:lpstr>
      <vt:lpstr>Index  생성</vt:lpstr>
      <vt:lpstr>Index</vt:lpstr>
      <vt:lpstr>Index 생성하기: int/str</vt:lpstr>
      <vt:lpstr>DatetimeIndex/PeriodIndex</vt:lpstr>
      <vt:lpstr>DatetimeIndex</vt:lpstr>
      <vt:lpstr>PeriodIndex</vt:lpstr>
      <vt:lpstr>Index class 적용</vt:lpstr>
      <vt:lpstr>Series 에 index 적용</vt:lpstr>
      <vt:lpstr>DataFrame 에 Index 적용</vt:lpstr>
      <vt:lpstr>주요 속성</vt:lpstr>
      <vt:lpstr>주요 변수 </vt:lpstr>
      <vt:lpstr>메소드 : 분류 및 중복여부</vt:lpstr>
      <vt:lpstr>메소드 : 집합 처리</vt:lpstr>
      <vt:lpstr>메소드 : 추가 및 삭제</vt:lpstr>
      <vt:lpstr>메소드 : get/set</vt:lpstr>
      <vt:lpstr>주요 메소드</vt:lpstr>
      <vt:lpstr>Index 공통 메소드 </vt:lpstr>
      <vt:lpstr>Multiindex class 이해하기</vt:lpstr>
      <vt:lpstr>MultiIndex 구조</vt:lpstr>
      <vt:lpstr>MultiIndex</vt:lpstr>
      <vt:lpstr>표에 대한 메타데이터 관리</vt:lpstr>
      <vt:lpstr>Index에 대한 객체화 : 1</vt:lpstr>
      <vt:lpstr>MultiIndex 생성</vt:lpstr>
      <vt:lpstr>MultiIndex 생성하기: tuple</vt:lpstr>
      <vt:lpstr>MultiIndex 생성하기: array</vt:lpstr>
      <vt:lpstr>MultiIndex 생성하기: product</vt:lpstr>
      <vt:lpstr>MultiIndex 내부 구조</vt:lpstr>
      <vt:lpstr>MultiIndex : levels</vt:lpstr>
      <vt:lpstr>MultiIndex : labels</vt:lpstr>
      <vt:lpstr>MultiIndex : level value</vt:lpstr>
      <vt:lpstr>MultiIndex : names</vt:lpstr>
      <vt:lpstr>Series multi index 접근</vt:lpstr>
      <vt:lpstr>Series생성 : MultiIndex</vt:lpstr>
      <vt:lpstr>Series 조회 : Multi index</vt:lpstr>
      <vt:lpstr>Dataframe multiindex 생성 </vt:lpstr>
      <vt:lpstr>DataFrame multiinex 생성</vt:lpstr>
      <vt:lpstr>Dataframe multi index  기준 접근</vt:lpstr>
      <vt:lpstr>multi 열 접근</vt:lpstr>
      <vt:lpstr>DataFrame 생성</vt:lpstr>
      <vt:lpstr>DataFrame : 상위 column 조회 </vt:lpstr>
      <vt:lpstr>DataFrame 조회 : 하위 칼럼 </vt:lpstr>
      <vt:lpstr>10. Pandas groupby 처리</vt:lpstr>
      <vt:lpstr>Dataframe 메소드</vt:lpstr>
      <vt:lpstr>groupby</vt:lpstr>
      <vt:lpstr>Groupby </vt:lpstr>
      <vt:lpstr>Groupby : 1칼럼</vt:lpstr>
      <vt:lpstr>Groupby : 여러 칼럼 1</vt:lpstr>
      <vt:lpstr>Groupby : 여러 칼럼 2</vt:lpstr>
      <vt:lpstr>GroupBy 생성 class</vt:lpstr>
      <vt:lpstr>구조</vt:lpstr>
      <vt:lpstr>Groupby 메소드로 생성된 class </vt:lpstr>
      <vt:lpstr>SeriesGroupBy 구조</vt:lpstr>
      <vt:lpstr>DataFrameGroupBy 구조</vt:lpstr>
      <vt:lpstr>SeriesGroupby</vt:lpstr>
      <vt:lpstr> seriesGroupby : iterable</vt:lpstr>
      <vt:lpstr>  mean/size 조회</vt:lpstr>
      <vt:lpstr>DataFrameGroupby</vt:lpstr>
      <vt:lpstr>DataFrameGroupby</vt:lpstr>
      <vt:lpstr>DataFrameGroupby : iterable</vt:lpstr>
      <vt:lpstr>Groupby에 대한 describe 확인</vt:lpstr>
      <vt:lpstr>Group by 사용 계산</vt:lpstr>
      <vt:lpstr>Dataframe 생성</vt:lpstr>
      <vt:lpstr>groupby 파라미터: 문자열</vt:lpstr>
      <vt:lpstr>groupby 처리 예시 1</vt:lpstr>
      <vt:lpstr>groupby 처리 예시 : 2</vt:lpstr>
      <vt:lpstr>List로 전환</vt:lpstr>
      <vt:lpstr>Groupby 값을 list로 변환</vt:lpstr>
      <vt:lpstr>Groupby+ mean</vt:lpstr>
      <vt:lpstr>Groupby + mean</vt:lpstr>
      <vt:lpstr>Groupby + mean: 2개 그룹</vt:lpstr>
      <vt:lpstr>11. Pandas Panel (3차원)</vt:lpstr>
      <vt:lpstr>Panel class</vt:lpstr>
      <vt:lpstr>Panel 구조</vt:lpstr>
      <vt:lpstr>Panel</vt:lpstr>
      <vt:lpstr>Panel 형태 조회 속성</vt:lpstr>
      <vt:lpstr>Panel 내부 값 접근 속성</vt:lpstr>
      <vt:lpstr>Panel 생성</vt:lpstr>
      <vt:lpstr>Data만 넣고 생성하기</vt:lpstr>
      <vt:lpstr>Dict를 이용해서 생성하기</vt:lpstr>
      <vt:lpstr>파라미터 넣고 생성하기</vt:lpstr>
      <vt:lpstr>Panel 접근</vt:lpstr>
      <vt:lpstr>데이터 접근 방법</vt:lpstr>
      <vt:lpstr>데이터 접근: 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문용준</cp:lastModifiedBy>
  <cp:revision>1604</cp:revision>
  <cp:lastPrinted>2016-11-03T06:15:18Z</cp:lastPrinted>
  <dcterms:created xsi:type="dcterms:W3CDTF">2015-12-01T07:34:30Z</dcterms:created>
  <dcterms:modified xsi:type="dcterms:W3CDTF">2016-12-15T11:44:29Z</dcterms:modified>
</cp:coreProperties>
</file>