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04"/>
  </p:notesMasterIdLst>
  <p:sldIdLst>
    <p:sldId id="256" r:id="rId2"/>
    <p:sldId id="1518" r:id="rId3"/>
    <p:sldId id="1519" r:id="rId4"/>
    <p:sldId id="1520" r:id="rId5"/>
    <p:sldId id="1521" r:id="rId6"/>
    <p:sldId id="1522" r:id="rId7"/>
    <p:sldId id="3860" r:id="rId8"/>
    <p:sldId id="3861" r:id="rId9"/>
    <p:sldId id="3862" r:id="rId10"/>
    <p:sldId id="3863" r:id="rId11"/>
    <p:sldId id="3864" r:id="rId12"/>
    <p:sldId id="3865" r:id="rId13"/>
    <p:sldId id="3866" r:id="rId14"/>
    <p:sldId id="3867" r:id="rId15"/>
    <p:sldId id="3868" r:id="rId16"/>
    <p:sldId id="3869" r:id="rId17"/>
    <p:sldId id="3916" r:id="rId18"/>
    <p:sldId id="3870" r:id="rId19"/>
    <p:sldId id="3871" r:id="rId20"/>
    <p:sldId id="3872" r:id="rId21"/>
    <p:sldId id="3873" r:id="rId22"/>
    <p:sldId id="3881" r:id="rId23"/>
    <p:sldId id="3882" r:id="rId24"/>
    <p:sldId id="3883" r:id="rId25"/>
    <p:sldId id="3884" r:id="rId26"/>
    <p:sldId id="3885" r:id="rId27"/>
    <p:sldId id="3886" r:id="rId28"/>
    <p:sldId id="3887" r:id="rId29"/>
    <p:sldId id="3888" r:id="rId30"/>
    <p:sldId id="3889" r:id="rId31"/>
    <p:sldId id="3890" r:id="rId32"/>
    <p:sldId id="3891" r:id="rId33"/>
    <p:sldId id="3892" r:id="rId34"/>
    <p:sldId id="3893" r:id="rId35"/>
    <p:sldId id="3894" r:id="rId36"/>
    <p:sldId id="3895" r:id="rId37"/>
    <p:sldId id="3902" r:id="rId38"/>
    <p:sldId id="3903" r:id="rId39"/>
    <p:sldId id="3904" r:id="rId40"/>
    <p:sldId id="3905" r:id="rId41"/>
    <p:sldId id="3906" r:id="rId42"/>
    <p:sldId id="3907" r:id="rId43"/>
    <p:sldId id="3908" r:id="rId44"/>
    <p:sldId id="3909" r:id="rId45"/>
    <p:sldId id="3910" r:id="rId46"/>
    <p:sldId id="3911" r:id="rId47"/>
    <p:sldId id="3922" r:id="rId48"/>
    <p:sldId id="3917" r:id="rId49"/>
    <p:sldId id="3918" r:id="rId50"/>
    <p:sldId id="3919" r:id="rId51"/>
    <p:sldId id="3920" r:id="rId52"/>
    <p:sldId id="3921" r:id="rId53"/>
    <p:sldId id="3912" r:id="rId54"/>
    <p:sldId id="3913" r:id="rId55"/>
    <p:sldId id="3914" r:id="rId56"/>
    <p:sldId id="3915" r:id="rId57"/>
    <p:sldId id="1523" r:id="rId58"/>
    <p:sldId id="1524" r:id="rId59"/>
    <p:sldId id="1525" r:id="rId60"/>
    <p:sldId id="1526" r:id="rId61"/>
    <p:sldId id="1527" r:id="rId62"/>
    <p:sldId id="1528" r:id="rId63"/>
    <p:sldId id="1529" r:id="rId64"/>
    <p:sldId id="1530" r:id="rId65"/>
    <p:sldId id="1531" r:id="rId66"/>
    <p:sldId id="1532" r:id="rId67"/>
    <p:sldId id="1533" r:id="rId68"/>
    <p:sldId id="1534" r:id="rId69"/>
    <p:sldId id="1535" r:id="rId70"/>
    <p:sldId id="1536" r:id="rId71"/>
    <p:sldId id="1537" r:id="rId72"/>
    <p:sldId id="1538" r:id="rId73"/>
    <p:sldId id="1539" r:id="rId74"/>
    <p:sldId id="1540" r:id="rId75"/>
    <p:sldId id="1541" r:id="rId76"/>
    <p:sldId id="3874" r:id="rId77"/>
    <p:sldId id="3875" r:id="rId78"/>
    <p:sldId id="3876" r:id="rId79"/>
    <p:sldId id="3858" r:id="rId80"/>
    <p:sldId id="3896" r:id="rId81"/>
    <p:sldId id="3897" r:id="rId82"/>
    <p:sldId id="1544" r:id="rId83"/>
    <p:sldId id="1545" r:id="rId84"/>
    <p:sldId id="1546" r:id="rId85"/>
    <p:sldId id="1547" r:id="rId86"/>
    <p:sldId id="1548" r:id="rId87"/>
    <p:sldId id="1549" r:id="rId88"/>
    <p:sldId id="1550" r:id="rId89"/>
    <p:sldId id="3899" r:id="rId90"/>
    <p:sldId id="1551" r:id="rId91"/>
    <p:sldId id="3900" r:id="rId92"/>
    <p:sldId id="1552" r:id="rId93"/>
    <p:sldId id="1553" r:id="rId94"/>
    <p:sldId id="1554" r:id="rId95"/>
    <p:sldId id="3901" r:id="rId96"/>
    <p:sldId id="1555" r:id="rId97"/>
    <p:sldId id="1556" r:id="rId98"/>
    <p:sldId id="1557" r:id="rId99"/>
    <p:sldId id="1558" r:id="rId100"/>
    <p:sldId id="1559" r:id="rId101"/>
    <p:sldId id="1560" r:id="rId102"/>
    <p:sldId id="1561" r:id="rId103"/>
    <p:sldId id="1562" r:id="rId104"/>
    <p:sldId id="1563" r:id="rId105"/>
    <p:sldId id="1564" r:id="rId106"/>
    <p:sldId id="1565" r:id="rId107"/>
    <p:sldId id="1566" r:id="rId108"/>
    <p:sldId id="1567" r:id="rId109"/>
    <p:sldId id="1568" r:id="rId110"/>
    <p:sldId id="1569" r:id="rId111"/>
    <p:sldId id="1570" r:id="rId112"/>
    <p:sldId id="1571" r:id="rId113"/>
    <p:sldId id="1572" r:id="rId114"/>
    <p:sldId id="1573" r:id="rId115"/>
    <p:sldId id="1574" r:id="rId116"/>
    <p:sldId id="1575" r:id="rId117"/>
    <p:sldId id="1576" r:id="rId118"/>
    <p:sldId id="1577" r:id="rId119"/>
    <p:sldId id="1578" r:id="rId120"/>
    <p:sldId id="1579" r:id="rId121"/>
    <p:sldId id="1580" r:id="rId122"/>
    <p:sldId id="1581" r:id="rId123"/>
    <p:sldId id="1582" r:id="rId124"/>
    <p:sldId id="1583" r:id="rId125"/>
    <p:sldId id="1584" r:id="rId126"/>
    <p:sldId id="1585" r:id="rId127"/>
    <p:sldId id="1586" r:id="rId128"/>
    <p:sldId id="1587" r:id="rId129"/>
    <p:sldId id="1588" r:id="rId130"/>
    <p:sldId id="1589" r:id="rId131"/>
    <p:sldId id="1590" r:id="rId132"/>
    <p:sldId id="1591" r:id="rId133"/>
    <p:sldId id="1592" r:id="rId134"/>
    <p:sldId id="1593" r:id="rId135"/>
    <p:sldId id="1594" r:id="rId136"/>
    <p:sldId id="1595" r:id="rId137"/>
    <p:sldId id="1596" r:id="rId138"/>
    <p:sldId id="1597" r:id="rId139"/>
    <p:sldId id="1598" r:id="rId140"/>
    <p:sldId id="1599" r:id="rId141"/>
    <p:sldId id="1600" r:id="rId142"/>
    <p:sldId id="1601" r:id="rId143"/>
    <p:sldId id="1602" r:id="rId144"/>
    <p:sldId id="1603" r:id="rId145"/>
    <p:sldId id="1604" r:id="rId146"/>
    <p:sldId id="1605" r:id="rId147"/>
    <p:sldId id="1606" r:id="rId148"/>
    <p:sldId id="1607" r:id="rId149"/>
    <p:sldId id="1608" r:id="rId150"/>
    <p:sldId id="1609" r:id="rId151"/>
    <p:sldId id="1610" r:id="rId152"/>
    <p:sldId id="1611" r:id="rId153"/>
    <p:sldId id="1612" r:id="rId154"/>
    <p:sldId id="1613" r:id="rId155"/>
    <p:sldId id="1614" r:id="rId156"/>
    <p:sldId id="1615" r:id="rId157"/>
    <p:sldId id="1616" r:id="rId158"/>
    <p:sldId id="1617" r:id="rId159"/>
    <p:sldId id="1618" r:id="rId160"/>
    <p:sldId id="1619" r:id="rId161"/>
    <p:sldId id="1620" r:id="rId162"/>
    <p:sldId id="1621" r:id="rId163"/>
    <p:sldId id="1622" r:id="rId164"/>
    <p:sldId id="1623" r:id="rId165"/>
    <p:sldId id="1624" r:id="rId166"/>
    <p:sldId id="1625" r:id="rId167"/>
    <p:sldId id="1626" r:id="rId168"/>
    <p:sldId id="1627" r:id="rId169"/>
    <p:sldId id="1628" r:id="rId170"/>
    <p:sldId id="1629" r:id="rId171"/>
    <p:sldId id="1630" r:id="rId172"/>
    <p:sldId id="1631" r:id="rId173"/>
    <p:sldId id="1632" r:id="rId174"/>
    <p:sldId id="1633" r:id="rId175"/>
    <p:sldId id="1634" r:id="rId176"/>
    <p:sldId id="1635" r:id="rId177"/>
    <p:sldId id="1636" r:id="rId178"/>
    <p:sldId id="1637" r:id="rId179"/>
    <p:sldId id="1638" r:id="rId180"/>
    <p:sldId id="1639" r:id="rId181"/>
    <p:sldId id="1640" r:id="rId182"/>
    <p:sldId id="1641" r:id="rId183"/>
    <p:sldId id="1642" r:id="rId184"/>
    <p:sldId id="1643" r:id="rId185"/>
    <p:sldId id="1644" r:id="rId186"/>
    <p:sldId id="1645" r:id="rId187"/>
    <p:sldId id="1646" r:id="rId188"/>
    <p:sldId id="1647" r:id="rId189"/>
    <p:sldId id="1648" r:id="rId190"/>
    <p:sldId id="1649" r:id="rId191"/>
    <p:sldId id="1650" r:id="rId192"/>
    <p:sldId id="1651" r:id="rId193"/>
    <p:sldId id="1652" r:id="rId194"/>
    <p:sldId id="1653" r:id="rId195"/>
    <p:sldId id="1654" r:id="rId196"/>
    <p:sldId id="1655" r:id="rId197"/>
    <p:sldId id="1656" r:id="rId198"/>
    <p:sldId id="1657" r:id="rId199"/>
    <p:sldId id="1658" r:id="rId200"/>
    <p:sldId id="1659" r:id="rId201"/>
    <p:sldId id="1660" r:id="rId202"/>
    <p:sldId id="1661" r:id="rId20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50094" autoAdjust="0"/>
  </p:normalViewPr>
  <p:slideViewPr>
    <p:cSldViewPr>
      <p:cViewPr>
        <p:scale>
          <a:sx n="82" d="100"/>
          <a:sy n="82" d="100"/>
        </p:scale>
        <p:origin x="-1589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53866B2-CAB2-4870-9C81-59BA00272A93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B33C-4955-4FFA-9AD9-7D3BB564BFBB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4B15ECC-559B-428B-90B7-DC5DC0D549E0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C09-C471-46B7-8D66-15A4DEC3BC7C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E55-8CE2-4727-997E-DB26852D57AA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E88975-AAFE-4042-88B4-02C1E6B19C23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0D7D5C9-587A-4855-A5FA-306A892EEE61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D762-6E46-4E8C-9DF5-960B61700308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6783-6031-4B24-AC35-63D625C0C085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FF1E-2988-44FE-8BB1-A8763C0BAFC3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B272A-6AB8-48D3-AD63-822C578D9287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altLang="ko-KR" smtClean="0"/>
              <a:t>‹#›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16AE7D-EDD8-455D-B598-93B7FB474AFD}" type="datetime1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‹#›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1.wmf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10.png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5.bin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2.vml"/><Relationship Id="rId19" Type="http://schemas.openxmlformats.org/officeDocument/2006/relationships/oleObject" Target="../embeddings/oleObject4.bin"/><Relationship Id="rId4" Type="http://schemas.openxmlformats.org/officeDocument/2006/relationships/image" Target="../media/image104.wmf"/><Relationship Id="rId22" Type="http://schemas.openxmlformats.org/officeDocument/2006/relationships/image" Target="../media/image106.wmf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8.wmf"/><Relationship Id="rId11" Type="http://schemas.openxmlformats.org/officeDocument/2006/relationships/image" Target="../media/image112.png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1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eg"/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7.wmf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jpe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gi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gif"/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gif"/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579568" cy="5184576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> </a:t>
            </a:r>
            <a:br>
              <a:rPr lang="en-US" altLang="ko-KR" sz="9600" dirty="0" smtClean="0"/>
            </a:br>
            <a:r>
              <a:rPr lang="ko-KR" altLang="en-US" sz="9600" dirty="0" smtClean="0"/>
              <a:t>선형대수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 부여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는 각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동일한 데이터 타입으로 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051720" y="2809946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원소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75856" y="2809946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2809946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408" y="282204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r>
              <a:rPr lang="en-US" altLang="ko-KR" sz="2800" dirty="0" smtClean="0"/>
              <a:t>rray( [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281072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], </a:t>
            </a:r>
            <a:r>
              <a:rPr lang="en-US" altLang="ko-KR" sz="2800" dirty="0" err="1" smtClean="0"/>
              <a:t>dtype</a:t>
            </a:r>
            <a:r>
              <a:rPr lang="en-US" altLang="ko-KR" sz="2800" dirty="0" smtClean="0"/>
              <a:t> )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2935379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,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286279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,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45024"/>
            <a:ext cx="2473424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8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dot/inner: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일 경우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차원으로 표시</a:t>
            </a:r>
            <a:endParaRPr lang="en-US" altLang="ko-KR" sz="2800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96544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 = [[a1,b1</a:t>
            </a:r>
            <a:r>
              <a:rPr lang="en-US" altLang="ko-KR" dirty="0" smtClean="0"/>
              <a:t>]] </a:t>
            </a:r>
            <a:r>
              <a:rPr lang="en-US" altLang="ko-KR" dirty="0"/>
              <a:t>B = [[a2,b2</a:t>
            </a:r>
            <a:r>
              <a:rPr lang="en-US" altLang="ko-KR" dirty="0" smtClean="0"/>
              <a:t>]]</a:t>
            </a:r>
          </a:p>
          <a:p>
            <a:pPr marL="457200" lvl="1" indent="0" fontAlgn="base">
              <a:buNone/>
            </a:pPr>
            <a:r>
              <a:rPr lang="en-US" altLang="ko-KR" dirty="0" err="1" smtClean="0"/>
              <a:t>numpy.outer</a:t>
            </a:r>
            <a:r>
              <a:rPr lang="en-US" altLang="ko-KR" dirty="0" smtClean="0"/>
              <a:t>(A,B</a:t>
            </a:r>
            <a:r>
              <a:rPr lang="en-US" altLang="ko-KR" dirty="0"/>
              <a:t>) </a:t>
            </a:r>
          </a:p>
          <a:p>
            <a:pPr marL="457200" lvl="1" indent="0" fontAlgn="base">
              <a:buNone/>
            </a:pPr>
            <a:r>
              <a:rPr lang="en-US" altLang="ko-KR" dirty="0"/>
              <a:t>array([[a1*a2 </a:t>
            </a:r>
            <a:r>
              <a:rPr lang="en-US" altLang="ko-KR" dirty="0" smtClean="0"/>
              <a:t>, a1*b2][ b1*a2, b1*b2]])</a:t>
            </a:r>
          </a:p>
          <a:p>
            <a:pPr marL="457200" lvl="1" indent="0" fontAlgn="base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[[1*4,1*1] [0*4+0*1]]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8071" y="4618339"/>
            <a:ext cx="1296144" cy="624633"/>
            <a:chOff x="1763688" y="4221088"/>
            <a:chExt cx="1925214" cy="914400"/>
          </a:xfrm>
        </p:grpSpPr>
        <p:sp>
          <p:nvSpPr>
            <p:cNvPr id="5" name="직사각형 4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87824" y="4618339"/>
            <a:ext cx="1296144" cy="62463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64089" y="4684050"/>
            <a:ext cx="531697" cy="1012709"/>
            <a:chOff x="1763688" y="4221088"/>
            <a:chExt cx="914400" cy="1897221"/>
          </a:xfrm>
        </p:grpSpPr>
        <p:sp>
          <p:nvSpPr>
            <p:cNvPr id="23" name="직사각형 2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920233" y="3630526"/>
            <a:ext cx="1119455" cy="48809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948264" y="4643452"/>
            <a:ext cx="1119455" cy="1012709"/>
            <a:chOff x="1763688" y="4221088"/>
            <a:chExt cx="1925214" cy="1897221"/>
          </a:xfrm>
          <a:solidFill>
            <a:srgbClr val="7030A0"/>
          </a:solidFill>
        </p:grpSpPr>
        <p:sp>
          <p:nvSpPr>
            <p:cNvPr id="33" name="직사각형 3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076056" y="4677153"/>
            <a:ext cx="1008112" cy="506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242646" y="4277605"/>
            <a:ext cx="418567" cy="31929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6295871" y="4733791"/>
            <a:ext cx="378695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35996" y="47382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793758" y="3561852"/>
            <a:ext cx="689321" cy="6312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17171" y="3571851"/>
            <a:ext cx="689321" cy="6312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8528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내부 곱한 것을 더해서 값을 표현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벡터의 전치와 </a:t>
            </a:r>
            <a:r>
              <a:rPr lang="ko-KR" altLang="en-US" sz="2800" dirty="0" err="1" smtClean="0"/>
              <a:t>두번째</a:t>
            </a:r>
            <a:r>
              <a:rPr lang="ko-KR" altLang="en-US" sz="2800" dirty="0" smtClean="0"/>
              <a:t> 벡터와의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연산과 같은 결과</a:t>
            </a:r>
            <a:endParaRPr lang="en-US" altLang="ko-KR" sz="28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09035"/>
            <a:ext cx="46085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700" dirty="0" smtClean="0"/>
              <a:t>Python</a:t>
            </a:r>
            <a:br>
              <a:rPr lang="en-US" altLang="ko-KR" sz="6700" dirty="0" smtClean="0"/>
            </a:br>
            <a:r>
              <a:rPr lang="en-US" altLang="ko-KR" sz="6700" dirty="0" smtClean="0"/>
              <a:t>matrix class</a:t>
            </a:r>
            <a:r>
              <a:rPr lang="ko-KR" altLang="en-US" sz="6700" dirty="0" smtClean="0"/>
              <a:t>로</a:t>
            </a:r>
            <a:r>
              <a:rPr lang="en-US" altLang="ko-KR" sz="6700" dirty="0" smtClean="0"/>
              <a:t> </a:t>
            </a:r>
            <a:br>
              <a:rPr lang="en-US" altLang="ko-KR" sz="6700" dirty="0" smtClean="0"/>
            </a:br>
            <a:r>
              <a:rPr lang="en-US" altLang="ko-KR" sz="6700" dirty="0" smtClean="0"/>
              <a:t>vector</a:t>
            </a:r>
            <a:r>
              <a:rPr lang="en-US" altLang="ko-KR" sz="6700" dirty="0"/>
              <a:t> </a:t>
            </a:r>
            <a:r>
              <a:rPr lang="ko-KR" altLang="en-US" sz="6700" dirty="0" smtClean="0"/>
              <a:t>이해하기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 산술연산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두 벡터 평행 이동해 </a:t>
            </a:r>
            <a:r>
              <a:rPr lang="ko-KR" altLang="en-US" dirty="0" err="1" smtClean="0"/>
              <a:t>평행사변형을</a:t>
            </a:r>
            <a:r>
              <a:rPr lang="ko-KR" altLang="en-US" dirty="0" smtClean="0"/>
              <a:t> 만든 후 가운데 벡터가 실제 덧셈한 벡터를 표시 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185874" y="513814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84565" y="43231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196304" y="4355552"/>
            <a:ext cx="1215422" cy="782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36142" y="461843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02944" y="5301208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28665" y="454344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</a:t>
            </a:r>
            <a:endParaRPr lang="ko-KR" altLang="en-US" sz="12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106748" y="43555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3465" y="4730647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23831" y="432315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51835" y="3933056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72298"/>
            <a:ext cx="3229347" cy="240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두 벡터 </a:t>
            </a:r>
            <a:r>
              <a:rPr lang="ko-KR" altLang="en-US" dirty="0" smtClean="0"/>
              <a:t>반대 방향으로 평행 </a:t>
            </a:r>
            <a:r>
              <a:rPr lang="ko-KR" altLang="en-US" dirty="0"/>
              <a:t>이동해 </a:t>
            </a:r>
            <a:r>
              <a:rPr lang="ko-KR" altLang="en-US" dirty="0" err="1"/>
              <a:t>평행사변형을</a:t>
            </a:r>
            <a:r>
              <a:rPr lang="ko-KR" altLang="en-US" dirty="0"/>
              <a:t> 만든 후 가운데 벡터가 실제 덧셈한 벡터를 표시 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64288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164288" y="4141325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7539558" y="4221088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243414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310343" y="4135582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6624432" y="4215345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72697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62971" y="430338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71455" y="437091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g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80212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618684" y="4182893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1288" y="389014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88272"/>
            <a:ext cx="3456384" cy="261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벡터를 스칼라 곱 만큼 커짐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156176" y="4443000"/>
            <a:ext cx="451521" cy="53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607697" y="3645024"/>
            <a:ext cx="700607" cy="79797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479715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37920" y="4057238"/>
            <a:ext cx="42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3d</a:t>
            </a:r>
            <a:endParaRPr lang="ko-KR" altLang="en-US" sz="1000" b="1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1376"/>
            <a:ext cx="3312368" cy="26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 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크기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크기</a:t>
            </a:r>
            <a:r>
              <a:rPr lang="en-US" altLang="ko-KR" sz="2800" dirty="0" smtClean="0"/>
              <a:t>(Magnitude)</a:t>
            </a:r>
            <a:r>
              <a:rPr lang="ko-KR" altLang="en-US" sz="2800" dirty="0" smtClean="0"/>
              <a:t>는 원소들의 제곱을 더하고 이에 대한 제곱근의 값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벡터의 </a:t>
            </a:r>
            <a:r>
              <a:rPr lang="ko-KR" altLang="en-US" sz="2800" dirty="0"/>
              <a:t>크기는 </a:t>
            </a:r>
            <a:r>
              <a:rPr lang="en-US" altLang="ko-KR" sz="2800" dirty="0"/>
              <a:t>x</a:t>
            </a:r>
            <a:r>
              <a:rPr lang="ko-KR" altLang="en-US" sz="2800" dirty="0"/>
              <a:t>축의 변위와 </a:t>
            </a:r>
            <a:r>
              <a:rPr lang="en-US" altLang="ko-KR" sz="2800" dirty="0"/>
              <a:t>y</a:t>
            </a:r>
            <a:r>
              <a:rPr lang="ko-KR" altLang="en-US" sz="2800" dirty="0"/>
              <a:t>축의 변위를 이용하여 피타고라스 </a:t>
            </a:r>
            <a:r>
              <a:rPr lang="ko-KR" altLang="en-US" sz="2800" dirty="0" smtClean="0"/>
              <a:t>정리</a:t>
            </a:r>
            <a:endParaRPr lang="en-US" altLang="ko-K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00569"/>
            <a:ext cx="25066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15358"/>
            <a:ext cx="3848100" cy="300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ko-KR" altLang="en-US" dirty="0" err="1" smtClean="0"/>
              <a:t>단일값</a:t>
            </a:r>
            <a:r>
              <a:rPr lang="en-US" altLang="ko-KR" dirty="0" smtClean="0"/>
              <a:t>(scalar value)</a:t>
            </a:r>
            <a:r>
              <a:rPr lang="ko-KR" altLang="en-US" dirty="0" smtClean="0"/>
              <a:t>를 넣으면 </a:t>
            </a:r>
            <a:r>
              <a:rPr lang="en-US" altLang="ko-KR" dirty="0" err="1" smtClean="0"/>
              <a:t>arrary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아니 일반 타입을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1720" y="4376502"/>
            <a:ext cx="816091" cy="69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[0,0]</a:t>
            </a:r>
            <a:endParaRPr lang="ko-KR" alt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7245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Row : 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48168" y="3871481"/>
            <a:ext cx="16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Column: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60154"/>
            <a:ext cx="2736304" cy="195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6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</a:t>
            </a:r>
            <a:r>
              <a:rPr lang="ko-KR" altLang="en-US" dirty="0" smtClean="0"/>
              <a:t> 내적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내적</a:t>
            </a:r>
            <a:r>
              <a:rPr lang="en-US" altLang="ko-KR" dirty="0" smtClean="0"/>
              <a:t>(dot)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두벡터에</a:t>
            </a:r>
            <a:r>
              <a:rPr lang="ko-KR" altLang="en-US" sz="2800" dirty="0" smtClean="0"/>
              <a:t> 대한 내적</a:t>
            </a:r>
            <a:r>
              <a:rPr lang="en-US" altLang="ko-KR" sz="2800" dirty="0" smtClean="0"/>
              <a:t>(dot) </a:t>
            </a:r>
            <a:r>
              <a:rPr lang="ko-KR" altLang="en-US" sz="2800" dirty="0" smtClean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같은 위치의 원소를 곱해서 합산함</a:t>
            </a:r>
            <a:endParaRPr lang="en-US" altLang="ko-KR" sz="2800" dirty="0" smtClean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37444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</a:t>
            </a:r>
            <a:r>
              <a:rPr lang="ko-KR" altLang="en-US" dirty="0" smtClean="0"/>
              <a:t> </a:t>
            </a:r>
            <a:r>
              <a:rPr lang="ko-KR" altLang="en-US" dirty="0"/>
              <a:t>외</a:t>
            </a:r>
            <a:r>
              <a:rPr lang="ko-KR" altLang="en-US" dirty="0" smtClean="0"/>
              <a:t>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</a:t>
            </a:r>
            <a:r>
              <a:rPr lang="ko-KR" altLang="en-US" dirty="0"/>
              <a:t>적</a:t>
            </a:r>
            <a:r>
              <a:rPr lang="en-US" altLang="ko-KR" dirty="0" smtClean="0"/>
              <a:t>(cross)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두벡터에</a:t>
            </a:r>
            <a:r>
              <a:rPr lang="ko-KR" altLang="en-US" sz="2800" dirty="0"/>
              <a:t> 대한 </a:t>
            </a:r>
            <a:r>
              <a:rPr lang="ko-KR" altLang="en-US" sz="2800" dirty="0" smtClean="0"/>
              <a:t>외적</a:t>
            </a:r>
            <a:r>
              <a:rPr lang="en-US" altLang="ko-KR" sz="2800" dirty="0" smtClean="0"/>
              <a:t>(cross) </a:t>
            </a:r>
            <a:r>
              <a:rPr lang="ko-KR" altLang="en-US" sz="2800" dirty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다</a:t>
            </a:r>
            <a:r>
              <a:rPr lang="ko-KR" altLang="en-US" sz="2800" dirty="0"/>
              <a:t>른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위치의 원소를 곱해서 </a:t>
            </a:r>
            <a:r>
              <a:rPr lang="ko-KR" altLang="en-US" sz="2800" dirty="0" smtClean="0"/>
              <a:t>뺄셈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벡터는 </a:t>
            </a:r>
            <a:r>
              <a:rPr lang="en-US" altLang="ko-KR" sz="2800" dirty="0" smtClean="0"/>
              <a:t>array</a:t>
            </a:r>
            <a:r>
              <a:rPr lang="ko-KR" altLang="en-US" sz="2800" dirty="0" smtClean="0"/>
              <a:t>로 나옴 </a:t>
            </a:r>
            <a:r>
              <a:rPr lang="en-US" altLang="ko-KR" sz="2800" dirty="0" smtClean="0"/>
              <a:t>3</a:t>
            </a:r>
            <a:r>
              <a:rPr lang="ko-KR" altLang="en-US" sz="2800" dirty="0" err="1" smtClean="0"/>
              <a:t>차원이상으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matrix</a:t>
            </a:r>
            <a:r>
              <a:rPr lang="ko-KR" altLang="en-US" sz="2800" dirty="0" smtClean="0"/>
              <a:t>로 표시 됨</a:t>
            </a:r>
            <a:endParaRPr lang="en-US" altLang="ko-KR" sz="28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43268"/>
            <a:ext cx="432048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700" dirty="0" smtClean="0"/>
              <a:t>선형대수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700" dirty="0" smtClean="0"/>
              <a:t>행렬 </a:t>
            </a:r>
            <a:r>
              <a:rPr lang="en-US" altLang="ko-KR" sz="6700" dirty="0"/>
              <a:t> 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ko-KR" altLang="en-US" sz="6700" dirty="0" smtClean="0"/>
              <a:t>이해하기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행렬이란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매트릭스라고도 하는데 행렬의 가로 줄을 행</a:t>
            </a:r>
            <a:r>
              <a:rPr lang="en-US" altLang="ko-KR" sz="2800" dirty="0"/>
              <a:t>, </a:t>
            </a:r>
            <a:r>
              <a:rPr lang="ko-KR" altLang="en-US" sz="2800" dirty="0"/>
              <a:t>세로 줄을 </a:t>
            </a:r>
            <a:r>
              <a:rPr lang="ko-KR" altLang="en-US" sz="2800" dirty="0" smtClean="0"/>
              <a:t>열로 표시함</a:t>
            </a:r>
            <a:endParaRPr lang="ko-KR" altLang="en-US" sz="2800" dirty="0"/>
          </a:p>
        </p:txBody>
      </p:sp>
      <p:pic>
        <p:nvPicPr>
          <p:cNvPr id="35842" name="Picture 2" descr="http://cfile8.uf.tistory.com/original/123F40044B5CF5BCC17A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5184576" cy="28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Diagonal matrix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대각행렬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정사각행렬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r>
              <a:rPr lang="ko-KR" altLang="en-US" sz="2800" dirty="0"/>
              <a:t>＝</a:t>
            </a:r>
            <a:r>
              <a:rPr lang="en-US" altLang="ko-KR" sz="2800" dirty="0"/>
              <a:t>(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)(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j</a:t>
            </a:r>
            <a:r>
              <a:rPr lang="ko-KR" altLang="en-US" sz="2800" dirty="0"/>
              <a:t>＝</a:t>
            </a:r>
            <a:r>
              <a:rPr lang="en-US" altLang="ko-KR" sz="2800" dirty="0"/>
              <a:t>1, 2, 3,…, n)</a:t>
            </a:r>
            <a:r>
              <a:rPr lang="ko-KR" altLang="en-US" sz="2800" dirty="0"/>
              <a:t>의 원소 </a:t>
            </a:r>
            <a:r>
              <a:rPr lang="en-US" altLang="ko-KR" sz="2800" dirty="0" err="1"/>
              <a:t>aij</a:t>
            </a:r>
            <a:r>
              <a:rPr lang="ko-KR" altLang="en-US" sz="2800" dirty="0"/>
              <a:t>가 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=0(</a:t>
            </a:r>
            <a:r>
              <a:rPr lang="en-US" altLang="ko-KR" sz="2800" dirty="0" err="1"/>
              <a:t>i≠j</a:t>
            </a:r>
            <a:r>
              <a:rPr lang="en-US" altLang="ko-KR" sz="2800" dirty="0"/>
              <a:t>)</a:t>
            </a:r>
            <a:r>
              <a:rPr lang="ko-KR" altLang="en-US" sz="2800" dirty="0"/>
              <a:t>을 </a:t>
            </a:r>
            <a:r>
              <a:rPr lang="ko-KR" altLang="en-US" sz="2800" dirty="0" smtClean="0"/>
              <a:t>만족시키는 행렬</a:t>
            </a:r>
            <a:endParaRPr lang="en-US" altLang="ko-KR" sz="2800" dirty="0"/>
          </a:p>
          <a:p>
            <a:r>
              <a:rPr lang="en-US" altLang="ko-KR" sz="2800" dirty="0" smtClean="0"/>
              <a:t>A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주대각선</a:t>
            </a:r>
            <a:r>
              <a:rPr lang="ko-KR" altLang="en-US" sz="2800" dirty="0"/>
              <a:t> 위에 있는 원소</a:t>
            </a:r>
            <a:r>
              <a:rPr lang="en-US" altLang="ko-KR" sz="2800" dirty="0"/>
              <a:t>(</a:t>
            </a:r>
            <a:r>
              <a:rPr lang="ko-KR" altLang="en-US" sz="2800" dirty="0"/>
              <a:t>대각선원소</a:t>
            </a:r>
            <a:r>
              <a:rPr lang="en-US" altLang="ko-KR" sz="2800" dirty="0"/>
              <a:t>) 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</a:t>
            </a:r>
            <a:r>
              <a:rPr lang="ko-KR" altLang="en-US" sz="2800" dirty="0"/>
              <a:t>＝</a:t>
            </a:r>
            <a:r>
              <a:rPr lang="en-US" altLang="ko-KR" sz="2800" dirty="0"/>
              <a:t>j) </a:t>
            </a:r>
            <a:r>
              <a:rPr lang="ko-KR" altLang="en-US" sz="2800" dirty="0"/>
              <a:t>외의 원소 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i≠j</a:t>
            </a:r>
            <a:r>
              <a:rPr lang="en-US" altLang="ko-KR" sz="2800" dirty="0"/>
              <a:t>)</a:t>
            </a:r>
            <a:r>
              <a:rPr lang="ko-KR" altLang="en-US" sz="2800" dirty="0"/>
              <a:t>가 모두 </a:t>
            </a:r>
            <a:r>
              <a:rPr lang="en-US" altLang="ko-KR" sz="2800" dirty="0"/>
              <a:t>0</a:t>
            </a:r>
            <a:r>
              <a:rPr lang="ko-KR" altLang="en-US" sz="2800" dirty="0"/>
              <a:t>인 </a:t>
            </a:r>
            <a:r>
              <a:rPr lang="ko-KR" altLang="en-US" sz="2800" dirty="0" smtClean="0"/>
              <a:t>행렬</a:t>
            </a:r>
            <a:endParaRPr lang="ko-KR" altLang="en-US" sz="2800" dirty="0"/>
          </a:p>
        </p:txBody>
      </p:sp>
      <p:sp>
        <p:nvSpPr>
          <p:cNvPr id="4" name="AutoShape 7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9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3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Identity matrix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053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배열의 특징</a:t>
            </a:r>
            <a:r>
              <a:rPr lang="en-US" altLang="ko-KR" sz="2800" dirty="0"/>
              <a:t>.  </a:t>
            </a:r>
            <a:r>
              <a:rPr lang="ko-KR" altLang="en-US" sz="2800" dirty="0"/>
              <a:t>차원</a:t>
            </a:r>
            <a:r>
              <a:rPr lang="en-US" altLang="ko-KR" sz="2800" dirty="0"/>
              <a:t>, </a:t>
            </a:r>
            <a:r>
              <a:rPr lang="ko-KR" altLang="en-US" sz="2800" dirty="0"/>
              <a:t>형태</a:t>
            </a:r>
            <a:r>
              <a:rPr lang="en-US" altLang="ko-KR" sz="2800" dirty="0"/>
              <a:t>, </a:t>
            </a:r>
            <a:r>
              <a:rPr lang="ko-KR" altLang="en-US" sz="2800" dirty="0"/>
              <a:t>요소를 가지고 있음</a:t>
            </a:r>
          </a:p>
          <a:p>
            <a:pPr marL="457200" lvl="1" indent="0" fontAlgn="base">
              <a:buNone/>
            </a:pPr>
            <a:r>
              <a:rPr lang="ko-KR" altLang="en-US" sz="2800" dirty="0"/>
              <a:t>생성시 데이터와 타입을 넣으면 </a:t>
            </a:r>
            <a:r>
              <a:rPr lang="en-US" altLang="ko-KR" sz="2800" dirty="0" err="1"/>
              <a:t>ndim</a:t>
            </a:r>
            <a:r>
              <a:rPr lang="en-US" altLang="ko-KR" sz="2800" dirty="0"/>
              <a:t>(</a:t>
            </a:r>
            <a:r>
              <a:rPr lang="ko-KR" altLang="en-US" sz="2800" dirty="0"/>
              <a:t>차원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으로 확인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83701" y="4724541"/>
            <a:ext cx="816091" cy="69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[0,0]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/>
        </p:nvSpPr>
        <p:spPr>
          <a:xfrm>
            <a:off x="2699792" y="4724541"/>
            <a:ext cx="816091" cy="69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[0,1]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15882" y="4724541"/>
            <a:ext cx="816091" cy="696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[0,2]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50758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Row : 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81805" y="4015494"/>
            <a:ext cx="16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Column: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47664" y="4887913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078595" y="4519550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3808" y="4519550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19904" y="4519550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18050"/>
            <a:ext cx="2736304" cy="24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4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항등행렬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모든 행렬과 닷 </a:t>
            </a:r>
            <a:r>
              <a:rPr lang="ko-KR" altLang="en-US" sz="2800" dirty="0" err="1" smtClean="0"/>
              <a:t>연산시</a:t>
            </a:r>
            <a:r>
              <a:rPr lang="ko-KR" altLang="en-US" sz="2800" dirty="0" smtClean="0"/>
              <a:t> 자기 자신이 나오게 하는 단위행렬</a:t>
            </a:r>
            <a:endParaRPr lang="ko-KR" altLang="en-US" sz="2800" dirty="0"/>
          </a:p>
        </p:txBody>
      </p:sp>
      <p:pic>
        <p:nvPicPr>
          <p:cNvPr id="44035" name="Picture 3" descr="&#10;I_1 = \begin{bmatrix}&#10;1 \end{bmatrix}&#10;,\ &#10;I_2 = \begin{bmatrix}&#10;1 &amp; 0 \\&#10;0 &amp; 1 \end{bmatrix}&#10;,\ &#10;I_3 = \begin{bmatrix}&#10;1 &amp; 0 &amp; 0 \\&#10;0 &amp; 1 &amp; 0 \\&#10;0 &amp; 0 &amp; 1 \end{bmatrix}&#10;,\ \cdots ,\ &#10;I_n = \begin{bmatrix}&#10;1 &amp; 0 &amp; 0 &amp; \cdots &amp; 0 \\&#10;0 &amp; 1 &amp; 0 &amp; \cdots &amp; 0 \\&#10;0 &amp; 0 &amp; 1 &amp; \cdots &amp; 0 \\&#10;\vdots &amp; \vdots &amp; \vdots &amp; \ddots &amp; \vdots \\&#10;0 &amp; 0 &amp; 0 &amp; \cdots &amp; 1 \end{bmatrix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176464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84580" y="4437112"/>
            <a:ext cx="3703443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([[1,0],[0,1]])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([[4,1],[3,2]])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b,a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48470" y="537991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[3 2]]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[3 2]]</a:t>
            </a:r>
            <a:endParaRPr lang="ko-KR" altLang="en-US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Triangular matrix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</a:t>
            </a:r>
            <a:r>
              <a:rPr lang="ko-KR" altLang="en-US" dirty="0"/>
              <a:t>각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상삼각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행렬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Upper triangular </a:t>
            </a:r>
            <a:r>
              <a:rPr lang="en-US" altLang="ko-KR" sz="2800" dirty="0" smtClean="0"/>
              <a:t>matrix)</a:t>
            </a:r>
            <a:endParaRPr lang="ko-KR" altLang="en-US" sz="2800" dirty="0"/>
          </a:p>
          <a:p>
            <a:r>
              <a:rPr lang="ko-KR" altLang="en-US" sz="2800" dirty="0" smtClean="0"/>
              <a:t>과 </a:t>
            </a:r>
            <a:r>
              <a:rPr lang="ko-KR" altLang="en-US" sz="2800" dirty="0" err="1"/>
              <a:t>하삼각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행렬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lower triangular matrix</a:t>
            </a:r>
            <a:endParaRPr lang="ko-KR" altLang="en-US" sz="2800" dirty="0"/>
          </a:p>
          <a:p>
            <a:r>
              <a:rPr lang="en-US" altLang="ko-KR" sz="2800" dirty="0" smtClean="0"/>
              <a:t>)</a:t>
            </a:r>
            <a:r>
              <a:rPr lang="ko-KR" altLang="en-US" sz="2800" dirty="0" smtClean="0"/>
              <a:t>을 </a:t>
            </a:r>
            <a:r>
              <a:rPr lang="ko-KR" altLang="en-US" sz="2800" dirty="0"/>
              <a:t>총칭하여 일컫는 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AutoShape 7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9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059" name="Picture 3" descr="&#10;\begin{bmatrix}&#10;1 &amp; 4 &amp; 100 \\&#10;0 &amp; 3 &amp; 4 \\&#10;0 &amp; 0 &amp; 1 \\&#10;\end{bmatrix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9239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&#10;\begin{bmatrix}&#10;1 &amp; 0 &amp; 0 \\&#10;2 &amp; 8 &amp; 0 \\&#10;4 &amp; 9 &amp; 7 \\&#10;\end{b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81127"/>
            <a:ext cx="7334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40770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Upper triangular matrix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0770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lower triangular matrix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산술연산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산술연</a:t>
            </a:r>
            <a:r>
              <a:rPr lang="ko-KR" altLang="en-US" dirty="0"/>
              <a:t>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두 행렬의 </a:t>
            </a:r>
            <a:r>
              <a:rPr lang="ko-KR" altLang="en-US" sz="2800" dirty="0" err="1" smtClean="0"/>
              <a:t>원소별로</a:t>
            </a:r>
            <a:r>
              <a:rPr lang="ko-KR" altLang="en-US" sz="2800" dirty="0" smtClean="0"/>
              <a:t> 산술연산</a:t>
            </a:r>
            <a:r>
              <a:rPr lang="en-US" altLang="ko-KR" sz="2800" dirty="0" smtClean="0"/>
              <a:t>(+/-/*) </a:t>
            </a:r>
            <a:r>
              <a:rPr lang="ko-KR" altLang="en-US" sz="2800" dirty="0" smtClean="0"/>
              <a:t>처리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954655" y="370023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8296" y="370023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1938" y="370023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4655" y="421328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8296" y="421328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1938" y="421328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83354" y="370023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36995" y="370023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90637" y="370023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83354" y="421328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36995" y="421328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0637" y="421328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27557" y="370145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7557" y="421450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08950" y="370206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08950" y="421511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26749" y="3702064"/>
            <a:ext cx="3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*</a:t>
            </a:r>
          </a:p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39595" y="3880254"/>
            <a:ext cx="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25187" y="3589696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125187" y="4174471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5989886" y="3690863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989886" y="4203913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571279" y="3691473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571279" y="4204523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287516" y="3579105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287516" y="4163880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7142014" y="3702036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142014" y="4215086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723407" y="3702646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723407" y="4215696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439644" y="3590278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7439644" y="4175053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726755" y="508518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1 2 3</a:t>
            </a:r>
          </a:p>
          <a:p>
            <a:pPr algn="ctr"/>
            <a:r>
              <a:rPr lang="en-US" altLang="ko-KR" dirty="0" smtClean="0"/>
              <a:t>4 5 6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769403" y="510646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1 2 3</a:t>
            </a:r>
          </a:p>
          <a:p>
            <a:pPr algn="ctr"/>
            <a:r>
              <a:rPr lang="en-US" altLang="ko-KR" dirty="0" smtClean="0"/>
              <a:t>4 5 6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26749" y="5244969"/>
            <a:ext cx="3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91995" y="5223683"/>
            <a:ext cx="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61581" y="5106468"/>
            <a:ext cx="21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1+1  2+2  3+3</a:t>
            </a:r>
          </a:p>
          <a:p>
            <a:pPr algn="ctr"/>
            <a:r>
              <a:rPr lang="en-US" altLang="ko-KR" dirty="0" smtClean="0"/>
              <a:t>4+4  5+5  6+6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20615" y="6028147"/>
            <a:ext cx="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90201" y="5910932"/>
            <a:ext cx="21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2   4   6</a:t>
            </a:r>
          </a:p>
          <a:p>
            <a:pPr algn="ctr"/>
            <a:r>
              <a:rPr lang="en-US" altLang="ko-KR" dirty="0" smtClean="0"/>
              <a:t>8 10 12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산술연산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행렬에 대한 산술연식은 각 </a:t>
            </a:r>
            <a:r>
              <a:rPr lang="ko-KR" altLang="en-US" sz="2800" dirty="0" err="1" smtClean="0"/>
              <a:t>원소별로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+/-/* </a:t>
            </a:r>
            <a:r>
              <a:rPr lang="ko-KR" altLang="en-US" sz="2800" dirty="0" smtClean="0"/>
              <a:t>처리</a:t>
            </a:r>
            <a:endParaRPr lang="ko-KR" altLang="en-US" sz="28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256584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행렬의 전치</a:t>
            </a:r>
            <a:r>
              <a:rPr lang="en-US" altLang="ko-KR" dirty="0" smtClean="0"/>
              <a:t>(transpose)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전</a:t>
            </a:r>
            <a:r>
              <a:rPr lang="ko-KR" altLang="en-US" dirty="0"/>
              <a:t>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전치</a:t>
            </a:r>
            <a:r>
              <a:rPr lang="en-US" altLang="ko-KR" sz="2800" dirty="0"/>
              <a:t>: </a:t>
            </a:r>
            <a:r>
              <a:rPr lang="ko-KR" altLang="en-US" sz="2800" dirty="0"/>
              <a:t>행렬의 행과 열을 서로 바꾸는 것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/>
              <a:t>수학책에서는 </a:t>
            </a:r>
            <a:r>
              <a:rPr lang="ko-KR" altLang="en-US" sz="2800" dirty="0" err="1"/>
              <a:t>위첨자</a:t>
            </a:r>
            <a:r>
              <a:rPr lang="ko-KR" altLang="en-US" sz="2800" dirty="0"/>
              <a:t> </a:t>
            </a:r>
            <a:r>
              <a:rPr lang="en-US" altLang="ko-KR" sz="2800" dirty="0"/>
              <a:t>T</a:t>
            </a:r>
            <a:r>
              <a:rPr lang="ko-KR" altLang="en-US" sz="2800" dirty="0"/>
              <a:t>로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전치를 나타낸다</a:t>
            </a:r>
            <a:r>
              <a:rPr lang="en-US" altLang="ko-KR" sz="2800" dirty="0"/>
              <a:t>.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57642"/>
              </p:ext>
            </p:extLst>
          </p:nvPr>
        </p:nvGraphicFramePr>
        <p:xfrm>
          <a:off x="1835696" y="3789040"/>
          <a:ext cx="2438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0" name="Equation" r:id="rId3" imgW="1117600" imgH="914400" progId="">
                  <p:embed/>
                </p:oleObj>
              </mc:Choice>
              <mc:Fallback>
                <p:oleObj name="Equation" r:id="rId3" imgW="111760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89040"/>
                        <a:ext cx="24384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254236"/>
              </p:ext>
            </p:extLst>
          </p:nvPr>
        </p:nvGraphicFramePr>
        <p:xfrm>
          <a:off x="4578896" y="4017640"/>
          <a:ext cx="2743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1" name="Equation" r:id="rId5" imgW="1320227" imgH="710891" progId="">
                  <p:embed/>
                </p:oleObj>
              </mc:Choice>
              <mc:Fallback>
                <p:oleObj name="Equation" r:id="rId5" imgW="1320227" imgH="7108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96" y="4017640"/>
                        <a:ext cx="274320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445296" y="3789040"/>
            <a:ext cx="609600" cy="2057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 rot="16200000">
            <a:off x="5988596" y="3217540"/>
            <a:ext cx="609600" cy="2057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ko-KR" altLang="en-US" dirty="0" smtClean="0"/>
              <a:t>전치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python</a:t>
            </a:r>
            <a:r>
              <a:rPr lang="ko-KR" altLang="en-US" sz="2800" dirty="0" smtClean="0"/>
              <a:t>은 기본 속성에서 </a:t>
            </a:r>
            <a:r>
              <a:rPr lang="en-US" altLang="ko-KR" sz="2800" dirty="0" smtClean="0"/>
              <a:t>T </a:t>
            </a:r>
            <a:r>
              <a:rPr lang="ko-KR" altLang="en-US" sz="2800" dirty="0" smtClean="0"/>
              <a:t>변수를 제공하고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모듈에서 </a:t>
            </a:r>
            <a:r>
              <a:rPr lang="en-US" altLang="ko-KR" sz="2800" dirty="0" smtClean="0"/>
              <a:t>transpose </a:t>
            </a:r>
            <a:r>
              <a:rPr lang="ko-KR" altLang="en-US" sz="2800" dirty="0" smtClean="0"/>
              <a:t>함수 제공</a:t>
            </a:r>
            <a:endParaRPr lang="ko-KR" altLang="en-US" sz="28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36004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dot 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열의 배열을 기준으로 어떻게 내부를 행과 열로 처리하는 지를 이해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823694" y="3673299"/>
            <a:ext cx="2448272" cy="2088232"/>
            <a:chOff x="3295328" y="3356992"/>
            <a:chExt cx="2743200" cy="2743200"/>
          </a:xfrm>
        </p:grpSpPr>
        <p:sp>
          <p:nvSpPr>
            <p:cNvPr id="4" name="직사각형 3"/>
            <p:cNvSpPr/>
            <p:nvPr/>
          </p:nvSpPr>
          <p:spPr>
            <a:xfrm>
              <a:off x="3295328" y="33569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[0,0]</a:t>
              </a:r>
              <a:endParaRPr lang="ko-KR" altLang="en-US" sz="10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09728" y="33569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[0,1]</a:t>
              </a:r>
              <a:endParaRPr lang="ko-KR" altLang="en-US" sz="10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24128" y="33569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[0,2]</a:t>
              </a:r>
              <a:endParaRPr lang="ko-KR" altLang="en-US" sz="10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95328" y="427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[1,0]</a:t>
              </a:r>
              <a:endParaRPr lang="ko-KR" altLang="en-US" sz="10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09728" y="427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[1,1]</a:t>
              </a:r>
              <a:endParaRPr lang="ko-KR" altLang="en-US" sz="1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24128" y="42713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[1,2]</a:t>
              </a:r>
              <a:endParaRPr lang="ko-KR" altLang="en-US" sz="10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5328" y="51857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[2,0]</a:t>
              </a:r>
              <a:endParaRPr lang="ko-KR" altLang="en-US" sz="1000" b="1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09728" y="51857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[2,1]</a:t>
              </a:r>
              <a:endParaRPr lang="ko-KR" altLang="en-US" sz="1000" b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24128" y="518579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/>
                <a:t>[2,2]</a:t>
              </a:r>
              <a:endParaRPr lang="ko-KR" altLang="en-US" sz="10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1513" y="46371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Row : </a:t>
            </a:r>
            <a:r>
              <a:rPr lang="ko-KR" altLang="en-US" dirty="0" smtClean="0"/>
              <a:t>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21798" y="2964252"/>
            <a:ext cx="16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Column: 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87657" y="3836671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487657" y="4540481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487657" y="5260561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18588" y="3468308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783801" y="3468308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659897" y="3468308"/>
            <a:ext cx="40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8024" y="5589240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Index </a:t>
            </a:r>
            <a:r>
              <a:rPr lang="ko-KR" altLang="en-US" sz="1200" dirty="0" smtClean="0"/>
              <a:t>접근 표기법 </a:t>
            </a:r>
            <a:endParaRPr lang="en-US" altLang="ko-KR" sz="1200" dirty="0"/>
          </a:p>
          <a:p>
            <a:pPr lvl="1"/>
            <a:r>
              <a:rPr lang="ko-KR" altLang="en-US" sz="1200" dirty="0" err="1" smtClean="0"/>
              <a:t>배열명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행</a:t>
            </a:r>
            <a:r>
              <a:rPr lang="en-US" altLang="ko-KR" sz="1200" dirty="0" smtClean="0"/>
              <a:t>][</a:t>
            </a:r>
            <a:r>
              <a:rPr lang="ko-KR" altLang="en-US" sz="1200" dirty="0" smtClean="0"/>
              <a:t>열</a:t>
            </a:r>
            <a:r>
              <a:rPr lang="en-US" altLang="ko-KR" sz="1200" dirty="0" smtClean="0"/>
              <a:t>]</a:t>
            </a:r>
          </a:p>
          <a:p>
            <a:pPr lvl="1"/>
            <a:r>
              <a:rPr lang="ko-KR" altLang="en-US" sz="1200" dirty="0" err="1" smtClean="0"/>
              <a:t>배열명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열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Slice </a:t>
            </a:r>
            <a:r>
              <a:rPr lang="ko-KR" altLang="en-US" sz="1200" dirty="0" smtClean="0"/>
              <a:t>접근 표기법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err="1" smtClean="0"/>
              <a:t>배열명</a:t>
            </a:r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슬라이스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슬라이스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728" y="3333584"/>
            <a:ext cx="2667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vs inner </a:t>
            </a:r>
            <a:r>
              <a:rPr lang="ko-KR" altLang="en-US" dirty="0" smtClean="0"/>
              <a:t>차이점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차원이상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Dot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inner </a:t>
            </a:r>
            <a:r>
              <a:rPr lang="ko-KR" altLang="en-US" dirty="0" smtClean="0"/>
              <a:t>함수는 계산시 축 기준이 차이가 있어 실제 계산된 값이 다름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17860"/>
              </p:ext>
            </p:extLst>
          </p:nvPr>
        </p:nvGraphicFramePr>
        <p:xfrm>
          <a:off x="611560" y="3140968"/>
          <a:ext cx="7920880" cy="3270872"/>
        </p:xfrm>
        <a:graphic>
          <a:graphicData uri="http://schemas.openxmlformats.org/drawingml/2006/table">
            <a:tbl>
              <a:tblPr/>
              <a:tblGrid>
                <a:gridCol w="3960440"/>
                <a:gridCol w="3960440"/>
              </a:tblGrid>
              <a:tr h="5565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행과 열로 계산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행과 행으로 계산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행벡터와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열벡터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간의 원소를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곱한후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덧셈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행벡터와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행벡터간의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원소를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곱한후에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덧셈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M*N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첫번째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열과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두번째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행이 동일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마지만 차원이 같은 경우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 . M*N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 결과가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 결과가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N*N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</a:t>
            </a:r>
            <a:r>
              <a:rPr lang="ko-KR" altLang="en-US" dirty="0" smtClean="0"/>
              <a:t>처리 기준 </a:t>
            </a:r>
            <a:r>
              <a:rPr lang="en-US" altLang="ko-KR" dirty="0" smtClean="0"/>
              <a:t>1*p, p*1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행렬곱셈은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각 </a:t>
            </a:r>
            <a:r>
              <a:rPr lang="ko-KR" altLang="en-US" sz="2800" dirty="0" smtClean="0"/>
              <a:t>행과 </a:t>
            </a:r>
            <a:r>
              <a:rPr lang="ko-KR" altLang="en-US" sz="2800" dirty="0"/>
              <a:t>행렬 </a:t>
            </a:r>
            <a:r>
              <a:rPr lang="en-US" altLang="ko-KR" sz="2800" dirty="0"/>
              <a:t>B</a:t>
            </a:r>
            <a:r>
              <a:rPr lang="ko-KR" altLang="en-US" sz="2800" dirty="0"/>
              <a:t>의 각 열끼리 </a:t>
            </a:r>
            <a:r>
              <a:rPr lang="ko-KR" altLang="en-US" sz="2800" dirty="0" smtClean="0"/>
              <a:t>곱해서 표시</a:t>
            </a: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36096" y="4293096"/>
            <a:ext cx="2376264" cy="304507"/>
            <a:chOff x="325658" y="5481265"/>
            <a:chExt cx="3248020" cy="30450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16234860"/>
                    </p:ext>
                  </p:extLst>
                </p:nvPr>
              </p:nvGraphicFramePr>
              <p:xfrm>
                <a:off x="325658" y="5527258"/>
                <a:ext cx="780969" cy="256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99350" name="Equation" r:id="rId3" imgW="380835" imgH="165028" progId="Equation.3">
                        <p:embed/>
                      </p:oleObj>
                    </mc:Choice>
                    <mc:Fallback>
                      <p:oleObj name="Equation" r:id="rId3" imgW="380835" imgH="16502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5658" y="5527258"/>
                              <a:ext cx="780969" cy="256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8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2401809"/>
                    </p:ext>
                  </p:extLst>
                </p:nvPr>
              </p:nvGraphicFramePr>
              <p:xfrm>
                <a:off x="325658" y="5527258"/>
                <a:ext cx="780969" cy="256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461" name="Equation" r:id="rId16" imgW="380835" imgH="165028" progId="Equation.3">
                        <p:embed/>
                      </p:oleObj>
                    </mc:Choice>
                    <mc:Fallback>
                      <p:oleObj name="Equation" r:id="rId16" imgW="380835" imgH="16502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5658" y="5527258"/>
                              <a:ext cx="780969" cy="256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106627" y="5481265"/>
                  <a:ext cx="2467051" cy="304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  …  </m:t>
                                </m:r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27" y="5481265"/>
                  <a:ext cx="2467051" cy="30450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/>
          <p:cNvGrpSpPr/>
          <p:nvPr/>
        </p:nvGrpSpPr>
        <p:grpSpPr>
          <a:xfrm>
            <a:off x="1777828" y="3879785"/>
            <a:ext cx="2938188" cy="1512504"/>
            <a:chOff x="-335028" y="2713114"/>
            <a:chExt cx="3905313" cy="1924722"/>
          </a:xfrm>
        </p:grpSpPr>
        <p:graphicFrame>
          <p:nvGraphicFramePr>
            <p:cNvPr id="3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4238685"/>
                </p:ext>
              </p:extLst>
            </p:nvPr>
          </p:nvGraphicFramePr>
          <p:xfrm>
            <a:off x="-335028" y="3282757"/>
            <a:ext cx="2128570" cy="374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51" name="Equation" r:id="rId19" imgW="1371600" imgH="241300" progId="Equation.3">
                    <p:embed/>
                  </p:oleObj>
                </mc:Choice>
                <mc:Fallback>
                  <p:oleObj name="Equation" r:id="rId19" imgW="1371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35028" y="3282757"/>
                          <a:ext cx="2128570" cy="3744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1435043"/>
                </p:ext>
              </p:extLst>
            </p:nvPr>
          </p:nvGraphicFramePr>
          <p:xfrm>
            <a:off x="1915629" y="2713114"/>
            <a:ext cx="906613" cy="1458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52" name="Equation" r:id="rId21" imgW="583947" imgH="939392" progId="Equation.3">
                    <p:embed/>
                  </p:oleObj>
                </mc:Choice>
                <mc:Fallback>
                  <p:oleObj name="Equation" r:id="rId21" imgW="583947" imgH="9393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629" y="2713114"/>
                          <a:ext cx="906613" cy="14584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232045" y="3787447"/>
              <a:ext cx="1519752" cy="46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행</a:t>
              </a:r>
              <a:r>
                <a:rPr lang="en-US" altLang="ko-KR" dirty="0" smtClean="0"/>
                <a:t>*p</a:t>
              </a:r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37212" y="4167846"/>
              <a:ext cx="1433073" cy="46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</a:t>
              </a:r>
              <a:r>
                <a:rPr lang="ko-KR" altLang="en-US" dirty="0" smtClean="0"/>
                <a:t>행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228184" y="4838291"/>
            <a:ext cx="1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1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</a:t>
            </a:r>
            <a:r>
              <a:rPr lang="ko-KR" altLang="en-US" dirty="0" smtClean="0"/>
              <a:t>처리 기준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행렬곱셈은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각 </a:t>
            </a:r>
            <a:r>
              <a:rPr lang="ko-KR" altLang="en-US" sz="2800" dirty="0" smtClean="0"/>
              <a:t>행과 </a:t>
            </a:r>
            <a:r>
              <a:rPr lang="ko-KR" altLang="en-US" sz="2800" dirty="0"/>
              <a:t>행렬 </a:t>
            </a:r>
            <a:r>
              <a:rPr lang="en-US" altLang="ko-KR" sz="2800" dirty="0"/>
              <a:t>B</a:t>
            </a:r>
            <a:r>
              <a:rPr lang="ko-KR" altLang="en-US" sz="2800" dirty="0"/>
              <a:t>의 각 열끼리 </a:t>
            </a:r>
            <a:r>
              <a:rPr lang="ko-KR" altLang="en-US" sz="2800" dirty="0" smtClean="0"/>
              <a:t>곱해서 표시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37900" y="3061160"/>
            <a:ext cx="6974796" cy="2991657"/>
            <a:chOff x="3779912" y="3864880"/>
            <a:chExt cx="4670540" cy="2267745"/>
          </a:xfrm>
        </p:grpSpPr>
        <p:graphicFrame>
          <p:nvGraphicFramePr>
            <p:cNvPr id="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7121819"/>
                </p:ext>
              </p:extLst>
            </p:nvPr>
          </p:nvGraphicFramePr>
          <p:xfrm>
            <a:off x="3779912" y="3864880"/>
            <a:ext cx="2917617" cy="1153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714" name="Equation" r:id="rId3" imgW="4229100" imgH="1397000" progId="Equation.3">
                    <p:embed/>
                  </p:oleObj>
                </mc:Choice>
                <mc:Fallback>
                  <p:oleObj name="Equation" r:id="rId3" imgW="4229100" imgH="1397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3864880"/>
                          <a:ext cx="2917617" cy="1153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0797717"/>
                </p:ext>
              </p:extLst>
            </p:nvPr>
          </p:nvGraphicFramePr>
          <p:xfrm>
            <a:off x="4517159" y="5140120"/>
            <a:ext cx="542151" cy="280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715" name="수식" r:id="rId5" imgW="380835" imgH="165028" progId="Equation.3">
                    <p:embed/>
                  </p:oleObj>
                </mc:Choice>
                <mc:Fallback>
                  <p:oleObj name="수식" r:id="rId5" imgW="380835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159" y="5140120"/>
                          <a:ext cx="542151" cy="280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7627292"/>
                </p:ext>
              </p:extLst>
            </p:nvPr>
          </p:nvGraphicFramePr>
          <p:xfrm>
            <a:off x="5732833" y="5162410"/>
            <a:ext cx="488230" cy="28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716" name="수식" r:id="rId7" imgW="342603" imgH="164957" progId="Equation.3">
                    <p:embed/>
                  </p:oleObj>
                </mc:Choice>
                <mc:Fallback>
                  <p:oleObj name="수식" r:id="rId7" imgW="342603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2833" y="5162410"/>
                          <a:ext cx="488230" cy="280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3959469"/>
                </p:ext>
              </p:extLst>
            </p:nvPr>
          </p:nvGraphicFramePr>
          <p:xfrm>
            <a:off x="5089702" y="5808829"/>
            <a:ext cx="688228" cy="323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717" name="수식" r:id="rId9" imgW="355446" imgH="139639" progId="Equation.3">
                    <p:embed/>
                  </p:oleObj>
                </mc:Choice>
                <mc:Fallback>
                  <p:oleObj name="수식" r:id="rId9" imgW="355446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702" y="5808829"/>
                          <a:ext cx="688228" cy="3237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아래쪽 화살표 20"/>
            <p:cNvSpPr/>
            <p:nvPr/>
          </p:nvSpPr>
          <p:spPr>
            <a:xfrm>
              <a:off x="5348523" y="5597657"/>
              <a:ext cx="142155" cy="18418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2" name="그룹 20"/>
            <p:cNvGrpSpPr>
              <a:grpSpLocks/>
            </p:cNvGrpSpPr>
            <p:nvPr/>
          </p:nvGrpSpPr>
          <p:grpSpPr bwMode="auto">
            <a:xfrm>
              <a:off x="5000487" y="5358330"/>
              <a:ext cx="821560" cy="184189"/>
              <a:chOff x="794328" y="6040581"/>
              <a:chExt cx="1006765" cy="332510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5400000">
                <a:off x="628073" y="6206836"/>
                <a:ext cx="33251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03939" y="6373091"/>
                <a:ext cx="99715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 flipH="1" flipV="1">
                <a:off x="1643310" y="6206836"/>
                <a:ext cx="31556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7109289" y="4759145"/>
              <a:ext cx="1341163" cy="1372541"/>
              <a:chOff x="7124975" y="3657228"/>
              <a:chExt cx="1341163" cy="2481263"/>
            </a:xfrm>
          </p:grpSpPr>
          <p:pic>
            <p:nvPicPr>
              <p:cNvPr id="16" name="Picture 11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975" y="3657228"/>
                <a:ext cx="1341163" cy="647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3995" y="4947719"/>
                <a:ext cx="1276457" cy="647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아래쪽 화살표 25"/>
              <p:cNvSpPr/>
              <p:nvPr/>
            </p:nvSpPr>
            <p:spPr>
              <a:xfrm>
                <a:off x="7723989" y="4208620"/>
                <a:ext cx="142156" cy="184189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  <p:sp>
            <p:nvSpPr>
              <p:cNvPr id="27" name="아래쪽 화살표 26"/>
              <p:cNvSpPr/>
              <p:nvPr/>
            </p:nvSpPr>
            <p:spPr>
              <a:xfrm>
                <a:off x="7746538" y="5580060"/>
                <a:ext cx="143136" cy="184188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graphicFrame>
            <p:nvGraphicFramePr>
              <p:cNvPr id="2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0518147"/>
                  </p:ext>
                </p:extLst>
              </p:nvPr>
            </p:nvGraphicFramePr>
            <p:xfrm>
              <a:off x="7680852" y="4426830"/>
              <a:ext cx="220586" cy="294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718" name="수식" r:id="rId13" imgW="114102" imgH="126780" progId="Equation.3">
                      <p:embed/>
                    </p:oleObj>
                  </mc:Choice>
                  <mc:Fallback>
                    <p:oleObj name="수식" r:id="rId13" imgW="114102" imgH="126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0852" y="4426830"/>
                            <a:ext cx="220586" cy="2944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2531783"/>
                  </p:ext>
                </p:extLst>
              </p:nvPr>
            </p:nvGraphicFramePr>
            <p:xfrm>
              <a:off x="7728891" y="5838159"/>
              <a:ext cx="220586" cy="294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719" name="수식" r:id="rId15" imgW="114102" imgH="126780" progId="Equation.3">
                      <p:embed/>
                    </p:oleObj>
                  </mc:Choice>
                  <mc:Fallback>
                    <p:oleObj name="수식" r:id="rId15" imgW="114102" imgH="126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28891" y="5838159"/>
                            <a:ext cx="220586" cy="2944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직사각형 29"/>
              <p:cNvSpPr/>
              <p:nvPr/>
            </p:nvSpPr>
            <p:spPr>
              <a:xfrm>
                <a:off x="7374973" y="4426830"/>
                <a:ext cx="291174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922026" y="4412752"/>
                <a:ext cx="291174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413208" y="5844024"/>
                <a:ext cx="291173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960261" y="5829946"/>
                <a:ext cx="291173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 = [[a1,b1],[c1,d1]] B = [[a2,b2],[c2,d2]] </a:t>
            </a:r>
            <a:r>
              <a:rPr lang="en-US" altLang="ko-KR" dirty="0" smtClean="0"/>
              <a:t>numpy.dot(A,B</a:t>
            </a:r>
            <a:r>
              <a:rPr lang="en-US" altLang="ko-KR" dirty="0"/>
              <a:t>) </a:t>
            </a:r>
          </a:p>
          <a:p>
            <a:pPr marL="457200" lvl="1" indent="0" fontAlgn="base">
              <a:buNone/>
            </a:pPr>
            <a:r>
              <a:rPr lang="en-US" altLang="ko-KR" dirty="0"/>
              <a:t>array([[a1*a2 + </a:t>
            </a:r>
            <a:r>
              <a:rPr lang="en-US" altLang="ko-KR" dirty="0" smtClean="0"/>
              <a:t>b1*c2</a:t>
            </a:r>
            <a:r>
              <a:rPr lang="en-US" altLang="ko-KR" dirty="0"/>
              <a:t>, </a:t>
            </a:r>
            <a:r>
              <a:rPr lang="en-US" altLang="ko-KR" dirty="0" smtClean="0"/>
              <a:t>a1*b2 </a:t>
            </a:r>
            <a:r>
              <a:rPr lang="en-US" altLang="ko-KR" dirty="0"/>
              <a:t>+ b1*d2], [c1*a2 + </a:t>
            </a:r>
            <a:r>
              <a:rPr lang="en-US" altLang="ko-KR" dirty="0" smtClean="0"/>
              <a:t>d1*c2</a:t>
            </a:r>
            <a:r>
              <a:rPr lang="en-US" altLang="ko-KR" dirty="0"/>
              <a:t>, </a:t>
            </a:r>
            <a:r>
              <a:rPr lang="en-US" altLang="ko-KR" dirty="0" smtClean="0"/>
              <a:t>c1*b2 </a:t>
            </a:r>
            <a:r>
              <a:rPr lang="en-US" altLang="ko-KR" dirty="0"/>
              <a:t>+ d1*d2</a:t>
            </a:r>
            <a:r>
              <a:rPr lang="en-US" altLang="ko-KR" dirty="0" smtClean="0"/>
              <a:t>])</a:t>
            </a:r>
          </a:p>
          <a:p>
            <a:pPr marL="457200" lvl="1" indent="0" fontAlgn="base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[[1*4+ 0*2, 1*1+0*2],[0*4+1*2, 0*1+1*2]]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8071" y="4581128"/>
            <a:ext cx="1296144" cy="1296005"/>
            <a:chOff x="1763688" y="4221088"/>
            <a:chExt cx="1925214" cy="1897221"/>
          </a:xfrm>
        </p:grpSpPr>
        <p:sp>
          <p:nvSpPr>
            <p:cNvPr id="5" name="직사각형 4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059832" y="4581128"/>
            <a:ext cx="1296144" cy="1296005"/>
            <a:chOff x="1763688" y="4221088"/>
            <a:chExt cx="1925214" cy="1897221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52120" y="3480700"/>
            <a:ext cx="2880320" cy="2588311"/>
            <a:chOff x="5197505" y="3140968"/>
            <a:chExt cx="3334935" cy="3312368"/>
          </a:xfrm>
        </p:grpSpPr>
        <p:grpSp>
          <p:nvGrpSpPr>
            <p:cNvPr id="22" name="그룹 21"/>
            <p:cNvGrpSpPr/>
            <p:nvPr/>
          </p:nvGrpSpPr>
          <p:grpSpPr>
            <a:xfrm>
              <a:off x="5292080" y="5157331"/>
              <a:ext cx="1296144" cy="1296005"/>
              <a:chOff x="1763688" y="4221088"/>
              <a:chExt cx="1925214" cy="18972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236296" y="3212976"/>
              <a:ext cx="1296144" cy="1296005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28" name="직사각형 27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7236296" y="5085323"/>
              <a:ext cx="1296144" cy="1296005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197505" y="5114911"/>
              <a:ext cx="1420383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164288" y="3140968"/>
              <a:ext cx="752535" cy="14401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7346795" y="4604567"/>
              <a:ext cx="484632" cy="408609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6040858">
              <a:off x="6706674" y="5219906"/>
              <a:ext cx="484632" cy="408609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44008" y="504375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27784" y="504375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Numpy.dot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처리</a:t>
            </a:r>
            <a:endParaRPr lang="ko-KR" altLang="en-US" sz="2800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55218"/>
            <a:ext cx="4752528" cy="28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정방행렬에 하나의 수를 대응시킴으로써</a:t>
            </a:r>
            <a:r>
              <a:rPr lang="en-US" altLang="ko-KR" dirty="0"/>
              <a:t>,</a:t>
            </a:r>
          </a:p>
          <a:p>
            <a:pPr marL="457200" lvl="1" indent="0" fontAlgn="base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연립방정식의 해를 구하거나</a:t>
            </a:r>
            <a:r>
              <a:rPr lang="en-US" altLang="ko-KR" dirty="0"/>
              <a:t>,</a:t>
            </a:r>
          </a:p>
          <a:p>
            <a:pPr marL="457200" lvl="1" indent="0" fontAlgn="base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연립방정식 해의 존재성을 살피려고 할 때 쓰여짐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 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행렬식 구하기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1986" name="Picture 2" descr="http://ktword.co.kr/img_data/4650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" y="3068960"/>
            <a:ext cx="27527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7363" y="5013176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3 1</a:t>
            </a:r>
          </a:p>
          <a:p>
            <a:r>
              <a:rPr lang="en-US" altLang="ko-KR" dirty="0" smtClean="0"/>
              <a:t>2 2</a:t>
            </a:r>
            <a:endParaRPr lang="ko-KR" altLang="en-US" dirty="0"/>
          </a:p>
        </p:txBody>
      </p:sp>
      <p:sp>
        <p:nvSpPr>
          <p:cNvPr id="5" name="왼쪽 대괄호 4"/>
          <p:cNvSpPr/>
          <p:nvPr/>
        </p:nvSpPr>
        <p:spPr>
          <a:xfrm>
            <a:off x="1421339" y="5013176"/>
            <a:ext cx="73152" cy="64633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2285435" y="5013176"/>
            <a:ext cx="73152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9687" y="515167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1459" y="51750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2078" y="5151675"/>
            <a:ext cx="13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3*2 – 1*2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34386" y="5675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2287" y="5675995"/>
            <a:ext cx="8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59498"/>
            <a:ext cx="27908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 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행렬식을 계산시 앞에 두 열을 뒤에 복사 후 계산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3015" name="Picture 7" descr="http://ktword.co.kr/img_data/4650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8" y="2111035"/>
            <a:ext cx="3743130" cy="1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4592161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3 1 3 3 1</a:t>
            </a:r>
          </a:p>
          <a:p>
            <a:pPr algn="ctr"/>
            <a:r>
              <a:rPr lang="en-US" altLang="ko-KR" sz="1400" dirty="0" smtClean="0"/>
              <a:t>2 2 3 2 2</a:t>
            </a:r>
          </a:p>
          <a:p>
            <a:pPr algn="ctr"/>
            <a:r>
              <a:rPr lang="en-US" altLang="ko-KR" sz="1400" dirty="0" smtClean="0"/>
              <a:t>1 1 1 1 1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40838" y="5511867"/>
            <a:ext cx="352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= 3*2*1 – 3*2*1 + 1*3*1 – 3*3*1 + 3*2*1 – 1*2*1</a:t>
            </a:r>
          </a:p>
          <a:p>
            <a:r>
              <a:rPr lang="en-US" altLang="ko-KR" sz="1000" dirty="0" smtClean="0"/>
              <a:t>= 6 – 6 + 3 -9 + 6 -2</a:t>
            </a:r>
          </a:p>
          <a:p>
            <a:r>
              <a:rPr lang="en-US" altLang="ko-KR" sz="1000" dirty="0" smtClean="0"/>
              <a:t>= 15 – 17</a:t>
            </a:r>
          </a:p>
          <a:p>
            <a:r>
              <a:rPr lang="en-US" altLang="ko-KR" sz="1000" dirty="0" smtClean="0"/>
              <a:t>= -2</a:t>
            </a:r>
            <a:endParaRPr lang="ko-KR" altLang="en-US" sz="10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35135"/>
            <a:ext cx="3448050" cy="261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 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3013" name="Picture 5" descr="http://cfile25.uf.tistory.com/image/113B043B4F88582B382E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11360"/>
            <a:ext cx="3717547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 descr="http://ktword.co.kr/img_data/4650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8" y="2111035"/>
            <a:ext cx="3743130" cy="22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51472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numpy.array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각 요소에 대해 접근변수와 타입을 정할 수 있음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40968"/>
            <a:ext cx="2950096" cy="28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77572" y="3645024"/>
            <a:ext cx="1702678" cy="1531689"/>
            <a:chOff x="971600" y="3212773"/>
            <a:chExt cx="2438400" cy="2400300"/>
          </a:xfrm>
        </p:grpSpPr>
        <p:grpSp>
          <p:nvGrpSpPr>
            <p:cNvPr id="6" name="그룹 5"/>
            <p:cNvGrpSpPr/>
            <p:nvPr/>
          </p:nvGrpSpPr>
          <p:grpSpPr>
            <a:xfrm>
              <a:off x="971600" y="3212773"/>
              <a:ext cx="2438400" cy="2400300"/>
              <a:chOff x="683568" y="3046288"/>
              <a:chExt cx="2438400" cy="2400300"/>
            </a:xfrm>
          </p:grpSpPr>
          <p:pic>
            <p:nvPicPr>
              <p:cNvPr id="2314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568" y="3046288"/>
                <a:ext cx="2438400" cy="2400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2627784" y="5085184"/>
                <a:ext cx="494184" cy="361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347864" y="3789040"/>
              <a:ext cx="621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40968"/>
            <a:ext cx="1224137" cy="116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14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653136"/>
            <a:ext cx="1224137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오른쪽 화살표 8"/>
          <p:cNvSpPr/>
          <p:nvPr/>
        </p:nvSpPr>
        <p:spPr>
          <a:xfrm rot="19851618">
            <a:off x="2358156" y="3865014"/>
            <a:ext cx="633506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112836">
            <a:off x="2277499" y="4631187"/>
            <a:ext cx="633506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minor determinant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소행렬식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i</a:t>
            </a:r>
            <a:r>
              <a:rPr lang="ko-KR" altLang="en-US" dirty="0" smtClean="0"/>
              <a:t>번째 </a:t>
            </a:r>
            <a:r>
              <a:rPr lang="ko-KR" altLang="en-US" dirty="0"/>
              <a:t>행</a:t>
            </a:r>
            <a:r>
              <a:rPr lang="en-US" altLang="ko-KR" dirty="0"/>
              <a:t>,j</a:t>
            </a:r>
            <a:r>
              <a:rPr lang="ko-KR" altLang="en-US" dirty="0"/>
              <a:t>번째 열을 제거한 부분행렬의 행렬식 </a:t>
            </a:r>
            <a:r>
              <a:rPr lang="en-US" altLang="ko-KR" dirty="0"/>
              <a:t>: </a:t>
            </a:r>
            <a:r>
              <a:rPr lang="en-US" altLang="ko-KR" dirty="0" err="1"/>
              <a:t>Mij</a:t>
            </a:r>
            <a:r>
              <a:rPr lang="en-US" altLang="ko-KR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988" y="4005064"/>
            <a:ext cx="119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2 1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1 2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231" y="412422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M11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801408" y="4118542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1231" y="466576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M12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1231" y="5238233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M21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801408" y="4683750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1408" y="5238233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-1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31840" y="4054801"/>
            <a:ext cx="1190732" cy="310303"/>
            <a:chOff x="2844629" y="4054801"/>
            <a:chExt cx="1190732" cy="310303"/>
          </a:xfrm>
        </p:grpSpPr>
        <p:sp>
          <p:nvSpPr>
            <p:cNvPr id="6" name="TextBox 5"/>
            <p:cNvSpPr txBox="1"/>
            <p:nvPr/>
          </p:nvSpPr>
          <p:spPr>
            <a:xfrm>
              <a:off x="2844629" y="4103494"/>
              <a:ext cx="1190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27585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3589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131840" y="4618154"/>
            <a:ext cx="1190732" cy="323014"/>
            <a:chOff x="2902716" y="4753137"/>
            <a:chExt cx="1190732" cy="323014"/>
          </a:xfrm>
        </p:grpSpPr>
        <p:sp>
          <p:nvSpPr>
            <p:cNvPr id="20" name="TextBox 19"/>
            <p:cNvSpPr txBox="1"/>
            <p:nvPr/>
          </p:nvSpPr>
          <p:spPr>
            <a:xfrm>
              <a:off x="2902716" y="4814541"/>
              <a:ext cx="1190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 </a:t>
              </a:r>
              <a:endParaRPr lang="ko-KR" altLang="en-US" sz="1100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29451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65455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3131840" y="5236704"/>
            <a:ext cx="1190732" cy="280528"/>
            <a:chOff x="2843808" y="5515703"/>
            <a:chExt cx="1190732" cy="280528"/>
          </a:xfrm>
        </p:grpSpPr>
        <p:sp>
          <p:nvSpPr>
            <p:cNvPr id="23" name="TextBox 22"/>
            <p:cNvSpPr txBox="1"/>
            <p:nvPr/>
          </p:nvSpPr>
          <p:spPr>
            <a:xfrm>
              <a:off x="2843808" y="5534621"/>
              <a:ext cx="1190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27585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3589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/>
          <p:nvPr/>
        </p:nvCxnSpPr>
        <p:spPr>
          <a:xfrm>
            <a:off x="1005004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35696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55776" y="3904279"/>
            <a:ext cx="3888432" cy="233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 descr="http://www.ktword.co.kr/img_data/5037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60399"/>
            <a:ext cx="1143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770577" y="4005064"/>
            <a:ext cx="158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–</a:t>
            </a:r>
          </a:p>
          <a:p>
            <a:endParaRPr lang="en-US" altLang="ko-KR" dirty="0" smtClean="0"/>
          </a:p>
          <a:p>
            <a:r>
              <a:rPr lang="ko-KR" altLang="en-US" dirty="0"/>
              <a:t>부호 </a:t>
            </a:r>
            <a:r>
              <a:rPr lang="en-US" altLang="ko-KR" dirty="0"/>
              <a:t>–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31231" y="5815949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M22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801408" y="5815949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2</a:t>
            </a:r>
            <a:endParaRPr lang="ko-KR" altLang="en-US" sz="11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131840" y="5814420"/>
            <a:ext cx="1190732" cy="278876"/>
            <a:chOff x="2843808" y="5515703"/>
            <a:chExt cx="1190732" cy="278876"/>
          </a:xfrm>
        </p:grpSpPr>
        <p:sp>
          <p:nvSpPr>
            <p:cNvPr id="47" name="TextBox 46"/>
            <p:cNvSpPr txBox="1"/>
            <p:nvPr/>
          </p:nvSpPr>
          <p:spPr>
            <a:xfrm>
              <a:off x="2843808" y="5532969"/>
              <a:ext cx="1190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</a:t>
              </a:r>
              <a:endParaRPr lang="ko-KR" altLang="en-US" sz="11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327585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63589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소행렬식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i</a:t>
            </a:r>
            <a:r>
              <a:rPr lang="ko-KR" altLang="en-US" dirty="0" smtClean="0"/>
              <a:t>번째 </a:t>
            </a:r>
            <a:r>
              <a:rPr lang="ko-KR" altLang="en-US" dirty="0"/>
              <a:t>행</a:t>
            </a:r>
            <a:r>
              <a:rPr lang="en-US" altLang="ko-KR" dirty="0"/>
              <a:t>,j</a:t>
            </a:r>
            <a:r>
              <a:rPr lang="ko-KR" altLang="en-US" dirty="0"/>
              <a:t>번째 열을 제거한 부분행렬의 행렬식 </a:t>
            </a:r>
            <a:r>
              <a:rPr lang="en-US" altLang="ko-KR" dirty="0"/>
              <a:t>: </a:t>
            </a:r>
            <a:r>
              <a:rPr lang="en-US" altLang="ko-KR" dirty="0" err="1"/>
              <a:t>Mij</a:t>
            </a:r>
            <a:r>
              <a:rPr lang="en-US" altLang="ko-KR" dirty="0"/>
              <a:t> </a:t>
            </a:r>
          </a:p>
        </p:txBody>
      </p:sp>
      <p:pic>
        <p:nvPicPr>
          <p:cNvPr id="40962" name="Picture 2" descr="http://www.ktword.co.kr/img_data/503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2591"/>
            <a:ext cx="31146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0988" y="4005064"/>
            <a:ext cx="1190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3 1 3 </a:t>
            </a:r>
          </a:p>
          <a:p>
            <a:pPr algn="ctr"/>
            <a:r>
              <a:rPr lang="en-US" altLang="ko-KR" sz="1400" dirty="0" smtClean="0"/>
              <a:t>2 2 3 </a:t>
            </a:r>
          </a:p>
          <a:p>
            <a:pPr algn="ctr"/>
            <a:r>
              <a:rPr lang="en-US" altLang="ko-KR" sz="1400" dirty="0" smtClean="0"/>
              <a:t>1 1 1 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631231" y="412422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M11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4118543"/>
            <a:ext cx="95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2*1 -3*1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801408" y="4118542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1231" y="466576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M12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1231" y="5238233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M13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4683751"/>
            <a:ext cx="95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2*1 -3*1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801408" y="4683750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27984" y="5268848"/>
            <a:ext cx="95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2*1 -2*1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1408" y="5238233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0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31840" y="4015920"/>
            <a:ext cx="1190732" cy="430887"/>
            <a:chOff x="2844629" y="4015920"/>
            <a:chExt cx="1190732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2844629" y="4015920"/>
              <a:ext cx="1190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2 3 </a:t>
              </a:r>
            </a:p>
            <a:p>
              <a:pPr algn="ctr"/>
              <a:r>
                <a:rPr lang="en-US" altLang="ko-KR" sz="1100" dirty="0" smtClean="0"/>
                <a:t>1 1 </a:t>
              </a:r>
              <a:endParaRPr lang="ko-KR" altLang="en-US" sz="11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27585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3589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131840" y="4581128"/>
            <a:ext cx="1190732" cy="430887"/>
            <a:chOff x="2902716" y="4716111"/>
            <a:chExt cx="1190732" cy="430887"/>
          </a:xfrm>
        </p:grpSpPr>
        <p:sp>
          <p:nvSpPr>
            <p:cNvPr id="20" name="TextBox 19"/>
            <p:cNvSpPr txBox="1"/>
            <p:nvPr/>
          </p:nvSpPr>
          <p:spPr>
            <a:xfrm>
              <a:off x="2902716" y="4716111"/>
              <a:ext cx="1190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2 3 </a:t>
              </a:r>
            </a:p>
            <a:p>
              <a:pPr algn="ctr"/>
              <a:r>
                <a:rPr lang="en-US" altLang="ko-KR" sz="1100" dirty="0" smtClean="0"/>
                <a:t>1 1 </a:t>
              </a:r>
              <a:endParaRPr lang="ko-KR" altLang="en-US" sz="1100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29451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65455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3131840" y="5166225"/>
            <a:ext cx="1190732" cy="430887"/>
            <a:chOff x="2843808" y="5445224"/>
            <a:chExt cx="1190732" cy="430887"/>
          </a:xfrm>
        </p:grpSpPr>
        <p:sp>
          <p:nvSpPr>
            <p:cNvPr id="23" name="TextBox 22"/>
            <p:cNvSpPr txBox="1"/>
            <p:nvPr/>
          </p:nvSpPr>
          <p:spPr>
            <a:xfrm>
              <a:off x="2843808" y="5445224"/>
              <a:ext cx="1190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</a:t>
              </a:r>
              <a:r>
                <a:rPr lang="en-US" altLang="ko-KR" sz="1100" dirty="0"/>
                <a:t>2</a:t>
              </a:r>
              <a:r>
                <a:rPr lang="en-US" altLang="ko-KR" sz="1100" dirty="0" smtClean="0"/>
                <a:t> </a:t>
              </a:r>
            </a:p>
            <a:p>
              <a:pPr algn="ctr"/>
              <a:r>
                <a:rPr lang="en-US" altLang="ko-KR" sz="1100" dirty="0" smtClean="0"/>
                <a:t>1 1 </a:t>
              </a:r>
              <a:endParaRPr lang="ko-KR" altLang="en-US" sz="11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27585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3589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/>
          <p:nvPr/>
        </p:nvCxnSpPr>
        <p:spPr>
          <a:xfrm>
            <a:off x="1005004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35696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55776" y="3904279"/>
            <a:ext cx="3888432" cy="1828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31231" y="5949280"/>
            <a:ext cx="374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 3M11+(-1)* 1M12 + 3M13 </a:t>
            </a:r>
          </a:p>
          <a:p>
            <a:r>
              <a:rPr lang="en-US" altLang="ko-KR" dirty="0" smtClean="0"/>
              <a:t>= -3+1+0 = -2</a:t>
            </a:r>
            <a:endParaRPr lang="ko-KR" altLang="en-US" dirty="0"/>
          </a:p>
        </p:txBody>
      </p:sp>
      <p:pic>
        <p:nvPicPr>
          <p:cNvPr id="44" name="Picture 2" descr="http://www.ktword.co.kr/img_data/503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60399"/>
            <a:ext cx="1143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770577" y="4005064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–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소행렬식</a:t>
            </a:r>
            <a:r>
              <a:rPr lang="ko-KR" altLang="en-US" dirty="0" smtClean="0"/>
              <a:t> 예</a:t>
            </a:r>
            <a:r>
              <a:rPr lang="ko-KR" altLang="en-US" dirty="0"/>
              <a:t>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소행렬식을</a:t>
            </a:r>
            <a:r>
              <a:rPr lang="ko-KR" altLang="en-US" sz="2800" dirty="0" smtClean="0"/>
              <a:t> 구해서 행렬식 값 비교</a:t>
            </a:r>
            <a:endParaRPr lang="ko-KR" altLang="en-US" sz="2800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4006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역행렬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여인</a:t>
            </a:r>
            <a:r>
              <a:rPr lang="ko-KR" altLang="en-US" dirty="0"/>
              <a:t>수</a:t>
            </a:r>
            <a:r>
              <a:rPr lang="en-US" altLang="ko-KR" dirty="0" smtClean="0"/>
              <a:t>(cofactor)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소행렬식을</a:t>
            </a:r>
            <a:r>
              <a:rPr lang="ko-KR" altLang="en-US" dirty="0" smtClean="0"/>
              <a:t> 이용한 값을  여인수를 표시 </a:t>
            </a:r>
            <a:endParaRPr lang="en-US" altLang="ko-KR" dirty="0"/>
          </a:p>
        </p:txBody>
      </p:sp>
      <p:pic>
        <p:nvPicPr>
          <p:cNvPr id="41986" name="Picture 2" descr="http://www.ktword.co.kr/img_data/5037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88" y="2276872"/>
            <a:ext cx="1143000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0988" y="4005064"/>
            <a:ext cx="1190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3 1 3 </a:t>
            </a:r>
          </a:p>
          <a:p>
            <a:pPr algn="ctr"/>
            <a:r>
              <a:rPr lang="en-US" altLang="ko-KR" sz="1400" dirty="0" smtClean="0"/>
              <a:t>2 2 3 </a:t>
            </a:r>
          </a:p>
          <a:p>
            <a:pPr algn="ctr"/>
            <a:r>
              <a:rPr lang="en-US" altLang="ko-KR" sz="1400" dirty="0" smtClean="0"/>
              <a:t>1 1 1 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05004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35696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81236"/>
              </p:ext>
            </p:extLst>
          </p:nvPr>
        </p:nvGraphicFramePr>
        <p:xfrm>
          <a:off x="3275856" y="2620913"/>
          <a:ext cx="4968552" cy="391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95"/>
                <a:gridCol w="840895"/>
                <a:gridCol w="774768"/>
                <a:gridCol w="686450"/>
                <a:gridCol w="745424"/>
                <a:gridCol w="1080120"/>
              </a:tblGrid>
              <a:tr h="34504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소행렬식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부호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결과값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2 2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m21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m22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m23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3 1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3-6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9-6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m33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3 1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수반행렬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adj</a:t>
            </a:r>
            <a:r>
              <a:rPr lang="en-US" altLang="ko-KR" dirty="0" smtClean="0"/>
              <a:t>) 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여인수행렬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소행렬식으로</a:t>
            </a:r>
            <a:r>
              <a:rPr lang="ko-KR" altLang="en-US" dirty="0" smtClean="0"/>
              <a:t> 계산된 원소 즉 여인수로 구성된 행렬의 전치행렬을 수반행렬이라 함 </a:t>
            </a:r>
            <a:endParaRPr lang="en-US" altLang="ko-KR" dirty="0"/>
          </a:p>
        </p:txBody>
      </p:sp>
      <p:pic>
        <p:nvPicPr>
          <p:cNvPr id="45058" name="Picture 2" descr="http://www.ktword.co.kr/img_data/5037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4213"/>
            <a:ext cx="25622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8024" y="4606280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 2  -3</a:t>
            </a:r>
          </a:p>
          <a:p>
            <a:r>
              <a:rPr lang="en-US" altLang="ko-KR" dirty="0" smtClean="0"/>
              <a:t> 1   0  -3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0  -2   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324040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-1   1   0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   0  -2</a:t>
            </a:r>
          </a:p>
          <a:p>
            <a:r>
              <a:rPr lang="en-US" altLang="ko-KR" dirty="0" smtClean="0"/>
              <a:t>-3  -3   4</a:t>
            </a:r>
            <a:endParaRPr lang="ko-KR" altLang="en-US" dirty="0"/>
          </a:p>
        </p:txBody>
      </p:sp>
      <p:sp>
        <p:nvSpPr>
          <p:cNvPr id="9" name="오른쪽 대괄호 8"/>
          <p:cNvSpPr/>
          <p:nvPr/>
        </p:nvSpPr>
        <p:spPr>
          <a:xfrm>
            <a:off x="6300192" y="4606280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/>
          <p:cNvSpPr/>
          <p:nvPr/>
        </p:nvSpPr>
        <p:spPr>
          <a:xfrm>
            <a:off x="4714872" y="4606280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>
            <a:off x="6263616" y="3144213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/>
          <p:cNvSpPr/>
          <p:nvPr/>
        </p:nvSpPr>
        <p:spPr>
          <a:xfrm>
            <a:off x="4678296" y="3144213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16216" y="31442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여인수행렬의</a:t>
            </a:r>
            <a:r>
              <a:rPr lang="ko-KR" altLang="en-US" dirty="0" smtClean="0"/>
              <a:t> 전치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20272" y="48832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수반행렬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</a:t>
            </a:r>
            <a:r>
              <a:rPr lang="en-US" altLang="ko-KR" dirty="0" smtClean="0"/>
              <a:t>) –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역행렬은</a:t>
            </a:r>
            <a:r>
              <a:rPr lang="ko-KR" altLang="en-US" dirty="0" smtClean="0"/>
              <a:t> 수반행렬에 행렬식으로 </a:t>
            </a:r>
            <a:r>
              <a:rPr lang="ko-KR" altLang="en-US" dirty="0" err="1" smtClean="0"/>
              <a:t>나눗값이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0962" name="Picture 2" descr="http://www.ktword.co.kr/img_data/465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9" y="2441213"/>
            <a:ext cx="403244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70651" y="4985423"/>
            <a:ext cx="2521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[[ 0.66666667 -0.33333333]</a:t>
            </a:r>
          </a:p>
          <a:p>
            <a:r>
              <a:rPr lang="en-US" altLang="ko-KR" sz="1200" dirty="0"/>
              <a:t> [-0.33333333  0.66666667]]</a:t>
            </a:r>
            <a:endParaRPr lang="ko-KR" altLang="en-US" sz="1200" dirty="0"/>
          </a:p>
        </p:txBody>
      </p:sp>
      <p:sp>
        <p:nvSpPr>
          <p:cNvPr id="10" name="오른쪽 대괄호 9"/>
          <p:cNvSpPr/>
          <p:nvPr/>
        </p:nvSpPr>
        <p:spPr>
          <a:xfrm>
            <a:off x="5335138" y="4677310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/>
          <p:cNvSpPr/>
          <p:nvPr/>
        </p:nvSpPr>
        <p:spPr>
          <a:xfrm>
            <a:off x="3749818" y="4677310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41706" y="49543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1/3 *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5055" y="479787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2 -1</a:t>
            </a:r>
          </a:p>
          <a:p>
            <a:pPr algn="ctr"/>
            <a:r>
              <a:rPr lang="en-US" altLang="ko-KR" dirty="0" smtClean="0"/>
              <a:t>-1 2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44983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7364" y="4850576"/>
            <a:ext cx="119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2 1</a:t>
            </a:r>
          </a:p>
          <a:p>
            <a:pPr algn="ctr"/>
            <a:r>
              <a:rPr lang="en-US" altLang="ko-KR" dirty="0" smtClean="0"/>
              <a:t>1 2</a:t>
            </a:r>
            <a:endParaRPr lang="ko-KR" altLang="en-US" dirty="0"/>
          </a:p>
        </p:txBody>
      </p:sp>
      <p:sp>
        <p:nvSpPr>
          <p:cNvPr id="20" name="오른쪽 대괄호 19"/>
          <p:cNvSpPr/>
          <p:nvPr/>
        </p:nvSpPr>
        <p:spPr>
          <a:xfrm>
            <a:off x="2324793" y="4673099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대괄호 20"/>
          <p:cNvSpPr/>
          <p:nvPr/>
        </p:nvSpPr>
        <p:spPr>
          <a:xfrm>
            <a:off x="739473" y="4673099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30144" y="455992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-1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5519662" y="3156647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A</a:t>
            </a:r>
            <a:r>
              <a:rPr lang="en-US" altLang="ko-KR" dirty="0"/>
              <a:t>​</a:t>
            </a:r>
            <a:r>
              <a:rPr lang="en-US" altLang="ko-KR" sz="900" dirty="0"/>
              <a:t>−1</a:t>
            </a:r>
            <a:r>
              <a:rPr lang="en-US" altLang="ko-KR" dirty="0"/>
              <a:t>​​=</a:t>
            </a:r>
            <a:r>
              <a:rPr lang="en-US" altLang="ko-KR" dirty="0" smtClean="0"/>
              <a:t>​1/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) * ​​</a:t>
            </a:r>
            <a:r>
              <a:rPr lang="en-US" altLang="ko-KR" i="1" dirty="0" smtClean="0"/>
              <a:t>C</a:t>
            </a:r>
            <a:r>
              <a:rPr lang="en-US" altLang="ko-KR" dirty="0"/>
              <a:t>​</a:t>
            </a:r>
            <a:r>
              <a:rPr lang="en-US" altLang="ko-KR" sz="1100" i="1" dirty="0"/>
              <a:t>T</a:t>
            </a:r>
            <a:r>
              <a:rPr lang="en-US" altLang="ko-KR" sz="1100" dirty="0"/>
              <a:t>​​</a:t>
            </a:r>
            <a:endParaRPr lang="ko-KR" altLang="en-US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</a:t>
            </a:r>
            <a:r>
              <a:rPr lang="en-US" altLang="ko-KR" dirty="0" smtClean="0"/>
              <a:t>) –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역행렬은</a:t>
            </a:r>
            <a:r>
              <a:rPr lang="ko-KR" altLang="en-US" dirty="0" smtClean="0"/>
              <a:t> 수반행렬에 행렬식으로 </a:t>
            </a:r>
            <a:r>
              <a:rPr lang="ko-KR" altLang="en-US" dirty="0" err="1" smtClean="0"/>
              <a:t>나눗값이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083024" y="5312241"/>
            <a:ext cx="2159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[[ 0.5 -1.   1.5]</a:t>
            </a:r>
          </a:p>
          <a:p>
            <a:r>
              <a:rPr lang="en-US" altLang="ko-KR" dirty="0"/>
              <a:t> [-0.5  0.   1.5]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[ 0</a:t>
            </a:r>
            <a:r>
              <a:rPr lang="en-US" altLang="ko-KR" dirty="0"/>
              <a:t>.   1.  -2. ]]</a:t>
            </a:r>
            <a:endParaRPr lang="ko-KR" altLang="en-US" dirty="0"/>
          </a:p>
        </p:txBody>
      </p:sp>
      <p:sp>
        <p:nvSpPr>
          <p:cNvPr id="10" name="오른쪽 대괄호 9"/>
          <p:cNvSpPr/>
          <p:nvPr/>
        </p:nvSpPr>
        <p:spPr>
          <a:xfrm>
            <a:off x="7668344" y="3964414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/>
          <p:cNvSpPr/>
          <p:nvPr/>
        </p:nvSpPr>
        <p:spPr>
          <a:xfrm>
            <a:off x="6083024" y="3964414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4912" y="42414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- 0.5 *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56176" y="396441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  2  -3</a:t>
            </a:r>
          </a:p>
          <a:p>
            <a:r>
              <a:rPr lang="en-US" altLang="ko-KR" smtClean="0"/>
              <a:t>  1   0  </a:t>
            </a:r>
            <a:r>
              <a:rPr lang="en-US" altLang="ko-KR" dirty="0" smtClean="0"/>
              <a:t>-3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0  -2   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7828" y="53122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7451" y="5423438"/>
            <a:ext cx="119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3 1 3 </a:t>
            </a:r>
          </a:p>
          <a:p>
            <a:pPr algn="ctr"/>
            <a:r>
              <a:rPr lang="en-US" altLang="ko-KR" dirty="0" smtClean="0"/>
              <a:t>2 2 3 </a:t>
            </a:r>
          </a:p>
          <a:p>
            <a:pPr algn="ctr"/>
            <a:r>
              <a:rPr lang="en-US" altLang="ko-KR" dirty="0" smtClean="0"/>
              <a:t>1 1 1 </a:t>
            </a:r>
            <a:endParaRPr lang="ko-KR" altLang="en-US" dirty="0"/>
          </a:p>
        </p:txBody>
      </p:sp>
      <p:sp>
        <p:nvSpPr>
          <p:cNvPr id="20" name="오른쪽 대괄호 19"/>
          <p:cNvSpPr/>
          <p:nvPr/>
        </p:nvSpPr>
        <p:spPr>
          <a:xfrm>
            <a:off x="3964880" y="5413504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대괄호 20"/>
          <p:cNvSpPr/>
          <p:nvPr/>
        </p:nvSpPr>
        <p:spPr>
          <a:xfrm>
            <a:off x="2379560" y="5413504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70231" y="530032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-1</a:t>
            </a:r>
            <a:endParaRPr lang="ko-KR" altLang="en-US" sz="1000" dirty="0"/>
          </a:p>
        </p:txBody>
      </p:sp>
      <p:pic>
        <p:nvPicPr>
          <p:cNvPr id="41988" name="Picture 4" descr="https://upload.wikimedia.org/math/7/b/8/7b8bb2b4592edccf4ad3102c9729ea3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4" y="3025387"/>
            <a:ext cx="45243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940152" y="296555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A</a:t>
            </a:r>
            <a:r>
              <a:rPr lang="en-US" altLang="ko-KR" dirty="0"/>
              <a:t>​</a:t>
            </a:r>
            <a:r>
              <a:rPr lang="en-US" altLang="ko-KR" sz="900" dirty="0"/>
              <a:t>−1</a:t>
            </a:r>
            <a:r>
              <a:rPr lang="en-US" altLang="ko-KR" dirty="0"/>
              <a:t>​​=</a:t>
            </a:r>
            <a:r>
              <a:rPr lang="en-US" altLang="ko-KR" dirty="0" smtClean="0"/>
              <a:t>​1/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) * ​​</a:t>
            </a:r>
            <a:r>
              <a:rPr lang="en-US" altLang="ko-KR" i="1" dirty="0" smtClean="0"/>
              <a:t>C</a:t>
            </a:r>
            <a:r>
              <a:rPr lang="en-US" altLang="ko-KR" dirty="0"/>
              <a:t>​</a:t>
            </a:r>
            <a:r>
              <a:rPr lang="en-US" altLang="ko-KR" sz="1100" i="1" dirty="0"/>
              <a:t>T</a:t>
            </a:r>
            <a:r>
              <a:rPr lang="en-US" altLang="ko-KR" sz="1100" dirty="0"/>
              <a:t>​​</a:t>
            </a:r>
            <a:endParaRPr lang="ko-KR" altLang="en-US" sz="11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</a:t>
            </a:r>
            <a:r>
              <a:rPr lang="en-US" altLang="ko-KR" dirty="0" smtClean="0"/>
              <a:t>)</a:t>
            </a:r>
            <a:r>
              <a:rPr lang="ko-KR" altLang="en-US" dirty="0" smtClean="0"/>
              <a:t> 예</a:t>
            </a:r>
            <a:r>
              <a:rPr lang="ko-KR" altLang="en-US" dirty="0"/>
              <a:t>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역행렬</a:t>
            </a:r>
            <a:r>
              <a:rPr lang="ko-KR" altLang="en-US" sz="2800" dirty="0" smtClean="0"/>
              <a:t> 계산</a:t>
            </a:r>
            <a:endParaRPr lang="ko-KR" altLang="en-US" sz="2800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32048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할당은 참조만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 타입을 검색이나 </a:t>
            </a:r>
            <a:r>
              <a:rPr lang="ko-KR" altLang="en-US" dirty="0" err="1" smtClean="0"/>
              <a:t>슬라이싱은</a:t>
            </a:r>
            <a:r>
              <a:rPr lang="ko-KR" altLang="en-US" dirty="0" smtClean="0"/>
              <a:t> 참조만 할당하므로 변경을 </a:t>
            </a:r>
            <a:r>
              <a:rPr lang="ko-KR" altLang="en-US" dirty="0" err="1" smtClean="0"/>
              <a:t>반지하기</a:t>
            </a:r>
            <a:r>
              <a:rPr lang="ko-KR" altLang="en-US" dirty="0" smtClean="0"/>
              <a:t> 위해서는 새로운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만들어 사용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copy 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295232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5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Dot 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처리 기준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행렬곱셈은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각 </a:t>
            </a:r>
            <a:r>
              <a:rPr lang="ko-KR" altLang="en-US" sz="2800" dirty="0" smtClean="0"/>
              <a:t>행과 </a:t>
            </a:r>
            <a:r>
              <a:rPr lang="ko-KR" altLang="en-US" sz="2800" dirty="0"/>
              <a:t>행렬 </a:t>
            </a:r>
            <a:r>
              <a:rPr lang="en-US" altLang="ko-KR" sz="2800" dirty="0"/>
              <a:t>B</a:t>
            </a:r>
            <a:r>
              <a:rPr lang="ko-KR" altLang="en-US" sz="2800" dirty="0"/>
              <a:t>의 각 행</a:t>
            </a:r>
            <a:r>
              <a:rPr lang="ko-KR" altLang="en-US" sz="2800" dirty="0" smtClean="0"/>
              <a:t>끼리 </a:t>
            </a:r>
            <a:r>
              <a:rPr lang="ko-KR" altLang="en-US" sz="2800" dirty="0" err="1" smtClean="0"/>
              <a:t>곱한후</a:t>
            </a:r>
            <a:r>
              <a:rPr lang="ko-KR" altLang="en-US" sz="2800" dirty="0" smtClean="0"/>
              <a:t> 덧셈을 하여 표시</a:t>
            </a:r>
            <a:endParaRPr lang="ko-KR" altLang="en-US" sz="2800" dirty="0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750216"/>
              </p:ext>
            </p:extLst>
          </p:nvPr>
        </p:nvGraphicFramePr>
        <p:xfrm>
          <a:off x="1037900" y="3061160"/>
          <a:ext cx="4357052" cy="152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7" name="Equation" r:id="rId3" imgW="4229100" imgH="1397000" progId="Equation.3">
                  <p:embed/>
                </p:oleObj>
              </mc:Choice>
              <mc:Fallback>
                <p:oleObj name="Equation" r:id="rId3" imgW="42291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900" y="3061160"/>
                        <a:ext cx="4357052" cy="1521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아래쪽 화살표 20"/>
          <p:cNvSpPr/>
          <p:nvPr/>
        </p:nvSpPr>
        <p:spPr>
          <a:xfrm>
            <a:off x="3380400" y="5347076"/>
            <a:ext cx="212289" cy="242986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그룹 20"/>
          <p:cNvGrpSpPr>
            <a:grpSpLocks/>
          </p:cNvGrpSpPr>
          <p:nvPr/>
        </p:nvGrpSpPr>
        <p:grpSpPr bwMode="auto">
          <a:xfrm>
            <a:off x="2860657" y="5031351"/>
            <a:ext cx="1226885" cy="242986"/>
            <a:chOff x="794328" y="6040581"/>
            <a:chExt cx="1006765" cy="332510"/>
          </a:xfrm>
        </p:grpSpPr>
        <p:cxnSp>
          <p:nvCxnSpPr>
            <p:cNvPr id="23" name="직선 연결선 22"/>
            <p:cNvCxnSpPr/>
            <p:nvPr/>
          </p:nvCxnSpPr>
          <p:spPr>
            <a:xfrm rot="5400000">
              <a:off x="628073" y="6206836"/>
              <a:ext cx="33251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03939" y="6373091"/>
              <a:ext cx="9971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 flipV="1">
              <a:off x="1643310" y="6206836"/>
              <a:ext cx="31556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267744" y="4713469"/>
            <a:ext cx="1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n*m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07527" y="4715008"/>
            <a:ext cx="1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n*m 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4887" y="5687462"/>
            <a:ext cx="1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n*n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471500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두행렬의</a:t>
            </a:r>
            <a:r>
              <a:rPr lang="ko-KR" altLang="en-US" dirty="0" smtClean="0"/>
              <a:t> 마지막 차원이 </a:t>
            </a:r>
            <a:r>
              <a:rPr lang="ko-KR" altLang="en-US" dirty="0" err="1" smtClean="0"/>
              <a:t>값으면</a:t>
            </a:r>
            <a:r>
              <a:rPr lang="ko-KR" altLang="en-US" dirty="0" smtClean="0"/>
              <a:t> 처리가 가능하고 결과는 마지막 차원을 제외해서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n*m </a:t>
            </a:r>
            <a:r>
              <a:rPr lang="ko-KR" altLang="en-US" sz="2800" dirty="0" smtClean="0"/>
              <a:t>행렬 일 경우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차원으로 표시</a:t>
            </a:r>
            <a:endParaRPr lang="en-US" altLang="ko-KR" sz="2800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824536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a(2,2</a:t>
            </a:r>
            <a:r>
              <a:rPr lang="en-US" altLang="ko-KR" sz="2800" dirty="0"/>
              <a:t>) </a:t>
            </a:r>
            <a:r>
              <a:rPr lang="ko-KR" altLang="en-US" sz="2800" dirty="0"/>
              <a:t>행렬과 </a:t>
            </a:r>
            <a:r>
              <a:rPr lang="en-US" altLang="ko-KR" sz="2800" dirty="0"/>
              <a:t>b(2,2)</a:t>
            </a:r>
            <a:r>
              <a:rPr lang="ko-KR" altLang="en-US" sz="2800" dirty="0" smtClean="0"/>
              <a:t>행렬의 </a:t>
            </a:r>
            <a:r>
              <a:rPr lang="ko-KR" altLang="en-US" sz="2800" dirty="0"/>
              <a:t>마지막 차수가 같으므로 </a:t>
            </a:r>
            <a:r>
              <a:rPr lang="ko-KR" altLang="en-US" sz="2800" dirty="0" smtClean="0"/>
              <a:t>계산결과는 </a:t>
            </a:r>
            <a:r>
              <a:rPr lang="en-US" altLang="ko-KR" sz="2800" dirty="0" smtClean="0"/>
              <a:t>n*m, m*n = n*n</a:t>
            </a:r>
            <a:endParaRPr lang="ko-KR" altLang="en-US" sz="2800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11236"/>
            <a:ext cx="4752528" cy="229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5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cross </a:t>
            </a:r>
            <a:r>
              <a:rPr lang="en-US" altLang="ko-KR" dirty="0"/>
              <a:t>product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 </a:t>
            </a:r>
            <a:r>
              <a:rPr lang="ko-KR" altLang="en-US" dirty="0" smtClean="0"/>
              <a:t>계산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184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= [[a1,b1],[c1,d1]] B = [[a2,b2],[c2,d2]] </a:t>
            </a:r>
            <a:r>
              <a:rPr lang="en-US" altLang="ko-KR" sz="2400" dirty="0" err="1" smtClean="0"/>
              <a:t>numpy.cross</a:t>
            </a:r>
            <a:r>
              <a:rPr lang="en-US" altLang="ko-KR" sz="2400" dirty="0" smtClean="0"/>
              <a:t>(A,B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 = A.T  * B</a:t>
            </a:r>
          </a:p>
          <a:p>
            <a:pPr marL="457200" lvl="1" indent="0" fontAlgn="base">
              <a:buNone/>
            </a:pPr>
            <a:r>
              <a:rPr lang="en-US" altLang="ko-KR" sz="2400" dirty="0" smtClean="0"/>
              <a:t>array</a:t>
            </a:r>
            <a:r>
              <a:rPr lang="en-US" altLang="ko-KR" sz="2400" dirty="0"/>
              <a:t>([[</a:t>
            </a:r>
            <a:r>
              <a:rPr lang="en-US" altLang="ko-KR" sz="2400" dirty="0" smtClean="0"/>
              <a:t>a1*b2 </a:t>
            </a:r>
            <a:r>
              <a:rPr lang="en-US" altLang="ko-KR" sz="2400" dirty="0"/>
              <a:t>-</a:t>
            </a:r>
            <a:r>
              <a:rPr lang="en-US" altLang="ko-KR" sz="2400" dirty="0" smtClean="0"/>
              <a:t> c1*a2 , b1*d2 – d1*c2])</a:t>
            </a:r>
          </a:p>
          <a:p>
            <a:pPr marL="457200" lvl="1" indent="0" fontAlgn="base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[[1*1- 0*4,0*2-1*2]]</a:t>
            </a:r>
            <a:endParaRPr lang="en-US" altLang="ko-KR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1115616" y="484116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08715" y="4823647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115616" y="5395201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808715" y="537768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372207" y="4841163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036503" y="4841162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372207" y="5395200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036503" y="5395199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948264" y="5211974"/>
            <a:ext cx="1119455" cy="402790"/>
            <a:chOff x="1763688" y="4221088"/>
            <a:chExt cx="1925214" cy="914400"/>
          </a:xfrm>
          <a:solidFill>
            <a:srgbClr val="7030A0"/>
          </a:solidFill>
        </p:grpSpPr>
        <p:sp>
          <p:nvSpPr>
            <p:cNvPr id="58" name="직사각형 5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-2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012160" y="5211399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1" idx="3"/>
            <a:endCxn id="49" idx="1"/>
          </p:cNvCxnSpPr>
          <p:nvPr/>
        </p:nvCxnSpPr>
        <p:spPr>
          <a:xfrm>
            <a:off x="4424332" y="5081381"/>
            <a:ext cx="612171" cy="57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7" idx="1"/>
            <a:endCxn id="44" idx="3"/>
          </p:cNvCxnSpPr>
          <p:nvPr/>
        </p:nvCxnSpPr>
        <p:spPr>
          <a:xfrm flipH="1">
            <a:off x="4424332" y="5098896"/>
            <a:ext cx="612171" cy="5365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9" idx="3"/>
            <a:endCxn id="48" idx="1"/>
          </p:cNvCxnSpPr>
          <p:nvPr/>
        </p:nvCxnSpPr>
        <p:spPr>
          <a:xfrm>
            <a:off x="1731233" y="5098898"/>
            <a:ext cx="640974" cy="55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6" idx="1"/>
            <a:endCxn id="42" idx="3"/>
          </p:cNvCxnSpPr>
          <p:nvPr/>
        </p:nvCxnSpPr>
        <p:spPr>
          <a:xfrm flipH="1">
            <a:off x="1731233" y="5098897"/>
            <a:ext cx="640974" cy="5540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n*m </a:t>
            </a:r>
            <a:r>
              <a:rPr lang="ko-KR" altLang="en-US" sz="2800" dirty="0" smtClean="0"/>
              <a:t>행렬 일 경우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차원으로 표시</a:t>
            </a:r>
            <a:endParaRPr lang="en-US" altLang="ko-KR" sz="2800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6333"/>
            <a:ext cx="4896544" cy="247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Inner 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en-US" altLang="ko-KR" dirty="0"/>
              <a:t> </a:t>
            </a:r>
            <a:r>
              <a:rPr lang="ko-KR" altLang="en-US" dirty="0" smtClean="0"/>
              <a:t>계산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184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= [[a1,b1],[c1,d1]] B = [[a2,b2],[c2,d2]] </a:t>
            </a:r>
            <a:r>
              <a:rPr lang="en-US" altLang="ko-KR" sz="2400" dirty="0" err="1"/>
              <a:t>numpy.inner</a:t>
            </a:r>
            <a:r>
              <a:rPr lang="en-US" altLang="ko-KR" sz="2400" dirty="0"/>
              <a:t>(A,B) </a:t>
            </a:r>
            <a:endParaRPr lang="en-US" altLang="ko-KR" sz="2400" dirty="0" smtClean="0"/>
          </a:p>
          <a:p>
            <a:pPr marL="457200" lvl="1" indent="0" fontAlgn="base">
              <a:buNone/>
            </a:pPr>
            <a:r>
              <a:rPr lang="en-US" altLang="ko-KR" sz="2400" dirty="0" smtClean="0"/>
              <a:t>array</a:t>
            </a:r>
            <a:r>
              <a:rPr lang="en-US" altLang="ko-KR" sz="2400" dirty="0"/>
              <a:t>([[a1*a2 + b1*b2, a1*c2 + b1*d2], [c1*a2 + d1*b2, c1*c2 + d1*d2</a:t>
            </a:r>
            <a:r>
              <a:rPr lang="en-US" altLang="ko-KR" sz="2400" dirty="0" smtClean="0"/>
              <a:t>])</a:t>
            </a:r>
          </a:p>
          <a:p>
            <a:pPr marL="457200" lvl="1" indent="0" fontAlgn="base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[[1*4+0*1,1*2+0*2],[0*4+1*1, 0*2+1*2]]</a:t>
            </a:r>
            <a:endParaRPr lang="en-US" altLang="ko-KR" sz="24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148071" y="4841164"/>
            <a:ext cx="1296144" cy="1069504"/>
            <a:chOff x="1763688" y="4221088"/>
            <a:chExt cx="1925214" cy="1897221"/>
          </a:xfrm>
        </p:grpSpPr>
        <p:sp>
          <p:nvSpPr>
            <p:cNvPr id="39" name="직사각형 38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59832" y="4841164"/>
            <a:ext cx="1296144" cy="1069504"/>
            <a:chOff x="1763688" y="4221088"/>
            <a:chExt cx="1925214" cy="1897221"/>
          </a:xfrm>
          <a:solidFill>
            <a:schemeClr val="bg2">
              <a:lumMod val="75000"/>
            </a:schemeClr>
          </a:solidFill>
        </p:grpSpPr>
        <p:sp>
          <p:nvSpPr>
            <p:cNvPr id="46" name="직사각형 45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733803" y="5233292"/>
            <a:ext cx="1119455" cy="835719"/>
            <a:chOff x="1763688" y="4221088"/>
            <a:chExt cx="1925214" cy="1897221"/>
          </a:xfrm>
        </p:grpSpPr>
        <p:sp>
          <p:nvSpPr>
            <p:cNvPr id="66" name="직사각형 65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412985" y="3979490"/>
            <a:ext cx="1119455" cy="835719"/>
            <a:chOff x="1763688" y="4221088"/>
            <a:chExt cx="1925214" cy="1897221"/>
          </a:xfrm>
          <a:solidFill>
            <a:schemeClr val="bg2">
              <a:lumMod val="75000"/>
            </a:schemeClr>
          </a:solidFill>
        </p:grpSpPr>
        <p:sp>
          <p:nvSpPr>
            <p:cNvPr id="62" name="직사각형 61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12985" y="5186858"/>
            <a:ext cx="1119455" cy="835719"/>
            <a:chOff x="1763688" y="4221088"/>
            <a:chExt cx="1925214" cy="1897221"/>
          </a:xfrm>
          <a:solidFill>
            <a:srgbClr val="7030A0"/>
          </a:solidFill>
        </p:grpSpPr>
        <p:sp>
          <p:nvSpPr>
            <p:cNvPr id="58" name="직사각형 5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652120" y="5205938"/>
            <a:ext cx="1226758" cy="4179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50792" y="3933056"/>
            <a:ext cx="1253655" cy="4793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7508421" y="4876847"/>
            <a:ext cx="418567" cy="26348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16040858">
            <a:off x="7008589" y="5228933"/>
            <a:ext cx="312511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44008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27784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a(2,2) </a:t>
            </a:r>
            <a:r>
              <a:rPr lang="ko-KR" altLang="en-US" sz="2800" dirty="0" smtClean="0"/>
              <a:t>행렬과 </a:t>
            </a:r>
            <a:r>
              <a:rPr lang="en-US" altLang="ko-KR" sz="2800" dirty="0" smtClean="0"/>
              <a:t>b(2,2)</a:t>
            </a:r>
            <a:r>
              <a:rPr lang="ko-KR" altLang="en-US" sz="2800" dirty="0" smtClean="0"/>
              <a:t>행렬의 마지막 차수가 같으므로 계산결과는 </a:t>
            </a:r>
            <a:r>
              <a:rPr lang="en-US" altLang="ko-KR" sz="2800" dirty="0" err="1"/>
              <a:t>out.shape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a.shape</a:t>
            </a:r>
            <a:r>
              <a:rPr lang="en-US" altLang="ko-KR" sz="2800" dirty="0"/>
              <a:t>[:-1] + </a:t>
            </a:r>
            <a:r>
              <a:rPr lang="en-US" altLang="ko-KR" sz="2800" dirty="0" err="1"/>
              <a:t>b.shape</a:t>
            </a:r>
            <a:r>
              <a:rPr lang="en-US" altLang="ko-KR" sz="2800" dirty="0"/>
              <a:t>[:-1]</a:t>
            </a:r>
            <a:endParaRPr lang="ko-KR" altLang="en-US" sz="2800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96855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446449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벡터화 연산 </a:t>
            </a:r>
            <a:r>
              <a:rPr lang="en-US" altLang="ko-KR" dirty="0" smtClean="0"/>
              <a:t>: for</a:t>
            </a:r>
            <a:r>
              <a:rPr lang="ko-KR" altLang="en-US" dirty="0" smtClean="0"/>
              <a:t>문 미사용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F (</a:t>
            </a:r>
            <a:r>
              <a:rPr lang="ko-KR" altLang="en-US" dirty="0" smtClean="0"/>
              <a:t>화씨</a:t>
            </a:r>
            <a:r>
              <a:rPr lang="en-US" altLang="ko-KR" dirty="0" smtClean="0"/>
              <a:t>) = c(</a:t>
            </a:r>
            <a:r>
              <a:rPr lang="ko-KR" altLang="en-US" dirty="0" smtClean="0"/>
              <a:t>섭씨</a:t>
            </a:r>
            <a:r>
              <a:rPr lang="en-US" altLang="ko-KR" dirty="0" smtClean="0"/>
              <a:t>) </a:t>
            </a:r>
            <a:r>
              <a:rPr lang="en-US" altLang="ko-KR" dirty="0"/>
              <a:t>* 9 / 5 + </a:t>
            </a:r>
            <a:r>
              <a:rPr lang="en-US" altLang="ko-KR" dirty="0" smtClean="0"/>
              <a:t>32 </a:t>
            </a:r>
            <a:r>
              <a:rPr lang="ko-KR" altLang="en-US" dirty="0"/>
              <a:t> </a:t>
            </a:r>
            <a:r>
              <a:rPr lang="ko-KR" altLang="en-US" dirty="0" smtClean="0"/>
              <a:t>이 공식을 기준으로 연속적인 배열을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문 없이 계산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899592" y="3885148"/>
            <a:ext cx="2304256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68144" y="4026703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특징은 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원소 만큼 자동으로 순환 계산해서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반환함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>
            <a:off x="3203848" y="4137176"/>
            <a:ext cx="2664296" cy="4896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a(2,3,2) </a:t>
            </a:r>
            <a:r>
              <a:rPr lang="ko-KR" altLang="en-US" sz="2800" dirty="0" smtClean="0"/>
              <a:t>행렬과 </a:t>
            </a:r>
            <a:r>
              <a:rPr lang="en-US" altLang="ko-KR" sz="2800" dirty="0" smtClean="0"/>
              <a:t>b(2,2)</a:t>
            </a:r>
            <a:r>
              <a:rPr lang="ko-KR" altLang="en-US" sz="2800" dirty="0" smtClean="0"/>
              <a:t>행렬의 마지막 차수가 같으므로 계산결과는 </a:t>
            </a:r>
            <a:r>
              <a:rPr lang="en-US" altLang="ko-KR" sz="2800" dirty="0" err="1"/>
              <a:t>out.shape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a.shape</a:t>
            </a:r>
            <a:r>
              <a:rPr lang="en-US" altLang="ko-KR" sz="2800" dirty="0"/>
              <a:t>[:-1] + </a:t>
            </a:r>
            <a:r>
              <a:rPr lang="en-US" altLang="ko-KR" sz="2800" dirty="0" err="1"/>
              <a:t>b.shape</a:t>
            </a:r>
            <a:r>
              <a:rPr lang="en-US" altLang="ko-KR" sz="2800" dirty="0"/>
              <a:t>[:-1]</a:t>
            </a:r>
            <a:endParaRPr lang="ko-KR" altLang="en-US" sz="2800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184576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outer </a:t>
            </a:r>
            <a:r>
              <a:rPr lang="en-US" altLang="ko-KR" dirty="0"/>
              <a:t>product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벡터를 가지고 벡터 크기를 행과 열로 만드는 함수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차원이 이상일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만든 후에 행렬로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8071" y="4618339"/>
            <a:ext cx="1296144" cy="624633"/>
            <a:chOff x="1763688" y="4221088"/>
            <a:chExt cx="1925214" cy="914400"/>
          </a:xfrm>
        </p:grpSpPr>
        <p:sp>
          <p:nvSpPr>
            <p:cNvPr id="5" name="직사각형 4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87824" y="4618339"/>
            <a:ext cx="1296144" cy="62463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64089" y="4684050"/>
            <a:ext cx="531697" cy="1012709"/>
            <a:chOff x="1763688" y="4221088"/>
            <a:chExt cx="914400" cy="1897221"/>
          </a:xfrm>
        </p:grpSpPr>
        <p:sp>
          <p:nvSpPr>
            <p:cNvPr id="23" name="직사각형 2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920233" y="3630526"/>
            <a:ext cx="1119455" cy="48809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948264" y="4643452"/>
            <a:ext cx="1119455" cy="1012709"/>
            <a:chOff x="1763688" y="4221088"/>
            <a:chExt cx="1925214" cy="1897221"/>
          </a:xfrm>
          <a:solidFill>
            <a:srgbClr val="7030A0"/>
          </a:solidFill>
        </p:grpSpPr>
        <p:sp>
          <p:nvSpPr>
            <p:cNvPr id="33" name="직사각형 3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076056" y="4677153"/>
            <a:ext cx="1008112" cy="506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242646" y="4277605"/>
            <a:ext cx="418567" cy="31929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6295871" y="4733791"/>
            <a:ext cx="378695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35996" y="47382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793758" y="3561852"/>
            <a:ext cx="1378642" cy="6312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55879" y="40929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58005" y="40929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33893" y="40929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2*2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outer: 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Out</a:t>
            </a:r>
            <a:r>
              <a:rPr lang="ko-KR" altLang="en-US" sz="2800" dirty="0" smtClean="0"/>
              <a:t>는 </a:t>
            </a:r>
            <a:r>
              <a:rPr lang="ko-KR" altLang="en-US" sz="2800" dirty="0" err="1" smtClean="0"/>
              <a:t>두개의</a:t>
            </a:r>
            <a:r>
              <a:rPr lang="ko-KR" altLang="en-US" sz="2800" dirty="0" smtClean="0"/>
              <a:t> 벡터에 대한 행렬로 구성</a:t>
            </a:r>
            <a:r>
              <a:rPr lang="en-US" altLang="ko-KR" sz="2800" dirty="0" smtClean="0"/>
              <a:t>out[</a:t>
            </a:r>
            <a:r>
              <a:rPr lang="en-US" altLang="ko-KR" sz="2800" dirty="0" err="1" smtClean="0"/>
              <a:t>i</a:t>
            </a:r>
            <a:r>
              <a:rPr lang="en-US" altLang="ko-KR" sz="2800" dirty="0"/>
              <a:t>, j] = a[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 * b[j]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71330"/>
            <a:ext cx="424847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outer: 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벡터가 </a:t>
            </a:r>
            <a:r>
              <a:rPr lang="ko-KR" altLang="en-US" sz="2800" dirty="0" err="1" smtClean="0"/>
              <a:t>행이되고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두번째</a:t>
            </a:r>
            <a:r>
              <a:rPr lang="ko-KR" altLang="en-US" sz="2800" dirty="0" smtClean="0"/>
              <a:t> 벡터가 열이 되어 </a:t>
            </a:r>
            <a:r>
              <a:rPr lang="en-US" altLang="ko-KR" sz="2800" dirty="0" smtClean="0"/>
              <a:t>5*5</a:t>
            </a:r>
            <a:r>
              <a:rPr lang="ko-KR" altLang="en-US" sz="2800" dirty="0" smtClean="0"/>
              <a:t>행렬을 </a:t>
            </a:r>
            <a:r>
              <a:rPr lang="ko-KR" altLang="en-US" sz="2800" dirty="0" err="1" smtClean="0"/>
              <a:t>만듬</a:t>
            </a:r>
            <a:endParaRPr lang="en-US" altLang="ko-KR" sz="2800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26161"/>
            <a:ext cx="5472608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outer: 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값이 문자일 경우 문자 배수만큼 처리</a:t>
            </a:r>
            <a:endParaRPr lang="en-US" altLang="ko-KR" sz="28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53085"/>
            <a:ext cx="532859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tensordot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</a:t>
            </a:r>
            <a:r>
              <a:rPr lang="en-US" altLang="ko-KR" dirty="0" err="1" smtClean="0"/>
              <a:t>ensordot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Tensordot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axes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으로 줄 경우 </a:t>
            </a:r>
            <a:r>
              <a:rPr lang="en-US" altLang="ko-KR" sz="2800" dirty="0" smtClean="0"/>
              <a:t>tensor product</a:t>
            </a:r>
            <a:r>
              <a:rPr lang="ko-KR" altLang="en-US" sz="2800" dirty="0" smtClean="0"/>
              <a:t>을 연산</a:t>
            </a:r>
            <a:endParaRPr lang="en-US" altLang="ko-KR" sz="2800" dirty="0"/>
          </a:p>
        </p:txBody>
      </p:sp>
      <p:pic>
        <p:nvPicPr>
          <p:cNvPr id="9218" name="Picture 2" descr="https://upload.wikimedia.org/math/9/2/c/92c57dd740f9cc677874830217c068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612068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3645024"/>
            <a:ext cx="7416824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</a:t>
            </a:r>
            <a:r>
              <a:rPr lang="en-US" altLang="ko-KR" dirty="0" err="1" smtClean="0"/>
              <a:t>ensordot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Tensordot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axes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으로 줄 경우 </a:t>
            </a:r>
            <a:r>
              <a:rPr lang="en-US" altLang="ko-KR" sz="2800" dirty="0" smtClean="0"/>
              <a:t>tensor product</a:t>
            </a:r>
            <a:r>
              <a:rPr lang="ko-KR" altLang="en-US" sz="2800" dirty="0" smtClean="0"/>
              <a:t>을 연산</a:t>
            </a:r>
            <a:endParaRPr lang="en-US" altLang="ko-KR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277527" y="4989629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pSp>
        <p:nvGrpSpPr>
          <p:cNvPr id="9223" name="그룹 9222"/>
          <p:cNvGrpSpPr/>
          <p:nvPr/>
        </p:nvGrpSpPr>
        <p:grpSpPr>
          <a:xfrm>
            <a:off x="829256" y="4746630"/>
            <a:ext cx="2376263" cy="844248"/>
            <a:chOff x="683568" y="4437112"/>
            <a:chExt cx="3207905" cy="1069504"/>
          </a:xfrm>
        </p:grpSpPr>
        <p:grpSp>
          <p:nvGrpSpPr>
            <p:cNvPr id="6" name="그룹 5"/>
            <p:cNvGrpSpPr/>
            <p:nvPr/>
          </p:nvGrpSpPr>
          <p:grpSpPr>
            <a:xfrm>
              <a:off x="683568" y="4437112"/>
              <a:ext cx="1296144" cy="1069504"/>
              <a:chOff x="1763688" y="4221088"/>
              <a:chExt cx="1925214" cy="189722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595329" y="4437112"/>
              <a:ext cx="1296144" cy="1069504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4</a:t>
                </a:r>
                <a:endParaRPr lang="ko-KR" altLang="en-US" sz="12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9221" name="그룹 9220"/>
            <p:cNvGrpSpPr/>
            <p:nvPr/>
          </p:nvGrpSpPr>
          <p:grpSpPr>
            <a:xfrm>
              <a:off x="2091273" y="4818884"/>
              <a:ext cx="368776" cy="327908"/>
              <a:chOff x="4860032" y="2492896"/>
              <a:chExt cx="914400" cy="9144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860032" y="2492896"/>
                <a:ext cx="914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9217" name="직선 연결선 9216"/>
              <p:cNvCxnSpPr>
                <a:stCxn id="5" idx="1"/>
                <a:endCxn id="5" idx="5"/>
              </p:cNvCxnSpPr>
              <p:nvPr/>
            </p:nvCxnSpPr>
            <p:spPr>
              <a:xfrm>
                <a:off x="4993943" y="2626807"/>
                <a:ext cx="646578" cy="6465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0" name="직선 연결선 9219"/>
              <p:cNvCxnSpPr>
                <a:stCxn id="5" idx="7"/>
                <a:endCxn id="5" idx="3"/>
              </p:cNvCxnSpPr>
              <p:nvPr/>
            </p:nvCxnSpPr>
            <p:spPr>
              <a:xfrm flipH="1">
                <a:off x="4993943" y="2626807"/>
                <a:ext cx="646578" cy="6465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2" name="그룹 9221"/>
          <p:cNvGrpSpPr/>
          <p:nvPr/>
        </p:nvGrpSpPr>
        <p:grpSpPr>
          <a:xfrm>
            <a:off x="3724700" y="4638384"/>
            <a:ext cx="2073107" cy="1271724"/>
            <a:chOff x="4932040" y="4074204"/>
            <a:chExt cx="3739384" cy="1942975"/>
          </a:xfrm>
        </p:grpSpPr>
        <p:sp>
          <p:nvSpPr>
            <p:cNvPr id="17" name="직사각형 16"/>
            <p:cNvSpPr/>
            <p:nvPr/>
          </p:nvSpPr>
          <p:spPr>
            <a:xfrm>
              <a:off x="4932040" y="429739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20623" y="429739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0</a:t>
              </a:r>
              <a:endParaRPr lang="ko-KR" altLang="en-US" sz="9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32040" y="541555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0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920623" y="541555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</a:t>
              </a:r>
              <a:endParaRPr lang="ko-KR" altLang="en-US" sz="9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580112" y="4074204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22" name="직사각형 2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551969" y="4080926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44" name="직사각형 43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580112" y="5174738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49" name="직사각형 48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551969" y="5181460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54" name="직사각형 53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5941823" y="5096990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pSp>
        <p:nvGrpSpPr>
          <p:cNvPr id="9224" name="그룹 9223"/>
          <p:cNvGrpSpPr/>
          <p:nvPr/>
        </p:nvGrpSpPr>
        <p:grpSpPr>
          <a:xfrm>
            <a:off x="6493523" y="4588583"/>
            <a:ext cx="1822893" cy="1360697"/>
            <a:chOff x="6804248" y="4411083"/>
            <a:chExt cx="2354590" cy="1763487"/>
          </a:xfrm>
        </p:grpSpPr>
        <p:grpSp>
          <p:nvGrpSpPr>
            <p:cNvPr id="26" name="그룹 25"/>
            <p:cNvGrpSpPr/>
            <p:nvPr/>
          </p:nvGrpSpPr>
          <p:grpSpPr>
            <a:xfrm>
              <a:off x="6804248" y="4426153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4</a:t>
                </a:r>
                <a:endParaRPr lang="ko-KR" altLang="en-US" sz="10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8039383" y="4411083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62" name="직사각형 6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804248" y="5338851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763688" y="5203910"/>
                <a:ext cx="914400" cy="9143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039383" y="5323781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72" name="직사각형 7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4</a:t>
                </a:r>
                <a:endParaRPr lang="ko-KR" altLang="en-US" sz="10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</p:grpSp>
      </p:grpSp>
      <p:sp>
        <p:nvSpPr>
          <p:cNvPr id="9225" name="TextBox 9224"/>
          <p:cNvSpPr txBox="1"/>
          <p:nvPr/>
        </p:nvSpPr>
        <p:spPr>
          <a:xfrm>
            <a:off x="1057266" y="4106942"/>
            <a:ext cx="5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419378" y="4106942"/>
            <a:ext cx="5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703985" y="4106942"/>
            <a:ext cx="140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2,2,2,2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tensordot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행렬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개가 만나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차원 행렬 구성</a:t>
            </a:r>
            <a:endParaRPr lang="en-US" altLang="ko-KR" sz="2800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3667"/>
            <a:ext cx="5810597" cy="44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원소들끼리 계산을 하기 위해 동일한 모양으로 만들고 이를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계산 처리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05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08920"/>
            <a:ext cx="484671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37603"/>
            <a:ext cx="3312368" cy="104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4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tensordot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en-US" altLang="ko-KR" sz="2800" dirty="0" smtClean="0"/>
              <a:t>axes = 0 tensor product,  axes = 1 tensor dot product,  axes = 2 tenser double contraction </a:t>
            </a:r>
            <a:r>
              <a:rPr lang="ko-KR" altLang="en-US" sz="2800" dirty="0" smtClean="0"/>
              <a:t>즉 벡터연산</a:t>
            </a:r>
            <a:endParaRPr lang="en-US" altLang="ko-KR" sz="2800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1"/>
            <a:ext cx="604867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대각행</a:t>
            </a:r>
            <a:r>
              <a:rPr lang="ko-KR" altLang="en-US" dirty="0"/>
              <a:t>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Trace : 3</a:t>
            </a:r>
            <a:r>
              <a:rPr lang="ko-KR" altLang="en-US" dirty="0" smtClean="0"/>
              <a:t>차원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(2,2,2)</a:t>
            </a:r>
            <a:r>
              <a:rPr lang="ko-KR" altLang="en-US" sz="2800" dirty="0" smtClean="0"/>
              <a:t> 대각행렬의 합은 </a:t>
            </a: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차원의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과 </a:t>
            </a:r>
            <a:r>
              <a:rPr lang="ko-KR" altLang="en-US" sz="2800" dirty="0" err="1" smtClean="0"/>
              <a:t>두번째의</a:t>
            </a:r>
            <a:r>
              <a:rPr lang="ko-KR" altLang="en-US" sz="2800" dirty="0" smtClean="0"/>
              <a:t> 마지막을 합산해서 출력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2087420" y="43644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87420" y="47881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41679" y="43644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41679" y="47881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77883" y="4316640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77883" y="4740304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32142" y="4316640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32142" y="4740304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1659" y="359538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52122" y="3620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54053" y="4321952"/>
            <a:ext cx="105567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04303" y="4709916"/>
            <a:ext cx="105567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3009731" y="4537976"/>
            <a:ext cx="1294572" cy="38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ko-KR" altLang="en-US" sz="2800" dirty="0" smtClean="0"/>
              <a:t>대각행렬의 합을 출력</a:t>
            </a:r>
            <a:endParaRPr lang="en-US" altLang="ko-KR" sz="28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112568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700" dirty="0" smtClean="0"/>
              <a:t>Python </a:t>
            </a:r>
            <a:br>
              <a:rPr lang="en-US" altLang="ko-KR" sz="6700" dirty="0" smtClean="0"/>
            </a:br>
            <a:r>
              <a:rPr lang="en-US" altLang="ko-KR" sz="6700" dirty="0" smtClean="0"/>
              <a:t>matrix class</a:t>
            </a:r>
            <a:r>
              <a:rPr lang="ko-KR" altLang="en-US" sz="6700" dirty="0" smtClean="0"/>
              <a:t>로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ko-KR" altLang="en-US" sz="6700" dirty="0" smtClean="0"/>
              <a:t>행렬 이해하기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이해하기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8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78548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실수의 순서쌍에 </a:t>
            </a:r>
            <a:r>
              <a:rPr lang="ko-KR" altLang="en-US" dirty="0" err="1"/>
              <a:t>성분별로</a:t>
            </a:r>
            <a:r>
              <a:rPr lang="ko-KR" altLang="en-US" dirty="0"/>
              <a:t> 덧셈과 </a:t>
            </a:r>
            <a:r>
              <a:rPr lang="ko-KR" altLang="en-US" dirty="0" err="1"/>
              <a:t>실수상수곱을</a:t>
            </a:r>
            <a:r>
              <a:rPr lang="ko-KR" altLang="en-US" dirty="0"/>
              <a:t> 주면</a:t>
            </a:r>
            <a:r>
              <a:rPr lang="en-US" altLang="ko-KR" dirty="0"/>
              <a:t>[2] </a:t>
            </a:r>
            <a:r>
              <a:rPr lang="ko-KR" altLang="en-US" dirty="0"/>
              <a:t>이는 </a:t>
            </a:r>
            <a:r>
              <a:rPr lang="en-US" altLang="ko-KR" dirty="0"/>
              <a:t>"</a:t>
            </a:r>
            <a:r>
              <a:rPr lang="en-US" altLang="ko-KR" dirty="0" err="1"/>
              <a:t>nn</a:t>
            </a:r>
            <a:r>
              <a:rPr lang="ko-KR" altLang="en-US" dirty="0"/>
              <a:t>차원</a:t>
            </a:r>
            <a:r>
              <a:rPr lang="en-US" altLang="ko-KR" dirty="0"/>
              <a:t>" </a:t>
            </a:r>
            <a:r>
              <a:rPr lang="ko-KR" altLang="en-US" dirty="0"/>
              <a:t>벡터공간이라 할 수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(, </a:t>
            </a:r>
            <a:r>
              <a:rPr lang="ko-KR" altLang="en-US" dirty="0" smtClean="0"/>
              <a:t>벡터공간에서 </a:t>
            </a:r>
            <a:r>
              <a:rPr lang="ko-KR" altLang="en-US" dirty="0"/>
              <a:t>벡터공간으로 가는 함수 중 덧셈과 </a:t>
            </a:r>
            <a:r>
              <a:rPr lang="ko-KR" altLang="en-US" dirty="0" err="1"/>
              <a:t>상수배를</a:t>
            </a:r>
            <a:r>
              <a:rPr lang="ko-KR" altLang="en-US" dirty="0"/>
              <a:t> 보존하는 함수를 </a:t>
            </a:r>
            <a:r>
              <a:rPr lang="ko-KR" altLang="en-US" dirty="0" smtClean="0"/>
              <a:t>선형사상을 행렬이라 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matrix </a:t>
            </a:r>
            <a:r>
              <a:rPr lang="ko-KR" altLang="en-US" dirty="0" smtClean="0"/>
              <a:t>를 이용해서 행렬 생성</a:t>
            </a:r>
            <a:endParaRPr lang="en-US" altLang="ko-KR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66" y="2924944"/>
            <a:ext cx="440044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연산하기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내적 </a:t>
            </a:r>
            <a:r>
              <a:rPr lang="en-US" altLang="ko-KR" dirty="0" smtClean="0"/>
              <a:t>dot(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M* N</a:t>
            </a:r>
            <a:r>
              <a:rPr lang="ko-KR" altLang="en-US" dirty="0" smtClean="0"/>
              <a:t>인 행렬에 대한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 처리 결과는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M*M</a:t>
            </a:r>
            <a:r>
              <a:rPr lang="ko-KR" altLang="en-US" dirty="0" smtClean="0"/>
              <a:t>으로 나옴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s-ES" altLang="ko-KR" dirty="0" smtClean="0"/>
              <a:t>( </a:t>
            </a:r>
            <a:r>
              <a:rPr lang="es-ES" altLang="ko-KR" i="1" dirty="0" smtClean="0"/>
              <a:t>x</a:t>
            </a:r>
            <a:r>
              <a:rPr lang="es-ES" altLang="ko-KR" dirty="0"/>
              <a:t>​</a:t>
            </a:r>
            <a:r>
              <a:rPr lang="es-ES" altLang="ko-KR" sz="900" i="1" dirty="0"/>
              <a:t>ij</a:t>
            </a:r>
            <a:r>
              <a:rPr lang="es-ES" altLang="ko-KR" sz="900" dirty="0" smtClean="0"/>
              <a:t>​​ </a:t>
            </a:r>
            <a:r>
              <a:rPr lang="es-ES" altLang="ko-KR" dirty="0" smtClean="0"/>
              <a:t>)( </a:t>
            </a:r>
            <a:r>
              <a:rPr lang="es-ES" altLang="ko-KR" i="1" dirty="0" smtClean="0"/>
              <a:t>y</a:t>
            </a:r>
            <a:r>
              <a:rPr lang="es-ES" altLang="ko-KR" dirty="0"/>
              <a:t>​</a:t>
            </a:r>
            <a:r>
              <a:rPr lang="es-ES" altLang="ko-KR" sz="900" i="1" dirty="0"/>
              <a:t>ij</a:t>
            </a:r>
            <a:r>
              <a:rPr lang="es-ES" altLang="ko-KR" sz="900" dirty="0" smtClean="0"/>
              <a:t>​​ </a:t>
            </a:r>
            <a:r>
              <a:rPr lang="es-ES" altLang="ko-KR" dirty="0" smtClean="0"/>
              <a:t>)=(</a:t>
            </a:r>
            <a:r>
              <a:rPr lang="es-ES" altLang="ko-KR" dirty="0"/>
              <a:t>∑</a:t>
            </a:r>
            <a:r>
              <a:rPr lang="es-ES" altLang="ko-KR" sz="900" dirty="0"/>
              <a:t>​</a:t>
            </a:r>
            <a:r>
              <a:rPr lang="es-ES" altLang="ko-KR" sz="900" i="1" dirty="0"/>
              <a:t>k</a:t>
            </a:r>
            <a:r>
              <a:rPr lang="es-ES" altLang="ko-KR" dirty="0"/>
              <a:t>​​</a:t>
            </a:r>
            <a:r>
              <a:rPr lang="es-ES" altLang="ko-KR" i="1" dirty="0"/>
              <a:t>x</a:t>
            </a:r>
            <a:r>
              <a:rPr lang="es-ES" altLang="ko-KR" dirty="0"/>
              <a:t>​</a:t>
            </a:r>
            <a:r>
              <a:rPr lang="es-ES" altLang="ko-KR" sz="900" i="1" dirty="0"/>
              <a:t>ik</a:t>
            </a:r>
            <a:r>
              <a:rPr lang="es-ES" altLang="ko-KR" dirty="0"/>
              <a:t>​​</a:t>
            </a:r>
            <a:r>
              <a:rPr lang="es-ES" altLang="ko-KR" i="1" dirty="0"/>
              <a:t>y</a:t>
            </a:r>
            <a:r>
              <a:rPr lang="es-ES" altLang="ko-KR" dirty="0"/>
              <a:t>​</a:t>
            </a:r>
            <a:r>
              <a:rPr lang="es-ES" altLang="ko-KR" sz="900" i="1" dirty="0"/>
              <a:t>kj</a:t>
            </a:r>
            <a:r>
              <a:rPr lang="es-ES" altLang="ko-KR" dirty="0"/>
              <a:t>​​)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7544" y="3429000"/>
            <a:ext cx="1512169" cy="1512168"/>
            <a:chOff x="1187624" y="3501008"/>
            <a:chExt cx="3187013" cy="1656184"/>
          </a:xfrm>
        </p:grpSpPr>
        <p:sp>
          <p:nvSpPr>
            <p:cNvPr id="4" name="직사각형 3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8" name="왼쪽 대괄호 7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오른쪽 대괄호 9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91927" y="3429000"/>
            <a:ext cx="1512169" cy="1512168"/>
            <a:chOff x="1187624" y="3501008"/>
            <a:chExt cx="3187013" cy="1656184"/>
          </a:xfrm>
        </p:grpSpPr>
        <p:sp>
          <p:nvSpPr>
            <p:cNvPr id="13" name="직사각형 12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b1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b2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b3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b4</a:t>
              </a:r>
              <a:endParaRPr lang="ko-KR" altLang="en-US" sz="1000" dirty="0"/>
            </a:p>
          </p:txBody>
        </p:sp>
        <p:sp>
          <p:nvSpPr>
            <p:cNvPr id="17" name="왼쪽 대괄호 16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88024" y="3429000"/>
            <a:ext cx="3738334" cy="1512168"/>
            <a:chOff x="4788024" y="3517096"/>
            <a:chExt cx="3738334" cy="1512168"/>
          </a:xfrm>
        </p:grpSpPr>
        <p:grpSp>
          <p:nvGrpSpPr>
            <p:cNvPr id="26" name="그룹 2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a1*b1+a1*b3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2*b2+a2*b4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a3*b1+a3*b3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a4*b2+a4*b4</a:t>
                </a:r>
                <a:endParaRPr lang="ko-KR" altLang="en-US" sz="1000" dirty="0"/>
              </a:p>
            </p:txBody>
          </p:sp>
        </p:grpSp>
        <p:sp>
          <p:nvSpPr>
            <p:cNvPr id="24" name="왼쪽 대괄호 23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" name="오른쪽 대괄호 24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44877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51721" y="40736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성능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numpy.ndarray</a:t>
            </a:r>
            <a:r>
              <a:rPr lang="ko-KR" altLang="en-US" sz="2800" dirty="0" smtClean="0"/>
              <a:t>로 계산시 </a:t>
            </a:r>
            <a:r>
              <a:rPr lang="en-US" altLang="ko-KR" sz="2800" dirty="0" smtClean="0"/>
              <a:t>python list </a:t>
            </a:r>
            <a:r>
              <a:rPr lang="ko-KR" altLang="en-US" sz="2800" dirty="0" smtClean="0"/>
              <a:t>타입에 비해 계산 속도가 빠름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47244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9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33941"/>
            <a:ext cx="3457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335699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배열을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언어처럼 관리하므로 별도의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구성하지 않으므로 계산속도 빠름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48878"/>
            <a:ext cx="5184576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</a:t>
            </a:r>
            <a:r>
              <a:rPr lang="ko-KR" altLang="en-US" dirty="0" smtClean="0"/>
              <a:t>외적</a:t>
            </a:r>
            <a:r>
              <a:rPr lang="en-US" altLang="ko-KR" dirty="0" smtClean="0"/>
              <a:t>cross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cross</a:t>
            </a:r>
            <a:r>
              <a:rPr lang="ko-KR" altLang="en-US" dirty="0" smtClean="0"/>
              <a:t>는 동등한 행렬일 경우 연산 처리</a:t>
            </a:r>
            <a:endParaRPr lang="en-US" altLang="ko-KR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33189"/>
            <a:ext cx="3024336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+/-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 N*M</a:t>
            </a:r>
            <a:r>
              <a:rPr lang="ko-KR" altLang="en-US" dirty="0" smtClean="0"/>
              <a:t>인 행렬에 대한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연산 처리 결과는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N*M</a:t>
            </a:r>
            <a:r>
              <a:rPr lang="ko-KR" altLang="en-US" dirty="0" smtClean="0"/>
              <a:t>으로 나옴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67544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391927" y="3429000"/>
            <a:ext cx="1512169" cy="1512168"/>
            <a:chOff x="1187624" y="3501008"/>
            <a:chExt cx="3187013" cy="1656184"/>
          </a:xfrm>
        </p:grpSpPr>
        <p:sp>
          <p:nvSpPr>
            <p:cNvPr id="39" name="직사각형 38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b1</a:t>
              </a:r>
              <a:endParaRPr lang="ko-KR" altLang="en-US" sz="1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b2</a:t>
              </a:r>
              <a:endParaRPr lang="ko-KR" altLang="en-US" sz="10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b3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b4</a:t>
              </a:r>
              <a:endParaRPr lang="ko-KR" altLang="en-US" sz="1000" dirty="0"/>
            </a:p>
          </p:txBody>
        </p:sp>
        <p:sp>
          <p:nvSpPr>
            <p:cNvPr id="43" name="왼쪽 대괄호 42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4" name="오른쪽 대괄호 43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788024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1 +/- b1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2 +/- b2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a3+/- b3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a4 </a:t>
                </a:r>
                <a:r>
                  <a:rPr lang="en-US" altLang="ko-KR" sz="1000" dirty="0"/>
                  <a:t>+/- </a:t>
                </a:r>
                <a:r>
                  <a:rPr lang="en-US" altLang="ko-KR" sz="1000" dirty="0" smtClean="0"/>
                  <a:t>b4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344877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10747" y="3832966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+/-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+/-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4968552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상수 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상수</a:t>
            </a:r>
            <a:r>
              <a:rPr lang="en-US" altLang="ko-KR" dirty="0" smtClean="0"/>
              <a:t>(k)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N*M </a:t>
            </a:r>
            <a:r>
              <a:rPr lang="ko-KR" altLang="en-US" dirty="0" smtClean="0"/>
              <a:t>행렬에 대한 곱은 </a:t>
            </a:r>
            <a:r>
              <a:rPr lang="ko-KR" altLang="en-US" dirty="0" err="1" smtClean="0"/>
              <a:t>상수배만큼</a:t>
            </a:r>
            <a:r>
              <a:rPr lang="ko-KR" altLang="en-US" dirty="0" smtClean="0"/>
              <a:t> 증가함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051720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1960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k* a1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</a:t>
                </a:r>
                <a:r>
                  <a:rPr lang="en-US" altLang="ko-KR" sz="1000" dirty="0" smtClean="0"/>
                  <a:t> * a2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k* </a:t>
                </a:r>
                <a:r>
                  <a:rPr lang="en-US" altLang="ko-KR" sz="1000" dirty="0" smtClean="0"/>
                  <a:t>a3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k* </a:t>
                </a:r>
                <a:r>
                  <a:rPr lang="en-US" altLang="ko-KR" sz="1000" dirty="0" smtClean="0"/>
                  <a:t>a4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768813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0766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상수 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k </a:t>
            </a:r>
            <a:r>
              <a:rPr lang="ko-KR" altLang="en-US" dirty="0" smtClean="0"/>
              <a:t>상수만큼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곱하는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468052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행렬을</a:t>
            </a:r>
            <a:r>
              <a:rPr lang="en-US" altLang="ko-KR" dirty="0" smtClean="0"/>
              <a:t> M*N</a:t>
            </a:r>
            <a:r>
              <a:rPr lang="ko-KR" altLang="en-US" dirty="0" smtClean="0"/>
              <a:t>을 변환하는 처리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331640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1960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 a3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a2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 a4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419872" y="40440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328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N*M </a:t>
            </a:r>
            <a:r>
              <a:rPr lang="ko-KR" altLang="en-US" dirty="0" smtClean="0"/>
              <a:t>행렬을</a:t>
            </a:r>
            <a:r>
              <a:rPr lang="en-US" altLang="ko-KR" dirty="0" smtClean="0"/>
              <a:t> </a:t>
            </a:r>
            <a:r>
              <a:rPr lang="en-US" altLang="ko-KR" dirty="0"/>
              <a:t>M*N</a:t>
            </a:r>
            <a:r>
              <a:rPr lang="ko-KR" altLang="en-US" dirty="0"/>
              <a:t>을 변환하는 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T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transpose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있음 </a:t>
            </a:r>
            <a:endParaRPr lang="en-US" altLang="ko-KR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54153"/>
            <a:ext cx="5688632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3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matmul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Matrix </a:t>
            </a:r>
            <a:r>
              <a:rPr lang="ko-KR" altLang="en-US" sz="2800" dirty="0" smtClean="0"/>
              <a:t>타입일 경우 곱셈은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연산과 동일한 결과를 생성함</a:t>
            </a:r>
            <a:endParaRPr lang="en-US" altLang="ko-KR" sz="28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5256584" cy="371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Matmul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차원계산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N*m, M*n </a:t>
            </a:r>
            <a:r>
              <a:rPr lang="ko-KR" altLang="en-US" sz="2800" dirty="0" smtClean="0"/>
              <a:t>행렬에 따라 계산이 되지만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차원인 경우는 행렬 계산을 처리</a:t>
            </a:r>
            <a:endParaRPr lang="en-US" altLang="ko-KR" sz="2800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11256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atrix_power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err="1" smtClean="0"/>
              <a:t>matrix_power</a:t>
            </a:r>
            <a:r>
              <a:rPr lang="ko-KR" altLang="en-US" sz="2800" dirty="0" smtClean="0"/>
              <a:t>는 정방행렬에 대해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연산을 </a:t>
            </a:r>
            <a:r>
              <a:rPr lang="ko-KR" altLang="en-US" sz="2800" dirty="0" err="1" smtClean="0"/>
              <a:t>제곱승만큼</a:t>
            </a:r>
            <a:r>
              <a:rPr lang="ko-KR" altLang="en-US" sz="2800" dirty="0" smtClean="0"/>
              <a:t> 계산하는 것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74168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Matrix P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49" y="3284984"/>
            <a:ext cx="427672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matrix_power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ko-KR" altLang="en-US" sz="2800" dirty="0" smtClean="0"/>
              <a:t>반복적인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연산을 처리</a:t>
            </a:r>
            <a:endParaRPr lang="en-US" altLang="ko-KR" sz="2800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04056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920880" cy="4454624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700" dirty="0" smtClean="0"/>
              <a:t>python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700" dirty="0" err="1" smtClean="0"/>
              <a:t>Numpy</a:t>
            </a:r>
            <a:r>
              <a:rPr lang="en-US" altLang="ko-KR" sz="6700" dirty="0" smtClean="0"/>
              <a:t> </a:t>
            </a:r>
            <a:r>
              <a:rPr lang="en-US" altLang="ko-KR" sz="6700" dirty="0" err="1" smtClean="0"/>
              <a:t>linalg</a:t>
            </a:r>
            <a:r>
              <a:rPr lang="en-US" altLang="ko-KR" sz="6700" dirty="0" smtClean="0"/>
              <a:t> </a:t>
            </a:r>
            <a:br>
              <a:rPr lang="en-US" altLang="ko-KR" sz="6700" dirty="0" smtClean="0"/>
            </a:br>
            <a:r>
              <a:rPr lang="ko-KR" altLang="en-US" sz="6700" dirty="0" smtClean="0"/>
              <a:t>함수 이해하기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and vector products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41940"/>
              </p:ext>
            </p:extLst>
          </p:nvPr>
        </p:nvGraphicFramePr>
        <p:xfrm>
          <a:off x="899592" y="2420889"/>
          <a:ext cx="7920880" cy="3729013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826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out])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차원 행렬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m*l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대한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production(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n*l)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vdot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Vector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대한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차원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행렬에 대한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행렬이 동일해야 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out])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벡터에 대해 계산 후 행렬로 표시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matmul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out])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 행렬에 대한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Matrix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(dot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동일한 결과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tensordot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axes])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Compute tensor dot product along specified axes for arrays &gt;= 1-D.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linalg.matrix_power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(M, n)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Raise a square matrix to the (integer) power </a:t>
                      </a:r>
                      <a:r>
                        <a:rPr lang="en-US" sz="1000" i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cross(a, b,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axisa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=-1,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axisb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=-1,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axisc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=-1, axis=None)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행렬에 대한 외적을 구함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einsum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(subscripts, *operands[, out, 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...])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Evaluates the Einstein summation convention on the operands.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kron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Kronecker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product of two arrays.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Decompositions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59367"/>
              </p:ext>
            </p:extLst>
          </p:nvPr>
        </p:nvGraphicFramePr>
        <p:xfrm>
          <a:off x="899592" y="2852935"/>
          <a:ext cx="7920880" cy="1376698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linalg.cholesky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Cholesky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decomposition.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linalg.qr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mode])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Compute the </a:t>
                      </a:r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factorization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linalg.svd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full_matrices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compute_uv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Singular Value Decomposition.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Matrix eigenvalues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2542"/>
              </p:ext>
            </p:extLst>
          </p:nvPr>
        </p:nvGraphicFramePr>
        <p:xfrm>
          <a:off x="899592" y="2852935"/>
          <a:ext cx="7920880" cy="2097454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eigenvalues and right eigenvectors of a square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linalg.eigh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UPLO])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Return the eigenvalues and eigenvectors of a Hermitian or symmetric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linalg.eigvals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eigenvalues of a general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linalg.eigvalsh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[, UPLO])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eigenvalues of a Hermitian or real symmetric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Compute the eigenvalues and right eigenvectors of a square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Norms and other numbers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6700" dirty="0" err="1" smtClean="0"/>
              <a:t>Numpy</a:t>
            </a:r>
            <a:r>
              <a:rPr lang="en-US" altLang="ko-KR" sz="6700" dirty="0"/>
              <a:t> 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ko-KR" altLang="en-US" sz="6700" dirty="0" smtClean="0"/>
              <a:t>이해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변수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shape, </a:t>
            </a:r>
            <a:r>
              <a:rPr lang="en-US" altLang="ko-KR" dirty="0" err="1" smtClean="0"/>
              <a:t>dtype,strides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속성이 생성됨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22916"/>
              </p:ext>
            </p:extLst>
          </p:nvPr>
        </p:nvGraphicFramePr>
        <p:xfrm>
          <a:off x="4211960" y="2733342"/>
          <a:ext cx="4320480" cy="3603793"/>
        </p:xfrm>
        <a:graphic>
          <a:graphicData uri="http://schemas.openxmlformats.org/drawingml/2006/table">
            <a:tbl>
              <a:tblPr/>
              <a:tblGrid>
                <a:gridCol w="1273928"/>
                <a:gridCol w="3046552"/>
              </a:tblGrid>
              <a:tr h="28991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변수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07366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ndarray.ndim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차원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ndarray.shape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다차원 모습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63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ndarray.size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원소의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21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ndarray.dtype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 타입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39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ndarray.itemsize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원소의 사이즈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23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ndarray.data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데이터는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itemsize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크기의 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값으로 표현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26574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1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08303"/>
              </p:ext>
            </p:extLst>
          </p:nvPr>
        </p:nvGraphicFramePr>
        <p:xfrm>
          <a:off x="899592" y="2852935"/>
          <a:ext cx="7920880" cy="2457832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linalg.norm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(x[,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axis,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keepdims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Matrix or vector norm.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linalg.cond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(x[, p])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condition number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linalg.det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determinant of an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linalg.matrix_rank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tol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Return matrix rank of array using SVD method Rank of the array is the number of SVD singular values of the array that are greater than </a:t>
                      </a:r>
                      <a:r>
                        <a:rPr lang="en-US" sz="900" i="1">
                          <a:effectLst/>
                          <a:latin typeface="+mn-ea"/>
                          <a:ea typeface="+mn-ea"/>
                        </a:rPr>
                        <a:t>tol</a:t>
                      </a:r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linalg.slogdet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sign and (natural) logarithm of the determinant of an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trace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offset, axis1, axis2,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out])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 the sum along diagonals of the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Solving equations and inverting matrices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21579"/>
              </p:ext>
            </p:extLst>
          </p:nvPr>
        </p:nvGraphicFramePr>
        <p:xfrm>
          <a:off x="899592" y="2852935"/>
          <a:ext cx="7920880" cy="2457832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linalg.solve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Solve a linear matrix equation, or system of linear scalar equations.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linalg.tensorsolve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b[, axes])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Solve the tensor equation a x = b for 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linalg.lstsq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rcond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Return the least-squares solution to a linear matrix equation.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linalg.inv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(multiplicative) inverse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linalg.pinv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rcond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(Moore-Penrose) pseudo-inverse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linalg.tensorinv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Compute the ‘inverse’ of an N-dimensional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ko-KR" altLang="en-US" dirty="0"/>
              <a:t>주요 변수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일차원과</a:t>
            </a:r>
            <a:r>
              <a:rPr lang="ko-KR" altLang="en-US" sz="2800" dirty="0" smtClean="0"/>
              <a:t> 다차원의 원소 개수를 </a:t>
            </a:r>
            <a:r>
              <a:rPr lang="en-US" altLang="ko-KR" sz="2800" dirty="0" err="1" smtClean="0"/>
              <a:t>len</a:t>
            </a:r>
            <a:r>
              <a:rPr lang="en-US" altLang="ko-KR" sz="2800" dirty="0" smtClean="0"/>
              <a:t>()</a:t>
            </a:r>
            <a:r>
              <a:rPr lang="ko-KR" altLang="en-US" sz="2800" dirty="0" smtClean="0"/>
              <a:t>함수로 처리시 다른 결과가 나옴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95313"/>
              </p:ext>
            </p:extLst>
          </p:nvPr>
        </p:nvGraphicFramePr>
        <p:xfrm>
          <a:off x="4932040" y="2836804"/>
          <a:ext cx="3660114" cy="3924167"/>
        </p:xfrm>
        <a:graphic>
          <a:graphicData uri="http://schemas.openxmlformats.org/drawingml/2006/table">
            <a:tbl>
              <a:tblPr/>
              <a:tblGrid>
                <a:gridCol w="1423378"/>
                <a:gridCol w="2236736"/>
              </a:tblGrid>
              <a:tr h="31112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dirty="0" smtClean="0">
                          <a:effectLst/>
                        </a:rPr>
                        <a:t>변수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93702"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ndarray.real</a:t>
                      </a:r>
                      <a:endParaRPr kumimoji="0"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복소수에서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실수값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9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ndarray.imag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생성된 복소수에서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허수값</a:t>
                      </a:r>
                      <a:endParaRPr kumimoji="0"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198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ndarray.strides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원소의 크기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617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ndarray.base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다른 곳에 할당할 경우 그 원천에 대한 것을 가지고 있음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84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</a:t>
                      </a:r>
                      <a:r>
                        <a:rPr lang="en-US" altLang="ko-KR" sz="1200" dirty="0" err="1" smtClean="0"/>
                        <a:t>flat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객체가 차원을 가질 경우 하나로 연계해서 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처리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83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ndarray.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ndarray</a:t>
                      </a:r>
                      <a:r>
                        <a:rPr kumimoji="0"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객체에 대한 </a:t>
                      </a:r>
                      <a:r>
                        <a:rPr kumimoji="0" lang="ko-KR" altLang="en-US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역핼력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6420" marR="46420" marT="46420" marB="4642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36805"/>
            <a:ext cx="37433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9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내부 원소 접근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__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/>
              <a:t>numpy.ndarray</a:t>
            </a:r>
            <a:r>
              <a:rPr lang="en-US" altLang="ko-KR" dirty="0"/>
              <a:t> </a:t>
            </a:r>
            <a:r>
              <a:rPr lang="ko-KR" altLang="en-US" dirty="0"/>
              <a:t>타입에서는 </a:t>
            </a:r>
            <a:r>
              <a:rPr lang="en-US" altLang="ko-KR" dirty="0"/>
              <a:t>__</a:t>
            </a:r>
            <a:r>
              <a:rPr lang="en-US" altLang="ko-KR" dirty="0" err="1"/>
              <a:t>getitem</a:t>
            </a:r>
            <a:r>
              <a:rPr lang="en-US" altLang="ko-KR" dirty="0"/>
              <a:t>__</a:t>
            </a:r>
            <a:r>
              <a:rPr lang="ko-KR" altLang="en-US" dirty="0"/>
              <a:t>에  논리연산 등 다양한 처리를 허용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57816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__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Index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slice </a:t>
            </a:r>
            <a:r>
              <a:rPr lang="ko-KR" altLang="en-US" dirty="0" smtClean="0"/>
              <a:t>처리시 기존 리스트의 방식보다 더 다양한 처리를 위해 </a:t>
            </a:r>
            <a:r>
              <a:rPr lang="en-US" altLang="ko-KR" dirty="0" smtClean="0"/>
              <a:t>__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etitem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함  </a:t>
            </a:r>
            <a:endParaRPr lang="en-US" altLang="ko-K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924944"/>
            <a:ext cx="5534025" cy="353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</a:t>
            </a:r>
            <a:r>
              <a:rPr lang="ko-KR" altLang="en-US" dirty="0" err="1" smtClean="0"/>
              <a:t>열구분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배열명</a:t>
            </a:r>
            <a:r>
              <a:rPr lang="en-US" altLang="ko-KR" dirty="0"/>
              <a:t>[ </a:t>
            </a:r>
            <a:r>
              <a:rPr lang="ko-KR" altLang="en-US" dirty="0"/>
              <a:t>행 범위</a:t>
            </a:r>
            <a:r>
              <a:rPr lang="en-US" altLang="ko-KR" dirty="0"/>
              <a:t>, </a:t>
            </a:r>
            <a:r>
              <a:rPr lang="ko-KR" altLang="en-US" dirty="0"/>
              <a:t>열 범위</a:t>
            </a:r>
            <a:r>
              <a:rPr lang="en-US" altLang="ko-KR" dirty="0" smtClean="0"/>
              <a:t>]</a:t>
            </a:r>
            <a:r>
              <a:rPr lang="ko-KR" altLang="en-US" dirty="0" smtClean="0"/>
              <a:t> 행으로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열로 접근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5491130" y="2536843"/>
            <a:ext cx="2348560" cy="1477426"/>
            <a:chOff x="827582" y="3284984"/>
            <a:chExt cx="3504391" cy="2820625"/>
          </a:xfrm>
        </p:grpSpPr>
        <p:grpSp>
          <p:nvGrpSpPr>
            <p:cNvPr id="5" name="그룹 4"/>
            <p:cNvGrpSpPr/>
            <p:nvPr/>
          </p:nvGrpSpPr>
          <p:grpSpPr>
            <a:xfrm>
              <a:off x="1883701" y="3994031"/>
              <a:ext cx="2448272" cy="2088232"/>
              <a:chOff x="3295328" y="3356992"/>
              <a:chExt cx="2743200" cy="2743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953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[0,0]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097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[0,1]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1241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[0,2]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2953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[1,0]</a:t>
                </a:r>
                <a:endParaRPr lang="ko-KR" altLang="en-US" sz="800" b="1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2097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[1,1]</a:t>
                </a:r>
                <a:endParaRPr lang="ko-KR" altLang="en-US" sz="800" b="1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1241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[1,2]</a:t>
                </a:r>
                <a:endParaRPr lang="ko-KR" altLang="en-US" sz="800" b="1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953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[2,0]</a:t>
                </a:r>
                <a:endParaRPr lang="ko-KR" altLang="en-US" sz="800" b="1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097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[2,1]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1241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[2,2]</a:t>
                </a:r>
                <a:endParaRPr lang="ko-KR" altLang="en-US" sz="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27582" y="4686919"/>
              <a:ext cx="1152128" cy="82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Row : </a:t>
              </a:r>
              <a:r>
                <a:rPr lang="ko-KR" altLang="en-US" sz="800" dirty="0" smtClean="0"/>
                <a:t>행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805" y="3284984"/>
              <a:ext cx="1604796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Column: </a:t>
              </a:r>
              <a:r>
                <a:rPr lang="ko-KR" altLang="en-US" sz="800" dirty="0" smtClean="0"/>
                <a:t>열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47664" y="4157403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47664" y="486121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7664" y="558129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8594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3809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9905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491130" y="4742994"/>
            <a:ext cx="2348560" cy="1477426"/>
            <a:chOff x="827582" y="3284984"/>
            <a:chExt cx="3504391" cy="2820625"/>
          </a:xfrm>
        </p:grpSpPr>
        <p:grpSp>
          <p:nvGrpSpPr>
            <p:cNvPr id="33" name="그룹 32"/>
            <p:cNvGrpSpPr/>
            <p:nvPr/>
          </p:nvGrpSpPr>
          <p:grpSpPr>
            <a:xfrm>
              <a:off x="1883701" y="3994031"/>
              <a:ext cx="2448272" cy="2088232"/>
              <a:chOff x="3295328" y="3356992"/>
              <a:chExt cx="2743200" cy="274320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295328" y="335699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[0,0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209728" y="3356992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[0,1]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124128" y="3356992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[0,2]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295328" y="427139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[1,0]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2097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[1,1]</a:t>
                </a:r>
                <a:endParaRPr lang="ko-KR" altLang="en-US" sz="8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1241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[1,2]</a:t>
                </a:r>
                <a:endParaRPr lang="ko-KR" altLang="en-US" sz="8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295328" y="5185792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[2,0]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097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[2,1]</a:t>
                </a:r>
                <a:endParaRPr lang="ko-KR" altLang="en-US" sz="800" b="1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1241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[2,2]</a:t>
                </a:r>
                <a:endParaRPr lang="ko-KR" altLang="en-US" sz="8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27582" y="4686919"/>
              <a:ext cx="1152128" cy="82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Row : </a:t>
              </a:r>
              <a:r>
                <a:rPr lang="ko-KR" altLang="en-US" sz="800" dirty="0" smtClean="0"/>
                <a:t>행</a:t>
              </a:r>
              <a:endParaRPr lang="ko-KR" alt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81805" y="3284984"/>
              <a:ext cx="1604796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Column: </a:t>
              </a:r>
              <a:r>
                <a:rPr lang="ko-KR" altLang="en-US" sz="800" dirty="0" smtClean="0"/>
                <a:t>열</a:t>
              </a:r>
              <a:endParaRPr lang="ko-KR" altLang="en-US" sz="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7664" y="4157403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47664" y="486121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558129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8594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3809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9905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67692" y="2194324"/>
            <a:ext cx="207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err="1" smtClean="0"/>
              <a:t>첫번째</a:t>
            </a:r>
            <a:r>
              <a:rPr lang="ko-KR" altLang="en-US" sz="1400" b="1" u="sng" dirty="0" smtClean="0"/>
              <a:t> 행 접근</a:t>
            </a:r>
            <a:endParaRPr lang="ko-KR" altLang="en-US" sz="1400" b="1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5877194" y="4354564"/>
            <a:ext cx="207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err="1" smtClean="0"/>
              <a:t>첫번째</a:t>
            </a:r>
            <a:r>
              <a:rPr lang="ko-KR" altLang="en-US" sz="1400" b="1" u="sng" dirty="0" smtClean="0"/>
              <a:t> 열 접근</a:t>
            </a:r>
            <a:endParaRPr lang="ko-KR" altLang="en-US" sz="1400" b="1" u="sng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90523"/>
            <a:ext cx="3456384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행렬로 구분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첫번째와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행과 </a:t>
            </a:r>
            <a:r>
              <a:rPr lang="ko-KR" altLang="en-US" dirty="0" err="1" smtClean="0"/>
              <a:t>두번째와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열로 접근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5841199" y="3717032"/>
            <a:ext cx="2259193" cy="1726067"/>
            <a:chOff x="827582" y="3284984"/>
            <a:chExt cx="3504391" cy="2820625"/>
          </a:xfrm>
        </p:grpSpPr>
        <p:grpSp>
          <p:nvGrpSpPr>
            <p:cNvPr id="5" name="그룹 4"/>
            <p:cNvGrpSpPr/>
            <p:nvPr/>
          </p:nvGrpSpPr>
          <p:grpSpPr>
            <a:xfrm>
              <a:off x="1883701" y="3994031"/>
              <a:ext cx="2448272" cy="2088232"/>
              <a:chOff x="3295328" y="3356992"/>
              <a:chExt cx="2743200" cy="2743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295328" y="33569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[0,0]</a:t>
                </a:r>
                <a:endParaRPr lang="ko-KR" altLang="en-US" sz="8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097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[0,1]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124128" y="33569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[0,2]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295328" y="42713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[1,0]</a:t>
                </a:r>
                <a:endParaRPr lang="ko-KR" altLang="en-US" sz="800" b="1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209728" y="42713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[1,1]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124128" y="4271392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[1,2]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2953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[2,0]</a:t>
                </a:r>
                <a:endParaRPr lang="ko-KR" altLang="en-US" sz="800" b="1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097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[2,1]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124128" y="5185792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/>
                  <a:t>[2,2]</a:t>
                </a:r>
                <a:endParaRPr lang="ko-KR" altLang="en-US" sz="8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827582" y="4686919"/>
              <a:ext cx="1152128" cy="823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Row : </a:t>
              </a:r>
              <a:r>
                <a:rPr lang="ko-KR" altLang="en-US" sz="800" dirty="0" smtClean="0"/>
                <a:t>행</a:t>
              </a:r>
              <a:endParaRPr lang="ko-KR" alt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1805" y="3284984"/>
              <a:ext cx="1604796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Column: </a:t>
              </a:r>
              <a:r>
                <a:rPr lang="ko-KR" altLang="en-US" sz="800" dirty="0" smtClean="0"/>
                <a:t>열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47664" y="4157403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47664" y="486121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7664" y="5581294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8594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0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3809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9905" y="3636877"/>
              <a:ext cx="408044" cy="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62410"/>
            <a:ext cx="2743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접근하기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행과 열의 인덱스를 지정하면 실제 값에 접근해서 보여줌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2847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198916" y="4215771"/>
            <a:ext cx="546925" cy="3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[0,0]</a:t>
            </a:r>
            <a:endParaRPr lang="ko-KR" altLang="en-US" sz="800" b="1" dirty="0"/>
          </a:p>
        </p:txBody>
      </p:sp>
      <p:sp>
        <p:nvSpPr>
          <p:cNvPr id="18" name="직사각형 17"/>
          <p:cNvSpPr/>
          <p:nvPr/>
        </p:nvSpPr>
        <p:spPr>
          <a:xfrm>
            <a:off x="6745841" y="4215771"/>
            <a:ext cx="546925" cy="3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[0,1]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7292765" y="4215771"/>
            <a:ext cx="546925" cy="3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[0,2]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6198916" y="4580372"/>
            <a:ext cx="546925" cy="3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[1,0]</a:t>
            </a:r>
            <a:endParaRPr lang="ko-KR" altLang="en-US" sz="8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45841" y="4580372"/>
            <a:ext cx="546925" cy="364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[1,1]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92765" y="4580372"/>
            <a:ext cx="546925" cy="3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[1,2]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6198916" y="4944973"/>
            <a:ext cx="546925" cy="3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[2,0]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6745841" y="4944973"/>
            <a:ext cx="546925" cy="3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[2,1]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7292765" y="4944973"/>
            <a:ext cx="546925" cy="3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[2,2]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91130" y="4578702"/>
            <a:ext cx="772129" cy="43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Row : </a:t>
            </a:r>
            <a:r>
              <a:rPr lang="ko-KR" altLang="en-US" sz="800" dirty="0" smtClean="0"/>
              <a:t>행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6666769" y="3844377"/>
            <a:ext cx="1075496" cy="2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Column: </a:t>
            </a:r>
            <a:r>
              <a:rPr lang="ko-KR" altLang="en-US" sz="800" dirty="0" smtClean="0"/>
              <a:t>열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3712" y="4301345"/>
            <a:ext cx="273461" cy="2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973712" y="4669997"/>
            <a:ext cx="273461" cy="2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73712" y="5047170"/>
            <a:ext cx="273461" cy="2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9529" y="4028696"/>
            <a:ext cx="273461" cy="2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42358" y="4028696"/>
            <a:ext cx="273461" cy="2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7429496" y="4028696"/>
            <a:ext cx="273461" cy="2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/>
              <a:t>값 바꾸기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Broadcasting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배열계산시 </a:t>
            </a:r>
            <a:r>
              <a:rPr lang="en-US" altLang="ko-KR" dirty="0" smtClean="0"/>
              <a:t>scalar </a:t>
            </a:r>
            <a:r>
              <a:rPr lang="ko-KR" altLang="en-US" dirty="0" smtClean="0"/>
              <a:t>값과 계산시 크기가 작은 것을 동일한 크</a:t>
            </a:r>
            <a:r>
              <a:rPr lang="ko-KR" altLang="en-US" dirty="0"/>
              <a:t>기</a:t>
            </a:r>
            <a:r>
              <a:rPr lang="ko-KR" altLang="en-US" dirty="0" smtClean="0"/>
              <a:t>로 계산되도록 확산이 발생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429309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pl</a:t>
            </a:r>
            <a:r>
              <a:rPr lang="en-US" altLang="ko-KR" dirty="0" smtClean="0"/>
              <a:t>[2:5]</a:t>
            </a:r>
            <a:r>
              <a:rPr lang="ko-KR" altLang="en-US" dirty="0" smtClean="0"/>
              <a:t>는 원소가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개에 스칼라 값인 </a:t>
            </a:r>
            <a:r>
              <a:rPr lang="en-US" altLang="ko-KR" dirty="0" smtClean="0"/>
              <a:t>42</a:t>
            </a:r>
            <a:r>
              <a:rPr lang="ko-KR" altLang="en-US" dirty="0" smtClean="0"/>
              <a:t>를 할당했지만</a:t>
            </a:r>
            <a:endParaRPr lang="en-US" altLang="ko-KR" dirty="0" smtClean="0"/>
          </a:p>
          <a:p>
            <a:r>
              <a:rPr lang="en-US" altLang="ko-KR" dirty="0" smtClean="0"/>
              <a:t>[42,42,42]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인식하여 처리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952328" cy="24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N</a:t>
            </a:r>
            <a:r>
              <a:rPr lang="ko-KR" altLang="en-US" dirty="0" smtClean="0"/>
              <a:t>차원 배열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열 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7</a:t>
            </a:r>
            <a:r>
              <a:rPr lang="ko-KR" altLang="en-US" sz="2800" dirty="0" smtClean="0"/>
              <a:t>*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배열을 정의하고 첫번째 열의 값을 </a:t>
            </a:r>
            <a:r>
              <a:rPr lang="en-US" altLang="ko-KR" sz="2800" dirty="0" smtClean="0"/>
              <a:t>99</a:t>
            </a:r>
            <a:r>
              <a:rPr lang="ko-KR" altLang="en-US" sz="2800" dirty="0" smtClean="0"/>
              <a:t>으로 변경</a:t>
            </a:r>
            <a:endParaRPr lang="en-US" altLang="ko-KR" sz="2800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89650"/>
            <a:ext cx="4794895" cy="39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38949" y="3046165"/>
            <a:ext cx="3231024" cy="3047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배열명</a:t>
            </a:r>
            <a:r>
              <a:rPr lang="en-US" altLang="ko-KR" sz="1400" dirty="0" smtClean="0">
                <a:solidFill>
                  <a:schemeClr val="tx1"/>
                </a:solidFill>
              </a:rPr>
              <a:t>[</a:t>
            </a:r>
            <a:r>
              <a:rPr lang="ko-KR" altLang="en-US" sz="1400" dirty="0" smtClean="0">
                <a:solidFill>
                  <a:schemeClr val="tx1"/>
                </a:solidFill>
              </a:rPr>
              <a:t>행접근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열접근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Slicing</a:t>
            </a:r>
            <a:r>
              <a:rPr lang="ko-KR" altLang="en-US" sz="1400" dirty="0" smtClean="0">
                <a:solidFill>
                  <a:schemeClr val="tx1"/>
                </a:solidFill>
              </a:rPr>
              <a:t>도 행접근과 열접근으로 별도로 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배열명</a:t>
            </a:r>
            <a:r>
              <a:rPr lang="en-US" altLang="ko-KR" sz="1400" dirty="0" smtClean="0">
                <a:solidFill>
                  <a:schemeClr val="tx1"/>
                </a:solidFill>
              </a:rPr>
              <a:t>[</a:t>
            </a:r>
            <a:r>
              <a:rPr lang="ko-KR" altLang="en-US" sz="1400" dirty="0" smtClean="0">
                <a:solidFill>
                  <a:schemeClr val="tx1"/>
                </a:solidFill>
              </a:rPr>
              <a:t> 행 슬라이싱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열 슬라이싱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  <a:r>
              <a:rPr lang="ko-KR" altLang="en-US" sz="1400" dirty="0" smtClean="0">
                <a:solidFill>
                  <a:schemeClr val="tx1"/>
                </a:solidFill>
              </a:rPr>
              <a:t> 으로 배열을 접근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비교연산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비교연산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간의 비교연산</a:t>
            </a:r>
            <a:r>
              <a:rPr lang="en-US" altLang="ko-KR" dirty="0" smtClean="0"/>
              <a:t>. Scala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broadcasting</a:t>
            </a:r>
            <a:r>
              <a:rPr lang="ko-KR" altLang="en-US" dirty="0" smtClean="0"/>
              <a:t>하므로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 모형의 </a:t>
            </a:r>
            <a:r>
              <a:rPr lang="ko-KR" altLang="en-US" dirty="0" err="1" smtClean="0"/>
              <a:t>동일값으로</a:t>
            </a:r>
            <a:r>
              <a:rPr lang="ko-KR" altLang="en-US" dirty="0" smtClean="0"/>
              <a:t> 인지해서 처리된 후 </a:t>
            </a:r>
            <a:r>
              <a:rPr lang="en-US" altLang="ko-KR" dirty="0" err="1" smtClean="0"/>
              <a:t>bool</a:t>
            </a:r>
            <a:r>
              <a:rPr lang="ko-KR" altLang="en-US" dirty="0" smtClean="0"/>
              <a:t>값을 가지는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가 생성됨 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4150244" y="3789040"/>
            <a:ext cx="4320481" cy="1224136"/>
            <a:chOff x="1403767" y="3789040"/>
            <a:chExt cx="6048553" cy="1224136"/>
          </a:xfrm>
        </p:grpSpPr>
        <p:sp>
          <p:nvSpPr>
            <p:cNvPr id="6" name="직사각형 5"/>
            <p:cNvSpPr/>
            <p:nvPr/>
          </p:nvSpPr>
          <p:spPr>
            <a:xfrm>
              <a:off x="3708023" y="3789040"/>
              <a:ext cx="1296023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ndarray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4047" y="4216442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비교</a:t>
              </a:r>
              <a:endParaRPr lang="en-US" altLang="ko-KR" dirty="0" smtClean="0"/>
            </a:p>
            <a:p>
              <a:r>
                <a:rPr lang="ko-KR" altLang="en-US" dirty="0" smtClean="0"/>
                <a:t>연산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26581" y="3789040"/>
              <a:ext cx="1425739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ndarray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3767" y="3789040"/>
              <a:ext cx="1396919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ndarray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15816" y="410546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=</a:t>
              </a:r>
              <a:endParaRPr lang="ko-KR" altLang="en-US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3494621"/>
            <a:ext cx="3024336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배열명</a:t>
            </a:r>
            <a:r>
              <a:rPr lang="en-US" altLang="ko-KR" sz="1400" dirty="0" smtClean="0">
                <a:solidFill>
                  <a:schemeClr val="tx1"/>
                </a:solidFill>
              </a:rPr>
              <a:t>[</a:t>
            </a:r>
            <a:r>
              <a:rPr lang="ko-KR" altLang="en-US" sz="1400" dirty="0" smtClean="0">
                <a:solidFill>
                  <a:schemeClr val="tx1"/>
                </a:solidFill>
              </a:rPr>
              <a:t>논리연산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논리 연산 등 다양한 연산을 이용해서 배열 접근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7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ko-KR" altLang="en-US" dirty="0"/>
              <a:t>배열 </a:t>
            </a:r>
            <a:r>
              <a:rPr lang="en-US" altLang="ko-KR" dirty="0"/>
              <a:t>: </a:t>
            </a:r>
            <a:r>
              <a:rPr lang="ko-KR" altLang="en-US" dirty="0"/>
              <a:t> 조회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[f &gt; </a:t>
            </a:r>
            <a:r>
              <a:rPr lang="en-US" altLang="ko-KR" dirty="0" smtClean="0"/>
              <a:t>2.0]</a:t>
            </a:r>
            <a:r>
              <a:rPr lang="ko-KR" altLang="en-US" dirty="0" smtClean="0"/>
              <a:t> </a:t>
            </a:r>
            <a:r>
              <a:rPr lang="ko-KR" altLang="en-US" dirty="0"/>
              <a:t>조건의 원소가 </a:t>
            </a:r>
            <a:r>
              <a:rPr lang="en-US" altLang="ko-KR" dirty="0"/>
              <a:t>True </a:t>
            </a:r>
            <a:r>
              <a:rPr lang="ko-KR" altLang="en-US" dirty="0"/>
              <a:t>인 것만을 조회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250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2705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0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다차원 배열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[f &gt; 0.5]</a:t>
            </a:r>
            <a:r>
              <a:rPr lang="ko-KR" altLang="en-US" dirty="0" smtClean="0"/>
              <a:t> 조건의 원소가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인 것만을 조회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43910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1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다차원 배열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[data1 &lt;0]</a:t>
            </a:r>
            <a:r>
              <a:rPr lang="ko-KR" altLang="en-US" dirty="0" smtClean="0"/>
              <a:t> </a:t>
            </a:r>
            <a:r>
              <a:rPr lang="en-US" altLang="ko-KR" dirty="0" smtClean="0"/>
              <a:t>= 99</a:t>
            </a:r>
            <a:r>
              <a:rPr lang="ko-KR" altLang="en-US" dirty="0" smtClean="0"/>
              <a:t> 실제 배열의 원소들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작을 경우 </a:t>
            </a:r>
            <a:r>
              <a:rPr lang="en-US" altLang="ko-KR" dirty="0" smtClean="0"/>
              <a:t>99</a:t>
            </a:r>
            <a:r>
              <a:rPr lang="ko-KR" altLang="en-US" dirty="0" smtClean="0"/>
              <a:t>으로 전환 </a:t>
            </a:r>
            <a:endParaRPr lang="en-US" altLang="ko-KR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4196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원소추</a:t>
            </a:r>
            <a:r>
              <a:rPr lang="ko-KR" altLang="en-US" dirty="0"/>
              <a:t>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정수배열을 사용한 색인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양수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음수를 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이며 행에 대한 정보를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제공해서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번째를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51718"/>
            <a:ext cx="30289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73971"/>
            <a:ext cx="28479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34197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 err="1" smtClean="0"/>
              <a:t>정방향</a:t>
            </a:r>
            <a:endParaRPr lang="ko-KR" alt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34197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/>
              <a:t>역</a:t>
            </a:r>
            <a:r>
              <a:rPr lang="ko-KR" altLang="en-US" b="1" u="sng" dirty="0" smtClean="0"/>
              <a:t>방향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065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순서쌍 </a:t>
            </a:r>
            <a:r>
              <a:rPr lang="ko-KR" altLang="en-US" dirty="0" err="1" smtClean="0"/>
              <a:t>처리후</a:t>
            </a:r>
            <a:r>
              <a:rPr lang="ko-KR" altLang="en-US" dirty="0" smtClean="0"/>
              <a:t> 원소만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배열을 주면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배열은 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배열은 열로 순서쌍을 구성해서 값을 추출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2104"/>
            <a:ext cx="3816424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86404"/>
            <a:ext cx="2819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8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와 </a:t>
            </a:r>
            <a:r>
              <a:rPr lang="en-US" altLang="ko-KR" dirty="0"/>
              <a:t>matrix </a:t>
            </a:r>
            <a:r>
              <a:rPr lang="ko-KR" altLang="en-US" dirty="0"/>
              <a:t>구분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05728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다차원 배열을 생성하지만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MATLAB </a:t>
            </a:r>
            <a:r>
              <a:rPr lang="ko-KR" altLang="en-US" dirty="0" smtClean="0"/>
              <a:t>기능을 지원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64662"/>
              </p:ext>
            </p:extLst>
          </p:nvPr>
        </p:nvGraphicFramePr>
        <p:xfrm>
          <a:off x="899592" y="3068960"/>
          <a:ext cx="7416825" cy="294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ndarray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다차원 가능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 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 </a:t>
                      </a:r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요소간 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행렬곱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numpy.multiply</a:t>
                      </a:r>
                      <a:r>
                        <a:rPr kumimoji="0" lang="en-US" altLang="ko-KR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요소간 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요소간 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numpy.dot() 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행렬곱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행렬곱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배열추출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행과 열로 구성된 배열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배열은 행을 처리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배열은 열을 처리해서 </a:t>
            </a:r>
            <a:r>
              <a:rPr lang="ko-KR" altLang="en-US" dirty="0" err="1" smtClean="0"/>
              <a:t>행과열로</a:t>
            </a:r>
            <a:r>
              <a:rPr lang="ko-KR" altLang="en-US" dirty="0" smtClean="0"/>
              <a:t> 구성된 배열 추출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79862"/>
            <a:ext cx="2895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85744"/>
            <a:ext cx="30003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88111" y="32129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sz="1400" b="1" u="sng" dirty="0" err="1" smtClean="0"/>
              <a:t>np.ix</a:t>
            </a:r>
            <a:r>
              <a:rPr lang="en-US" altLang="ko-KR" sz="1400" b="1" u="sng" dirty="0" smtClean="0"/>
              <a:t>_</a:t>
            </a:r>
            <a:r>
              <a:rPr lang="ko-KR" altLang="en-US" sz="1400" b="1" u="sng" dirty="0" smtClean="0"/>
              <a:t>함수를 이용</a:t>
            </a:r>
            <a:endParaRPr lang="ko-KR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29799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표현식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배열에 </a:t>
            </a:r>
            <a:r>
              <a:rPr lang="ko-KR" altLang="en-US" dirty="0" err="1" smtClean="0"/>
              <a:t>직적</a:t>
            </a:r>
            <a:r>
              <a:rPr lang="ko-KR" altLang="en-US" dirty="0" smtClean="0"/>
              <a:t> 비교연산 수식을 제공해서 원소 추출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56992"/>
            <a:ext cx="2857500" cy="249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표현식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비교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배열의 각 원소가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나누었을때</a:t>
            </a:r>
            <a:r>
              <a:rPr lang="ko-KR" altLang="en-US" dirty="0" smtClean="0"/>
              <a:t>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원소 추출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789040"/>
            <a:ext cx="2819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1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배열 내의 원소가 </a:t>
            </a:r>
            <a:r>
              <a:rPr lang="en-US" altLang="ko-KR" dirty="0" smtClean="0"/>
              <a:t>nonzero</a:t>
            </a:r>
            <a:r>
              <a:rPr lang="ko-KR" altLang="en-US" dirty="0" smtClean="0"/>
              <a:t>인 것을 식별하기 위해 </a:t>
            </a:r>
            <a:r>
              <a:rPr lang="en-US" altLang="ko-KR" dirty="0" smtClean="0"/>
              <a:t>nonzero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05064"/>
            <a:ext cx="33051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0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데이터 타입 정의 및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numpy.dtype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예</a:t>
            </a:r>
            <a:r>
              <a:rPr lang="ko-KR" altLang="en-US" dirty="0"/>
              <a:t>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630739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 </a:t>
            </a:r>
            <a:r>
              <a:rPr lang="ko-KR" altLang="en-US" dirty="0" smtClean="0"/>
              <a:t>원소가 하나의 타입만 </a:t>
            </a:r>
            <a:r>
              <a:rPr lang="ko-KR" altLang="en-US" dirty="0" err="1" smtClean="0"/>
              <a:t>세팅할</a:t>
            </a:r>
            <a:r>
              <a:rPr lang="ko-KR" altLang="en-US" dirty="0" smtClean="0"/>
              <a:t> 수도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여러 개의 데이터 타입을 구성할 수 있음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786198" y="3059668"/>
            <a:ext cx="336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Structured </a:t>
            </a:r>
            <a:r>
              <a:rPr lang="en-US" altLang="ko-KR" dirty="0" smtClean="0"/>
              <a:t>type :  two </a:t>
            </a:r>
            <a:r>
              <a:rPr lang="en-US" altLang="ko-KR" dirty="0"/>
              <a:t>field</a:t>
            </a:r>
            <a:endParaRPr lang="ko-KR" altLang="en-US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57" y="3559511"/>
            <a:ext cx="3657600" cy="252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0" y="4000056"/>
            <a:ext cx="28956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5576" y="3099328"/>
            <a:ext cx="336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Structured </a:t>
            </a:r>
            <a:r>
              <a:rPr lang="en-US" altLang="ko-KR" dirty="0" smtClean="0"/>
              <a:t>type :  one </a:t>
            </a:r>
            <a:r>
              <a:rPr lang="en-US" altLang="ko-KR" dirty="0"/>
              <a:t>field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Byte </a:t>
            </a:r>
            <a:r>
              <a:rPr lang="ko-KR" altLang="en-US" dirty="0" smtClean="0"/>
              <a:t>메모리 저장방식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576064"/>
          </a:xfrm>
        </p:spPr>
        <p:txBody>
          <a:bodyPr>
            <a:normAutofit fontScale="85000"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 (&lt;: little-endian, &gt;: big-endian, |: not-relevant),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237626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&lt;: </a:t>
            </a:r>
            <a:r>
              <a:rPr lang="en-US" altLang="ko-KR" dirty="0">
                <a:solidFill>
                  <a:schemeClr val="tx1"/>
                </a:solidFill>
              </a:rPr>
              <a:t>little-endian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4293096"/>
            <a:ext cx="237626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&gt;: big-endian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5616" y="5394988"/>
            <a:ext cx="237626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|: not-relevant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328498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리틀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엔디안은</a:t>
            </a:r>
            <a:r>
              <a:rPr lang="ko-KR" altLang="en-US" sz="1200" dirty="0"/>
              <a:t> 최하위 비트</a:t>
            </a:r>
            <a:r>
              <a:rPr lang="en-US" altLang="ko-KR" sz="1200" dirty="0"/>
              <a:t>(LSB)</a:t>
            </a:r>
            <a:r>
              <a:rPr lang="ko-KR" altLang="en-US" sz="1200" dirty="0"/>
              <a:t>부터 부호화되어 저장된다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들면</a:t>
            </a:r>
            <a:r>
              <a:rPr lang="en-US" altLang="ko-KR" sz="1200" dirty="0"/>
              <a:t>, </a:t>
            </a:r>
            <a:r>
              <a:rPr lang="ko-KR" altLang="en-US" sz="1200" dirty="0"/>
              <a:t>숫자 </a:t>
            </a:r>
            <a:r>
              <a:rPr lang="en-US" altLang="ko-KR" sz="1200" dirty="0"/>
              <a:t>12</a:t>
            </a:r>
            <a:r>
              <a:rPr lang="ko-KR" altLang="en-US" sz="1200" dirty="0"/>
              <a:t>는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나타내면 </a:t>
            </a:r>
            <a:r>
              <a:rPr lang="en-US" altLang="ko-KR" sz="1200" dirty="0"/>
              <a:t>1100</a:t>
            </a:r>
            <a:r>
              <a:rPr lang="ko-KR" altLang="en-US" sz="1200" dirty="0"/>
              <a:t>인데 </a:t>
            </a:r>
            <a:r>
              <a:rPr lang="ko-KR" altLang="en-US" sz="1200" dirty="0" err="1" smtClean="0"/>
              <a:t>리틀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엔디안은</a:t>
            </a:r>
            <a:r>
              <a:rPr lang="ko-KR" altLang="en-US" sz="1200" dirty="0"/>
              <a:t> </a:t>
            </a:r>
            <a:r>
              <a:rPr lang="en-US" altLang="ko-KR" sz="1200" dirty="0"/>
              <a:t>0011</a:t>
            </a:r>
            <a:r>
              <a:rPr lang="ko-KR" altLang="en-US" sz="1200" dirty="0"/>
              <a:t>로 각각 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4393354"/>
            <a:ext cx="471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방식은 데이터의 최상위 비트가 가장 높은 주소에 저장되므로 그냥 보기에는 역으로 보인다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빅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엔디안은</a:t>
            </a:r>
            <a:r>
              <a:rPr lang="ko-KR" altLang="en-US" sz="1200" dirty="0"/>
              <a:t> 최상위 비트</a:t>
            </a:r>
            <a:r>
              <a:rPr lang="en-US" altLang="ko-KR" sz="1200" dirty="0"/>
              <a:t>(MSB)</a:t>
            </a:r>
            <a:r>
              <a:rPr lang="ko-KR" altLang="en-US" sz="1200" dirty="0"/>
              <a:t>부터 부호화되어 저장되며 </a:t>
            </a:r>
            <a:r>
              <a:rPr lang="ko-KR" altLang="en-US" sz="1200" dirty="0" smtClean="0"/>
              <a:t>예를 </a:t>
            </a:r>
            <a:r>
              <a:rPr lang="ko-KR" altLang="en-US" sz="1200" dirty="0"/>
              <a:t>들면</a:t>
            </a:r>
            <a:r>
              <a:rPr lang="en-US" altLang="ko-KR" sz="1200" dirty="0"/>
              <a:t>, </a:t>
            </a:r>
            <a:r>
              <a:rPr lang="ko-KR" altLang="en-US" sz="1200" dirty="0"/>
              <a:t>숫자 </a:t>
            </a:r>
            <a:r>
              <a:rPr lang="en-US" altLang="ko-KR" sz="1200" dirty="0"/>
              <a:t>12</a:t>
            </a:r>
            <a:r>
              <a:rPr lang="ko-KR" altLang="en-US" sz="1200" dirty="0"/>
              <a:t>는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나타내면 </a:t>
            </a:r>
            <a:r>
              <a:rPr lang="en-US" altLang="ko-KR" sz="1200" dirty="0"/>
              <a:t>1100</a:t>
            </a:r>
            <a:r>
              <a:rPr lang="ko-KR" altLang="en-US" sz="1200" dirty="0"/>
              <a:t>인데 빅 엔디안은 </a:t>
            </a:r>
            <a:r>
              <a:rPr lang="en-US" altLang="ko-KR" sz="1200" dirty="0" smtClean="0"/>
              <a:t>1100</a:t>
            </a:r>
            <a:r>
              <a:rPr lang="ko-KR" altLang="en-US" sz="1200" dirty="0" smtClean="0"/>
              <a:t>으로  </a:t>
            </a:r>
            <a:r>
              <a:rPr lang="ko-KR" altLang="en-US" sz="1200" dirty="0"/>
              <a:t>저장된다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9035" y="5659820"/>
            <a:ext cx="471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문자를 저장할 때 사용 </a:t>
            </a:r>
            <a:r>
              <a:rPr lang="en-US" altLang="ko-KR" sz="1200" dirty="0" smtClean="0"/>
              <a:t>endian</a:t>
            </a:r>
            <a:r>
              <a:rPr lang="ko-KR" altLang="en-US" sz="1200" dirty="0" smtClean="0"/>
              <a:t>가 상관없이 처리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Little-endian/big-endian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en-US" altLang="ko-KR" sz="2800" dirty="0" err="1" smtClean="0"/>
              <a:t>itemsize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저장되는 메모리의 크기이며 </a:t>
            </a:r>
            <a:r>
              <a:rPr lang="en-US" altLang="ko-KR" sz="2800" dirty="0" smtClean="0"/>
              <a:t>little-endian</a:t>
            </a:r>
            <a:r>
              <a:rPr lang="ko-KR" altLang="en-US" sz="2800" dirty="0" smtClean="0"/>
              <a:t>은 좌측</a:t>
            </a:r>
            <a:r>
              <a:rPr lang="en-US" altLang="ko-KR" sz="2800" dirty="0" smtClean="0"/>
              <a:t>, big-endian</a:t>
            </a:r>
            <a:r>
              <a:rPr lang="ko-KR" altLang="en-US" sz="2800" dirty="0" smtClean="0"/>
              <a:t>은 우측부터 저장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38533"/>
            <a:ext cx="3744416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75529"/>
            <a:ext cx="330211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6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구분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구분 생성</a:t>
            </a:r>
            <a:endParaRPr lang="en-US" altLang="ko-K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176464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not-relevant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936104"/>
          </a:xfrm>
        </p:spPr>
        <p:txBody>
          <a:bodyPr>
            <a:normAutofit lnSpcReduction="10000"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en-US" altLang="ko-KR" sz="2800" dirty="0" smtClean="0"/>
              <a:t>endian</a:t>
            </a:r>
            <a:r>
              <a:rPr lang="ko-KR" altLang="en-US" sz="2800" dirty="0" smtClean="0"/>
              <a:t>에 상관없이 문자를 저장할때 제일 왼쪽부터 저장됨</a:t>
            </a:r>
            <a:endParaRPr lang="en-US" altLang="ko-KR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23928" y="56783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04" y="3789040"/>
            <a:ext cx="38481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/>
              <a:t> </a:t>
            </a:r>
            <a:r>
              <a:rPr lang="ko-KR" altLang="en-US" dirty="0" smtClean="0"/>
              <a:t>타입과 매칭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타입 매칭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87004"/>
              </p:ext>
            </p:extLst>
          </p:nvPr>
        </p:nvGraphicFramePr>
        <p:xfrm>
          <a:off x="971600" y="2780928"/>
          <a:ext cx="7344817" cy="3489609"/>
        </p:xfrm>
        <a:graphic>
          <a:graphicData uri="http://schemas.openxmlformats.org/drawingml/2006/table">
            <a:tbl>
              <a:tblPr/>
              <a:tblGrid>
                <a:gridCol w="1711950"/>
                <a:gridCol w="1711950"/>
                <a:gridCol w="392091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Ndarray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타입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타입 코드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int8, uint8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i1,u1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1byites 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int16, uint16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i2,u2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2byites 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int32, uint32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i4,u4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4byites 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int64, uint64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i8,u8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8byites  </a:t>
                      </a:r>
                      <a:r>
                        <a:rPr lang="ko-KR" altLang="en-US" sz="1200" baseline="0" dirty="0" smtClean="0">
                          <a:effectLst/>
                        </a:rPr>
                        <a:t>정수형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float16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f2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반정밀도 부동소수점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float32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f4, f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ko-KR" altLang="en-US" sz="1200" dirty="0" smtClean="0">
                          <a:effectLst/>
                        </a:rPr>
                        <a:t>단정밀도 부동소수점</a:t>
                      </a:r>
                      <a:r>
                        <a:rPr lang="en-US" altLang="ko-KR" sz="1200" dirty="0" smtClean="0">
                          <a:effectLst/>
                        </a:rPr>
                        <a:t>.</a:t>
                      </a:r>
                      <a:r>
                        <a:rPr lang="ko-KR" altLang="en-US" sz="1200" dirty="0" smtClean="0">
                          <a:effectLst/>
                        </a:rPr>
                        <a:t> </a:t>
                      </a:r>
                      <a:r>
                        <a:rPr lang="en-US" altLang="ko-KR" sz="1200" dirty="0" smtClean="0">
                          <a:effectLst/>
                        </a:rPr>
                        <a:t>C</a:t>
                      </a:r>
                      <a:r>
                        <a:rPr lang="ko-KR" altLang="en-US" sz="1200" dirty="0" smtClean="0">
                          <a:effectLst/>
                        </a:rPr>
                        <a:t>언어의 </a:t>
                      </a:r>
                      <a:r>
                        <a:rPr lang="en-US" altLang="ko-KR" sz="1200" dirty="0" smtClean="0">
                          <a:effectLst/>
                        </a:rPr>
                        <a:t>float</a:t>
                      </a:r>
                      <a:r>
                        <a:rPr lang="ko-KR" altLang="en-US" sz="1200" dirty="0" smtClean="0">
                          <a:effectLst/>
                        </a:rPr>
                        <a:t>형 호환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float64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f8, d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배정밀도 부동소수점</a:t>
                      </a:r>
                      <a:r>
                        <a:rPr lang="en-US" altLang="ko-KR" sz="1200" baseline="0" dirty="0" smtClean="0">
                          <a:effectLst/>
                        </a:rPr>
                        <a:t>,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C</a:t>
                      </a:r>
                      <a:r>
                        <a:rPr lang="ko-KR" altLang="en-US" sz="1200" baseline="0" dirty="0" smtClean="0">
                          <a:effectLst/>
                        </a:rPr>
                        <a:t>언어의 </a:t>
                      </a:r>
                      <a:r>
                        <a:rPr lang="en-US" altLang="ko-KR" sz="1200" baseline="0" dirty="0" smtClean="0">
                          <a:effectLst/>
                        </a:rPr>
                        <a:t>double, Python</a:t>
                      </a:r>
                      <a:r>
                        <a:rPr lang="ko-KR" altLang="en-US" sz="1200" baseline="0" dirty="0" smtClean="0">
                          <a:effectLst/>
                        </a:rPr>
                        <a:t>의 </a:t>
                      </a:r>
                      <a:r>
                        <a:rPr lang="en-US" altLang="ko-KR" sz="1200" baseline="0" dirty="0" smtClean="0">
                          <a:effectLst/>
                        </a:rPr>
                        <a:t>float</a:t>
                      </a:r>
                      <a:r>
                        <a:rPr lang="ko-KR" altLang="en-US" sz="1200" baseline="0" dirty="0" smtClean="0">
                          <a:effectLst/>
                        </a:rPr>
                        <a:t>객체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float128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f16, g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effectLst/>
                        </a:rPr>
                        <a:t> 확장 정밀도 부동소수점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complex64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32</a:t>
                      </a:r>
                      <a:r>
                        <a:rPr lang="ko-KR" altLang="en-US" sz="1200" baseline="0" dirty="0" smtClean="0">
                          <a:effectLst/>
                        </a:rPr>
                        <a:t>비트 부동소수점 </a:t>
                      </a:r>
                      <a:r>
                        <a:rPr lang="en-US" altLang="ko-KR" sz="1200" baseline="0" dirty="0" smtClean="0">
                          <a:effectLst/>
                        </a:rPr>
                        <a:t>2</a:t>
                      </a:r>
                      <a:r>
                        <a:rPr lang="ko-KR" altLang="en-US" sz="1200" baseline="0" dirty="0" smtClean="0">
                          <a:effectLst/>
                        </a:rPr>
                        <a:t>개를 가지는 복소수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complex</a:t>
                      </a:r>
                      <a:r>
                        <a:rPr lang="en-US" altLang="ko-KR" sz="1200" dirty="0" smtClean="0">
                          <a:effectLst/>
                        </a:rPr>
                        <a:t>128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</a:t>
                      </a:r>
                      <a:r>
                        <a:rPr lang="en-US" altLang="ko-KR" sz="1200" dirty="0" smtClean="0">
                          <a:effectLst/>
                        </a:rPr>
                        <a:t>16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64</a:t>
                      </a:r>
                      <a:r>
                        <a:rPr lang="ko-KR" altLang="en-US" sz="1200" baseline="0" dirty="0" smtClean="0">
                          <a:effectLst/>
                        </a:rPr>
                        <a:t>비트 부동소수점 </a:t>
                      </a:r>
                      <a:r>
                        <a:rPr lang="en-US" altLang="ko-KR" sz="1200" baseline="0" dirty="0" smtClean="0">
                          <a:effectLst/>
                        </a:rPr>
                        <a:t>2</a:t>
                      </a:r>
                      <a:r>
                        <a:rPr lang="ko-KR" altLang="en-US" sz="1200" baseline="0" dirty="0" smtClean="0">
                          <a:effectLst/>
                        </a:rPr>
                        <a:t>개를 가지는 복소수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035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0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Ndarray</a:t>
            </a:r>
            <a:r>
              <a:rPr lang="en-US" altLang="ko-KR" dirty="0"/>
              <a:t> </a:t>
            </a:r>
            <a:r>
              <a:rPr lang="ko-KR" altLang="en-US" dirty="0" smtClean="0"/>
              <a:t>타입과 매칭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altLang="ko-KR" sz="2800" dirty="0"/>
              <a:t> </a:t>
            </a:r>
            <a:r>
              <a:rPr lang="ko-KR" altLang="en-US" sz="2800" dirty="0" smtClean="0"/>
              <a:t>타입 매칭</a:t>
            </a:r>
            <a:endParaRPr lang="en-US" altLang="ko-KR" sz="28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29533"/>
              </p:ext>
            </p:extLst>
          </p:nvPr>
        </p:nvGraphicFramePr>
        <p:xfrm>
          <a:off x="971600" y="2780928"/>
          <a:ext cx="7344817" cy="2014801"/>
        </p:xfrm>
        <a:graphic>
          <a:graphicData uri="http://schemas.openxmlformats.org/drawingml/2006/table">
            <a:tbl>
              <a:tblPr/>
              <a:tblGrid>
                <a:gridCol w="1711950"/>
                <a:gridCol w="1711950"/>
                <a:gridCol w="392091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Ndarray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타입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타입 코드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effectLst/>
                        </a:rPr>
                        <a:t>설명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complex</a:t>
                      </a:r>
                      <a:r>
                        <a:rPr lang="en-US" altLang="ko-KR" sz="1200" dirty="0" smtClean="0">
                          <a:effectLst/>
                        </a:rPr>
                        <a:t>256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c</a:t>
                      </a:r>
                      <a:r>
                        <a:rPr lang="en-US" altLang="ko-KR" sz="1200" dirty="0" smtClean="0">
                          <a:effectLst/>
                        </a:rPr>
                        <a:t>32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altLang="ko-KR" sz="1200" baseline="0" dirty="0" smtClean="0">
                          <a:effectLst/>
                        </a:rPr>
                        <a:t>128</a:t>
                      </a:r>
                      <a:r>
                        <a:rPr lang="ko-KR" altLang="en-US" sz="1200" baseline="0" dirty="0" smtClean="0">
                          <a:effectLst/>
                        </a:rPr>
                        <a:t>비트 부동소수점 </a:t>
                      </a:r>
                      <a:r>
                        <a:rPr lang="en-US" altLang="ko-KR" sz="1200" baseline="0" dirty="0" smtClean="0">
                          <a:effectLst/>
                        </a:rPr>
                        <a:t>2</a:t>
                      </a:r>
                      <a:r>
                        <a:rPr lang="ko-KR" altLang="en-US" sz="1200" baseline="0" dirty="0" smtClean="0">
                          <a:effectLst/>
                        </a:rPr>
                        <a:t>개를 가지는 복소수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</a:rPr>
                        <a:t>bool</a:t>
                      </a:r>
                      <a:endParaRPr lang="en-US" altLang="ko-KR" sz="1200" dirty="0" smtClean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?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True, False</a:t>
                      </a:r>
                      <a:r>
                        <a:rPr lang="ko-KR" altLang="en-US" sz="1200" baseline="0" dirty="0" smtClean="0">
                          <a:effectLst/>
                        </a:rPr>
                        <a:t> 값을 저장하는 불리언 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object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O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파이썬 객체형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string_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</a:rPr>
                        <a:t>S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고정길이 문자열형</a:t>
                      </a:r>
                      <a:r>
                        <a:rPr lang="en-US" altLang="ko-KR" sz="1200" baseline="0" dirty="0" smtClean="0">
                          <a:effectLst/>
                        </a:rPr>
                        <a:t>-</a:t>
                      </a:r>
                      <a:r>
                        <a:rPr lang="ko-KR" altLang="en-US" sz="1200" baseline="0" dirty="0" smtClean="0">
                          <a:effectLst/>
                        </a:rPr>
                        <a:t>각 글자는 </a:t>
                      </a:r>
                      <a:r>
                        <a:rPr lang="en-US" altLang="ko-KR" sz="1200" baseline="0" dirty="0" smtClean="0">
                          <a:effectLst/>
                        </a:rPr>
                        <a:t>1</a:t>
                      </a:r>
                      <a:r>
                        <a:rPr lang="ko-KR" altLang="en-US" sz="1200" baseline="0" dirty="0" smtClean="0">
                          <a:effectLst/>
                        </a:rPr>
                        <a:t>바이트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2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effectLst/>
                        </a:rPr>
                        <a:t>unicode</a:t>
                      </a:r>
                      <a:r>
                        <a:rPr lang="en-US" sz="1200" dirty="0" smtClean="0">
                          <a:effectLst/>
                        </a:rPr>
                        <a:t>_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</a:rPr>
                        <a:t>U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ko-KR" altLang="en-US" sz="1200" baseline="0" dirty="0" smtClean="0">
                          <a:effectLst/>
                        </a:rPr>
                        <a:t>고정길이 유니코드</a:t>
                      </a:r>
                      <a:endParaRPr lang="en-US" sz="1200" dirty="0">
                        <a:effectLst/>
                      </a:endParaRP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035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필드명과 </a:t>
            </a:r>
            <a:r>
              <a:rPr lang="ko-KR" altLang="en-US" dirty="0" smtClean="0"/>
              <a:t>데이터 타입을 </a:t>
            </a:r>
            <a:r>
              <a:rPr lang="ko-KR" altLang="en-US" dirty="0" smtClean="0"/>
              <a:t> 정의해서 직접 접근해서 출력하기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01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3911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8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여러 </a:t>
            </a:r>
            <a:r>
              <a:rPr lang="ko-KR" altLang="en-US" dirty="0" err="1" smtClean="0"/>
              <a:t>필드명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여러 필드명과 </a:t>
            </a:r>
            <a:r>
              <a:rPr lang="ko-KR" altLang="en-US" dirty="0" smtClean="0"/>
              <a:t>데이터 타입을 </a:t>
            </a:r>
            <a:r>
              <a:rPr lang="ko-KR" altLang="en-US" dirty="0" smtClean="0"/>
              <a:t> 정의해서 생성 및 출력하기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302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992888" cy="423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8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필드명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칼럼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dtype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여러 필드명과 </a:t>
            </a:r>
            <a:r>
              <a:rPr lang="ko-KR" altLang="en-US" dirty="0" smtClean="0"/>
              <a:t>데이터 타입을 </a:t>
            </a:r>
            <a:r>
              <a:rPr lang="ko-KR" altLang="en-US" dirty="0" smtClean="0"/>
              <a:t> 정의해서 생성 및 출력하기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03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1901"/>
            <a:ext cx="70104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값 갱신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단위 및 원소 하나를  갱신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304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3055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9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700" dirty="0" smtClean="0"/>
              <a:t>선형대수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en-US" altLang="ko-KR" sz="6700" dirty="0" smtClean="0"/>
              <a:t>(</a:t>
            </a:r>
            <a:r>
              <a:rPr lang="ko-KR" altLang="en-US" sz="6700" dirty="0" smtClean="0"/>
              <a:t>벡터</a:t>
            </a:r>
            <a:r>
              <a:rPr lang="en-US" altLang="ko-KR" sz="6700" dirty="0" smtClean="0"/>
              <a:t>) 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ko-KR" altLang="en-US" sz="6700" dirty="0" smtClean="0"/>
              <a:t>이해하기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</a:t>
            </a:r>
            <a:r>
              <a:rPr lang="ko-KR" altLang="en-US" dirty="0"/>
              <a:t>란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974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스칼라는 </a:t>
            </a:r>
            <a:r>
              <a:rPr lang="en-US" altLang="ko-KR" dirty="0" smtClean="0"/>
              <a:t>number, vector</a:t>
            </a:r>
            <a:r>
              <a:rPr lang="ko-KR" altLang="en-US" dirty="0" smtClean="0"/>
              <a:t>는 숫자들의 </a:t>
            </a:r>
            <a:r>
              <a:rPr lang="en-US" altLang="ko-KR" dirty="0" smtClean="0"/>
              <a:t>list(row or column), matrix</a:t>
            </a:r>
            <a:r>
              <a:rPr lang="ko-KR" altLang="en-US" dirty="0" smtClean="0"/>
              <a:t>는 숫자들의 </a:t>
            </a:r>
            <a:r>
              <a:rPr lang="en-US" altLang="ko-KR" dirty="0" smtClean="0"/>
              <a:t>array( rows, columns)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Matrix</a:t>
            </a:r>
            <a:endParaRPr lang="ko-KR" altLang="en-US" dirty="0"/>
          </a:p>
        </p:txBody>
      </p:sp>
      <p:pic>
        <p:nvPicPr>
          <p:cNvPr id="30722" name="Picture 2" descr="https://www.mathsisfun.com/algebra/images/scalar-vector-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61048"/>
            <a:ext cx="6336704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와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연산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Matrix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dot/* </a:t>
            </a:r>
            <a:r>
              <a:rPr lang="ko-KR" altLang="en-US" dirty="0" smtClean="0"/>
              <a:t>처리가 동일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ndarry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*/multiply</a:t>
            </a:r>
            <a:r>
              <a:rPr lang="ko-KR" altLang="en-US" dirty="0" smtClean="0"/>
              <a:t>가 동일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4176464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vertor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는 벡터 </a:t>
            </a:r>
            <a:r>
              <a:rPr lang="en-US" altLang="ko-KR" dirty="0"/>
              <a:t>1xN, Nx1, </a:t>
            </a:r>
            <a:r>
              <a:rPr lang="ko-KR" altLang="en-US" dirty="0"/>
              <a:t>그리고 </a:t>
            </a:r>
            <a:r>
              <a:rPr lang="en-US" altLang="ko-KR" dirty="0"/>
              <a:t>N</a:t>
            </a:r>
            <a:r>
              <a:rPr lang="ko-KR" altLang="en-US" dirty="0"/>
              <a:t>크기의 </a:t>
            </a:r>
            <a:r>
              <a:rPr lang="en-US" altLang="ko-KR" dirty="0"/>
              <a:t>1</a:t>
            </a:r>
            <a:r>
              <a:rPr lang="ko-KR" altLang="en-US" dirty="0"/>
              <a:t>차원 배열이 모두 각각 </a:t>
            </a:r>
            <a:r>
              <a:rPr lang="ko-KR" altLang="en-US" dirty="0" smtClean="0"/>
              <a:t>다르며</a:t>
            </a:r>
            <a:r>
              <a:rPr lang="en-US" altLang="ko-KR" dirty="0" smtClean="0"/>
              <a:t>, </a:t>
            </a:r>
            <a:r>
              <a:rPr lang="ko-KR" altLang="en-US" dirty="0"/>
              <a:t>벡터는 그 자체로 특정 좌표를 나타내기도 하지만 방향을 나타냄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62347"/>
              </p:ext>
            </p:extLst>
          </p:nvPr>
        </p:nvGraphicFramePr>
        <p:xfrm>
          <a:off x="755576" y="3429000"/>
          <a:ext cx="7416825" cy="235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scalar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배열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정적 위치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정적 위치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속도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방향성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단순 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열 구분 없음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행벡터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열벡터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/</a:t>
            </a:r>
            <a:r>
              <a:rPr lang="ko-KR" altLang="en-US" dirty="0"/>
              <a:t>벡터</a:t>
            </a:r>
            <a:r>
              <a:rPr lang="en-US" altLang="ko-KR" dirty="0"/>
              <a:t>/</a:t>
            </a:r>
            <a:r>
              <a:rPr lang="ko-KR" altLang="en-US" dirty="0" smtClean="0"/>
              <a:t>행렬 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스칼라</a:t>
            </a:r>
            <a:r>
              <a:rPr lang="en-US" altLang="ko-KR" sz="2800" dirty="0"/>
              <a:t>/</a:t>
            </a:r>
            <a:r>
              <a:rPr lang="ko-KR" altLang="en-US" sz="2800" dirty="0"/>
              <a:t>벡터</a:t>
            </a:r>
            <a:r>
              <a:rPr lang="en-US" altLang="ko-KR" sz="2800" dirty="0"/>
              <a:t>/</a:t>
            </a:r>
            <a:r>
              <a:rPr lang="ko-KR" altLang="en-US" sz="2800" dirty="0"/>
              <a:t>행렬</a:t>
            </a:r>
            <a:endParaRPr lang="en-US" altLang="ko-KR" sz="28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15" y="2492896"/>
            <a:ext cx="465361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크기</a:t>
            </a:r>
            <a:r>
              <a:rPr lang="en-US" altLang="ko-KR" dirty="0" smtClean="0"/>
              <a:t>(magnitude)</a:t>
            </a:r>
            <a:r>
              <a:rPr lang="ko-KR" altLang="en-US" dirty="0" smtClean="0"/>
              <a:t>와 방향</a:t>
            </a:r>
            <a:r>
              <a:rPr lang="en-US" altLang="ko-KR" dirty="0" smtClean="0"/>
              <a:t>(direction)</a:t>
            </a:r>
            <a:r>
              <a:rPr lang="ko-KR" altLang="en-US" dirty="0" smtClean="0"/>
              <a:t>을 표시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563888" y="3789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벡터는 </a:t>
            </a:r>
            <a:r>
              <a:rPr lang="en-US" altLang="ko-KR" dirty="0"/>
              <a:t>tail</a:t>
            </a:r>
            <a:r>
              <a:rPr lang="ko-KR" altLang="en-US" dirty="0"/>
              <a:t>부터 </a:t>
            </a:r>
            <a:r>
              <a:rPr lang="en-US" altLang="ko-KR" dirty="0"/>
              <a:t>head</a:t>
            </a:r>
            <a:r>
              <a:rPr lang="ko-KR" altLang="en-US" dirty="0"/>
              <a:t>까지의 유향선분으로 표시 </a:t>
            </a:r>
          </a:p>
        </p:txBody>
      </p:sp>
      <p:pic>
        <p:nvPicPr>
          <p:cNvPr id="19464" name="Picture 8" descr="https://www.mathsisfun.com/algebra/images/vector-not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4" y="3789040"/>
            <a:ext cx="1804055" cy="9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 크기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크기는 </a:t>
            </a:r>
            <a:r>
              <a:rPr lang="en-US" altLang="ko-KR" dirty="0"/>
              <a:t>||v|| =  </a:t>
            </a:r>
            <a:r>
              <a:rPr lang="en-US" altLang="ko-KR" dirty="0" err="1"/>
              <a:t>sqrt</a:t>
            </a:r>
            <a:r>
              <a:rPr lang="en-US" altLang="ko-KR" dirty="0"/>
              <a:t>(v0^2 + v1^2 + v2^2... + vn^2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표현</a:t>
            </a:r>
            <a:endParaRPr lang="ko-KR" altLang="en-US" dirty="0"/>
          </a:p>
        </p:txBody>
      </p:sp>
      <p:pic>
        <p:nvPicPr>
          <p:cNvPr id="19458" name="Picture 2" descr="https://www.mathsisfun.com/algebra/images/vector-mag-di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14768"/>
            <a:ext cx="25336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99992" y="5157192"/>
            <a:ext cx="4170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벡터 </a:t>
            </a:r>
            <a:r>
              <a:rPr lang="en-US" altLang="ko-KR" dirty="0"/>
              <a:t> </a:t>
            </a:r>
            <a:r>
              <a:rPr lang="en-US" altLang="ko-KR" b="1" dirty="0"/>
              <a:t>b</a:t>
            </a:r>
            <a:r>
              <a:rPr lang="en-US" altLang="ko-KR" dirty="0"/>
              <a:t> = (6,8) </a:t>
            </a:r>
            <a:r>
              <a:rPr lang="ko-KR" altLang="en-US" dirty="0" smtClean="0"/>
              <a:t>의 크기</a:t>
            </a:r>
            <a:endParaRPr lang="en-US" altLang="ko-KR" dirty="0"/>
          </a:p>
          <a:p>
            <a:r>
              <a:rPr lang="en-US" altLang="ko-KR" dirty="0"/>
              <a:t>|</a:t>
            </a:r>
            <a:r>
              <a:rPr lang="en-US" altLang="ko-KR" b="1" dirty="0"/>
              <a:t>b</a:t>
            </a:r>
            <a:r>
              <a:rPr lang="en-US" altLang="ko-KR" dirty="0"/>
              <a:t>| = √( 6</a:t>
            </a:r>
            <a:r>
              <a:rPr lang="en-US" altLang="ko-KR" baseline="30000" dirty="0"/>
              <a:t>2</a:t>
            </a:r>
            <a:r>
              <a:rPr lang="en-US" altLang="ko-KR" dirty="0"/>
              <a:t> + 8</a:t>
            </a:r>
            <a:r>
              <a:rPr lang="en-US" altLang="ko-KR" baseline="30000" dirty="0"/>
              <a:t>2 </a:t>
            </a:r>
            <a:r>
              <a:rPr lang="en-US" altLang="ko-KR" dirty="0"/>
              <a:t>) = √( 36+64</a:t>
            </a:r>
            <a:r>
              <a:rPr lang="en-US" altLang="ko-KR" baseline="30000" dirty="0"/>
              <a:t> </a:t>
            </a:r>
            <a:r>
              <a:rPr lang="en-US" altLang="ko-KR" dirty="0"/>
              <a:t>) = √100 = 10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18686"/>
            <a:ext cx="331236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크기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크기</a:t>
            </a:r>
            <a:r>
              <a:rPr lang="en-US" altLang="ko-KR" sz="2800" dirty="0" smtClean="0"/>
              <a:t>(Magnitude)</a:t>
            </a:r>
            <a:r>
              <a:rPr lang="ko-KR" altLang="en-US" sz="2800" dirty="0" smtClean="0"/>
              <a:t>는 원소들의 제곱을 더하고 이에 대한 제곱근의 값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벡터의 </a:t>
            </a:r>
            <a:r>
              <a:rPr lang="ko-KR" altLang="en-US" sz="2800" dirty="0"/>
              <a:t>크기는 </a:t>
            </a:r>
            <a:r>
              <a:rPr lang="en-US" altLang="ko-KR" sz="2800" dirty="0"/>
              <a:t>x</a:t>
            </a:r>
            <a:r>
              <a:rPr lang="ko-KR" altLang="en-US" sz="2800" dirty="0"/>
              <a:t>축의 변위와 </a:t>
            </a:r>
            <a:r>
              <a:rPr lang="en-US" altLang="ko-KR" sz="2800" dirty="0"/>
              <a:t>y</a:t>
            </a:r>
            <a:r>
              <a:rPr lang="ko-KR" altLang="en-US" sz="2800" dirty="0"/>
              <a:t>축의 변위를 이용하여 피타고라스 </a:t>
            </a:r>
            <a:r>
              <a:rPr lang="ko-KR" altLang="en-US" sz="2800" dirty="0" smtClean="0"/>
              <a:t>정리</a:t>
            </a:r>
            <a:endParaRPr lang="en-US" altLang="ko-KR" sz="28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480"/>
            <a:ext cx="41529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단위벡터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단위벡터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단위벡터</a:t>
            </a:r>
            <a:r>
              <a:rPr lang="en-US" altLang="ko-KR" dirty="0" smtClean="0"/>
              <a:t>(unit vector)</a:t>
            </a:r>
            <a:r>
              <a:rPr lang="ko-KR" altLang="en-US" dirty="0" smtClean="0"/>
              <a:t>는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</a:t>
            </a:r>
            <a:endParaRPr lang="ko-KR" altLang="en-US" dirty="0"/>
          </a:p>
        </p:txBody>
      </p:sp>
      <p:pic>
        <p:nvPicPr>
          <p:cNvPr id="31746" name="Picture 2" descr="https://www.mathsisfun.com/algebra/images/vector-un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60366"/>
            <a:ext cx="1971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https://www.mathsisfun.com/algebra/images/vector-unit-h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0" y="3980751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27089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407707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표기법은 문자에 모자</a:t>
            </a:r>
            <a:r>
              <a:rPr lang="en-US" altLang="ko-KR" dirty="0" smtClean="0"/>
              <a:t>(hat)</a:t>
            </a:r>
            <a:r>
              <a:rPr lang="ko-KR" altLang="en-US" dirty="0" smtClean="0"/>
              <a:t>을 사용해서 표시</a:t>
            </a:r>
            <a:endParaRPr lang="ko-KR" altLang="en-US" dirty="0"/>
          </a:p>
        </p:txBody>
      </p:sp>
      <p:pic>
        <p:nvPicPr>
          <p:cNvPr id="12" name="Picture 5" descr="https://www.mathsisfun.com/algebra/images/vector-unit-sca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85184"/>
            <a:ext cx="2098797" cy="131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17842" y="5517232"/>
            <a:ext cx="375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ko-KR" altLang="en-US" dirty="0"/>
              <a:t>모든 벡터는 단위벡터에 대해 </a:t>
            </a:r>
            <a:r>
              <a:rPr lang="en-US" altLang="ko-KR" dirty="0" err="1"/>
              <a:t>sclae</a:t>
            </a:r>
            <a:r>
              <a:rPr lang="en-US" altLang="ko-KR" dirty="0"/>
              <a:t> </a:t>
            </a:r>
            <a:r>
              <a:rPr lang="ko-KR" altLang="en-US" dirty="0"/>
              <a:t>배수 만큼의 크기를 가진 벡터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단위벡터  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해당 벡터를 </a:t>
            </a:r>
            <a:r>
              <a:rPr lang="en-US" altLang="ko-KR" dirty="0" smtClean="0"/>
              <a:t>0 ~ 1</a:t>
            </a:r>
            <a:r>
              <a:rPr lang="ko-KR" altLang="en-US" dirty="0" smtClean="0"/>
              <a:t>의 값으로 정규화</a:t>
            </a:r>
            <a:endParaRPr lang="ko-KR" altLang="en-US" dirty="0"/>
          </a:p>
        </p:txBody>
      </p:sp>
      <p:pic>
        <p:nvPicPr>
          <p:cNvPr id="31751" name="Picture 7" descr="http://snipd.net/wp-content/uploads/2011/05/Normalize_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66" y="3212976"/>
            <a:ext cx="23336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31939"/>
            <a:ext cx="4791075" cy="40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산술연산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353432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The vector (8,13) and the vector (26,7) add up to the vector (34,20)</a:t>
            </a:r>
          </a:p>
          <a:p>
            <a:pPr marL="457200" lvl="1" indent="0" fontAlgn="base">
              <a:buNone/>
            </a:pPr>
            <a:r>
              <a:rPr lang="en-US" altLang="ko-KR" dirty="0"/>
              <a:t>Example: add the vectors a = (8,13) and b = (26,7)</a:t>
            </a:r>
          </a:p>
          <a:p>
            <a:pPr marL="457200" lvl="1" indent="0" fontAlgn="base">
              <a:buNone/>
            </a:pPr>
            <a:r>
              <a:rPr lang="en-US" altLang="ko-KR" dirty="0"/>
              <a:t>c = a + b</a:t>
            </a:r>
          </a:p>
          <a:p>
            <a:pPr marL="457200" lvl="1" indent="0" fontAlgn="base">
              <a:buNone/>
            </a:pPr>
            <a:r>
              <a:rPr lang="en-US" altLang="ko-KR" dirty="0"/>
              <a:t>c = (8,13) + (26,7) = (8+26,13+7) = (34,20)</a:t>
            </a:r>
          </a:p>
        </p:txBody>
      </p:sp>
      <p:pic>
        <p:nvPicPr>
          <p:cNvPr id="19460" name="Picture 4" descr="https://www.mathsisfun.com/algebra/images/vector-add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6856"/>
            <a:ext cx="46101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9712" y="505598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42521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0766" y="520838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25936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01140" y="487131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두 벡터 평행 이동해 </a:t>
            </a:r>
            <a:r>
              <a:rPr lang="ko-KR" altLang="en-US" dirty="0" err="1" smtClean="0"/>
              <a:t>평행사변형을</a:t>
            </a:r>
            <a:r>
              <a:rPr lang="ko-KR" altLang="en-US" dirty="0" smtClean="0"/>
              <a:t> 만든 후 가운데 벡터가 실제 덧셈한 벡터를 표시 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185874" y="513814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84565" y="43231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196304" y="4355552"/>
            <a:ext cx="1215422" cy="782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36142" y="461843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02944" y="5301208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28665" y="454344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</a:t>
            </a:r>
            <a:endParaRPr lang="ko-KR" altLang="en-US" sz="12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106748" y="43555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3465" y="4730647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23831" y="432315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51835" y="3933056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97878"/>
            <a:ext cx="3024336" cy="257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방향성을 반대로 이동한  실제 벡터를 처리</a:t>
            </a:r>
            <a:endParaRPr lang="ko-KR" altLang="en-US" dirty="0"/>
          </a:p>
        </p:txBody>
      </p:sp>
      <p:pic>
        <p:nvPicPr>
          <p:cNvPr id="20482" name="Picture 2" descr="https://www.mathsisfun.com/algebra/images/vector-subtra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2514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23928" y="40770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Example: subtract </a:t>
            </a:r>
            <a:r>
              <a:rPr lang="en-US" altLang="ko-KR" b="1" dirty="0"/>
              <a:t>k</a:t>
            </a:r>
            <a:r>
              <a:rPr lang="en-US" altLang="ko-KR" dirty="0"/>
              <a:t> = (4,5) from </a:t>
            </a:r>
            <a:r>
              <a:rPr lang="en-US" altLang="ko-KR" b="1" dirty="0"/>
              <a:t>v</a:t>
            </a:r>
            <a:r>
              <a:rPr lang="en-US" altLang="ko-KR" dirty="0"/>
              <a:t> = (12,2)</a:t>
            </a:r>
          </a:p>
          <a:p>
            <a:r>
              <a:rPr lang="en-US" altLang="ko-KR" b="1" dirty="0"/>
              <a:t>a</a:t>
            </a:r>
            <a:r>
              <a:rPr lang="en-US" altLang="ko-KR" dirty="0"/>
              <a:t> = </a:t>
            </a:r>
            <a:r>
              <a:rPr lang="en-US" altLang="ko-KR" b="1" dirty="0"/>
              <a:t>v</a:t>
            </a:r>
            <a:r>
              <a:rPr lang="en-US" altLang="ko-KR" dirty="0"/>
              <a:t> + −</a:t>
            </a:r>
            <a:r>
              <a:rPr lang="en-US" altLang="ko-KR" b="1" dirty="0"/>
              <a:t>k</a:t>
            </a:r>
            <a:endParaRPr lang="en-US" altLang="ko-KR" dirty="0"/>
          </a:p>
          <a:p>
            <a:r>
              <a:rPr lang="en-US" altLang="ko-KR" b="1" dirty="0"/>
              <a:t>a</a:t>
            </a:r>
            <a:r>
              <a:rPr lang="en-US" altLang="ko-KR" dirty="0"/>
              <a:t> = (12,2) + −(4,5) = (12,2) + (−4,−5) = (12−4,2−5) = (8,−3)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두 벡터 </a:t>
            </a:r>
            <a:r>
              <a:rPr lang="ko-KR" altLang="en-US" dirty="0" smtClean="0"/>
              <a:t>반대 방향으로 평행 </a:t>
            </a:r>
            <a:r>
              <a:rPr lang="ko-KR" altLang="en-US" dirty="0"/>
              <a:t>이동해 </a:t>
            </a:r>
            <a:r>
              <a:rPr lang="ko-KR" altLang="en-US" dirty="0" err="1"/>
              <a:t>평행사변형을</a:t>
            </a:r>
            <a:r>
              <a:rPr lang="ko-KR" altLang="en-US" dirty="0"/>
              <a:t> 만든 후 가운데 벡터가 실제 덧셈한 벡터를 표시 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64288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164288" y="4141325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7539558" y="4221088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243414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310343" y="4135582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6624432" y="4215345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72697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62971" y="430338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71455" y="437091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g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80212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618684" y="4182893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1288" y="389014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14389"/>
            <a:ext cx="2952328" cy="250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스칼라곱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각 원소에 </a:t>
            </a:r>
            <a:r>
              <a:rPr lang="ko-KR" altLang="en-US" dirty="0" err="1" smtClean="0"/>
              <a:t>스칼라값만큼</a:t>
            </a:r>
            <a:r>
              <a:rPr lang="ko-KR" altLang="en-US" dirty="0" smtClean="0"/>
              <a:t> 곱하여 표시</a:t>
            </a:r>
            <a:endParaRPr lang="ko-KR" altLang="en-US" dirty="0"/>
          </a:p>
        </p:txBody>
      </p:sp>
      <p:pic>
        <p:nvPicPr>
          <p:cNvPr id="19462" name="Picture 6" descr="https://www.mathsisfun.com/algebra/images/vector-scal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48" y="4006645"/>
            <a:ext cx="17526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393305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m = [7,3]</a:t>
            </a:r>
          </a:p>
          <a:p>
            <a:endParaRPr lang="en-US" altLang="ko-KR" dirty="0"/>
          </a:p>
          <a:p>
            <a:r>
              <a:rPr lang="en-US" altLang="ko-KR" dirty="0" smtClean="0"/>
              <a:t>A = 3m= [21,9]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스칼라 배수 만큼  벡터 내의 </a:t>
            </a:r>
            <a:r>
              <a:rPr lang="ko-KR" altLang="en-US" dirty="0" err="1" smtClean="0"/>
              <a:t>원소값이</a:t>
            </a:r>
            <a:r>
              <a:rPr lang="ko-KR" altLang="en-US" dirty="0" smtClean="0"/>
              <a:t> 커짐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156176" y="4443000"/>
            <a:ext cx="451521" cy="53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607697" y="3645024"/>
            <a:ext cx="700607" cy="79797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479715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37920" y="4057238"/>
            <a:ext cx="42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3d</a:t>
            </a:r>
            <a:endParaRPr lang="ko-KR" altLang="en-US" sz="1000" b="1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8612"/>
            <a:ext cx="3168352" cy="237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스칼라와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수치계산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에 대한 수치 계산은 기본 벡터화해서 배열을 만들어서 계산함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03648" y="3140013"/>
            <a:ext cx="2952328" cy="2881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+   : 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배열간 덧셈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-    : 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배열간 뺄셈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*    : 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배열간 곱셈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/    : 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배열간 나눗셈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**   : 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배열간 제곱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%    : 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배열간 나머지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 err="1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66212"/>
            <a:ext cx="26860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3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multiply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곱셈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multiply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*</a:t>
            </a:r>
            <a:r>
              <a:rPr lang="ko-KR" altLang="en-US" dirty="0" smtClean="0"/>
              <a:t>연산자와 같은 계산 결과가 나옴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3056"/>
            <a:ext cx="2362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5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700" dirty="0" smtClean="0"/>
              <a:t>선형대수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ko-KR" altLang="en-US" sz="6700" dirty="0" smtClean="0"/>
              <a:t>벡터</a:t>
            </a:r>
            <a:r>
              <a:rPr lang="en-US" altLang="ko-KR" sz="6700" dirty="0"/>
              <a:t> </a:t>
            </a:r>
            <a:r>
              <a:rPr lang="ko-KR" altLang="en-US" sz="6700" dirty="0" smtClean="0"/>
              <a:t>내적과 </a:t>
            </a:r>
            <a:r>
              <a:rPr lang="ko-KR" altLang="en-US" sz="6700" dirty="0" smtClean="0"/>
              <a:t>외적</a:t>
            </a:r>
            <a:r>
              <a:rPr lang="en-US" altLang="ko-KR" sz="6700" dirty="0" smtClean="0"/>
              <a:t> </a:t>
            </a:r>
            <a:br>
              <a:rPr lang="en-US" altLang="ko-KR" sz="6700" dirty="0" smtClean="0"/>
            </a:br>
            <a:r>
              <a:rPr lang="ko-KR" altLang="en-US" sz="6700" dirty="0" smtClean="0"/>
              <a:t>이해하기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vs. list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는 내부 구조부터 다르게 되어있어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가 더 처리가 빠르게 실행됨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7350398" cy="368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2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내적과 외적 비교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외적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37102"/>
              </p:ext>
            </p:extLst>
          </p:nvPr>
        </p:nvGraphicFramePr>
        <p:xfrm>
          <a:off x="971600" y="2420888"/>
          <a:ext cx="7344817" cy="381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/>
                <a:gridCol w="2894722"/>
                <a:gridCol w="2894722"/>
              </a:tblGrid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외적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0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명칭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Inner product,</a:t>
                      </a:r>
                      <a:r>
                        <a:rPr lang="en-US" altLang="ko-KR" sz="1200" baseline="0" dirty="0" smtClean="0"/>
                        <a:t> dot product, scalar product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Outer product, vector product, cross product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.(Dot)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X(cross)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대상 벡터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 n </a:t>
                      </a:r>
                      <a:r>
                        <a:rPr lang="ko-KR" altLang="en-US" sz="1200" baseline="0" dirty="0" smtClean="0"/>
                        <a:t>차원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3 </a:t>
                      </a:r>
                      <a:r>
                        <a:rPr lang="ko-KR" altLang="en-US" sz="1200" dirty="0" smtClean="0"/>
                        <a:t>차원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2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a</a:t>
                      </a:r>
                      <a:r>
                        <a:rPr lang="en-US" altLang="ko-KR" sz="700" dirty="0" smtClean="0"/>
                        <a:t>1 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700" dirty="0" smtClean="0"/>
                        <a:t>1 +</a:t>
                      </a:r>
                      <a:r>
                        <a:rPr lang="en-US" altLang="ko-KR" sz="700" baseline="-25000" dirty="0" smtClean="0"/>
                        <a:t>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700" dirty="0" smtClean="0"/>
                        <a:t>2 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700" dirty="0" smtClean="0"/>
                        <a:t>2 + …. +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700" dirty="0" smtClean="0"/>
                        <a:t>n </a:t>
                      </a:r>
                      <a:r>
                        <a:rPr lang="en-US" altLang="ko-KR" sz="1200" dirty="0" err="1" smtClean="0"/>
                        <a:t>b</a:t>
                      </a:r>
                      <a:r>
                        <a:rPr lang="en-US" altLang="ko-KR" sz="700" dirty="0" err="1" smtClean="0"/>
                        <a:t>n</a:t>
                      </a:r>
                      <a:r>
                        <a:rPr lang="en-US" altLang="ko-KR" sz="700" dirty="0" smtClean="0"/>
                        <a:t> 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(a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en-US" altLang="ko-KR" sz="1200" dirty="0" smtClean="0"/>
                        <a:t> – a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2,</a:t>
                      </a:r>
                      <a:r>
                        <a:rPr lang="en-US" altLang="ko-KR" sz="1200" dirty="0" smtClean="0"/>
                        <a:t> a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en-US" altLang="ko-KR" sz="1200" dirty="0" smtClean="0"/>
                        <a:t> – a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3,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en-US" altLang="ko-KR" sz="1200" dirty="0" smtClean="0"/>
                        <a:t> – a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en-US" altLang="ko-KR" sz="1200" baseline="0" dirty="0" smtClean="0"/>
                        <a:t>b</a:t>
                      </a:r>
                      <a:r>
                        <a:rPr lang="en-US" altLang="ko-KR" sz="700" baseline="0" dirty="0" smtClean="0"/>
                        <a:t>1)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|a||b| cos </a:t>
                      </a:r>
                      <a:r>
                        <a:rPr lang="ko-KR" altLang="en-US" sz="1200" dirty="0" smtClean="0"/>
                        <a:t>각도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|a||b|</a:t>
                      </a:r>
                      <a:r>
                        <a:rPr lang="en-US" altLang="ko-KR" sz="1200" baseline="0" dirty="0" smtClean="0"/>
                        <a:t> sin</a:t>
                      </a:r>
                      <a:r>
                        <a:rPr lang="ko-KR" altLang="en-US" sz="1200" baseline="0" dirty="0" smtClean="0"/>
                        <a:t>각도 </a:t>
                      </a:r>
                      <a:r>
                        <a:rPr lang="en-US" altLang="ko-KR" sz="1200" baseline="0" dirty="0" smtClean="0"/>
                        <a:t>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scalar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vector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스칼라</a:t>
            </a:r>
            <a:r>
              <a:rPr lang="ko-KR" altLang="en-US" dirty="0" err="1"/>
              <a:t>곱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 산식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내적</a:t>
            </a:r>
            <a:r>
              <a:rPr lang="en-US" altLang="ko-KR" dirty="0"/>
              <a:t>(Inner </a:t>
            </a:r>
            <a:r>
              <a:rPr lang="en-US" altLang="ko-KR" dirty="0" smtClean="0"/>
              <a:t>Product)</a:t>
            </a:r>
            <a:r>
              <a:rPr lang="ko-KR" altLang="en-US" dirty="0" smtClean="0"/>
              <a:t>산식은 </a:t>
            </a:r>
            <a:r>
              <a:rPr lang="ko-KR" altLang="en-US" dirty="0" err="1" smtClean="0"/>
              <a:t>두벡터의</a:t>
            </a:r>
            <a:r>
              <a:rPr lang="ko-KR" altLang="en-US" dirty="0" smtClean="0"/>
              <a:t> 크기에 </a:t>
            </a:r>
            <a:r>
              <a:rPr lang="en-US" altLang="ko-KR" dirty="0" smtClean="0"/>
              <a:t>cos</a:t>
            </a:r>
            <a:r>
              <a:rPr lang="ko-KR" altLang="en-US" dirty="0" smtClean="0"/>
              <a:t>각을 곱한 결과 또는 </a:t>
            </a:r>
            <a:r>
              <a:rPr lang="ko-KR" altLang="en-US" dirty="0" err="1" smtClean="0"/>
              <a:t>두벡터간의</a:t>
            </a:r>
            <a:r>
              <a:rPr lang="ko-KR" altLang="en-US" dirty="0" smtClean="0"/>
              <a:t> 원소들이 곱의 합산과 같은 결과 </a:t>
            </a:r>
            <a:endParaRPr lang="en-US" altLang="ko-KR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4538" y="5165023"/>
            <a:ext cx="388843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 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cos(θ)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Where: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:</a:t>
            </a: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크기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:</a:t>
            </a: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크기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θ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: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and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사이의 각</a:t>
            </a:r>
            <a:endParaRPr kumimoji="1" lang="ko-KR" altLang="ko-KR" sz="8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2530" name="Picture 2" descr="https://www.mathsisfun.com/algebra/images/dot-product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15621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5482390"/>
            <a:ext cx="37444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 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+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" name="Picture 2" descr="https://www.mathsisfun.com/algebra/images/dot-product-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19577"/>
            <a:ext cx="15906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 수학적 예시 </a:t>
            </a:r>
            <a:r>
              <a:rPr lang="en-US" altLang="ko-KR" dirty="0" smtClean="0"/>
              <a:t>: 2 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두벡터에</a:t>
            </a:r>
            <a:r>
              <a:rPr lang="ko-KR" altLang="en-US" dirty="0" smtClean="0"/>
              <a:t> 내적 연산에 대한 수학적 처리 예시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79912" y="3573016"/>
            <a:ext cx="460851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 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cos(θ)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10 × 13 × cos(59.5°)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10 × 13 × 0.5075...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65.98... = 66 (rounded)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300" dirty="0">
              <a:solidFill>
                <a:srgbClr val="000088"/>
              </a:solidFill>
              <a:latin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+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-6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5 + 8 × 12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-30 + 96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66</a:t>
            </a:r>
            <a:endParaRPr kumimoji="1" lang="ko-KR" altLang="ko-KR" sz="1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4580" name="Picture 4" descr="https://www.mathsisfun.com/algebra/images/dot-product-ex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20383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내적 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Dot </a:t>
            </a:r>
            <a:r>
              <a:rPr lang="ko-KR" altLang="en-US" dirty="0" smtClean="0"/>
              <a:t>연산을 통한 계산</a:t>
            </a:r>
            <a:endParaRPr lang="ko-KR" altLang="en-US" dirty="0"/>
          </a:p>
        </p:txBody>
      </p:sp>
      <p:pic>
        <p:nvPicPr>
          <p:cNvPr id="25602" name="Picture 2" descr="https://www.mathsisfun.com/algebra/images/dot-product-ex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0194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55976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a · b</a:t>
            </a:r>
            <a:r>
              <a:rPr lang="en-US" altLang="ko-KR" dirty="0"/>
              <a:t> = a</a:t>
            </a:r>
            <a:r>
              <a:rPr lang="en-US" altLang="ko-KR" baseline="-25000" dirty="0"/>
              <a:t>x</a:t>
            </a:r>
            <a:r>
              <a:rPr lang="en-US" altLang="ko-KR" dirty="0"/>
              <a:t> × </a:t>
            </a:r>
            <a:r>
              <a:rPr lang="en-US" altLang="ko-KR" dirty="0" err="1"/>
              <a:t>b</a:t>
            </a:r>
            <a:r>
              <a:rPr lang="en-US" altLang="ko-KR" baseline="-25000" dirty="0" err="1"/>
              <a:t>x</a:t>
            </a:r>
            <a:r>
              <a:rPr lang="en-US" altLang="ko-KR" dirty="0"/>
              <a:t> + a</a:t>
            </a:r>
            <a:r>
              <a:rPr lang="en-US" altLang="ko-KR" baseline="-25000" dirty="0"/>
              <a:t>y</a:t>
            </a:r>
            <a:r>
              <a:rPr lang="en-US" altLang="ko-KR" dirty="0"/>
              <a:t> × b</a:t>
            </a:r>
            <a:r>
              <a:rPr lang="en-US" altLang="ko-KR" baseline="-25000" dirty="0"/>
              <a:t>y</a:t>
            </a:r>
            <a:r>
              <a:rPr lang="en-US" altLang="ko-KR" dirty="0"/>
              <a:t> + </a:t>
            </a:r>
            <a:r>
              <a:rPr lang="en-US" altLang="ko-KR" dirty="0" err="1"/>
              <a:t>a</a:t>
            </a:r>
            <a:r>
              <a:rPr lang="en-US" altLang="ko-KR" baseline="-25000" dirty="0" err="1"/>
              <a:t>z</a:t>
            </a:r>
            <a:r>
              <a:rPr lang="en-US" altLang="ko-KR" dirty="0"/>
              <a:t> × </a:t>
            </a:r>
            <a:r>
              <a:rPr lang="en-US" altLang="ko-KR" dirty="0" err="1"/>
              <a:t>b</a:t>
            </a:r>
            <a:r>
              <a:rPr lang="en-US" altLang="ko-KR" baseline="-25000" dirty="0" err="1"/>
              <a:t>z</a:t>
            </a:r>
            <a:endParaRPr lang="en-US" altLang="ko-KR" dirty="0"/>
          </a:p>
          <a:p>
            <a:r>
              <a:rPr lang="en-US" altLang="ko-KR" b="1" dirty="0"/>
              <a:t>a · b</a:t>
            </a:r>
            <a:r>
              <a:rPr lang="en-US" altLang="ko-KR" dirty="0"/>
              <a:t> = 9 × 4 + 2 × 8 + 7 × 10</a:t>
            </a:r>
          </a:p>
          <a:p>
            <a:r>
              <a:rPr lang="en-US" altLang="ko-KR" b="1" dirty="0"/>
              <a:t>a · b</a:t>
            </a:r>
            <a:r>
              <a:rPr lang="en-US" altLang="ko-KR" dirty="0"/>
              <a:t> = 36 + 16 + 70</a:t>
            </a:r>
          </a:p>
          <a:p>
            <a:r>
              <a:rPr lang="en-US" altLang="ko-KR" b="1" dirty="0"/>
              <a:t>a · b</a:t>
            </a:r>
            <a:r>
              <a:rPr lang="en-US" altLang="ko-KR" dirty="0"/>
              <a:t> = 122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내적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두벡터</a:t>
            </a:r>
            <a:r>
              <a:rPr lang="ko-KR" altLang="en-US" dirty="0" smtClean="0"/>
              <a:t> 사이의 각 구하기</a:t>
            </a:r>
            <a:endParaRPr lang="ko-KR" altLang="en-US" dirty="0"/>
          </a:p>
        </p:txBody>
      </p:sp>
      <p:pic>
        <p:nvPicPr>
          <p:cNvPr id="25602" name="Picture 2" descr="https://www.mathsisfun.com/algebra/images/dot-product-ex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0194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11960" y="285293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a</a:t>
            </a:r>
            <a:r>
              <a:rPr lang="ko-KR" altLang="en-US" sz="1200" dirty="0" smtClean="0"/>
              <a:t>벡터의 크기</a:t>
            </a:r>
            <a:endParaRPr lang="en-US" altLang="ko-KR" sz="1200" dirty="0" smtClean="0"/>
          </a:p>
          <a:p>
            <a:r>
              <a:rPr lang="en-US" altLang="ko-KR" sz="1200" dirty="0" smtClean="0"/>
              <a:t>  |</a:t>
            </a:r>
            <a:r>
              <a:rPr lang="en-US" altLang="ko-KR" sz="1200" b="1" dirty="0"/>
              <a:t>a</a:t>
            </a:r>
            <a:r>
              <a:rPr lang="en-US" altLang="ko-KR" sz="1200" dirty="0"/>
              <a:t>| = √(4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+ 8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+ 10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        = </a:t>
            </a:r>
            <a:r>
              <a:rPr lang="en-US" altLang="ko-KR" sz="1200" dirty="0"/>
              <a:t>√(16 + 64 + 100)</a:t>
            </a:r>
          </a:p>
          <a:p>
            <a:r>
              <a:rPr lang="en-US" altLang="ko-KR" sz="1200" dirty="0" smtClean="0"/>
              <a:t>        = </a:t>
            </a:r>
            <a:r>
              <a:rPr lang="en-US" altLang="ko-KR" sz="1200" dirty="0"/>
              <a:t>√</a:t>
            </a:r>
            <a:r>
              <a:rPr lang="en-US" altLang="ko-KR" sz="1200" dirty="0" smtClean="0"/>
              <a:t>180</a:t>
            </a:r>
          </a:p>
          <a:p>
            <a:r>
              <a:rPr lang="en-US" altLang="ko-KR" sz="1200" dirty="0" smtClean="0"/>
              <a:t>b</a:t>
            </a:r>
            <a:r>
              <a:rPr lang="ko-KR" altLang="en-US" sz="1200" dirty="0" smtClean="0"/>
              <a:t>벡터의 크기</a:t>
            </a:r>
            <a:endParaRPr lang="en-US" altLang="ko-KR" sz="1200" dirty="0"/>
          </a:p>
          <a:p>
            <a:r>
              <a:rPr lang="en-US" altLang="ko-KR" sz="1200" dirty="0" smtClean="0"/>
              <a:t>  |</a:t>
            </a:r>
            <a:r>
              <a:rPr lang="en-US" altLang="ko-KR" sz="1200" b="1" dirty="0" smtClean="0"/>
              <a:t>b</a:t>
            </a:r>
            <a:r>
              <a:rPr lang="en-US" altLang="ko-KR" sz="1200" dirty="0"/>
              <a:t>| = √(9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+ 2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+ 7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       = </a:t>
            </a:r>
            <a:r>
              <a:rPr lang="en-US" altLang="ko-KR" sz="1200" dirty="0"/>
              <a:t>√(81 + 4 + 49)</a:t>
            </a:r>
          </a:p>
          <a:p>
            <a:r>
              <a:rPr lang="en-US" altLang="ko-KR" sz="1200" dirty="0" smtClean="0"/>
              <a:t>       = </a:t>
            </a:r>
            <a:r>
              <a:rPr lang="en-US" altLang="ko-KR" sz="1200" dirty="0"/>
              <a:t>√</a:t>
            </a:r>
            <a:r>
              <a:rPr lang="en-US" altLang="ko-KR" sz="1200" dirty="0" smtClean="0"/>
              <a:t>134</a:t>
            </a:r>
          </a:p>
          <a:p>
            <a:r>
              <a:rPr lang="ko-KR" altLang="en-US" sz="1200" dirty="0" smtClean="0"/>
              <a:t>내적 구하기</a:t>
            </a:r>
            <a:endParaRPr lang="en-US" altLang="ko-KR" sz="1200" dirty="0"/>
          </a:p>
          <a:p>
            <a:r>
              <a:rPr lang="en-US" altLang="ko-KR" sz="1200" dirty="0"/>
              <a:t> </a:t>
            </a:r>
            <a:r>
              <a:rPr lang="en-US" altLang="ko-KR" sz="1200" b="1" dirty="0"/>
              <a:t>a · b</a:t>
            </a:r>
            <a:r>
              <a:rPr lang="en-US" altLang="ko-KR" sz="1200" dirty="0"/>
              <a:t> = </a:t>
            </a:r>
            <a:r>
              <a:rPr lang="en-US" altLang="ko-KR" sz="1200" dirty="0" smtClean="0"/>
              <a:t>9*4+ 2*8+ 7*10 = 36+16+70 = 122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각 구하기</a:t>
            </a:r>
            <a:endParaRPr lang="en-US" altLang="ko-KR" sz="1200" dirty="0"/>
          </a:p>
          <a:p>
            <a:r>
              <a:rPr lang="en-US" altLang="ko-KR" sz="1200" b="1" dirty="0"/>
              <a:t>a · b</a:t>
            </a:r>
            <a:r>
              <a:rPr lang="en-US" altLang="ko-KR" sz="1200" dirty="0"/>
              <a:t> = |</a:t>
            </a:r>
            <a:r>
              <a:rPr lang="en-US" altLang="ko-KR" sz="1200" b="1" dirty="0"/>
              <a:t>a</a:t>
            </a:r>
            <a:r>
              <a:rPr lang="en-US" altLang="ko-KR" sz="1200" dirty="0"/>
              <a:t>| × |</a:t>
            </a:r>
            <a:r>
              <a:rPr lang="en-US" altLang="ko-KR" sz="1200" b="1" dirty="0"/>
              <a:t>b</a:t>
            </a:r>
            <a:r>
              <a:rPr lang="en-US" altLang="ko-KR" sz="1200" dirty="0"/>
              <a:t>| × cos(</a:t>
            </a:r>
            <a:r>
              <a:rPr lang="el-GR" altLang="ko-KR" sz="1200" dirty="0"/>
              <a:t>θ</a:t>
            </a:r>
            <a:r>
              <a:rPr lang="el-GR" altLang="ko-KR" sz="1200" dirty="0" smtClean="0"/>
              <a:t>)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산식에 대입</a:t>
            </a:r>
            <a:endParaRPr lang="en-US" altLang="ko-KR" sz="1200" dirty="0" smtClean="0"/>
          </a:p>
          <a:p>
            <a:endParaRPr lang="el-GR" altLang="ko-KR" sz="1200" dirty="0"/>
          </a:p>
          <a:p>
            <a:r>
              <a:rPr lang="el-GR" altLang="ko-KR" sz="1200" dirty="0"/>
              <a:t>122 = √180 × √134 × </a:t>
            </a:r>
            <a:r>
              <a:rPr lang="en-US" altLang="ko-KR" sz="1200" dirty="0"/>
              <a:t>cos(</a:t>
            </a:r>
            <a:r>
              <a:rPr lang="el-GR" altLang="ko-KR" sz="1200" dirty="0"/>
              <a:t>θ)</a:t>
            </a:r>
          </a:p>
          <a:p>
            <a:r>
              <a:rPr lang="en-US" altLang="ko-KR" sz="1200" dirty="0"/>
              <a:t>cos(</a:t>
            </a:r>
            <a:r>
              <a:rPr lang="el-GR" altLang="ko-KR" sz="1200" dirty="0"/>
              <a:t>θ) = 122 / (√180 × √134)</a:t>
            </a:r>
          </a:p>
          <a:p>
            <a:r>
              <a:rPr lang="en-US" altLang="ko-KR" sz="1200" dirty="0"/>
              <a:t>cos(</a:t>
            </a:r>
            <a:r>
              <a:rPr lang="el-GR" altLang="ko-KR" sz="1200" dirty="0"/>
              <a:t>θ) = 0.7855...</a:t>
            </a:r>
          </a:p>
          <a:p>
            <a:r>
              <a:rPr lang="el-GR" altLang="ko-KR" sz="1200" dirty="0"/>
              <a:t>θ = </a:t>
            </a:r>
            <a:r>
              <a:rPr lang="en-US" altLang="ko-KR" sz="1200" dirty="0"/>
              <a:t>cos</a:t>
            </a:r>
            <a:r>
              <a:rPr lang="en-US" altLang="ko-KR" sz="1200" baseline="30000" dirty="0"/>
              <a:t>-1</a:t>
            </a:r>
            <a:r>
              <a:rPr lang="en-US" altLang="ko-KR" sz="1200" dirty="0"/>
              <a:t>(0.7855...) = 38.2...°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</a:t>
            </a:r>
            <a:r>
              <a:rPr lang="en-US" altLang="ko-KR" dirty="0" smtClean="0"/>
              <a:t>(dot)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두벡터에</a:t>
            </a:r>
            <a:r>
              <a:rPr lang="ko-KR" altLang="en-US" sz="2800" dirty="0" smtClean="0"/>
              <a:t> 대한 내적</a:t>
            </a:r>
            <a:r>
              <a:rPr lang="en-US" altLang="ko-KR" sz="2800" dirty="0" smtClean="0"/>
              <a:t>(dot) </a:t>
            </a:r>
            <a:r>
              <a:rPr lang="ko-KR" altLang="en-US" sz="2800" dirty="0" smtClean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같은 위치의 원소를 곱해서 합산함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err="1" smtClean="0"/>
              <a:t>두벡터의</a:t>
            </a:r>
            <a:r>
              <a:rPr lang="ko-KR" altLang="en-US" sz="2800" dirty="0" smtClean="0"/>
              <a:t> 곱셈은 단순히 원소를 곱해서 벡터를 유지</a:t>
            </a:r>
            <a:endParaRPr lang="en-US" altLang="ko-KR" sz="28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4824536" cy="270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vdot</a:t>
            </a:r>
            <a:r>
              <a:rPr lang="en-US" altLang="ko-KR" dirty="0" smtClean="0"/>
              <a:t>: vector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일 경우도 스칼라</a:t>
            </a:r>
            <a:r>
              <a:rPr lang="en-US" altLang="ko-KR" sz="2800" dirty="0" smtClean="0"/>
              <a:t>(dot)</a:t>
            </a:r>
            <a:r>
              <a:rPr lang="ko-KR" altLang="en-US" sz="2800" dirty="0" smtClean="0"/>
              <a:t>로 처리</a:t>
            </a:r>
            <a:endParaRPr lang="en-US" altLang="ko-KR" sz="28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80792"/>
            <a:ext cx="4320480" cy="25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 배열간의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연산은 각 원소의 곱이 합산으로 표시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619672" y="3595126"/>
            <a:ext cx="252028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err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34742"/>
            <a:ext cx="1733550" cy="52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89040"/>
            <a:ext cx="24765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6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관리하고 </a:t>
            </a:r>
            <a:r>
              <a:rPr lang="en-US" altLang="ko-KR" dirty="0" smtClean="0"/>
              <a:t>data-type</a:t>
            </a:r>
            <a:r>
              <a:rPr lang="ko-KR" altLang="en-US" dirty="0" smtClean="0"/>
              <a:t>은 실제 데이터들의 값을 관리하며</a:t>
            </a:r>
            <a:r>
              <a:rPr lang="en-US" altLang="ko-KR" dirty="0" smtClean="0"/>
              <a:t>, array scalar</a:t>
            </a:r>
            <a:r>
              <a:rPr lang="ko-KR" altLang="en-US" dirty="0" smtClean="0"/>
              <a:t>는 위치를 관리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7458"/>
            <a:ext cx="396044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0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81486"/>
            <a:ext cx="3888432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1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 product(</a:t>
            </a:r>
            <a:r>
              <a:rPr lang="ko-KR" altLang="en-US" dirty="0" smtClean="0"/>
              <a:t>외적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곱셈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2138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/>
              <a:t>벡터곱</a:t>
            </a:r>
            <a:r>
              <a:rPr lang="en-US" altLang="ko-KR" dirty="0"/>
              <a:t>(vector</a:t>
            </a:r>
            <a:r>
              <a:rPr lang="ko-KR" altLang="en-US" dirty="0"/>
              <a:t>곱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: cross product) </a:t>
            </a:r>
            <a:r>
              <a:rPr lang="ko-KR" altLang="en-US" dirty="0"/>
              <a:t>또는 외적</a:t>
            </a:r>
            <a:r>
              <a:rPr lang="en-US" altLang="ko-KR" dirty="0"/>
              <a:t>(</a:t>
            </a:r>
            <a:r>
              <a:rPr lang="ko-KR" altLang="en-US" dirty="0"/>
              <a:t>外積</a:t>
            </a:r>
            <a:r>
              <a:rPr lang="en-US" altLang="ko-KR" dirty="0"/>
              <a:t>)</a:t>
            </a:r>
            <a:r>
              <a:rPr lang="ko-KR" altLang="en-US" dirty="0"/>
              <a:t>은 수학에서 </a:t>
            </a:r>
            <a:r>
              <a:rPr lang="en-US" altLang="ko-KR" dirty="0"/>
              <a:t>3</a:t>
            </a:r>
            <a:r>
              <a:rPr lang="ko-KR" altLang="en-US" dirty="0"/>
              <a:t>차원 공간의 벡터들간의 이항연산의 일종이다</a:t>
            </a:r>
            <a:r>
              <a:rPr lang="en-US" altLang="ko-KR" dirty="0"/>
              <a:t>. </a:t>
            </a:r>
            <a:r>
              <a:rPr lang="ko-KR" altLang="en-US" dirty="0"/>
              <a:t>연산의 결과가 스칼라인 </a:t>
            </a:r>
            <a:r>
              <a:rPr lang="ko-KR" altLang="en-US" dirty="0" err="1"/>
              <a:t>스칼라곱과는</a:t>
            </a:r>
            <a:r>
              <a:rPr lang="ko-KR" altLang="en-US" dirty="0"/>
              <a:t> 달리 연산의 결과가 </a:t>
            </a:r>
            <a:r>
              <a:rPr lang="ko-KR" altLang="en-US" dirty="0" smtClean="0"/>
              <a:t>벡터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3568" y="4797152"/>
            <a:ext cx="48245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a = [0,0,1]</a:t>
            </a:r>
          </a:p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b = [0,1,0]</a:t>
            </a:r>
          </a:p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a*b = [0-1,0-0,0-0] = [-1,0,0]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86104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산식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a*b = (a2b3</a:t>
            </a:r>
            <a:r>
              <a:rPr lang="en-US" altLang="ko-KR" dirty="0"/>
              <a:t>−a3b2</a:t>
            </a:r>
            <a:r>
              <a:rPr lang="en-US" altLang="ko-KR" dirty="0" smtClean="0"/>
              <a:t>, a3b1</a:t>
            </a:r>
            <a:r>
              <a:rPr lang="en-US" altLang="ko-KR" dirty="0"/>
              <a:t>−a1b3</a:t>
            </a:r>
            <a:r>
              <a:rPr lang="en-US" altLang="ko-KR" dirty="0" smtClean="0"/>
              <a:t>, a1b2</a:t>
            </a:r>
            <a:r>
              <a:rPr lang="en-US" altLang="ko-KR" dirty="0"/>
              <a:t>−a2b1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1266" name="Picture 2" descr="Vector cross produc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645024"/>
            <a:ext cx="224330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외</a:t>
            </a:r>
            <a:r>
              <a:rPr lang="ko-KR" altLang="en-US" dirty="0"/>
              <a:t>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63335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벡터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의 외적은 </a:t>
            </a:r>
            <a:r>
              <a:rPr lang="en-US" altLang="ko-KR" dirty="0"/>
              <a:t>a × b </a:t>
            </a:r>
            <a:r>
              <a:rPr lang="ko-KR" altLang="en-US" dirty="0"/>
              <a:t>로 정의된다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외적의 결과로 나온 벡터 </a:t>
            </a:r>
            <a:r>
              <a:rPr lang="en-US" altLang="ko-KR" dirty="0"/>
              <a:t>c </a:t>
            </a:r>
            <a:r>
              <a:rPr lang="ko-KR" altLang="en-US" dirty="0"/>
              <a:t>는 벡터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의 수직인 벡터로 오른손 법칙의 </a:t>
            </a:r>
            <a:r>
              <a:rPr lang="ko-KR" altLang="en-US" dirty="0" smtClean="0"/>
              <a:t>방향</a:t>
            </a:r>
            <a:endParaRPr lang="en-US" altLang="ko-KR" dirty="0"/>
          </a:p>
        </p:txBody>
      </p:sp>
      <p:pic>
        <p:nvPicPr>
          <p:cNvPr id="26626" name="Picture 2" descr="https://www.mathsisfun.com/algebra/images/vectors-a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16303"/>
            <a:ext cx="1104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 descr="https://www.mathsisfun.com/algebra/images/cross-product-si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94026"/>
            <a:ext cx="15430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139952" y="5013176"/>
            <a:ext cx="978408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1880" y="42833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Vector product</a:t>
            </a:r>
          </a:p>
          <a:p>
            <a:pPr algn="ctr"/>
            <a:r>
              <a:rPr lang="en-US" altLang="ko-KR" dirty="0" smtClean="0"/>
              <a:t>Cross product</a:t>
            </a:r>
            <a:endParaRPr lang="ko-KR" altLang="en-US" dirty="0"/>
          </a:p>
        </p:txBody>
      </p:sp>
      <p:pic>
        <p:nvPicPr>
          <p:cNvPr id="26629" name="Picture 5" descr="A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021288"/>
            <a:ext cx="2057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외적 산식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972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원소간의 </a:t>
            </a:r>
            <a:r>
              <a:rPr lang="en-US" altLang="ko-KR" dirty="0" smtClean="0"/>
              <a:t>cross </a:t>
            </a:r>
            <a:r>
              <a:rPr lang="ko-KR" altLang="en-US" dirty="0" smtClean="0"/>
              <a:t>적을 처리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68962" y="220660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 = [a1,a2]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u = [b1,b2]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1010" y="350274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a1  a2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2288" y="4104732"/>
            <a:ext cx="199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b1  b2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89042" y="3825914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789042" y="3825914"/>
            <a:ext cx="288032" cy="25526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2044" y="487090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a1*b2 – a2*b1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Example: The cross product of </a:t>
            </a:r>
            <a:r>
              <a:rPr lang="en-US" altLang="ko-KR" sz="1000" b="1" dirty="0"/>
              <a:t>a</a:t>
            </a:r>
            <a:r>
              <a:rPr lang="en-US" altLang="ko-KR" sz="1000" dirty="0"/>
              <a:t> = (</a:t>
            </a:r>
            <a:r>
              <a:rPr lang="en-US" altLang="ko-KR" sz="1000" dirty="0" smtClean="0"/>
              <a:t>2,3) </a:t>
            </a:r>
            <a:r>
              <a:rPr lang="en-US" altLang="ko-KR" sz="1000" dirty="0"/>
              <a:t>and </a:t>
            </a:r>
            <a:r>
              <a:rPr lang="en-US" altLang="ko-KR" sz="1000" b="1" dirty="0"/>
              <a:t>b</a:t>
            </a:r>
            <a:r>
              <a:rPr lang="en-US" altLang="ko-KR" sz="1000" dirty="0"/>
              <a:t> = (</a:t>
            </a:r>
            <a:r>
              <a:rPr lang="en-US" altLang="ko-KR" sz="1000" dirty="0" smtClean="0"/>
              <a:t>5,6)</a:t>
            </a:r>
            <a:endParaRPr lang="en-US" altLang="ko-KR" sz="1000" dirty="0"/>
          </a:p>
          <a:p>
            <a:r>
              <a:rPr lang="en-US" altLang="ko-KR" sz="1000" dirty="0" smtClean="0"/>
              <a:t>c</a:t>
            </a:r>
            <a:r>
              <a:rPr lang="en-US" altLang="ko-KR" sz="1000" dirty="0"/>
              <a:t> = </a:t>
            </a:r>
            <a:r>
              <a:rPr lang="en-US" altLang="ko-KR" sz="1000" dirty="0" smtClean="0"/>
              <a:t>a</a:t>
            </a:r>
            <a:r>
              <a:rPr lang="en-US" altLang="ko-KR" sz="1000" baseline="-25000" dirty="0" smtClean="0"/>
              <a:t>1</a:t>
            </a:r>
            <a:r>
              <a:rPr lang="en-US" altLang="ko-KR" sz="1000" dirty="0" smtClean="0"/>
              <a:t>b</a:t>
            </a:r>
            <a:r>
              <a:rPr lang="en-US" altLang="ko-KR" sz="1000" baseline="-25000" dirty="0"/>
              <a:t>2</a:t>
            </a:r>
            <a:r>
              <a:rPr lang="en-US" altLang="ko-KR" sz="1000" dirty="0"/>
              <a:t> − </a:t>
            </a:r>
            <a:r>
              <a:rPr lang="en-US" altLang="ko-KR" sz="1000" dirty="0" smtClean="0"/>
              <a:t>a</a:t>
            </a:r>
            <a:r>
              <a:rPr lang="en-US" altLang="ko-KR" sz="1000" baseline="-25000" dirty="0" smtClean="0"/>
              <a:t>2</a:t>
            </a:r>
            <a:r>
              <a:rPr lang="en-US" altLang="ko-KR" sz="1000" dirty="0" smtClean="0"/>
              <a:t>b</a:t>
            </a:r>
            <a:r>
              <a:rPr lang="en-US" altLang="ko-KR" sz="1000" baseline="-25000" dirty="0"/>
              <a:t>1</a:t>
            </a:r>
            <a:r>
              <a:rPr lang="en-US" altLang="ko-KR" sz="1000" dirty="0"/>
              <a:t> = </a:t>
            </a:r>
            <a:r>
              <a:rPr lang="en-US" altLang="ko-KR" sz="1000" dirty="0" smtClean="0"/>
              <a:t>2×6− 3×5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−3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Answer: </a:t>
            </a:r>
            <a:r>
              <a:rPr lang="en-US" altLang="ko-KR" sz="1000" b="1" dirty="0"/>
              <a:t>a × b</a:t>
            </a:r>
            <a:r>
              <a:rPr lang="en-US" altLang="ko-KR" sz="1000" dirty="0"/>
              <a:t> = </a:t>
            </a:r>
            <a:r>
              <a:rPr lang="en-US" altLang="ko-KR" sz="1000" dirty="0" smtClean="0"/>
              <a:t>-3</a:t>
            </a:r>
            <a:endParaRPr lang="en-US" altLang="ko-KR" sz="1000" dirty="0"/>
          </a:p>
        </p:txBody>
      </p:sp>
      <p:pic>
        <p:nvPicPr>
          <p:cNvPr id="22" name="Picture 2" descr="https://www.mathsisfun.com/algebra/images/vectors-a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0" y="3458245"/>
            <a:ext cx="1104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외적 산식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972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원소간의 </a:t>
            </a:r>
            <a:r>
              <a:rPr lang="en-US" altLang="ko-KR" dirty="0" smtClean="0"/>
              <a:t>cross </a:t>
            </a:r>
            <a:r>
              <a:rPr lang="ko-KR" altLang="en-US" dirty="0" smtClean="0"/>
              <a:t>적을 처리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68962" y="220660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 = [a1,a2,a3]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u = [b1,b2,b3]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1010" y="350274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a2  a3  a1  a2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2288" y="4104732"/>
            <a:ext cx="199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b2  b3  b1  b2</a:t>
            </a:r>
          </a:p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89042" y="3825914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789042" y="3825914"/>
            <a:ext cx="288032" cy="25526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297830" y="3825914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297830" y="3825914"/>
            <a:ext cx="283300" cy="27881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97154" y="3802358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797154" y="3802358"/>
            <a:ext cx="288032" cy="27881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2044" y="487090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: a2*b3 – a3*b2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044" y="525299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 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: a3*b1 – a1*b2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2044" y="5692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: a1*b2 – a2*b1</a:t>
            </a:r>
            <a:endParaRPr lang="ko-KR" altLang="en-US" dirty="0"/>
          </a:p>
        </p:txBody>
      </p:sp>
      <p:pic>
        <p:nvPicPr>
          <p:cNvPr id="28" name="Picture 2" descr="https://www.mathsisfun.com/algebra/images/cross-product-compon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2592288" cy="18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4716016" y="5013176"/>
            <a:ext cx="40324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Example: The cross product of </a:t>
            </a:r>
            <a:r>
              <a:rPr lang="en-US" altLang="ko-KR" sz="1000" b="1" dirty="0"/>
              <a:t>a</a:t>
            </a:r>
            <a:r>
              <a:rPr lang="en-US" altLang="ko-KR" sz="1000" dirty="0"/>
              <a:t> = (2,3,4) and </a:t>
            </a:r>
            <a:r>
              <a:rPr lang="en-US" altLang="ko-KR" sz="1000" b="1" dirty="0"/>
              <a:t>b</a:t>
            </a:r>
            <a:r>
              <a:rPr lang="en-US" altLang="ko-KR" sz="1000" dirty="0"/>
              <a:t> = (5,6,7)</a:t>
            </a:r>
          </a:p>
          <a:p>
            <a:r>
              <a:rPr lang="en-US" altLang="ko-KR" sz="1000" dirty="0"/>
              <a:t>c</a:t>
            </a:r>
            <a:r>
              <a:rPr lang="en-US" altLang="ko-KR" sz="1000" baseline="-25000" dirty="0"/>
              <a:t>x</a:t>
            </a:r>
            <a:r>
              <a:rPr lang="en-US" altLang="ko-KR" sz="1000" dirty="0"/>
              <a:t> =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y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z</a:t>
            </a:r>
            <a:r>
              <a:rPr lang="en-US" altLang="ko-KR" sz="1000" dirty="0"/>
              <a:t> −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z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y</a:t>
            </a:r>
            <a:r>
              <a:rPr lang="en-US" altLang="ko-KR" sz="1000" dirty="0"/>
              <a:t> = 3×7 − 4×6 = −3</a:t>
            </a:r>
          </a:p>
          <a:p>
            <a:r>
              <a:rPr lang="en-US" altLang="ko-KR" sz="1000" dirty="0"/>
              <a:t>c</a:t>
            </a:r>
            <a:r>
              <a:rPr lang="en-US" altLang="ko-KR" sz="1000" baseline="-25000" dirty="0"/>
              <a:t>y</a:t>
            </a:r>
            <a:r>
              <a:rPr lang="en-US" altLang="ko-KR" sz="1000" dirty="0"/>
              <a:t> =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z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x</a:t>
            </a:r>
            <a:r>
              <a:rPr lang="en-US" altLang="ko-KR" sz="1000" dirty="0"/>
              <a:t> −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x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z</a:t>
            </a:r>
            <a:r>
              <a:rPr lang="en-US" altLang="ko-KR" sz="1000" dirty="0"/>
              <a:t> = 4×5 − 2×7 = 6</a:t>
            </a:r>
          </a:p>
          <a:p>
            <a:r>
              <a:rPr lang="en-US" altLang="ko-KR" sz="1000" dirty="0" err="1"/>
              <a:t>c</a:t>
            </a:r>
            <a:r>
              <a:rPr lang="en-US" altLang="ko-KR" sz="1000" baseline="-25000" dirty="0" err="1"/>
              <a:t>z</a:t>
            </a:r>
            <a:r>
              <a:rPr lang="en-US" altLang="ko-KR" sz="1000" dirty="0"/>
              <a:t> =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x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y</a:t>
            </a:r>
            <a:r>
              <a:rPr lang="en-US" altLang="ko-KR" sz="1000" dirty="0"/>
              <a:t> −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y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x</a:t>
            </a:r>
            <a:r>
              <a:rPr lang="en-US" altLang="ko-KR" sz="1000" dirty="0"/>
              <a:t> = 2×6 − 3×5 = −3</a:t>
            </a:r>
          </a:p>
          <a:p>
            <a:r>
              <a:rPr lang="en-US" altLang="ko-KR" sz="1000" dirty="0"/>
              <a:t>Answer: </a:t>
            </a:r>
            <a:r>
              <a:rPr lang="en-US" altLang="ko-KR" sz="1000" b="1" dirty="0"/>
              <a:t>a × b</a:t>
            </a:r>
            <a:r>
              <a:rPr lang="en-US" altLang="ko-KR" sz="1000" dirty="0"/>
              <a:t> = (−3,6,−3)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벡터곱</a:t>
            </a:r>
            <a:r>
              <a:rPr lang="ko-KR" altLang="en-US" dirty="0" smtClean="0"/>
              <a:t> 연산을 </a:t>
            </a:r>
            <a:r>
              <a:rPr lang="en-US" altLang="ko-KR" dirty="0" err="1" smtClean="0"/>
              <a:t>np.cross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처리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424847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외적 </a:t>
            </a:r>
            <a:r>
              <a:rPr lang="ko-KR" altLang="en-US" dirty="0" smtClean="0"/>
              <a:t>산식예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두벡터에</a:t>
            </a:r>
            <a:r>
              <a:rPr lang="ko-KR" altLang="en-US" sz="2800" dirty="0"/>
              <a:t> 대한 </a:t>
            </a:r>
            <a:r>
              <a:rPr lang="ko-KR" altLang="en-US" sz="2800" dirty="0" smtClean="0"/>
              <a:t>외적</a:t>
            </a:r>
            <a:r>
              <a:rPr lang="en-US" altLang="ko-KR" sz="2800" dirty="0" smtClean="0"/>
              <a:t>(cross) </a:t>
            </a:r>
            <a:r>
              <a:rPr lang="ko-KR" altLang="en-US" sz="2800" dirty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다</a:t>
            </a:r>
            <a:r>
              <a:rPr lang="ko-KR" altLang="en-US" sz="2800" dirty="0"/>
              <a:t>른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위치의 원소를 곱해서 </a:t>
            </a:r>
            <a:r>
              <a:rPr lang="ko-KR" altLang="en-US" sz="2800" dirty="0" smtClean="0"/>
              <a:t>뺄셈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벡터는 스칼라 값으로 나옴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차원 벡터이상 표시 됨</a:t>
            </a:r>
            <a:endParaRPr lang="en-US" altLang="ko-KR" sz="2800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83201"/>
            <a:ext cx="410445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Inner/outer </a:t>
            </a:r>
            <a:r>
              <a:rPr lang="ko-KR" altLang="en-US" dirty="0" smtClean="0"/>
              <a:t>함수 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en-US" altLang="ko-KR" dirty="0"/>
              <a:t> </a:t>
            </a:r>
            <a:r>
              <a:rPr lang="ko-KR" altLang="en-US" dirty="0" smtClean="0"/>
              <a:t>계산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184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= [[a1,b1</a:t>
            </a:r>
            <a:r>
              <a:rPr lang="en-US" altLang="ko-KR" sz="2400" dirty="0" smtClean="0"/>
              <a:t>] B </a:t>
            </a:r>
            <a:r>
              <a:rPr lang="en-US" altLang="ko-KR" sz="2400" dirty="0"/>
              <a:t>= [[a2,b2</a:t>
            </a:r>
            <a:r>
              <a:rPr lang="en-US" altLang="ko-KR" sz="2400" dirty="0" smtClean="0"/>
              <a:t>]]</a:t>
            </a:r>
          </a:p>
          <a:p>
            <a:pPr marL="457200" lvl="1" indent="0" fontAlgn="base">
              <a:buNone/>
            </a:pPr>
            <a:r>
              <a:rPr lang="en-US" altLang="ko-KR" sz="2400" dirty="0" err="1" smtClean="0"/>
              <a:t>numpy.inner</a:t>
            </a:r>
            <a:r>
              <a:rPr lang="en-US" altLang="ko-KR" sz="2400" dirty="0" smtClean="0"/>
              <a:t>(A,B</a:t>
            </a:r>
            <a:r>
              <a:rPr lang="en-US" altLang="ko-KR" sz="2400" dirty="0"/>
              <a:t>) </a:t>
            </a:r>
            <a:endParaRPr lang="en-US" altLang="ko-KR" sz="2400" dirty="0" smtClean="0"/>
          </a:p>
          <a:p>
            <a:pPr marL="457200" lvl="1" indent="0" fontAlgn="base">
              <a:buNone/>
            </a:pPr>
            <a:r>
              <a:rPr lang="en-US" altLang="ko-KR" sz="2400" dirty="0" smtClean="0"/>
              <a:t>array</a:t>
            </a:r>
            <a:r>
              <a:rPr lang="en-US" altLang="ko-KR" sz="2400" dirty="0"/>
              <a:t>([[a1*a2 + </a:t>
            </a:r>
            <a:r>
              <a:rPr lang="en-US" altLang="ko-KR" sz="2400" dirty="0" smtClean="0"/>
              <a:t>b1*b2]])</a:t>
            </a:r>
          </a:p>
          <a:p>
            <a:pPr marL="457200" lvl="1" indent="0" fontAlgn="base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[[1*4+0*1]]</a:t>
            </a:r>
            <a:endParaRPr lang="en-US" altLang="ko-KR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1148071" y="484116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828598" y="484116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059832" y="4841164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40359" y="4841164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5733803" y="5233292"/>
            <a:ext cx="1119455" cy="402790"/>
            <a:chOff x="1763688" y="4221088"/>
            <a:chExt cx="1925214" cy="914400"/>
          </a:xfrm>
        </p:grpSpPr>
        <p:sp>
          <p:nvSpPr>
            <p:cNvPr id="66" name="직사각형 65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412985" y="3979490"/>
            <a:ext cx="1119455" cy="402790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62" name="직사각형 61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412986" y="5186858"/>
            <a:ext cx="531697" cy="4027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652120" y="5205938"/>
            <a:ext cx="1226758" cy="4179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50792" y="3933056"/>
            <a:ext cx="1253655" cy="4793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7508421" y="4876847"/>
            <a:ext cx="418567" cy="26348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16040858">
            <a:off x="7008589" y="5228933"/>
            <a:ext cx="312511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44008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27784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8528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내부 곱한 것을 더해서 값을 표현</a:t>
            </a:r>
            <a:endParaRPr lang="en-US" altLang="ko-KR" sz="2800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06818"/>
            <a:ext cx="489654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96355</TotalTime>
  <Words>5018</Words>
  <Application>Microsoft Office PowerPoint</Application>
  <PresentationFormat>화면 슬라이드 쇼(4:3)</PresentationFormat>
  <Paragraphs>1489</Paragraphs>
  <Slides>202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202</vt:i4>
      </vt:variant>
    </vt:vector>
  </HeadingPairs>
  <TitlesOfParts>
    <vt:vector size="205" baseType="lpstr">
      <vt:lpstr>가을</vt:lpstr>
      <vt:lpstr>Equation</vt:lpstr>
      <vt:lpstr>수식</vt:lpstr>
      <vt:lpstr>Python  numpy  선형대수</vt:lpstr>
      <vt:lpstr>  Numpy  이해</vt:lpstr>
      <vt:lpstr>ndarray와 matrix 구분</vt:lpstr>
      <vt:lpstr>ndarray와 matrix 구분</vt:lpstr>
      <vt:lpstr>배열과 vector 구분 : ndarray </vt:lpstr>
      <vt:lpstr>ndarray와 matrix 연산 비교</vt:lpstr>
      <vt:lpstr> ndarray class</vt:lpstr>
      <vt:lpstr> ndarray vs. list 구조</vt:lpstr>
      <vt:lpstr> ndarray 구조</vt:lpstr>
      <vt:lpstr>데이터 타입 부여</vt:lpstr>
      <vt:lpstr>0차원</vt:lpstr>
      <vt:lpstr>1차원</vt:lpstr>
      <vt:lpstr> 2차원 배열</vt:lpstr>
      <vt:lpstr> 3차원</vt:lpstr>
      <vt:lpstr>할당은 참조만 전달</vt:lpstr>
      <vt:lpstr>벡터화 연산 : for문 미사용</vt:lpstr>
      <vt:lpstr>브로드캐스팅 처리</vt:lpstr>
      <vt:lpstr>list와 ndarray 계산 성능</vt:lpstr>
      <vt:lpstr>Ndarray 속성 </vt:lpstr>
      <vt:lpstr> ndarray 생성 : 주요 변수 1</vt:lpstr>
      <vt:lpstr>ndarray 생성 : 주요 변수 2</vt:lpstr>
      <vt:lpstr>내부 원소 접근 방식</vt:lpstr>
      <vt:lpstr>__getitem__ 비교</vt:lpstr>
      <vt:lpstr>__setitem__ </vt:lpstr>
      <vt:lpstr>2차원 : 행과 열 접근</vt:lpstr>
      <vt:lpstr>배열 접근하기 : 행과 열구분</vt:lpstr>
      <vt:lpstr>배열 접근하기 : 행렬로 구분 </vt:lpstr>
      <vt:lpstr>배열 접근하기 : 값 </vt:lpstr>
      <vt:lpstr>배열 값 바꾸기 : Broadcasting</vt:lpstr>
      <vt:lpstr>N차원 배열 처리</vt:lpstr>
      <vt:lpstr>다차원 배열 :  열 조회/ 변경</vt:lpstr>
      <vt:lpstr>비교연산 처리</vt:lpstr>
      <vt:lpstr>ndarray 와 비교연산 처리</vt:lpstr>
      <vt:lpstr>1차원 배열 :  조회</vt:lpstr>
      <vt:lpstr>다차원 배열 :  조회</vt:lpstr>
      <vt:lpstr>다차원 배열 :  변경</vt:lpstr>
      <vt:lpstr>원소추출</vt:lpstr>
      <vt:lpstr>행 검색</vt:lpstr>
      <vt:lpstr>순서쌍 처리후 원소만 추출</vt:lpstr>
      <vt:lpstr>배열추출</vt:lpstr>
      <vt:lpstr>행과 열로 구성된 배열 추출</vt:lpstr>
      <vt:lpstr>표현식 사용</vt:lpstr>
      <vt:lpstr>표현식 : 비교 연산</vt:lpstr>
      <vt:lpstr>표현식  : 산출 + 비교 연산</vt:lpstr>
      <vt:lpstr>메소드 사용</vt:lpstr>
      <vt:lpstr>데이터 타입 정의 및 처리</vt:lpstr>
      <vt:lpstr>numpy.dtype 생성 예시 </vt:lpstr>
      <vt:lpstr>Byte 메모리 저장방식</vt:lpstr>
      <vt:lpstr>Little-endian/big-endian</vt:lpstr>
      <vt:lpstr>not-relevant</vt:lpstr>
      <vt:lpstr>Ndarray 타입과 매칭 1</vt:lpstr>
      <vt:lpstr>Ndarray 타입과 매칭2</vt:lpstr>
      <vt:lpstr>하나의 필드명 정의</vt:lpstr>
      <vt:lpstr> 여러 필드명 정의 1</vt:lpstr>
      <vt:lpstr> 필드명: 칼럼 조회</vt:lpstr>
      <vt:lpstr> 값 갱신 </vt:lpstr>
      <vt:lpstr>   선형대수 (벡터)  이해하기</vt:lpstr>
      <vt:lpstr>벡터란 </vt:lpstr>
      <vt:lpstr>스칼라/벡터/행렬</vt:lpstr>
      <vt:lpstr>배열과 vertor 구분 </vt:lpstr>
      <vt:lpstr>스칼라/벡터/행렬 예시</vt:lpstr>
      <vt:lpstr>벡터란</vt:lpstr>
      <vt:lpstr>벡터 크기 </vt:lpstr>
      <vt:lpstr>벡터 크기</vt:lpstr>
      <vt:lpstr>Vector 크기 계산</vt:lpstr>
      <vt:lpstr>단위벡터</vt:lpstr>
      <vt:lpstr>단위벡터</vt:lpstr>
      <vt:lpstr>단위벡터  정규화</vt:lpstr>
      <vt:lpstr>산술연산 </vt:lpstr>
      <vt:lpstr>벡터: +</vt:lpstr>
      <vt:lpstr>Vector 연산: +</vt:lpstr>
      <vt:lpstr>벡터 : -</vt:lpstr>
      <vt:lpstr>Vector 연산: -</vt:lpstr>
      <vt:lpstr>벡터: 스칼라곱</vt:lpstr>
      <vt:lpstr>Vector 연산: 스칼라곱</vt:lpstr>
      <vt:lpstr>스칼라와 연산</vt:lpstr>
      <vt:lpstr>수치계산</vt:lpstr>
      <vt:lpstr>  multiply 함수 :곱셈</vt:lpstr>
      <vt:lpstr>  선형대수 벡터 내적과 외적  이해하기</vt:lpstr>
      <vt:lpstr>내적과 외적 비교 </vt:lpstr>
      <vt:lpstr>내적 vs 외적</vt:lpstr>
      <vt:lpstr>스칼라곱 </vt:lpstr>
      <vt:lpstr>내적 산식</vt:lpstr>
      <vt:lpstr>내적 수학적 예시 : 2 차원</vt:lpstr>
      <vt:lpstr>3차원 내적 예시 1</vt:lpstr>
      <vt:lpstr>3차원 내적 예시 2</vt:lpstr>
      <vt:lpstr>내적(dot) 예시</vt:lpstr>
      <vt:lpstr>vdot: vector </vt:lpstr>
      <vt:lpstr> dot 연산 : 1차원</vt:lpstr>
      <vt:lpstr>Vector product(외적) </vt:lpstr>
      <vt:lpstr>vector 곱셈</vt:lpstr>
      <vt:lpstr> 외적</vt:lpstr>
      <vt:lpstr> 외적 산식 : 2차원</vt:lpstr>
      <vt:lpstr> 외적 산식 : 3차원</vt:lpstr>
      <vt:lpstr>cross 연산 : 1차원</vt:lpstr>
      <vt:lpstr>외적 산식예시</vt:lpstr>
      <vt:lpstr>Inner/outer 함수 이해하기</vt:lpstr>
      <vt:lpstr>inner  계산 방식 </vt:lpstr>
      <vt:lpstr>Inner 예시</vt:lpstr>
      <vt:lpstr>dot/inner: 예시 </vt:lpstr>
      <vt:lpstr>outer </vt:lpstr>
      <vt:lpstr>outer 예시</vt:lpstr>
      <vt:lpstr>  Python matrix class로  vector 이해하기</vt:lpstr>
      <vt:lpstr>벡터 산술연산</vt:lpstr>
      <vt:lpstr>Vector 연산: +</vt:lpstr>
      <vt:lpstr>Vector 연산: -</vt:lpstr>
      <vt:lpstr>Vector 연산: 스칼라곱</vt:lpstr>
      <vt:lpstr>벡터 크기</vt:lpstr>
      <vt:lpstr>Vector 크기 계산</vt:lpstr>
      <vt:lpstr>vector 내적</vt:lpstr>
      <vt:lpstr>Vector 연산: 내적(dot)</vt:lpstr>
      <vt:lpstr>vector 외적</vt:lpstr>
      <vt:lpstr>Vector 연산: 외적(cross)</vt:lpstr>
      <vt:lpstr>  선형대수 행렬   이해하기</vt:lpstr>
      <vt:lpstr>행렬이란</vt:lpstr>
      <vt:lpstr>행렬</vt:lpstr>
      <vt:lpstr>Diagonal matrix</vt:lpstr>
      <vt:lpstr>대각행렬</vt:lpstr>
      <vt:lpstr>Identity matrix</vt:lpstr>
      <vt:lpstr>항등행렬</vt:lpstr>
      <vt:lpstr>Triangular matrix</vt:lpstr>
      <vt:lpstr>삼각행렬</vt:lpstr>
      <vt:lpstr>행렬 산술연산</vt:lpstr>
      <vt:lpstr>행렬 산술연산</vt:lpstr>
      <vt:lpstr>행렬 산술연산 예시</vt:lpstr>
      <vt:lpstr>행렬의 전치(transpose)</vt:lpstr>
      <vt:lpstr>행렬 전치</vt:lpstr>
      <vt:lpstr>행렬 전치 예시</vt:lpstr>
      <vt:lpstr>dot 연산</vt:lpstr>
      <vt:lpstr>dot vs inner 차이점(2차원이상)</vt:lpstr>
      <vt:lpstr>dot 처리 기준 1*p, p*1</vt:lpstr>
      <vt:lpstr>dot 처리 기준</vt:lpstr>
      <vt:lpstr>dot : 2차원</vt:lpstr>
      <vt:lpstr>dot 예시</vt:lpstr>
      <vt:lpstr>행렬식</vt:lpstr>
      <vt:lpstr>행렬식(det)</vt:lpstr>
      <vt:lpstr>행렬식(det) : 2차원</vt:lpstr>
      <vt:lpstr>행렬식(det) : 3차원</vt:lpstr>
      <vt:lpstr>행렬식(det) : 3차원</vt:lpstr>
      <vt:lpstr>minor determinant</vt:lpstr>
      <vt:lpstr>소행렬식 2차원</vt:lpstr>
      <vt:lpstr>소행렬식 3차원</vt:lpstr>
      <vt:lpstr>소행렬식 예시</vt:lpstr>
      <vt:lpstr>역행렬</vt:lpstr>
      <vt:lpstr>여인수(cofactor)</vt:lpstr>
      <vt:lpstr>수반행렬(adj)  과 여인수행렬</vt:lpstr>
      <vt:lpstr>역행렬(inv) – 2차원</vt:lpstr>
      <vt:lpstr>역행렬(inv) – 3차원</vt:lpstr>
      <vt:lpstr>역행렬(inv) 예시</vt:lpstr>
      <vt:lpstr>Dot 연산</vt:lpstr>
      <vt:lpstr>Dot 처리 기준</vt:lpstr>
      <vt:lpstr>dot 행렬 </vt:lpstr>
      <vt:lpstr>dot 예시 : 2차원</vt:lpstr>
      <vt:lpstr>cross product</vt:lpstr>
      <vt:lpstr>cross  계산 방식 </vt:lpstr>
      <vt:lpstr>Cross 행렬 </vt:lpstr>
      <vt:lpstr>Inner 연산</vt:lpstr>
      <vt:lpstr>inner  계산 방식 </vt:lpstr>
      <vt:lpstr>Inner 예시 : 2차원</vt:lpstr>
      <vt:lpstr>Inner 예시 : 3차원</vt:lpstr>
      <vt:lpstr>outer product</vt:lpstr>
      <vt:lpstr>outer </vt:lpstr>
      <vt:lpstr>outer: 1 </vt:lpstr>
      <vt:lpstr>outer: 2 </vt:lpstr>
      <vt:lpstr>outer: 3 </vt:lpstr>
      <vt:lpstr>tensordot</vt:lpstr>
      <vt:lpstr>tensordot</vt:lpstr>
      <vt:lpstr>tensordot</vt:lpstr>
      <vt:lpstr>tensordot: 예시 1</vt:lpstr>
      <vt:lpstr>tensordot: 예시 2</vt:lpstr>
      <vt:lpstr>대각행렬</vt:lpstr>
      <vt:lpstr>Trace : 3차원 행렬</vt:lpstr>
      <vt:lpstr>trace</vt:lpstr>
      <vt:lpstr>  Python  matrix class로 행렬 이해하기</vt:lpstr>
      <vt:lpstr>행렬 이해하기</vt:lpstr>
      <vt:lpstr>행렬</vt:lpstr>
      <vt:lpstr>행렬 생성</vt:lpstr>
      <vt:lpstr>행렬 연산하기</vt:lpstr>
      <vt:lpstr>행렬 : 내적 dot(곱셈)</vt:lpstr>
      <vt:lpstr>행렬 : dot</vt:lpstr>
      <vt:lpstr>행렬 : 외적cross</vt:lpstr>
      <vt:lpstr>행렬 : +/-</vt:lpstr>
      <vt:lpstr>행렬 : +/-</vt:lpstr>
      <vt:lpstr>행렬 : 상수 배</vt:lpstr>
      <vt:lpstr>행렬 : 상수 배</vt:lpstr>
      <vt:lpstr>행렬 : 전치(transpose)</vt:lpstr>
      <vt:lpstr>행렬 : 전치(transpose)</vt:lpstr>
      <vt:lpstr>matmul</vt:lpstr>
      <vt:lpstr>Matmul: 차원계산</vt:lpstr>
      <vt:lpstr>matrix_power</vt:lpstr>
      <vt:lpstr>matrix_power: 예시 </vt:lpstr>
      <vt:lpstr>  python Numpy linalg  함수 이해하기</vt:lpstr>
      <vt:lpstr>Matrix and vector products</vt:lpstr>
      <vt:lpstr>주요 함수</vt:lpstr>
      <vt:lpstr>Decompositions</vt:lpstr>
      <vt:lpstr>주요 함수</vt:lpstr>
      <vt:lpstr>Matrix eigenvalues</vt:lpstr>
      <vt:lpstr>주요 함수</vt:lpstr>
      <vt:lpstr>Norms and other numbers</vt:lpstr>
      <vt:lpstr>주요 함수</vt:lpstr>
      <vt:lpstr>Solving equations and inverting matrices</vt:lpstr>
      <vt:lpstr>주요 함수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1597</cp:revision>
  <dcterms:created xsi:type="dcterms:W3CDTF">2015-12-01T07:34:30Z</dcterms:created>
  <dcterms:modified xsi:type="dcterms:W3CDTF">2017-02-02T03:19:47Z</dcterms:modified>
</cp:coreProperties>
</file>