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45"/>
  </p:notesMasterIdLst>
  <p:sldIdLst>
    <p:sldId id="256" r:id="rId2"/>
    <p:sldId id="3841" r:id="rId3"/>
    <p:sldId id="4223" r:id="rId4"/>
    <p:sldId id="4224" r:id="rId5"/>
    <p:sldId id="4225" r:id="rId6"/>
    <p:sldId id="4105" r:id="rId7"/>
    <p:sldId id="4106" r:id="rId8"/>
    <p:sldId id="4219" r:id="rId9"/>
    <p:sldId id="4226" r:id="rId10"/>
    <p:sldId id="4227" r:id="rId11"/>
    <p:sldId id="4228" r:id="rId12"/>
    <p:sldId id="4027" r:id="rId13"/>
    <p:sldId id="4050" r:id="rId14"/>
    <p:sldId id="4028" r:id="rId15"/>
    <p:sldId id="4168" r:id="rId16"/>
    <p:sldId id="4029" r:id="rId17"/>
    <p:sldId id="4030" r:id="rId18"/>
    <p:sldId id="4053" r:id="rId19"/>
    <p:sldId id="4054" r:id="rId20"/>
    <p:sldId id="4166" r:id="rId21"/>
    <p:sldId id="4167" r:id="rId22"/>
    <p:sldId id="4164" r:id="rId23"/>
    <p:sldId id="4162" r:id="rId24"/>
    <p:sldId id="4163" r:id="rId25"/>
    <p:sldId id="4169" r:id="rId26"/>
    <p:sldId id="4165" r:id="rId27"/>
    <p:sldId id="4026" r:id="rId28"/>
    <p:sldId id="3846" r:id="rId29"/>
    <p:sldId id="3848" r:id="rId30"/>
    <p:sldId id="3847" r:id="rId31"/>
    <p:sldId id="3844" r:id="rId32"/>
    <p:sldId id="3845" r:id="rId33"/>
    <p:sldId id="3948" r:id="rId34"/>
    <p:sldId id="3849" r:id="rId35"/>
    <p:sldId id="3850" r:id="rId36"/>
    <p:sldId id="4241" r:id="rId37"/>
    <p:sldId id="4243" r:id="rId38"/>
    <p:sldId id="4242" r:id="rId39"/>
    <p:sldId id="4244" r:id="rId40"/>
    <p:sldId id="4245" r:id="rId41"/>
    <p:sldId id="4173" r:id="rId42"/>
    <p:sldId id="4177" r:id="rId43"/>
    <p:sldId id="4178" r:id="rId44"/>
    <p:sldId id="4179" r:id="rId45"/>
    <p:sldId id="4174" r:id="rId46"/>
    <p:sldId id="4175" r:id="rId47"/>
    <p:sldId id="4176" r:id="rId48"/>
    <p:sldId id="4100" r:id="rId49"/>
    <p:sldId id="4101" r:id="rId50"/>
    <p:sldId id="4103" r:id="rId51"/>
    <p:sldId id="4102" r:id="rId52"/>
    <p:sldId id="4104" r:id="rId53"/>
    <p:sldId id="4058" r:id="rId54"/>
    <p:sldId id="4066" r:id="rId55"/>
    <p:sldId id="4069" r:id="rId56"/>
    <p:sldId id="4068" r:id="rId57"/>
    <p:sldId id="4070" r:id="rId58"/>
    <p:sldId id="4071" r:id="rId59"/>
    <p:sldId id="4073" r:id="rId60"/>
    <p:sldId id="4067" r:id="rId61"/>
    <p:sldId id="4081" r:id="rId62"/>
    <p:sldId id="4082" r:id="rId63"/>
    <p:sldId id="4083" r:id="rId64"/>
    <p:sldId id="4090" r:id="rId65"/>
    <p:sldId id="4091" r:id="rId66"/>
    <p:sldId id="4092" r:id="rId67"/>
    <p:sldId id="4093" r:id="rId68"/>
    <p:sldId id="4094" r:id="rId69"/>
    <p:sldId id="4074" r:id="rId70"/>
    <p:sldId id="4099" r:id="rId71"/>
    <p:sldId id="4107" r:id="rId72"/>
    <p:sldId id="4087" r:id="rId73"/>
    <p:sldId id="4110" r:id="rId74"/>
    <p:sldId id="4111" r:id="rId75"/>
    <p:sldId id="4112" r:id="rId76"/>
    <p:sldId id="4109" r:id="rId77"/>
    <p:sldId id="4084" r:id="rId78"/>
    <p:sldId id="4063" r:id="rId79"/>
    <p:sldId id="4064" r:id="rId80"/>
    <p:sldId id="4065" r:id="rId81"/>
    <p:sldId id="4055" r:id="rId82"/>
    <p:sldId id="4056" r:id="rId83"/>
    <p:sldId id="4057" r:id="rId84"/>
    <p:sldId id="4095" r:id="rId85"/>
    <p:sldId id="4076" r:id="rId86"/>
    <p:sldId id="4077" r:id="rId87"/>
    <p:sldId id="4096" r:id="rId88"/>
    <p:sldId id="4097" r:id="rId89"/>
    <p:sldId id="4098" r:id="rId90"/>
    <p:sldId id="4147" r:id="rId91"/>
    <p:sldId id="4148" r:id="rId92"/>
    <p:sldId id="4149" r:id="rId93"/>
    <p:sldId id="4206" r:id="rId94"/>
    <p:sldId id="4157" r:id="rId95"/>
    <p:sldId id="4181" r:id="rId96"/>
    <p:sldId id="4182" r:id="rId97"/>
    <p:sldId id="4215" r:id="rId98"/>
    <p:sldId id="4183" r:id="rId99"/>
    <p:sldId id="4184" r:id="rId100"/>
    <p:sldId id="4185" r:id="rId101"/>
    <p:sldId id="4202" r:id="rId102"/>
    <p:sldId id="4203" r:id="rId103"/>
    <p:sldId id="4186" r:id="rId104"/>
    <p:sldId id="4187" r:id="rId105"/>
    <p:sldId id="4188" r:id="rId106"/>
    <p:sldId id="4189" r:id="rId107"/>
    <p:sldId id="4190" r:id="rId108"/>
    <p:sldId id="4191" r:id="rId109"/>
    <p:sldId id="4192" r:id="rId110"/>
    <p:sldId id="4158" r:id="rId111"/>
    <p:sldId id="4159" r:id="rId112"/>
    <p:sldId id="4160" r:id="rId113"/>
    <p:sldId id="4194" r:id="rId114"/>
    <p:sldId id="4195" r:id="rId115"/>
    <p:sldId id="4196" r:id="rId116"/>
    <p:sldId id="4197" r:id="rId117"/>
    <p:sldId id="4198" r:id="rId118"/>
    <p:sldId id="4239" r:id="rId119"/>
    <p:sldId id="4240" r:id="rId120"/>
    <p:sldId id="4199" r:id="rId121"/>
    <p:sldId id="4161" r:id="rId122"/>
    <p:sldId id="4034" r:id="rId123"/>
    <p:sldId id="4035" r:id="rId124"/>
    <p:sldId id="4052" r:id="rId125"/>
    <p:sldId id="4216" r:id="rId126"/>
    <p:sldId id="4217" r:id="rId127"/>
    <p:sldId id="4218" r:id="rId128"/>
    <p:sldId id="3956" r:id="rId129"/>
    <p:sldId id="3958" r:id="rId130"/>
    <p:sldId id="3957" r:id="rId131"/>
    <p:sldId id="3965" r:id="rId132"/>
    <p:sldId id="3966" r:id="rId133"/>
    <p:sldId id="3968" r:id="rId134"/>
    <p:sldId id="3967" r:id="rId135"/>
    <p:sldId id="3963" r:id="rId136"/>
    <p:sldId id="3959" r:id="rId137"/>
    <p:sldId id="3981" r:id="rId138"/>
    <p:sldId id="3980" r:id="rId139"/>
    <p:sldId id="3982" r:id="rId140"/>
    <p:sldId id="3962" r:id="rId141"/>
    <p:sldId id="3961" r:id="rId142"/>
    <p:sldId id="3960" r:id="rId143"/>
    <p:sldId id="3964" r:id="rId144"/>
    <p:sldId id="3969" r:id="rId145"/>
    <p:sldId id="3970" r:id="rId146"/>
    <p:sldId id="3979" r:id="rId147"/>
    <p:sldId id="3971" r:id="rId148"/>
    <p:sldId id="3972" r:id="rId149"/>
    <p:sldId id="3975" r:id="rId150"/>
    <p:sldId id="3977" r:id="rId151"/>
    <p:sldId id="3978" r:id="rId152"/>
    <p:sldId id="3976" r:id="rId153"/>
    <p:sldId id="3973" r:id="rId154"/>
    <p:sldId id="3974" r:id="rId155"/>
    <p:sldId id="3996" r:id="rId156"/>
    <p:sldId id="3997" r:id="rId157"/>
    <p:sldId id="3998" r:id="rId158"/>
    <p:sldId id="3999" r:id="rId159"/>
    <p:sldId id="4000" r:id="rId160"/>
    <p:sldId id="4001" r:id="rId161"/>
    <p:sldId id="4116" r:id="rId162"/>
    <p:sldId id="4117" r:id="rId163"/>
    <p:sldId id="4118" r:id="rId164"/>
    <p:sldId id="4119" r:id="rId165"/>
    <p:sldId id="4120" r:id="rId166"/>
    <p:sldId id="4121" r:id="rId167"/>
    <p:sldId id="4122" r:id="rId168"/>
    <p:sldId id="4123" r:id="rId169"/>
    <p:sldId id="4124" r:id="rId170"/>
    <p:sldId id="4125" r:id="rId171"/>
    <p:sldId id="4126" r:id="rId172"/>
    <p:sldId id="4127" r:id="rId173"/>
    <p:sldId id="4128" r:id="rId174"/>
    <p:sldId id="4214" r:id="rId175"/>
    <p:sldId id="4234" r:id="rId176"/>
    <p:sldId id="4235" r:id="rId177"/>
    <p:sldId id="4236" r:id="rId178"/>
    <p:sldId id="4237" r:id="rId179"/>
    <p:sldId id="4238" r:id="rId180"/>
    <p:sldId id="3940" r:id="rId181"/>
    <p:sldId id="4204" r:id="rId182"/>
    <p:sldId id="4205" r:id="rId183"/>
    <p:sldId id="3941" r:id="rId184"/>
    <p:sldId id="3942" r:id="rId185"/>
    <p:sldId id="3943" r:id="rId186"/>
    <p:sldId id="4010" r:id="rId187"/>
    <p:sldId id="4011" r:id="rId188"/>
    <p:sldId id="4012" r:id="rId189"/>
    <p:sldId id="4013" r:id="rId190"/>
    <p:sldId id="4019" r:id="rId191"/>
    <p:sldId id="4020" r:id="rId192"/>
    <p:sldId id="4021" r:id="rId193"/>
    <p:sldId id="4014" r:id="rId194"/>
    <p:sldId id="4015" r:id="rId195"/>
    <p:sldId id="4016" r:id="rId196"/>
    <p:sldId id="4018" r:id="rId197"/>
    <p:sldId id="4017" r:id="rId198"/>
    <p:sldId id="4022" r:id="rId199"/>
    <p:sldId id="4023" r:id="rId200"/>
    <p:sldId id="4024" r:id="rId201"/>
    <p:sldId id="4025" r:id="rId202"/>
    <p:sldId id="4211" r:id="rId203"/>
    <p:sldId id="4212" r:id="rId204"/>
    <p:sldId id="4213" r:id="rId205"/>
    <p:sldId id="4042" r:id="rId206"/>
    <p:sldId id="4046" r:id="rId207"/>
    <p:sldId id="4048" r:id="rId208"/>
    <p:sldId id="4047" r:id="rId209"/>
    <p:sldId id="4044" r:id="rId210"/>
    <p:sldId id="4043" r:id="rId211"/>
    <p:sldId id="4045" r:id="rId212"/>
    <p:sldId id="3935" r:id="rId213"/>
    <p:sldId id="3936" r:id="rId214"/>
    <p:sldId id="3937" r:id="rId215"/>
    <p:sldId id="3930" r:id="rId216"/>
    <p:sldId id="3932" r:id="rId217"/>
    <p:sldId id="3931" r:id="rId218"/>
    <p:sldId id="3983" r:id="rId219"/>
    <p:sldId id="3984" r:id="rId220"/>
    <p:sldId id="3985" r:id="rId221"/>
    <p:sldId id="3986" r:id="rId222"/>
    <p:sldId id="3987" r:id="rId223"/>
    <p:sldId id="4039" r:id="rId224"/>
    <p:sldId id="4040" r:id="rId225"/>
    <p:sldId id="3988" r:id="rId226"/>
    <p:sldId id="3989" r:id="rId227"/>
    <p:sldId id="4041" r:id="rId228"/>
    <p:sldId id="3991" r:id="rId229"/>
    <p:sldId id="4209" r:id="rId230"/>
    <p:sldId id="4210" r:id="rId231"/>
    <p:sldId id="4230" r:id="rId232"/>
    <p:sldId id="4231" r:id="rId233"/>
    <p:sldId id="4207" r:id="rId234"/>
    <p:sldId id="4208" r:id="rId235"/>
    <p:sldId id="3142" r:id="rId236"/>
    <p:sldId id="3808" r:id="rId237"/>
    <p:sldId id="3832" r:id="rId238"/>
    <p:sldId id="3827" r:id="rId239"/>
    <p:sldId id="3830" r:id="rId240"/>
    <p:sldId id="3809" r:id="rId241"/>
    <p:sldId id="3828" r:id="rId242"/>
    <p:sldId id="4232" r:id="rId243"/>
    <p:sldId id="4233" r:id="rId2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50094" autoAdjust="0"/>
  </p:normalViewPr>
  <p:slideViewPr>
    <p:cSldViewPr>
      <p:cViewPr>
        <p:scale>
          <a:sx n="82" d="100"/>
          <a:sy n="82" d="100"/>
        </p:scale>
        <p:origin x="-1589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3866B2-CAB2-4870-9C81-59BA00272A93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B33C-4955-4FFA-9AD9-7D3BB564BFBB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4B15ECC-559B-428B-90B7-DC5DC0D549E0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C09-C471-46B7-8D66-15A4DEC3BC7C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E55-8CE2-4727-997E-DB26852D57AA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E88975-AAFE-4042-88B4-02C1E6B19C23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D7D5C9-587A-4855-A5FA-306A892EEE61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762-6E46-4E8C-9DF5-960B61700308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6783-6031-4B24-AC35-63D625C0C085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FF1E-2988-44FE-8BB1-A8763C0BAFC3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B272A-6AB8-48D3-AD63-822C578D9287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16AE7D-EDD8-455D-B598-93B7FB474AFD}" type="datetime1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579568" cy="5184576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SyMPY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Sympy</a:t>
            </a:r>
            <a:r>
              <a:rPr lang="ko-KR" altLang="en-US" dirty="0" smtClean="0"/>
              <a:t>객체를 변수에 할당해서 사용하지만 별도의 객체로 역할 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3571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4221088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Symbol</a:t>
            </a:r>
            <a:r>
              <a:rPr lang="ko-KR" altLang="en-US" dirty="0" smtClean="0"/>
              <a:t>로 정의할 때 들어간 문자열의 실제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이고 할당된 참조변수는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객체가 할당된 변수라 이름이 달라도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expand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전개식 처리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표현식도 별도의 타입을 가지므로 </a:t>
            </a:r>
            <a:r>
              <a:rPr lang="en-US" altLang="ko-KR" dirty="0" smtClean="0"/>
              <a:t>expand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사용하면 표현식이 전개됨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297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314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4248" y="450912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곱셈 </a:t>
            </a:r>
            <a:r>
              <a:rPr lang="ko-KR" altLang="en-US" dirty="0" err="1" smtClean="0"/>
              <a:t>전개시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동일항에</a:t>
            </a:r>
            <a:r>
              <a:rPr lang="ko-KR" altLang="en-US" dirty="0" smtClean="0"/>
              <a:t> 대한 곱셈부분도 전개가 필요하며 </a:t>
            </a:r>
            <a:r>
              <a:rPr lang="en-US" altLang="ko-KR" dirty="0" smtClean="0"/>
              <a:t>force=True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91880" y="4700017"/>
            <a:ext cx="2520280" cy="38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 flipV="1">
            <a:off x="6012160" y="4892600"/>
            <a:ext cx="792088" cy="355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복소수 전개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expand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전개식 처리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복소수에 대한 </a:t>
            </a:r>
            <a:r>
              <a:rPr lang="ko-KR" altLang="en-US" dirty="0" smtClean="0"/>
              <a:t> 전개가 필요할 </a:t>
            </a:r>
            <a:r>
              <a:rPr lang="ko-KR" altLang="en-US" dirty="0" smtClean="0"/>
              <a:t>경우에는 </a:t>
            </a:r>
            <a:r>
              <a:rPr lang="en-US" altLang="ko-KR" dirty="0" smtClean="0"/>
              <a:t>complex=True</a:t>
            </a:r>
            <a:r>
              <a:rPr lang="ko-KR" altLang="en-US" dirty="0" smtClean="0"/>
              <a:t>로 표시해야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3717032"/>
            <a:ext cx="4219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인수분해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factor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다항식 수식 객체 내의 </a:t>
            </a:r>
            <a:r>
              <a:rPr lang="en-US" altLang="ko-KR" dirty="0" smtClean="0"/>
              <a:t>factor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인수분해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3238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7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인수분해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factor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인수분해는 </a:t>
            </a:r>
            <a:r>
              <a:rPr lang="en-US" altLang="ko-KR" dirty="0" smtClean="0"/>
              <a:t>factor </a:t>
            </a:r>
            <a:r>
              <a:rPr lang="ko-KR" altLang="en-US" dirty="0" smtClean="0"/>
              <a:t>함수를 사용하고 전개는 </a:t>
            </a:r>
            <a:r>
              <a:rPr lang="en-US" altLang="ko-KR" dirty="0" smtClean="0"/>
              <a:t>expand </a:t>
            </a:r>
            <a:r>
              <a:rPr lang="ko-KR" altLang="en-US" dirty="0" smtClean="0"/>
              <a:t>함수를 사용하고 해는 </a:t>
            </a:r>
            <a:r>
              <a:rPr lang="en-US" altLang="ko-KR" dirty="0" smtClean="0"/>
              <a:t>solve</a:t>
            </a:r>
            <a:r>
              <a:rPr lang="ko-KR" altLang="en-US" dirty="0" smtClean="0"/>
              <a:t>함수를 사용함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  <p:pic>
        <p:nvPicPr>
          <p:cNvPr id="350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28860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factor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modulus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인수분해를 위한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modulus</a:t>
            </a:r>
            <a:r>
              <a:rPr lang="ko-KR" altLang="en-US" dirty="0" smtClean="0"/>
              <a:t>로 사용하면 인수분해 불가함 방정식을 조건에 따라 인수분해 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  <p:pic>
        <p:nvPicPr>
          <p:cNvPr id="359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8"/>
            <a:ext cx="29622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factor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가우시안정수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가우스 정수</a:t>
            </a:r>
            <a:r>
              <a:rPr lang="en-US" altLang="ko-KR" dirty="0"/>
              <a:t>(</a:t>
            </a:r>
            <a:r>
              <a:rPr lang="en-US" altLang="ko-KR" dirty="0" err="1"/>
              <a:t>Gauß</a:t>
            </a:r>
            <a:r>
              <a:rPr lang="ko-KR" altLang="en-US" dirty="0"/>
              <a:t>整數</a:t>
            </a:r>
            <a:r>
              <a:rPr lang="en-US" altLang="ko-KR" dirty="0"/>
              <a:t>, </a:t>
            </a:r>
            <a:r>
              <a:rPr lang="en-US" altLang="ko-KR" dirty="0" smtClean="0"/>
              <a:t>Gaussian </a:t>
            </a:r>
            <a:r>
              <a:rPr lang="en-US" altLang="ko-KR" dirty="0"/>
              <a:t>integer)</a:t>
            </a:r>
            <a:r>
              <a:rPr lang="ko-KR" altLang="en-US" dirty="0"/>
              <a:t>는 </a:t>
            </a:r>
            <a:r>
              <a:rPr lang="ko-KR" altLang="en-US" dirty="0" err="1"/>
              <a:t>실수부와</a:t>
            </a:r>
            <a:r>
              <a:rPr lang="ko-KR" altLang="en-US" dirty="0"/>
              <a:t> 허수부가 모두 정수인 수이다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a+bi</a:t>
            </a:r>
            <a:r>
              <a:rPr lang="en-US" altLang="ko-KR" dirty="0"/>
              <a:t>)(a-bi)=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+b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표현이 가능한 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068" y="3789040"/>
            <a:ext cx="33242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507396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(0+i)(0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 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*I</a:t>
            </a:r>
          </a:p>
          <a:p>
            <a:r>
              <a:rPr lang="en-US" altLang="ko-KR" dirty="0" smtClean="0"/>
              <a:t>= -(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)**2</a:t>
            </a:r>
          </a:p>
          <a:p>
            <a:r>
              <a:rPr lang="en-US" altLang="ko-KR" dirty="0" smtClean="0"/>
              <a:t>= 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8731" y="3789040"/>
            <a:ext cx="201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X**2+1</a:t>
            </a:r>
            <a:r>
              <a:rPr lang="ko-KR" altLang="en-US" b="1" dirty="0" smtClean="0"/>
              <a:t>은 인수분해가 안되어서 </a:t>
            </a:r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수로 인수분해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18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factor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인수분해를 위한 값을 배정해서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33242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5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SymPy</a:t>
            </a:r>
            <a:r>
              <a:rPr lang="ko-KR" altLang="en-US" dirty="0" smtClean="0"/>
              <a:t>는 </a:t>
            </a:r>
            <a:r>
              <a:rPr lang="en-US" altLang="ko-KR" dirty="0"/>
              <a:t>symbolic </a:t>
            </a:r>
            <a:r>
              <a:rPr lang="en-US" altLang="ko-KR" dirty="0" smtClean="0"/>
              <a:t>mathematics</a:t>
            </a:r>
            <a:r>
              <a:rPr lang="ko-KR" altLang="en-US" dirty="0" smtClean="0"/>
              <a:t>를 처리하기 위해 다양한 객체들로 구성되며 이를  평가해 수학처럼 문제를 푸는 체계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589"/>
            <a:ext cx="3000375" cy="215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422108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Sympy</a:t>
            </a:r>
            <a:r>
              <a:rPr lang="ko-KR" altLang="en-US" dirty="0" smtClean="0"/>
              <a:t>는 정의한 것은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도 하나의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이므로 이 값을 처리를 위해서는 평가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해야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방정식 </a:t>
            </a:r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Simplify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방정식을 가지고 </a:t>
            </a:r>
            <a:r>
              <a:rPr lang="en-US" altLang="ko-KR" dirty="0" smtClean="0"/>
              <a:t>0</a:t>
            </a:r>
            <a:r>
              <a:rPr lang="ko-KR" altLang="en-US" dirty="0"/>
              <a:t> </a:t>
            </a:r>
            <a:r>
              <a:rPr lang="ko-KR" altLang="en-US" dirty="0" smtClean="0"/>
              <a:t>값이 나오려면 </a:t>
            </a:r>
            <a:r>
              <a:rPr lang="en-US" altLang="ko-KR" dirty="0" smtClean="0"/>
              <a:t>simplify </a:t>
            </a:r>
            <a:r>
              <a:rPr lang="ko-KR" altLang="en-US" dirty="0" smtClean="0"/>
              <a:t>함수를 이용해서 결과값이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나오는지를 확인함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93096"/>
            <a:ext cx="2876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Simplify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삼각함수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삼각함수의 방정식을 이용해서 방정식이 값이 정당하게 처리되는지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  <p:pic>
        <p:nvPicPr>
          <p:cNvPr id="437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49080"/>
            <a:ext cx="35433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1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공통요소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cancel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공통요소 제거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분모와 분자의 공통요소를 제거하는 함수는 </a:t>
            </a:r>
            <a:r>
              <a:rPr lang="en-US" altLang="ko-KR" dirty="0" smtClean="0"/>
              <a:t>cancel</a:t>
            </a:r>
            <a:r>
              <a:rPr lang="ko-KR" altLang="en-US" dirty="0" smtClean="0"/>
              <a:t>로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38766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수식 단순화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trigsimp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</a:t>
            </a:r>
            <a:r>
              <a:rPr lang="ko-KR" altLang="en-US" dirty="0"/>
              <a:t>화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수식에서 제거될 수 있는 부분을 정리하는 </a:t>
            </a:r>
            <a:r>
              <a:rPr lang="en-US" altLang="ko-KR" dirty="0" err="1" smtClean="0"/>
              <a:t>trigsimp</a:t>
            </a:r>
            <a:r>
              <a:rPr lang="ko-KR" altLang="en-US" dirty="0" smtClean="0"/>
              <a:t> 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51911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simplify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</a:t>
            </a:r>
            <a:r>
              <a:rPr lang="ko-KR" altLang="en-US" dirty="0"/>
              <a:t>화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수식에서 제거될 수 있는 부분을 정리하는 </a:t>
            </a:r>
            <a:r>
              <a:rPr lang="en-US" altLang="ko-KR" dirty="0" err="1" smtClean="0"/>
              <a:t>trigsimp</a:t>
            </a:r>
            <a:r>
              <a:rPr lang="en-US" altLang="ko-KR" dirty="0" smtClean="0"/>
              <a:t>/cancel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simplify</a:t>
            </a:r>
            <a:r>
              <a:rPr lang="ko-KR" altLang="en-US" dirty="0" smtClean="0"/>
              <a:t> 함수로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93096"/>
            <a:ext cx="3505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5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동일변수로 다항식 통합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collect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수식을 특정 변수로 통합해서 단순화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  <p:pic>
        <p:nvPicPr>
          <p:cNvPr id="460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57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Sympy</a:t>
            </a:r>
            <a:r>
              <a:rPr lang="en-US" altLang="ko-KR" dirty="0" smtClean="0"/>
              <a:t> symbol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collect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cancel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수식을 변수와 계수에 맞춰 처리하는 함수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</a:t>
            </a:r>
            <a:r>
              <a:rPr lang="en-US" altLang="ko-KR" dirty="0" smtClean="0"/>
              <a:t>implify </a:t>
            </a:r>
            <a:r>
              <a:rPr lang="ko-KR" altLang="en-US" dirty="0" smtClean="0"/>
              <a:t>함수와 다른 점은 </a:t>
            </a:r>
            <a:r>
              <a:rPr lang="en-US" altLang="ko-KR" dirty="0" smtClean="0"/>
              <a:t>cancel </a:t>
            </a:r>
            <a:r>
              <a:rPr lang="ko-KR" altLang="en-US" dirty="0" smtClean="0"/>
              <a:t>처리를 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  <p:pic>
        <p:nvPicPr>
          <p:cNvPr id="401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35" y="3429000"/>
            <a:ext cx="3571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7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방정식 </a:t>
            </a:r>
            <a:r>
              <a:rPr lang="ko-KR" altLang="en-US" sz="6000" dirty="0" err="1" smtClean="0"/>
              <a:t>해구하기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해 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Solve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 구하기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표현식을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en-US" altLang="ko-KR" dirty="0" smtClean="0"/>
              <a:t>olve </a:t>
            </a:r>
            <a:r>
              <a:rPr lang="ko-KR" altLang="en-US" dirty="0" smtClean="0"/>
              <a:t>함수에 넣으면 해를 구해 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49" y="3212976"/>
            <a:ext cx="23526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8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방정</a:t>
            </a:r>
            <a:r>
              <a:rPr lang="ko-KR" altLang="en-US" dirty="0" smtClean="0"/>
              <a:t>식 풀기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방정식을 전개는 </a:t>
            </a:r>
            <a:r>
              <a:rPr lang="en-US" altLang="ko-KR" dirty="0" smtClean="0"/>
              <a:t>expand </a:t>
            </a:r>
            <a:r>
              <a:rPr lang="ko-KR" altLang="en-US" dirty="0" smtClean="0"/>
              <a:t>함수로 처리하고 해는 </a:t>
            </a:r>
            <a:r>
              <a:rPr lang="en-US" altLang="ko-KR" dirty="0" smtClean="0"/>
              <a:t>solve </a:t>
            </a:r>
            <a:r>
              <a:rPr lang="ko-KR" altLang="en-US" dirty="0" smtClean="0"/>
              <a:t>함수로 구함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295232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함수에 대한 전개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expand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전개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표현식에서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expand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를 넣으면 전개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  <p:pic>
        <p:nvPicPr>
          <p:cNvPr id="454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3501008"/>
            <a:ext cx="36290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3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함수 그래프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plotting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sympy.abc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sympy.abc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내에 기본적인 영어 알파벳과 라틴어 등이 명확히 </a:t>
            </a:r>
            <a:r>
              <a:rPr lang="en-US" altLang="ko-KR" dirty="0" smtClean="0"/>
              <a:t>symbol</a:t>
            </a:r>
            <a:r>
              <a:rPr lang="ko-KR" altLang="en-US" dirty="0" smtClean="0"/>
              <a:t>로 정의되어 있는 모듈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2362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0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함수를 만들고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함수로 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  <p:pic>
        <p:nvPicPr>
          <p:cNvPr id="366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924944"/>
            <a:ext cx="5010150" cy="35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8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2</a:t>
            </a:r>
            <a:r>
              <a:rPr lang="ko-KR" altLang="en-US" dirty="0" smtClean="0"/>
              <a:t>차 함수를 만들고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함수로 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48387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여러 개 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함수 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,2</a:t>
            </a:r>
            <a:r>
              <a:rPr lang="ko-KR" altLang="en-US" dirty="0" smtClean="0"/>
              <a:t>차 함수를 만들고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함수로 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133</a:t>
            </a:fld>
            <a:endParaRPr lang="ko-KR" altLang="en-US"/>
          </a:p>
        </p:txBody>
      </p:sp>
      <p:pic>
        <p:nvPicPr>
          <p:cNvPr id="371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564904"/>
            <a:ext cx="4857750" cy="392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 선 색상 변경하기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결과에 </a:t>
            </a:r>
            <a:r>
              <a:rPr lang="en-US" altLang="ko-KR" dirty="0" err="1" smtClean="0"/>
              <a:t>line_color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색상을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96952"/>
            <a:ext cx="5638800" cy="35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5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x</a:t>
            </a:r>
            <a:r>
              <a:rPr lang="ko-KR" altLang="en-US" dirty="0" smtClean="0"/>
              <a:t>축 범위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함수 그래프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축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함수를 만들고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(x,-5,5)</a:t>
            </a:r>
            <a:r>
              <a:rPr lang="ko-KR" altLang="en-US" dirty="0" smtClean="0"/>
              <a:t>를 제공해서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 범위를 제한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  <p:pic>
        <p:nvPicPr>
          <p:cNvPr id="367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40968"/>
            <a:ext cx="4762500" cy="33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3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Plot </a:t>
            </a:r>
            <a:r>
              <a:rPr lang="ko-KR" altLang="en-US" dirty="0" smtClean="0"/>
              <a:t>함수에서 그래프 통합 축 제한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차함수와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차함수의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축이 제한을 통합해서 제한하려면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하나만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  <p:pic>
        <p:nvPicPr>
          <p:cNvPr id="378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891" y="3212976"/>
            <a:ext cx="4981575" cy="34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3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Plot </a:t>
            </a:r>
            <a:r>
              <a:rPr lang="ko-KR" altLang="en-US" dirty="0" smtClean="0"/>
              <a:t>함수에서 각 </a:t>
            </a:r>
            <a:r>
              <a:rPr lang="ko-KR" altLang="en-US" dirty="0" err="1" smtClean="0"/>
              <a:t>그래프별</a:t>
            </a:r>
            <a:r>
              <a:rPr lang="ko-KR" altLang="en-US" dirty="0" smtClean="0"/>
              <a:t> 축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차함수와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차함수의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축이 제한이 다르게 표시하려면 각 </a:t>
            </a:r>
            <a:r>
              <a:rPr lang="ko-KR" altLang="en-US" dirty="0" err="1" smtClean="0"/>
              <a:t>그래프별로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축에 대한 제한을 별도로 넣어줘야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138</a:t>
            </a:fld>
            <a:endParaRPr lang="ko-KR" altLang="en-US"/>
          </a:p>
        </p:txBody>
      </p:sp>
      <p:pic>
        <p:nvPicPr>
          <p:cNvPr id="377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3284984"/>
            <a:ext cx="4886325" cy="333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y</a:t>
            </a:r>
            <a:r>
              <a:rPr lang="ko-KR" altLang="en-US" dirty="0" smtClean="0"/>
              <a:t>축 범위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ko-KR" altLang="en-US" dirty="0" smtClean="0"/>
              <a:t>는  명확히 수학적인 심벌을 표시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x </a:t>
            </a:r>
            <a:r>
              <a:rPr lang="en-US" altLang="ko-KR" dirty="0"/>
              <a:t>= Symbol(’x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는 심벌을 하나 정의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</a:t>
            </a:r>
            <a:r>
              <a:rPr lang="en-US" altLang="ko-KR" dirty="0"/>
              <a:t>, b, c = symbols(’a, b, c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는 심벌을 여러 개 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409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5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함수 그래프 </a:t>
            </a:r>
            <a:r>
              <a:rPr lang="en-US" altLang="ko-KR" dirty="0" smtClean="0"/>
              <a:t>: y</a:t>
            </a:r>
            <a:r>
              <a:rPr lang="ko-KR" altLang="en-US" dirty="0" smtClean="0"/>
              <a:t>축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함수를 만들고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=(y,-5,5)</a:t>
            </a:r>
            <a:r>
              <a:rPr lang="ko-KR" altLang="en-US" dirty="0" smtClean="0"/>
              <a:t>를 제공해서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범위를 제한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140</a:t>
            </a:fld>
            <a:endParaRPr lang="ko-KR" altLang="en-US"/>
          </a:p>
        </p:txBody>
      </p:sp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996952"/>
            <a:ext cx="4943475" cy="37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그래프 꾸미기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 설명자료</a:t>
            </a:r>
            <a:r>
              <a:rPr lang="en-US" altLang="ko-KR" dirty="0" smtClean="0"/>
              <a:t>:legend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그래프에 대한 설명자료 </a:t>
            </a:r>
            <a:r>
              <a:rPr lang="en-US" altLang="ko-KR" dirty="0" smtClean="0"/>
              <a:t>legend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142</a:t>
            </a:fld>
            <a:endParaRPr lang="ko-KR" altLang="en-US"/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4943475" cy="351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4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함수 그래프 </a:t>
            </a:r>
            <a:r>
              <a:rPr lang="en-US" altLang="ko-KR" dirty="0"/>
              <a:t>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그래프 내의 텍스트 정보</a:t>
            </a:r>
            <a:r>
              <a:rPr lang="en-US" altLang="ko-KR" dirty="0" smtClean="0"/>
              <a:t>(title, </a:t>
            </a:r>
            <a:r>
              <a:rPr lang="en-US" altLang="ko-KR" dirty="0" err="1" smtClean="0"/>
              <a:t>xlabel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ylabel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제공해서 그래프 꾸미기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143</a:t>
            </a:fld>
            <a:endParaRPr lang="ko-KR" altLang="en-US"/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29" y="2996952"/>
            <a:ext cx="7029450" cy="345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자동 </a:t>
            </a:r>
            <a:r>
              <a:rPr lang="en-US" altLang="ko-KR" dirty="0" smtClean="0"/>
              <a:t>show </a:t>
            </a:r>
            <a:r>
              <a:rPr lang="ko-KR" altLang="en-US" dirty="0" smtClean="0"/>
              <a:t>차단하기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 그래프 표시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함수만 작동해도 그래프가 그려진다</a:t>
            </a:r>
            <a:r>
              <a:rPr lang="en-US" altLang="ko-KR" dirty="0" smtClean="0"/>
              <a:t>.  show=False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제공해서 자동 그리기를 제한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145</a:t>
            </a:fld>
            <a:endParaRPr lang="ko-KR" altLang="en-US"/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5638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Show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show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함수만 작동해도 그래프가 그려진다</a:t>
            </a:r>
            <a:r>
              <a:rPr lang="en-US" altLang="ko-KR" dirty="0" smtClean="0"/>
              <a:t>.  show=False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제공해서 자동 그리기를 제한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147</a:t>
            </a:fld>
            <a:endParaRPr lang="ko-KR" altLang="en-US"/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4464496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555863"/>
            <a:ext cx="2808312" cy="23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Multi plot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</a:t>
            </a:r>
            <a:r>
              <a:rPr lang="en-US" altLang="ko-KR" dirty="0"/>
              <a:t>plot </a:t>
            </a:r>
            <a:r>
              <a:rPr lang="ko-KR" altLang="en-US" dirty="0"/>
              <a:t>함수로 </a:t>
            </a:r>
            <a:r>
              <a:rPr lang="ko-KR" altLang="en-US" dirty="0" smtClean="0"/>
              <a:t>그래프를 그리면 각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별로 그래프가 그려짐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149</a:t>
            </a:fld>
            <a:endParaRPr lang="ko-KR" altLang="en-US"/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220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3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Symbol</a:t>
            </a:r>
            <a:r>
              <a:rPr lang="ko-KR" altLang="en-US" dirty="0" smtClean="0"/>
              <a:t>에 속성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함수로 그래프 그리기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150</a:t>
            </a:fld>
            <a:endParaRPr lang="ko-KR" altLang="en-US"/>
          </a:p>
        </p:txBody>
      </p:sp>
      <p:pic>
        <p:nvPicPr>
          <p:cNvPr id="376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338437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996952"/>
            <a:ext cx="33123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에 여러 그래프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하나의 그래프에 산식을 여러 개 넣으면 하나의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에 그래프가 통합해서 그려짐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151</a:t>
            </a:fld>
            <a:endParaRPr lang="ko-KR" altLang="en-US"/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4464496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555863"/>
            <a:ext cx="2808312" cy="23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1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Multi plot </a:t>
            </a:r>
            <a:r>
              <a:rPr lang="ko-KR" altLang="en-US" dirty="0" smtClean="0"/>
              <a:t>병합하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append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처리를 하나로 합치기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153</a:t>
            </a:fld>
            <a:endParaRPr lang="ko-KR" altLang="en-US"/>
          </a:p>
        </p:txBody>
      </p:sp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20888"/>
            <a:ext cx="5076825" cy="408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extend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extend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처리를 하나로 합치기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154</a:t>
            </a:fld>
            <a:endParaRPr lang="ko-KR" altLang="en-US"/>
          </a:p>
        </p:txBody>
      </p:sp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92896"/>
            <a:ext cx="5076825" cy="401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3d </a:t>
            </a:r>
            <a:r>
              <a:rPr lang="ko-KR" altLang="en-US" sz="6000" dirty="0" smtClean="0"/>
              <a:t>그래프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그래프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plot3d: </a:t>
            </a:r>
            <a:r>
              <a:rPr lang="ko-KR" altLang="en-US" dirty="0" smtClean="0"/>
              <a:t>하나의 산식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산식에 대해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157</a:t>
            </a:fld>
            <a:endParaRPr lang="ko-KR" altLang="en-US"/>
          </a:p>
        </p:txBody>
      </p:sp>
      <p:pic>
        <p:nvPicPr>
          <p:cNvPr id="381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708920"/>
            <a:ext cx="4762500" cy="38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4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plot3d: 2</a:t>
            </a:r>
            <a:r>
              <a:rPr lang="ko-KR" altLang="en-US" dirty="0" smtClean="0"/>
              <a:t>개의 산식처리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산식에 대해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158</a:t>
            </a:fld>
            <a:endParaRPr lang="ko-KR" altLang="en-US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46863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축 제한하기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변수에 타입주기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symbols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이 변수에 들어갈 데이터 타입을 부여할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933056"/>
            <a:ext cx="360045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6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plot3d: </a:t>
            </a:r>
            <a:r>
              <a:rPr lang="ko-KR" altLang="en-US" dirty="0" err="1" smtClean="0"/>
              <a:t>산식별로</a:t>
            </a:r>
            <a:r>
              <a:rPr lang="ko-KR" altLang="en-US" dirty="0" smtClean="0"/>
              <a:t> 축 제한하기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산식에 별도의 축을 제한해서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그래프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160</a:t>
            </a:fld>
            <a:endParaRPr lang="ko-KR" altLang="en-US"/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886325" cy="36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지수</a:t>
            </a:r>
            <a:r>
              <a:rPr lang="en-US" altLang="ko-KR" sz="6000" dirty="0" smtClean="0"/>
              <a:t>/</a:t>
            </a:r>
            <a:r>
              <a:rPr lang="ko-KR" altLang="en-US" sz="6000" dirty="0" smtClean="0"/>
              <a:t>로그함수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Pow</a:t>
            </a:r>
            <a:r>
              <a:rPr lang="en-US" altLang="ko-KR" dirty="0" smtClean="0"/>
              <a:t> : e</a:t>
            </a:r>
            <a:r>
              <a:rPr lang="ko-KR" altLang="en-US" dirty="0" smtClean="0"/>
              <a:t>를 제외한 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Pow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dirty="0" smtClean="0"/>
              <a:t>base**a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표시하는 </a:t>
            </a:r>
            <a:r>
              <a:rPr lang="en-US" altLang="ko-KR" dirty="0" smtClean="0"/>
              <a:t>Pow </a:t>
            </a:r>
            <a:r>
              <a:rPr lang="ko-KR" altLang="en-US" dirty="0" smtClean="0"/>
              <a:t>함수를 정의해서 다양한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대한 거듭제곱 구하기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163</a:t>
            </a:fld>
            <a:endParaRPr lang="ko-KR" altLang="en-US"/>
          </a:p>
        </p:txBody>
      </p:sp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4509120"/>
            <a:ext cx="2800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Exp</a:t>
            </a:r>
            <a:r>
              <a:rPr lang="en-US" altLang="ko-KR" dirty="0" smtClean="0"/>
              <a:t> : 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exp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 대한 지수 함수로 </a:t>
            </a:r>
            <a:r>
              <a:rPr lang="en-US" altLang="ko-KR" dirty="0" smtClean="0"/>
              <a:t>e**x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165</a:t>
            </a:fld>
            <a:endParaRPr lang="ko-KR" altLang="en-US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33056"/>
            <a:ext cx="2743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4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og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base:e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base(e)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ko-KR" altLang="en-US" dirty="0" smtClean="0"/>
              <a:t>는 기본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이므로 </a:t>
            </a:r>
            <a:r>
              <a:rPr lang="ko-KR" altLang="en-US" dirty="0" err="1" smtClean="0"/>
              <a:t>지수값을</a:t>
            </a:r>
            <a:r>
              <a:rPr lang="ko-KR" altLang="en-US" dirty="0" smtClean="0"/>
              <a:t> 구하려면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(x)</a:t>
            </a:r>
            <a:r>
              <a:rPr lang="ko-KR" altLang="en-US" dirty="0" smtClean="0"/>
              <a:t>가 나온 결과를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반영하면 실제 </a:t>
            </a:r>
            <a:r>
              <a:rPr lang="ko-KR" altLang="en-US" dirty="0" err="1" smtClean="0"/>
              <a:t>지수값을</a:t>
            </a:r>
            <a:r>
              <a:rPr lang="ko-KR" altLang="en-US" dirty="0" smtClean="0"/>
              <a:t> 구함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167</a:t>
            </a:fld>
            <a:endParaRPr lang="ko-KR" altLang="en-US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571875" cy="30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og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base:10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base(10)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ko-KR" altLang="en-US" dirty="0" smtClean="0"/>
              <a:t>는 기본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를 하기 위해서는 변경하려면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정의 시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심벌을 정의하고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에는 값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를 입력해서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169</a:t>
            </a:fld>
            <a:endParaRPr lang="ko-KR" altLang="en-US"/>
          </a:p>
        </p:txBody>
      </p:sp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4005064"/>
            <a:ext cx="34766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함수명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symbols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부여하면 함수 변수가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50" y="3645024"/>
            <a:ext cx="3790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base(10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log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evaluate=False</a:t>
            </a:r>
            <a:r>
              <a:rPr lang="ko-KR" altLang="en-US" dirty="0" smtClean="0"/>
              <a:t>로 정의해고 </a:t>
            </a:r>
            <a:r>
              <a:rPr lang="en-US" altLang="ko-KR" dirty="0" smtClean="0"/>
              <a:t>x,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base</a:t>
            </a:r>
            <a:r>
              <a:rPr lang="ko-KR" altLang="en-US" dirty="0" smtClean="0"/>
              <a:t>를 지정한 후 </a:t>
            </a:r>
            <a:r>
              <a:rPr lang="en-US" altLang="ko-KR" dirty="0" err="1" smtClean="0"/>
              <a:t>simplipy</a:t>
            </a:r>
            <a:r>
              <a:rPr lang="ko-KR" altLang="en-US" dirty="0" smtClean="0"/>
              <a:t>로 처리한 후에 로그 계산하면 실제 값이 나옴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170</a:t>
            </a:fld>
            <a:endParaRPr lang="ko-KR" altLang="en-US"/>
          </a:p>
        </p:txBody>
      </p:sp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600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1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함수 전개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x*y </a:t>
            </a:r>
            <a:r>
              <a:rPr lang="ko-KR" altLang="en-US" dirty="0" smtClean="0"/>
              <a:t>전개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내부 심벌이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(x*y)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expand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처리시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함수의 덧셈으로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Expand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log=True</a:t>
            </a:r>
            <a:r>
              <a:rPr lang="ko-KR" altLang="en-US" dirty="0" smtClean="0"/>
              <a:t>로 정의해도 전개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172</a:t>
            </a:fld>
            <a:endParaRPr lang="ko-KR" altLang="en-US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3505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07396"/>
            <a:ext cx="3448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x/y </a:t>
            </a:r>
            <a:r>
              <a:rPr lang="ko-KR" altLang="en-US" dirty="0" smtClean="0"/>
              <a:t>전개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내부 심벌이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(x*y)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expand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처리시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함수의 뺄셈으로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173</a:t>
            </a:fld>
            <a:endParaRPr lang="ko-KR" altLang="en-US"/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3486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5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복잡한 전개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log </a:t>
            </a:r>
            <a:r>
              <a:rPr lang="ko-KR" altLang="en-US" dirty="0" smtClean="0"/>
              <a:t>함수에 대한 전개 내에 </a:t>
            </a:r>
            <a:r>
              <a:rPr lang="en-US" altLang="ko-KR" dirty="0" smtClean="0"/>
              <a:t>force=True</a:t>
            </a:r>
            <a:r>
              <a:rPr lang="ko-KR" altLang="en-US" dirty="0" smtClean="0"/>
              <a:t>를 정하면 복잡한 산식도 전개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174</a:t>
            </a:fld>
            <a:endParaRPr lang="ko-KR" altLang="en-US"/>
          </a:p>
        </p:txBody>
      </p:sp>
      <p:pic>
        <p:nvPicPr>
          <p:cNvPr id="451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2862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2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expand_log</a:t>
            </a:r>
            <a:r>
              <a:rPr lang="ko-KR" altLang="en-US" dirty="0" smtClean="0"/>
              <a:t>함수 전개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expand_log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복잡한 전개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symbol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일 경우만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함수에 대한 전개 함수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176</a:t>
            </a:fld>
            <a:endParaRPr lang="ko-KR" altLang="en-US"/>
          </a:p>
        </p:txBody>
      </p: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28765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expand_log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복잡한 전개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symbol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일 아닐 경우에는 </a:t>
            </a:r>
            <a:r>
              <a:rPr lang="en-US" altLang="ko-KR" dirty="0" smtClean="0"/>
              <a:t>force=True</a:t>
            </a:r>
            <a:r>
              <a:rPr lang="ko-KR" altLang="en-US" dirty="0" smtClean="0"/>
              <a:t>를 지정해서 전개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177</a:t>
            </a:fld>
            <a:endParaRPr lang="ko-KR" altLang="en-US"/>
          </a:p>
        </p:txBody>
      </p:sp>
      <p:pic>
        <p:nvPicPr>
          <p:cNvPr id="458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3409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logcombine</a:t>
            </a:r>
            <a:r>
              <a:rPr lang="ko-KR" altLang="en-US" dirty="0" smtClean="0"/>
              <a:t>함수 </a:t>
            </a:r>
            <a:r>
              <a:rPr lang="ko-KR" altLang="en-US" dirty="0" smtClean="0"/>
              <a:t>통</a:t>
            </a:r>
            <a:r>
              <a:rPr lang="ko-KR" altLang="en-US" dirty="0"/>
              <a:t>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logcombine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복잡한 </a:t>
            </a:r>
            <a:r>
              <a:rPr lang="ko-KR" altLang="en-US" dirty="0" smtClean="0"/>
              <a:t>통</a:t>
            </a:r>
            <a:r>
              <a:rPr lang="ko-KR" altLang="en-US" dirty="0"/>
              <a:t>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symbol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일 경우는 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함수에 대해 통합하는 함수</a:t>
            </a:r>
            <a:r>
              <a:rPr lang="en-US" altLang="ko-KR" dirty="0" smtClean="0"/>
              <a:t>, force=True</a:t>
            </a:r>
            <a:r>
              <a:rPr lang="ko-KR" altLang="en-US" dirty="0" smtClean="0"/>
              <a:t>는 지정되지 않는 심볼도 통합함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179</a:t>
            </a:fld>
            <a:endParaRPr lang="ko-KR" altLang="en-US"/>
          </a:p>
        </p:txBody>
      </p:sp>
      <p:pic>
        <p:nvPicPr>
          <p:cNvPr id="459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40" y="4077072"/>
            <a:ext cx="4724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8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Sympy</a:t>
            </a:r>
            <a:r>
              <a:rPr lang="en-US" altLang="ko-KR" dirty="0" smtClean="0"/>
              <a:t> symbol </a:t>
            </a:r>
            <a:r>
              <a:rPr lang="ko-KR" altLang="en-US" dirty="0" smtClean="0"/>
              <a:t>평</a:t>
            </a:r>
            <a:r>
              <a:rPr lang="ko-KR" altLang="en-US" dirty="0"/>
              <a:t>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삼각함수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삼각함수 전개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expand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전개식 처리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삼각함수 전개가 필요할 </a:t>
            </a:r>
            <a:r>
              <a:rPr lang="ko-KR" altLang="en-US" dirty="0" smtClean="0"/>
              <a:t>경우에는 </a:t>
            </a:r>
            <a:r>
              <a:rPr lang="en-US" altLang="ko-KR" dirty="0" smtClean="0"/>
              <a:t>trig=True</a:t>
            </a:r>
            <a:r>
              <a:rPr lang="ko-KR" altLang="en-US" dirty="0" smtClean="0"/>
              <a:t>로 표시해야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182</a:t>
            </a:fld>
            <a:endParaRPr lang="ko-KR" altLang="en-US"/>
          </a:p>
        </p:txBody>
      </p:sp>
      <p:pic>
        <p:nvPicPr>
          <p:cNvPr id="444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16" y="4005064"/>
            <a:ext cx="31813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9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mtClean="0"/>
              <a:t>삼각함수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 </a:t>
            </a:r>
            <a:r>
              <a:rPr lang="ko-KR" altLang="en-US" dirty="0" smtClean="0"/>
              <a:t>함수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sin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각을 더할 경우 아래의 공식으로 계산</a:t>
            </a:r>
            <a:endParaRPr lang="en-US" altLang="ko-KR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35330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184</a:t>
            </a:fld>
            <a:endParaRPr lang="ko-KR" altLang="en-US"/>
          </a:p>
        </p:txBody>
      </p:sp>
      <p:pic>
        <p:nvPicPr>
          <p:cNvPr id="357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316835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3623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9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 </a:t>
            </a:r>
            <a:r>
              <a:rPr lang="ko-KR" altLang="en-US" dirty="0" smtClean="0"/>
              <a:t>함수 뺄셈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sin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각을 뺄 경우 아래의 공식으로 계산</a:t>
            </a:r>
            <a:endParaRPr lang="en-US" altLang="ko-KR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214688"/>
            <a:ext cx="3228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185</a:t>
            </a:fld>
            <a:endParaRPr lang="ko-KR" altLang="en-US"/>
          </a:p>
        </p:txBody>
      </p:sp>
      <p:pic>
        <p:nvPicPr>
          <p:cNvPr id="358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933056"/>
            <a:ext cx="33242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집합 </a:t>
            </a: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집합 생성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집합생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FiniteSet</a:t>
            </a:r>
            <a:r>
              <a:rPr lang="ko-KR" altLang="en-US" dirty="0" smtClean="0"/>
              <a:t>을 이용해서 유한 </a:t>
            </a:r>
            <a:r>
              <a:rPr lang="ko-KR" altLang="en-US" dirty="0" err="1" smtClean="0"/>
              <a:t>집한을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188</a:t>
            </a:fld>
            <a:endParaRPr lang="ko-KR" altLang="en-US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645024"/>
            <a:ext cx="3971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이용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생성된 객체는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처리한 인자로 전달해야 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189</a:t>
            </a:fld>
            <a:endParaRPr lang="ko-KR" altLang="en-US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3714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4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evalf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symbol</a:t>
            </a:r>
            <a:r>
              <a:rPr lang="ko-KR" altLang="en-US" dirty="0" smtClean="0"/>
              <a:t>를 정의하면 하나의 객체로 생성되고 값이 있을 경우 이 값을 평가해야 결과로 출력됨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03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996952"/>
            <a:ext cx="29337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2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공집합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원소가 하나도 없는 집합을 공집합이라고 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191</a:t>
            </a:fld>
            <a:endParaRPr lang="ko-KR" altLang="en-US"/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5717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부분집</a:t>
            </a:r>
            <a:r>
              <a:rPr lang="ko-KR" altLang="en-US" dirty="0"/>
              <a:t>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부분집합의 </a:t>
            </a:r>
            <a:r>
              <a:rPr lang="en-US" altLang="ko-KR" dirty="0" err="1" smtClean="0"/>
              <a:t>is_subset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자기가 속한 집합을 넣고 확인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is_superset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인자는 부분집합을 전달해서 확인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192</a:t>
            </a:fld>
            <a:endParaRPr lang="ko-KR" altLang="en-US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2480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7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집합 연산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집합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집합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모든 원소들 중에 중복되지 않는 것을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194</a:t>
            </a:fld>
            <a:endParaRPr lang="ko-KR" altLang="en-US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09" y="3861048"/>
            <a:ext cx="27527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4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ko-KR" altLang="en-US" dirty="0"/>
              <a:t>교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집합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집합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모든 원소들 중에 중복된 것만을 원소로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195</a:t>
            </a:fld>
            <a:endParaRPr lang="ko-KR" altLang="en-US"/>
          </a:p>
        </p:txBody>
      </p:sp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1008"/>
            <a:ext cx="3314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집합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원소와 집합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원소가 같을 경우 제거한 후에 집합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에만 있는 원소로 집합을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196</a:t>
            </a:fld>
            <a:endParaRPr lang="ko-KR" altLang="en-US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3048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1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FiniteSet</a:t>
            </a:r>
            <a:r>
              <a:rPr lang="en-US" altLang="ko-KR" dirty="0" smtClean="0"/>
              <a:t> : </a:t>
            </a:r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집합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집합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원소을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순서쌍으로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197</a:t>
            </a:fld>
            <a:endParaRPr lang="ko-KR" altLang="en-US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60" y="3429000"/>
            <a:ext cx="31337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수열 </a:t>
            </a: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Summation(</a:t>
            </a:r>
            <a:r>
              <a:rPr lang="ko-KR" altLang="en-US" dirty="0" smtClean="0"/>
              <a:t>급수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심</a:t>
            </a:r>
            <a:r>
              <a:rPr lang="ko-KR" altLang="en-US" sz="6000" dirty="0"/>
              <a:t>벌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출력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 : </a:t>
            </a:r>
            <a:r>
              <a:rPr lang="ko-KR" altLang="en-US" dirty="0" smtClean="0"/>
              <a:t>합의 법칙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연속적인 수열의 합을 구하기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200</a:t>
            </a:fld>
            <a:endParaRPr lang="ko-KR" altLang="en-US"/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068960"/>
            <a:ext cx="24574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 : </a:t>
            </a:r>
            <a:r>
              <a:rPr lang="ko-KR" altLang="en-US" dirty="0"/>
              <a:t>곱</a:t>
            </a:r>
            <a:r>
              <a:rPr lang="ko-KR" altLang="en-US" dirty="0" smtClean="0"/>
              <a:t>의 법칙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연속적인 수열의 곱을 구하기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201</a:t>
            </a:fld>
            <a:endParaRPr lang="ko-KR" altLang="en-US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2638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dirty="0" smtClean="0"/>
              <a:t>선형대수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</a:t>
            </a:r>
            <a:r>
              <a:rPr lang="en-US" altLang="ko-KR" sz="6000" dirty="0"/>
              <a:t>Linear algebra</a:t>
            </a:r>
            <a:r>
              <a:rPr lang="en-US" altLang="ko-KR" sz="6000" dirty="0" smtClean="0"/>
              <a:t>)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/>
              <a:t>행렬식</a:t>
            </a:r>
            <a:r>
              <a:rPr lang="en-US" altLang="ko-KR" dirty="0"/>
              <a:t>(</a:t>
            </a:r>
            <a:r>
              <a:rPr lang="ko-KR" altLang="en-US" dirty="0"/>
              <a:t>行列式</a:t>
            </a:r>
            <a:r>
              <a:rPr lang="en-US" altLang="ko-KR" dirty="0"/>
              <a:t>, </a:t>
            </a:r>
            <a:r>
              <a:rPr lang="en-US" altLang="ko-KR" dirty="0" smtClean="0"/>
              <a:t>determinant </a:t>
            </a:r>
            <a:r>
              <a:rPr lang="ko-KR" altLang="en-US" dirty="0" smtClean="0"/>
              <a:t>은 </a:t>
            </a:r>
            <a:r>
              <a:rPr lang="ko-KR" altLang="en-US" dirty="0" err="1"/>
              <a:t>정사각행렬에</a:t>
            </a:r>
            <a:r>
              <a:rPr lang="ko-KR" altLang="en-US" dirty="0"/>
              <a:t> 수를 대응시키는 함수의 하나이다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203</a:t>
            </a:fld>
            <a:endParaRPr lang="ko-KR" altLang="en-US"/>
          </a:p>
        </p:txBody>
      </p:sp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3910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역행렬</a:t>
            </a:r>
            <a:r>
              <a:rPr lang="ko-KR" altLang="en-US" dirty="0" smtClean="0"/>
              <a:t> 구하기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행렬과 </a:t>
            </a:r>
            <a:r>
              <a:rPr lang="ko-KR" altLang="en-US" dirty="0" err="1" smtClean="0"/>
              <a:t>역행렬을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연산으로 단위행렬이 나오는 행렬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204</a:t>
            </a:fld>
            <a:endParaRPr lang="ko-KR" altLang="en-US"/>
          </a:p>
        </p:txBody>
      </p:sp>
      <p:pic>
        <p:nvPicPr>
          <p:cNvPr id="450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636912"/>
            <a:ext cx="70612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1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확률</a:t>
            </a:r>
            <a:r>
              <a:rPr lang="en-US" altLang="ko-KR" sz="6000" dirty="0" smtClean="0"/>
              <a:t>/</a:t>
            </a:r>
            <a:r>
              <a:rPr lang="ko-KR" altLang="en-US" sz="6000" dirty="0" smtClean="0"/>
              <a:t>통계</a:t>
            </a:r>
            <a:r>
              <a:rPr lang="ko-KR" altLang="en-US" sz="6000" dirty="0" smtClean="0"/>
              <a:t> </a:t>
            </a: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확률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Die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유한확률변수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유한확률변수를 생성하는 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207</a:t>
            </a:fld>
            <a:endParaRPr lang="ko-KR" altLang="en-US"/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068960"/>
            <a:ext cx="4619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given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특정 사건을 배정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특정 확률변수의 집합에서 </a:t>
            </a:r>
            <a:r>
              <a:rPr lang="ko-KR" altLang="en-US" dirty="0" err="1" smtClean="0"/>
              <a:t>표현식에</a:t>
            </a:r>
            <a:r>
              <a:rPr lang="ko-KR" altLang="en-US" dirty="0" smtClean="0"/>
              <a:t> 맞는 부분집합을 만드는 함수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208</a:t>
            </a:fld>
            <a:endParaRPr lang="ko-KR" altLang="en-US"/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861048"/>
            <a:ext cx="3781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0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확률밀도함수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출력세팅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density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ko-KR" altLang="en-US" dirty="0" smtClean="0"/>
              <a:t>이산 데이터에 대해 확률분포에 대한 데이터를 산출해서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으로 값을 나타냄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210</a:t>
            </a:fld>
            <a:endParaRPr lang="ko-KR" altLang="en-US"/>
          </a:p>
        </p:txBody>
      </p:sp>
      <p:pic>
        <p:nvPicPr>
          <p:cNvPr id="397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01008"/>
            <a:ext cx="3781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0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density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연속</a:t>
            </a:r>
            <a:r>
              <a:rPr lang="ko-KR" altLang="en-US" dirty="0" err="1"/>
              <a:t>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연속 데이터는 </a:t>
            </a:r>
            <a:r>
              <a:rPr lang="en-US" altLang="ko-KR" dirty="0" smtClean="0"/>
              <a:t>lambdas </a:t>
            </a:r>
            <a:r>
              <a:rPr lang="ko-KR" altLang="en-US" dirty="0" smtClean="0"/>
              <a:t>즉 함수로  나타냄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211</a:t>
            </a:fld>
            <a:endParaRPr lang="ko-KR" altLang="en-US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388843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극한 </a:t>
            </a: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극한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limit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극</a:t>
            </a:r>
            <a:r>
              <a:rPr lang="ko-KR" altLang="en-US" dirty="0"/>
              <a:t>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극한을 처리하는 함수</a:t>
            </a:r>
            <a:r>
              <a:rPr lang="en-US" altLang="ko-KR" dirty="0" smtClean="0"/>
              <a:t>limit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214</a:t>
            </a:fld>
            <a:endParaRPr lang="ko-KR" altLang="en-US"/>
          </a:p>
        </p:txBody>
      </p:sp>
      <p:pic>
        <p:nvPicPr>
          <p:cNvPr id="354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789040"/>
            <a:ext cx="5429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8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미분 </a:t>
            </a:r>
            <a:r>
              <a:rPr lang="ko-KR" altLang="en-US" sz="60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</a:t>
            </a:r>
            <a:r>
              <a:rPr lang="en-US" altLang="ko-KR" dirty="0" smtClean="0"/>
              <a:t>iff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diff </a:t>
            </a:r>
            <a:r>
              <a:rPr lang="ko-KR" altLang="en-US" dirty="0" smtClean="0"/>
              <a:t>함수로 미분을 풀</a:t>
            </a:r>
            <a:r>
              <a:rPr lang="ko-KR" altLang="en-US" dirty="0"/>
              <a:t>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217</a:t>
            </a:fld>
            <a:endParaRPr lang="ko-KR" altLang="en-US"/>
          </a:p>
        </p:txBody>
      </p:sp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542629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4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상수미분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상수의 미분은 실제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218</a:t>
            </a:fld>
            <a:endParaRPr lang="ko-KR" altLang="en-US"/>
          </a:p>
        </p:txBody>
      </p: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97" y="2708920"/>
            <a:ext cx="6115050" cy="3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5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실수배</a:t>
            </a:r>
            <a:r>
              <a:rPr lang="ko-KR" altLang="en-US" dirty="0" smtClean="0"/>
              <a:t> </a:t>
            </a:r>
            <a:r>
              <a:rPr lang="ko-KR" altLang="en-US" dirty="0" smtClean="0"/>
              <a:t>미분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c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실수배를</a:t>
            </a:r>
            <a:r>
              <a:rPr lang="ko-KR" altLang="en-US" dirty="0" smtClean="0"/>
              <a:t> 가진 함수의 미분에서 </a:t>
            </a:r>
            <a:r>
              <a:rPr lang="ko-KR" altLang="en-US" dirty="0" err="1" smtClean="0"/>
              <a:t>실수배는</a:t>
            </a:r>
            <a:r>
              <a:rPr lang="ko-KR" altLang="en-US" dirty="0" smtClean="0"/>
              <a:t> 미분에 영향을 미치지 않는다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219</a:t>
            </a:fld>
            <a:endParaRPr lang="ko-KR" altLang="en-US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6" y="3284984"/>
            <a:ext cx="5143500" cy="99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1128"/>
            <a:ext cx="2752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7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init_printing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역순 프린트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기본이 차원이 높은 순으로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표현이어야 하고 </a:t>
            </a:r>
            <a:r>
              <a:rPr lang="en-US" altLang="ko-KR" dirty="0" err="1" smtClean="0"/>
              <a:t>pprint</a:t>
            </a:r>
            <a:r>
              <a:rPr lang="ko-KR" altLang="en-US" dirty="0" smtClean="0"/>
              <a:t>로 출력해야 정확히 출력됨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89" y="4005064"/>
            <a:ext cx="4991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9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함수의 </a:t>
            </a:r>
            <a:r>
              <a:rPr lang="ko-KR" altLang="en-US" dirty="0" smtClean="0"/>
              <a:t>미분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n </a:t>
            </a:r>
            <a:r>
              <a:rPr lang="ko-KR" altLang="en-US" dirty="0" smtClean="0"/>
              <a:t>이 자연수일 경우 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r>
              <a:rPr lang="ko-KR" altLang="en-US" dirty="0" smtClean="0"/>
              <a:t>의 미분은 </a:t>
            </a:r>
            <a:r>
              <a:rPr lang="en-US" altLang="ko-KR" dirty="0" smtClean="0"/>
              <a:t>nx</a:t>
            </a:r>
            <a:r>
              <a:rPr lang="en-US" altLang="ko-KR" baseline="30000" dirty="0" smtClean="0"/>
              <a:t>n-1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220</a:t>
            </a:fld>
            <a:endParaRPr lang="ko-KR" altLang="en-US"/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724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2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함수의 합 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합과</a:t>
            </a:r>
            <a:r>
              <a:rPr lang="ko-KR" altLang="en-US" dirty="0" err="1"/>
              <a:t>차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미분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두 함수 </a:t>
            </a:r>
            <a:r>
              <a:rPr lang="ko-KR" altLang="en-US" dirty="0" smtClean="0"/>
              <a:t>합에 대한 미분은 각 함수의 미분에 합과 같다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222</a:t>
            </a:fld>
            <a:endParaRPr lang="ko-KR" altLang="en-US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43300"/>
            <a:ext cx="410445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0988"/>
            <a:ext cx="3457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2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함수의 곱 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곱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미분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두 함수 곱에 대한 미분은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 함수 미분과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함수의 곱 </a:t>
            </a:r>
            <a:r>
              <a:rPr lang="en-US" altLang="ko-KR" dirty="0" smtClean="0"/>
              <a:t>+ f(x)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함수 미분의 곱과의 합과 같다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224</a:t>
            </a:fld>
            <a:endParaRPr lang="ko-KR" altLang="en-US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9040"/>
            <a:ext cx="401521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4005064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x*x </a:t>
            </a:r>
            <a:r>
              <a:rPr lang="ko-KR" altLang="en-US" dirty="0" smtClean="0"/>
              <a:t>를 미분하면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f(x) = x, g(x)= x 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r>
              <a:rPr lang="en-US" altLang="ko-KR" dirty="0" smtClean="0"/>
              <a:t>= 1*x + x*1</a:t>
            </a:r>
          </a:p>
          <a:p>
            <a:r>
              <a:rPr lang="en-US" altLang="ko-KR" dirty="0" smtClean="0"/>
              <a:t>= x + x</a:t>
            </a:r>
          </a:p>
          <a:p>
            <a:r>
              <a:rPr lang="en-US" altLang="ko-KR" dirty="0" smtClean="0"/>
              <a:t>= 2x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곱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미분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두 함수 곱에 대한 미분은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 함수 미분과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함수의 곱 </a:t>
            </a:r>
            <a:r>
              <a:rPr lang="en-US" altLang="ko-KR" dirty="0" smtClean="0"/>
              <a:t>+ f(x)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함수 미분의 곱과의 합과 같다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225</a:t>
            </a:fld>
            <a:endParaRPr lang="ko-KR" altLang="en-US"/>
          </a:p>
        </p:txBody>
      </p:sp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3381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4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미분 공식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 미분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단순 함수의 미분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227</a:t>
            </a:fld>
            <a:endParaRPr lang="ko-KR" altLang="en-US"/>
          </a:p>
        </p:txBody>
      </p:sp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51895"/>
            <a:ext cx="25241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50292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분수와 제곱근 미분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단순 함수의 미분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228</a:t>
            </a:fld>
            <a:endParaRPr lang="ko-KR" altLang="en-US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18859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514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7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반복 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출력방법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번할 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미분을 여러 번 할 경우 미분변수 다음에 차수를 숫자로 표시하면 그 수 만큼 미분을 처리함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230</a:t>
            </a:fld>
            <a:endParaRPr lang="ko-KR" altLang="en-US"/>
          </a:p>
        </p:txBody>
      </p:sp>
      <p:pic>
        <p:nvPicPr>
          <p:cNvPr id="448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2638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삼각함수 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삼각함수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삼각함수에 대한 미분 구하기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232</a:t>
            </a:fld>
            <a:endParaRPr lang="ko-KR" altLang="en-US"/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1704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3028950" cy="383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0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편</a:t>
            </a:r>
            <a:r>
              <a:rPr lang="ko-KR" altLang="en-US" dirty="0" err="1" smtClean="0"/>
              <a:t>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편미분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미분에 해당되지 않는 변수는 상수로 인지하고 </a:t>
            </a:r>
            <a:r>
              <a:rPr lang="en-US" altLang="ko-KR" dirty="0" smtClean="0"/>
              <a:t>diff </a:t>
            </a:r>
            <a:r>
              <a:rPr lang="ko-KR" altLang="en-US" dirty="0" err="1" smtClean="0"/>
              <a:t>편미분시</a:t>
            </a:r>
            <a:r>
              <a:rPr lang="ko-KR" altLang="en-US" dirty="0" smtClean="0"/>
              <a:t> 미분대상 변수를 지정해 주고 미분계수를 표시하면 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234</a:t>
            </a:fld>
            <a:endParaRPr lang="ko-KR" altLang="en-US"/>
          </a:p>
        </p:txBody>
      </p:sp>
      <p:pic>
        <p:nvPicPr>
          <p:cNvPr id="447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2971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9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dirty="0" smtClean="0"/>
              <a:t>적분</a:t>
            </a:r>
            <a:r>
              <a:rPr lang="en-US" altLang="ko-KR" sz="6000" dirty="0" smtClean="0"/>
              <a:t>(integration)</a:t>
            </a:r>
            <a:r>
              <a:rPr lang="ko-KR" altLang="en-US" sz="6000" dirty="0" smtClean="0"/>
              <a:t> 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적분 공식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적분 공식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미분은 </a:t>
            </a:r>
            <a:r>
              <a:rPr lang="en-US" altLang="ko-KR" dirty="0" smtClean="0"/>
              <a:t>nx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대한 적분은 일단 상수를 반대로 제거하고 지수를 올리는 방식으로 처리</a:t>
            </a:r>
            <a:r>
              <a:rPr lang="en-US" altLang="ko-KR" dirty="0" smtClean="0"/>
              <a:t>1/n+1*x**n+1</a:t>
            </a:r>
            <a:r>
              <a:rPr lang="ko-KR" altLang="en-US" dirty="0" smtClean="0"/>
              <a:t>로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237</a:t>
            </a:fld>
            <a:endParaRPr lang="ko-KR" altLang="en-US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8464"/>
            <a:ext cx="3114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4510199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½ *x</a:t>
            </a:r>
            <a:r>
              <a:rPr lang="en-US" altLang="ko-KR" baseline="30000" dirty="0" smtClean="0"/>
              <a:t>2 </a:t>
            </a:r>
            <a:r>
              <a:rPr lang="ko-KR" altLang="en-US" dirty="0" smtClean="0"/>
              <a:t>을  미분하면</a:t>
            </a:r>
            <a:endParaRPr lang="en-US" altLang="ko-KR" dirty="0" smtClean="0"/>
          </a:p>
          <a:p>
            <a:r>
              <a:rPr lang="en-US" altLang="ko-KR" dirty="0" smtClean="0"/>
              <a:t>= 2*1/2 x </a:t>
            </a:r>
            <a:r>
              <a:rPr lang="en-US" altLang="ko-KR" baseline="30000" dirty="0" smtClean="0"/>
              <a:t>2-1</a:t>
            </a:r>
          </a:p>
          <a:p>
            <a:r>
              <a:rPr lang="en-US" altLang="ko-KR" dirty="0" smtClean="0"/>
              <a:t>=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상수와 함수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일반 적분 공식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238</a:t>
            </a:fld>
            <a:endParaRPr lang="ko-KR" altLang="en-US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89709"/>
            <a:ext cx="3295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46" y="4221088"/>
            <a:ext cx="3438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75434"/>
            <a:ext cx="1295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0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차 함수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일반 적분 공식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239</a:t>
            </a:fld>
            <a:endParaRPr lang="ko-KR" altLang="en-US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2847975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55" y="4077072"/>
            <a:ext cx="434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0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pprint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수학 표현처럼 출력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출력을 수학 산식처럼 표현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38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2571750" cy="216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68" y="2602222"/>
            <a:ext cx="3314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34" y="4828401"/>
            <a:ext cx="36480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함수의 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일반 적분 공식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240</a:t>
            </a:fld>
            <a:endParaRPr lang="ko-KR" altLang="en-US"/>
          </a:p>
        </p:txBody>
      </p:sp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962275"/>
            <a:ext cx="4667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10" y="4077072"/>
            <a:ext cx="4629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7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도함수와</a:t>
            </a:r>
            <a:r>
              <a:rPr lang="ko-KR" altLang="en-US" dirty="0" smtClean="0"/>
              <a:t> 함수 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일반 적분 공식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241</a:t>
            </a:fld>
            <a:endParaRPr lang="ko-KR" altLang="en-US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2543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06" y="3717032"/>
            <a:ext cx="3629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삼각함수 적분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삼각함수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삼각함수에 대한 적분 구하기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243</a:t>
            </a:fld>
            <a:endParaRPr lang="ko-KR" altLang="en-US"/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1704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3028950" cy="383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구조 출력하기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print_tree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객체 구조 출력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구조에 대해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구조로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3429000"/>
            <a:ext cx="37909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숫자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 타입 체계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ko-KR" altLang="en-US" dirty="0"/>
              <a:t>整數</a:t>
            </a:r>
            <a:r>
              <a:rPr lang="en-US" altLang="ko-KR" dirty="0"/>
              <a:t>, </a:t>
            </a:r>
            <a:r>
              <a:rPr lang="en-US" altLang="ko-KR" dirty="0" smtClean="0"/>
              <a:t>integer</a:t>
            </a:r>
            <a:r>
              <a:rPr lang="en-US" altLang="ko-KR" dirty="0"/>
              <a:t>)</a:t>
            </a:r>
            <a:r>
              <a:rPr lang="ko-KR" altLang="en-US" dirty="0"/>
              <a:t>는 자연수</a:t>
            </a:r>
            <a:r>
              <a:rPr lang="en-US" altLang="ko-KR" dirty="0"/>
              <a:t>(1, 2, 3, ...)</a:t>
            </a:r>
            <a:r>
              <a:rPr lang="ko-KR" altLang="en-US" dirty="0"/>
              <a:t>와 이들의 음수</a:t>
            </a:r>
            <a:r>
              <a:rPr lang="en-US" altLang="ko-KR" dirty="0"/>
              <a:t>(−1, −2, −3, ...)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으로 이루어진 수 체계이다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3304"/>
            <a:ext cx="280831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3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31772"/>
            <a:ext cx="2619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Symbolic mathematics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유리수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유리수</a:t>
            </a:r>
            <a:r>
              <a:rPr lang="en-US" altLang="ko-KR" dirty="0"/>
              <a:t>(</a:t>
            </a:r>
            <a:r>
              <a:rPr lang="ko-KR" altLang="en-US" dirty="0"/>
              <a:t>有理數</a:t>
            </a:r>
            <a:r>
              <a:rPr lang="en-US" altLang="ko-KR" dirty="0"/>
              <a:t>, rational </a:t>
            </a:r>
            <a:r>
              <a:rPr lang="en-US" altLang="ko-KR" dirty="0" smtClean="0"/>
              <a:t>number)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분자</a:t>
            </a:r>
            <a:r>
              <a:rPr lang="en-US" altLang="ko-KR" dirty="0" smtClean="0"/>
              <a:t>(p)</a:t>
            </a:r>
            <a:r>
              <a:rPr lang="ko-KR" altLang="en-US" dirty="0" smtClean="0"/>
              <a:t>와 분모</a:t>
            </a:r>
            <a:r>
              <a:rPr lang="en-US" altLang="ko-KR" dirty="0" smtClean="0"/>
              <a:t>(q)</a:t>
            </a:r>
            <a:r>
              <a:rPr lang="ko-KR" altLang="en-US" dirty="0" smtClean="0"/>
              <a:t>로 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168352" cy="34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7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실수  </a:t>
            </a:r>
            <a:r>
              <a:rPr lang="en-US" altLang="ko-KR" dirty="0" smtClean="0"/>
              <a:t>1 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실수 </a:t>
            </a:r>
            <a:r>
              <a:rPr lang="en-US" altLang="ko-KR" dirty="0"/>
              <a:t>[</a:t>
            </a:r>
            <a:r>
              <a:rPr lang="ko-KR" altLang="en-US" dirty="0"/>
              <a:t>實數</a:t>
            </a:r>
            <a:r>
              <a:rPr lang="en-US" altLang="ko-KR" dirty="0"/>
              <a:t>, real number]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273630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04802"/>
            <a:ext cx="46005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Sympify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타입을 확인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5"/>
            <a:ext cx="4305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복소수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29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 smtClean="0"/>
              <a:t>Sympify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복소수는 </a:t>
            </a:r>
            <a:r>
              <a:rPr lang="en-US" altLang="ko-KR" dirty="0" smtClean="0"/>
              <a:t>I(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I)</a:t>
            </a:r>
            <a:r>
              <a:rPr lang="ko-KR" altLang="en-US" dirty="0" smtClean="0"/>
              <a:t>로 표시함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Python complex</a:t>
            </a:r>
            <a:r>
              <a:rPr lang="ko-KR" altLang="en-US" dirty="0" smtClean="0"/>
              <a:t>와 호환처리 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3312368" cy="280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1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42195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4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무한대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/pi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심벌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sympy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oo</a:t>
            </a:r>
            <a:r>
              <a:rPr lang="ko-KR" altLang="en-US" dirty="0" smtClean="0"/>
              <a:t>로 무한대</a:t>
            </a:r>
            <a:r>
              <a:rPr lang="en-US" altLang="ko-KR" dirty="0" smtClean="0"/>
              <a:t>, </a:t>
            </a:r>
            <a:r>
              <a:rPr lang="en-US" altLang="ko-KR" dirty="0" smtClean="0"/>
              <a:t>pi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파이 상수를</a:t>
            </a:r>
            <a:r>
              <a:rPr lang="ko-KR" altLang="en-US" dirty="0" smtClean="0"/>
              <a:t> 관리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40"/>
            <a:ext cx="3744416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5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제곱근 처리</a:t>
            </a:r>
            <a:r>
              <a:rPr lang="ko-KR" altLang="en-US" sz="6000" dirty="0" smtClean="0"/>
              <a:t>하기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제곱근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무리수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sympy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무리수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제곱근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처리에 대한 산식 표현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55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064"/>
            <a:ext cx="21717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유리화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이란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SymPy</a:t>
            </a:r>
            <a:r>
              <a:rPr lang="ko-KR" altLang="en-US" dirty="0" smtClean="0"/>
              <a:t>는 </a:t>
            </a:r>
            <a:r>
              <a:rPr lang="en-US" altLang="ko-KR" dirty="0"/>
              <a:t>symbolic </a:t>
            </a:r>
            <a:r>
              <a:rPr lang="en-US" altLang="ko-KR" dirty="0" smtClean="0"/>
              <a:t>mathematics</a:t>
            </a:r>
            <a:r>
              <a:rPr lang="ko-KR" altLang="en-US" dirty="0" err="1" smtClean="0"/>
              <a:t>을위한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/>
              <a:t>라이브러리입니다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SymPy</a:t>
            </a:r>
            <a:r>
              <a:rPr lang="ko-KR" altLang="en-US" dirty="0" smtClean="0"/>
              <a:t>는 </a:t>
            </a:r>
            <a:r>
              <a:rPr lang="ko-KR" altLang="en-US" dirty="0"/>
              <a:t>가능한 한 간단하게 코드를 유지하는 것은 이해하기 쉽게 확장 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en-US" altLang="ko-KR" dirty="0"/>
              <a:t>full-featured computer algebra system (CAS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radsimp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유리화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무리수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제곱근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처리에 대한 산식이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분수일 경우 분모에 대한 유리화 처리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61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7054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5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err="1" smtClean="0"/>
              <a:t>표현식</a:t>
            </a:r>
            <a:r>
              <a:rPr lang="ko-KR" altLang="en-US" sz="6000" dirty="0" smtClean="0"/>
              <a:t> 값 구하기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Numerical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숫자 값을 가지는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변수에 대해 평가를 하고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숫자를 넣으면 총 숫자의 자리까지 표시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45024"/>
            <a:ext cx="20002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수식이 있을 경우 </a:t>
            </a:r>
            <a:r>
              <a:rPr lang="en-US" altLang="ko-KR" dirty="0" smtClean="0"/>
              <a:t>subs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값만 대치하므로 평가하려면 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다시 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43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69" y="3933056"/>
            <a:ext cx="2590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4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수식값</a:t>
            </a:r>
            <a:r>
              <a:rPr lang="ko-KR" altLang="en-US" dirty="0"/>
              <a:t> </a:t>
            </a:r>
            <a:r>
              <a:rPr lang="ko-KR" altLang="en-US" dirty="0" smtClean="0"/>
              <a:t>부여 상</a:t>
            </a:r>
            <a:r>
              <a:rPr lang="ko-KR" altLang="en-US" dirty="0"/>
              <a:t>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수식평가 </a:t>
            </a:r>
            <a:r>
              <a:rPr lang="en-US" altLang="ko-KR" dirty="0" smtClean="0"/>
              <a:t>: +/-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수식을 만들고  </a:t>
            </a:r>
            <a:r>
              <a:rPr lang="en-US" altLang="ko-KR" dirty="0" smtClean="0"/>
              <a:t>subs, 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, replace</a:t>
            </a:r>
            <a:r>
              <a:rPr lang="ko-KR" altLang="en-US" dirty="0" smtClean="0"/>
              <a:t>로 평가하기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471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29432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16830"/>
            <a:ext cx="3057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6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수식평가 </a:t>
            </a:r>
            <a:r>
              <a:rPr lang="en-US" altLang="ko-KR" dirty="0" smtClean="0"/>
              <a:t>: *, /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수식을 만들고  </a:t>
            </a:r>
            <a:r>
              <a:rPr lang="en-US" altLang="ko-KR" dirty="0" smtClean="0"/>
              <a:t>subs, 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, replace</a:t>
            </a:r>
            <a:r>
              <a:rPr lang="ko-KR" altLang="en-US" dirty="0" smtClean="0"/>
              <a:t>로 평가하기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31146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60465"/>
            <a:ext cx="2990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연산자 타입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SymPy</a:t>
            </a:r>
            <a:r>
              <a:rPr lang="ko-KR" altLang="en-US" dirty="0" smtClean="0"/>
              <a:t>는 </a:t>
            </a:r>
            <a:r>
              <a:rPr lang="en-US" altLang="ko-KR" dirty="0"/>
              <a:t>symbolic </a:t>
            </a:r>
            <a:r>
              <a:rPr lang="en-US" altLang="ko-KR" dirty="0" smtClean="0"/>
              <a:t>mathematics</a:t>
            </a:r>
            <a:r>
              <a:rPr lang="ko-KR" altLang="en-US" dirty="0" smtClean="0"/>
              <a:t>를 처리하기 위해 다양한 객체들로 구성해서 평가해 수학처럼 문제를 푸는 체계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589"/>
            <a:ext cx="3000375" cy="215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422108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Sympy</a:t>
            </a:r>
            <a:r>
              <a:rPr lang="ko-KR" altLang="en-US" dirty="0" smtClean="0"/>
              <a:t>는 정의한 것은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도 하나의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이므로 이 값을 처리를 위해서는 평가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evalf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해야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4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표현식이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로 분리가 필요한 경우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타입으로 묶는다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24036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표현식이 </a:t>
            </a:r>
            <a:r>
              <a:rPr lang="en-US" altLang="ko-KR" dirty="0" err="1" smtClean="0"/>
              <a:t>Mul</a:t>
            </a:r>
            <a:r>
              <a:rPr lang="ko-KR" altLang="en-US" dirty="0" smtClean="0"/>
              <a:t>로 분리가 필요한 경우 </a:t>
            </a:r>
            <a:r>
              <a:rPr lang="en-US" altLang="ko-KR" dirty="0" err="1" smtClean="0"/>
              <a:t>Mul</a:t>
            </a:r>
            <a:r>
              <a:rPr lang="ko-KR" altLang="en-US" dirty="0" smtClean="0"/>
              <a:t>타입으로 묶는다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2781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8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err="1" smtClean="0"/>
              <a:t>표현식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 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두 변수의 덧셈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두 변수의 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뺄셈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717032"/>
            <a:ext cx="276225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3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두 변수의 곱셈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두 변수의 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나눗셈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33056"/>
            <a:ext cx="26860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Integer</a:t>
            </a:r>
            <a:r>
              <a:rPr lang="ko-KR" altLang="en-US" dirty="0" smtClean="0"/>
              <a:t>를 이용해서 숫자를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4005064"/>
            <a:ext cx="2962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6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거듭제곱 표현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Pow</a:t>
            </a:r>
            <a:r>
              <a:rPr lang="ko-KR" altLang="en-US" dirty="0" smtClean="0"/>
              <a:t>를 이용해서 </a:t>
            </a:r>
            <a:r>
              <a:rPr lang="ko-KR" altLang="en-US" dirty="0" smtClean="0"/>
              <a:t>거듭제곱에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2562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연산자통합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변수와 심벌 구분하기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표현식이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구조를 확인해 보면 심벌을 연산자의 각 타입에 맞춰 표현됨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432048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2705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4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srepr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표현식이 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구조를 확인해 보면 심벌을 연산자의 각 타입에 맞춰 표현됨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415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068959"/>
            <a:ext cx="7493000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표현식이 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srepr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구조를 확인해 보면 심벌을 연산자의 각 타입에 맞춰 표현됨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539903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err="1" smtClean="0"/>
              <a:t>표현식</a:t>
            </a:r>
            <a:r>
              <a:rPr lang="ko-KR" altLang="en-US" sz="6000" dirty="0" smtClean="0"/>
              <a:t> 구성요소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확인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 타입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func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표현식이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최상위 타입에 대한 구성을 확인하기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4386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8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 구조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자동 변환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같은 </a:t>
            </a:r>
            <a:r>
              <a:rPr lang="ko-KR" altLang="en-US" dirty="0" smtClean="0"/>
              <a:t>변수를 더하면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기준으로는 같은 문자의 곱으로 변하므로 데이터 타입이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Mul</a:t>
            </a:r>
            <a:r>
              <a:rPr lang="ko-KR" altLang="en-US" dirty="0" smtClean="0"/>
              <a:t>로 자동 변환이 됨</a:t>
            </a:r>
            <a:r>
              <a:rPr lang="ko-KR" altLang="en-US" dirty="0" smtClean="0"/>
              <a:t> 가장 최소 단위를 확인하기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70" y="3789040"/>
            <a:ext cx="27051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6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차이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은 참조변수와 객체를 </a:t>
            </a:r>
            <a:r>
              <a:rPr lang="ko-KR" altLang="en-US" dirty="0" err="1" smtClean="0"/>
              <a:t>가지지면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sympy</a:t>
            </a:r>
            <a:r>
              <a:rPr lang="ko-KR" altLang="en-US" dirty="0" smtClean="0"/>
              <a:t>는 참조변수와 수학의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객체와 수 객체를 별도로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4261947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4261947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심벌객체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7" idx="1"/>
          </p:cNvCxnSpPr>
          <p:nvPr/>
        </p:nvCxnSpPr>
        <p:spPr>
          <a:xfrm>
            <a:off x="1979712" y="454997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9612" y="3717032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u="sng" dirty="0" err="1" smtClean="0"/>
              <a:t>sympy</a:t>
            </a:r>
            <a:r>
              <a:rPr lang="ko-KR" altLang="en-US" b="1" u="sng" dirty="0" smtClean="0"/>
              <a:t>는 심벌객체 처리</a:t>
            </a:r>
            <a:endParaRPr lang="ko-KR" altLang="en-US" b="1" u="sng" dirty="0"/>
          </a:p>
        </p:txBody>
      </p:sp>
      <p:sp>
        <p:nvSpPr>
          <p:cNvPr id="11" name="직사각형 10"/>
          <p:cNvSpPr/>
          <p:nvPr/>
        </p:nvSpPr>
        <p:spPr>
          <a:xfrm>
            <a:off x="4932040" y="4365104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6" y="4365104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심벌객체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>
            <a:off x="6012160" y="46531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2060" y="3820189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u="sng" dirty="0" err="1" smtClean="0"/>
              <a:t>sympy</a:t>
            </a:r>
            <a:r>
              <a:rPr lang="ko-KR" altLang="en-US" b="1" u="sng" dirty="0" smtClean="0"/>
              <a:t>는 값으로 전환 처리</a:t>
            </a:r>
            <a:endParaRPr lang="ko-KR" altLang="en-US" b="1" u="sng" dirty="0"/>
          </a:p>
        </p:txBody>
      </p:sp>
      <p:sp>
        <p:nvSpPr>
          <p:cNvPr id="15" name="직사각형 14"/>
          <p:cNvSpPr/>
          <p:nvPr/>
        </p:nvSpPr>
        <p:spPr>
          <a:xfrm>
            <a:off x="6012160" y="5517232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값 대체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12360" y="5500194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2" idx="2"/>
          </p:cNvCxnSpPr>
          <p:nvPr/>
        </p:nvCxnSpPr>
        <p:spPr>
          <a:xfrm flipH="1">
            <a:off x="6552220" y="4941168"/>
            <a:ext cx="864096" cy="55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2"/>
            <a:endCxn id="16" idx="0"/>
          </p:cNvCxnSpPr>
          <p:nvPr/>
        </p:nvCxnSpPr>
        <p:spPr>
          <a:xfrm>
            <a:off x="7416316" y="4941168"/>
            <a:ext cx="936104" cy="55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func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표현식에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을 표시하면 데이터 타입이 나오고 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를 받아서 실행하면 </a:t>
            </a:r>
            <a:r>
              <a:rPr lang="en-US" altLang="ko-KR" dirty="0" smtClean="0"/>
              <a:t>expr</a:t>
            </a:r>
            <a:r>
              <a:rPr lang="ko-KR" altLang="en-US" dirty="0" smtClean="0"/>
              <a:t>이 표현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140968"/>
            <a:ext cx="45339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</a:t>
            </a:r>
            <a:r>
              <a:rPr lang="en-US" altLang="ko-KR" dirty="0" err="1" smtClean="0"/>
              <a:t>rgs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가장 최소 </a:t>
            </a:r>
            <a:r>
              <a:rPr lang="ko-KR" altLang="en-US" dirty="0" smtClean="0"/>
              <a:t>구성 </a:t>
            </a:r>
            <a:r>
              <a:rPr lang="ko-KR" altLang="en-US" dirty="0" smtClean="0"/>
              <a:t>단위를 확인하기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40"/>
            <a:ext cx="295232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 smtClean="0"/>
              <a:t>atoms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atoms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가장 최하위 단위를 확인하기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9244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/atoms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</a:t>
            </a:r>
            <a:r>
              <a:rPr lang="en-US" altLang="ko-KR" dirty="0" err="1" smtClean="0"/>
              <a:t>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더 세부 구성요소로 세분화하려면 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를 사용해서 처리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6"/>
            <a:ext cx="26670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err="1" smtClean="0"/>
              <a:t>표현식</a:t>
            </a:r>
            <a:r>
              <a:rPr lang="ko-KR" altLang="en-US" sz="6000" dirty="0" smtClean="0"/>
              <a:t> 계수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계수 추출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계수 추출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add, </a:t>
            </a:r>
            <a:r>
              <a:rPr lang="en-US" altLang="ko-KR" dirty="0" err="1" smtClean="0"/>
              <a:t>mul</a:t>
            </a:r>
            <a:r>
              <a:rPr lang="ko-KR" altLang="en-US" dirty="0" smtClean="0"/>
              <a:t>에 대한 계수를 추출해서 보여 주기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82" y="2996952"/>
            <a:ext cx="3314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Sympy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Sympy</a:t>
            </a:r>
            <a:r>
              <a:rPr lang="ko-KR" altLang="en-US" dirty="0" smtClean="0"/>
              <a:t>는 심볼 객체에 대해 값을 대체하고 평가해야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기초처럼 실행됨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9223"/>
            <a:ext cx="3124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계수 추출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add, </a:t>
            </a:r>
            <a:r>
              <a:rPr lang="en-US" altLang="ko-KR" dirty="0" err="1" smtClean="0"/>
              <a:t>mul</a:t>
            </a:r>
            <a:r>
              <a:rPr lang="ko-KR" altLang="en-US" dirty="0" smtClean="0"/>
              <a:t>에 대한 계수를 추출해서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보여 주기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9" y="3356992"/>
            <a:ext cx="37433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8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교환법</a:t>
            </a:r>
            <a:r>
              <a:rPr lang="ko-KR" altLang="en-US" dirty="0"/>
              <a:t>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가환 </a:t>
            </a:r>
            <a:r>
              <a:rPr lang="en-US" altLang="ko-KR" dirty="0"/>
              <a:t>commutative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개의 대상이 결합한 결과가 결합하는 순서와 관계가 없을 때의 조작</a:t>
            </a:r>
            <a:r>
              <a:rPr lang="en-US" altLang="ko-KR" dirty="0"/>
              <a:t>, </a:t>
            </a:r>
            <a:r>
              <a:rPr lang="ko-KR" altLang="en-US" dirty="0"/>
              <a:t>즉 교환법칙이 성립할 때를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. A,B</a:t>
            </a:r>
            <a:r>
              <a:rPr lang="ko-KR" altLang="en-US" dirty="0" smtClean="0"/>
              <a:t>는 가환이 안 되므로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바뀌면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처리 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404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5530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1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args_cnc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내에 가환 변수와 비가환 변수를 표시하는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앞에는 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뒤에는 </a:t>
            </a:r>
            <a:r>
              <a:rPr lang="ko-KR" altLang="en-US" dirty="0" err="1" smtClean="0"/>
              <a:t>비가환을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63396"/>
            <a:ext cx="32480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Python </a:t>
            </a:r>
            <a:r>
              <a:rPr lang="ko-KR" altLang="en-US" sz="6000" dirty="0" smtClean="0"/>
              <a:t>문자열</a:t>
            </a:r>
            <a:r>
              <a:rPr lang="en-US" altLang="ko-KR" sz="6000" dirty="0" smtClean="0"/>
              <a:t>/</a:t>
            </a:r>
            <a:r>
              <a:rPr lang="ko-KR" altLang="en-US" sz="6000" dirty="0" smtClean="0"/>
              <a:t>수식을 </a:t>
            </a: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수식으로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변환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 변환하기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Sympify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정수 타입을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정수타입으로 변환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3056"/>
            <a:ext cx="30099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0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수식변환하기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Sympify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문자열로 입력된 것을 </a:t>
            </a:r>
            <a:r>
              <a:rPr lang="en-US" altLang="ko-KR" dirty="0" err="1" smtClean="0"/>
              <a:t>sympy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변환하기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  <p:pic>
        <p:nvPicPr>
          <p:cNvPr id="379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105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1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Sympify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</a:t>
            </a:r>
            <a:r>
              <a:rPr lang="ko-KR" altLang="en-US" dirty="0" smtClean="0"/>
              <a:t>에</a:t>
            </a:r>
            <a:r>
              <a:rPr lang="ko-KR" altLang="en-US" dirty="0"/>
              <a:t>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문자열로 작성시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산식에 맞아야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산식 </a:t>
            </a:r>
            <a:r>
              <a:rPr lang="en-US" altLang="ko-KR" dirty="0" smtClean="0"/>
              <a:t>2x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표현으로는 </a:t>
            </a:r>
            <a:r>
              <a:rPr lang="en-US" altLang="ko-KR" dirty="0" smtClean="0"/>
              <a:t>2*x </a:t>
            </a:r>
            <a:r>
              <a:rPr lang="ko-KR" altLang="en-US" dirty="0" smtClean="0"/>
              <a:t>이므로 오류 발생함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  <p:pic>
        <p:nvPicPr>
          <p:cNvPr id="380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396343"/>
            <a:ext cx="5772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Symbol </a:t>
            </a:r>
            <a:r>
              <a:rPr lang="ko-KR" altLang="en-US" dirty="0" smtClean="0"/>
              <a:t>객체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836712"/>
            <a:ext cx="7363544" cy="5030688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유리수 </a:t>
            </a:r>
            <a:r>
              <a:rPr lang="ko-KR" altLang="en-US" sz="6000" dirty="0" err="1" smtClean="0"/>
              <a:t>표현식의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단순</a:t>
            </a:r>
            <a:r>
              <a:rPr lang="ko-KR" altLang="en-US" sz="6000" dirty="0"/>
              <a:t>화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유리수 표현의 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en-US" altLang="ko-KR" dirty="0" smtClean="0"/>
              <a:t>part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유리수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분리하기 위해서는 </a:t>
            </a:r>
            <a:r>
              <a:rPr lang="en-US" altLang="ko-KR" dirty="0" smtClean="0"/>
              <a:t>apart </a:t>
            </a:r>
            <a:r>
              <a:rPr lang="ko-KR" altLang="en-US" dirty="0" smtClean="0"/>
              <a:t>함수를 이용해서 분모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denomimator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분자</a:t>
            </a:r>
            <a:r>
              <a:rPr lang="en-US" altLang="ko-KR" dirty="0" smtClean="0"/>
              <a:t>(numerator)</a:t>
            </a:r>
            <a:r>
              <a:rPr lang="ko-KR" altLang="en-US" dirty="0" smtClean="0"/>
              <a:t>를 통분해서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  <p:pic>
        <p:nvPicPr>
          <p:cNvPr id="425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4221088"/>
            <a:ext cx="313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en-US" altLang="ko-KR" dirty="0" smtClean="0"/>
              <a:t>part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simplify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smtClean="0"/>
              <a:t>apart </a:t>
            </a:r>
            <a:r>
              <a:rPr lang="ko-KR" altLang="en-US" dirty="0" smtClean="0"/>
              <a:t>함수는 유리수 식을 분리하지만 </a:t>
            </a:r>
            <a:r>
              <a:rPr lang="en-US" altLang="ko-KR" dirty="0" err="1" smtClean="0"/>
              <a:t>simpify</a:t>
            </a:r>
            <a:r>
              <a:rPr lang="ko-KR" altLang="en-US" dirty="0" smtClean="0"/>
              <a:t>는 단순화 대상이 존재할 때만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  <p:pic>
        <p:nvPicPr>
          <p:cNvPr id="446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29" y="3573016"/>
            <a:ext cx="3024336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3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6000" dirty="0" smtClean="0"/>
              <a:t>Python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sympy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/>
              <a:t>Algebraic manipulations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다항식 </a:t>
            </a:r>
            <a:r>
              <a:rPr lang="en-US" altLang="ko-KR" dirty="0" smtClean="0"/>
              <a:t>polynomial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다항식 </a:t>
            </a:r>
            <a:r>
              <a:rPr lang="en-US" altLang="ko-KR" dirty="0"/>
              <a:t>polynomial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수식에 차원이 다른 항이 많은 경우를 다항식이라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전개식</a:t>
            </a:r>
            <a:r>
              <a:rPr lang="en-US" altLang="ko-KR" dirty="0" smtClean="0"/>
              <a:t>(expand), </a:t>
            </a:r>
            <a:r>
              <a:rPr lang="ko-KR" altLang="en-US" dirty="0" smtClean="0"/>
              <a:t>인수분해</a:t>
            </a:r>
            <a:r>
              <a:rPr lang="en-US" altLang="ko-KR" dirty="0" smtClean="0"/>
              <a:t>(factor)</a:t>
            </a:r>
            <a:r>
              <a:rPr lang="ko-KR" altLang="en-US" dirty="0" smtClean="0"/>
              <a:t>를 이용해서 정리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  <p:pic>
        <p:nvPicPr>
          <p:cNvPr id="434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32861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8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다항식 </a:t>
            </a:r>
            <a:r>
              <a:rPr lang="ko-KR" altLang="en-US" dirty="0" smtClean="0"/>
              <a:t>전개</a:t>
            </a:r>
            <a:r>
              <a:rPr lang="en-US" altLang="ko-KR" dirty="0"/>
              <a:t>: multinomial=True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expand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multinomial</a:t>
            </a:r>
            <a:r>
              <a:rPr lang="ko-KR" altLang="en-US" dirty="0" smtClean="0"/>
              <a:t>을 사용하면 다항식에 대해 전개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  <p:pic>
        <p:nvPicPr>
          <p:cNvPr id="453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50942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1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다항식 전개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expand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전개식 처리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표현식도 별도의 타입을 가지므로 </a:t>
            </a:r>
            <a:r>
              <a:rPr lang="en-US" altLang="ko-KR" dirty="0" smtClean="0"/>
              <a:t>expand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사용하면 표현식이 전개됨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12774"/>
            <a:ext cx="5388868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105105</TotalTime>
  <Words>3017</Words>
  <Application>Microsoft Office PowerPoint</Application>
  <PresentationFormat>화면 슬라이드 쇼(4:3)</PresentationFormat>
  <Paragraphs>683</Paragraphs>
  <Slides>243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243</vt:i4>
      </vt:variant>
    </vt:vector>
  </HeadingPairs>
  <TitlesOfParts>
    <vt:vector size="244" baseType="lpstr">
      <vt:lpstr>가을</vt:lpstr>
      <vt:lpstr>Python  SyMPY 이해하기</vt:lpstr>
      <vt:lpstr>Python sympy 심벌  처리 </vt:lpstr>
      <vt:lpstr>Symbolic mathematics</vt:lpstr>
      <vt:lpstr> sympy 모듈 이란</vt:lpstr>
      <vt:lpstr> sympy  구조</vt:lpstr>
      <vt:lpstr>변수와 심벌 구분하기</vt:lpstr>
      <vt:lpstr> python과 sympy 모듈 차이</vt:lpstr>
      <vt:lpstr>Sympy : 심볼릭 처리</vt:lpstr>
      <vt:lpstr>Symbol 객체 이해</vt:lpstr>
      <vt:lpstr> sympy 객체  </vt:lpstr>
      <vt:lpstr> sympy  구조</vt:lpstr>
      <vt:lpstr>Sympy symbol 정의</vt:lpstr>
      <vt:lpstr> sympy.abc 사용하기</vt:lpstr>
      <vt:lpstr> symbol 처리</vt:lpstr>
      <vt:lpstr>Symbol에 속성 추가</vt:lpstr>
      <vt:lpstr> symbol 처리 : 변수에 타입주기</vt:lpstr>
      <vt:lpstr> symbol 처리 : 함수명</vt:lpstr>
      <vt:lpstr>Sympy symbol 평가</vt:lpstr>
      <vt:lpstr> symbol  평가: evalf</vt:lpstr>
      <vt:lpstr>Python sympy 출력  처리 </vt:lpstr>
      <vt:lpstr>출력세팅 </vt:lpstr>
      <vt:lpstr> init_printing: 역순 프린트</vt:lpstr>
      <vt:lpstr>출력방법 </vt:lpstr>
      <vt:lpstr> pprint: 수학 표현처럼 출력</vt:lpstr>
      <vt:lpstr>구조 출력하기 </vt:lpstr>
      <vt:lpstr> print_tree:  객체 구조 출력</vt:lpstr>
      <vt:lpstr>Python sympy 숫자  처리 </vt:lpstr>
      <vt:lpstr>수 타입 체계</vt:lpstr>
      <vt:lpstr> 정수 : sympy</vt:lpstr>
      <vt:lpstr> 유리수 : sympy</vt:lpstr>
      <vt:lpstr> 실수  1 : sympy</vt:lpstr>
      <vt:lpstr> 실수 2 : sympy</vt:lpstr>
      <vt:lpstr> 복소수 : sympy</vt:lpstr>
      <vt:lpstr>무한대 처리</vt:lpstr>
      <vt:lpstr> 무한대/pi를 심벌 처리</vt:lpstr>
      <vt:lpstr>Python sympy 제곱근 처리하기 </vt:lpstr>
      <vt:lpstr>제곱근 처리</vt:lpstr>
      <vt:lpstr> 무리수 : sympy</vt:lpstr>
      <vt:lpstr>유리화 처리</vt:lpstr>
      <vt:lpstr> radsimp : 유리화</vt:lpstr>
      <vt:lpstr>Python sympy 표현식 값 구하기 </vt:lpstr>
      <vt:lpstr>Numerical evaluation</vt:lpstr>
      <vt:lpstr>  evalf 메소드</vt:lpstr>
      <vt:lpstr>  evalf 메소드 2</vt:lpstr>
      <vt:lpstr>수식값 부여 상세</vt:lpstr>
      <vt:lpstr>수식평가 : +/-</vt:lpstr>
      <vt:lpstr>수식평가 : *, /</vt:lpstr>
      <vt:lpstr>Python sympy 연산자 타입  처리 </vt:lpstr>
      <vt:lpstr>Add</vt:lpstr>
      <vt:lpstr> Add 타입</vt:lpstr>
      <vt:lpstr>Mul</vt:lpstr>
      <vt:lpstr> Mul 타입</vt:lpstr>
      <vt:lpstr>Python sympy 표현식  처리 </vt:lpstr>
      <vt:lpstr>표현식 : 연산자 단위</vt:lpstr>
      <vt:lpstr> 두 변수의 덧셈 표현식</vt:lpstr>
      <vt:lpstr> 두 변수의 곱셈 표현식</vt:lpstr>
      <vt:lpstr> 숫자 표현식</vt:lpstr>
      <vt:lpstr> 거듭제곱 표현</vt:lpstr>
      <vt:lpstr>표현식 : 연산자통합</vt:lpstr>
      <vt:lpstr> 표현식이 구조</vt:lpstr>
      <vt:lpstr>표현식 : srepr</vt:lpstr>
      <vt:lpstr> 표현식이 구조 : 그래프</vt:lpstr>
      <vt:lpstr> 표현식이 구조 : srepr</vt:lpstr>
      <vt:lpstr>Python sympy 표현식 구성요소   확인 </vt:lpstr>
      <vt:lpstr>표현식 : 최종 타입 확인</vt:lpstr>
      <vt:lpstr> 표현식 : func</vt:lpstr>
      <vt:lpstr>표현식 : 자동 구조 변환</vt:lpstr>
      <vt:lpstr> 표현식 : 타입 자동 변환</vt:lpstr>
      <vt:lpstr>표현식 : func 확인</vt:lpstr>
      <vt:lpstr> 표현식 : func</vt:lpstr>
      <vt:lpstr>표현식 :args 확인</vt:lpstr>
      <vt:lpstr> 표현식 : args</vt:lpstr>
      <vt:lpstr>표현식 :atoms 확인</vt:lpstr>
      <vt:lpstr> 표현식 : atoms</vt:lpstr>
      <vt:lpstr>표현식 :args/atoms 확인</vt:lpstr>
      <vt:lpstr> 표현식 : args 내부 확인</vt:lpstr>
      <vt:lpstr>Python sympy 표현식 계수  처리 </vt:lpstr>
      <vt:lpstr>계수 추출</vt:lpstr>
      <vt:lpstr> 계수 추출 1</vt:lpstr>
      <vt:lpstr> 계수 추출 2</vt:lpstr>
      <vt:lpstr>교환법칙</vt:lpstr>
      <vt:lpstr> 가환 commutative </vt:lpstr>
      <vt:lpstr> args_cnc 메소드</vt:lpstr>
      <vt:lpstr>Python sympy Python 문자열/수식을 sympy 수식으로  변환 </vt:lpstr>
      <vt:lpstr>객체 변환하기</vt:lpstr>
      <vt:lpstr>Sympify 함수 사용</vt:lpstr>
      <vt:lpstr>수식변환하기</vt:lpstr>
      <vt:lpstr>Sympify 함수 사용</vt:lpstr>
      <vt:lpstr>Sympify 처리 에러</vt:lpstr>
      <vt:lpstr>Python sympy 유리수 표현식의 단순화 </vt:lpstr>
      <vt:lpstr>유리수 표현의 분리</vt:lpstr>
      <vt:lpstr> apart 함수</vt:lpstr>
      <vt:lpstr> apart 와 simplify 비교</vt:lpstr>
      <vt:lpstr>Python sympy Algebraic manipulations </vt:lpstr>
      <vt:lpstr>다항식 polynomial</vt:lpstr>
      <vt:lpstr> 다항식 polynomial</vt:lpstr>
      <vt:lpstr> 다항식 전개: multinomial=True</vt:lpstr>
      <vt:lpstr>다항식 전개</vt:lpstr>
      <vt:lpstr> expand 메소드 : 전개식 처리</vt:lpstr>
      <vt:lpstr> expand 함수 : 전개식 처리</vt:lpstr>
      <vt:lpstr>복소수 전개</vt:lpstr>
      <vt:lpstr> expand 메소드 : 전개식 처리</vt:lpstr>
      <vt:lpstr>인수분해: 메소드</vt:lpstr>
      <vt:lpstr> factor 메소드</vt:lpstr>
      <vt:lpstr>인수분해: 함수</vt:lpstr>
      <vt:lpstr> factor 함수</vt:lpstr>
      <vt:lpstr> factor 함수 : modulus</vt:lpstr>
      <vt:lpstr> factor 함수 :가우시안정수</vt:lpstr>
      <vt:lpstr> factor 함수 : extension</vt:lpstr>
      <vt:lpstr>방정식 check</vt:lpstr>
      <vt:lpstr>Simplify 함수</vt:lpstr>
      <vt:lpstr>Simplify 함수 : 삼각함수</vt:lpstr>
      <vt:lpstr>공통요소 제거</vt:lpstr>
      <vt:lpstr> cancel 함수 : 공통요소 제거</vt:lpstr>
      <vt:lpstr>수식 단순화</vt:lpstr>
      <vt:lpstr>trigsimp함수 : 단순화</vt:lpstr>
      <vt:lpstr> simplify함수 : 단순화</vt:lpstr>
      <vt:lpstr>동일변수로 다항식 통합</vt:lpstr>
      <vt:lpstr> collect 함수 :  통합</vt:lpstr>
      <vt:lpstr> collect와 cancel 차이점</vt:lpstr>
      <vt:lpstr>Python sympy 방정식 해구하기 </vt:lpstr>
      <vt:lpstr>해 구하기</vt:lpstr>
      <vt:lpstr>Solve 함수 : 해 구하기</vt:lpstr>
      <vt:lpstr>방정식 풀기</vt:lpstr>
      <vt:lpstr>Python sympy 함수 </vt:lpstr>
      <vt:lpstr>함수에 대한 전개</vt:lpstr>
      <vt:lpstr>expand : 함수 전개</vt:lpstr>
      <vt:lpstr>Python sympy 함수 그래프 </vt:lpstr>
      <vt:lpstr>plotting</vt:lpstr>
      <vt:lpstr>1차 함수 그래프</vt:lpstr>
      <vt:lpstr>2차 함수 그래프</vt:lpstr>
      <vt:lpstr>여러 개 그래프 그리기</vt:lpstr>
      <vt:lpstr>두개 함수  그래프</vt:lpstr>
      <vt:lpstr>그래프 선 색상 변경하기</vt:lpstr>
      <vt:lpstr>x축 범위</vt:lpstr>
      <vt:lpstr>1차 함수 그래프 : x축 범위</vt:lpstr>
      <vt:lpstr>Plot 함수에서 그래프 통합 축 제한 </vt:lpstr>
      <vt:lpstr>Plot 함수에서 각 그래프별 축 제한</vt:lpstr>
      <vt:lpstr>y축 범위</vt:lpstr>
      <vt:lpstr>1차 함수 그래프 : y축 범위</vt:lpstr>
      <vt:lpstr>그래프 꾸미기</vt:lpstr>
      <vt:lpstr>그래프 설명자료:legend</vt:lpstr>
      <vt:lpstr>1차 함수 그래프  꾸미기</vt:lpstr>
      <vt:lpstr>자동 show 차단하기</vt:lpstr>
      <vt:lpstr>자동 그래프 표시 제한</vt:lpstr>
      <vt:lpstr>Show 메소드 실행하기</vt:lpstr>
      <vt:lpstr> show메소드 사용 </vt:lpstr>
      <vt:lpstr>Multi plot 사용</vt:lpstr>
      <vt:lpstr>  다중 plot 사용하기 1</vt:lpstr>
      <vt:lpstr>  다중 plot 사용하기 : 2</vt:lpstr>
      <vt:lpstr> 하나의 plot에 여러 그래프 넣기</vt:lpstr>
      <vt:lpstr>Multi plot 병합하기</vt:lpstr>
      <vt:lpstr> append로 plot 추가</vt:lpstr>
      <vt:lpstr> extend로 plot 추가</vt:lpstr>
      <vt:lpstr>Python sympy 3d 그래프 </vt:lpstr>
      <vt:lpstr>3d 그래프 </vt:lpstr>
      <vt:lpstr> plot3d: 하나의 산식 처리</vt:lpstr>
      <vt:lpstr> plot3d: 2개의 산식처리</vt:lpstr>
      <vt:lpstr>3D 축 제한하기</vt:lpstr>
      <vt:lpstr> plot3d: 산식별로 축 제한하기</vt:lpstr>
      <vt:lpstr>Python sympy 지수/로그함수 처리 </vt:lpstr>
      <vt:lpstr> Pow : e를 제외한 지수</vt:lpstr>
      <vt:lpstr>Pow함수</vt:lpstr>
      <vt:lpstr>Exp : e</vt:lpstr>
      <vt:lpstr>exp함수</vt:lpstr>
      <vt:lpstr>log 함수 base:e 기준</vt:lpstr>
      <vt:lpstr> log 함수 : base(e)</vt:lpstr>
      <vt:lpstr>log 함수 base:10 기준</vt:lpstr>
      <vt:lpstr> log 함수 : base(10)</vt:lpstr>
      <vt:lpstr> log 함수 : base(10진수)</vt:lpstr>
      <vt:lpstr> log함수 전개</vt:lpstr>
      <vt:lpstr> log 함수 : x*y 전개</vt:lpstr>
      <vt:lpstr> log 함수 : x/y 전개</vt:lpstr>
      <vt:lpstr> log 함수 : 복잡한 전개 </vt:lpstr>
      <vt:lpstr>  expand_log함수 전개</vt:lpstr>
      <vt:lpstr> expand_log 함수 : 복잡한 전개 </vt:lpstr>
      <vt:lpstr> expand_log 함수 : 복잡한 전개 </vt:lpstr>
      <vt:lpstr>logcombine함수 통합</vt:lpstr>
      <vt:lpstr>logcombine함수 : 복잡한 통합 </vt:lpstr>
      <vt:lpstr>Python sympy 삼각함수 기초 </vt:lpstr>
      <vt:lpstr>삼각함수 전개</vt:lpstr>
      <vt:lpstr> expand 메소드 : 전개식 처리</vt:lpstr>
      <vt:lpstr>삼각함수 </vt:lpstr>
      <vt:lpstr>Sin 함수 처리</vt:lpstr>
      <vt:lpstr>Sin 함수 뺄셈 예시</vt:lpstr>
      <vt:lpstr>Python  sympy 집합 기초 </vt:lpstr>
      <vt:lpstr>집합 생성 </vt:lpstr>
      <vt:lpstr>FiniteSet : 집합생성</vt:lpstr>
      <vt:lpstr>FiniteSet : list 이용 생성</vt:lpstr>
      <vt:lpstr>부분집합</vt:lpstr>
      <vt:lpstr>FiniteSet : 공집합</vt:lpstr>
      <vt:lpstr>FiniteSet : 부분집합</vt:lpstr>
      <vt:lpstr>집합 연산 </vt:lpstr>
      <vt:lpstr>FiniteSet : 합집합</vt:lpstr>
      <vt:lpstr>FiniteSet : 교집합</vt:lpstr>
      <vt:lpstr>FiniteSet : 차집합</vt:lpstr>
      <vt:lpstr>FiniteSet : product</vt:lpstr>
      <vt:lpstr>Python  sympy 수열 기초 </vt:lpstr>
      <vt:lpstr>Summation(급수)</vt:lpstr>
      <vt:lpstr>Sum : 합의 법칙 </vt:lpstr>
      <vt:lpstr>Product : 곱의 법칙 </vt:lpstr>
      <vt:lpstr>선형대수 (Linear algebra)  기초 </vt:lpstr>
      <vt:lpstr>행렬식</vt:lpstr>
      <vt:lpstr>역행렬 구하기</vt:lpstr>
      <vt:lpstr>Python  sympy 확률/통계 기초 </vt:lpstr>
      <vt:lpstr>확률</vt:lpstr>
      <vt:lpstr> Die: 유한확률변수 생성</vt:lpstr>
      <vt:lpstr> given : 특정 사건을 배정</vt:lpstr>
      <vt:lpstr>확률밀도함수</vt:lpstr>
      <vt:lpstr> density : 이산형 데이터</vt:lpstr>
      <vt:lpstr> density : 연속형 데이터</vt:lpstr>
      <vt:lpstr>Python  sympy 극한 기초 </vt:lpstr>
      <vt:lpstr>극한</vt:lpstr>
      <vt:lpstr> limit 함수 : 극한</vt:lpstr>
      <vt:lpstr>Python  sympy 미분 기초 </vt:lpstr>
      <vt:lpstr>미분</vt:lpstr>
      <vt:lpstr> diff 함수 : 미분</vt:lpstr>
      <vt:lpstr>상수미분 : sympy</vt:lpstr>
      <vt:lpstr>실수배 미분 : sympy</vt:lpstr>
      <vt:lpstr>함수의 미분 : sympy</vt:lpstr>
      <vt:lpstr>함수의 합 미분</vt:lpstr>
      <vt:lpstr>합과차의 미분 : sympy</vt:lpstr>
      <vt:lpstr>함수의 곱 미분</vt:lpstr>
      <vt:lpstr>곱의 미분</vt:lpstr>
      <vt:lpstr>곱의 미분 : sympy</vt:lpstr>
      <vt:lpstr>미분 공식</vt:lpstr>
      <vt:lpstr>상수와 1차 함수 미분</vt:lpstr>
      <vt:lpstr>분수와 제곱근 미분 :sympy</vt:lpstr>
      <vt:lpstr>반복 미분</vt:lpstr>
      <vt:lpstr>미분을 2번할 경우 :sympy</vt:lpstr>
      <vt:lpstr>삼각함수 미분</vt:lpstr>
      <vt:lpstr>삼각함수 :sympy</vt:lpstr>
      <vt:lpstr>편미분</vt:lpstr>
      <vt:lpstr>편미분 :sympy</vt:lpstr>
      <vt:lpstr>적분(integration) 기초 </vt:lpstr>
      <vt:lpstr>적분 공식</vt:lpstr>
      <vt:lpstr>일반 적분 공식 : sympy</vt:lpstr>
      <vt:lpstr>상수와 함수: sympy</vt:lpstr>
      <vt:lpstr>n차 함수: sympy</vt:lpstr>
      <vt:lpstr>함수의 곱: sympy</vt:lpstr>
      <vt:lpstr>도함수와 함수 곱: sympy</vt:lpstr>
      <vt:lpstr>삼각함수 적분</vt:lpstr>
      <vt:lpstr>삼각함수 :sympy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1676</cp:revision>
  <dcterms:created xsi:type="dcterms:W3CDTF">2015-12-01T07:34:30Z</dcterms:created>
  <dcterms:modified xsi:type="dcterms:W3CDTF">2016-10-27T07:46:01Z</dcterms:modified>
</cp:coreProperties>
</file>