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60"/>
  </p:notesMasterIdLst>
  <p:sldIdLst>
    <p:sldId id="256" r:id="rId2"/>
    <p:sldId id="5165" r:id="rId3"/>
    <p:sldId id="5172" r:id="rId4"/>
    <p:sldId id="5173" r:id="rId5"/>
    <p:sldId id="5168" r:id="rId6"/>
    <p:sldId id="5171" r:id="rId7"/>
    <p:sldId id="5170" r:id="rId8"/>
    <p:sldId id="5233" r:id="rId9"/>
    <p:sldId id="5242" r:id="rId10"/>
    <p:sldId id="5241" r:id="rId11"/>
    <p:sldId id="5234" r:id="rId12"/>
    <p:sldId id="5243" r:id="rId13"/>
    <p:sldId id="5174" r:id="rId14"/>
    <p:sldId id="5175" r:id="rId15"/>
    <p:sldId id="5176" r:id="rId16"/>
    <p:sldId id="5179" r:id="rId17"/>
    <p:sldId id="5229" r:id="rId18"/>
    <p:sldId id="5182" r:id="rId19"/>
    <p:sldId id="5183" r:id="rId20"/>
    <p:sldId id="5228" r:id="rId21"/>
    <p:sldId id="5226" r:id="rId22"/>
    <p:sldId id="5227" r:id="rId23"/>
    <p:sldId id="5230" r:id="rId24"/>
    <p:sldId id="5231" r:id="rId25"/>
    <p:sldId id="5232" r:id="rId26"/>
    <p:sldId id="5215" r:id="rId27"/>
    <p:sldId id="5216" r:id="rId28"/>
    <p:sldId id="5223" r:id="rId29"/>
    <p:sldId id="5217" r:id="rId30"/>
    <p:sldId id="5218" r:id="rId31"/>
    <p:sldId id="5219" r:id="rId32"/>
    <p:sldId id="5220" r:id="rId33"/>
    <p:sldId id="5221" r:id="rId34"/>
    <p:sldId id="5222" r:id="rId35"/>
    <p:sldId id="5147" r:id="rId36"/>
    <p:sldId id="5110" r:id="rId37"/>
    <p:sldId id="5111" r:id="rId38"/>
    <p:sldId id="5112" r:id="rId39"/>
    <p:sldId id="5198" r:id="rId40"/>
    <p:sldId id="5199" r:id="rId41"/>
    <p:sldId id="5113" r:id="rId42"/>
    <p:sldId id="5200" r:id="rId43"/>
    <p:sldId id="5186" r:id="rId44"/>
    <p:sldId id="5114" r:id="rId45"/>
    <p:sldId id="5117" r:id="rId46"/>
    <p:sldId id="5201" r:id="rId47"/>
    <p:sldId id="5203" r:id="rId48"/>
    <p:sldId id="5214" r:id="rId49"/>
    <p:sldId id="5202" r:id="rId50"/>
    <p:sldId id="5189" r:id="rId51"/>
    <p:sldId id="5119" r:id="rId52"/>
    <p:sldId id="5120" r:id="rId53"/>
    <p:sldId id="5194" r:id="rId54"/>
    <p:sldId id="5190" r:id="rId55"/>
    <p:sldId id="5193" r:id="rId56"/>
    <p:sldId id="5195" r:id="rId57"/>
    <p:sldId id="5196" r:id="rId58"/>
    <p:sldId id="5192" r:id="rId59"/>
    <p:sldId id="5204" r:id="rId60"/>
    <p:sldId id="5205" r:id="rId61"/>
    <p:sldId id="5207" r:id="rId62"/>
    <p:sldId id="5209" r:id="rId63"/>
    <p:sldId id="5211" r:id="rId64"/>
    <p:sldId id="5212" r:id="rId65"/>
    <p:sldId id="5213" r:id="rId66"/>
    <p:sldId id="5124" r:id="rId67"/>
    <p:sldId id="5151" r:id="rId68"/>
    <p:sldId id="5152" r:id="rId69"/>
    <p:sldId id="5184" r:id="rId70"/>
    <p:sldId id="5224" r:id="rId71"/>
    <p:sldId id="5225" r:id="rId72"/>
    <p:sldId id="5239" r:id="rId73"/>
    <p:sldId id="5240" r:id="rId74"/>
    <p:sldId id="5185" r:id="rId75"/>
    <p:sldId id="5238" r:id="rId76"/>
    <p:sldId id="5125" r:id="rId77"/>
    <p:sldId id="5160" r:id="rId78"/>
    <p:sldId id="5161" r:id="rId79"/>
    <p:sldId id="5153" r:id="rId80"/>
    <p:sldId id="5235" r:id="rId81"/>
    <p:sldId id="5306" r:id="rId82"/>
    <p:sldId id="5299" r:id="rId83"/>
    <p:sldId id="5154" r:id="rId84"/>
    <p:sldId id="5155" r:id="rId85"/>
    <p:sldId id="5150" r:id="rId86"/>
    <p:sldId id="5244" r:id="rId87"/>
    <p:sldId id="5309" r:id="rId88"/>
    <p:sldId id="5308" r:id="rId89"/>
    <p:sldId id="5311" r:id="rId90"/>
    <p:sldId id="5313" r:id="rId91"/>
    <p:sldId id="5314" r:id="rId92"/>
    <p:sldId id="5312" r:id="rId93"/>
    <p:sldId id="5310" r:id="rId94"/>
    <p:sldId id="5307" r:id="rId95"/>
    <p:sldId id="5326" r:id="rId96"/>
    <p:sldId id="5331" r:id="rId97"/>
    <p:sldId id="5328" r:id="rId98"/>
    <p:sldId id="5330" r:id="rId99"/>
    <p:sldId id="5327" r:id="rId100"/>
    <p:sldId id="5329" r:id="rId101"/>
    <p:sldId id="5334" r:id="rId102"/>
    <p:sldId id="5332" r:id="rId103"/>
    <p:sldId id="5333" r:id="rId104"/>
    <p:sldId id="5303" r:id="rId105"/>
    <p:sldId id="5300" r:id="rId106"/>
    <p:sldId id="5315" r:id="rId107"/>
    <p:sldId id="5316" r:id="rId108"/>
    <p:sldId id="5301" r:id="rId109"/>
    <p:sldId id="5305" r:id="rId110"/>
    <p:sldId id="5302" r:id="rId111"/>
    <p:sldId id="5304" r:id="rId112"/>
    <p:sldId id="5324" r:id="rId113"/>
    <p:sldId id="5325" r:id="rId114"/>
    <p:sldId id="5256" r:id="rId115"/>
    <p:sldId id="5257" r:id="rId116"/>
    <p:sldId id="5292" r:id="rId117"/>
    <p:sldId id="5291" r:id="rId118"/>
    <p:sldId id="5296" r:id="rId119"/>
    <p:sldId id="5318" r:id="rId120"/>
    <p:sldId id="5297" r:id="rId121"/>
    <p:sldId id="5298" r:id="rId122"/>
    <p:sldId id="5322" r:id="rId123"/>
    <p:sldId id="5321" r:id="rId124"/>
    <p:sldId id="5258" r:id="rId125"/>
    <p:sldId id="5319" r:id="rId126"/>
    <p:sldId id="5320" r:id="rId127"/>
    <p:sldId id="5249" r:id="rId128"/>
    <p:sldId id="5317" r:id="rId129"/>
    <p:sldId id="5323" r:id="rId130"/>
    <p:sldId id="5288" r:id="rId131"/>
    <p:sldId id="5289" r:id="rId132"/>
    <p:sldId id="5290" r:id="rId133"/>
    <p:sldId id="5261" r:id="rId134"/>
    <p:sldId id="5262" r:id="rId135"/>
    <p:sldId id="5263" r:id="rId136"/>
    <p:sldId id="5264" r:id="rId137"/>
    <p:sldId id="5265" r:id="rId138"/>
    <p:sldId id="5266" r:id="rId139"/>
    <p:sldId id="5267" r:id="rId140"/>
    <p:sldId id="5268" r:id="rId141"/>
    <p:sldId id="5269" r:id="rId142"/>
    <p:sldId id="5270" r:id="rId143"/>
    <p:sldId id="5271" r:id="rId144"/>
    <p:sldId id="5272" r:id="rId145"/>
    <p:sldId id="5273" r:id="rId146"/>
    <p:sldId id="5274" r:id="rId147"/>
    <p:sldId id="5275" r:id="rId148"/>
    <p:sldId id="5276" r:id="rId149"/>
    <p:sldId id="5277" r:id="rId150"/>
    <p:sldId id="5278" r:id="rId151"/>
    <p:sldId id="5279" r:id="rId152"/>
    <p:sldId id="5280" r:id="rId153"/>
    <p:sldId id="5281" r:id="rId154"/>
    <p:sldId id="5282" r:id="rId155"/>
    <p:sldId id="5283" r:id="rId156"/>
    <p:sldId id="5284" r:id="rId157"/>
    <p:sldId id="5285" r:id="rId158"/>
    <p:sldId id="5286" r:id="rId15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9512" autoAdjust="0"/>
  </p:normalViewPr>
  <p:slideViewPr>
    <p:cSldViewPr>
      <p:cViewPr>
        <p:scale>
          <a:sx n="82" d="100"/>
          <a:sy n="82" d="100"/>
        </p:scale>
        <p:origin x="-1498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74DAAFA-6AEC-4163-AE7B-5F2CBA09BE74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B9DC-BFD9-489C-9D87-C5C7B2BB57E1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ECD232B-FC41-485D-BBB3-AD02E18BFC18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A206-9488-4CC2-97B7-E9B36615E1EB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BF48-3451-4BDD-B3F3-F94E8CEEBD7E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AF632E5-17D9-4995-A4F1-9D3E1AD27F34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211A92-2D57-4002-966A-8E195FF700B8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947-0DC3-4120-986F-8E32EB13A9B2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A85D-0D81-4CC1-BC3C-A7B028FBB8B3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0C8E-B426-4173-B61B-EC572726CE84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49F8E0C-7A94-4CCB-B3B0-3A3042CE5A8C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B25D16-B641-4790-A9EF-9215678487FC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Python</a:t>
            </a:r>
            <a:br>
              <a:rPr lang="en-US" altLang="ko-KR" sz="9600" dirty="0" smtClean="0"/>
            </a:br>
            <a:r>
              <a:rPr lang="ko-KR" altLang="en-US" sz="9600" dirty="0" smtClean="0"/>
              <a:t>파</a:t>
            </a:r>
            <a:r>
              <a:rPr lang="ko-KR" altLang="en-US" sz="9600" dirty="0"/>
              <a:t>일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이해하기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디렉토리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파일 구조분리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Os.path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파일과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구조 분리해 보기</a:t>
            </a:r>
            <a:r>
              <a:rPr lang="en-US" altLang="ko-KR" dirty="0" smtClean="0"/>
              <a:t>.</a:t>
            </a:r>
          </a:p>
          <a:p>
            <a:pPr marL="457200" lvl="1" indent="0" fontAlgn="base">
              <a:buNone/>
            </a:pPr>
            <a:r>
              <a:rPr lang="en-US" altLang="ko-KR" dirty="0" err="1" smtClean="0"/>
              <a:t>Basename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dirname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디렉토리</a:t>
            </a:r>
            <a:r>
              <a:rPr lang="en-US" altLang="ko-KR" dirty="0" smtClean="0"/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852936"/>
            <a:ext cx="596265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0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/>
              <a:t> </a:t>
            </a:r>
            <a:r>
              <a:rPr lang="en-US" altLang="ko-KR" dirty="0" err="1" smtClean="0"/>
              <a:t>binascii</a:t>
            </a:r>
            <a:r>
              <a:rPr lang="en-US" altLang="ko-KR" dirty="0" smtClean="0"/>
              <a:t> : hex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   </a:t>
            </a:r>
            <a:r>
              <a:rPr lang="en-US" altLang="ko-KR" sz="2800" dirty="0" smtClean="0"/>
              <a:t>b2a_hex</a:t>
            </a:r>
            <a:r>
              <a:rPr lang="en-US" altLang="ko-KR" sz="2800" dirty="0" smtClean="0"/>
              <a:t>/a2b_hex</a:t>
            </a:r>
            <a:r>
              <a:rPr lang="ko-KR" altLang="en-US" sz="2800" dirty="0" smtClean="0"/>
              <a:t>로 바이트를 바이너리 </a:t>
            </a:r>
            <a:r>
              <a:rPr lang="en-US" altLang="ko-KR" sz="2800" dirty="0" smtClean="0"/>
              <a:t>hex</a:t>
            </a:r>
            <a:r>
              <a:rPr lang="ko-KR" altLang="en-US" sz="2800" dirty="0" smtClean="0"/>
              <a:t>로 변환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100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564904"/>
            <a:ext cx="4032448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6396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/>
              <a:t> </a:t>
            </a:r>
            <a:r>
              <a:rPr lang="en-US" altLang="ko-KR" dirty="0" err="1" smtClean="0"/>
              <a:t>binhex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: hex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/>
              <a:t> </a:t>
            </a:r>
            <a:r>
              <a:rPr lang="ko-KR" altLang="en-US" sz="2800" dirty="0" smtClean="0"/>
              <a:t>파일을 받아서 파일로 변환 값을 처리하는 </a:t>
            </a:r>
            <a:r>
              <a:rPr lang="en-US" altLang="ko-KR" sz="2800" dirty="0" err="1" smtClean="0"/>
              <a:t>binhex</a:t>
            </a:r>
            <a:r>
              <a:rPr lang="en-US" altLang="ko-KR" sz="2800" dirty="0" smtClean="0"/>
              <a:t>/</a:t>
            </a:r>
            <a:r>
              <a:rPr lang="en-US" altLang="ko-KR" sz="2800" dirty="0" err="1" smtClean="0"/>
              <a:t>hexbin</a:t>
            </a:r>
            <a:r>
              <a:rPr lang="ko-KR" altLang="en-US" sz="2800" dirty="0" smtClean="0"/>
              <a:t>함</a:t>
            </a:r>
            <a:r>
              <a:rPr lang="ko-KR" altLang="en-US" sz="2800" dirty="0"/>
              <a:t>수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101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992888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07660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base64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3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/>
              <a:t> </a:t>
            </a:r>
            <a:r>
              <a:rPr lang="en-US" altLang="ko-KR" dirty="0" err="1" smtClean="0"/>
              <a:t>binascii</a:t>
            </a:r>
            <a:r>
              <a:rPr lang="en-US" altLang="ko-KR" dirty="0" smtClean="0"/>
              <a:t> : base64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   </a:t>
            </a:r>
            <a:r>
              <a:rPr lang="en-US" altLang="ko-KR" sz="2800" dirty="0" smtClean="0"/>
              <a:t>b2a_base64</a:t>
            </a:r>
            <a:r>
              <a:rPr lang="en-US" altLang="ko-KR" sz="2800" dirty="0" smtClean="0"/>
              <a:t>/a2b_base64</a:t>
            </a:r>
            <a:r>
              <a:rPr lang="ko-KR" altLang="en-US" sz="2800" dirty="0" smtClean="0"/>
              <a:t>로 바이트를 바이너리 </a:t>
            </a:r>
            <a:r>
              <a:rPr lang="en-US" altLang="ko-KR" sz="2800" dirty="0" smtClean="0"/>
              <a:t>hex</a:t>
            </a:r>
            <a:r>
              <a:rPr lang="ko-KR" altLang="en-US" sz="2800" dirty="0" smtClean="0"/>
              <a:t>로 변환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103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08920"/>
            <a:ext cx="3816424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47370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6000" dirty="0" smtClean="0"/>
              <a:t> </a:t>
            </a:r>
            <a:br>
              <a:rPr lang="en-US" altLang="ko-KR" sz="6000" dirty="0" smtClean="0"/>
            </a:br>
            <a:r>
              <a:rPr lang="en-US" altLang="ko-KR" sz="8800" dirty="0" smtClean="0"/>
              <a:t>base64</a:t>
            </a:r>
            <a:br>
              <a:rPr lang="en-US" altLang="ko-KR" sz="8800" dirty="0" smtClean="0"/>
            </a:br>
            <a:r>
              <a:rPr lang="en-US" altLang="ko-KR" sz="8800" dirty="0" smtClean="0"/>
              <a:t> </a:t>
            </a:r>
            <a:r>
              <a:rPr lang="ko-KR" altLang="en-US" sz="8800" dirty="0" smtClean="0"/>
              <a:t>모듈</a:t>
            </a:r>
            <a:endParaRPr lang="ko-KR" altLang="en-US" sz="8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7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Binary </a:t>
            </a:r>
            <a:r>
              <a:rPr lang="ko-KR" altLang="en-US" dirty="0" smtClean="0"/>
              <a:t>파일 처리</a:t>
            </a:r>
            <a:r>
              <a:rPr lang="en-US" altLang="ko-KR" dirty="0" smtClean="0"/>
              <a:t>(base64)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60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base64 </a:t>
            </a:r>
            <a:r>
              <a:rPr lang="ko-KR" altLang="en-US" dirty="0" smtClean="0"/>
              <a:t>색인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   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2**6 </a:t>
            </a:r>
            <a:r>
              <a:rPr lang="ko-KR" altLang="en-US" sz="2800" dirty="0" smtClean="0"/>
              <a:t>기준으로 </a:t>
            </a:r>
            <a:r>
              <a:rPr lang="en-US" altLang="ko-KR" sz="2800" dirty="0" smtClean="0"/>
              <a:t>base64</a:t>
            </a:r>
            <a:r>
              <a:rPr lang="ko-KR" altLang="en-US" sz="2800" dirty="0" err="1" smtClean="0"/>
              <a:t>색인</a:t>
            </a:r>
            <a:r>
              <a:rPr lang="ko-KR" altLang="en-US" sz="2800" dirty="0" err="1" smtClean="0"/>
              <a:t>표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106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2"/>
            <a:ext cx="5040560" cy="4492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759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/>
              <a:t>base64 </a:t>
            </a:r>
            <a:r>
              <a:rPr lang="ko-KR" altLang="en-US" dirty="0" smtClean="0"/>
              <a:t>색인 예</a:t>
            </a:r>
            <a:r>
              <a:rPr lang="ko-KR" altLang="en-US" dirty="0"/>
              <a:t>시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바이너리 데이터를 </a:t>
            </a:r>
            <a:r>
              <a:rPr lang="en-US" altLang="ko-KR" sz="2800" dirty="0" smtClean="0"/>
              <a:t>2**6 </a:t>
            </a:r>
            <a:r>
              <a:rPr lang="ko-KR" altLang="en-US" sz="2800" dirty="0" smtClean="0"/>
              <a:t>단위로 </a:t>
            </a:r>
            <a:r>
              <a:rPr lang="ko-KR" altLang="en-US" sz="2800" dirty="0"/>
              <a:t>바이트 해석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107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89040"/>
            <a:ext cx="4752528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645024"/>
            <a:ext cx="3528392" cy="269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56781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Base64: encode/decode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ko-KR" altLang="en-US" sz="2800" dirty="0"/>
              <a:t>바이트 문자열 및 바이트 배열과 같은 바이트 지향 데이터에서만 </a:t>
            </a:r>
            <a:r>
              <a:rPr lang="ko-KR" altLang="en-US" sz="2800" dirty="0" smtClean="0"/>
              <a:t>사용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108</a:t>
            </a:fld>
            <a:endParaRPr lang="ko-KR" altLang="en-US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96952"/>
            <a:ext cx="46291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5278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Base64: b64encode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ko-KR" altLang="en-US" sz="2800" dirty="0"/>
              <a:t>바이너리 데이터를 </a:t>
            </a:r>
            <a:r>
              <a:rPr lang="en-US" altLang="ko-KR" sz="2800" dirty="0" smtClean="0"/>
              <a:t>ASCII </a:t>
            </a:r>
            <a:r>
              <a:rPr lang="ko-KR" altLang="en-US" sz="2800" dirty="0"/>
              <a:t>문자로 </a:t>
            </a:r>
            <a:r>
              <a:rPr lang="ko-KR" altLang="en-US" sz="2800" dirty="0" err="1"/>
              <a:t>인코딩하고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다시 </a:t>
            </a:r>
            <a:r>
              <a:rPr lang="ko-KR" altLang="en-US" sz="2800" dirty="0"/>
              <a:t>바이너리 데이터로 </a:t>
            </a:r>
            <a:r>
              <a:rPr lang="ko-KR" altLang="en-US" sz="2800" dirty="0" err="1"/>
              <a:t>디코딩하는</a:t>
            </a:r>
            <a:r>
              <a:rPr lang="ko-KR" altLang="en-US" sz="2800" dirty="0"/>
              <a:t> 기능을 제공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109</a:t>
            </a:fld>
            <a:endParaRPr lang="ko-KR" alt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08" y="2780928"/>
            <a:ext cx="8477250" cy="392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394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파일이나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유무확인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Os.path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ko-KR" altLang="en-US" dirty="0" err="1" smtClean="0"/>
              <a:t>디렉토리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dirname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isdir</a:t>
            </a:r>
            <a:r>
              <a:rPr lang="en-US" altLang="ko-KR" dirty="0" smtClean="0"/>
              <a:t> ), size(</a:t>
            </a:r>
            <a:r>
              <a:rPr lang="en-US" altLang="ko-KR" dirty="0" err="1" smtClean="0"/>
              <a:t>getsize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isfile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existes</a:t>
            </a:r>
            <a:r>
              <a:rPr lang="en-US" altLang="ko-KR" dirty="0" smtClean="0"/>
              <a:t>), path</a:t>
            </a:r>
            <a:r>
              <a:rPr lang="ko-KR" altLang="en-US" dirty="0" smtClean="0"/>
              <a:t>에 대한 조정 처리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5286375" cy="360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72200" y="5013176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Normpath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unix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windows</a:t>
            </a:r>
            <a:r>
              <a:rPr lang="ko-KR" altLang="en-US" dirty="0" smtClean="0"/>
              <a:t>가 혼용될 경우 하나로 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04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Base64</a:t>
            </a:r>
            <a:r>
              <a:rPr lang="ko-KR" altLang="en-US" dirty="0" smtClean="0"/>
              <a:t>로 한글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한글을 처리하려면 일단 </a:t>
            </a:r>
            <a:r>
              <a:rPr lang="en-US" altLang="ko-KR" sz="2800" dirty="0" smtClean="0"/>
              <a:t>bytes</a:t>
            </a:r>
            <a:r>
              <a:rPr lang="ko-KR" altLang="en-US" sz="2800" dirty="0" smtClean="0"/>
              <a:t>타입으로 전환하고 </a:t>
            </a:r>
            <a:r>
              <a:rPr lang="ko-KR" altLang="en-US" sz="2800" dirty="0" err="1" smtClean="0"/>
              <a:t>변환후</a:t>
            </a:r>
            <a:r>
              <a:rPr lang="ko-KR" altLang="en-US" sz="2800" dirty="0" smtClean="0"/>
              <a:t> 다시 문자열에서 </a:t>
            </a:r>
            <a:r>
              <a:rPr lang="en-US" altLang="ko-KR" sz="2800" dirty="0" smtClean="0"/>
              <a:t>decoding </a:t>
            </a:r>
            <a:r>
              <a:rPr lang="ko-KR" altLang="en-US" sz="2800" dirty="0" smtClean="0"/>
              <a:t>처리해야 함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110</a:t>
            </a:fld>
            <a:endParaRPr lang="ko-KR" altLang="en-US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29000"/>
            <a:ext cx="4536504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62225"/>
            <a:ext cx="35623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553896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Base16/32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1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Base16</a:t>
            </a:r>
            <a:r>
              <a:rPr lang="ko-KR" altLang="en-US" dirty="0" smtClean="0"/>
              <a:t> 변환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 smtClean="0"/>
              <a:t>2**4 </a:t>
            </a:r>
            <a:r>
              <a:rPr lang="ko-KR" altLang="en-US" sz="2800" dirty="0" smtClean="0"/>
              <a:t>단위씩 데이터 변환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112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68960"/>
            <a:ext cx="295275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23728" y="2564904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base16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529220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Base32</a:t>
            </a:r>
            <a:r>
              <a:rPr lang="ko-KR" altLang="en-US" dirty="0" smtClean="0"/>
              <a:t> 변환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 smtClean="0"/>
              <a:t>2**5</a:t>
            </a:r>
            <a:r>
              <a:rPr lang="ko-KR" altLang="en-US" sz="2800" dirty="0" smtClean="0"/>
              <a:t>단위씩 데이터 변환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113</a:t>
            </a:fld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954660"/>
            <a:ext cx="267652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40360"/>
            <a:ext cx="4392488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793797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6000" dirty="0" smtClean="0"/>
              <a:t> </a:t>
            </a:r>
            <a:br>
              <a:rPr lang="en-US" altLang="ko-KR" sz="6000" dirty="0" smtClean="0"/>
            </a:br>
            <a:r>
              <a:rPr lang="en-US" altLang="ko-KR" sz="8800" dirty="0" err="1" smtClean="0"/>
              <a:t>struct</a:t>
            </a:r>
            <a:r>
              <a:rPr lang="en-US" altLang="ko-KR" sz="8800" dirty="0" smtClean="0"/>
              <a:t/>
            </a:r>
            <a:br>
              <a:rPr lang="en-US" altLang="ko-KR" sz="8800" dirty="0" smtClean="0"/>
            </a:br>
            <a:r>
              <a:rPr lang="en-US" altLang="ko-KR" sz="8800" dirty="0" smtClean="0"/>
              <a:t> </a:t>
            </a:r>
            <a:r>
              <a:rPr lang="ko-KR" altLang="en-US" sz="8800" dirty="0" smtClean="0"/>
              <a:t>모듈</a:t>
            </a:r>
            <a:endParaRPr lang="ko-KR" altLang="en-US" sz="8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0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4038600"/>
            <a:ext cx="8083624" cy="1828800"/>
          </a:xfrm>
        </p:spPr>
        <p:txBody>
          <a:bodyPr>
            <a:noAutofit/>
          </a:bodyPr>
          <a:lstStyle/>
          <a:p>
            <a:pPr algn="r"/>
            <a:r>
              <a:rPr lang="en-US" altLang="ko-KR" sz="6000" dirty="0" smtClean="0"/>
              <a:t> </a:t>
            </a:r>
            <a:br>
              <a:rPr lang="en-US" altLang="ko-KR" sz="6000" dirty="0" smtClean="0"/>
            </a:br>
            <a:r>
              <a:rPr lang="en-US" altLang="ko-KR" sz="6000" dirty="0" err="1" smtClean="0"/>
              <a:t>struct</a:t>
            </a:r>
            <a:r>
              <a:rPr lang="ko-KR" altLang="en-US" sz="6000" dirty="0" smtClean="0"/>
              <a:t> 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55322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Byte order/ format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   </a:t>
            </a:r>
            <a:r>
              <a:rPr lang="ko-KR" altLang="en-US" sz="2800" dirty="0"/>
              <a:t> 이 모듈은 </a:t>
            </a:r>
            <a:r>
              <a:rPr lang="en-US" altLang="ko-KR" sz="2800" dirty="0"/>
              <a:t>Python </a:t>
            </a:r>
            <a:r>
              <a:rPr lang="ko-KR" altLang="en-US" sz="2800" dirty="0"/>
              <a:t>바이트 객체로 표현 된 </a:t>
            </a:r>
            <a:r>
              <a:rPr lang="en-US" altLang="ko-KR" sz="2800" dirty="0"/>
              <a:t>Python </a:t>
            </a:r>
            <a:r>
              <a:rPr lang="ko-KR" altLang="en-US" sz="2800" dirty="0"/>
              <a:t>값과 </a:t>
            </a:r>
            <a:r>
              <a:rPr lang="en-US" altLang="ko-KR" sz="2800" dirty="0"/>
              <a:t>C </a:t>
            </a:r>
            <a:r>
              <a:rPr lang="ko-KR" altLang="en-US" sz="2800" dirty="0"/>
              <a:t>구조체 사이의 변환을 </a:t>
            </a:r>
            <a:r>
              <a:rPr lang="ko-KR" altLang="en-US" sz="2800" dirty="0" smtClean="0"/>
              <a:t>수행</a:t>
            </a:r>
            <a:endParaRPr lang="en-US" altLang="ko-KR" sz="2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/>
              <a:t>압축 된 바이너리 데이터로 바이트 해석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07704" y="4386808"/>
            <a:ext cx="151216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 </a:t>
            </a:r>
          </a:p>
          <a:p>
            <a:pPr algn="ctr"/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01715" y="4386808"/>
            <a:ext cx="151216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Python</a:t>
            </a:r>
          </a:p>
          <a:p>
            <a:pPr algn="ctr"/>
            <a:r>
              <a:rPr lang="en-US" altLang="ko-KR" dirty="0" smtClean="0"/>
              <a:t>type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419872" y="4651310"/>
            <a:ext cx="18818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419872" y="5155366"/>
            <a:ext cx="18818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42142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Endian </a:t>
            </a:r>
            <a:r>
              <a:rPr lang="ko-KR" altLang="en-US" dirty="0" smtClean="0"/>
              <a:t>처리 이해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0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Byte Order, Size, </a:t>
            </a:r>
            <a:r>
              <a:rPr lang="en-US" altLang="ko-KR" dirty="0" smtClean="0"/>
              <a:t>Alignment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   </a:t>
            </a:r>
            <a:r>
              <a:rPr lang="ko-KR" altLang="en-US" sz="2800" dirty="0"/>
              <a:t>데이터를 패킹 및 언 패킹 할 때 예상되는 레이아웃을 지정하는 데 사용되는 </a:t>
            </a:r>
            <a:r>
              <a:rPr lang="ko-KR" altLang="en-US" sz="2800" dirty="0" smtClean="0"/>
              <a:t>메커니즘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04236"/>
              </p:ext>
            </p:extLst>
          </p:nvPr>
        </p:nvGraphicFramePr>
        <p:xfrm>
          <a:off x="899592" y="3356992"/>
          <a:ext cx="7271592" cy="2836920"/>
        </p:xfrm>
        <a:graphic>
          <a:graphicData uri="http://schemas.openxmlformats.org/drawingml/2006/table">
            <a:tbl>
              <a:tblPr/>
              <a:tblGrid>
                <a:gridCol w="1817898"/>
                <a:gridCol w="1817898"/>
                <a:gridCol w="1817898"/>
                <a:gridCol w="1817898"/>
              </a:tblGrid>
              <a:tr h="357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Character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Byte order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Size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Alignment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2976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@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native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native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native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76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=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native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standard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none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76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&lt;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little-endian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standard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none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76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&gt;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big-endian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standard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none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209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!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network (= big-endian)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standard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none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파일명 검색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glob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fnmach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이용해서 파일명 검색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960"/>
            <a:ext cx="756084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25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엔디언</a:t>
            </a:r>
            <a:r>
              <a:rPr lang="en-US" altLang="ko-KR" dirty="0"/>
              <a:t>(</a:t>
            </a:r>
            <a:r>
              <a:rPr lang="en-US" altLang="ko-KR" dirty="0" err="1"/>
              <a:t>Endianness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   </a:t>
            </a:r>
            <a:r>
              <a:rPr lang="ko-KR" altLang="en-US" sz="2800" dirty="0" err="1"/>
              <a:t>엔디언</a:t>
            </a:r>
            <a:r>
              <a:rPr lang="en-US" altLang="ko-KR" sz="2800" dirty="0"/>
              <a:t>(</a:t>
            </a:r>
            <a:r>
              <a:rPr lang="en-US" altLang="ko-KR" sz="2800" dirty="0" err="1"/>
              <a:t>Endianness</a:t>
            </a:r>
            <a:r>
              <a:rPr lang="en-US" altLang="ko-KR" sz="2800" dirty="0"/>
              <a:t>)</a:t>
            </a:r>
            <a:r>
              <a:rPr lang="ko-KR" altLang="en-US" sz="2800" dirty="0"/>
              <a:t>은 컴퓨터의 메모리와 같은 </a:t>
            </a:r>
            <a:r>
              <a:rPr lang="en-US" altLang="ko-KR" sz="2800" dirty="0"/>
              <a:t>1</a:t>
            </a:r>
            <a:r>
              <a:rPr lang="ko-KR" altLang="en-US" sz="2800" dirty="0"/>
              <a:t>차원의 공간에 여러 개의 연속된 대상을 배열하는 방법을 뜻하며</a:t>
            </a:r>
            <a:r>
              <a:rPr lang="en-US" altLang="ko-KR" sz="2800" dirty="0"/>
              <a:t>, </a:t>
            </a:r>
            <a:r>
              <a:rPr lang="ko-KR" altLang="en-US" sz="2800" dirty="0"/>
              <a:t>바이트를 배열하는 방법을 특히 바이트 순서</a:t>
            </a:r>
            <a:r>
              <a:rPr lang="en-US" altLang="ko-KR" sz="2800" dirty="0"/>
              <a:t>(Byte order</a:t>
            </a:r>
            <a:r>
              <a:rPr lang="en-US" altLang="ko-KR" sz="2800" dirty="0" smtClean="0"/>
              <a:t>)</a:t>
            </a:r>
            <a:endParaRPr lang="en-US" altLang="ko-KR" sz="2800" dirty="0"/>
          </a:p>
          <a:p>
            <a:pPr marL="60579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큰 </a:t>
            </a:r>
            <a:r>
              <a:rPr lang="ko-KR" altLang="en-US" sz="1400" dirty="0"/>
              <a:t>단위가 앞에 나오는 </a:t>
            </a:r>
            <a:r>
              <a:rPr lang="ko-KR" altLang="en-US" sz="1400" b="1" dirty="0" err="1"/>
              <a:t>빅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엔디언</a:t>
            </a:r>
            <a:r>
              <a:rPr lang="en-US" altLang="ko-KR" sz="1400" dirty="0"/>
              <a:t>(Big-endian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60579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작은 </a:t>
            </a:r>
            <a:r>
              <a:rPr lang="ko-KR" altLang="en-US" sz="1400" dirty="0"/>
              <a:t>단위가 앞에 나오는 </a:t>
            </a:r>
            <a:r>
              <a:rPr lang="ko-KR" altLang="en-US" sz="1400" b="1" dirty="0" err="1"/>
              <a:t>리틀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엔디언</a:t>
            </a:r>
            <a:r>
              <a:rPr lang="en-US" altLang="ko-KR" sz="1400" dirty="0"/>
              <a:t>(Little-endian</a:t>
            </a:r>
            <a:r>
              <a:rPr lang="en-US" altLang="ko-KR" sz="1400" dirty="0" smtClean="0"/>
              <a:t>)</a:t>
            </a:r>
          </a:p>
          <a:p>
            <a:pPr marL="60579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두 </a:t>
            </a:r>
            <a:r>
              <a:rPr lang="ko-KR" altLang="en-US" sz="1400" dirty="0"/>
              <a:t>경우에 속하지 않거나 둘을 모두 지원하는 것을 </a:t>
            </a:r>
            <a:r>
              <a:rPr lang="ko-KR" altLang="en-US" sz="1400" b="1" dirty="0"/>
              <a:t>미들 </a:t>
            </a:r>
            <a:r>
              <a:rPr lang="ko-KR" altLang="en-US" sz="1400" b="1" dirty="0" err="1"/>
              <a:t>엔디언</a:t>
            </a:r>
            <a:r>
              <a:rPr lang="en-US" altLang="ko-KR" sz="1400" dirty="0"/>
              <a:t>(Middle-endian)</a:t>
            </a:r>
            <a:endParaRPr lang="en-US" altLang="ko-KR" sz="1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120</a:t>
            </a:fld>
            <a:endParaRPr lang="ko-KR" alt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941168"/>
            <a:ext cx="4648200" cy="1644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17035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엔디언은</a:t>
            </a:r>
            <a:r>
              <a:rPr lang="ko-KR" altLang="en-US" dirty="0" smtClean="0"/>
              <a:t> 언제 필요한가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28083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/>
              <a:t>    Endian </a:t>
            </a:r>
            <a:r>
              <a:rPr lang="ko-KR" altLang="en-US" sz="2800" dirty="0"/>
              <a:t>에 의한 </a:t>
            </a:r>
            <a:r>
              <a:rPr lang="en-US" altLang="ko-KR" sz="2800" dirty="0"/>
              <a:t>byte order </a:t>
            </a:r>
            <a:r>
              <a:rPr lang="ko-KR" altLang="en-US" sz="2800" dirty="0"/>
              <a:t>은 해당 시스템의 </a:t>
            </a:r>
            <a:r>
              <a:rPr lang="en-US" altLang="ko-KR" sz="2800" dirty="0"/>
              <a:t>CPU 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내부 처리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그러나 네트워크 프로그래밍은 </a:t>
            </a:r>
            <a:r>
              <a:rPr lang="ko-KR" altLang="en-US" sz="2800" dirty="0" err="1" smtClean="0"/>
              <a:t>이기종</a:t>
            </a:r>
            <a:r>
              <a:rPr lang="ko-KR" altLang="en-US" sz="2800" dirty="0" smtClean="0"/>
              <a:t> 간의 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통신을 </a:t>
            </a:r>
            <a:r>
              <a:rPr lang="ko-KR" altLang="en-US" sz="2800" dirty="0"/>
              <a:t>염두에 </a:t>
            </a:r>
            <a:r>
              <a:rPr lang="en-US" altLang="ko-KR" sz="2800" dirty="0" smtClean="0"/>
              <a:t>Endian </a:t>
            </a:r>
            <a:r>
              <a:rPr lang="ko-KR" altLang="en-US" sz="2800" dirty="0"/>
              <a:t>에 신경을 써주지 않으면 전혀 엉뚱한 결과를 가지고 오게 된다</a:t>
            </a:r>
            <a:r>
              <a:rPr lang="en-US" altLang="ko-KR" sz="2800" dirty="0"/>
              <a:t>.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121</a:t>
            </a:fld>
            <a:endParaRPr lang="ko-KR" alt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437112"/>
            <a:ext cx="622935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31840" y="393305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 smtClean="0"/>
              <a:t>네트워크 처리시 </a:t>
            </a:r>
            <a:r>
              <a:rPr lang="ko-KR" altLang="en-US" b="1" u="sng" dirty="0" err="1" smtClean="0"/>
              <a:t>이기종간</a:t>
            </a:r>
            <a:r>
              <a:rPr lang="ko-KR" altLang="en-US" b="1" u="sng" dirty="0" smtClean="0"/>
              <a:t> 연결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89785841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pack/unpack </a:t>
            </a:r>
            <a:r>
              <a:rPr lang="ko-KR" altLang="en-US" dirty="0" smtClean="0"/>
              <a:t>처리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   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sturct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모듈로 숫자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파이썬</a:t>
            </a:r>
            <a:r>
              <a:rPr lang="ko-KR" altLang="en-US" sz="2800" dirty="0" smtClean="0"/>
              <a:t> 타입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를 메모리 </a:t>
            </a:r>
            <a:r>
              <a:rPr lang="en-US" altLang="ko-KR" sz="2800" dirty="0" smtClean="0"/>
              <a:t>bytes(c-</a:t>
            </a:r>
            <a:r>
              <a:rPr lang="ko-KR" altLang="en-US" sz="2800" dirty="0" smtClean="0"/>
              <a:t>타입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체계로 변환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122</a:t>
            </a:fld>
            <a:endParaRPr lang="ko-KR" altLang="en-US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924944"/>
            <a:ext cx="4752528" cy="3374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4"/>
            <a:ext cx="2400300" cy="364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22974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숫자와 문자 처리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800" dirty="0" smtClean="0"/>
              <a:t> </a:t>
            </a:r>
            <a:r>
              <a:rPr lang="ko-KR" altLang="en-US" sz="2800" dirty="0" smtClean="0"/>
              <a:t>숫자와 문자 처리시 </a:t>
            </a:r>
            <a:r>
              <a:rPr lang="ko-KR" altLang="en-US" sz="2800" dirty="0" err="1" smtClean="0"/>
              <a:t>파라미터가</a:t>
            </a:r>
            <a:r>
              <a:rPr lang="ko-KR" altLang="en-US" sz="2800" dirty="0" smtClean="0"/>
              <a:t> 상이</a:t>
            </a:r>
            <a:r>
              <a:rPr lang="en-US" altLang="ko-KR" sz="2800" dirty="0" smtClean="0"/>
              <a:t>.  </a:t>
            </a:r>
            <a:r>
              <a:rPr lang="ko-KR" altLang="en-US" sz="2800" dirty="0" smtClean="0"/>
              <a:t>문자처리 할 경우 반드시 </a:t>
            </a:r>
            <a:r>
              <a:rPr lang="en-US" altLang="ko-KR" sz="2800" dirty="0" smtClean="0"/>
              <a:t>b’*’ </a:t>
            </a:r>
            <a:r>
              <a:rPr lang="ko-KR" altLang="en-US" sz="2800" dirty="0" smtClean="0"/>
              <a:t>등 </a:t>
            </a:r>
            <a:r>
              <a:rPr lang="en-US" altLang="ko-KR" sz="2800" dirty="0" smtClean="0"/>
              <a:t>bytes </a:t>
            </a:r>
            <a:r>
              <a:rPr lang="ko-KR" altLang="en-US" sz="2800" dirty="0" smtClean="0"/>
              <a:t>처리 기준을 넣어줘야 함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123</a:t>
            </a:fld>
            <a:endParaRPr lang="ko-KR" alt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356992"/>
            <a:ext cx="4608512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05125"/>
            <a:ext cx="3096344" cy="252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4439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Formatting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4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Format character 1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   </a:t>
            </a:r>
            <a:r>
              <a:rPr lang="ko-KR" altLang="en-US" sz="2800" dirty="0"/>
              <a:t>데이터를 패킹 및 언 패킹 할 때 예상되는 레이아웃을 지정하는 데 사용되는 </a:t>
            </a:r>
            <a:r>
              <a:rPr lang="ko-KR" altLang="en-US" sz="2800" dirty="0" smtClean="0"/>
              <a:t>메커니즘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125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980086"/>
              </p:ext>
            </p:extLst>
          </p:nvPr>
        </p:nvGraphicFramePr>
        <p:xfrm>
          <a:off x="755576" y="2924944"/>
          <a:ext cx="7704856" cy="3143789"/>
        </p:xfrm>
        <a:graphic>
          <a:graphicData uri="http://schemas.openxmlformats.org/drawingml/2006/table">
            <a:tbl>
              <a:tblPr/>
              <a:tblGrid>
                <a:gridCol w="1926214"/>
                <a:gridCol w="1926214"/>
                <a:gridCol w="1926214"/>
                <a:gridCol w="1926214"/>
              </a:tblGrid>
              <a:tr h="3106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Format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 Type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Python type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Standard size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774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x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pad byte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no value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</a:rPr>
                        <a:t> 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6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char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bytes of length 1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1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4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b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signed char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integer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1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6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B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unsigned char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integer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1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4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?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</a:t>
                      </a:r>
                      <a:r>
                        <a:rPr lang="en-US" sz="1200" dirty="0" err="1">
                          <a:effectLst/>
                        </a:rPr>
                        <a:t>Bool</a:t>
                      </a:r>
                      <a:endParaRPr lang="en-US" sz="1200" dirty="0">
                        <a:effectLst/>
                      </a:endParaRP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bool</a:t>
                      </a:r>
                      <a:endParaRPr lang="en-US" sz="1200" dirty="0">
                        <a:effectLst/>
                      </a:endParaRP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1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4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h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short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integer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2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6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H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unsigned short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integer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2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4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i</a:t>
                      </a:r>
                      <a:endParaRPr lang="en-US" sz="1200" dirty="0">
                        <a:effectLst/>
                      </a:endParaRP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int</a:t>
                      </a:r>
                      <a:endParaRPr lang="en-US" sz="1200" dirty="0">
                        <a:effectLst/>
                      </a:endParaRP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integer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4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4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unsigned 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endParaRPr lang="en-US" sz="1200" dirty="0">
                        <a:effectLst/>
                      </a:endParaRP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integer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4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4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l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long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integer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4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6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L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unsigned long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integer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4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73899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Format </a:t>
            </a:r>
            <a:r>
              <a:rPr lang="en-US" altLang="ko-KR" dirty="0" smtClean="0"/>
              <a:t>character 2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   </a:t>
            </a:r>
            <a:r>
              <a:rPr lang="ko-KR" altLang="en-US" sz="2800" dirty="0"/>
              <a:t>데이터를 패킹 및 언 패킹 할 때 예상되는 레이아웃을 지정하는 데 사용되는 </a:t>
            </a:r>
            <a:r>
              <a:rPr lang="ko-KR" altLang="en-US" sz="2800" dirty="0" smtClean="0"/>
              <a:t>메커니즘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126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359566"/>
              </p:ext>
            </p:extLst>
          </p:nvPr>
        </p:nvGraphicFramePr>
        <p:xfrm>
          <a:off x="827584" y="2924944"/>
          <a:ext cx="7632848" cy="2439226"/>
        </p:xfrm>
        <a:graphic>
          <a:graphicData uri="http://schemas.openxmlformats.org/drawingml/2006/table">
            <a:tbl>
              <a:tblPr/>
              <a:tblGrid>
                <a:gridCol w="1908212"/>
                <a:gridCol w="1908212"/>
                <a:gridCol w="1908212"/>
                <a:gridCol w="1908212"/>
              </a:tblGrid>
              <a:tr h="3106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Format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 Type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Python type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Standard size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774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q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long </a:t>
                      </a:r>
                      <a:r>
                        <a:rPr lang="en-US" sz="1200" dirty="0" err="1">
                          <a:effectLst/>
                        </a:rPr>
                        <a:t>long</a:t>
                      </a:r>
                      <a:endParaRPr lang="en-US" sz="1200" dirty="0">
                        <a:effectLst/>
                      </a:endParaRP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integer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8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6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Q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unsigned long </a:t>
                      </a:r>
                      <a:r>
                        <a:rPr lang="en-US" sz="1200" dirty="0" err="1">
                          <a:effectLst/>
                        </a:rPr>
                        <a:t>long</a:t>
                      </a:r>
                      <a:endParaRPr lang="en-US" sz="1200" dirty="0">
                        <a:effectLst/>
                      </a:endParaRP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integer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8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4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ssize_t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integer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4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size_t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integer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4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f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float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float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4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4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d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double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float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8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4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char[]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bytes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4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p</a:t>
                      </a:r>
                      <a:endParaRPr lang="en-US" sz="1200" dirty="0">
                        <a:effectLst/>
                      </a:endParaRP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char[]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bytes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4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P(</a:t>
                      </a:r>
                      <a:r>
                        <a:rPr lang="ko-KR" altLang="en-US" sz="1200" dirty="0" smtClean="0">
                          <a:effectLst/>
                        </a:rPr>
                        <a:t>대문자</a:t>
                      </a:r>
                      <a:r>
                        <a:rPr lang="en-US" altLang="ko-KR" sz="1200" dirty="0" smtClean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void *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integer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44372" marR="44372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93300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변환 </a:t>
            </a:r>
            <a:r>
              <a:rPr lang="en-US" altLang="ko-KR" dirty="0" smtClean="0"/>
              <a:t>size </a:t>
            </a:r>
            <a:r>
              <a:rPr lang="ko-KR" altLang="en-US" dirty="0" smtClean="0"/>
              <a:t>처리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   </a:t>
            </a:r>
            <a:r>
              <a:rPr lang="ko-KR" altLang="en-US" sz="2800" dirty="0" smtClean="0"/>
              <a:t>변환 타입에 대한 총 길이를 확인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127</a:t>
            </a:fld>
            <a:endParaRPr lang="ko-KR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84984"/>
            <a:ext cx="552450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04181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변환 </a:t>
            </a:r>
            <a:r>
              <a:rPr lang="en-US" altLang="ko-KR" dirty="0" smtClean="0"/>
              <a:t>: format size </a:t>
            </a:r>
            <a:r>
              <a:rPr lang="ko-KR" altLang="en-US" dirty="0" smtClean="0"/>
              <a:t>차</a:t>
            </a:r>
            <a:r>
              <a:rPr lang="ko-KR" altLang="en-US" dirty="0"/>
              <a:t>이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   </a:t>
            </a:r>
            <a:r>
              <a:rPr lang="ko-KR" altLang="en-US" sz="2800" dirty="0" smtClean="0"/>
              <a:t>변환 타입에 </a:t>
            </a:r>
            <a:r>
              <a:rPr lang="ko-KR" altLang="en-US" sz="2800" dirty="0" smtClean="0"/>
              <a:t>따</a:t>
            </a:r>
            <a:r>
              <a:rPr lang="ko-KR" altLang="en-US" sz="2800" dirty="0"/>
              <a:t>라</a:t>
            </a:r>
            <a:r>
              <a:rPr lang="ko-KR" altLang="en-US" sz="2800" dirty="0" smtClean="0"/>
              <a:t> </a:t>
            </a:r>
            <a:r>
              <a:rPr lang="ko-KR" altLang="en-US" sz="2800" dirty="0" smtClean="0"/>
              <a:t>총 </a:t>
            </a:r>
            <a:r>
              <a:rPr lang="ko-KR" altLang="en-US" sz="2800" dirty="0" smtClean="0"/>
              <a:t>길이가 차이 발생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128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2976"/>
            <a:ext cx="4032448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35799"/>
            <a:ext cx="3306316" cy="2721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75656" y="26369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dirty="0" smtClean="0"/>
              <a:t>함수 이용</a:t>
            </a:r>
            <a:endParaRPr lang="ko-KR" alt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364088" y="26369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dirty="0" err="1" smtClean="0"/>
              <a:t>메소</a:t>
            </a:r>
            <a:r>
              <a:rPr lang="ko-KR" altLang="en-US" b="1" u="sng" dirty="0" err="1"/>
              <a:t>드</a:t>
            </a:r>
            <a:r>
              <a:rPr lang="ko-KR" altLang="en-US" b="1" u="sng" dirty="0" smtClean="0"/>
              <a:t> 이용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45838453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변환 </a:t>
            </a:r>
            <a:r>
              <a:rPr lang="en-US" altLang="ko-KR" dirty="0" smtClean="0"/>
              <a:t>:pad </a:t>
            </a:r>
            <a:r>
              <a:rPr lang="ko-KR" altLang="en-US" dirty="0" smtClean="0"/>
              <a:t>발생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   </a:t>
            </a:r>
            <a:r>
              <a:rPr lang="en-US" altLang="ko-KR" sz="2800" dirty="0" smtClean="0"/>
              <a:t>big endian </a:t>
            </a:r>
            <a:r>
              <a:rPr lang="ko-KR" altLang="en-US" sz="2800" dirty="0" smtClean="0"/>
              <a:t>처리시 </a:t>
            </a:r>
            <a:r>
              <a:rPr lang="en-US" altLang="ko-KR" sz="2800" dirty="0" smtClean="0"/>
              <a:t>pad </a:t>
            </a:r>
            <a:r>
              <a:rPr lang="ko-KR" altLang="en-US" sz="2800" dirty="0" smtClean="0"/>
              <a:t>발생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129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3861048"/>
            <a:ext cx="49339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37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6000" dirty="0" smtClean="0"/>
              <a:t> </a:t>
            </a:r>
            <a:br>
              <a:rPr lang="en-US" altLang="ko-KR" sz="6000" dirty="0" smtClean="0"/>
            </a:br>
            <a:r>
              <a:rPr lang="en-US" altLang="ko-KR" sz="8800" dirty="0" smtClean="0"/>
              <a:t>sys </a:t>
            </a:r>
            <a:r>
              <a:rPr lang="ko-KR" altLang="en-US" sz="8800" dirty="0" smtClean="0"/>
              <a:t>모듈</a:t>
            </a:r>
            <a:endParaRPr lang="ko-KR" altLang="en-US" sz="8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0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format : H/</a:t>
            </a:r>
            <a:r>
              <a:rPr lang="en-US" altLang="ko-KR" dirty="0" err="1" smtClean="0"/>
              <a:t>i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   </a:t>
            </a:r>
            <a:r>
              <a:rPr lang="ko-KR" altLang="en-US" sz="2800" dirty="0" smtClean="0"/>
              <a:t>연속되는 숫자들에 대한 </a:t>
            </a:r>
            <a:r>
              <a:rPr lang="en-US" altLang="ko-KR" sz="2800" dirty="0" smtClean="0"/>
              <a:t>H(2bytes), </a:t>
            </a:r>
            <a:r>
              <a:rPr lang="en-US" altLang="ko-KR" sz="2800" dirty="0" err="1" smtClean="0"/>
              <a:t>i</a:t>
            </a:r>
            <a:r>
              <a:rPr lang="en-US" altLang="ko-KR" sz="2800" dirty="0" smtClean="0"/>
              <a:t>(4bytes) unpack </a:t>
            </a:r>
            <a:r>
              <a:rPr lang="ko-KR" altLang="en-US" sz="2800" dirty="0" smtClean="0"/>
              <a:t>처리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130</a:t>
            </a:fld>
            <a:endParaRPr lang="ko-KR" altLang="en-US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014" y="2780928"/>
            <a:ext cx="6276975" cy="3724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19451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format : s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   </a:t>
            </a:r>
            <a:r>
              <a:rPr lang="ko-KR" altLang="en-US" sz="2800" dirty="0" smtClean="0"/>
              <a:t>연속되는 문</a:t>
            </a:r>
            <a:r>
              <a:rPr lang="ko-KR" altLang="en-US" sz="2800" dirty="0"/>
              <a:t>자</a:t>
            </a:r>
            <a:r>
              <a:rPr lang="ko-KR" altLang="en-US" sz="2800" dirty="0" smtClean="0"/>
              <a:t>들에 대한 </a:t>
            </a:r>
            <a:r>
              <a:rPr lang="en-US" altLang="ko-KR" sz="2800" dirty="0" smtClean="0"/>
              <a:t>s(bytes)</a:t>
            </a:r>
            <a:r>
              <a:rPr lang="ko-KR" altLang="en-US" sz="2800" dirty="0" smtClean="0"/>
              <a:t>에 대해 </a:t>
            </a:r>
            <a:r>
              <a:rPr lang="en-US" altLang="ko-KR" sz="2800" dirty="0" smtClean="0"/>
              <a:t>unpack </a:t>
            </a:r>
            <a:r>
              <a:rPr lang="ko-KR" altLang="en-US" sz="2800" dirty="0" smtClean="0"/>
              <a:t>처리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131</a:t>
            </a:fld>
            <a:endParaRPr lang="ko-KR" altLang="en-US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24944"/>
            <a:ext cx="58959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45721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format : b/B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   </a:t>
            </a:r>
            <a:r>
              <a:rPr lang="ko-KR" altLang="en-US" sz="2800" dirty="0" smtClean="0"/>
              <a:t>연속되는 문</a:t>
            </a:r>
            <a:r>
              <a:rPr lang="ko-KR" altLang="en-US" sz="2800" dirty="0"/>
              <a:t>자</a:t>
            </a:r>
            <a:r>
              <a:rPr lang="ko-KR" altLang="en-US" sz="2800" dirty="0" smtClean="0"/>
              <a:t>들에 대한 </a:t>
            </a:r>
            <a:r>
              <a:rPr lang="en-US" altLang="ko-KR" sz="2800" dirty="0" smtClean="0"/>
              <a:t>b/B</a:t>
            </a:r>
            <a:r>
              <a:rPr lang="ko-KR" altLang="en-US" sz="2800" dirty="0" smtClean="0"/>
              <a:t>를 </a:t>
            </a:r>
            <a:r>
              <a:rPr lang="en-US" altLang="ko-KR" sz="2800" dirty="0" smtClean="0"/>
              <a:t>integer(python </a:t>
            </a:r>
            <a:r>
              <a:rPr lang="ko-KR" altLang="en-US" sz="2800" dirty="0" smtClean="0"/>
              <a:t>타입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에 대해 </a:t>
            </a:r>
            <a:r>
              <a:rPr lang="en-US" altLang="ko-KR" sz="2800" dirty="0" smtClean="0"/>
              <a:t>pack/unpack </a:t>
            </a:r>
            <a:r>
              <a:rPr lang="ko-KR" altLang="en-US" sz="2800" dirty="0" smtClean="0"/>
              <a:t>처리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132</a:t>
            </a:fld>
            <a:endParaRPr lang="ko-KR" alt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24944"/>
            <a:ext cx="5553075" cy="367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31929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socket</a:t>
            </a:r>
            <a:br>
              <a:rPr lang="en-US" altLang="ko-KR" sz="9600" dirty="0" smtClean="0"/>
            </a:br>
            <a:r>
              <a:rPr lang="en-US" altLang="ko-KR" sz="9600" dirty="0" smtClean="0"/>
              <a:t>Module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0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>Socket </a:t>
            </a:r>
            <a:br>
              <a:rPr lang="en-US" altLang="ko-KR" sz="5400" dirty="0" smtClean="0"/>
            </a:br>
            <a:r>
              <a:rPr lang="ko-KR" altLang="en-US" sz="5400" dirty="0" smtClean="0"/>
              <a:t>기본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11714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Socket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4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이</a:t>
            </a:r>
            <a:r>
              <a:rPr lang="ko-KR" altLang="en-US" dirty="0"/>
              <a:t>란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Socket</a:t>
            </a:r>
            <a:r>
              <a:rPr lang="ko-KR" altLang="en-US" dirty="0" smtClean="0"/>
              <a:t>이란 양방향 통신채널</a:t>
            </a:r>
            <a:r>
              <a:rPr lang="en-US" altLang="ko-KR" dirty="0" smtClean="0"/>
              <a:t>(endpoint)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 Sockets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머신들간</a:t>
            </a:r>
            <a:r>
              <a:rPr lang="ko-KR" altLang="en-US" dirty="0" smtClean="0"/>
              <a:t> 등의 통신을 지원 </a:t>
            </a:r>
            <a:endParaRPr lang="en-US" altLang="ko-KR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512647"/>
              </p:ext>
            </p:extLst>
          </p:nvPr>
        </p:nvGraphicFramePr>
        <p:xfrm>
          <a:off x="827584" y="2996952"/>
          <a:ext cx="7416824" cy="3393342"/>
        </p:xfrm>
        <a:graphic>
          <a:graphicData uri="http://schemas.openxmlformats.org/drawingml/2006/table">
            <a:tbl>
              <a:tblPr/>
              <a:tblGrid>
                <a:gridCol w="1473541"/>
                <a:gridCol w="5943283"/>
              </a:tblGrid>
              <a:tr h="285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Term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18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domain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 smtClean="0">
                          <a:effectLst/>
                        </a:rPr>
                        <a:t>Tranport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메커니즘에 사용하는 </a:t>
                      </a:r>
                      <a:r>
                        <a:rPr lang="en-US" altLang="ko-KR" sz="1200" dirty="0" err="1" smtClean="0">
                          <a:effectLst/>
                        </a:rPr>
                        <a:t>Proctocol</a:t>
                      </a:r>
                      <a:r>
                        <a:rPr lang="en-US" altLang="ko-KR" sz="1200" baseline="0" dirty="0" smtClean="0">
                          <a:effectLst/>
                        </a:rPr>
                        <a:t> Family</a:t>
                      </a:r>
                    </a:p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AF_INET, PF_INET, PF_UNIX, </a:t>
                      </a:r>
                      <a:r>
                        <a:rPr lang="en-US" sz="1200" dirty="0" smtClean="0">
                          <a:effectLst/>
                        </a:rPr>
                        <a:t>PF_X25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등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6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type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2</a:t>
                      </a:r>
                      <a:r>
                        <a:rPr lang="ko-KR" altLang="en-US" sz="1200" dirty="0" smtClean="0">
                          <a:effectLst/>
                        </a:rPr>
                        <a:t>개의 </a:t>
                      </a:r>
                      <a:r>
                        <a:rPr lang="en-US" altLang="ko-KR" sz="1200" dirty="0" smtClean="0">
                          <a:effectLst/>
                        </a:rPr>
                        <a:t>endpoint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사이의 커뮤니케이션 타입</a:t>
                      </a:r>
                      <a:r>
                        <a:rPr lang="en-US" altLang="ko-KR" sz="1200" baseline="0" dirty="0" smtClean="0">
                          <a:effectLst/>
                        </a:rPr>
                        <a:t>.</a:t>
                      </a:r>
                    </a:p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- SOCK_STREAM :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connection-oriented protocols(TCP)</a:t>
                      </a:r>
                    </a:p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- SOCK_DGRAM </a:t>
                      </a:r>
                      <a:r>
                        <a:rPr lang="en-US" sz="1200" baseline="0" dirty="0" smtClean="0">
                          <a:effectLst/>
                        </a:rPr>
                        <a:t> : </a:t>
                      </a:r>
                      <a:r>
                        <a:rPr lang="en-US" sz="1200" dirty="0" smtClean="0">
                          <a:effectLst/>
                        </a:rPr>
                        <a:t>connectionless </a:t>
                      </a:r>
                      <a:r>
                        <a:rPr lang="en-US" sz="1200" dirty="0">
                          <a:effectLst/>
                        </a:rPr>
                        <a:t>protocols</a:t>
                      </a:r>
                      <a:r>
                        <a:rPr lang="en-US" sz="1200" dirty="0" smtClean="0">
                          <a:effectLst/>
                        </a:rPr>
                        <a:t>.(UDP)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protocol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a </a:t>
                      </a:r>
                      <a:r>
                        <a:rPr lang="en-US" sz="1200" dirty="0">
                          <a:effectLst/>
                        </a:rPr>
                        <a:t>domain and </a:t>
                      </a:r>
                      <a:r>
                        <a:rPr lang="en-US" sz="1200" dirty="0" smtClean="0">
                          <a:effectLst/>
                        </a:rPr>
                        <a:t>type </a:t>
                      </a:r>
                      <a:r>
                        <a:rPr lang="ko-KR" altLang="en-US" sz="1200" dirty="0" smtClean="0">
                          <a:effectLst/>
                        </a:rPr>
                        <a:t>내의 다양한 </a:t>
                      </a:r>
                      <a:r>
                        <a:rPr lang="en-US" altLang="ko-KR" sz="1200" dirty="0" smtClean="0">
                          <a:effectLst/>
                        </a:rPr>
                        <a:t>protocol</a:t>
                      </a:r>
                      <a:r>
                        <a:rPr lang="ko-KR" altLang="en-US" sz="1200" dirty="0" smtClean="0">
                          <a:effectLst/>
                        </a:rPr>
                        <a:t>를 의미</a:t>
                      </a:r>
                      <a:r>
                        <a:rPr lang="en-US" sz="1200" dirty="0" smtClean="0">
                          <a:effectLst/>
                        </a:rPr>
                        <a:t>. </a:t>
                      </a:r>
                      <a:r>
                        <a:rPr lang="ko-KR" altLang="en-US" sz="1200" dirty="0" smtClean="0">
                          <a:effectLst/>
                        </a:rPr>
                        <a:t>기본값 </a:t>
                      </a:r>
                      <a:r>
                        <a:rPr lang="en-US" altLang="ko-KR" sz="1200" dirty="0" smtClean="0">
                          <a:effectLst/>
                        </a:rPr>
                        <a:t>0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8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hostname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/>
                        <a:buNone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실제 서버 네임 및 주소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DNS, 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IP 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0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port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각 서버가 서비스를 처리하기 위한 주소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36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종</a:t>
            </a:r>
            <a:r>
              <a:rPr lang="ko-KR" altLang="en-US" dirty="0"/>
              <a:t>류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374441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- </a:t>
            </a:r>
            <a:r>
              <a:rPr lang="en-US" altLang="ko-KR" sz="3200" dirty="0" smtClean="0"/>
              <a:t>SOCKET STREAM : </a:t>
            </a:r>
            <a:r>
              <a:rPr lang="en-US" altLang="ko-KR" sz="3200" dirty="0"/>
              <a:t>SOCK_STREAM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TCP </a:t>
            </a:r>
            <a:r>
              <a:rPr lang="ko-KR" altLang="en-US" dirty="0"/>
              <a:t>트랜스포트 계층 프로토콜을 사용하여 통신하는 소켓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연결</a:t>
            </a:r>
            <a:r>
              <a:rPr lang="en-US" altLang="ko-KR" dirty="0"/>
              <a:t>-</a:t>
            </a:r>
            <a:r>
              <a:rPr lang="ko-KR" altLang="en-US" dirty="0"/>
              <a:t>지향 형태를 지원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 </a:t>
            </a:r>
            <a:r>
              <a:rPr lang="en-US" altLang="ko-KR" sz="3200" dirty="0" smtClean="0"/>
              <a:t>SOCKET DGRAM : </a:t>
            </a:r>
            <a:r>
              <a:rPr lang="en-US" altLang="ko-KR" sz="3200" dirty="0"/>
              <a:t>SOCK_DGRAM</a:t>
            </a:r>
            <a:endParaRPr lang="ko-KR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UDP </a:t>
            </a:r>
            <a:r>
              <a:rPr lang="ko-KR" altLang="en-US" dirty="0"/>
              <a:t>트랜스포트 계층 프로토콜을 사용하여 통신하는 소켓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신뢰적이지 못한 </a:t>
            </a:r>
            <a:r>
              <a:rPr lang="ko-KR" altLang="en-US" dirty="0" err="1"/>
              <a:t>데이터그램</a:t>
            </a:r>
            <a:r>
              <a:rPr lang="ko-KR" altLang="en-US" dirty="0"/>
              <a:t> 형태를 지원</a:t>
            </a:r>
          </a:p>
        </p:txBody>
      </p:sp>
    </p:spTree>
    <p:extLst>
      <p:ext uri="{BB962C8B-B14F-4D97-AF65-F5344CB8AC3E}">
        <p14:creationId xmlns:p14="http://schemas.microsoft.com/office/powerpoint/2010/main" val="184289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구</a:t>
            </a:r>
            <a:r>
              <a:rPr lang="ko-KR" altLang="en-US" dirty="0"/>
              <a:t>조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920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Socket </a:t>
            </a:r>
            <a:r>
              <a:rPr lang="ko-KR" altLang="en-US" dirty="0" smtClean="0"/>
              <a:t>프로그램 구조</a:t>
            </a:r>
            <a:endParaRPr lang="en-US" altLang="ko-KR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364088" y="2852936"/>
            <a:ext cx="2952328" cy="3384376"/>
            <a:chOff x="4788024" y="2852936"/>
            <a:chExt cx="3528392" cy="3384376"/>
          </a:xfrm>
        </p:grpSpPr>
        <p:grpSp>
          <p:nvGrpSpPr>
            <p:cNvPr id="5" name="그룹 4"/>
            <p:cNvGrpSpPr/>
            <p:nvPr/>
          </p:nvGrpSpPr>
          <p:grpSpPr>
            <a:xfrm>
              <a:off x="4788024" y="2852936"/>
              <a:ext cx="1656184" cy="3384376"/>
              <a:chOff x="1331640" y="2852936"/>
              <a:chExt cx="2304864" cy="4043266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331640" y="2852936"/>
                <a:ext cx="2304256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응용</a:t>
                </a:r>
                <a:endParaRPr lang="ko-KR" altLang="en-US" sz="1400" b="1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332248" y="3861048"/>
                <a:ext cx="2304256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트랜스포트</a:t>
                </a:r>
                <a:endParaRPr lang="ko-KR" altLang="en-US" sz="1400" b="1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331640" y="4879978"/>
                <a:ext cx="2304256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인터넷</a:t>
                </a:r>
                <a:endParaRPr lang="ko-KR" altLang="en-US" sz="1400" b="1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332248" y="5888090"/>
                <a:ext cx="2304256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물</a:t>
                </a:r>
                <a:r>
                  <a:rPr lang="ko-KR" altLang="en-US" sz="1400" b="1" dirty="0"/>
                  <a:t>리</a:t>
                </a: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6660232" y="2852936"/>
              <a:ext cx="1656184" cy="3242844"/>
              <a:chOff x="4427984" y="2852936"/>
              <a:chExt cx="3024336" cy="3242844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4427984" y="2852936"/>
                <a:ext cx="1296144" cy="72008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stream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socket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6156176" y="2852936"/>
                <a:ext cx="1296144" cy="72008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datagram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socket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436096" y="5375700"/>
                <a:ext cx="1296144" cy="72008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NIC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5429200" y="4118681"/>
                <a:ext cx="1296144" cy="72008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L3/L4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직선 화살표 연결선 13"/>
              <p:cNvCxnSpPr>
                <a:stCxn id="9" idx="2"/>
                <a:endCxn id="13" idx="0"/>
              </p:cNvCxnSpPr>
              <p:nvPr/>
            </p:nvCxnSpPr>
            <p:spPr>
              <a:xfrm>
                <a:off x="5076056" y="3573016"/>
                <a:ext cx="1001216" cy="54566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>
                <a:stCxn id="11" idx="2"/>
                <a:endCxn id="13" idx="0"/>
              </p:cNvCxnSpPr>
              <p:nvPr/>
            </p:nvCxnSpPr>
            <p:spPr>
              <a:xfrm flipH="1">
                <a:off x="6077272" y="3573016"/>
                <a:ext cx="726976" cy="54566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>
                <a:stCxn id="13" idx="2"/>
                <a:endCxn id="12" idx="0"/>
              </p:cNvCxnSpPr>
              <p:nvPr/>
            </p:nvCxnSpPr>
            <p:spPr>
              <a:xfrm>
                <a:off x="6077272" y="4838761"/>
                <a:ext cx="6896" cy="53693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그룹 20"/>
          <p:cNvGrpSpPr/>
          <p:nvPr/>
        </p:nvGrpSpPr>
        <p:grpSpPr>
          <a:xfrm>
            <a:off x="665567" y="2848408"/>
            <a:ext cx="2898321" cy="3384376"/>
            <a:chOff x="665567" y="2848408"/>
            <a:chExt cx="2898321" cy="3384376"/>
          </a:xfrm>
        </p:grpSpPr>
        <p:grpSp>
          <p:nvGrpSpPr>
            <p:cNvPr id="23" name="그룹 22"/>
            <p:cNvGrpSpPr/>
            <p:nvPr/>
          </p:nvGrpSpPr>
          <p:grpSpPr>
            <a:xfrm>
              <a:off x="2178101" y="2848408"/>
              <a:ext cx="1385787" cy="3384376"/>
              <a:chOff x="1331640" y="2852936"/>
              <a:chExt cx="2304864" cy="4043266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331640" y="2852936"/>
                <a:ext cx="2304256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응용</a:t>
                </a:r>
                <a:endParaRPr lang="ko-KR" altLang="en-US" sz="1400" b="1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332248" y="3861048"/>
                <a:ext cx="2304256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트랜스포트</a:t>
                </a:r>
                <a:endParaRPr lang="ko-KR" altLang="en-US" sz="1400" b="1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331640" y="4879978"/>
                <a:ext cx="2304256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인터넷</a:t>
                </a:r>
                <a:endParaRPr lang="ko-KR" altLang="en-US" sz="1400" b="1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1332248" y="5888090"/>
                <a:ext cx="2304256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물</a:t>
                </a:r>
                <a:r>
                  <a:rPr lang="ko-KR" altLang="en-US" sz="1400" b="1" dirty="0"/>
                  <a:t>리</a:t>
                </a: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665567" y="2850452"/>
              <a:ext cx="1385787" cy="3242844"/>
              <a:chOff x="4427984" y="2852936"/>
              <a:chExt cx="3024336" cy="3242844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4427984" y="2852936"/>
                <a:ext cx="1296144" cy="72008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stream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socket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6156176" y="2852936"/>
                <a:ext cx="1296144" cy="72008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datagram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socket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5436096" y="5375700"/>
                <a:ext cx="1296144" cy="72008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NIC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429200" y="4118681"/>
                <a:ext cx="1296144" cy="72008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L3/L4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직선 화살표 연결선 29"/>
              <p:cNvCxnSpPr>
                <a:stCxn id="26" idx="2"/>
                <a:endCxn id="29" idx="0"/>
              </p:cNvCxnSpPr>
              <p:nvPr/>
            </p:nvCxnSpPr>
            <p:spPr>
              <a:xfrm>
                <a:off x="5076056" y="3573016"/>
                <a:ext cx="1001216" cy="54566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>
                <a:stCxn id="27" idx="2"/>
                <a:endCxn id="29" idx="0"/>
              </p:cNvCxnSpPr>
              <p:nvPr/>
            </p:nvCxnSpPr>
            <p:spPr>
              <a:xfrm flipH="1">
                <a:off x="6077272" y="3573016"/>
                <a:ext cx="726976" cy="54566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>
                <a:stCxn id="29" idx="2"/>
                <a:endCxn id="28" idx="0"/>
              </p:cNvCxnSpPr>
              <p:nvPr/>
            </p:nvCxnSpPr>
            <p:spPr>
              <a:xfrm>
                <a:off x="6077272" y="4838761"/>
                <a:ext cx="6896" cy="53693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구름 36"/>
          <p:cNvSpPr/>
          <p:nvPr/>
        </p:nvSpPr>
        <p:spPr>
          <a:xfrm>
            <a:off x="4042995" y="5356158"/>
            <a:ext cx="9144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>
            <a:stCxn id="36" idx="3"/>
            <a:endCxn id="37" idx="2"/>
          </p:cNvCxnSpPr>
          <p:nvPr/>
        </p:nvCxnSpPr>
        <p:spPr>
          <a:xfrm>
            <a:off x="3563888" y="5810869"/>
            <a:ext cx="481943" cy="2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8" idx="1"/>
            <a:endCxn id="37" idx="0"/>
          </p:cNvCxnSpPr>
          <p:nvPr/>
        </p:nvCxnSpPr>
        <p:spPr>
          <a:xfrm flipH="1" flipV="1">
            <a:off x="4956633" y="5813358"/>
            <a:ext cx="407821" cy="2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23528" y="2708920"/>
            <a:ext cx="8352928" cy="98331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804859" y="2924944"/>
            <a:ext cx="141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프로그램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영</a:t>
            </a:r>
            <a:r>
              <a:rPr lang="ko-KR" altLang="en-US" b="1" dirty="0"/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112963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Socket </a:t>
            </a:r>
            <a:r>
              <a:rPr lang="ko-KR" altLang="en-US" dirty="0" smtClean="0"/>
              <a:t>객체를 생성하기 위해서는 도메인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프로토콜을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받아서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70567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ko-KR" sz="1600" dirty="0"/>
              <a:t>s = socket.socket (socket_family, socket_type, protocol=0)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915617" y="4725144"/>
            <a:ext cx="70407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</a:t>
            </a:r>
            <a:r>
              <a:rPr lang="en-US" altLang="ko-KR" b="1" dirty="0" smtClean="0"/>
              <a:t>omain </a:t>
            </a:r>
            <a:r>
              <a:rPr lang="en-US" altLang="ko-KR" b="1" dirty="0" smtClean="0">
                <a:sym typeface="Wingdings" panose="05000000000000000000" pitchFamily="2" charset="2"/>
              </a:rPr>
              <a:t> </a:t>
            </a:r>
            <a:r>
              <a:rPr lang="en-US" altLang="ko-KR" b="1" dirty="0" err="1" smtClean="0"/>
              <a:t>socket_family</a:t>
            </a:r>
            <a:r>
              <a:rPr lang="en-US" altLang="ko-KR" b="1" dirty="0"/>
              <a:t>:</a:t>
            </a:r>
            <a:r>
              <a:rPr lang="en-US" altLang="ko-KR" dirty="0"/>
              <a:t>  </a:t>
            </a:r>
            <a:r>
              <a:rPr lang="en-US" altLang="ko-KR" dirty="0" smtClean="0"/>
              <a:t>AF_UNIX </a:t>
            </a:r>
            <a:r>
              <a:rPr lang="en-US" altLang="ko-KR" dirty="0"/>
              <a:t>or </a:t>
            </a:r>
            <a:r>
              <a:rPr lang="en-US" altLang="ko-KR" dirty="0" smtClean="0"/>
              <a:t>AF_INET</a:t>
            </a:r>
            <a:endParaRPr lang="en-US" altLang="ko-KR" dirty="0"/>
          </a:p>
          <a:p>
            <a:r>
              <a:rPr lang="en-US" altLang="ko-KR" b="1" dirty="0" smtClean="0"/>
              <a:t>type </a:t>
            </a:r>
            <a:r>
              <a:rPr lang="en-US" altLang="ko-KR" b="1" dirty="0" smtClean="0">
                <a:sym typeface="Wingdings" panose="05000000000000000000" pitchFamily="2" charset="2"/>
              </a:rPr>
              <a:t></a:t>
            </a:r>
            <a:r>
              <a:rPr lang="en-US" altLang="ko-KR" b="1" dirty="0" err="1" smtClean="0"/>
              <a:t>socket_type</a:t>
            </a:r>
            <a:r>
              <a:rPr lang="en-US" altLang="ko-KR" b="1" dirty="0"/>
              <a:t>:</a:t>
            </a:r>
            <a:r>
              <a:rPr lang="en-US" altLang="ko-KR" dirty="0"/>
              <a:t>  </a:t>
            </a:r>
            <a:r>
              <a:rPr lang="en-US" altLang="ko-KR" dirty="0" smtClean="0"/>
              <a:t>SOCK_STREAM </a:t>
            </a:r>
            <a:r>
              <a:rPr lang="en-US" altLang="ko-KR" dirty="0"/>
              <a:t>or SOCK_DGRAM.</a:t>
            </a:r>
          </a:p>
          <a:p>
            <a:r>
              <a:rPr lang="en-US" altLang="ko-KR" b="1" dirty="0"/>
              <a:t>protocol:</a:t>
            </a:r>
            <a:r>
              <a:rPr lang="en-US" altLang="ko-KR" dirty="0"/>
              <a:t> </a:t>
            </a:r>
            <a:r>
              <a:rPr lang="en-US" altLang="ko-KR" dirty="0" smtClean="0"/>
              <a:t> default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en-US" altLang="ko-KR" dirty="0"/>
              <a:t>0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AF_INET : IP </a:t>
            </a:r>
            <a:r>
              <a:rPr lang="en-US" altLang="ko-KR" dirty="0"/>
              <a:t>version 4 or </a:t>
            </a:r>
            <a:r>
              <a:rPr lang="en-US" altLang="ko-KR" dirty="0" smtClean="0"/>
              <a:t>IPv4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SOCK_STREAM : TCP protocol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65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파이썬</a:t>
            </a:r>
            <a:r>
              <a:rPr lang="ko-KR" altLang="en-US" dirty="0" smtClean="0"/>
              <a:t> 정보 조회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73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Socket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클라이언트에서 서버 연결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485506"/>
              </p:ext>
            </p:extLst>
          </p:nvPr>
        </p:nvGraphicFramePr>
        <p:xfrm>
          <a:off x="755576" y="3717032"/>
          <a:ext cx="7632848" cy="1620180"/>
        </p:xfrm>
        <a:graphic>
          <a:graphicData uri="http://schemas.openxmlformats.org/drawingml/2006/table">
            <a:tbl>
              <a:tblPr/>
              <a:tblGrid>
                <a:gridCol w="1800200"/>
                <a:gridCol w="5832648"/>
              </a:tblGrid>
              <a:tr h="504056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11612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s.connect()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TCP </a:t>
                      </a:r>
                      <a:r>
                        <a:rPr lang="en-US" dirty="0">
                          <a:effectLst/>
                        </a:rPr>
                        <a:t>server 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ko-KR" altLang="en-US" dirty="0" smtClean="0">
                          <a:effectLst/>
                        </a:rPr>
                        <a:t>연결하기 위해 </a:t>
                      </a:r>
                      <a:r>
                        <a:rPr lang="ko-KR" altLang="en-US" dirty="0" err="1" smtClean="0">
                          <a:effectLst/>
                        </a:rPr>
                        <a:t>파라미터로</a:t>
                      </a:r>
                      <a:r>
                        <a:rPr lang="ko-KR" altLang="en-US" dirty="0" smtClean="0">
                          <a:effectLst/>
                        </a:rPr>
                        <a:t> 서버의  </a:t>
                      </a:r>
                      <a:r>
                        <a:rPr lang="en-US" altLang="ko-KR" dirty="0" smtClean="0">
                          <a:effectLst/>
                        </a:rPr>
                        <a:t>IP</a:t>
                      </a:r>
                      <a:r>
                        <a:rPr lang="en-US" altLang="ko-KR" baseline="0" dirty="0" smtClean="0">
                          <a:effectLst/>
                        </a:rPr>
                        <a:t> </a:t>
                      </a:r>
                      <a:r>
                        <a:rPr lang="ko-KR" altLang="en-US" baseline="0" dirty="0" smtClean="0">
                          <a:effectLst/>
                        </a:rPr>
                        <a:t>주소와 </a:t>
                      </a:r>
                      <a:r>
                        <a:rPr lang="en-US" altLang="ko-KR" baseline="0" dirty="0" smtClean="0">
                          <a:effectLst/>
                        </a:rPr>
                        <a:t>Port</a:t>
                      </a:r>
                      <a:r>
                        <a:rPr lang="ko-KR" altLang="en-US" baseline="0" dirty="0" smtClean="0">
                          <a:effectLst/>
                        </a:rPr>
                        <a:t>를 넘김</a:t>
                      </a:r>
                      <a:r>
                        <a:rPr lang="ko-KR" altLang="en-US" dirty="0" smtClean="0">
                          <a:effectLst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302634" y="2780928"/>
            <a:ext cx="61926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s.connect</a:t>
            </a:r>
            <a:r>
              <a:rPr lang="en-US" altLang="ko-KR" dirty="0"/>
              <a:t>((TCP_IP, TCP_PORT))</a:t>
            </a:r>
          </a:p>
        </p:txBody>
      </p:sp>
    </p:spTree>
    <p:extLst>
      <p:ext uri="{BB962C8B-B14F-4D97-AF65-F5344CB8AC3E}">
        <p14:creationId xmlns:p14="http://schemas.microsoft.com/office/powerpoint/2010/main" val="111795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 Socket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서버 내의 </a:t>
            </a:r>
            <a:r>
              <a:rPr lang="en-US" altLang="ko-KR" dirty="0" smtClean="0"/>
              <a:t>socket </a:t>
            </a:r>
            <a:r>
              <a:rPr lang="ko-KR" altLang="en-US" dirty="0" smtClean="0"/>
              <a:t>활성화 및 클라이언트 연결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19800"/>
              </p:ext>
            </p:extLst>
          </p:nvPr>
        </p:nvGraphicFramePr>
        <p:xfrm>
          <a:off x="611560" y="2996952"/>
          <a:ext cx="7776864" cy="2961104"/>
        </p:xfrm>
        <a:graphic>
          <a:graphicData uri="http://schemas.openxmlformats.org/drawingml/2006/table">
            <a:tbl>
              <a:tblPr/>
              <a:tblGrid>
                <a:gridCol w="1545072"/>
                <a:gridCol w="6231792"/>
              </a:tblGrid>
              <a:tr h="54829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7584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s.bind()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effectLst/>
                        </a:rPr>
                        <a:t>TCP</a:t>
                      </a:r>
                      <a:r>
                        <a:rPr lang="en-US" altLang="ko-KR" baseline="0" dirty="0" smtClean="0">
                          <a:effectLst/>
                        </a:rPr>
                        <a:t> </a:t>
                      </a:r>
                      <a:r>
                        <a:rPr lang="ko-KR" altLang="en-US" baseline="0" dirty="0" smtClean="0">
                          <a:effectLst/>
                        </a:rPr>
                        <a:t>서버 </a:t>
                      </a:r>
                      <a:r>
                        <a:rPr lang="ko-KR" altLang="en-US" dirty="0" smtClean="0">
                          <a:effectLst/>
                        </a:rPr>
                        <a:t>연결</a:t>
                      </a:r>
                      <a:endParaRPr lang="en-US" altLang="ko-KR" dirty="0" smtClean="0">
                        <a:effectLst/>
                      </a:endParaRPr>
                    </a:p>
                    <a:p>
                      <a:pPr fontAlgn="t"/>
                      <a:r>
                        <a:rPr lang="en-US" dirty="0" err="1" smtClean="0">
                          <a:effectLst/>
                        </a:rPr>
                        <a:t>s.bind</a:t>
                      </a:r>
                      <a:r>
                        <a:rPr lang="en-US" dirty="0" smtClean="0">
                          <a:effectLst/>
                        </a:rPr>
                        <a:t>((TCP_IP, TCP_PORT))</a:t>
                      </a:r>
                      <a:endParaRPr lang="en-US" altLang="ko-KR" dirty="0" smtClean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s.listen()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</a:rPr>
                        <a:t>클라이언트에서 이벤트 요청을 위한 </a:t>
                      </a:r>
                      <a:r>
                        <a:rPr lang="en-US" dirty="0" smtClean="0">
                          <a:effectLst/>
                        </a:rPr>
                        <a:t>TCP listener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ko-KR" altLang="en-US" baseline="0" dirty="0" smtClean="0">
                          <a:effectLst/>
                        </a:rPr>
                        <a:t>시작</a:t>
                      </a:r>
                      <a:endParaRPr lang="en-US" altLang="ko-KR" baseline="0" dirty="0" smtClean="0">
                        <a:effectLst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s.listen</a:t>
                      </a:r>
                      <a:r>
                        <a:rPr lang="en-US" altLang="ko-KR" sz="1800" dirty="0" smtClean="0"/>
                        <a:t>(1) 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787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s.accept()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TCP </a:t>
                      </a:r>
                      <a:r>
                        <a:rPr lang="en-US" dirty="0" smtClean="0">
                          <a:effectLst/>
                        </a:rPr>
                        <a:t>client </a:t>
                      </a:r>
                      <a:r>
                        <a:rPr lang="ko-KR" altLang="en-US" dirty="0" smtClean="0">
                          <a:effectLst/>
                        </a:rPr>
                        <a:t>연결</a:t>
                      </a:r>
                      <a:r>
                        <a:rPr lang="en-US" dirty="0" smtClean="0">
                          <a:effectLst/>
                        </a:rPr>
                        <a:t>,  </a:t>
                      </a:r>
                      <a:r>
                        <a:rPr lang="ko-KR" altLang="en-US" dirty="0" smtClean="0">
                          <a:effectLst/>
                        </a:rPr>
                        <a:t>클라이언트 연결이 올 때까지 대기</a:t>
                      </a:r>
                      <a:r>
                        <a:rPr lang="en-US" dirty="0" smtClean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blocking</a:t>
                      </a:r>
                      <a:r>
                        <a:rPr lang="en-US" dirty="0" smtClean="0">
                          <a:effectLst/>
                        </a:rPr>
                        <a:t>).</a:t>
                      </a:r>
                    </a:p>
                    <a:p>
                      <a:r>
                        <a:rPr lang="en-US" altLang="ko-KR" sz="1800" dirty="0" smtClean="0"/>
                        <a:t>conn, </a:t>
                      </a:r>
                      <a:r>
                        <a:rPr lang="en-US" altLang="ko-KR" sz="1800" dirty="0" err="1" smtClean="0"/>
                        <a:t>addr</a:t>
                      </a:r>
                      <a:r>
                        <a:rPr lang="en-US" altLang="ko-KR" sz="1800" dirty="0" smtClean="0"/>
                        <a:t> = </a:t>
                      </a:r>
                      <a:r>
                        <a:rPr lang="en-US" altLang="ko-KR" sz="1800" dirty="0" err="1" smtClean="0"/>
                        <a:t>s.accept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6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</a:t>
            </a:r>
            <a:r>
              <a:rPr lang="ko-KR" altLang="en-US" dirty="0" smtClean="0"/>
              <a:t>간 메시지 송수신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클라이언트와 서버간 </a:t>
            </a:r>
            <a:r>
              <a:rPr lang="en-US" altLang="ko-KR" dirty="0" smtClean="0"/>
              <a:t>TCP/UDP </a:t>
            </a:r>
            <a:r>
              <a:rPr lang="ko-KR" altLang="en-US" dirty="0" smtClean="0"/>
              <a:t>메시지 송수신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35833"/>
              </p:ext>
            </p:extLst>
          </p:nvPr>
        </p:nvGraphicFramePr>
        <p:xfrm>
          <a:off x="899592" y="2553824"/>
          <a:ext cx="7488832" cy="3323448"/>
        </p:xfrm>
        <a:graphic>
          <a:graphicData uri="http://schemas.openxmlformats.org/drawingml/2006/table">
            <a:tbl>
              <a:tblPr/>
              <a:tblGrid>
                <a:gridCol w="2107784"/>
                <a:gridCol w="5381048"/>
              </a:tblGrid>
              <a:tr h="534765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7404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s.recv()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ko-KR" altLang="en-US" dirty="0" smtClean="0">
                          <a:effectLst/>
                        </a:rPr>
                        <a:t>수신 </a:t>
                      </a:r>
                      <a:r>
                        <a:rPr lang="en-US" dirty="0" smtClean="0">
                          <a:effectLst/>
                        </a:rPr>
                        <a:t>TCP message : </a:t>
                      </a:r>
                      <a:r>
                        <a:rPr lang="en-US" altLang="ko-KR" sz="1800" dirty="0" smtClean="0"/>
                        <a:t>data = </a:t>
                      </a:r>
                      <a:r>
                        <a:rPr lang="en-US" altLang="ko-KR" sz="1800" dirty="0" err="1" smtClean="0"/>
                        <a:t>s.recv</a:t>
                      </a:r>
                      <a:r>
                        <a:rPr lang="en-US" altLang="ko-KR" sz="1800" dirty="0" smtClean="0"/>
                        <a:t>(BUFFER_SIZE)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047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s.send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effectLst/>
                        </a:rPr>
                        <a:t> 송신 </a:t>
                      </a:r>
                      <a:r>
                        <a:rPr lang="en-US" dirty="0" smtClean="0">
                          <a:effectLst/>
                        </a:rPr>
                        <a:t>TCP message : </a:t>
                      </a:r>
                      <a:r>
                        <a:rPr lang="en-US" altLang="ko-KR" sz="1800" dirty="0" err="1" smtClean="0"/>
                        <a:t>s.send</a:t>
                      </a:r>
                      <a:r>
                        <a:rPr lang="en-US" altLang="ko-KR" sz="1800" dirty="0" smtClean="0"/>
                        <a:t>(MESSAGE)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358"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s.sendall</a:t>
                      </a: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effectLst/>
                        </a:rPr>
                        <a:t>송신 </a:t>
                      </a:r>
                      <a:r>
                        <a:rPr lang="en-US" altLang="ko-KR" dirty="0" smtClean="0">
                          <a:effectLst/>
                        </a:rPr>
                        <a:t>TCP message : </a:t>
                      </a:r>
                      <a:r>
                        <a:rPr lang="en-US" altLang="ko-KR" sz="1800" dirty="0" err="1" smtClean="0"/>
                        <a:t>s.sendall</a:t>
                      </a:r>
                      <a:r>
                        <a:rPr lang="en-US" altLang="ko-KR" sz="1800" dirty="0" smtClean="0"/>
                        <a:t>(MESSAGE)</a:t>
                      </a:r>
                      <a:endParaRPr kumimoji="0" lang="en-US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04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s.recvfrom()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</a:rPr>
                        <a:t> 수신 </a:t>
                      </a:r>
                      <a:r>
                        <a:rPr lang="en-US" dirty="0" smtClean="0">
                          <a:effectLst/>
                        </a:rPr>
                        <a:t>UDP </a:t>
                      </a:r>
                      <a:r>
                        <a:rPr lang="en-US" dirty="0">
                          <a:effectLst/>
                        </a:rPr>
                        <a:t>message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04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s.sendto()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</a:rPr>
                        <a:t> 송신 </a:t>
                      </a:r>
                      <a:r>
                        <a:rPr lang="en-US" dirty="0" smtClean="0">
                          <a:effectLst/>
                        </a:rPr>
                        <a:t>UDP </a:t>
                      </a:r>
                      <a:r>
                        <a:rPr lang="en-US" dirty="0">
                          <a:effectLst/>
                        </a:rPr>
                        <a:t>message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13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s.close()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socket </a:t>
                      </a:r>
                      <a:r>
                        <a:rPr lang="ko-KR" altLang="en-US" dirty="0" err="1" smtClean="0">
                          <a:effectLst/>
                        </a:rPr>
                        <a:t>클로징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3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TCP : SOCK_STREAM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TCP </a:t>
            </a:r>
            <a:r>
              <a:rPr lang="ko-KR" altLang="en-US" dirty="0"/>
              <a:t>즉 연결</a:t>
            </a:r>
            <a:r>
              <a:rPr lang="en-US" altLang="ko-KR" dirty="0"/>
              <a:t>-</a:t>
            </a:r>
            <a:r>
              <a:rPr lang="ko-KR" altLang="en-US" dirty="0"/>
              <a:t>지향 </a:t>
            </a:r>
            <a:r>
              <a:rPr lang="en-US" altLang="ko-KR" dirty="0"/>
              <a:t>(Connection-oriented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클라이언트와 서버간 메시지 송수신</a:t>
            </a:r>
            <a:endParaRPr lang="en-US" altLang="ko-KR" dirty="0" smtClean="0"/>
          </a:p>
        </p:txBody>
      </p:sp>
      <p:pic>
        <p:nvPicPr>
          <p:cNvPr id="5" name="_x90928696" descr="DRW000007140b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28391"/>
            <a:ext cx="6120680" cy="323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4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</a:pPr>
            <a:r>
              <a:rPr lang="en-US" altLang="ko-KR" dirty="0" smtClean="0"/>
              <a:t>UDP : </a:t>
            </a:r>
            <a:r>
              <a:rPr lang="en-US" altLang="ko-KR" dirty="0"/>
              <a:t>SOCK_DGRAM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UDP 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비연결</a:t>
            </a:r>
            <a:r>
              <a:rPr lang="en-US" altLang="ko-KR" dirty="0"/>
              <a:t>(Connectionless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클라이언트와 서버간 메시지 송수신</a:t>
            </a:r>
            <a:endParaRPr lang="en-US" altLang="ko-KR" dirty="0" smtClean="0"/>
          </a:p>
        </p:txBody>
      </p:sp>
      <p:pic>
        <p:nvPicPr>
          <p:cNvPr id="6" name="_x90928208" descr="DRW000007140b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214688"/>
            <a:ext cx="4929188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43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Blocking &amp; Non-Blocking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367240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Socket</a:t>
            </a:r>
            <a:r>
              <a:rPr lang="en-US" altLang="ko-KR" dirty="0"/>
              <a:t> </a:t>
            </a:r>
            <a:r>
              <a:rPr lang="ko-KR" altLang="en-US" dirty="0" smtClean="0"/>
              <a:t>처리는 기본 </a:t>
            </a:r>
            <a:r>
              <a:rPr lang="en-US" altLang="ko-KR" dirty="0" smtClean="0"/>
              <a:t>Blocking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어떤 </a:t>
            </a:r>
            <a:r>
              <a:rPr lang="ko-KR" altLang="en-US" dirty="0"/>
              <a:t>일이 일어나기를 기다리면서 멍하니 있는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기본값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socket.setblocking</a:t>
            </a:r>
            <a:r>
              <a:rPr lang="en-US" altLang="ko-KR" dirty="0" smtClean="0"/>
              <a:t>(1</a:t>
            </a:r>
            <a:r>
              <a:rPr lang="en-US" altLang="ko-KR" dirty="0"/>
              <a:t>)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socket.settimeout</a:t>
            </a:r>
            <a:r>
              <a:rPr lang="en-US" altLang="ko-KR" dirty="0" smtClean="0">
                <a:sym typeface="Wingdings" panose="05000000000000000000" pitchFamily="2" charset="2"/>
              </a:rPr>
              <a:t>(None)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Non-blocking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: flag</a:t>
            </a:r>
            <a:r>
              <a:rPr lang="ko-KR" altLang="en-US" dirty="0" smtClean="0"/>
              <a:t>인자가 </a:t>
            </a:r>
            <a:r>
              <a:rPr lang="en-US" altLang="ko-KR" dirty="0" smtClean="0"/>
              <a:t>0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socket.setblocking</a:t>
            </a:r>
            <a:r>
              <a:rPr lang="en-US" altLang="ko-KR" dirty="0" smtClean="0"/>
              <a:t>(0)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socket.settimeout</a:t>
            </a:r>
            <a:r>
              <a:rPr lang="en-US" altLang="ko-KR" dirty="0" smtClean="0">
                <a:sym typeface="Wingdings" panose="05000000000000000000" pitchFamily="2" charset="2"/>
              </a:rPr>
              <a:t>(0.0)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Blocking </a:t>
            </a:r>
            <a:r>
              <a:rPr lang="ko-KR" altLang="en-US" dirty="0" smtClean="0">
                <a:sym typeface="Wingdings" panose="05000000000000000000" pitchFamily="2" charset="2"/>
              </a:rPr>
              <a:t>처리 </a:t>
            </a:r>
            <a:r>
              <a:rPr lang="en-US" altLang="ko-KR" dirty="0" smtClean="0">
                <a:sym typeface="Wingdings" panose="05000000000000000000" pitchFamily="2" charset="2"/>
              </a:rPr>
              <a:t>: flag </a:t>
            </a:r>
            <a:r>
              <a:rPr lang="ko-KR" altLang="en-US" dirty="0" smtClean="0">
                <a:sym typeface="Wingdings" panose="05000000000000000000" pitchFamily="2" charset="2"/>
              </a:rPr>
              <a:t>인자가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s</a:t>
            </a:r>
            <a:r>
              <a:rPr lang="en-US" altLang="ko-KR" dirty="0" err="1" smtClean="0"/>
              <a:t>ocket.setblocking</a:t>
            </a:r>
            <a:r>
              <a:rPr lang="en-US" altLang="ko-KR" dirty="0" smtClean="0"/>
              <a:t>(1)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socket.settimeout</a:t>
            </a:r>
            <a:r>
              <a:rPr lang="en-US" altLang="ko-KR" dirty="0" smtClean="0">
                <a:sym typeface="Wingdings" panose="05000000000000000000" pitchFamily="2" charset="2"/>
              </a:rPr>
              <a:t>(100)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4367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Socket </a:t>
            </a:r>
            <a:r>
              <a:rPr lang="ko-KR" altLang="en-US" dirty="0" smtClean="0"/>
              <a:t>서버 정</a:t>
            </a:r>
            <a:r>
              <a:rPr lang="ko-KR" altLang="en-US" dirty="0"/>
              <a:t>보</a:t>
            </a:r>
            <a:r>
              <a:rPr lang="ko-KR" altLang="en-US" dirty="0" smtClean="0"/>
              <a:t> 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9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서버에 대한 </a:t>
            </a:r>
            <a:r>
              <a:rPr lang="en-US" altLang="ko-KR" dirty="0" smtClean="0"/>
              <a:t>host </a:t>
            </a:r>
            <a:r>
              <a:rPr lang="ko-KR" altLang="en-US" dirty="0" smtClean="0"/>
              <a:t>이름이나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 검색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886959"/>
              </p:ext>
            </p:extLst>
          </p:nvPr>
        </p:nvGraphicFramePr>
        <p:xfrm>
          <a:off x="899592" y="2780929"/>
          <a:ext cx="7488832" cy="2702160"/>
        </p:xfrm>
        <a:graphic>
          <a:graphicData uri="http://schemas.openxmlformats.org/drawingml/2006/table">
            <a:tbl>
              <a:tblPr/>
              <a:tblGrid>
                <a:gridCol w="3096344"/>
                <a:gridCol w="4392488"/>
              </a:tblGrid>
              <a:tr h="576063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10657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800" dirty="0" err="1" smtClean="0"/>
                        <a:t>socket.gethostbyname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dirty="0" err="1" smtClean="0"/>
                        <a:t>obj</a:t>
                      </a:r>
                      <a:r>
                        <a:rPr lang="en-US" altLang="ko-KR" sz="1800" dirty="0" smtClean="0"/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DNS</a:t>
                      </a:r>
                      <a:r>
                        <a:rPr lang="ko-KR" altLang="en-US" sz="1800" dirty="0" smtClean="0"/>
                        <a:t>로 </a:t>
                      </a:r>
                      <a:r>
                        <a:rPr lang="en-US" altLang="ko-KR" sz="1800" dirty="0" smtClean="0"/>
                        <a:t>IP </a:t>
                      </a:r>
                      <a:r>
                        <a:rPr lang="ko-KR" altLang="en-US" sz="1800" dirty="0" smtClean="0"/>
                        <a:t>주소 가져오기</a:t>
                      </a:r>
                      <a:endParaRPr lang="en-US" altLang="ko-KR" sz="1800" dirty="0" smtClean="0"/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657">
                <a:tc>
                  <a:txBody>
                    <a:bodyPr/>
                    <a:lstStyle/>
                    <a:p>
                      <a:r>
                        <a:rPr lang="en-US" altLang="ko-KR" sz="1800" dirty="0" err="1" smtClean="0"/>
                        <a:t>socket.gethostname</a:t>
                      </a:r>
                      <a:r>
                        <a:rPr lang="en-US" altLang="ko-KR" sz="1800" dirty="0" smtClean="0"/>
                        <a:t>()</a:t>
                      </a:r>
                      <a:endParaRPr lang="en-US" altLang="ko-KR" sz="1800" dirty="0"/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effectLst/>
                        </a:rPr>
                        <a:t> 내부 및 외부 서버 내의 </a:t>
                      </a:r>
                      <a:r>
                        <a:rPr lang="en-US" altLang="ko-KR" dirty="0" smtClean="0">
                          <a:effectLst/>
                        </a:rPr>
                        <a:t>DNS</a:t>
                      </a:r>
                      <a:r>
                        <a:rPr lang="en-US" altLang="ko-KR" baseline="0" dirty="0" smtClean="0">
                          <a:effectLst/>
                        </a:rPr>
                        <a:t> </a:t>
                      </a:r>
                      <a:r>
                        <a:rPr lang="ko-KR" altLang="en-US" baseline="0" dirty="0" smtClean="0">
                          <a:effectLst/>
                        </a:rPr>
                        <a:t>나 서버 네임 가져오기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6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socket.getservbyport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dirty="0" err="1" smtClean="0"/>
                        <a:t>obj</a:t>
                      </a:r>
                      <a:r>
                        <a:rPr lang="en-US" altLang="ko-KR" sz="1800" dirty="0" smtClean="0"/>
                        <a:t>,'</a:t>
                      </a:r>
                      <a:r>
                        <a:rPr lang="en-US" altLang="ko-KR" sz="1800" dirty="0" err="1" smtClean="0"/>
                        <a:t>tcp</a:t>
                      </a:r>
                      <a:r>
                        <a:rPr lang="en-US" altLang="ko-KR" sz="1800" dirty="0" smtClean="0"/>
                        <a:t>') </a:t>
                      </a:r>
                    </a:p>
                    <a:p>
                      <a:endParaRPr lang="en-US" altLang="ko-KR" sz="1800" dirty="0"/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ko-KR" altLang="en-US" dirty="0" smtClean="0">
                          <a:effectLst/>
                        </a:rPr>
                        <a:t>특정 </a:t>
                      </a:r>
                      <a:r>
                        <a:rPr lang="en-US" altLang="ko-KR" dirty="0" smtClean="0">
                          <a:effectLst/>
                        </a:rPr>
                        <a:t>port</a:t>
                      </a:r>
                      <a:r>
                        <a:rPr lang="ko-KR" altLang="en-US" dirty="0" smtClean="0">
                          <a:effectLst/>
                        </a:rPr>
                        <a:t>가 처리하는 서비스 네임 가져오기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14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Hostname/</a:t>
            </a:r>
            <a:r>
              <a:rPr lang="en-US" altLang="ko-KR" dirty="0" err="1" smtClean="0"/>
              <a:t>ipaddress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함수는 인자와 결과값에 대한 타입정보를 </a:t>
            </a:r>
            <a:r>
              <a:rPr lang="en-US" altLang="ko-KR" dirty="0" smtClean="0"/>
              <a:t>3.5</a:t>
            </a:r>
            <a:r>
              <a:rPr lang="ko-KR" altLang="en-US" dirty="0" smtClean="0"/>
              <a:t>버전 이상부터 </a:t>
            </a:r>
            <a:r>
              <a:rPr lang="en-US" altLang="ko-KR" dirty="0" smtClean="0"/>
              <a:t>hint</a:t>
            </a:r>
            <a:r>
              <a:rPr lang="ko-KR" altLang="en-US" dirty="0" smtClean="0"/>
              <a:t>로 추가되어 결과값에 대한 확인을 별도의 함수로 작성하여 확인</a:t>
            </a:r>
            <a:endParaRPr lang="en-US" altLang="ko-KR" dirty="0" smtClean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84984"/>
            <a:ext cx="63246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09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Hostname/</a:t>
            </a:r>
            <a:r>
              <a:rPr lang="en-US" altLang="ko-KR" dirty="0" err="1" smtClean="0"/>
              <a:t>ipaddress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Hostname</a:t>
            </a:r>
            <a:r>
              <a:rPr lang="ko-KR" altLang="en-US" dirty="0" smtClean="0"/>
              <a:t>을 가지고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address </a:t>
            </a:r>
            <a:r>
              <a:rPr lang="ko-KR" altLang="en-US" dirty="0" smtClean="0"/>
              <a:t>검색하는 함수 정의</a:t>
            </a:r>
            <a:endParaRPr lang="en-US" altLang="ko-KR" dirty="0" smtClean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92896"/>
            <a:ext cx="5472608" cy="429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2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SYS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현재 사용 기기의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정보</a:t>
            </a:r>
            <a:endParaRPr lang="en-US" altLang="ko-KR" dirty="0" smtClean="0"/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20278"/>
            <a:ext cx="5705475" cy="216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5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Hostname/</a:t>
            </a:r>
            <a:r>
              <a:rPr lang="en-US" altLang="ko-KR" dirty="0" err="1" smtClean="0"/>
              <a:t>ipaddress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자신의 서버 및 </a:t>
            </a:r>
            <a:r>
              <a:rPr lang="en-US" altLang="ko-KR" dirty="0" smtClean="0"/>
              <a:t>remote </a:t>
            </a:r>
            <a:r>
              <a:rPr lang="ko-KR" altLang="en-US" dirty="0" smtClean="0"/>
              <a:t>검색하기</a:t>
            </a:r>
            <a:endParaRPr lang="en-US" altLang="ko-KR" dirty="0" smtClean="0"/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933056"/>
            <a:ext cx="31146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77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호출하여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구글을</a:t>
            </a:r>
            <a:r>
              <a:rPr lang="ko-KR" altLang="en-US" dirty="0" smtClean="0"/>
              <a:t> 검색해서 클라이언트 서버 생성</a:t>
            </a:r>
            <a:endParaRPr lang="en-US" altLang="ko-KR" dirty="0" smtClean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779145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82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Port Protocol </a:t>
            </a:r>
            <a:r>
              <a:rPr lang="ko-KR" altLang="en-US" dirty="0" smtClean="0"/>
              <a:t>정보 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184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 서비스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프로토콜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어플리케이션 프로토콜 및 파이선 모듈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557633"/>
              </p:ext>
            </p:extLst>
          </p:nvPr>
        </p:nvGraphicFramePr>
        <p:xfrm>
          <a:off x="971600" y="2708920"/>
          <a:ext cx="7200800" cy="3397592"/>
        </p:xfrm>
        <a:graphic>
          <a:graphicData uri="http://schemas.openxmlformats.org/drawingml/2006/table">
            <a:tbl>
              <a:tblPr/>
              <a:tblGrid>
                <a:gridCol w="989514"/>
                <a:gridCol w="2145935"/>
                <a:gridCol w="1072967"/>
                <a:gridCol w="2992384"/>
              </a:tblGrid>
              <a:tr h="36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Protocol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Common function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Port No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Python module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796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HTTP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Web pages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300" dirty="0">
                          <a:effectLst/>
                        </a:rPr>
                        <a:t>80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>
                          <a:effectLst/>
                        </a:rPr>
                        <a:t>httplib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urllib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xmlrpclib</a:t>
                      </a:r>
                      <a:endParaRPr lang="en-US" sz="1300" dirty="0">
                        <a:effectLst/>
                      </a:endParaRP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NNTP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Usenet news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300" dirty="0">
                          <a:effectLst/>
                        </a:rPr>
                        <a:t>119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nntplib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FTP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File transfers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300" dirty="0">
                          <a:effectLst/>
                        </a:rPr>
                        <a:t>20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ftplib, urllib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SMTP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Sending email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300" dirty="0">
                          <a:effectLst/>
                        </a:rPr>
                        <a:t>25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smtplib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POP3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Fetching email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300" dirty="0">
                          <a:effectLst/>
                        </a:rPr>
                        <a:t>110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poplib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IMAP4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Fetching email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300" dirty="0">
                          <a:effectLst/>
                        </a:rPr>
                        <a:t>143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imaplib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Telnet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Command lines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300" dirty="0">
                          <a:effectLst/>
                        </a:rPr>
                        <a:t>23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telnetlib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Gopher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Document transfers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300" dirty="0">
                          <a:effectLst/>
                        </a:rPr>
                        <a:t>70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>
                          <a:effectLst/>
                        </a:rPr>
                        <a:t>gopherlib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urllib</a:t>
                      </a:r>
                      <a:endParaRPr lang="en-US" sz="1300" dirty="0">
                        <a:effectLst/>
                      </a:endParaRP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11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Port</a:t>
            </a:r>
            <a:r>
              <a:rPr lang="ko-KR" altLang="en-US" dirty="0" smtClean="0"/>
              <a:t>별 서비스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TCP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port</a:t>
            </a:r>
            <a:r>
              <a:rPr lang="ko-KR" altLang="en-US" dirty="0" smtClean="0"/>
              <a:t>별 프로토콜 서비스를 검색</a:t>
            </a:r>
            <a:endParaRPr lang="en-US" altLang="ko-KR" dirty="0" smtClean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3140968"/>
            <a:ext cx="60579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5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Socket  </a:t>
            </a:r>
            <a:r>
              <a:rPr lang="ko-KR" altLang="en-US" dirty="0" smtClean="0"/>
              <a:t>생성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0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Echo </a:t>
            </a:r>
            <a:r>
              <a:rPr lang="ko-KR" altLang="en-US" dirty="0" smtClean="0"/>
              <a:t>통신처리 흐름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3501008"/>
            <a:ext cx="129614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36096" y="3501008"/>
            <a:ext cx="129614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72004" y="286936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20072" y="286936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987824" y="3861048"/>
            <a:ext cx="2448272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987824" y="4797152"/>
            <a:ext cx="2448272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339752" y="3717032"/>
            <a:ext cx="576064" cy="12961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켓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80112" y="3753036"/>
            <a:ext cx="576064" cy="12961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켓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2346" y="491068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메시지 전송</a:t>
            </a:r>
            <a:endParaRPr lang="ko-KR" alt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3563888" y="3440033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메시지 전송</a:t>
            </a:r>
            <a:endParaRPr lang="ko-KR" altLang="en-US" sz="1200" dirty="0"/>
          </a:p>
        </p:txBody>
      </p:sp>
      <p:sp>
        <p:nvSpPr>
          <p:cNvPr id="22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0811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클라이언트에서  서버로 전송하면 그대로 전달하는 통신을 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635896" y="41490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인코딩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디코</a:t>
            </a:r>
            <a:r>
              <a:rPr lang="ko-KR" altLang="en-US" dirty="0" err="1"/>
              <a:t>딩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36096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디코</a:t>
            </a:r>
            <a:r>
              <a:rPr lang="ko-KR" altLang="en-US" dirty="0" err="1"/>
              <a:t>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69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생성</a:t>
            </a:r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0811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에서 서버를 만들고 실행</a:t>
            </a:r>
            <a:endParaRPr lang="en-US" altLang="ko-KR" dirty="0" smtClean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80928"/>
            <a:ext cx="7267575" cy="385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5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 생성</a:t>
            </a:r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0811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다른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에서 클라이언트 모듈을 작성해서 </a:t>
            </a:r>
            <a:r>
              <a:rPr lang="ko-KR" altLang="en-US" dirty="0" err="1" smtClean="0"/>
              <a:t>실행시키도</a:t>
            </a:r>
            <a:r>
              <a:rPr lang="ko-KR" altLang="en-US" dirty="0" smtClean="0"/>
              <a:t> 메시지를 전송하면 </a:t>
            </a:r>
            <a:r>
              <a:rPr lang="ko-KR" altLang="en-US" dirty="0" err="1" smtClean="0"/>
              <a:t>리턴값이</a:t>
            </a:r>
            <a:r>
              <a:rPr lang="ko-KR" altLang="en-US" dirty="0" smtClean="0"/>
              <a:t> 처리됨</a:t>
            </a:r>
            <a:endParaRPr lang="en-US" altLang="ko-KR" dirty="0" smtClean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08920"/>
            <a:ext cx="5991225" cy="399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5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SYS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displayhook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sys.dispalyhook</a:t>
            </a:r>
            <a:r>
              <a:rPr lang="ko-KR" altLang="en-US" dirty="0" smtClean="0"/>
              <a:t>에 함수를 연결해서 </a:t>
            </a:r>
            <a:r>
              <a:rPr lang="en-US" altLang="ko-KR" dirty="0" smtClean="0"/>
              <a:t>sys </a:t>
            </a:r>
            <a:r>
              <a:rPr lang="ko-KR" altLang="en-US" dirty="0" smtClean="0"/>
              <a:t>출력에 대한 표시 방법을 변경 할 수 있음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96952"/>
            <a:ext cx="432048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5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sys </a:t>
            </a:r>
            <a:r>
              <a:rPr lang="ko-KR" altLang="en-US" dirty="0" smtClean="0"/>
              <a:t>표준 입출력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52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sys.sysin</a:t>
            </a:r>
            <a:r>
              <a:rPr lang="en-US" altLang="ko-KR" dirty="0" smtClean="0"/>
              <a:t>/Input </a:t>
            </a:r>
            <a:r>
              <a:rPr lang="ko-KR" altLang="en-US" dirty="0" smtClean="0"/>
              <a:t>함수 사용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ide </a:t>
            </a:r>
            <a:r>
              <a:rPr lang="ko-KR" altLang="en-US" sz="2800" dirty="0" smtClean="0"/>
              <a:t>창에서 입력을 받아 처리하기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입력은 모두 </a:t>
            </a:r>
            <a:r>
              <a:rPr lang="en-US" altLang="ko-KR" sz="2800" dirty="0" smtClean="0"/>
              <a:t>string</a:t>
            </a:r>
            <a:r>
              <a:rPr lang="ko-KR" altLang="en-US" sz="2800" dirty="0" smtClean="0"/>
              <a:t>으로 처리됨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2996951"/>
            <a:ext cx="4176464" cy="366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791" y="2996952"/>
            <a:ext cx="4104456" cy="222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05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ide </a:t>
            </a:r>
            <a:r>
              <a:rPr lang="ko-KR" altLang="en-US" sz="2800" dirty="0" smtClean="0"/>
              <a:t>창에서 </a:t>
            </a:r>
            <a:r>
              <a:rPr lang="en-US" altLang="ko-KR" sz="2800" dirty="0" smtClean="0"/>
              <a:t>text/binary</a:t>
            </a:r>
            <a:r>
              <a:rPr lang="ko-KR" altLang="en-US" sz="2800" dirty="0" smtClean="0"/>
              <a:t>출력을 처리하기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출</a:t>
            </a:r>
            <a:r>
              <a:rPr lang="ko-KR" altLang="en-US" sz="2800" dirty="0"/>
              <a:t>력</a:t>
            </a:r>
            <a:r>
              <a:rPr lang="ko-KR" altLang="en-US" sz="2800" dirty="0" smtClean="0"/>
              <a:t>은 모두 </a:t>
            </a:r>
            <a:r>
              <a:rPr lang="en-US" altLang="ko-KR" sz="2800" dirty="0" smtClean="0"/>
              <a:t>string</a:t>
            </a:r>
            <a:r>
              <a:rPr lang="ko-KR" altLang="en-US" sz="2800" dirty="0" smtClean="0"/>
              <a:t>으로 처리됨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sys.sysout</a:t>
            </a:r>
            <a:endParaRPr lang="ko-KR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284984"/>
            <a:ext cx="6477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55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6000" dirty="0" smtClean="0"/>
              <a:t> </a:t>
            </a:r>
            <a:br>
              <a:rPr lang="en-US" altLang="ko-KR" sz="6000" dirty="0" smtClean="0"/>
            </a:br>
            <a:r>
              <a:rPr lang="en-US" altLang="ko-KR" sz="8800" dirty="0" smtClean="0"/>
              <a:t>OS </a:t>
            </a:r>
            <a:r>
              <a:rPr lang="ko-KR" altLang="en-US" sz="8800" dirty="0" smtClean="0"/>
              <a:t>모듈</a:t>
            </a:r>
            <a:r>
              <a:rPr lang="en-US" altLang="ko-KR" sz="8800" dirty="0" smtClean="0"/>
              <a:t/>
            </a:r>
            <a:br>
              <a:rPr lang="en-US" altLang="ko-KR" sz="8800" dirty="0" smtClean="0"/>
            </a:br>
            <a:endParaRPr lang="ko-KR" altLang="en-US" sz="8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sys arguments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4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실행창에서 </a:t>
            </a:r>
            <a:r>
              <a:rPr lang="en-US" altLang="ko-KR" sz="2800" dirty="0" smtClean="0"/>
              <a:t>python </a:t>
            </a:r>
            <a:r>
              <a:rPr lang="ko-KR" altLang="en-US" sz="2800" dirty="0" smtClean="0"/>
              <a:t>모듈에 </a:t>
            </a:r>
            <a:r>
              <a:rPr lang="en-US" altLang="ko-KR" sz="2800" dirty="0" err="1" smtClean="0"/>
              <a:t>argv</a:t>
            </a:r>
            <a:r>
              <a:rPr lang="ko-KR" altLang="en-US" sz="2800" dirty="0" smtClean="0"/>
              <a:t>를 주고 실행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sys.argv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 방법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08920"/>
            <a:ext cx="52387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819" y="4509120"/>
            <a:ext cx="4536504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42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sys.argv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를 받아 처리하는 모듈 생성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sys.argv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모듈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24944"/>
            <a:ext cx="49530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47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sys </a:t>
            </a:r>
            <a:r>
              <a:rPr lang="en-US" altLang="ko-KR" dirty="0" err="1" smtClean="0"/>
              <a:t>arg</a:t>
            </a:r>
            <a:r>
              <a:rPr lang="ko-KR" altLang="en-US" dirty="0" smtClean="0"/>
              <a:t>로 파일명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sys.argv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를 받아 파일을 읽고 출력하는 모듈 생성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sys.argv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모듈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2492896"/>
            <a:ext cx="44100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29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 </a:t>
            </a:r>
            <a:r>
              <a:rPr lang="ko-KR" altLang="en-US" sz="2800" dirty="0" smtClean="0"/>
              <a:t>실행창에서 </a:t>
            </a:r>
            <a:r>
              <a:rPr lang="en-US" altLang="ko-KR" sz="2800" dirty="0" smtClean="0"/>
              <a:t>sys_argv.py</a:t>
            </a:r>
            <a:r>
              <a:rPr lang="ko-KR" altLang="en-US" sz="2800" dirty="0" smtClean="0"/>
              <a:t>를 실행하고 입력 파일에 대한 정보를 주고 실행 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실행창에서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모듈 실행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21088"/>
            <a:ext cx="24574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933056"/>
            <a:ext cx="30289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02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8800" dirty="0" smtClean="0"/>
              <a:t> Pickle </a:t>
            </a:r>
            <a:br>
              <a:rPr lang="en-US" altLang="ko-KR" sz="8800" dirty="0" smtClean="0"/>
            </a:br>
            <a:r>
              <a:rPr lang="ko-KR" altLang="en-US" sz="8800" dirty="0" smtClean="0"/>
              <a:t>모듈 </a:t>
            </a:r>
            <a:endParaRPr lang="ko-KR" altLang="en-US" sz="8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540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Pickle </a:t>
            </a:r>
            <a:r>
              <a:rPr lang="ko-KR" altLang="en-US" dirty="0" smtClean="0"/>
              <a:t>주요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5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object serialization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0081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800" dirty="0" smtClean="0"/>
              <a:t>Pickle</a:t>
            </a:r>
            <a:r>
              <a:rPr lang="ko-KR" altLang="en-US" sz="2800" dirty="0" smtClean="0"/>
              <a:t>은 파이선 객체를 </a:t>
            </a:r>
            <a:r>
              <a:rPr lang="en-US" altLang="ko-KR" sz="2800" dirty="0" smtClean="0"/>
              <a:t>bytes </a:t>
            </a:r>
            <a:r>
              <a:rPr lang="ko-KR" altLang="en-US" sz="2800" dirty="0" smtClean="0"/>
              <a:t>타입으로 직렬화를 처리하는 모듈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19442"/>
            <a:ext cx="482917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727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Pickle: load/dump </a:t>
            </a:r>
            <a:r>
              <a:rPr lang="ko-KR" altLang="en-US" dirty="0" smtClean="0"/>
              <a:t>함수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0081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800" dirty="0" smtClean="0"/>
              <a:t>Pickle</a:t>
            </a:r>
            <a:r>
              <a:rPr lang="ko-KR" altLang="en-US" sz="2800" dirty="0" smtClean="0"/>
              <a:t>에 데이터 저장 및 </a:t>
            </a:r>
            <a:r>
              <a:rPr lang="ko-KR" altLang="en-US" sz="2800" dirty="0" err="1" smtClean="0"/>
              <a:t>로드하는</a:t>
            </a:r>
            <a:r>
              <a:rPr lang="ko-KR" altLang="en-US" sz="2800" dirty="0" smtClean="0"/>
              <a:t> 함수</a:t>
            </a:r>
            <a:endParaRPr lang="en-US" altLang="ko-KR" sz="2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err="1" smtClean="0"/>
              <a:t>로드할때도</a:t>
            </a:r>
            <a:r>
              <a:rPr lang="ko-KR" altLang="en-US" sz="2800" dirty="0" smtClean="0"/>
              <a:t> 한번씩 호출해서 저장된 순서대로 호출해서 처리</a:t>
            </a:r>
            <a:endParaRPr lang="en-US" altLang="ko-KR" sz="2800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01008"/>
            <a:ext cx="468052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2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OS </a:t>
            </a:r>
            <a:r>
              <a:rPr lang="ko-KR" altLang="en-US" dirty="0" smtClean="0"/>
              <a:t>모듈 </a:t>
            </a:r>
            <a:r>
              <a:rPr lang="en-US" altLang="ko-KR" dirty="0"/>
              <a:t> </a:t>
            </a:r>
            <a:r>
              <a:rPr lang="ko-KR" altLang="en-US" dirty="0" smtClean="0"/>
              <a:t>기본 조회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OS </a:t>
            </a:r>
            <a:r>
              <a:rPr lang="ko-KR" altLang="en-US" dirty="0" smtClean="0"/>
              <a:t>이름 및 </a:t>
            </a:r>
            <a:r>
              <a:rPr lang="en-US" altLang="ko-KR" dirty="0" smtClean="0"/>
              <a:t>environ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path </a:t>
            </a:r>
            <a:r>
              <a:rPr lang="ko-KR" altLang="en-US" dirty="0" smtClean="0"/>
              <a:t>관리를 조회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3068960"/>
            <a:ext cx="5162550" cy="348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0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list/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/object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25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Pickle : </a:t>
            </a:r>
            <a:r>
              <a:rPr lang="ko-KR" altLang="en-US" dirty="0" smtClean="0"/>
              <a:t>문자열 저장 및 로딩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0081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err="1" smtClean="0"/>
              <a:t>파이썬</a:t>
            </a:r>
            <a:r>
              <a:rPr lang="ko-KR" altLang="en-US" sz="2800" dirty="0" smtClean="0"/>
              <a:t> 문자열 타입을 저장하고 다시 로딩 후에 값 비교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3429000"/>
            <a:ext cx="34099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122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Pickle : list </a:t>
            </a:r>
            <a:r>
              <a:rPr lang="ko-KR" altLang="en-US" dirty="0" smtClean="0"/>
              <a:t>저장 및 로딩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0081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err="1" smtClean="0"/>
              <a:t>파이썬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list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타입을 저장하고 다시 로딩 후에 값 비교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504056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070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Pickle :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 및 로딩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0081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err="1" smtClean="0"/>
              <a:t>파이썬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dict</a:t>
            </a:r>
            <a:r>
              <a:rPr lang="ko-KR" altLang="en-US" sz="2800" dirty="0" smtClean="0"/>
              <a:t>를 받고 저장 후 다시 로딩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84984"/>
            <a:ext cx="38671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497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Pickle : class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로딩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0081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사용자 정의 </a:t>
            </a:r>
            <a:r>
              <a:rPr lang="en-US" altLang="ko-KR" sz="2800" dirty="0" smtClean="0"/>
              <a:t>class</a:t>
            </a:r>
            <a:r>
              <a:rPr lang="ko-KR" altLang="en-US" sz="2800" dirty="0" smtClean="0"/>
              <a:t>를 만들고 </a:t>
            </a:r>
            <a:r>
              <a:rPr lang="ko-KR" altLang="en-US" sz="2800" dirty="0" err="1" smtClean="0"/>
              <a:t>인스턴스를</a:t>
            </a:r>
            <a:r>
              <a:rPr lang="ko-KR" altLang="en-US" sz="2800" dirty="0" smtClean="0"/>
              <a:t> 생성해서 저장 후 다시 로딩</a:t>
            </a:r>
            <a:endParaRPr lang="en-US" altLang="ko-KR" sz="2800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928"/>
            <a:ext cx="619268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334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6000" dirty="0" smtClean="0"/>
              <a:t> </a:t>
            </a:r>
            <a:br>
              <a:rPr lang="en-US" altLang="ko-KR" sz="6000" dirty="0" smtClean="0"/>
            </a:br>
            <a:r>
              <a:rPr lang="en-US" altLang="ko-KR" sz="8800" dirty="0" smtClean="0"/>
              <a:t>file </a:t>
            </a:r>
            <a:r>
              <a:rPr lang="ko-KR" altLang="en-US" sz="8800" dirty="0" smtClean="0"/>
              <a:t>모듈</a:t>
            </a:r>
            <a:endParaRPr lang="ko-KR" altLang="en-US" sz="8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3648" y="4038600"/>
            <a:ext cx="7435552" cy="1828800"/>
          </a:xfrm>
        </p:spPr>
        <p:txBody>
          <a:bodyPr>
            <a:noAutofit/>
          </a:bodyPr>
          <a:lstStyle/>
          <a:p>
            <a:pPr algn="r"/>
            <a:r>
              <a:rPr lang="en-US" altLang="ko-KR" sz="6000" dirty="0" smtClean="0"/>
              <a:t> </a:t>
            </a:r>
            <a:br>
              <a:rPr lang="en-US" altLang="ko-KR" sz="6000" dirty="0" smtClean="0"/>
            </a:br>
            <a:r>
              <a:rPr lang="en-US" altLang="ko-KR" sz="6000" dirty="0" smtClean="0"/>
              <a:t>File </a:t>
            </a:r>
            <a:r>
              <a:rPr lang="ko-KR" altLang="en-US" sz="6000" dirty="0" smtClean="0"/>
              <a:t>구조 이해하기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717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File </a:t>
            </a:r>
            <a:r>
              <a:rPr lang="ko-KR" altLang="en-US" dirty="0" smtClean="0"/>
              <a:t>이해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Object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58417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 smtClean="0"/>
              <a:t>파일도 하나의 </a:t>
            </a:r>
            <a:r>
              <a:rPr lang="en-US" altLang="ko-KR" sz="2400" dirty="0" smtClean="0"/>
              <a:t>Object</a:t>
            </a:r>
            <a:r>
              <a:rPr lang="ko-KR" altLang="en-US" sz="2400" dirty="0" smtClean="0"/>
              <a:t>로 구현되어 있어 </a:t>
            </a:r>
            <a:r>
              <a:rPr lang="en-US" altLang="ko-KR" sz="2400" dirty="0" smtClean="0"/>
              <a:t>File </a:t>
            </a:r>
            <a:r>
              <a:rPr lang="ko-KR" altLang="en-US" sz="2400" dirty="0" smtClean="0"/>
              <a:t>처리를 할 때 </a:t>
            </a:r>
            <a:r>
              <a:rPr lang="ko-KR" altLang="en-US" sz="2400" dirty="0" err="1" smtClean="0"/>
              <a:t>메소드를</a:t>
            </a:r>
            <a:r>
              <a:rPr lang="ko-KR" altLang="en-US" sz="2400" dirty="0" smtClean="0"/>
              <a:t> 이용하여 처리할 수 있도록 구성되어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파일은 라인이라는 요소들로 구성된 하나의 객체이므로 </a:t>
            </a:r>
            <a:r>
              <a:rPr lang="en-US" altLang="ko-KR" sz="2400" dirty="0" err="1" smtClean="0"/>
              <a:t>iterable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처리가 가능</a:t>
            </a:r>
            <a:endParaRPr lang="en-US" altLang="ko-KR" sz="2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115616" y="3593645"/>
            <a:ext cx="1368152" cy="684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참조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1840" y="3593645"/>
            <a:ext cx="1368152" cy="684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Handle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55976" y="4601757"/>
            <a:ext cx="1368152" cy="342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Line </a:t>
            </a:r>
            <a:r>
              <a:rPr lang="ko-KR" altLang="en-US" sz="1400" dirty="0" smtClean="0">
                <a:solidFill>
                  <a:schemeClr val="tx1"/>
                </a:solidFill>
              </a:rPr>
              <a:t>참조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55976" y="5122422"/>
            <a:ext cx="1368152" cy="342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Line </a:t>
            </a:r>
            <a:r>
              <a:rPr lang="ko-KR" altLang="en-US" sz="1400" dirty="0">
                <a:solidFill>
                  <a:schemeClr val="tx1"/>
                </a:solidFill>
              </a:rPr>
              <a:t>참조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55960" y="5616860"/>
            <a:ext cx="1368152" cy="342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Line </a:t>
            </a:r>
            <a:r>
              <a:rPr lang="ko-KR" altLang="en-US" sz="1400" dirty="0">
                <a:solidFill>
                  <a:schemeClr val="tx1"/>
                </a:solidFill>
              </a:rPr>
              <a:t>참조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355976" y="6111298"/>
            <a:ext cx="1368152" cy="342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……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>
            <a:stCxn id="7" idx="2"/>
            <a:endCxn id="11" idx="1"/>
          </p:cNvCxnSpPr>
          <p:nvPr/>
        </p:nvCxnSpPr>
        <p:spPr>
          <a:xfrm rot="16200000" flipH="1">
            <a:off x="3083648" y="5009989"/>
            <a:ext cx="2004596" cy="5400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7" idx="2"/>
            <a:endCxn id="10" idx="1"/>
          </p:cNvCxnSpPr>
          <p:nvPr/>
        </p:nvCxnSpPr>
        <p:spPr>
          <a:xfrm rot="16200000" flipH="1">
            <a:off x="3330859" y="4762778"/>
            <a:ext cx="1510158" cy="5400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7" idx="2"/>
            <a:endCxn id="9" idx="1"/>
          </p:cNvCxnSpPr>
          <p:nvPr/>
        </p:nvCxnSpPr>
        <p:spPr>
          <a:xfrm rot="16200000" flipH="1">
            <a:off x="3578086" y="4515551"/>
            <a:ext cx="1015720" cy="5400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7" idx="2"/>
            <a:endCxn id="8" idx="1"/>
          </p:cNvCxnSpPr>
          <p:nvPr/>
        </p:nvCxnSpPr>
        <p:spPr>
          <a:xfrm rot="16200000" flipH="1">
            <a:off x="3838419" y="4255218"/>
            <a:ext cx="495055" cy="5400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012160" y="4583138"/>
            <a:ext cx="1368152" cy="342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Line </a:t>
            </a:r>
            <a:r>
              <a:rPr lang="ko-KR" altLang="en-US" sz="1400" dirty="0">
                <a:solidFill>
                  <a:schemeClr val="tx1"/>
                </a:solidFill>
              </a:rPr>
              <a:t>값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012160" y="5103803"/>
            <a:ext cx="1368152" cy="342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Line </a:t>
            </a:r>
            <a:r>
              <a:rPr lang="ko-KR" altLang="en-US" sz="1400" dirty="0">
                <a:solidFill>
                  <a:schemeClr val="tx1"/>
                </a:solidFill>
              </a:rPr>
              <a:t>값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012144" y="5598241"/>
            <a:ext cx="1368152" cy="342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Line </a:t>
            </a:r>
            <a:r>
              <a:rPr lang="ko-KR" altLang="en-US" sz="1400" dirty="0">
                <a:solidFill>
                  <a:schemeClr val="tx1"/>
                </a:solidFill>
              </a:rPr>
              <a:t>값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012160" y="6092679"/>
            <a:ext cx="1368152" cy="342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……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6" idx="3"/>
            <a:endCxn id="7" idx="1"/>
          </p:cNvCxnSpPr>
          <p:nvPr/>
        </p:nvCxnSpPr>
        <p:spPr>
          <a:xfrm>
            <a:off x="2483768" y="3935683"/>
            <a:ext cx="648072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148064" y="3593645"/>
            <a:ext cx="2016208" cy="6832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method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7" idx="3"/>
            <a:endCxn id="4" idx="1"/>
          </p:cNvCxnSpPr>
          <p:nvPr/>
        </p:nvCxnSpPr>
        <p:spPr>
          <a:xfrm flipV="1">
            <a:off x="4499992" y="3935277"/>
            <a:ext cx="648072" cy="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998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File Object Variable</a:t>
            </a:r>
            <a:endParaRPr lang="en-US" altLang="ko-KR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850036"/>
              </p:ext>
            </p:extLst>
          </p:nvPr>
        </p:nvGraphicFramePr>
        <p:xfrm>
          <a:off x="523056" y="1844824"/>
          <a:ext cx="8153400" cy="3677694"/>
        </p:xfrm>
        <a:graphic>
          <a:graphicData uri="http://schemas.openxmlformats.org/drawingml/2006/table">
            <a:tbl>
              <a:tblPr/>
              <a:tblGrid>
                <a:gridCol w="2375049"/>
                <a:gridCol w="5778351"/>
              </a:tblGrid>
              <a:tr h="36327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effectLst/>
                        </a:rPr>
                        <a:t>Method</a:t>
                      </a:r>
                      <a:endParaRPr lang="ko-KR" altLang="en-US" sz="1200" b="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327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err="1" smtClean="0"/>
                        <a:t>file.closed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indicating the current state of the file object. 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27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err="1" smtClean="0"/>
                        <a:t>file.encoding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encoding that this file uses.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err="1" smtClean="0"/>
                        <a:t>file.errors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Unicode error handler used along with the encoding.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27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err="1" smtClean="0"/>
                        <a:t>file.mode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I/O mode for the file. If the file was created using the open() built-in function, this will be the value of the mode parameter.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4407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/>
                        <a:t>file.name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object was created using open(), the name of the file. Otherwise, some string that indicates the source of the file object, of the form &lt;...&gt;. 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err="1" smtClean="0"/>
                        <a:t>file.newlines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Python was built with universal newlines enabled (the default) this read-only attribute exists, and for files opened in universal newline read mode it keeps track of the types of newlines encountered while reading the file. 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27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err="1" smtClean="0"/>
                        <a:t>file.softspace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oolean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that indicates whether a space character needs to be printed before another value when using the print statement. 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44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OS </a:t>
            </a:r>
            <a:r>
              <a:rPr lang="ko-KR" altLang="en-US" dirty="0" smtClean="0"/>
              <a:t>내의 명령어 실행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OS </a:t>
            </a:r>
            <a:r>
              <a:rPr lang="ko-KR" altLang="en-US" dirty="0" smtClean="0"/>
              <a:t>명령어를 실행하고 결과 받기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429811"/>
            <a:ext cx="56959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9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File </a:t>
            </a:r>
            <a:r>
              <a:rPr lang="ko-KR" altLang="en-US" dirty="0" smtClean="0"/>
              <a:t>모드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082487"/>
              </p:ext>
            </p:extLst>
          </p:nvPr>
        </p:nvGraphicFramePr>
        <p:xfrm>
          <a:off x="899592" y="1988840"/>
          <a:ext cx="7631633" cy="4379473"/>
        </p:xfrm>
        <a:graphic>
          <a:graphicData uri="http://schemas.openxmlformats.org/drawingml/2006/table">
            <a:tbl>
              <a:tblPr/>
              <a:tblGrid>
                <a:gridCol w="2694860"/>
                <a:gridCol w="4936773"/>
              </a:tblGrid>
              <a:tr h="29877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파일열기모드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7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r</a:t>
                      </a:r>
                    </a:p>
                  </a:txBody>
                  <a:tcPr marL="108000" marR="1080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읽기모드 </a:t>
                      </a: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파일을 읽기만 할 때 사용</a:t>
                      </a:r>
                    </a:p>
                  </a:txBody>
                  <a:tcPr marL="108000" marR="1080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7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r+</a:t>
                      </a:r>
                      <a:endParaRPr lang="en-US" sz="1200" dirty="0">
                        <a:effectLst/>
                      </a:endParaRPr>
                    </a:p>
                  </a:txBody>
                  <a:tcPr marL="108000" marR="1080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err="1" smtClean="0">
                          <a:effectLst/>
                        </a:rPr>
                        <a:t>읽고쓰기모드</a:t>
                      </a:r>
                      <a:r>
                        <a:rPr lang="ko-KR" altLang="en-US" sz="1200" dirty="0" smtClean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파일에 내용을 </a:t>
                      </a:r>
                      <a:r>
                        <a:rPr lang="ko-KR" altLang="en-US" sz="1200" dirty="0" smtClean="0">
                          <a:effectLst/>
                        </a:rPr>
                        <a:t>읽고 쓸 </a:t>
                      </a:r>
                      <a:r>
                        <a:rPr lang="ko-KR" altLang="en-US" sz="1200" dirty="0">
                          <a:effectLst/>
                        </a:rPr>
                        <a:t>때 사용</a:t>
                      </a:r>
                    </a:p>
                  </a:txBody>
                  <a:tcPr marL="108000" marR="1080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7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</a:t>
                      </a:r>
                    </a:p>
                  </a:txBody>
                  <a:tcPr marL="108000" marR="1080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추가모드 </a:t>
                      </a: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파일의 마지막에 새로운 내용을 추가 시킬 때 </a:t>
                      </a:r>
                      <a:r>
                        <a:rPr lang="ko-KR" altLang="en-US" sz="1200" dirty="0" smtClean="0">
                          <a:effectLst/>
                        </a:rPr>
                        <a:t>사용</a:t>
                      </a:r>
                      <a:r>
                        <a:rPr lang="en-US" altLang="ko-KR" sz="1200" dirty="0" smtClean="0">
                          <a:effectLst/>
                        </a:rPr>
                        <a:t>(</a:t>
                      </a:r>
                      <a:r>
                        <a:rPr lang="ko-KR" altLang="en-US" sz="1200" dirty="0" smtClean="0">
                          <a:effectLst/>
                        </a:rPr>
                        <a:t>쓰기전용</a:t>
                      </a:r>
                      <a:r>
                        <a:rPr lang="en-US" altLang="ko-KR" sz="1200" dirty="0" smtClean="0">
                          <a:effectLst/>
                        </a:rPr>
                        <a:t>)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08000" marR="1080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7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a+</a:t>
                      </a:r>
                      <a:endParaRPr lang="en-US" sz="1200" dirty="0">
                        <a:effectLst/>
                      </a:endParaRPr>
                    </a:p>
                  </a:txBody>
                  <a:tcPr marL="108000" marR="1080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끝에 추가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읽기도 가능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08000" marR="1080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7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w</a:t>
                      </a:r>
                    </a:p>
                  </a:txBody>
                  <a:tcPr marL="108000" marR="1080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쓰기모드 </a:t>
                      </a: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파일에 내용을 쓸 때 사용</a:t>
                      </a:r>
                    </a:p>
                  </a:txBody>
                  <a:tcPr marL="108000" marR="1080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7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w+</a:t>
                      </a:r>
                      <a:endParaRPr lang="en-US" sz="1200" dirty="0">
                        <a:effectLst/>
                      </a:endParaRPr>
                    </a:p>
                  </a:txBody>
                  <a:tcPr marL="108000" marR="1080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읽고 쓰기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 파일 삭제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08000" marR="1080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7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x</a:t>
                      </a:r>
                      <a:endParaRPr lang="en-US" sz="1200" dirty="0">
                        <a:effectLst/>
                      </a:endParaRPr>
                    </a:p>
                  </a:txBody>
                  <a:tcPr marL="108000" marR="1080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>
                          <a:effectLst/>
                        </a:rPr>
                        <a:t>존재한 파일 없을 때만 파일 을 생성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08000" marR="1080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7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t</a:t>
                      </a:r>
                      <a:endParaRPr lang="en-US" sz="1200" dirty="0">
                        <a:effectLst/>
                      </a:endParaRPr>
                    </a:p>
                  </a:txBody>
                  <a:tcPr marL="108000" marR="1080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>
                          <a:effectLst/>
                        </a:rPr>
                        <a:t>텍스트모드 </a:t>
                      </a:r>
                      <a:r>
                        <a:rPr lang="en-US" altLang="ko-KR" sz="1200" dirty="0" smtClean="0">
                          <a:effectLst/>
                        </a:rPr>
                        <a:t>– </a:t>
                      </a:r>
                      <a:r>
                        <a:rPr lang="ko-KR" altLang="en-US" sz="1200" dirty="0" smtClean="0">
                          <a:effectLst/>
                        </a:rPr>
                        <a:t>기본 텍스트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08000" marR="1080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7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b</a:t>
                      </a:r>
                      <a:endParaRPr lang="en-US" sz="1200" dirty="0">
                        <a:effectLst/>
                      </a:endParaRPr>
                    </a:p>
                  </a:txBody>
                  <a:tcPr marL="108000" marR="1080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>
                          <a:effectLst/>
                        </a:rPr>
                        <a:t>바이너리모드</a:t>
                      </a:r>
                      <a:r>
                        <a:rPr lang="en-US" altLang="ko-KR" sz="1200" dirty="0" smtClean="0">
                          <a:effectLst/>
                        </a:rPr>
                        <a:t>-</a:t>
                      </a:r>
                      <a:r>
                        <a:rPr lang="ko-KR" altLang="en-US" sz="1200" dirty="0" smtClean="0">
                          <a:effectLst/>
                        </a:rPr>
                        <a:t>바이너리로 처리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08000" marR="1080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7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effectLst/>
                        </a:rPr>
                        <a:t>rb</a:t>
                      </a:r>
                      <a:endParaRPr lang="en-US" sz="1200" dirty="0">
                        <a:effectLst/>
                      </a:endParaRPr>
                    </a:p>
                  </a:txBody>
                  <a:tcPr marL="108000" marR="1080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이진 파일 읽기 전용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08000" marR="1080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7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effectLst/>
                        </a:rPr>
                        <a:t>rb</a:t>
                      </a:r>
                      <a:r>
                        <a:rPr lang="en-US" sz="1200" dirty="0" smtClean="0">
                          <a:effectLst/>
                        </a:rPr>
                        <a:t>+</a:t>
                      </a:r>
                      <a:endParaRPr lang="en-US" sz="1200" dirty="0">
                        <a:effectLst/>
                      </a:endParaRPr>
                    </a:p>
                  </a:txBody>
                  <a:tcPr marL="108000" marR="1080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이진 파일 읽고 쓰기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08000" marR="1080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9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effectLst/>
                        </a:rPr>
                        <a:t>wb</a:t>
                      </a:r>
                      <a:r>
                        <a:rPr lang="en-US" sz="1200" dirty="0" smtClean="0">
                          <a:effectLst/>
                        </a:rPr>
                        <a:t>+</a:t>
                      </a:r>
                      <a:endParaRPr lang="en-US" sz="1200" dirty="0">
                        <a:effectLst/>
                      </a:endParaRPr>
                    </a:p>
                  </a:txBody>
                  <a:tcPr marL="108000" marR="1080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이진 파일 읽고 쓰기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 파일 삭제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08000" marR="1080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7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ab+</a:t>
                      </a:r>
                      <a:endParaRPr lang="en-US" sz="1200" dirty="0">
                        <a:effectLst/>
                      </a:endParaRPr>
                    </a:p>
                  </a:txBody>
                  <a:tcPr marL="108000" marR="1080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이진 파일 끝에 추가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읽기도 가능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08000" marR="1080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5230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File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handle object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0081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 smtClean="0"/>
              <a:t>실제 파일을 전달하는 것이 아니라 </a:t>
            </a:r>
            <a:r>
              <a:rPr lang="en-US" altLang="ko-KR" sz="2400" dirty="0" smtClean="0"/>
              <a:t>file handle</a:t>
            </a:r>
            <a:r>
              <a:rPr lang="ko-KR" altLang="en-US" sz="2400" dirty="0" smtClean="0"/>
              <a:t>를 전달해서 파일을 처리할 수 있도록 함</a:t>
            </a:r>
            <a:endParaRPr lang="en-US" altLang="ko-KR" sz="2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1547664" y="3575044"/>
            <a:ext cx="1368152" cy="2304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프로그</a:t>
            </a:r>
            <a:r>
              <a:rPr lang="ko-KR" altLang="en-US" sz="1600">
                <a:solidFill>
                  <a:schemeClr val="tx1"/>
                </a:solidFill>
              </a:rPr>
              <a:t>램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012160" y="3562975"/>
            <a:ext cx="1368152" cy="2304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file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79912" y="4113076"/>
            <a:ext cx="1368152" cy="1224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</a:t>
            </a:r>
            <a:r>
              <a:rPr lang="en-US" altLang="ko-KR" sz="1600" dirty="0" smtClean="0">
                <a:solidFill>
                  <a:schemeClr val="tx1"/>
                </a:solidFill>
              </a:rPr>
              <a:t>ile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handle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왼쪽/오른쪽 화살표 4"/>
          <p:cNvSpPr/>
          <p:nvPr/>
        </p:nvSpPr>
        <p:spPr>
          <a:xfrm>
            <a:off x="2987824" y="4554836"/>
            <a:ext cx="720080" cy="484632"/>
          </a:xfrm>
          <a:prstGeom prst="leftRightArrow">
            <a:avLst>
              <a:gd name="adj1" fmla="val 50000"/>
              <a:gd name="adj2" fmla="val 21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/오른쪽 화살표 27"/>
          <p:cNvSpPr/>
          <p:nvPr/>
        </p:nvSpPr>
        <p:spPr>
          <a:xfrm>
            <a:off x="5220072" y="4559164"/>
            <a:ext cx="720080" cy="484632"/>
          </a:xfrm>
          <a:prstGeom prst="leftRightArrow">
            <a:avLst>
              <a:gd name="adj1" fmla="val 50000"/>
              <a:gd name="adj2" fmla="val 21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317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생성 및 닫기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8722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파일을 </a:t>
            </a:r>
            <a:r>
              <a:rPr lang="en-US" altLang="ko-KR" sz="2800" dirty="0" smtClean="0"/>
              <a:t>open</a:t>
            </a:r>
            <a:r>
              <a:rPr lang="ko-KR" altLang="en-US" sz="2800" dirty="0" smtClean="0"/>
              <a:t>해서 바로 </a:t>
            </a:r>
            <a:r>
              <a:rPr lang="en-US" altLang="ko-KR" sz="2800" dirty="0" smtClean="0"/>
              <a:t>close</a:t>
            </a:r>
            <a:r>
              <a:rPr lang="ko-KR" altLang="en-US" sz="2800" dirty="0" smtClean="0"/>
              <a:t>해서 파일 생성</a:t>
            </a:r>
            <a:endParaRPr lang="en-US" altLang="ko-KR" sz="2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 smtClean="0"/>
              <a:t>   </a:t>
            </a:r>
            <a:r>
              <a:rPr lang="ko-KR" altLang="en-US" sz="1200" dirty="0" smtClean="0"/>
              <a:t>파일 열기 및 생성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 파일객체 </a:t>
            </a:r>
            <a:r>
              <a:rPr lang="en-US" altLang="ko-KR" sz="1200" dirty="0"/>
              <a:t>= </a:t>
            </a:r>
            <a:r>
              <a:rPr lang="en-US" altLang="ko-KR" sz="1200" b="1" dirty="0"/>
              <a:t>open</a:t>
            </a:r>
            <a:r>
              <a:rPr lang="en-US" altLang="ko-KR" sz="1200" dirty="0"/>
              <a:t>(</a:t>
            </a:r>
            <a:r>
              <a:rPr lang="ko-KR" altLang="en-US" sz="1200" dirty="0"/>
              <a:t>파일이름</a:t>
            </a:r>
            <a:r>
              <a:rPr lang="en-US" altLang="ko-KR" sz="1200" dirty="0"/>
              <a:t>, </a:t>
            </a:r>
            <a:r>
              <a:rPr lang="ko-KR" altLang="en-US" sz="1200" dirty="0"/>
              <a:t>파일열기모드</a:t>
            </a:r>
            <a:r>
              <a:rPr lang="en-US" altLang="ko-KR" sz="1200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파일 닫기             </a:t>
            </a:r>
            <a:r>
              <a:rPr lang="en-US" altLang="ko-KR" sz="1200" dirty="0" smtClean="0"/>
              <a:t>:  </a:t>
            </a:r>
            <a:r>
              <a:rPr lang="ko-KR" altLang="en-US" sz="1200" dirty="0" smtClean="0"/>
              <a:t>파일객체</a:t>
            </a:r>
            <a:r>
              <a:rPr lang="en-US" altLang="ko-KR" sz="1200" dirty="0" smtClean="0"/>
              <a:t>.close()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2" y="3068960"/>
            <a:ext cx="6010275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571999" y="5661248"/>
            <a:ext cx="1584177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76256" y="544522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빈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4" idx="3"/>
          </p:cNvCxnSpPr>
          <p:nvPr/>
        </p:nvCxnSpPr>
        <p:spPr>
          <a:xfrm flipV="1">
            <a:off x="6156176" y="5661248"/>
            <a:ext cx="720080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90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File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iterable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15212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파일을 </a:t>
            </a:r>
            <a:r>
              <a:rPr lang="en-US" altLang="ko-KR" sz="2800" dirty="0" smtClean="0"/>
              <a:t>open </a:t>
            </a:r>
            <a:r>
              <a:rPr lang="ko-KR" altLang="en-US" sz="2800" dirty="0" smtClean="0"/>
              <a:t>하면 </a:t>
            </a:r>
            <a:r>
              <a:rPr lang="en-US" altLang="ko-KR" sz="2800" dirty="0" err="1" smtClean="0"/>
              <a:t>iterable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객체인 </a:t>
            </a:r>
            <a:r>
              <a:rPr lang="en-US" altLang="ko-KR" sz="2800" dirty="0" smtClean="0"/>
              <a:t>handle</a:t>
            </a:r>
            <a:r>
              <a:rPr lang="ko-KR" altLang="en-US" sz="2800" dirty="0" smtClean="0"/>
              <a:t>을 제공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924944"/>
            <a:ext cx="4371975" cy="354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26" y="4917605"/>
            <a:ext cx="31432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27" y="3165549"/>
            <a:ext cx="23336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009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File </a:t>
            </a:r>
            <a:r>
              <a:rPr lang="ko-KR" altLang="en-US" dirty="0" smtClean="0"/>
              <a:t>읽기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0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File :read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15212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파일을 </a:t>
            </a:r>
            <a:r>
              <a:rPr lang="en-US" altLang="ko-KR" sz="2800" dirty="0" smtClean="0"/>
              <a:t>open</a:t>
            </a:r>
            <a:r>
              <a:rPr lang="ko-KR" altLang="en-US" sz="2800" dirty="0" smtClean="0"/>
              <a:t>하고 </a:t>
            </a:r>
            <a:r>
              <a:rPr lang="en-US" altLang="ko-KR" sz="2800" dirty="0" smtClean="0"/>
              <a:t>read </a:t>
            </a:r>
            <a:r>
              <a:rPr lang="ko-KR" altLang="en-US" sz="2800" dirty="0" err="1" smtClean="0"/>
              <a:t>메소드를</a:t>
            </a:r>
            <a:r>
              <a:rPr lang="ko-KR" altLang="en-US" sz="2800" dirty="0" smtClean="0"/>
              <a:t> 호출하면 전부 </a:t>
            </a:r>
            <a:r>
              <a:rPr lang="en-US" altLang="ko-KR" sz="2800" dirty="0" err="1" smtClean="0"/>
              <a:t>str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타입으로 생성 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45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87266"/>
              </p:ext>
            </p:extLst>
          </p:nvPr>
        </p:nvGraphicFramePr>
        <p:xfrm>
          <a:off x="467544" y="2924944"/>
          <a:ext cx="8153400" cy="968723"/>
        </p:xfrm>
        <a:graphic>
          <a:graphicData uri="http://schemas.openxmlformats.org/drawingml/2006/table">
            <a:tbl>
              <a:tblPr/>
              <a:tblGrid>
                <a:gridCol w="2375049"/>
                <a:gridCol w="5778351"/>
              </a:tblGrid>
              <a:tr h="36327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effectLst/>
                        </a:rPr>
                        <a:t>Method</a:t>
                      </a:r>
                      <a:endParaRPr lang="ko-KR" altLang="en-US" sz="1200" b="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545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err="1" smtClean="0"/>
                        <a:t>file.read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at most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bytes from the file (less if the read hits EOF before obtaining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bytes).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025398"/>
            <a:ext cx="27717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266321"/>
            <a:ext cx="25527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93096"/>
            <a:ext cx="26765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030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File : </a:t>
            </a:r>
            <a:r>
              <a:rPr lang="en-US" altLang="ko-KR" dirty="0" err="1" smtClean="0"/>
              <a:t>readline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한라인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0081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파일을 다시 </a:t>
            </a:r>
            <a:r>
              <a:rPr lang="ko-KR" altLang="en-US" sz="2800" dirty="0" err="1" smtClean="0"/>
              <a:t>오픈하고</a:t>
            </a:r>
            <a:r>
              <a:rPr lang="ko-KR" altLang="en-US" sz="2800" dirty="0" smtClean="0"/>
              <a:t> 파일객체</a:t>
            </a:r>
            <a:r>
              <a:rPr lang="en-US" altLang="ko-KR" sz="2800" dirty="0" smtClean="0"/>
              <a:t>.</a:t>
            </a:r>
            <a:r>
              <a:rPr lang="en-US" altLang="ko-KR" sz="2800" dirty="0" err="1" smtClean="0"/>
              <a:t>readline</a:t>
            </a:r>
            <a:r>
              <a:rPr lang="en-US" altLang="ko-KR" sz="2800" dirty="0" smtClean="0"/>
              <a:t>()</a:t>
            </a:r>
            <a:r>
              <a:rPr lang="ko-KR" altLang="en-US" sz="2800" dirty="0" smtClean="0"/>
              <a:t>를 이용하여 파일을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읽기 </a:t>
            </a:r>
            <a:endParaRPr lang="en-US" altLang="ko-KR" sz="2800" dirty="0" smtClean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40968"/>
            <a:ext cx="460851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862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File : </a:t>
            </a:r>
            <a:r>
              <a:rPr lang="en-US" altLang="ko-KR" dirty="0" err="1"/>
              <a:t>readline</a:t>
            </a:r>
            <a:r>
              <a:rPr lang="en-US" altLang="ko-KR" dirty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라인변경 없애기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15212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파일을 </a:t>
            </a:r>
            <a:r>
              <a:rPr lang="en-US" altLang="ko-KR" sz="2800" dirty="0" smtClean="0"/>
              <a:t>open</a:t>
            </a:r>
            <a:r>
              <a:rPr lang="ko-KR" altLang="en-US" sz="2800" dirty="0" smtClean="0"/>
              <a:t>하고 </a:t>
            </a:r>
            <a:r>
              <a:rPr lang="en-US" altLang="ko-KR" sz="2800" dirty="0" err="1" smtClean="0"/>
              <a:t>readline</a:t>
            </a:r>
            <a:r>
              <a:rPr lang="en-US" altLang="ko-KR" sz="2800" dirty="0"/>
              <a:t> </a:t>
            </a:r>
            <a:r>
              <a:rPr lang="ko-KR" altLang="en-US" sz="2800" dirty="0" err="1" smtClean="0"/>
              <a:t>메소드로</a:t>
            </a:r>
            <a:r>
              <a:rPr lang="ko-KR" altLang="en-US" sz="2800" dirty="0" smtClean="0"/>
              <a:t> 읽고 </a:t>
            </a:r>
            <a:r>
              <a:rPr lang="ko-KR" altLang="en-US" sz="2800" dirty="0" err="1" smtClean="0"/>
              <a:t>출력시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end=“”</a:t>
            </a:r>
            <a:r>
              <a:rPr lang="ko-KR" altLang="en-US" sz="2800" dirty="0" smtClean="0"/>
              <a:t>를 넣어 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501008"/>
            <a:ext cx="26479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80321"/>
            <a:ext cx="26765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6356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File : </a:t>
            </a:r>
            <a:r>
              <a:rPr lang="ko-KR" altLang="en-US" dirty="0"/>
              <a:t>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이용해서 처리 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0081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파일이 </a:t>
            </a:r>
            <a:r>
              <a:rPr lang="en-US" altLang="ko-KR" sz="2800" dirty="0" err="1" smtClean="0"/>
              <a:t>iterable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특성을 이용해서 </a:t>
            </a:r>
            <a:r>
              <a:rPr lang="en-US" altLang="ko-KR" sz="2800" dirty="0" smtClean="0"/>
              <a:t>for</a:t>
            </a:r>
            <a:r>
              <a:rPr lang="ko-KR" altLang="en-US" sz="2800" dirty="0" smtClean="0"/>
              <a:t>문으로 읽기</a:t>
            </a:r>
            <a:endParaRPr lang="en-US" altLang="ko-KR" sz="2800" dirty="0" smtClean="0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36912"/>
            <a:ext cx="4447501" cy="3857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7823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File : </a:t>
            </a:r>
            <a:r>
              <a:rPr lang="en-US" altLang="ko-KR" dirty="0" err="1"/>
              <a:t>readlines</a:t>
            </a:r>
            <a:r>
              <a:rPr lang="en-US" altLang="ko-KR" dirty="0" smtClean="0"/>
              <a:t> -</a:t>
            </a:r>
            <a:r>
              <a:rPr lang="ko-KR" altLang="en-US" dirty="0" smtClean="0"/>
              <a:t>여러 라인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51216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파일을 다시 </a:t>
            </a:r>
            <a:r>
              <a:rPr lang="ko-KR" altLang="en-US" sz="2800" dirty="0" err="1" smtClean="0"/>
              <a:t>오픈하고</a:t>
            </a:r>
            <a:r>
              <a:rPr lang="ko-KR" altLang="en-US" sz="2800" dirty="0" smtClean="0"/>
              <a:t> 파일객체</a:t>
            </a:r>
            <a:r>
              <a:rPr lang="en-US" altLang="ko-KR" sz="2800" dirty="0" smtClean="0"/>
              <a:t>.</a:t>
            </a:r>
            <a:r>
              <a:rPr lang="en-US" altLang="ko-KR" sz="2800" dirty="0" err="1" smtClean="0"/>
              <a:t>readlines</a:t>
            </a:r>
            <a:r>
              <a:rPr lang="en-US" altLang="ko-KR" sz="2800" dirty="0" smtClean="0"/>
              <a:t>(), </a:t>
            </a:r>
            <a:r>
              <a:rPr lang="ko-KR" altLang="en-US" sz="2800" dirty="0" smtClean="0"/>
              <a:t>파일객체</a:t>
            </a:r>
            <a:r>
              <a:rPr lang="en-US" altLang="ko-KR" sz="2800" dirty="0" smtClean="0"/>
              <a:t>.read()</a:t>
            </a:r>
            <a:r>
              <a:rPr lang="ko-KR" altLang="en-US" sz="2800" dirty="0" smtClean="0"/>
              <a:t>를 이용하여 파일을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읽기 </a:t>
            </a:r>
            <a:endParaRPr lang="en-US" altLang="ko-KR" sz="2800" dirty="0" smtClean="0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52936"/>
            <a:ext cx="27432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96952"/>
            <a:ext cx="2438400" cy="339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0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Directory </a:t>
            </a:r>
            <a:r>
              <a:rPr lang="ko-KR" altLang="en-US" dirty="0" smtClean="0"/>
              <a:t>조회 및 이동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2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File </a:t>
            </a:r>
            <a:r>
              <a:rPr lang="ko-KR" altLang="en-US" dirty="0" smtClean="0"/>
              <a:t>위치 찾기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7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File :tell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15212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파일을 </a:t>
            </a:r>
            <a:r>
              <a:rPr lang="en-US" altLang="ko-KR" sz="2800" dirty="0" smtClean="0"/>
              <a:t>open</a:t>
            </a:r>
            <a:r>
              <a:rPr lang="ko-KR" altLang="en-US" sz="2800" dirty="0" smtClean="0"/>
              <a:t>하고 </a:t>
            </a:r>
            <a:r>
              <a:rPr lang="en-US" altLang="ko-KR" sz="2800" dirty="0" err="1" smtClean="0"/>
              <a:t>readline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메소드를</a:t>
            </a:r>
            <a:r>
              <a:rPr lang="ko-KR" altLang="en-US" sz="2800" dirty="0" smtClean="0"/>
              <a:t> 호출하고 있을 경우 현재 파일의 위치를 조회 </a:t>
            </a:r>
            <a:endParaRPr lang="en-US" altLang="ko-KR" sz="2800" dirty="0" smtClean="0"/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05064"/>
            <a:ext cx="4464496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51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792120"/>
              </p:ext>
            </p:extLst>
          </p:nvPr>
        </p:nvGraphicFramePr>
        <p:xfrm>
          <a:off x="539552" y="2924944"/>
          <a:ext cx="8153400" cy="937016"/>
        </p:xfrm>
        <a:graphic>
          <a:graphicData uri="http://schemas.openxmlformats.org/drawingml/2006/table">
            <a:tbl>
              <a:tblPr/>
              <a:tblGrid>
                <a:gridCol w="2375049"/>
                <a:gridCol w="5778351"/>
              </a:tblGrid>
              <a:tr h="46850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effectLst/>
                        </a:rPr>
                        <a:t>Method</a:t>
                      </a:r>
                      <a:endParaRPr lang="ko-KR" altLang="en-US" sz="1200" b="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850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err="1" smtClean="0"/>
                        <a:t>file.tell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현재의 파일 포인터 위치를 돌려줌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1562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File :</a:t>
            </a:r>
            <a:r>
              <a:rPr lang="en-US" altLang="ko-KR" dirty="0"/>
              <a:t> </a:t>
            </a:r>
            <a:r>
              <a:rPr lang="en-US" altLang="ko-KR" dirty="0" smtClean="0"/>
              <a:t>seek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15212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파일을 </a:t>
            </a:r>
            <a:r>
              <a:rPr lang="en-US" altLang="ko-KR" sz="2800" dirty="0" smtClean="0"/>
              <a:t>open</a:t>
            </a:r>
            <a:r>
              <a:rPr lang="ko-KR" altLang="en-US" sz="2800" dirty="0" smtClean="0"/>
              <a:t>하고 </a:t>
            </a:r>
            <a:r>
              <a:rPr lang="en-US" altLang="ko-KR" sz="2800" dirty="0" err="1" smtClean="0"/>
              <a:t>readline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메소드를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처리하다 </a:t>
            </a:r>
            <a:r>
              <a:rPr lang="en-US" altLang="ko-KR" sz="2800" dirty="0" smtClean="0"/>
              <a:t>seek </a:t>
            </a:r>
            <a:r>
              <a:rPr lang="ko-KR" altLang="en-US" sz="2800" dirty="0" err="1" smtClean="0"/>
              <a:t>메소드를</a:t>
            </a:r>
            <a:r>
              <a:rPr lang="ko-KR" altLang="en-US" sz="2800" dirty="0" smtClean="0"/>
              <a:t> 만나면 파일의 위치를 변경해서 다시 처리 </a:t>
            </a:r>
            <a:endParaRPr lang="en-US" altLang="ko-KR" sz="2800" dirty="0" smtClean="0"/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68960"/>
            <a:ext cx="4176464" cy="3636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52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376097"/>
              </p:ext>
            </p:extLst>
          </p:nvPr>
        </p:nvGraphicFramePr>
        <p:xfrm>
          <a:off x="467544" y="3356992"/>
          <a:ext cx="3816424" cy="3204220"/>
        </p:xfrm>
        <a:graphic>
          <a:graphicData uri="http://schemas.openxmlformats.org/drawingml/2006/table">
            <a:tbl>
              <a:tblPr/>
              <a:tblGrid>
                <a:gridCol w="1224136"/>
                <a:gridCol w="2592288"/>
              </a:tblGrid>
              <a:tr h="5837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effectLst/>
                        </a:rPr>
                        <a:t>Method</a:t>
                      </a:r>
                      <a:endParaRPr lang="ko-KR" altLang="en-US" sz="1200" b="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2046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err="1" smtClean="0"/>
                        <a:t>file.seek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offset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whence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파일의 위치 이동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.(whence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없으면 처음에서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offset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번째로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이면 현재에서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offset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번째로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이면 마지막에서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offset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번째로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seek(n) :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파일의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번째 바이트로 이동</a:t>
                      </a:r>
                      <a:r>
                        <a:rPr lang="ko-KR" altLang="en-US" sz="1200" dirty="0" smtClean="0"/>
                        <a:t/>
                      </a:r>
                      <a:br>
                        <a:rPr lang="ko-KR" altLang="en-US" sz="1200" dirty="0" smtClean="0"/>
                      </a:b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seek(n, 1) :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위치에서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바이트 이동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양수이면 뒤쪽으로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음수이면 앞쪽으로 이동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dirty="0" smtClean="0"/>
                        <a:t/>
                      </a:r>
                      <a:br>
                        <a:rPr lang="ko-KR" altLang="en-US" sz="1200" dirty="0" smtClean="0"/>
                      </a:b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seek(n, 2) :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맨 마지막에서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바이트 이동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보통 음수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367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File </a:t>
            </a:r>
            <a:r>
              <a:rPr lang="ko-KR" altLang="en-US" dirty="0" smtClean="0"/>
              <a:t>쓰기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3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writelines</a:t>
            </a:r>
            <a:endParaRPr lang="en-US" altLang="ko-KR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44875"/>
              </p:ext>
            </p:extLst>
          </p:nvPr>
        </p:nvGraphicFramePr>
        <p:xfrm>
          <a:off x="523056" y="1844824"/>
          <a:ext cx="8153400" cy="937016"/>
        </p:xfrm>
        <a:graphic>
          <a:graphicData uri="http://schemas.openxmlformats.org/drawingml/2006/table">
            <a:tbl>
              <a:tblPr/>
              <a:tblGrid>
                <a:gridCol w="2375049"/>
                <a:gridCol w="5778351"/>
              </a:tblGrid>
              <a:tr h="46850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effectLst/>
                        </a:rPr>
                        <a:t>Method</a:t>
                      </a:r>
                      <a:endParaRPr lang="ko-KR" altLang="en-US" sz="1200" b="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850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err="1" smtClean="0"/>
                        <a:t>file.writelines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 안에 있는 문자열을 연속해서 출력함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2" y="2924944"/>
            <a:ext cx="37242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1726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: write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0081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파일을 다시 </a:t>
            </a:r>
            <a:r>
              <a:rPr lang="ko-KR" altLang="en-US" sz="2800" dirty="0" err="1" smtClean="0"/>
              <a:t>오픈하고</a:t>
            </a:r>
            <a:r>
              <a:rPr lang="ko-KR" altLang="en-US" sz="2800" dirty="0" smtClean="0"/>
              <a:t>  파일객체</a:t>
            </a:r>
            <a:r>
              <a:rPr lang="en-US" altLang="ko-KR" sz="2800" dirty="0" smtClean="0"/>
              <a:t>.write()</a:t>
            </a:r>
            <a:r>
              <a:rPr lang="ko-KR" altLang="en-US" sz="2800" dirty="0" smtClean="0"/>
              <a:t>를 이용하여 파일에 쓰고 읽을 때 </a:t>
            </a:r>
            <a:r>
              <a:rPr lang="en-US" altLang="ko-KR" sz="2800" dirty="0" err="1" smtClean="0"/>
              <a:t>printg</a:t>
            </a:r>
            <a:r>
              <a:rPr lang="ko-KR" altLang="en-US" sz="2800" dirty="0" smtClean="0"/>
              <a:t>함수에 </a:t>
            </a:r>
            <a:r>
              <a:rPr lang="en-US" altLang="ko-KR" sz="2800" dirty="0" smtClean="0"/>
              <a:t>end=“”</a:t>
            </a:r>
            <a:r>
              <a:rPr lang="ko-KR" altLang="en-US" sz="2800" dirty="0" smtClean="0"/>
              <a:t>를 사용해야 라인이 붙여서 표현 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429000"/>
            <a:ext cx="43053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6012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: print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0081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파일을 다시 </a:t>
            </a:r>
            <a:r>
              <a:rPr lang="ko-KR" altLang="en-US" sz="2800" dirty="0" err="1" smtClean="0"/>
              <a:t>오픈하고</a:t>
            </a:r>
            <a:r>
              <a:rPr lang="ko-KR" altLang="en-US" sz="2800" dirty="0" smtClean="0"/>
              <a:t>  </a:t>
            </a:r>
            <a:r>
              <a:rPr lang="en-US" altLang="ko-KR" sz="2800" dirty="0" smtClean="0"/>
              <a:t>print(string, end=“”, file=filename)</a:t>
            </a:r>
            <a:r>
              <a:rPr lang="ko-KR" altLang="en-US" sz="2800" dirty="0" smtClean="0"/>
              <a:t>를 이용하여 파일에 쓰고 읽을 때 </a:t>
            </a:r>
            <a:r>
              <a:rPr lang="en-US" altLang="ko-KR" sz="2800" dirty="0" err="1" smtClean="0"/>
              <a:t>printg</a:t>
            </a:r>
            <a:r>
              <a:rPr lang="ko-KR" altLang="en-US" sz="2800" dirty="0" smtClean="0"/>
              <a:t>함수에 </a:t>
            </a:r>
            <a:r>
              <a:rPr lang="en-US" altLang="ko-KR" sz="2800" dirty="0" smtClean="0"/>
              <a:t>end=“”</a:t>
            </a:r>
            <a:r>
              <a:rPr lang="ko-KR" altLang="en-US" sz="2800" dirty="0" smtClean="0"/>
              <a:t>를 사용해야 라인이 붙여서 표현 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645024"/>
            <a:ext cx="420052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3226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(mode=a): </a:t>
            </a:r>
            <a:r>
              <a:rPr lang="en-US" altLang="ko-KR" dirty="0" err="1" smtClean="0"/>
              <a:t>wirte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ko-KR" altLang="en-US" sz="2800" dirty="0"/>
              <a:t>파일객체 </a:t>
            </a:r>
            <a:r>
              <a:rPr lang="en-US" altLang="ko-KR" sz="2800" dirty="0"/>
              <a:t>= </a:t>
            </a:r>
            <a:r>
              <a:rPr lang="en-US" altLang="ko-KR" sz="2800" b="1" dirty="0"/>
              <a:t>open</a:t>
            </a:r>
            <a:r>
              <a:rPr lang="en-US" altLang="ko-KR" sz="2800" dirty="0"/>
              <a:t>(</a:t>
            </a:r>
            <a:r>
              <a:rPr lang="ko-KR" altLang="en-US" sz="2800" dirty="0"/>
              <a:t>파일이름</a:t>
            </a:r>
            <a:r>
              <a:rPr lang="en-US" altLang="ko-KR" sz="2800" dirty="0"/>
              <a:t>, </a:t>
            </a:r>
            <a:r>
              <a:rPr lang="en-US" altLang="ko-KR" sz="2800" dirty="0" smtClean="0"/>
              <a:t>“a”)</a:t>
            </a:r>
            <a:r>
              <a:rPr lang="ko-KR" altLang="en-US" sz="2800" dirty="0" smtClean="0"/>
              <a:t>로 </a:t>
            </a:r>
            <a:r>
              <a:rPr lang="ko-KR" altLang="en-US" sz="2800" dirty="0" err="1" smtClean="0"/>
              <a:t>세팅하여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파일객체</a:t>
            </a:r>
            <a:r>
              <a:rPr lang="en-US" altLang="ko-KR" sz="2800" dirty="0" smtClean="0"/>
              <a:t>.write(), </a:t>
            </a:r>
            <a:r>
              <a:rPr lang="ko-KR" altLang="en-US" sz="2800" dirty="0" smtClean="0"/>
              <a:t>단 </a:t>
            </a:r>
            <a:r>
              <a:rPr lang="en-US" altLang="ko-KR" sz="2800" dirty="0" smtClean="0"/>
              <a:t>“w”</a:t>
            </a:r>
            <a:r>
              <a:rPr lang="ko-KR" altLang="en-US" sz="2800" dirty="0" err="1" smtClean="0"/>
              <a:t>모드하면</a:t>
            </a:r>
            <a:r>
              <a:rPr lang="ko-KR" altLang="en-US" sz="2800" dirty="0" smtClean="0"/>
              <a:t> 파일이 초기화됨</a:t>
            </a:r>
            <a:endParaRPr lang="en-US" altLang="ko-KR" sz="2800" dirty="0" smtClean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48676"/>
            <a:ext cx="4896544" cy="32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562985"/>
            <a:ext cx="2095500" cy="266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7314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File :</a:t>
            </a:r>
            <a:r>
              <a:rPr lang="en-US" altLang="ko-KR" dirty="0"/>
              <a:t> </a:t>
            </a:r>
            <a:r>
              <a:rPr lang="en-US" altLang="ko-KR" dirty="0" smtClean="0"/>
              <a:t>truncate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15212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파일을 처리시 </a:t>
            </a:r>
            <a:r>
              <a:rPr lang="en-US" altLang="ko-KR" sz="2800" dirty="0" smtClean="0"/>
              <a:t>truncate</a:t>
            </a:r>
            <a:r>
              <a:rPr lang="ko-KR" altLang="en-US" sz="2800" dirty="0" smtClean="0"/>
              <a:t>를 만나면 파일을 삭제해 버림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58</a:t>
            </a:fld>
            <a:endParaRPr lang="ko-KR" alt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286370"/>
            <a:ext cx="3535288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61048"/>
            <a:ext cx="20955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6704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파일 읽고 파일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89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OS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directory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OS </a:t>
            </a:r>
            <a:r>
              <a:rPr lang="ko-KR" altLang="en-US" dirty="0" smtClean="0"/>
              <a:t>내의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정보를 조회하거나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내의 정보를 조회하는 방법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356992"/>
            <a:ext cx="412059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61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오픈 후 다른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만들기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읽는 파일과 쓸 파일을 </a:t>
            </a:r>
            <a:r>
              <a:rPr lang="en-US" altLang="ko-KR" sz="2800" dirty="0" smtClean="0"/>
              <a:t>open </a:t>
            </a:r>
            <a:r>
              <a:rPr lang="ko-KR" altLang="en-US" sz="2800" dirty="0" smtClean="0"/>
              <a:t>해서 </a:t>
            </a:r>
            <a:r>
              <a:rPr lang="en-US" altLang="ko-KR" sz="2800" dirty="0" smtClean="0"/>
              <a:t>line</a:t>
            </a:r>
            <a:r>
              <a:rPr lang="ko-KR" altLang="en-US" sz="2800" dirty="0" smtClean="0"/>
              <a:t>별로 읽고 </a:t>
            </a:r>
            <a:r>
              <a:rPr lang="ko-KR" altLang="en-US" sz="2800" dirty="0" err="1" smtClean="0"/>
              <a:t>라인별로</a:t>
            </a:r>
            <a:r>
              <a:rPr lang="ko-KR" altLang="en-US" sz="2800" dirty="0" smtClean="0"/>
              <a:t> 파일에 </a:t>
            </a:r>
            <a:r>
              <a:rPr lang="en-US" altLang="ko-KR" sz="2800" dirty="0" smtClean="0"/>
              <a:t>write </a:t>
            </a:r>
            <a:r>
              <a:rPr lang="ko-KR" altLang="en-US" sz="2800" dirty="0" smtClean="0"/>
              <a:t>하기</a:t>
            </a:r>
            <a:endParaRPr lang="en-US" altLang="ko-KR" sz="2800" dirty="0" smtClean="0"/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89" y="3140968"/>
            <a:ext cx="3819525" cy="357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876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쓰고 일부 수정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0081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파일을 </a:t>
            </a:r>
            <a:r>
              <a:rPr lang="en-US" altLang="ko-KR" sz="2800" dirty="0" smtClean="0"/>
              <a:t>“w+” mode</a:t>
            </a:r>
            <a:r>
              <a:rPr lang="ko-KR" altLang="en-US" sz="2800" dirty="0" smtClean="0"/>
              <a:t>로 </a:t>
            </a:r>
            <a:r>
              <a:rPr lang="ko-KR" altLang="en-US" sz="2800" dirty="0" err="1" smtClean="0"/>
              <a:t>오픈하여</a:t>
            </a:r>
            <a:r>
              <a:rPr lang="ko-KR" altLang="en-US" sz="2800" dirty="0" smtClean="0"/>
              <a:t>  </a:t>
            </a:r>
            <a:r>
              <a:rPr lang="en-US" altLang="ko-KR" sz="2800" dirty="0" smtClean="0"/>
              <a:t>write</a:t>
            </a:r>
            <a:r>
              <a:rPr lang="ko-KR" altLang="en-US" sz="2800" dirty="0" smtClean="0"/>
              <a:t>한 후에 임의의 위치를 찾아 다시 </a:t>
            </a:r>
            <a:r>
              <a:rPr lang="en-US" altLang="ko-KR" sz="2800" dirty="0" smtClean="0"/>
              <a:t>write </a:t>
            </a:r>
            <a:r>
              <a:rPr lang="ko-KR" altLang="en-US" sz="2800" dirty="0" smtClean="0"/>
              <a:t>처리 </a:t>
            </a:r>
            <a:endParaRPr lang="en-US" altLang="ko-KR" sz="2800" dirty="0" smtClean="0"/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467" y="3212976"/>
            <a:ext cx="30861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8839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만들기 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0081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파일을 </a:t>
            </a:r>
            <a:r>
              <a:rPr lang="en-US" altLang="ko-KR" sz="2800" dirty="0" smtClean="0"/>
              <a:t>file_read.txt</a:t>
            </a:r>
            <a:r>
              <a:rPr lang="ko-KR" altLang="en-US" sz="2800" dirty="0" smtClean="0"/>
              <a:t>로 만들기</a:t>
            </a:r>
            <a:endParaRPr lang="en-US" altLang="ko-KR" sz="2800" dirty="0" smtClean="0"/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45" y="3454963"/>
            <a:ext cx="37338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742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Console </a:t>
            </a:r>
            <a:r>
              <a:rPr lang="ko-KR" altLang="en-US" dirty="0" smtClean="0"/>
              <a:t>창과 연계 파일처리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raw_input</a:t>
            </a:r>
            <a:r>
              <a:rPr lang="ko-KR" altLang="en-US" dirty="0"/>
              <a:t> </a:t>
            </a:r>
            <a:r>
              <a:rPr lang="ko-KR" altLang="en-US" dirty="0" smtClean="0"/>
              <a:t>받고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write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0081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800" dirty="0" smtClean="0"/>
              <a:t>Console</a:t>
            </a:r>
            <a:r>
              <a:rPr lang="ko-KR" altLang="en-US" sz="2800" dirty="0" smtClean="0"/>
              <a:t>에서 입력 받을 것을 </a:t>
            </a:r>
            <a:r>
              <a:rPr lang="en-US" altLang="ko-KR" sz="2800" dirty="0" smtClean="0"/>
              <a:t>file</a:t>
            </a:r>
            <a:r>
              <a:rPr lang="ko-KR" altLang="en-US" sz="2800" dirty="0" smtClean="0"/>
              <a:t>에 저장</a:t>
            </a:r>
            <a:endParaRPr lang="en-US" altLang="ko-KR" sz="2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800" dirty="0" smtClean="0"/>
              <a:t>(3</a:t>
            </a:r>
            <a:r>
              <a:rPr lang="ko-KR" altLang="en-US" sz="2800" dirty="0" smtClean="0"/>
              <a:t>버전에서는 </a:t>
            </a:r>
            <a:r>
              <a:rPr lang="en-US" altLang="ko-KR" sz="2800" dirty="0" smtClean="0"/>
              <a:t>input</a:t>
            </a:r>
            <a:r>
              <a:rPr lang="ko-KR" altLang="en-US" sz="2800" dirty="0" smtClean="0"/>
              <a:t>으로 처리</a:t>
            </a:r>
            <a:r>
              <a:rPr lang="en-US" altLang="ko-KR" sz="2800" dirty="0" smtClean="0"/>
              <a:t>)</a:t>
            </a:r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2996952"/>
            <a:ext cx="4391025" cy="368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008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처리 결과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0081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800" dirty="0" err="1" smtClean="0"/>
              <a:t>Jupyter</a:t>
            </a:r>
            <a:r>
              <a:rPr lang="en-US" altLang="ko-KR" sz="2800" dirty="0" smtClean="0"/>
              <a:t> notebook cell </a:t>
            </a:r>
            <a:r>
              <a:rPr lang="ko-KR" altLang="en-US" sz="2800" dirty="0" smtClean="0"/>
              <a:t>창에서 </a:t>
            </a:r>
            <a:r>
              <a:rPr lang="en-US" altLang="ko-KR" sz="2800" dirty="0" smtClean="0"/>
              <a:t>%load file</a:t>
            </a:r>
            <a:r>
              <a:rPr lang="ko-KR" altLang="en-US" sz="2800" dirty="0" smtClean="0"/>
              <a:t>명을 입력해서 실행하면 파일의 결과가 </a:t>
            </a:r>
            <a:r>
              <a:rPr lang="en-US" altLang="ko-KR" sz="2800" dirty="0" smtClean="0"/>
              <a:t>load </a:t>
            </a:r>
            <a:r>
              <a:rPr lang="ko-KR" altLang="en-US" sz="2800" dirty="0" smtClean="0"/>
              <a:t>됨</a:t>
            </a:r>
            <a:endParaRPr lang="en-US" altLang="ko-KR" sz="2800" dirty="0" smtClean="0"/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929" y="4437112"/>
            <a:ext cx="43624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301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4038600"/>
            <a:ext cx="8083624" cy="1828800"/>
          </a:xfrm>
        </p:spPr>
        <p:txBody>
          <a:bodyPr>
            <a:noAutofit/>
          </a:bodyPr>
          <a:lstStyle/>
          <a:p>
            <a:pPr algn="r"/>
            <a:r>
              <a:rPr lang="en-US" altLang="ko-KR" sz="6000" dirty="0" smtClean="0"/>
              <a:t> </a:t>
            </a:r>
            <a:br>
              <a:rPr lang="en-US" altLang="ko-KR" sz="6000" dirty="0" smtClean="0"/>
            </a:br>
            <a:r>
              <a:rPr lang="en-US" altLang="ko-KR" sz="6000" dirty="0" smtClean="0"/>
              <a:t>File </a:t>
            </a:r>
            <a:r>
              <a:rPr lang="ko-KR" altLang="en-US" sz="6000" dirty="0" smtClean="0"/>
              <a:t>처리하기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501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With</a:t>
            </a:r>
            <a:r>
              <a:rPr lang="ko-KR" altLang="en-US" dirty="0" smtClean="0"/>
              <a:t>문 사용하기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58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생성 및 닫기 </a:t>
            </a:r>
            <a:r>
              <a:rPr lang="en-US" altLang="ko-KR" dirty="0" smtClean="0"/>
              <a:t>– with </a:t>
            </a:r>
            <a:r>
              <a:rPr lang="ko-KR" altLang="en-US" dirty="0" smtClean="0"/>
              <a:t>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4401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800" dirty="0"/>
              <a:t>With</a:t>
            </a:r>
            <a:r>
              <a:rPr lang="ko-KR" altLang="en-US" sz="2800" dirty="0"/>
              <a:t>문을 사용하면 </a:t>
            </a:r>
            <a:r>
              <a:rPr lang="en-US" altLang="ko-KR" sz="2800" dirty="0" err="1"/>
              <a:t>file.close</a:t>
            </a:r>
            <a:r>
              <a:rPr lang="en-US" altLang="ko-KR" sz="2800" dirty="0"/>
              <a:t>()</a:t>
            </a:r>
            <a:r>
              <a:rPr lang="ko-KR" altLang="en-US" sz="2800" dirty="0"/>
              <a:t>를 사용하지 않아도 </a:t>
            </a:r>
            <a:r>
              <a:rPr lang="en-US" altLang="ko-KR" sz="2800" dirty="0"/>
              <a:t>with</a:t>
            </a:r>
            <a:r>
              <a:rPr lang="ko-KR" altLang="en-US" sz="2800" dirty="0"/>
              <a:t>문 </a:t>
            </a:r>
            <a:r>
              <a:rPr lang="ko-KR" altLang="en-US" sz="2800" dirty="0" err="1"/>
              <a:t>내문에서</a:t>
            </a:r>
            <a:r>
              <a:rPr lang="ko-KR" altLang="en-US" sz="2800" dirty="0"/>
              <a:t> 처리한 것이 완료되면 </a:t>
            </a:r>
            <a:r>
              <a:rPr lang="en-US" altLang="ko-KR" sz="2800" dirty="0"/>
              <a:t>file</a:t>
            </a:r>
            <a:r>
              <a:rPr lang="ko-KR" altLang="en-US" sz="2800" dirty="0"/>
              <a:t>이 자동으로 </a:t>
            </a:r>
            <a:r>
              <a:rPr lang="en-US" altLang="ko-KR" sz="2800" dirty="0"/>
              <a:t>close </a:t>
            </a:r>
            <a:r>
              <a:rPr lang="ko-KR" altLang="en-US" sz="2800" dirty="0"/>
              <a:t>됨</a:t>
            </a: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005064"/>
            <a:ext cx="4066803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5064"/>
            <a:ext cx="327660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0825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임시 저장 구조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OS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smtClean="0"/>
              <a:t>directory </a:t>
            </a:r>
            <a:r>
              <a:rPr lang="ko-KR" altLang="en-US" dirty="0" smtClean="0"/>
              <a:t>이</a:t>
            </a:r>
            <a:r>
              <a:rPr lang="ko-KR" altLang="en-US" dirty="0"/>
              <a:t>동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OS </a:t>
            </a:r>
            <a:r>
              <a:rPr lang="ko-KR" altLang="en-US" dirty="0" smtClean="0"/>
              <a:t>내의 </a:t>
            </a:r>
            <a:r>
              <a:rPr lang="ko-KR" altLang="en-US" dirty="0" err="1" smtClean="0"/>
              <a:t>디렉토리간</a:t>
            </a:r>
            <a:r>
              <a:rPr lang="ko-KR" altLang="en-US" dirty="0" smtClean="0"/>
              <a:t> 이동을 처리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140968"/>
            <a:ext cx="3816424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34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StringIO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58417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 smtClean="0"/>
              <a:t>텍스트를 파일처리 처리하기 위해 사용 </a:t>
            </a:r>
            <a:endParaRPr lang="en-US" altLang="ko-KR" sz="24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70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429000"/>
            <a:ext cx="4410447" cy="3184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1210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BytesIO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58417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/>
              <a:t>binary</a:t>
            </a:r>
            <a:r>
              <a:rPr lang="ko-KR" altLang="en-US" sz="2400" dirty="0" smtClean="0"/>
              <a:t> 파일처리 처리하기 위해 사용 </a:t>
            </a:r>
            <a:endParaRPr lang="en-US" altLang="ko-KR" sz="24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71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939" y="2852936"/>
            <a:ext cx="4896544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0488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임시 파일 구조 사용하기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8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임시파일의 의미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4401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실제 파일을 만들고 삭제해야 하지만 임시파일을 만들면 사용이 종료되면 자동으로 삭제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73</a:t>
            </a:fld>
            <a:endParaRPr lang="ko-KR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6"/>
            <a:ext cx="6912768" cy="3820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9342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임시파일을 생성해서 처리하기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4401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tempfile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모듈을 이용해서 </a:t>
            </a:r>
            <a:r>
              <a:rPr lang="en-US" altLang="ko-KR" sz="2800" dirty="0" smtClean="0"/>
              <a:t>temp </a:t>
            </a:r>
            <a:r>
              <a:rPr lang="ko-KR" altLang="en-US" sz="2800" dirty="0" smtClean="0"/>
              <a:t>파일로 데이터 처리하기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74</a:t>
            </a:fld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3068960"/>
            <a:ext cx="493395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1482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임시파일에 이름 배정하기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4401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tempfile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모듈에서 </a:t>
            </a:r>
            <a:r>
              <a:rPr lang="en-US" altLang="ko-KR" sz="2800" dirty="0" err="1" smtClean="0"/>
              <a:t>namedtemporaryfile</a:t>
            </a:r>
            <a:r>
              <a:rPr lang="ko-KR" altLang="en-US" sz="2800" dirty="0" smtClean="0"/>
              <a:t>를 이용해서 임시파일 이름을 배정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75</a:t>
            </a:fld>
            <a:endParaRPr lang="ko-KR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8398651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7997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File </a:t>
            </a:r>
            <a:r>
              <a:rPr lang="ko-KR" altLang="en-US" dirty="0" smtClean="0"/>
              <a:t>존재 여부 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27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존재한 파일을 생성하지 않기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86206"/>
              </p:ext>
            </p:extLst>
          </p:nvPr>
        </p:nvGraphicFramePr>
        <p:xfrm>
          <a:off x="755576" y="3068960"/>
          <a:ext cx="7631633" cy="597552"/>
        </p:xfrm>
        <a:graphic>
          <a:graphicData uri="http://schemas.openxmlformats.org/drawingml/2006/table">
            <a:tbl>
              <a:tblPr/>
              <a:tblGrid>
                <a:gridCol w="2694860"/>
                <a:gridCol w="4936773"/>
              </a:tblGrid>
              <a:tr h="29877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</a:rPr>
                        <a:t>파일열기모드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77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x</a:t>
                      </a:r>
                      <a:endParaRPr lang="en-US" sz="1000" dirty="0">
                        <a:effectLst/>
                      </a:endParaRPr>
                    </a:p>
                  </a:txBody>
                  <a:tcPr marL="108000" marR="1080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존재한 파일 없을 때만 파일 을 생성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108000" marR="1080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77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006730"/>
            <a:ext cx="5904656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8722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파일을 </a:t>
            </a:r>
            <a:r>
              <a:rPr lang="en-US" altLang="ko-KR" sz="2800" dirty="0" smtClean="0"/>
              <a:t>open</a:t>
            </a:r>
            <a:r>
              <a:rPr lang="ko-KR" altLang="en-US" sz="2800" dirty="0" smtClean="0"/>
              <a:t>할 때 </a:t>
            </a:r>
            <a:r>
              <a:rPr lang="en-US" altLang="ko-KR" sz="2800" dirty="0" smtClean="0"/>
              <a:t>mode</a:t>
            </a:r>
            <a:r>
              <a:rPr lang="ko-KR" altLang="en-US" sz="2800" dirty="0" smtClean="0"/>
              <a:t>를 </a:t>
            </a:r>
            <a:r>
              <a:rPr lang="en-US" altLang="ko-KR" sz="2800" dirty="0" smtClean="0"/>
              <a:t>x </a:t>
            </a:r>
            <a:r>
              <a:rPr lang="ko-KR" altLang="en-US" sz="2800" dirty="0" smtClean="0"/>
              <a:t>로 열면 기존 존재하면 </a:t>
            </a:r>
            <a:r>
              <a:rPr lang="en-US" altLang="ko-KR" sz="2800" dirty="0" smtClean="0"/>
              <a:t>exception </a:t>
            </a:r>
            <a:r>
              <a:rPr lang="ko-KR" altLang="en-US" sz="2800" dirty="0" smtClean="0"/>
              <a:t>처리 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9118048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존재한 파일 점검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78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8722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os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모듈의 </a:t>
            </a:r>
            <a:r>
              <a:rPr lang="en-US" altLang="ko-KR" sz="2800" dirty="0" err="1" smtClean="0"/>
              <a:t>path.exists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함수를 이용해서 점검해서 처리 가능</a:t>
            </a:r>
            <a:endParaRPr lang="en-US" altLang="ko-KR" sz="2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466" y="4005064"/>
            <a:ext cx="39719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6596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Binary </a:t>
            </a:r>
            <a:r>
              <a:rPr lang="ko-KR" altLang="en-US" dirty="0" smtClean="0"/>
              <a:t>파일 처</a:t>
            </a:r>
            <a:r>
              <a:rPr lang="ko-KR" altLang="en-US" dirty="0"/>
              <a:t>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5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 smtClean="0"/>
              <a:t>os.path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88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binary </a:t>
            </a:r>
            <a:r>
              <a:rPr lang="ko-KR" altLang="en-US" dirty="0" smtClean="0"/>
              <a:t>변환이 필요 이유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 파일이나 네트워크 연결에 저장된 바이너리 데이터를 처리하는 데 </a:t>
            </a:r>
            <a:r>
              <a:rPr lang="ko-KR" altLang="en-US" sz="2800" dirty="0" smtClean="0"/>
              <a:t>사용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1560" y="4113076"/>
            <a:ext cx="1368152" cy="1584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Python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Unicode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92280" y="4077072"/>
            <a:ext cx="1368152" cy="1584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Python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Unicode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폭발 1 5"/>
          <p:cNvSpPr/>
          <p:nvPr/>
        </p:nvSpPr>
        <p:spPr>
          <a:xfrm>
            <a:off x="3203848" y="4149080"/>
            <a:ext cx="2448272" cy="151216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75856" y="468449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network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2123729" y="4256508"/>
            <a:ext cx="1080120" cy="4846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508104" y="4261087"/>
            <a:ext cx="1224136" cy="4846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2123728" y="5176616"/>
            <a:ext cx="1080120" cy="4846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5508103" y="5181195"/>
            <a:ext cx="1224136" cy="4846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41475" y="3757682"/>
            <a:ext cx="106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binary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17129" y="3757682"/>
            <a:ext cx="106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binary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19673" y="474571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encode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76054" y="472233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9435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타입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한글과 영어에 대한 </a:t>
            </a:r>
            <a:r>
              <a:rPr lang="en-US" altLang="ko-KR" sz="2800" dirty="0" smtClean="0"/>
              <a:t>encoding </a:t>
            </a:r>
            <a:r>
              <a:rPr lang="ko-KR" altLang="en-US" sz="2800" dirty="0" err="1" smtClean="0"/>
              <a:t>타입별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bytes </a:t>
            </a:r>
            <a:r>
              <a:rPr lang="ko-KR" altLang="en-US" sz="2800" dirty="0" smtClean="0"/>
              <a:t>수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81</a:t>
            </a:fld>
            <a:endParaRPr lang="ko-KR" alt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3284984"/>
            <a:ext cx="46767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1973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&lt;-&gt; </a:t>
            </a:r>
            <a:r>
              <a:rPr lang="en-US" altLang="ko-KR" dirty="0" err="1" smtClean="0"/>
              <a:t>bytearray</a:t>
            </a:r>
            <a:r>
              <a:rPr lang="en-US" altLang="ko-KR" dirty="0" smtClean="0"/>
              <a:t>/bytes </a:t>
            </a:r>
            <a:r>
              <a:rPr lang="ko-KR" altLang="en-US" dirty="0" smtClean="0"/>
              <a:t>변환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err="1" smtClean="0"/>
              <a:t>str</a:t>
            </a:r>
            <a:r>
              <a:rPr lang="en-US" altLang="ko-KR" sz="2800" dirty="0" smtClean="0"/>
              <a:t>(text).encode </a:t>
            </a:r>
            <a:r>
              <a:rPr lang="ko-KR" altLang="en-US" sz="2800" dirty="0" err="1" smtClean="0"/>
              <a:t>메소드로</a:t>
            </a:r>
            <a:r>
              <a:rPr lang="ko-KR" altLang="en-US" sz="2800" dirty="0" smtClean="0"/>
              <a:t> 전환되지만 </a:t>
            </a:r>
            <a:r>
              <a:rPr lang="en-US" altLang="ko-KR" sz="2800" dirty="0" err="1" smtClean="0"/>
              <a:t>str.decode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메소드는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사람짐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82</a:t>
            </a:fld>
            <a:endParaRPr lang="ko-KR" altLang="en-US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252" y="3421605"/>
            <a:ext cx="5257800" cy="344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076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bytearray</a:t>
            </a:r>
            <a:r>
              <a:rPr lang="en-US" altLang="ko-KR" dirty="0"/>
              <a:t>/bytes </a:t>
            </a:r>
            <a:r>
              <a:rPr lang="en-US" altLang="ko-KR" dirty="0" smtClean="0"/>
              <a:t>&lt;-&gt; </a:t>
            </a:r>
            <a:r>
              <a:rPr lang="en-US" altLang="ko-KR" dirty="0" err="1" smtClean="0"/>
              <a:t>str</a:t>
            </a:r>
            <a:r>
              <a:rPr lang="ko-KR" altLang="en-US" dirty="0" smtClean="0"/>
              <a:t>변환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err="1" smtClean="0"/>
              <a:t>byte.decode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메소드로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str</a:t>
            </a:r>
            <a:r>
              <a:rPr lang="ko-KR" altLang="en-US" sz="2800" dirty="0" smtClean="0"/>
              <a:t>로 전환이 가능 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83</a:t>
            </a:fld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608512" cy="3250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5893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타입을 </a:t>
            </a:r>
            <a:r>
              <a:rPr lang="en-US" altLang="ko-KR" dirty="0" smtClean="0"/>
              <a:t>array </a:t>
            </a:r>
            <a:r>
              <a:rPr lang="ko-KR" altLang="en-US" dirty="0" smtClean="0"/>
              <a:t>모듈로 처리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 smtClean="0"/>
              <a:t>byte </a:t>
            </a:r>
            <a:r>
              <a:rPr lang="ko-KR" altLang="en-US" sz="2800" dirty="0" smtClean="0"/>
              <a:t>파일을 생성 후에 읽기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84</a:t>
            </a:fld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4"/>
            <a:ext cx="69627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3613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File  byte </a:t>
            </a:r>
            <a:r>
              <a:rPr lang="ko-KR" altLang="en-US" dirty="0" smtClean="0"/>
              <a:t>파일 추가하기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 smtClean="0"/>
              <a:t>byte </a:t>
            </a:r>
            <a:r>
              <a:rPr lang="ko-KR" altLang="en-US" sz="2800" dirty="0" smtClean="0"/>
              <a:t>파일을 생성 후에 읽기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85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36912"/>
            <a:ext cx="4824536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7893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/</a:t>
            </a:r>
            <a:r>
              <a:rPr lang="ko-KR" altLang="en-US" dirty="0" smtClean="0"/>
              <a:t>영어 변환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문자열은 문자단위로 길이를 산정하나 </a:t>
            </a:r>
            <a:r>
              <a:rPr lang="en-US" altLang="ko-KR" sz="2800" dirty="0" err="1" smtClean="0"/>
              <a:t>bytearray</a:t>
            </a:r>
            <a:r>
              <a:rPr lang="en-US" altLang="ko-KR" sz="2800" dirty="0" smtClean="0"/>
              <a:t>/bytes</a:t>
            </a:r>
            <a:r>
              <a:rPr lang="ko-KR" altLang="en-US" sz="2800" dirty="0" smtClean="0"/>
              <a:t>는 </a:t>
            </a:r>
            <a:r>
              <a:rPr lang="en-US" altLang="ko-KR" sz="2800" dirty="0" smtClean="0"/>
              <a:t>byte </a:t>
            </a:r>
            <a:r>
              <a:rPr lang="ko-KR" altLang="en-US" sz="2800" dirty="0" smtClean="0"/>
              <a:t>단위로 문자를 산정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86</a:t>
            </a:fld>
            <a:endParaRPr lang="ko-KR" alt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89" y="2924944"/>
            <a:ext cx="7143750" cy="370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2203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4038600"/>
            <a:ext cx="8083624" cy="1828800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dirty="0" smtClean="0"/>
              <a:t> </a:t>
            </a:r>
            <a:br>
              <a:rPr lang="en-US" altLang="ko-KR" sz="6000" dirty="0" smtClean="0"/>
            </a:br>
            <a:r>
              <a:rPr lang="en-US" altLang="ko-KR" sz="8000" dirty="0" err="1" smtClean="0"/>
              <a:t>Unicodedata</a:t>
            </a:r>
            <a:r>
              <a:rPr lang="en-US" altLang="ko-KR" sz="8800" dirty="0" smtClean="0"/>
              <a:t/>
            </a:r>
            <a:br>
              <a:rPr lang="en-US" altLang="ko-KR" sz="8800" dirty="0" smtClean="0"/>
            </a:br>
            <a:r>
              <a:rPr lang="en-US" altLang="ko-KR" sz="8800" dirty="0" smtClean="0"/>
              <a:t> </a:t>
            </a:r>
            <a:r>
              <a:rPr lang="ko-KR" altLang="en-US" sz="8800" dirty="0" smtClean="0"/>
              <a:t>모듈</a:t>
            </a:r>
            <a:endParaRPr lang="ko-KR" altLang="en-US" sz="8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2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Unicode </a:t>
            </a:r>
            <a:r>
              <a:rPr lang="ko-KR" altLang="en-US" dirty="0" smtClean="0"/>
              <a:t>한글문자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23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unicodedata</a:t>
            </a:r>
            <a:r>
              <a:rPr lang="en-US" altLang="ko-KR" dirty="0" smtClean="0"/>
              <a:t> :</a:t>
            </a:r>
            <a:r>
              <a:rPr lang="ko-KR" altLang="en-US" dirty="0" smtClean="0"/>
              <a:t>한글 </a:t>
            </a:r>
            <a:r>
              <a:rPr lang="en-US" altLang="ko-KR" dirty="0" smtClean="0"/>
              <a:t>letter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한글에 대한 문자의 기본 위치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89</a:t>
            </a:fld>
            <a:endParaRPr lang="ko-KR" alt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3284984"/>
            <a:ext cx="50387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19672" y="5805264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유니코드 정보</a:t>
            </a:r>
            <a:r>
              <a:rPr lang="en-US" altLang="ko-KR" dirty="0" smtClean="0"/>
              <a:t>http</a:t>
            </a:r>
            <a:r>
              <a:rPr lang="en-US" altLang="ko-KR" dirty="0"/>
              <a:t>://www.unicode.org/Public/8.0.0/ucd/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24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en-US" altLang="ko-KR" dirty="0" smtClean="0"/>
              <a:t>windows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윈도우는 </a:t>
            </a:r>
            <a:r>
              <a:rPr lang="en-US" altLang="ko-KR" dirty="0" smtClean="0"/>
              <a:t>\\</a:t>
            </a:r>
            <a:r>
              <a:rPr lang="ko-KR" altLang="en-US" dirty="0"/>
              <a:t>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구분해야 하며  </a:t>
            </a:r>
            <a:r>
              <a:rPr lang="en-US" altLang="ko-KR" dirty="0" smtClean="0"/>
              <a:t>raw string </a:t>
            </a:r>
            <a:r>
              <a:rPr lang="ko-KR" altLang="en-US" dirty="0" smtClean="0"/>
              <a:t>처리시 </a:t>
            </a:r>
            <a:r>
              <a:rPr lang="en-US" altLang="ko-KR" dirty="0" smtClean="0"/>
              <a:t>\</a:t>
            </a:r>
            <a:r>
              <a:rPr lang="ko-KR" altLang="en-US" dirty="0" smtClean="0"/>
              <a:t>로 처리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40968"/>
            <a:ext cx="52292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41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unicode</a:t>
            </a:r>
            <a:r>
              <a:rPr lang="en-US" altLang="ko-KR" dirty="0"/>
              <a:t> normalization </a:t>
            </a:r>
            <a:r>
              <a:rPr lang="en-US" altLang="ko-KR" dirty="0" smtClean="0"/>
              <a:t>form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 </a:t>
            </a:r>
            <a:r>
              <a:rPr lang="en-US" altLang="ko-KR" sz="2800" dirty="0" err="1" smtClean="0"/>
              <a:t>unicode</a:t>
            </a:r>
            <a:r>
              <a:rPr lang="en-US" altLang="ko-KR" sz="2800" dirty="0" smtClean="0"/>
              <a:t> normalization form </a:t>
            </a:r>
            <a:r>
              <a:rPr lang="ko-KR" altLang="en-US" sz="2800" dirty="0" smtClean="0"/>
              <a:t>으로</a:t>
            </a:r>
            <a:r>
              <a:rPr lang="en-US" altLang="ko-KR" sz="2800" dirty="0" smtClean="0"/>
              <a:t> equivalence</a:t>
            </a:r>
            <a:r>
              <a:rPr lang="ko-KR" altLang="en-US" sz="2800" dirty="0" smtClean="0"/>
              <a:t>있는 문자를 표시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90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478823"/>
              </p:ext>
            </p:extLst>
          </p:nvPr>
        </p:nvGraphicFramePr>
        <p:xfrm>
          <a:off x="971600" y="3140968"/>
          <a:ext cx="7505328" cy="2194560"/>
        </p:xfrm>
        <a:graphic>
          <a:graphicData uri="http://schemas.openxmlformats.org/drawingml/2006/table">
            <a:tbl>
              <a:tblPr/>
              <a:tblGrid>
                <a:gridCol w="3380507"/>
                <a:gridCol w="4124821"/>
              </a:tblGrid>
              <a:tr h="239861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NFD</a:t>
                      </a: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000" i="1" dirty="0">
                          <a:effectLst/>
                        </a:rPr>
                        <a:t>Normalization Form Canonical Decomposition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Characters are decomposed by canonical equivalence, and multiple combining characters are arranged in a specific order.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NFC</a:t>
                      </a: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000" i="1" dirty="0">
                          <a:effectLst/>
                        </a:rPr>
                        <a:t>Normalization Form Canonical Composition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Characters are decomposed and then recomposed by canonical equivalence.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NFKD</a:t>
                      </a: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000" i="1" dirty="0">
                          <a:effectLst/>
                        </a:rPr>
                        <a:t>Normalization Form Compatibility Decomposition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Characters are decomposed by compatibility, and multiple combining characters are arranged in a specific order.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NFKC</a:t>
                      </a: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000" i="1" dirty="0">
                          <a:effectLst/>
                        </a:rPr>
                        <a:t>Normalization Form Compatibility Composition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Characters are decomposed by compatibility, then recomposed by canonical equivalence.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5276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unicodedata</a:t>
            </a:r>
            <a:r>
              <a:rPr lang="en-US" altLang="ko-KR" dirty="0" smtClean="0"/>
              <a:t> :</a:t>
            </a:r>
            <a:r>
              <a:rPr lang="ko-KR" altLang="en-US" dirty="0"/>
              <a:t> </a:t>
            </a:r>
            <a:r>
              <a:rPr lang="en-US" altLang="ko-KR" dirty="0" smtClean="0"/>
              <a:t>normalization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 </a:t>
            </a:r>
            <a:r>
              <a:rPr lang="en-US" altLang="ko-KR" sz="2800" dirty="0" err="1" smtClean="0"/>
              <a:t>unicode</a:t>
            </a:r>
            <a:r>
              <a:rPr lang="en-US" altLang="ko-KR" sz="2800" dirty="0" smtClean="0"/>
              <a:t> equivalence</a:t>
            </a:r>
            <a:r>
              <a:rPr lang="ko-KR" altLang="en-US" sz="2800" dirty="0" smtClean="0"/>
              <a:t>을 표시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91</a:t>
            </a:fld>
            <a:endParaRPr lang="ko-KR" altLang="en-US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08920"/>
            <a:ext cx="5095875" cy="366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5018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Unicode </a:t>
            </a:r>
            <a:r>
              <a:rPr lang="ko-KR" altLang="en-US" dirty="0" smtClean="0"/>
              <a:t>한글 자모</a:t>
            </a:r>
            <a:r>
              <a:rPr lang="en-US" altLang="ko-KR" dirty="0" smtClean="0"/>
              <a:t>/</a:t>
            </a:r>
            <a:r>
              <a:rPr lang="ko-KR" altLang="en-US" dirty="0" smtClean="0"/>
              <a:t>음절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unicodedata</a:t>
            </a:r>
            <a:r>
              <a:rPr lang="en-US" altLang="ko-KR" dirty="0" smtClean="0"/>
              <a:t>:</a:t>
            </a:r>
            <a:r>
              <a:rPr lang="ko-KR" altLang="en-US" dirty="0" smtClean="0"/>
              <a:t>한글 자모</a:t>
            </a:r>
            <a:r>
              <a:rPr lang="en-US" altLang="ko-KR" dirty="0" smtClean="0"/>
              <a:t>/</a:t>
            </a:r>
            <a:r>
              <a:rPr lang="ko-KR" altLang="en-US" dirty="0" smtClean="0"/>
              <a:t>음절 구성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한글에 대한 자모</a:t>
            </a:r>
            <a:r>
              <a:rPr lang="en-US" altLang="ko-KR" sz="2800" dirty="0" smtClean="0"/>
              <a:t>(1100~11C2)</a:t>
            </a:r>
            <a:r>
              <a:rPr lang="ko-KR" altLang="en-US" sz="2800" dirty="0" smtClean="0"/>
              <a:t>와 음절</a:t>
            </a:r>
            <a:r>
              <a:rPr lang="en-US" altLang="ko-KR" sz="2800" dirty="0" smtClean="0"/>
              <a:t>(AC00 ~ D788)</a:t>
            </a:r>
            <a:r>
              <a:rPr lang="ko-KR" altLang="en-US" sz="2800" dirty="0" smtClean="0"/>
              <a:t>의 기본 위치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93</a:t>
            </a:fld>
            <a:endParaRPr lang="ko-KR" alt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2708920"/>
            <a:ext cx="7972425" cy="39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6952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unicodedata</a:t>
            </a:r>
            <a:r>
              <a:rPr lang="en-US" altLang="ko-KR" dirty="0" smtClean="0"/>
              <a:t> :</a:t>
            </a:r>
            <a:r>
              <a:rPr lang="ko-KR" altLang="en-US" dirty="0" smtClean="0"/>
              <a:t>한글자모</a:t>
            </a:r>
            <a:r>
              <a:rPr lang="en-US" altLang="ko-KR" dirty="0" smtClean="0"/>
              <a:t>/</a:t>
            </a:r>
            <a:r>
              <a:rPr lang="ko-KR" altLang="en-US" dirty="0" smtClean="0"/>
              <a:t>음절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한글에 대한 자모와 음절의 기본 위치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94</a:t>
            </a:fld>
            <a:endParaRPr lang="ko-KR" alt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2" y="2492896"/>
            <a:ext cx="5133975" cy="423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04225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6000" dirty="0" smtClean="0"/>
              <a:t> </a:t>
            </a:r>
            <a:br>
              <a:rPr lang="en-US" altLang="ko-KR" sz="6000" dirty="0" smtClean="0"/>
            </a:br>
            <a:r>
              <a:rPr lang="en-US" altLang="ko-KR" sz="8800" dirty="0" err="1" smtClean="0"/>
              <a:t>binAscii</a:t>
            </a:r>
            <a:r>
              <a:rPr lang="en-US" altLang="ko-KR" sz="8800" dirty="0" smtClean="0"/>
              <a:t>/</a:t>
            </a:r>
            <a:br>
              <a:rPr lang="en-US" altLang="ko-KR" sz="8800" dirty="0" smtClean="0"/>
            </a:br>
            <a:r>
              <a:rPr lang="en-US" altLang="ko-KR" sz="8800" dirty="0" err="1" smtClean="0"/>
              <a:t>binhex</a:t>
            </a:r>
            <a:r>
              <a:rPr lang="en-US" altLang="ko-KR" sz="8800" dirty="0" smtClean="0"/>
              <a:t/>
            </a:r>
            <a:br>
              <a:rPr lang="en-US" altLang="ko-KR" sz="8800" dirty="0" smtClean="0"/>
            </a:br>
            <a:r>
              <a:rPr lang="en-US" altLang="ko-KR" sz="8800" dirty="0" smtClean="0"/>
              <a:t> </a:t>
            </a:r>
            <a:r>
              <a:rPr lang="ko-KR" altLang="en-US" sz="8800" dirty="0" smtClean="0"/>
              <a:t>모듈</a:t>
            </a:r>
            <a:endParaRPr lang="ko-KR" altLang="en-US" sz="8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uuencode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2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/>
              <a:t> </a:t>
            </a:r>
            <a:r>
              <a:rPr lang="en-US" altLang="ko-KR" dirty="0" err="1" smtClean="0"/>
              <a:t>binascii</a:t>
            </a:r>
            <a:r>
              <a:rPr lang="en-US" altLang="ko-KR" dirty="0" smtClean="0"/>
              <a:t> :uuencode 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800" dirty="0" smtClean="0"/>
              <a:t>UUCP </a:t>
            </a:r>
            <a:r>
              <a:rPr lang="ko-KR" altLang="en-US" sz="2800" dirty="0"/>
              <a:t>메일 시스템을 통한 전송을 위해 바이너리 데이터를 </a:t>
            </a:r>
            <a:r>
              <a:rPr lang="ko-KR" altLang="en-US" sz="2800" dirty="0" err="1"/>
              <a:t>인코딩하기</a:t>
            </a:r>
            <a:r>
              <a:rPr lang="ko-KR" altLang="en-US" sz="2800" dirty="0"/>
              <a:t> 위해 유닉스 프로그램 </a:t>
            </a:r>
            <a:r>
              <a:rPr lang="en-US" altLang="ko-KR" sz="2800" dirty="0"/>
              <a:t>uuencode</a:t>
            </a:r>
            <a:r>
              <a:rPr lang="ko-KR" altLang="en-US" sz="2800" dirty="0"/>
              <a:t>에서 시작된 바이너리 </a:t>
            </a:r>
            <a:r>
              <a:rPr lang="en-US" altLang="ko-KR" sz="2800" dirty="0"/>
              <a:t>- </a:t>
            </a:r>
            <a:r>
              <a:rPr lang="ko-KR" altLang="en-US" sz="2800" dirty="0"/>
              <a:t>텍스트 </a:t>
            </a:r>
            <a:r>
              <a:rPr lang="ko-KR" altLang="en-US" sz="2800" dirty="0" err="1"/>
              <a:t>인코딩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형식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97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84984"/>
            <a:ext cx="4680520" cy="339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1880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hex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34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/>
              <a:t> </a:t>
            </a:r>
            <a:r>
              <a:rPr lang="en-US" altLang="ko-KR" dirty="0" err="1" smtClean="0"/>
              <a:t>binascii</a:t>
            </a:r>
            <a:r>
              <a:rPr lang="en-US" altLang="ko-KR" dirty="0" smtClean="0"/>
              <a:t> : </a:t>
            </a:r>
            <a:r>
              <a:rPr lang="en-US" altLang="ko-KR" dirty="0" err="1"/>
              <a:t>hexlify</a:t>
            </a:r>
            <a:r>
              <a:rPr lang="en-US" altLang="ko-KR" dirty="0"/>
              <a:t>/</a:t>
            </a:r>
            <a:r>
              <a:rPr lang="en-US" altLang="ko-KR" dirty="0" err="1"/>
              <a:t>unhexlify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368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hexlify</a:t>
            </a:r>
            <a:r>
              <a:rPr lang="en-US" altLang="ko-KR" sz="2800" dirty="0" smtClean="0"/>
              <a:t>/</a:t>
            </a:r>
            <a:r>
              <a:rPr lang="en-US" altLang="ko-KR" sz="2800" dirty="0" err="1" smtClean="0"/>
              <a:t>unhexlify</a:t>
            </a:r>
            <a:r>
              <a:rPr lang="ko-KR" altLang="en-US" sz="2800" dirty="0" smtClean="0"/>
              <a:t>로 바이트를 바이너리 </a:t>
            </a:r>
            <a:r>
              <a:rPr lang="en-US" altLang="ko-KR" sz="2800" dirty="0" smtClean="0"/>
              <a:t>hex</a:t>
            </a:r>
            <a:r>
              <a:rPr lang="ko-KR" altLang="en-US" sz="2800" dirty="0" smtClean="0"/>
              <a:t>로 변환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99</a:t>
            </a:fld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77" y="2924944"/>
            <a:ext cx="4191000" cy="366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311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143351</TotalTime>
  <Words>2895</Words>
  <Application>Microsoft Office PowerPoint</Application>
  <PresentationFormat>화면 슬라이드 쇼(4:3)</PresentationFormat>
  <Paragraphs>773</Paragraphs>
  <Slides>158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158</vt:i4>
      </vt:variant>
    </vt:vector>
  </HeadingPairs>
  <TitlesOfParts>
    <vt:vector size="159" baseType="lpstr">
      <vt:lpstr>가을</vt:lpstr>
      <vt:lpstr>Python 파일  이해하기</vt:lpstr>
      <vt:lpstr>  OS 모듈 </vt:lpstr>
      <vt:lpstr>OS 모듈  기본 조회</vt:lpstr>
      <vt:lpstr>OS 내의 명령어 실행</vt:lpstr>
      <vt:lpstr>Directory 조회 및 이동</vt:lpstr>
      <vt:lpstr>OS 모듈 : 현재 directory 조회</vt:lpstr>
      <vt:lpstr>OS 모듈 :  directory 이동</vt:lpstr>
      <vt:lpstr> os.path</vt:lpstr>
      <vt:lpstr>  windows 디렉토리 작성</vt:lpstr>
      <vt:lpstr> 디렉토리/파일 구조분리</vt:lpstr>
      <vt:lpstr> 파일이나 디렉토리 유무확인</vt:lpstr>
      <vt:lpstr> 파일명 검색</vt:lpstr>
      <vt:lpstr>  sys 모듈</vt:lpstr>
      <vt:lpstr>파이썬 정보 조회</vt:lpstr>
      <vt:lpstr>SYS 모듈 : 현재 파이썬 정보</vt:lpstr>
      <vt:lpstr>SYS 모듈 :displayhook</vt:lpstr>
      <vt:lpstr>sys 표준 입출력 처리</vt:lpstr>
      <vt:lpstr> sys.sysin/Input 함수 사용</vt:lpstr>
      <vt:lpstr>sys.sysout</vt:lpstr>
      <vt:lpstr> sys arguments</vt:lpstr>
      <vt:lpstr>sys.argv 호출 방법</vt:lpstr>
      <vt:lpstr>sys.argv 처리 모듈</vt:lpstr>
      <vt:lpstr> sys arg로 파일명 처리</vt:lpstr>
      <vt:lpstr>sys.argv 처리 모듈</vt:lpstr>
      <vt:lpstr> 실행창에서 파이썬 모듈 실행</vt:lpstr>
      <vt:lpstr> Pickle  모듈 </vt:lpstr>
      <vt:lpstr>Pickle 주요 함수</vt:lpstr>
      <vt:lpstr>Python object serialization</vt:lpstr>
      <vt:lpstr>Pickle: load/dump 함수</vt:lpstr>
      <vt:lpstr> list/dict/object 처리</vt:lpstr>
      <vt:lpstr>Pickle : 문자열 저장 및 로딩</vt:lpstr>
      <vt:lpstr>Pickle : list 저장 및 로딩</vt:lpstr>
      <vt:lpstr>Pickle : dict 저장 및 로딩</vt:lpstr>
      <vt:lpstr>Pickle : class 저장/로딩</vt:lpstr>
      <vt:lpstr>  file 모듈</vt:lpstr>
      <vt:lpstr>  File 구조 이해하기 </vt:lpstr>
      <vt:lpstr>File 이해</vt:lpstr>
      <vt:lpstr>File 은 Object</vt:lpstr>
      <vt:lpstr>File Object Variable</vt:lpstr>
      <vt:lpstr>File 모드</vt:lpstr>
      <vt:lpstr>File에서 handle object</vt:lpstr>
      <vt:lpstr>File 생성 및 닫기</vt:lpstr>
      <vt:lpstr>File은 iterable 객체</vt:lpstr>
      <vt:lpstr>File 읽기  메소드</vt:lpstr>
      <vt:lpstr>File :read</vt:lpstr>
      <vt:lpstr>File : readline - 한라인</vt:lpstr>
      <vt:lpstr>File : readline :라인변경 없애기</vt:lpstr>
      <vt:lpstr>File :  for문을 이용해서 처리 </vt:lpstr>
      <vt:lpstr>File : readlines -여러 라인</vt:lpstr>
      <vt:lpstr>File 위치 찾기  메소드</vt:lpstr>
      <vt:lpstr>File :tell</vt:lpstr>
      <vt:lpstr>File : seek</vt:lpstr>
      <vt:lpstr>File 쓰기  메소드</vt:lpstr>
      <vt:lpstr>File 생성: writelines</vt:lpstr>
      <vt:lpstr>File  생성: write</vt:lpstr>
      <vt:lpstr>File  생성: print</vt:lpstr>
      <vt:lpstr>File  추가(mode=a): wirte</vt:lpstr>
      <vt:lpstr>File : truncate</vt:lpstr>
      <vt:lpstr>파일 읽고 파일 만들기</vt:lpstr>
      <vt:lpstr>File 오픈 후 다른 file 만들기</vt:lpstr>
      <vt:lpstr>File 쓰고 일부 수정</vt:lpstr>
      <vt:lpstr>File 만들기 </vt:lpstr>
      <vt:lpstr>Console 창과 연계 파일처리</vt:lpstr>
      <vt:lpstr> raw_input 받고 file에 write</vt:lpstr>
      <vt:lpstr> 처리 결과</vt:lpstr>
      <vt:lpstr>  File 처리하기 </vt:lpstr>
      <vt:lpstr>With문 사용하기</vt:lpstr>
      <vt:lpstr>File 생성 및 닫기 – with 문</vt:lpstr>
      <vt:lpstr>임시 저장 구조 처리</vt:lpstr>
      <vt:lpstr> StringIO</vt:lpstr>
      <vt:lpstr> BytesIO</vt:lpstr>
      <vt:lpstr>임시 파일 구조 사용하기</vt:lpstr>
      <vt:lpstr>임시파일의 의미</vt:lpstr>
      <vt:lpstr>임시파일을 생성해서 처리하기</vt:lpstr>
      <vt:lpstr>임시파일에 이름 배정하기</vt:lpstr>
      <vt:lpstr>File 존재 여부 확인</vt:lpstr>
      <vt:lpstr>존재한 파일을 생성하지 않기</vt:lpstr>
      <vt:lpstr>존재한 파일 점검</vt:lpstr>
      <vt:lpstr>Binary 파일 처리</vt:lpstr>
      <vt:lpstr> binary 변환이 필요 이유</vt:lpstr>
      <vt:lpstr> 인코딩 타입</vt:lpstr>
      <vt:lpstr> str &lt;-&gt; bytearray/bytes 변환</vt:lpstr>
      <vt:lpstr>bytearray/bytes &lt;-&gt; str변환</vt:lpstr>
      <vt:lpstr> list 타입을 array 모듈로 처리</vt:lpstr>
      <vt:lpstr>File  byte 파일 추가하기</vt:lpstr>
      <vt:lpstr> 한글/영어 변환</vt:lpstr>
      <vt:lpstr>  Unicodedata  모듈</vt:lpstr>
      <vt:lpstr>Unicode 한글문자</vt:lpstr>
      <vt:lpstr> unicodedata :한글 letter</vt:lpstr>
      <vt:lpstr> unicode normalization form</vt:lpstr>
      <vt:lpstr> unicodedata : normalization</vt:lpstr>
      <vt:lpstr>Unicode 한글 자모/음절</vt:lpstr>
      <vt:lpstr>unicodedata:한글 자모/음절 구성</vt:lpstr>
      <vt:lpstr> unicodedata :한글자모/음절</vt:lpstr>
      <vt:lpstr>  binAscii/ binhex  모듈</vt:lpstr>
      <vt:lpstr>uuencode 변환</vt:lpstr>
      <vt:lpstr>  binascii :uuencode </vt:lpstr>
      <vt:lpstr>hex 변환</vt:lpstr>
      <vt:lpstr>  binascii : hexlify/unhexlify</vt:lpstr>
      <vt:lpstr>  binascii : hex</vt:lpstr>
      <vt:lpstr>  binhex 모듈 : hex</vt:lpstr>
      <vt:lpstr>base64 변환</vt:lpstr>
      <vt:lpstr>  binascii : base64</vt:lpstr>
      <vt:lpstr>  base64  모듈</vt:lpstr>
      <vt:lpstr>Binary 파일 처리(base64)</vt:lpstr>
      <vt:lpstr> base64 색인</vt:lpstr>
      <vt:lpstr> base64 색인 예시</vt:lpstr>
      <vt:lpstr>Base64: encode/decode</vt:lpstr>
      <vt:lpstr>Base64: b64encode</vt:lpstr>
      <vt:lpstr>Base64로 한글</vt:lpstr>
      <vt:lpstr>Base16/32 변환</vt:lpstr>
      <vt:lpstr>Base16 변환</vt:lpstr>
      <vt:lpstr>Base32 변환</vt:lpstr>
      <vt:lpstr>  struct  모듈</vt:lpstr>
      <vt:lpstr>  struct  </vt:lpstr>
      <vt:lpstr>Byte order/ format</vt:lpstr>
      <vt:lpstr> struct 모듈</vt:lpstr>
      <vt:lpstr>Endian 처리 이해</vt:lpstr>
      <vt:lpstr> Byte Order, Size, Alignment</vt:lpstr>
      <vt:lpstr> 엔디언(Endianness)</vt:lpstr>
      <vt:lpstr> 엔디언은 언제 필요한가?</vt:lpstr>
      <vt:lpstr> struct pack/unpack 처리</vt:lpstr>
      <vt:lpstr> struct 숫자와 문자 처리</vt:lpstr>
      <vt:lpstr>Formatting 처리</vt:lpstr>
      <vt:lpstr>Format character 1</vt:lpstr>
      <vt:lpstr> Format character 2</vt:lpstr>
      <vt:lpstr> struct  변환 size 처리</vt:lpstr>
      <vt:lpstr> struct  변환 : format size 차이</vt:lpstr>
      <vt:lpstr> struct  변환 :pad 발생</vt:lpstr>
      <vt:lpstr> format : H/i</vt:lpstr>
      <vt:lpstr> format : s</vt:lpstr>
      <vt:lpstr> format : b/B</vt:lpstr>
      <vt:lpstr>Python  socket Module</vt:lpstr>
      <vt:lpstr>Socket  기본</vt:lpstr>
      <vt:lpstr>Socket </vt:lpstr>
      <vt:lpstr>Socket 이란</vt:lpstr>
      <vt:lpstr>Socket 종류</vt:lpstr>
      <vt:lpstr>Socket 구조</vt:lpstr>
      <vt:lpstr>Socket 생성</vt:lpstr>
      <vt:lpstr>Client Socket 연결</vt:lpstr>
      <vt:lpstr>Server Socket 연결</vt:lpstr>
      <vt:lpstr>Socket간 메시지 송수신</vt:lpstr>
      <vt:lpstr>TCP : SOCK_STREAM</vt:lpstr>
      <vt:lpstr>UDP : SOCK_DGRAM</vt:lpstr>
      <vt:lpstr>Blocking &amp; Non-Blocking</vt:lpstr>
      <vt:lpstr>Socket 서버 정보 검색</vt:lpstr>
      <vt:lpstr>Socket 함수 </vt:lpstr>
      <vt:lpstr>Hostname/ipaddress 검색(1)</vt:lpstr>
      <vt:lpstr>Hostname/ipaddress 검색(2)</vt:lpstr>
      <vt:lpstr>Hostname/ipaddress 검색(3)</vt:lpstr>
      <vt:lpstr>외부ip 호출하여 client연결</vt:lpstr>
      <vt:lpstr>Port Protocol 정보 조회</vt:lpstr>
      <vt:lpstr>세부 서비스 프로토콜</vt:lpstr>
      <vt:lpstr>Port별 서비스 검색</vt:lpstr>
      <vt:lpstr>Socket  생성 기초</vt:lpstr>
      <vt:lpstr>Echo 통신처리 흐름</vt:lpstr>
      <vt:lpstr>서버 생성</vt:lpstr>
      <vt:lpstr>클라이언트 생성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1923</cp:revision>
  <cp:lastPrinted>2016-10-10T03:51:17Z</cp:lastPrinted>
  <dcterms:created xsi:type="dcterms:W3CDTF">2015-12-01T07:34:30Z</dcterms:created>
  <dcterms:modified xsi:type="dcterms:W3CDTF">2016-12-29T06:09:23Z</dcterms:modified>
</cp:coreProperties>
</file>