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332" r:id="rId4"/>
    <p:sldId id="262" r:id="rId5"/>
    <p:sldId id="263" r:id="rId6"/>
    <p:sldId id="299" r:id="rId7"/>
    <p:sldId id="386" r:id="rId8"/>
    <p:sldId id="387" r:id="rId9"/>
    <p:sldId id="377" r:id="rId10"/>
    <p:sldId id="376" r:id="rId11"/>
    <p:sldId id="385" r:id="rId12"/>
    <p:sldId id="374" r:id="rId13"/>
    <p:sldId id="381" r:id="rId14"/>
    <p:sldId id="373" r:id="rId15"/>
    <p:sldId id="369" r:id="rId16"/>
    <p:sldId id="370" r:id="rId17"/>
    <p:sldId id="372" r:id="rId18"/>
    <p:sldId id="339" r:id="rId19"/>
    <p:sldId id="347" r:id="rId20"/>
    <p:sldId id="371" r:id="rId21"/>
    <p:sldId id="356" r:id="rId22"/>
    <p:sldId id="378" r:id="rId23"/>
    <p:sldId id="348" r:id="rId24"/>
    <p:sldId id="351" r:id="rId25"/>
    <p:sldId id="317" r:id="rId26"/>
    <p:sldId id="380" r:id="rId27"/>
    <p:sldId id="357" r:id="rId28"/>
    <p:sldId id="358" r:id="rId29"/>
    <p:sldId id="322" r:id="rId30"/>
    <p:sldId id="359" r:id="rId31"/>
    <p:sldId id="320" r:id="rId32"/>
    <p:sldId id="321" r:id="rId33"/>
    <p:sldId id="379" r:id="rId34"/>
    <p:sldId id="383" r:id="rId35"/>
    <p:sldId id="313" r:id="rId36"/>
    <p:sldId id="382" r:id="rId37"/>
    <p:sldId id="384" r:id="rId38"/>
    <p:sldId id="314" r:id="rId39"/>
    <p:sldId id="327" r:id="rId40"/>
    <p:sldId id="361" r:id="rId41"/>
    <p:sldId id="355" r:id="rId42"/>
    <p:sldId id="330" r:id="rId43"/>
    <p:sldId id="315" r:id="rId44"/>
    <p:sldId id="316" r:id="rId45"/>
    <p:sldId id="324" r:id="rId46"/>
    <p:sldId id="362" r:id="rId47"/>
    <p:sldId id="319" r:id="rId48"/>
    <p:sldId id="329" r:id="rId49"/>
    <p:sldId id="364" r:id="rId50"/>
    <p:sldId id="365" r:id="rId51"/>
    <p:sldId id="367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US" altLang="ko-KR" sz="5300" b="1" dirty="0" smtClean="0"/>
              <a:t>Scala generic </a:t>
            </a:r>
            <a:r>
              <a:rPr lang="ko-KR" altLang="en-US" sz="5300" b="1" dirty="0" smtClean="0"/>
              <a:t>표현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en-US" altLang="ko-KR" sz="2700" b="1" dirty="0" smtClean="0"/>
              <a:t>abstract type, bounded type,</a:t>
            </a:r>
            <a:br>
              <a:rPr lang="en-US" altLang="ko-KR" sz="2700" b="1" dirty="0" smtClean="0"/>
            </a:br>
            <a:r>
              <a:rPr lang="en-US" altLang="ko-KR" sz="2700" b="1" dirty="0" smtClean="0"/>
              <a:t>type variance</a:t>
            </a:r>
            <a:endParaRPr lang="ko-KR" altLang="en-US" sz="2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216624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타입매개변수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타입 매개변수를 </a:t>
            </a:r>
            <a:r>
              <a:rPr lang="ko-KR" altLang="en-US" dirty="0" smtClean="0"/>
              <a:t>정의하면 이 타입이 지정된 것을 하나의 타입으로 인식하면 이를 기준으로 타입매개변수에 따라 다양한 타입을 활용할 수 있는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구조를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356992"/>
            <a:ext cx="376237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4221088"/>
            <a:ext cx="302433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명과 타입 매개변수 명이 같지만 실제 타입매개변수는 단순히 인자를 받는 변수로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4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 타입매개변수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내의 원소들에 대한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처리를 위해 타입 매개변수를 받아서 공통된 처리가 필요할 때 사용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40968"/>
            <a:ext cx="55816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3568" y="3789040"/>
            <a:ext cx="172819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내의 다양한 원소를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처리해서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36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함수의 장점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3967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타입인자를 이용해서 함수의 매개변수를 다양한 결과를 받을 수 있도록 정의해서 사용한다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84984"/>
            <a:ext cx="537210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3429000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제너릭</a:t>
            </a:r>
            <a:r>
              <a:rPr lang="ko-KR" altLang="en-US" dirty="0" smtClean="0"/>
              <a:t> 함수를 만들고 처리할 때 특정타입을 지정해서 처리가 가능하다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99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함수에 타입 매개변수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3967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함수에 타입인자로 처리할 때 실제 </a:t>
            </a:r>
            <a:r>
              <a:rPr lang="ko-KR" altLang="en-US" dirty="0" err="1" smtClean="0"/>
              <a:t>로직에서</a:t>
            </a:r>
            <a:r>
              <a:rPr lang="ko-KR" altLang="en-US" dirty="0" smtClean="0"/>
              <a:t> 함수의 연산자 등을 사용할 때 실제 인식을 하지 못하므로 함수를 전달해서 처리하는 방식을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933056"/>
            <a:ext cx="360039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72407"/>
            <a:ext cx="4104456" cy="214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3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클래스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하나 이상의 타입인자가 있는 클래스는 ‘</a:t>
            </a:r>
            <a:r>
              <a:rPr lang="ko-KR" altLang="en-US" dirty="0" err="1"/>
              <a:t>제네릭</a:t>
            </a:r>
            <a:r>
              <a:rPr lang="ko-KR" altLang="en-US" dirty="0"/>
              <a:t> 클래스’이고  타입인자를 실제 타입으로 대체하면 일반 클래스이다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9000"/>
            <a:ext cx="49685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4869160"/>
            <a:ext cx="266429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생성자에</a:t>
            </a:r>
            <a:r>
              <a:rPr lang="ko-KR" altLang="en-US" dirty="0" smtClean="0"/>
              <a:t> 추론을 하거나 명시적으로 타입을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80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Type variance</a:t>
            </a:r>
            <a:br>
              <a:rPr lang="en-US" altLang="ko-KR" dirty="0" smtClean="0"/>
            </a:br>
            <a:r>
              <a:rPr lang="ko-KR" altLang="en-US" dirty="0" smtClean="0"/>
              <a:t>상속관계로 제한하기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공변성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반공변성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무공변성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공변성은</a:t>
            </a:r>
            <a:r>
              <a:rPr lang="ko-KR" altLang="en-US" dirty="0" smtClean="0"/>
              <a:t> 자식 타입으로 치환이 가능하고 반공변성은 부모 타입으로 치환이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무공변성은 지정된 타입으로만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96" y="4797152"/>
            <a:ext cx="6124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284984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상속에 따른 변성</a:t>
            </a:r>
          </a:p>
          <a:p>
            <a:r>
              <a:rPr lang="ko-KR" altLang="en-US" dirty="0"/>
              <a:t>타입시스템을 이해 하기 위해선 </a:t>
            </a:r>
            <a:r>
              <a:rPr lang="ko-KR" altLang="en-US" b="1" dirty="0"/>
              <a:t>상속에 다른 변성</a:t>
            </a:r>
            <a:r>
              <a:rPr lang="en-US" altLang="ko-KR" b="1" dirty="0"/>
              <a:t>(variance)</a:t>
            </a:r>
            <a:r>
              <a:rPr lang="ko-KR" altLang="en-US" dirty="0"/>
              <a:t>을 이해 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35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무공변성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매개변수을</a:t>
            </a:r>
            <a:r>
              <a:rPr lang="ko-KR" altLang="en-US" dirty="0" smtClean="0"/>
              <a:t> 선언할 경우 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생성할 때 타입이 한정되면 상속관계와 상관없이 한정되어 처리된다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53344" y="4509120"/>
            <a:ext cx="54726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class 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타입매개변수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6" name="설명선 2 5"/>
          <p:cNvSpPr/>
          <p:nvPr/>
        </p:nvSpPr>
        <p:spPr>
          <a:xfrm>
            <a:off x="5364088" y="3429000"/>
            <a:ext cx="223224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1955"/>
              <a:gd name="adj6" fmla="val -217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 매개변수에 제약이 없다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3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변하지 않는 타입 매개변수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주어진 타입 매개변수에 따라만 결정되어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4644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14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변하지 않는 타입에 대한 변수할당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타입 매개변수로 지정할 경우 실제 상위 클래스 내에 하위클래스로 처리할 경우 명확히 클래스들을 이해하지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5162550" cy="328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6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추상 타입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abstract type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0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변성  처리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2116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매개변수를 지정할 때는 클래스와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함수 등을 구분해서 타입 가변성을 표시하며</a:t>
            </a:r>
            <a:r>
              <a:rPr lang="en-US" altLang="ko-KR" dirty="0" smtClean="0"/>
              <a:t>, "</a:t>
            </a:r>
            <a:r>
              <a:rPr lang="ko-KR" altLang="en-US" dirty="0" err="1"/>
              <a:t>제네릭</a:t>
            </a:r>
            <a:r>
              <a:rPr lang="ko-KR" altLang="en-US" dirty="0"/>
              <a:t> 유형</a:t>
            </a:r>
            <a:r>
              <a:rPr lang="en-US" altLang="ko-KR" dirty="0"/>
              <a:t>"</a:t>
            </a:r>
            <a:r>
              <a:rPr lang="ko-KR" altLang="en-US" dirty="0"/>
              <a:t>개념이며 매개 변수화 된 유형을 </a:t>
            </a:r>
            <a:r>
              <a:rPr lang="ko-KR" altLang="en-US" dirty="0" err="1"/>
              <a:t>메소드에</a:t>
            </a:r>
            <a:r>
              <a:rPr lang="ko-KR" altLang="en-US" dirty="0"/>
              <a:t> 전달할 </a:t>
            </a:r>
            <a:r>
              <a:rPr lang="ko-KR" altLang="en-US" dirty="0" err="1"/>
              <a:t>수있는</a:t>
            </a:r>
            <a:r>
              <a:rPr lang="ko-KR" altLang="en-US" dirty="0"/>
              <a:t> 규칙을 정의합니다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83768" y="4149080"/>
            <a:ext cx="43204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메소드나</a:t>
            </a:r>
            <a:r>
              <a:rPr lang="ko-KR" altLang="en-US" dirty="0" smtClean="0"/>
              <a:t> 함수는 반공변성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157192"/>
            <a:ext cx="43204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정의 및 </a:t>
            </a:r>
            <a:r>
              <a:rPr lang="ko-KR" altLang="en-US" dirty="0" err="1" smtClean="0"/>
              <a:t>반환값은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타입변성 처리기</a:t>
            </a:r>
            <a:r>
              <a:rPr lang="ko-KR" altLang="en-US" dirty="0"/>
              <a:t>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공변성은</a:t>
            </a:r>
            <a:r>
              <a:rPr lang="ko-KR" altLang="en-US" dirty="0" smtClean="0"/>
              <a:t> 현재 클래스의 하위 클래스를 기준으로 처리하고 반공변성은 상위 클래스를 기준으로 처리하는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3600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22948"/>
            <a:ext cx="36385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4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할당은 </a:t>
            </a:r>
            <a:r>
              <a:rPr lang="ko-KR" altLang="en-US" dirty="0" err="1" smtClean="0"/>
              <a:t>공변성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클래스를 정의할 대 타입 </a:t>
            </a:r>
            <a:r>
              <a:rPr lang="ko-KR" altLang="en-US" dirty="0" err="1" smtClean="0"/>
              <a:t>베리언스로</a:t>
            </a:r>
            <a:r>
              <a:rPr lang="ko-KR" altLang="en-US" dirty="0" smtClean="0"/>
              <a:t> 처리해야 상위 클래스로 지정된 변수에 할당이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65004"/>
            <a:ext cx="4693543" cy="21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37994" y="381135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부모클래스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37994" y="5123520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</a:t>
            </a:r>
            <a:r>
              <a:rPr lang="ko-KR" altLang="en-US" dirty="0"/>
              <a:t>식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6" idx="0"/>
            <a:endCxn id="4" idx="2"/>
          </p:cNvCxnSpPr>
          <p:nvPr/>
        </p:nvCxnSpPr>
        <p:spPr>
          <a:xfrm flipV="1">
            <a:off x="2730082" y="4387416"/>
            <a:ext cx="0" cy="7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4064354"/>
            <a:ext cx="1398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공변성은</a:t>
            </a:r>
            <a:r>
              <a:rPr lang="ko-KR" altLang="en-US" sz="1400" dirty="0" smtClean="0"/>
              <a:t> 부모 클래스로 지정된 것을 자식 클래스로 대입해도 처리된다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76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타입변성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공변성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타입 매개변수에 타입변성을 </a:t>
            </a:r>
            <a:r>
              <a:rPr lang="ko-KR" altLang="en-US" dirty="0" err="1" smtClean="0"/>
              <a:t>공변성으로</a:t>
            </a:r>
            <a:r>
              <a:rPr lang="ko-KR" altLang="en-US" dirty="0" smtClean="0"/>
              <a:t> 지정하면 본인부터 하위 타입이 가능하므로 변수에 할당할 때도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563888" y="3284984"/>
            <a:ext cx="4953000" cy="2942997"/>
            <a:chOff x="1907704" y="3284984"/>
            <a:chExt cx="4953000" cy="294299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284984"/>
              <a:ext cx="4824536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5389781"/>
              <a:ext cx="49530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611560" y="4869160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서브타입이 기본타입의 변수에 할당이 되었다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86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할당을 두 개 동시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바운드 타입과 타입변성을 다 사용해서 처리도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77072"/>
            <a:ext cx="5184576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93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타입 매개변수를 특정해서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제한하기</a:t>
            </a:r>
            <a:r>
              <a:rPr lang="en-US" altLang="ko-KR" dirty="0" smtClean="0"/>
              <a:t>(Bounded Type)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60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타입매개변수 제한하기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타입 매개변수를 지정할 때 다형성에 대한 특정 경계를 제한할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861048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상속 관계의 타입 매개변수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변성 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8104" y="3861048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범위 제한 타입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87924" y="3861048"/>
            <a:ext cx="10801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&lt;:</a:t>
            </a:r>
          </a:p>
          <a:p>
            <a:pPr algn="ctr"/>
            <a:r>
              <a:rPr lang="en-US" altLang="ko-KR" sz="1400" dirty="0" smtClean="0"/>
              <a:t>&gt;:</a:t>
            </a:r>
          </a:p>
          <a:p>
            <a:pPr algn="ctr"/>
            <a:r>
              <a:rPr lang="en-US" altLang="ko-KR" sz="1400" dirty="0" smtClean="0"/>
              <a:t>&lt;%</a:t>
            </a:r>
          </a:p>
          <a:p>
            <a:pPr algn="ctr"/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54355" y="501317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특정 범위 제한을 위한 연산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1477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Bounded type </a:t>
            </a:r>
            <a:r>
              <a:rPr lang="ko-KR" altLang="en-US" dirty="0" smtClean="0"/>
              <a:t>사용 이유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매개변수화한</a:t>
            </a:r>
            <a:r>
              <a:rPr lang="ko-KR" altLang="en-US" dirty="0"/>
              <a:t> 타입이나 </a:t>
            </a:r>
            <a:r>
              <a:rPr lang="ko-KR" altLang="en-US" dirty="0" err="1"/>
              <a:t>메서드를</a:t>
            </a:r>
            <a:r>
              <a:rPr lang="ko-KR" altLang="en-US" dirty="0"/>
              <a:t> 정의할 때</a:t>
            </a:r>
            <a:r>
              <a:rPr lang="en-US" altLang="ko-KR" dirty="0"/>
              <a:t>, </a:t>
            </a:r>
            <a:r>
              <a:rPr lang="ko-KR" altLang="en-US" dirty="0"/>
              <a:t>타입 매개변수에 대해 구체적인 바운드를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8" y="3356992"/>
            <a:ext cx="6534150" cy="308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48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Bounded type </a:t>
            </a:r>
            <a:r>
              <a:rPr lang="ko-KR" altLang="en-US" dirty="0" smtClean="0"/>
              <a:t>사용 이유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타입 매개변수가 특정 타입으로 인식이 필요하므로 타입 매개변수에 올 수 있는 클래스를 한정하는 것을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7239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041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Bound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추상타입은 다양한 클래스로 해석할 수 있는 명세이다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추상 타입은 보편적으로 전달받을 수 있는 즉 </a:t>
            </a:r>
            <a:r>
              <a:rPr lang="ko-KR" altLang="en-US" dirty="0" err="1" smtClean="0"/>
              <a:t>허용가능한</a:t>
            </a:r>
            <a:r>
              <a:rPr lang="ko-KR" altLang="en-US" dirty="0" smtClean="0"/>
              <a:t> 타입의 범위를 지정하기 위해 타입 매개변수로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4320480" cy="333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3645024"/>
            <a:ext cx="28803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트레이트</a:t>
            </a:r>
            <a:r>
              <a:rPr lang="ko-KR" altLang="en-US" dirty="0" smtClean="0"/>
              <a:t> 내부에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키워드를 이용해서 추상타입 선언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737744"/>
            <a:ext cx="2880320" cy="166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추상타입을 지정한 것을 </a:t>
            </a:r>
            <a:r>
              <a:rPr lang="ko-KR" altLang="en-US" smtClean="0"/>
              <a:t>상속하고 이에 명확한 타입을 지정하고 클래스까지 만듦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286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상위경계와 하위경계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상위경계과</a:t>
            </a:r>
            <a:r>
              <a:rPr lang="ko-KR" altLang="en-US" dirty="0" smtClean="0"/>
              <a:t> 하위경계는 정해진 경계를 중심으로 상위 타입과 하위 타입을 처리한다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84984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상위경계 </a:t>
            </a:r>
            <a:r>
              <a:rPr lang="en-US" altLang="ko-KR" dirty="0" smtClean="0"/>
              <a:t>[ T &lt;: A] </a:t>
            </a:r>
            <a:r>
              <a:rPr lang="ko-KR" altLang="en-US" dirty="0" smtClean="0"/>
              <a:t>로 표시 해당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타입과 그 하위 타입들을 포함해서 처리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10545" y="4869160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Upper Bound (T &lt;: Pet) : T</a:t>
            </a:r>
            <a:r>
              <a:rPr lang="ko-KR" altLang="en-US" dirty="0"/>
              <a:t>는 적어도 </a:t>
            </a:r>
            <a:r>
              <a:rPr lang="en-US" altLang="ko-KR" dirty="0"/>
              <a:t>Pet </a:t>
            </a:r>
            <a:r>
              <a:rPr lang="ko-KR" altLang="en-US" dirty="0"/>
              <a:t>클래스 나 </a:t>
            </a:r>
            <a:r>
              <a:rPr lang="en-US" altLang="ko-KR" dirty="0"/>
              <a:t>Pet</a:t>
            </a:r>
            <a:r>
              <a:rPr lang="ko-KR" altLang="en-US" dirty="0"/>
              <a:t>의 하위 클래스를 상속 한 모든 클래스에 적용 할 수 있음을 의미합니다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100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상위경계</a:t>
            </a:r>
            <a:r>
              <a:rPr lang="en-US" altLang="ko-KR" dirty="0" smtClean="0"/>
              <a:t>: upper bound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smtClean="0"/>
              <a:t>클래스를 정의하고 상속을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처리하는 클래스 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 상위경계를 지정한다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3676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71651"/>
            <a:ext cx="35718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352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상위경계</a:t>
            </a:r>
            <a:r>
              <a:rPr lang="en-US" altLang="ko-KR" dirty="0" smtClean="0"/>
              <a:t>: upper bound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smtClean="0"/>
              <a:t>상위 경계를 최상위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클래스로 지정하지 않아서 최상위 클래스를 처리하려면 예외가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6696075" cy="317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884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할당에 </a:t>
            </a:r>
            <a:r>
              <a:rPr lang="en-US" altLang="ko-KR" dirty="0" smtClean="0"/>
              <a:t>bounded type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타입 매개변수에 타입 바운드로 지정할 경우는 실제 하위타입이 상위타입에 맞춰 변하지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5238750" cy="340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3568" y="4509120"/>
            <a:ext cx="2232248" cy="211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Bounded type </a:t>
            </a:r>
            <a:r>
              <a:rPr lang="ko-KR" altLang="en-US" dirty="0" smtClean="0"/>
              <a:t>으로 지정하지만 변수 할당에는 </a:t>
            </a:r>
            <a:r>
              <a:rPr lang="ko-KR" altLang="en-US" dirty="0" err="1" smtClean="0"/>
              <a:t>공변성이</a:t>
            </a:r>
            <a:r>
              <a:rPr lang="ko-KR" altLang="en-US" dirty="0" smtClean="0"/>
              <a:t> 필요하다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350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할당에 </a:t>
            </a:r>
            <a:r>
              <a:rPr lang="en-US" altLang="ko-KR" dirty="0" smtClean="0"/>
              <a:t>bounded type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위 </a:t>
            </a:r>
            <a:r>
              <a:rPr lang="ko-KR" altLang="en-US" dirty="0" err="1" smtClean="0"/>
              <a:t>페이지이</a:t>
            </a:r>
            <a:r>
              <a:rPr lang="ko-KR" altLang="en-US" dirty="0" smtClean="0"/>
              <a:t> 오류를 해결하기 위해서는 타입 </a:t>
            </a:r>
            <a:r>
              <a:rPr lang="ko-KR" altLang="en-US" dirty="0" err="1" smtClean="0"/>
              <a:t>공변성</a:t>
            </a:r>
            <a:r>
              <a:rPr lang="ko-KR" altLang="en-US" dirty="0" smtClean="0"/>
              <a:t> 처리가 필요하다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44"/>
            <a:ext cx="51181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3573016"/>
            <a:ext cx="22322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공변성을</a:t>
            </a:r>
            <a:r>
              <a:rPr lang="ko-KR" altLang="en-US" dirty="0" smtClean="0"/>
              <a:t> 지정해서 상속관계를 지정하고 특정 클래스로 바운드를 지정해서 처리하면 변수에 지정해서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347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타입 매개변수를 특정화하기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타입을 처리하기 보다 특정 타입을 지정해서 지정 범위 내에서 처리하기 위해 지정할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648575" cy="330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48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bounded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내의 특정 연산자를 사용할 경우 그 매개변수를 특정 경계로 한정하면 실제 그 연산자를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75855"/>
            <a:ext cx="4536504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593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함수에서 상위경계</a:t>
            </a:r>
            <a:r>
              <a:rPr lang="en-US" altLang="ko-KR" dirty="0" smtClean="0"/>
              <a:t>: upper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&lt;: </a:t>
            </a:r>
            <a:r>
              <a:rPr lang="ko-KR" altLang="en-US" dirty="0" smtClean="0"/>
              <a:t>를 이용해서 상위 클래스 </a:t>
            </a:r>
            <a:r>
              <a:rPr lang="ko-KR" altLang="en-US" dirty="0" err="1" smtClean="0"/>
              <a:t>경계를할</a:t>
            </a:r>
            <a:r>
              <a:rPr lang="ko-KR" altLang="en-US" dirty="0" smtClean="0"/>
              <a:t> 때 </a:t>
            </a:r>
            <a:r>
              <a:rPr lang="ko-KR" altLang="en-US" dirty="0" err="1" smtClean="0"/>
              <a:t>공변성을</a:t>
            </a:r>
            <a:r>
              <a:rPr lang="ko-KR" altLang="en-US" dirty="0" smtClean="0"/>
              <a:t> 사용하면 컴파일 오류가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6480720" cy="353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3933056"/>
            <a:ext cx="201622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상위경계는 </a:t>
            </a:r>
            <a:r>
              <a:rPr lang="en-US" altLang="ko-KR" dirty="0" smtClean="0"/>
              <a:t>invariant</a:t>
            </a:r>
            <a:r>
              <a:rPr lang="ko-KR" altLang="en-US" dirty="0" smtClean="0"/>
              <a:t>에서만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282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함수에서 상위경계에 상위 클래스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&lt;: </a:t>
            </a:r>
            <a:r>
              <a:rPr lang="ko-KR" altLang="en-US" dirty="0" smtClean="0"/>
              <a:t>를 이용해서 상위 클래스 경계를 부여하면 하위 클래스에 대한 것을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56992"/>
            <a:ext cx="5400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3753036"/>
            <a:ext cx="2448272" cy="20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상위 클래스를 지정하면 하위 클래스에 대한 처리도 </a:t>
            </a:r>
            <a:r>
              <a:rPr lang="ko-KR" altLang="en-US" dirty="0" err="1" smtClean="0"/>
              <a:t>가능하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20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하</a:t>
            </a:r>
            <a:r>
              <a:rPr lang="ko-KR" altLang="en-US" dirty="0"/>
              <a:t>위</a:t>
            </a:r>
            <a:r>
              <a:rPr lang="ko-KR" altLang="en-US" dirty="0" smtClean="0"/>
              <a:t> </a:t>
            </a:r>
            <a:r>
              <a:rPr lang="en-US" altLang="ko-KR" dirty="0" smtClean="0"/>
              <a:t>Bound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3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매개변수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parameter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58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하위경계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하위경계는 정해진 경계를 중심으로 상위 타입과 하위 타입을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3284984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하</a:t>
            </a:r>
            <a:r>
              <a:rPr lang="ko-KR" altLang="en-US" dirty="0" smtClean="0"/>
              <a:t>위경계 </a:t>
            </a:r>
            <a:r>
              <a:rPr lang="en-US" altLang="ko-KR" dirty="0" smtClean="0"/>
              <a:t>[ T &gt;: A] </a:t>
            </a:r>
            <a:r>
              <a:rPr lang="ko-KR" altLang="en-US" dirty="0" smtClean="0"/>
              <a:t>로 표시 해당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타입과 그 상위 타입들을 포함해서 처리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83770" y="4771797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Lower Bound (</a:t>
            </a:r>
            <a:r>
              <a:rPr lang="en-US" altLang="ko-KR" dirty="0" smtClean="0"/>
              <a:t>T &gt;: </a:t>
            </a:r>
            <a:r>
              <a:rPr lang="en-US" altLang="ko-KR" dirty="0"/>
              <a:t>Pet) : T</a:t>
            </a:r>
            <a:r>
              <a:rPr lang="ko-KR" altLang="en-US" dirty="0"/>
              <a:t>는 </a:t>
            </a:r>
            <a:r>
              <a:rPr lang="en-US" altLang="ko-KR" dirty="0"/>
              <a:t>Pet </a:t>
            </a:r>
            <a:r>
              <a:rPr lang="ko-KR" altLang="en-US" dirty="0"/>
              <a:t>클래스의 부모 클래스 중 적어도 하나를 상속받은 모든 클래스에 적용됨을 의미합니다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100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하위경계</a:t>
            </a:r>
            <a:r>
              <a:rPr lang="en-US" altLang="ko-KR" dirty="0"/>
              <a:t>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 &gt;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 지정하면 하위경계가 형성되면 실제 하위경계가 구성된 부모 클래스로 구현된 모든 것이 해당하므로 </a:t>
            </a:r>
            <a:r>
              <a:rPr lang="ko-KR" altLang="en-US" dirty="0" err="1" smtClean="0"/>
              <a:t>숫자말고도</a:t>
            </a:r>
            <a:r>
              <a:rPr lang="ko-KR" altLang="en-US" dirty="0" smtClean="0"/>
              <a:t> 문자열도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331236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12976"/>
            <a:ext cx="4038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63492"/>
            <a:ext cx="331236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646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하위경계</a:t>
            </a:r>
            <a:r>
              <a:rPr lang="en-US" altLang="ko-KR" dirty="0"/>
              <a:t>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 &gt;: </a:t>
            </a:r>
            <a:r>
              <a:rPr lang="ko-KR" altLang="en-US" dirty="0"/>
              <a:t>로 지정하면 하위경계가 형성되면 실제 하위경계가 구성된 부모 클래스로 구현된 모든 것이 해당하므로 </a:t>
            </a:r>
            <a:r>
              <a:rPr lang="ko-KR" altLang="en-US" dirty="0" err="1"/>
              <a:t>숫자말고도</a:t>
            </a:r>
            <a:r>
              <a:rPr lang="ko-KR" altLang="en-US" dirty="0"/>
              <a:t> 문자열도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09405"/>
            <a:ext cx="40195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369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</a:t>
            </a:r>
            <a:r>
              <a:rPr lang="ko-KR" altLang="en-US" dirty="0" smtClean="0"/>
              <a:t>위경계</a:t>
            </a:r>
            <a:r>
              <a:rPr lang="en-US" altLang="ko-KR" dirty="0" smtClean="0"/>
              <a:t>: lower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 &gt;</a:t>
            </a:r>
            <a:r>
              <a:rPr lang="en-US" altLang="ko-KR" dirty="0" smtClean="0"/>
              <a:t>: </a:t>
            </a:r>
            <a:r>
              <a:rPr lang="ko-KR" altLang="en-US" dirty="0" smtClean="0"/>
              <a:t>를 이용해서 하위 클래스 경계를 부여하면 상위 클래스에 대한 것을 처리가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</a:t>
            </a:r>
            <a:r>
              <a:rPr lang="en-US" altLang="ko-KR" dirty="0" err="1" smtClean="0"/>
              <a:t>AnyVal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Long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넣어서 처리할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27783"/>
            <a:ext cx="3240360" cy="20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776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</a:t>
            </a:r>
            <a:r>
              <a:rPr lang="ko-KR" altLang="en-US" dirty="0" smtClean="0"/>
              <a:t>위경계</a:t>
            </a:r>
            <a:r>
              <a:rPr lang="en-US" altLang="ko-KR" dirty="0" smtClean="0"/>
              <a:t>: lower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 &gt;</a:t>
            </a:r>
            <a:r>
              <a:rPr lang="en-US" altLang="ko-KR" dirty="0" smtClean="0"/>
              <a:t>: </a:t>
            </a:r>
            <a:r>
              <a:rPr lang="ko-KR" altLang="en-US" dirty="0" smtClean="0"/>
              <a:t>를 이용해서 하위 클래스 경계를 부여하면 상위 클래스에 대한 것을 처리가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처리해도 해당 타입도 처리가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23726"/>
            <a:ext cx="49815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39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Bound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11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경계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바운드 </a:t>
            </a:r>
            <a:r>
              <a:rPr lang="en-US" altLang="ko-KR" dirty="0"/>
              <a:t>(view bound)</a:t>
            </a:r>
            <a:r>
              <a:rPr lang="ko-KR" altLang="en-US" dirty="0"/>
              <a:t>는 어떤 타입 </a:t>
            </a:r>
            <a:r>
              <a:rPr lang="en-US" altLang="ko-KR" dirty="0"/>
              <a:t>A</a:t>
            </a:r>
            <a:r>
              <a:rPr lang="ko-KR" altLang="en-US" dirty="0"/>
              <a:t>를 마치 어떤 타입 </a:t>
            </a:r>
            <a:r>
              <a:rPr lang="en-US" altLang="ko-KR" dirty="0"/>
              <a:t>T (</a:t>
            </a:r>
            <a:r>
              <a:rPr lang="ko-KR" altLang="en-US" dirty="0"/>
              <a:t>실제 타입</a:t>
            </a:r>
            <a:r>
              <a:rPr lang="en-US" altLang="ko-KR" dirty="0"/>
              <a:t>)</a:t>
            </a:r>
            <a:r>
              <a:rPr lang="ko-KR" altLang="en-US" dirty="0"/>
              <a:t>처럼 사용할 수 </a:t>
            </a:r>
            <a:r>
              <a:rPr lang="ko-KR" altLang="en-US" dirty="0" err="1"/>
              <a:t>있도록하는</a:t>
            </a:r>
            <a:r>
              <a:rPr lang="ko-KR" altLang="en-US" dirty="0"/>
              <a:t> </a:t>
            </a:r>
            <a:r>
              <a:rPr lang="en-US" altLang="ko-KR" dirty="0"/>
              <a:t>Scala</a:t>
            </a:r>
            <a:r>
              <a:rPr lang="ko-KR" altLang="en-US" dirty="0"/>
              <a:t>의 메커니즘입니다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005064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경계 </a:t>
            </a:r>
            <a:r>
              <a:rPr lang="en-US" altLang="ko-KR" dirty="0" smtClean="0"/>
              <a:t>[ T &lt;% A] </a:t>
            </a:r>
            <a:r>
              <a:rPr lang="ko-KR" altLang="en-US" dirty="0" smtClean="0"/>
              <a:t>로 표시 </a:t>
            </a:r>
            <a:r>
              <a:rPr lang="ko-KR" altLang="en-US" dirty="0"/>
              <a:t>어떤 타입을 다른 타입으로 “볼 수 있는지”를 지정한다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851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클래스에 타입매개변수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경계는 타입 매개변수를 지정된 타입으로 인정하고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15" y="3161860"/>
            <a:ext cx="6506184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505575" cy="225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976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 타입매개변수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&lt;% </a:t>
            </a:r>
            <a:r>
              <a:rPr lang="ko-KR" altLang="en-US" dirty="0" smtClean="0"/>
              <a:t>를 이용해서 현재 타입 매개변수에 암묵적으로 클래스를 지정해서 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324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343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컨텍스</a:t>
            </a:r>
            <a:r>
              <a:rPr lang="ko-KR" altLang="en-US" dirty="0" err="1"/>
              <a:t>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Bound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63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타입매개변수 가능한 곳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개의 대표적인 곳에 타입인자를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9995" y="2924944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99995" y="3810045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99995" y="4695146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99995" y="5580248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088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경</a:t>
            </a:r>
            <a:r>
              <a:rPr lang="ko-KR" altLang="en-US" dirty="0"/>
              <a:t>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컨텍트스</a:t>
            </a:r>
            <a:r>
              <a:rPr lang="ko-KR" altLang="en-US" dirty="0"/>
              <a:t> </a:t>
            </a:r>
            <a:r>
              <a:rPr lang="ko-KR" altLang="en-US"/>
              <a:t>경계는 </a:t>
            </a:r>
            <a:r>
              <a:rPr lang="en-US" altLang="ko-KR" smtClean="0"/>
              <a:t>T </a:t>
            </a:r>
            <a:r>
              <a:rPr lang="en-US" altLang="ko-KR" dirty="0"/>
              <a:t>: M</a:t>
            </a:r>
            <a:r>
              <a:rPr lang="ko-KR" altLang="en-US" dirty="0"/>
              <a:t>으로 쓰여진다</a:t>
            </a:r>
            <a:r>
              <a:rPr lang="en-US" altLang="ko-KR" dirty="0"/>
              <a:t>. M [T]</a:t>
            </a:r>
            <a:r>
              <a:rPr lang="ko-KR" altLang="en-US" dirty="0"/>
              <a:t>에 대한 암묵적인 값의 존재를 </a:t>
            </a:r>
            <a:r>
              <a:rPr lang="ko-KR" altLang="en-US" dirty="0" err="1"/>
              <a:t>필요로한다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140968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컨</a:t>
            </a:r>
            <a:r>
              <a:rPr lang="ko-KR" altLang="en-US" dirty="0" err="1" smtClean="0"/>
              <a:t>텍스트</a:t>
            </a:r>
            <a:r>
              <a:rPr lang="ko-KR" altLang="en-US" dirty="0" smtClean="0"/>
              <a:t> 경계 </a:t>
            </a:r>
            <a:r>
              <a:rPr lang="en-US" altLang="ko-KR" dirty="0" smtClean="0"/>
              <a:t>[ T : A] </a:t>
            </a:r>
            <a:r>
              <a:rPr lang="ko-KR" altLang="en-US" dirty="0" smtClean="0"/>
              <a:t>로 표시 해당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타입과 그 상위 타입들을 포함해서 처리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4725144"/>
            <a:ext cx="72008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컨텍스트</a:t>
            </a:r>
            <a:r>
              <a:rPr lang="ko-KR" altLang="en-US" dirty="0"/>
              <a:t> 바운드는 타입 </a:t>
            </a:r>
            <a:r>
              <a:rPr lang="ko-KR" altLang="en-US" dirty="0" err="1"/>
              <a:t>파라미터와</a:t>
            </a:r>
            <a:r>
              <a:rPr lang="ko-KR" altLang="en-US" dirty="0"/>
              <a:t> 타입 클래스 사이의 제약 조건이다 </a:t>
            </a:r>
            <a:endParaRPr lang="en-US" altLang="ko-KR" dirty="0"/>
          </a:p>
          <a:p>
            <a:r>
              <a:rPr lang="ko-KR" altLang="en-US" dirty="0" err="1"/>
              <a:t>컨텍스트</a:t>
            </a:r>
            <a:r>
              <a:rPr lang="ko-KR" altLang="en-US" dirty="0"/>
              <a:t> 바운드는 </a:t>
            </a:r>
            <a:r>
              <a:rPr lang="ko-KR" altLang="en-US" dirty="0" err="1"/>
              <a:t>뷰</a:t>
            </a:r>
            <a:r>
              <a:rPr lang="ko-KR" altLang="en-US" dirty="0"/>
              <a:t> 바인딩의 </a:t>
            </a:r>
            <a:r>
              <a:rPr lang="ko-KR" altLang="en-US" dirty="0" smtClean="0"/>
              <a:t>암시적 </a:t>
            </a:r>
            <a:r>
              <a:rPr lang="ko-KR" altLang="en-US" dirty="0"/>
              <a:t>변환 대신 </a:t>
            </a:r>
            <a:r>
              <a:rPr lang="ko-KR" altLang="en-US" dirty="0" smtClean="0"/>
              <a:t>암시적 </a:t>
            </a:r>
            <a:r>
              <a:rPr lang="ko-KR" altLang="en-US" dirty="0"/>
              <a:t>값을 설명합니다 </a:t>
            </a:r>
            <a:endParaRPr lang="en-US" altLang="ko-KR" dirty="0"/>
          </a:p>
          <a:p>
            <a:r>
              <a:rPr lang="en-US" altLang="ko-KR" dirty="0"/>
              <a:t>context bound</a:t>
            </a:r>
            <a:r>
              <a:rPr lang="ko-KR" altLang="en-US" dirty="0"/>
              <a:t>는 암시적인 값의 존재를 주장하는 방법이다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8539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바운드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smtClean="0"/>
              <a:t>하나의 클래스를 만들고 함수에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바운드를 지정하고 이 내부에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처리하기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4578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30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타입매개변수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개의 대표적인 곳에 대괄호를 사용해서 내부에 타입인자를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645024"/>
            <a:ext cx="59046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class/trait/function/method[</a:t>
            </a:r>
            <a:r>
              <a:rPr lang="ko-KR" altLang="en-US" dirty="0" smtClean="0"/>
              <a:t>타입인자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매개변수 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타입 가변성을 지정하면 그 타입의 상속관계를 기준으로 처리하지만 명확한 타입을 추가적으로 지정하고자 하면 경계 타입을 지정해서 처리할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5157192"/>
            <a:ext cx="5760640" cy="96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경계가 있는 타입 </a:t>
            </a:r>
            <a:r>
              <a:rPr lang="en-US" altLang="ko-KR" dirty="0" smtClean="0"/>
              <a:t>: Bounded type</a:t>
            </a:r>
          </a:p>
          <a:p>
            <a:pPr algn="ctr"/>
            <a:r>
              <a:rPr lang="en-US" altLang="ko-KR" dirty="0" smtClean="0"/>
              <a:t>=&gt; </a:t>
            </a:r>
            <a:r>
              <a:rPr lang="ko-KR" altLang="en-US" dirty="0" smtClean="0"/>
              <a:t>제한적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타입이 어느 범주 처리가 중요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3573016"/>
            <a:ext cx="5760640" cy="96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 변성 </a:t>
            </a:r>
            <a:r>
              <a:rPr lang="en-US" altLang="ko-KR" dirty="0" smtClean="0"/>
              <a:t>: type variance</a:t>
            </a:r>
          </a:p>
          <a:p>
            <a:pPr algn="ctr"/>
            <a:r>
              <a:rPr lang="en-US" altLang="ko-KR" dirty="0" smtClean="0"/>
              <a:t>=&gt; </a:t>
            </a:r>
            <a:r>
              <a:rPr lang="ko-KR" altLang="en-US" dirty="0" smtClean="0"/>
              <a:t>경계 타입보다 덜 제한적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타입 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9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smtClean="0"/>
              <a:t>매개변수 사용하는 이유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 parameter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0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매개변수 미사용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일반적으로 상위 타입에 하위 타입을 지정해서 처리가 </a:t>
            </a:r>
            <a:r>
              <a:rPr lang="ko-KR" altLang="en-US" dirty="0" smtClean="0"/>
              <a:t>가능하므로 실제 모든 것을 다 지정해서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3169915" cy="266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4984"/>
            <a:ext cx="352839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98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1185</Words>
  <Application>Microsoft Office PowerPoint</Application>
  <PresentationFormat>화면 슬라이드 쇼(4:3)</PresentationFormat>
  <Paragraphs>138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Scala generic 표현 abstract type, bounded type, type variance</vt:lpstr>
      <vt:lpstr>추상 타입 abstract type</vt:lpstr>
      <vt:lpstr>Abstract type</vt:lpstr>
      <vt:lpstr>타입 매개변수  type parameter</vt:lpstr>
      <vt:lpstr>타입매개변수 가능한 곳</vt:lpstr>
      <vt:lpstr>타입매개변수 표기법</vt:lpstr>
      <vt:lpstr>타입 매개변수  종류</vt:lpstr>
      <vt:lpstr>타입 매개변수 사용하는 이유  type parameter</vt:lpstr>
      <vt:lpstr>타입 매개변수 미사용 처리</vt:lpstr>
      <vt:lpstr>타입매개변수 사용</vt:lpstr>
      <vt:lpstr>함수에서 타입매개변수 사용</vt:lpstr>
      <vt:lpstr>제너릭 함수의 장점 </vt:lpstr>
      <vt:lpstr>함수에 타입 매개변수 주의 사항</vt:lpstr>
      <vt:lpstr>제너릭 클래스 </vt:lpstr>
      <vt:lpstr>Type variance 상속관계로 제한하기</vt:lpstr>
      <vt:lpstr>공변성, 반공변성, 무공변성</vt:lpstr>
      <vt:lpstr>무공변성 </vt:lpstr>
      <vt:lpstr>변하지 않는 타입 매개변수 사용</vt:lpstr>
      <vt:lpstr>변하지 않는 타입에 대한 변수할당</vt:lpstr>
      <vt:lpstr>타입 변성  처리 기준</vt:lpstr>
      <vt:lpstr>타입변성 처리기준</vt:lpstr>
      <vt:lpstr>변수 할당은 공변성 처리</vt:lpstr>
      <vt:lpstr>타입변성 : 공변성 사용</vt:lpstr>
      <vt:lpstr>변수 할당을 두 개 동시 사용</vt:lpstr>
      <vt:lpstr>타입 매개변수를 특정해서  제한하기(Bounded Type)</vt:lpstr>
      <vt:lpstr>타입매개변수 제한하기</vt:lpstr>
      <vt:lpstr>Bounded type 사용 이유 1</vt:lpstr>
      <vt:lpstr>Bounded type 사용 이유 2</vt:lpstr>
      <vt:lpstr>상위 Bound 이해하기</vt:lpstr>
      <vt:lpstr>상위경계와 하위경계 </vt:lpstr>
      <vt:lpstr>상위경계: upper bound 1</vt:lpstr>
      <vt:lpstr>상위경계: upper bound 2</vt:lpstr>
      <vt:lpstr>변수 할당에 bounded type 1</vt:lpstr>
      <vt:lpstr>변수 할당에 bounded type 2</vt:lpstr>
      <vt:lpstr>함수 타입 매개변수를 특정화하기</vt:lpstr>
      <vt:lpstr>메소드에 bounded type</vt:lpstr>
      <vt:lpstr>함수에서 상위경계: upper bound</vt:lpstr>
      <vt:lpstr>함수에서 상위경계에 상위 클래스 지정</vt:lpstr>
      <vt:lpstr>하위 Bound 이해하기</vt:lpstr>
      <vt:lpstr>하위경계 </vt:lpstr>
      <vt:lpstr>하위경계 이해하기</vt:lpstr>
      <vt:lpstr>하위경계 이해하기</vt:lpstr>
      <vt:lpstr>하위경계: lower bound</vt:lpstr>
      <vt:lpstr>하위경계: lower bound</vt:lpstr>
      <vt:lpstr>뷰 Bound 이해하기</vt:lpstr>
      <vt:lpstr>뷰 경계</vt:lpstr>
      <vt:lpstr>클래스에 타입매개변수 지정</vt:lpstr>
      <vt:lpstr>함수에 타입매개변수 지정</vt:lpstr>
      <vt:lpstr>컨텍스트 Bound 이해하기</vt:lpstr>
      <vt:lpstr>컨텍스트 경계</vt:lpstr>
      <vt:lpstr>컨텍스트 바운드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76</cp:revision>
  <dcterms:created xsi:type="dcterms:W3CDTF">2018-05-29T05:36:08Z</dcterms:created>
  <dcterms:modified xsi:type="dcterms:W3CDTF">2018-06-14T06:40:41Z</dcterms:modified>
</cp:coreProperties>
</file>