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257" r:id="rId3"/>
    <p:sldId id="315" r:id="rId4"/>
    <p:sldId id="258" r:id="rId5"/>
    <p:sldId id="259" r:id="rId6"/>
    <p:sldId id="310" r:id="rId7"/>
    <p:sldId id="261" r:id="rId8"/>
    <p:sldId id="262" r:id="rId9"/>
    <p:sldId id="305" r:id="rId10"/>
    <p:sldId id="304" r:id="rId11"/>
    <p:sldId id="263" r:id="rId12"/>
    <p:sldId id="296" r:id="rId13"/>
    <p:sldId id="297" r:id="rId14"/>
    <p:sldId id="311" r:id="rId15"/>
    <p:sldId id="299" r:id="rId16"/>
    <p:sldId id="312" r:id="rId17"/>
    <p:sldId id="300" r:id="rId18"/>
    <p:sldId id="313" r:id="rId19"/>
    <p:sldId id="301" r:id="rId20"/>
    <p:sldId id="264" r:id="rId21"/>
    <p:sldId id="265" r:id="rId22"/>
    <p:sldId id="266" r:id="rId23"/>
    <p:sldId id="267" r:id="rId24"/>
    <p:sldId id="272" r:id="rId25"/>
    <p:sldId id="273" r:id="rId26"/>
    <p:sldId id="274" r:id="rId27"/>
    <p:sldId id="275" r:id="rId28"/>
    <p:sldId id="289" r:id="rId29"/>
    <p:sldId id="276" r:id="rId30"/>
    <p:sldId id="292" r:id="rId31"/>
    <p:sldId id="293" r:id="rId32"/>
    <p:sldId id="277" r:id="rId33"/>
    <p:sldId id="260" r:id="rId34"/>
    <p:sldId id="278" r:id="rId35"/>
    <p:sldId id="279" r:id="rId36"/>
    <p:sldId id="286" r:id="rId37"/>
    <p:sldId id="281" r:id="rId38"/>
    <p:sldId id="282" r:id="rId39"/>
    <p:sldId id="287" r:id="rId40"/>
    <p:sldId id="283" r:id="rId41"/>
    <p:sldId id="284" r:id="rId42"/>
    <p:sldId id="285" r:id="rId43"/>
    <p:sldId id="288" r:id="rId44"/>
    <p:sldId id="294" r:id="rId45"/>
    <p:sldId id="306" r:id="rId46"/>
    <p:sldId id="307" r:id="rId47"/>
    <p:sldId id="308" r:id="rId48"/>
    <p:sldId id="309" r:id="rId49"/>
    <p:sldId id="303" r:id="rId50"/>
  </p:sldIdLst>
  <p:sldSz cx="9144000" cy="6858000" type="screen4x3"/>
  <p:notesSz cx="7010400" cy="9296400"/>
  <p:custDataLst>
    <p:tags r:id="rId53"/>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F00"/>
    <a:srgbClr val="FFFF99"/>
    <a:srgbClr val="FFFF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842" y="372"/>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3"/>
          <p:cNvSpPr>
            <a:spLocks noChangeArrowheads="1"/>
          </p:cNvSpPr>
          <p:nvPr/>
        </p:nvSpPr>
        <p:spPr bwMode="auto">
          <a:xfrm>
            <a:off x="6529388" y="8896350"/>
            <a:ext cx="409575"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defRPr/>
            </a:pPr>
            <a:fld id="{C1961196-AA07-4BB3-80FB-B47D2635D8EC}" type="slidenum">
              <a:rPr lang="en-US" altLang="en-US" sz="1400" smtClean="0">
                <a:latin typeface="Arial" pitchFamily="34" charset="0"/>
              </a:rPr>
              <a:pPr algn="r">
                <a:defRPr/>
              </a:pPr>
              <a:t>‹#›</a:t>
            </a:fld>
            <a:endParaRPr lang="en-US" altLang="en-US" sz="1400" dirty="0" smtClean="0">
              <a:latin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5038" y="4416425"/>
            <a:ext cx="5140325" cy="418306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27" name="Rectangle 3"/>
          <p:cNvSpPr>
            <a:spLocks noGrp="1" noRot="1" noChangeAspect="1" noChangeArrowheads="1" noTextEdit="1"/>
          </p:cNvSpPr>
          <p:nvPr>
            <p:ph type="sldImg" idx="2"/>
          </p:nvPr>
        </p:nvSpPr>
        <p:spPr bwMode="auto">
          <a:xfrm>
            <a:off x="1189038" y="703263"/>
            <a:ext cx="4632325" cy="3473450"/>
          </a:xfrm>
          <a:prstGeom prst="rect">
            <a:avLst/>
          </a:prstGeom>
          <a:noFill/>
          <a:ln w="12700">
            <a:solidFill>
              <a:schemeClr val="tx1"/>
            </a:solidFill>
            <a:miter lim="800000"/>
            <a:headEnd/>
            <a:tailEnd/>
          </a:ln>
        </p:spPr>
      </p:sp>
      <p:sp>
        <p:nvSpPr>
          <p:cNvPr id="44036" name="Rectangle 5"/>
          <p:cNvSpPr>
            <a:spLocks noChangeArrowheads="1"/>
          </p:cNvSpPr>
          <p:nvPr/>
        </p:nvSpPr>
        <p:spPr bwMode="auto">
          <a:xfrm>
            <a:off x="6529388" y="8896350"/>
            <a:ext cx="409575"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defRPr/>
            </a:pPr>
            <a:fld id="{69F8C74C-E035-4CF8-A8C7-6F543F8E6FB4}" type="slidenum">
              <a:rPr lang="en-US" altLang="en-US" sz="1400" smtClean="0">
                <a:latin typeface="Arial" pitchFamily="34" charset="0"/>
              </a:rPr>
              <a:pPr algn="r">
                <a:defRPr/>
              </a:pPr>
              <a:t>‹#›</a:t>
            </a:fld>
            <a:endParaRPr lang="en-US" altLang="en-US" sz="1400" dirty="0" smtClean="0">
              <a:latin typeface="Arial"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cap="flat"/>
        </p:spPr>
      </p:sp>
      <p:sp>
        <p:nvSpPr>
          <p:cNvPr id="53251" name="Rectangle 3"/>
          <p:cNvSpPr>
            <a:spLocks noGrp="1" noChangeArrowheads="1"/>
          </p:cNvSpPr>
          <p:nvPr>
            <p:ph type="body" idx="1"/>
          </p:nvPr>
        </p:nvSpPr>
        <p:spPr>
          <a:noFill/>
          <a:ln w="9525"/>
        </p:spPr>
        <p:txBody>
          <a:bodyPr/>
          <a:lstStyle/>
          <a:p>
            <a:r>
              <a:rPr lang="en-US" altLang="en-US" smtClean="0"/>
              <a:t>This session covers some of the basic aspects of testing programs and systems. The procedures, processes, and approaches are applicable to any program or system, regardless whether they are procedural or object oriented, whether the system development cycle is waterfall, re-iterative, incremental, or agile.</a:t>
            </a:r>
          </a:p>
          <a:p>
            <a:endParaRPr lang="en-US" altLang="en-US" smtClean="0"/>
          </a:p>
          <a:p>
            <a:r>
              <a:rPr lang="en-US" altLang="en-US" smtClean="0"/>
              <a:t>You can refer to various reference texts including:</a:t>
            </a:r>
          </a:p>
          <a:p>
            <a:r>
              <a:rPr lang="en-US" altLang="en-US" smtClean="0"/>
              <a:t>-- Software Testing and Evaluation, DeMillo, McCraken, Martin, Passafiums, 	Benjamin/Cummings Publishing</a:t>
            </a:r>
          </a:p>
          <a:p>
            <a:r>
              <a:rPr lang="en-US" altLang="en-US" smtClean="0"/>
              <a:t>-- The Art of Software Testing, Glenford J Meyers, Wiley Publishing</a:t>
            </a:r>
          </a:p>
          <a:p>
            <a:r>
              <a:rPr lang="en-US" altLang="en-US" smtClean="0"/>
              <a:t>-- Software Testing and Analysis, Mauro Pezze, Michal Young, Wiley Publishers.</a:t>
            </a:r>
          </a:p>
          <a:p>
            <a:r>
              <a:rPr lang="en-US" altLang="en-US" smtClean="0"/>
              <a:t>-- Effective Methods for Software Testing, William E. Perry, Wiley</a:t>
            </a:r>
            <a:br>
              <a:rPr lang="en-US" altLang="en-US" smtClean="0"/>
            </a:br>
            <a:r>
              <a:rPr lang="en-US" altLang="en-US" smtClean="0"/>
              <a:t>Publishers</a:t>
            </a:r>
            <a:br>
              <a:rPr lang="en-US" altLang="en-US" smtClean="0"/>
            </a:br>
            <a:r>
              <a:rPr lang="en-US" altLang="en-US" smtClean="0"/>
              <a:t>-- Continuous Delivery, J. Humble and D. Farley, Addison Wesley</a:t>
            </a:r>
          </a:p>
          <a:p>
            <a:endParaRPr lang="en-US" altLang="en-US" smtClean="0"/>
          </a:p>
          <a:p>
            <a:r>
              <a:rPr lang="en-US" altLang="en-US" sz="1000"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p:spPr>
        <p:txBody>
          <a:bodyPr/>
          <a:lstStyle/>
          <a:p>
            <a:r>
              <a:rPr lang="en-US" altLang="en-US" smtClean="0"/>
              <a:t>These figures are relative numbers indicating the significant difference in cost in discovering and fixing errors at various phases within the SDLC.</a:t>
            </a:r>
          </a:p>
          <a:p>
            <a:r>
              <a:rPr lang="en-US" altLang="en-US" smtClean="0"/>
              <a:t>It is obvious that errors residing in a system now in production will be considerably more expensive to fix than if such errors where discovered and fixed during analysis phases.</a:t>
            </a:r>
          </a:p>
          <a:p>
            <a:r>
              <a:rPr lang="en-US" altLang="en-US" smtClean="0"/>
              <a:t>Consider that if errors exist within a production system, there is an intangible cost related to the diminished confidence that the user community has not only in that system but (perhaps) even the company providing that software. The impact and cost of errors still in an application while in production may be excessive if erroneous data has been passed to other applications. This would result in both modifications to the subject application but also remedial action for the related system(s).  If erroneous data filters to other applications the costs become even more as corrections must be made to those systems in remedial work to correct the impact of such data.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xfrm>
            <a:off x="935038" y="4416425"/>
            <a:ext cx="5140325" cy="4408488"/>
          </a:xfrm>
          <a:noFill/>
          <a:ln w="9525"/>
        </p:spPr>
        <p:txBody>
          <a:bodyPr/>
          <a:lstStyle/>
          <a:p>
            <a:r>
              <a:rPr lang="en-US" altLang="en-US" b="1" smtClean="0"/>
              <a:t>Inspections </a:t>
            </a:r>
            <a:r>
              <a:rPr lang="en-US" altLang="en-US" smtClean="0"/>
              <a:t>and </a:t>
            </a:r>
            <a:r>
              <a:rPr lang="en-US" altLang="en-US" b="1" smtClean="0"/>
              <a:t>Walkthroughs</a:t>
            </a:r>
            <a:r>
              <a:rPr lang="en-US" altLang="en-US" smtClean="0"/>
              <a:t> are somewhat similar except that Walkthroughs are a more formal approach. </a:t>
            </a:r>
          </a:p>
          <a:p>
            <a:r>
              <a:rPr lang="en-US" altLang="en-US" smtClean="0"/>
              <a:t>An </a:t>
            </a:r>
            <a:r>
              <a:rPr lang="en-US" altLang="en-US" b="1" smtClean="0"/>
              <a:t>Inspection</a:t>
            </a:r>
            <a:r>
              <a:rPr lang="en-US" altLang="en-US" smtClean="0"/>
              <a:t> would normally be carried out by a disinterested individual or group. The objective would normally be to ensure that coding structures were as prescribed by installation standards, understandable, and would appear to execute properly. Note also that this inspection process would (or should) be carried out against the logical constructs derived during analysis activity to ensure the same objectives. Consider that logical errors, omissions or non standard constructs could lead to errors in the developed code. </a:t>
            </a:r>
            <a:r>
              <a:rPr lang="en-US" altLang="en-US" b="1" smtClean="0"/>
              <a:t>Walkthrough</a:t>
            </a:r>
            <a:r>
              <a:rPr lang="en-US" altLang="en-US" smtClean="0"/>
              <a:t>s – often referred to as </a:t>
            </a:r>
            <a:r>
              <a:rPr lang="en-US" altLang="en-US" b="1" smtClean="0"/>
              <a:t>Structured Walkthroughs </a:t>
            </a:r>
            <a:r>
              <a:rPr lang="en-US" altLang="en-US" smtClean="0"/>
              <a:t>should happen at both the logical and coded versions of the application. This activity has the same objectives of an Inspection except that test data would be used and physically worked through the logical and coded constructs. Where discrepancies are found, the responsible parties take note and rectify those discrepancies outside of the walkthrough intervention. </a:t>
            </a:r>
          </a:p>
          <a:p>
            <a:r>
              <a:rPr lang="en-US" altLang="en-US" b="1" smtClean="0"/>
              <a:t>Bench testing </a:t>
            </a:r>
            <a:r>
              <a:rPr lang="en-US" altLang="en-US" smtClean="0"/>
              <a:t>would normally be done as a physical inspection of the code by the person deriving the logical and coded constructs. Although useful as individual modules or levels of abstraction are produced, it should never be considered as the “final” test of any construct.</a:t>
            </a:r>
          </a:p>
          <a:p>
            <a:r>
              <a:rPr lang="en-US" altLang="en-US" smtClean="0"/>
              <a:t>These approaches will largely be the </a:t>
            </a:r>
            <a:r>
              <a:rPr lang="en-US" altLang="en-US" u="sng" smtClean="0"/>
              <a:t>validation</a:t>
            </a:r>
            <a:r>
              <a:rPr lang="en-US" altLang="en-US" smtClean="0"/>
              <a:t> type where the concentration is upon ensuring that the logical constructs are correct.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cap="flat"/>
        </p:spPr>
      </p:sp>
      <p:sp>
        <p:nvSpPr>
          <p:cNvPr id="64515" name="Rectangle 3"/>
          <p:cNvSpPr>
            <a:spLocks noGrp="1" noChangeArrowheads="1"/>
          </p:cNvSpPr>
          <p:nvPr>
            <p:ph type="body" idx="1"/>
          </p:nvPr>
        </p:nvSpPr>
        <p:spPr>
          <a:noFill/>
          <a:ln w="9525"/>
        </p:spPr>
        <p:txBody>
          <a:bodyPr/>
          <a:lstStyle/>
          <a:p>
            <a:r>
              <a:rPr lang="en-US" altLang="en-US" smtClean="0"/>
              <a:t>These tests are carried out with test data as different levels of abstraction are completed. Each type of test, discussed further, would be carried out with appropriate software assistance typically as part of the IDE for a specific language.</a:t>
            </a:r>
          </a:p>
          <a:p>
            <a:r>
              <a:rPr lang="en-US" altLang="en-US" smtClean="0"/>
              <a:t>Different individuals would be involved, carrying out tests at different levels for different reasons. </a:t>
            </a:r>
          </a:p>
          <a:p>
            <a:r>
              <a:rPr lang="en-US" altLang="en-US" smtClean="0"/>
              <a:t>For example, final user testing (</a:t>
            </a:r>
            <a:r>
              <a:rPr lang="en-US" altLang="en-US" b="1" smtClean="0"/>
              <a:t>Acceptance tests</a:t>
            </a:r>
            <a:r>
              <a:rPr lang="en-US" altLang="en-US" smtClean="0"/>
              <a:t>??) would be carried out by the users at different levels of their involvement with the system. In essence, their concern would not be with the data or process layers as such in the application, but primarily with the </a:t>
            </a:r>
            <a:r>
              <a:rPr lang="en-US" altLang="en-US" i="1" u="sng" smtClean="0"/>
              <a:t>View or Presentation </a:t>
            </a:r>
            <a:r>
              <a:rPr lang="en-US" altLang="en-US" smtClean="0"/>
              <a:t>layer. Not only must the View Layer present accurate results but also be useable and user tolerant.</a:t>
            </a:r>
          </a:p>
          <a:p>
            <a:r>
              <a:rPr lang="en-US" altLang="en-US" smtClean="0"/>
              <a:t>The programming group, however, may be interested in viewing the actual progress of data as it is manipulated throughout the application to isolate particular problems. This would involve testing of the View, Process, and Data Layers.</a:t>
            </a:r>
          </a:p>
          <a:p>
            <a:r>
              <a:rPr lang="en-US" altLang="en-US" smtClean="0"/>
              <a:t>These approaches will involve both validation and verification – ensuring that the right process is defined and that the code is handling this in the best possible way.</a:t>
            </a:r>
          </a:p>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cap="flat"/>
        </p:spPr>
      </p:sp>
      <p:sp>
        <p:nvSpPr>
          <p:cNvPr id="65539" name="Rectangle 3"/>
          <p:cNvSpPr>
            <a:spLocks noGrp="1" noChangeArrowheads="1"/>
          </p:cNvSpPr>
          <p:nvPr>
            <p:ph type="body" idx="1"/>
          </p:nvPr>
        </p:nvSpPr>
        <p:spPr>
          <a:noFill/>
          <a:ln w="9525"/>
        </p:spPr>
        <p:txBody>
          <a:bodyPr/>
          <a:lstStyle/>
          <a:p>
            <a:pPr>
              <a:lnSpc>
                <a:spcPct val="80000"/>
              </a:lnSpc>
            </a:pPr>
            <a:r>
              <a:rPr lang="en-US" altLang="en-US" b="1" smtClean="0"/>
              <a:t>Unit Tests</a:t>
            </a:r>
            <a:r>
              <a:rPr lang="en-US" altLang="en-US" smtClean="0"/>
              <a:t> are carried out as each individual component or module is completed. However, this type of test should also be carried out when the logical constructs are described during the analysis activity. This would ensure proper logical steps prior to converting that logic into code. Unit tests can be carried out whether dealing in top-down or bottom-up type of analysis and design (more on that later).</a:t>
            </a:r>
          </a:p>
          <a:p>
            <a:pPr>
              <a:lnSpc>
                <a:spcPct val="80000"/>
              </a:lnSpc>
            </a:pPr>
            <a:r>
              <a:rPr lang="en-US" altLang="en-US" smtClean="0"/>
              <a:t>With </a:t>
            </a:r>
            <a:r>
              <a:rPr lang="en-US" altLang="en-US" b="1" smtClean="0"/>
              <a:t>Integration Tests</a:t>
            </a:r>
            <a:r>
              <a:rPr lang="en-US" altLang="en-US" smtClean="0"/>
              <a:t>, the flow through a set of related components are tested to ensure proper sequencing, decision point accuracy and accurate data manipulation results. </a:t>
            </a:r>
          </a:p>
          <a:p>
            <a:pPr>
              <a:lnSpc>
                <a:spcPct val="80000"/>
              </a:lnSpc>
            </a:pPr>
            <a:r>
              <a:rPr lang="en-US" altLang="en-US" b="1" smtClean="0"/>
              <a:t>Note</a:t>
            </a:r>
            <a:r>
              <a:rPr lang="en-US" altLang="en-US" smtClean="0"/>
              <a:t> that when modifications are made to a production system, Unit, Integration and relevant system tests must be implemented – referred to as </a:t>
            </a:r>
            <a:r>
              <a:rPr lang="en-US" altLang="en-US" b="1" u="sng" smtClean="0"/>
              <a:t>Regression Testing</a:t>
            </a:r>
            <a:r>
              <a:rPr lang="en-US" altLang="en-US" smtClean="0"/>
              <a:t>. This type of testing is implemented to ensure that any modifications introduced will not jeopardize the other aspects of the application or its relationship to other applications.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p:spPr>
        <p:txBody>
          <a:bodyPr/>
          <a:lstStyle/>
          <a:p>
            <a:pPr>
              <a:lnSpc>
                <a:spcPct val="80000"/>
              </a:lnSpc>
            </a:pPr>
            <a:r>
              <a:rPr lang="en-US" altLang="en-US" smtClean="0"/>
              <a:t>Once all components are complete and organized, a complete </a:t>
            </a:r>
            <a:r>
              <a:rPr lang="en-US" altLang="en-US" b="1" smtClean="0"/>
              <a:t>system (application) test</a:t>
            </a:r>
            <a:r>
              <a:rPr lang="en-US" altLang="en-US" smtClean="0"/>
              <a:t> needs to be completed to ensure predictable execution in relation to the overall application requirements. It is at this stage that the application would finally be tested in concert with the other systems or applications with which the subject application relates.</a:t>
            </a:r>
          </a:p>
          <a:p>
            <a:pPr>
              <a:lnSpc>
                <a:spcPct val="80000"/>
              </a:lnSpc>
            </a:pPr>
            <a:r>
              <a:rPr lang="en-US" altLang="en-US" b="1" smtClean="0"/>
              <a:t>Acceptance Testing</a:t>
            </a:r>
            <a:r>
              <a:rPr lang="en-US" altLang="en-US" smtClean="0"/>
              <a:t> might be considered as that testing carried out by or with the user to ensure that, at least at the view layer, the functional requirements have been met. Remember that there may be different levels of user executing different components of the application. Each user level would be involved in the final Acceptance Testing.</a:t>
            </a:r>
          </a:p>
          <a:p>
            <a:pPr>
              <a:lnSpc>
                <a:spcPct val="80000"/>
              </a:lnSpc>
            </a:pPr>
            <a:endParaRPr lang="en-US" altLang="en-US" smtClean="0"/>
          </a:p>
          <a:p>
            <a:pPr>
              <a:lnSpc>
                <a:spcPct val="80000"/>
              </a:lnSpc>
            </a:pPr>
            <a:r>
              <a:rPr lang="en-US" altLang="en-US" smtClean="0"/>
              <a:t>It should be noted that Unit, Integration, and System Tests should also be carried out as the logical constructs are defined to ensure logical accuracy prior to converting to code. If logical errors or discrepancies are not discovered at this stage, such errors may “creep” into the code and be somewhat more difficult to discover and remedy later.</a:t>
            </a:r>
          </a:p>
          <a:p>
            <a:endParaRPr lang="en-CA"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cap="flat"/>
        </p:spPr>
      </p:sp>
      <p:sp>
        <p:nvSpPr>
          <p:cNvPr id="67587" name="Rectangle 3"/>
          <p:cNvSpPr>
            <a:spLocks noGrp="1" noChangeArrowheads="1"/>
          </p:cNvSpPr>
          <p:nvPr>
            <p:ph type="body" idx="1"/>
          </p:nvPr>
        </p:nvSpPr>
        <p:spPr>
          <a:xfrm>
            <a:off x="935038" y="4416425"/>
            <a:ext cx="5140325" cy="4552950"/>
          </a:xfrm>
          <a:noFill/>
          <a:ln w="9525"/>
        </p:spPr>
        <p:txBody>
          <a:bodyPr/>
          <a:lstStyle/>
          <a:p>
            <a:pPr>
              <a:lnSpc>
                <a:spcPct val="80000"/>
              </a:lnSpc>
            </a:pPr>
            <a:r>
              <a:rPr lang="en-US" altLang="en-US" smtClean="0"/>
              <a:t>In many cases, an application is required to handle specified volumes of data within a given execution time. It is then critical to subject the application to the expected volumes of data and measure the response or execution times against required and excessive limits with </a:t>
            </a:r>
            <a:r>
              <a:rPr lang="en-US" altLang="en-US" b="1" smtClean="0"/>
              <a:t>Volume Testing</a:t>
            </a:r>
            <a:r>
              <a:rPr lang="en-US" altLang="en-US" smtClean="0"/>
              <a:t>. Ideally, the test data volumes should at least marginally exceed the prescribed volumes – as prescribed in the Inception Phase.  </a:t>
            </a:r>
          </a:p>
          <a:p>
            <a:pPr>
              <a:lnSpc>
                <a:spcPct val="80000"/>
              </a:lnSpc>
            </a:pPr>
            <a:r>
              <a:rPr lang="en-US" altLang="en-US" b="1" smtClean="0"/>
              <a:t>Stress Testing</a:t>
            </a:r>
            <a:r>
              <a:rPr lang="en-US" altLang="en-US" smtClean="0"/>
              <a:t> must be carried out where there is a requirement to handle specified numbers of users accessing the system, through the view layer, with prescribed response times. Consider ATM machines or online banking where there will be high access requests at certain times of the day. This test would involve building up the number of users accessing the application and having the maximum user number all access the application at the same time. Measurement of response times would need to be measured and compared to prescribed criteria.</a:t>
            </a:r>
          </a:p>
          <a:p>
            <a:pPr>
              <a:lnSpc>
                <a:spcPct val="80000"/>
              </a:lnSpc>
            </a:pPr>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w="9525"/>
        </p:spPr>
        <p:txBody>
          <a:bodyPr/>
          <a:lstStyle/>
          <a:p>
            <a:pPr>
              <a:lnSpc>
                <a:spcPct val="80000"/>
              </a:lnSpc>
            </a:pPr>
            <a:r>
              <a:rPr lang="en-US" altLang="en-US" smtClean="0"/>
              <a:t>As many applications require secure access to processes and data, it is necessary to subject the system to </a:t>
            </a:r>
            <a:r>
              <a:rPr lang="en-US" altLang="en-US" b="1" smtClean="0"/>
              <a:t>Security Testing</a:t>
            </a:r>
            <a:r>
              <a:rPr lang="en-US" altLang="en-US" smtClean="0"/>
              <a:t>. In these tests, two approaches can be used. </a:t>
            </a:r>
          </a:p>
          <a:p>
            <a:pPr>
              <a:lnSpc>
                <a:spcPct val="80000"/>
              </a:lnSpc>
            </a:pPr>
            <a:r>
              <a:rPr lang="en-US" altLang="en-US" smtClean="0"/>
              <a:t>Firstly, ensuring that the users, at different levels, only have access to those processes and data to which they have a right. The initial identity of those user groups would be described and validated in the Inception Phase or Preliminary Investigation and further described in the Elaboration or Analysis Phase. Reference would be made to the functional requirements and the Use Case Diagram.  </a:t>
            </a:r>
          </a:p>
          <a:p>
            <a:pPr>
              <a:lnSpc>
                <a:spcPct val="80000"/>
              </a:lnSpc>
            </a:pPr>
            <a:r>
              <a:rPr lang="en-US" altLang="en-US" smtClean="0"/>
              <a:t>Secondly, attempts must be made, through whatever means, to “hack” the system. For this it is necessary to identify: who might want to inappropriately access the application, where the weak points are, what security measures need to be in place, and how those measures are managed. The reading file on Testing Security covers this form of testing in detail.</a:t>
            </a:r>
          </a:p>
          <a:p>
            <a:pPr>
              <a:lnSpc>
                <a:spcPct val="80000"/>
              </a:lnSpc>
            </a:pPr>
            <a:r>
              <a:rPr lang="en-US" altLang="en-US" b="1" smtClean="0"/>
              <a:t>Performance Testing</a:t>
            </a:r>
            <a:r>
              <a:rPr lang="en-US" altLang="en-US" smtClean="0"/>
              <a:t> is similar to Stress and Volume Testing. However, it primarily deals with the throughput or actual response times.</a:t>
            </a:r>
          </a:p>
          <a:p>
            <a:endParaRPr lang="en-CA"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xfrm>
            <a:off x="928688" y="4287838"/>
            <a:ext cx="5140325" cy="4752975"/>
          </a:xfrm>
          <a:noFill/>
          <a:ln w="9525"/>
        </p:spPr>
        <p:txBody>
          <a:bodyPr/>
          <a:lstStyle/>
          <a:p>
            <a:r>
              <a:rPr lang="en-US" altLang="en-US" b="1" smtClean="0"/>
              <a:t>Recovery Testing</a:t>
            </a:r>
            <a:r>
              <a:rPr lang="en-US" altLang="en-US" smtClean="0"/>
              <a:t> involves the execution of those procedures involved in any backup and recovery procedures established as part of the application proper. However, such procedures may already be in place within the overall management of the systems. In that case, the subject system should be tested using those processes to ensure proper recovery. In many cases, the application may not be subject to general backup and recovery processes, but built into the application itself. In that case, the best tests would be to execute backup, delete the application and then attempt to recover the application to its prior status. However, this approach should be exercised only with extreme care and diligence. </a:t>
            </a:r>
            <a:br>
              <a:rPr lang="en-US" altLang="en-US" smtClean="0"/>
            </a:br>
            <a:r>
              <a:rPr lang="en-US" altLang="en-US" smtClean="0"/>
              <a:t/>
            </a:r>
            <a:br>
              <a:rPr lang="en-US" altLang="en-US" smtClean="0"/>
            </a:br>
            <a:r>
              <a:rPr lang="en-US" altLang="en-US" b="1" smtClean="0"/>
              <a:t>Documentation Testing</a:t>
            </a:r>
            <a:r>
              <a:rPr lang="en-US" altLang="en-US" smtClean="0"/>
              <a:t> requires the review of the various forms of documents to ensure validity, understandability and usability. Also required is the validation of documentation against previous versions or levels of abstraction. Since much information is contained in internal or external documentation, information critical for the support and maintenance of the application, and for the user’s predictable use of the application, the final documentation should be reviewed against the final application release version. Any discrepancies need to be clarified and resolved.</a:t>
            </a:r>
          </a:p>
          <a:p>
            <a:r>
              <a:rPr lang="en-US" altLang="en-US" smtClean="0"/>
              <a:t>Documents that should be tested (validated) include the System diagrams, Function Charts, Flowcharts or Pseudocode, Data Structure diagrams, Data Base Schemas,  User Manuals etc. </a:t>
            </a:r>
            <a:br>
              <a:rPr lang="en-US" altLang="en-US" smtClean="0"/>
            </a:br>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p:spPr>
        <p:txBody>
          <a:bodyPr/>
          <a:lstStyle/>
          <a:p>
            <a:r>
              <a:rPr lang="en-US" altLang="en-US" b="1" smtClean="0"/>
              <a:t>Maintenance Testing </a:t>
            </a:r>
            <a:r>
              <a:rPr lang="en-US" altLang="en-US" smtClean="0"/>
              <a:t>involves determining the level of maintainability of the application. Criteria for this validation would be used to determine this level and identify any issues that would adversely affect efficient maintenance and support, and minimize the associated costs. (Refer to the online session covering Maintenance).</a:t>
            </a:r>
            <a:r>
              <a:rPr lang="en-US" altLang="en-US" b="1" smtClean="0"/>
              <a:t> </a:t>
            </a:r>
            <a:br>
              <a:rPr lang="en-US" altLang="en-US" b="1" smtClean="0"/>
            </a:br>
            <a:r>
              <a:rPr lang="en-US" altLang="en-US" b="1" smtClean="0"/>
              <a:t/>
            </a:r>
            <a:br>
              <a:rPr lang="en-US" altLang="en-US" b="1" smtClean="0"/>
            </a:br>
            <a:r>
              <a:rPr lang="en-US" altLang="en-US" b="1" smtClean="0"/>
              <a:t>Installation Testing</a:t>
            </a:r>
            <a:r>
              <a:rPr lang="en-US" altLang="en-US" smtClean="0"/>
              <a:t> involves the execution of those installation procedures to ensure that all aspects of the installation work correctly and predictably to install the application with all required links. Installation instructions are also involved in this test to ensure accuracy and understandability. Remember that the user installing the application may not be considerably intelligent in informatics topics.</a:t>
            </a:r>
            <a:endParaRPr lang="en-CA"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p:spPr>
        <p:txBody>
          <a:bodyPr/>
          <a:lstStyle/>
          <a:p>
            <a:r>
              <a:rPr lang="en-US" altLang="en-US" smtClean="0"/>
              <a:t>During the analysis then design and coding activities, the logical and then coding structures are developed. The factors noted will affect the relative ease with which testing will be carried out and the resulting resource requirements. Also, if these factors are considered during the analysis through to the coding exercise, errors or discrepancies can be isolated and rectified earlier. It is well understood that the cost associated with exposing errors in the analysis phase is considerably less than having to correct them once an application is in production.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cap="flat"/>
        </p:spPr>
      </p:sp>
      <p:sp>
        <p:nvSpPr>
          <p:cNvPr id="54275" name="Rectangle 3"/>
          <p:cNvSpPr>
            <a:spLocks noGrp="1" noChangeArrowheads="1"/>
          </p:cNvSpPr>
          <p:nvPr>
            <p:ph type="body" idx="1"/>
          </p:nvPr>
        </p:nvSpPr>
        <p:spPr>
          <a:noFill/>
          <a:ln w="9525"/>
        </p:spPr>
        <p:txBody>
          <a:bodyPr/>
          <a:lstStyle/>
          <a:p>
            <a:r>
              <a:rPr lang="en-US" altLang="en-US" smtClean="0"/>
              <a:t>Thorough testing is required if systems or programs are to be delivered that will operate in a predictable fashion and meet prescribed specifications.  </a:t>
            </a:r>
          </a:p>
          <a:p>
            <a:r>
              <a:rPr lang="en-US" altLang="en-US" smtClean="0"/>
              <a:t>This session will outline some of the basic aspects of testing and validation including:</a:t>
            </a:r>
          </a:p>
          <a:p>
            <a:pPr>
              <a:buClr>
                <a:schemeClr val="hlink"/>
              </a:buClr>
              <a:buSzPct val="80000"/>
              <a:buFont typeface="Wingdings" pitchFamily="2" charset="2"/>
              <a:buChar char="Ø"/>
            </a:pPr>
            <a:r>
              <a:rPr lang="en-US" altLang="en-US" smtClean="0"/>
              <a:t> why proper testing of programs and systems is essential;</a:t>
            </a:r>
          </a:p>
          <a:p>
            <a:pPr>
              <a:buClr>
                <a:schemeClr val="hlink"/>
              </a:buClr>
              <a:buSzPct val="80000"/>
              <a:buFont typeface="Wingdings" pitchFamily="2" charset="2"/>
              <a:buChar char="Ø"/>
            </a:pPr>
            <a:r>
              <a:rPr lang="en-US" altLang="en-US" smtClean="0"/>
              <a:t> what should be considered when planning and implementing testing</a:t>
            </a:r>
            <a:br>
              <a:rPr lang="en-US" altLang="en-US" smtClean="0"/>
            </a:br>
            <a:r>
              <a:rPr lang="en-US" altLang="en-US" smtClean="0"/>
              <a:t>    activities;</a:t>
            </a:r>
          </a:p>
          <a:p>
            <a:pPr>
              <a:buClr>
                <a:schemeClr val="hlink"/>
              </a:buClr>
              <a:buSzPct val="80000"/>
              <a:buFont typeface="Wingdings" pitchFamily="2" charset="2"/>
              <a:buChar char="Ø"/>
            </a:pPr>
            <a:r>
              <a:rPr lang="en-US" altLang="en-US" smtClean="0"/>
              <a:t> what is involved in the planning for testing activities;</a:t>
            </a:r>
          </a:p>
          <a:p>
            <a:pPr>
              <a:buClr>
                <a:schemeClr val="hlink"/>
              </a:buClr>
              <a:buSzPct val="80000"/>
              <a:buFont typeface="Wingdings" pitchFamily="2" charset="2"/>
              <a:buChar char="Ø"/>
            </a:pPr>
            <a:r>
              <a:rPr lang="en-US" altLang="en-US" smtClean="0"/>
              <a:t> various approaches or strategies for testing interventions; </a:t>
            </a:r>
          </a:p>
          <a:p>
            <a:pPr>
              <a:buClr>
                <a:schemeClr val="hlink"/>
              </a:buClr>
              <a:buSzPct val="80000"/>
              <a:buFont typeface="Wingdings" pitchFamily="2" charset="2"/>
              <a:buChar char="Ø"/>
            </a:pPr>
            <a:r>
              <a:rPr lang="en-US" altLang="en-US" smtClean="0"/>
              <a:t> approaches involved in building testing interventions. </a:t>
            </a:r>
          </a:p>
          <a:p>
            <a:pPr>
              <a:buClr>
                <a:schemeClr val="hlink"/>
              </a:buClr>
              <a:buSzPct val="80000"/>
            </a:pPr>
            <a:endParaRPr lang="en-US" altLang="en-US" smtClean="0"/>
          </a:p>
          <a:p>
            <a:pPr>
              <a:buClr>
                <a:schemeClr val="hlink"/>
              </a:buClr>
              <a:buSzPct val="80000"/>
            </a:pPr>
            <a:r>
              <a:rPr lang="en-US" altLang="en-US" smtClean="0"/>
              <a:t>In this session the terms system, program and application may be used interchangeably as the concepts for testing apply to any of these.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cap="flat"/>
        </p:spPr>
      </p:sp>
      <p:sp>
        <p:nvSpPr>
          <p:cNvPr id="72707" name="Rectangle 3"/>
          <p:cNvSpPr>
            <a:spLocks noGrp="1" noChangeArrowheads="1"/>
          </p:cNvSpPr>
          <p:nvPr>
            <p:ph type="body" idx="1"/>
          </p:nvPr>
        </p:nvSpPr>
        <p:spPr>
          <a:noFill/>
          <a:ln w="9525"/>
        </p:spPr>
        <p:txBody>
          <a:bodyPr/>
          <a:lstStyle/>
          <a:p>
            <a:r>
              <a:rPr lang="en-US" altLang="en-US" b="1" smtClean="0"/>
              <a:t>Tight cohesion </a:t>
            </a:r>
            <a:r>
              <a:rPr lang="en-US" altLang="en-US" smtClean="0"/>
              <a:t>means that a module or object carries out one simple function. Essentially, it either controls the sequence or conditional execution of subordinate modules OR it carries out elementary work or tasks. Ideally, a module or object does not control itself. With tight cohesion, the module content is relatively simple thus rendering the test requirements also relatively limited for both unit and integration tests.</a:t>
            </a:r>
          </a:p>
          <a:p>
            <a:r>
              <a:rPr lang="en-US" altLang="en-US" smtClean="0"/>
              <a:t>Also, any module will have only one entry point and one exit point. That is, all of the logic / code within a module is executed – there should be no exceptional exit from the module as this represents control of the module from within.</a:t>
            </a:r>
            <a:br>
              <a:rPr lang="en-US" altLang="en-US" smtClean="0"/>
            </a:br>
            <a:r>
              <a:rPr lang="en-US" altLang="en-US" b="1" smtClean="0"/>
              <a:t>Loose coupling </a:t>
            </a:r>
            <a:r>
              <a:rPr lang="en-US" altLang="en-US" smtClean="0"/>
              <a:t>refers to the link between any module and the others in the application. The best coupling is simply data coupling where data from one module is passed to another as the logic dictates. The module receiving the passed data has no “awareness” of where the data came from.</a:t>
            </a:r>
            <a:br>
              <a:rPr lang="en-US" altLang="en-US" smtClean="0"/>
            </a:br>
            <a:r>
              <a:rPr lang="en-US" altLang="en-US" smtClean="0"/>
              <a:t>Also, ideal structure suggests that the control over a module or function, whether conditional or unconditional, should be external to the module. </a:t>
            </a:r>
            <a:br>
              <a:rPr lang="en-US" altLang="en-US" smtClean="0"/>
            </a:br>
            <a:r>
              <a:rPr lang="en-US" altLang="en-US" smtClean="0"/>
              <a:t>A module has a single entry and a single exit. Ideally, a module, function or behaviour (method) should not control itself but be controlled externally. All of this suggests that there should be a functional decomposition (at the logical and coded levels) from a high level of abstraction to the functional primitive or work/task level.</a:t>
            </a:r>
          </a:p>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cap="flat"/>
        </p:spPr>
      </p:sp>
      <p:sp>
        <p:nvSpPr>
          <p:cNvPr id="73731" name="Rectangle 3"/>
          <p:cNvSpPr>
            <a:spLocks noGrp="1" noChangeArrowheads="1"/>
          </p:cNvSpPr>
          <p:nvPr>
            <p:ph type="body" idx="1"/>
          </p:nvPr>
        </p:nvSpPr>
        <p:spPr>
          <a:noFill/>
          <a:ln w="9525"/>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cap="flat"/>
        </p:spPr>
      </p:sp>
      <p:sp>
        <p:nvSpPr>
          <p:cNvPr id="74755" name="Rectangle 3"/>
          <p:cNvSpPr>
            <a:spLocks noGrp="1" noChangeArrowheads="1"/>
          </p:cNvSpPr>
          <p:nvPr>
            <p:ph type="body" idx="1"/>
          </p:nvPr>
        </p:nvSpPr>
        <p:spPr>
          <a:noFill/>
          <a:ln w="9525"/>
        </p:spPr>
        <p:txBody>
          <a:bodyPr/>
          <a:lstStyle/>
          <a:p>
            <a:r>
              <a:rPr lang="en-US" altLang="en-US" smtClean="0"/>
              <a:t>Data Constructs can be simplified if data declarations are grouped or centralized in one location rather than interspersed throughout the application. This applies to both global and local data declarations. </a:t>
            </a:r>
          </a:p>
          <a:p>
            <a:r>
              <a:rPr lang="en-US" altLang="en-US" smtClean="0"/>
              <a:t>Also, if similar data constructs are grouped together, locating and comprehension is facilitated. Consider that if the same data constructs are used in various programs within a system, a data base approach will be of significant advantage.</a:t>
            </a:r>
          </a:p>
          <a:p>
            <a:r>
              <a:rPr lang="en-US" altLang="en-US" smtClean="0"/>
              <a:t>Logical structures and modularity will facilitate testing as effort concentrates on specific simple control or work levels as testing moves from unit to system testing. Aspects of modularity were noted previously in this session.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cap="flat"/>
        </p:spPr>
      </p:sp>
      <p:sp>
        <p:nvSpPr>
          <p:cNvPr id="75779" name="Rectangle 3"/>
          <p:cNvSpPr>
            <a:spLocks noGrp="1" noChangeArrowheads="1"/>
          </p:cNvSpPr>
          <p:nvPr>
            <p:ph type="body" idx="1"/>
          </p:nvPr>
        </p:nvSpPr>
        <p:spPr>
          <a:noFill/>
          <a:ln w="9525"/>
        </p:spPr>
        <p:txBody>
          <a:bodyPr/>
          <a:lstStyle/>
          <a:p>
            <a:r>
              <a:rPr lang="en-US" altLang="en-US" smtClean="0"/>
              <a:t>As noted earlier, the objective of testing is to expose (and correct) the most errors within an application at the least possible cost.</a:t>
            </a:r>
          </a:p>
          <a:p>
            <a:r>
              <a:rPr lang="en-US" altLang="en-US" smtClean="0"/>
              <a:t>The previous slides presented some features of an application, from initial analysis activities through to the final deployment status, that tend to reduce the overall cost of testing while still exposing the most possible errors or discrepancies.</a:t>
            </a:r>
          </a:p>
          <a:p>
            <a:r>
              <a:rPr lang="en-US" altLang="en-US" smtClean="0"/>
              <a:t>At all SDLC phases, regardless of the approach (waterfall, prototypical, incremental etc.), the resources required will all reduce to an aspect of cost – i.e. money spent. </a:t>
            </a:r>
          </a:p>
          <a:p>
            <a:r>
              <a:rPr lang="en-US" altLang="en-US" smtClean="0"/>
              <a:t>It should be noted that testing needs to be carried out for both functional and non-functional requirements of an application. More of this difference later in this session.</a:t>
            </a:r>
          </a:p>
          <a:p>
            <a:r>
              <a:rPr lang="en-US" altLang="en-US" smtClean="0"/>
              <a:t>As early as the Inception Phase (Feasibility Phase/ Preliminary Investigation) there will be a statement of the basic approach to the testing requirements. This will be expanded to a test scenario exploring the specific aspects of the application to be tested, the approach and resources required. Finally, the individual test cases will be prescribed with the expected results defined for each of these cases.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cap="flat"/>
        </p:spPr>
      </p:sp>
      <p:sp>
        <p:nvSpPr>
          <p:cNvPr id="76803" name="Rectangle 3"/>
          <p:cNvSpPr>
            <a:spLocks noGrp="1" noChangeArrowheads="1"/>
          </p:cNvSpPr>
          <p:nvPr>
            <p:ph type="body" idx="1"/>
          </p:nvPr>
        </p:nvSpPr>
        <p:spPr>
          <a:noFill/>
          <a:ln w="9525"/>
        </p:spPr>
        <p:txBody>
          <a:bodyPr/>
          <a:lstStyle/>
          <a:p>
            <a:r>
              <a:rPr lang="en-US" altLang="en-US" smtClean="0"/>
              <a:t>Early in the development cycle, the concerns for testing should be considered.</a:t>
            </a:r>
          </a:p>
          <a:p>
            <a:r>
              <a:rPr lang="en-US" altLang="en-US" smtClean="0"/>
              <a:t>Since the functional requirements for the application are defined in the Inception Phase or Preliminary Investigation, the beginning of the testing activity can be established in a Test Scenario.</a:t>
            </a:r>
          </a:p>
          <a:p>
            <a:r>
              <a:rPr lang="en-US" altLang="en-US" smtClean="0"/>
              <a:t>This will be further described and detailed in a Test Plan during the Analysis and Design Phase or throughout the Elaboration Phase.</a:t>
            </a:r>
          </a:p>
          <a:p>
            <a:r>
              <a:rPr lang="en-US" altLang="en-US" smtClean="0"/>
              <a:t>Actual Test Cases will then be drafted from the Test Plan. </a:t>
            </a:r>
          </a:p>
          <a:p>
            <a:r>
              <a:rPr lang="en-US" altLang="en-US" smtClean="0"/>
              <a:t>This will ensure that all aspects of the application are scrutinized through specific tests that all link back to the functional requirements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cap="flat"/>
        </p:spPr>
      </p:sp>
      <p:sp>
        <p:nvSpPr>
          <p:cNvPr id="77827" name="Rectangle 3"/>
          <p:cNvSpPr>
            <a:spLocks noGrp="1" noChangeArrowheads="1"/>
          </p:cNvSpPr>
          <p:nvPr>
            <p:ph type="body" idx="1"/>
          </p:nvPr>
        </p:nvSpPr>
        <p:spPr>
          <a:noFill/>
          <a:ln w="9525"/>
        </p:spPr>
        <p:txBody>
          <a:bodyPr/>
          <a:lstStyle/>
          <a:p>
            <a:r>
              <a:rPr lang="en-US" altLang="en-US" smtClean="0"/>
              <a:t>Each test case to which the application (or its prior logical constructs) will be subjected needs to be properly defined in terms of: </a:t>
            </a:r>
            <a:br>
              <a:rPr lang="en-US" altLang="en-US" smtClean="0"/>
            </a:br>
            <a:r>
              <a:rPr lang="en-US" altLang="en-US" smtClean="0"/>
              <a:t>    -- what is to be tested;</a:t>
            </a:r>
            <a:br>
              <a:rPr lang="en-US" altLang="en-US" smtClean="0"/>
            </a:br>
            <a:r>
              <a:rPr lang="en-US" altLang="en-US" smtClean="0"/>
              <a:t>    -- the actual data that will be in the test case;</a:t>
            </a:r>
            <a:br>
              <a:rPr lang="en-US" altLang="en-US" smtClean="0"/>
            </a:br>
            <a:r>
              <a:rPr lang="en-US" altLang="en-US" smtClean="0"/>
              <a:t>    -- the actual and detailed predicted (and valid?) outcome of the test</a:t>
            </a:r>
            <a:br>
              <a:rPr lang="en-US" altLang="en-US" smtClean="0"/>
            </a:br>
            <a:r>
              <a:rPr lang="en-US" altLang="en-US" smtClean="0"/>
              <a:t>        case.</a:t>
            </a:r>
          </a:p>
          <a:p>
            <a:r>
              <a:rPr lang="en-US" altLang="en-US" smtClean="0"/>
              <a:t>It should be obvious that if the predicted outcome of a specific test case is not known, then it would not be possible to determine if the test worked and either proved the validity of that being tested or whether there was an error or discrepancy.</a:t>
            </a:r>
          </a:p>
          <a:p>
            <a:r>
              <a:rPr lang="en-US" altLang="en-US" smtClean="0"/>
              <a:t>If an error or discrepancy is found as a result of a test case, then a determination needs to be made as to whether the error results from: </a:t>
            </a:r>
            <a:br>
              <a:rPr lang="en-US" altLang="en-US" smtClean="0"/>
            </a:br>
            <a:r>
              <a:rPr lang="en-US" altLang="en-US" smtClean="0"/>
              <a:t>     -- erroneous code (related to tested logical constructs);</a:t>
            </a:r>
            <a:br>
              <a:rPr lang="en-US" altLang="en-US" smtClean="0"/>
            </a:br>
            <a:r>
              <a:rPr lang="en-US" altLang="en-US" smtClean="0"/>
              <a:t>     -- or an error in the logic itself thus leading to erroneous code;</a:t>
            </a:r>
            <a:br>
              <a:rPr lang="en-US" altLang="en-US" smtClean="0"/>
            </a:br>
            <a:r>
              <a:rPr lang="en-US" altLang="en-US" smtClean="0"/>
              <a:t>     -- or an error in the prescription of the test case itself.</a:t>
            </a:r>
          </a:p>
          <a:p>
            <a:r>
              <a:rPr lang="en-US" altLang="en-US" smtClean="0"/>
              <a:t>                    (Or perhaps an error in all three??)</a:t>
            </a:r>
          </a:p>
          <a:p>
            <a:r>
              <a:rPr lang="en-US" altLang="en-US" smtClean="0"/>
              <a:t>NOTE – Test cases pass if they result in the prescribed outcome for the test, whether the data represented proper input or whether bad data was entered.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cap="flat"/>
        </p:spPr>
      </p:sp>
      <p:sp>
        <p:nvSpPr>
          <p:cNvPr id="78851" name="Rectangle 3"/>
          <p:cNvSpPr>
            <a:spLocks noGrp="1" noChangeArrowheads="1"/>
          </p:cNvSpPr>
          <p:nvPr>
            <p:ph type="body" idx="1"/>
          </p:nvPr>
        </p:nvSpPr>
        <p:spPr>
          <a:noFill/>
          <a:ln w="9525"/>
        </p:spPr>
        <p:txBody>
          <a:bodyPr/>
          <a:lstStyle/>
          <a:p>
            <a:r>
              <a:rPr lang="en-US" altLang="en-US" smtClean="0"/>
              <a:t>Much of this scenario can be outlined during the Preliminary Investigation or Inception Phase once the system scope and system context has been documented. At that time, the overall functions, and perhaps the sub-functions, have been determined and approved. The scenario is built upon these and becomes the reference point for further building of test activities and eventual test cases.</a:t>
            </a:r>
          </a:p>
          <a:p>
            <a:r>
              <a:rPr lang="en-US" altLang="en-US" smtClean="0"/>
              <a:t>This scenario would: </a:t>
            </a:r>
            <a:br>
              <a:rPr lang="en-US" altLang="en-US" smtClean="0"/>
            </a:br>
            <a:r>
              <a:rPr lang="en-US" altLang="en-US" smtClean="0"/>
              <a:t>     outline the overall functions;</a:t>
            </a:r>
            <a:br>
              <a:rPr lang="en-US" altLang="en-US" smtClean="0"/>
            </a:br>
            <a:r>
              <a:rPr lang="en-US" altLang="en-US" smtClean="0"/>
              <a:t>     early reference to the testing required;</a:t>
            </a:r>
            <a:br>
              <a:rPr lang="en-US" altLang="en-US" smtClean="0"/>
            </a:br>
            <a:r>
              <a:rPr lang="en-US" altLang="en-US" smtClean="0"/>
              <a:t>     estimate of the potential resources required;</a:t>
            </a:r>
            <a:br>
              <a:rPr lang="en-US" altLang="en-US" smtClean="0"/>
            </a:br>
            <a:r>
              <a:rPr lang="en-US" altLang="en-US" smtClean="0"/>
              <a:t>     identify the potential approach for the testing.</a:t>
            </a:r>
          </a:p>
          <a:p>
            <a:r>
              <a:rPr lang="en-US" altLang="en-US" smtClean="0"/>
              <a:t>As such, this document forms part of the project planning that results from the Inception Phase activities.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274763" y="687388"/>
            <a:ext cx="4630737" cy="3473450"/>
          </a:xfrm>
          <a:ln cap="flat"/>
        </p:spPr>
      </p:sp>
      <p:sp>
        <p:nvSpPr>
          <p:cNvPr id="79875" name="Rectangle 3"/>
          <p:cNvSpPr>
            <a:spLocks noGrp="1" noChangeArrowheads="1"/>
          </p:cNvSpPr>
          <p:nvPr>
            <p:ph type="body" idx="1"/>
          </p:nvPr>
        </p:nvSpPr>
        <p:spPr>
          <a:noFill/>
          <a:ln w="9525"/>
        </p:spPr>
        <p:txBody>
          <a:bodyPr/>
          <a:lstStyle/>
          <a:p>
            <a:r>
              <a:rPr lang="en-US" altLang="en-US" smtClean="0"/>
              <a:t>Regardless of the SDLC approach, this high level view or plan provides basic planning information since:</a:t>
            </a:r>
            <a:br>
              <a:rPr lang="en-US" altLang="en-US" smtClean="0"/>
            </a:br>
            <a:r>
              <a:rPr lang="en-US" altLang="en-US" smtClean="0"/>
              <a:t>     it is linked to the major functions; </a:t>
            </a:r>
            <a:br>
              <a:rPr lang="en-US" altLang="en-US" smtClean="0"/>
            </a:br>
            <a:r>
              <a:rPr lang="en-US" altLang="en-US" smtClean="0"/>
              <a:t>     it provides a refer back point to ensure (along with other documents)</a:t>
            </a:r>
            <a:br>
              <a:rPr lang="en-US" altLang="en-US" smtClean="0"/>
            </a:br>
            <a:r>
              <a:rPr lang="en-US" altLang="en-US" smtClean="0"/>
              <a:t>            that proper and comprehensive testing is carried out; </a:t>
            </a:r>
            <a:br>
              <a:rPr lang="en-US" altLang="en-US" smtClean="0"/>
            </a:br>
            <a:r>
              <a:rPr lang="en-US" altLang="en-US" smtClean="0"/>
              <a:t>     it provides a base for the planning of the required resources to carry</a:t>
            </a:r>
            <a:br>
              <a:rPr lang="en-US" altLang="en-US" smtClean="0"/>
            </a:br>
            <a:r>
              <a:rPr lang="en-US" altLang="en-US" smtClean="0"/>
              <a:t>            out the testing as part of the SDLC;</a:t>
            </a:r>
            <a:br>
              <a:rPr lang="en-US" altLang="en-US" smtClean="0"/>
            </a:br>
            <a:r>
              <a:rPr lang="en-US" altLang="en-US" smtClean="0"/>
              <a:t>     it provides a base for the description of the specific test cases to which</a:t>
            </a:r>
            <a:br>
              <a:rPr lang="en-US" altLang="en-US" smtClean="0"/>
            </a:br>
            <a:r>
              <a:rPr lang="en-US" altLang="en-US" smtClean="0"/>
              <a:t>             the application will be subjected.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w="9525"/>
        </p:spPr>
        <p:txBody>
          <a:bodyPr/>
          <a:lstStyle/>
          <a:p>
            <a:r>
              <a:rPr lang="en-US" altLang="en-US" smtClean="0"/>
              <a:t>The Test Case Plan expands the scenario into more detail as functions are further defined, design and coding are carried out. It provides a cross reference linking the overall functional requirement, to the specific Use Case (or equivalent) and behavioural models. </a:t>
            </a:r>
          </a:p>
          <a:p>
            <a:r>
              <a:rPr lang="en-US" altLang="en-US" smtClean="0"/>
              <a:t>Each individual test case would eventually be recorded against this plan by the test case reference number or ID.</a:t>
            </a:r>
          </a:p>
          <a:p>
            <a:r>
              <a:rPr lang="en-US" altLang="en-US" smtClean="0"/>
              <a:t>If a Use Case Narrative or Detail is employed, the functional, Use Case and Behavioural Model references are already recorded. That being the case, the references to the specific test cases can be an extension from the Use Case Narrative. </a:t>
            </a:r>
          </a:p>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cap="flat"/>
        </p:spPr>
      </p:sp>
      <p:sp>
        <p:nvSpPr>
          <p:cNvPr id="81923" name="Rectangle 3"/>
          <p:cNvSpPr>
            <a:spLocks noGrp="1" noChangeArrowheads="1"/>
          </p:cNvSpPr>
          <p:nvPr>
            <p:ph type="body" idx="1"/>
          </p:nvPr>
        </p:nvSpPr>
        <p:spPr>
          <a:noFill/>
          <a:ln w="9525"/>
        </p:spPr>
        <p:txBody>
          <a:bodyPr/>
          <a:lstStyle/>
          <a:p>
            <a:r>
              <a:rPr lang="en-US" altLang="en-US" smtClean="0"/>
              <a:t>The Test Case Detail describes each individual test in sufficient detail to ensure that comprehensive testing can be carried out and that parties not involved with the application could execute the required tests.</a:t>
            </a:r>
          </a:p>
          <a:p>
            <a:r>
              <a:rPr lang="en-US" altLang="en-US" smtClean="0"/>
              <a:t>Each test case is linked to a functional requirement and use case description.</a:t>
            </a:r>
          </a:p>
          <a:p>
            <a:r>
              <a:rPr lang="en-US" altLang="en-US" smtClean="0"/>
              <a:t>If a test case is executed, it is obvious that the expected specific result for the test be known beforehand. </a:t>
            </a:r>
          </a:p>
          <a:p>
            <a:r>
              <a:rPr lang="en-US" altLang="en-US" smtClean="0"/>
              <a:t>The following template is considered the minimum amount of data to ensure the test is appropriate and indicative of proper process.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p:spPr>
        <p:txBody>
          <a:bodyPr/>
          <a:lstStyle/>
          <a:p>
            <a:endParaRPr lang="en-CA"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w="9525"/>
        </p:spPr>
        <p:txBody>
          <a:bodyPr/>
          <a:lstStyle/>
          <a:p>
            <a:r>
              <a:rPr lang="en-US" altLang="en-US" smtClean="0"/>
              <a:t>Each test case is identified by a test case ID or number. These link back to the Test Plan which identifies the test cases oriented to specific functions. The Pre-test Condition describes what must be in place or what state the application must present prior to the test. The Description of the test describes the actual activity involved in the test and must be in significant detail. The Expected Response should detail exactly what is expected as a result of the test. An example follows.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w="9525"/>
        </p:spPr>
        <p:txBody>
          <a:bodyPr/>
          <a:lstStyle/>
          <a:p>
            <a:r>
              <a:rPr lang="en-US" altLang="en-US" smtClean="0"/>
              <a:t>You will notice in this example that the Pre-test condition, Description of Test, and Expected Response are specifically detailed. </a:t>
            </a:r>
          </a:p>
          <a:p>
            <a:r>
              <a:rPr lang="en-US" altLang="en-US" smtClean="0"/>
              <a:t>If the expected response is not as described when the test is run, then the test fails. In that case, it must be determined whether the logic, code, or test is wrong.</a:t>
            </a:r>
          </a:p>
          <a:p>
            <a:r>
              <a:rPr lang="en-US" altLang="en-US" smtClean="0"/>
              <a:t>Note also that both correct (T1) and erroneous data (T2) are being used. In all cases, the person running the test should sign off accordingly.</a:t>
            </a:r>
          </a:p>
          <a:p>
            <a:r>
              <a:rPr lang="en-US" altLang="en-US" smtClean="0"/>
              <a:t>The test, once executed, should be noted as Pass or Fail. If the test fails, remedial action should be planned and undertaken.</a:t>
            </a:r>
          </a:p>
          <a:p>
            <a:r>
              <a:rPr lang="en-US" altLang="en-US" smtClean="0"/>
              <a:t>If a detailed (design) Use Case narrative is being used, the Pre-test Condition, and Post-test Condition (Expected Response) are already  documented. In that case it may be possible to simply extend that document to reflect the specific test cases needed to verify the system responses and activities.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cap="flat"/>
        </p:spPr>
      </p:sp>
      <p:sp>
        <p:nvSpPr>
          <p:cNvPr id="84995" name="Rectangle 3"/>
          <p:cNvSpPr>
            <a:spLocks noGrp="1" noChangeArrowheads="1"/>
          </p:cNvSpPr>
          <p:nvPr>
            <p:ph type="body" idx="1"/>
          </p:nvPr>
        </p:nvSpPr>
        <p:spPr>
          <a:noFill/>
          <a:ln w="9525"/>
        </p:spPr>
        <p:txBody>
          <a:bodyPr/>
          <a:lstStyle/>
          <a:p>
            <a:r>
              <a:rPr lang="en-US" altLang="en-US" smtClean="0"/>
              <a:t>Depending on what level of testing is being executed, any one or combination of these strategies can be employed. Each are described on the following slides.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cap="flat"/>
        </p:spPr>
      </p:sp>
      <p:sp>
        <p:nvSpPr>
          <p:cNvPr id="86019" name="Rectangle 3"/>
          <p:cNvSpPr>
            <a:spLocks noGrp="1" noChangeArrowheads="1"/>
          </p:cNvSpPr>
          <p:nvPr>
            <p:ph type="body" idx="1"/>
          </p:nvPr>
        </p:nvSpPr>
        <p:spPr>
          <a:xfrm>
            <a:off x="1003300" y="4432300"/>
            <a:ext cx="5140325" cy="4183063"/>
          </a:xfrm>
          <a:noFill/>
          <a:ln w="9525"/>
        </p:spPr>
        <p:txBody>
          <a:bodyPr/>
          <a:lstStyle/>
          <a:p>
            <a:r>
              <a:rPr lang="en-US" altLang="en-US" b="1" smtClean="0"/>
              <a:t>Black Box </a:t>
            </a:r>
            <a:r>
              <a:rPr lang="en-US" altLang="en-US" smtClean="0"/>
              <a:t>testing is typically done where the only visible interaction is at the View or Presentation Layer.</a:t>
            </a:r>
          </a:p>
          <a:p>
            <a:r>
              <a:rPr lang="en-US" altLang="en-US" smtClean="0"/>
              <a:t>The Process (Case) and Data layers are invisible to the individual executing the tests.</a:t>
            </a:r>
          </a:p>
          <a:p>
            <a:r>
              <a:rPr lang="en-US" altLang="en-US" smtClean="0"/>
              <a:t>This is typically the approach used by the user of the program and the separate testing group external to the programming team. They will try to “crash” the application with all forms of valid and invalid test cases in an attempt to discover the level of tolerance, reliability and predictability of the application.</a:t>
            </a:r>
          </a:p>
          <a:p>
            <a:r>
              <a:rPr lang="en-US" altLang="en-US" smtClean="0"/>
              <a:t>With </a:t>
            </a:r>
            <a:r>
              <a:rPr lang="en-US" altLang="en-US" b="1" smtClean="0"/>
              <a:t>White Box </a:t>
            </a:r>
            <a:r>
              <a:rPr lang="en-US" altLang="en-US" smtClean="0"/>
              <a:t>testing, the internal code is known and viewable. This testing would normally be carried out with execution of test data at the Unit, Integration, and System tests to ensure all paths, intermediate and final results within the application are executing correctly. Also, this approach will confirm whether the application code is following the documented (and validated) design for that application. The IDE associated with a language environment will normally allow following the path through an application with test data.</a:t>
            </a:r>
          </a:p>
          <a:p>
            <a:endParaRPr lang="en-US" altLang="en-US" smtClean="0"/>
          </a:p>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cap="flat"/>
        </p:spPr>
      </p:sp>
      <p:sp>
        <p:nvSpPr>
          <p:cNvPr id="87043" name="Rectangle 3"/>
          <p:cNvSpPr>
            <a:spLocks noGrp="1" noChangeArrowheads="1"/>
          </p:cNvSpPr>
          <p:nvPr>
            <p:ph type="body" idx="1"/>
          </p:nvPr>
        </p:nvSpPr>
        <p:spPr>
          <a:noFill/>
          <a:ln w="9525"/>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cap="flat"/>
        </p:spPr>
      </p:sp>
      <p:sp>
        <p:nvSpPr>
          <p:cNvPr id="88067" name="Rectangle 3"/>
          <p:cNvSpPr>
            <a:spLocks noGrp="1" noChangeArrowheads="1"/>
          </p:cNvSpPr>
          <p:nvPr>
            <p:ph type="body" idx="1"/>
          </p:nvPr>
        </p:nvSpPr>
        <p:spPr>
          <a:noFill/>
          <a:ln w="9525"/>
        </p:spPr>
        <p:txBody>
          <a:bodyPr/>
          <a:lstStyle/>
          <a:p>
            <a:r>
              <a:rPr lang="en-US" altLang="en-US" smtClean="0"/>
              <a:t>This White Box type of testing would normally be done during the unit and integration testing. It is normally necessary to ensure that the modules or objects operate properly both at the individual and group (integrated) levels. It may even be required at the system level depending on the application requirements. </a:t>
            </a:r>
          </a:p>
          <a:p>
            <a:r>
              <a:rPr lang="en-US" altLang="en-US" smtClean="0"/>
              <a:t>Normally, the application Integrated Development Environment (IDE) would provide the functions required to step through the execution of the code being developed, and view the results of the execution instruction by instruction.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w="9525"/>
        </p:spPr>
        <p:txBody>
          <a:bodyPr/>
          <a:lstStyle/>
          <a:p>
            <a:r>
              <a:rPr lang="en-US" altLang="en-US" smtClean="0"/>
              <a:t>In this example of top-down testing, the design activity has defined the function “Initialize report” as controlling the two subordinate activities “Open File” and “Read file”. This function can then be tested in a Unit Test to ensure that the execution is correct and in the right order. Even though the specific content (code) of the two subordinate modules has not been established, dummy or stub entries can be made (as the example code shows) to verify the functionality.</a:t>
            </a:r>
          </a:p>
          <a:p>
            <a:r>
              <a:rPr lang="en-US" altLang="en-US" smtClean="0"/>
              <a:t>Then the code for the two subordinate functions can be finalized and the test run again for Integration Testing. If the Open File and Read File functions are further broken down, they can each be tested in a Unit Test approach then an Integration Test (top-down) can be run to ensure proper functioning throughout the hierarchical levels.</a:t>
            </a:r>
          </a:p>
          <a:p>
            <a:r>
              <a:rPr lang="en-US" altLang="en-US" smtClean="0"/>
              <a:t>The same can be done if the application logic is expressed with a sequence diagram for Object Oriented applications. As each class (and thence object upon instantiation) is derived, the test can be further run from a unit test for each instantiation and then integrated with the other objects.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cap="flat"/>
        </p:spPr>
      </p:sp>
      <p:sp>
        <p:nvSpPr>
          <p:cNvPr id="90115" name="Rectangle 3"/>
          <p:cNvSpPr>
            <a:spLocks noGrp="1" noChangeArrowheads="1"/>
          </p:cNvSpPr>
          <p:nvPr>
            <p:ph type="body" idx="1"/>
          </p:nvPr>
        </p:nvSpPr>
        <p:spPr>
          <a:noFill/>
          <a:ln w="9525"/>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cap="flat"/>
        </p:spPr>
      </p:sp>
      <p:sp>
        <p:nvSpPr>
          <p:cNvPr id="91139" name="Rectangle 3"/>
          <p:cNvSpPr>
            <a:spLocks noGrp="1" noChangeArrowheads="1"/>
          </p:cNvSpPr>
          <p:nvPr>
            <p:ph type="body" idx="1"/>
          </p:nvPr>
        </p:nvSpPr>
        <p:spPr>
          <a:noFill/>
          <a:ln w="9525"/>
        </p:spPr>
        <p:txBody>
          <a:bodyP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cap="flat"/>
        </p:spPr>
      </p:sp>
      <p:sp>
        <p:nvSpPr>
          <p:cNvPr id="92163" name="Rectangle 3"/>
          <p:cNvSpPr>
            <a:spLocks noGrp="1" noChangeArrowheads="1"/>
          </p:cNvSpPr>
          <p:nvPr>
            <p:ph type="body" idx="1"/>
          </p:nvPr>
        </p:nvSpPr>
        <p:spPr>
          <a:noFill/>
          <a:ln w="9525"/>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cap="flat"/>
        </p:spPr>
      </p:sp>
      <p:sp>
        <p:nvSpPr>
          <p:cNvPr id="56323" name="Rectangle 3"/>
          <p:cNvSpPr>
            <a:spLocks noGrp="1" noChangeArrowheads="1"/>
          </p:cNvSpPr>
          <p:nvPr>
            <p:ph type="body" idx="1"/>
          </p:nvPr>
        </p:nvSpPr>
        <p:spPr>
          <a:noFill/>
          <a:ln w="9525"/>
        </p:spPr>
        <p:txBody>
          <a:bodyPr/>
          <a:lstStyle/>
          <a:p>
            <a:r>
              <a:rPr lang="en-US" altLang="en-US" smtClean="0"/>
              <a:t>Depending on the complexity of the software involved, it may not be possible to expose all the potential errors or discrepancies in a program or system. </a:t>
            </a:r>
          </a:p>
          <a:p>
            <a:r>
              <a:rPr lang="en-US" altLang="en-US" smtClean="0"/>
              <a:t>However, if programs are well constructed, it is possible to expose the most significant problems at a minimal cost. It should be considered that simply testing a product to ensure it does what it is supposed to do is never sufficient. </a:t>
            </a:r>
          </a:p>
          <a:p>
            <a:r>
              <a:rPr lang="en-US" altLang="en-US" smtClean="0"/>
              <a:t>It is necessary to ensure that the product is tolerant enough to handle discrepancies in data (both input and derived) and user errors.</a:t>
            </a:r>
          </a:p>
          <a:p>
            <a:r>
              <a:rPr lang="en-US" altLang="en-US" smtClean="0"/>
              <a:t>Consider the impact of input data from other applications (within or outside the subject system) that could be either in error or outside the expected values for the subject system. Also, derived data within the subject application may be passed to other applications within or outside the subject system (vertical and horizontal integration). </a:t>
            </a:r>
          </a:p>
          <a:p>
            <a:r>
              <a:rPr lang="en-US" altLang="en-US" smtClean="0"/>
              <a:t>Data either entered by the user, input from other applications or derived within the application, should (ideally) never cause application failure. Erroneous data should be trapped produce meaningful messages or be handled in a predictable manner.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cap="flat"/>
        </p:spPr>
      </p:sp>
      <p:sp>
        <p:nvSpPr>
          <p:cNvPr id="93187" name="Rectangle 3"/>
          <p:cNvSpPr>
            <a:spLocks noGrp="1" noChangeArrowheads="1"/>
          </p:cNvSpPr>
          <p:nvPr>
            <p:ph type="body" idx="1"/>
          </p:nvPr>
        </p:nvSpPr>
        <p:spPr>
          <a:noFill/>
          <a:ln w="9525"/>
        </p:spPr>
        <p:txBody>
          <a:bodyPr/>
          <a:lstStyle/>
          <a:p>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cap="flat"/>
        </p:spPr>
      </p:sp>
      <p:sp>
        <p:nvSpPr>
          <p:cNvPr id="94211" name="Rectangle 3"/>
          <p:cNvSpPr>
            <a:spLocks noGrp="1" noChangeArrowheads="1"/>
          </p:cNvSpPr>
          <p:nvPr>
            <p:ph type="body" idx="1"/>
          </p:nvPr>
        </p:nvSpPr>
        <p:spPr>
          <a:noFill/>
          <a:ln w="9525"/>
        </p:spPr>
        <p:txBody>
          <a:bodyPr/>
          <a:lstStyle/>
          <a:p>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cap="flat"/>
        </p:spPr>
      </p:sp>
      <p:sp>
        <p:nvSpPr>
          <p:cNvPr id="95235" name="Rectangle 3"/>
          <p:cNvSpPr>
            <a:spLocks noGrp="1" noChangeArrowheads="1"/>
          </p:cNvSpPr>
          <p:nvPr>
            <p:ph type="body" idx="1"/>
          </p:nvPr>
        </p:nvSpPr>
        <p:spPr>
          <a:noFill/>
          <a:ln w="9525"/>
        </p:spPr>
        <p:txBody>
          <a:bodyPr/>
          <a:lstStyle/>
          <a:p>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cap="flat"/>
        </p:spPr>
      </p:sp>
      <p:sp>
        <p:nvSpPr>
          <p:cNvPr id="96259" name="Rectangle 3"/>
          <p:cNvSpPr>
            <a:spLocks noGrp="1" noChangeArrowheads="1"/>
          </p:cNvSpPr>
          <p:nvPr>
            <p:ph type="body" idx="1"/>
          </p:nvPr>
        </p:nvSpPr>
        <p:spPr>
          <a:noFill/>
          <a:ln w="9525"/>
        </p:spPr>
        <p:txBody>
          <a:bodyPr/>
          <a:lstStyle/>
          <a:p>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w="9525"/>
        </p:spPr>
        <p:txBody>
          <a:bodyPr/>
          <a:lstStyle/>
          <a:p>
            <a:r>
              <a:rPr lang="en-US" altLang="en-US" smtClean="0"/>
              <a:t>If the value in a field is a range of valid values (e.g.. An hourly salary of 25 to 45 dollars – a PIC 9(2) field), only five separate test case are required to properly examine the field for correct range.</a:t>
            </a:r>
          </a:p>
          <a:p>
            <a:r>
              <a:rPr lang="en-US" altLang="en-US" smtClean="0"/>
              <a:t>Required would be test cases with </a:t>
            </a:r>
          </a:p>
          <a:p>
            <a:r>
              <a:rPr lang="en-US" altLang="en-US" smtClean="0"/>
              <a:t>    a value at the high edge of the range --  45</a:t>
            </a:r>
          </a:p>
          <a:p>
            <a:r>
              <a:rPr lang="en-US" altLang="en-US" smtClean="0"/>
              <a:t>    a value at the low edge of the range --   25</a:t>
            </a:r>
          </a:p>
          <a:p>
            <a:r>
              <a:rPr lang="en-US" altLang="en-US" smtClean="0"/>
              <a:t>    a value within the range --  35 for example</a:t>
            </a:r>
          </a:p>
          <a:p>
            <a:r>
              <a:rPr lang="en-US" altLang="en-US" smtClean="0"/>
              <a:t>    a value immediately below the range --  24</a:t>
            </a:r>
          </a:p>
          <a:p>
            <a:r>
              <a:rPr lang="en-US" altLang="en-US" smtClean="0"/>
              <a:t>    a value immediately above the range --  46</a:t>
            </a:r>
          </a:p>
          <a:p>
            <a:r>
              <a:rPr lang="en-US" altLang="en-US" smtClean="0"/>
              <a:t>Of course the decision construct must properly test with each of these test case values. That also means the logical construct, prior to writing the code, must be correct and at least validated.</a:t>
            </a:r>
          </a:p>
          <a:p>
            <a:r>
              <a:rPr lang="en-US" altLang="en-US" smtClean="0"/>
              <a:t>In each case, the response to the test case, as noted earlier, must be prescribed and the result of the test compared to the prescribed result. If the prescribed result is not evident, then the test fails.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w="9525"/>
        </p:spPr>
        <p:txBody>
          <a:bodyPr/>
          <a:lstStyle/>
          <a:p>
            <a:r>
              <a:rPr lang="en-CA" altLang="en-US" smtClean="0"/>
              <a:t>The non-functional deliverables for an application may often not be described accurately or early o in the SDLC. In some cases they may even be disregarded. To compound this situation, what appears to be non-functional requirements may significantly impact the production status and user confidence in the system.</a:t>
            </a:r>
          </a:p>
          <a:p>
            <a:r>
              <a:rPr lang="en-CA" altLang="en-US" smtClean="0"/>
              <a:t>Consider the aspects of maintainability. The system may perform adequately in terms of its functional requirements. However, if maintenance is difficult, extensive cost and time will be required and affect the production status and confidence in the system.</a:t>
            </a:r>
          </a:p>
          <a:p>
            <a:r>
              <a:rPr lang="en-CA" altLang="en-US" smtClean="0"/>
              <a:t>Validation of the maintainability of the system can begin as early as the analysis activities in the Elaboration Phase since it is there that the logical structures are developed and confirmed. These logical structures then affect the design and coding activities and will implement any aspects complicating maintenance.   </a:t>
            </a:r>
          </a:p>
          <a:p>
            <a:r>
              <a:rPr lang="en-CA" altLang="en-US" smtClean="0"/>
              <a:t>(Refer to the online session on maintenance for specific aspects and criteria affecting maintenance and maintainability.)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w="9525"/>
        </p:spPr>
        <p:txBody>
          <a:bodyPr/>
          <a:lstStyle/>
          <a:p>
            <a:r>
              <a:rPr lang="en-CA" altLang="en-US" smtClean="0"/>
              <a:t>Non-functional requirements need to be considered and defined, perhaps with its own “story board” as functional requirements are defined.</a:t>
            </a:r>
          </a:p>
          <a:p>
            <a:r>
              <a:rPr lang="en-CA" altLang="en-US" smtClean="0"/>
              <a:t>As best possible, quantifiable criteria should be prescribed to evaluate these non-functional requirements.</a:t>
            </a:r>
          </a:p>
          <a:p>
            <a:r>
              <a:rPr lang="en-CA" altLang="en-US" smtClean="0"/>
              <a:t>In mast cases, the testing will be of validation rather than verification.</a:t>
            </a:r>
          </a:p>
          <a:p>
            <a:r>
              <a:rPr lang="en-CA" altLang="en-US" smtClean="0"/>
              <a:t>Even if such requirements as performance, stress, and volume are considered as non-functional, quantitative criteria can be established.</a:t>
            </a:r>
          </a:p>
          <a:p>
            <a:r>
              <a:rPr lang="en-CA" altLang="en-US" smtClean="0"/>
              <a:t> Separate testing (at least with validation exercises) can be implemented if non-functional criteria are described.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w="9525"/>
        </p:spPr>
        <p:txBody>
          <a:bodyPr/>
          <a:lstStyle/>
          <a:p>
            <a:r>
              <a:rPr lang="en-CA" altLang="en-US" smtClean="0"/>
              <a:t>It should be obvious that what are non-functional or functional requirements will depend on the nature of the system. </a:t>
            </a:r>
          </a:p>
          <a:p>
            <a:r>
              <a:rPr lang="en-CA" altLang="en-US" smtClean="0"/>
              <a:t>Security for instance, may not be of concern for any consideration in one system as a functional requirement,  but of significant importance in another.</a:t>
            </a:r>
          </a:p>
          <a:p>
            <a:r>
              <a:rPr lang="en-CA" altLang="en-US" smtClean="0"/>
              <a:t>The same might be true for Backup and Recovery testing. It might be non-functional if the application is subject to the informatics organization’s  process for that function. However, the requirements for the subject application should be noted and then confirmed if that is the case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w="9525"/>
        </p:spPr>
        <p:txBody>
          <a:bodyPr/>
          <a:lstStyle/>
          <a:p>
            <a:endParaRPr lang="en-CA"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cap="flat"/>
        </p:spPr>
      </p:sp>
      <p:sp>
        <p:nvSpPr>
          <p:cNvPr id="102403" name="Rectangle 3"/>
          <p:cNvSpPr>
            <a:spLocks noGrp="1" noChangeArrowheads="1"/>
          </p:cNvSpPr>
          <p:nvPr>
            <p:ph type="body" idx="1"/>
          </p:nvPr>
        </p:nvSpPr>
        <p:spPr>
          <a:noFill/>
          <a:ln w="9525"/>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cap="flat"/>
        </p:spPr>
      </p:sp>
      <p:sp>
        <p:nvSpPr>
          <p:cNvPr id="57347" name="Rectangle 3"/>
          <p:cNvSpPr>
            <a:spLocks noGrp="1" noChangeArrowheads="1"/>
          </p:cNvSpPr>
          <p:nvPr>
            <p:ph type="body" idx="1"/>
          </p:nvPr>
        </p:nvSpPr>
        <p:spPr>
          <a:noFill/>
          <a:ln w="9525"/>
        </p:spPr>
        <p:txBody>
          <a:bodyPr/>
          <a:lstStyle/>
          <a:p>
            <a:r>
              <a:rPr lang="en-US" altLang="en-US" smtClean="0"/>
              <a:t>Any system or program typically is developed to handle specific functions or processes, whether these are related to business, technological or scientific requirements.</a:t>
            </a:r>
          </a:p>
          <a:p>
            <a:r>
              <a:rPr lang="en-US" altLang="en-US" smtClean="0"/>
              <a:t>In any program or system, other than specific standalone processes, there is typically a vertical and horizontal relationship with other programs and/or systems.</a:t>
            </a:r>
          </a:p>
          <a:p>
            <a:r>
              <a:rPr lang="en-US" altLang="en-US" smtClean="0"/>
              <a:t> In certain cases, the input data or data derived through the internal processes could result in erroneous data or information  being passed to other processes, programs or systems. Such fault tolerance needs to be considered in the application development and tested accordingly.</a:t>
            </a:r>
          </a:p>
          <a:p>
            <a:r>
              <a:rPr lang="en-US" altLang="en-US" smtClean="0"/>
              <a:t>Since users have a significant interaction with most systems (at the view or presentation layer), program tolerance of errors needs to be built into any such interface points and tested.</a:t>
            </a:r>
          </a:p>
          <a:p>
            <a:r>
              <a:rPr lang="en-US" altLang="en-US" smtClean="0"/>
              <a:t>Especially where performance related to execution time or handling volumes of users or data loads is critical, this aspect of the software needs to be tested in extreme situations to ensure the software meets such requirements.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p:spPr>
        <p:txBody>
          <a:bodyPr/>
          <a:lstStyle/>
          <a:p>
            <a:r>
              <a:rPr lang="en-CA" altLang="en-US" smtClean="0"/>
              <a:t>I present this as an example of the difficulty that results from the size or complexity of a system.</a:t>
            </a:r>
          </a:p>
          <a:p>
            <a:r>
              <a:rPr lang="en-CA" altLang="en-US" smtClean="0"/>
              <a:t>Relatively speaking it is obvious that simple or medium programs will be  somewhat easier to test properly. The more complex system will require considerably more resources to ensure predictable and correct execution. Some authors believe that the resources applied to proper testing should be equivalent to those expended in the development of the application.</a:t>
            </a:r>
          </a:p>
          <a:p>
            <a:r>
              <a:rPr lang="en-CA" altLang="en-US" smtClean="0"/>
              <a:t>Consider that at the impossible and absurd level you will find applications involved in e-commerce, telecommunications and operating systems such as Windows Vista (50 million lines of code), Windows 7 and 8, Google Chrome (5 million lines of code).</a:t>
            </a:r>
          </a:p>
          <a:p>
            <a:r>
              <a:rPr lang="en-CA" altLang="en-US" smtClean="0"/>
              <a:t>And yet in the more complex systems, proper testing is even more critical.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noFill/>
          <a:ln w="9525"/>
        </p:spPr>
        <p:txBody>
          <a:bodyPr/>
          <a:lstStyle/>
          <a:p>
            <a:r>
              <a:rPr lang="en-US" altLang="en-US" smtClean="0"/>
              <a:t>In all cases, the testing of a system should be against pre-described tests and the prescribed and expected results. Without predefined results, there is little way of ensuring that the most errors or discrepancies have been discovered, identified and subjected to corrective measures.</a:t>
            </a:r>
          </a:p>
          <a:p>
            <a:r>
              <a:rPr lang="en-US" altLang="en-US" smtClean="0"/>
              <a:t>Although any programmer will examine and bench test their own code, the critical testing should be done by an individual or group other than those in the development team.</a:t>
            </a:r>
          </a:p>
          <a:p>
            <a:r>
              <a:rPr lang="en-US" altLang="en-US" smtClean="0"/>
              <a:t>In larger organizations, separate test groups may handle the testing and validation of applications. Typically, these test activities will begin with the initial functions established during the Preliminary Investigation or Inception Phase. Testing from that point should intentionally attempt to cause failure and erroneous results from application processes.</a:t>
            </a:r>
          </a:p>
          <a:p>
            <a:r>
              <a:rPr lang="en-US" altLang="en-US" smtClean="0"/>
              <a:t>Within the area of testing, a difference should be made between Validation and Verification.</a:t>
            </a:r>
          </a:p>
          <a:p>
            <a:r>
              <a:rPr lang="en-US" altLang="en-US" b="1" smtClean="0"/>
              <a:t>Validation</a:t>
            </a:r>
            <a:r>
              <a:rPr lang="en-US" altLang="en-US" smtClean="0"/>
              <a:t> involves ensuring that what is being done is the right thing. Largely this would be done during the Inception Phase and the development of the logical constructs during Analysis activities.</a:t>
            </a:r>
          </a:p>
          <a:p>
            <a:r>
              <a:rPr lang="en-US" altLang="en-US" b="1" smtClean="0"/>
              <a:t>Verification</a:t>
            </a:r>
            <a:r>
              <a:rPr lang="en-US" altLang="en-US" smtClean="0"/>
              <a:t> involves ensuring that the processes are working properly and are being handled in the best possible way.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cap="flat"/>
        </p:spPr>
      </p:sp>
      <p:sp>
        <p:nvSpPr>
          <p:cNvPr id="60419" name="Rectangle 3"/>
          <p:cNvSpPr>
            <a:spLocks noGrp="1" noChangeArrowheads="1"/>
          </p:cNvSpPr>
          <p:nvPr>
            <p:ph type="body" idx="1"/>
          </p:nvPr>
        </p:nvSpPr>
        <p:spPr>
          <a:noFill/>
          <a:ln w="9525"/>
        </p:spPr>
        <p:txBody>
          <a:bodyPr/>
          <a:lstStyle/>
          <a:p>
            <a:r>
              <a:rPr lang="en-US" altLang="en-US" smtClean="0"/>
              <a:t>The results from each test case, once executed, will be compared to the </a:t>
            </a:r>
            <a:r>
              <a:rPr lang="en-US" altLang="en-US" u="sng" smtClean="0"/>
              <a:t>explicit and expected results </a:t>
            </a:r>
            <a:r>
              <a:rPr lang="en-US" altLang="en-US" smtClean="0"/>
              <a:t>from that test case. Any deviation from the expected result will need to be examined and resolved. (Is the logic wrong, is the code wrong, is the expected result wrong, is the test case wrong?).</a:t>
            </a:r>
          </a:p>
          <a:p>
            <a:r>
              <a:rPr lang="en-US" altLang="en-US" smtClean="0"/>
              <a:t>The prescribed test cases must include both valid and invalid data and user responses (at the view layer) if discrepancies are to be identified and resolved. In all cases, the expected results must be </a:t>
            </a:r>
            <a:r>
              <a:rPr lang="en-US" altLang="en-US" u="sng" smtClean="0"/>
              <a:t>explicit</a:t>
            </a:r>
            <a:r>
              <a:rPr lang="en-US" altLang="en-US" smtClean="0"/>
              <a:t> and not described in general terms. I will discuss that point further in this series.</a:t>
            </a:r>
          </a:p>
          <a:p>
            <a:r>
              <a:rPr lang="en-US" altLang="en-US" smtClean="0"/>
              <a:t>Above all, once test cases have been executed, do not throw them away, Preserve them. They will be useful once the system is in production and subject to maintenance activity. If any maintenance work is carried out, in any form, it will be necessary to execute part if not all of the tests again as part of </a:t>
            </a:r>
            <a:r>
              <a:rPr lang="en-US" altLang="en-US" b="1" u="sng" smtClean="0"/>
              <a:t>regression testing </a:t>
            </a:r>
            <a:r>
              <a:rPr lang="en-US" altLang="en-US" smtClean="0"/>
              <a:t>to ensure that any modifications have not jeopardized other components of the application.</a:t>
            </a:r>
          </a:p>
          <a:p>
            <a:r>
              <a:rPr lang="en-US" altLang="en-US" smtClean="0"/>
              <a:t>If all potential errors or discrepancies are to be found, testing to show only success will not be sufficient. You must find </a:t>
            </a:r>
            <a:r>
              <a:rPr lang="en-US" altLang="en-US" u="sng" smtClean="0"/>
              <a:t>where the application will fail or produce erroneous results</a:t>
            </a:r>
            <a:r>
              <a:rPr lang="en-US" altLang="en-US" smtClean="0"/>
              <a:t>. Try to make the application fail – brutalize the application.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p:spPr>
        <p:txBody>
          <a:bodyPr/>
          <a:lstStyle/>
          <a:p>
            <a:r>
              <a:rPr lang="en-US" altLang="en-US" smtClean="0"/>
              <a:t>Essentially errors in an application (other than syntax errors) stem from two sources.</a:t>
            </a:r>
          </a:p>
          <a:p>
            <a:r>
              <a:rPr lang="en-US" altLang="en-US" smtClean="0"/>
              <a:t>Either there is an error in the logical construct (the algorithm) or the code based upon the algorithm – or both.</a:t>
            </a:r>
          </a:p>
          <a:p>
            <a:r>
              <a:rPr lang="en-US" altLang="en-US" smtClean="0"/>
              <a:t>If logic errors are found early in the developments cycle – during the analysis activity – it is significantly easier to affect the needed changes before they carry that error into code (the results from which may be difficult to determine).</a:t>
            </a:r>
          </a:p>
          <a:p>
            <a:r>
              <a:rPr lang="en-US" altLang="en-US" smtClean="0"/>
              <a:t>Once logic errors are carried into code, the results of such errors may not be immediately discernable and the results may even be carried into further processing steps or even other applications.</a:t>
            </a:r>
          </a:p>
          <a:p>
            <a:r>
              <a:rPr lang="en-US" altLang="en-US" smtClean="0"/>
              <a:t>Apart from logic errors being carried into code, there is also the possibility that proper logic be mis-coded in the program. That is to say that the logic is correct but the coding of the logic is wrong. </a:t>
            </a:r>
          </a:p>
          <a:p>
            <a:r>
              <a:rPr lang="en-US" altLang="en-US" smtClean="0"/>
              <a:t>In that case, not only must the code be examined against the logical construct, but also the logical construct should be re-confirmed.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
          <p:cNvGrpSpPr>
            <a:grpSpLocks/>
          </p:cNvGrpSpPr>
          <p:nvPr/>
        </p:nvGrpSpPr>
        <p:grpSpPr bwMode="auto">
          <a:xfrm>
            <a:off x="0" y="1428750"/>
            <a:ext cx="9132888" cy="152400"/>
            <a:chOff x="0" y="900"/>
            <a:chExt cx="5753" cy="96"/>
          </a:xfrm>
        </p:grpSpPr>
        <p:sp>
          <p:nvSpPr>
            <p:cNvPr id="1030" name="Rectangle 2"/>
            <p:cNvSpPr>
              <a:spLocks noChangeArrowheads="1"/>
            </p:cNvSpPr>
            <p:nvPr/>
          </p:nvSpPr>
          <p:spPr bwMode="auto">
            <a:xfrm>
              <a:off x="0" y="900"/>
              <a:ext cx="5753" cy="47"/>
            </a:xfrm>
            <a:prstGeom prst="rect">
              <a:avLst/>
            </a:prstGeom>
            <a:gradFill rotWithShape="0">
              <a:gsLst>
                <a:gs pos="0">
                  <a:srgbClr val="D3D3D3"/>
                </a:gs>
                <a:gs pos="50000">
                  <a:srgbClr val="EBEBEB"/>
                </a:gs>
                <a:gs pos="100000">
                  <a:srgbClr val="D3D3D3"/>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dirty="0" smtClean="0"/>
            </a:p>
          </p:txBody>
        </p:sp>
        <p:sp>
          <p:nvSpPr>
            <p:cNvPr id="1031" name="Rectangle 3"/>
            <p:cNvSpPr>
              <a:spLocks noChangeArrowheads="1"/>
            </p:cNvSpPr>
            <p:nvPr/>
          </p:nvSpPr>
          <p:spPr bwMode="auto">
            <a:xfrm>
              <a:off x="0" y="972"/>
              <a:ext cx="5753" cy="24"/>
            </a:xfrm>
            <a:prstGeom prst="rect">
              <a:avLst/>
            </a:prstGeom>
            <a:gradFill rotWithShape="0">
              <a:gsLst>
                <a:gs pos="0">
                  <a:srgbClr val="7C7C7C"/>
                </a:gs>
                <a:gs pos="50000">
                  <a:srgbClr val="CECECE"/>
                </a:gs>
                <a:gs pos="100000">
                  <a:srgbClr val="7C7C7C"/>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dirty="0" smtClean="0"/>
            </a:p>
          </p:txBody>
        </p:sp>
      </p:grpSp>
      <p:sp>
        <p:nvSpPr>
          <p:cNvPr id="1027" name="Rectangle 5"/>
          <p:cNvSpPr>
            <a:spLocks noGrp="1" noChangeArrowheads="1"/>
          </p:cNvSpPr>
          <p:nvPr>
            <p:ph type="body" idx="1"/>
          </p:nvPr>
        </p:nvSpPr>
        <p:spPr bwMode="auto">
          <a:xfrm>
            <a:off x="685800" y="1981200"/>
            <a:ext cx="7772400" cy="41148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6"/>
          <p:cNvSpPr>
            <a:spLocks noGrp="1" noChangeArrowheads="1"/>
          </p:cNvSpPr>
          <p:nvPr>
            <p:ph type="title"/>
          </p:nvPr>
        </p:nvSpPr>
        <p:spPr bwMode="auto">
          <a:xfrm>
            <a:off x="685800" y="228600"/>
            <a:ext cx="7772400"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
        <p:nvSpPr>
          <p:cNvPr id="1029" name="Rectangle 7"/>
          <p:cNvSpPr>
            <a:spLocks noChangeArrowheads="1"/>
          </p:cNvSpPr>
          <p:nvPr/>
        </p:nvSpPr>
        <p:spPr bwMode="auto">
          <a:xfrm>
            <a:off x="8655050" y="6486525"/>
            <a:ext cx="396875"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defRPr/>
            </a:pPr>
            <a:fld id="{A936F390-5E0B-43DD-BC76-25E03FA28668}" type="slidenum">
              <a:rPr lang="en-US" altLang="en-US" sz="1400" smtClean="0">
                <a:latin typeface="Arial" pitchFamily="34" charset="0"/>
              </a:rPr>
              <a:pPr algn="r">
                <a:defRPr/>
              </a:pPr>
              <a:t>‹#›</a:t>
            </a:fld>
            <a:endParaRPr lang="en-US" altLang="en-US" sz="1400" dirty="0" smtClean="0">
              <a:latin typeface="Arial" pitchFamily="34"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Book Antiqua" pitchFamily="18" charset="0"/>
        </a:defRPr>
      </a:lvl2pPr>
      <a:lvl3pPr algn="ctr" rtl="0" eaLnBrk="0" fontAlgn="base" hangingPunct="0">
        <a:spcBef>
          <a:spcPct val="0"/>
        </a:spcBef>
        <a:spcAft>
          <a:spcPct val="0"/>
        </a:spcAft>
        <a:defRPr sz="4400">
          <a:solidFill>
            <a:schemeClr val="tx2"/>
          </a:solidFill>
          <a:latin typeface="Book Antiqua" pitchFamily="18" charset="0"/>
        </a:defRPr>
      </a:lvl3pPr>
      <a:lvl4pPr algn="ctr" rtl="0" eaLnBrk="0" fontAlgn="base" hangingPunct="0">
        <a:spcBef>
          <a:spcPct val="0"/>
        </a:spcBef>
        <a:spcAft>
          <a:spcPct val="0"/>
        </a:spcAft>
        <a:defRPr sz="4400">
          <a:solidFill>
            <a:schemeClr val="tx2"/>
          </a:solidFill>
          <a:latin typeface="Book Antiqua" pitchFamily="18" charset="0"/>
        </a:defRPr>
      </a:lvl4pPr>
      <a:lvl5pPr algn="ctr" rtl="0" eaLnBrk="0" fontAlgn="base" hangingPunct="0">
        <a:spcBef>
          <a:spcPct val="0"/>
        </a:spcBef>
        <a:spcAft>
          <a:spcPct val="0"/>
        </a:spcAft>
        <a:defRPr sz="4400">
          <a:solidFill>
            <a:schemeClr val="tx2"/>
          </a:solidFill>
          <a:latin typeface="Book Antiqua" pitchFamily="18" charset="0"/>
        </a:defRPr>
      </a:lvl5pPr>
      <a:lvl6pPr marL="457200" algn="ctr" rtl="0" eaLnBrk="0" fontAlgn="base" hangingPunct="0">
        <a:spcBef>
          <a:spcPct val="0"/>
        </a:spcBef>
        <a:spcAft>
          <a:spcPct val="0"/>
        </a:spcAft>
        <a:defRPr sz="4400">
          <a:solidFill>
            <a:schemeClr val="tx2"/>
          </a:solidFill>
          <a:latin typeface="Book Antiqua" pitchFamily="18" charset="0"/>
        </a:defRPr>
      </a:lvl6pPr>
      <a:lvl7pPr marL="914400" algn="ctr" rtl="0" eaLnBrk="0" fontAlgn="base" hangingPunct="0">
        <a:spcBef>
          <a:spcPct val="0"/>
        </a:spcBef>
        <a:spcAft>
          <a:spcPct val="0"/>
        </a:spcAft>
        <a:defRPr sz="4400">
          <a:solidFill>
            <a:schemeClr val="tx2"/>
          </a:solidFill>
          <a:latin typeface="Book Antiqua" pitchFamily="18" charset="0"/>
        </a:defRPr>
      </a:lvl7pPr>
      <a:lvl8pPr marL="1371600" algn="ctr" rtl="0" eaLnBrk="0" fontAlgn="base" hangingPunct="0">
        <a:spcBef>
          <a:spcPct val="0"/>
        </a:spcBef>
        <a:spcAft>
          <a:spcPct val="0"/>
        </a:spcAft>
        <a:defRPr sz="4400">
          <a:solidFill>
            <a:schemeClr val="tx2"/>
          </a:solidFill>
          <a:latin typeface="Book Antiqua" pitchFamily="18" charset="0"/>
        </a:defRPr>
      </a:lvl8pPr>
      <a:lvl9pPr marL="1828800" algn="ctr" rtl="0" eaLnBrk="0" fontAlgn="base" hangingPunct="0">
        <a:spcBef>
          <a:spcPct val="0"/>
        </a:spcBef>
        <a:spcAft>
          <a:spcPct val="0"/>
        </a:spcAft>
        <a:defRPr sz="4400">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q"/>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10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2000"/>
        <a:buFont typeface="Monotype Sorts" charset="0"/>
        <a:buChar char="l"/>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333375"/>
            <a:ext cx="7772400" cy="1143000"/>
          </a:xfrm>
          <a:noFill/>
        </p:spPr>
        <p:txBody>
          <a:bodyPr anchor="ctr"/>
          <a:lstStyle/>
          <a:p>
            <a:r>
              <a:rPr lang="en-US" altLang="en-US" sz="3200" smtClean="0">
                <a:latin typeface="Arial" pitchFamily="34" charset="0"/>
              </a:rPr>
              <a:t>Business </a:t>
            </a:r>
            <a:r>
              <a:rPr lang="en-US" altLang="en-US" sz="3200" dirty="0" smtClean="0">
                <a:latin typeface="Arial" pitchFamily="34" charset="0"/>
              </a:rPr>
              <a:t>Programming</a:t>
            </a:r>
          </a:p>
        </p:txBody>
      </p:sp>
      <p:sp>
        <p:nvSpPr>
          <p:cNvPr id="2051" name="Rectangle 3"/>
          <p:cNvSpPr>
            <a:spLocks noGrp="1" noChangeArrowheads="1"/>
          </p:cNvSpPr>
          <p:nvPr>
            <p:ph type="subTitle" idx="1"/>
          </p:nvPr>
        </p:nvSpPr>
        <p:spPr>
          <a:xfrm>
            <a:off x="684213" y="2743200"/>
            <a:ext cx="6935787" cy="3422650"/>
          </a:xfrm>
          <a:noFill/>
        </p:spPr>
        <p:txBody>
          <a:bodyPr/>
          <a:lstStyle/>
          <a:p>
            <a:pPr marL="342900" indent="-342900">
              <a:lnSpc>
                <a:spcPct val="80000"/>
              </a:lnSpc>
            </a:pPr>
            <a:endParaRPr lang="en-US" altLang="en-US" sz="2400" smtClean="0"/>
          </a:p>
          <a:p>
            <a:pPr marL="342900" indent="-342900">
              <a:lnSpc>
                <a:spcPct val="80000"/>
              </a:lnSpc>
            </a:pPr>
            <a:r>
              <a:rPr lang="en-US" altLang="en-US" b="1" smtClean="0">
                <a:solidFill>
                  <a:srgbClr val="FFFF99"/>
                </a:solidFill>
              </a:rPr>
              <a:t>System and Application Testing</a:t>
            </a:r>
          </a:p>
          <a:p>
            <a:pPr marL="342900" indent="-342900">
              <a:lnSpc>
                <a:spcPct val="80000"/>
              </a:lnSpc>
            </a:pPr>
            <a:r>
              <a:rPr lang="en-US" altLang="en-US" b="1" smtClean="0">
                <a:solidFill>
                  <a:srgbClr val="FFFF99"/>
                </a:solidFill>
              </a:rPr>
              <a:t>and Validation</a:t>
            </a:r>
          </a:p>
          <a:p>
            <a:pPr marL="342900" indent="-342900">
              <a:lnSpc>
                <a:spcPct val="80000"/>
              </a:lnSpc>
            </a:pPr>
            <a:endParaRPr lang="en-US" altLang="en-US" sz="2400" smtClean="0"/>
          </a:p>
          <a:p>
            <a:pPr marL="342900" indent="-342900">
              <a:lnSpc>
                <a:spcPct val="80000"/>
              </a:lnSpc>
            </a:pPr>
            <a:r>
              <a:rPr lang="en-US" altLang="en-US" sz="2800" smtClean="0"/>
              <a:t>Process</a:t>
            </a:r>
          </a:p>
          <a:p>
            <a:pPr marL="342900" indent="-342900">
              <a:lnSpc>
                <a:spcPct val="80000"/>
              </a:lnSpc>
            </a:pPr>
            <a:r>
              <a:rPr lang="en-US" altLang="en-US" sz="2800" smtClean="0"/>
              <a:t> 	  Procedures </a:t>
            </a:r>
          </a:p>
          <a:p>
            <a:pPr marL="342900" indent="-342900">
              <a:lnSpc>
                <a:spcPct val="80000"/>
              </a:lnSpc>
            </a:pPr>
            <a:r>
              <a:rPr lang="en-US" altLang="en-US" sz="2800" smtClean="0"/>
              <a:t>       Approaches</a:t>
            </a:r>
          </a:p>
          <a:p>
            <a:pPr marL="342900" indent="-342900">
              <a:lnSpc>
                <a:spcPct val="80000"/>
              </a:lnSpc>
            </a:pPr>
            <a:endParaRPr lang="en-US" altLang="en-US" sz="2400" smtClean="0"/>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z="3200" smtClean="0">
                <a:latin typeface="Arial" pitchFamily="34" charset="0"/>
              </a:rPr>
              <a:t>Relative Costs per SDLC Phase</a:t>
            </a:r>
          </a:p>
        </p:txBody>
      </p:sp>
      <p:sp>
        <p:nvSpPr>
          <p:cNvPr id="11267" name="Rectangle 3"/>
          <p:cNvSpPr>
            <a:spLocks noGrp="1" noChangeArrowheads="1"/>
          </p:cNvSpPr>
          <p:nvPr>
            <p:ph type="body" idx="1"/>
          </p:nvPr>
        </p:nvSpPr>
        <p:spPr>
          <a:xfrm>
            <a:off x="250825" y="1773238"/>
            <a:ext cx="8207375" cy="4322762"/>
          </a:xfrm>
        </p:spPr>
        <p:txBody>
          <a:bodyPr/>
          <a:lstStyle/>
          <a:p>
            <a:pPr>
              <a:lnSpc>
                <a:spcPct val="90000"/>
              </a:lnSpc>
            </a:pPr>
            <a:r>
              <a:rPr lang="en-US" altLang="en-US" sz="2800" smtClean="0"/>
              <a:t>SDLC Phase</a:t>
            </a:r>
          </a:p>
          <a:p>
            <a:pPr lvl="1">
              <a:lnSpc>
                <a:spcPct val="90000"/>
              </a:lnSpc>
            </a:pPr>
            <a:r>
              <a:rPr lang="en-US" altLang="en-US" smtClean="0"/>
              <a:t>Analysis		          </a:t>
            </a:r>
            <a:r>
              <a:rPr lang="en-US" altLang="en-US" b="1" smtClean="0">
                <a:solidFill>
                  <a:srgbClr val="FFFF00"/>
                </a:solidFill>
              </a:rPr>
              <a:t>200</a:t>
            </a:r>
            <a:r>
              <a:rPr lang="en-US" altLang="en-US" smtClean="0"/>
              <a:t>		</a:t>
            </a:r>
          </a:p>
          <a:p>
            <a:pPr lvl="1">
              <a:lnSpc>
                <a:spcPct val="90000"/>
              </a:lnSpc>
            </a:pPr>
            <a:r>
              <a:rPr lang="en-US" altLang="en-US" smtClean="0"/>
              <a:t>Design		          </a:t>
            </a:r>
            <a:r>
              <a:rPr lang="en-US" altLang="en-US" b="1" smtClean="0">
                <a:solidFill>
                  <a:srgbClr val="FFFF66"/>
                </a:solidFill>
              </a:rPr>
              <a:t>500</a:t>
            </a:r>
          </a:p>
          <a:p>
            <a:pPr lvl="1">
              <a:lnSpc>
                <a:spcPct val="90000"/>
              </a:lnSpc>
            </a:pPr>
            <a:r>
              <a:rPr lang="en-US" altLang="en-US" smtClean="0"/>
              <a:t>Construction (code)       </a:t>
            </a:r>
            <a:r>
              <a:rPr lang="en-US" altLang="en-US" b="1" smtClean="0">
                <a:solidFill>
                  <a:srgbClr val="FFFF66"/>
                </a:solidFill>
              </a:rPr>
              <a:t>1200</a:t>
            </a:r>
          </a:p>
          <a:p>
            <a:pPr lvl="1">
              <a:lnSpc>
                <a:spcPct val="90000"/>
              </a:lnSpc>
            </a:pPr>
            <a:r>
              <a:rPr lang="en-US" altLang="en-US" smtClean="0"/>
              <a:t>System Acceptance      </a:t>
            </a:r>
            <a:r>
              <a:rPr lang="en-US" altLang="en-US" b="1" smtClean="0">
                <a:solidFill>
                  <a:srgbClr val="FFFF66"/>
                </a:solidFill>
              </a:rPr>
              <a:t>5000</a:t>
            </a:r>
          </a:p>
          <a:p>
            <a:pPr lvl="1">
              <a:lnSpc>
                <a:spcPct val="90000"/>
              </a:lnSpc>
            </a:pPr>
            <a:r>
              <a:rPr lang="en-US" altLang="en-US" smtClean="0"/>
              <a:t>Deployment		       </a:t>
            </a:r>
            <a:r>
              <a:rPr lang="en-US" altLang="en-US" b="1" smtClean="0">
                <a:solidFill>
                  <a:srgbClr val="FFFF66"/>
                </a:solidFill>
              </a:rPr>
              <a:t>15000</a:t>
            </a:r>
          </a:p>
          <a:p>
            <a:pPr lvl="1">
              <a:lnSpc>
                <a:spcPct val="90000"/>
              </a:lnSpc>
            </a:pPr>
            <a:r>
              <a:rPr lang="en-US" altLang="en-US" smtClean="0"/>
              <a:t>Production		    </a:t>
            </a:r>
            <a:r>
              <a:rPr lang="en-US" altLang="en-US" sz="3200" b="1" smtClean="0">
                <a:solidFill>
                  <a:srgbClr val="FFFF66"/>
                </a:solidFill>
              </a:rPr>
              <a:t>&gt;</a:t>
            </a:r>
            <a:r>
              <a:rPr lang="en-US" altLang="en-US" b="1" smtClean="0">
                <a:solidFill>
                  <a:srgbClr val="FFFF66"/>
                </a:solidFill>
              </a:rPr>
              <a:t> 15000</a:t>
            </a:r>
          </a:p>
          <a:p>
            <a:pPr lvl="1">
              <a:lnSpc>
                <a:spcPct val="90000"/>
              </a:lnSpc>
              <a:buFontTx/>
              <a:buNone/>
            </a:pPr>
            <a:r>
              <a:rPr lang="en-US" altLang="en-US" sz="2000" b="1" smtClean="0"/>
              <a:t/>
            </a:r>
            <a:br>
              <a:rPr lang="en-US" altLang="en-US" sz="2000" b="1" smtClean="0"/>
            </a:br>
            <a:r>
              <a:rPr lang="en-US" altLang="en-US" sz="2000" b="1" smtClean="0"/>
              <a:t>(Effective Methods for Software Testing, </a:t>
            </a:r>
            <a:br>
              <a:rPr lang="en-US" altLang="en-US" sz="2000" b="1" smtClean="0"/>
            </a:br>
            <a:r>
              <a:rPr lang="en-US" altLang="en-US" sz="2000" b="1" smtClean="0"/>
              <a:t>William E. Perry, Wiley)</a:t>
            </a:r>
          </a:p>
          <a:p>
            <a:pPr lvl="1">
              <a:lnSpc>
                <a:spcPct val="90000"/>
              </a:lnSpc>
              <a:buFontTx/>
              <a:buNone/>
            </a:pPr>
            <a:endParaRPr lang="en-US" altLang="en-US" sz="2000" b="1" smtClean="0"/>
          </a:p>
        </p:txBody>
      </p:sp>
      <p:sp>
        <p:nvSpPr>
          <p:cNvPr id="11268" name="Line 4"/>
          <p:cNvSpPr>
            <a:spLocks noChangeShapeType="1"/>
          </p:cNvSpPr>
          <p:nvPr/>
        </p:nvSpPr>
        <p:spPr bwMode="auto">
          <a:xfrm>
            <a:off x="2700338" y="2492375"/>
            <a:ext cx="1943100" cy="0"/>
          </a:xfrm>
          <a:prstGeom prst="line">
            <a:avLst/>
          </a:prstGeom>
          <a:noFill/>
          <a:ln w="57150">
            <a:solidFill>
              <a:srgbClr val="FF0000"/>
            </a:solidFill>
            <a:round/>
            <a:headEnd/>
            <a:tailEnd type="triangle" w="med" len="med"/>
          </a:ln>
          <a:effectLst/>
        </p:spPr>
        <p:txBody>
          <a:bodyPr/>
          <a:lstStyle/>
          <a:p>
            <a:endParaRPr lang="en-US"/>
          </a:p>
        </p:txBody>
      </p:sp>
      <p:sp>
        <p:nvSpPr>
          <p:cNvPr id="11269" name="Line 5"/>
          <p:cNvSpPr>
            <a:spLocks noChangeShapeType="1"/>
          </p:cNvSpPr>
          <p:nvPr/>
        </p:nvSpPr>
        <p:spPr bwMode="auto">
          <a:xfrm>
            <a:off x="2700338" y="2924175"/>
            <a:ext cx="2016125" cy="0"/>
          </a:xfrm>
          <a:prstGeom prst="line">
            <a:avLst/>
          </a:prstGeom>
          <a:noFill/>
          <a:ln w="57150">
            <a:solidFill>
              <a:srgbClr val="FF0000"/>
            </a:solidFill>
            <a:round/>
            <a:headEnd/>
            <a:tailEnd type="triangle" w="med" len="med"/>
          </a:ln>
          <a:effectLst/>
        </p:spPr>
        <p:txBody>
          <a:bodyPr/>
          <a:lstStyle/>
          <a:p>
            <a:endParaRPr lang="en-US"/>
          </a:p>
        </p:txBody>
      </p:sp>
      <p:sp>
        <p:nvSpPr>
          <p:cNvPr id="11270" name="Line 6"/>
          <p:cNvSpPr>
            <a:spLocks noChangeShapeType="1"/>
          </p:cNvSpPr>
          <p:nvPr/>
        </p:nvSpPr>
        <p:spPr bwMode="auto">
          <a:xfrm>
            <a:off x="4211638" y="3500438"/>
            <a:ext cx="647700" cy="0"/>
          </a:xfrm>
          <a:prstGeom prst="line">
            <a:avLst/>
          </a:prstGeom>
          <a:noFill/>
          <a:ln w="57150">
            <a:solidFill>
              <a:srgbClr val="FF0000"/>
            </a:solidFill>
            <a:round/>
            <a:headEnd/>
            <a:tailEnd type="triangle" w="med" len="med"/>
          </a:ln>
          <a:effectLst/>
        </p:spPr>
        <p:txBody>
          <a:bodyPr/>
          <a:lstStyle/>
          <a:p>
            <a:endParaRPr lang="en-US"/>
          </a:p>
        </p:txBody>
      </p:sp>
      <p:sp>
        <p:nvSpPr>
          <p:cNvPr id="11271" name="Line 7"/>
          <p:cNvSpPr>
            <a:spLocks noChangeShapeType="1"/>
          </p:cNvSpPr>
          <p:nvPr/>
        </p:nvSpPr>
        <p:spPr bwMode="auto">
          <a:xfrm>
            <a:off x="4284663" y="3933825"/>
            <a:ext cx="503237" cy="0"/>
          </a:xfrm>
          <a:prstGeom prst="line">
            <a:avLst/>
          </a:prstGeom>
          <a:noFill/>
          <a:ln w="57150">
            <a:solidFill>
              <a:srgbClr val="FF0000"/>
            </a:solidFill>
            <a:round/>
            <a:headEnd/>
            <a:tailEnd type="triangle" w="med" len="med"/>
          </a:ln>
          <a:effectLst/>
        </p:spPr>
        <p:txBody>
          <a:bodyPr/>
          <a:lstStyle/>
          <a:p>
            <a:endParaRPr lang="en-US"/>
          </a:p>
        </p:txBody>
      </p:sp>
      <p:sp>
        <p:nvSpPr>
          <p:cNvPr id="11272" name="Line 8"/>
          <p:cNvSpPr>
            <a:spLocks noChangeShapeType="1"/>
          </p:cNvSpPr>
          <p:nvPr/>
        </p:nvSpPr>
        <p:spPr bwMode="auto">
          <a:xfrm>
            <a:off x="3132138" y="4437063"/>
            <a:ext cx="1511300" cy="0"/>
          </a:xfrm>
          <a:prstGeom prst="line">
            <a:avLst/>
          </a:prstGeom>
          <a:noFill/>
          <a:ln w="57150">
            <a:solidFill>
              <a:srgbClr val="FF0000"/>
            </a:solidFill>
            <a:round/>
            <a:headEnd/>
            <a:tailEnd type="triangle" w="med" len="med"/>
          </a:ln>
          <a:effectLst/>
        </p:spPr>
        <p:txBody>
          <a:bodyPr/>
          <a:lstStyle/>
          <a:p>
            <a:endParaRPr lang="en-US"/>
          </a:p>
        </p:txBody>
      </p:sp>
      <p:sp>
        <p:nvSpPr>
          <p:cNvPr id="11273" name="Line 9"/>
          <p:cNvSpPr>
            <a:spLocks noChangeShapeType="1"/>
          </p:cNvSpPr>
          <p:nvPr/>
        </p:nvSpPr>
        <p:spPr bwMode="auto">
          <a:xfrm>
            <a:off x="2843213" y="4868863"/>
            <a:ext cx="1441450" cy="0"/>
          </a:xfrm>
          <a:prstGeom prst="line">
            <a:avLst/>
          </a:prstGeom>
          <a:noFill/>
          <a:ln w="57150">
            <a:solidFill>
              <a:srgbClr val="FF0000"/>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9750" y="404813"/>
            <a:ext cx="7772400" cy="720725"/>
          </a:xfrm>
          <a:noFill/>
        </p:spPr>
        <p:txBody>
          <a:bodyPr/>
          <a:lstStyle/>
          <a:p>
            <a:r>
              <a:rPr lang="en-US" altLang="en-US" sz="3200" smtClean="0">
                <a:latin typeface="Arial" pitchFamily="34" charset="0"/>
              </a:rPr>
              <a:t>Approaches to testing</a:t>
            </a:r>
          </a:p>
        </p:txBody>
      </p:sp>
      <p:sp>
        <p:nvSpPr>
          <p:cNvPr id="12291" name="Rectangle 3"/>
          <p:cNvSpPr>
            <a:spLocks noGrp="1" noChangeArrowheads="1"/>
          </p:cNvSpPr>
          <p:nvPr>
            <p:ph type="body" idx="1"/>
          </p:nvPr>
        </p:nvSpPr>
        <p:spPr>
          <a:xfrm>
            <a:off x="468313" y="1628775"/>
            <a:ext cx="8064500" cy="3836988"/>
          </a:xfrm>
          <a:noFill/>
        </p:spPr>
        <p:txBody>
          <a:bodyPr/>
          <a:lstStyle/>
          <a:p>
            <a:pPr>
              <a:lnSpc>
                <a:spcPct val="90000"/>
              </a:lnSpc>
              <a:buClr>
                <a:schemeClr val="tx2"/>
              </a:buClr>
              <a:buFont typeface="Wingdings" pitchFamily="2" charset="2"/>
              <a:buNone/>
            </a:pPr>
            <a:r>
              <a:rPr lang="en-US" altLang="en-US" sz="2800" smtClean="0">
                <a:solidFill>
                  <a:schemeClr val="tx2"/>
                </a:solidFill>
              </a:rPr>
              <a:t>Non-executable approaches</a:t>
            </a:r>
            <a:r>
              <a:rPr lang="en-US" altLang="en-US" sz="2800" b="1" smtClean="0">
                <a:solidFill>
                  <a:schemeClr val="tx2"/>
                </a:solidFill>
              </a:rPr>
              <a:t/>
            </a:r>
            <a:br>
              <a:rPr lang="en-US" altLang="en-US" sz="2800" b="1" smtClean="0">
                <a:solidFill>
                  <a:schemeClr val="tx2"/>
                </a:solidFill>
              </a:rPr>
            </a:br>
            <a:endParaRPr lang="en-US" altLang="en-US" sz="2800" b="1" smtClean="0">
              <a:solidFill>
                <a:schemeClr val="tx2"/>
              </a:solidFill>
            </a:endParaRPr>
          </a:p>
          <a:p>
            <a:pPr>
              <a:lnSpc>
                <a:spcPct val="90000"/>
              </a:lnSpc>
              <a:buClr>
                <a:schemeClr val="tx2"/>
              </a:buClr>
              <a:buFont typeface="Wingdings" pitchFamily="2" charset="2"/>
              <a:buChar char="Ø"/>
            </a:pPr>
            <a:r>
              <a:rPr lang="en-US" altLang="en-US" sz="2800" smtClean="0">
                <a:solidFill>
                  <a:schemeClr val="tx2"/>
                </a:solidFill>
              </a:rPr>
              <a:t>Inspections</a:t>
            </a:r>
            <a:r>
              <a:rPr lang="en-US" altLang="en-US" sz="2800" b="1" smtClean="0"/>
              <a:t> </a:t>
            </a:r>
            <a:r>
              <a:rPr lang="en-US" altLang="en-US" sz="2800" smtClean="0"/>
              <a:t>-- group evaluation of code</a:t>
            </a:r>
            <a:br>
              <a:rPr lang="en-US" altLang="en-US" sz="2800" smtClean="0"/>
            </a:br>
            <a:endParaRPr lang="en-US" altLang="en-US" sz="2800" smtClean="0"/>
          </a:p>
          <a:p>
            <a:pPr>
              <a:lnSpc>
                <a:spcPct val="90000"/>
              </a:lnSpc>
              <a:buClr>
                <a:schemeClr val="tx2"/>
              </a:buClr>
              <a:buFont typeface="Wingdings" pitchFamily="2" charset="2"/>
              <a:buChar char="Ø"/>
            </a:pPr>
            <a:r>
              <a:rPr lang="en-US" altLang="en-US" sz="2800" smtClean="0">
                <a:solidFill>
                  <a:schemeClr val="tx2"/>
                </a:solidFill>
              </a:rPr>
              <a:t>Walkthroughs</a:t>
            </a:r>
            <a:r>
              <a:rPr lang="en-US" altLang="en-US" sz="2800" smtClean="0"/>
              <a:t> -- manual execution with test data. </a:t>
            </a:r>
            <a:br>
              <a:rPr lang="en-US" altLang="en-US" sz="2800" smtClean="0"/>
            </a:br>
            <a:endParaRPr lang="en-US" altLang="en-US" sz="2800" smtClean="0"/>
          </a:p>
          <a:p>
            <a:pPr>
              <a:lnSpc>
                <a:spcPct val="90000"/>
              </a:lnSpc>
              <a:buClr>
                <a:schemeClr val="tx2"/>
              </a:buClr>
              <a:buFont typeface="Wingdings" pitchFamily="2" charset="2"/>
              <a:buChar char="Ø"/>
            </a:pPr>
            <a:r>
              <a:rPr lang="en-US" altLang="en-US" sz="2800" smtClean="0">
                <a:solidFill>
                  <a:schemeClr val="tx2"/>
                </a:solidFill>
              </a:rPr>
              <a:t>Bench testing</a:t>
            </a:r>
            <a:r>
              <a:rPr lang="en-US" altLang="en-US" sz="2800" smtClean="0"/>
              <a:t> -- programmer examines own code uses test data</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539750" y="404813"/>
            <a:ext cx="7772400" cy="720725"/>
          </a:xfrm>
          <a:noFill/>
        </p:spPr>
        <p:txBody>
          <a:bodyPr/>
          <a:lstStyle/>
          <a:p>
            <a:r>
              <a:rPr lang="en-US" altLang="en-US" sz="3200" smtClean="0">
                <a:latin typeface="Arial" pitchFamily="34" charset="0"/>
              </a:rPr>
              <a:t>Approaches to testing</a:t>
            </a:r>
          </a:p>
        </p:txBody>
      </p:sp>
      <p:sp>
        <p:nvSpPr>
          <p:cNvPr id="13315" name="Rectangle 3"/>
          <p:cNvSpPr>
            <a:spLocks noGrp="1" noChangeArrowheads="1"/>
          </p:cNvSpPr>
          <p:nvPr>
            <p:ph type="body" idx="4294967295"/>
          </p:nvPr>
        </p:nvSpPr>
        <p:spPr>
          <a:xfrm>
            <a:off x="539750" y="1773238"/>
            <a:ext cx="8064500" cy="3836987"/>
          </a:xfrm>
          <a:noFill/>
        </p:spPr>
        <p:txBody>
          <a:bodyPr/>
          <a:lstStyle/>
          <a:p>
            <a:pPr>
              <a:buClr>
                <a:schemeClr val="tx2"/>
              </a:buClr>
              <a:buFont typeface="Wingdings" pitchFamily="2" charset="2"/>
              <a:buNone/>
            </a:pPr>
            <a:r>
              <a:rPr lang="en-US" altLang="en-US" smtClean="0">
                <a:solidFill>
                  <a:schemeClr val="tx2"/>
                </a:solidFill>
              </a:rPr>
              <a:t>Executable approaches</a:t>
            </a:r>
          </a:p>
          <a:p>
            <a:pPr>
              <a:buClr>
                <a:schemeClr val="tx2"/>
              </a:buClr>
              <a:buFont typeface="Wingdings" pitchFamily="2" charset="2"/>
              <a:buNone/>
            </a:pPr>
            <a:r>
              <a:rPr lang="en-US" altLang="en-US" sz="2800" smtClean="0"/>
              <a:t>These are those tests which will be executed live as the application, or portions of it, is developed. </a:t>
            </a:r>
          </a:p>
          <a:p>
            <a:pPr>
              <a:buClr>
                <a:schemeClr val="tx2"/>
              </a:buClr>
              <a:buFont typeface="Wingdings" pitchFamily="2" charset="2"/>
              <a:buNone/>
            </a:pPr>
            <a:r>
              <a:rPr lang="en-US" altLang="en-US" sz="2800" smtClean="0"/>
              <a:t>	Typically involve different levels of testing and different individuals or groups</a:t>
            </a:r>
            <a:r>
              <a:rPr lang="en-US" altLang="en-US" sz="2800" smtClean="0">
                <a:solidFill>
                  <a:schemeClr val="tx2"/>
                </a:solidFill>
              </a:rPr>
              <a:t>. </a:t>
            </a:r>
          </a:p>
          <a:p>
            <a:pPr>
              <a:buClr>
                <a:schemeClr val="tx2"/>
              </a:buClr>
              <a:buFont typeface="Wingdings" pitchFamily="2" charset="2"/>
              <a:buNone/>
            </a:pPr>
            <a:r>
              <a:rPr lang="en-US" altLang="en-US" sz="2800" smtClean="0">
                <a:solidFill>
                  <a:schemeClr val="tx2"/>
                </a:solidFill>
              </a:rPr>
              <a:t/>
            </a:r>
            <a:br>
              <a:rPr lang="en-US" altLang="en-US" sz="2800" smtClean="0">
                <a:solidFill>
                  <a:schemeClr val="tx2"/>
                </a:solidFill>
              </a:rPr>
            </a:br>
            <a:endParaRPr lang="en-US" altLang="en-US" sz="2800" smtClean="0">
              <a:solidFill>
                <a:schemeClr val="tx2"/>
              </a:solidFill>
            </a:endParaRPr>
          </a:p>
          <a:p>
            <a:pPr>
              <a:buClr>
                <a:schemeClr val="tx2"/>
              </a:buClr>
              <a:buFont typeface="Wingdings" pitchFamily="2" charset="2"/>
              <a:buNone/>
            </a:pPr>
            <a:endParaRPr lang="en-US" altLang="en-US" sz="2800" smtClean="0">
              <a:solidFill>
                <a:schemeClr val="tx2"/>
              </a:solidFill>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755650" y="549275"/>
            <a:ext cx="7772400" cy="606425"/>
          </a:xfrm>
          <a:noFill/>
        </p:spPr>
        <p:txBody>
          <a:bodyPr/>
          <a:lstStyle/>
          <a:p>
            <a:r>
              <a:rPr lang="en-US" altLang="en-US" sz="3200" smtClean="0">
                <a:latin typeface="Arial" pitchFamily="34" charset="0"/>
              </a:rPr>
              <a:t>Types of Tests – (levels)</a:t>
            </a:r>
          </a:p>
        </p:txBody>
      </p:sp>
      <p:sp>
        <p:nvSpPr>
          <p:cNvPr id="13315" name="Rectangle 3"/>
          <p:cNvSpPr>
            <a:spLocks noGrp="1" noChangeArrowheads="1"/>
          </p:cNvSpPr>
          <p:nvPr>
            <p:ph type="body" idx="4294967295"/>
          </p:nvPr>
        </p:nvSpPr>
        <p:spPr>
          <a:xfrm>
            <a:off x="539750" y="1844675"/>
            <a:ext cx="8101013" cy="4502150"/>
          </a:xfrm>
        </p:spPr>
        <p:txBody>
          <a:bodyPr/>
          <a:lstStyle/>
          <a:p>
            <a:pPr>
              <a:defRPr/>
            </a:pPr>
            <a:r>
              <a:rPr lang="en-US" altLang="en-US" dirty="0" smtClean="0">
                <a:solidFill>
                  <a:schemeClr val="tx2"/>
                </a:solidFill>
              </a:rPr>
              <a:t> </a:t>
            </a:r>
            <a:r>
              <a:rPr lang="en-US" altLang="en-US" sz="2800" dirty="0" smtClean="0">
                <a:solidFill>
                  <a:schemeClr val="tx2"/>
                </a:solidFill>
              </a:rPr>
              <a:t>Unit </a:t>
            </a:r>
            <a:r>
              <a:rPr lang="en-US" altLang="en-US" sz="2800" dirty="0" smtClean="0"/>
              <a:t> – individual modules tested as coded </a:t>
            </a:r>
            <a:br>
              <a:rPr lang="en-US" altLang="en-US" sz="2800" dirty="0" smtClean="0"/>
            </a:br>
            <a:endParaRPr lang="en-US" altLang="en-US" sz="2800" dirty="0" smtClean="0"/>
          </a:p>
          <a:p>
            <a:pPr>
              <a:defRPr/>
            </a:pPr>
            <a:r>
              <a:rPr lang="en-US" altLang="en-US" sz="2800" dirty="0" smtClean="0">
                <a:solidFill>
                  <a:schemeClr val="tx2"/>
                </a:solidFill>
              </a:rPr>
              <a:t> Integration </a:t>
            </a:r>
            <a:r>
              <a:rPr lang="en-US" altLang="en-US" sz="2800" dirty="0" smtClean="0"/>
              <a:t> - related group of modules tested as a group (leads to system test).</a:t>
            </a:r>
            <a:br>
              <a:rPr lang="en-US" altLang="en-US" sz="2800" dirty="0" smtClean="0"/>
            </a:br>
            <a:endParaRPr lang="en-US" altLang="en-US" sz="2800" dirty="0" smtClean="0"/>
          </a:p>
          <a:p>
            <a:pPr marL="0" indent="0">
              <a:buFont typeface="Wingdings" pitchFamily="2" charset="2"/>
              <a:buNone/>
              <a:defRPr/>
            </a:pPr>
            <a:endParaRPr lang="en-US" altLang="en-US" sz="2400" dirty="0" smtClean="0"/>
          </a:p>
        </p:txBody>
      </p:sp>
    </p:spTree>
  </p:cSld>
  <p:clrMapOvr>
    <a:masterClrMapping/>
  </p:clrMapOvr>
  <p:transition advTm="10484">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latin typeface="Arial" pitchFamily="34" charset="0"/>
              </a:rPr>
              <a:t>Types of Tests – (levels)</a:t>
            </a:r>
            <a:endParaRPr lang="en-CA" altLang="en-US" smtClean="0"/>
          </a:p>
        </p:txBody>
      </p:sp>
      <p:sp>
        <p:nvSpPr>
          <p:cNvPr id="15363" name="Content Placeholder 2"/>
          <p:cNvSpPr>
            <a:spLocks noGrp="1"/>
          </p:cNvSpPr>
          <p:nvPr>
            <p:ph idx="1"/>
          </p:nvPr>
        </p:nvSpPr>
        <p:spPr>
          <a:xfrm>
            <a:off x="685800" y="1773238"/>
            <a:ext cx="7772400" cy="4322762"/>
          </a:xfrm>
        </p:spPr>
        <p:txBody>
          <a:bodyPr/>
          <a:lstStyle/>
          <a:p>
            <a:r>
              <a:rPr lang="en-US" altLang="en-US" sz="2800" smtClean="0">
                <a:solidFill>
                  <a:schemeClr val="tx2"/>
                </a:solidFill>
              </a:rPr>
              <a:t>System </a:t>
            </a:r>
            <a:r>
              <a:rPr lang="en-US" altLang="en-US" sz="2800" smtClean="0"/>
              <a:t> - complete application with other applications or related systems</a:t>
            </a:r>
            <a:br>
              <a:rPr lang="en-US" altLang="en-US" sz="2800" smtClean="0"/>
            </a:br>
            <a:endParaRPr lang="en-US" altLang="en-US" sz="2800" smtClean="0"/>
          </a:p>
          <a:p>
            <a:r>
              <a:rPr lang="en-US" altLang="en-US" sz="2800" smtClean="0">
                <a:solidFill>
                  <a:schemeClr val="tx2"/>
                </a:solidFill>
              </a:rPr>
              <a:t> Acceptance </a:t>
            </a:r>
            <a:r>
              <a:rPr lang="en-US" altLang="en-US" sz="2800" smtClean="0"/>
              <a:t> - in a real / emulated environment; tested against functional requirements (user testing</a:t>
            </a:r>
            <a:r>
              <a:rPr lang="en-US" altLang="en-US" smtClean="0"/>
              <a:t>)</a:t>
            </a:r>
          </a:p>
          <a:p>
            <a:endParaRPr lang="en-CA"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755650" y="549275"/>
            <a:ext cx="7772400" cy="606425"/>
          </a:xfrm>
          <a:noFill/>
        </p:spPr>
        <p:txBody>
          <a:bodyPr/>
          <a:lstStyle/>
          <a:p>
            <a:r>
              <a:rPr lang="en-US" altLang="en-US" sz="3200" smtClean="0">
                <a:latin typeface="Arial" pitchFamily="34" charset="0"/>
              </a:rPr>
              <a:t>Types of Tests – (levels)</a:t>
            </a:r>
          </a:p>
        </p:txBody>
      </p:sp>
      <p:sp>
        <p:nvSpPr>
          <p:cNvPr id="14339" name="Rectangle 3"/>
          <p:cNvSpPr>
            <a:spLocks noGrp="1" noChangeArrowheads="1"/>
          </p:cNvSpPr>
          <p:nvPr>
            <p:ph type="body" idx="4294967295"/>
          </p:nvPr>
        </p:nvSpPr>
        <p:spPr>
          <a:xfrm>
            <a:off x="539750" y="1844675"/>
            <a:ext cx="8101013" cy="4502150"/>
          </a:xfrm>
        </p:spPr>
        <p:txBody>
          <a:bodyPr/>
          <a:lstStyle/>
          <a:p>
            <a:pPr>
              <a:defRPr/>
            </a:pPr>
            <a:r>
              <a:rPr lang="en-US" altLang="en-US" sz="2800" dirty="0" smtClean="0">
                <a:solidFill>
                  <a:schemeClr val="tx2"/>
                </a:solidFill>
              </a:rPr>
              <a:t>Volume </a:t>
            </a:r>
            <a:r>
              <a:rPr lang="en-US" altLang="en-US" sz="2800" dirty="0" smtClean="0"/>
              <a:t>- testing against data volumes</a:t>
            </a:r>
            <a:br>
              <a:rPr lang="en-US" altLang="en-US" sz="2800" dirty="0" smtClean="0"/>
            </a:br>
            <a:endParaRPr lang="en-US" altLang="en-US" sz="2800" dirty="0" smtClean="0"/>
          </a:p>
          <a:p>
            <a:pPr>
              <a:lnSpc>
                <a:spcPct val="90000"/>
              </a:lnSpc>
              <a:defRPr/>
            </a:pPr>
            <a:r>
              <a:rPr lang="en-US" altLang="en-US" sz="2800" dirty="0" smtClean="0">
                <a:solidFill>
                  <a:schemeClr val="tx2"/>
                </a:solidFill>
              </a:rPr>
              <a:t> Stress </a:t>
            </a:r>
            <a:r>
              <a:rPr lang="en-US" altLang="en-US" sz="2800" dirty="0" smtClean="0"/>
              <a:t> - testing with maximum number of users</a:t>
            </a:r>
            <a:br>
              <a:rPr lang="en-US" altLang="en-US" sz="2800" dirty="0" smtClean="0"/>
            </a:br>
            <a:endParaRPr lang="en-US" altLang="en-US" sz="2800" dirty="0" smtClean="0"/>
          </a:p>
          <a:p>
            <a:pPr marL="0" indent="0">
              <a:buFont typeface="Wingdings" pitchFamily="2" charset="2"/>
              <a:buNone/>
              <a:defRPr/>
            </a:pPr>
            <a:endParaRPr lang="en-US" altLang="en-US" sz="2800" dirty="0" smtClean="0"/>
          </a:p>
        </p:txBody>
      </p:sp>
    </p:spTree>
  </p:cSld>
  <p:clrMapOvr>
    <a:masterClrMapping/>
  </p:clrMapOvr>
  <p:transition advTm="10484">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latin typeface="Arial" pitchFamily="34" charset="0"/>
              </a:rPr>
              <a:t>Types of Tests – (levels)</a:t>
            </a:r>
            <a:endParaRPr lang="en-CA" altLang="en-US" smtClean="0"/>
          </a:p>
        </p:txBody>
      </p:sp>
      <p:sp>
        <p:nvSpPr>
          <p:cNvPr id="17411" name="Content Placeholder 2"/>
          <p:cNvSpPr>
            <a:spLocks noGrp="1"/>
          </p:cNvSpPr>
          <p:nvPr>
            <p:ph idx="1"/>
          </p:nvPr>
        </p:nvSpPr>
        <p:spPr>
          <a:xfrm>
            <a:off x="685800" y="1844675"/>
            <a:ext cx="7772400" cy="4251325"/>
          </a:xfrm>
        </p:spPr>
        <p:txBody>
          <a:bodyPr/>
          <a:lstStyle/>
          <a:p>
            <a:pPr>
              <a:lnSpc>
                <a:spcPct val="90000"/>
              </a:lnSpc>
            </a:pPr>
            <a:r>
              <a:rPr lang="en-US" altLang="en-US" sz="2800" smtClean="0">
                <a:solidFill>
                  <a:schemeClr val="tx2"/>
                </a:solidFill>
              </a:rPr>
              <a:t>Security</a:t>
            </a:r>
            <a:r>
              <a:rPr lang="en-US" altLang="en-US" sz="2800" smtClean="0"/>
              <a:t> – as identified in inception phase. Specific test attempting to access process or data without proper authorization.</a:t>
            </a:r>
            <a:br>
              <a:rPr lang="en-US" altLang="en-US" sz="2800" smtClean="0"/>
            </a:br>
            <a:endParaRPr lang="en-US" altLang="en-US" sz="2800" smtClean="0"/>
          </a:p>
          <a:p>
            <a:pPr>
              <a:lnSpc>
                <a:spcPct val="90000"/>
              </a:lnSpc>
            </a:pPr>
            <a:r>
              <a:rPr lang="en-US" altLang="en-US" sz="2800" smtClean="0">
                <a:solidFill>
                  <a:schemeClr val="tx2"/>
                </a:solidFill>
              </a:rPr>
              <a:t>Performance</a:t>
            </a:r>
            <a:r>
              <a:rPr lang="en-US" altLang="en-US" sz="2800" smtClean="0"/>
              <a:t> – against criteria requiring throughput, turnaround or response times. (include with stress testing?)</a:t>
            </a:r>
            <a:r>
              <a:rPr lang="en-US" altLang="en-US" smtClean="0"/>
              <a:t/>
            </a:r>
            <a:br>
              <a:rPr lang="en-US" altLang="en-US" smtClean="0"/>
            </a:br>
            <a:endParaRPr lang="en-US" altLang="en-US" smtClean="0"/>
          </a:p>
          <a:p>
            <a:endParaRPr lang="en-CA"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84213" y="333375"/>
            <a:ext cx="7772400" cy="750888"/>
          </a:xfrm>
        </p:spPr>
        <p:txBody>
          <a:bodyPr/>
          <a:lstStyle/>
          <a:p>
            <a:r>
              <a:rPr lang="en-US" altLang="en-US" sz="3200" smtClean="0">
                <a:latin typeface="Arial" pitchFamily="34" charset="0"/>
              </a:rPr>
              <a:t>Types of Tests – (levels)</a:t>
            </a:r>
          </a:p>
        </p:txBody>
      </p:sp>
      <p:sp>
        <p:nvSpPr>
          <p:cNvPr id="18435" name="Rectangle 3"/>
          <p:cNvSpPr>
            <a:spLocks noGrp="1" noChangeArrowheads="1"/>
          </p:cNvSpPr>
          <p:nvPr>
            <p:ph type="body" idx="4294967295"/>
          </p:nvPr>
        </p:nvSpPr>
        <p:spPr>
          <a:xfrm>
            <a:off x="684213" y="1773238"/>
            <a:ext cx="7772400" cy="4681537"/>
          </a:xfrm>
        </p:spPr>
        <p:txBody>
          <a:bodyPr/>
          <a:lstStyle/>
          <a:p>
            <a:pPr>
              <a:lnSpc>
                <a:spcPct val="90000"/>
              </a:lnSpc>
            </a:pPr>
            <a:r>
              <a:rPr lang="en-US" altLang="en-US" sz="2800" smtClean="0">
                <a:solidFill>
                  <a:schemeClr val="tx2"/>
                </a:solidFill>
              </a:rPr>
              <a:t>Recovery</a:t>
            </a:r>
            <a:r>
              <a:rPr lang="en-US" altLang="en-US" sz="2800" smtClean="0"/>
              <a:t> – related to recovery from natural causes, calamity or malware.</a:t>
            </a:r>
            <a:br>
              <a:rPr lang="en-US" altLang="en-US" sz="2800" smtClean="0"/>
            </a:br>
            <a:endParaRPr lang="en-US" altLang="en-US" sz="2800" smtClean="0"/>
          </a:p>
          <a:p>
            <a:pPr>
              <a:lnSpc>
                <a:spcPct val="90000"/>
              </a:lnSpc>
            </a:pPr>
            <a:r>
              <a:rPr lang="en-US" altLang="en-US" sz="2800" smtClean="0">
                <a:solidFill>
                  <a:schemeClr val="tx2"/>
                </a:solidFill>
              </a:rPr>
              <a:t>Documentation</a:t>
            </a:r>
            <a:r>
              <a:rPr lang="en-US" altLang="en-US" sz="2800" smtClean="0"/>
              <a:t> – relationship of internal and external narratives and diagrams to the actual system and programs</a:t>
            </a:r>
            <a:br>
              <a:rPr lang="en-US" altLang="en-US" sz="2800" smtClean="0"/>
            </a:br>
            <a:endParaRPr lang="en-US" altLang="en-US" sz="2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CA" altLang="en-US" smtClean="0"/>
          </a:p>
        </p:txBody>
      </p:sp>
      <p:sp>
        <p:nvSpPr>
          <p:cNvPr id="19459" name="Content Placeholder 2"/>
          <p:cNvSpPr>
            <a:spLocks noGrp="1"/>
          </p:cNvSpPr>
          <p:nvPr>
            <p:ph idx="1"/>
          </p:nvPr>
        </p:nvSpPr>
        <p:spPr>
          <a:xfrm>
            <a:off x="685800" y="1844675"/>
            <a:ext cx="7772400" cy="4251325"/>
          </a:xfrm>
        </p:spPr>
        <p:txBody>
          <a:bodyPr/>
          <a:lstStyle/>
          <a:p>
            <a:pPr>
              <a:lnSpc>
                <a:spcPct val="90000"/>
              </a:lnSpc>
            </a:pPr>
            <a:r>
              <a:rPr lang="en-US" altLang="en-US" smtClean="0">
                <a:solidFill>
                  <a:srgbClr val="FFFF00"/>
                </a:solidFill>
              </a:rPr>
              <a:t>Maintenance</a:t>
            </a:r>
            <a:r>
              <a:rPr lang="en-US" altLang="en-US" smtClean="0"/>
              <a:t> – validating the maintainability of the application </a:t>
            </a:r>
          </a:p>
          <a:p>
            <a:pPr>
              <a:lnSpc>
                <a:spcPct val="90000"/>
              </a:lnSpc>
            </a:pPr>
            <a:endParaRPr lang="en-US" altLang="en-US" smtClean="0"/>
          </a:p>
          <a:p>
            <a:pPr>
              <a:lnSpc>
                <a:spcPct val="90000"/>
              </a:lnSpc>
            </a:pPr>
            <a:r>
              <a:rPr lang="en-US" altLang="en-US" smtClean="0">
                <a:solidFill>
                  <a:schemeClr val="tx2"/>
                </a:solidFill>
              </a:rPr>
              <a:t>Installation</a:t>
            </a:r>
            <a:r>
              <a:rPr lang="en-US" altLang="en-US" smtClean="0"/>
              <a:t> – do the installation instructions work (remember who is installing)</a:t>
            </a:r>
          </a:p>
          <a:p>
            <a:endParaRPr lang="en-CA"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z="3200" smtClean="0">
                <a:latin typeface="Arial" pitchFamily="34" charset="0"/>
              </a:rPr>
              <a:t>Factors Affecting Testing</a:t>
            </a:r>
          </a:p>
        </p:txBody>
      </p:sp>
      <p:sp>
        <p:nvSpPr>
          <p:cNvPr id="20483" name="Rectangle 3"/>
          <p:cNvSpPr>
            <a:spLocks noGrp="1" noChangeArrowheads="1"/>
          </p:cNvSpPr>
          <p:nvPr>
            <p:ph type="body" idx="1"/>
          </p:nvPr>
        </p:nvSpPr>
        <p:spPr/>
        <p:txBody>
          <a:bodyPr/>
          <a:lstStyle/>
          <a:p>
            <a:r>
              <a:rPr lang="en-US" altLang="en-US" smtClean="0"/>
              <a:t>Several factors facilitate testing</a:t>
            </a:r>
          </a:p>
          <a:p>
            <a:pPr lvl="1"/>
            <a:r>
              <a:rPr lang="en-US" altLang="en-US" smtClean="0">
                <a:solidFill>
                  <a:srgbClr val="FFFF00"/>
                </a:solidFill>
              </a:rPr>
              <a:t>Modularity</a:t>
            </a:r>
          </a:p>
          <a:p>
            <a:pPr lvl="1"/>
            <a:r>
              <a:rPr lang="en-US" altLang="en-US" smtClean="0">
                <a:solidFill>
                  <a:srgbClr val="FFFF00"/>
                </a:solidFill>
              </a:rPr>
              <a:t>Restricted</a:t>
            </a:r>
            <a:r>
              <a:rPr lang="en-US" altLang="en-US" smtClean="0"/>
              <a:t> set of processes</a:t>
            </a:r>
          </a:p>
          <a:p>
            <a:pPr lvl="1"/>
            <a:r>
              <a:rPr lang="en-US" altLang="en-US" smtClean="0"/>
              <a:t>Module / process </a:t>
            </a:r>
            <a:r>
              <a:rPr lang="en-US" altLang="en-US" smtClean="0">
                <a:solidFill>
                  <a:srgbClr val="FFFF00"/>
                </a:solidFill>
              </a:rPr>
              <a:t>complexity</a:t>
            </a:r>
          </a:p>
          <a:p>
            <a:pPr lvl="1"/>
            <a:r>
              <a:rPr lang="en-US" altLang="en-US" smtClean="0"/>
              <a:t>Adherence to </a:t>
            </a:r>
            <a:r>
              <a:rPr lang="en-US" altLang="en-US" smtClean="0">
                <a:solidFill>
                  <a:srgbClr val="FFFF00"/>
                </a:solidFill>
              </a:rPr>
              <a:t>standards</a:t>
            </a:r>
            <a:r>
              <a:rPr lang="en-US" altLang="en-US"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4213" y="333375"/>
            <a:ext cx="7772400" cy="750888"/>
          </a:xfrm>
          <a:noFill/>
        </p:spPr>
        <p:txBody>
          <a:bodyPr/>
          <a:lstStyle/>
          <a:p>
            <a:r>
              <a:rPr lang="en-US" altLang="en-US" sz="3200" smtClean="0">
                <a:latin typeface="Arial" pitchFamily="34" charset="0"/>
              </a:rPr>
              <a:t>Session Objectives</a:t>
            </a:r>
          </a:p>
        </p:txBody>
      </p:sp>
      <p:sp>
        <p:nvSpPr>
          <p:cNvPr id="3075" name="Rectangle 3"/>
          <p:cNvSpPr>
            <a:spLocks noGrp="1" noChangeArrowheads="1"/>
          </p:cNvSpPr>
          <p:nvPr>
            <p:ph type="body" idx="1"/>
          </p:nvPr>
        </p:nvSpPr>
        <p:spPr>
          <a:xfrm>
            <a:off x="304800" y="1828800"/>
            <a:ext cx="8458200" cy="4419600"/>
          </a:xfrm>
          <a:noFill/>
        </p:spPr>
        <p:txBody>
          <a:bodyPr/>
          <a:lstStyle/>
          <a:p>
            <a:pPr>
              <a:buClr>
                <a:schemeClr val="tx2"/>
              </a:buClr>
              <a:buSzPct val="70000"/>
              <a:buFont typeface="Wingdings" pitchFamily="2" charset="2"/>
              <a:buChar char="Ø"/>
            </a:pPr>
            <a:r>
              <a:rPr lang="en-US" altLang="en-US" smtClean="0"/>
              <a:t> </a:t>
            </a:r>
            <a:r>
              <a:rPr lang="en-US" altLang="en-US" sz="2800" smtClean="0"/>
              <a:t>The participant should be able to</a:t>
            </a:r>
          </a:p>
          <a:p>
            <a:pPr lvl="1">
              <a:buClr>
                <a:schemeClr val="tx2"/>
              </a:buClr>
              <a:buSzPct val="70000"/>
              <a:buFont typeface="Wingdings" pitchFamily="2" charset="2"/>
              <a:buChar char="Ø"/>
            </a:pPr>
            <a:r>
              <a:rPr lang="en-US" altLang="en-US" smtClean="0"/>
              <a:t> </a:t>
            </a:r>
            <a:r>
              <a:rPr lang="en-US" altLang="en-US" sz="2600" smtClean="0">
                <a:solidFill>
                  <a:schemeClr val="tx2"/>
                </a:solidFill>
              </a:rPr>
              <a:t>identify</a:t>
            </a:r>
            <a:r>
              <a:rPr lang="en-US" altLang="en-US" sz="2600" smtClean="0"/>
              <a:t> and </a:t>
            </a:r>
            <a:r>
              <a:rPr lang="en-US" altLang="en-US" sz="2600" smtClean="0">
                <a:solidFill>
                  <a:schemeClr val="tx2"/>
                </a:solidFill>
              </a:rPr>
              <a:t>explain</a:t>
            </a:r>
            <a:r>
              <a:rPr lang="en-US" altLang="en-US" sz="2600" smtClean="0"/>
              <a:t> the need for and principles or objectives of proper system and program testing</a:t>
            </a:r>
          </a:p>
          <a:p>
            <a:pPr lvl="1">
              <a:buClr>
                <a:schemeClr val="tx2"/>
              </a:buClr>
              <a:buSzPct val="70000"/>
              <a:buFont typeface="Wingdings" pitchFamily="2" charset="2"/>
              <a:buChar char="Ø"/>
            </a:pPr>
            <a:r>
              <a:rPr lang="en-US" altLang="en-US" sz="2600" smtClean="0">
                <a:solidFill>
                  <a:schemeClr val="tx2"/>
                </a:solidFill>
              </a:rPr>
              <a:t>Outline</a:t>
            </a:r>
            <a:r>
              <a:rPr lang="en-US" altLang="en-US" sz="2600" smtClean="0"/>
              <a:t> a test case </a:t>
            </a:r>
            <a:r>
              <a:rPr lang="en-US" altLang="en-US" sz="2600" smtClean="0">
                <a:solidFill>
                  <a:schemeClr val="tx2"/>
                </a:solidFill>
              </a:rPr>
              <a:t>scenario</a:t>
            </a:r>
            <a:r>
              <a:rPr lang="en-US" altLang="en-US" sz="2600" smtClean="0"/>
              <a:t> and specific </a:t>
            </a:r>
            <a:r>
              <a:rPr lang="en-US" altLang="en-US" sz="2600" smtClean="0">
                <a:solidFill>
                  <a:schemeClr val="tx2"/>
                </a:solidFill>
              </a:rPr>
              <a:t>test cases</a:t>
            </a:r>
            <a:r>
              <a:rPr lang="en-US" altLang="en-US" sz="2600" smtClean="0"/>
              <a:t> </a:t>
            </a:r>
          </a:p>
          <a:p>
            <a:pPr lvl="1">
              <a:buClr>
                <a:schemeClr val="tx2"/>
              </a:buClr>
              <a:buSzPct val="70000"/>
              <a:buFont typeface="Wingdings" pitchFamily="2" charset="2"/>
              <a:buChar char="Ø"/>
            </a:pPr>
            <a:r>
              <a:rPr lang="en-US" altLang="en-US" sz="2600" smtClean="0">
                <a:solidFill>
                  <a:schemeClr val="tx2"/>
                </a:solidFill>
              </a:rPr>
              <a:t>Identify</a:t>
            </a:r>
            <a:r>
              <a:rPr lang="en-US" altLang="en-US" sz="2600" smtClean="0"/>
              <a:t> testing </a:t>
            </a:r>
            <a:r>
              <a:rPr lang="en-US" altLang="en-US" sz="2600" smtClean="0">
                <a:solidFill>
                  <a:schemeClr val="tx2"/>
                </a:solidFill>
              </a:rPr>
              <a:t>strategies</a:t>
            </a:r>
            <a:r>
              <a:rPr lang="en-US" altLang="en-US" sz="2600" smtClean="0"/>
              <a:t>, their advantages and disadvantages</a:t>
            </a:r>
          </a:p>
          <a:p>
            <a:pPr lvl="1">
              <a:buClr>
                <a:schemeClr val="tx2"/>
              </a:buClr>
              <a:buSzPct val="70000"/>
              <a:buFont typeface="Wingdings" pitchFamily="2" charset="2"/>
              <a:buChar char="Ø"/>
            </a:pPr>
            <a:r>
              <a:rPr lang="en-US" altLang="en-US" sz="2600" smtClean="0"/>
              <a:t> </a:t>
            </a:r>
            <a:r>
              <a:rPr lang="en-US" altLang="en-US" sz="2600" smtClean="0">
                <a:solidFill>
                  <a:schemeClr val="tx2"/>
                </a:solidFill>
              </a:rPr>
              <a:t>Identify</a:t>
            </a:r>
            <a:r>
              <a:rPr lang="en-US" altLang="en-US" sz="2600" smtClean="0"/>
              <a:t> the </a:t>
            </a:r>
            <a:r>
              <a:rPr lang="en-US" altLang="en-US" sz="2600" smtClean="0">
                <a:solidFill>
                  <a:schemeClr val="tx2"/>
                </a:solidFill>
              </a:rPr>
              <a:t>type</a:t>
            </a:r>
            <a:r>
              <a:rPr lang="en-US" altLang="en-US" sz="2600" smtClean="0"/>
              <a:t> of test cases required of the software</a:t>
            </a:r>
            <a:r>
              <a:rPr lang="en-US" altLang="en-US" smtClean="0"/>
              <a:t>  </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r>
              <a:rPr lang="en-US" altLang="en-US" sz="3600" smtClean="0">
                <a:latin typeface="Arial" pitchFamily="34" charset="0"/>
              </a:rPr>
              <a:t>Factors </a:t>
            </a:r>
            <a:r>
              <a:rPr lang="en-US" altLang="en-US" sz="3200" smtClean="0">
                <a:latin typeface="Arial" pitchFamily="34" charset="0"/>
              </a:rPr>
              <a:t>Affecting</a:t>
            </a:r>
            <a:r>
              <a:rPr lang="en-US" altLang="en-US" sz="3600" smtClean="0">
                <a:latin typeface="Arial" pitchFamily="34" charset="0"/>
              </a:rPr>
              <a:t> Testing</a:t>
            </a:r>
            <a:br>
              <a:rPr lang="en-US" altLang="en-US" sz="3600" smtClean="0">
                <a:latin typeface="Arial" pitchFamily="34" charset="0"/>
              </a:rPr>
            </a:br>
            <a:r>
              <a:rPr lang="en-US" altLang="en-US" sz="2800" smtClean="0">
                <a:solidFill>
                  <a:srgbClr val="FFFFCC"/>
                </a:solidFill>
                <a:latin typeface="Arial" pitchFamily="34" charset="0"/>
              </a:rPr>
              <a:t>modularity – facilitates testing</a:t>
            </a:r>
          </a:p>
        </p:txBody>
      </p:sp>
      <p:sp>
        <p:nvSpPr>
          <p:cNvPr id="21507" name="Rectangle 3"/>
          <p:cNvSpPr>
            <a:spLocks noGrp="1" noChangeArrowheads="1"/>
          </p:cNvSpPr>
          <p:nvPr>
            <p:ph type="body" idx="1"/>
          </p:nvPr>
        </p:nvSpPr>
        <p:spPr>
          <a:xfrm>
            <a:off x="381000" y="1981200"/>
            <a:ext cx="8458200" cy="4114800"/>
          </a:xfrm>
          <a:noFill/>
        </p:spPr>
        <p:txBody>
          <a:bodyPr/>
          <a:lstStyle/>
          <a:p>
            <a:pPr>
              <a:buClr>
                <a:schemeClr val="tx2"/>
              </a:buClr>
              <a:buFont typeface="Wingdings" pitchFamily="2" charset="2"/>
              <a:buChar char="Ø"/>
            </a:pPr>
            <a:r>
              <a:rPr lang="en-US" altLang="en-US" sz="2800" b="1" smtClean="0">
                <a:solidFill>
                  <a:schemeClr val="tx2"/>
                </a:solidFill>
              </a:rPr>
              <a:t>Modularity</a:t>
            </a:r>
            <a:r>
              <a:rPr lang="en-US" altLang="en-US" sz="2800" b="1" smtClean="0"/>
              <a:t> </a:t>
            </a:r>
            <a:r>
              <a:rPr lang="en-US" altLang="en-US" sz="2800" smtClean="0"/>
              <a:t>  	--  tight cohesion </a:t>
            </a:r>
            <a:br>
              <a:rPr lang="en-US" altLang="en-US" sz="2800" smtClean="0"/>
            </a:br>
            <a:r>
              <a:rPr lang="en-US" altLang="en-US" sz="2800" smtClean="0"/>
              <a:t>			--  loose coupling</a:t>
            </a:r>
            <a:br>
              <a:rPr lang="en-US" altLang="en-US" sz="2800" smtClean="0"/>
            </a:br>
            <a:endParaRPr lang="en-US" altLang="en-US" sz="2800" smtClean="0"/>
          </a:p>
          <a:p>
            <a:pPr lvl="2">
              <a:buSzPct val="75000"/>
            </a:pPr>
            <a:r>
              <a:rPr lang="en-US" altLang="en-US" sz="2800" smtClean="0"/>
              <a:t>single entry , single exit</a:t>
            </a:r>
          </a:p>
          <a:p>
            <a:pPr lvl="2">
              <a:buSzPct val="75000"/>
            </a:pPr>
            <a:r>
              <a:rPr lang="en-US" altLang="en-US" sz="2800" smtClean="0"/>
              <a:t>hierarchical characteristic</a:t>
            </a:r>
          </a:p>
          <a:p>
            <a:pPr lvl="3">
              <a:buSzPct val="75000"/>
              <a:buFont typeface="Monotype Sorts" charset="0"/>
              <a:buNone/>
            </a:pPr>
            <a:r>
              <a:rPr lang="en-US" altLang="en-US" sz="2400" smtClean="0">
                <a:solidFill>
                  <a:srgbClr val="FFFF00"/>
                </a:solidFill>
              </a:rPr>
              <a:t>Control</a:t>
            </a:r>
            <a:r>
              <a:rPr lang="en-US" altLang="en-US" sz="2400" smtClean="0"/>
              <a:t> structures   vs.   </a:t>
            </a:r>
            <a:r>
              <a:rPr lang="en-US" altLang="en-US" sz="2400" smtClean="0">
                <a:solidFill>
                  <a:srgbClr val="FFFF00"/>
                </a:solidFill>
              </a:rPr>
              <a:t>work</a:t>
            </a:r>
            <a:r>
              <a:rPr lang="en-US" altLang="en-US" sz="2400" smtClean="0"/>
              <a:t> structures</a:t>
            </a:r>
          </a:p>
          <a:p>
            <a:pPr lvl="2">
              <a:buSzPct val="75000"/>
            </a:pPr>
            <a:r>
              <a:rPr lang="en-US" altLang="en-US" sz="2800" smtClean="0"/>
              <a:t>functional decomposition</a:t>
            </a:r>
          </a:p>
          <a:p>
            <a:pPr lvl="3">
              <a:buSzPct val="75000"/>
            </a:pPr>
            <a:endParaRPr lang="en-US" altLang="en-US" sz="2400" smtClean="0"/>
          </a:p>
          <a:p>
            <a:pPr>
              <a:buFontTx/>
              <a:buChar char="–"/>
            </a:pPr>
            <a:endParaRPr lang="en-US" altLang="en-US" sz="2800" smtClean="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r>
              <a:rPr lang="en-US" altLang="en-US" sz="3200" smtClean="0">
                <a:latin typeface="Arial" pitchFamily="34" charset="0"/>
              </a:rPr>
              <a:t>Factors Affecting Testing</a:t>
            </a:r>
            <a:r>
              <a:rPr lang="en-US" altLang="en-US" sz="3600" smtClean="0">
                <a:latin typeface="Arial" pitchFamily="34" charset="0"/>
              </a:rPr>
              <a:t/>
            </a:r>
            <a:br>
              <a:rPr lang="en-US" altLang="en-US" sz="3600" smtClean="0">
                <a:latin typeface="Arial" pitchFamily="34" charset="0"/>
              </a:rPr>
            </a:br>
            <a:r>
              <a:rPr lang="en-US" altLang="en-US" sz="2800" smtClean="0">
                <a:solidFill>
                  <a:srgbClr val="FFFFCC"/>
                </a:solidFill>
                <a:latin typeface="Arial" pitchFamily="34" charset="0"/>
              </a:rPr>
              <a:t>Flow Structures – facilitate testing</a:t>
            </a:r>
          </a:p>
        </p:txBody>
      </p:sp>
      <p:sp>
        <p:nvSpPr>
          <p:cNvPr id="22531" name="Rectangle 3"/>
          <p:cNvSpPr>
            <a:spLocks noGrp="1" noChangeArrowheads="1"/>
          </p:cNvSpPr>
          <p:nvPr>
            <p:ph type="body" idx="1"/>
          </p:nvPr>
        </p:nvSpPr>
        <p:spPr>
          <a:noFill/>
        </p:spPr>
        <p:txBody>
          <a:bodyPr/>
          <a:lstStyle/>
          <a:p>
            <a:pPr>
              <a:buClr>
                <a:schemeClr val="tx2"/>
              </a:buClr>
              <a:buFont typeface="Wingdings" pitchFamily="2" charset="2"/>
              <a:buChar char="Ø"/>
            </a:pPr>
            <a:r>
              <a:rPr lang="en-US" altLang="en-US" sz="2800" smtClean="0"/>
              <a:t>Restricted set of Process or Flow Structures</a:t>
            </a:r>
          </a:p>
          <a:p>
            <a:pPr lvl="1">
              <a:buSzPct val="75000"/>
            </a:pPr>
            <a:r>
              <a:rPr lang="en-US" altLang="en-US" smtClean="0">
                <a:solidFill>
                  <a:schemeClr val="tx2"/>
                </a:solidFill>
              </a:rPr>
              <a:t>sequence,   repetition,   selection, </a:t>
            </a:r>
            <a:br>
              <a:rPr lang="en-US" altLang="en-US" smtClean="0">
                <a:solidFill>
                  <a:schemeClr val="tx2"/>
                </a:solidFill>
              </a:rPr>
            </a:br>
            <a:r>
              <a:rPr lang="en-US" altLang="en-US" smtClean="0">
                <a:solidFill>
                  <a:schemeClr val="tx2"/>
                </a:solidFill>
              </a:rPr>
              <a:t>sub-processes</a:t>
            </a:r>
          </a:p>
          <a:p>
            <a:pPr lvl="1">
              <a:buSzPct val="75000"/>
            </a:pPr>
            <a:r>
              <a:rPr lang="en-US" altLang="en-US" smtClean="0">
                <a:solidFill>
                  <a:schemeClr val="tx2"/>
                </a:solidFill>
              </a:rPr>
              <a:t>Separate control structures (code) from task structures (code)</a:t>
            </a:r>
            <a:r>
              <a:rPr lang="en-US" altLang="en-US" smtClean="0"/>
              <a:t/>
            </a:r>
            <a:br>
              <a:rPr lang="en-US" altLang="en-US" smtClean="0"/>
            </a:br>
            <a:r>
              <a:rPr lang="en-US" altLang="en-US" smtClean="0"/>
              <a:t/>
            </a:r>
            <a:br>
              <a:rPr lang="en-US" altLang="en-US" smtClean="0"/>
            </a:br>
            <a:r>
              <a:rPr lang="en-US" altLang="en-US" i="1" smtClean="0"/>
              <a:t>basic concept - </a:t>
            </a:r>
            <a:r>
              <a:rPr lang="en-US" altLang="en-US" i="1" smtClean="0">
                <a:solidFill>
                  <a:schemeClr val="tx2"/>
                </a:solidFill>
              </a:rPr>
              <a:t>simpler program or module</a:t>
            </a:r>
            <a:r>
              <a:rPr lang="en-US" altLang="en-US" i="1" smtClean="0"/>
              <a:t> components result in </a:t>
            </a:r>
            <a:r>
              <a:rPr lang="en-US" altLang="en-US" i="1" smtClean="0">
                <a:solidFill>
                  <a:srgbClr val="FFFF00"/>
                </a:solidFill>
              </a:rPr>
              <a:t>easier testing </a:t>
            </a:r>
            <a:r>
              <a:rPr lang="en-US" altLang="en-US" i="1" smtClean="0"/>
              <a:t>overall (less complex) </a:t>
            </a:r>
          </a:p>
          <a:p>
            <a:pPr>
              <a:buFontTx/>
              <a:buChar char="»"/>
            </a:pPr>
            <a:endParaRPr lang="en-US" altLang="en-US" sz="2800" i="1" smtClean="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en-US" altLang="en-US" sz="3200" smtClean="0">
                <a:latin typeface="Arial" pitchFamily="34" charset="0"/>
              </a:rPr>
              <a:t>Factors Affecting Testing</a:t>
            </a:r>
            <a:br>
              <a:rPr lang="en-US" altLang="en-US" sz="3200" smtClean="0">
                <a:latin typeface="Arial" pitchFamily="34" charset="0"/>
              </a:rPr>
            </a:br>
            <a:r>
              <a:rPr lang="en-US" altLang="en-US" sz="3200" smtClean="0">
                <a:latin typeface="Arial" pitchFamily="34" charset="0"/>
              </a:rPr>
              <a:t> Reduced Complexity – facilitates testing</a:t>
            </a:r>
          </a:p>
        </p:txBody>
      </p:sp>
      <p:sp>
        <p:nvSpPr>
          <p:cNvPr id="23555" name="Rectangle 3"/>
          <p:cNvSpPr>
            <a:spLocks noGrp="1" noChangeArrowheads="1"/>
          </p:cNvSpPr>
          <p:nvPr>
            <p:ph type="body" idx="1"/>
          </p:nvPr>
        </p:nvSpPr>
        <p:spPr>
          <a:xfrm>
            <a:off x="228600" y="1752600"/>
            <a:ext cx="8229600" cy="4343400"/>
          </a:xfrm>
          <a:noFill/>
        </p:spPr>
        <p:txBody>
          <a:bodyPr/>
          <a:lstStyle/>
          <a:p>
            <a:pPr>
              <a:buClr>
                <a:schemeClr val="tx2"/>
              </a:buClr>
              <a:buFont typeface="Wingdings" pitchFamily="2" charset="2"/>
              <a:buChar char="Ø"/>
            </a:pPr>
            <a:r>
              <a:rPr lang="en-US" altLang="en-US" sz="2800" smtClean="0"/>
              <a:t>Reduce Complexity within the program structure</a:t>
            </a:r>
            <a:endParaRPr lang="en-US" altLang="en-US" smtClean="0"/>
          </a:p>
          <a:p>
            <a:pPr lvl="1">
              <a:buClr>
                <a:schemeClr val="tx2"/>
              </a:buClr>
              <a:buSzPct val="75000"/>
              <a:buFont typeface="Wingdings" pitchFamily="2" charset="2"/>
              <a:buChar char="Ø"/>
            </a:pPr>
            <a:r>
              <a:rPr lang="en-US" altLang="en-US" smtClean="0"/>
              <a:t>data constructs</a:t>
            </a:r>
          </a:p>
          <a:p>
            <a:pPr lvl="1">
              <a:buClr>
                <a:schemeClr val="tx2"/>
              </a:buClr>
              <a:buSzPct val="75000"/>
              <a:buFont typeface="Wingdings" pitchFamily="2" charset="2"/>
              <a:buChar char="Ø"/>
            </a:pPr>
            <a:r>
              <a:rPr lang="en-US" altLang="en-US" smtClean="0"/>
              <a:t>logical structure</a:t>
            </a:r>
          </a:p>
          <a:p>
            <a:pPr lvl="1">
              <a:buClr>
                <a:schemeClr val="tx2"/>
              </a:buClr>
              <a:buSzPct val="75000"/>
              <a:buFont typeface="Wingdings" pitchFamily="2" charset="2"/>
              <a:buChar char="Ø"/>
            </a:pPr>
            <a:r>
              <a:rPr lang="en-US" altLang="en-US" smtClean="0"/>
              <a:t>modularity	(keep the structure simple)</a:t>
            </a:r>
          </a:p>
          <a:p>
            <a:pPr lvl="2">
              <a:buFontTx/>
              <a:buNone/>
            </a:pPr>
            <a:endParaRPr lang="en-US" altLang="en-US" sz="2800" b="1" i="1" smtClean="0"/>
          </a:p>
          <a:p>
            <a:pPr lvl="2">
              <a:buFontTx/>
              <a:buNone/>
            </a:pPr>
            <a:r>
              <a:rPr lang="en-US" altLang="en-US" sz="2800" b="1" i="1" u="sng" smtClean="0">
                <a:solidFill>
                  <a:schemeClr val="tx2"/>
                </a:solidFill>
              </a:rPr>
              <a:t>rule of seven</a:t>
            </a:r>
            <a:r>
              <a:rPr lang="en-US" altLang="en-US" sz="2800" b="1" i="1" smtClean="0"/>
              <a:t> </a:t>
            </a:r>
          </a:p>
          <a:p>
            <a:pPr lvl="3">
              <a:buFont typeface="Wingdings" pitchFamily="2" charset="2"/>
              <a:buChar char="ü"/>
            </a:pPr>
            <a:r>
              <a:rPr lang="en-US" altLang="en-US" sz="2800" b="1" smtClean="0"/>
              <a:t>number of modules under control</a:t>
            </a:r>
          </a:p>
          <a:p>
            <a:pPr lvl="3">
              <a:buFont typeface="Wingdings" pitchFamily="2" charset="2"/>
              <a:buChar char="ü"/>
            </a:pPr>
            <a:r>
              <a:rPr lang="en-US" altLang="en-US" sz="2800" b="1" smtClean="0"/>
              <a:t>number of tasks within a module</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549275"/>
            <a:ext cx="7772400" cy="679450"/>
          </a:xfrm>
          <a:noFill/>
        </p:spPr>
        <p:txBody>
          <a:bodyPr/>
          <a:lstStyle/>
          <a:p>
            <a:r>
              <a:rPr lang="en-US" altLang="en-US" sz="3200" smtClean="0">
                <a:latin typeface="Arial" pitchFamily="34" charset="0"/>
              </a:rPr>
              <a:t>Influence of program complexity</a:t>
            </a:r>
          </a:p>
        </p:txBody>
      </p:sp>
      <p:sp>
        <p:nvSpPr>
          <p:cNvPr id="24579" name="Rectangle 3"/>
          <p:cNvSpPr>
            <a:spLocks noGrp="1" noChangeArrowheads="1"/>
          </p:cNvSpPr>
          <p:nvPr>
            <p:ph type="body" idx="1"/>
          </p:nvPr>
        </p:nvSpPr>
        <p:spPr>
          <a:xfrm>
            <a:off x="304800" y="1676400"/>
            <a:ext cx="8458200" cy="4648200"/>
          </a:xfrm>
          <a:noFill/>
        </p:spPr>
        <p:txBody>
          <a:bodyPr/>
          <a:lstStyle/>
          <a:p>
            <a:pPr>
              <a:buClr>
                <a:schemeClr val="tx2"/>
              </a:buClr>
              <a:buFont typeface="Wingdings" pitchFamily="2" charset="2"/>
              <a:buChar char="Ø"/>
            </a:pPr>
            <a:r>
              <a:rPr lang="en-US" altLang="en-US" sz="2800" smtClean="0"/>
              <a:t>Program complexity has direct affect on testing </a:t>
            </a:r>
            <a:br>
              <a:rPr lang="en-US" altLang="en-US" sz="2800" smtClean="0"/>
            </a:br>
            <a:endParaRPr lang="en-US" altLang="en-US" sz="2800" smtClean="0"/>
          </a:p>
          <a:p>
            <a:pPr lvl="1">
              <a:buClr>
                <a:schemeClr val="tx2"/>
              </a:buClr>
              <a:buSzPct val="75000"/>
              <a:buFont typeface="Wingdings" pitchFamily="2" charset="2"/>
              <a:buChar char="Ø"/>
            </a:pPr>
            <a:r>
              <a:rPr lang="en-US" altLang="en-US" smtClean="0"/>
              <a:t>Resources   </a:t>
            </a:r>
          </a:p>
          <a:p>
            <a:pPr lvl="2">
              <a:buClr>
                <a:schemeClr val="tx2"/>
              </a:buClr>
              <a:buSzPct val="75000"/>
              <a:buFont typeface="Wingdings" pitchFamily="2" charset="2"/>
              <a:buChar char="Ø"/>
            </a:pPr>
            <a:r>
              <a:rPr lang="en-US" altLang="en-US" smtClean="0"/>
              <a:t>time, people / skill sets, equipment, cost )</a:t>
            </a:r>
            <a:br>
              <a:rPr lang="en-US" altLang="en-US" smtClean="0"/>
            </a:br>
            <a:endParaRPr lang="en-US" altLang="en-US" smtClean="0"/>
          </a:p>
          <a:p>
            <a:pPr lvl="1">
              <a:buClr>
                <a:schemeClr val="tx2"/>
              </a:buClr>
              <a:buSzPct val="75000"/>
              <a:buFont typeface="Wingdings" pitchFamily="2" charset="2"/>
              <a:buChar char="Ø"/>
            </a:pPr>
            <a:r>
              <a:rPr lang="en-US" altLang="en-US" smtClean="0"/>
              <a:t>testing approach / scenario complexity / test cases</a:t>
            </a:r>
          </a:p>
          <a:p>
            <a:pPr>
              <a:buClr>
                <a:schemeClr val="tx2"/>
              </a:buClr>
              <a:buFont typeface="Wingdings" pitchFamily="2" charset="2"/>
              <a:buChar char="Ø"/>
            </a:pPr>
            <a:endParaRPr lang="en-US" altLang="en-US" sz="2800" smtClean="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333375"/>
            <a:ext cx="7734300" cy="733425"/>
          </a:xfrm>
          <a:noFill/>
        </p:spPr>
        <p:txBody>
          <a:bodyPr/>
          <a:lstStyle/>
          <a:p>
            <a:r>
              <a:rPr lang="en-US" altLang="en-US" sz="3600" smtClean="0">
                <a:latin typeface="Arial" pitchFamily="34" charset="0"/>
              </a:rPr>
              <a:t>Testing Phases - general</a:t>
            </a:r>
          </a:p>
        </p:txBody>
      </p:sp>
      <p:sp>
        <p:nvSpPr>
          <p:cNvPr id="25603" name="Rectangle 3"/>
          <p:cNvSpPr>
            <a:spLocks noGrp="1" noChangeArrowheads="1"/>
          </p:cNvSpPr>
          <p:nvPr>
            <p:ph type="body" idx="1"/>
          </p:nvPr>
        </p:nvSpPr>
        <p:spPr>
          <a:xfrm>
            <a:off x="468313" y="2205038"/>
            <a:ext cx="8289925" cy="4176712"/>
          </a:xfrm>
          <a:noFill/>
        </p:spPr>
        <p:txBody>
          <a:bodyPr/>
          <a:lstStyle/>
          <a:p>
            <a:pPr>
              <a:buClr>
                <a:schemeClr val="tx2"/>
              </a:buClr>
              <a:buFont typeface="Wingdings" pitchFamily="2" charset="2"/>
              <a:buChar char="Ø"/>
            </a:pPr>
            <a:r>
              <a:rPr lang="en-US" altLang="en-US" sz="2800" smtClean="0"/>
              <a:t>develop </a:t>
            </a:r>
            <a:r>
              <a:rPr lang="en-US" altLang="en-US" sz="2800" smtClean="0">
                <a:solidFill>
                  <a:srgbClr val="FFFF00"/>
                </a:solidFill>
              </a:rPr>
              <a:t>Test Scenario</a:t>
            </a:r>
            <a:r>
              <a:rPr lang="en-US" altLang="en-US" sz="2800" smtClean="0"/>
              <a:t> (Inception and Analysis Phase)</a:t>
            </a:r>
            <a:br>
              <a:rPr lang="en-US" altLang="en-US" sz="2800" smtClean="0"/>
            </a:br>
            <a:endParaRPr lang="en-US" altLang="en-US" sz="2800" smtClean="0"/>
          </a:p>
          <a:p>
            <a:pPr>
              <a:buClr>
                <a:schemeClr val="tx2"/>
              </a:buClr>
              <a:buFont typeface="Wingdings" pitchFamily="2" charset="2"/>
              <a:buChar char="Ø"/>
            </a:pPr>
            <a:r>
              <a:rPr lang="en-US" altLang="en-US" sz="2800" smtClean="0"/>
              <a:t>develop </a:t>
            </a:r>
            <a:r>
              <a:rPr lang="en-US" altLang="en-US" sz="2800" smtClean="0">
                <a:solidFill>
                  <a:srgbClr val="FFFF00"/>
                </a:solidFill>
              </a:rPr>
              <a:t>Test Plan</a:t>
            </a:r>
            <a:r>
              <a:rPr lang="en-US" altLang="en-US" sz="2800" smtClean="0"/>
              <a:t>  (Analysis and Design Phase)</a:t>
            </a:r>
            <a:br>
              <a:rPr lang="en-US" altLang="en-US" sz="2800" smtClean="0"/>
            </a:br>
            <a:endParaRPr lang="en-US" altLang="en-US" sz="2800" smtClean="0"/>
          </a:p>
          <a:p>
            <a:pPr>
              <a:buClr>
                <a:schemeClr val="tx2"/>
              </a:buClr>
              <a:buFont typeface="Wingdings" pitchFamily="2" charset="2"/>
              <a:buChar char="Ø"/>
            </a:pPr>
            <a:r>
              <a:rPr lang="en-US" altLang="en-US" sz="2800" smtClean="0"/>
              <a:t>generate </a:t>
            </a:r>
            <a:r>
              <a:rPr lang="en-US" altLang="en-US" sz="2800" smtClean="0">
                <a:solidFill>
                  <a:srgbClr val="FFFF00"/>
                </a:solidFill>
              </a:rPr>
              <a:t>Test Cases and Data</a:t>
            </a:r>
            <a:r>
              <a:rPr lang="en-US" altLang="en-US" sz="2800" smtClean="0"/>
              <a:t> (from test plan during Design and Development Phase)</a:t>
            </a:r>
          </a:p>
        </p:txBody>
      </p:sp>
    </p:spTree>
  </p:cSld>
  <p:clrMapOvr>
    <a:masterClrMapping/>
  </p:clrMapOvr>
  <p:transition advTm="10272">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304800"/>
            <a:ext cx="7772400" cy="838200"/>
          </a:xfrm>
          <a:noFill/>
        </p:spPr>
        <p:txBody>
          <a:bodyPr/>
          <a:lstStyle/>
          <a:p>
            <a:r>
              <a:rPr lang="en-US" altLang="en-US" sz="3200" smtClean="0">
                <a:latin typeface="Arial" pitchFamily="34" charset="0"/>
              </a:rPr>
              <a:t>Test cases and test data</a:t>
            </a:r>
          </a:p>
        </p:txBody>
      </p:sp>
      <p:sp>
        <p:nvSpPr>
          <p:cNvPr id="26627" name="Rectangle 3"/>
          <p:cNvSpPr>
            <a:spLocks noGrp="1" noChangeArrowheads="1"/>
          </p:cNvSpPr>
          <p:nvPr>
            <p:ph type="body" idx="1"/>
          </p:nvPr>
        </p:nvSpPr>
        <p:spPr>
          <a:xfrm>
            <a:off x="381000" y="1905000"/>
            <a:ext cx="8077200" cy="3900488"/>
          </a:xfrm>
          <a:noFill/>
        </p:spPr>
        <p:txBody>
          <a:bodyPr/>
          <a:lstStyle/>
          <a:p>
            <a:pPr>
              <a:buClr>
                <a:schemeClr val="tx2"/>
              </a:buClr>
              <a:buFont typeface="Wingdings" pitchFamily="2" charset="2"/>
              <a:buChar char="Ø"/>
            </a:pPr>
            <a:r>
              <a:rPr lang="en-US" altLang="en-US" sz="2800" smtClean="0"/>
              <a:t>test data  </a:t>
            </a:r>
            <a:r>
              <a:rPr lang="en-US" altLang="en-US" sz="2800" smtClean="0">
                <a:sym typeface="Wingdings" pitchFamily="2" charset="2"/>
              </a:rPr>
              <a:t></a:t>
            </a:r>
            <a:r>
              <a:rPr lang="en-US" altLang="en-US" sz="2800" smtClean="0"/>
              <a:t> cover all paths within the program</a:t>
            </a:r>
          </a:p>
          <a:p>
            <a:pPr>
              <a:buClr>
                <a:schemeClr val="tx2"/>
              </a:buClr>
              <a:buFont typeface="Wingdings" pitchFamily="2" charset="2"/>
              <a:buChar char="Ø"/>
            </a:pPr>
            <a:r>
              <a:rPr lang="en-US" altLang="en-US" sz="2800" smtClean="0"/>
              <a:t>predict the output from the test data</a:t>
            </a:r>
          </a:p>
          <a:p>
            <a:pPr>
              <a:buClr>
                <a:schemeClr val="tx2"/>
              </a:buClr>
              <a:buFont typeface="Wingdings" pitchFamily="2" charset="2"/>
              <a:buChar char="Ø"/>
            </a:pPr>
            <a:r>
              <a:rPr lang="en-US" altLang="en-US" sz="2800" smtClean="0"/>
              <a:t>run the test</a:t>
            </a:r>
          </a:p>
          <a:p>
            <a:pPr>
              <a:buClr>
                <a:schemeClr val="tx2"/>
              </a:buClr>
              <a:buFont typeface="Wingdings" pitchFamily="2" charset="2"/>
              <a:buChar char="Ø"/>
            </a:pPr>
            <a:r>
              <a:rPr lang="en-US" altLang="en-US" sz="2800" smtClean="0"/>
              <a:t>compare results </a:t>
            </a:r>
            <a:r>
              <a:rPr lang="en-US" altLang="en-US" sz="2800" smtClean="0">
                <a:sym typeface="Wingdings" pitchFamily="2" charset="2"/>
              </a:rPr>
              <a:t></a:t>
            </a:r>
            <a:r>
              <a:rPr lang="en-US" altLang="en-US" sz="2800" smtClean="0"/>
              <a:t> against predicted outcome</a:t>
            </a:r>
          </a:p>
          <a:p>
            <a:pPr>
              <a:buClr>
                <a:schemeClr val="tx2"/>
              </a:buClr>
              <a:buFont typeface="Wingdings" pitchFamily="2" charset="2"/>
              <a:buChar char="Ø"/>
            </a:pPr>
            <a:r>
              <a:rPr lang="en-US" altLang="en-US" sz="2800" smtClean="0"/>
              <a:t>determine reason for any discrepancy</a:t>
            </a:r>
          </a:p>
          <a:p>
            <a:pPr>
              <a:buClr>
                <a:schemeClr val="tx2"/>
              </a:buClr>
              <a:buFont typeface="Wingdings" pitchFamily="2" charset="2"/>
              <a:buNone/>
            </a:pPr>
            <a:endParaRPr lang="en-US" altLang="en-US" sz="2800" smtClean="0"/>
          </a:p>
          <a:p>
            <a:pPr lvl="2">
              <a:buClr>
                <a:schemeClr val="tx2"/>
              </a:buClr>
              <a:buSzPct val="75000"/>
              <a:buFont typeface="Wingdings" pitchFamily="2" charset="2"/>
              <a:buChar char="Ø"/>
            </a:pPr>
            <a:r>
              <a:rPr lang="en-US" altLang="en-US" sz="2800" smtClean="0"/>
              <a:t>- </a:t>
            </a:r>
            <a:r>
              <a:rPr lang="en-US" altLang="en-US" sz="2800" b="1" smtClean="0"/>
              <a:t>change code or logic or test case?</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1188" y="549275"/>
            <a:ext cx="7772400" cy="534988"/>
          </a:xfrm>
          <a:noFill/>
        </p:spPr>
        <p:txBody>
          <a:bodyPr/>
          <a:lstStyle/>
          <a:p>
            <a:r>
              <a:rPr lang="en-US" altLang="en-US" sz="3200" smtClean="0">
                <a:latin typeface="Arial" pitchFamily="34" charset="0"/>
              </a:rPr>
              <a:t>Test Scenario</a:t>
            </a:r>
          </a:p>
        </p:txBody>
      </p:sp>
      <p:sp>
        <p:nvSpPr>
          <p:cNvPr id="27651" name="Rectangle 3"/>
          <p:cNvSpPr>
            <a:spLocks noGrp="1" noChangeArrowheads="1"/>
          </p:cNvSpPr>
          <p:nvPr>
            <p:ph type="body" idx="1"/>
          </p:nvPr>
        </p:nvSpPr>
        <p:spPr>
          <a:xfrm>
            <a:off x="152400" y="1524000"/>
            <a:ext cx="8610600" cy="4876800"/>
          </a:xfrm>
          <a:noFill/>
        </p:spPr>
        <p:txBody>
          <a:bodyPr/>
          <a:lstStyle/>
          <a:p>
            <a:r>
              <a:rPr lang="en-US" altLang="en-US" sz="2800" smtClean="0"/>
              <a:t>General plan for application tests</a:t>
            </a:r>
          </a:p>
          <a:p>
            <a:pPr lvl="1">
              <a:buSzPct val="75000"/>
            </a:pPr>
            <a:r>
              <a:rPr lang="en-US" altLang="en-US" sz="2400" smtClean="0"/>
              <a:t>begin definition in Inception Phase or during analysis activities (at the latest) – </a:t>
            </a:r>
            <a:r>
              <a:rPr lang="en-US" altLang="en-US" sz="2400" i="1" u="sng" smtClean="0">
                <a:solidFill>
                  <a:schemeClr val="tx2"/>
                </a:solidFill>
              </a:rPr>
              <a:t>linked to required functions</a:t>
            </a:r>
          </a:p>
          <a:p>
            <a:pPr lvl="1">
              <a:buSzPct val="75000"/>
            </a:pPr>
            <a:r>
              <a:rPr lang="en-US" altLang="en-US" sz="2400" smtClean="0"/>
              <a:t>general statements of </a:t>
            </a:r>
          </a:p>
          <a:p>
            <a:pPr lvl="2">
              <a:buSzPct val="75000"/>
            </a:pPr>
            <a:r>
              <a:rPr lang="en-US" altLang="en-US" sz="2200" b="1" smtClean="0">
                <a:solidFill>
                  <a:schemeClr val="tx2"/>
                </a:solidFill>
              </a:rPr>
              <a:t>what</a:t>
            </a:r>
            <a:r>
              <a:rPr lang="en-US" altLang="en-US" sz="2200" smtClean="0"/>
              <a:t> has to be tested - components and relationships (functions)</a:t>
            </a:r>
          </a:p>
          <a:p>
            <a:pPr lvl="2">
              <a:buSzPct val="75000"/>
            </a:pPr>
            <a:r>
              <a:rPr lang="en-US" altLang="en-US" sz="2200" b="1" smtClean="0">
                <a:solidFill>
                  <a:schemeClr val="tx2"/>
                </a:solidFill>
              </a:rPr>
              <a:t>approach</a:t>
            </a:r>
            <a:r>
              <a:rPr lang="en-US" altLang="en-US" sz="2200" b="1" smtClean="0"/>
              <a:t> </a:t>
            </a:r>
            <a:r>
              <a:rPr lang="en-US" altLang="en-US" sz="2200" smtClean="0"/>
              <a:t>to be used</a:t>
            </a:r>
          </a:p>
          <a:p>
            <a:pPr lvl="2">
              <a:buSzPct val="75000"/>
            </a:pPr>
            <a:r>
              <a:rPr lang="en-US" altLang="en-US" sz="2200" b="1" smtClean="0">
                <a:solidFill>
                  <a:schemeClr val="tx2"/>
                </a:solidFill>
              </a:rPr>
              <a:t>resources</a:t>
            </a:r>
            <a:r>
              <a:rPr lang="en-US" altLang="en-US" sz="2200" smtClean="0"/>
              <a:t> required (time, cost, people/skill sets)</a:t>
            </a:r>
          </a:p>
          <a:p>
            <a:pPr lvl="2">
              <a:buSzPct val="75000"/>
            </a:pPr>
            <a:r>
              <a:rPr lang="en-US" altLang="en-US" sz="2200" smtClean="0"/>
              <a:t>potential </a:t>
            </a:r>
            <a:r>
              <a:rPr lang="en-US" altLang="en-US" sz="2200" b="1" smtClean="0">
                <a:solidFill>
                  <a:schemeClr val="tx2"/>
                </a:solidFill>
              </a:rPr>
              <a:t>automated tools</a:t>
            </a:r>
          </a:p>
          <a:p>
            <a:pPr lvl="2">
              <a:buSzPct val="75000"/>
            </a:pPr>
            <a:r>
              <a:rPr lang="en-US" altLang="en-US" sz="2200" b="1" smtClean="0">
                <a:solidFill>
                  <a:schemeClr val="tx2"/>
                </a:solidFill>
              </a:rPr>
              <a:t>documentation</a:t>
            </a:r>
            <a:r>
              <a:rPr lang="en-US" altLang="en-US" sz="2200" smtClean="0"/>
              <a:t> and recording</a:t>
            </a:r>
          </a:p>
          <a:p>
            <a:pPr lvl="2">
              <a:buSzPct val="75000"/>
            </a:pPr>
            <a:r>
              <a:rPr lang="en-US" altLang="en-US" sz="2200" smtClean="0"/>
              <a:t>High level </a:t>
            </a:r>
            <a:r>
              <a:rPr lang="en-US" altLang="en-US" sz="2200" b="1" smtClean="0">
                <a:solidFill>
                  <a:schemeClr val="tx2"/>
                </a:solidFill>
              </a:rPr>
              <a:t>test cases</a:t>
            </a:r>
            <a:r>
              <a:rPr lang="en-US" altLang="en-US" sz="2200" smtClean="0"/>
              <a:t> </a:t>
            </a:r>
          </a:p>
        </p:txBody>
      </p:sp>
    </p:spTree>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404813"/>
            <a:ext cx="7772400" cy="679450"/>
          </a:xfrm>
          <a:noFill/>
        </p:spPr>
        <p:txBody>
          <a:bodyPr/>
          <a:lstStyle/>
          <a:p>
            <a:r>
              <a:rPr lang="en-US" altLang="en-US" sz="3200" smtClean="0">
                <a:latin typeface="Arial" pitchFamily="34" charset="0"/>
              </a:rPr>
              <a:t>Test Scenario</a:t>
            </a:r>
          </a:p>
        </p:txBody>
      </p:sp>
      <p:sp>
        <p:nvSpPr>
          <p:cNvPr id="28675" name="Rectangle 3"/>
          <p:cNvSpPr>
            <a:spLocks noGrp="1" noChangeArrowheads="1"/>
          </p:cNvSpPr>
          <p:nvPr>
            <p:ph type="body" idx="1"/>
          </p:nvPr>
        </p:nvSpPr>
        <p:spPr>
          <a:xfrm>
            <a:off x="152400" y="1447800"/>
            <a:ext cx="8915400" cy="4953000"/>
          </a:xfrm>
          <a:noFill/>
        </p:spPr>
        <p:txBody>
          <a:bodyPr/>
          <a:lstStyle/>
          <a:p>
            <a:pPr>
              <a:buFont typeface="Wingdings" pitchFamily="2" charset="2"/>
              <a:buNone/>
            </a:pPr>
            <a:r>
              <a:rPr lang="en-US" altLang="en-US" smtClean="0"/>
              <a:t>outline</a:t>
            </a:r>
            <a:br>
              <a:rPr lang="en-US" altLang="en-US" smtClean="0"/>
            </a:br>
            <a:r>
              <a:rPr lang="en-US" altLang="en-US" smtClean="0"/>
              <a:t/>
            </a:r>
            <a:br>
              <a:rPr lang="en-US" altLang="en-US" smtClean="0"/>
            </a:br>
            <a:endParaRPr lang="en-US" altLang="en-US" smtClean="0"/>
          </a:p>
        </p:txBody>
      </p:sp>
      <p:sp>
        <p:nvSpPr>
          <p:cNvPr id="28676" name="Rectangle 4"/>
          <p:cNvSpPr>
            <a:spLocks noChangeArrowheads="1"/>
          </p:cNvSpPr>
          <p:nvPr/>
        </p:nvSpPr>
        <p:spPr bwMode="white">
          <a:xfrm>
            <a:off x="265113" y="2168525"/>
            <a:ext cx="8555037" cy="2822575"/>
          </a:xfrm>
          <a:prstGeom prst="rect">
            <a:avLst/>
          </a:prstGeom>
          <a:solidFill>
            <a:schemeClr val="bg1"/>
          </a:solidFill>
          <a:ln w="50800">
            <a:solidFill>
              <a:schemeClr val="tx1"/>
            </a:solidFill>
            <a:miter lim="800000"/>
            <a:headEnd/>
            <a:tailEnd/>
          </a:ln>
        </p:spPr>
        <p:txBody>
          <a:bodyPr wrap="none" anchor="ctr"/>
          <a:lstStyle/>
          <a:p>
            <a:endParaRPr lang="en-US" altLang="en-US"/>
          </a:p>
        </p:txBody>
      </p:sp>
      <p:sp>
        <p:nvSpPr>
          <p:cNvPr id="28677" name="Line 6"/>
          <p:cNvSpPr>
            <a:spLocks noChangeShapeType="1"/>
          </p:cNvSpPr>
          <p:nvPr/>
        </p:nvSpPr>
        <p:spPr bwMode="auto">
          <a:xfrm flipH="1">
            <a:off x="4643438" y="2133600"/>
            <a:ext cx="0" cy="2808288"/>
          </a:xfrm>
          <a:prstGeom prst="line">
            <a:avLst/>
          </a:prstGeom>
          <a:noFill/>
          <a:ln w="12700">
            <a:solidFill>
              <a:schemeClr val="tx1"/>
            </a:solidFill>
            <a:round/>
            <a:headEnd/>
            <a:tailEnd/>
          </a:ln>
        </p:spPr>
        <p:txBody>
          <a:bodyPr/>
          <a:lstStyle/>
          <a:p>
            <a:endParaRPr lang="en-US"/>
          </a:p>
        </p:txBody>
      </p:sp>
      <p:sp>
        <p:nvSpPr>
          <p:cNvPr id="28678" name="Line 7"/>
          <p:cNvSpPr>
            <a:spLocks noChangeShapeType="1"/>
          </p:cNvSpPr>
          <p:nvPr/>
        </p:nvSpPr>
        <p:spPr bwMode="auto">
          <a:xfrm flipH="1">
            <a:off x="6588125" y="2133600"/>
            <a:ext cx="0" cy="2808288"/>
          </a:xfrm>
          <a:prstGeom prst="line">
            <a:avLst/>
          </a:prstGeom>
          <a:noFill/>
          <a:ln w="12700">
            <a:solidFill>
              <a:schemeClr val="tx1"/>
            </a:solidFill>
            <a:round/>
            <a:headEnd/>
            <a:tailEnd/>
          </a:ln>
        </p:spPr>
        <p:txBody>
          <a:bodyPr/>
          <a:lstStyle/>
          <a:p>
            <a:endParaRPr lang="en-US"/>
          </a:p>
        </p:txBody>
      </p:sp>
      <p:sp>
        <p:nvSpPr>
          <p:cNvPr id="28679" name="Line 8"/>
          <p:cNvSpPr>
            <a:spLocks noChangeShapeType="1"/>
          </p:cNvSpPr>
          <p:nvPr/>
        </p:nvSpPr>
        <p:spPr bwMode="auto">
          <a:xfrm>
            <a:off x="385763" y="3276600"/>
            <a:ext cx="8453437" cy="0"/>
          </a:xfrm>
          <a:prstGeom prst="line">
            <a:avLst/>
          </a:prstGeom>
          <a:noFill/>
          <a:ln w="50800">
            <a:solidFill>
              <a:schemeClr val="tx1"/>
            </a:solidFill>
            <a:round/>
            <a:headEnd/>
            <a:tailEnd/>
          </a:ln>
        </p:spPr>
        <p:txBody>
          <a:bodyPr/>
          <a:lstStyle/>
          <a:p>
            <a:endParaRPr lang="en-US"/>
          </a:p>
        </p:txBody>
      </p:sp>
      <p:sp>
        <p:nvSpPr>
          <p:cNvPr id="28680" name="Rectangle 9"/>
          <p:cNvSpPr>
            <a:spLocks noChangeArrowheads="1"/>
          </p:cNvSpPr>
          <p:nvPr/>
        </p:nvSpPr>
        <p:spPr bwMode="auto">
          <a:xfrm>
            <a:off x="747713" y="2271713"/>
            <a:ext cx="1758950" cy="828675"/>
          </a:xfrm>
          <a:prstGeom prst="rect">
            <a:avLst/>
          </a:prstGeom>
          <a:noFill/>
          <a:ln w="12700">
            <a:noFill/>
            <a:miter lim="800000"/>
            <a:headEnd/>
            <a:tailEnd/>
          </a:ln>
        </p:spPr>
        <p:txBody>
          <a:bodyPr wrap="none" lIns="90488" tIns="44450" rIns="90488" bIns="44450">
            <a:spAutoFit/>
          </a:bodyPr>
          <a:lstStyle/>
          <a:p>
            <a:r>
              <a:rPr lang="en-US" altLang="en-US" b="1"/>
              <a:t>module or </a:t>
            </a:r>
          </a:p>
          <a:p>
            <a:r>
              <a:rPr lang="en-US" altLang="en-US" b="1"/>
              <a:t>program ID</a:t>
            </a:r>
          </a:p>
        </p:txBody>
      </p:sp>
      <p:sp>
        <p:nvSpPr>
          <p:cNvPr id="28681" name="Rectangle 10"/>
          <p:cNvSpPr>
            <a:spLocks noChangeArrowheads="1"/>
          </p:cNvSpPr>
          <p:nvPr/>
        </p:nvSpPr>
        <p:spPr bwMode="auto">
          <a:xfrm>
            <a:off x="2881313" y="2043113"/>
            <a:ext cx="1722437" cy="1184275"/>
          </a:xfrm>
          <a:prstGeom prst="rect">
            <a:avLst/>
          </a:prstGeom>
          <a:noFill/>
          <a:ln w="12700">
            <a:noFill/>
            <a:miter lim="800000"/>
            <a:headEnd/>
            <a:tailEnd/>
          </a:ln>
        </p:spPr>
        <p:txBody>
          <a:bodyPr wrap="none" lIns="90488" tIns="44450" rIns="90488" bIns="44450">
            <a:spAutoFit/>
          </a:bodyPr>
          <a:lstStyle/>
          <a:p>
            <a:r>
              <a:rPr lang="en-US" altLang="en-US" b="1"/>
              <a:t>general </a:t>
            </a:r>
          </a:p>
          <a:p>
            <a:r>
              <a:rPr lang="en-US" altLang="en-US" b="1"/>
              <a:t>description/</a:t>
            </a:r>
          </a:p>
          <a:p>
            <a:r>
              <a:rPr lang="en-US" altLang="en-US" b="1"/>
              <a:t>complexity</a:t>
            </a:r>
          </a:p>
        </p:txBody>
      </p:sp>
      <p:sp>
        <p:nvSpPr>
          <p:cNvPr id="28682" name="Rectangle 11"/>
          <p:cNvSpPr>
            <a:spLocks noChangeArrowheads="1"/>
          </p:cNvSpPr>
          <p:nvPr/>
        </p:nvSpPr>
        <p:spPr bwMode="auto">
          <a:xfrm>
            <a:off x="4633913" y="2195513"/>
            <a:ext cx="2009775" cy="819150"/>
          </a:xfrm>
          <a:prstGeom prst="rect">
            <a:avLst/>
          </a:prstGeom>
          <a:noFill/>
          <a:ln w="12700">
            <a:noFill/>
            <a:miter lim="800000"/>
            <a:headEnd/>
            <a:tailEnd/>
          </a:ln>
        </p:spPr>
        <p:txBody>
          <a:bodyPr wrap="none" lIns="90488" tIns="44450" rIns="90488" bIns="44450">
            <a:spAutoFit/>
          </a:bodyPr>
          <a:lstStyle/>
          <a:p>
            <a:r>
              <a:rPr lang="en-US" altLang="en-US" b="1"/>
              <a:t>type of testing</a:t>
            </a:r>
          </a:p>
          <a:p>
            <a:r>
              <a:rPr lang="en-US" altLang="en-US" b="1"/>
              <a:t> to be used</a:t>
            </a:r>
          </a:p>
        </p:txBody>
      </p:sp>
      <p:sp>
        <p:nvSpPr>
          <p:cNvPr id="28683" name="Rectangle 12"/>
          <p:cNvSpPr>
            <a:spLocks noChangeArrowheads="1"/>
          </p:cNvSpPr>
          <p:nvPr/>
        </p:nvSpPr>
        <p:spPr bwMode="auto">
          <a:xfrm>
            <a:off x="6843713" y="2119313"/>
            <a:ext cx="1492250" cy="819150"/>
          </a:xfrm>
          <a:prstGeom prst="rect">
            <a:avLst/>
          </a:prstGeom>
          <a:noFill/>
          <a:ln w="12700">
            <a:noFill/>
            <a:miter lim="800000"/>
            <a:headEnd/>
            <a:tailEnd/>
          </a:ln>
        </p:spPr>
        <p:txBody>
          <a:bodyPr wrap="none" lIns="90488" tIns="44450" rIns="90488" bIns="44450">
            <a:spAutoFit/>
          </a:bodyPr>
          <a:lstStyle/>
          <a:p>
            <a:r>
              <a:rPr lang="en-US" altLang="en-US" b="1"/>
              <a:t>resources </a:t>
            </a:r>
          </a:p>
          <a:p>
            <a:r>
              <a:rPr lang="en-US" altLang="en-US" b="1"/>
              <a:t>required</a:t>
            </a:r>
          </a:p>
        </p:txBody>
      </p:sp>
      <p:sp>
        <p:nvSpPr>
          <p:cNvPr id="28684" name="Rectangle 13"/>
          <p:cNvSpPr>
            <a:spLocks noChangeArrowheads="1"/>
          </p:cNvSpPr>
          <p:nvPr/>
        </p:nvSpPr>
        <p:spPr bwMode="auto">
          <a:xfrm>
            <a:off x="366713" y="3414713"/>
            <a:ext cx="2274887" cy="828675"/>
          </a:xfrm>
          <a:prstGeom prst="rect">
            <a:avLst/>
          </a:prstGeom>
          <a:noFill/>
          <a:ln w="12700">
            <a:noFill/>
            <a:miter lim="800000"/>
            <a:headEnd/>
            <a:tailEnd/>
          </a:ln>
        </p:spPr>
        <p:txBody>
          <a:bodyPr wrap="none" lIns="90488" tIns="44450" rIns="90488" bIns="44450">
            <a:spAutoFit/>
          </a:bodyPr>
          <a:lstStyle/>
          <a:p>
            <a:r>
              <a:rPr lang="en-US" altLang="en-US"/>
              <a:t>400-transaction- </a:t>
            </a:r>
          </a:p>
          <a:p>
            <a:r>
              <a:rPr lang="en-US" altLang="en-US"/>
              <a:t>validation</a:t>
            </a:r>
          </a:p>
        </p:txBody>
      </p:sp>
      <p:sp>
        <p:nvSpPr>
          <p:cNvPr id="28685" name="Line 14"/>
          <p:cNvSpPr>
            <a:spLocks noChangeShapeType="1"/>
          </p:cNvSpPr>
          <p:nvPr/>
        </p:nvSpPr>
        <p:spPr bwMode="auto">
          <a:xfrm>
            <a:off x="328613" y="4876800"/>
            <a:ext cx="8491537" cy="0"/>
          </a:xfrm>
          <a:prstGeom prst="line">
            <a:avLst/>
          </a:prstGeom>
          <a:noFill/>
          <a:ln w="12700">
            <a:solidFill>
              <a:schemeClr val="tx1"/>
            </a:solidFill>
            <a:round/>
            <a:headEnd/>
            <a:tailEnd/>
          </a:ln>
        </p:spPr>
        <p:txBody>
          <a:bodyPr/>
          <a:lstStyle/>
          <a:p>
            <a:endParaRPr lang="en-US"/>
          </a:p>
        </p:txBody>
      </p:sp>
      <p:sp>
        <p:nvSpPr>
          <p:cNvPr id="28686" name="Rectangle 15"/>
          <p:cNvSpPr>
            <a:spLocks noChangeArrowheads="1"/>
          </p:cNvSpPr>
          <p:nvPr/>
        </p:nvSpPr>
        <p:spPr bwMode="auto">
          <a:xfrm>
            <a:off x="2805113" y="3338513"/>
            <a:ext cx="1712912" cy="1549400"/>
          </a:xfrm>
          <a:prstGeom prst="rect">
            <a:avLst/>
          </a:prstGeom>
          <a:noFill/>
          <a:ln w="12700">
            <a:noFill/>
            <a:miter lim="800000"/>
            <a:headEnd/>
            <a:tailEnd/>
          </a:ln>
        </p:spPr>
        <p:txBody>
          <a:bodyPr wrap="none" lIns="90488" tIns="44450" rIns="90488" bIns="44450">
            <a:spAutoFit/>
          </a:bodyPr>
          <a:lstStyle/>
          <a:p>
            <a:r>
              <a:rPr lang="en-US" altLang="en-US"/>
              <a:t>approx. 200 </a:t>
            </a:r>
          </a:p>
          <a:p>
            <a:r>
              <a:rPr lang="en-US" altLang="en-US"/>
              <a:t>lines code</a:t>
            </a:r>
          </a:p>
          <a:p>
            <a:r>
              <a:rPr lang="en-US" altLang="en-US"/>
              <a:t>14 decision </a:t>
            </a:r>
          </a:p>
          <a:p>
            <a:r>
              <a:rPr lang="en-US" altLang="en-US"/>
              <a:t>points</a:t>
            </a:r>
          </a:p>
        </p:txBody>
      </p:sp>
      <p:sp>
        <p:nvSpPr>
          <p:cNvPr id="28687" name="Rectangle 16"/>
          <p:cNvSpPr>
            <a:spLocks noChangeArrowheads="1"/>
          </p:cNvSpPr>
          <p:nvPr/>
        </p:nvSpPr>
        <p:spPr bwMode="auto">
          <a:xfrm>
            <a:off x="6691313" y="3338513"/>
            <a:ext cx="722312" cy="1184275"/>
          </a:xfrm>
          <a:prstGeom prst="rect">
            <a:avLst/>
          </a:prstGeom>
          <a:noFill/>
          <a:ln w="12700">
            <a:noFill/>
            <a:miter lim="800000"/>
            <a:headEnd/>
            <a:tailEnd/>
          </a:ln>
        </p:spPr>
        <p:txBody>
          <a:bodyPr wrap="none" lIns="90488" tIns="44450" rIns="90488" bIns="44450">
            <a:spAutoFit/>
          </a:bodyPr>
          <a:lstStyle/>
          <a:p>
            <a:r>
              <a:rPr lang="en-US" altLang="en-US"/>
              <a:t>time</a:t>
            </a:r>
          </a:p>
          <a:p>
            <a:r>
              <a:rPr lang="en-US" altLang="en-US"/>
              <a:t>staff</a:t>
            </a:r>
          </a:p>
          <a:p>
            <a:r>
              <a:rPr lang="en-US" altLang="en-US"/>
              <a:t>$</a:t>
            </a:r>
          </a:p>
        </p:txBody>
      </p:sp>
      <p:sp>
        <p:nvSpPr>
          <p:cNvPr id="28688" name="Rectangle 17"/>
          <p:cNvSpPr>
            <a:spLocks noChangeArrowheads="1"/>
          </p:cNvSpPr>
          <p:nvPr/>
        </p:nvSpPr>
        <p:spPr bwMode="auto">
          <a:xfrm>
            <a:off x="4633913" y="3490913"/>
            <a:ext cx="2000250" cy="1184275"/>
          </a:xfrm>
          <a:prstGeom prst="rect">
            <a:avLst/>
          </a:prstGeom>
          <a:noFill/>
          <a:ln w="12700">
            <a:noFill/>
            <a:miter lim="800000"/>
            <a:headEnd/>
            <a:tailEnd/>
          </a:ln>
        </p:spPr>
        <p:txBody>
          <a:bodyPr wrap="none" lIns="90488" tIns="44450" rIns="90488" bIns="44450">
            <a:spAutoFit/>
          </a:bodyPr>
          <a:lstStyle/>
          <a:p>
            <a:r>
              <a:rPr lang="en-US" altLang="en-US"/>
              <a:t>transaction file</a:t>
            </a:r>
          </a:p>
          <a:p>
            <a:r>
              <a:rPr lang="en-US" altLang="en-US"/>
              <a:t>white box</a:t>
            </a:r>
          </a:p>
          <a:p>
            <a:r>
              <a:rPr lang="en-US" altLang="en-US"/>
              <a:t>parallel</a:t>
            </a:r>
          </a:p>
        </p:txBody>
      </p:sp>
      <p:sp>
        <p:nvSpPr>
          <p:cNvPr id="28689" name="Line 19"/>
          <p:cNvSpPr>
            <a:spLocks noChangeShapeType="1"/>
          </p:cNvSpPr>
          <p:nvPr/>
        </p:nvSpPr>
        <p:spPr bwMode="auto">
          <a:xfrm flipH="1">
            <a:off x="2555875" y="2205038"/>
            <a:ext cx="41275" cy="2736850"/>
          </a:xfrm>
          <a:prstGeom prst="line">
            <a:avLst/>
          </a:prstGeom>
          <a:noFill/>
          <a:ln w="12700">
            <a:solidFill>
              <a:schemeClr val="tx1"/>
            </a:solidFill>
            <a:round/>
            <a:headEnd/>
            <a:tailEnd/>
          </a:ln>
        </p:spPr>
        <p:txBody>
          <a:bodyPr/>
          <a:lstStyle/>
          <a:p>
            <a:endParaRPr lang="en-US"/>
          </a:p>
        </p:txBody>
      </p:sp>
    </p:spTree>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684213" y="260350"/>
            <a:ext cx="7772400" cy="784225"/>
          </a:xfrm>
        </p:spPr>
        <p:txBody>
          <a:bodyPr/>
          <a:lstStyle/>
          <a:p>
            <a:r>
              <a:rPr lang="en-US" altLang="en-US" sz="3200" smtClean="0">
                <a:latin typeface="Arial" pitchFamily="34" charset="0"/>
              </a:rPr>
              <a:t>Test Case Plan – Cross Reference</a:t>
            </a:r>
          </a:p>
        </p:txBody>
      </p:sp>
      <p:sp>
        <p:nvSpPr>
          <p:cNvPr id="29699" name="Rectangle 5"/>
          <p:cNvSpPr>
            <a:spLocks noChangeArrowheads="1"/>
          </p:cNvSpPr>
          <p:nvPr/>
        </p:nvSpPr>
        <p:spPr bwMode="auto">
          <a:xfrm>
            <a:off x="0" y="2957513"/>
            <a:ext cx="9144000" cy="0"/>
          </a:xfrm>
          <a:prstGeom prst="rect">
            <a:avLst/>
          </a:prstGeom>
          <a:noFill/>
          <a:ln w="12700">
            <a:noFill/>
            <a:miter lim="800000"/>
            <a:headEnd/>
            <a:tailEnd/>
          </a:ln>
        </p:spPr>
        <p:txBody>
          <a:bodyPr wrap="none" anchor="ctr">
            <a:spAutoFit/>
          </a:bodyPr>
          <a:lstStyle/>
          <a:p>
            <a:pPr eaLnBrk="1" hangingPunct="1"/>
            <a:endParaRPr lang="en-US" altLang="en-US" sz="1800">
              <a:latin typeface="Arial" pitchFamily="34" charset="0"/>
            </a:endParaRPr>
          </a:p>
        </p:txBody>
      </p:sp>
      <p:graphicFrame>
        <p:nvGraphicFramePr>
          <p:cNvPr id="72798" name="Group 94"/>
          <p:cNvGraphicFramePr>
            <a:graphicFrameLocks noGrp="1"/>
          </p:cNvGraphicFramePr>
          <p:nvPr/>
        </p:nvGraphicFramePr>
        <p:xfrm>
          <a:off x="468313" y="1989138"/>
          <a:ext cx="8496300" cy="3160712"/>
        </p:xfrm>
        <a:graphic>
          <a:graphicData uri="http://schemas.openxmlformats.org/drawingml/2006/table">
            <a:tbl>
              <a:tblPr/>
              <a:tblGrid>
                <a:gridCol w="1655762"/>
                <a:gridCol w="1511300"/>
                <a:gridCol w="1584325"/>
                <a:gridCol w="1944688"/>
                <a:gridCol w="1800225"/>
              </a:tblGrid>
              <a:tr h="11490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Functional Requirement Number</a:t>
                      </a:r>
                      <a:endParaRPr kumimoji="0" lang="en-US" sz="1800" b="1" i="0" u="none" strike="noStrike" cap="none" normalizeH="0" baseline="0" dirty="0" smtClean="0">
                        <a:ln>
                          <a:noFill/>
                        </a:ln>
                        <a:solidFill>
                          <a:schemeClr val="bg2"/>
                        </a:solidFill>
                        <a:effectLst/>
                        <a:latin typeface="Arial"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Functional Requirement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Narrative</a:t>
                      </a:r>
                      <a:endParaRPr kumimoji="0" lang="en-US" sz="1800" b="1" i="0" u="none" strike="noStrike" cap="none" normalizeH="0" baseline="0" dirty="0" smtClean="0">
                        <a:ln>
                          <a:noFill/>
                        </a:ln>
                        <a:solidFill>
                          <a:schemeClr val="bg2"/>
                        </a:solidFill>
                        <a:effectLst/>
                        <a:latin typeface="Arial"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Use Case (UC) or Process</a:t>
                      </a:r>
                      <a:endParaRPr kumimoji="0" lang="en-US" sz="1800" b="1" i="0" u="none" strike="noStrike" cap="none" normalizeH="0" baseline="0" dirty="0" smtClean="0">
                        <a:ln>
                          <a:noFill/>
                        </a:ln>
                        <a:solidFill>
                          <a:schemeClr val="bg2"/>
                        </a:solidFill>
                        <a:effectLst/>
                        <a:latin typeface="Arial"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Behaviour Model  Sequence Diagram</a:t>
                      </a:r>
                      <a:endParaRPr kumimoji="0" lang="en-US" sz="1800" b="1" i="0" u="none" strike="noStrike" cap="none" normalizeH="0" baseline="0" dirty="0" smtClean="0">
                        <a:ln>
                          <a:noFill/>
                        </a:ln>
                        <a:solidFill>
                          <a:schemeClr val="bg2"/>
                        </a:solidFill>
                        <a:effectLst/>
                        <a:latin typeface="Arial"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Test Case Number</a:t>
                      </a:r>
                      <a:endParaRPr kumimoji="0" lang="en-US" sz="1800" b="1" i="0" u="none" strike="noStrike" cap="none" normalizeH="0" baseline="0" dirty="0" smtClean="0">
                        <a:ln>
                          <a:noFill/>
                        </a:ln>
                        <a:solidFill>
                          <a:schemeClr val="bg2"/>
                        </a:solidFill>
                        <a:effectLst/>
                        <a:latin typeface="Arial"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0116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Times New Roman" pitchFamily="18" charset="0"/>
                          <a:cs typeface="Times New Roman" pitchFamily="18" charset="0"/>
                        </a:rPr>
                        <a:t>E1</a:t>
                      </a:r>
                      <a:endParaRPr kumimoji="0" lang="en-US" sz="1800" b="0" i="0" u="none" strike="noStrike" cap="none" normalizeH="0" baseline="0" dirty="0" smtClean="0">
                        <a:ln>
                          <a:noFill/>
                        </a:ln>
                        <a:solidFill>
                          <a:schemeClr val="bg2"/>
                        </a:solidFill>
                        <a:effectLst/>
                        <a:latin typeface="Arial"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Times New Roman" pitchFamily="18" charset="0"/>
                          <a:cs typeface="Times New Roman" pitchFamily="18" charset="0"/>
                        </a:rPr>
                        <a:t>The system shall display the product name, image, price and inventory amount.</a:t>
                      </a:r>
                      <a:endParaRPr kumimoji="0" lang="en-US" sz="1800" b="0" i="0" u="none" strike="noStrike" cap="none" normalizeH="0" baseline="0" dirty="0" smtClean="0">
                        <a:ln>
                          <a:noFill/>
                        </a:ln>
                        <a:solidFill>
                          <a:schemeClr val="bg2"/>
                        </a:solidFill>
                        <a:effectLst/>
                        <a:latin typeface="Arial"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Times New Roman" pitchFamily="18" charset="0"/>
                          <a:cs typeface="Times New Roman" pitchFamily="18" charset="0"/>
                        </a:rPr>
                        <a:t>UC1</a:t>
                      </a:r>
                      <a:endParaRPr kumimoji="0" lang="en-US" sz="1800" b="0" i="0" u="none" strike="noStrike" cap="none" normalizeH="0" baseline="0" dirty="0" smtClean="0">
                        <a:ln>
                          <a:noFill/>
                        </a:ln>
                        <a:solidFill>
                          <a:schemeClr val="bg2"/>
                        </a:solidFill>
                        <a:effectLst/>
                        <a:latin typeface="Arial"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Times New Roman" pitchFamily="18" charset="0"/>
                          <a:cs typeface="Times New Roman" pitchFamily="18" charset="0"/>
                        </a:rPr>
                        <a:t>S1</a:t>
                      </a:r>
                      <a:endParaRPr kumimoji="0" lang="en-US" sz="1800" b="0" i="0" u="none" strike="noStrike" cap="none" normalizeH="0" baseline="0" dirty="0" smtClean="0">
                        <a:ln>
                          <a:noFill/>
                        </a:ln>
                        <a:solidFill>
                          <a:schemeClr val="bg2"/>
                        </a:solidFill>
                        <a:effectLst/>
                        <a:latin typeface="Arial"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Times New Roman" pitchFamily="18" charset="0"/>
                          <a:cs typeface="Times New Roman" pitchFamily="18" charset="0"/>
                        </a:rPr>
                        <a:t>T1, T3, T10, T25, T54</a:t>
                      </a:r>
                      <a:endParaRPr kumimoji="0" lang="en-US" sz="1800" b="0" i="0" u="none" strike="noStrike" cap="none" normalizeH="0" baseline="0" dirty="0" smtClean="0">
                        <a:ln>
                          <a:noFill/>
                        </a:ln>
                        <a:solidFill>
                          <a:schemeClr val="bg2"/>
                        </a:solidFill>
                        <a:effectLst/>
                        <a:latin typeface="Arial"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4213" y="549275"/>
            <a:ext cx="7772400" cy="606425"/>
          </a:xfrm>
          <a:noFill/>
        </p:spPr>
        <p:txBody>
          <a:bodyPr/>
          <a:lstStyle/>
          <a:p>
            <a:r>
              <a:rPr lang="en-US" altLang="en-US" sz="3200" smtClean="0">
                <a:latin typeface="Arial" pitchFamily="34" charset="0"/>
              </a:rPr>
              <a:t>Test Case - Detail</a:t>
            </a:r>
          </a:p>
        </p:txBody>
      </p:sp>
      <p:sp>
        <p:nvSpPr>
          <p:cNvPr id="30723" name="Rectangle 3"/>
          <p:cNvSpPr>
            <a:spLocks noGrp="1" noChangeArrowheads="1"/>
          </p:cNvSpPr>
          <p:nvPr>
            <p:ph type="body" idx="1"/>
          </p:nvPr>
        </p:nvSpPr>
        <p:spPr>
          <a:noFill/>
        </p:spPr>
        <p:txBody>
          <a:bodyPr/>
          <a:lstStyle/>
          <a:p>
            <a:r>
              <a:rPr lang="en-US" altLang="en-US" smtClean="0"/>
              <a:t>should include</a:t>
            </a:r>
          </a:p>
          <a:p>
            <a:pPr lvl="1">
              <a:buSzPct val="75000"/>
            </a:pPr>
            <a:r>
              <a:rPr lang="en-US" altLang="en-US" smtClean="0"/>
              <a:t>Test identification</a:t>
            </a:r>
          </a:p>
          <a:p>
            <a:pPr lvl="1">
              <a:buSzPct val="75000"/>
            </a:pPr>
            <a:r>
              <a:rPr lang="en-US" altLang="en-US" smtClean="0"/>
              <a:t>condition or statement to be tested</a:t>
            </a:r>
          </a:p>
          <a:p>
            <a:pPr lvl="1">
              <a:buSzPct val="75000"/>
            </a:pPr>
            <a:r>
              <a:rPr lang="en-US" altLang="en-US" smtClean="0"/>
              <a:t>data structure to be used</a:t>
            </a:r>
          </a:p>
          <a:p>
            <a:pPr lvl="1">
              <a:buSzPct val="75000"/>
            </a:pPr>
            <a:r>
              <a:rPr lang="en-US" altLang="en-US" smtClean="0"/>
              <a:t>expected results</a:t>
            </a:r>
          </a:p>
          <a:p>
            <a:pPr lvl="1">
              <a:buSzPct val="75000"/>
            </a:pPr>
            <a:r>
              <a:rPr lang="en-US" altLang="en-US" smtClean="0"/>
              <a:t>actual results</a:t>
            </a:r>
          </a:p>
          <a:p>
            <a:pPr lvl="1">
              <a:buSzPct val="75000"/>
            </a:pPr>
            <a:r>
              <a:rPr lang="en-US" altLang="en-US" smtClean="0"/>
              <a:t>possible error</a:t>
            </a:r>
          </a:p>
        </p:txBody>
      </p:sp>
    </p:spTree>
  </p:cSld>
  <p:clrMapOvr>
    <a:masterClrMapping/>
  </p:clrMapOvr>
  <p:transition advTm="10476">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39750" y="1905000"/>
            <a:ext cx="7848600" cy="4524375"/>
          </a:xfrm>
          <a:prstGeom prst="rect">
            <a:avLst/>
          </a:prstGeom>
          <a:noFill/>
          <a:ln w="9525">
            <a:noFill/>
            <a:miter lim="800000"/>
            <a:headEnd/>
            <a:tailEnd/>
          </a:ln>
        </p:spPr>
        <p:txBody>
          <a:bodyPr>
            <a:spAutoFit/>
          </a:bodyPr>
          <a:lstStyle/>
          <a:p>
            <a:r>
              <a:rPr lang="en-CA" sz="3600">
                <a:latin typeface="Arial" pitchFamily="34" charset="0"/>
                <a:cs typeface="Arial" pitchFamily="34" charset="0"/>
              </a:rPr>
              <a:t>A program has been coded that accepts three values and determines whether the triangle, represented by those three values, is scalene, isosceles, or equilateral.</a:t>
            </a:r>
          </a:p>
          <a:p>
            <a:r>
              <a:rPr lang="en-CA" sz="3600">
                <a:latin typeface="Arial" pitchFamily="34" charset="0"/>
                <a:cs typeface="Arial" pitchFamily="34" charset="0"/>
              </a:rPr>
              <a:t> </a:t>
            </a:r>
          </a:p>
          <a:p>
            <a:r>
              <a:rPr lang="en-CA" sz="3600">
                <a:latin typeface="Arial" pitchFamily="34" charset="0"/>
                <a:cs typeface="Arial" pitchFamily="34" charset="0"/>
              </a:rPr>
              <a:t>How many individual test cases would be needed?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2124075" y="473075"/>
            <a:ext cx="4891088" cy="585788"/>
          </a:xfrm>
          <a:prstGeom prst="rect">
            <a:avLst/>
          </a:prstGeom>
          <a:noFill/>
          <a:ln w="12700">
            <a:noFill/>
            <a:miter lim="800000"/>
            <a:headEnd/>
            <a:tailEnd/>
          </a:ln>
        </p:spPr>
        <p:txBody>
          <a:bodyPr wrap="none" anchor="ctr">
            <a:spAutoFit/>
          </a:bodyPr>
          <a:lstStyle/>
          <a:p>
            <a:pPr eaLnBrk="1" hangingPunct="1"/>
            <a:r>
              <a:rPr lang="en-US" altLang="en-US" sz="3200">
                <a:solidFill>
                  <a:schemeClr val="tx2"/>
                </a:solidFill>
                <a:latin typeface="Arial" pitchFamily="34" charset="0"/>
                <a:cs typeface="Times New Roman" pitchFamily="18" charset="0"/>
              </a:rPr>
              <a:t>Test Case -- Detail</a:t>
            </a:r>
            <a:r>
              <a:rPr lang="en-US" altLang="en-US">
                <a:latin typeface="Arial" pitchFamily="34" charset="0"/>
                <a:cs typeface="Times New Roman" pitchFamily="18" charset="0"/>
              </a:rPr>
              <a:t> </a:t>
            </a:r>
            <a:r>
              <a:rPr lang="en-US" altLang="en-US" sz="3200">
                <a:latin typeface="Arial" pitchFamily="34" charset="0"/>
                <a:cs typeface="Times New Roman" pitchFamily="18" charset="0"/>
              </a:rPr>
              <a:t>(Table)</a:t>
            </a:r>
            <a:endParaRPr lang="en-US" altLang="en-US" sz="3200">
              <a:latin typeface="Arial" pitchFamily="34" charset="0"/>
            </a:endParaRPr>
          </a:p>
        </p:txBody>
      </p:sp>
      <p:graphicFrame>
        <p:nvGraphicFramePr>
          <p:cNvPr id="76964" name="Group 164"/>
          <p:cNvGraphicFramePr>
            <a:graphicFrameLocks noGrp="1"/>
          </p:cNvGraphicFramePr>
          <p:nvPr/>
        </p:nvGraphicFramePr>
        <p:xfrm>
          <a:off x="323850" y="2420938"/>
          <a:ext cx="8496300" cy="3170237"/>
        </p:xfrm>
        <a:graphic>
          <a:graphicData uri="http://schemas.openxmlformats.org/drawingml/2006/table">
            <a:tbl>
              <a:tblPr/>
              <a:tblGrid>
                <a:gridCol w="1511300"/>
                <a:gridCol w="1584325"/>
                <a:gridCol w="1284288"/>
                <a:gridCol w="1446212"/>
                <a:gridCol w="1431925"/>
                <a:gridCol w="1238250"/>
              </a:tblGrid>
              <a:tr h="118883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Test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Number</a:t>
                      </a:r>
                      <a:endParaRPr kumimoji="0" lang="en-US" sz="1800" b="1"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Prepared by:</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Pre-test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condition</a:t>
                      </a:r>
                      <a:endParaRPr kumimoji="0" lang="en-US" sz="1800" b="1"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Description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of Test</a:t>
                      </a:r>
                      <a:endParaRPr kumimoji="0" lang="en-US" sz="1800" b="1"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Expected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Response</a:t>
                      </a:r>
                      <a:endParaRPr kumimoji="0" lang="en-US" sz="1800" b="1"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Executed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 </a:t>
                      </a:r>
                      <a:endParaRPr kumimoji="0" lang="en-US" sz="1800" b="1"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82304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2"/>
                          </a:solidFill>
                          <a:effectLst/>
                          <a:latin typeface="Times New Roman" pitchFamily="18" charset="0"/>
                          <a:cs typeface="Times New Roman" pitchFamily="18" charset="0"/>
                        </a:rPr>
                        <a:t>T1</a:t>
                      </a: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Name: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Signature: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Date:</a:t>
                      </a: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Name: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Signature: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Date:</a:t>
                      </a: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82304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2"/>
                          </a:solidFill>
                          <a:effectLst/>
                          <a:latin typeface="Times New Roman" pitchFamily="18" charset="0"/>
                          <a:cs typeface="Times New Roman" pitchFamily="18" charset="0"/>
                        </a:rPr>
                        <a:t>T2</a:t>
                      </a: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Name: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Signature: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Date:</a:t>
                      </a: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Name: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Signature: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Date:</a:t>
                      </a: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53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2"/>
                          </a:solidFill>
                          <a:effectLst/>
                          <a:latin typeface="Times New Roman" pitchFamily="18" charset="0"/>
                          <a:cs typeface="Times New Roman" pitchFamily="18" charset="0"/>
                        </a:rPr>
                        <a:t>…</a:t>
                      </a: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bg2"/>
                        </a:solidFill>
                        <a:effectLst/>
                        <a:latin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949" name="Group 125"/>
          <p:cNvGraphicFramePr>
            <a:graphicFrameLocks noGrp="1"/>
          </p:cNvGraphicFramePr>
          <p:nvPr>
            <p:ph idx="1"/>
          </p:nvPr>
        </p:nvGraphicFramePr>
        <p:xfrm>
          <a:off x="250825" y="1628775"/>
          <a:ext cx="8642350" cy="4497388"/>
        </p:xfrm>
        <a:graphic>
          <a:graphicData uri="http://schemas.openxmlformats.org/drawingml/2006/table">
            <a:tbl>
              <a:tblPr/>
              <a:tblGrid>
                <a:gridCol w="1081088"/>
                <a:gridCol w="1368425"/>
                <a:gridCol w="1511300"/>
                <a:gridCol w="1368425"/>
                <a:gridCol w="2016125"/>
                <a:gridCol w="1296987"/>
              </a:tblGrid>
              <a:tr h="647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Test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Number</a:t>
                      </a:r>
                      <a:endParaRPr kumimoji="0" lang="en-US" sz="1800" b="1" i="0" u="none" strike="noStrike" cap="none" normalizeH="0" baseline="0" dirty="0" smtClean="0">
                        <a:ln>
                          <a:noFill/>
                        </a:ln>
                        <a:solidFill>
                          <a:schemeClr val="bg2"/>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Prepared by: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Pre-test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condition</a:t>
                      </a:r>
                      <a:endParaRPr kumimoji="0" lang="en-US" sz="1800" b="1" i="0" u="none" strike="noStrike" cap="none" normalizeH="0" baseline="0" dirty="0" smtClean="0">
                        <a:ln>
                          <a:noFill/>
                        </a:ln>
                        <a:solidFill>
                          <a:schemeClr val="bg2"/>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Description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of Test</a:t>
                      </a:r>
                      <a:endParaRPr kumimoji="0" lang="en-US" sz="1800" b="1" i="0" u="none" strike="noStrike" cap="none" normalizeH="0" baseline="0" dirty="0" smtClean="0">
                        <a:ln>
                          <a:noFill/>
                        </a:ln>
                        <a:solidFill>
                          <a:schemeClr val="bg2"/>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Expected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Response</a:t>
                      </a:r>
                      <a:endParaRPr kumimoji="0" lang="en-US" sz="1800" b="1" i="0" u="none" strike="noStrike" cap="none" normalizeH="0" baseline="0" dirty="0" smtClean="0">
                        <a:ln>
                          <a:noFill/>
                        </a:ln>
                        <a:solidFill>
                          <a:schemeClr val="bg2"/>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solidFill>
                          <a:effectLst/>
                          <a:latin typeface="Times New Roman" pitchFamily="18" charset="0"/>
                          <a:cs typeface="Times New Roman" pitchFamily="18" charset="0"/>
                        </a:rPr>
                        <a:t>Executed by: </a:t>
                      </a:r>
                      <a:endParaRPr kumimoji="0" lang="en-US" sz="1800" b="1" i="0" u="none" strike="noStrike" cap="none" normalizeH="0" baseline="0" dirty="0" smtClean="0">
                        <a:ln>
                          <a:noFill/>
                        </a:ln>
                        <a:solidFill>
                          <a:schemeClr val="bg2"/>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1881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2"/>
                          </a:solidFill>
                          <a:effectLst/>
                          <a:latin typeface="Times New Roman" pitchFamily="18" charset="0"/>
                          <a:cs typeface="Times New Roman" pitchFamily="18" charset="0"/>
                        </a:rPr>
                        <a:t>T1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Times New Roman" pitchFamily="18" charset="0"/>
                          <a:cs typeface="Times New Roman" pitchFamily="18" charset="0"/>
                        </a:rPr>
                        <a:t>Pass / Fail</a:t>
                      </a:r>
                      <a:endParaRPr kumimoji="0" lang="en-US" sz="1800" b="0" i="0" u="none" strike="noStrike" cap="none" normalizeH="0" baseline="0" dirty="0" smtClean="0">
                        <a:ln>
                          <a:noFill/>
                        </a:ln>
                        <a:solidFill>
                          <a:schemeClr val="bg2"/>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Name: Mel</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Signature: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Date: Feb 02 2012</a:t>
                      </a:r>
                      <a:endParaRPr kumimoji="0" lang="en-US" sz="1600" b="0" i="0" u="none" strike="noStrike" cap="none" normalizeH="0" baseline="0" dirty="0" smtClean="0">
                        <a:ln>
                          <a:noFill/>
                        </a:ln>
                        <a:solidFill>
                          <a:schemeClr val="bg2"/>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b="0" i="0" u="none" strike="noStrike" cap="none" normalizeH="0" baseline="0" dirty="0" smtClean="0">
                          <a:ln>
                            <a:noFill/>
                          </a:ln>
                          <a:solidFill>
                            <a:schemeClr val="bg2"/>
                          </a:solidFill>
                          <a:effectLst/>
                          <a:latin typeface="Arial" pitchFamily="34" charset="0"/>
                        </a:rPr>
                        <a:t>Sales clerk has successfully logged into the sales system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b="0" i="0" u="none" strike="noStrike" cap="none" normalizeH="0" baseline="0" dirty="0" smtClean="0">
                          <a:ln>
                            <a:noFill/>
                          </a:ln>
                          <a:solidFill>
                            <a:schemeClr val="bg2"/>
                          </a:solidFill>
                          <a:effectLst/>
                          <a:latin typeface="Arial" pitchFamily="34" charset="0"/>
                        </a:rPr>
                        <a:t>Enter a valid product number.</a:t>
                      </a:r>
                    </a:p>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b="0" i="0" u="none" strike="noStrike" cap="none" normalizeH="0" baseline="0" dirty="0" smtClean="0">
                          <a:ln>
                            <a:noFill/>
                          </a:ln>
                          <a:solidFill>
                            <a:schemeClr val="bg2"/>
                          </a:solidFill>
                          <a:effectLst/>
                          <a:latin typeface="Arial" pitchFamily="34" charset="0"/>
                        </a:rPr>
                        <a:t>Product number sport111233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b="0" i="0" u="none" strike="noStrike" cap="none" normalizeH="0" baseline="0" dirty="0" smtClean="0">
                          <a:ln>
                            <a:noFill/>
                          </a:ln>
                          <a:solidFill>
                            <a:schemeClr val="bg2"/>
                          </a:solidFill>
                          <a:effectLst/>
                          <a:latin typeface="Arial" pitchFamily="34" charset="0"/>
                        </a:rPr>
                        <a:t>Display valid product name, picture, current price, amount in stock for product number</a:t>
                      </a:r>
                    </a:p>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b="0" i="0" u="none" strike="noStrike" cap="none" normalizeH="0" baseline="0" dirty="0" smtClean="0">
                          <a:ln>
                            <a:noFill/>
                          </a:ln>
                          <a:solidFill>
                            <a:schemeClr val="bg2"/>
                          </a:solidFill>
                          <a:effectLst/>
                          <a:latin typeface="Arial" pitchFamily="34" charset="0"/>
                        </a:rPr>
                        <a:t>sport11233.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Name: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Signature: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Date:</a:t>
                      </a:r>
                      <a:endParaRPr kumimoji="0" lang="en-US" sz="1600" b="0" i="0" u="none" strike="noStrike" cap="none" normalizeH="0" baseline="0" dirty="0" smtClean="0">
                        <a:ln>
                          <a:noFill/>
                        </a:ln>
                        <a:solidFill>
                          <a:schemeClr val="bg2"/>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170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2"/>
                          </a:solidFill>
                          <a:effectLst/>
                          <a:latin typeface="Times New Roman" pitchFamily="18" charset="0"/>
                          <a:cs typeface="Times New Roman" pitchFamily="18" charset="0"/>
                        </a:rPr>
                        <a:t>T2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Times New Roman" pitchFamily="18" charset="0"/>
                          <a:cs typeface="Times New Roman" pitchFamily="18" charset="0"/>
                        </a:rPr>
                        <a:t>Pass / Fail</a:t>
                      </a:r>
                      <a:endParaRPr kumimoji="0" lang="en-US" sz="1800" b="0" i="0" u="none" strike="noStrike" cap="none" normalizeH="0" baseline="0" dirty="0" smtClean="0">
                        <a:ln>
                          <a:noFill/>
                        </a:ln>
                        <a:solidFill>
                          <a:schemeClr val="bg2"/>
                        </a:solidFill>
                        <a:effectLst/>
                        <a:latin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2"/>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Name: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Signature: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Date:</a:t>
                      </a:r>
                      <a:endParaRPr kumimoji="0" lang="en-US" sz="1600" b="0" i="0" u="none" strike="noStrike" cap="none" normalizeH="0" baseline="0" dirty="0" smtClean="0">
                        <a:ln>
                          <a:noFill/>
                        </a:ln>
                        <a:solidFill>
                          <a:schemeClr val="bg2"/>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b="0" i="0" u="none" strike="noStrike" cap="none" normalizeH="0" baseline="0" dirty="0" smtClean="0">
                          <a:ln>
                            <a:noFill/>
                          </a:ln>
                          <a:solidFill>
                            <a:schemeClr val="bg2"/>
                          </a:solidFill>
                          <a:effectLst/>
                          <a:latin typeface="Arial" pitchFamily="34" charset="0"/>
                        </a:rPr>
                        <a:t>Sales clerk has successfully logged into the sales system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b="0" i="0" u="none" strike="noStrike" cap="none" normalizeH="0" baseline="0" dirty="0" smtClean="0">
                          <a:ln>
                            <a:noFill/>
                          </a:ln>
                          <a:solidFill>
                            <a:schemeClr val="bg2"/>
                          </a:solidFill>
                          <a:effectLst/>
                          <a:latin typeface="Arial" pitchFamily="34" charset="0"/>
                        </a:rPr>
                        <a:t>Enter an invalid product number</a:t>
                      </a:r>
                    </a:p>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b="0" i="0" u="none" strike="noStrike" cap="none" normalizeH="0" baseline="0" dirty="0" smtClean="0">
                          <a:ln>
                            <a:noFill/>
                          </a:ln>
                          <a:solidFill>
                            <a:schemeClr val="bg2"/>
                          </a:solidFill>
                          <a:effectLst/>
                          <a:latin typeface="Arial" pitchFamily="34" charset="0"/>
                        </a:rPr>
                        <a:t>Sportta1234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b="0" i="0" u="none" strike="noStrike" cap="none" normalizeH="0" baseline="0" dirty="0" smtClean="0">
                          <a:ln>
                            <a:noFill/>
                          </a:ln>
                          <a:solidFill>
                            <a:schemeClr val="bg2"/>
                          </a:solidFill>
                          <a:effectLst/>
                          <a:latin typeface="Arial" pitchFamily="34" charset="0"/>
                        </a:rPr>
                        <a:t>Display Error message “</a:t>
                      </a:r>
                      <a:r>
                        <a:rPr kumimoji="0" lang="en-US" sz="1600" b="1" i="0" u="none" strike="noStrike" cap="none" normalizeH="0" baseline="0" dirty="0" smtClean="0">
                          <a:ln>
                            <a:noFill/>
                          </a:ln>
                          <a:solidFill>
                            <a:schemeClr val="bg2"/>
                          </a:solidFill>
                          <a:effectLst/>
                          <a:latin typeface="Arial" pitchFamily="34" charset="0"/>
                        </a:rPr>
                        <a:t>invalid product number</a:t>
                      </a:r>
                      <a:r>
                        <a:rPr kumimoji="0" lang="en-US" sz="1600" b="0" i="0" u="none" strike="noStrike" cap="none" normalizeH="0" baseline="0" dirty="0" smtClean="0">
                          <a:ln>
                            <a:noFill/>
                          </a:ln>
                          <a:solidFill>
                            <a:schemeClr val="bg2"/>
                          </a:solidFill>
                          <a:effectLst/>
                          <a:latin typeface="Arial" pitchFamily="34" charset="0"/>
                        </a:rPr>
                        <a:t>”, product number Sportta1234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Name: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Signature:</a:t>
                      </a:r>
                      <a:endParaRPr kumimoji="0" lang="en-US" sz="1600" b="0"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cs typeface="Times New Roman" pitchFamily="18" charset="0"/>
                        </a:rPr>
                        <a:t>Date:</a:t>
                      </a:r>
                      <a:endParaRPr kumimoji="0" lang="en-US" sz="1600" b="0" i="0" u="none" strike="noStrike" cap="none" normalizeH="0" baseline="0" dirty="0" smtClean="0">
                        <a:ln>
                          <a:noFill/>
                        </a:ln>
                        <a:solidFill>
                          <a:schemeClr val="bg2"/>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28704" name="Rectangle 124"/>
          <p:cNvSpPr>
            <a:spLocks noGrp="1" noChangeArrowheads="1"/>
          </p:cNvSpPr>
          <p:nvPr>
            <p:ph type="title"/>
          </p:nvPr>
        </p:nvSpPr>
        <p:spPr>
          <a:xfrm>
            <a:off x="2051050" y="188913"/>
            <a:ext cx="4967288" cy="822325"/>
          </a:xfrm>
        </p:spPr>
        <p:txBody>
          <a:bodyPr/>
          <a:lstStyle/>
          <a:p>
            <a:pPr algn="l" eaLnBrk="1" hangingPunct="1">
              <a:defRPr/>
            </a:pPr>
            <a:r>
              <a:rPr lang="en-US" altLang="en-US" sz="3200" dirty="0" smtClean="0">
                <a:latin typeface="Arial" pitchFamily="34" charset="0"/>
              </a:rPr>
              <a:t>Test Case – Detail </a:t>
            </a:r>
            <a:r>
              <a:rPr lang="en-US" altLang="en-US" sz="3200" dirty="0" smtClean="0">
                <a:solidFill>
                  <a:schemeClr val="tx1"/>
                </a:solidFill>
                <a:latin typeface="+mn-lt"/>
              </a:rPr>
              <a:t>(Table)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5288" y="404813"/>
            <a:ext cx="7734300" cy="742950"/>
          </a:xfrm>
          <a:noFill/>
        </p:spPr>
        <p:txBody>
          <a:bodyPr/>
          <a:lstStyle/>
          <a:p>
            <a:r>
              <a:rPr lang="en-US" altLang="en-US" sz="3200" smtClean="0">
                <a:latin typeface="Arial" pitchFamily="34" charset="0"/>
              </a:rPr>
              <a:t>Types of tests (strategies or approaches)</a:t>
            </a:r>
          </a:p>
        </p:txBody>
      </p:sp>
      <p:sp>
        <p:nvSpPr>
          <p:cNvPr id="33795" name="Rectangle 3"/>
          <p:cNvSpPr>
            <a:spLocks noGrp="1" noChangeArrowheads="1"/>
          </p:cNvSpPr>
          <p:nvPr>
            <p:ph type="body" idx="1"/>
          </p:nvPr>
        </p:nvSpPr>
        <p:spPr>
          <a:xfrm>
            <a:off x="1476375" y="1844675"/>
            <a:ext cx="6935788" cy="4419600"/>
          </a:xfrm>
          <a:noFill/>
        </p:spPr>
        <p:txBody>
          <a:bodyPr/>
          <a:lstStyle/>
          <a:p>
            <a:pPr>
              <a:lnSpc>
                <a:spcPct val="90000"/>
              </a:lnSpc>
            </a:pPr>
            <a:r>
              <a:rPr lang="en-US" altLang="en-US" sz="2800" smtClean="0">
                <a:solidFill>
                  <a:schemeClr val="tx2"/>
                </a:solidFill>
              </a:rPr>
              <a:t>Modular</a:t>
            </a:r>
            <a:br>
              <a:rPr lang="en-US" altLang="en-US" sz="2800" smtClean="0">
                <a:solidFill>
                  <a:schemeClr val="tx2"/>
                </a:solidFill>
              </a:rPr>
            </a:br>
            <a:endParaRPr lang="en-US" altLang="en-US" sz="2800" smtClean="0">
              <a:solidFill>
                <a:schemeClr val="tx2"/>
              </a:solidFill>
            </a:endParaRPr>
          </a:p>
          <a:p>
            <a:pPr>
              <a:lnSpc>
                <a:spcPct val="90000"/>
              </a:lnSpc>
            </a:pPr>
            <a:r>
              <a:rPr lang="en-US" altLang="en-US" sz="2800" smtClean="0">
                <a:solidFill>
                  <a:schemeClr val="tx2"/>
                </a:solidFill>
              </a:rPr>
              <a:t>Top Down  vs.  Bottom Up</a:t>
            </a:r>
            <a:br>
              <a:rPr lang="en-US" altLang="en-US" sz="2800" smtClean="0">
                <a:solidFill>
                  <a:schemeClr val="tx2"/>
                </a:solidFill>
              </a:rPr>
            </a:br>
            <a:endParaRPr lang="en-US" altLang="en-US" smtClean="0">
              <a:solidFill>
                <a:schemeClr val="tx2"/>
              </a:solidFill>
            </a:endParaRPr>
          </a:p>
          <a:p>
            <a:pPr>
              <a:lnSpc>
                <a:spcPct val="90000"/>
              </a:lnSpc>
            </a:pPr>
            <a:r>
              <a:rPr lang="en-US" altLang="en-US" sz="2800" smtClean="0">
                <a:solidFill>
                  <a:schemeClr val="tx2"/>
                </a:solidFill>
              </a:rPr>
              <a:t>Black box</a:t>
            </a:r>
            <a:r>
              <a:rPr lang="en-US" altLang="en-US" sz="2800" smtClean="0"/>
              <a:t> tests</a:t>
            </a:r>
            <a:r>
              <a:rPr lang="en-US" altLang="en-US" smtClean="0"/>
              <a:t> -</a:t>
            </a:r>
            <a:r>
              <a:rPr lang="en-US" altLang="en-US" sz="2600" smtClean="0"/>
              <a:t>internals not known</a:t>
            </a:r>
            <a:br>
              <a:rPr lang="en-US" altLang="en-US" sz="2600" smtClean="0"/>
            </a:br>
            <a:endParaRPr lang="en-US" altLang="en-US" smtClean="0"/>
          </a:p>
          <a:p>
            <a:pPr>
              <a:lnSpc>
                <a:spcPct val="90000"/>
              </a:lnSpc>
            </a:pPr>
            <a:r>
              <a:rPr lang="en-US" altLang="en-US" sz="2800" smtClean="0">
                <a:solidFill>
                  <a:schemeClr val="tx2"/>
                </a:solidFill>
              </a:rPr>
              <a:t>White box</a:t>
            </a:r>
            <a:r>
              <a:rPr lang="en-US" altLang="en-US" sz="2800" smtClean="0"/>
              <a:t> tests</a:t>
            </a:r>
            <a:r>
              <a:rPr lang="en-US" altLang="en-US" smtClean="0"/>
              <a:t> - </a:t>
            </a:r>
            <a:r>
              <a:rPr lang="en-US" altLang="en-US" sz="2600" smtClean="0"/>
              <a:t>internals are known</a:t>
            </a:r>
            <a:r>
              <a:rPr lang="en-US" altLang="en-US" smtClean="0"/>
              <a:t/>
            </a:r>
            <a:br>
              <a:rPr lang="en-US" altLang="en-US" smtClean="0"/>
            </a:br>
            <a:r>
              <a:rPr lang="en-US" altLang="en-US" smtClean="0"/>
              <a:t/>
            </a:r>
            <a:br>
              <a:rPr lang="en-US" altLang="en-US" smtClean="0"/>
            </a:br>
            <a:endParaRPr lang="en-US" altLang="en-US" smtClean="0"/>
          </a:p>
        </p:txBody>
      </p:sp>
    </p:spTree>
  </p:cSld>
  <p:clrMapOvr>
    <a:masterClrMapping/>
  </p:clrMapOvr>
  <p:transition advTm="10524">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260350"/>
            <a:ext cx="7772400" cy="1081088"/>
          </a:xfrm>
          <a:noFill/>
        </p:spPr>
        <p:txBody>
          <a:bodyPr/>
          <a:lstStyle/>
          <a:p>
            <a:r>
              <a:rPr lang="en-US" altLang="en-US" sz="3200" smtClean="0">
                <a:latin typeface="Arial" pitchFamily="34" charset="0"/>
              </a:rPr>
              <a:t>Testing Strategies</a:t>
            </a:r>
            <a:br>
              <a:rPr lang="en-US" altLang="en-US" sz="3200" smtClean="0">
                <a:latin typeface="Arial" pitchFamily="34" charset="0"/>
              </a:rPr>
            </a:br>
            <a:r>
              <a:rPr lang="en-US" altLang="en-US" sz="2800" smtClean="0">
                <a:latin typeface="Arial" pitchFamily="34" charset="0"/>
              </a:rPr>
              <a:t>Black Box vs. White Box</a:t>
            </a:r>
          </a:p>
        </p:txBody>
      </p:sp>
      <p:sp>
        <p:nvSpPr>
          <p:cNvPr id="34819" name="Rectangle 3"/>
          <p:cNvSpPr>
            <a:spLocks noGrp="1" noChangeArrowheads="1"/>
          </p:cNvSpPr>
          <p:nvPr>
            <p:ph type="body" sz="half" idx="1"/>
          </p:nvPr>
        </p:nvSpPr>
        <p:spPr>
          <a:xfrm>
            <a:off x="227013" y="1598613"/>
            <a:ext cx="4194175" cy="4803775"/>
          </a:xfrm>
          <a:noFill/>
          <a:ln w="25400" cap="flat">
            <a:solidFill>
              <a:schemeClr val="tx1"/>
            </a:solidFill>
          </a:ln>
        </p:spPr>
        <p:txBody>
          <a:bodyPr/>
          <a:lstStyle/>
          <a:p>
            <a:r>
              <a:rPr lang="en-US" altLang="en-US" smtClean="0">
                <a:solidFill>
                  <a:schemeClr val="tx2"/>
                </a:solidFill>
              </a:rPr>
              <a:t>Black Box</a:t>
            </a:r>
          </a:p>
          <a:p>
            <a:pPr lvl="1">
              <a:buSzPct val="75000"/>
            </a:pPr>
            <a:r>
              <a:rPr lang="en-US" altLang="en-US" smtClean="0">
                <a:solidFill>
                  <a:srgbClr val="FFFFCC"/>
                </a:solidFill>
              </a:rPr>
              <a:t>internals not known</a:t>
            </a:r>
          </a:p>
          <a:p>
            <a:pPr lvl="1">
              <a:buSzPct val="75000"/>
            </a:pPr>
            <a:r>
              <a:rPr lang="en-US" altLang="en-US" smtClean="0">
                <a:solidFill>
                  <a:srgbClr val="FFFFCC"/>
                </a:solidFill>
              </a:rPr>
              <a:t>Data driven </a:t>
            </a:r>
          </a:p>
          <a:p>
            <a:pPr lvl="1">
              <a:buFontTx/>
              <a:buNone/>
            </a:pPr>
            <a:r>
              <a:rPr lang="en-US" altLang="en-US" smtClean="0">
                <a:solidFill>
                  <a:srgbClr val="FFFFCC"/>
                </a:solidFill>
              </a:rPr>
              <a:t>      -against described</a:t>
            </a:r>
          </a:p>
          <a:p>
            <a:pPr lvl="1">
              <a:buFontTx/>
              <a:buNone/>
            </a:pPr>
            <a:r>
              <a:rPr lang="en-US" altLang="en-US" smtClean="0">
                <a:solidFill>
                  <a:srgbClr val="FFFFCC"/>
                </a:solidFill>
              </a:rPr>
              <a:t>       specifications</a:t>
            </a:r>
          </a:p>
          <a:p>
            <a:pPr lvl="1">
              <a:buSzPct val="75000"/>
            </a:pPr>
            <a:r>
              <a:rPr lang="en-US" altLang="en-US" smtClean="0">
                <a:solidFill>
                  <a:srgbClr val="FFFFCC"/>
                </a:solidFill>
              </a:rPr>
              <a:t>requires exhaustive test data (input) and predicted output for all possible cases</a:t>
            </a:r>
            <a:r>
              <a:rPr lang="en-US" altLang="en-US" smtClean="0"/>
              <a:t>.</a:t>
            </a:r>
          </a:p>
        </p:txBody>
      </p:sp>
      <p:sp>
        <p:nvSpPr>
          <p:cNvPr id="34820" name="Rectangle 4"/>
          <p:cNvSpPr>
            <a:spLocks noGrp="1" noChangeArrowheads="1"/>
          </p:cNvSpPr>
          <p:nvPr>
            <p:ph type="body" sz="half" idx="2"/>
          </p:nvPr>
        </p:nvSpPr>
        <p:spPr>
          <a:xfrm>
            <a:off x="4565650" y="1593850"/>
            <a:ext cx="4356100" cy="4813300"/>
          </a:xfrm>
          <a:noFill/>
          <a:ln w="25400" cap="flat">
            <a:solidFill>
              <a:schemeClr val="tx1"/>
            </a:solidFill>
          </a:ln>
        </p:spPr>
        <p:txBody>
          <a:bodyPr/>
          <a:lstStyle/>
          <a:p>
            <a:r>
              <a:rPr lang="en-US" altLang="en-US" smtClean="0">
                <a:solidFill>
                  <a:schemeClr val="tx2"/>
                </a:solidFill>
              </a:rPr>
              <a:t>White Box</a:t>
            </a:r>
          </a:p>
          <a:p>
            <a:pPr lvl="1">
              <a:buSzPct val="75000"/>
            </a:pPr>
            <a:r>
              <a:rPr lang="en-US" altLang="en-US" smtClean="0">
                <a:solidFill>
                  <a:srgbClr val="FFFF99"/>
                </a:solidFill>
              </a:rPr>
              <a:t>Internals are known </a:t>
            </a:r>
          </a:p>
          <a:p>
            <a:pPr lvl="1">
              <a:buSzPct val="75000"/>
            </a:pPr>
            <a:r>
              <a:rPr lang="en-US" altLang="en-US" smtClean="0">
                <a:solidFill>
                  <a:srgbClr val="FFFF99"/>
                </a:solidFill>
              </a:rPr>
              <a:t>Logic driven - code driven - all paths </a:t>
            </a:r>
          </a:p>
          <a:p>
            <a:pPr lvl="1">
              <a:buSzPct val="75000"/>
            </a:pPr>
            <a:r>
              <a:rPr lang="en-US" altLang="en-US" smtClean="0">
                <a:solidFill>
                  <a:srgbClr val="FFFF99"/>
                </a:solidFill>
              </a:rPr>
              <a:t>decision, sequence, selection </a:t>
            </a:r>
          </a:p>
          <a:p>
            <a:pPr lvl="1">
              <a:buSzPct val="75000"/>
            </a:pPr>
            <a:r>
              <a:rPr lang="en-US" altLang="en-US" smtClean="0">
                <a:solidFill>
                  <a:srgbClr val="FFFF99"/>
                </a:solidFill>
              </a:rPr>
              <a:t>examines internal code to develop required test cases.</a:t>
            </a:r>
          </a:p>
          <a:p>
            <a:pPr lvl="1">
              <a:buSzPct val="75000"/>
            </a:pPr>
            <a:r>
              <a:rPr lang="en-US" altLang="en-US" smtClean="0">
                <a:solidFill>
                  <a:srgbClr val="FFFF99"/>
                </a:solidFill>
              </a:rPr>
              <a:t>involves exhaustive path testing</a:t>
            </a:r>
          </a:p>
          <a:p>
            <a:pPr latinLnBrk="1">
              <a:buFontTx/>
              <a:buChar char="»"/>
            </a:pPr>
            <a:endParaRPr lang="en-US" altLang="en-US" sz="2400" smtClean="0">
              <a:solidFill>
                <a:srgbClr val="FFFF99"/>
              </a:solidFill>
            </a:endParaRP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3" y="549275"/>
            <a:ext cx="7772400" cy="679450"/>
          </a:xfrm>
          <a:noFill/>
        </p:spPr>
        <p:txBody>
          <a:bodyPr/>
          <a:lstStyle/>
          <a:p>
            <a:r>
              <a:rPr lang="en-US" altLang="en-US" sz="3200" smtClean="0">
                <a:latin typeface="Arial" pitchFamily="34" charset="0"/>
              </a:rPr>
              <a:t>Testing --Black Box</a:t>
            </a:r>
          </a:p>
        </p:txBody>
      </p:sp>
      <p:sp>
        <p:nvSpPr>
          <p:cNvPr id="35843" name="Rectangle 3"/>
          <p:cNvSpPr>
            <a:spLocks noGrp="1" noChangeArrowheads="1"/>
          </p:cNvSpPr>
          <p:nvPr>
            <p:ph type="body" idx="1"/>
          </p:nvPr>
        </p:nvSpPr>
        <p:spPr>
          <a:xfrm>
            <a:off x="827088" y="1916113"/>
            <a:ext cx="7875587" cy="4065587"/>
          </a:xfrm>
          <a:noFill/>
        </p:spPr>
        <p:txBody>
          <a:bodyPr/>
          <a:lstStyle/>
          <a:p>
            <a:pPr>
              <a:lnSpc>
                <a:spcPct val="90000"/>
              </a:lnSpc>
            </a:pPr>
            <a:r>
              <a:rPr lang="en-US" altLang="en-US" sz="2800" smtClean="0"/>
              <a:t>Internal code  </a:t>
            </a:r>
            <a:r>
              <a:rPr lang="en-US" altLang="en-US" sz="2800" smtClean="0">
                <a:sym typeface="Wingdings" pitchFamily="2" charset="2"/>
              </a:rPr>
              <a:t> </a:t>
            </a:r>
            <a:r>
              <a:rPr lang="en-US" altLang="en-US" sz="2800" smtClean="0"/>
              <a:t>unknown</a:t>
            </a:r>
            <a:br>
              <a:rPr lang="en-US" altLang="en-US" sz="2800" smtClean="0"/>
            </a:br>
            <a:endParaRPr lang="en-US" altLang="en-US" sz="2800" smtClean="0"/>
          </a:p>
          <a:p>
            <a:pPr>
              <a:lnSpc>
                <a:spcPct val="90000"/>
              </a:lnSpc>
            </a:pPr>
            <a:r>
              <a:rPr lang="en-US" altLang="en-US" sz="2800" smtClean="0"/>
              <a:t>Data driven  -Input / output </a:t>
            </a:r>
            <a:r>
              <a:rPr lang="en-US" altLang="en-US" sz="2800" smtClean="0">
                <a:sym typeface="Wingdings" pitchFamily="2" charset="2"/>
              </a:rPr>
              <a:t></a:t>
            </a:r>
            <a:r>
              <a:rPr lang="en-US" altLang="en-US" sz="2800" smtClean="0"/>
              <a:t>described specifications</a:t>
            </a:r>
            <a:br>
              <a:rPr lang="en-US" altLang="en-US" sz="2800" smtClean="0"/>
            </a:br>
            <a:endParaRPr lang="en-US" altLang="en-US" sz="2800" smtClean="0"/>
          </a:p>
          <a:p>
            <a:pPr>
              <a:lnSpc>
                <a:spcPct val="90000"/>
              </a:lnSpc>
            </a:pPr>
            <a:r>
              <a:rPr lang="en-US" altLang="en-US" sz="2800" smtClean="0"/>
              <a:t>Exhaustive input (and predicted output) </a:t>
            </a:r>
            <a:r>
              <a:rPr lang="en-US" altLang="en-US" sz="2800" smtClean="0">
                <a:sym typeface="Wingdings" pitchFamily="2" charset="2"/>
              </a:rPr>
              <a:t> </a:t>
            </a:r>
            <a:r>
              <a:rPr lang="en-US" altLang="en-US" sz="2800" smtClean="0"/>
              <a:t>all possible cases.</a:t>
            </a:r>
            <a:br>
              <a:rPr lang="en-US" altLang="en-US" sz="2800" smtClean="0"/>
            </a:br>
            <a:endParaRPr lang="en-US" altLang="en-US" sz="2800" smtClean="0"/>
          </a:p>
          <a:p>
            <a:pPr>
              <a:lnSpc>
                <a:spcPct val="90000"/>
              </a:lnSpc>
            </a:pPr>
            <a:r>
              <a:rPr lang="en-US" altLang="en-US" sz="2800" smtClean="0"/>
              <a:t>Involves </a:t>
            </a:r>
            <a:r>
              <a:rPr lang="en-US" altLang="en-US" sz="2800" smtClean="0">
                <a:sym typeface="Wingdings" pitchFamily="2" charset="2"/>
              </a:rPr>
              <a:t> </a:t>
            </a:r>
            <a:r>
              <a:rPr lang="en-US" altLang="en-US" sz="2800" smtClean="0"/>
              <a:t>boundary value analysis</a:t>
            </a:r>
          </a:p>
        </p:txBody>
      </p:sp>
    </p:spTree>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549275"/>
            <a:ext cx="7772400" cy="606425"/>
          </a:xfrm>
          <a:noFill/>
        </p:spPr>
        <p:txBody>
          <a:bodyPr/>
          <a:lstStyle/>
          <a:p>
            <a:r>
              <a:rPr lang="en-US" altLang="en-US" sz="3200" smtClean="0">
                <a:latin typeface="Arial" pitchFamily="34" charset="0"/>
              </a:rPr>
              <a:t>Testing - White Box</a:t>
            </a:r>
            <a:r>
              <a:rPr lang="en-US" altLang="en-US" sz="4000" smtClean="0"/>
              <a:t> </a:t>
            </a:r>
          </a:p>
        </p:txBody>
      </p:sp>
      <p:sp>
        <p:nvSpPr>
          <p:cNvPr id="36867" name="Rectangle 3"/>
          <p:cNvSpPr>
            <a:spLocks noGrp="1" noChangeArrowheads="1"/>
          </p:cNvSpPr>
          <p:nvPr>
            <p:ph type="body" idx="1"/>
          </p:nvPr>
        </p:nvSpPr>
        <p:spPr>
          <a:xfrm>
            <a:off x="1116013" y="2060575"/>
            <a:ext cx="7367587" cy="3887788"/>
          </a:xfrm>
          <a:noFill/>
        </p:spPr>
        <p:txBody>
          <a:bodyPr/>
          <a:lstStyle/>
          <a:p>
            <a:r>
              <a:rPr lang="en-US" altLang="en-US" sz="2800" smtClean="0"/>
              <a:t> Internal code   </a:t>
            </a:r>
            <a:r>
              <a:rPr lang="en-US" altLang="en-US" sz="2800" smtClean="0">
                <a:sym typeface="Wingdings" pitchFamily="2" charset="2"/>
              </a:rPr>
              <a:t> </a:t>
            </a:r>
            <a:r>
              <a:rPr lang="en-US" altLang="en-US" sz="2800" smtClean="0"/>
              <a:t> known and visible</a:t>
            </a:r>
            <a:br>
              <a:rPr lang="en-US" altLang="en-US" sz="2800" smtClean="0"/>
            </a:br>
            <a:endParaRPr lang="en-US" altLang="en-US" sz="2800" smtClean="0"/>
          </a:p>
          <a:p>
            <a:r>
              <a:rPr lang="en-US" altLang="en-US" sz="2800" smtClean="0"/>
              <a:t>  Logic driven  </a:t>
            </a:r>
            <a:r>
              <a:rPr lang="en-US" altLang="en-US" sz="2800" smtClean="0">
                <a:sym typeface="Wingdings" pitchFamily="2" charset="2"/>
              </a:rPr>
              <a:t> code driven  all paths</a:t>
            </a:r>
            <a:r>
              <a:rPr lang="en-US" altLang="en-US" sz="2800" smtClean="0"/>
              <a:t> </a:t>
            </a:r>
            <a:br>
              <a:rPr lang="en-US" altLang="en-US" sz="2800" smtClean="0"/>
            </a:br>
            <a:endParaRPr lang="en-US" altLang="en-US" sz="2800" smtClean="0"/>
          </a:p>
          <a:p>
            <a:r>
              <a:rPr lang="en-US" altLang="en-US" sz="2800" smtClean="0"/>
              <a:t> Internal code used to develop test cases</a:t>
            </a:r>
            <a:br>
              <a:rPr lang="en-US" altLang="en-US" sz="2800" smtClean="0"/>
            </a:br>
            <a:endParaRPr lang="en-US" altLang="en-US" sz="2800" smtClean="0"/>
          </a:p>
          <a:p>
            <a:r>
              <a:rPr lang="en-US" altLang="en-US" sz="2800" smtClean="0"/>
              <a:t> Exhaustive path testing (known paths)</a:t>
            </a:r>
            <a:br>
              <a:rPr lang="en-US" altLang="en-US" sz="2800" smtClean="0"/>
            </a:br>
            <a:endParaRPr lang="en-US" altLang="en-US" sz="2800" smtClean="0"/>
          </a:p>
        </p:txBody>
      </p:sp>
    </p:spTree>
  </p:cSld>
  <p:clrMapOvr>
    <a:masterClrMapping/>
  </p:clrMapOvr>
  <p:transition>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a:xfrm>
            <a:off x="685800" y="228600"/>
            <a:ext cx="7772400" cy="752475"/>
          </a:xfrm>
        </p:spPr>
        <p:txBody>
          <a:bodyPr/>
          <a:lstStyle/>
          <a:p>
            <a:r>
              <a:rPr lang="en-US" altLang="en-US" sz="3200" smtClean="0">
                <a:latin typeface="Arial" pitchFamily="34" charset="0"/>
              </a:rPr>
              <a:t>Top Down (modular)</a:t>
            </a:r>
          </a:p>
        </p:txBody>
      </p:sp>
      <p:sp>
        <p:nvSpPr>
          <p:cNvPr id="37891" name="Rectangle 5"/>
          <p:cNvSpPr>
            <a:spLocks noChangeArrowheads="1"/>
          </p:cNvSpPr>
          <p:nvPr/>
        </p:nvSpPr>
        <p:spPr bwMode="auto">
          <a:xfrm>
            <a:off x="1331913" y="1916113"/>
            <a:ext cx="1439862" cy="1081087"/>
          </a:xfrm>
          <a:prstGeom prst="rect">
            <a:avLst/>
          </a:prstGeom>
          <a:solidFill>
            <a:schemeClr val="tx1"/>
          </a:solidFill>
          <a:ln w="38100">
            <a:solidFill>
              <a:schemeClr val="hlink"/>
            </a:solidFill>
            <a:miter lim="800000"/>
            <a:headEnd/>
            <a:tailEnd/>
          </a:ln>
        </p:spPr>
        <p:txBody>
          <a:bodyPr wrap="none" anchor="ctr"/>
          <a:lstStyle/>
          <a:p>
            <a:pPr algn="ctr"/>
            <a:r>
              <a:rPr lang="en-US" altLang="en-US" sz="2800">
                <a:solidFill>
                  <a:schemeClr val="bg2"/>
                </a:solidFill>
                <a:latin typeface="Arial" pitchFamily="34" charset="0"/>
              </a:rPr>
              <a:t>Initialize</a:t>
            </a:r>
          </a:p>
          <a:p>
            <a:pPr algn="ctr"/>
            <a:r>
              <a:rPr lang="en-US" altLang="en-US" sz="2800">
                <a:solidFill>
                  <a:schemeClr val="bg2"/>
                </a:solidFill>
                <a:latin typeface="Arial" pitchFamily="34" charset="0"/>
              </a:rPr>
              <a:t>report</a:t>
            </a:r>
          </a:p>
        </p:txBody>
      </p:sp>
      <p:sp>
        <p:nvSpPr>
          <p:cNvPr id="37892" name="Rectangle 6"/>
          <p:cNvSpPr>
            <a:spLocks noChangeArrowheads="1"/>
          </p:cNvSpPr>
          <p:nvPr/>
        </p:nvSpPr>
        <p:spPr bwMode="auto">
          <a:xfrm>
            <a:off x="2268538" y="3500438"/>
            <a:ext cx="1439862" cy="1081087"/>
          </a:xfrm>
          <a:prstGeom prst="rect">
            <a:avLst/>
          </a:prstGeom>
          <a:solidFill>
            <a:schemeClr val="tx1"/>
          </a:solidFill>
          <a:ln w="38100">
            <a:solidFill>
              <a:schemeClr val="hlink"/>
            </a:solidFill>
            <a:miter lim="800000"/>
            <a:headEnd/>
            <a:tailEnd/>
          </a:ln>
        </p:spPr>
        <p:txBody>
          <a:bodyPr wrap="none" anchor="ctr"/>
          <a:lstStyle/>
          <a:p>
            <a:pPr algn="ctr"/>
            <a:r>
              <a:rPr lang="en-US" altLang="en-US" sz="2800">
                <a:solidFill>
                  <a:schemeClr val="bg2"/>
                </a:solidFill>
                <a:latin typeface="Arial" pitchFamily="34" charset="0"/>
              </a:rPr>
              <a:t>Read</a:t>
            </a:r>
          </a:p>
          <a:p>
            <a:pPr algn="ctr"/>
            <a:r>
              <a:rPr lang="en-US" altLang="en-US" sz="2800">
                <a:solidFill>
                  <a:schemeClr val="bg2"/>
                </a:solidFill>
                <a:latin typeface="Arial" pitchFamily="34" charset="0"/>
              </a:rPr>
              <a:t>file</a:t>
            </a:r>
          </a:p>
        </p:txBody>
      </p:sp>
      <p:sp>
        <p:nvSpPr>
          <p:cNvPr id="37893" name="Rectangle 7"/>
          <p:cNvSpPr>
            <a:spLocks noChangeArrowheads="1"/>
          </p:cNvSpPr>
          <p:nvPr/>
        </p:nvSpPr>
        <p:spPr bwMode="auto">
          <a:xfrm>
            <a:off x="395288" y="3500438"/>
            <a:ext cx="1439862" cy="1081087"/>
          </a:xfrm>
          <a:prstGeom prst="rect">
            <a:avLst/>
          </a:prstGeom>
          <a:solidFill>
            <a:schemeClr val="tx1"/>
          </a:solidFill>
          <a:ln w="38100">
            <a:solidFill>
              <a:schemeClr val="hlink"/>
            </a:solidFill>
            <a:miter lim="800000"/>
            <a:headEnd/>
            <a:tailEnd/>
          </a:ln>
        </p:spPr>
        <p:txBody>
          <a:bodyPr wrap="none" anchor="ctr"/>
          <a:lstStyle/>
          <a:p>
            <a:pPr algn="ctr"/>
            <a:r>
              <a:rPr lang="en-US" altLang="en-US" sz="2800">
                <a:solidFill>
                  <a:schemeClr val="bg2"/>
                </a:solidFill>
                <a:latin typeface="Arial" pitchFamily="34" charset="0"/>
              </a:rPr>
              <a:t>Open</a:t>
            </a:r>
          </a:p>
          <a:p>
            <a:pPr algn="ctr"/>
            <a:r>
              <a:rPr lang="en-US" altLang="en-US" sz="2800">
                <a:solidFill>
                  <a:schemeClr val="bg2"/>
                </a:solidFill>
                <a:latin typeface="Arial" pitchFamily="34" charset="0"/>
              </a:rPr>
              <a:t>File</a:t>
            </a:r>
          </a:p>
        </p:txBody>
      </p:sp>
      <p:sp>
        <p:nvSpPr>
          <p:cNvPr id="37894" name="Line 11"/>
          <p:cNvSpPr>
            <a:spLocks noChangeShapeType="1"/>
          </p:cNvSpPr>
          <p:nvPr/>
        </p:nvSpPr>
        <p:spPr bwMode="auto">
          <a:xfrm flipH="1">
            <a:off x="1258888" y="2997200"/>
            <a:ext cx="433387" cy="503238"/>
          </a:xfrm>
          <a:prstGeom prst="line">
            <a:avLst/>
          </a:prstGeom>
          <a:noFill/>
          <a:ln w="38100">
            <a:solidFill>
              <a:schemeClr val="tx2"/>
            </a:solidFill>
            <a:round/>
            <a:headEnd/>
            <a:tailEnd/>
          </a:ln>
        </p:spPr>
        <p:txBody>
          <a:bodyPr/>
          <a:lstStyle/>
          <a:p>
            <a:endParaRPr lang="en-US"/>
          </a:p>
        </p:txBody>
      </p:sp>
      <p:sp>
        <p:nvSpPr>
          <p:cNvPr id="37895" name="Line 12"/>
          <p:cNvSpPr>
            <a:spLocks noChangeShapeType="1"/>
          </p:cNvSpPr>
          <p:nvPr/>
        </p:nvSpPr>
        <p:spPr bwMode="auto">
          <a:xfrm>
            <a:off x="2195513" y="2997200"/>
            <a:ext cx="647700" cy="503238"/>
          </a:xfrm>
          <a:prstGeom prst="line">
            <a:avLst/>
          </a:prstGeom>
          <a:noFill/>
          <a:ln w="38100">
            <a:solidFill>
              <a:schemeClr val="tx2"/>
            </a:solidFill>
            <a:round/>
            <a:headEnd/>
            <a:tailEnd/>
          </a:ln>
        </p:spPr>
        <p:txBody>
          <a:bodyPr/>
          <a:lstStyle/>
          <a:p>
            <a:endParaRPr lang="en-US"/>
          </a:p>
        </p:txBody>
      </p:sp>
      <p:sp>
        <p:nvSpPr>
          <p:cNvPr id="37896" name="Text Box 13"/>
          <p:cNvSpPr txBox="1">
            <a:spLocks noChangeArrowheads="1"/>
          </p:cNvSpPr>
          <p:nvPr/>
        </p:nvSpPr>
        <p:spPr bwMode="auto">
          <a:xfrm>
            <a:off x="4427538" y="1939925"/>
            <a:ext cx="4716462" cy="4121150"/>
          </a:xfrm>
          <a:prstGeom prst="rect">
            <a:avLst/>
          </a:prstGeom>
          <a:noFill/>
          <a:ln w="12700">
            <a:noFill/>
            <a:miter lim="800000"/>
            <a:headEnd/>
            <a:tailEnd/>
          </a:ln>
        </p:spPr>
        <p:txBody>
          <a:bodyPr>
            <a:spAutoFit/>
          </a:bodyPr>
          <a:lstStyle/>
          <a:p>
            <a:r>
              <a:rPr lang="en-US" altLang="en-US" sz="2600" b="1">
                <a:solidFill>
                  <a:schemeClr val="tx2"/>
                </a:solidFill>
                <a:latin typeface="Arial" pitchFamily="34" charset="0"/>
              </a:rPr>
              <a:t>INITIALIZE-REPORT.</a:t>
            </a:r>
          </a:p>
          <a:p>
            <a:r>
              <a:rPr lang="en-US" altLang="en-US" sz="2800" b="1">
                <a:solidFill>
                  <a:schemeClr val="tx2"/>
                </a:solidFill>
                <a:latin typeface="Arial" pitchFamily="34" charset="0"/>
              </a:rPr>
              <a:t>     </a:t>
            </a:r>
            <a:r>
              <a:rPr lang="en-US" altLang="en-US" sz="2600" b="1">
                <a:solidFill>
                  <a:schemeClr val="tx2"/>
                </a:solidFill>
                <a:latin typeface="Arial" pitchFamily="34" charset="0"/>
              </a:rPr>
              <a:t>PERFORM OPEN-FILE.</a:t>
            </a:r>
          </a:p>
          <a:p>
            <a:r>
              <a:rPr lang="en-US" altLang="en-US" sz="2600" b="1">
                <a:solidFill>
                  <a:schemeClr val="tx2"/>
                </a:solidFill>
                <a:latin typeface="Arial" pitchFamily="34" charset="0"/>
              </a:rPr>
              <a:t>     PERFORM  READ-FILE.</a:t>
            </a:r>
          </a:p>
          <a:p>
            <a:endParaRPr lang="en-US" altLang="en-US" sz="2600" b="1">
              <a:solidFill>
                <a:schemeClr val="tx2"/>
              </a:solidFill>
              <a:latin typeface="Arial" pitchFamily="34" charset="0"/>
            </a:endParaRPr>
          </a:p>
          <a:p>
            <a:r>
              <a:rPr lang="en-US" altLang="en-US" sz="2600" b="1">
                <a:solidFill>
                  <a:schemeClr val="tx2"/>
                </a:solidFill>
                <a:latin typeface="Arial" pitchFamily="34" charset="0"/>
              </a:rPr>
              <a:t>OPEN-FILE.</a:t>
            </a:r>
          </a:p>
          <a:p>
            <a:r>
              <a:rPr lang="en-US" altLang="en-US" sz="2600" b="1">
                <a:solidFill>
                  <a:schemeClr val="tx2"/>
                </a:solidFill>
                <a:latin typeface="Arial" pitchFamily="34" charset="0"/>
              </a:rPr>
              <a:t>     DISPLAY “ AT OPEN”.</a:t>
            </a:r>
          </a:p>
          <a:p>
            <a:endParaRPr lang="en-US" altLang="en-US" sz="2600" b="1">
              <a:solidFill>
                <a:schemeClr val="tx2"/>
              </a:solidFill>
              <a:latin typeface="Arial" pitchFamily="34" charset="0"/>
            </a:endParaRPr>
          </a:p>
          <a:p>
            <a:r>
              <a:rPr lang="en-US" altLang="en-US" sz="2600" b="1">
                <a:solidFill>
                  <a:schemeClr val="tx2"/>
                </a:solidFill>
                <a:latin typeface="Arial" pitchFamily="34" charset="0"/>
              </a:rPr>
              <a:t>READ-FILE.</a:t>
            </a:r>
          </a:p>
          <a:p>
            <a:r>
              <a:rPr lang="en-US" altLang="en-US" sz="2600" b="1">
                <a:solidFill>
                  <a:schemeClr val="tx2"/>
                </a:solidFill>
                <a:latin typeface="Arial" pitchFamily="34" charset="0"/>
              </a:rPr>
              <a:t>      DISPLAY  “AT READ”.     </a:t>
            </a:r>
            <a:r>
              <a:rPr lang="en-US" altLang="en-US" sz="2800" b="1">
                <a:solidFill>
                  <a:schemeClr val="tx2"/>
                </a:solidFill>
                <a:latin typeface="Arial" pitchFamily="34"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95288" y="260350"/>
            <a:ext cx="7734300" cy="814388"/>
          </a:xfrm>
          <a:noFill/>
        </p:spPr>
        <p:txBody>
          <a:bodyPr/>
          <a:lstStyle/>
          <a:p>
            <a:r>
              <a:rPr lang="en-US" altLang="en-US" sz="3200" smtClean="0">
                <a:latin typeface="Arial" pitchFamily="34" charset="0"/>
              </a:rPr>
              <a:t>Top Down testing</a:t>
            </a:r>
            <a:r>
              <a:rPr lang="en-US" altLang="en-US" sz="4000" smtClean="0"/>
              <a:t>  </a:t>
            </a:r>
          </a:p>
        </p:txBody>
      </p:sp>
      <p:sp>
        <p:nvSpPr>
          <p:cNvPr id="38915" name="Rectangle 3"/>
          <p:cNvSpPr>
            <a:spLocks noGrp="1" noChangeArrowheads="1"/>
          </p:cNvSpPr>
          <p:nvPr>
            <p:ph type="body" idx="1"/>
          </p:nvPr>
        </p:nvSpPr>
        <p:spPr>
          <a:xfrm>
            <a:off x="457200" y="1828800"/>
            <a:ext cx="8534400" cy="4768850"/>
          </a:xfrm>
          <a:noFill/>
        </p:spPr>
        <p:txBody>
          <a:bodyPr/>
          <a:lstStyle/>
          <a:p>
            <a:r>
              <a:rPr lang="en-US" altLang="en-US" sz="2600" smtClean="0"/>
              <a:t> Testing proceeds from top down design and top down coding</a:t>
            </a:r>
            <a:br>
              <a:rPr lang="en-US" altLang="en-US" sz="2600" smtClean="0"/>
            </a:br>
            <a:endParaRPr lang="en-US" altLang="en-US" sz="2600" smtClean="0"/>
          </a:p>
          <a:p>
            <a:r>
              <a:rPr lang="en-US" altLang="en-US" sz="2600" smtClean="0"/>
              <a:t> Parallels the design and coding</a:t>
            </a:r>
            <a:br>
              <a:rPr lang="en-US" altLang="en-US" sz="2600" smtClean="0"/>
            </a:br>
            <a:endParaRPr lang="en-US" altLang="en-US" sz="2600" smtClean="0"/>
          </a:p>
          <a:p>
            <a:r>
              <a:rPr lang="en-US" altLang="en-US" sz="2600" smtClean="0"/>
              <a:t> Uses program stubs (dummy procedures) for test execution</a:t>
            </a:r>
            <a:br>
              <a:rPr lang="en-US" altLang="en-US" sz="2600" smtClean="0"/>
            </a:br>
            <a:endParaRPr lang="en-US" altLang="en-US" sz="2600" smtClean="0"/>
          </a:p>
          <a:p>
            <a:r>
              <a:rPr lang="en-US" altLang="en-US" sz="2600" smtClean="0"/>
              <a:t> Isolates high level (control) errors early in process</a:t>
            </a:r>
            <a:br>
              <a:rPr lang="en-US" altLang="en-US" sz="2600" smtClean="0"/>
            </a:br>
            <a:endParaRPr lang="en-US" altLang="en-US" sz="2600" smtClean="0"/>
          </a:p>
          <a:p>
            <a:r>
              <a:rPr lang="en-US" altLang="en-US" sz="2600" smtClean="0"/>
              <a:t> allows complete movement from general to specific</a:t>
            </a:r>
          </a:p>
        </p:txBody>
      </p:sp>
    </p:spTree>
  </p:cSld>
  <p:clrMapOvr>
    <a:masterClrMapping/>
  </p:clrMapOvr>
  <p:transition>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r>
              <a:rPr lang="en-US" altLang="en-US" sz="3600" smtClean="0">
                <a:latin typeface="Arial" pitchFamily="34" charset="0"/>
              </a:rPr>
              <a:t>Top Down testing</a:t>
            </a:r>
            <a:r>
              <a:rPr lang="en-US" altLang="en-US" sz="4000" smtClean="0">
                <a:latin typeface="Arial" pitchFamily="34" charset="0"/>
              </a:rPr>
              <a:t/>
            </a:r>
            <a:br>
              <a:rPr lang="en-US" altLang="en-US" sz="4000" smtClean="0">
                <a:latin typeface="Arial" pitchFamily="34" charset="0"/>
              </a:rPr>
            </a:br>
            <a:r>
              <a:rPr lang="en-US" altLang="en-US" sz="3200" smtClean="0">
                <a:latin typeface="Arial" pitchFamily="34" charset="0"/>
              </a:rPr>
              <a:t>(advantages)</a:t>
            </a:r>
          </a:p>
        </p:txBody>
      </p:sp>
      <p:sp>
        <p:nvSpPr>
          <p:cNvPr id="39939" name="Rectangle 3"/>
          <p:cNvSpPr>
            <a:spLocks noGrp="1" noChangeArrowheads="1"/>
          </p:cNvSpPr>
          <p:nvPr>
            <p:ph type="body" idx="1"/>
          </p:nvPr>
        </p:nvSpPr>
        <p:spPr>
          <a:xfrm>
            <a:off x="755650" y="2060575"/>
            <a:ext cx="7812088" cy="4268788"/>
          </a:xfrm>
          <a:noFill/>
        </p:spPr>
        <p:txBody>
          <a:bodyPr/>
          <a:lstStyle/>
          <a:p>
            <a:r>
              <a:rPr lang="en-US" altLang="en-US" smtClean="0"/>
              <a:t> </a:t>
            </a:r>
            <a:r>
              <a:rPr lang="en-US" altLang="en-US" sz="2600" smtClean="0"/>
              <a:t>system testing virtually eliminated </a:t>
            </a:r>
            <a:br>
              <a:rPr lang="en-US" altLang="en-US" sz="2600" smtClean="0"/>
            </a:br>
            <a:endParaRPr lang="en-US" altLang="en-US" sz="2600" smtClean="0"/>
          </a:p>
          <a:p>
            <a:r>
              <a:rPr lang="en-US" altLang="en-US" sz="2600" smtClean="0"/>
              <a:t> major interfaces tested first</a:t>
            </a:r>
            <a:br>
              <a:rPr lang="en-US" altLang="en-US" sz="2600" smtClean="0"/>
            </a:br>
            <a:endParaRPr lang="en-US" altLang="en-US" sz="2600" smtClean="0"/>
          </a:p>
          <a:p>
            <a:r>
              <a:rPr lang="en-US" altLang="en-US" sz="2600" smtClean="0"/>
              <a:t> users given proven preliminary vision of the system</a:t>
            </a:r>
            <a:br>
              <a:rPr lang="en-US" altLang="en-US" sz="2600" smtClean="0"/>
            </a:br>
            <a:endParaRPr lang="en-US" altLang="en-US" sz="2600" smtClean="0"/>
          </a:p>
          <a:p>
            <a:r>
              <a:rPr lang="en-US" altLang="en-US" sz="2600" smtClean="0"/>
              <a:t> usable tested subsets available even if resources are exhausted</a:t>
            </a:r>
          </a:p>
          <a:p>
            <a:endParaRPr lang="en-US" altLang="en-US" sz="2600" smtClean="0"/>
          </a:p>
        </p:txBody>
      </p:sp>
    </p:spTree>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r>
              <a:rPr lang="en-US" altLang="en-US" sz="3600" smtClean="0">
                <a:latin typeface="Arial" pitchFamily="34" charset="0"/>
              </a:rPr>
              <a:t>Top Down testing</a:t>
            </a:r>
            <a:br>
              <a:rPr lang="en-US" altLang="en-US" sz="3600" smtClean="0">
                <a:latin typeface="Arial" pitchFamily="34" charset="0"/>
              </a:rPr>
            </a:br>
            <a:r>
              <a:rPr lang="en-US" altLang="en-US" sz="3200" smtClean="0">
                <a:latin typeface="Arial" pitchFamily="34" charset="0"/>
              </a:rPr>
              <a:t>(advantages -- continued)</a:t>
            </a:r>
          </a:p>
        </p:txBody>
      </p:sp>
      <p:sp>
        <p:nvSpPr>
          <p:cNvPr id="40963" name="Rectangle 3"/>
          <p:cNvSpPr>
            <a:spLocks noGrp="1" noChangeArrowheads="1"/>
          </p:cNvSpPr>
          <p:nvPr>
            <p:ph type="body" idx="1"/>
          </p:nvPr>
        </p:nvSpPr>
        <p:spPr>
          <a:xfrm>
            <a:off x="611188" y="2276475"/>
            <a:ext cx="8027987" cy="3763963"/>
          </a:xfrm>
          <a:noFill/>
        </p:spPr>
        <p:txBody>
          <a:bodyPr/>
          <a:lstStyle/>
          <a:p>
            <a:r>
              <a:rPr lang="en-US" altLang="en-US" sz="2800" smtClean="0"/>
              <a:t> </a:t>
            </a:r>
            <a:r>
              <a:rPr lang="en-US" altLang="en-US" sz="2600" smtClean="0"/>
              <a:t>testing time distributed evenly</a:t>
            </a:r>
            <a:br>
              <a:rPr lang="en-US" altLang="en-US" sz="2600" smtClean="0"/>
            </a:br>
            <a:endParaRPr lang="en-US" altLang="en-US" sz="2600" smtClean="0"/>
          </a:p>
          <a:p>
            <a:r>
              <a:rPr lang="en-US" altLang="en-US" sz="2600" smtClean="0"/>
              <a:t> elevates morale (skeleton works ??!!??)</a:t>
            </a:r>
            <a:br>
              <a:rPr lang="en-US" altLang="en-US" sz="2600" smtClean="0"/>
            </a:br>
            <a:endParaRPr lang="en-US" altLang="en-US" sz="2600" smtClean="0"/>
          </a:p>
          <a:p>
            <a:r>
              <a:rPr lang="en-US" altLang="en-US" sz="2600" smtClean="0"/>
              <a:t> provides test harness for lower level modules</a:t>
            </a:r>
            <a:br>
              <a:rPr lang="en-US" altLang="en-US" sz="2600" smtClean="0"/>
            </a:br>
            <a:endParaRPr lang="en-US" altLang="en-US" sz="2600" smtClean="0"/>
          </a:p>
          <a:p>
            <a:r>
              <a:rPr lang="en-US" altLang="en-US" sz="2600" smtClean="0"/>
              <a:t> easier to find and correct bugs and discrepancies</a:t>
            </a:r>
          </a:p>
        </p:txBody>
      </p:sp>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152400"/>
            <a:ext cx="7772400" cy="900113"/>
          </a:xfrm>
          <a:noFill/>
        </p:spPr>
        <p:txBody>
          <a:bodyPr/>
          <a:lstStyle/>
          <a:p>
            <a:r>
              <a:rPr lang="en-US" altLang="en-US" sz="3200" smtClean="0">
                <a:latin typeface="Arial" pitchFamily="34" charset="0"/>
              </a:rPr>
              <a:t>Objectives of Testing</a:t>
            </a:r>
          </a:p>
        </p:txBody>
      </p:sp>
      <p:sp>
        <p:nvSpPr>
          <p:cNvPr id="5123" name="Rectangle 3"/>
          <p:cNvSpPr>
            <a:spLocks noGrp="1" noChangeArrowheads="1"/>
          </p:cNvSpPr>
          <p:nvPr>
            <p:ph type="body" idx="1"/>
          </p:nvPr>
        </p:nvSpPr>
        <p:spPr>
          <a:xfrm>
            <a:off x="323850" y="1628775"/>
            <a:ext cx="8534400" cy="4787900"/>
          </a:xfrm>
          <a:noFill/>
        </p:spPr>
        <p:txBody>
          <a:bodyPr/>
          <a:lstStyle/>
          <a:p>
            <a:pPr>
              <a:buClr>
                <a:schemeClr val="tx2"/>
              </a:buClr>
              <a:buFont typeface="Wingdings" pitchFamily="2" charset="2"/>
              <a:buChar char="Ø"/>
            </a:pPr>
            <a:r>
              <a:rPr lang="en-US" altLang="en-US" sz="2800" smtClean="0"/>
              <a:t>To </a:t>
            </a:r>
            <a:r>
              <a:rPr lang="en-US" altLang="en-US" sz="2800" smtClean="0">
                <a:solidFill>
                  <a:schemeClr val="tx2"/>
                </a:solidFill>
              </a:rPr>
              <a:t>expose</a:t>
            </a:r>
            <a:r>
              <a:rPr lang="en-US" altLang="en-US" sz="2800" smtClean="0"/>
              <a:t> and </a:t>
            </a:r>
            <a:r>
              <a:rPr lang="en-US" altLang="en-US" sz="2800" smtClean="0">
                <a:solidFill>
                  <a:schemeClr val="tx2"/>
                </a:solidFill>
              </a:rPr>
              <a:t>correct</a:t>
            </a:r>
            <a:r>
              <a:rPr lang="en-US" altLang="en-US" sz="2800" smtClean="0"/>
              <a:t> the most errors with the least effort and cost.</a:t>
            </a:r>
            <a:br>
              <a:rPr lang="en-US" altLang="en-US" sz="2800" smtClean="0"/>
            </a:br>
            <a:endParaRPr lang="en-US" altLang="en-US" sz="2800" smtClean="0"/>
          </a:p>
          <a:p>
            <a:pPr>
              <a:buClr>
                <a:schemeClr val="tx2"/>
              </a:buClr>
              <a:buFont typeface="Wingdings" pitchFamily="2" charset="2"/>
              <a:buChar char="Ø"/>
            </a:pPr>
            <a:r>
              <a:rPr lang="en-US" altLang="en-US" sz="2800" smtClean="0"/>
              <a:t>To ensure that the software or application does what it is supposed to do, </a:t>
            </a:r>
          </a:p>
          <a:p>
            <a:pPr lvl="1">
              <a:buClr>
                <a:schemeClr val="tx2"/>
              </a:buClr>
              <a:buSzPct val="75000"/>
              <a:buFont typeface="Wingdings" pitchFamily="2" charset="2"/>
              <a:buChar char="Ø"/>
            </a:pPr>
            <a:r>
              <a:rPr lang="en-US" altLang="en-US" b="1" smtClean="0">
                <a:solidFill>
                  <a:schemeClr val="tx2"/>
                </a:solidFill>
              </a:rPr>
              <a:t>only</a:t>
            </a:r>
            <a:r>
              <a:rPr lang="en-US" altLang="en-US" smtClean="0"/>
              <a:t> what it is supposed to do,</a:t>
            </a:r>
          </a:p>
          <a:p>
            <a:pPr lvl="1">
              <a:buClr>
                <a:schemeClr val="tx2"/>
              </a:buClr>
              <a:buSzPct val="75000"/>
              <a:buFont typeface="Wingdings" pitchFamily="2" charset="2"/>
              <a:buChar char="Ø"/>
            </a:pPr>
            <a:r>
              <a:rPr lang="en-US" altLang="en-US" b="1" smtClean="0">
                <a:solidFill>
                  <a:schemeClr val="tx2"/>
                </a:solidFill>
              </a:rPr>
              <a:t>when</a:t>
            </a:r>
            <a:r>
              <a:rPr lang="en-US" altLang="en-US" smtClean="0"/>
              <a:t> it is supposed to do it, </a:t>
            </a:r>
          </a:p>
          <a:p>
            <a:pPr lvl="1">
              <a:buClr>
                <a:schemeClr val="tx2"/>
              </a:buClr>
              <a:buSzPct val="75000"/>
              <a:buFont typeface="Wingdings" pitchFamily="2" charset="2"/>
              <a:buChar char="Ø"/>
            </a:pPr>
            <a:r>
              <a:rPr lang="en-US" altLang="en-US" b="1" smtClean="0">
                <a:solidFill>
                  <a:srgbClr val="FFFF00"/>
                </a:solidFill>
              </a:rPr>
              <a:t>does not do</a:t>
            </a:r>
            <a:r>
              <a:rPr lang="en-US" altLang="en-US" smtClean="0">
                <a:solidFill>
                  <a:srgbClr val="FFFF00"/>
                </a:solidFill>
              </a:rPr>
              <a:t> </a:t>
            </a:r>
            <a:r>
              <a:rPr lang="en-US" altLang="en-US" smtClean="0"/>
              <a:t>what it is supposed to do when it is </a:t>
            </a:r>
            <a:r>
              <a:rPr lang="en-US" altLang="en-US" b="1" smtClean="0">
                <a:solidFill>
                  <a:srgbClr val="FFFF00"/>
                </a:solidFill>
              </a:rPr>
              <a:t>not supposed</a:t>
            </a:r>
            <a:r>
              <a:rPr lang="en-US" altLang="en-US" smtClean="0"/>
              <a:t> to do it</a:t>
            </a:r>
          </a:p>
          <a:p>
            <a:pPr lvl="1">
              <a:buClr>
                <a:schemeClr val="tx2"/>
              </a:buClr>
              <a:buSzPct val="75000"/>
              <a:buFont typeface="Wingdings" pitchFamily="2" charset="2"/>
              <a:buChar char="Ø"/>
            </a:pPr>
            <a:r>
              <a:rPr lang="en-US" altLang="en-US" b="1" smtClean="0">
                <a:solidFill>
                  <a:schemeClr val="tx2"/>
                </a:solidFill>
              </a:rPr>
              <a:t>does not do</a:t>
            </a:r>
            <a:r>
              <a:rPr lang="en-US" altLang="en-US" smtClean="0"/>
              <a:t> what it is not supposed to do.</a:t>
            </a:r>
          </a:p>
        </p:txBody>
      </p:sp>
    </p:spTree>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260350"/>
            <a:ext cx="7772400" cy="1111250"/>
          </a:xfrm>
          <a:noFill/>
        </p:spPr>
        <p:txBody>
          <a:bodyPr/>
          <a:lstStyle/>
          <a:p>
            <a:r>
              <a:rPr lang="en-US" altLang="en-US" sz="3200" smtClean="0">
                <a:latin typeface="Arial" pitchFamily="34" charset="0"/>
              </a:rPr>
              <a:t>Top Down testing</a:t>
            </a:r>
            <a:r>
              <a:rPr lang="en-US" altLang="en-US" sz="3600" smtClean="0">
                <a:latin typeface="Arial" pitchFamily="34" charset="0"/>
              </a:rPr>
              <a:t/>
            </a:r>
            <a:br>
              <a:rPr lang="en-US" altLang="en-US" sz="3600" smtClean="0">
                <a:latin typeface="Arial" pitchFamily="34" charset="0"/>
              </a:rPr>
            </a:br>
            <a:r>
              <a:rPr lang="en-US" altLang="en-US" sz="2800" smtClean="0">
                <a:latin typeface="Arial" pitchFamily="34" charset="0"/>
              </a:rPr>
              <a:t>(disadvantages)</a:t>
            </a:r>
          </a:p>
        </p:txBody>
      </p:sp>
      <p:sp>
        <p:nvSpPr>
          <p:cNvPr id="41987" name="Rectangle 3"/>
          <p:cNvSpPr>
            <a:spLocks noGrp="1" noChangeArrowheads="1"/>
          </p:cNvSpPr>
          <p:nvPr>
            <p:ph type="body" idx="1"/>
          </p:nvPr>
        </p:nvSpPr>
        <p:spPr>
          <a:xfrm>
            <a:off x="684213" y="2060575"/>
            <a:ext cx="8020050" cy="4114800"/>
          </a:xfrm>
          <a:noFill/>
        </p:spPr>
        <p:txBody>
          <a:bodyPr/>
          <a:lstStyle/>
          <a:p>
            <a:r>
              <a:rPr lang="en-US" altLang="en-US" smtClean="0"/>
              <a:t> </a:t>
            </a:r>
            <a:r>
              <a:rPr lang="en-US" altLang="en-US" sz="2600" smtClean="0"/>
              <a:t>stub entries have to be coded</a:t>
            </a:r>
          </a:p>
          <a:p>
            <a:endParaRPr lang="en-US" altLang="en-US" sz="2600" smtClean="0"/>
          </a:p>
          <a:p>
            <a:r>
              <a:rPr lang="en-US" altLang="en-US" sz="2600" smtClean="0"/>
              <a:t> I/O functions need to be simulated</a:t>
            </a:r>
          </a:p>
          <a:p>
            <a:endParaRPr lang="en-US" altLang="en-US" sz="2600" smtClean="0"/>
          </a:p>
          <a:p>
            <a:r>
              <a:rPr lang="en-US" altLang="en-US" sz="2600" smtClean="0"/>
              <a:t> test cases may be hard to construct and difficult to observe or evaluate</a:t>
            </a:r>
          </a:p>
          <a:p>
            <a:endParaRPr lang="en-US" altLang="en-US" sz="2600" smtClean="0"/>
          </a:p>
          <a:p>
            <a:r>
              <a:rPr lang="en-US" altLang="en-US" sz="2600" smtClean="0"/>
              <a:t> design and testing may overlap to much</a:t>
            </a:r>
          </a:p>
        </p:txBody>
      </p:sp>
    </p:spTree>
  </p:cSld>
  <p:clrMapOvr>
    <a:masterClrMapping/>
  </p:clrMapOvr>
  <p:transition>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5288" y="620713"/>
            <a:ext cx="7734300" cy="603250"/>
          </a:xfrm>
          <a:noFill/>
        </p:spPr>
        <p:txBody>
          <a:bodyPr/>
          <a:lstStyle/>
          <a:p>
            <a:r>
              <a:rPr lang="en-US" altLang="en-US" sz="3200" smtClean="0">
                <a:latin typeface="Arial" pitchFamily="34" charset="0"/>
              </a:rPr>
              <a:t>Bottom up testing</a:t>
            </a:r>
          </a:p>
        </p:txBody>
      </p:sp>
      <p:sp>
        <p:nvSpPr>
          <p:cNvPr id="43011" name="Rectangle 3"/>
          <p:cNvSpPr>
            <a:spLocks noGrp="1" noChangeArrowheads="1"/>
          </p:cNvSpPr>
          <p:nvPr>
            <p:ph type="body" idx="1"/>
          </p:nvPr>
        </p:nvSpPr>
        <p:spPr>
          <a:xfrm>
            <a:off x="468313" y="2060575"/>
            <a:ext cx="8316912" cy="4129088"/>
          </a:xfrm>
          <a:noFill/>
        </p:spPr>
        <p:txBody>
          <a:bodyPr/>
          <a:lstStyle/>
          <a:p>
            <a:r>
              <a:rPr lang="en-US" altLang="en-US" smtClean="0"/>
              <a:t> </a:t>
            </a:r>
            <a:r>
              <a:rPr lang="en-US" altLang="en-US" sz="2600" smtClean="0"/>
              <a:t>Testing is handled at the lowest level of definition first and proceeds upwards through control or higher levels.</a:t>
            </a:r>
            <a:br>
              <a:rPr lang="en-US" altLang="en-US" sz="2600" smtClean="0"/>
            </a:br>
            <a:endParaRPr lang="en-US" altLang="en-US" sz="2600" smtClean="0"/>
          </a:p>
          <a:p>
            <a:r>
              <a:rPr lang="en-US" altLang="en-US" sz="2600" smtClean="0"/>
              <a:t> Modules are tested before their control levels are subjected to test cases.</a:t>
            </a:r>
            <a:br>
              <a:rPr lang="en-US" altLang="en-US" sz="2600" smtClean="0"/>
            </a:br>
            <a:endParaRPr lang="en-US" altLang="en-US" sz="2600" smtClean="0"/>
          </a:p>
          <a:p>
            <a:r>
              <a:rPr lang="en-US" altLang="en-US" sz="2600" smtClean="0"/>
              <a:t> Testing proceeds after lowest level of definition.</a:t>
            </a:r>
          </a:p>
        </p:txBody>
      </p:sp>
    </p:spTree>
  </p:cSld>
  <p:clrMapOvr>
    <a:masterClrMapping/>
  </p:clrMapOvr>
  <p:transition>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r>
              <a:rPr lang="en-US" altLang="en-US" sz="3600" smtClean="0">
                <a:latin typeface="Arial" pitchFamily="34" charset="0"/>
              </a:rPr>
              <a:t>Bottom up testing</a:t>
            </a:r>
            <a:br>
              <a:rPr lang="en-US" altLang="en-US" sz="3600" smtClean="0">
                <a:latin typeface="Arial" pitchFamily="34" charset="0"/>
              </a:rPr>
            </a:br>
            <a:r>
              <a:rPr lang="en-US" altLang="en-US" sz="3200" smtClean="0">
                <a:latin typeface="Arial" pitchFamily="34" charset="0"/>
              </a:rPr>
              <a:t>advantages</a:t>
            </a:r>
          </a:p>
        </p:txBody>
      </p:sp>
      <p:sp>
        <p:nvSpPr>
          <p:cNvPr id="44035" name="Rectangle 3"/>
          <p:cNvSpPr>
            <a:spLocks noGrp="1" noChangeArrowheads="1"/>
          </p:cNvSpPr>
          <p:nvPr>
            <p:ph type="body" idx="1"/>
          </p:nvPr>
        </p:nvSpPr>
        <p:spPr>
          <a:xfrm>
            <a:off x="539750" y="2420938"/>
            <a:ext cx="7659688" cy="2689225"/>
          </a:xfrm>
          <a:noFill/>
        </p:spPr>
        <p:txBody>
          <a:bodyPr/>
          <a:lstStyle/>
          <a:p>
            <a:r>
              <a:rPr lang="en-US" altLang="en-US" sz="2800" smtClean="0"/>
              <a:t> </a:t>
            </a:r>
            <a:r>
              <a:rPr lang="en-US" altLang="en-US" sz="2600" smtClean="0"/>
              <a:t>identifies major flaws at lower level if they exist</a:t>
            </a:r>
            <a:br>
              <a:rPr lang="en-US" altLang="en-US" sz="2600" smtClean="0"/>
            </a:br>
            <a:endParaRPr lang="en-US" altLang="en-US" sz="2600" smtClean="0"/>
          </a:p>
          <a:p>
            <a:r>
              <a:rPr lang="en-US" altLang="en-US" sz="2600" smtClean="0"/>
              <a:t> test cases easier to describe, create and observe (simple elements)</a:t>
            </a:r>
          </a:p>
        </p:txBody>
      </p:sp>
    </p:spTree>
  </p:cSld>
  <p:clrMapOvr>
    <a:masterClrMapping/>
  </p:clrMapOvr>
  <p:transition>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r>
              <a:rPr lang="en-US" altLang="en-US" sz="3600" smtClean="0">
                <a:latin typeface="Arial" pitchFamily="34" charset="0"/>
              </a:rPr>
              <a:t>Bottom up testing</a:t>
            </a:r>
            <a:br>
              <a:rPr lang="en-US" altLang="en-US" sz="3600" smtClean="0">
                <a:latin typeface="Arial" pitchFamily="34" charset="0"/>
              </a:rPr>
            </a:br>
            <a:r>
              <a:rPr lang="en-US" altLang="en-US" sz="3200" smtClean="0">
                <a:latin typeface="Arial" pitchFamily="34" charset="0"/>
              </a:rPr>
              <a:t>disadvantages</a:t>
            </a:r>
          </a:p>
        </p:txBody>
      </p:sp>
      <p:sp>
        <p:nvSpPr>
          <p:cNvPr id="45059" name="Rectangle 3"/>
          <p:cNvSpPr>
            <a:spLocks noGrp="1" noChangeArrowheads="1"/>
          </p:cNvSpPr>
          <p:nvPr>
            <p:ph type="body" idx="1"/>
          </p:nvPr>
        </p:nvSpPr>
        <p:spPr>
          <a:xfrm>
            <a:off x="468313" y="2133600"/>
            <a:ext cx="8020050" cy="3481388"/>
          </a:xfrm>
          <a:noFill/>
        </p:spPr>
        <p:txBody>
          <a:bodyPr/>
          <a:lstStyle/>
          <a:p>
            <a:r>
              <a:rPr lang="en-US" altLang="en-US" sz="2800" smtClean="0"/>
              <a:t> </a:t>
            </a:r>
            <a:r>
              <a:rPr lang="en-US" altLang="en-US" sz="2600" smtClean="0"/>
              <a:t>driver modules need to be produced</a:t>
            </a:r>
            <a:br>
              <a:rPr lang="en-US" altLang="en-US" sz="2600" smtClean="0"/>
            </a:br>
            <a:endParaRPr lang="en-US" altLang="en-US" sz="2600" smtClean="0"/>
          </a:p>
          <a:p>
            <a:r>
              <a:rPr lang="en-US" altLang="en-US" sz="2600" smtClean="0"/>
              <a:t> complete system not available for testing until last module complete</a:t>
            </a:r>
            <a:br>
              <a:rPr lang="en-US" altLang="en-US" sz="2600" smtClean="0"/>
            </a:br>
            <a:endParaRPr lang="en-US" altLang="en-US" sz="2600" smtClean="0"/>
          </a:p>
          <a:p>
            <a:r>
              <a:rPr lang="en-US" altLang="en-US" sz="2600" smtClean="0"/>
              <a:t> requires complete scope of testing (from unit up to system)</a:t>
            </a:r>
          </a:p>
        </p:txBody>
      </p:sp>
    </p:spTree>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11188" y="333375"/>
            <a:ext cx="7772400" cy="679450"/>
          </a:xfrm>
        </p:spPr>
        <p:txBody>
          <a:bodyPr/>
          <a:lstStyle/>
          <a:p>
            <a:r>
              <a:rPr lang="en-US" altLang="en-US" sz="3200" smtClean="0">
                <a:latin typeface="Arial" pitchFamily="34" charset="0"/>
              </a:rPr>
              <a:t>Boundary Testing</a:t>
            </a:r>
          </a:p>
        </p:txBody>
      </p:sp>
      <p:sp>
        <p:nvSpPr>
          <p:cNvPr id="46083" name="Rectangle 3"/>
          <p:cNvSpPr>
            <a:spLocks noGrp="1" noChangeArrowheads="1"/>
          </p:cNvSpPr>
          <p:nvPr>
            <p:ph type="body" idx="1"/>
          </p:nvPr>
        </p:nvSpPr>
        <p:spPr/>
        <p:txBody>
          <a:bodyPr/>
          <a:lstStyle/>
          <a:p>
            <a:r>
              <a:rPr lang="en-US" altLang="en-US" smtClean="0"/>
              <a:t>Tests the valid range or ranges of entered or computed values</a:t>
            </a:r>
          </a:p>
          <a:p>
            <a:pPr lvl="1"/>
            <a:r>
              <a:rPr lang="en-US" altLang="en-US" smtClean="0"/>
              <a:t>At the </a:t>
            </a:r>
            <a:r>
              <a:rPr lang="en-US" altLang="en-US" smtClean="0">
                <a:solidFill>
                  <a:schemeClr val="tx2"/>
                </a:solidFill>
              </a:rPr>
              <a:t>edge</a:t>
            </a:r>
            <a:r>
              <a:rPr lang="en-US" altLang="en-US" smtClean="0"/>
              <a:t> of the range</a:t>
            </a:r>
          </a:p>
          <a:p>
            <a:pPr lvl="1"/>
            <a:r>
              <a:rPr lang="en-US" altLang="en-US" smtClean="0">
                <a:solidFill>
                  <a:schemeClr val="tx2"/>
                </a:solidFill>
              </a:rPr>
              <a:t>Above</a:t>
            </a:r>
            <a:r>
              <a:rPr lang="en-US" altLang="en-US" smtClean="0"/>
              <a:t> the range</a:t>
            </a:r>
          </a:p>
          <a:p>
            <a:pPr lvl="1"/>
            <a:r>
              <a:rPr lang="en-US" altLang="en-US" smtClean="0">
                <a:solidFill>
                  <a:schemeClr val="tx2"/>
                </a:solidFill>
              </a:rPr>
              <a:t>Below</a:t>
            </a:r>
            <a:r>
              <a:rPr lang="en-US" altLang="en-US" smtClean="0"/>
              <a:t> the range</a:t>
            </a:r>
          </a:p>
          <a:p>
            <a:pPr lvl="1"/>
            <a:r>
              <a:rPr lang="en-US" altLang="en-US" smtClean="0">
                <a:solidFill>
                  <a:schemeClr val="tx2"/>
                </a:solidFill>
              </a:rPr>
              <a:t>Within</a:t>
            </a:r>
            <a:r>
              <a:rPr lang="en-US" altLang="en-US" smtClean="0"/>
              <a:t> the range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sz="3200" b="1" dirty="0" smtClean="0">
                <a:latin typeface="+mn-lt"/>
              </a:rPr>
              <a:t>Functional vs Non-functional Testing</a:t>
            </a:r>
            <a:r>
              <a:rPr lang="en-CA" sz="3200" dirty="0" smtClean="0"/>
              <a:t/>
            </a:r>
            <a:br>
              <a:rPr lang="en-CA" sz="3200" dirty="0" smtClean="0"/>
            </a:br>
            <a:endParaRPr lang="en-CA" sz="3200" dirty="0"/>
          </a:p>
        </p:txBody>
      </p:sp>
      <p:sp>
        <p:nvSpPr>
          <p:cNvPr id="47107" name="Content Placeholder 2"/>
          <p:cNvSpPr>
            <a:spLocks noGrp="1"/>
          </p:cNvSpPr>
          <p:nvPr>
            <p:ph idx="1"/>
          </p:nvPr>
        </p:nvSpPr>
        <p:spPr/>
        <p:txBody>
          <a:bodyPr/>
          <a:lstStyle/>
          <a:p>
            <a:r>
              <a:rPr lang="en-CA" altLang="en-US" sz="2800" smtClean="0"/>
              <a:t>Problem with the Non-functional requirements</a:t>
            </a:r>
          </a:p>
          <a:p>
            <a:pPr lvl="1"/>
            <a:r>
              <a:rPr lang="en-CA" altLang="en-US" smtClean="0"/>
              <a:t>Often vague</a:t>
            </a:r>
          </a:p>
          <a:p>
            <a:pPr lvl="1"/>
            <a:r>
              <a:rPr lang="en-CA" altLang="en-US" smtClean="0"/>
              <a:t>Depends on the application objective</a:t>
            </a:r>
          </a:p>
          <a:p>
            <a:pPr lvl="1"/>
            <a:r>
              <a:rPr lang="en-CA" altLang="en-US" smtClean="0"/>
              <a:t>Depends on the nature of the application</a:t>
            </a:r>
          </a:p>
          <a:p>
            <a:pPr lvl="1"/>
            <a:r>
              <a:rPr lang="en-CA" altLang="en-US" smtClean="0"/>
              <a:t>Can have significant impact post delivery</a:t>
            </a:r>
          </a:p>
          <a:p>
            <a:pPr lvl="1"/>
            <a:r>
              <a:rPr lang="en-CA" altLang="en-US" smtClean="0"/>
              <a:t>May affect confidence in the application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188913"/>
            <a:ext cx="7772400" cy="1143000"/>
          </a:xfrm>
        </p:spPr>
        <p:txBody>
          <a:bodyPr/>
          <a:lstStyle/>
          <a:p>
            <a:pPr>
              <a:defRPr/>
            </a:pPr>
            <a:r>
              <a:rPr lang="en-CA" sz="3200" b="1" dirty="0" smtClean="0">
                <a:latin typeface="+mn-lt"/>
              </a:rPr>
              <a:t>Functional vs Non-functional Testing</a:t>
            </a:r>
            <a:br>
              <a:rPr lang="en-CA" sz="3200" b="1" dirty="0" smtClean="0">
                <a:latin typeface="+mn-lt"/>
              </a:rPr>
            </a:br>
            <a:endParaRPr lang="en-CA" sz="3200" b="1" dirty="0">
              <a:latin typeface="+mn-lt"/>
            </a:endParaRPr>
          </a:p>
        </p:txBody>
      </p:sp>
      <p:sp>
        <p:nvSpPr>
          <p:cNvPr id="44035" name="Content Placeholder 2"/>
          <p:cNvSpPr>
            <a:spLocks noGrp="1"/>
          </p:cNvSpPr>
          <p:nvPr>
            <p:ph idx="1"/>
          </p:nvPr>
        </p:nvSpPr>
        <p:spPr/>
        <p:txBody>
          <a:bodyPr/>
          <a:lstStyle/>
          <a:p>
            <a:pPr marL="0" indent="-400050">
              <a:defRPr/>
            </a:pPr>
            <a:r>
              <a:rPr lang="en-CA" altLang="en-US" dirty="0" smtClean="0"/>
              <a:t> Often vague</a:t>
            </a:r>
          </a:p>
          <a:p>
            <a:pPr marL="800100" lvl="2" indent="-400050">
              <a:buFont typeface="Wingdings" panose="05000000000000000000" pitchFamily="2" charset="2"/>
              <a:buChar char="Ø"/>
              <a:defRPr/>
            </a:pPr>
            <a:r>
              <a:rPr lang="en-CA" altLang="en-US" dirty="0" smtClean="0"/>
              <a:t>Some may be not be described adequately</a:t>
            </a:r>
          </a:p>
          <a:p>
            <a:pPr marL="800100" lvl="2" indent="-400050">
              <a:buFont typeface="Wingdings" panose="05000000000000000000" pitchFamily="2" charset="2"/>
              <a:buChar char="Ø"/>
              <a:defRPr/>
            </a:pPr>
            <a:r>
              <a:rPr lang="en-CA" altLang="en-US" dirty="0" smtClean="0"/>
              <a:t>Difference between functional and non-functional may not be evident</a:t>
            </a:r>
          </a:p>
          <a:p>
            <a:pPr marL="800100" lvl="2" indent="-400050">
              <a:buFont typeface="Wingdings" panose="05000000000000000000" pitchFamily="2" charset="2"/>
              <a:buChar char="Ø"/>
              <a:defRPr/>
            </a:pPr>
            <a:endParaRPr lang="en-CA" altLang="en-US" dirty="0" smtClean="0"/>
          </a:p>
          <a:p>
            <a:pPr>
              <a:defRPr/>
            </a:pPr>
            <a:endParaRPr lang="en-CA"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sz="3200" b="1" dirty="0" smtClean="0">
                <a:latin typeface="+mn-lt"/>
              </a:rPr>
              <a:t>Functional vs Non-functional Testing</a:t>
            </a:r>
            <a:br>
              <a:rPr lang="en-CA" sz="3200" b="1" dirty="0" smtClean="0">
                <a:latin typeface="+mn-lt"/>
              </a:rPr>
            </a:br>
            <a:endParaRPr lang="en-CA" sz="3200" b="1" dirty="0">
              <a:latin typeface="+mn-lt"/>
            </a:endParaRPr>
          </a:p>
        </p:txBody>
      </p:sp>
      <p:sp>
        <p:nvSpPr>
          <p:cNvPr id="49155" name="Content Placeholder 2"/>
          <p:cNvSpPr>
            <a:spLocks noGrp="1"/>
          </p:cNvSpPr>
          <p:nvPr>
            <p:ph idx="1"/>
          </p:nvPr>
        </p:nvSpPr>
        <p:spPr/>
        <p:txBody>
          <a:bodyPr/>
          <a:lstStyle/>
          <a:p>
            <a:r>
              <a:rPr lang="en-CA" altLang="en-US" smtClean="0"/>
              <a:t>  </a:t>
            </a:r>
            <a:r>
              <a:rPr lang="en-CA" altLang="en-US" sz="2800" smtClean="0"/>
              <a:t>Depends on the application objective</a:t>
            </a:r>
          </a:p>
          <a:p>
            <a:pPr lvl="2">
              <a:buFont typeface="Wingdings" pitchFamily="2" charset="2"/>
              <a:buChar char="Ø"/>
            </a:pPr>
            <a:endParaRPr lang="en-CA" altLang="en-US" sz="2800" i="1" smtClean="0"/>
          </a:p>
          <a:p>
            <a:pPr lvl="2">
              <a:buFont typeface="Wingdings" pitchFamily="2" charset="2"/>
              <a:buChar char="Ø"/>
            </a:pPr>
            <a:endParaRPr lang="en-CA" altLang="en-US" sz="2800" smtClean="0"/>
          </a:p>
          <a:p>
            <a:r>
              <a:rPr lang="en-CA" altLang="en-US" sz="2800" smtClean="0"/>
              <a:t>  Depends on the nature of the application</a:t>
            </a:r>
          </a:p>
          <a:p>
            <a:pPr lvl="1"/>
            <a:endParaRPr lang="en-CA" altLang="en-US" smtClean="0"/>
          </a:p>
          <a:p>
            <a:pPr lvl="1"/>
            <a:endParaRPr lang="en-CA"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sz="3200" b="1" dirty="0" smtClean="0">
                <a:latin typeface="+mn-lt"/>
              </a:rPr>
              <a:t>Functional vs Non-functional Testing</a:t>
            </a:r>
            <a:br>
              <a:rPr lang="en-CA" sz="3200" b="1" dirty="0" smtClean="0">
                <a:latin typeface="+mn-lt"/>
              </a:rPr>
            </a:br>
            <a:endParaRPr lang="en-CA" sz="3200" b="1" dirty="0">
              <a:latin typeface="+mn-lt"/>
            </a:endParaRPr>
          </a:p>
        </p:txBody>
      </p:sp>
      <p:sp>
        <p:nvSpPr>
          <p:cNvPr id="46083" name="Content Placeholder 2"/>
          <p:cNvSpPr>
            <a:spLocks noGrp="1"/>
          </p:cNvSpPr>
          <p:nvPr>
            <p:ph idx="1"/>
          </p:nvPr>
        </p:nvSpPr>
        <p:spPr/>
        <p:txBody>
          <a:bodyPr/>
          <a:lstStyle/>
          <a:p>
            <a:pPr>
              <a:defRPr/>
            </a:pPr>
            <a:r>
              <a:rPr lang="en-CA" altLang="en-US" dirty="0" smtClean="0"/>
              <a:t>  </a:t>
            </a:r>
            <a:r>
              <a:rPr lang="en-CA" altLang="en-US" sz="2800" dirty="0" smtClean="0"/>
              <a:t>Can have significant impact post  delivery</a:t>
            </a:r>
          </a:p>
          <a:p>
            <a:pPr lvl="1">
              <a:defRPr/>
            </a:pPr>
            <a:r>
              <a:rPr lang="en-CA" altLang="en-US" sz="2400" dirty="0" smtClean="0"/>
              <a:t>	user support</a:t>
            </a:r>
          </a:p>
          <a:p>
            <a:pPr lvl="1">
              <a:defRPr/>
            </a:pPr>
            <a:r>
              <a:rPr lang="en-CA" altLang="en-US" sz="2400" dirty="0"/>
              <a:t> </a:t>
            </a:r>
            <a:r>
              <a:rPr lang="en-CA" altLang="en-US" sz="2400" dirty="0" smtClean="0"/>
              <a:t> general maintenance</a:t>
            </a:r>
          </a:p>
          <a:p>
            <a:pPr marL="457200" lvl="1" indent="0">
              <a:buFontTx/>
              <a:buNone/>
              <a:defRPr/>
            </a:pPr>
            <a:endParaRPr lang="en-CA" altLang="en-US" sz="2400" dirty="0" smtClean="0"/>
          </a:p>
          <a:p>
            <a:pPr>
              <a:defRPr/>
            </a:pPr>
            <a:r>
              <a:rPr lang="en-CA" altLang="en-US" sz="2800" dirty="0" smtClean="0"/>
              <a:t>  May affect confidence in the application</a:t>
            </a:r>
          </a:p>
          <a:p>
            <a:pPr lvl="1">
              <a:defRPr/>
            </a:pPr>
            <a:r>
              <a:rPr lang="en-CA" altLang="en-US" sz="2400" dirty="0"/>
              <a:t>t</a:t>
            </a:r>
            <a:r>
              <a:rPr lang="en-CA" altLang="en-US" sz="2400" dirty="0" smtClean="0"/>
              <a:t>hroughput</a:t>
            </a:r>
          </a:p>
          <a:p>
            <a:pPr lvl="1">
              <a:defRPr/>
            </a:pPr>
            <a:r>
              <a:rPr lang="en-CA" altLang="en-US" sz="2400" dirty="0" smtClean="0"/>
              <a:t>response times</a:t>
            </a:r>
          </a:p>
          <a:p>
            <a:pPr lvl="1">
              <a:defRPr/>
            </a:pPr>
            <a:r>
              <a:rPr lang="en-CA" altLang="en-US" sz="2400" dirty="0" smtClean="0"/>
              <a:t>run time schedules</a:t>
            </a:r>
          </a:p>
          <a:p>
            <a:pPr marL="0" indent="0">
              <a:buFont typeface="Wingdings" pitchFamily="2" charset="2"/>
              <a:buNone/>
              <a:defRPr/>
            </a:pPr>
            <a:endParaRPr lang="en-CA" alt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684213" y="333375"/>
            <a:ext cx="7772400" cy="750888"/>
          </a:xfrm>
          <a:noFill/>
        </p:spPr>
        <p:txBody>
          <a:bodyPr/>
          <a:lstStyle/>
          <a:p>
            <a:r>
              <a:rPr lang="en-US" altLang="en-US" sz="3200" smtClean="0">
                <a:latin typeface="Arial" pitchFamily="34" charset="0"/>
              </a:rPr>
              <a:t>Session Summary</a:t>
            </a:r>
          </a:p>
        </p:txBody>
      </p:sp>
      <p:sp>
        <p:nvSpPr>
          <p:cNvPr id="51203" name="Rectangle 3"/>
          <p:cNvSpPr>
            <a:spLocks noGrp="1" noChangeArrowheads="1"/>
          </p:cNvSpPr>
          <p:nvPr>
            <p:ph type="body" idx="4294967295"/>
          </p:nvPr>
        </p:nvSpPr>
        <p:spPr>
          <a:xfrm>
            <a:off x="304800" y="1828800"/>
            <a:ext cx="8458200" cy="4419600"/>
          </a:xfrm>
          <a:noFill/>
        </p:spPr>
        <p:txBody>
          <a:bodyPr/>
          <a:lstStyle/>
          <a:p>
            <a:pPr>
              <a:buClr>
                <a:schemeClr val="tx2"/>
              </a:buClr>
              <a:buSzPct val="70000"/>
              <a:buFont typeface="Wingdings" pitchFamily="2" charset="2"/>
              <a:buNone/>
            </a:pPr>
            <a:r>
              <a:rPr lang="en-US" altLang="en-US" sz="2400" smtClean="0"/>
              <a:t>In this session we have:</a:t>
            </a:r>
          </a:p>
          <a:p>
            <a:pPr>
              <a:buClr>
                <a:schemeClr val="tx2"/>
              </a:buClr>
              <a:buSzPct val="70000"/>
              <a:buFont typeface="Wingdings" pitchFamily="2" charset="2"/>
              <a:buChar char="Ø"/>
            </a:pPr>
            <a:r>
              <a:rPr lang="en-US" altLang="en-US" sz="2400" smtClean="0"/>
              <a:t>identified and explained the need for and principles or objectives of proper system and program testing;</a:t>
            </a:r>
          </a:p>
          <a:p>
            <a:pPr>
              <a:buClr>
                <a:schemeClr val="tx2"/>
              </a:buClr>
              <a:buSzPct val="70000"/>
              <a:buFont typeface="Wingdings" pitchFamily="2" charset="2"/>
              <a:buChar char="Ø"/>
            </a:pPr>
            <a:r>
              <a:rPr lang="en-US" altLang="en-US" sz="2400" smtClean="0"/>
              <a:t>Outlined the concepts of a test case scenario and specific test cases;</a:t>
            </a:r>
          </a:p>
          <a:p>
            <a:pPr>
              <a:buClr>
                <a:schemeClr val="tx2"/>
              </a:buClr>
              <a:buSzPct val="70000"/>
              <a:buFont typeface="Wingdings" pitchFamily="2" charset="2"/>
              <a:buChar char="Ø"/>
            </a:pPr>
            <a:r>
              <a:rPr lang="en-US" altLang="en-US" sz="2400" smtClean="0"/>
              <a:t>Identified testing strategies, their advantages and disadvantages;</a:t>
            </a:r>
          </a:p>
          <a:p>
            <a:pPr>
              <a:buClr>
                <a:schemeClr val="tx2"/>
              </a:buClr>
              <a:buSzPct val="70000"/>
              <a:buFont typeface="Wingdings" pitchFamily="2" charset="2"/>
              <a:buChar char="Ø"/>
            </a:pPr>
            <a:r>
              <a:rPr lang="en-US" altLang="en-US" sz="2400" smtClean="0"/>
              <a:t> Identified the type of test cases required of the software.</a:t>
            </a:r>
            <a:r>
              <a:rPr lang="en-US" altLang="en-US" sz="3600" smtClean="0"/>
              <a:t>  </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3400" y="152400"/>
            <a:ext cx="7772400" cy="900113"/>
          </a:xfrm>
          <a:noFill/>
        </p:spPr>
        <p:txBody>
          <a:bodyPr/>
          <a:lstStyle/>
          <a:p>
            <a:r>
              <a:rPr lang="en-US" altLang="en-US" sz="3200" smtClean="0">
                <a:latin typeface="Arial" pitchFamily="34" charset="0"/>
              </a:rPr>
              <a:t>Objectives of Testing - </a:t>
            </a:r>
            <a:r>
              <a:rPr lang="en-US" altLang="en-US" sz="2800" smtClean="0">
                <a:latin typeface="Arial" pitchFamily="34" charset="0"/>
              </a:rPr>
              <a:t>continued</a:t>
            </a:r>
          </a:p>
        </p:txBody>
      </p:sp>
      <p:sp>
        <p:nvSpPr>
          <p:cNvPr id="6147" name="Rectangle 3"/>
          <p:cNvSpPr>
            <a:spLocks noGrp="1" noChangeArrowheads="1"/>
          </p:cNvSpPr>
          <p:nvPr>
            <p:ph type="body" idx="1"/>
          </p:nvPr>
        </p:nvSpPr>
        <p:spPr>
          <a:xfrm>
            <a:off x="304800" y="1676400"/>
            <a:ext cx="8534400" cy="4572000"/>
          </a:xfrm>
          <a:noFill/>
        </p:spPr>
        <p:txBody>
          <a:bodyPr/>
          <a:lstStyle/>
          <a:p>
            <a:pPr>
              <a:lnSpc>
                <a:spcPct val="90000"/>
              </a:lnSpc>
              <a:buClr>
                <a:schemeClr val="tx2"/>
              </a:buClr>
              <a:buFont typeface="Wingdings" pitchFamily="2" charset="2"/>
              <a:buChar char="Ø"/>
            </a:pPr>
            <a:r>
              <a:rPr lang="en-US" altLang="en-US" sz="2400" smtClean="0"/>
              <a:t>To ensure maximum possible</a:t>
            </a:r>
          </a:p>
          <a:p>
            <a:pPr lvl="3">
              <a:lnSpc>
                <a:spcPct val="90000"/>
              </a:lnSpc>
              <a:buClr>
                <a:schemeClr val="tx2"/>
              </a:buClr>
              <a:buSzPct val="75000"/>
              <a:buFont typeface="Wingdings" pitchFamily="2" charset="2"/>
              <a:buChar char="Ø"/>
            </a:pPr>
            <a:r>
              <a:rPr lang="en-US" altLang="en-US" smtClean="0"/>
              <a:t> </a:t>
            </a:r>
            <a:r>
              <a:rPr lang="en-US" altLang="en-US" sz="2100" b="1" u="sng" smtClean="0">
                <a:solidFill>
                  <a:schemeClr val="tx2"/>
                </a:solidFill>
              </a:rPr>
              <a:t>fault tolerance</a:t>
            </a:r>
          </a:p>
          <a:p>
            <a:pPr lvl="3">
              <a:lnSpc>
                <a:spcPct val="90000"/>
              </a:lnSpc>
              <a:buClr>
                <a:schemeClr val="tx2"/>
              </a:buClr>
              <a:buSzPct val="75000"/>
              <a:buFont typeface="Wingdings" pitchFamily="2" charset="2"/>
              <a:buChar char="Ø"/>
            </a:pPr>
            <a:r>
              <a:rPr lang="en-US" altLang="en-US" sz="2100" b="1" smtClean="0">
                <a:solidFill>
                  <a:schemeClr val="tx2"/>
                </a:solidFill>
              </a:rPr>
              <a:t> </a:t>
            </a:r>
            <a:r>
              <a:rPr lang="en-US" altLang="en-US" sz="2100" b="1" u="sng" smtClean="0">
                <a:solidFill>
                  <a:schemeClr val="tx2"/>
                </a:solidFill>
              </a:rPr>
              <a:t>user tolerance</a:t>
            </a:r>
          </a:p>
          <a:p>
            <a:pPr lvl="3">
              <a:lnSpc>
                <a:spcPct val="90000"/>
              </a:lnSpc>
              <a:buClr>
                <a:schemeClr val="tx2"/>
              </a:buClr>
              <a:buSzPct val="75000"/>
              <a:buFont typeface="Wingdings" pitchFamily="2" charset="2"/>
              <a:buChar char="Ø"/>
            </a:pPr>
            <a:r>
              <a:rPr lang="en-US" altLang="en-US" sz="2100" b="1" smtClean="0">
                <a:solidFill>
                  <a:schemeClr val="tx2"/>
                </a:solidFill>
              </a:rPr>
              <a:t> </a:t>
            </a:r>
            <a:r>
              <a:rPr lang="en-US" altLang="en-US" sz="2100" b="1" u="sng" smtClean="0">
                <a:solidFill>
                  <a:schemeClr val="tx2"/>
                </a:solidFill>
              </a:rPr>
              <a:t>performance</a:t>
            </a:r>
          </a:p>
          <a:p>
            <a:pPr lvl="3">
              <a:lnSpc>
                <a:spcPct val="90000"/>
              </a:lnSpc>
              <a:buClr>
                <a:schemeClr val="tx2"/>
              </a:buClr>
              <a:buSzPct val="75000"/>
              <a:buFont typeface="Wingdings" pitchFamily="2" charset="2"/>
              <a:buChar char="Ø"/>
            </a:pPr>
            <a:r>
              <a:rPr lang="en-US" altLang="en-US" sz="2100" b="1" u="sng" smtClean="0">
                <a:solidFill>
                  <a:schemeClr val="tx2"/>
                </a:solidFill>
              </a:rPr>
              <a:t> security</a:t>
            </a:r>
            <a:br>
              <a:rPr lang="en-US" altLang="en-US" sz="2100" b="1" u="sng" smtClean="0">
                <a:solidFill>
                  <a:schemeClr val="tx2"/>
                </a:solidFill>
              </a:rPr>
            </a:br>
            <a:endParaRPr lang="en-US" altLang="en-US" sz="2100" b="1" u="sng" smtClean="0">
              <a:solidFill>
                <a:schemeClr val="tx2"/>
              </a:solidFill>
            </a:endParaRPr>
          </a:p>
          <a:p>
            <a:pPr>
              <a:lnSpc>
                <a:spcPct val="90000"/>
              </a:lnSpc>
              <a:buClr>
                <a:schemeClr val="tx2"/>
              </a:buClr>
              <a:buFont typeface="Wingdings" pitchFamily="2" charset="2"/>
              <a:buChar char="Ø"/>
            </a:pPr>
            <a:r>
              <a:rPr lang="en-US" altLang="en-US" sz="2400" smtClean="0"/>
              <a:t>To ensure the reliability, quality and predictability of the software or application during its productive life. </a:t>
            </a:r>
          </a:p>
          <a:p>
            <a:pPr>
              <a:lnSpc>
                <a:spcPct val="90000"/>
              </a:lnSpc>
              <a:buClr>
                <a:schemeClr val="tx2"/>
              </a:buClr>
              <a:buFont typeface="Wingdings" pitchFamily="2" charset="2"/>
              <a:buChar char="Ø"/>
            </a:pPr>
            <a:endParaRPr lang="en-US" altLang="en-US" sz="2400" smtClean="0"/>
          </a:p>
          <a:p>
            <a:pPr>
              <a:lnSpc>
                <a:spcPct val="90000"/>
              </a:lnSpc>
              <a:buClr>
                <a:schemeClr val="tx2"/>
              </a:buClr>
              <a:buFont typeface="Wingdings" pitchFamily="2" charset="2"/>
              <a:buNone/>
            </a:pPr>
            <a:r>
              <a:rPr lang="en-US" altLang="en-US" sz="2400" b="1" i="1" smtClean="0">
                <a:solidFill>
                  <a:schemeClr val="tx2"/>
                </a:solidFill>
              </a:rPr>
              <a:t>Perhaps, then testing is a destructive process 				????</a:t>
            </a:r>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88913"/>
            <a:ext cx="7772400" cy="1152525"/>
          </a:xfrm>
        </p:spPr>
        <p:txBody>
          <a:bodyPr/>
          <a:lstStyle/>
          <a:p>
            <a:pPr>
              <a:defRPr/>
            </a:pPr>
            <a:r>
              <a:rPr lang="en-CA" sz="3200" dirty="0" smtClean="0">
                <a:latin typeface="+mn-lt"/>
              </a:rPr>
              <a:t>Testing -- levels of complexity -- perspectives</a:t>
            </a:r>
            <a:endParaRPr lang="en-CA" sz="3200" dirty="0">
              <a:latin typeface="+mn-lt"/>
            </a:endParaRPr>
          </a:p>
        </p:txBody>
      </p:sp>
      <p:sp>
        <p:nvSpPr>
          <p:cNvPr id="7171" name="Content Placeholder 2"/>
          <p:cNvSpPr>
            <a:spLocks noGrp="1"/>
          </p:cNvSpPr>
          <p:nvPr>
            <p:ph idx="1"/>
          </p:nvPr>
        </p:nvSpPr>
        <p:spPr>
          <a:xfrm>
            <a:off x="468313" y="1773238"/>
            <a:ext cx="7989887" cy="4322762"/>
          </a:xfrm>
        </p:spPr>
        <p:txBody>
          <a:bodyPr/>
          <a:lstStyle/>
          <a:p>
            <a:r>
              <a:rPr lang="en-CA" altLang="en-US" sz="2600" smtClean="0"/>
              <a:t>Simple program – less than 1000 source statements</a:t>
            </a:r>
          </a:p>
          <a:p>
            <a:r>
              <a:rPr lang="en-CA" altLang="en-US" sz="2600" smtClean="0"/>
              <a:t>Medium program – less than 10,000 source statements</a:t>
            </a:r>
          </a:p>
          <a:p>
            <a:r>
              <a:rPr lang="en-CA" altLang="en-US" sz="2600" smtClean="0"/>
              <a:t>Complex program – less than 100,00 source statements</a:t>
            </a:r>
          </a:p>
          <a:p>
            <a:r>
              <a:rPr lang="en-CA" altLang="en-US" sz="2600" smtClean="0"/>
              <a:t>Impossible program – 1,000,000 source statements</a:t>
            </a:r>
          </a:p>
          <a:p>
            <a:r>
              <a:rPr lang="en-CA" altLang="en-US" sz="2600" smtClean="0"/>
              <a:t>Absurd program – 10,000,000 source statements</a:t>
            </a:r>
            <a:br>
              <a:rPr lang="en-CA" altLang="en-US" sz="2600" smtClean="0"/>
            </a:br>
            <a:r>
              <a:rPr lang="en-CA" altLang="en-US" sz="2600" smtClean="0"/>
              <a:t> </a:t>
            </a:r>
            <a:br>
              <a:rPr lang="en-CA" altLang="en-US" sz="2600" smtClean="0"/>
            </a:br>
            <a:r>
              <a:rPr lang="en-CA" altLang="en-US" sz="2000" smtClean="0"/>
              <a:t>(Techniques of Structured Program and Design, E. Yourdon)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457200"/>
            <a:ext cx="7772400" cy="685800"/>
          </a:xfrm>
          <a:noFill/>
        </p:spPr>
        <p:txBody>
          <a:bodyPr/>
          <a:lstStyle/>
          <a:p>
            <a:r>
              <a:rPr lang="en-US" altLang="en-US" sz="3200" smtClean="0">
                <a:latin typeface="Arial" pitchFamily="34" charset="0"/>
              </a:rPr>
              <a:t>Testing Principles</a:t>
            </a:r>
          </a:p>
        </p:txBody>
      </p:sp>
      <p:sp>
        <p:nvSpPr>
          <p:cNvPr id="8195" name="Rectangle 3"/>
          <p:cNvSpPr>
            <a:spLocks noGrp="1" noChangeArrowheads="1"/>
          </p:cNvSpPr>
          <p:nvPr>
            <p:ph type="body" idx="1"/>
          </p:nvPr>
        </p:nvSpPr>
        <p:spPr>
          <a:xfrm>
            <a:off x="611188" y="1700213"/>
            <a:ext cx="8088312" cy="4608512"/>
          </a:xfrm>
          <a:noFill/>
        </p:spPr>
        <p:txBody>
          <a:bodyPr/>
          <a:lstStyle/>
          <a:p>
            <a:pPr>
              <a:lnSpc>
                <a:spcPct val="90000"/>
              </a:lnSpc>
              <a:buClr>
                <a:schemeClr val="tx2"/>
              </a:buClr>
              <a:buFont typeface="Wingdings" pitchFamily="2" charset="2"/>
              <a:buChar char="Ø"/>
            </a:pPr>
            <a:r>
              <a:rPr lang="en-US" altLang="en-US" sz="2800" smtClean="0">
                <a:solidFill>
                  <a:srgbClr val="FFFFCC"/>
                </a:solidFill>
              </a:rPr>
              <a:t>For testing to be effective a few principles should be considered.</a:t>
            </a:r>
            <a:br>
              <a:rPr lang="en-US" altLang="en-US" sz="2800" smtClean="0">
                <a:solidFill>
                  <a:srgbClr val="FFFFCC"/>
                </a:solidFill>
              </a:rPr>
            </a:br>
            <a:endParaRPr lang="en-US" altLang="en-US" sz="2800" smtClean="0">
              <a:solidFill>
                <a:srgbClr val="FFFFCC"/>
              </a:solidFill>
            </a:endParaRPr>
          </a:p>
          <a:p>
            <a:pPr lvl="1">
              <a:lnSpc>
                <a:spcPct val="90000"/>
              </a:lnSpc>
              <a:buClr>
                <a:schemeClr val="tx2"/>
              </a:buClr>
              <a:buFont typeface="Wingdings" pitchFamily="2" charset="2"/>
              <a:buChar char="Ø"/>
            </a:pPr>
            <a:r>
              <a:rPr lang="en-US" altLang="en-US" sz="2400" smtClean="0">
                <a:solidFill>
                  <a:schemeClr val="tx2"/>
                </a:solidFill>
              </a:rPr>
              <a:t>Expected results</a:t>
            </a:r>
            <a:r>
              <a:rPr lang="en-US" altLang="en-US" sz="2400" smtClean="0">
                <a:solidFill>
                  <a:srgbClr val="FFFFCC"/>
                </a:solidFill>
              </a:rPr>
              <a:t> or output of tests must be </a:t>
            </a:r>
            <a:br>
              <a:rPr lang="en-US" altLang="en-US" sz="2400" smtClean="0">
                <a:solidFill>
                  <a:srgbClr val="FFFFCC"/>
                </a:solidFill>
              </a:rPr>
            </a:br>
            <a:r>
              <a:rPr lang="en-US" altLang="en-US" sz="2400" smtClean="0">
                <a:solidFill>
                  <a:schemeClr val="tx2"/>
                </a:solidFill>
              </a:rPr>
              <a:t>pre-defined</a:t>
            </a:r>
          </a:p>
          <a:p>
            <a:pPr lvl="1">
              <a:lnSpc>
                <a:spcPct val="90000"/>
              </a:lnSpc>
              <a:buClr>
                <a:schemeClr val="tx2"/>
              </a:buClr>
              <a:buFont typeface="Wingdings" pitchFamily="2" charset="2"/>
              <a:buChar char="Ø"/>
            </a:pPr>
            <a:r>
              <a:rPr lang="en-US" altLang="en-US" sz="2400" smtClean="0">
                <a:solidFill>
                  <a:schemeClr val="tx2"/>
                </a:solidFill>
              </a:rPr>
              <a:t>Avoid</a:t>
            </a:r>
            <a:r>
              <a:rPr lang="en-US" altLang="en-US" sz="2400" smtClean="0">
                <a:solidFill>
                  <a:srgbClr val="FFFFCC"/>
                </a:solidFill>
              </a:rPr>
              <a:t> testing your own code as a final test</a:t>
            </a:r>
          </a:p>
          <a:p>
            <a:pPr lvl="1">
              <a:lnSpc>
                <a:spcPct val="90000"/>
              </a:lnSpc>
              <a:buClr>
                <a:schemeClr val="tx2"/>
              </a:buClr>
              <a:buFont typeface="Wingdings" pitchFamily="2" charset="2"/>
              <a:buChar char="Ø"/>
            </a:pPr>
            <a:r>
              <a:rPr lang="en-US" altLang="en-US" sz="2400" smtClean="0">
                <a:solidFill>
                  <a:schemeClr val="tx2"/>
                </a:solidFill>
              </a:rPr>
              <a:t>Separate individuals</a:t>
            </a:r>
            <a:r>
              <a:rPr lang="en-US" altLang="en-US" sz="2400" smtClean="0">
                <a:solidFill>
                  <a:srgbClr val="FFFFCC"/>
                </a:solidFill>
              </a:rPr>
              <a:t> or organizations test software or applications</a:t>
            </a:r>
          </a:p>
          <a:p>
            <a:pPr lvl="1">
              <a:lnSpc>
                <a:spcPct val="90000"/>
              </a:lnSpc>
              <a:buClr>
                <a:schemeClr val="tx2"/>
              </a:buClr>
              <a:buFont typeface="Wingdings" pitchFamily="2" charset="2"/>
              <a:buChar char="Ø"/>
            </a:pPr>
            <a:endParaRPr lang="en-US" altLang="en-US" sz="2400" smtClean="0">
              <a:solidFill>
                <a:srgbClr val="FFFFCC"/>
              </a:solidFill>
            </a:endParaRPr>
          </a:p>
          <a:p>
            <a:pPr lvl="1">
              <a:lnSpc>
                <a:spcPct val="90000"/>
              </a:lnSpc>
              <a:buClr>
                <a:schemeClr val="tx2"/>
              </a:buClr>
              <a:buFont typeface="Wingdings" pitchFamily="2" charset="2"/>
              <a:buChar char="Ø"/>
            </a:pPr>
            <a:r>
              <a:rPr lang="en-US" altLang="en-US" sz="2400" smtClean="0">
                <a:solidFill>
                  <a:srgbClr val="FFFF00"/>
                </a:solidFill>
              </a:rPr>
              <a:t>Validation</a:t>
            </a:r>
            <a:r>
              <a:rPr lang="en-US" altLang="en-US" sz="2400" smtClean="0">
                <a:solidFill>
                  <a:srgbClr val="FFFFCC"/>
                </a:solidFill>
              </a:rPr>
              <a:t> – doing the right thing</a:t>
            </a:r>
          </a:p>
          <a:p>
            <a:pPr lvl="1">
              <a:lnSpc>
                <a:spcPct val="90000"/>
              </a:lnSpc>
              <a:buClr>
                <a:schemeClr val="tx2"/>
              </a:buClr>
              <a:buFont typeface="Wingdings" pitchFamily="2" charset="2"/>
              <a:buChar char="Ø"/>
            </a:pPr>
            <a:r>
              <a:rPr lang="en-US" altLang="en-US" sz="2400" smtClean="0">
                <a:solidFill>
                  <a:srgbClr val="FFFF00"/>
                </a:solidFill>
              </a:rPr>
              <a:t>Verification</a:t>
            </a:r>
            <a:r>
              <a:rPr lang="en-US" altLang="en-US" sz="2400" smtClean="0">
                <a:solidFill>
                  <a:srgbClr val="FFFFCC"/>
                </a:solidFill>
              </a:rPr>
              <a:t> – doing it the right way</a:t>
            </a:r>
          </a:p>
          <a:p>
            <a:pPr lvl="1">
              <a:lnSpc>
                <a:spcPct val="90000"/>
              </a:lnSpc>
              <a:buClr>
                <a:schemeClr val="tx2"/>
              </a:buClr>
              <a:buFont typeface="Wingdings" pitchFamily="2" charset="2"/>
              <a:buChar char="Ø"/>
            </a:pPr>
            <a:endParaRPr lang="en-US" altLang="en-US" sz="2400" smtClean="0">
              <a:solidFill>
                <a:srgbClr val="FFFFCC"/>
              </a:solidFill>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457200"/>
            <a:ext cx="7772400" cy="685800"/>
          </a:xfrm>
          <a:noFill/>
        </p:spPr>
        <p:txBody>
          <a:bodyPr/>
          <a:lstStyle/>
          <a:p>
            <a:r>
              <a:rPr lang="en-US" altLang="en-US" sz="3200" smtClean="0">
                <a:latin typeface="Arial" pitchFamily="34" charset="0"/>
              </a:rPr>
              <a:t>Testing Principles</a:t>
            </a:r>
            <a:r>
              <a:rPr lang="en-US" altLang="en-US" sz="3600" smtClean="0">
                <a:latin typeface="Arial" pitchFamily="34" charset="0"/>
              </a:rPr>
              <a:t> - </a:t>
            </a:r>
            <a:r>
              <a:rPr lang="en-US" altLang="en-US" sz="2800" smtClean="0">
                <a:latin typeface="Arial" pitchFamily="34" charset="0"/>
              </a:rPr>
              <a:t>continued</a:t>
            </a:r>
          </a:p>
        </p:txBody>
      </p:sp>
      <p:sp>
        <p:nvSpPr>
          <p:cNvPr id="9219" name="Rectangle 3"/>
          <p:cNvSpPr>
            <a:spLocks noGrp="1" noChangeArrowheads="1"/>
          </p:cNvSpPr>
          <p:nvPr>
            <p:ph type="body" idx="1"/>
          </p:nvPr>
        </p:nvSpPr>
        <p:spPr>
          <a:xfrm>
            <a:off x="323850" y="1916113"/>
            <a:ext cx="7859713" cy="4105275"/>
          </a:xfrm>
          <a:noFill/>
        </p:spPr>
        <p:txBody>
          <a:bodyPr/>
          <a:lstStyle/>
          <a:p>
            <a:pPr>
              <a:lnSpc>
                <a:spcPct val="90000"/>
              </a:lnSpc>
              <a:buClr>
                <a:schemeClr val="tx2"/>
              </a:buClr>
              <a:buFont typeface="Wingdings" pitchFamily="2" charset="2"/>
              <a:buChar char="Ø"/>
            </a:pPr>
            <a:r>
              <a:rPr lang="en-US" altLang="en-US" sz="2800" smtClean="0">
                <a:solidFill>
                  <a:srgbClr val="FFFFCC"/>
                </a:solidFill>
              </a:rPr>
              <a:t>Test results </a:t>
            </a:r>
            <a:r>
              <a:rPr lang="en-US" altLang="en-US" sz="2800" smtClean="0">
                <a:solidFill>
                  <a:schemeClr val="tx2"/>
                </a:solidFill>
              </a:rPr>
              <a:t>inspected</a:t>
            </a:r>
            <a:r>
              <a:rPr lang="en-US" altLang="en-US" sz="2800" smtClean="0">
                <a:solidFill>
                  <a:srgbClr val="FFFFCC"/>
                </a:solidFill>
              </a:rPr>
              <a:t> against expected results </a:t>
            </a:r>
            <a:br>
              <a:rPr lang="en-US" altLang="en-US" sz="2800" smtClean="0">
                <a:solidFill>
                  <a:srgbClr val="FFFFCC"/>
                </a:solidFill>
              </a:rPr>
            </a:br>
            <a:endParaRPr lang="en-US" altLang="en-US" sz="2800" smtClean="0">
              <a:solidFill>
                <a:srgbClr val="FFFFCC"/>
              </a:solidFill>
            </a:endParaRPr>
          </a:p>
          <a:p>
            <a:pPr>
              <a:lnSpc>
                <a:spcPct val="90000"/>
              </a:lnSpc>
              <a:buClr>
                <a:schemeClr val="tx2"/>
              </a:buClr>
              <a:buFont typeface="Wingdings" pitchFamily="2" charset="2"/>
              <a:buChar char="Ø"/>
            </a:pPr>
            <a:r>
              <a:rPr lang="en-US" altLang="en-US" sz="2800" smtClean="0">
                <a:solidFill>
                  <a:srgbClr val="FFFFCC"/>
                </a:solidFill>
              </a:rPr>
              <a:t>Both </a:t>
            </a:r>
            <a:r>
              <a:rPr lang="en-US" altLang="en-US" sz="2800" smtClean="0">
                <a:solidFill>
                  <a:schemeClr val="tx2"/>
                </a:solidFill>
              </a:rPr>
              <a:t>valid and invalid</a:t>
            </a:r>
            <a:r>
              <a:rPr lang="en-US" altLang="en-US" sz="2800" smtClean="0">
                <a:solidFill>
                  <a:srgbClr val="FFFFCC"/>
                </a:solidFill>
              </a:rPr>
              <a:t> input data must used</a:t>
            </a:r>
            <a:br>
              <a:rPr lang="en-US" altLang="en-US" sz="2800" smtClean="0">
                <a:solidFill>
                  <a:srgbClr val="FFFFCC"/>
                </a:solidFill>
              </a:rPr>
            </a:br>
            <a:endParaRPr lang="en-US" altLang="en-US" sz="2800" smtClean="0">
              <a:solidFill>
                <a:srgbClr val="FFFFCC"/>
              </a:solidFill>
            </a:endParaRPr>
          </a:p>
          <a:p>
            <a:pPr>
              <a:lnSpc>
                <a:spcPct val="90000"/>
              </a:lnSpc>
              <a:buClr>
                <a:schemeClr val="tx2"/>
              </a:buClr>
              <a:buFont typeface="Wingdings" pitchFamily="2" charset="2"/>
              <a:buChar char="Ø"/>
            </a:pPr>
            <a:r>
              <a:rPr lang="en-US" altLang="en-US" sz="2800" smtClean="0">
                <a:solidFill>
                  <a:srgbClr val="FFFFCC"/>
                </a:solidFill>
              </a:rPr>
              <a:t>Don’t throw away test data -- </a:t>
            </a:r>
            <a:r>
              <a:rPr lang="en-US" altLang="en-US" sz="2800" smtClean="0">
                <a:solidFill>
                  <a:schemeClr val="tx2"/>
                </a:solidFill>
              </a:rPr>
              <a:t>build a test bed</a:t>
            </a:r>
            <a:r>
              <a:rPr lang="en-US" altLang="en-US" sz="2800" smtClean="0">
                <a:solidFill>
                  <a:srgbClr val="FFFFCC"/>
                </a:solidFill>
              </a:rPr>
              <a:t/>
            </a:r>
            <a:br>
              <a:rPr lang="en-US" altLang="en-US" sz="2800" smtClean="0">
                <a:solidFill>
                  <a:srgbClr val="FFFFCC"/>
                </a:solidFill>
              </a:rPr>
            </a:br>
            <a:endParaRPr lang="en-US" altLang="en-US" sz="2800" smtClean="0">
              <a:solidFill>
                <a:srgbClr val="FFFFCC"/>
              </a:solidFill>
            </a:endParaRPr>
          </a:p>
          <a:p>
            <a:pPr>
              <a:lnSpc>
                <a:spcPct val="90000"/>
              </a:lnSpc>
              <a:buClr>
                <a:schemeClr val="tx2"/>
              </a:buClr>
              <a:buFont typeface="Wingdings" pitchFamily="2" charset="2"/>
              <a:buChar char="Ø"/>
            </a:pPr>
            <a:r>
              <a:rPr lang="en-US" altLang="en-US" sz="2800" smtClean="0">
                <a:solidFill>
                  <a:srgbClr val="FFFFCC"/>
                </a:solidFill>
              </a:rPr>
              <a:t>Don’t plan to show success -- </a:t>
            </a:r>
            <a:r>
              <a:rPr lang="en-US" altLang="en-US" sz="2800" smtClean="0">
                <a:solidFill>
                  <a:schemeClr val="tx2"/>
                </a:solidFill>
              </a:rPr>
              <a:t>brutalize</a:t>
            </a:r>
            <a:r>
              <a:rPr lang="en-US" altLang="en-US" sz="2800" smtClean="0">
                <a:solidFill>
                  <a:srgbClr val="FFFFCC"/>
                </a:solidFill>
              </a:rPr>
              <a:t> the software</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476250"/>
            <a:ext cx="7772400" cy="750888"/>
          </a:xfrm>
        </p:spPr>
        <p:txBody>
          <a:bodyPr/>
          <a:lstStyle/>
          <a:p>
            <a:r>
              <a:rPr lang="en-US" altLang="en-US" sz="3200" smtClean="0">
                <a:latin typeface="Arial" pitchFamily="34" charset="0"/>
              </a:rPr>
              <a:t>Relative Costs of Testing</a:t>
            </a:r>
          </a:p>
        </p:txBody>
      </p:sp>
      <p:sp>
        <p:nvSpPr>
          <p:cNvPr id="10243" name="Rectangle 3"/>
          <p:cNvSpPr>
            <a:spLocks noGrp="1" noChangeArrowheads="1"/>
          </p:cNvSpPr>
          <p:nvPr>
            <p:ph type="body" idx="1"/>
          </p:nvPr>
        </p:nvSpPr>
        <p:spPr>
          <a:xfrm>
            <a:off x="684213" y="1700213"/>
            <a:ext cx="8207375" cy="4897437"/>
          </a:xfrm>
        </p:spPr>
        <p:txBody>
          <a:bodyPr/>
          <a:lstStyle/>
          <a:p>
            <a:pPr>
              <a:lnSpc>
                <a:spcPct val="90000"/>
              </a:lnSpc>
              <a:buClr>
                <a:schemeClr val="tx2"/>
              </a:buClr>
              <a:buSzPct val="80000"/>
              <a:buFont typeface="Wingdings" pitchFamily="2" charset="2"/>
              <a:buChar char="Ø"/>
            </a:pPr>
            <a:r>
              <a:rPr lang="en-US" altLang="en-US" sz="2800" smtClean="0"/>
              <a:t>Find (correct) the most errors at the least cost</a:t>
            </a:r>
          </a:p>
          <a:p>
            <a:pPr lvl="1">
              <a:lnSpc>
                <a:spcPct val="90000"/>
              </a:lnSpc>
              <a:buClr>
                <a:schemeClr val="tx2"/>
              </a:buClr>
              <a:buSzPct val="80000"/>
              <a:buFont typeface="Wingdings" pitchFamily="2" charset="2"/>
              <a:buChar char="Ø"/>
            </a:pPr>
            <a:r>
              <a:rPr lang="en-US" altLang="en-US" sz="2400" smtClean="0"/>
              <a:t> </a:t>
            </a:r>
            <a:r>
              <a:rPr lang="en-US" altLang="en-US" sz="2400" smtClean="0">
                <a:solidFill>
                  <a:srgbClr val="FFFF00"/>
                </a:solidFill>
              </a:rPr>
              <a:t>Least cost if</a:t>
            </a:r>
            <a:r>
              <a:rPr lang="en-US" altLang="en-US" sz="2400" smtClean="0"/>
              <a:t> </a:t>
            </a:r>
          </a:p>
          <a:p>
            <a:pPr lvl="2">
              <a:lnSpc>
                <a:spcPct val="90000"/>
              </a:lnSpc>
              <a:buClr>
                <a:schemeClr val="tx2"/>
              </a:buClr>
              <a:buSzPct val="80000"/>
              <a:buFont typeface="Wingdings" pitchFamily="2" charset="2"/>
              <a:buChar char="Ø"/>
            </a:pPr>
            <a:r>
              <a:rPr lang="en-US" altLang="en-US" sz="2000" smtClean="0"/>
              <a:t>  </a:t>
            </a:r>
            <a:r>
              <a:rPr lang="en-US" altLang="en-US" smtClean="0"/>
              <a:t>found earlier in SDLC</a:t>
            </a:r>
          </a:p>
          <a:p>
            <a:pPr lvl="2">
              <a:lnSpc>
                <a:spcPct val="90000"/>
              </a:lnSpc>
              <a:buClr>
                <a:schemeClr val="tx2"/>
              </a:buClr>
              <a:buSzPct val="80000"/>
              <a:buFont typeface="Wingdings" pitchFamily="2" charset="2"/>
              <a:buChar char="Ø"/>
            </a:pPr>
            <a:r>
              <a:rPr lang="en-US" altLang="en-US" smtClean="0"/>
              <a:t>  found easily</a:t>
            </a:r>
          </a:p>
          <a:p>
            <a:pPr lvl="2">
              <a:lnSpc>
                <a:spcPct val="90000"/>
              </a:lnSpc>
              <a:buClr>
                <a:schemeClr val="tx2"/>
              </a:buClr>
              <a:buSzPct val="80000"/>
              <a:buFont typeface="Wingdings" pitchFamily="2" charset="2"/>
              <a:buChar char="Ø"/>
            </a:pPr>
            <a:r>
              <a:rPr lang="en-US" altLang="en-US" smtClean="0"/>
              <a:t>  easily corrected</a:t>
            </a:r>
          </a:p>
          <a:p>
            <a:pPr lvl="1">
              <a:lnSpc>
                <a:spcPct val="90000"/>
              </a:lnSpc>
              <a:buClr>
                <a:schemeClr val="tx2"/>
              </a:buClr>
              <a:buSzPct val="80000"/>
              <a:buFont typeface="Wingdings" pitchFamily="2" charset="2"/>
              <a:buChar char="Ø"/>
            </a:pPr>
            <a:r>
              <a:rPr lang="en-US" altLang="en-US" sz="2400" smtClean="0"/>
              <a:t> </a:t>
            </a:r>
            <a:r>
              <a:rPr lang="en-US" altLang="en-US" sz="2400" smtClean="0">
                <a:solidFill>
                  <a:srgbClr val="FFFF66"/>
                </a:solidFill>
              </a:rPr>
              <a:t>Higher cost if</a:t>
            </a:r>
            <a:r>
              <a:rPr lang="en-US" altLang="en-US" sz="2400" smtClean="0"/>
              <a:t> </a:t>
            </a:r>
          </a:p>
          <a:p>
            <a:pPr lvl="2">
              <a:lnSpc>
                <a:spcPct val="90000"/>
              </a:lnSpc>
              <a:buClr>
                <a:schemeClr val="tx2"/>
              </a:buClr>
              <a:buSzPct val="80000"/>
              <a:buFont typeface="Wingdings" pitchFamily="2" charset="2"/>
              <a:buChar char="Ø"/>
            </a:pPr>
            <a:r>
              <a:rPr lang="en-US" altLang="en-US" sz="2000" smtClean="0"/>
              <a:t>  </a:t>
            </a:r>
            <a:r>
              <a:rPr lang="en-US" altLang="en-US" smtClean="0"/>
              <a:t>found later in SDLC</a:t>
            </a:r>
          </a:p>
          <a:p>
            <a:pPr lvl="2">
              <a:lnSpc>
                <a:spcPct val="90000"/>
              </a:lnSpc>
              <a:buClr>
                <a:schemeClr val="tx2"/>
              </a:buClr>
              <a:buSzPct val="80000"/>
              <a:buFont typeface="Wingdings" pitchFamily="2" charset="2"/>
              <a:buChar char="Ø"/>
            </a:pPr>
            <a:r>
              <a:rPr lang="en-US" altLang="en-US" smtClean="0"/>
              <a:t> found in the production version </a:t>
            </a:r>
          </a:p>
          <a:p>
            <a:pPr lvl="2">
              <a:lnSpc>
                <a:spcPct val="90000"/>
              </a:lnSpc>
              <a:buClr>
                <a:schemeClr val="tx2"/>
              </a:buClr>
              <a:buSzPct val="80000"/>
              <a:buFont typeface="Wingdings" pitchFamily="2" charset="2"/>
              <a:buChar char="Ø"/>
            </a:pPr>
            <a:r>
              <a:rPr lang="en-US" altLang="en-US" smtClean="0"/>
              <a:t>  requires other fixes / corrections</a:t>
            </a:r>
          </a:p>
          <a:p>
            <a:pPr lvl="2">
              <a:lnSpc>
                <a:spcPct val="90000"/>
              </a:lnSpc>
              <a:buClr>
                <a:schemeClr val="tx2"/>
              </a:buClr>
              <a:buSzPct val="80000"/>
              <a:buFont typeface="Wingdings" pitchFamily="2" charset="2"/>
              <a:buChar char="Ø"/>
            </a:pPr>
            <a:r>
              <a:rPr lang="en-US" altLang="en-US" smtClean="0"/>
              <a:t>  corrections require alteration to logical construct</a:t>
            </a:r>
          </a:p>
          <a:p>
            <a:pPr lvl="2">
              <a:lnSpc>
                <a:spcPct val="90000"/>
              </a:lnSpc>
              <a:buClr>
                <a:schemeClr val="tx2"/>
              </a:buClr>
              <a:buSzPct val="80000"/>
              <a:buFont typeface="Wingdings" pitchFamily="2" charset="2"/>
              <a:buChar char="Ø"/>
            </a:pPr>
            <a:r>
              <a:rPr lang="en-US" altLang="en-US" smtClean="0"/>
              <a:t>  corrections affects other applications or systems</a:t>
            </a:r>
          </a:p>
          <a:p>
            <a:pPr lvl="2">
              <a:lnSpc>
                <a:spcPct val="90000"/>
              </a:lnSpc>
              <a:buClr>
                <a:srgbClr val="FF0000"/>
              </a:buClr>
              <a:buSzPct val="80000"/>
              <a:buFont typeface="Wingdings" pitchFamily="2" charset="2"/>
              <a:buNone/>
            </a:pPr>
            <a:endParaRPr lang="en-US" altLang="en-US" sz="200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
</p:tagLst>
</file>

<file path=ppt/theme/theme1.xml><?xml version="1.0" encoding="utf-8"?>
<a:theme xmlns:a="http://schemas.openxmlformats.org/drawingml/2006/main" name="dbllineb">
  <a:themeElements>
    <a:clrScheme name="">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bllineb">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llin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bllin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bllin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bllin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bllin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bllin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bllin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bllin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bllin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c:\powerpnt\template\bwovrhd\dbllineb.ppt</Template>
  <TotalTime>3199</TotalTime>
  <Pages>2</Pages>
  <Words>6332</Words>
  <Application>Microsoft Office PowerPoint</Application>
  <PresentationFormat>On-screen Show (4:3)</PresentationFormat>
  <Paragraphs>527</Paragraphs>
  <Slides>49</Slides>
  <Notes>49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dbllineb</vt:lpstr>
      <vt:lpstr>Business Programming</vt:lpstr>
      <vt:lpstr>Session Objectives</vt:lpstr>
      <vt:lpstr>Slide 3</vt:lpstr>
      <vt:lpstr>Objectives of Testing</vt:lpstr>
      <vt:lpstr>Objectives of Testing - continued</vt:lpstr>
      <vt:lpstr>Testing -- levels of complexity -- perspectives</vt:lpstr>
      <vt:lpstr>Testing Principles</vt:lpstr>
      <vt:lpstr>Testing Principles - continued</vt:lpstr>
      <vt:lpstr>Relative Costs of Testing</vt:lpstr>
      <vt:lpstr>Relative Costs per SDLC Phase</vt:lpstr>
      <vt:lpstr>Approaches to testing</vt:lpstr>
      <vt:lpstr>Approaches to testing</vt:lpstr>
      <vt:lpstr>Types of Tests – (levels)</vt:lpstr>
      <vt:lpstr>Types of Tests – (levels)</vt:lpstr>
      <vt:lpstr>Types of Tests – (levels)</vt:lpstr>
      <vt:lpstr>Types of Tests – (levels)</vt:lpstr>
      <vt:lpstr>Types of Tests – (levels)</vt:lpstr>
      <vt:lpstr>Slide 18</vt:lpstr>
      <vt:lpstr>Factors Affecting Testing</vt:lpstr>
      <vt:lpstr>Factors Affecting Testing modularity – facilitates testing</vt:lpstr>
      <vt:lpstr>Factors Affecting Testing Flow Structures – facilitate testing</vt:lpstr>
      <vt:lpstr>Factors Affecting Testing  Reduced Complexity – facilitates testing</vt:lpstr>
      <vt:lpstr>Influence of program complexity</vt:lpstr>
      <vt:lpstr>Testing Phases - general</vt:lpstr>
      <vt:lpstr>Test cases and test data</vt:lpstr>
      <vt:lpstr>Test Scenario</vt:lpstr>
      <vt:lpstr>Test Scenario</vt:lpstr>
      <vt:lpstr>Test Case Plan – Cross Reference</vt:lpstr>
      <vt:lpstr>Test Case - Detail</vt:lpstr>
      <vt:lpstr>Slide 30</vt:lpstr>
      <vt:lpstr>Test Case – Detail (Table)</vt:lpstr>
      <vt:lpstr>Types of tests (strategies or approaches)</vt:lpstr>
      <vt:lpstr>Testing Strategies Black Box vs. White Box</vt:lpstr>
      <vt:lpstr>Testing --Black Box</vt:lpstr>
      <vt:lpstr>Testing - White Box </vt:lpstr>
      <vt:lpstr>Top Down (modular)</vt:lpstr>
      <vt:lpstr>Top Down testing  </vt:lpstr>
      <vt:lpstr>Top Down testing (advantages)</vt:lpstr>
      <vt:lpstr>Top Down testing (advantages -- continued)</vt:lpstr>
      <vt:lpstr>Top Down testing (disadvantages)</vt:lpstr>
      <vt:lpstr>Bottom up testing</vt:lpstr>
      <vt:lpstr>Bottom up testing advantages</vt:lpstr>
      <vt:lpstr>Bottom up testing disadvantages</vt:lpstr>
      <vt:lpstr>Boundary Testing</vt:lpstr>
      <vt:lpstr>Functional vs Non-functional Testing </vt:lpstr>
      <vt:lpstr>Functional vs Non-functional Testing </vt:lpstr>
      <vt:lpstr>Functional vs Non-functional Testing </vt:lpstr>
      <vt:lpstr>Functional vs Non-functional Testing </vt:lpstr>
      <vt:lpstr>Session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DAT2334/session5S</dc:title>
  <dc:subject>Overview of testing for applications</dc:subject>
  <dc:creator>Sanschagrin</dc:creator>
  <cp:keywords>master</cp:keywords>
  <cp:lastModifiedBy>AJB</cp:lastModifiedBy>
  <cp:revision>114</cp:revision>
  <cp:lastPrinted>2014-10-26T21:00:27Z</cp:lastPrinted>
  <dcterms:created xsi:type="dcterms:W3CDTF">1980-01-04T14:35:44Z</dcterms:created>
  <dcterms:modified xsi:type="dcterms:W3CDTF">2018-03-12T20:39:08Z</dcterms:modified>
</cp:coreProperties>
</file>