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4"/>
  </p:notesMasterIdLst>
  <p:handoutMasterIdLst>
    <p:handoutMasterId r:id="rId15"/>
  </p:handoutMasterIdLst>
  <p:sldIdLst>
    <p:sldId id="376" r:id="rId2"/>
    <p:sldId id="380" r:id="rId3"/>
    <p:sldId id="431" r:id="rId4"/>
    <p:sldId id="432" r:id="rId5"/>
    <p:sldId id="433" r:id="rId6"/>
    <p:sldId id="436" r:id="rId7"/>
    <p:sldId id="410" r:id="rId8"/>
    <p:sldId id="429" r:id="rId9"/>
    <p:sldId id="414" r:id="rId10"/>
    <p:sldId id="415" r:id="rId11"/>
    <p:sldId id="435" r:id="rId12"/>
    <p:sldId id="434" r:id="rId1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60" autoAdjust="0"/>
    <p:restoredTop sz="99007" autoAdjust="0"/>
  </p:normalViewPr>
  <p:slideViewPr>
    <p:cSldViewPr>
      <p:cViewPr varScale="1">
        <p:scale>
          <a:sx n="135" d="100"/>
          <a:sy n="135" d="100"/>
        </p:scale>
        <p:origin x="712" y="176"/>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6A87AA73-0633-EF49-B891-5DC46105FA25}"/>
    <pc:docChg chg="undo custSel addSld modSld">
      <pc:chgData name="Eric Torunski" userId="bfccb9e8-9d93-458e-85ba-f66efb9b0289" providerId="ADAL" clId="{6A87AA73-0633-EF49-B891-5DC46105FA25}" dt="2019-01-11T03:19:28.060" v="237" actId="207"/>
      <pc:docMkLst>
        <pc:docMk/>
      </pc:docMkLst>
      <pc:sldChg chg="modSp">
        <pc:chgData name="Eric Torunski" userId="bfccb9e8-9d93-458e-85ba-f66efb9b0289" providerId="ADAL" clId="{6A87AA73-0633-EF49-B891-5DC46105FA25}" dt="2019-01-11T03:16:49.799" v="1" actId="14100"/>
        <pc:sldMkLst>
          <pc:docMk/>
          <pc:sldMk cId="2934522293" sldId="433"/>
        </pc:sldMkLst>
        <pc:spChg chg="mod">
          <ac:chgData name="Eric Torunski" userId="bfccb9e8-9d93-458e-85ba-f66efb9b0289" providerId="ADAL" clId="{6A87AA73-0633-EF49-B891-5DC46105FA25}" dt="2019-01-11T03:16:49.799" v="1" actId="14100"/>
          <ac:spMkLst>
            <pc:docMk/>
            <pc:sldMk cId="2934522293" sldId="433"/>
            <ac:spMk id="3" creationId="{00000000-0000-0000-0000-000000000000}"/>
          </ac:spMkLst>
        </pc:spChg>
      </pc:sldChg>
      <pc:sldChg chg="modSp add">
        <pc:chgData name="Eric Torunski" userId="bfccb9e8-9d93-458e-85ba-f66efb9b0289" providerId="ADAL" clId="{6A87AA73-0633-EF49-B891-5DC46105FA25}" dt="2019-01-11T03:19:28.060" v="237" actId="207"/>
        <pc:sldMkLst>
          <pc:docMk/>
          <pc:sldMk cId="4281788001" sldId="436"/>
        </pc:sldMkLst>
        <pc:spChg chg="mod">
          <ac:chgData name="Eric Torunski" userId="bfccb9e8-9d93-458e-85ba-f66efb9b0289" providerId="ADAL" clId="{6A87AA73-0633-EF49-B891-5DC46105FA25}" dt="2019-01-11T03:17:08.468" v="15" actId="20577"/>
          <ac:spMkLst>
            <pc:docMk/>
            <pc:sldMk cId="4281788001" sldId="436"/>
            <ac:spMk id="2" creationId="{00000000-0000-0000-0000-000000000000}"/>
          </ac:spMkLst>
        </pc:spChg>
        <pc:spChg chg="mod">
          <ac:chgData name="Eric Torunski" userId="bfccb9e8-9d93-458e-85ba-f66efb9b0289" providerId="ADAL" clId="{6A87AA73-0633-EF49-B891-5DC46105FA25}" dt="2019-01-11T03:19:28.060" v="237" actId="207"/>
          <ac:spMkLst>
            <pc:docMk/>
            <pc:sldMk cId="4281788001" sldId="436"/>
            <ac:spMk id="3" creationId="{00000000-0000-0000-0000-000000000000}"/>
          </ac:spMkLst>
        </pc:spChg>
      </pc:sldChg>
    </pc:docChg>
  </pc:docChgLst>
  <pc:docChgLst>
    <pc:chgData name="Eric Torunski" userId="bfccb9e8-9d93-458e-85ba-f66efb9b0289" providerId="ADAL" clId="{A851A95C-30AE-4142-8C31-97EDBCF07523}"/>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1/10/19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1/10/19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C:/Original/Reposito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tlassian.com/git/tutorials/setting-up-a-repository/git-in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a:solidFill>
                  <a:srgbClr val="FFFFFF"/>
                </a:solidFill>
              </a:rPr>
              <a:t>CST2335</a:t>
            </a:r>
            <a:br>
              <a:rPr lang="en-US" dirty="0">
                <a:solidFill>
                  <a:srgbClr val="FFFFFF"/>
                </a:solidFill>
              </a:rPr>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Git and branches</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branch</a:t>
            </a:r>
          </a:p>
        </p:txBody>
      </p:sp>
      <p:sp>
        <p:nvSpPr>
          <p:cNvPr id="5" name="Content Placeholder 4"/>
          <p:cNvSpPr>
            <a:spLocks noGrp="1"/>
          </p:cNvSpPr>
          <p:nvPr>
            <p:ph idx="1"/>
          </p:nvPr>
        </p:nvSpPr>
        <p:spPr>
          <a:xfrm>
            <a:off x="467545" y="987574"/>
            <a:ext cx="8208912" cy="3366374"/>
          </a:xfrm>
        </p:spPr>
        <p:txBody>
          <a:bodyPr/>
          <a:lstStyle/>
          <a:p>
            <a:r>
              <a:rPr lang="en-US" sz="2400" dirty="0">
                <a:solidFill>
                  <a:schemeClr val="tx1"/>
                </a:solidFill>
              </a:rPr>
              <a:t>To apply the commits from one branch to your branch, type: </a:t>
            </a:r>
            <a:r>
              <a:rPr lang="en-US" sz="2400" b="1" i="1" dirty="0" err="1">
                <a:solidFill>
                  <a:schemeClr val="tx1"/>
                </a:solidFill>
              </a:rPr>
              <a:t>git</a:t>
            </a:r>
            <a:r>
              <a:rPr lang="en-US" sz="2400" b="1" i="1" dirty="0">
                <a:solidFill>
                  <a:schemeClr val="tx1"/>
                </a:solidFill>
              </a:rPr>
              <a:t> merge  </a:t>
            </a:r>
            <a:r>
              <a:rPr lang="en-US" sz="2400" dirty="0">
                <a:solidFill>
                  <a:schemeClr val="tx1"/>
                </a:solidFill>
              </a:rPr>
              <a:t>“Branch name” </a:t>
            </a:r>
          </a:p>
          <a:p>
            <a:r>
              <a:rPr lang="en-US" sz="2400" dirty="0">
                <a:solidFill>
                  <a:schemeClr val="tx1"/>
                </a:solidFill>
              </a:rPr>
              <a:t>Once your changes are in the main branch, and not causing any crashes, you can delete your working branch: </a:t>
            </a:r>
            <a:r>
              <a:rPr lang="en-US" sz="2400" b="1" i="1" dirty="0" err="1">
                <a:solidFill>
                  <a:schemeClr val="tx1"/>
                </a:solidFill>
              </a:rPr>
              <a:t>git</a:t>
            </a:r>
            <a:r>
              <a:rPr lang="en-US" sz="2400" b="1" i="1" dirty="0">
                <a:solidFill>
                  <a:schemeClr val="tx1"/>
                </a:solidFill>
              </a:rPr>
              <a:t> branch –d </a:t>
            </a:r>
            <a:r>
              <a:rPr lang="en-US" sz="2400" b="1" i="1" dirty="0" err="1">
                <a:solidFill>
                  <a:schemeClr val="tx1"/>
                </a:solidFill>
              </a:rPr>
              <a:t>BranchName</a:t>
            </a:r>
            <a:endParaRPr lang="en-US" sz="2400" b="1" i="1"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71098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local repository</a:t>
            </a:r>
          </a:p>
        </p:txBody>
      </p:sp>
      <p:sp>
        <p:nvSpPr>
          <p:cNvPr id="5" name="Content Placeholder 4"/>
          <p:cNvSpPr>
            <a:spLocks noGrp="1"/>
          </p:cNvSpPr>
          <p:nvPr>
            <p:ph idx="1"/>
          </p:nvPr>
        </p:nvSpPr>
        <p:spPr>
          <a:xfrm>
            <a:off x="467545" y="987574"/>
            <a:ext cx="8208912" cy="3366374"/>
          </a:xfrm>
        </p:spPr>
        <p:txBody>
          <a:bodyPr/>
          <a:lstStyle/>
          <a:p>
            <a:r>
              <a:rPr lang="en-US" sz="2400" dirty="0"/>
              <a:t>Go to a second directory: cd /temp/</a:t>
            </a:r>
            <a:r>
              <a:rPr lang="en-US" sz="2400" dirty="0" err="1"/>
              <a:t>NewRepository</a:t>
            </a:r>
            <a:endParaRPr lang="en-US" sz="2400" dirty="0"/>
          </a:p>
          <a:p>
            <a:r>
              <a:rPr lang="en-US" sz="2400" dirty="0"/>
              <a:t>Clone your original repository: </a:t>
            </a:r>
          </a:p>
          <a:p>
            <a:pPr marL="0" indent="0" algn="ctr">
              <a:buNone/>
            </a:pPr>
            <a:r>
              <a:rPr lang="en-US" sz="2400" b="1" dirty="0" err="1">
                <a:solidFill>
                  <a:schemeClr val="tx1"/>
                </a:solidFill>
              </a:rPr>
              <a:t>git</a:t>
            </a:r>
            <a:r>
              <a:rPr lang="en-US" sz="2400" b="1" dirty="0">
                <a:solidFill>
                  <a:schemeClr val="tx1"/>
                </a:solidFill>
              </a:rPr>
              <a:t> clone </a:t>
            </a:r>
            <a:r>
              <a:rPr lang="en-US" sz="2400" b="1" dirty="0">
                <a:hlinkClick r:id="rId2" action="ppaction://hlinkfile"/>
              </a:rPr>
              <a:t>file:///C:/Original/Repository</a:t>
            </a:r>
            <a:endParaRPr lang="en-US" sz="2400" b="1" dirty="0"/>
          </a:p>
          <a:p>
            <a:r>
              <a:rPr lang="en-US" sz="2400" dirty="0"/>
              <a:t>Move to the original repository: cd C:/Original/Repository</a:t>
            </a:r>
          </a:p>
          <a:p>
            <a:r>
              <a:rPr lang="en-US" sz="2400" dirty="0"/>
              <a:t>Push your changes: </a:t>
            </a:r>
          </a:p>
          <a:p>
            <a:pPr marL="0" indent="0" algn="ctr">
              <a:buNone/>
            </a:pPr>
            <a:r>
              <a:rPr lang="en-US" sz="2400" b="1" dirty="0" err="1">
                <a:solidFill>
                  <a:schemeClr val="tx1"/>
                </a:solidFill>
              </a:rPr>
              <a:t>git</a:t>
            </a:r>
            <a:r>
              <a:rPr lang="en-US" sz="2400" b="1" dirty="0">
                <a:solidFill>
                  <a:schemeClr val="tx1"/>
                </a:solidFill>
              </a:rPr>
              <a:t> push file:///temp/NewRepository</a:t>
            </a:r>
          </a:p>
          <a:p>
            <a:endParaRPr lang="en-US" sz="2400" dirty="0">
              <a:solidFill>
                <a:schemeClr val="tx1"/>
              </a:solidFill>
            </a:endParaRPr>
          </a:p>
        </p:txBody>
      </p:sp>
    </p:spTree>
    <p:extLst>
      <p:ext uri="{BB962C8B-B14F-4D97-AF65-F5344CB8AC3E}">
        <p14:creationId xmlns:p14="http://schemas.microsoft.com/office/powerpoint/2010/main" val="407559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desktop</a:t>
            </a:r>
          </a:p>
        </p:txBody>
      </p:sp>
      <p:sp>
        <p:nvSpPr>
          <p:cNvPr id="3" name="Content Placeholder 2"/>
          <p:cNvSpPr>
            <a:spLocks noGrp="1"/>
          </p:cNvSpPr>
          <p:nvPr>
            <p:ph idx="1"/>
          </p:nvPr>
        </p:nvSpPr>
        <p:spPr>
          <a:xfrm>
            <a:off x="467545" y="987574"/>
            <a:ext cx="8208912" cy="3366374"/>
          </a:xfrm>
        </p:spPr>
        <p:txBody>
          <a:bodyPr/>
          <a:lstStyle/>
          <a:p>
            <a:r>
              <a:rPr lang="en-US" sz="2400" dirty="0">
                <a:solidFill>
                  <a:schemeClr val="tx1"/>
                </a:solidFill>
              </a:rPr>
              <a:t>GitHub has a desktop program that does all this with buttons and menus:</a:t>
            </a:r>
          </a:p>
          <a:p>
            <a:r>
              <a:rPr lang="en-US" sz="2400" dirty="0">
                <a:solidFill>
                  <a:schemeClr val="tx1"/>
                </a:solidFill>
              </a:rPr>
              <a:t>You can </a:t>
            </a:r>
            <a:r>
              <a:rPr lang="en-US" sz="2400">
                <a:solidFill>
                  <a:schemeClr val="tx1"/>
                </a:solidFill>
              </a:rPr>
              <a:t>use GitHub </a:t>
            </a:r>
            <a:r>
              <a:rPr lang="en-US" sz="2400" dirty="0">
                <a:solidFill>
                  <a:schemeClr val="tx1"/>
                </a:solidFill>
              </a:rPr>
              <a:t>desktop for committing in your code, merging branches etc. This lets you learn one interface for all your programming: eclipse, visual studio, python, html, excel, word, etc.</a:t>
            </a:r>
          </a:p>
          <a:p>
            <a:r>
              <a:rPr lang="en-US" sz="2400" dirty="0" err="1">
                <a:solidFill>
                  <a:schemeClr val="tx1"/>
                </a:solidFill>
              </a:rPr>
              <a:t>AndroidStudio</a:t>
            </a:r>
            <a:r>
              <a:rPr lang="en-US" sz="2400" dirty="0">
                <a:solidFill>
                  <a:schemeClr val="tx1"/>
                </a:solidFill>
              </a:rPr>
              <a:t> is very well integrated with </a:t>
            </a:r>
            <a:r>
              <a:rPr lang="en-US" sz="2400" dirty="0" err="1">
                <a:solidFill>
                  <a:schemeClr val="tx1"/>
                </a:solidFill>
              </a:rPr>
              <a:t>github</a:t>
            </a:r>
            <a:r>
              <a:rPr lang="en-US" sz="2400" dirty="0">
                <a:solidFill>
                  <a:schemeClr val="tx1"/>
                </a:solidFill>
              </a:rPr>
              <a:t> so you might not need to use </a:t>
            </a:r>
            <a:r>
              <a:rPr lang="en-US" sz="2400" dirty="0" err="1">
                <a:solidFill>
                  <a:schemeClr val="tx1"/>
                </a:solidFill>
              </a:rPr>
              <a:t>github</a:t>
            </a:r>
            <a:r>
              <a:rPr lang="en-US" sz="2400" dirty="0">
                <a:solidFill>
                  <a:schemeClr val="tx1"/>
                </a:solidFill>
              </a:rPr>
              <a:t> desktop.</a:t>
            </a:r>
          </a:p>
        </p:txBody>
      </p:sp>
    </p:spTree>
    <p:extLst>
      <p:ext uri="{BB962C8B-B14F-4D97-AF65-F5344CB8AC3E}">
        <p14:creationId xmlns:p14="http://schemas.microsoft.com/office/powerpoint/2010/main" val="28461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Git allows you to save source code in a separate location. This gives you a place keep code safe against deletion or destruction.</a:t>
            </a:r>
          </a:p>
          <a:p>
            <a:r>
              <a:rPr lang="en-US" sz="2400" dirty="0">
                <a:solidFill>
                  <a:schemeClr val="tx1"/>
                </a:solidFill>
              </a:rPr>
              <a:t>It also helps with collaboration since you can share your code with others.</a:t>
            </a:r>
          </a:p>
          <a:p>
            <a:r>
              <a:rPr lang="en-US" sz="2400" dirty="0">
                <a:solidFill>
                  <a:schemeClr val="tx1"/>
                </a:solidFill>
              </a:rPr>
              <a:t>Each file maintains the set of changes with each commit. You can go back and view the commit history of each file.</a:t>
            </a:r>
          </a:p>
        </p:txBody>
      </p:sp>
    </p:spTree>
    <p:extLst>
      <p:ext uri="{BB962C8B-B14F-4D97-AF65-F5344CB8AC3E}">
        <p14:creationId xmlns:p14="http://schemas.microsoft.com/office/powerpoint/2010/main" val="41211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Repository</a:t>
            </a:r>
          </a:p>
        </p:txBody>
      </p:sp>
      <p:sp>
        <p:nvSpPr>
          <p:cNvPr id="3" name="Content Placeholder 2"/>
          <p:cNvSpPr>
            <a:spLocks noGrp="1"/>
          </p:cNvSpPr>
          <p:nvPr>
            <p:ph idx="1"/>
          </p:nvPr>
        </p:nvSpPr>
        <p:spPr>
          <a:xfrm>
            <a:off x="455568" y="915566"/>
            <a:ext cx="8208912" cy="3294366"/>
          </a:xfrm>
        </p:spPr>
        <p:txBody>
          <a:bodyPr/>
          <a:lstStyle/>
          <a:p>
            <a:r>
              <a:rPr lang="en-US" sz="2400" dirty="0">
                <a:solidFill>
                  <a:schemeClr val="tx1"/>
                </a:solidFill>
              </a:rPr>
              <a:t>Open a command prompt (</a:t>
            </a:r>
            <a:r>
              <a:rPr lang="en-US" sz="2400" dirty="0" err="1">
                <a:solidFill>
                  <a:schemeClr val="tx1"/>
                </a:solidFill>
              </a:rPr>
              <a:t>git</a:t>
            </a:r>
            <a:r>
              <a:rPr lang="en-US" sz="2400" dirty="0">
                <a:solidFill>
                  <a:schemeClr val="tx1"/>
                </a:solidFill>
              </a:rPr>
              <a:t> bash on windows, normal prompt on mac/</a:t>
            </a:r>
            <a:r>
              <a:rPr lang="en-US" sz="2400" dirty="0" err="1">
                <a:solidFill>
                  <a:schemeClr val="tx1"/>
                </a:solidFill>
              </a:rPr>
              <a:t>linux</a:t>
            </a:r>
            <a:r>
              <a:rPr lang="en-US" sz="2400" dirty="0">
                <a:solidFill>
                  <a:schemeClr val="tx1"/>
                </a:solidFill>
              </a:rPr>
              <a:t>)</a:t>
            </a:r>
          </a:p>
          <a:p>
            <a:r>
              <a:rPr lang="en-US" sz="2400" dirty="0">
                <a:solidFill>
                  <a:schemeClr val="tx1"/>
                </a:solidFill>
              </a:rPr>
              <a:t>At the root directory of the folders you want to track, type “</a:t>
            </a:r>
            <a:r>
              <a:rPr lang="en-US" sz="2400" b="1" i="1" dirty="0" err="1">
                <a:solidFill>
                  <a:schemeClr val="tx1"/>
                </a:solidFill>
              </a:rPr>
              <a:t>git</a:t>
            </a:r>
            <a:r>
              <a:rPr lang="en-US" sz="2400" b="1" i="1" dirty="0">
                <a:solidFill>
                  <a:schemeClr val="tx1"/>
                </a:solidFill>
              </a:rPr>
              <a:t> </a:t>
            </a:r>
            <a:r>
              <a:rPr lang="en-US" sz="2400" b="1" i="1" dirty="0" err="1">
                <a:solidFill>
                  <a:schemeClr val="tx1"/>
                </a:solidFill>
              </a:rPr>
              <a:t>init</a:t>
            </a:r>
            <a:r>
              <a:rPr lang="en-US" sz="2400" dirty="0">
                <a:solidFill>
                  <a:schemeClr val="tx1"/>
                </a:solidFill>
              </a:rPr>
              <a:t>”. This creates a .</a:t>
            </a:r>
            <a:r>
              <a:rPr lang="en-US" sz="2400" dirty="0" err="1">
                <a:solidFill>
                  <a:schemeClr val="tx1"/>
                </a:solidFill>
              </a:rPr>
              <a:t>git</a:t>
            </a:r>
            <a:r>
              <a:rPr lang="en-US" sz="2400" dirty="0">
                <a:solidFill>
                  <a:schemeClr val="tx1"/>
                </a:solidFill>
              </a:rPr>
              <a:t> directory that stores all of the tracking information.</a:t>
            </a:r>
          </a:p>
          <a:p>
            <a:r>
              <a:rPr lang="en-US" sz="2400" dirty="0">
                <a:solidFill>
                  <a:schemeClr val="tx1"/>
                </a:solidFill>
                <a:hlinkClick r:id="rId2"/>
              </a:rPr>
              <a:t>https://www.atlassian.com/git/tutorials/setting-up-a-repository/git-init</a:t>
            </a:r>
            <a:endParaRPr lang="en-US" sz="2400" dirty="0">
              <a:solidFill>
                <a:schemeClr val="tx1"/>
              </a:solidFill>
            </a:endParaRPr>
          </a:p>
          <a:p>
            <a:r>
              <a:rPr lang="en-US" sz="2400" dirty="0">
                <a:solidFill>
                  <a:schemeClr val="tx1"/>
                </a:solidFill>
              </a:rPr>
              <a:t>Or: </a:t>
            </a:r>
            <a:r>
              <a:rPr lang="en-US" sz="2400" b="1" i="1" dirty="0" err="1">
                <a:solidFill>
                  <a:schemeClr val="tx1"/>
                </a:solidFill>
              </a:rPr>
              <a:t>git</a:t>
            </a:r>
            <a:r>
              <a:rPr lang="en-US" sz="2400" b="1" i="1" dirty="0">
                <a:solidFill>
                  <a:schemeClr val="tx1"/>
                </a:solidFill>
              </a:rPr>
              <a:t> clone </a:t>
            </a:r>
            <a:r>
              <a:rPr lang="en-US" sz="2400" dirty="0">
                <a:solidFill>
                  <a:schemeClr val="tx1"/>
                </a:solidFill>
              </a:rPr>
              <a:t>is a way of copying an existing repository to your computer. It requires the source URL.</a:t>
            </a:r>
          </a:p>
        </p:txBody>
      </p:sp>
    </p:spTree>
    <p:extLst>
      <p:ext uri="{BB962C8B-B14F-4D97-AF65-F5344CB8AC3E}">
        <p14:creationId xmlns:p14="http://schemas.microsoft.com/office/powerpoint/2010/main" val="35986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files</a:t>
            </a:r>
          </a:p>
        </p:txBody>
      </p:sp>
      <p:sp>
        <p:nvSpPr>
          <p:cNvPr id="3" name="Content Placeholder 2"/>
          <p:cNvSpPr>
            <a:spLocks noGrp="1"/>
          </p:cNvSpPr>
          <p:nvPr>
            <p:ph idx="1"/>
          </p:nvPr>
        </p:nvSpPr>
        <p:spPr>
          <a:xfrm>
            <a:off x="467545" y="987574"/>
            <a:ext cx="8208912" cy="3366374"/>
          </a:xfrm>
        </p:spPr>
        <p:txBody>
          <a:bodyPr/>
          <a:lstStyle/>
          <a:p>
            <a:r>
              <a:rPr lang="en-US" sz="2400" dirty="0">
                <a:solidFill>
                  <a:schemeClr val="tx1"/>
                </a:solidFill>
              </a:rPr>
              <a:t>You must tell </a:t>
            </a:r>
            <a:r>
              <a:rPr lang="en-US" sz="2400" dirty="0" err="1">
                <a:solidFill>
                  <a:schemeClr val="tx1"/>
                </a:solidFill>
              </a:rPr>
              <a:t>git</a:t>
            </a:r>
            <a:r>
              <a:rPr lang="en-US" sz="2400" dirty="0">
                <a:solidFill>
                  <a:schemeClr val="tx1"/>
                </a:solidFill>
              </a:rPr>
              <a:t> which files in the directory to track. Either use “</a:t>
            </a:r>
            <a:r>
              <a:rPr lang="en-US" sz="2400" b="1" i="1" dirty="0" err="1">
                <a:solidFill>
                  <a:schemeClr val="tx1"/>
                </a:solidFill>
              </a:rPr>
              <a:t>git</a:t>
            </a:r>
            <a:r>
              <a:rPr lang="en-US" sz="2400" b="1" i="1" dirty="0">
                <a:solidFill>
                  <a:schemeClr val="tx1"/>
                </a:solidFill>
              </a:rPr>
              <a:t> add </a:t>
            </a:r>
            <a:r>
              <a:rPr lang="en-US" sz="2400" dirty="0">
                <a:solidFill>
                  <a:schemeClr val="tx1"/>
                </a:solidFill>
              </a:rPr>
              <a:t>file.java” to add individual files or “</a:t>
            </a:r>
            <a:r>
              <a:rPr lang="en-US" sz="2400" b="1" i="1" dirty="0" err="1">
                <a:solidFill>
                  <a:schemeClr val="tx1"/>
                </a:solidFill>
              </a:rPr>
              <a:t>git</a:t>
            </a:r>
            <a:r>
              <a:rPr lang="en-US" sz="2400" b="1" i="1" dirty="0">
                <a:solidFill>
                  <a:schemeClr val="tx1"/>
                </a:solidFill>
              </a:rPr>
              <a:t> add  –A</a:t>
            </a:r>
            <a:r>
              <a:rPr lang="en-US" sz="2400" dirty="0">
                <a:solidFill>
                  <a:schemeClr val="tx1"/>
                </a:solidFill>
              </a:rPr>
              <a:t>” to add all files in a folder and subfolders.</a:t>
            </a:r>
          </a:p>
          <a:p>
            <a:r>
              <a:rPr lang="en-US" sz="2400" dirty="0">
                <a:solidFill>
                  <a:schemeClr val="tx1"/>
                </a:solidFill>
              </a:rPr>
              <a:t>This tells </a:t>
            </a:r>
            <a:r>
              <a:rPr lang="en-US" sz="2400" dirty="0" err="1">
                <a:solidFill>
                  <a:schemeClr val="tx1"/>
                </a:solidFill>
              </a:rPr>
              <a:t>git</a:t>
            </a:r>
            <a:r>
              <a:rPr lang="en-US" sz="2400" dirty="0">
                <a:solidFill>
                  <a:schemeClr val="tx1"/>
                </a:solidFill>
              </a:rPr>
              <a:t> to always check the added files for changes.</a:t>
            </a:r>
          </a:p>
          <a:p>
            <a:r>
              <a:rPr lang="en-US" sz="2400" dirty="0">
                <a:solidFill>
                  <a:schemeClr val="tx1"/>
                </a:solidFill>
              </a:rPr>
              <a:t>https://www.atlassian.com/git/tutorials/saving-changes/git-add</a:t>
            </a:r>
          </a:p>
        </p:txBody>
      </p:sp>
    </p:spTree>
    <p:extLst>
      <p:ext uri="{BB962C8B-B14F-4D97-AF65-F5344CB8AC3E}">
        <p14:creationId xmlns:p14="http://schemas.microsoft.com/office/powerpoint/2010/main" val="100519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Commit</a:t>
            </a:r>
          </a:p>
        </p:txBody>
      </p:sp>
      <p:sp>
        <p:nvSpPr>
          <p:cNvPr id="3" name="Content Placeholder 2"/>
          <p:cNvSpPr>
            <a:spLocks noGrp="1"/>
          </p:cNvSpPr>
          <p:nvPr>
            <p:ph idx="1"/>
          </p:nvPr>
        </p:nvSpPr>
        <p:spPr>
          <a:xfrm>
            <a:off x="467544" y="940678"/>
            <a:ext cx="8208912" cy="3431272"/>
          </a:xfrm>
        </p:spPr>
        <p:txBody>
          <a:bodyPr/>
          <a:lstStyle/>
          <a:p>
            <a:r>
              <a:rPr lang="en-US" sz="2400" b="1" i="1" dirty="0" err="1">
                <a:solidFill>
                  <a:schemeClr val="tx1"/>
                </a:solidFill>
              </a:rPr>
              <a:t>git</a:t>
            </a:r>
            <a:r>
              <a:rPr lang="en-US" sz="2400" b="1" i="1" dirty="0">
                <a:solidFill>
                  <a:schemeClr val="tx1"/>
                </a:solidFill>
              </a:rPr>
              <a:t> status </a:t>
            </a:r>
            <a:r>
              <a:rPr lang="en-US" sz="2400" dirty="0">
                <a:solidFill>
                  <a:schemeClr val="tx1"/>
                </a:solidFill>
              </a:rPr>
              <a:t>tells you which files have changed.</a:t>
            </a:r>
          </a:p>
          <a:p>
            <a:r>
              <a:rPr lang="en-US" sz="2400" dirty="0">
                <a:solidFill>
                  <a:schemeClr val="tx1"/>
                </a:solidFill>
              </a:rPr>
              <a:t>When there are changes in your files, you must commit them first. You must provide a commit message which should be something descriptive saying what has changed.</a:t>
            </a:r>
          </a:p>
          <a:p>
            <a:r>
              <a:rPr lang="en-US" sz="2400" dirty="0">
                <a:solidFill>
                  <a:schemeClr val="tx1"/>
                </a:solidFill>
              </a:rPr>
              <a:t>Once the files are committed, they are “staged”.</a:t>
            </a:r>
          </a:p>
          <a:p>
            <a:r>
              <a:rPr lang="en-US" sz="2400" dirty="0">
                <a:solidFill>
                  <a:schemeClr val="tx1"/>
                </a:solidFill>
              </a:rPr>
              <a:t>Then push your commit to the destination: </a:t>
            </a:r>
            <a:r>
              <a:rPr lang="en-US" sz="2400" b="1" i="1" dirty="0" err="1">
                <a:solidFill>
                  <a:schemeClr val="tx1"/>
                </a:solidFill>
              </a:rPr>
              <a:t>git</a:t>
            </a:r>
            <a:r>
              <a:rPr lang="en-US" sz="2400" b="1" i="1" dirty="0">
                <a:solidFill>
                  <a:schemeClr val="tx1"/>
                </a:solidFill>
              </a:rPr>
              <a:t> push</a:t>
            </a:r>
          </a:p>
          <a:p>
            <a:r>
              <a:rPr lang="en-US" sz="2400" dirty="0">
                <a:solidFill>
                  <a:schemeClr val="tx1"/>
                </a:solidFill>
              </a:rPr>
              <a:t>For someone else to get your changes: </a:t>
            </a:r>
            <a:r>
              <a:rPr lang="en-US" sz="2400" b="1" i="1" dirty="0" err="1">
                <a:solidFill>
                  <a:schemeClr val="tx1"/>
                </a:solidFill>
              </a:rPr>
              <a:t>git</a:t>
            </a:r>
            <a:r>
              <a:rPr lang="en-US" sz="2400" b="1" i="1" dirty="0">
                <a:solidFill>
                  <a:schemeClr val="tx1"/>
                </a:solidFill>
              </a:rPr>
              <a:t> pull</a:t>
            </a:r>
          </a:p>
        </p:txBody>
      </p:sp>
    </p:spTree>
    <p:extLst>
      <p:ext uri="{BB962C8B-B14F-4D97-AF65-F5344CB8AC3E}">
        <p14:creationId xmlns:p14="http://schemas.microsoft.com/office/powerpoint/2010/main" val="293452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AndroidStudio</a:t>
            </a:r>
            <a:endParaRPr lang="en-US" dirty="0"/>
          </a:p>
        </p:txBody>
      </p:sp>
      <p:sp>
        <p:nvSpPr>
          <p:cNvPr id="3" name="Content Placeholder 2"/>
          <p:cNvSpPr>
            <a:spLocks noGrp="1"/>
          </p:cNvSpPr>
          <p:nvPr>
            <p:ph idx="1"/>
          </p:nvPr>
        </p:nvSpPr>
        <p:spPr>
          <a:xfrm>
            <a:off x="467544" y="940678"/>
            <a:ext cx="8208912" cy="3431272"/>
          </a:xfrm>
        </p:spPr>
        <p:txBody>
          <a:bodyPr/>
          <a:lstStyle/>
          <a:p>
            <a:r>
              <a:rPr lang="en-US" sz="2400" dirty="0">
                <a:solidFill>
                  <a:schemeClr val="tx1"/>
                </a:solidFill>
              </a:rPr>
              <a:t>Files in the project view that are in </a:t>
            </a:r>
            <a:r>
              <a:rPr lang="en-US" sz="2400" dirty="0">
                <a:solidFill>
                  <a:srgbClr val="FF0000"/>
                </a:solidFill>
              </a:rPr>
              <a:t>Red</a:t>
            </a:r>
            <a:r>
              <a:rPr lang="en-US" sz="2400" dirty="0">
                <a:solidFill>
                  <a:schemeClr val="tx1"/>
                </a:solidFill>
              </a:rPr>
              <a:t> means that they have not been added to Git. They will not be tracked for changes.</a:t>
            </a:r>
          </a:p>
          <a:p>
            <a:r>
              <a:rPr lang="en-US" sz="2400" dirty="0">
                <a:solidFill>
                  <a:schemeClr val="tx1"/>
                </a:solidFill>
              </a:rPr>
              <a:t>Files in </a:t>
            </a:r>
            <a:r>
              <a:rPr lang="en-US" sz="2400" dirty="0">
                <a:solidFill>
                  <a:srgbClr val="0070C0"/>
                </a:solidFill>
              </a:rPr>
              <a:t>Blue</a:t>
            </a:r>
            <a:r>
              <a:rPr lang="en-US" sz="2400" dirty="0">
                <a:solidFill>
                  <a:schemeClr val="tx1"/>
                </a:solidFill>
              </a:rPr>
              <a:t> mean they have been changed since the last commit. </a:t>
            </a:r>
          </a:p>
        </p:txBody>
      </p:sp>
    </p:spTree>
    <p:extLst>
      <p:ext uri="{BB962C8B-B14F-4D97-AF65-F5344CB8AC3E}">
        <p14:creationId xmlns:p14="http://schemas.microsoft.com/office/powerpoint/2010/main" val="428178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a:t>
            </a:r>
          </a:p>
        </p:txBody>
      </p:sp>
      <p:sp>
        <p:nvSpPr>
          <p:cNvPr id="5" name="Content Placeholder 4"/>
          <p:cNvSpPr>
            <a:spLocks noGrp="1"/>
          </p:cNvSpPr>
          <p:nvPr>
            <p:ph idx="1"/>
          </p:nvPr>
        </p:nvSpPr>
        <p:spPr>
          <a:xfrm>
            <a:off x="467545" y="945931"/>
            <a:ext cx="8208912" cy="3408017"/>
          </a:xfrm>
        </p:spPr>
        <p:txBody>
          <a:bodyPr/>
          <a:lstStyle/>
          <a:p>
            <a:r>
              <a:rPr lang="en-US" sz="2400" dirty="0">
                <a:solidFill>
                  <a:schemeClr val="tx1"/>
                </a:solidFill>
              </a:rPr>
              <a:t>Branching is a way of creating a separate version of your code. When you commit some files, they are committed only to your branch, not the main branch. They aren’t shared with others on your project.</a:t>
            </a:r>
          </a:p>
          <a:p>
            <a:r>
              <a:rPr lang="en-US" sz="2400" dirty="0">
                <a:solidFill>
                  <a:schemeClr val="tx1"/>
                </a:solidFill>
              </a:rPr>
              <a:t>Once your feature is complete and ready to share, you can merge your branch with the main branch. This is so that you can test your new code and make sure it doesn’t crash the application.</a:t>
            </a:r>
          </a:p>
          <a:p>
            <a:r>
              <a:rPr lang="en-US" sz="2400" dirty="0">
                <a:solidFill>
                  <a:schemeClr val="tx1"/>
                </a:solidFill>
              </a:rPr>
              <a:t>https://</a:t>
            </a:r>
            <a:r>
              <a:rPr lang="en-US" sz="2400" dirty="0" err="1">
                <a:solidFill>
                  <a:schemeClr val="tx1"/>
                </a:solidFill>
              </a:rPr>
              <a:t>www.atlassian.com</a:t>
            </a:r>
            <a:r>
              <a:rPr lang="en-US" sz="2400" dirty="0">
                <a:solidFill>
                  <a:schemeClr val="tx1"/>
                </a:solidFill>
              </a:rPr>
              <a:t>/</a:t>
            </a:r>
            <a:r>
              <a:rPr lang="en-US" sz="2400" dirty="0" err="1">
                <a:solidFill>
                  <a:schemeClr val="tx1"/>
                </a:solidFill>
              </a:rPr>
              <a:t>git</a:t>
            </a:r>
            <a:r>
              <a:rPr lang="en-US" sz="2400" dirty="0">
                <a:solidFill>
                  <a:schemeClr val="tx1"/>
                </a:solidFill>
              </a:rPr>
              <a:t>/tutorials/using-branches</a:t>
            </a:r>
          </a:p>
        </p:txBody>
      </p:sp>
    </p:spTree>
    <p:extLst>
      <p:ext uri="{BB962C8B-B14F-4D97-AF65-F5344CB8AC3E}">
        <p14:creationId xmlns:p14="http://schemas.microsoft.com/office/powerpoint/2010/main" val="1698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branch</a:t>
            </a:r>
          </a:p>
        </p:txBody>
      </p:sp>
      <p:sp>
        <p:nvSpPr>
          <p:cNvPr id="3" name="Content Placeholder 2"/>
          <p:cNvSpPr>
            <a:spLocks noGrp="1"/>
          </p:cNvSpPr>
          <p:nvPr>
            <p:ph idx="1"/>
          </p:nvPr>
        </p:nvSpPr>
        <p:spPr>
          <a:xfrm>
            <a:off x="332159" y="911231"/>
            <a:ext cx="8479682" cy="3356877"/>
          </a:xfrm>
        </p:spPr>
        <p:txBody>
          <a:bodyPr/>
          <a:lstStyle/>
          <a:p>
            <a:r>
              <a:rPr lang="en-US" sz="2400" dirty="0">
                <a:solidFill>
                  <a:schemeClr val="tx1"/>
                </a:solidFill>
              </a:rPr>
              <a:t>You can create a branch with the command:</a:t>
            </a:r>
          </a:p>
          <a:p>
            <a:pPr marL="0" indent="0">
              <a:buNone/>
            </a:pPr>
            <a:r>
              <a:rPr lang="en-US" sz="2400" b="1" i="1" dirty="0" err="1">
                <a:solidFill>
                  <a:schemeClr val="tx1"/>
                </a:solidFill>
              </a:rPr>
              <a:t>git</a:t>
            </a:r>
            <a:r>
              <a:rPr lang="en-US" sz="2400" b="1" i="1" dirty="0">
                <a:solidFill>
                  <a:schemeClr val="tx1"/>
                </a:solidFill>
              </a:rPr>
              <a:t> branch </a:t>
            </a:r>
            <a:r>
              <a:rPr lang="en-US" sz="2400" dirty="0">
                <a:solidFill>
                  <a:schemeClr val="tx1"/>
                </a:solidFill>
              </a:rPr>
              <a:t>“Branch name”</a:t>
            </a:r>
          </a:p>
          <a:p>
            <a:r>
              <a:rPr lang="en-US" sz="2400" dirty="0">
                <a:solidFill>
                  <a:schemeClr val="tx1"/>
                </a:solidFill>
              </a:rPr>
              <a:t>Now the branch has been created, you must switch to the new branch:</a:t>
            </a:r>
          </a:p>
          <a:p>
            <a:pPr marL="0" indent="0">
              <a:buNone/>
            </a:pPr>
            <a:r>
              <a:rPr lang="en-US" sz="2400" b="1" i="1" dirty="0" err="1">
                <a:solidFill>
                  <a:schemeClr val="tx1"/>
                </a:solidFill>
              </a:rPr>
              <a:t>git</a:t>
            </a:r>
            <a:r>
              <a:rPr lang="en-US" sz="2400" b="1" i="1" dirty="0">
                <a:solidFill>
                  <a:schemeClr val="tx1"/>
                </a:solidFill>
              </a:rPr>
              <a:t> checkout </a:t>
            </a:r>
            <a:r>
              <a:rPr lang="en-US" sz="2400" dirty="0">
                <a:solidFill>
                  <a:schemeClr val="tx1"/>
                </a:solidFill>
              </a:rPr>
              <a:t>“branch name”</a:t>
            </a:r>
          </a:p>
          <a:p>
            <a:r>
              <a:rPr lang="en-US" sz="2400" dirty="0">
                <a:solidFill>
                  <a:schemeClr val="tx1"/>
                </a:solidFill>
              </a:rPr>
              <a:t>If you commit code to your new branch, it doesn’t affect your main branch. Go ahead and checkout the origin branch, you will notice your source code change in the editor.</a:t>
            </a:r>
          </a:p>
          <a:p>
            <a:endParaRPr lang="en-US" sz="2400" dirty="0">
              <a:solidFill>
                <a:schemeClr val="tx1"/>
              </a:solidFill>
            </a:endParaRPr>
          </a:p>
        </p:txBody>
      </p:sp>
    </p:spTree>
    <p:extLst>
      <p:ext uri="{BB962C8B-B14F-4D97-AF65-F5344CB8AC3E}">
        <p14:creationId xmlns:p14="http://schemas.microsoft.com/office/powerpoint/2010/main" val="355052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merge</a:t>
            </a:r>
          </a:p>
        </p:txBody>
      </p:sp>
      <p:sp>
        <p:nvSpPr>
          <p:cNvPr id="5" name="Content Placeholder 4"/>
          <p:cNvSpPr>
            <a:spLocks noGrp="1"/>
          </p:cNvSpPr>
          <p:nvPr>
            <p:ph idx="1"/>
          </p:nvPr>
        </p:nvSpPr>
        <p:spPr>
          <a:xfrm>
            <a:off x="467545" y="1005052"/>
            <a:ext cx="8208912" cy="3348896"/>
          </a:xfrm>
        </p:spPr>
        <p:txBody>
          <a:bodyPr/>
          <a:lstStyle/>
          <a:p>
            <a:r>
              <a:rPr lang="en-US" sz="2400" dirty="0" err="1">
                <a:solidFill>
                  <a:schemeClr val="tx1"/>
                </a:solidFill>
              </a:rPr>
              <a:t>Github</a:t>
            </a:r>
            <a:r>
              <a:rPr lang="en-US" sz="2400" dirty="0">
                <a:solidFill>
                  <a:schemeClr val="tx1"/>
                </a:solidFill>
              </a:rPr>
              <a:t> allows for merging of branches through a “pull request”. This asks that GitHub pulls your commits from one branch to the main branch. GitHub will check for potential conflicts. If there are no conflicts, then you can go ahead and pull your changes.</a:t>
            </a:r>
          </a:p>
          <a:p>
            <a:r>
              <a:rPr lang="en-US" sz="2400" dirty="0">
                <a:solidFill>
                  <a:schemeClr val="tx1"/>
                </a:solidFill>
              </a:rPr>
              <a:t>If there are conflicts, then you must manually fix the conflicts before you can merge.</a:t>
            </a:r>
          </a:p>
        </p:txBody>
      </p:sp>
    </p:spTree>
    <p:extLst>
      <p:ext uri="{BB962C8B-B14F-4D97-AF65-F5344CB8AC3E}">
        <p14:creationId xmlns:p14="http://schemas.microsoft.com/office/powerpoint/2010/main" val="144002676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20570</TotalTime>
  <Words>750</Words>
  <Application>Microsoft Macintosh PowerPoint</Application>
  <PresentationFormat>On-screen Show (16:9)</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CST2335 Graphical Interface programming</vt:lpstr>
      <vt:lpstr>Introduction</vt:lpstr>
      <vt:lpstr>How to Create a Repository</vt:lpstr>
      <vt:lpstr>Adding files</vt:lpstr>
      <vt:lpstr>Commit</vt:lpstr>
      <vt:lpstr>AndroidStudio</vt:lpstr>
      <vt:lpstr>Branches</vt:lpstr>
      <vt:lpstr>Create branch</vt:lpstr>
      <vt:lpstr>Github merge</vt:lpstr>
      <vt:lpstr>Merge branch</vt:lpstr>
      <vt:lpstr>Second local repository</vt:lpstr>
      <vt:lpstr>Github desktop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711</cp:revision>
  <cp:lastPrinted>2011-05-25T13:43:07Z</cp:lastPrinted>
  <dcterms:created xsi:type="dcterms:W3CDTF">2010-07-27T15:40:45Z</dcterms:created>
  <dcterms:modified xsi:type="dcterms:W3CDTF">2019-01-11T03:20:28Z</dcterms:modified>
</cp:coreProperties>
</file>