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376" r:id="rId2"/>
    <p:sldId id="380" r:id="rId3"/>
    <p:sldId id="429" r:id="rId4"/>
    <p:sldId id="410" r:id="rId5"/>
    <p:sldId id="414" r:id="rId6"/>
    <p:sldId id="415" r:id="rId7"/>
    <p:sldId id="422" r:id="rId8"/>
    <p:sldId id="423" r:id="rId9"/>
    <p:sldId id="424" r:id="rId10"/>
    <p:sldId id="425" r:id="rId11"/>
    <p:sldId id="427" r:id="rId12"/>
    <p:sldId id="428" r:id="rId13"/>
    <p:sldId id="430" r:id="rId14"/>
    <p:sldId id="431" r:id="rId15"/>
    <p:sldId id="432" r:id="rId16"/>
    <p:sldId id="433" r:id="rId17"/>
    <p:sldId id="434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AE0F3-5544-7C4E-BB96-6CF80A879662}" v="1" dt="2019-03-26T02:00:44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2" autoAdjust="0"/>
    <p:restoredTop sz="99007" autoAdjust="0"/>
  </p:normalViewPr>
  <p:slideViewPr>
    <p:cSldViewPr>
      <p:cViewPr varScale="1">
        <p:scale>
          <a:sx n="164" d="100"/>
          <a:sy n="164" d="100"/>
        </p:scale>
        <p:origin x="240" y="176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B27AE0F3-5544-7C4E-BB96-6CF80A879662}"/>
    <pc:docChg chg="undo modSld">
      <pc:chgData name="Eric Torunski" userId="bfccb9e8-9d93-458e-85ba-f66efb9b0289" providerId="ADAL" clId="{B27AE0F3-5544-7C4E-BB96-6CF80A879662}" dt="2019-03-26T03:01:40.702" v="66" actId="1036"/>
      <pc:docMkLst>
        <pc:docMk/>
      </pc:docMkLst>
      <pc:sldChg chg="addSp modSp">
        <pc:chgData name="Eric Torunski" userId="bfccb9e8-9d93-458e-85ba-f66efb9b0289" providerId="ADAL" clId="{B27AE0F3-5544-7C4E-BB96-6CF80A879662}" dt="2019-03-26T02:00:44.865" v="0"/>
        <pc:sldMkLst>
          <pc:docMk/>
          <pc:sldMk cId="3746382851" sldId="429"/>
        </pc:sldMkLst>
        <pc:picChg chg="add mod">
          <ac:chgData name="Eric Torunski" userId="bfccb9e8-9d93-458e-85ba-f66efb9b0289" providerId="ADAL" clId="{B27AE0F3-5544-7C4E-BB96-6CF80A879662}" dt="2019-03-26T02:00:44.865" v="0"/>
          <ac:picMkLst>
            <pc:docMk/>
            <pc:sldMk cId="3746382851" sldId="429"/>
            <ac:picMk id="4" creationId="{E02D2186-43F8-4142-896C-3BF365E6F51F}"/>
          </ac:picMkLst>
        </pc:picChg>
      </pc:sldChg>
      <pc:sldChg chg="modSp">
        <pc:chgData name="Eric Torunski" userId="bfccb9e8-9d93-458e-85ba-f66efb9b0289" providerId="ADAL" clId="{B27AE0F3-5544-7C4E-BB96-6CF80A879662}" dt="2019-03-26T02:37:26.690" v="2" actId="1076"/>
        <pc:sldMkLst>
          <pc:docMk/>
          <pc:sldMk cId="1038124984" sldId="431"/>
        </pc:sldMkLst>
        <pc:spChg chg="mod">
          <ac:chgData name="Eric Torunski" userId="bfccb9e8-9d93-458e-85ba-f66efb9b0289" providerId="ADAL" clId="{B27AE0F3-5544-7C4E-BB96-6CF80A879662}" dt="2019-03-26T02:37:26.690" v="2" actId="1076"/>
          <ac:spMkLst>
            <pc:docMk/>
            <pc:sldMk cId="1038124984" sldId="431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B27AE0F3-5544-7C4E-BB96-6CF80A879662}" dt="2019-03-26T03:01:40.702" v="66" actId="1036"/>
        <pc:sldMkLst>
          <pc:docMk/>
          <pc:sldMk cId="199255875" sldId="432"/>
        </pc:sldMkLst>
        <pc:spChg chg="mod">
          <ac:chgData name="Eric Torunski" userId="bfccb9e8-9d93-458e-85ba-f66efb9b0289" providerId="ADAL" clId="{B27AE0F3-5544-7C4E-BB96-6CF80A879662}" dt="2019-03-26T03:01:34.642" v="63" actId="20577"/>
          <ac:spMkLst>
            <pc:docMk/>
            <pc:sldMk cId="199255875" sldId="432"/>
            <ac:spMk id="3" creationId="{00000000-0000-0000-0000-000000000000}"/>
          </ac:spMkLst>
        </pc:spChg>
        <pc:picChg chg="mod">
          <ac:chgData name="Eric Torunski" userId="bfccb9e8-9d93-458e-85ba-f66efb9b0289" providerId="ADAL" clId="{B27AE0F3-5544-7C4E-BB96-6CF80A879662}" dt="2019-03-26T03:01:40.702" v="66" actId="1036"/>
          <ac:picMkLst>
            <pc:docMk/>
            <pc:sldMk cId="199255875" sldId="432"/>
            <ac:picMk id="10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3/25/19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Extra material</a:t>
            </a:r>
          </a:p>
          <a:p>
            <a:r>
              <a:rPr lang="en-US" dirty="0" err="1"/>
              <a:t>NavigationDrawer</a:t>
            </a:r>
            <a:r>
              <a:rPr lang="en-US" dirty="0"/>
              <a:t> (Sliding Menu)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Use </a:t>
            </a:r>
            <a:r>
              <a:rPr lang="en-US" sz="2400" dirty="0" err="1">
                <a:solidFill>
                  <a:schemeClr val="tx1"/>
                </a:solidFill>
              </a:rPr>
              <a:t>AndroidStudio</a:t>
            </a:r>
            <a:r>
              <a:rPr lang="en-US" sz="2400" dirty="0">
                <a:solidFill>
                  <a:schemeClr val="tx1"/>
                </a:solidFill>
              </a:rPr>
              <a:t>: File -&gt; New -&gt; Activity -&gt; </a:t>
            </a:r>
            <a:r>
              <a:rPr lang="en-US" sz="2400" dirty="0" err="1">
                <a:solidFill>
                  <a:schemeClr val="tx1"/>
                </a:solidFill>
              </a:rPr>
              <a:t>NavigationDrawerActivity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screenshots and examples in these slides are taken from the code generated by </a:t>
            </a:r>
            <a:r>
              <a:rPr lang="en-US" sz="2400" dirty="0" err="1">
                <a:solidFill>
                  <a:schemeClr val="tx1"/>
                </a:solidFill>
              </a:rPr>
              <a:t>AndroidStudio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Toolbar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78704"/>
            <a:ext cx="7992888" cy="52489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Add </a:t>
            </a:r>
            <a:r>
              <a:rPr lang="en-US" sz="1800" dirty="0" err="1">
                <a:solidFill>
                  <a:schemeClr val="tx1"/>
                </a:solidFill>
              </a:rPr>
              <a:t>android:theme</a:t>
            </a:r>
            <a:r>
              <a:rPr lang="en-US" sz="1800" dirty="0">
                <a:solidFill>
                  <a:schemeClr val="tx1"/>
                </a:solidFill>
              </a:rPr>
              <a:t>="@style/</a:t>
            </a:r>
            <a:r>
              <a:rPr lang="en-US" sz="1800" dirty="0" err="1">
                <a:solidFill>
                  <a:schemeClr val="tx1"/>
                </a:solidFill>
              </a:rPr>
              <a:t>Theme.AppCompat.Light.NoActionBar</a:t>
            </a:r>
            <a:r>
              <a:rPr lang="en-US" sz="1800" dirty="0">
                <a:solidFill>
                  <a:schemeClr val="tx1"/>
                </a:solidFill>
              </a:rPr>
              <a:t>“ to your </a:t>
            </a:r>
            <a:r>
              <a:rPr lang="en-US" sz="1800" dirty="0" err="1">
                <a:solidFill>
                  <a:schemeClr val="tx1"/>
                </a:solidFill>
              </a:rPr>
              <a:t>AppCompatActivity</a:t>
            </a:r>
            <a:r>
              <a:rPr lang="en-US" sz="1800" dirty="0">
                <a:solidFill>
                  <a:schemeClr val="tx1"/>
                </a:solidFill>
              </a:rPr>
              <a:t> in AndroidManifest.xml</a:t>
            </a:r>
            <a:endParaRPr lang="is-IS" sz="1800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347614"/>
            <a:ext cx="5803478" cy="316670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6416" y="1788046"/>
            <a:ext cx="27718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8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Make sure the Toolbar is placed outside the DrawerLayout, or the Navigation drawer will open on top of the Toolbar:</a:t>
            </a:r>
            <a:endParaRPr lang="is-I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 should 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39502"/>
            <a:ext cx="2592288" cy="40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7560839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Android has a Notification manager (Singleton)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NotificationCompat.Builder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mBuilder</a:t>
            </a:r>
            <a:r>
              <a:rPr lang="en-US" sz="1600" i="1" dirty="0">
                <a:solidFill>
                  <a:schemeClr val="tx1"/>
                </a:solidFill>
              </a:rPr>
              <a:t> =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    	new </a:t>
            </a:r>
            <a:r>
              <a:rPr lang="en-US" sz="1600" i="1" dirty="0" err="1">
                <a:solidFill>
                  <a:schemeClr val="tx1"/>
                </a:solidFill>
              </a:rPr>
              <a:t>NotificationCompat.Builder</a:t>
            </a:r>
            <a:r>
              <a:rPr lang="en-US" sz="1600" i="1" dirty="0">
                <a:solidFill>
                  <a:schemeClr val="tx1"/>
                </a:solidFill>
              </a:rPr>
              <a:t>(this, "</a:t>
            </a:r>
            <a:r>
              <a:rPr lang="en-US" sz="1600" i="1" dirty="0" err="1">
                <a:solidFill>
                  <a:schemeClr val="tx1"/>
                </a:solidFill>
              </a:rPr>
              <a:t>Channel_name</a:t>
            </a:r>
            <a:r>
              <a:rPr lang="en-US" sz="1600" i="1" dirty="0">
                <a:solidFill>
                  <a:schemeClr val="tx1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    	.</a:t>
            </a:r>
            <a:r>
              <a:rPr lang="en-US" sz="1600" i="1" dirty="0" err="1">
                <a:solidFill>
                  <a:schemeClr val="tx1"/>
                </a:solidFill>
              </a:rPr>
              <a:t>setSmallIcon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R.drawable.notification_icon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	 .</a:t>
            </a:r>
            <a:r>
              <a:rPr lang="en-US" sz="1600" i="1" dirty="0" err="1">
                <a:solidFill>
                  <a:schemeClr val="tx1"/>
                </a:solidFill>
              </a:rPr>
              <a:t>setAutoCancel</a:t>
            </a:r>
            <a:r>
              <a:rPr lang="en-US" sz="1600" i="1" dirty="0">
                <a:solidFill>
                  <a:schemeClr val="tx1"/>
                </a:solidFill>
              </a:rPr>
              <a:t>(true)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    	.</a:t>
            </a:r>
            <a:r>
              <a:rPr lang="en-US" sz="1600" i="1" dirty="0" err="1">
                <a:solidFill>
                  <a:schemeClr val="tx1"/>
                </a:solidFill>
              </a:rPr>
              <a:t>setContentTitle</a:t>
            </a:r>
            <a:r>
              <a:rPr lang="en-US" sz="1600" i="1" dirty="0">
                <a:solidFill>
                  <a:schemeClr val="tx1"/>
                </a:solidFill>
              </a:rPr>
              <a:t>("My notification")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    	.</a:t>
            </a:r>
            <a:r>
              <a:rPr lang="en-US" sz="1600" i="1" dirty="0" err="1">
                <a:solidFill>
                  <a:schemeClr val="tx1"/>
                </a:solidFill>
              </a:rPr>
              <a:t>setContentText</a:t>
            </a:r>
            <a:r>
              <a:rPr lang="en-US" sz="1600" i="1" dirty="0">
                <a:solidFill>
                  <a:schemeClr val="tx1"/>
                </a:solidFill>
              </a:rPr>
              <a:t>("Hello World!");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should also be an Intent to launch an Activity if you click the Notification: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600" i="1" dirty="0">
                <a:solidFill>
                  <a:schemeClr val="tx1"/>
                </a:solidFill>
              </a:rPr>
              <a:t>Intent </a:t>
            </a:r>
            <a:r>
              <a:rPr lang="en-US" sz="1600" i="1" dirty="0" err="1">
                <a:solidFill>
                  <a:schemeClr val="tx1"/>
                </a:solidFill>
              </a:rPr>
              <a:t>resultIntent</a:t>
            </a:r>
            <a:r>
              <a:rPr lang="en-US" sz="1600" i="1" dirty="0">
                <a:solidFill>
                  <a:schemeClr val="tx1"/>
                </a:solidFill>
              </a:rPr>
              <a:t> = new Intent(this, </a:t>
            </a:r>
            <a:r>
              <a:rPr lang="en-US" sz="1600" i="1" dirty="0" err="1">
                <a:solidFill>
                  <a:schemeClr val="tx1"/>
                </a:solidFill>
              </a:rPr>
              <a:t>ResultActivity.class</a:t>
            </a:r>
            <a:r>
              <a:rPr lang="en-US" sz="1600" i="1" dirty="0">
                <a:solidFill>
                  <a:schemeClr val="tx1"/>
                </a:solidFill>
              </a:rPr>
              <a:t>);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13" y="41151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7560839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Tie the two together: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PendingIntent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resultPendingIntent</a:t>
            </a:r>
            <a:r>
              <a:rPr lang="en-US" sz="1600" i="1" dirty="0">
                <a:solidFill>
                  <a:schemeClr val="tx1"/>
                </a:solidFill>
              </a:rPr>
              <a:t> = </a:t>
            </a:r>
            <a:r>
              <a:rPr lang="en-US" sz="1600" i="1" dirty="0" err="1">
                <a:solidFill>
                  <a:schemeClr val="tx1"/>
                </a:solidFill>
              </a:rPr>
              <a:t>PendingIntent.getActivity</a:t>
            </a:r>
            <a:r>
              <a:rPr lang="en-US" sz="1600" i="1" dirty="0">
                <a:solidFill>
                  <a:schemeClr val="tx1"/>
                </a:solidFill>
              </a:rPr>
              <a:t>( this, 0, </a:t>
            </a:r>
            <a:r>
              <a:rPr lang="en-US" sz="1600" i="1" dirty="0" err="1">
                <a:solidFill>
                  <a:schemeClr val="tx1"/>
                </a:solidFill>
              </a:rPr>
              <a:t>resultIntent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PendingIntent.FLAG_UPDATE_CURRENT</a:t>
            </a:r>
            <a:r>
              <a:rPr lang="en-US" sz="1600" i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mBuilder.setContentIntent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resultPendingIntent</a:t>
            </a:r>
            <a:r>
              <a:rPr lang="en-US" sz="1600" i="1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Then launch the Notification: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int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mNotificationId</a:t>
            </a:r>
            <a:r>
              <a:rPr lang="en-US" sz="1600" i="1" dirty="0">
                <a:solidFill>
                  <a:schemeClr val="tx1"/>
                </a:solidFill>
              </a:rPr>
              <a:t> = 001;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NotificationManager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mNotifyMgr</a:t>
            </a:r>
            <a:r>
              <a:rPr lang="en-US" sz="1600" i="1" dirty="0">
                <a:solidFill>
                  <a:schemeClr val="tx1"/>
                </a:solidFill>
              </a:rPr>
              <a:t> = (</a:t>
            </a:r>
            <a:r>
              <a:rPr lang="en-US" sz="1600" i="1" dirty="0" err="1">
                <a:solidFill>
                  <a:schemeClr val="tx1"/>
                </a:solidFill>
              </a:rPr>
              <a:t>NotificationManager</a:t>
            </a:r>
            <a:r>
              <a:rPr lang="en-US" sz="1600" i="1" dirty="0">
                <a:solidFill>
                  <a:schemeClr val="tx1"/>
                </a:solidFill>
              </a:rPr>
              <a:t>) </a:t>
            </a:r>
            <a:r>
              <a:rPr lang="en-US" sz="1600" i="1" dirty="0" err="1">
                <a:solidFill>
                  <a:schemeClr val="tx1"/>
                </a:solidFill>
              </a:rPr>
              <a:t>getSystemService</a:t>
            </a:r>
            <a:r>
              <a:rPr lang="en-US" sz="1600" i="1" dirty="0">
                <a:solidFill>
                  <a:schemeClr val="tx1"/>
                </a:solidFill>
              </a:rPr>
              <a:t>(NOTIFICATION_SERVICE);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mNotifyMgr.notify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mNotificationId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mBuilder.build</a:t>
            </a:r>
            <a:r>
              <a:rPr lang="en-US" sz="1600" i="1" dirty="0">
                <a:solidFill>
                  <a:schemeClr val="tx1"/>
                </a:solidFill>
              </a:rPr>
              <a:t>());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When the user clicks the notification, the Intent will transition to the new Activity.</a:t>
            </a:r>
          </a:p>
        </p:txBody>
      </p:sp>
    </p:spTree>
    <p:extLst>
      <p:ext uri="{BB962C8B-B14F-4D97-AF65-F5344CB8AC3E}">
        <p14:creationId xmlns:p14="http://schemas.microsoft.com/office/powerpoint/2010/main" val="103812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7560839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can add options to a notification: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mBuilder.addAction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R.drawable.car</a:t>
            </a:r>
            <a:r>
              <a:rPr lang="en-US" sz="1600" i="1" dirty="0">
                <a:solidFill>
                  <a:schemeClr val="tx1"/>
                </a:solidFill>
              </a:rPr>
              <a:t>, "Get Directions", </a:t>
            </a:r>
            <a:r>
              <a:rPr lang="en-US" sz="1600" i="1" dirty="0" err="1">
                <a:solidFill>
                  <a:schemeClr val="tx1"/>
                </a:solidFill>
              </a:rPr>
              <a:t>mapPendingIntent</a:t>
            </a:r>
            <a:r>
              <a:rPr lang="en-US" sz="1600" i="1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first parameter is the icon. Icons are deprecated in Android 23 and newer.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second parameter is a short title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third parameter is a pending intent to go to another screen</a:t>
            </a:r>
          </a:p>
        </p:txBody>
      </p:sp>
      <p:pic>
        <p:nvPicPr>
          <p:cNvPr id="1026" name="Picture 2" descr="Notification 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69305"/>
            <a:ext cx="4752528" cy="16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on Watch or Auto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8280919" cy="33663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need an “Extender” to redirect the Notification to Wear: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NotificationCompat.WearableExtender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wearableExtender</a:t>
            </a:r>
            <a:r>
              <a:rPr lang="en-US" sz="1600" i="1" dirty="0">
                <a:solidFill>
                  <a:schemeClr val="tx1"/>
                </a:solidFill>
              </a:rPr>
              <a:t> = new </a:t>
            </a:r>
            <a:r>
              <a:rPr lang="en-US" sz="1600" i="1" dirty="0" err="1">
                <a:solidFill>
                  <a:schemeClr val="tx1"/>
                </a:solidFill>
              </a:rPr>
              <a:t>NotificationCompat.WearableExtender</a:t>
            </a:r>
            <a:r>
              <a:rPr lang="en-US" sz="1600" i="1" dirty="0">
                <a:solidFill>
                  <a:schemeClr val="tx1"/>
                </a:solidFill>
              </a:rPr>
              <a:t>(). </a:t>
            </a:r>
            <a:r>
              <a:rPr lang="en-US" sz="1600" i="1" dirty="0" err="1">
                <a:solidFill>
                  <a:schemeClr val="tx1"/>
                </a:solidFill>
              </a:rPr>
              <a:t>setHintHideIcon</a:t>
            </a:r>
            <a:r>
              <a:rPr lang="en-US" sz="1600" i="1" dirty="0">
                <a:solidFill>
                  <a:schemeClr val="tx1"/>
                </a:solidFill>
              </a:rPr>
              <a:t>(true).</a:t>
            </a:r>
            <a:r>
              <a:rPr lang="en-US" sz="1600" i="1" dirty="0" err="1">
                <a:solidFill>
                  <a:schemeClr val="tx1"/>
                </a:solidFill>
              </a:rPr>
              <a:t>setBackground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mBitmap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Android Auto:</a:t>
            </a:r>
          </a:p>
          <a:p>
            <a:pPr marL="0" indent="0">
              <a:buNone/>
            </a:pPr>
            <a:r>
              <a:rPr lang="en-US" sz="1600" i="1" dirty="0" err="1">
                <a:solidFill>
                  <a:schemeClr val="tx1"/>
                </a:solidFill>
              </a:rPr>
              <a:t>NotificationCompat.CarExtender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carExtender</a:t>
            </a:r>
            <a:r>
              <a:rPr lang="en-US" sz="1600" i="1" dirty="0">
                <a:solidFill>
                  <a:schemeClr val="tx1"/>
                </a:solidFill>
              </a:rPr>
              <a:t> = new </a:t>
            </a:r>
            <a:r>
              <a:rPr lang="en-US" sz="1600" i="1" dirty="0" err="1">
                <a:solidFill>
                  <a:schemeClr val="tx1"/>
                </a:solidFill>
              </a:rPr>
              <a:t>NotificationCompat.CarExtender</a:t>
            </a:r>
            <a:r>
              <a:rPr lang="en-US" sz="1600" i="1" dirty="0">
                <a:solidFill>
                  <a:schemeClr val="tx1"/>
                </a:solidFill>
              </a:rPr>
              <a:t>(). </a:t>
            </a:r>
            <a:r>
              <a:rPr lang="en-US" sz="1600" i="1" dirty="0" err="1">
                <a:solidFill>
                  <a:schemeClr val="tx1"/>
                </a:solidFill>
              </a:rPr>
              <a:t>setColor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R.id.colorAccent</a:t>
            </a:r>
            <a:r>
              <a:rPr lang="en-US" sz="1600" i="1" dirty="0">
                <a:solidFill>
                  <a:schemeClr val="tx1"/>
                </a:solidFill>
              </a:rPr>
              <a:t>).</a:t>
            </a:r>
            <a:r>
              <a:rPr lang="en-US" sz="1600" i="1" dirty="0" err="1">
                <a:solidFill>
                  <a:schemeClr val="tx1"/>
                </a:solidFill>
              </a:rPr>
              <a:t>setIcon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mBitmap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Add the “redirect” to the builder() function: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	</a:t>
            </a:r>
            <a:r>
              <a:rPr lang="en-US" sz="1600" dirty="0">
                <a:solidFill>
                  <a:schemeClr val="tx1"/>
                </a:solidFill>
              </a:rPr>
              <a:t>new </a:t>
            </a:r>
            <a:r>
              <a:rPr lang="en-US" sz="1600" dirty="0" err="1">
                <a:solidFill>
                  <a:schemeClr val="tx1"/>
                </a:solidFill>
              </a:rPr>
              <a:t>NotificationCompat.Builder</a:t>
            </a:r>
            <a:r>
              <a:rPr lang="en-US" sz="1600" dirty="0">
                <a:solidFill>
                  <a:schemeClr val="tx1"/>
                </a:solidFill>
              </a:rPr>
              <a:t>(this)</a:t>
            </a:r>
            <a:r>
              <a:rPr lang="en-US" sz="1600" i="1" dirty="0">
                <a:solidFill>
                  <a:schemeClr val="tx1"/>
                </a:solidFill>
              </a:rPr>
              <a:t>.extend(</a:t>
            </a:r>
            <a:r>
              <a:rPr lang="en-US" sz="1600" i="1" dirty="0" err="1">
                <a:solidFill>
                  <a:schemeClr val="tx1"/>
                </a:solidFill>
              </a:rPr>
              <a:t>wearableExtender</a:t>
            </a:r>
            <a:r>
              <a:rPr lang="en-US" sz="1600" i="1" dirty="0">
                <a:solidFill>
                  <a:schemeClr val="tx1"/>
                </a:solidFill>
              </a:rPr>
              <a:t>).build();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2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1" cy="326214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can customize your theme with different </a:t>
            </a:r>
            <a:r>
              <a:rPr lang="en-US" sz="2000" dirty="0" err="1">
                <a:solidFill>
                  <a:schemeClr val="tx1"/>
                </a:solidFill>
              </a:rPr>
              <a:t>colours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Find styles.xml in the values folder and open the file.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top right, click on “Open Editor”.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add new </a:t>
            </a:r>
            <a:r>
              <a:rPr lang="en-US" sz="2000" dirty="0" err="1">
                <a:solidFill>
                  <a:schemeClr val="tx1"/>
                </a:solidFill>
              </a:rPr>
              <a:t>colours</a:t>
            </a:r>
            <a:r>
              <a:rPr lang="en-US" sz="2000" dirty="0">
                <a:solidFill>
                  <a:schemeClr val="tx1"/>
                </a:solidFill>
              </a:rPr>
              <a:t> in colors.xml, then refer to them by using:</a:t>
            </a:r>
          </a:p>
          <a:p>
            <a:r>
              <a:rPr lang="en-US" sz="2000" dirty="0">
                <a:solidFill>
                  <a:schemeClr val="tx1"/>
                </a:solidFill>
              </a:rPr>
              <a:t>@color/</a:t>
            </a:r>
            <a:r>
              <a:rPr lang="en-US" sz="2000" dirty="0" err="1">
                <a:solidFill>
                  <a:schemeClr val="tx1"/>
                </a:solidFill>
              </a:rPr>
              <a:t>colorName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the Toolbar, edit </a:t>
            </a:r>
            <a:r>
              <a:rPr lang="en-US" sz="2000" dirty="0" err="1">
                <a:solidFill>
                  <a:schemeClr val="tx1"/>
                </a:solidFill>
              </a:rPr>
              <a:t>android:colorPrimary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button backgrounds, edit </a:t>
            </a:r>
            <a:r>
              <a:rPr lang="en-US" sz="2000" dirty="0" err="1">
                <a:solidFill>
                  <a:schemeClr val="tx1"/>
                </a:solidFill>
              </a:rPr>
              <a:t>android:colorAccent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the phone status bar, edit </a:t>
            </a:r>
            <a:r>
              <a:rPr lang="en-US" sz="2000" dirty="0" err="1">
                <a:solidFill>
                  <a:schemeClr val="tx1"/>
                </a:solidFill>
              </a:rPr>
              <a:t>android:statusBarColor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text color, edit </a:t>
            </a:r>
            <a:r>
              <a:rPr lang="en-US" sz="2000">
                <a:solidFill>
                  <a:schemeClr val="tx1"/>
                </a:solidFill>
              </a:rPr>
              <a:t>android:textColorPrimary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3535411" cy="32621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week, you will learn how create a </a:t>
            </a:r>
            <a:r>
              <a:rPr lang="en-US" sz="2400" dirty="0" err="1">
                <a:solidFill>
                  <a:schemeClr val="tx1"/>
                </a:solidFill>
              </a:rPr>
              <a:t>NavigationDrawer</a:t>
            </a:r>
            <a:r>
              <a:rPr lang="en-US" sz="2400" dirty="0">
                <a:solidFill>
                  <a:schemeClr val="tx1"/>
                </a:solidFill>
              </a:rPr>
              <a:t> and add menu items for selection.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needs Android version 22 or newer.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5486"/>
            <a:ext cx="2520280" cy="42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7776863" cy="367240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Create a new </a:t>
            </a:r>
            <a:r>
              <a:rPr lang="en-US" sz="2000" dirty="0" err="1">
                <a:solidFill>
                  <a:schemeClr val="tx1"/>
                </a:solidFill>
              </a:rPr>
              <a:t>AppCompatActivity</a:t>
            </a:r>
            <a:r>
              <a:rPr lang="en-US" sz="2000" dirty="0">
                <a:solidFill>
                  <a:schemeClr val="tx1"/>
                </a:solidFill>
              </a:rPr>
              <a:t>, not Activity!!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app/</a:t>
            </a:r>
            <a:r>
              <a:rPr lang="en-US" sz="2000" dirty="0" err="1">
                <a:solidFill>
                  <a:schemeClr val="tx1"/>
                </a:solidFill>
              </a:rPr>
              <a:t>build.gradle</a:t>
            </a:r>
            <a:r>
              <a:rPr lang="en-US" sz="2000" dirty="0">
                <a:solidFill>
                  <a:schemeClr val="tx1"/>
                </a:solidFill>
              </a:rPr>
              <a:t>, add in the section: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dependencies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implementation 'com.android.support:appcompat-v7:22.2.1‘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implementation 'com.android.support:design:22.2.1'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…	}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might be “compile” instead of “implementation” so put compile instead. Leave the other items in the dependencies{ } that are there. They are important!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Your new </a:t>
            </a:r>
            <a:r>
              <a:rPr lang="en-US" sz="2000" dirty="0" err="1">
                <a:solidFill>
                  <a:schemeClr val="tx1"/>
                </a:solidFill>
              </a:rPr>
              <a:t>AppCompatActivity</a:t>
            </a:r>
            <a:r>
              <a:rPr lang="en-US" sz="2000" dirty="0">
                <a:solidFill>
                  <a:schemeClr val="tx1"/>
                </a:solidFill>
              </a:rPr>
              <a:t> must implement </a:t>
            </a:r>
            <a:r>
              <a:rPr lang="en-US" sz="2000" dirty="0" err="1">
                <a:solidFill>
                  <a:schemeClr val="tx1"/>
                </a:solidFill>
              </a:rPr>
              <a:t>NavigationView.OnNavigationItemSelectedListener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D2186-43F8-4142-896C-3BF365E6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302433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tx1"/>
                </a:solidFill>
              </a:rPr>
              <a:t>DrawerLayout</a:t>
            </a:r>
            <a:r>
              <a:rPr lang="en-US" sz="2400" dirty="0">
                <a:solidFill>
                  <a:schemeClr val="tx1"/>
                </a:solidFill>
              </a:rPr>
              <a:t> takes two sub-items. The first is the main screen, the second is the layout for the </a:t>
            </a:r>
            <a:r>
              <a:rPr lang="en-US" sz="2400" dirty="0" err="1">
                <a:solidFill>
                  <a:schemeClr val="tx1"/>
                </a:solidFill>
              </a:rPr>
              <a:t>NavigationView</a:t>
            </a:r>
            <a:r>
              <a:rPr lang="en-US" sz="2400" dirty="0">
                <a:solidFill>
                  <a:schemeClr val="tx1"/>
                </a:solidFill>
              </a:rPr>
              <a:t> (Sliding Menu).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20396"/>
            <a:ext cx="4464496" cy="40260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31840" y="2067694"/>
            <a:ext cx="1296144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59832" y="3291830"/>
            <a:ext cx="1368152" cy="111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NavigationView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3672408" cy="351039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NavigationViews</a:t>
            </a:r>
            <a:r>
              <a:rPr lang="en-US" sz="2400" dirty="0">
                <a:solidFill>
                  <a:schemeClr val="tx1"/>
                </a:solidFill>
              </a:rPr>
              <a:t> have a Header, and a Menu.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Header is pictures/explanation.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Menu are selectable </a:t>
            </a:r>
            <a:r>
              <a:rPr lang="en-US" sz="2400" dirty="0" err="1">
                <a:solidFill>
                  <a:schemeClr val="tx1"/>
                </a:solidFill>
              </a:rPr>
              <a:t>MenuItems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95485"/>
            <a:ext cx="2520280" cy="42993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87824" y="843558"/>
            <a:ext cx="2880320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87824" y="2427734"/>
            <a:ext cx="324036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87824" y="2722876"/>
            <a:ext cx="3240360" cy="352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87824" y="1739876"/>
            <a:ext cx="3240360" cy="98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5940152" y="1"/>
            <a:ext cx="2448272" cy="134761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3451056" cy="35103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header can be any layout (</a:t>
            </a:r>
            <a:r>
              <a:rPr lang="en-US" sz="2400" dirty="0" err="1">
                <a:solidFill>
                  <a:schemeClr val="tx1"/>
                </a:solidFill>
              </a:rPr>
              <a:t>LinearLayout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RelativeLayout</a:t>
            </a:r>
            <a:r>
              <a:rPr lang="en-US" sz="2400" dirty="0">
                <a:solidFill>
                  <a:schemeClr val="tx1"/>
                </a:solidFill>
              </a:rPr>
              <a:t>), containing Text, Images,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08" y="195485"/>
            <a:ext cx="4973880" cy="4236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7294"/>
            <a:ext cx="3384376" cy="16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3248926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selectable menu items are just like the </a:t>
            </a:r>
            <a:r>
              <a:rPr lang="en-US" sz="2400">
                <a:solidFill>
                  <a:schemeClr val="tx1"/>
                </a:solidFill>
              </a:rPr>
              <a:t>Toolbar: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95686"/>
            <a:ext cx="1942140" cy="2399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5486"/>
            <a:ext cx="3847238" cy="41999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39425" y="843558"/>
            <a:ext cx="2848599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086686" y="1923678"/>
            <a:ext cx="2853920" cy="93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39425" y="2295471"/>
            <a:ext cx="3001181" cy="917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39425" y="1425499"/>
            <a:ext cx="2995861" cy="114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41511" y="2859782"/>
            <a:ext cx="2688127" cy="724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34105" y="3296266"/>
            <a:ext cx="3180161" cy="666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28785" y="3782692"/>
            <a:ext cx="3259567" cy="499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onNavigationItemSelected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MenuItem</a:t>
            </a:r>
            <a:r>
              <a:rPr lang="en-US" sz="2400" dirty="0">
                <a:solidFill>
                  <a:schemeClr val="tx1"/>
                </a:solidFill>
              </a:rPr>
              <a:t> item)  - This function responds to </a:t>
            </a:r>
            <a:r>
              <a:rPr lang="en-US" sz="2400" dirty="0" err="1">
                <a:solidFill>
                  <a:schemeClr val="tx1"/>
                </a:solidFill>
              </a:rPr>
              <a:t>anNavigationItem</a:t>
            </a:r>
            <a:r>
              <a:rPr lang="en-US" sz="2400" dirty="0">
                <a:solidFill>
                  <a:schemeClr val="tx1"/>
                </a:solidFill>
              </a:rPr>
              <a:t> selection: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715766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cases for each ID of items</a:t>
            </a:r>
          </a:p>
          <a:p>
            <a:r>
              <a:rPr lang="en-US" dirty="0"/>
              <a:t>from your XML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4" y="1523044"/>
            <a:ext cx="4295254" cy="28174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131840" y="2571750"/>
            <a:ext cx="2088232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87824" y="3038932"/>
            <a:ext cx="2232248" cy="193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4168" y="36373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Close the drawer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943848" y="3822018"/>
            <a:ext cx="1140320" cy="158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ToolBar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1" cy="326214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need a Toolbar on your display to show the Drawer toggle button. In your </a:t>
            </a:r>
            <a:r>
              <a:rPr lang="en-US" sz="2000" dirty="0" err="1">
                <a:solidFill>
                  <a:schemeClr val="tx1"/>
                </a:solidFill>
              </a:rPr>
              <a:t>onCreate</a:t>
            </a:r>
            <a:r>
              <a:rPr lang="en-US" sz="2000" dirty="0">
                <a:solidFill>
                  <a:schemeClr val="tx1"/>
                </a:solidFill>
              </a:rPr>
              <a:t> function, add this code: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code registers for </a:t>
            </a:r>
            <a:r>
              <a:rPr lang="en-US" sz="2000" dirty="0" err="1">
                <a:solidFill>
                  <a:schemeClr val="tx1"/>
                </a:solidFill>
              </a:rPr>
              <a:t>NavigationItem</a:t>
            </a:r>
            <a:r>
              <a:rPr lang="en-US" sz="2000" dirty="0">
                <a:solidFill>
                  <a:schemeClr val="tx1"/>
                </a:solidFill>
              </a:rPr>
              <a:t> Selection events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83718"/>
            <a:ext cx="7431125" cy="21949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043608" y="2211710"/>
            <a:ext cx="792088" cy="2142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724128" y="1707654"/>
            <a:ext cx="648072" cy="1008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22828</TotalTime>
  <Words>596</Words>
  <Application>Microsoft Macintosh PowerPoint</Application>
  <PresentationFormat>On-screen Show (16:9)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CST2335 Graphical Interface programming</vt:lpstr>
      <vt:lpstr>Introduction</vt:lpstr>
      <vt:lpstr>Add Libraries</vt:lpstr>
      <vt:lpstr>DrawerLayout</vt:lpstr>
      <vt:lpstr>NavigationView</vt:lpstr>
      <vt:lpstr>Header</vt:lpstr>
      <vt:lpstr>Menu</vt:lpstr>
      <vt:lpstr>Activity functions</vt:lpstr>
      <vt:lpstr>ToolBar integration</vt:lpstr>
      <vt:lpstr>Example</vt:lpstr>
      <vt:lpstr>Toolbar placement</vt:lpstr>
      <vt:lpstr>Now it should work</vt:lpstr>
      <vt:lpstr>Notifications</vt:lpstr>
      <vt:lpstr>Notifications</vt:lpstr>
      <vt:lpstr>Notification Actions</vt:lpstr>
      <vt:lpstr>Notifications on Watch or Auto</vt:lpstr>
      <vt:lpstr>Themes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735</cp:revision>
  <cp:lastPrinted>2011-05-25T13:43:07Z</cp:lastPrinted>
  <dcterms:created xsi:type="dcterms:W3CDTF">2010-07-27T15:40:45Z</dcterms:created>
  <dcterms:modified xsi:type="dcterms:W3CDTF">2019-03-26T03:01:49Z</dcterms:modified>
</cp:coreProperties>
</file>