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8"/>
  </p:notesMasterIdLst>
  <p:handoutMasterIdLst>
    <p:handoutMasterId r:id="rId19"/>
  </p:handoutMasterIdLst>
  <p:sldIdLst>
    <p:sldId id="376" r:id="rId2"/>
    <p:sldId id="380" r:id="rId3"/>
    <p:sldId id="412" r:id="rId4"/>
    <p:sldId id="421" r:id="rId5"/>
    <p:sldId id="407" r:id="rId6"/>
    <p:sldId id="419" r:id="rId7"/>
    <p:sldId id="413" r:id="rId8"/>
    <p:sldId id="409" r:id="rId9"/>
    <p:sldId id="420" r:id="rId10"/>
    <p:sldId id="386" r:id="rId11"/>
    <p:sldId id="414" r:id="rId12"/>
    <p:sldId id="415" r:id="rId13"/>
    <p:sldId id="408" r:id="rId14"/>
    <p:sldId id="403" r:id="rId15"/>
    <p:sldId id="388" r:id="rId16"/>
    <p:sldId id="417" r:id="rId17"/>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6398D-98F0-8849-A847-B3FAFBBADEE3}" v="23" dt="2019-03-29T16:16:11.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3"/>
    <p:restoredTop sz="94106"/>
  </p:normalViewPr>
  <p:slideViewPr>
    <p:cSldViewPr snapToGrid="0" snapToObjects="1">
      <p:cViewPr varScale="1">
        <p:scale>
          <a:sx n="153" d="100"/>
          <a:sy n="153" d="100"/>
        </p:scale>
        <p:origin x="176" y="368"/>
      </p:cViewPr>
      <p:guideLst>
        <p:guide orient="horz" pos="688"/>
        <p:guide pos="2654"/>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Torunski" userId="bfccb9e8-9d93-458e-85ba-f66efb9b0289" providerId="ADAL" clId="{F226398D-98F0-8849-A847-B3FAFBBADEE3}"/>
    <pc:docChg chg="addSld modSld">
      <pc:chgData name="Eric Torunski" userId="bfccb9e8-9d93-458e-85ba-f66efb9b0289" providerId="ADAL" clId="{F226398D-98F0-8849-A847-B3FAFBBADEE3}" dt="2019-03-29T16:17:56.086" v="125" actId="1076"/>
      <pc:docMkLst>
        <pc:docMk/>
      </pc:docMkLst>
      <pc:sldChg chg="addSp modSp add">
        <pc:chgData name="Eric Torunski" userId="bfccb9e8-9d93-458e-85ba-f66efb9b0289" providerId="ADAL" clId="{F226398D-98F0-8849-A847-B3FAFBBADEE3}" dt="2019-03-29T16:17:56.086" v="125" actId="1076"/>
        <pc:sldMkLst>
          <pc:docMk/>
          <pc:sldMk cId="2875827756" sldId="421"/>
        </pc:sldMkLst>
        <pc:spChg chg="mod">
          <ac:chgData name="Eric Torunski" userId="bfccb9e8-9d93-458e-85ba-f66efb9b0289" providerId="ADAL" clId="{F226398D-98F0-8849-A847-B3FAFBBADEE3}" dt="2019-03-29T16:13:22.205" v="24" actId="20577"/>
          <ac:spMkLst>
            <pc:docMk/>
            <pc:sldMk cId="2875827756" sldId="421"/>
            <ac:spMk id="2" creationId="{00000000-0000-0000-0000-000000000000}"/>
          </ac:spMkLst>
        </pc:spChg>
        <pc:spChg chg="mod">
          <ac:chgData name="Eric Torunski" userId="bfccb9e8-9d93-458e-85ba-f66efb9b0289" providerId="ADAL" clId="{F226398D-98F0-8849-A847-B3FAFBBADEE3}" dt="2019-03-29T16:14:48.110" v="112" actId="20577"/>
          <ac:spMkLst>
            <pc:docMk/>
            <pc:sldMk cId="2875827756" sldId="421"/>
            <ac:spMk id="3" creationId="{00000000-0000-0000-0000-000000000000}"/>
          </ac:spMkLst>
        </pc:spChg>
        <pc:picChg chg="add mod">
          <ac:chgData name="Eric Torunski" userId="bfccb9e8-9d93-458e-85ba-f66efb9b0289" providerId="ADAL" clId="{F226398D-98F0-8849-A847-B3FAFBBADEE3}" dt="2019-03-29T16:14:40.683" v="109" actId="1076"/>
          <ac:picMkLst>
            <pc:docMk/>
            <pc:sldMk cId="2875827756" sldId="421"/>
            <ac:picMk id="4" creationId="{9E553C7A-EC7E-C54B-83BE-CB06E1571A5C}"/>
          </ac:picMkLst>
        </pc:picChg>
        <pc:cxnChg chg="add mod">
          <ac:chgData name="Eric Torunski" userId="bfccb9e8-9d93-458e-85ba-f66efb9b0289" providerId="ADAL" clId="{F226398D-98F0-8849-A847-B3FAFBBADEE3}" dt="2019-03-29T16:16:04.946" v="120" actId="1582"/>
          <ac:cxnSpMkLst>
            <pc:docMk/>
            <pc:sldMk cId="2875827756" sldId="421"/>
            <ac:cxnSpMk id="6" creationId="{7A9A938A-5287-3247-A8B8-1D210EB7CD03}"/>
          </ac:cxnSpMkLst>
        </pc:cxnChg>
        <pc:cxnChg chg="add mod">
          <ac:chgData name="Eric Torunski" userId="bfccb9e8-9d93-458e-85ba-f66efb9b0289" providerId="ADAL" clId="{F226398D-98F0-8849-A847-B3FAFBBADEE3}" dt="2019-03-29T16:16:10.178" v="121" actId="1582"/>
          <ac:cxnSpMkLst>
            <pc:docMk/>
            <pc:sldMk cId="2875827756" sldId="421"/>
            <ac:cxnSpMk id="7" creationId="{51AE9917-EFE0-FD4E-B85F-58D241AF5D18}"/>
          </ac:cxnSpMkLst>
        </pc:cxnChg>
        <pc:cxnChg chg="add mod">
          <ac:chgData name="Eric Torunski" userId="bfccb9e8-9d93-458e-85ba-f66efb9b0289" providerId="ADAL" clId="{F226398D-98F0-8849-A847-B3FAFBBADEE3}" dt="2019-03-29T16:17:56.086" v="125" actId="1076"/>
          <ac:cxnSpMkLst>
            <pc:docMk/>
            <pc:sldMk cId="2875827756" sldId="421"/>
            <ac:cxnSpMk id="10" creationId="{DC8AEBF1-DA5E-FC40-B1B4-32DA17D7AE70}"/>
          </ac:cxnSpMkLst>
        </pc:cxnChg>
      </pc:sldChg>
    </pc:docChg>
  </pc:docChgLst>
  <pc:docChgLst>
    <pc:chgData name="Eric Torunski" userId="bfccb9e8-9d93-458e-85ba-f66efb9b0289" providerId="ADAL" clId="{B81B3D81-7C1A-2547-9DF4-8066B879298F}"/>
    <pc:docChg chg="custSel addSld delSld modSld sldOrd">
      <pc:chgData name="Eric Torunski" userId="bfccb9e8-9d93-458e-85ba-f66efb9b0289" providerId="ADAL" clId="{B81B3D81-7C1A-2547-9DF4-8066B879298F}" dt="2019-03-29T14:23:34.890" v="751" actId="20577"/>
      <pc:docMkLst>
        <pc:docMk/>
      </pc:docMkLst>
      <pc:sldChg chg="modSp">
        <pc:chgData name="Eric Torunski" userId="bfccb9e8-9d93-458e-85ba-f66efb9b0289" providerId="ADAL" clId="{B81B3D81-7C1A-2547-9DF4-8066B879298F}" dt="2019-03-29T14:07:54.879" v="4" actId="20577"/>
        <pc:sldMkLst>
          <pc:docMk/>
          <pc:sldMk cId="1204534714" sldId="376"/>
        </pc:sldMkLst>
        <pc:spChg chg="mod">
          <ac:chgData name="Eric Torunski" userId="bfccb9e8-9d93-458e-85ba-f66efb9b0289" providerId="ADAL" clId="{B81B3D81-7C1A-2547-9DF4-8066B879298F}" dt="2019-03-29T14:07:47.270" v="1"/>
          <ac:spMkLst>
            <pc:docMk/>
            <pc:sldMk cId="1204534714" sldId="376"/>
            <ac:spMk id="2" creationId="{00000000-0000-0000-0000-000000000000}"/>
          </ac:spMkLst>
        </pc:spChg>
        <pc:spChg chg="mod">
          <ac:chgData name="Eric Torunski" userId="bfccb9e8-9d93-458e-85ba-f66efb9b0289" providerId="ADAL" clId="{B81B3D81-7C1A-2547-9DF4-8066B879298F}" dt="2019-03-29T14:07:54.879" v="4" actId="20577"/>
          <ac:spMkLst>
            <pc:docMk/>
            <pc:sldMk cId="1204534714" sldId="376"/>
            <ac:spMk id="5" creationId="{00000000-0000-0000-0000-000000000000}"/>
          </ac:spMkLst>
        </pc:spChg>
      </pc:sldChg>
      <pc:sldChg chg="modSp">
        <pc:chgData name="Eric Torunski" userId="bfccb9e8-9d93-458e-85ba-f66efb9b0289" providerId="ADAL" clId="{B81B3D81-7C1A-2547-9DF4-8066B879298F}" dt="2019-03-29T14:18:56.960" v="672" actId="20577"/>
        <pc:sldMkLst>
          <pc:docMk/>
          <pc:sldMk cId="838461482" sldId="386"/>
        </pc:sldMkLst>
        <pc:spChg chg="mod">
          <ac:chgData name="Eric Torunski" userId="bfccb9e8-9d93-458e-85ba-f66efb9b0289" providerId="ADAL" clId="{B81B3D81-7C1A-2547-9DF4-8066B879298F}" dt="2019-03-29T14:18:56.960" v="672" actId="20577"/>
          <ac:spMkLst>
            <pc:docMk/>
            <pc:sldMk cId="838461482" sldId="386"/>
            <ac:spMk id="3" creationId="{00000000-0000-0000-0000-000000000000}"/>
          </ac:spMkLst>
        </pc:spChg>
      </pc:sldChg>
      <pc:sldChg chg="ord">
        <pc:chgData name="Eric Torunski" userId="bfccb9e8-9d93-458e-85ba-f66efb9b0289" providerId="ADAL" clId="{B81B3D81-7C1A-2547-9DF4-8066B879298F}" dt="2019-03-29T14:10:16.417" v="7"/>
        <pc:sldMkLst>
          <pc:docMk/>
          <pc:sldMk cId="4164450713" sldId="407"/>
        </pc:sldMkLst>
      </pc:sldChg>
      <pc:sldChg chg="del">
        <pc:chgData name="Eric Torunski" userId="bfccb9e8-9d93-458e-85ba-f66efb9b0289" providerId="ADAL" clId="{B81B3D81-7C1A-2547-9DF4-8066B879298F}" dt="2019-03-29T14:09:13.512" v="5" actId="2696"/>
        <pc:sldMkLst>
          <pc:docMk/>
          <pc:sldMk cId="148863786" sldId="416"/>
        </pc:sldMkLst>
      </pc:sldChg>
      <pc:sldChg chg="del">
        <pc:chgData name="Eric Torunski" userId="bfccb9e8-9d93-458e-85ba-f66efb9b0289" providerId="ADAL" clId="{B81B3D81-7C1A-2547-9DF4-8066B879298F}" dt="2019-03-29T14:14:58.240" v="456" actId="2696"/>
        <pc:sldMkLst>
          <pc:docMk/>
          <pc:sldMk cId="1858309455" sldId="418"/>
        </pc:sldMkLst>
      </pc:sldChg>
      <pc:sldChg chg="modSp add">
        <pc:chgData name="Eric Torunski" userId="bfccb9e8-9d93-458e-85ba-f66efb9b0289" providerId="ADAL" clId="{B81B3D81-7C1A-2547-9DF4-8066B879298F}" dt="2019-03-29T14:13:52.284" v="455" actId="20577"/>
        <pc:sldMkLst>
          <pc:docMk/>
          <pc:sldMk cId="613284963" sldId="419"/>
        </pc:sldMkLst>
        <pc:spChg chg="mod">
          <ac:chgData name="Eric Torunski" userId="bfccb9e8-9d93-458e-85ba-f66efb9b0289" providerId="ADAL" clId="{B81B3D81-7C1A-2547-9DF4-8066B879298F}" dt="2019-03-29T14:13:52.284" v="455" actId="20577"/>
          <ac:spMkLst>
            <pc:docMk/>
            <pc:sldMk cId="613284963" sldId="419"/>
            <ac:spMk id="3" creationId="{00000000-0000-0000-0000-000000000000}"/>
          </ac:spMkLst>
        </pc:spChg>
      </pc:sldChg>
      <pc:sldChg chg="modSp add">
        <pc:chgData name="Eric Torunski" userId="bfccb9e8-9d93-458e-85ba-f66efb9b0289" providerId="ADAL" clId="{B81B3D81-7C1A-2547-9DF4-8066B879298F}" dt="2019-03-29T14:23:34.890" v="751" actId="20577"/>
        <pc:sldMkLst>
          <pc:docMk/>
          <pc:sldMk cId="1507268606" sldId="420"/>
        </pc:sldMkLst>
        <pc:spChg chg="mod">
          <ac:chgData name="Eric Torunski" userId="bfccb9e8-9d93-458e-85ba-f66efb9b0289" providerId="ADAL" clId="{B81B3D81-7C1A-2547-9DF4-8066B879298F}" dt="2019-03-29T14:23:34.890" v="751" actId="20577"/>
          <ac:spMkLst>
            <pc:docMk/>
            <pc:sldMk cId="1507268606" sldId="42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3/29/19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3/29/19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a:t>
            </a:r>
            <a:br>
              <a:rPr lang="en-US"/>
            </a:br>
            <a:r>
              <a:rPr lang="en-US"/>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a:t>Click to edit</a:t>
            </a:r>
            <a:br>
              <a:rPr lang="en-US"/>
            </a:br>
            <a:r>
              <a:rPr lang="en-US"/>
              <a:t>Master </a:t>
            </a:r>
            <a:br>
              <a:rPr lang="en-US"/>
            </a:br>
            <a:r>
              <a:rPr lang="en-US"/>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a:t>
            </a:r>
            <a:br>
              <a:rPr lang="en-US"/>
            </a:br>
            <a:r>
              <a:rPr lang="en-US"/>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android.com/training/testing/ui-testing/espresso-testing" TargetMode="External"/><Relationship Id="rId2" Type="http://schemas.openxmlformats.org/officeDocument/2006/relationships/hyperlink" Target="https://developer.android.com/studio/test/espresso-test-recorder" TargetMode="External"/><Relationship Id="rId1" Type="http://schemas.openxmlformats.org/officeDocument/2006/relationships/slideLayout" Target="../slideLayouts/slideLayout2.xml"/><Relationship Id="rId4" Type="http://schemas.openxmlformats.org/officeDocument/2006/relationships/hyperlink" Target="https://www.youtube.com/watch?v=JRkDVvB106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a:t>CST2335</a:t>
            </a:r>
            <a:br>
              <a:rPr lang="en-US" dirty="0"/>
            </a:br>
            <a:r>
              <a:rPr lang="en-US" dirty="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a:t>Unit Testing in Android</a:t>
            </a:r>
          </a:p>
        </p:txBody>
      </p:sp>
    </p:spTree>
    <p:extLst>
      <p:ext uri="{BB962C8B-B14F-4D97-AF65-F5344CB8AC3E}">
        <p14:creationId xmlns:p14="http://schemas.microsoft.com/office/powerpoint/2010/main" val="120453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02438"/>
          </a:xfrm>
        </p:spPr>
        <p:txBody>
          <a:bodyPr/>
          <a:lstStyle/>
          <a:p>
            <a:r>
              <a:rPr lang="en-US"/>
              <a:t>Test cases</a:t>
            </a:r>
          </a:p>
        </p:txBody>
      </p:sp>
      <p:sp>
        <p:nvSpPr>
          <p:cNvPr id="3" name="Content Placeholder 2"/>
          <p:cNvSpPr>
            <a:spLocks noGrp="1"/>
          </p:cNvSpPr>
          <p:nvPr>
            <p:ph idx="1"/>
          </p:nvPr>
        </p:nvSpPr>
        <p:spPr>
          <a:xfrm>
            <a:off x="214185" y="700217"/>
            <a:ext cx="8462272" cy="3653732"/>
          </a:xfrm>
        </p:spPr>
        <p:txBody>
          <a:bodyPr/>
          <a:lstStyle/>
          <a:p>
            <a:r>
              <a:rPr lang="en-US" sz="2400" dirty="0">
                <a:solidFill>
                  <a:schemeClr val="tx1"/>
                </a:solidFill>
              </a:rPr>
              <a:t>Each function in the class under test should have a function that test it. Actually, there should be a test cases for every code execution path in each function.</a:t>
            </a:r>
          </a:p>
          <a:p>
            <a:r>
              <a:rPr lang="en-US" sz="2400" dirty="0">
                <a:solidFill>
                  <a:schemeClr val="tx1"/>
                </a:solidFill>
              </a:rPr>
              <a:t>A Test case is a function that has the @Test annotation before the function declaration. This tells JUnit to run this test case and store the result.</a:t>
            </a:r>
            <a:endParaRPr lang="en-US" sz="1800" dirty="0">
              <a:solidFill>
                <a:schemeClr val="tx1"/>
              </a:solidFill>
            </a:endParaRPr>
          </a:p>
          <a:p>
            <a:r>
              <a:rPr lang="en-US" sz="2400" dirty="0">
                <a:solidFill>
                  <a:schemeClr val="tx1"/>
                </a:solidFill>
              </a:rPr>
              <a:t>Every test case should have some version of </a:t>
            </a:r>
            <a:r>
              <a:rPr lang="en-US" sz="2400" dirty="0" err="1">
                <a:solidFill>
                  <a:schemeClr val="tx1"/>
                </a:solidFill>
              </a:rPr>
              <a:t>Assert.assert</a:t>
            </a:r>
            <a:r>
              <a:rPr lang="en-US" sz="2400" dirty="0">
                <a:solidFill>
                  <a:schemeClr val="tx1"/>
                </a:solidFill>
              </a:rPr>
              <a:t>(</a:t>
            </a:r>
            <a:r>
              <a:rPr lang="en-US" sz="2400" dirty="0" err="1">
                <a:solidFill>
                  <a:schemeClr val="tx1"/>
                </a:solidFill>
              </a:rPr>
              <a:t>Exptected</a:t>
            </a:r>
            <a:r>
              <a:rPr lang="en-US" sz="2400" dirty="0">
                <a:solidFill>
                  <a:schemeClr val="tx1"/>
                </a:solidFill>
              </a:rPr>
              <a:t>, Actual). If the expected object isn’t the same as the actual object, then </a:t>
            </a:r>
            <a:r>
              <a:rPr lang="en-US" sz="2400" dirty="0" err="1">
                <a:solidFill>
                  <a:schemeClr val="tx1"/>
                </a:solidFill>
              </a:rPr>
              <a:t>AndroidStudio</a:t>
            </a:r>
            <a:r>
              <a:rPr lang="en-US" sz="2400" dirty="0">
                <a:solidFill>
                  <a:schemeClr val="tx1"/>
                </a:solidFill>
              </a:rPr>
              <a:t> reports a test failure.</a:t>
            </a:r>
            <a:endParaRPr lang="en-US" sz="22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83846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02438"/>
          </a:xfrm>
        </p:spPr>
        <p:txBody>
          <a:bodyPr/>
          <a:lstStyle/>
          <a:p>
            <a:r>
              <a:rPr lang="en-US"/>
              <a:t>Assertion</a:t>
            </a:r>
          </a:p>
        </p:txBody>
      </p:sp>
      <p:sp>
        <p:nvSpPr>
          <p:cNvPr id="3" name="Content Placeholder 2"/>
          <p:cNvSpPr>
            <a:spLocks noGrp="1"/>
          </p:cNvSpPr>
          <p:nvPr>
            <p:ph idx="1"/>
          </p:nvPr>
        </p:nvSpPr>
        <p:spPr>
          <a:xfrm>
            <a:off x="214185" y="700217"/>
            <a:ext cx="8462272" cy="3653732"/>
          </a:xfrm>
        </p:spPr>
        <p:txBody>
          <a:bodyPr/>
          <a:lstStyle/>
          <a:p>
            <a:r>
              <a:rPr lang="en-US" sz="2400">
                <a:solidFill>
                  <a:schemeClr val="tx1"/>
                </a:solidFill>
              </a:rPr>
              <a:t>Assertions are the building blocks of test cases. You are telling JUnit to check that something is true. If it’s not true then your code has failed and it should be reported.</a:t>
            </a:r>
          </a:p>
          <a:p>
            <a:r>
              <a:rPr lang="en-US" sz="2400">
                <a:solidFill>
                  <a:schemeClr val="tx1"/>
                </a:solidFill>
              </a:rPr>
              <a:t>There are many versions of the Assert( ) function:</a:t>
            </a:r>
          </a:p>
          <a:p>
            <a:pPr lvl="1"/>
            <a:r>
              <a:rPr lang="en-US" sz="2400" err="1">
                <a:solidFill>
                  <a:schemeClr val="tx1"/>
                </a:solidFill>
              </a:rPr>
              <a:t>assertEqual</a:t>
            </a:r>
            <a:r>
              <a:rPr lang="en-US" sz="2400">
                <a:solidFill>
                  <a:schemeClr val="tx1"/>
                </a:solidFill>
              </a:rPr>
              <a:t>( expected, actual )</a:t>
            </a:r>
          </a:p>
          <a:p>
            <a:pPr lvl="1"/>
            <a:r>
              <a:rPr lang="en-US" sz="2400" err="1">
                <a:solidFill>
                  <a:schemeClr val="tx1"/>
                </a:solidFill>
              </a:rPr>
              <a:t>assertNotEqual</a:t>
            </a:r>
            <a:r>
              <a:rPr lang="en-US" sz="2400">
                <a:solidFill>
                  <a:schemeClr val="tx1"/>
                </a:solidFill>
              </a:rPr>
              <a:t>( expected, actual )</a:t>
            </a:r>
          </a:p>
          <a:p>
            <a:pPr lvl="1"/>
            <a:r>
              <a:rPr lang="en-US" sz="2400" err="1">
                <a:solidFill>
                  <a:schemeClr val="tx1"/>
                </a:solidFill>
              </a:rPr>
              <a:t>assertNull</a:t>
            </a:r>
            <a:r>
              <a:rPr lang="en-US" sz="2400">
                <a:solidFill>
                  <a:schemeClr val="tx1"/>
                </a:solidFill>
              </a:rPr>
              <a:t>( </a:t>
            </a:r>
            <a:r>
              <a:rPr lang="en-US" sz="2400" err="1">
                <a:solidFill>
                  <a:schemeClr val="tx1"/>
                </a:solidFill>
              </a:rPr>
              <a:t>variableThatIsNull</a:t>
            </a:r>
            <a:r>
              <a:rPr lang="en-US" sz="2400">
                <a:solidFill>
                  <a:schemeClr val="tx1"/>
                </a:solidFill>
              </a:rPr>
              <a:t> )</a:t>
            </a:r>
          </a:p>
          <a:p>
            <a:pPr lvl="1"/>
            <a:r>
              <a:rPr lang="en-US" sz="2400" err="1">
                <a:solidFill>
                  <a:schemeClr val="tx1"/>
                </a:solidFill>
              </a:rPr>
              <a:t>assertNotNull</a:t>
            </a:r>
            <a:r>
              <a:rPr lang="en-US" sz="2400">
                <a:solidFill>
                  <a:schemeClr val="tx1"/>
                </a:solidFill>
              </a:rPr>
              <a:t>( </a:t>
            </a:r>
            <a:r>
              <a:rPr lang="en-US" sz="2400" err="1">
                <a:solidFill>
                  <a:schemeClr val="tx1"/>
                </a:solidFill>
              </a:rPr>
              <a:t>variableThatIsNotNull</a:t>
            </a:r>
            <a:r>
              <a:rPr lang="en-US" sz="2400">
                <a:solidFill>
                  <a:schemeClr val="tx1"/>
                </a:solidFill>
              </a:rPr>
              <a:t> )</a:t>
            </a:r>
          </a:p>
          <a:p>
            <a:pPr lvl="1"/>
            <a:r>
              <a:rPr lang="en-US" sz="2400" err="1">
                <a:solidFill>
                  <a:schemeClr val="tx1"/>
                </a:solidFill>
              </a:rPr>
              <a:t>assertArrayEquals</a:t>
            </a:r>
            <a:r>
              <a:rPr lang="en-US" sz="2400">
                <a:solidFill>
                  <a:schemeClr val="tx1"/>
                </a:solidFill>
              </a:rPr>
              <a:t>( </a:t>
            </a:r>
            <a:r>
              <a:rPr lang="en-US" sz="2400" err="1">
                <a:solidFill>
                  <a:schemeClr val="tx1"/>
                </a:solidFill>
              </a:rPr>
              <a:t>expectedArray</a:t>
            </a:r>
            <a:r>
              <a:rPr lang="en-US" sz="2400">
                <a:solidFill>
                  <a:schemeClr val="tx1"/>
                </a:solidFill>
              </a:rPr>
              <a:t>, </a:t>
            </a:r>
            <a:r>
              <a:rPr lang="en-US" sz="2400" err="1">
                <a:solidFill>
                  <a:schemeClr val="tx1"/>
                </a:solidFill>
              </a:rPr>
              <a:t>actualArray</a:t>
            </a:r>
            <a:r>
              <a:rPr lang="en-US" sz="2400">
                <a:solidFill>
                  <a:schemeClr val="tx1"/>
                </a:solidFill>
              </a:rPr>
              <a:t> )</a:t>
            </a:r>
            <a:endParaRPr lang="en-US" sz="2000">
              <a:solidFill>
                <a:schemeClr val="tx1"/>
              </a:solidFill>
            </a:endParaRPr>
          </a:p>
        </p:txBody>
      </p:sp>
    </p:spTree>
    <p:extLst>
      <p:ext uri="{BB962C8B-B14F-4D97-AF65-F5344CB8AC3E}">
        <p14:creationId xmlns:p14="http://schemas.microsoft.com/office/powerpoint/2010/main" val="362607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02438"/>
          </a:xfrm>
        </p:spPr>
        <p:txBody>
          <a:bodyPr/>
          <a:lstStyle/>
          <a:p>
            <a:r>
              <a:rPr lang="en-US"/>
              <a:t>Assertion</a:t>
            </a:r>
          </a:p>
        </p:txBody>
      </p:sp>
      <p:sp>
        <p:nvSpPr>
          <p:cNvPr id="3" name="Content Placeholder 2"/>
          <p:cNvSpPr>
            <a:spLocks noGrp="1"/>
          </p:cNvSpPr>
          <p:nvPr>
            <p:ph idx="1"/>
          </p:nvPr>
        </p:nvSpPr>
        <p:spPr>
          <a:xfrm>
            <a:off x="214185" y="897923"/>
            <a:ext cx="8462272" cy="3456025"/>
          </a:xfrm>
        </p:spPr>
        <p:txBody>
          <a:bodyPr/>
          <a:lstStyle/>
          <a:p>
            <a:r>
              <a:rPr lang="en-US" sz="2400">
                <a:solidFill>
                  <a:schemeClr val="tx1"/>
                </a:solidFill>
              </a:rPr>
              <a:t>Each version of assert function also has a version that takes a string message to print if the assert fails</a:t>
            </a:r>
          </a:p>
          <a:p>
            <a:r>
              <a:rPr lang="en-US" sz="2400">
                <a:solidFill>
                  <a:schemeClr val="tx1"/>
                </a:solidFill>
              </a:rPr>
              <a:t>Assume failMessage is a String</a:t>
            </a:r>
          </a:p>
          <a:p>
            <a:pPr lvl="1"/>
            <a:r>
              <a:rPr lang="en-US" sz="2400" err="1">
                <a:solidFill>
                  <a:schemeClr val="tx1"/>
                </a:solidFill>
              </a:rPr>
              <a:t>assertEqual</a:t>
            </a:r>
            <a:r>
              <a:rPr lang="en-US" sz="2400">
                <a:solidFill>
                  <a:schemeClr val="tx1"/>
                </a:solidFill>
              </a:rPr>
              <a:t>( </a:t>
            </a:r>
            <a:r>
              <a:rPr lang="en-US" sz="2400" err="1">
                <a:solidFill>
                  <a:schemeClr val="tx1"/>
                </a:solidFill>
              </a:rPr>
              <a:t>failMessage</a:t>
            </a:r>
            <a:r>
              <a:rPr lang="en-US" sz="2400">
                <a:solidFill>
                  <a:schemeClr val="tx1"/>
                </a:solidFill>
              </a:rPr>
              <a:t>, expected, actual )</a:t>
            </a:r>
          </a:p>
          <a:p>
            <a:pPr lvl="1"/>
            <a:r>
              <a:rPr lang="en-US" sz="2400" err="1">
                <a:solidFill>
                  <a:schemeClr val="tx1"/>
                </a:solidFill>
              </a:rPr>
              <a:t>assertNotEqual</a:t>
            </a:r>
            <a:r>
              <a:rPr lang="en-US" sz="2400">
                <a:solidFill>
                  <a:schemeClr val="tx1"/>
                </a:solidFill>
              </a:rPr>
              <a:t>( </a:t>
            </a:r>
            <a:r>
              <a:rPr lang="en-US" sz="2400" err="1">
                <a:solidFill>
                  <a:schemeClr val="tx1"/>
                </a:solidFill>
              </a:rPr>
              <a:t>failMessage</a:t>
            </a:r>
            <a:r>
              <a:rPr lang="en-US" sz="2400">
                <a:solidFill>
                  <a:schemeClr val="tx1"/>
                </a:solidFill>
              </a:rPr>
              <a:t>, expected, actual )</a:t>
            </a:r>
          </a:p>
          <a:p>
            <a:pPr lvl="1"/>
            <a:r>
              <a:rPr lang="en-US" sz="2400" err="1">
                <a:solidFill>
                  <a:schemeClr val="tx1"/>
                </a:solidFill>
              </a:rPr>
              <a:t>assertNull</a:t>
            </a:r>
            <a:r>
              <a:rPr lang="en-US" sz="2400">
                <a:solidFill>
                  <a:schemeClr val="tx1"/>
                </a:solidFill>
              </a:rPr>
              <a:t>( </a:t>
            </a:r>
            <a:r>
              <a:rPr lang="en-US" sz="2400" err="1">
                <a:solidFill>
                  <a:schemeClr val="tx1"/>
                </a:solidFill>
              </a:rPr>
              <a:t>failMessage</a:t>
            </a:r>
            <a:r>
              <a:rPr lang="en-US" sz="2400">
                <a:solidFill>
                  <a:schemeClr val="tx1"/>
                </a:solidFill>
              </a:rPr>
              <a:t>, </a:t>
            </a:r>
            <a:r>
              <a:rPr lang="en-US" sz="2400" err="1">
                <a:solidFill>
                  <a:schemeClr val="tx1"/>
                </a:solidFill>
              </a:rPr>
              <a:t>variableThatIsNull</a:t>
            </a:r>
            <a:r>
              <a:rPr lang="en-US" sz="2400">
                <a:solidFill>
                  <a:schemeClr val="tx1"/>
                </a:solidFill>
              </a:rPr>
              <a:t> )</a:t>
            </a:r>
          </a:p>
          <a:p>
            <a:pPr lvl="1"/>
            <a:r>
              <a:rPr lang="en-US" sz="2400" err="1">
                <a:solidFill>
                  <a:schemeClr val="tx1"/>
                </a:solidFill>
              </a:rPr>
              <a:t>assertNotNull</a:t>
            </a:r>
            <a:r>
              <a:rPr lang="en-US" sz="2400">
                <a:solidFill>
                  <a:schemeClr val="tx1"/>
                </a:solidFill>
              </a:rPr>
              <a:t>(</a:t>
            </a:r>
            <a:r>
              <a:rPr lang="en-US" sz="2400" err="1">
                <a:solidFill>
                  <a:schemeClr val="tx1"/>
                </a:solidFill>
              </a:rPr>
              <a:t>failMessage</a:t>
            </a:r>
            <a:r>
              <a:rPr lang="en-US" sz="2400">
                <a:solidFill>
                  <a:schemeClr val="tx1"/>
                </a:solidFill>
              </a:rPr>
              <a:t>, </a:t>
            </a:r>
            <a:r>
              <a:rPr lang="en-US" sz="2400" err="1">
                <a:solidFill>
                  <a:schemeClr val="tx1"/>
                </a:solidFill>
              </a:rPr>
              <a:t>variableThatIsNotNull</a:t>
            </a:r>
            <a:r>
              <a:rPr lang="en-US" sz="2400">
                <a:solidFill>
                  <a:schemeClr val="tx1"/>
                </a:solidFill>
              </a:rPr>
              <a:t> )</a:t>
            </a:r>
          </a:p>
          <a:p>
            <a:pPr lvl="1"/>
            <a:r>
              <a:rPr lang="en-US" sz="2400" err="1">
                <a:solidFill>
                  <a:schemeClr val="tx1"/>
                </a:solidFill>
              </a:rPr>
              <a:t>assertArrayEquals</a:t>
            </a:r>
            <a:r>
              <a:rPr lang="en-US" sz="2400">
                <a:solidFill>
                  <a:schemeClr val="tx1"/>
                </a:solidFill>
              </a:rPr>
              <a:t>( </a:t>
            </a:r>
            <a:r>
              <a:rPr lang="en-US" sz="2400" err="1">
                <a:solidFill>
                  <a:schemeClr val="tx1"/>
                </a:solidFill>
              </a:rPr>
              <a:t>expectedArray</a:t>
            </a:r>
            <a:r>
              <a:rPr lang="en-US" sz="2400">
                <a:solidFill>
                  <a:schemeClr val="tx1"/>
                </a:solidFill>
              </a:rPr>
              <a:t>, </a:t>
            </a:r>
            <a:r>
              <a:rPr lang="en-US" sz="2400" err="1">
                <a:solidFill>
                  <a:schemeClr val="tx1"/>
                </a:solidFill>
              </a:rPr>
              <a:t>actualArray</a:t>
            </a:r>
            <a:r>
              <a:rPr lang="en-US" sz="2400">
                <a:solidFill>
                  <a:schemeClr val="tx1"/>
                </a:solidFill>
              </a:rPr>
              <a:t> )</a:t>
            </a:r>
            <a:endParaRPr lang="en-US" sz="2000">
              <a:solidFill>
                <a:schemeClr val="tx1"/>
              </a:solidFill>
            </a:endParaRPr>
          </a:p>
        </p:txBody>
      </p:sp>
    </p:spTree>
    <p:extLst>
      <p:ext uri="{BB962C8B-B14F-4D97-AF65-F5344CB8AC3E}">
        <p14:creationId xmlns:p14="http://schemas.microsoft.com/office/powerpoint/2010/main" val="410323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 up and tear down</a:t>
            </a:r>
          </a:p>
        </p:txBody>
      </p:sp>
      <p:sp>
        <p:nvSpPr>
          <p:cNvPr id="3" name="Content Placeholder 2"/>
          <p:cNvSpPr>
            <a:spLocks noGrp="1"/>
          </p:cNvSpPr>
          <p:nvPr>
            <p:ph idx="1"/>
          </p:nvPr>
        </p:nvSpPr>
        <p:spPr>
          <a:xfrm>
            <a:off x="467544" y="940678"/>
            <a:ext cx="8208912" cy="3262144"/>
          </a:xfrm>
        </p:spPr>
        <p:txBody>
          <a:bodyPr/>
          <a:lstStyle/>
          <a:p>
            <a:r>
              <a:rPr lang="en-US" sz="2400">
                <a:solidFill>
                  <a:schemeClr val="tx1"/>
                </a:solidFill>
              </a:rPr>
              <a:t>If you need to initialize variables or open network connections before each test, JUnit has set-up and tear-down functions that are called before each test case.</a:t>
            </a:r>
          </a:p>
          <a:p>
            <a:r>
              <a:rPr lang="en-US" sz="2400">
                <a:solidFill>
                  <a:schemeClr val="tx1"/>
                </a:solidFill>
              </a:rPr>
              <a:t>The set-up function has @Before annotation before the function declaration. The tear-down function has @After.</a:t>
            </a:r>
          </a:p>
          <a:p>
            <a:endParaRPr lang="en-US" sz="2400">
              <a:solidFill>
                <a:schemeClr val="tx1"/>
              </a:solidFill>
            </a:endParaRPr>
          </a:p>
          <a:p>
            <a:endParaRPr lang="en-US" sz="2400">
              <a:solidFill>
                <a:schemeClr val="tx1"/>
              </a:solidFill>
            </a:endParaRPr>
          </a:p>
        </p:txBody>
      </p:sp>
    </p:spTree>
    <p:extLst>
      <p:ext uri="{BB962C8B-B14F-4D97-AF65-F5344CB8AC3E}">
        <p14:creationId xmlns:p14="http://schemas.microsoft.com/office/powerpoint/2010/main" val="334480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709770"/>
          </a:xfrm>
        </p:spPr>
        <p:txBody>
          <a:bodyPr/>
          <a:lstStyle/>
          <a:p>
            <a:r>
              <a:rPr lang="en-US"/>
              <a:t>Running the tests</a:t>
            </a:r>
          </a:p>
        </p:txBody>
      </p:sp>
      <p:sp>
        <p:nvSpPr>
          <p:cNvPr id="3" name="Content Placeholder 2"/>
          <p:cNvSpPr>
            <a:spLocks noGrp="1"/>
          </p:cNvSpPr>
          <p:nvPr>
            <p:ph idx="1"/>
          </p:nvPr>
        </p:nvSpPr>
        <p:spPr>
          <a:xfrm>
            <a:off x="179512" y="905256"/>
            <a:ext cx="8208912" cy="3357702"/>
          </a:xfrm>
        </p:spPr>
        <p:txBody>
          <a:bodyPr/>
          <a:lstStyle/>
          <a:p>
            <a:r>
              <a:rPr lang="en-US" sz="2000">
                <a:solidFill>
                  <a:schemeClr val="tx1"/>
                </a:solidFill>
              </a:rPr>
              <a:t>Right-click on the </a:t>
            </a:r>
            <a:r>
              <a:rPr lang="en-US" sz="2000" err="1">
                <a:solidFill>
                  <a:schemeClr val="tx1"/>
                </a:solidFill>
              </a:rPr>
              <a:t>androidTest</a:t>
            </a:r>
            <a:r>
              <a:rPr lang="en-US" sz="2000">
                <a:solidFill>
                  <a:schemeClr val="tx1"/>
                </a:solidFill>
              </a:rPr>
              <a:t> class, and click “Run </a:t>
            </a:r>
            <a:r>
              <a:rPr lang="en-US" sz="2000" err="1">
                <a:solidFill>
                  <a:schemeClr val="tx1"/>
                </a:solidFill>
              </a:rPr>
              <a:t>ExampleInstrumentedTest</a:t>
            </a:r>
            <a:r>
              <a:rPr lang="en-US" sz="2000">
                <a:solidFill>
                  <a:schemeClr val="tx1"/>
                </a:solidFill>
              </a:rPr>
              <a:t>”. It will launch an emulator and run the tests. If everything passed, you will see a summary:</a:t>
            </a:r>
          </a:p>
          <a:p>
            <a:r>
              <a:rPr lang="en-US" sz="2000">
                <a:solidFill>
                  <a:schemeClr val="tx1"/>
                </a:solidFill>
              </a:rPr>
              <a:t>A test fails if any of the</a:t>
            </a:r>
          </a:p>
          <a:p>
            <a:pPr marL="0" indent="0">
              <a:buNone/>
            </a:pPr>
            <a:r>
              <a:rPr lang="en-US" sz="2000">
                <a:solidFill>
                  <a:schemeClr val="tx1"/>
                </a:solidFill>
              </a:rPr>
              <a:t>     Assert statements fail</a:t>
            </a:r>
          </a:p>
        </p:txBody>
      </p:sp>
      <p:pic>
        <p:nvPicPr>
          <p:cNvPr id="4" name="Picture 3">
            <a:extLst>
              <a:ext uri="{FF2B5EF4-FFF2-40B4-BE49-F238E27FC236}">
                <a16:creationId xmlns:a16="http://schemas.microsoft.com/office/drawing/2014/main" id="{F0856BE9-70A0-AA43-976B-BC3DCF3C98C9}"/>
              </a:ext>
            </a:extLst>
          </p:cNvPr>
          <p:cNvPicPr>
            <a:picLocks noChangeAspect="1"/>
          </p:cNvPicPr>
          <p:nvPr/>
        </p:nvPicPr>
        <p:blipFill>
          <a:blip r:embed="rId2"/>
          <a:stretch>
            <a:fillRect/>
          </a:stretch>
        </p:blipFill>
        <p:spPr>
          <a:xfrm>
            <a:off x="4201297" y="1914979"/>
            <a:ext cx="4705350" cy="2347979"/>
          </a:xfrm>
          <a:prstGeom prst="rect">
            <a:avLst/>
          </a:prstGeom>
        </p:spPr>
      </p:pic>
    </p:spTree>
    <p:extLst>
      <p:ext uri="{BB962C8B-B14F-4D97-AF65-F5344CB8AC3E}">
        <p14:creationId xmlns:p14="http://schemas.microsoft.com/office/powerpoint/2010/main" val="163286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second test function</a:t>
            </a:r>
          </a:p>
        </p:txBody>
      </p:sp>
      <p:sp>
        <p:nvSpPr>
          <p:cNvPr id="3" name="Content Placeholder 2"/>
          <p:cNvSpPr>
            <a:spLocks noGrp="1"/>
          </p:cNvSpPr>
          <p:nvPr>
            <p:ph idx="1"/>
          </p:nvPr>
        </p:nvSpPr>
        <p:spPr>
          <a:xfrm>
            <a:off x="467545" y="843558"/>
            <a:ext cx="8208912" cy="3510390"/>
          </a:xfrm>
        </p:spPr>
        <p:txBody>
          <a:bodyPr/>
          <a:lstStyle/>
          <a:p>
            <a:r>
              <a:rPr lang="en-US" sz="2400">
                <a:solidFill>
                  <a:schemeClr val="tx1"/>
                </a:solidFill>
              </a:rPr>
              <a:t>Create a second function in the test class. Don’t forget to add the @Test annotation or it won’t get run.</a:t>
            </a:r>
            <a:endParaRPr lang="en-US" sz="1400">
              <a:solidFill>
                <a:schemeClr val="tx1"/>
              </a:solidFill>
            </a:endParaRPr>
          </a:p>
          <a:p>
            <a:r>
              <a:rPr lang="en-US" sz="2400">
                <a:solidFill>
                  <a:schemeClr val="tx1"/>
                </a:solidFill>
              </a:rPr>
              <a:t>Add some assertions,</a:t>
            </a:r>
          </a:p>
          <a:p>
            <a:pPr marL="0" indent="0">
              <a:buNone/>
            </a:pPr>
            <a:r>
              <a:rPr lang="en-US" sz="2400">
                <a:solidFill>
                  <a:schemeClr val="tx1"/>
                </a:solidFill>
              </a:rPr>
              <a:t>    and see that the </a:t>
            </a:r>
          </a:p>
          <a:p>
            <a:pPr marL="0" indent="0">
              <a:buNone/>
            </a:pPr>
            <a:r>
              <a:rPr lang="en-US" sz="2400">
                <a:solidFill>
                  <a:schemeClr val="tx1"/>
                </a:solidFill>
              </a:rPr>
              <a:t>    second Test function </a:t>
            </a:r>
          </a:p>
          <a:p>
            <a:pPr marL="0" indent="0">
              <a:buNone/>
            </a:pPr>
            <a:r>
              <a:rPr lang="en-US" sz="2400">
                <a:solidFill>
                  <a:schemeClr val="tx1"/>
                </a:solidFill>
              </a:rPr>
              <a:t>    reports as passing:</a:t>
            </a:r>
          </a:p>
          <a:p>
            <a:pPr marL="0" indent="0">
              <a:buNone/>
            </a:pPr>
            <a:r>
              <a:rPr lang="en-US" sz="1600">
                <a:solidFill>
                  <a:schemeClr val="tx1"/>
                </a:solidFill>
              </a:rPr>
              <a:t>	 </a:t>
            </a:r>
          </a:p>
        </p:txBody>
      </p:sp>
      <p:pic>
        <p:nvPicPr>
          <p:cNvPr id="4" name="Picture 3">
            <a:extLst>
              <a:ext uri="{FF2B5EF4-FFF2-40B4-BE49-F238E27FC236}">
                <a16:creationId xmlns:a16="http://schemas.microsoft.com/office/drawing/2014/main" id="{4BF138AA-1854-8549-8A20-D79EAAB95292}"/>
              </a:ext>
            </a:extLst>
          </p:cNvPr>
          <p:cNvPicPr>
            <a:picLocks noChangeAspect="1"/>
          </p:cNvPicPr>
          <p:nvPr/>
        </p:nvPicPr>
        <p:blipFill>
          <a:blip r:embed="rId2"/>
          <a:stretch>
            <a:fillRect/>
          </a:stretch>
        </p:blipFill>
        <p:spPr>
          <a:xfrm>
            <a:off x="3865442" y="1828800"/>
            <a:ext cx="4942284" cy="2471142"/>
          </a:xfrm>
          <a:prstGeom prst="rect">
            <a:avLst/>
          </a:prstGeom>
        </p:spPr>
      </p:pic>
    </p:spTree>
    <p:extLst>
      <p:ext uri="{BB962C8B-B14F-4D97-AF65-F5344CB8AC3E}">
        <p14:creationId xmlns:p14="http://schemas.microsoft.com/office/powerpoint/2010/main" val="562766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More information on Espresso</a:t>
            </a:r>
          </a:p>
        </p:txBody>
      </p:sp>
      <p:sp>
        <p:nvSpPr>
          <p:cNvPr id="3" name="Content Placeholder 2"/>
          <p:cNvSpPr>
            <a:spLocks noGrp="1"/>
          </p:cNvSpPr>
          <p:nvPr>
            <p:ph idx="1"/>
          </p:nvPr>
        </p:nvSpPr>
        <p:spPr>
          <a:xfrm>
            <a:off x="467545" y="843557"/>
            <a:ext cx="8208912" cy="3670777"/>
          </a:xfrm>
        </p:spPr>
        <p:txBody>
          <a:bodyPr/>
          <a:lstStyle/>
          <a:p>
            <a:r>
              <a:rPr lang="en-US" sz="2400">
                <a:solidFill>
                  <a:schemeClr val="tx1"/>
                </a:solidFill>
                <a:hlinkClick r:id="rId2"/>
              </a:rPr>
              <a:t>https://developer.android.com/studio/test/espresso-test-recorder</a:t>
            </a:r>
            <a:endParaRPr lang="en-US" sz="2400">
              <a:solidFill>
                <a:schemeClr val="tx1"/>
              </a:solidFill>
            </a:endParaRPr>
          </a:p>
          <a:p>
            <a:r>
              <a:rPr lang="en-US" sz="2400">
                <a:solidFill>
                  <a:schemeClr val="tx1"/>
                </a:solidFill>
                <a:hlinkClick r:id="rId3"/>
              </a:rPr>
              <a:t>https://developer.android.com/training/testing/ui-testing/espresso-testing</a:t>
            </a:r>
            <a:endParaRPr lang="en-US" sz="2400">
              <a:solidFill>
                <a:schemeClr val="tx1"/>
              </a:solidFill>
            </a:endParaRPr>
          </a:p>
          <a:p>
            <a:r>
              <a:rPr lang="en-US" sz="2400">
                <a:solidFill>
                  <a:schemeClr val="tx1"/>
                </a:solidFill>
                <a:hlinkClick r:id="rId4"/>
              </a:rPr>
              <a:t>https://www.youtube.com/watch?v=JRkDVvB106k</a:t>
            </a:r>
            <a:endParaRPr lang="en-US" sz="2400">
              <a:solidFill>
                <a:schemeClr val="tx1"/>
              </a:solidFill>
            </a:endParaRPr>
          </a:p>
          <a:p>
            <a:endParaRPr lang="en-US" sz="1800">
              <a:solidFill>
                <a:schemeClr val="tx1"/>
              </a:solidFill>
            </a:endParaRPr>
          </a:p>
        </p:txBody>
      </p:sp>
    </p:spTree>
    <p:extLst>
      <p:ext uri="{BB962C8B-B14F-4D97-AF65-F5344CB8AC3E}">
        <p14:creationId xmlns:p14="http://schemas.microsoft.com/office/powerpoint/2010/main" val="378507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Unit testing</a:t>
            </a:r>
          </a:p>
        </p:txBody>
      </p:sp>
      <p:sp>
        <p:nvSpPr>
          <p:cNvPr id="3" name="Content Placeholder 2"/>
          <p:cNvSpPr>
            <a:spLocks noGrp="1"/>
          </p:cNvSpPr>
          <p:nvPr>
            <p:ph idx="1"/>
          </p:nvPr>
        </p:nvSpPr>
        <p:spPr>
          <a:xfrm>
            <a:off x="467545" y="939114"/>
            <a:ext cx="8208912" cy="3414834"/>
          </a:xfrm>
        </p:spPr>
        <p:txBody>
          <a:bodyPr/>
          <a:lstStyle/>
          <a:p>
            <a:r>
              <a:rPr lang="en-US" sz="2400">
                <a:solidFill>
                  <a:schemeClr val="tx1"/>
                </a:solidFill>
              </a:rPr>
              <a:t>When you write software, you need to test that it works properly. Also, you should test your software continually to test that your code still works throughout the development and that nothing has changed your code’s behavior. </a:t>
            </a:r>
            <a:endParaRPr lang="en-CA" sz="2400">
              <a:solidFill>
                <a:schemeClr val="tx1"/>
              </a:solidFill>
            </a:endParaRPr>
          </a:p>
          <a:p>
            <a:r>
              <a:rPr lang="en-CA" sz="2400">
                <a:solidFill>
                  <a:schemeClr val="tx1"/>
                </a:solidFill>
              </a:rPr>
              <a:t>In unit testing, you write tests to make sure that your code is working as expected. When you call a function, you check that it returns the expected value.</a:t>
            </a:r>
          </a:p>
        </p:txBody>
      </p:sp>
    </p:spTree>
    <p:extLst>
      <p:ext uri="{BB962C8B-B14F-4D97-AF65-F5344CB8AC3E}">
        <p14:creationId xmlns:p14="http://schemas.microsoft.com/office/powerpoint/2010/main" val="41211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Unit testing</a:t>
            </a:r>
          </a:p>
        </p:txBody>
      </p:sp>
      <p:sp>
        <p:nvSpPr>
          <p:cNvPr id="3" name="Content Placeholder 2"/>
          <p:cNvSpPr>
            <a:spLocks noGrp="1"/>
          </p:cNvSpPr>
          <p:nvPr>
            <p:ph idx="1"/>
          </p:nvPr>
        </p:nvSpPr>
        <p:spPr>
          <a:xfrm>
            <a:off x="467545" y="939114"/>
            <a:ext cx="8208912" cy="3414834"/>
          </a:xfrm>
        </p:spPr>
        <p:txBody>
          <a:bodyPr/>
          <a:lstStyle/>
          <a:p>
            <a:r>
              <a:rPr lang="en-US" sz="2400">
                <a:solidFill>
                  <a:schemeClr val="tx1"/>
                </a:solidFill>
              </a:rPr>
              <a:t>Unit tests are a collection of functions that run automated tests and return the results at the end. Ideally, when you finish coding at the end of the day, you run all the unit tests to check that nothing has broken your code.</a:t>
            </a:r>
          </a:p>
          <a:p>
            <a:r>
              <a:rPr lang="en-US" sz="2400">
                <a:solidFill>
                  <a:schemeClr val="tx1"/>
                </a:solidFill>
              </a:rPr>
              <a:t>JUnit has become the standard testing framework for Java. It has been ported to many different languages. (C++, Kotlin, Swift, etc.)</a:t>
            </a:r>
            <a:endParaRPr lang="en-CA" sz="2400">
              <a:solidFill>
                <a:schemeClr val="tx1"/>
              </a:solidFill>
            </a:endParaRPr>
          </a:p>
        </p:txBody>
      </p:sp>
    </p:spTree>
    <p:extLst>
      <p:ext uri="{BB962C8B-B14F-4D97-AF65-F5344CB8AC3E}">
        <p14:creationId xmlns:p14="http://schemas.microsoft.com/office/powerpoint/2010/main" val="312714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AndroidStudio</a:t>
            </a:r>
            <a:r>
              <a:rPr lang="en-US" dirty="0"/>
              <a:t> unit tests</a:t>
            </a:r>
          </a:p>
        </p:txBody>
      </p:sp>
      <p:sp>
        <p:nvSpPr>
          <p:cNvPr id="3" name="Content Placeholder 2"/>
          <p:cNvSpPr>
            <a:spLocks noGrp="1"/>
          </p:cNvSpPr>
          <p:nvPr>
            <p:ph idx="1"/>
          </p:nvPr>
        </p:nvSpPr>
        <p:spPr>
          <a:xfrm>
            <a:off x="467545" y="939114"/>
            <a:ext cx="2682979" cy="3414834"/>
          </a:xfrm>
        </p:spPr>
        <p:txBody>
          <a:bodyPr/>
          <a:lstStyle/>
          <a:p>
            <a:r>
              <a:rPr lang="en-US" sz="2400" dirty="0">
                <a:solidFill>
                  <a:schemeClr val="tx1"/>
                </a:solidFill>
              </a:rPr>
              <a:t>Normal Java Code</a:t>
            </a:r>
          </a:p>
          <a:p>
            <a:endParaRPr lang="en-US" sz="2400" dirty="0">
              <a:solidFill>
                <a:schemeClr val="tx1"/>
              </a:solidFill>
            </a:endParaRPr>
          </a:p>
          <a:p>
            <a:r>
              <a:rPr lang="en-US" sz="2400" dirty="0">
                <a:solidFill>
                  <a:schemeClr val="tx1"/>
                </a:solidFill>
              </a:rPr>
              <a:t>Unit tests in Emulator</a:t>
            </a:r>
          </a:p>
          <a:p>
            <a:endParaRPr lang="en-US" sz="2400" dirty="0">
              <a:solidFill>
                <a:schemeClr val="tx1"/>
              </a:solidFill>
            </a:endParaRPr>
          </a:p>
          <a:p>
            <a:r>
              <a:rPr lang="en-US" sz="2400" dirty="0">
                <a:solidFill>
                  <a:schemeClr val="tx1"/>
                </a:solidFill>
              </a:rPr>
              <a:t>Unit tests in Java</a:t>
            </a:r>
            <a:endParaRPr lang="en-CA" sz="2400" dirty="0">
              <a:solidFill>
                <a:schemeClr val="tx1"/>
              </a:solidFill>
            </a:endParaRPr>
          </a:p>
        </p:txBody>
      </p:sp>
      <p:pic>
        <p:nvPicPr>
          <p:cNvPr id="4" name="Picture 3">
            <a:extLst>
              <a:ext uri="{FF2B5EF4-FFF2-40B4-BE49-F238E27FC236}">
                <a16:creationId xmlns:a16="http://schemas.microsoft.com/office/drawing/2014/main" id="{9E553C7A-EC7E-C54B-83BE-CB06E1571A5C}"/>
              </a:ext>
            </a:extLst>
          </p:cNvPr>
          <p:cNvPicPr>
            <a:picLocks noChangeAspect="1"/>
          </p:cNvPicPr>
          <p:nvPr/>
        </p:nvPicPr>
        <p:blipFill>
          <a:blip r:embed="rId2"/>
          <a:stretch>
            <a:fillRect/>
          </a:stretch>
        </p:blipFill>
        <p:spPr>
          <a:xfrm>
            <a:off x="3520255" y="950263"/>
            <a:ext cx="5156200" cy="1854200"/>
          </a:xfrm>
          <a:prstGeom prst="rect">
            <a:avLst/>
          </a:prstGeom>
        </p:spPr>
      </p:pic>
      <p:cxnSp>
        <p:nvCxnSpPr>
          <p:cNvPr id="6" name="Straight Arrow Connector 5">
            <a:extLst>
              <a:ext uri="{FF2B5EF4-FFF2-40B4-BE49-F238E27FC236}">
                <a16:creationId xmlns:a16="http://schemas.microsoft.com/office/drawing/2014/main" id="{7A9A938A-5287-3247-A8B8-1D210EB7CD03}"/>
              </a:ext>
            </a:extLst>
          </p:cNvPr>
          <p:cNvCxnSpPr/>
          <p:nvPr/>
        </p:nvCxnSpPr>
        <p:spPr>
          <a:xfrm>
            <a:off x="2502131" y="1596044"/>
            <a:ext cx="1587731" cy="4904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1AE9917-EFE0-FD4E-B85F-58D241AF5D18}"/>
              </a:ext>
            </a:extLst>
          </p:cNvPr>
          <p:cNvCxnSpPr>
            <a:cxnSpLocks/>
          </p:cNvCxnSpPr>
          <p:nvPr/>
        </p:nvCxnSpPr>
        <p:spPr>
          <a:xfrm flipV="1">
            <a:off x="2651760" y="2371869"/>
            <a:ext cx="1514302" cy="138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C8AEBF1-DA5E-FC40-B1B4-32DA17D7AE70}"/>
              </a:ext>
            </a:extLst>
          </p:cNvPr>
          <p:cNvCxnSpPr>
            <a:cxnSpLocks/>
          </p:cNvCxnSpPr>
          <p:nvPr/>
        </p:nvCxnSpPr>
        <p:spPr>
          <a:xfrm flipV="1">
            <a:off x="2545080" y="2675346"/>
            <a:ext cx="1620982" cy="11574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82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interactions</a:t>
            </a:r>
          </a:p>
        </p:txBody>
      </p:sp>
      <p:sp>
        <p:nvSpPr>
          <p:cNvPr id="3" name="Content Placeholder 2"/>
          <p:cNvSpPr>
            <a:spLocks noGrp="1"/>
          </p:cNvSpPr>
          <p:nvPr>
            <p:ph idx="1"/>
          </p:nvPr>
        </p:nvSpPr>
        <p:spPr>
          <a:xfrm>
            <a:off x="467545" y="843557"/>
            <a:ext cx="8208912" cy="3670777"/>
          </a:xfrm>
        </p:spPr>
        <p:txBody>
          <a:bodyPr/>
          <a:lstStyle/>
          <a:p>
            <a:r>
              <a:rPr lang="en-US" sz="2400" err="1">
                <a:solidFill>
                  <a:schemeClr val="tx1"/>
                </a:solidFill>
              </a:rPr>
              <a:t>AndroidStudio</a:t>
            </a:r>
            <a:r>
              <a:rPr lang="en-US" sz="2400">
                <a:solidFill>
                  <a:schemeClr val="tx1"/>
                </a:solidFill>
              </a:rPr>
              <a:t> can record the user clicking on buttons and typing in fields. It uses the Espresso test framework to record what you do on an interface and can repeat it.</a:t>
            </a:r>
            <a:endParaRPr lang="en-US" sz="1800">
              <a:solidFill>
                <a:schemeClr val="tx1"/>
              </a:solidFill>
            </a:endParaRPr>
          </a:p>
          <a:p>
            <a:r>
              <a:rPr lang="en-US" sz="2400">
                <a:solidFill>
                  <a:schemeClr val="tx1"/>
                </a:solidFill>
              </a:rPr>
              <a:t>In </a:t>
            </a:r>
            <a:r>
              <a:rPr lang="en-US" sz="2400" err="1">
                <a:solidFill>
                  <a:schemeClr val="tx1"/>
                </a:solidFill>
              </a:rPr>
              <a:t>AndroidStudio</a:t>
            </a:r>
            <a:r>
              <a:rPr lang="en-US" sz="2400">
                <a:solidFill>
                  <a:schemeClr val="tx1"/>
                </a:solidFill>
              </a:rPr>
              <a:t>, click on Run -&gt; Record Espresso Test.</a:t>
            </a:r>
          </a:p>
          <a:p>
            <a:r>
              <a:rPr lang="en-US" sz="2400">
                <a:solidFill>
                  <a:schemeClr val="tx1"/>
                </a:solidFill>
              </a:rPr>
              <a:t>Click a button or enter some text, and then make an assertion that the UI has reacted appropriately.</a:t>
            </a:r>
          </a:p>
          <a:p>
            <a:r>
              <a:rPr lang="en-US" sz="2400">
                <a:solidFill>
                  <a:schemeClr val="tx1"/>
                </a:solidFill>
              </a:rPr>
              <a:t>When running the tests, </a:t>
            </a:r>
            <a:r>
              <a:rPr lang="en-US" sz="2400" err="1">
                <a:solidFill>
                  <a:schemeClr val="tx1"/>
                </a:solidFill>
              </a:rPr>
              <a:t>AndroidStudio</a:t>
            </a:r>
            <a:r>
              <a:rPr lang="en-US" sz="2400">
                <a:solidFill>
                  <a:schemeClr val="tx1"/>
                </a:solidFill>
              </a:rPr>
              <a:t> will launch the emulator and interact with the UI using the same actions that were recorded.</a:t>
            </a:r>
            <a:endParaRPr lang="en-US" sz="1800">
              <a:solidFill>
                <a:schemeClr val="tx1"/>
              </a:solidFill>
            </a:endParaRPr>
          </a:p>
        </p:txBody>
      </p:sp>
    </p:spTree>
    <p:extLst>
      <p:ext uri="{BB962C8B-B14F-4D97-AF65-F5344CB8AC3E}">
        <p14:creationId xmlns:p14="http://schemas.microsoft.com/office/powerpoint/2010/main" val="416445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interactions</a:t>
            </a:r>
          </a:p>
        </p:txBody>
      </p:sp>
      <p:sp>
        <p:nvSpPr>
          <p:cNvPr id="3" name="Content Placeholder 2"/>
          <p:cNvSpPr>
            <a:spLocks noGrp="1"/>
          </p:cNvSpPr>
          <p:nvPr>
            <p:ph idx="1"/>
          </p:nvPr>
        </p:nvSpPr>
        <p:spPr>
          <a:xfrm>
            <a:off x="467545" y="843557"/>
            <a:ext cx="8208912" cy="3670777"/>
          </a:xfrm>
        </p:spPr>
        <p:txBody>
          <a:bodyPr/>
          <a:lstStyle/>
          <a:p>
            <a:r>
              <a:rPr lang="en-US" sz="2400" dirty="0">
                <a:solidFill>
                  <a:schemeClr val="tx1"/>
                </a:solidFill>
              </a:rPr>
              <a:t>When you are done your interaction, click “Add Assertion” to test that your application is working properly.</a:t>
            </a:r>
          </a:p>
          <a:p>
            <a:r>
              <a:rPr lang="en-US" sz="2400" dirty="0">
                <a:solidFill>
                  <a:schemeClr val="tx1"/>
                </a:solidFill>
              </a:rPr>
              <a:t>You can pick what element you are testing. Normally, this is “Select an element from the screenshot”, but you can select the element id from the menu.</a:t>
            </a:r>
          </a:p>
          <a:p>
            <a:r>
              <a:rPr lang="en-US" sz="2400" dirty="0">
                <a:solidFill>
                  <a:schemeClr val="tx1"/>
                </a:solidFill>
              </a:rPr>
              <a:t>Add your assertion of what the output should be, and then click “Save Assertion”. This will create a JUnit test class.</a:t>
            </a:r>
            <a:endParaRPr lang="en-US" sz="1800" dirty="0">
              <a:solidFill>
                <a:schemeClr val="tx1"/>
              </a:solidFill>
            </a:endParaRPr>
          </a:p>
        </p:txBody>
      </p:sp>
    </p:spTree>
    <p:extLst>
      <p:ext uri="{BB962C8B-B14F-4D97-AF65-F5344CB8AC3E}">
        <p14:creationId xmlns:p14="http://schemas.microsoft.com/office/powerpoint/2010/main" val="61328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to test</a:t>
            </a:r>
          </a:p>
        </p:txBody>
      </p:sp>
      <p:sp>
        <p:nvSpPr>
          <p:cNvPr id="3" name="Content Placeholder 2"/>
          <p:cNvSpPr>
            <a:spLocks noGrp="1"/>
          </p:cNvSpPr>
          <p:nvPr>
            <p:ph idx="1"/>
          </p:nvPr>
        </p:nvSpPr>
        <p:spPr>
          <a:xfrm>
            <a:off x="467545" y="939114"/>
            <a:ext cx="8208912" cy="3414834"/>
          </a:xfrm>
        </p:spPr>
        <p:txBody>
          <a:bodyPr/>
          <a:lstStyle/>
          <a:p>
            <a:r>
              <a:rPr lang="en-US" sz="2400">
                <a:solidFill>
                  <a:schemeClr val="tx1"/>
                </a:solidFill>
              </a:rPr>
              <a:t>Ideally, every function should be tested. Within a function, each code execution path should be tested. This means that every possible way of executing a function should be tested.</a:t>
            </a:r>
          </a:p>
          <a:p>
            <a:r>
              <a:rPr lang="en-US" sz="2400">
                <a:solidFill>
                  <a:schemeClr val="tx1"/>
                </a:solidFill>
              </a:rPr>
              <a:t>Every if / else if path</a:t>
            </a:r>
          </a:p>
          <a:p>
            <a:r>
              <a:rPr lang="en-US" sz="2400">
                <a:solidFill>
                  <a:schemeClr val="tx1"/>
                </a:solidFill>
              </a:rPr>
              <a:t>Every switch / case statement</a:t>
            </a:r>
            <a:endParaRPr lang="en-CA" sz="2400">
              <a:solidFill>
                <a:schemeClr val="tx1"/>
              </a:solidFill>
            </a:endParaRPr>
          </a:p>
        </p:txBody>
      </p:sp>
    </p:spTree>
    <p:extLst>
      <p:ext uri="{BB962C8B-B14F-4D97-AF65-F5344CB8AC3E}">
        <p14:creationId xmlns:p14="http://schemas.microsoft.com/office/powerpoint/2010/main" val="197829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576064"/>
          </a:xfrm>
        </p:spPr>
        <p:txBody>
          <a:bodyPr/>
          <a:lstStyle/>
          <a:p>
            <a:r>
              <a:rPr lang="en-US"/>
              <a:t>How to test</a:t>
            </a:r>
          </a:p>
        </p:txBody>
      </p:sp>
      <p:sp>
        <p:nvSpPr>
          <p:cNvPr id="3" name="Content Placeholder 2"/>
          <p:cNvSpPr>
            <a:spLocks noGrp="1"/>
          </p:cNvSpPr>
          <p:nvPr>
            <p:ph idx="1"/>
          </p:nvPr>
        </p:nvSpPr>
        <p:spPr>
          <a:xfrm>
            <a:off x="467543" y="774019"/>
            <a:ext cx="8208913" cy="3595461"/>
          </a:xfrm>
        </p:spPr>
        <p:txBody>
          <a:bodyPr/>
          <a:lstStyle/>
          <a:p>
            <a:r>
              <a:rPr lang="en-US" sz="2400">
                <a:solidFill>
                  <a:schemeClr val="tx1"/>
                </a:solidFill>
              </a:rPr>
              <a:t>Switch </a:t>
            </a:r>
            <a:r>
              <a:rPr lang="en-US" sz="2400" err="1">
                <a:solidFill>
                  <a:schemeClr val="tx1"/>
                </a:solidFill>
              </a:rPr>
              <a:t>AndroidStudio</a:t>
            </a:r>
            <a:r>
              <a:rPr lang="en-US" sz="2400">
                <a:solidFill>
                  <a:schemeClr val="tx1"/>
                </a:solidFill>
              </a:rPr>
              <a:t> to the "Android" project view.</a:t>
            </a:r>
          </a:p>
          <a:p>
            <a:r>
              <a:rPr lang="en-US" sz="2400">
                <a:solidFill>
                  <a:schemeClr val="tx1"/>
                </a:solidFill>
              </a:rPr>
              <a:t>In the Java folder, look at the package with (</a:t>
            </a:r>
            <a:r>
              <a:rPr lang="en-US" sz="2400" err="1">
                <a:solidFill>
                  <a:schemeClr val="tx1"/>
                </a:solidFill>
              </a:rPr>
              <a:t>androidTest</a:t>
            </a:r>
            <a:r>
              <a:rPr lang="en-US" sz="2400">
                <a:solidFill>
                  <a:schemeClr val="tx1"/>
                </a:solidFill>
              </a:rPr>
              <a:t>) after the name. Create any class to write the test cases. Normally you have one test class for every actual class. It’s called the ”class under test”</a:t>
            </a:r>
          </a:p>
          <a:p>
            <a:r>
              <a:rPr lang="en-US" sz="2400">
                <a:solidFill>
                  <a:schemeClr val="tx1"/>
                </a:solidFill>
              </a:rPr>
              <a:t>The class should have “@</a:t>
            </a:r>
            <a:r>
              <a:rPr lang="en-US" sz="2400" err="1">
                <a:solidFill>
                  <a:schemeClr val="tx1"/>
                </a:solidFill>
              </a:rPr>
              <a:t>RunWith</a:t>
            </a:r>
            <a:r>
              <a:rPr lang="en-US" sz="2400">
                <a:solidFill>
                  <a:schemeClr val="tx1"/>
                </a:solidFill>
              </a:rPr>
              <a:t>(AndroidJUnit4::class)” before the class declaration. It tells </a:t>
            </a:r>
            <a:r>
              <a:rPr lang="en-US" sz="2400" err="1">
                <a:solidFill>
                  <a:schemeClr val="tx1"/>
                </a:solidFill>
              </a:rPr>
              <a:t>AndroidStudio</a:t>
            </a:r>
            <a:r>
              <a:rPr lang="en-US" sz="2400">
                <a:solidFill>
                  <a:schemeClr val="tx1"/>
                </a:solidFill>
              </a:rPr>
              <a:t> to use the JUnit library</a:t>
            </a:r>
          </a:p>
          <a:p>
            <a:endParaRPr lang="en-US" sz="2400">
              <a:solidFill>
                <a:schemeClr val="tx1"/>
              </a:solidFill>
            </a:endParaRPr>
          </a:p>
          <a:p>
            <a:endParaRPr lang="en-US" sz="2400">
              <a:solidFill>
                <a:schemeClr val="tx1"/>
              </a:solidFill>
            </a:endParaRPr>
          </a:p>
        </p:txBody>
      </p:sp>
    </p:spTree>
    <p:extLst>
      <p:ext uri="{BB962C8B-B14F-4D97-AF65-F5344CB8AC3E}">
        <p14:creationId xmlns:p14="http://schemas.microsoft.com/office/powerpoint/2010/main" val="70717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08912" cy="576064"/>
          </a:xfrm>
        </p:spPr>
        <p:txBody>
          <a:bodyPr/>
          <a:lstStyle/>
          <a:p>
            <a:r>
              <a:rPr lang="en-US" dirty="0"/>
              <a:t>How to test</a:t>
            </a:r>
          </a:p>
        </p:txBody>
      </p:sp>
      <p:sp>
        <p:nvSpPr>
          <p:cNvPr id="3" name="Content Placeholder 2"/>
          <p:cNvSpPr>
            <a:spLocks noGrp="1"/>
          </p:cNvSpPr>
          <p:nvPr>
            <p:ph idx="1"/>
          </p:nvPr>
        </p:nvSpPr>
        <p:spPr>
          <a:xfrm>
            <a:off x="467543" y="774019"/>
            <a:ext cx="8208913" cy="3595461"/>
          </a:xfrm>
        </p:spPr>
        <p:txBody>
          <a:bodyPr/>
          <a:lstStyle/>
          <a:p>
            <a:r>
              <a:rPr lang="en-US" sz="2400" dirty="0">
                <a:solidFill>
                  <a:schemeClr val="tx1"/>
                </a:solidFill>
              </a:rPr>
              <a:t>Normally, you want to test that the output of a button click matches some output. To get a GUI element, use:</a:t>
            </a:r>
          </a:p>
          <a:p>
            <a:pPr marL="0" indent="0">
              <a:buNone/>
            </a:pPr>
            <a:r>
              <a:rPr lang="en-CA" sz="2400" dirty="0">
                <a:solidFill>
                  <a:schemeClr val="tx1"/>
                </a:solidFill>
              </a:rPr>
              <a:t>	View </a:t>
            </a:r>
            <a:r>
              <a:rPr lang="en-CA" sz="2400" dirty="0" err="1">
                <a:solidFill>
                  <a:schemeClr val="tx1"/>
                </a:solidFill>
              </a:rPr>
              <a:t>obj</a:t>
            </a:r>
            <a:r>
              <a:rPr lang="en-CA" sz="2400" dirty="0">
                <a:solidFill>
                  <a:schemeClr val="tx1"/>
                </a:solidFill>
              </a:rPr>
              <a:t> = </a:t>
            </a:r>
            <a:r>
              <a:rPr lang="en-CA" sz="2400" dirty="0" err="1">
                <a:solidFill>
                  <a:schemeClr val="tx1"/>
                </a:solidFill>
              </a:rPr>
              <a:t>onView</a:t>
            </a:r>
            <a:r>
              <a:rPr lang="en-CA" sz="2400" dirty="0">
                <a:solidFill>
                  <a:schemeClr val="tx1"/>
                </a:solidFill>
              </a:rPr>
              <a:t>(</a:t>
            </a:r>
            <a:r>
              <a:rPr lang="en-CA" sz="2400" dirty="0" err="1">
                <a:solidFill>
                  <a:schemeClr val="tx1"/>
                </a:solidFill>
              </a:rPr>
              <a:t>allOf</a:t>
            </a:r>
            <a:r>
              <a:rPr lang="en-CA" sz="2400" dirty="0">
                <a:solidFill>
                  <a:schemeClr val="tx1"/>
                </a:solidFill>
              </a:rPr>
              <a:t>(</a:t>
            </a:r>
            <a:r>
              <a:rPr lang="en-CA" sz="2400" dirty="0" err="1">
                <a:solidFill>
                  <a:schemeClr val="tx1"/>
                </a:solidFill>
              </a:rPr>
              <a:t>withId</a:t>
            </a:r>
            <a:r>
              <a:rPr lang="en-CA" sz="2400" dirty="0">
                <a:solidFill>
                  <a:schemeClr val="tx1"/>
                </a:solidFill>
              </a:rPr>
              <a:t>(</a:t>
            </a:r>
            <a:r>
              <a:rPr lang="en-CA" sz="2400" dirty="0" err="1">
                <a:solidFill>
                  <a:schemeClr val="tx1"/>
                </a:solidFill>
              </a:rPr>
              <a:t>R.id.</a:t>
            </a:r>
            <a:r>
              <a:rPr lang="en-CA" sz="2400" dirty="0" err="1">
                <a:solidFill>
                  <a:srgbClr val="FF0000"/>
                </a:solidFill>
              </a:rPr>
              <a:t>objectID</a:t>
            </a:r>
            <a:r>
              <a:rPr lang="en-CA" sz="2400" dirty="0">
                <a:solidFill>
                  <a:schemeClr val="tx1"/>
                </a:solidFill>
              </a:rPr>
              <a:t>)))</a:t>
            </a:r>
          </a:p>
          <a:p>
            <a:r>
              <a:rPr lang="en-CA" sz="2400" dirty="0">
                <a:solidFill>
                  <a:schemeClr val="tx1"/>
                </a:solidFill>
              </a:rPr>
              <a:t>To verify the output, use:</a:t>
            </a:r>
          </a:p>
          <a:p>
            <a:pPr marL="0" indent="0">
              <a:buNone/>
            </a:pPr>
            <a:r>
              <a:rPr lang="en-CA" sz="2400" dirty="0">
                <a:solidFill>
                  <a:schemeClr val="tx1"/>
                </a:solidFill>
              </a:rPr>
              <a:t>	</a:t>
            </a:r>
            <a:r>
              <a:rPr lang="en-CA" sz="2400" dirty="0" err="1">
                <a:solidFill>
                  <a:schemeClr val="tx1"/>
                </a:solidFill>
              </a:rPr>
              <a:t>obj.check</a:t>
            </a:r>
            <a:r>
              <a:rPr lang="en-CA" sz="2400" dirty="0">
                <a:solidFill>
                  <a:schemeClr val="tx1"/>
                </a:solidFill>
              </a:rPr>
              <a:t>(matches(</a:t>
            </a:r>
            <a:r>
              <a:rPr lang="en-CA" sz="2400" dirty="0" err="1">
                <a:solidFill>
                  <a:schemeClr val="tx1"/>
                </a:solidFill>
              </a:rPr>
              <a:t>withText</a:t>
            </a:r>
            <a:r>
              <a:rPr lang="en-CA" sz="2400" dirty="0">
                <a:solidFill>
                  <a:schemeClr val="tx1"/>
                </a:solidFill>
              </a:rPr>
              <a:t>("Expected text")));</a:t>
            </a:r>
          </a:p>
          <a:p>
            <a:r>
              <a:rPr lang="en-CA" sz="2400" dirty="0">
                <a:solidFill>
                  <a:schemeClr val="tx1"/>
                </a:solidFill>
              </a:rPr>
              <a:t>You can get the Activity under test using:</a:t>
            </a:r>
          </a:p>
          <a:p>
            <a:pPr marL="0" indent="0">
              <a:buNone/>
            </a:pPr>
            <a:r>
              <a:rPr lang="en-US" sz="2400" dirty="0">
                <a:solidFill>
                  <a:schemeClr val="tx1"/>
                </a:solidFill>
              </a:rPr>
              <a:t>	</a:t>
            </a:r>
            <a:r>
              <a:rPr lang="en-US" sz="2400" dirty="0" err="1">
                <a:solidFill>
                  <a:schemeClr val="tx1"/>
                </a:solidFill>
              </a:rPr>
              <a:t>mActivityTestRule.getActivity</a:t>
            </a:r>
            <a:r>
              <a:rPr lang="en-US" sz="2400" dirty="0">
                <a:solidFill>
                  <a:schemeClr val="tx1"/>
                </a:solidFill>
              </a:rPr>
              <a:t>()</a:t>
            </a:r>
          </a:p>
          <a:p>
            <a:pPr marL="0" indent="0">
              <a:buNone/>
            </a:pPr>
            <a:r>
              <a:rPr lang="en-US" sz="2400" dirty="0">
                <a:solidFill>
                  <a:schemeClr val="tx1"/>
                </a:solidFill>
              </a:rPr>
              <a:t>	for finding </a:t>
            </a:r>
            <a:r>
              <a:rPr lang="en-US" sz="2400">
                <a:solidFill>
                  <a:schemeClr val="tx1"/>
                </a:solidFill>
              </a:rPr>
              <a:t>views by id.</a:t>
            </a:r>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1507268606"/>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919</Words>
  <Application>Microsoft Macintosh PowerPoint</Application>
  <PresentationFormat>On-screen Show (16:9)</PresentationFormat>
  <Paragraphs>77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CST2335 Graphical Interface programming</vt:lpstr>
      <vt:lpstr>Unit testing</vt:lpstr>
      <vt:lpstr>Unit testing</vt:lpstr>
      <vt:lpstr>AndroidStudio unit tests</vt:lpstr>
      <vt:lpstr>Testing interactions</vt:lpstr>
      <vt:lpstr>Testing interactions</vt:lpstr>
      <vt:lpstr>What to test</vt:lpstr>
      <vt:lpstr>How to test</vt:lpstr>
      <vt:lpstr>How to test</vt:lpstr>
      <vt:lpstr>Test cases</vt:lpstr>
      <vt:lpstr>Assertion</vt:lpstr>
      <vt:lpstr>Assertion</vt:lpstr>
      <vt:lpstr>Set up and tear down</vt:lpstr>
      <vt:lpstr>Running the tests</vt:lpstr>
      <vt:lpstr>Create a second test function</vt:lpstr>
      <vt:lpstr>More information on Espresso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1</cp:revision>
  <cp:lastPrinted>2011-05-25T13:43:07Z</cp:lastPrinted>
  <dcterms:created xsi:type="dcterms:W3CDTF">2010-07-27T15:40:45Z</dcterms:created>
  <dcterms:modified xsi:type="dcterms:W3CDTF">2019-03-29T16:18:06Z</dcterms:modified>
</cp:coreProperties>
</file>