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6"/>
  </p:notesMasterIdLst>
  <p:handoutMasterIdLst>
    <p:handoutMasterId r:id="rId27"/>
  </p:handoutMasterIdLst>
  <p:sldIdLst>
    <p:sldId id="376" r:id="rId2"/>
    <p:sldId id="380" r:id="rId3"/>
    <p:sldId id="411" r:id="rId4"/>
    <p:sldId id="385" r:id="rId5"/>
    <p:sldId id="386" r:id="rId6"/>
    <p:sldId id="410" r:id="rId7"/>
    <p:sldId id="387" r:id="rId8"/>
    <p:sldId id="412" r:id="rId9"/>
    <p:sldId id="413" r:id="rId10"/>
    <p:sldId id="414" r:id="rId11"/>
    <p:sldId id="415" r:id="rId12"/>
    <p:sldId id="388" r:id="rId13"/>
    <p:sldId id="403" r:id="rId14"/>
    <p:sldId id="409" r:id="rId15"/>
    <p:sldId id="416" r:id="rId16"/>
    <p:sldId id="406" r:id="rId17"/>
    <p:sldId id="407" r:id="rId18"/>
    <p:sldId id="389" r:id="rId19"/>
    <p:sldId id="390" r:id="rId20"/>
    <p:sldId id="418" r:id="rId21"/>
    <p:sldId id="419" r:id="rId22"/>
    <p:sldId id="408" r:id="rId23"/>
    <p:sldId id="417" r:id="rId24"/>
    <p:sldId id="420" r:id="rId25"/>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579C78-6435-4D4B-B097-E82D5500EC53}" v="38" dt="2019-01-17T22:01:17.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p:restoredTop sz="94226"/>
  </p:normalViewPr>
  <p:slideViewPr>
    <p:cSldViewPr snapToGrid="0" snapToObjects="1">
      <p:cViewPr varScale="1">
        <p:scale>
          <a:sx n="124" d="100"/>
          <a:sy n="124" d="100"/>
        </p:scale>
        <p:origin x="187" y="72"/>
      </p:cViewPr>
      <p:guideLst>
        <p:guide orient="horz" pos="688"/>
        <p:guide pos="2654"/>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Torunski" userId="bfccb9e8-9d93-458e-85ba-f66efb9b0289" providerId="ADAL" clId="{F3B1D8AF-427B-3E4D-83B2-ECBE9D62747E}"/>
  </pc:docChgLst>
  <pc:docChgLst>
    <pc:chgData name="Eric Torunski" userId="bfccb9e8-9d93-458e-85ba-f66efb9b0289" providerId="ADAL" clId="{30579C78-6435-4D4B-B097-E82D5500EC53}"/>
    <pc:docChg chg="undo custSel addSld delSld modSld sldOrd">
      <pc:chgData name="Eric Torunski" userId="bfccb9e8-9d93-458e-85ba-f66efb9b0289" providerId="ADAL" clId="{30579C78-6435-4D4B-B097-E82D5500EC53}" dt="2019-01-17T22:03:01.586" v="2623" actId="14100"/>
      <pc:docMkLst>
        <pc:docMk/>
      </pc:docMkLst>
      <pc:sldChg chg="modSp ord">
        <pc:chgData name="Eric Torunski" userId="bfccb9e8-9d93-458e-85ba-f66efb9b0289" providerId="ADAL" clId="{30579C78-6435-4D4B-B097-E82D5500EC53}" dt="2019-01-16T00:01:07.257" v="24" actId="20577"/>
        <pc:sldMkLst>
          <pc:docMk/>
          <pc:sldMk cId="838461482" sldId="386"/>
        </pc:sldMkLst>
        <pc:spChg chg="mod">
          <ac:chgData name="Eric Torunski" userId="bfccb9e8-9d93-458e-85ba-f66efb9b0289" providerId="ADAL" clId="{30579C78-6435-4D4B-B097-E82D5500EC53}" dt="2019-01-16T00:01:07.257" v="24" actId="20577"/>
          <ac:spMkLst>
            <pc:docMk/>
            <pc:sldMk cId="838461482" sldId="386"/>
            <ac:spMk id="3" creationId="{00000000-0000-0000-0000-000000000000}"/>
          </ac:spMkLst>
        </pc:spChg>
      </pc:sldChg>
      <pc:sldChg chg="modSp">
        <pc:chgData name="Eric Torunski" userId="bfccb9e8-9d93-458e-85ba-f66efb9b0289" providerId="ADAL" clId="{30579C78-6435-4D4B-B097-E82D5500EC53}" dt="2019-01-17T21:03:35.752" v="33" actId="313"/>
        <pc:sldMkLst>
          <pc:docMk/>
          <pc:sldMk cId="1639623075" sldId="387"/>
        </pc:sldMkLst>
        <pc:spChg chg="mod">
          <ac:chgData name="Eric Torunski" userId="bfccb9e8-9d93-458e-85ba-f66efb9b0289" providerId="ADAL" clId="{30579C78-6435-4D4B-B097-E82D5500EC53}" dt="2019-01-17T21:03:35.752" v="33" actId="313"/>
          <ac:spMkLst>
            <pc:docMk/>
            <pc:sldMk cId="1639623075" sldId="387"/>
            <ac:spMk id="3" creationId="{00000000-0000-0000-0000-000000000000}"/>
          </ac:spMkLst>
        </pc:spChg>
      </pc:sldChg>
      <pc:sldChg chg="modSp ord">
        <pc:chgData name="Eric Torunski" userId="bfccb9e8-9d93-458e-85ba-f66efb9b0289" providerId="ADAL" clId="{30579C78-6435-4D4B-B097-E82D5500EC53}" dt="2019-01-17T21:53:07.414" v="1611" actId="20577"/>
        <pc:sldMkLst>
          <pc:docMk/>
          <pc:sldMk cId="609929557" sldId="388"/>
        </pc:sldMkLst>
        <pc:spChg chg="mod">
          <ac:chgData name="Eric Torunski" userId="bfccb9e8-9d93-458e-85ba-f66efb9b0289" providerId="ADAL" clId="{30579C78-6435-4D4B-B097-E82D5500EC53}" dt="2019-01-17T21:53:07.414" v="1611" actId="20577"/>
          <ac:spMkLst>
            <pc:docMk/>
            <pc:sldMk cId="609929557" sldId="388"/>
            <ac:spMk id="2" creationId="{00000000-0000-0000-0000-000000000000}"/>
          </ac:spMkLst>
        </pc:spChg>
      </pc:sldChg>
      <pc:sldChg chg="del">
        <pc:chgData name="Eric Torunski" userId="bfccb9e8-9d93-458e-85ba-f66efb9b0289" providerId="ADAL" clId="{30579C78-6435-4D4B-B097-E82D5500EC53}" dt="2019-01-17T21:58:24.765" v="2064" actId="2696"/>
        <pc:sldMkLst>
          <pc:docMk/>
          <pc:sldMk cId="790778907" sldId="391"/>
        </pc:sldMkLst>
      </pc:sldChg>
      <pc:sldChg chg="modSp ord">
        <pc:chgData name="Eric Torunski" userId="bfccb9e8-9d93-458e-85ba-f66efb9b0289" providerId="ADAL" clId="{30579C78-6435-4D4B-B097-E82D5500EC53}" dt="2019-01-17T21:54:40.059" v="1890" actId="14100"/>
        <pc:sldMkLst>
          <pc:docMk/>
          <pc:sldMk cId="1676182706" sldId="403"/>
        </pc:sldMkLst>
        <pc:spChg chg="mod">
          <ac:chgData name="Eric Torunski" userId="bfccb9e8-9d93-458e-85ba-f66efb9b0289" providerId="ADAL" clId="{30579C78-6435-4D4B-B097-E82D5500EC53}" dt="2019-01-17T21:54:40.059" v="1890" actId="14100"/>
          <ac:spMkLst>
            <pc:docMk/>
            <pc:sldMk cId="1676182706" sldId="403"/>
            <ac:spMk id="3" creationId="{00000000-0000-0000-0000-000000000000}"/>
          </ac:spMkLst>
        </pc:spChg>
      </pc:sldChg>
      <pc:sldChg chg="del">
        <pc:chgData name="Eric Torunski" userId="bfccb9e8-9d93-458e-85ba-f66efb9b0289" providerId="ADAL" clId="{30579C78-6435-4D4B-B097-E82D5500EC53}" dt="2019-01-16T00:02:03.711" v="27" actId="2696"/>
        <pc:sldMkLst>
          <pc:docMk/>
          <pc:sldMk cId="2051044617" sldId="404"/>
        </pc:sldMkLst>
      </pc:sldChg>
      <pc:sldChg chg="modSp">
        <pc:chgData name="Eric Torunski" userId="bfccb9e8-9d93-458e-85ba-f66efb9b0289" providerId="ADAL" clId="{30579C78-6435-4D4B-B097-E82D5500EC53}" dt="2019-01-17T21:56:17.344" v="1931" actId="20577"/>
        <pc:sldMkLst>
          <pc:docMk/>
          <pc:sldMk cId="1365748084" sldId="406"/>
        </pc:sldMkLst>
        <pc:spChg chg="mod">
          <ac:chgData name="Eric Torunski" userId="bfccb9e8-9d93-458e-85ba-f66efb9b0289" providerId="ADAL" clId="{30579C78-6435-4D4B-B097-E82D5500EC53}" dt="2019-01-17T21:56:17.344" v="1931" actId="20577"/>
          <ac:spMkLst>
            <pc:docMk/>
            <pc:sldMk cId="1365748084" sldId="406"/>
            <ac:spMk id="3" creationId="{00000000-0000-0000-0000-000000000000}"/>
          </ac:spMkLst>
        </pc:spChg>
      </pc:sldChg>
      <pc:sldChg chg="modSp">
        <pc:chgData name="Eric Torunski" userId="bfccb9e8-9d93-458e-85ba-f66efb9b0289" providerId="ADAL" clId="{30579C78-6435-4D4B-B097-E82D5500EC53}" dt="2019-01-17T21:58:01.266" v="2063" actId="114"/>
        <pc:sldMkLst>
          <pc:docMk/>
          <pc:sldMk cId="1916298743" sldId="407"/>
        </pc:sldMkLst>
        <pc:spChg chg="mod">
          <ac:chgData name="Eric Torunski" userId="bfccb9e8-9d93-458e-85ba-f66efb9b0289" providerId="ADAL" clId="{30579C78-6435-4D4B-B097-E82D5500EC53}" dt="2019-01-17T21:58:01.266" v="2063" actId="114"/>
          <ac:spMkLst>
            <pc:docMk/>
            <pc:sldMk cId="1916298743" sldId="407"/>
            <ac:spMk id="3" creationId="{00000000-0000-0000-0000-000000000000}"/>
          </ac:spMkLst>
        </pc:spChg>
      </pc:sldChg>
      <pc:sldChg chg="ord">
        <pc:chgData name="Eric Torunski" userId="bfccb9e8-9d93-458e-85ba-f66efb9b0289" providerId="ADAL" clId="{30579C78-6435-4D4B-B097-E82D5500EC53}" dt="2019-01-16T00:01:41.005" v="26"/>
        <pc:sldMkLst>
          <pc:docMk/>
          <pc:sldMk cId="240448225" sldId="409"/>
        </pc:sldMkLst>
      </pc:sldChg>
      <pc:sldChg chg="addSp modSp add">
        <pc:chgData name="Eric Torunski" userId="bfccb9e8-9d93-458e-85ba-f66efb9b0289" providerId="ADAL" clId="{30579C78-6435-4D4B-B097-E82D5500EC53}" dt="2019-01-17T21:15:35.762" v="591" actId="207"/>
        <pc:sldMkLst>
          <pc:docMk/>
          <pc:sldMk cId="3529958769" sldId="413"/>
        </pc:sldMkLst>
        <pc:spChg chg="mod">
          <ac:chgData name="Eric Torunski" userId="bfccb9e8-9d93-458e-85ba-f66efb9b0289" providerId="ADAL" clId="{30579C78-6435-4D4B-B097-E82D5500EC53}" dt="2019-01-17T21:04:30.451" v="60" actId="20577"/>
          <ac:spMkLst>
            <pc:docMk/>
            <pc:sldMk cId="3529958769" sldId="413"/>
            <ac:spMk id="2" creationId="{00000000-0000-0000-0000-000000000000}"/>
          </ac:spMkLst>
        </pc:spChg>
        <pc:spChg chg="mod">
          <ac:chgData name="Eric Torunski" userId="bfccb9e8-9d93-458e-85ba-f66efb9b0289" providerId="ADAL" clId="{30579C78-6435-4D4B-B097-E82D5500EC53}" dt="2019-01-17T21:10:37.619" v="305" actId="14100"/>
          <ac:spMkLst>
            <pc:docMk/>
            <pc:sldMk cId="3529958769" sldId="413"/>
            <ac:spMk id="3" creationId="{00000000-0000-0000-0000-000000000000}"/>
          </ac:spMkLst>
        </pc:spChg>
        <pc:spChg chg="add mod">
          <ac:chgData name="Eric Torunski" userId="bfccb9e8-9d93-458e-85ba-f66efb9b0289" providerId="ADAL" clId="{30579C78-6435-4D4B-B097-E82D5500EC53}" dt="2019-01-17T21:15:21.267" v="588" actId="207"/>
          <ac:spMkLst>
            <pc:docMk/>
            <pc:sldMk cId="3529958769" sldId="413"/>
            <ac:spMk id="4" creationId="{6250EA66-1289-4B49-B22F-83DB1E9AB75A}"/>
          </ac:spMkLst>
        </pc:spChg>
        <pc:spChg chg="add mod">
          <ac:chgData name="Eric Torunski" userId="bfccb9e8-9d93-458e-85ba-f66efb9b0289" providerId="ADAL" clId="{30579C78-6435-4D4B-B097-E82D5500EC53}" dt="2019-01-17T21:15:35.762" v="591" actId="207"/>
          <ac:spMkLst>
            <pc:docMk/>
            <pc:sldMk cId="3529958769" sldId="413"/>
            <ac:spMk id="5" creationId="{29A4EADE-53A0-E842-8232-0D0D80ECCED7}"/>
          </ac:spMkLst>
        </pc:spChg>
      </pc:sldChg>
      <pc:sldChg chg="delSp modSp add">
        <pc:chgData name="Eric Torunski" userId="bfccb9e8-9d93-458e-85ba-f66efb9b0289" providerId="ADAL" clId="{30579C78-6435-4D4B-B097-E82D5500EC53}" dt="2019-01-17T21:19:43.347" v="1136" actId="20577"/>
        <pc:sldMkLst>
          <pc:docMk/>
          <pc:sldMk cId="1907034929" sldId="414"/>
        </pc:sldMkLst>
        <pc:spChg chg="mod">
          <ac:chgData name="Eric Torunski" userId="bfccb9e8-9d93-458e-85ba-f66efb9b0289" providerId="ADAL" clId="{30579C78-6435-4D4B-B097-E82D5500EC53}" dt="2019-01-17T21:16:12.222" v="608" actId="20577"/>
          <ac:spMkLst>
            <pc:docMk/>
            <pc:sldMk cId="1907034929" sldId="414"/>
            <ac:spMk id="2" creationId="{00000000-0000-0000-0000-000000000000}"/>
          </ac:spMkLst>
        </pc:spChg>
        <pc:spChg chg="mod">
          <ac:chgData name="Eric Torunski" userId="bfccb9e8-9d93-458e-85ba-f66efb9b0289" providerId="ADAL" clId="{30579C78-6435-4D4B-B097-E82D5500EC53}" dt="2019-01-17T21:19:43.347" v="1136" actId="20577"/>
          <ac:spMkLst>
            <pc:docMk/>
            <pc:sldMk cId="1907034929" sldId="414"/>
            <ac:spMk id="3" creationId="{00000000-0000-0000-0000-000000000000}"/>
          </ac:spMkLst>
        </pc:spChg>
        <pc:spChg chg="del">
          <ac:chgData name="Eric Torunski" userId="bfccb9e8-9d93-458e-85ba-f66efb9b0289" providerId="ADAL" clId="{30579C78-6435-4D4B-B097-E82D5500EC53}" dt="2019-01-17T21:16:03.268" v="593" actId="478"/>
          <ac:spMkLst>
            <pc:docMk/>
            <pc:sldMk cId="1907034929" sldId="414"/>
            <ac:spMk id="4" creationId="{6250EA66-1289-4B49-B22F-83DB1E9AB75A}"/>
          </ac:spMkLst>
        </pc:spChg>
        <pc:spChg chg="del">
          <ac:chgData name="Eric Torunski" userId="bfccb9e8-9d93-458e-85ba-f66efb9b0289" providerId="ADAL" clId="{30579C78-6435-4D4B-B097-E82D5500EC53}" dt="2019-01-17T21:16:05.315" v="594" actId="478"/>
          <ac:spMkLst>
            <pc:docMk/>
            <pc:sldMk cId="1907034929" sldId="414"/>
            <ac:spMk id="5" creationId="{29A4EADE-53A0-E842-8232-0D0D80ECCED7}"/>
          </ac:spMkLst>
        </pc:spChg>
      </pc:sldChg>
      <pc:sldChg chg="modSp add">
        <pc:chgData name="Eric Torunski" userId="bfccb9e8-9d93-458e-85ba-f66efb9b0289" providerId="ADAL" clId="{30579C78-6435-4D4B-B097-E82D5500EC53}" dt="2019-01-17T21:52:36.470" v="1601" actId="207"/>
        <pc:sldMkLst>
          <pc:docMk/>
          <pc:sldMk cId="2953354808" sldId="415"/>
        </pc:sldMkLst>
        <pc:spChg chg="mod">
          <ac:chgData name="Eric Torunski" userId="bfccb9e8-9d93-458e-85ba-f66efb9b0289" providerId="ADAL" clId="{30579C78-6435-4D4B-B097-E82D5500EC53}" dt="2019-01-17T21:52:36.470" v="1601" actId="207"/>
          <ac:spMkLst>
            <pc:docMk/>
            <pc:sldMk cId="2953354808" sldId="415"/>
            <ac:spMk id="3" creationId="{00000000-0000-0000-0000-000000000000}"/>
          </ac:spMkLst>
        </pc:spChg>
      </pc:sldChg>
      <pc:sldChg chg="modSp add">
        <pc:chgData name="Eric Torunski" userId="bfccb9e8-9d93-458e-85ba-f66efb9b0289" providerId="ADAL" clId="{30579C78-6435-4D4B-B097-E82D5500EC53}" dt="2019-01-17T21:56:05.942" v="1909" actId="20577"/>
        <pc:sldMkLst>
          <pc:docMk/>
          <pc:sldMk cId="1051497154" sldId="416"/>
        </pc:sldMkLst>
        <pc:spChg chg="mod">
          <ac:chgData name="Eric Torunski" userId="bfccb9e8-9d93-458e-85ba-f66efb9b0289" providerId="ADAL" clId="{30579C78-6435-4D4B-B097-E82D5500EC53}" dt="2019-01-17T21:54:51.285" v="1904" actId="20577"/>
          <ac:spMkLst>
            <pc:docMk/>
            <pc:sldMk cId="1051497154" sldId="416"/>
            <ac:spMk id="2" creationId="{00000000-0000-0000-0000-000000000000}"/>
          </ac:spMkLst>
        </pc:spChg>
        <pc:spChg chg="mod">
          <ac:chgData name="Eric Torunski" userId="bfccb9e8-9d93-458e-85ba-f66efb9b0289" providerId="ADAL" clId="{30579C78-6435-4D4B-B097-E82D5500EC53}" dt="2019-01-17T21:56:05.942" v="1909" actId="20577"/>
          <ac:spMkLst>
            <pc:docMk/>
            <pc:sldMk cId="1051497154" sldId="416"/>
            <ac:spMk id="3" creationId="{00000000-0000-0000-0000-000000000000}"/>
          </ac:spMkLst>
        </pc:spChg>
      </pc:sldChg>
      <pc:sldChg chg="modSp add">
        <pc:chgData name="Eric Torunski" userId="bfccb9e8-9d93-458e-85ba-f66efb9b0289" providerId="ADAL" clId="{30579C78-6435-4D4B-B097-E82D5500EC53}" dt="2019-01-17T22:03:01.586" v="2623" actId="14100"/>
        <pc:sldMkLst>
          <pc:docMk/>
          <pc:sldMk cId="154425317" sldId="417"/>
        </pc:sldMkLst>
        <pc:spChg chg="mod">
          <ac:chgData name="Eric Torunski" userId="bfccb9e8-9d93-458e-85ba-f66efb9b0289" providerId="ADAL" clId="{30579C78-6435-4D4B-B097-E82D5500EC53}" dt="2019-01-17T21:58:41.848" v="2072" actId="20577"/>
          <ac:spMkLst>
            <pc:docMk/>
            <pc:sldMk cId="154425317" sldId="417"/>
            <ac:spMk id="2" creationId="{00000000-0000-0000-0000-000000000000}"/>
          </ac:spMkLst>
        </pc:spChg>
        <pc:spChg chg="mod">
          <ac:chgData name="Eric Torunski" userId="bfccb9e8-9d93-458e-85ba-f66efb9b0289" providerId="ADAL" clId="{30579C78-6435-4D4B-B097-E82D5500EC53}" dt="2019-01-17T22:03:01.586" v="2623" actId="14100"/>
          <ac:spMkLst>
            <pc:docMk/>
            <pc:sldMk cId="154425317" sldId="41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1/21/2019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1/21/2019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3FE971-1D92-490D-A46B-ED988BD8BA72}" type="slidenum">
              <a:rPr lang="en-CA" smtClean="0"/>
              <a:pPr>
                <a:defRPr/>
              </a:pPr>
              <a:t>12</a:t>
            </a:fld>
            <a:endParaRPr lang="en-CA"/>
          </a:p>
        </p:txBody>
      </p:sp>
    </p:spTree>
    <p:extLst>
      <p:ext uri="{BB962C8B-B14F-4D97-AF65-F5344CB8AC3E}">
        <p14:creationId xmlns:p14="http://schemas.microsoft.com/office/powerpoint/2010/main" val="18631282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a:t>
            </a:r>
            <a:br>
              <a:rPr lang="en-US"/>
            </a:br>
            <a:r>
              <a:rPr lang="en-US"/>
              <a:t>subtitle style</a:t>
            </a:r>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a:t>Click to edit</a:t>
            </a:r>
            <a:br>
              <a:rPr lang="en-US"/>
            </a:br>
            <a:r>
              <a:rPr lang="en-US"/>
              <a:t>Master </a:t>
            </a:r>
            <a:br>
              <a:rPr lang="en-US"/>
            </a:br>
            <a:r>
              <a:rPr lang="en-US"/>
              <a:t>title style</a:t>
            </a:r>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a:t>
            </a:r>
            <a:br>
              <a:rPr lang="en-US"/>
            </a:br>
            <a:r>
              <a:rPr lang="en-US"/>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a:solidFill>
                  <a:srgbClr val="FFFFFF"/>
                </a:solidFill>
              </a:rPr>
              <a:t>CST2335</a:t>
            </a:r>
            <a:br>
              <a:rPr lang="en-US">
                <a:solidFill>
                  <a:srgbClr val="FFFFFF"/>
                </a:solidFill>
              </a:rPr>
            </a:br>
            <a:r>
              <a:rPr lang="en-US"/>
              <a:t>Graphical Interface programming</a:t>
            </a:r>
            <a:endParaRPr lang="en-US">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a:t>Week 3</a:t>
            </a:r>
          </a:p>
          <a:p>
            <a:r>
              <a:rPr lang="en-US"/>
              <a:t>Application Lifecycle</a:t>
            </a:r>
          </a:p>
        </p:txBody>
      </p:sp>
    </p:spTree>
    <p:extLst>
      <p:ext uri="{BB962C8B-B14F-4D97-AF65-F5344CB8AC3E}">
        <p14:creationId xmlns:p14="http://schemas.microsoft.com/office/powerpoint/2010/main" val="120453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data back to previous page</a:t>
            </a:r>
          </a:p>
        </p:txBody>
      </p:sp>
      <p:sp>
        <p:nvSpPr>
          <p:cNvPr id="3" name="Content Placeholder 2"/>
          <p:cNvSpPr>
            <a:spLocks noGrp="1"/>
          </p:cNvSpPr>
          <p:nvPr>
            <p:ph idx="1"/>
          </p:nvPr>
        </p:nvSpPr>
        <p:spPr>
          <a:xfrm>
            <a:off x="251520" y="915566"/>
            <a:ext cx="8568952" cy="3362236"/>
          </a:xfrm>
        </p:spPr>
        <p:txBody>
          <a:bodyPr/>
          <a:lstStyle/>
          <a:p>
            <a:r>
              <a:rPr lang="en-US" sz="2400" dirty="0">
                <a:solidFill>
                  <a:schemeClr val="tx1"/>
                </a:solidFill>
              </a:rPr>
              <a:t>Before calling finish() to go back to the previous screen, you can call </a:t>
            </a:r>
            <a:r>
              <a:rPr lang="en-US" sz="2400" b="1" i="1" dirty="0" err="1">
                <a:solidFill>
                  <a:schemeClr val="tx1"/>
                </a:solidFill>
              </a:rPr>
              <a:t>setResult</a:t>
            </a:r>
            <a:r>
              <a:rPr lang="en-US" sz="2400" b="1" i="1" dirty="0">
                <a:solidFill>
                  <a:schemeClr val="tx1"/>
                </a:solidFill>
              </a:rPr>
              <a:t>(</a:t>
            </a:r>
            <a:r>
              <a:rPr lang="en-US" sz="2400" b="1" i="1" dirty="0" err="1">
                <a:solidFill>
                  <a:schemeClr val="tx1"/>
                </a:solidFill>
              </a:rPr>
              <a:t>int</a:t>
            </a:r>
            <a:r>
              <a:rPr lang="en-US" sz="2400" b="1" i="1" dirty="0">
                <a:solidFill>
                  <a:schemeClr val="tx1"/>
                </a:solidFill>
              </a:rPr>
              <a:t> </a:t>
            </a:r>
            <a:r>
              <a:rPr lang="en-US" sz="2400" b="1" i="1" dirty="0" err="1">
                <a:solidFill>
                  <a:schemeClr val="tx1"/>
                </a:solidFill>
              </a:rPr>
              <a:t>resultCode</a:t>
            </a:r>
            <a:r>
              <a:rPr lang="en-US" sz="2400" b="1" i="1" dirty="0">
                <a:solidFill>
                  <a:schemeClr val="tx1"/>
                </a:solidFill>
              </a:rPr>
              <a:t>, Intent </a:t>
            </a:r>
            <a:r>
              <a:rPr lang="en-US" sz="2400" b="1" i="1" dirty="0" err="1">
                <a:solidFill>
                  <a:schemeClr val="tx1"/>
                </a:solidFill>
              </a:rPr>
              <a:t>dataBack</a:t>
            </a:r>
            <a:r>
              <a:rPr lang="en-US" sz="2400" b="1" i="1" dirty="0">
                <a:solidFill>
                  <a:schemeClr val="tx1"/>
                </a:solidFill>
              </a:rPr>
              <a:t>)</a:t>
            </a:r>
          </a:p>
          <a:p>
            <a:r>
              <a:rPr lang="en-US" sz="2400" dirty="0">
                <a:solidFill>
                  <a:schemeClr val="tx1"/>
                </a:solidFill>
              </a:rPr>
              <a:t>After calling finish(), Android will go back to the previous page. If you want to send an Intent back, you have to use </a:t>
            </a:r>
            <a:r>
              <a:rPr lang="en-US" sz="2400" dirty="0" err="1">
                <a:solidFill>
                  <a:schemeClr val="tx1"/>
                </a:solidFill>
              </a:rPr>
              <a:t>startActivityForResult</a:t>
            </a:r>
            <a:r>
              <a:rPr lang="en-US" sz="2400" dirty="0">
                <a:solidFill>
                  <a:schemeClr val="tx1"/>
                </a:solidFill>
              </a:rPr>
              <a:t>(Intent </a:t>
            </a:r>
            <a:r>
              <a:rPr lang="en-US" sz="2400" dirty="0" err="1">
                <a:solidFill>
                  <a:schemeClr val="tx1"/>
                </a:solidFill>
              </a:rPr>
              <a:t>i</a:t>
            </a:r>
            <a:r>
              <a:rPr lang="en-US" sz="2400" dirty="0">
                <a:solidFill>
                  <a:schemeClr val="tx1"/>
                </a:solidFill>
              </a:rPr>
              <a:t>, </a:t>
            </a:r>
            <a:r>
              <a:rPr lang="en-US" sz="2400" dirty="0" err="1">
                <a:solidFill>
                  <a:schemeClr val="tx1"/>
                </a:solidFill>
              </a:rPr>
              <a:t>int</a:t>
            </a:r>
            <a:r>
              <a:rPr lang="en-US" sz="2400" dirty="0">
                <a:solidFill>
                  <a:schemeClr val="tx1"/>
                </a:solidFill>
              </a:rPr>
              <a:t> </a:t>
            </a:r>
            <a:r>
              <a:rPr lang="en-US" sz="2400" dirty="0" err="1">
                <a:solidFill>
                  <a:schemeClr val="tx1"/>
                </a:solidFill>
              </a:rPr>
              <a:t>requestCode</a:t>
            </a:r>
            <a:r>
              <a:rPr lang="en-US" sz="2400" dirty="0">
                <a:solidFill>
                  <a:schemeClr val="tx1"/>
                </a:solidFill>
              </a:rPr>
              <a:t>) instead of </a:t>
            </a:r>
            <a:r>
              <a:rPr lang="en-US" sz="2400" dirty="0" err="1">
                <a:solidFill>
                  <a:schemeClr val="tx1"/>
                </a:solidFill>
              </a:rPr>
              <a:t>startActivity</a:t>
            </a:r>
            <a:r>
              <a:rPr lang="en-US" sz="2400" dirty="0">
                <a:solidFill>
                  <a:schemeClr val="tx1"/>
                </a:solidFill>
              </a:rPr>
              <a:t>() mentioned before. When you come back to the previous page, it will call </a:t>
            </a:r>
            <a:r>
              <a:rPr lang="en-US" sz="2400" dirty="0" err="1">
                <a:solidFill>
                  <a:schemeClr val="tx1"/>
                </a:solidFill>
              </a:rPr>
              <a:t>onActivityResult</a:t>
            </a:r>
            <a:r>
              <a:rPr lang="en-US" sz="2400" dirty="0">
                <a:solidFill>
                  <a:schemeClr val="tx1"/>
                </a:solidFill>
              </a:rPr>
              <a:t>(</a:t>
            </a:r>
            <a:r>
              <a:rPr lang="en-US" sz="2400" dirty="0" err="1">
                <a:solidFill>
                  <a:schemeClr val="tx1"/>
                </a:solidFill>
              </a:rPr>
              <a:t>int</a:t>
            </a:r>
            <a:r>
              <a:rPr lang="en-US" sz="2400" dirty="0">
                <a:solidFill>
                  <a:schemeClr val="tx1"/>
                </a:solidFill>
              </a:rPr>
              <a:t> request, </a:t>
            </a:r>
            <a:r>
              <a:rPr lang="en-US" sz="2400" dirty="0" err="1">
                <a:solidFill>
                  <a:schemeClr val="tx1"/>
                </a:solidFill>
              </a:rPr>
              <a:t>int</a:t>
            </a:r>
            <a:r>
              <a:rPr lang="en-US" sz="2400" dirty="0">
                <a:solidFill>
                  <a:schemeClr val="tx1"/>
                </a:solidFill>
              </a:rPr>
              <a:t> result, Intent </a:t>
            </a:r>
            <a:r>
              <a:rPr lang="en-US" sz="2400" dirty="0" err="1">
                <a:solidFill>
                  <a:schemeClr val="tx1"/>
                </a:solidFill>
              </a:rPr>
              <a:t>dataBack</a:t>
            </a:r>
            <a:r>
              <a:rPr lang="en-US" sz="2400" dirty="0">
                <a:solidFill>
                  <a:schemeClr val="tx1"/>
                </a:solidFill>
              </a:rPr>
              <a:t>)</a:t>
            </a:r>
            <a:endParaRPr lang="en-US" sz="2000" b="1" i="1" dirty="0">
              <a:solidFill>
                <a:schemeClr val="tx1"/>
              </a:solidFill>
            </a:endParaRPr>
          </a:p>
        </p:txBody>
      </p:sp>
    </p:spTree>
    <p:extLst>
      <p:ext uri="{BB962C8B-B14F-4D97-AF65-F5344CB8AC3E}">
        <p14:creationId xmlns:p14="http://schemas.microsoft.com/office/powerpoint/2010/main" val="190703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data back to previous page</a:t>
            </a:r>
          </a:p>
        </p:txBody>
      </p:sp>
      <p:sp>
        <p:nvSpPr>
          <p:cNvPr id="3" name="Content Placeholder 2"/>
          <p:cNvSpPr>
            <a:spLocks noGrp="1"/>
          </p:cNvSpPr>
          <p:nvPr>
            <p:ph idx="1"/>
          </p:nvPr>
        </p:nvSpPr>
        <p:spPr>
          <a:xfrm>
            <a:off x="251520" y="915566"/>
            <a:ext cx="8568952" cy="3362236"/>
          </a:xfrm>
        </p:spPr>
        <p:txBody>
          <a:bodyPr/>
          <a:lstStyle/>
          <a:p>
            <a:r>
              <a:rPr lang="en-US" sz="2400" dirty="0" err="1">
                <a:solidFill>
                  <a:schemeClr val="tx1"/>
                </a:solidFill>
              </a:rPr>
              <a:t>onActivityResult</a:t>
            </a:r>
            <a:r>
              <a:rPr lang="en-US" sz="2400" dirty="0">
                <a:solidFill>
                  <a:schemeClr val="tx1"/>
                </a:solidFill>
              </a:rPr>
              <a:t>(</a:t>
            </a:r>
            <a:r>
              <a:rPr lang="en-US" sz="2400" dirty="0" err="1">
                <a:solidFill>
                  <a:schemeClr val="tx1"/>
                </a:solidFill>
              </a:rPr>
              <a:t>int</a:t>
            </a:r>
            <a:r>
              <a:rPr lang="en-US" sz="2400" dirty="0">
                <a:solidFill>
                  <a:schemeClr val="tx1"/>
                </a:solidFill>
              </a:rPr>
              <a:t> </a:t>
            </a:r>
            <a:r>
              <a:rPr lang="en-US" sz="2400" dirty="0">
                <a:solidFill>
                  <a:srgbClr val="FF0000"/>
                </a:solidFill>
              </a:rPr>
              <a:t>request</a:t>
            </a:r>
            <a:r>
              <a:rPr lang="en-US" sz="2400" dirty="0">
                <a:solidFill>
                  <a:schemeClr val="tx1"/>
                </a:solidFill>
              </a:rPr>
              <a:t>, </a:t>
            </a:r>
            <a:r>
              <a:rPr lang="en-US" sz="2400" dirty="0" err="1">
                <a:solidFill>
                  <a:schemeClr val="tx1"/>
                </a:solidFill>
              </a:rPr>
              <a:t>int</a:t>
            </a:r>
            <a:r>
              <a:rPr lang="en-US" sz="2400" dirty="0">
                <a:solidFill>
                  <a:schemeClr val="tx1"/>
                </a:solidFill>
              </a:rPr>
              <a:t> </a:t>
            </a:r>
            <a:r>
              <a:rPr lang="en-US" sz="2400" dirty="0">
                <a:solidFill>
                  <a:srgbClr val="0070C0"/>
                </a:solidFill>
              </a:rPr>
              <a:t>result</a:t>
            </a:r>
            <a:r>
              <a:rPr lang="en-US" sz="2400" dirty="0">
                <a:solidFill>
                  <a:schemeClr val="tx1"/>
                </a:solidFill>
              </a:rPr>
              <a:t>, Intent </a:t>
            </a:r>
            <a:r>
              <a:rPr lang="en-US" sz="2400" dirty="0" err="1">
                <a:solidFill>
                  <a:schemeClr val="tx1"/>
                </a:solidFill>
              </a:rPr>
              <a:t>dataBack</a:t>
            </a:r>
            <a:r>
              <a:rPr lang="en-US" sz="2400" dirty="0">
                <a:solidFill>
                  <a:schemeClr val="tx1"/>
                </a:solidFill>
              </a:rPr>
              <a:t>)</a:t>
            </a:r>
          </a:p>
          <a:p>
            <a:r>
              <a:rPr lang="en-US" sz="2400" dirty="0">
                <a:solidFill>
                  <a:schemeClr val="tx1"/>
                </a:solidFill>
              </a:rPr>
              <a:t>The request parameter is what you put in the </a:t>
            </a:r>
            <a:r>
              <a:rPr lang="en-US" sz="2400" dirty="0" err="1">
                <a:solidFill>
                  <a:schemeClr val="tx1"/>
                </a:solidFill>
              </a:rPr>
              <a:t>startActivityForResult</a:t>
            </a:r>
            <a:r>
              <a:rPr lang="en-US" sz="2400" dirty="0">
                <a:solidFill>
                  <a:schemeClr val="tx1"/>
                </a:solidFill>
              </a:rPr>
              <a:t>(Intent </a:t>
            </a:r>
            <a:r>
              <a:rPr lang="en-US" sz="2400" dirty="0" err="1">
                <a:solidFill>
                  <a:schemeClr val="tx1"/>
                </a:solidFill>
              </a:rPr>
              <a:t>i</a:t>
            </a:r>
            <a:r>
              <a:rPr lang="en-US" sz="2400" dirty="0">
                <a:solidFill>
                  <a:schemeClr val="tx1"/>
                </a:solidFill>
              </a:rPr>
              <a:t>, </a:t>
            </a:r>
            <a:r>
              <a:rPr lang="en-US" sz="2400" dirty="0" err="1">
                <a:solidFill>
                  <a:schemeClr val="tx1"/>
                </a:solidFill>
              </a:rPr>
              <a:t>int</a:t>
            </a:r>
            <a:r>
              <a:rPr lang="en-US" sz="2400" dirty="0">
                <a:solidFill>
                  <a:schemeClr val="tx1"/>
                </a:solidFill>
              </a:rPr>
              <a:t> </a:t>
            </a:r>
            <a:r>
              <a:rPr lang="en-US" sz="2400" dirty="0">
                <a:solidFill>
                  <a:srgbClr val="FF0000"/>
                </a:solidFill>
              </a:rPr>
              <a:t>request</a:t>
            </a:r>
            <a:r>
              <a:rPr lang="en-US" sz="2400" dirty="0">
                <a:solidFill>
                  <a:schemeClr val="tx1"/>
                </a:solidFill>
              </a:rPr>
              <a:t>). This tells you what Activity just finished.</a:t>
            </a:r>
          </a:p>
          <a:p>
            <a:r>
              <a:rPr lang="en-US" sz="2400" dirty="0">
                <a:solidFill>
                  <a:schemeClr val="tx1"/>
                </a:solidFill>
              </a:rPr>
              <a:t>The result parameter tells you what the result was set to in the previous Activity: </a:t>
            </a:r>
            <a:r>
              <a:rPr lang="en-US" sz="2400" dirty="0" err="1">
                <a:solidFill>
                  <a:schemeClr val="tx1"/>
                </a:solidFill>
              </a:rPr>
              <a:t>setResult</a:t>
            </a:r>
            <a:r>
              <a:rPr lang="en-US" sz="2400" dirty="0">
                <a:solidFill>
                  <a:schemeClr val="tx1"/>
                </a:solidFill>
              </a:rPr>
              <a:t>(</a:t>
            </a:r>
            <a:r>
              <a:rPr lang="en-US" sz="2400" dirty="0" err="1">
                <a:solidFill>
                  <a:schemeClr val="tx1"/>
                </a:solidFill>
              </a:rPr>
              <a:t>int</a:t>
            </a:r>
            <a:r>
              <a:rPr lang="en-US" sz="2400" dirty="0">
                <a:solidFill>
                  <a:schemeClr val="tx1"/>
                </a:solidFill>
              </a:rPr>
              <a:t> </a:t>
            </a:r>
            <a:r>
              <a:rPr lang="en-US" sz="2400" dirty="0">
                <a:solidFill>
                  <a:srgbClr val="0070C0"/>
                </a:solidFill>
              </a:rPr>
              <a:t>result</a:t>
            </a:r>
            <a:r>
              <a:rPr lang="en-US" sz="2400" dirty="0">
                <a:solidFill>
                  <a:schemeClr val="tx1"/>
                </a:solidFill>
              </a:rPr>
              <a:t>). This is used to tell what button was pushed to finish the Activity. Hitting the Android back arrow will make </a:t>
            </a:r>
            <a:r>
              <a:rPr lang="en-US" sz="2400" dirty="0">
                <a:solidFill>
                  <a:srgbClr val="0070C0"/>
                </a:solidFill>
              </a:rPr>
              <a:t>result</a:t>
            </a:r>
            <a:r>
              <a:rPr lang="en-US" sz="2400" dirty="0">
                <a:solidFill>
                  <a:schemeClr val="tx1"/>
                </a:solidFill>
              </a:rPr>
              <a:t> == 0.</a:t>
            </a:r>
            <a:endParaRPr lang="en-US" sz="2000" dirty="0">
              <a:solidFill>
                <a:schemeClr val="tx1"/>
              </a:solidFill>
            </a:endParaRPr>
          </a:p>
        </p:txBody>
      </p:sp>
    </p:spTree>
    <p:extLst>
      <p:ext uri="{BB962C8B-B14F-4D97-AF65-F5344CB8AC3E}">
        <p14:creationId xmlns:p14="http://schemas.microsoft.com/office/powerpoint/2010/main" val="295335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sequence</a:t>
            </a:r>
          </a:p>
        </p:txBody>
      </p:sp>
      <p:sp>
        <p:nvSpPr>
          <p:cNvPr id="3" name="Content Placeholder 2"/>
          <p:cNvSpPr>
            <a:spLocks noGrp="1"/>
          </p:cNvSpPr>
          <p:nvPr>
            <p:ph idx="1"/>
          </p:nvPr>
        </p:nvSpPr>
        <p:spPr>
          <a:xfrm>
            <a:off x="467545" y="987574"/>
            <a:ext cx="8280919" cy="3240360"/>
          </a:xfrm>
        </p:spPr>
        <p:txBody>
          <a:bodyPr/>
          <a:lstStyle/>
          <a:p>
            <a:r>
              <a:rPr lang="en-US" sz="2000" err="1">
                <a:solidFill>
                  <a:schemeClr val="tx1"/>
                </a:solidFill>
              </a:rPr>
              <a:t>ActivityA</a:t>
            </a:r>
            <a:endParaRPr lang="en-US" sz="2000">
              <a:solidFill>
                <a:schemeClr val="tx1"/>
              </a:solidFill>
            </a:endParaRPr>
          </a:p>
          <a:p>
            <a:r>
              <a:rPr lang="en-US" sz="2000" err="1">
                <a:solidFill>
                  <a:schemeClr val="tx1"/>
                </a:solidFill>
              </a:rPr>
              <a:t>startActivityForResult</a:t>
            </a:r>
            <a:r>
              <a:rPr lang="en-US" sz="2000">
                <a:solidFill>
                  <a:schemeClr val="tx1"/>
                </a:solidFill>
              </a:rPr>
              <a:t>( Intent, </a:t>
            </a:r>
            <a:r>
              <a:rPr lang="en-US" sz="2000" err="1">
                <a:solidFill>
                  <a:srgbClr val="00B050"/>
                </a:solidFill>
              </a:rPr>
              <a:t>requestCode</a:t>
            </a:r>
            <a:r>
              <a:rPr lang="en-US" sz="2000">
                <a:solidFill>
                  <a:schemeClr val="tx1"/>
                </a:solidFill>
              </a:rPr>
              <a:t>) ;</a:t>
            </a:r>
          </a:p>
          <a:p>
            <a:endParaRPr lang="en-US" sz="2000">
              <a:solidFill>
                <a:schemeClr val="tx1"/>
              </a:solidFill>
            </a:endParaRPr>
          </a:p>
          <a:p>
            <a:endParaRPr lang="en-US" sz="2000">
              <a:solidFill>
                <a:schemeClr val="tx1"/>
              </a:solidFill>
            </a:endParaRPr>
          </a:p>
          <a:p>
            <a:endParaRPr lang="en-US" sz="2000">
              <a:solidFill>
                <a:schemeClr val="tx1"/>
              </a:solidFill>
            </a:endParaRPr>
          </a:p>
          <a:p>
            <a:r>
              <a:rPr lang="en-US" sz="2000" err="1">
                <a:solidFill>
                  <a:schemeClr val="tx1"/>
                </a:solidFill>
              </a:rPr>
              <a:t>onActivityResult</a:t>
            </a:r>
            <a:r>
              <a:rPr lang="en-US" sz="2000">
                <a:solidFill>
                  <a:schemeClr val="tx1"/>
                </a:solidFill>
              </a:rPr>
              <a:t>( </a:t>
            </a:r>
            <a:r>
              <a:rPr lang="en-US" sz="2000" err="1">
                <a:solidFill>
                  <a:srgbClr val="339933"/>
                </a:solidFill>
              </a:rPr>
              <a:t>requestCode</a:t>
            </a:r>
            <a:r>
              <a:rPr lang="en-US" sz="2000">
                <a:solidFill>
                  <a:schemeClr val="tx1"/>
                </a:solidFill>
              </a:rPr>
              <a:t>, </a:t>
            </a:r>
            <a:r>
              <a:rPr lang="en-US" sz="2000" err="1">
                <a:solidFill>
                  <a:srgbClr val="00B0F0"/>
                </a:solidFill>
              </a:rPr>
              <a:t>resultCode</a:t>
            </a:r>
            <a:r>
              <a:rPr lang="en-US" sz="2000">
                <a:solidFill>
                  <a:srgbClr val="00B0F0"/>
                </a:solidFill>
              </a:rPr>
              <a:t>, </a:t>
            </a:r>
            <a:r>
              <a:rPr lang="en-US" sz="2000">
                <a:solidFill>
                  <a:srgbClr val="FF0000"/>
                </a:solidFill>
              </a:rPr>
              <a:t>intent</a:t>
            </a:r>
            <a:r>
              <a:rPr lang="en-US" sz="2000">
                <a:solidFill>
                  <a:schemeClr val="tx1"/>
                </a:solidFill>
              </a:rPr>
              <a:t>);</a:t>
            </a:r>
          </a:p>
          <a:p>
            <a:pPr marL="0" indent="0">
              <a:buNone/>
            </a:pPr>
            <a:endParaRPr lang="en-US" sz="2000">
              <a:solidFill>
                <a:schemeClr val="tx1"/>
              </a:solidFill>
            </a:endParaRPr>
          </a:p>
          <a:p>
            <a:pPr marL="0" indent="0">
              <a:buNone/>
            </a:pPr>
            <a:r>
              <a:rPr lang="en-US" sz="2000">
                <a:solidFill>
                  <a:schemeClr val="tx1"/>
                </a:solidFill>
              </a:rPr>
              <a:t>The original </a:t>
            </a:r>
            <a:r>
              <a:rPr lang="en-US" sz="2000" err="1">
                <a:solidFill>
                  <a:schemeClr val="bg2"/>
                </a:solidFill>
              </a:rPr>
              <a:t>requestCode</a:t>
            </a:r>
            <a:r>
              <a:rPr lang="en-US" sz="2000">
                <a:solidFill>
                  <a:schemeClr val="bg2"/>
                </a:solidFill>
              </a:rPr>
              <a:t> </a:t>
            </a:r>
            <a:r>
              <a:rPr lang="en-US" sz="2000">
                <a:solidFill>
                  <a:schemeClr val="tx1"/>
                </a:solidFill>
              </a:rPr>
              <a:t>gets passed back to </a:t>
            </a:r>
            <a:r>
              <a:rPr lang="en-US" sz="2000" err="1">
                <a:solidFill>
                  <a:schemeClr val="tx1"/>
                </a:solidFill>
              </a:rPr>
              <a:t>onActivityResult</a:t>
            </a:r>
            <a:r>
              <a:rPr lang="en-US" sz="2000">
                <a:solidFill>
                  <a:schemeClr val="tx1"/>
                </a:solidFill>
              </a:rPr>
              <a:t>, as well as the </a:t>
            </a:r>
            <a:r>
              <a:rPr lang="en-US" sz="2000" err="1">
                <a:solidFill>
                  <a:srgbClr val="00B0F0"/>
                </a:solidFill>
              </a:rPr>
              <a:t>resultCode</a:t>
            </a:r>
            <a:r>
              <a:rPr lang="en-US" sz="2000">
                <a:solidFill>
                  <a:schemeClr val="tx1"/>
                </a:solidFill>
              </a:rPr>
              <a:t>, and intent.</a:t>
            </a:r>
          </a:p>
        </p:txBody>
      </p:sp>
      <p:sp>
        <p:nvSpPr>
          <p:cNvPr id="4" name="Content Placeholder 2"/>
          <p:cNvSpPr txBox="1">
            <a:spLocks/>
          </p:cNvSpPr>
          <p:nvPr/>
        </p:nvSpPr>
        <p:spPr bwMode="auto">
          <a:xfrm>
            <a:off x="4572000" y="1091804"/>
            <a:ext cx="4464496" cy="33663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err="1">
                <a:solidFill>
                  <a:schemeClr val="tx1"/>
                </a:solidFill>
              </a:rPr>
              <a:t>ActivityB</a:t>
            </a:r>
            <a:endParaRPr lang="en-US" sz="2000">
              <a:solidFill>
                <a:schemeClr val="tx1"/>
              </a:solidFill>
            </a:endParaRPr>
          </a:p>
          <a:p>
            <a:endParaRPr lang="en-US" sz="2000">
              <a:solidFill>
                <a:schemeClr val="tx1"/>
              </a:solidFill>
            </a:endParaRPr>
          </a:p>
          <a:p>
            <a:r>
              <a:rPr lang="en-US" sz="2000" err="1">
                <a:solidFill>
                  <a:schemeClr val="tx1"/>
                </a:solidFill>
              </a:rPr>
              <a:t>onCreate</a:t>
            </a:r>
            <a:r>
              <a:rPr lang="en-US" sz="2000">
                <a:solidFill>
                  <a:schemeClr val="tx1"/>
                </a:solidFill>
              </a:rPr>
              <a:t>(), </a:t>
            </a:r>
            <a:r>
              <a:rPr lang="en-US" sz="2000" err="1">
                <a:solidFill>
                  <a:schemeClr val="tx1"/>
                </a:solidFill>
              </a:rPr>
              <a:t>onStart</a:t>
            </a:r>
            <a:r>
              <a:rPr lang="en-US" sz="2000">
                <a:solidFill>
                  <a:schemeClr val="tx1"/>
                </a:solidFill>
              </a:rPr>
              <a:t>(), </a:t>
            </a:r>
            <a:r>
              <a:rPr lang="en-US" sz="2000" err="1">
                <a:solidFill>
                  <a:schemeClr val="tx1"/>
                </a:solidFill>
              </a:rPr>
              <a:t>onResume</a:t>
            </a:r>
            <a:r>
              <a:rPr lang="en-US" sz="2000">
                <a:solidFill>
                  <a:schemeClr val="tx1"/>
                </a:solidFill>
              </a:rPr>
              <a:t>()</a:t>
            </a:r>
          </a:p>
          <a:p>
            <a:r>
              <a:rPr lang="en-US" sz="2000" err="1">
                <a:solidFill>
                  <a:schemeClr val="tx1"/>
                </a:solidFill>
              </a:rPr>
              <a:t>setResult</a:t>
            </a:r>
            <a:r>
              <a:rPr lang="en-US" sz="2000">
                <a:solidFill>
                  <a:schemeClr val="tx1"/>
                </a:solidFill>
              </a:rPr>
              <a:t>(</a:t>
            </a:r>
            <a:r>
              <a:rPr lang="en-US" sz="2000" err="1">
                <a:solidFill>
                  <a:srgbClr val="00B0F0"/>
                </a:solidFill>
              </a:rPr>
              <a:t>resultCode</a:t>
            </a:r>
            <a:r>
              <a:rPr lang="en-US" sz="2000">
                <a:solidFill>
                  <a:srgbClr val="00B0F0"/>
                </a:solidFill>
              </a:rPr>
              <a:t>, </a:t>
            </a:r>
            <a:r>
              <a:rPr lang="en-US" sz="2000">
                <a:solidFill>
                  <a:srgbClr val="FF0000"/>
                </a:solidFill>
              </a:rPr>
              <a:t>intent</a:t>
            </a:r>
            <a:r>
              <a:rPr lang="en-US" sz="2000">
                <a:solidFill>
                  <a:schemeClr val="tx1"/>
                </a:solidFill>
              </a:rPr>
              <a:t>), finish(), </a:t>
            </a:r>
            <a:r>
              <a:rPr lang="en-US" sz="2000" err="1">
                <a:solidFill>
                  <a:schemeClr val="tx1"/>
                </a:solidFill>
              </a:rPr>
              <a:t>onPause</a:t>
            </a:r>
            <a:r>
              <a:rPr lang="en-US" sz="2000">
                <a:solidFill>
                  <a:schemeClr val="tx1"/>
                </a:solidFill>
              </a:rPr>
              <a:t>(), </a:t>
            </a:r>
            <a:r>
              <a:rPr lang="en-US" sz="2000" err="1">
                <a:solidFill>
                  <a:schemeClr val="tx1"/>
                </a:solidFill>
              </a:rPr>
              <a:t>onFinish</a:t>
            </a:r>
            <a:r>
              <a:rPr lang="en-US" sz="2000">
                <a:solidFill>
                  <a:schemeClr val="tx1"/>
                </a:solidFill>
              </a:rPr>
              <a:t>()</a:t>
            </a:r>
          </a:p>
        </p:txBody>
      </p:sp>
    </p:spTree>
    <p:extLst>
      <p:ext uri="{BB962C8B-B14F-4D97-AF65-F5344CB8AC3E}">
        <p14:creationId xmlns:p14="http://schemas.microsoft.com/office/powerpoint/2010/main" val="6099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Intents</a:t>
            </a:r>
          </a:p>
        </p:txBody>
      </p:sp>
      <p:sp>
        <p:nvSpPr>
          <p:cNvPr id="3" name="Content Placeholder 2"/>
          <p:cNvSpPr>
            <a:spLocks noGrp="1"/>
          </p:cNvSpPr>
          <p:nvPr>
            <p:ph idx="1"/>
          </p:nvPr>
        </p:nvSpPr>
        <p:spPr>
          <a:xfrm>
            <a:off x="467545" y="691763"/>
            <a:ext cx="8208912" cy="3662185"/>
          </a:xfrm>
        </p:spPr>
        <p:txBody>
          <a:bodyPr/>
          <a:lstStyle/>
          <a:p>
            <a:r>
              <a:rPr lang="en-US" sz="2400" dirty="0">
                <a:solidFill>
                  <a:schemeClr val="tx1"/>
                </a:solidFill>
              </a:rPr>
              <a:t>Android has pre-defined Intents for various actions. You don’t have to specify the next Activity class you will go to. You can just specify what action you want to perform and Android will offer a list of Activity object that implement that action.</a:t>
            </a:r>
          </a:p>
          <a:p>
            <a:r>
              <a:rPr lang="en-US" sz="2400" dirty="0">
                <a:solidFill>
                  <a:schemeClr val="tx1"/>
                </a:solidFill>
              </a:rPr>
              <a:t>You can use these to see what the default Activity on your phone for an Intent:</a:t>
            </a:r>
          </a:p>
          <a:p>
            <a:pPr lvl="1"/>
            <a:r>
              <a:rPr lang="en-US" sz="2000" dirty="0" err="1">
                <a:solidFill>
                  <a:schemeClr val="tx1"/>
                </a:solidFill>
              </a:rPr>
              <a:t>Intent.ACTION_CALL</a:t>
            </a:r>
            <a:r>
              <a:rPr lang="en-US" sz="2000" dirty="0">
                <a:solidFill>
                  <a:schemeClr val="tx1"/>
                </a:solidFill>
              </a:rPr>
              <a:t>  : launch the phone calling Activity</a:t>
            </a:r>
          </a:p>
          <a:p>
            <a:pPr lvl="1"/>
            <a:r>
              <a:rPr lang="en-US" sz="2000" dirty="0" err="1">
                <a:solidFill>
                  <a:schemeClr val="tx1"/>
                </a:solidFill>
              </a:rPr>
              <a:t>Intent.ACTION_VIEW</a:t>
            </a:r>
            <a:r>
              <a:rPr lang="en-US" sz="2000" dirty="0">
                <a:solidFill>
                  <a:schemeClr val="tx1"/>
                </a:solidFill>
              </a:rPr>
              <a:t> : launch a web browser </a:t>
            </a:r>
          </a:p>
          <a:p>
            <a:pPr lvl="1"/>
            <a:r>
              <a:rPr lang="en-US" sz="2000" dirty="0" err="1">
                <a:solidFill>
                  <a:schemeClr val="tx1"/>
                </a:solidFill>
              </a:rPr>
              <a:t>MediaStore.ACTION_IMAGE_CAPTURE</a:t>
            </a:r>
            <a:r>
              <a:rPr lang="en-US" sz="2000" dirty="0">
                <a:solidFill>
                  <a:schemeClr val="tx1"/>
                </a:solidFill>
              </a:rPr>
              <a:t> : take a photo</a:t>
            </a:r>
          </a:p>
        </p:txBody>
      </p:sp>
    </p:spTree>
    <p:extLst>
      <p:ext uri="{BB962C8B-B14F-4D97-AF65-F5344CB8AC3E}">
        <p14:creationId xmlns:p14="http://schemas.microsoft.com/office/powerpoint/2010/main" val="1676182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Intent to send email</a:t>
            </a:r>
          </a:p>
        </p:txBody>
      </p:sp>
      <p:sp>
        <p:nvSpPr>
          <p:cNvPr id="3" name="Content Placeholder 2"/>
          <p:cNvSpPr>
            <a:spLocks noGrp="1"/>
          </p:cNvSpPr>
          <p:nvPr>
            <p:ph idx="1"/>
          </p:nvPr>
        </p:nvSpPr>
        <p:spPr>
          <a:xfrm>
            <a:off x="467545" y="987574"/>
            <a:ext cx="8208912" cy="3366374"/>
          </a:xfrm>
        </p:spPr>
        <p:txBody>
          <a:bodyPr/>
          <a:lstStyle/>
          <a:p>
            <a:pPr marL="0" indent="0">
              <a:buNone/>
            </a:pPr>
            <a:r>
              <a:rPr lang="en-US" sz="1600">
                <a:solidFill>
                  <a:schemeClr val="tx1"/>
                </a:solidFill>
              </a:rPr>
              <a:t>Intent </a:t>
            </a:r>
            <a:r>
              <a:rPr lang="en-US" sz="1600" err="1">
                <a:solidFill>
                  <a:schemeClr val="tx1"/>
                </a:solidFill>
              </a:rPr>
              <a:t>intent</a:t>
            </a:r>
            <a:r>
              <a:rPr lang="en-US" sz="1600">
                <a:solidFill>
                  <a:schemeClr val="tx1"/>
                </a:solidFill>
              </a:rPr>
              <a:t> = new Intent(</a:t>
            </a:r>
            <a:r>
              <a:rPr lang="en-US" sz="1600" err="1">
                <a:solidFill>
                  <a:schemeClr val="tx1"/>
                </a:solidFill>
              </a:rPr>
              <a:t>Intent.ACTION_SEND</a:t>
            </a:r>
            <a:r>
              <a:rPr lang="en-US" sz="1600">
                <a:solidFill>
                  <a:schemeClr val="tx1"/>
                </a:solidFill>
              </a:rPr>
              <a:t>);</a:t>
            </a:r>
          </a:p>
          <a:p>
            <a:pPr marL="0" indent="0">
              <a:buNone/>
            </a:pPr>
            <a:r>
              <a:rPr lang="en-US" sz="1600" err="1">
                <a:solidFill>
                  <a:schemeClr val="tx1"/>
                </a:solidFill>
              </a:rPr>
              <a:t>intent.setType</a:t>
            </a:r>
            <a:r>
              <a:rPr lang="en-US" sz="1600">
                <a:solidFill>
                  <a:schemeClr val="tx1"/>
                </a:solidFill>
              </a:rPr>
              <a:t>("text/plain");</a:t>
            </a:r>
          </a:p>
          <a:p>
            <a:pPr marL="0" indent="0">
              <a:buNone/>
            </a:pPr>
            <a:r>
              <a:rPr lang="en-US" sz="1600" err="1">
                <a:solidFill>
                  <a:schemeClr val="tx1"/>
                </a:solidFill>
              </a:rPr>
              <a:t>intent.putExtra</a:t>
            </a:r>
            <a:r>
              <a:rPr lang="en-US" sz="1600">
                <a:solidFill>
                  <a:schemeClr val="tx1"/>
                </a:solidFill>
              </a:rPr>
              <a:t>(</a:t>
            </a:r>
            <a:r>
              <a:rPr lang="en-US" sz="1600" err="1">
                <a:solidFill>
                  <a:schemeClr val="tx1"/>
                </a:solidFill>
              </a:rPr>
              <a:t>Intent.EXTRA_EMAIL</a:t>
            </a:r>
            <a:r>
              <a:rPr lang="en-US" sz="1600">
                <a:solidFill>
                  <a:schemeClr val="tx1"/>
                </a:solidFill>
              </a:rPr>
              <a:t>, new String[] {"email@example.com"});</a:t>
            </a:r>
          </a:p>
          <a:p>
            <a:pPr marL="0" indent="0">
              <a:buNone/>
            </a:pPr>
            <a:r>
              <a:rPr lang="en-US" sz="1600" err="1">
                <a:solidFill>
                  <a:schemeClr val="tx1"/>
                </a:solidFill>
              </a:rPr>
              <a:t>intent.putExtra</a:t>
            </a:r>
            <a:r>
              <a:rPr lang="en-US" sz="1600">
                <a:solidFill>
                  <a:schemeClr val="tx1"/>
                </a:solidFill>
              </a:rPr>
              <a:t>(</a:t>
            </a:r>
            <a:r>
              <a:rPr lang="en-US" sz="1600" err="1">
                <a:solidFill>
                  <a:schemeClr val="tx1"/>
                </a:solidFill>
              </a:rPr>
              <a:t>Intent.EXTRA_SUBJECT</a:t>
            </a:r>
            <a:r>
              <a:rPr lang="en-US" sz="1600">
                <a:solidFill>
                  <a:schemeClr val="tx1"/>
                </a:solidFill>
              </a:rPr>
              <a:t>, "subject here");</a:t>
            </a:r>
          </a:p>
          <a:p>
            <a:pPr marL="0" indent="0">
              <a:buNone/>
            </a:pPr>
            <a:r>
              <a:rPr lang="en-US" sz="1600" err="1">
                <a:solidFill>
                  <a:schemeClr val="tx1"/>
                </a:solidFill>
              </a:rPr>
              <a:t>intent.putExtra</a:t>
            </a:r>
            <a:r>
              <a:rPr lang="en-US" sz="1600">
                <a:solidFill>
                  <a:schemeClr val="tx1"/>
                </a:solidFill>
              </a:rPr>
              <a:t>(</a:t>
            </a:r>
            <a:r>
              <a:rPr lang="en-US" sz="1600" err="1">
                <a:solidFill>
                  <a:schemeClr val="tx1"/>
                </a:solidFill>
              </a:rPr>
              <a:t>Intent.EXTRA_TEXT</a:t>
            </a:r>
            <a:r>
              <a:rPr lang="en-US" sz="1600">
                <a:solidFill>
                  <a:schemeClr val="tx1"/>
                </a:solidFill>
              </a:rPr>
              <a:t>, "body text");</a:t>
            </a:r>
          </a:p>
          <a:p>
            <a:pPr marL="0" indent="0">
              <a:buNone/>
            </a:pPr>
            <a:r>
              <a:rPr lang="en-US" sz="1600" err="1">
                <a:solidFill>
                  <a:schemeClr val="tx1"/>
                </a:solidFill>
              </a:rPr>
              <a:t>startActivity</a:t>
            </a:r>
            <a:r>
              <a:rPr lang="en-US" sz="1600">
                <a:solidFill>
                  <a:schemeClr val="tx1"/>
                </a:solidFill>
              </a:rPr>
              <a:t>(intent);</a:t>
            </a:r>
          </a:p>
        </p:txBody>
      </p:sp>
    </p:spTree>
    <p:extLst>
      <p:ext uri="{BB962C8B-B14F-4D97-AF65-F5344CB8AC3E}">
        <p14:creationId xmlns:p14="http://schemas.microsoft.com/office/powerpoint/2010/main" val="24044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to view web page</a:t>
            </a:r>
          </a:p>
        </p:txBody>
      </p:sp>
      <p:sp>
        <p:nvSpPr>
          <p:cNvPr id="3" name="Content Placeholder 2"/>
          <p:cNvSpPr>
            <a:spLocks noGrp="1"/>
          </p:cNvSpPr>
          <p:nvPr>
            <p:ph idx="1"/>
          </p:nvPr>
        </p:nvSpPr>
        <p:spPr>
          <a:xfrm>
            <a:off x="467545" y="987574"/>
            <a:ext cx="8208912" cy="3366374"/>
          </a:xfrm>
        </p:spPr>
        <p:txBody>
          <a:bodyPr/>
          <a:lstStyle/>
          <a:p>
            <a:pPr marL="0" indent="0">
              <a:buNone/>
            </a:pPr>
            <a:r>
              <a:rPr lang="en-CA" sz="1600" dirty="0">
                <a:solidFill>
                  <a:schemeClr val="tx1"/>
                </a:solidFill>
              </a:rPr>
              <a:t>String </a:t>
            </a:r>
            <a:r>
              <a:rPr lang="en-CA" sz="1600" dirty="0" err="1">
                <a:solidFill>
                  <a:schemeClr val="tx1"/>
                </a:solidFill>
              </a:rPr>
              <a:t>url</a:t>
            </a:r>
            <a:r>
              <a:rPr lang="en-CA" sz="1600" dirty="0">
                <a:solidFill>
                  <a:schemeClr val="tx1"/>
                </a:solidFill>
              </a:rPr>
              <a:t> = "http://</a:t>
            </a:r>
            <a:r>
              <a:rPr lang="en-CA" sz="1600" dirty="0" err="1">
                <a:solidFill>
                  <a:schemeClr val="tx1"/>
                </a:solidFill>
              </a:rPr>
              <a:t>www.algonquincollege.com</a:t>
            </a:r>
            <a:r>
              <a:rPr lang="en-CA" sz="1600" dirty="0">
                <a:solidFill>
                  <a:schemeClr val="tx1"/>
                </a:solidFill>
              </a:rPr>
              <a:t>";</a:t>
            </a:r>
          </a:p>
          <a:p>
            <a:pPr marL="0" indent="0">
              <a:buNone/>
            </a:pPr>
            <a:r>
              <a:rPr lang="en-CA" sz="1600" dirty="0">
                <a:solidFill>
                  <a:schemeClr val="tx1"/>
                </a:solidFill>
              </a:rPr>
              <a:t>Intent </a:t>
            </a:r>
            <a:r>
              <a:rPr lang="en-CA" sz="1600" dirty="0" err="1">
                <a:solidFill>
                  <a:schemeClr val="tx1"/>
                </a:solidFill>
              </a:rPr>
              <a:t>i</a:t>
            </a:r>
            <a:r>
              <a:rPr lang="en-CA" sz="1600" dirty="0">
                <a:solidFill>
                  <a:schemeClr val="tx1"/>
                </a:solidFill>
              </a:rPr>
              <a:t> = new Intent(</a:t>
            </a:r>
            <a:r>
              <a:rPr lang="en-CA" sz="1600" dirty="0" err="1">
                <a:solidFill>
                  <a:schemeClr val="tx1"/>
                </a:solidFill>
              </a:rPr>
              <a:t>Intent.ACTION_VIEW</a:t>
            </a:r>
            <a:r>
              <a:rPr lang="en-CA" sz="1600" dirty="0">
                <a:solidFill>
                  <a:schemeClr val="tx1"/>
                </a:solidFill>
              </a:rPr>
              <a:t>);</a:t>
            </a:r>
          </a:p>
          <a:p>
            <a:pPr marL="0" indent="0">
              <a:buNone/>
            </a:pPr>
            <a:r>
              <a:rPr lang="en-CA" sz="1600" dirty="0" err="1">
                <a:solidFill>
                  <a:schemeClr val="tx1"/>
                </a:solidFill>
              </a:rPr>
              <a:t>i.setData</a:t>
            </a:r>
            <a:r>
              <a:rPr lang="en-CA" sz="1600" dirty="0">
                <a:solidFill>
                  <a:schemeClr val="tx1"/>
                </a:solidFill>
              </a:rPr>
              <a:t>( </a:t>
            </a:r>
            <a:r>
              <a:rPr lang="en-CA" sz="1600" dirty="0" err="1">
                <a:solidFill>
                  <a:schemeClr val="tx1"/>
                </a:solidFill>
              </a:rPr>
              <a:t>Uri.parse</a:t>
            </a:r>
            <a:r>
              <a:rPr lang="en-CA" sz="1600" dirty="0">
                <a:solidFill>
                  <a:schemeClr val="tx1"/>
                </a:solidFill>
              </a:rPr>
              <a:t>(</a:t>
            </a:r>
            <a:r>
              <a:rPr lang="en-CA" sz="1600" dirty="0" err="1">
                <a:solidFill>
                  <a:schemeClr val="tx1"/>
                </a:solidFill>
              </a:rPr>
              <a:t>url</a:t>
            </a:r>
            <a:r>
              <a:rPr lang="en-CA" sz="1600" dirty="0">
                <a:solidFill>
                  <a:schemeClr val="tx1"/>
                </a:solidFill>
              </a:rPr>
              <a:t>) ); </a:t>
            </a:r>
          </a:p>
          <a:p>
            <a:pPr marL="0" indent="0">
              <a:buNone/>
            </a:pPr>
            <a:r>
              <a:rPr lang="en-CA" sz="1600" dirty="0" err="1">
                <a:solidFill>
                  <a:schemeClr val="tx1"/>
                </a:solidFill>
              </a:rPr>
              <a:t>startActivity</a:t>
            </a:r>
            <a:r>
              <a:rPr lang="en-CA" sz="1600" dirty="0">
                <a:solidFill>
                  <a:schemeClr val="tx1"/>
                </a:solidFill>
              </a:rPr>
              <a:t>(</a:t>
            </a:r>
            <a:r>
              <a:rPr lang="en-CA" sz="1600" dirty="0" err="1">
                <a:solidFill>
                  <a:schemeClr val="tx1"/>
                </a:solidFill>
              </a:rPr>
              <a:t>i</a:t>
            </a:r>
            <a:r>
              <a:rPr lang="en-CA" sz="1600" dirty="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05149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Bundle</a:t>
            </a:r>
          </a:p>
        </p:txBody>
      </p:sp>
      <p:sp>
        <p:nvSpPr>
          <p:cNvPr id="3" name="Content Placeholder 2"/>
          <p:cNvSpPr>
            <a:spLocks noGrp="1"/>
          </p:cNvSpPr>
          <p:nvPr>
            <p:ph idx="1"/>
          </p:nvPr>
        </p:nvSpPr>
        <p:spPr>
          <a:xfrm>
            <a:off x="467545" y="915566"/>
            <a:ext cx="8208912" cy="3438382"/>
          </a:xfrm>
        </p:spPr>
        <p:txBody>
          <a:bodyPr/>
          <a:lstStyle/>
          <a:p>
            <a:r>
              <a:rPr lang="en-US" sz="2400" dirty="0">
                <a:solidFill>
                  <a:schemeClr val="tx1"/>
                </a:solidFill>
              </a:rPr>
              <a:t>Bundle is an object for storing data by storing the data along with a String variable name, similar to an Intent.</a:t>
            </a:r>
          </a:p>
          <a:p>
            <a:r>
              <a:rPr lang="en-US" sz="2400" dirty="0">
                <a:solidFill>
                  <a:schemeClr val="tx1"/>
                </a:solidFill>
              </a:rPr>
              <a:t>For saving data, use functions like: </a:t>
            </a:r>
          </a:p>
          <a:p>
            <a:pPr lvl="1"/>
            <a:r>
              <a:rPr lang="en-US" sz="2000" dirty="0" err="1">
                <a:solidFill>
                  <a:schemeClr val="tx1"/>
                </a:solidFill>
              </a:rPr>
              <a:t>putByte</a:t>
            </a:r>
            <a:r>
              <a:rPr lang="en-US" sz="2000" dirty="0">
                <a:solidFill>
                  <a:schemeClr val="tx1"/>
                </a:solidFill>
              </a:rPr>
              <a:t>(String key, Byte b), </a:t>
            </a:r>
          </a:p>
          <a:p>
            <a:pPr lvl="1"/>
            <a:r>
              <a:rPr lang="en-US" sz="2000" dirty="0" err="1">
                <a:solidFill>
                  <a:schemeClr val="tx1"/>
                </a:solidFill>
              </a:rPr>
              <a:t>putFloat</a:t>
            </a:r>
            <a:r>
              <a:rPr lang="en-US" sz="2000" dirty="0">
                <a:solidFill>
                  <a:schemeClr val="tx1"/>
                </a:solidFill>
              </a:rPr>
              <a:t>(String key, Float f), </a:t>
            </a:r>
          </a:p>
          <a:p>
            <a:pPr lvl="1"/>
            <a:r>
              <a:rPr lang="en-US" sz="2000" dirty="0" err="1">
                <a:solidFill>
                  <a:schemeClr val="tx1"/>
                </a:solidFill>
              </a:rPr>
              <a:t>putIntegerArrayList</a:t>
            </a:r>
            <a:r>
              <a:rPr lang="en-US" sz="2000" dirty="0">
                <a:solidFill>
                  <a:schemeClr val="tx1"/>
                </a:solidFill>
              </a:rPr>
              <a:t>(String key, </a:t>
            </a:r>
            <a:r>
              <a:rPr lang="en-US" sz="2000" dirty="0" err="1">
                <a:solidFill>
                  <a:schemeClr val="tx1"/>
                </a:solidFill>
              </a:rPr>
              <a:t>ArrayList</a:t>
            </a:r>
            <a:r>
              <a:rPr lang="en-US" sz="2000" dirty="0">
                <a:solidFill>
                  <a:schemeClr val="tx1"/>
                </a:solidFill>
              </a:rPr>
              <a:t>&lt;Integer&gt; list)</a:t>
            </a:r>
          </a:p>
          <a:p>
            <a:r>
              <a:rPr lang="en-US" sz="2400" dirty="0">
                <a:solidFill>
                  <a:schemeClr val="tx1"/>
                </a:solidFill>
              </a:rPr>
              <a:t>For getting data use the function you saved it with:</a:t>
            </a:r>
          </a:p>
          <a:p>
            <a:pPr lvl="1"/>
            <a:r>
              <a:rPr lang="en-US" sz="2000" dirty="0" err="1">
                <a:solidFill>
                  <a:schemeClr val="tx1"/>
                </a:solidFill>
              </a:rPr>
              <a:t>getByte</a:t>
            </a:r>
            <a:r>
              <a:rPr lang="en-US" sz="2000" dirty="0">
                <a:solidFill>
                  <a:schemeClr val="tx1"/>
                </a:solidFill>
              </a:rPr>
              <a:t>(String key)</a:t>
            </a:r>
          </a:p>
          <a:p>
            <a:pPr lvl="1"/>
            <a:r>
              <a:rPr lang="en-US" sz="2000" dirty="0" err="1">
                <a:solidFill>
                  <a:schemeClr val="tx1"/>
                </a:solidFill>
              </a:rPr>
              <a:t>getFloat</a:t>
            </a:r>
            <a:r>
              <a:rPr lang="en-US" sz="2000" dirty="0">
                <a:solidFill>
                  <a:schemeClr val="tx1"/>
                </a:solidFill>
              </a:rPr>
              <a:t>(String key)</a:t>
            </a:r>
          </a:p>
        </p:txBody>
      </p:sp>
    </p:spTree>
    <p:extLst>
      <p:ext uri="{BB962C8B-B14F-4D97-AF65-F5344CB8AC3E}">
        <p14:creationId xmlns:p14="http://schemas.microsoft.com/office/powerpoint/2010/main" val="136574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Bundle data</a:t>
            </a:r>
          </a:p>
        </p:txBody>
      </p:sp>
      <p:sp>
        <p:nvSpPr>
          <p:cNvPr id="3" name="Content Placeholder 2"/>
          <p:cNvSpPr>
            <a:spLocks noGrp="1"/>
          </p:cNvSpPr>
          <p:nvPr>
            <p:ph idx="1"/>
          </p:nvPr>
        </p:nvSpPr>
        <p:spPr>
          <a:xfrm>
            <a:off x="467545" y="1091804"/>
            <a:ext cx="8208912" cy="3262144"/>
          </a:xfrm>
        </p:spPr>
        <p:txBody>
          <a:bodyPr/>
          <a:lstStyle/>
          <a:p>
            <a:r>
              <a:rPr lang="en-US" sz="2400" dirty="0">
                <a:solidFill>
                  <a:schemeClr val="tx1"/>
                </a:solidFill>
              </a:rPr>
              <a:t>Missing data: if you call </a:t>
            </a:r>
            <a:r>
              <a:rPr lang="en-US" sz="2400" dirty="0" err="1">
                <a:solidFill>
                  <a:schemeClr val="tx1"/>
                </a:solidFill>
              </a:rPr>
              <a:t>getFloat</a:t>
            </a:r>
            <a:r>
              <a:rPr lang="en-US" sz="2400" dirty="0">
                <a:solidFill>
                  <a:schemeClr val="tx1"/>
                </a:solidFill>
              </a:rPr>
              <a:t>("String name"), or </a:t>
            </a:r>
            <a:r>
              <a:rPr lang="en-US" sz="2400" dirty="0" err="1">
                <a:solidFill>
                  <a:schemeClr val="tx1"/>
                </a:solidFill>
              </a:rPr>
              <a:t>getByte</a:t>
            </a:r>
            <a:r>
              <a:rPr lang="en-US" sz="2400" dirty="0">
                <a:solidFill>
                  <a:schemeClr val="tx1"/>
                </a:solidFill>
              </a:rPr>
              <a:t>("</a:t>
            </a:r>
            <a:r>
              <a:rPr lang="en-US" sz="2400" dirty="0" err="1">
                <a:solidFill>
                  <a:schemeClr val="tx1"/>
                </a:solidFill>
              </a:rPr>
              <a:t>anyName</a:t>
            </a:r>
            <a:r>
              <a:rPr lang="en-US" sz="2400" dirty="0">
                <a:solidFill>
                  <a:schemeClr val="tx1"/>
                </a:solidFill>
              </a:rPr>
              <a:t>") and the name does not appear in the bundle, then it returns 0, or null.</a:t>
            </a:r>
          </a:p>
          <a:p>
            <a:r>
              <a:rPr lang="en-US" sz="2400" dirty="0">
                <a:solidFill>
                  <a:schemeClr val="tx1"/>
                </a:solidFill>
              </a:rPr>
              <a:t>Wrong data type: if the data type is wrong, meaning that you saved </a:t>
            </a:r>
            <a:r>
              <a:rPr lang="en-US" sz="2400" dirty="0" err="1">
                <a:solidFill>
                  <a:schemeClr val="tx1"/>
                </a:solidFill>
              </a:rPr>
              <a:t>putByte</a:t>
            </a:r>
            <a:r>
              <a:rPr lang="en-US" sz="2400" dirty="0">
                <a:solidFill>
                  <a:schemeClr val="tx1"/>
                </a:solidFill>
              </a:rPr>
              <a:t>("</a:t>
            </a:r>
            <a:r>
              <a:rPr lang="en-US" sz="2400" dirty="0" err="1">
                <a:solidFill>
                  <a:schemeClr val="tx1"/>
                </a:solidFill>
              </a:rPr>
              <a:t>MyNumber</a:t>
            </a:r>
            <a:r>
              <a:rPr lang="en-US" sz="2400" dirty="0">
                <a:solidFill>
                  <a:schemeClr val="tx1"/>
                </a:solidFill>
              </a:rPr>
              <a:t>", 5), and you call </a:t>
            </a:r>
            <a:r>
              <a:rPr lang="en-US" sz="2400" dirty="0" err="1">
                <a:solidFill>
                  <a:schemeClr val="tx1"/>
                </a:solidFill>
              </a:rPr>
              <a:t>getFloat</a:t>
            </a:r>
            <a:r>
              <a:rPr lang="en-US" sz="2400" dirty="0">
                <a:solidFill>
                  <a:schemeClr val="tx1"/>
                </a:solidFill>
              </a:rPr>
              <a:t>("</a:t>
            </a:r>
            <a:r>
              <a:rPr lang="en-US" sz="2400" dirty="0" err="1">
                <a:solidFill>
                  <a:schemeClr val="tx1"/>
                </a:solidFill>
              </a:rPr>
              <a:t>MyNumber</a:t>
            </a:r>
            <a:r>
              <a:rPr lang="en-US" sz="2400" dirty="0">
                <a:solidFill>
                  <a:schemeClr val="tx1"/>
                </a:solidFill>
              </a:rPr>
              <a:t>"), it returns 0 instead of 5.0. </a:t>
            </a:r>
          </a:p>
          <a:p>
            <a:r>
              <a:rPr lang="en-US" sz="2400" dirty="0">
                <a:solidFill>
                  <a:schemeClr val="tx1"/>
                </a:solidFill>
              </a:rPr>
              <a:t>You can put an entire bundle in an Intent to send to the next activity using the </a:t>
            </a:r>
            <a:r>
              <a:rPr lang="en-US" sz="2400" b="1" i="1" dirty="0" err="1">
                <a:solidFill>
                  <a:schemeClr val="tx1"/>
                </a:solidFill>
              </a:rPr>
              <a:t>putExtras</a:t>
            </a:r>
            <a:r>
              <a:rPr lang="en-US" sz="2400" b="1" i="1" dirty="0">
                <a:solidFill>
                  <a:schemeClr val="tx1"/>
                </a:solidFill>
              </a:rPr>
              <a:t>() </a:t>
            </a:r>
            <a:r>
              <a:rPr lang="en-US" sz="2400" dirty="0">
                <a:solidFill>
                  <a:schemeClr val="tx1"/>
                </a:solidFill>
              </a:rPr>
              <a:t>function.</a:t>
            </a:r>
          </a:p>
        </p:txBody>
      </p:sp>
    </p:spTree>
    <p:extLst>
      <p:ext uri="{BB962C8B-B14F-4D97-AF65-F5344CB8AC3E}">
        <p14:creationId xmlns:p14="http://schemas.microsoft.com/office/powerpoint/2010/main" val="191629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SharedPreferences</a:t>
            </a:r>
            <a:endParaRPr lang="en-US"/>
          </a:p>
        </p:txBody>
      </p:sp>
      <p:sp>
        <p:nvSpPr>
          <p:cNvPr id="3" name="Content Placeholder 2"/>
          <p:cNvSpPr>
            <a:spLocks noGrp="1"/>
          </p:cNvSpPr>
          <p:nvPr>
            <p:ph idx="1"/>
          </p:nvPr>
        </p:nvSpPr>
        <p:spPr>
          <a:xfrm>
            <a:off x="323528" y="915566"/>
            <a:ext cx="8424935" cy="3438382"/>
          </a:xfrm>
        </p:spPr>
        <p:txBody>
          <a:bodyPr/>
          <a:lstStyle/>
          <a:p>
            <a:r>
              <a:rPr lang="en-US" sz="2400" dirty="0" err="1">
                <a:solidFill>
                  <a:schemeClr val="tx1"/>
                </a:solidFill>
              </a:rPr>
              <a:t>SharedPreferences</a:t>
            </a:r>
            <a:r>
              <a:rPr lang="en-US" sz="2400" dirty="0">
                <a:solidFill>
                  <a:schemeClr val="tx1"/>
                </a:solidFill>
              </a:rPr>
              <a:t> provides an interface for saving data to a file on your device.</a:t>
            </a:r>
          </a:p>
          <a:p>
            <a:endParaRPr lang="en-US" sz="2400" dirty="0">
              <a:solidFill>
                <a:schemeClr val="tx1"/>
              </a:solidFill>
            </a:endParaRPr>
          </a:p>
          <a:p>
            <a:pPr marL="0" indent="0" algn="ctr">
              <a:buNone/>
            </a:pPr>
            <a:r>
              <a:rPr lang="en-US" sz="1800" i="1" dirty="0" err="1">
                <a:solidFill>
                  <a:schemeClr val="tx1"/>
                </a:solidFill>
              </a:rPr>
              <a:t>SharedPreferences</a:t>
            </a:r>
            <a:r>
              <a:rPr lang="en-US" sz="1800" i="1" dirty="0">
                <a:solidFill>
                  <a:schemeClr val="tx1"/>
                </a:solidFill>
              </a:rPr>
              <a:t> </a:t>
            </a:r>
            <a:r>
              <a:rPr lang="en-US" sz="1800" i="1" dirty="0" err="1">
                <a:solidFill>
                  <a:schemeClr val="tx1"/>
                </a:solidFill>
              </a:rPr>
              <a:t>prefs</a:t>
            </a:r>
            <a:r>
              <a:rPr lang="en-US" sz="1800" i="1" dirty="0">
                <a:solidFill>
                  <a:schemeClr val="tx1"/>
                </a:solidFill>
              </a:rPr>
              <a:t> = </a:t>
            </a:r>
            <a:r>
              <a:rPr lang="en-US" sz="1800" i="1" dirty="0" err="1">
                <a:solidFill>
                  <a:schemeClr val="tx1"/>
                </a:solidFill>
              </a:rPr>
              <a:t>getSharedPreferences</a:t>
            </a:r>
            <a:r>
              <a:rPr lang="en-US" sz="1800" i="1" dirty="0">
                <a:solidFill>
                  <a:schemeClr val="tx1"/>
                </a:solidFill>
              </a:rPr>
              <a:t>(String </a:t>
            </a:r>
            <a:r>
              <a:rPr lang="en-US" sz="1800" i="1" dirty="0" err="1">
                <a:solidFill>
                  <a:schemeClr val="tx1"/>
                </a:solidFill>
              </a:rPr>
              <a:t>fileName</a:t>
            </a:r>
            <a:r>
              <a:rPr lang="en-US" sz="1800" i="1" dirty="0">
                <a:solidFill>
                  <a:schemeClr val="tx1"/>
                </a:solidFill>
              </a:rPr>
              <a:t>, </a:t>
            </a:r>
            <a:r>
              <a:rPr lang="en-US" sz="1800" i="1" dirty="0" err="1">
                <a:solidFill>
                  <a:schemeClr val="tx1"/>
                </a:solidFill>
              </a:rPr>
              <a:t>int</a:t>
            </a:r>
            <a:r>
              <a:rPr lang="en-US" sz="1800" i="1" dirty="0">
                <a:solidFill>
                  <a:schemeClr val="tx1"/>
                </a:solidFill>
              </a:rPr>
              <a:t> mode)</a:t>
            </a:r>
          </a:p>
          <a:p>
            <a:pPr marL="0" indent="0" algn="ctr">
              <a:buNone/>
            </a:pPr>
            <a:endParaRPr lang="en-US" sz="1800" i="1" dirty="0">
              <a:solidFill>
                <a:schemeClr val="tx1"/>
              </a:solidFill>
            </a:endParaRPr>
          </a:p>
          <a:p>
            <a:r>
              <a:rPr lang="en-US" sz="2400" dirty="0">
                <a:solidFill>
                  <a:schemeClr val="tx1"/>
                </a:solidFill>
              </a:rPr>
              <a:t>The String </a:t>
            </a:r>
            <a:r>
              <a:rPr lang="en-US" sz="2400" dirty="0" err="1">
                <a:solidFill>
                  <a:schemeClr val="tx1"/>
                </a:solidFill>
              </a:rPr>
              <a:t>fileName</a:t>
            </a:r>
            <a:r>
              <a:rPr lang="en-US" sz="2400" dirty="0">
                <a:solidFill>
                  <a:schemeClr val="tx1"/>
                </a:solidFill>
              </a:rPr>
              <a:t> specifies the name of the file, mode is the security permissions – use </a:t>
            </a:r>
            <a:r>
              <a:rPr lang="en-US" sz="2400" dirty="0" err="1">
                <a:solidFill>
                  <a:schemeClr val="tx1"/>
                </a:solidFill>
              </a:rPr>
              <a:t>Context.MODE_PRIVATE</a:t>
            </a:r>
            <a:endParaRPr lang="en-US" sz="2400" dirty="0">
              <a:solidFill>
                <a:schemeClr val="tx1"/>
              </a:solidFill>
            </a:endParaRPr>
          </a:p>
          <a:p>
            <a:r>
              <a:rPr lang="en-US" sz="2400" dirty="0" err="1">
                <a:solidFill>
                  <a:schemeClr val="tx1"/>
                </a:solidFill>
              </a:rPr>
              <a:t>getSharedPreferences</a:t>
            </a:r>
            <a:r>
              <a:rPr lang="en-US" sz="2400" dirty="0">
                <a:solidFill>
                  <a:schemeClr val="tx1"/>
                </a:solidFill>
              </a:rPr>
              <a:t>() returns a </a:t>
            </a:r>
            <a:r>
              <a:rPr lang="en-US" sz="2400" dirty="0" err="1">
                <a:solidFill>
                  <a:schemeClr val="tx1"/>
                </a:solidFill>
              </a:rPr>
              <a:t>SharedPreferences</a:t>
            </a:r>
            <a:r>
              <a:rPr lang="en-US" sz="2400" dirty="0">
                <a:solidFill>
                  <a:schemeClr val="tx1"/>
                </a:solidFill>
              </a:rPr>
              <a:t> object for reading and writing data.</a:t>
            </a:r>
          </a:p>
          <a:p>
            <a:endParaRPr lang="en-US" sz="2400" dirty="0">
              <a:solidFill>
                <a:schemeClr val="tx1"/>
              </a:solidFill>
            </a:endParaRPr>
          </a:p>
        </p:txBody>
      </p:sp>
    </p:spTree>
    <p:extLst>
      <p:ext uri="{BB962C8B-B14F-4D97-AF65-F5344CB8AC3E}">
        <p14:creationId xmlns:p14="http://schemas.microsoft.com/office/powerpoint/2010/main" val="343523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Reading / writing </a:t>
            </a:r>
            <a:r>
              <a:rPr lang="en-US" err="1"/>
              <a:t>sharedPreferences</a:t>
            </a:r>
            <a:endParaRPr lang="en-US"/>
          </a:p>
        </p:txBody>
      </p:sp>
      <p:sp>
        <p:nvSpPr>
          <p:cNvPr id="3" name="Content Placeholder 2"/>
          <p:cNvSpPr>
            <a:spLocks noGrp="1"/>
          </p:cNvSpPr>
          <p:nvPr>
            <p:ph idx="1"/>
          </p:nvPr>
        </p:nvSpPr>
        <p:spPr>
          <a:xfrm>
            <a:off x="323528" y="915566"/>
            <a:ext cx="8496944" cy="3600400"/>
          </a:xfrm>
        </p:spPr>
        <p:txBody>
          <a:bodyPr/>
          <a:lstStyle/>
          <a:p>
            <a:r>
              <a:rPr lang="en-US" sz="2400">
                <a:solidFill>
                  <a:schemeClr val="tx1"/>
                </a:solidFill>
              </a:rPr>
              <a:t>From the </a:t>
            </a:r>
            <a:r>
              <a:rPr lang="en-US" sz="2400" err="1">
                <a:solidFill>
                  <a:schemeClr val="tx1"/>
                </a:solidFill>
              </a:rPr>
              <a:t>sharedPreferences</a:t>
            </a:r>
            <a:r>
              <a:rPr lang="en-US" sz="2400">
                <a:solidFill>
                  <a:schemeClr val="tx1"/>
                </a:solidFill>
              </a:rPr>
              <a:t> object, you must get the Editor object: 	</a:t>
            </a:r>
            <a:r>
              <a:rPr lang="en-US" sz="1800" i="1" err="1">
                <a:solidFill>
                  <a:schemeClr val="tx1"/>
                </a:solidFill>
              </a:rPr>
              <a:t>SharedPreferences.Editor</a:t>
            </a:r>
            <a:r>
              <a:rPr lang="en-US" sz="1800" i="1">
                <a:solidFill>
                  <a:schemeClr val="tx1"/>
                </a:solidFill>
              </a:rPr>
              <a:t> edit = </a:t>
            </a:r>
            <a:r>
              <a:rPr lang="en-US" sz="1800" i="1" err="1">
                <a:solidFill>
                  <a:schemeClr val="tx1"/>
                </a:solidFill>
              </a:rPr>
              <a:t>prefs.edit</a:t>
            </a:r>
            <a:r>
              <a:rPr lang="en-US" sz="1800" i="1">
                <a:solidFill>
                  <a:schemeClr val="tx1"/>
                </a:solidFill>
              </a:rPr>
              <a:t>();</a:t>
            </a:r>
          </a:p>
          <a:p>
            <a:r>
              <a:rPr lang="en-US" sz="2400">
                <a:solidFill>
                  <a:schemeClr val="tx1"/>
                </a:solidFill>
              </a:rPr>
              <a:t>The editor has </a:t>
            </a:r>
            <a:r>
              <a:rPr lang="en-US" sz="1800" i="1" err="1">
                <a:solidFill>
                  <a:schemeClr val="tx1"/>
                </a:solidFill>
              </a:rPr>
              <a:t>putString</a:t>
            </a:r>
            <a:r>
              <a:rPr lang="en-US" sz="1800" i="1">
                <a:solidFill>
                  <a:schemeClr val="tx1"/>
                </a:solidFill>
              </a:rPr>
              <a:t>(String key, String value), </a:t>
            </a:r>
            <a:r>
              <a:rPr lang="en-US" sz="1800" i="1" err="1">
                <a:solidFill>
                  <a:schemeClr val="tx1"/>
                </a:solidFill>
              </a:rPr>
              <a:t>putFloat</a:t>
            </a:r>
            <a:r>
              <a:rPr lang="en-US" sz="1800" i="1">
                <a:solidFill>
                  <a:schemeClr val="tx1"/>
                </a:solidFill>
              </a:rPr>
              <a:t>(String key, float f), </a:t>
            </a:r>
            <a:r>
              <a:rPr lang="en-US" sz="1800" i="1" err="1">
                <a:solidFill>
                  <a:schemeClr val="tx1"/>
                </a:solidFill>
              </a:rPr>
              <a:t>putInt</a:t>
            </a:r>
            <a:r>
              <a:rPr lang="en-US" sz="1800" i="1">
                <a:solidFill>
                  <a:schemeClr val="tx1"/>
                </a:solidFill>
              </a:rPr>
              <a:t>(String key, </a:t>
            </a:r>
            <a:r>
              <a:rPr lang="en-US" sz="1800" i="1" err="1">
                <a:solidFill>
                  <a:schemeClr val="tx1"/>
                </a:solidFill>
              </a:rPr>
              <a:t>int</a:t>
            </a:r>
            <a:r>
              <a:rPr lang="en-US" sz="1800" i="1">
                <a:solidFill>
                  <a:schemeClr val="tx1"/>
                </a:solidFill>
              </a:rPr>
              <a:t> </a:t>
            </a:r>
            <a:r>
              <a:rPr lang="en-US" sz="1800" i="1" err="1">
                <a:solidFill>
                  <a:schemeClr val="tx1"/>
                </a:solidFill>
              </a:rPr>
              <a:t>i</a:t>
            </a:r>
            <a:r>
              <a:rPr lang="en-US" sz="1800" i="1">
                <a:solidFill>
                  <a:schemeClr val="tx1"/>
                </a:solidFill>
              </a:rPr>
              <a:t>)</a:t>
            </a:r>
            <a:r>
              <a:rPr lang="is-IS" sz="2400">
                <a:solidFill>
                  <a:schemeClr val="tx1"/>
                </a:solidFill>
              </a:rPr>
              <a:t>…etc</a:t>
            </a:r>
          </a:p>
          <a:p>
            <a:r>
              <a:rPr lang="is-IS" sz="2400">
                <a:solidFill>
                  <a:schemeClr val="tx1"/>
                </a:solidFill>
              </a:rPr>
              <a:t>You must call commit() when all your values have been set to save them to the file:		</a:t>
            </a:r>
            <a:r>
              <a:rPr lang="en-US" sz="1800" i="1">
                <a:solidFill>
                  <a:schemeClr val="tx1"/>
                </a:solidFill>
              </a:rPr>
              <a:t>e</a:t>
            </a:r>
            <a:r>
              <a:rPr lang="is-IS" sz="1800" i="1">
                <a:solidFill>
                  <a:schemeClr val="tx1"/>
                </a:solidFill>
              </a:rPr>
              <a:t>dit.commit();</a:t>
            </a:r>
          </a:p>
          <a:p>
            <a:r>
              <a:rPr lang="is-IS" sz="2400">
                <a:solidFill>
                  <a:schemeClr val="tx1"/>
                </a:solidFill>
              </a:rPr>
              <a:t>SharedPreferences has </a:t>
            </a:r>
            <a:r>
              <a:rPr lang="is-IS" sz="1800" i="1">
                <a:solidFill>
                  <a:schemeClr val="tx1"/>
                </a:solidFill>
              </a:rPr>
              <a:t>getInt(String key), getFloat(String key)</a:t>
            </a:r>
            <a:r>
              <a:rPr lang="is-IS" sz="2400">
                <a:solidFill>
                  <a:schemeClr val="tx1"/>
                </a:solidFill>
              </a:rPr>
              <a:t>, etc.  to read whatever data was in the file.</a:t>
            </a:r>
          </a:p>
        </p:txBody>
      </p:sp>
    </p:spTree>
    <p:extLst>
      <p:ext uri="{BB962C8B-B14F-4D97-AF65-F5344CB8AC3E}">
        <p14:creationId xmlns:p14="http://schemas.microsoft.com/office/powerpoint/2010/main" val="205405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a:xfrm>
            <a:off x="467545" y="1091804"/>
            <a:ext cx="8208912" cy="3262144"/>
          </a:xfrm>
        </p:spPr>
        <p:txBody>
          <a:bodyPr/>
          <a:lstStyle/>
          <a:p>
            <a:r>
              <a:rPr lang="en-US" sz="2400">
                <a:solidFill>
                  <a:schemeClr val="tx1"/>
                </a:solidFill>
              </a:rPr>
              <a:t>This week, you will learn how to start an Activity in code.</a:t>
            </a:r>
          </a:p>
          <a:p>
            <a:r>
              <a:rPr lang="en-US" sz="2400">
                <a:solidFill>
                  <a:schemeClr val="tx1"/>
                </a:solidFill>
              </a:rPr>
              <a:t>We will also learn how to pass information to other Activities at the start, and end of an Activity</a:t>
            </a:r>
          </a:p>
          <a:p>
            <a:r>
              <a:rPr lang="en-US" sz="2400">
                <a:solidFill>
                  <a:schemeClr val="tx1"/>
                </a:solidFill>
              </a:rPr>
              <a:t>This lecture is similar to Chapter 3 in the textbook, excluding fragments (pp. 47-75).</a:t>
            </a:r>
          </a:p>
          <a:p>
            <a:r>
              <a:rPr lang="en-US" sz="2400" dirty="0">
                <a:solidFill>
                  <a:schemeClr val="tx1"/>
                </a:solidFill>
              </a:rPr>
              <a:t>Open </a:t>
            </a:r>
            <a:r>
              <a:rPr lang="en-US" sz="2400" dirty="0" err="1">
                <a:solidFill>
                  <a:schemeClr val="tx1"/>
                </a:solidFill>
              </a:rPr>
              <a:t>AndroidStudio</a:t>
            </a:r>
            <a:r>
              <a:rPr lang="en-US" sz="2400" dirty="0">
                <a:solidFill>
                  <a:schemeClr val="tx1"/>
                </a:solidFill>
              </a:rPr>
              <a:t>, and select “VCS” -&gt; “</a:t>
            </a:r>
            <a:r>
              <a:rPr lang="en-US" sz="2400" dirty="0" err="1">
                <a:solidFill>
                  <a:schemeClr val="tx1"/>
                </a:solidFill>
              </a:rPr>
              <a:t>Git</a:t>
            </a:r>
            <a:r>
              <a:rPr lang="en-US" sz="2400" dirty="0">
                <a:solidFill>
                  <a:schemeClr val="tx1"/>
                </a:solidFill>
              </a:rPr>
              <a:t>” -&gt; “Pull”. Select  </a:t>
            </a:r>
          </a:p>
          <a:p>
            <a:endParaRPr lang="en-US" sz="2400" dirty="0">
              <a:solidFill>
                <a:schemeClr val="tx1"/>
              </a:solidFill>
            </a:endParaRPr>
          </a:p>
        </p:txBody>
      </p:sp>
    </p:spTree>
    <p:extLst>
      <p:ext uri="{BB962C8B-B14F-4D97-AF65-F5344CB8AC3E}">
        <p14:creationId xmlns:p14="http://schemas.microsoft.com/office/powerpoint/2010/main" val="41211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example</a:t>
            </a:r>
            <a:endParaRPr lang="en-US" dirty="0"/>
          </a:p>
        </p:txBody>
      </p:sp>
      <p:sp>
        <p:nvSpPr>
          <p:cNvPr id="3" name="Content Placeholder 2"/>
          <p:cNvSpPr>
            <a:spLocks noGrp="1"/>
          </p:cNvSpPr>
          <p:nvPr>
            <p:ph idx="1"/>
          </p:nvPr>
        </p:nvSpPr>
        <p:spPr>
          <a:xfrm>
            <a:off x="323528" y="772297"/>
            <a:ext cx="8496944" cy="3743669"/>
          </a:xfrm>
        </p:spPr>
        <p:txBody>
          <a:bodyPr/>
          <a:lstStyle/>
          <a:p>
            <a:r>
              <a:rPr lang="en-US" sz="2000" dirty="0" smtClean="0">
                <a:solidFill>
                  <a:schemeClr val="tx1"/>
                </a:solidFill>
              </a:rPr>
              <a:t>In ThirdActivity.java, the layout has a button that says “Save”, but it doesn’t do anything yet. How can we make clicking on that button go to the Activity: SharedPreferencesExample.java?</a:t>
            </a:r>
          </a:p>
          <a:p>
            <a:r>
              <a:rPr lang="en-US" sz="2000" dirty="0" smtClean="0">
                <a:solidFill>
                  <a:schemeClr val="tx1"/>
                </a:solidFill>
              </a:rPr>
              <a:t>In </a:t>
            </a:r>
            <a:r>
              <a:rPr lang="en-US" sz="2000" dirty="0" err="1" smtClean="0">
                <a:solidFill>
                  <a:schemeClr val="tx1"/>
                </a:solidFill>
              </a:rPr>
              <a:t>onCreate</a:t>
            </a:r>
            <a:r>
              <a:rPr lang="en-US" sz="2000" dirty="0" smtClean="0">
                <a:solidFill>
                  <a:schemeClr val="tx1"/>
                </a:solidFill>
              </a:rPr>
              <a:t>, find the button: </a:t>
            </a:r>
            <a:endParaRPr lang="en-US" sz="2000" dirty="0">
              <a:solidFill>
                <a:schemeClr val="tx1"/>
              </a:solidFill>
            </a:endParaRPr>
          </a:p>
          <a:p>
            <a:pPr marL="0" indent="0">
              <a:buNone/>
            </a:pPr>
            <a:r>
              <a:rPr lang="en-US" sz="2000" i="1" dirty="0" smtClean="0">
                <a:solidFill>
                  <a:schemeClr val="tx1"/>
                </a:solidFill>
              </a:rPr>
              <a:t>	Button save = (Button)</a:t>
            </a:r>
            <a:r>
              <a:rPr lang="en-US" sz="2000" i="1" dirty="0" err="1" smtClean="0">
                <a:solidFill>
                  <a:schemeClr val="tx1"/>
                </a:solidFill>
              </a:rPr>
              <a:t>findViewById</a:t>
            </a:r>
            <a:r>
              <a:rPr lang="en-US" sz="2000" i="1" dirty="0" smtClean="0">
                <a:solidFill>
                  <a:schemeClr val="tx1"/>
                </a:solidFill>
              </a:rPr>
              <a:t>(</a:t>
            </a:r>
            <a:r>
              <a:rPr lang="en-US" sz="2000" i="1" dirty="0" err="1" smtClean="0">
                <a:solidFill>
                  <a:schemeClr val="tx1"/>
                </a:solidFill>
              </a:rPr>
              <a:t>R.id.saveButton</a:t>
            </a:r>
            <a:r>
              <a:rPr lang="en-US" sz="2000" i="1" dirty="0" smtClean="0">
                <a:solidFill>
                  <a:schemeClr val="tx1"/>
                </a:solidFill>
              </a:rPr>
              <a:t>);</a:t>
            </a:r>
          </a:p>
          <a:p>
            <a:r>
              <a:rPr lang="en-US" sz="2000" dirty="0" smtClean="0">
                <a:solidFill>
                  <a:schemeClr val="tx1"/>
                </a:solidFill>
              </a:rPr>
              <a:t>Then add an </a:t>
            </a:r>
            <a:r>
              <a:rPr lang="en-US" sz="2000" dirty="0" err="1" smtClean="0">
                <a:solidFill>
                  <a:schemeClr val="tx1"/>
                </a:solidFill>
              </a:rPr>
              <a:t>onClickListener</a:t>
            </a:r>
            <a:r>
              <a:rPr lang="en-US" sz="2000" dirty="0" smtClean="0">
                <a:solidFill>
                  <a:schemeClr val="tx1"/>
                </a:solidFill>
              </a:rPr>
              <a:t>:</a:t>
            </a:r>
          </a:p>
          <a:p>
            <a:pPr marL="0" indent="0">
              <a:buNone/>
            </a:pPr>
            <a:r>
              <a:rPr lang="en-US" sz="2000" dirty="0" smtClean="0">
                <a:solidFill>
                  <a:schemeClr val="tx1"/>
                </a:solidFill>
              </a:rPr>
              <a:t>	</a:t>
            </a:r>
            <a:r>
              <a:rPr lang="en-US" sz="2000" i="1" dirty="0" err="1" smtClean="0">
                <a:solidFill>
                  <a:schemeClr val="tx1"/>
                </a:solidFill>
              </a:rPr>
              <a:t>save.setOnClickListener</a:t>
            </a:r>
            <a:r>
              <a:rPr lang="en-US" sz="2000" i="1" dirty="0" smtClean="0">
                <a:solidFill>
                  <a:schemeClr val="tx1"/>
                </a:solidFill>
              </a:rPr>
              <a:t> ( </a:t>
            </a:r>
            <a:r>
              <a:rPr lang="en-US" sz="2000" i="1" dirty="0" err="1" smtClean="0">
                <a:solidFill>
                  <a:schemeClr val="tx1"/>
                </a:solidFill>
              </a:rPr>
              <a:t>bt</a:t>
            </a:r>
            <a:r>
              <a:rPr lang="en-US" sz="2000" i="1" dirty="0" smtClean="0">
                <a:solidFill>
                  <a:schemeClr val="tx1"/>
                </a:solidFill>
              </a:rPr>
              <a:t> -&gt; {    });</a:t>
            </a:r>
          </a:p>
          <a:p>
            <a:r>
              <a:rPr lang="en-US" sz="2000" dirty="0" smtClean="0">
                <a:solidFill>
                  <a:schemeClr val="tx1"/>
                </a:solidFill>
              </a:rPr>
              <a:t>Now create an intent to go to the Activity, and call </a:t>
            </a:r>
            <a:r>
              <a:rPr lang="en-US" sz="2000" dirty="0" err="1" smtClean="0">
                <a:solidFill>
                  <a:schemeClr val="tx1"/>
                </a:solidFill>
              </a:rPr>
              <a:t>startActivity</a:t>
            </a:r>
            <a:r>
              <a:rPr lang="en-US" sz="2000" dirty="0" smtClean="0">
                <a:solidFill>
                  <a:schemeClr val="tx1"/>
                </a:solidFill>
              </a:rPr>
              <a:t>( ) to make the transition:</a:t>
            </a:r>
          </a:p>
          <a:p>
            <a:pPr marL="457200" lvl="1" indent="0">
              <a:buNone/>
            </a:pPr>
            <a:r>
              <a:rPr lang="en-US" sz="1600" dirty="0">
                <a:solidFill>
                  <a:schemeClr val="tx1"/>
                </a:solidFill>
              </a:rPr>
              <a:t>	</a:t>
            </a:r>
            <a:r>
              <a:rPr lang="en-US" sz="1600" dirty="0" err="1" smtClean="0">
                <a:solidFill>
                  <a:schemeClr val="tx1"/>
                </a:solidFill>
              </a:rPr>
              <a:t>btn</a:t>
            </a:r>
            <a:r>
              <a:rPr lang="en-US" sz="1600" dirty="0" smtClean="0">
                <a:solidFill>
                  <a:schemeClr val="tx1"/>
                </a:solidFill>
              </a:rPr>
              <a:t> -&gt; {  </a:t>
            </a:r>
            <a:r>
              <a:rPr lang="en-US" sz="1600" dirty="0" err="1" smtClean="0">
                <a:solidFill>
                  <a:schemeClr val="tx1"/>
                </a:solidFill>
              </a:rPr>
              <a:t>startActivity</a:t>
            </a:r>
            <a:r>
              <a:rPr lang="en-US" sz="1600" dirty="0" smtClean="0">
                <a:solidFill>
                  <a:schemeClr val="tx1"/>
                </a:solidFill>
              </a:rPr>
              <a:t>( new Intent( </a:t>
            </a:r>
            <a:r>
              <a:rPr lang="en-US" sz="1600" dirty="0" err="1" smtClean="0">
                <a:solidFill>
                  <a:schemeClr val="tx1"/>
                </a:solidFill>
              </a:rPr>
              <a:t>ThirdActivity.this</a:t>
            </a:r>
            <a:r>
              <a:rPr lang="en-US" sz="1600" dirty="0" smtClean="0">
                <a:solidFill>
                  <a:schemeClr val="tx1"/>
                </a:solidFill>
              </a:rPr>
              <a:t>, 			  				</a:t>
            </a:r>
            <a:r>
              <a:rPr lang="en-US" sz="1600" dirty="0" err="1" smtClean="0">
                <a:solidFill>
                  <a:schemeClr val="tx1"/>
                </a:solidFill>
              </a:rPr>
              <a:t>SharedPreferencesExample.class</a:t>
            </a:r>
            <a:r>
              <a:rPr lang="en-US" sz="1600" dirty="0" smtClean="0">
                <a:solidFill>
                  <a:schemeClr val="tx1"/>
                </a:solidFill>
              </a:rPr>
              <a:t>)  );  }</a:t>
            </a:r>
          </a:p>
          <a:p>
            <a:endParaRPr lang="is-IS" sz="2400" dirty="0">
              <a:solidFill>
                <a:schemeClr val="tx1"/>
              </a:solidFill>
            </a:endParaRPr>
          </a:p>
        </p:txBody>
      </p:sp>
    </p:spTree>
    <p:extLst>
      <p:ext uri="{BB962C8B-B14F-4D97-AF65-F5344CB8AC3E}">
        <p14:creationId xmlns:p14="http://schemas.microsoft.com/office/powerpoint/2010/main" val="2897415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SharedPreferencesExample</a:t>
            </a:r>
            <a:endParaRPr lang="en-US" dirty="0"/>
          </a:p>
        </p:txBody>
      </p:sp>
      <p:sp>
        <p:nvSpPr>
          <p:cNvPr id="3" name="Content Placeholder 2"/>
          <p:cNvSpPr>
            <a:spLocks noGrp="1"/>
          </p:cNvSpPr>
          <p:nvPr>
            <p:ph idx="1"/>
          </p:nvPr>
        </p:nvSpPr>
        <p:spPr>
          <a:xfrm>
            <a:off x="323528" y="772297"/>
            <a:ext cx="8496944" cy="3743669"/>
          </a:xfrm>
        </p:spPr>
        <p:txBody>
          <a:bodyPr/>
          <a:lstStyle/>
          <a:p>
            <a:r>
              <a:rPr lang="en-US" sz="2000" dirty="0" smtClean="0">
                <a:solidFill>
                  <a:schemeClr val="tx1"/>
                </a:solidFill>
              </a:rPr>
              <a:t>In the </a:t>
            </a:r>
            <a:r>
              <a:rPr lang="en-US" sz="2000" dirty="0" err="1" smtClean="0">
                <a:solidFill>
                  <a:schemeClr val="tx1"/>
                </a:solidFill>
              </a:rPr>
              <a:t>onCreate</a:t>
            </a:r>
            <a:r>
              <a:rPr lang="en-US" sz="2000" dirty="0" smtClean="0">
                <a:solidFill>
                  <a:schemeClr val="tx1"/>
                </a:solidFill>
              </a:rPr>
              <a:t>, it opens a shared preferences file called “FileName.xml” and rebuilds the reservation table.</a:t>
            </a:r>
          </a:p>
          <a:p>
            <a:r>
              <a:rPr lang="en-US" sz="2000" dirty="0" smtClean="0">
                <a:solidFill>
                  <a:schemeClr val="tx1"/>
                </a:solidFill>
              </a:rPr>
              <a:t>It looks what was saved under the name “</a:t>
            </a:r>
            <a:r>
              <a:rPr lang="en-US" sz="2000" dirty="0" err="1" smtClean="0">
                <a:solidFill>
                  <a:schemeClr val="tx1"/>
                </a:solidFill>
              </a:rPr>
              <a:t>ReserveName</a:t>
            </a:r>
            <a:r>
              <a:rPr lang="en-US" sz="2000" dirty="0" smtClean="0">
                <a:solidFill>
                  <a:schemeClr val="tx1"/>
                </a:solidFill>
              </a:rPr>
              <a:t>”. If the name is not found, then the second value is used instead: “Default Value”</a:t>
            </a:r>
          </a:p>
          <a:p>
            <a:r>
              <a:rPr lang="en-US" sz="2000" dirty="0" smtClean="0">
                <a:solidFill>
                  <a:schemeClr val="tx1"/>
                </a:solidFill>
              </a:rPr>
              <a:t>It then puts it in the </a:t>
            </a:r>
            <a:r>
              <a:rPr lang="en-US" sz="2000" dirty="0" err="1" smtClean="0">
                <a:solidFill>
                  <a:schemeClr val="tx1"/>
                </a:solidFill>
              </a:rPr>
              <a:t>editText</a:t>
            </a:r>
            <a:r>
              <a:rPr lang="en-US" sz="2000" dirty="0" smtClean="0">
                <a:solidFill>
                  <a:schemeClr val="tx1"/>
                </a:solidFill>
              </a:rPr>
              <a:t>: </a:t>
            </a:r>
            <a:r>
              <a:rPr lang="en-US" sz="2000" dirty="0" err="1" smtClean="0">
                <a:solidFill>
                  <a:schemeClr val="tx1"/>
                </a:solidFill>
              </a:rPr>
              <a:t>typeField</a:t>
            </a:r>
            <a:endParaRPr lang="en-US" sz="2000" i="1" dirty="0" smtClean="0">
              <a:solidFill>
                <a:schemeClr val="tx1"/>
              </a:solidFill>
            </a:endParaRPr>
          </a:p>
          <a:p>
            <a:r>
              <a:rPr lang="en-US" sz="2000" dirty="0" smtClean="0">
                <a:solidFill>
                  <a:schemeClr val="tx1"/>
                </a:solidFill>
              </a:rPr>
              <a:t>When you go back, it opens a </a:t>
            </a:r>
            <a:r>
              <a:rPr lang="en-US" sz="2000" dirty="0" err="1" smtClean="0">
                <a:solidFill>
                  <a:schemeClr val="tx1"/>
                </a:solidFill>
              </a:rPr>
              <a:t>SharedPreferences</a:t>
            </a:r>
            <a:r>
              <a:rPr lang="en-US" sz="2000" dirty="0" smtClean="0">
                <a:solidFill>
                  <a:schemeClr val="tx1"/>
                </a:solidFill>
              </a:rPr>
              <a:t> Editor. Under the name “</a:t>
            </a:r>
            <a:r>
              <a:rPr lang="en-US" sz="2000" dirty="0" err="1" smtClean="0">
                <a:solidFill>
                  <a:schemeClr val="tx1"/>
                </a:solidFill>
              </a:rPr>
              <a:t>ReserveName</a:t>
            </a:r>
            <a:r>
              <a:rPr lang="en-US" sz="2000" dirty="0" smtClean="0">
                <a:solidFill>
                  <a:schemeClr val="tx1"/>
                </a:solidFill>
              </a:rPr>
              <a:t>”, it saves what you put in the edit text.</a:t>
            </a:r>
          </a:p>
          <a:p>
            <a:r>
              <a:rPr lang="en-US" sz="2000" dirty="0" smtClean="0">
                <a:solidFill>
                  <a:schemeClr val="tx1"/>
                </a:solidFill>
              </a:rPr>
              <a:t>Verify what is saved by using “</a:t>
            </a:r>
            <a:r>
              <a:rPr lang="en-US" sz="2000" dirty="0" err="1" smtClean="0">
                <a:solidFill>
                  <a:schemeClr val="tx1"/>
                </a:solidFill>
              </a:rPr>
              <a:t>adb</a:t>
            </a:r>
            <a:r>
              <a:rPr lang="en-US" sz="2000" dirty="0" smtClean="0">
                <a:solidFill>
                  <a:schemeClr val="tx1"/>
                </a:solidFill>
              </a:rPr>
              <a:t> shell” in the terminal to log onto your phone. Navigate to “/data/data/your-package/</a:t>
            </a:r>
            <a:r>
              <a:rPr lang="en-US" sz="2000" dirty="0" err="1" smtClean="0">
                <a:solidFill>
                  <a:schemeClr val="tx1"/>
                </a:solidFill>
              </a:rPr>
              <a:t>shared_prefs</a:t>
            </a:r>
            <a:r>
              <a:rPr lang="en-US" sz="2000" dirty="0" smtClean="0">
                <a:solidFill>
                  <a:schemeClr val="tx1"/>
                </a:solidFill>
              </a:rPr>
              <a:t>”. The file “FileName.xml” should be there now. Type “cat FileName.xml” to show what is in your XML file.</a:t>
            </a:r>
          </a:p>
        </p:txBody>
      </p:sp>
    </p:spTree>
    <p:extLst>
      <p:ext uri="{BB962C8B-B14F-4D97-AF65-F5344CB8AC3E}">
        <p14:creationId xmlns:p14="http://schemas.microsoft.com/office/powerpoint/2010/main" val="3729714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Debugging Information</a:t>
            </a:r>
          </a:p>
        </p:txBody>
      </p:sp>
      <p:sp>
        <p:nvSpPr>
          <p:cNvPr id="3" name="Content Placeholder 2"/>
          <p:cNvSpPr>
            <a:spLocks noGrp="1"/>
          </p:cNvSpPr>
          <p:nvPr>
            <p:ph idx="1"/>
          </p:nvPr>
        </p:nvSpPr>
        <p:spPr>
          <a:xfrm>
            <a:off x="395536" y="915566"/>
            <a:ext cx="8280920" cy="3438382"/>
          </a:xfrm>
        </p:spPr>
        <p:txBody>
          <a:bodyPr/>
          <a:lstStyle/>
          <a:p>
            <a:r>
              <a:rPr lang="en-US" sz="2400">
                <a:solidFill>
                  <a:schemeClr val="tx1"/>
                </a:solidFill>
              </a:rPr>
              <a:t>Android has a Log class for printing out information. It is similar to </a:t>
            </a:r>
            <a:r>
              <a:rPr lang="en-US" sz="2400" err="1">
                <a:solidFill>
                  <a:schemeClr val="tx1"/>
                </a:solidFill>
              </a:rPr>
              <a:t>System.out.println</a:t>
            </a:r>
            <a:r>
              <a:rPr lang="en-US" sz="2400">
                <a:solidFill>
                  <a:schemeClr val="tx1"/>
                </a:solidFill>
              </a:rPr>
              <a:t>, except it prints out to the debugger on your laptop, not on your phone.</a:t>
            </a:r>
          </a:p>
          <a:p>
            <a:r>
              <a:rPr lang="en-US" sz="2400">
                <a:solidFill>
                  <a:schemeClr val="tx1"/>
                </a:solidFill>
              </a:rPr>
              <a:t>There are several functions for printing information. You can filter these messages with your debugger:</a:t>
            </a:r>
          </a:p>
          <a:p>
            <a:r>
              <a:rPr lang="en-US" sz="2000" err="1">
                <a:solidFill>
                  <a:schemeClr val="tx1"/>
                </a:solidFill>
              </a:rPr>
              <a:t>Log.i</a:t>
            </a:r>
            <a:r>
              <a:rPr lang="en-US" sz="2000">
                <a:solidFill>
                  <a:schemeClr val="tx1"/>
                </a:solidFill>
              </a:rPr>
              <a:t>(  ) // prints out information</a:t>
            </a:r>
          </a:p>
          <a:p>
            <a:r>
              <a:rPr lang="en-US" sz="2000" err="1">
                <a:solidFill>
                  <a:schemeClr val="tx1"/>
                </a:solidFill>
              </a:rPr>
              <a:t>Log.w</a:t>
            </a:r>
            <a:r>
              <a:rPr lang="en-US" sz="2000">
                <a:solidFill>
                  <a:schemeClr val="tx1"/>
                </a:solidFill>
              </a:rPr>
              <a:t>(  ) // prints out warnings</a:t>
            </a:r>
          </a:p>
          <a:p>
            <a:r>
              <a:rPr lang="en-US" sz="2000" err="1">
                <a:solidFill>
                  <a:schemeClr val="tx1"/>
                </a:solidFill>
              </a:rPr>
              <a:t>Log.e</a:t>
            </a:r>
            <a:r>
              <a:rPr lang="en-US" sz="2000">
                <a:solidFill>
                  <a:schemeClr val="tx1"/>
                </a:solidFill>
              </a:rPr>
              <a:t>(  ) // prints out errors</a:t>
            </a:r>
          </a:p>
          <a:p>
            <a:r>
              <a:rPr lang="en-US" sz="2000" err="1">
                <a:solidFill>
                  <a:schemeClr val="tx1"/>
                </a:solidFill>
              </a:rPr>
              <a:t>Log.v</a:t>
            </a:r>
            <a:r>
              <a:rPr lang="en-US" sz="2000">
                <a:solidFill>
                  <a:schemeClr val="tx1"/>
                </a:solidFill>
              </a:rPr>
              <a:t>(  ) //prints out verbose (detailed) messages.</a:t>
            </a:r>
          </a:p>
        </p:txBody>
      </p:sp>
    </p:spTree>
    <p:extLst>
      <p:ext uri="{BB962C8B-B14F-4D97-AF65-F5344CB8AC3E}">
        <p14:creationId xmlns:p14="http://schemas.microsoft.com/office/powerpoint/2010/main" val="167714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95536" y="875811"/>
            <a:ext cx="8280920" cy="3640530"/>
          </a:xfrm>
        </p:spPr>
        <p:txBody>
          <a:bodyPr/>
          <a:lstStyle/>
          <a:p>
            <a:r>
              <a:rPr lang="en-US" sz="2400" dirty="0">
                <a:solidFill>
                  <a:schemeClr val="tx1"/>
                </a:solidFill>
              </a:rPr>
              <a:t>Intent object starts a transition from one page to another. You can also send data using </a:t>
            </a:r>
            <a:r>
              <a:rPr lang="en-US" sz="2400" dirty="0" err="1">
                <a:solidFill>
                  <a:schemeClr val="tx1"/>
                </a:solidFill>
              </a:rPr>
              <a:t>putExtra</a:t>
            </a:r>
            <a:r>
              <a:rPr lang="en-US" sz="2400" dirty="0">
                <a:solidFill>
                  <a:schemeClr val="tx1"/>
                </a:solidFill>
              </a:rPr>
              <a:t>(“Name”, value)</a:t>
            </a:r>
          </a:p>
          <a:p>
            <a:r>
              <a:rPr lang="en-US" sz="2400" dirty="0">
                <a:solidFill>
                  <a:schemeClr val="tx1"/>
                </a:solidFill>
              </a:rPr>
              <a:t>Call </a:t>
            </a:r>
            <a:r>
              <a:rPr lang="en-US" sz="2400" dirty="0" err="1">
                <a:solidFill>
                  <a:schemeClr val="tx1"/>
                </a:solidFill>
              </a:rPr>
              <a:t>startActivity</a:t>
            </a:r>
            <a:r>
              <a:rPr lang="en-US" sz="2400" dirty="0">
                <a:solidFill>
                  <a:schemeClr val="tx1"/>
                </a:solidFill>
              </a:rPr>
              <a:t>(intent) to go to the next page. If you are expecting an Intent object back from that page, use </a:t>
            </a:r>
            <a:r>
              <a:rPr lang="en-US" sz="2400" dirty="0" err="1">
                <a:solidFill>
                  <a:schemeClr val="tx1"/>
                </a:solidFill>
              </a:rPr>
              <a:t>startActivityForResult</a:t>
            </a:r>
            <a:r>
              <a:rPr lang="en-US" sz="2400" dirty="0">
                <a:solidFill>
                  <a:schemeClr val="tx1"/>
                </a:solidFill>
              </a:rPr>
              <a:t>(Intent </a:t>
            </a:r>
            <a:r>
              <a:rPr lang="en-US" sz="2400" dirty="0" err="1">
                <a:solidFill>
                  <a:schemeClr val="tx1"/>
                </a:solidFill>
              </a:rPr>
              <a:t>i</a:t>
            </a:r>
            <a:r>
              <a:rPr lang="en-US" sz="2400" dirty="0">
                <a:solidFill>
                  <a:schemeClr val="tx1"/>
                </a:solidFill>
              </a:rPr>
              <a:t>, </a:t>
            </a:r>
            <a:r>
              <a:rPr lang="en-US" sz="2400" dirty="0" err="1">
                <a:solidFill>
                  <a:schemeClr val="tx1"/>
                </a:solidFill>
              </a:rPr>
              <a:t>int</a:t>
            </a:r>
            <a:r>
              <a:rPr lang="en-US" sz="2400" dirty="0">
                <a:solidFill>
                  <a:schemeClr val="tx1"/>
                </a:solidFill>
              </a:rPr>
              <a:t> </a:t>
            </a:r>
            <a:r>
              <a:rPr lang="en-US" sz="2400" dirty="0">
                <a:solidFill>
                  <a:srgbClr val="0070C0"/>
                </a:solidFill>
              </a:rPr>
              <a:t>request</a:t>
            </a:r>
            <a:r>
              <a:rPr lang="en-US" sz="2400" dirty="0">
                <a:solidFill>
                  <a:schemeClr val="tx1"/>
                </a:solidFill>
              </a:rPr>
              <a:t>).</a:t>
            </a:r>
          </a:p>
          <a:p>
            <a:r>
              <a:rPr lang="en-US" sz="2400" dirty="0">
                <a:solidFill>
                  <a:schemeClr val="tx1"/>
                </a:solidFill>
              </a:rPr>
              <a:t>From the next page, use </a:t>
            </a:r>
            <a:r>
              <a:rPr lang="en-US" sz="2400" dirty="0" err="1">
                <a:solidFill>
                  <a:schemeClr val="tx1"/>
                </a:solidFill>
              </a:rPr>
              <a:t>setResult</a:t>
            </a:r>
            <a:r>
              <a:rPr lang="en-US" sz="2400" dirty="0">
                <a:solidFill>
                  <a:schemeClr val="tx1"/>
                </a:solidFill>
              </a:rPr>
              <a:t>(Intent </a:t>
            </a:r>
            <a:r>
              <a:rPr lang="en-US" sz="2400" dirty="0">
                <a:solidFill>
                  <a:srgbClr val="339933"/>
                </a:solidFill>
              </a:rPr>
              <a:t>data</a:t>
            </a:r>
            <a:r>
              <a:rPr lang="en-US" sz="2400" dirty="0">
                <a:solidFill>
                  <a:schemeClr val="tx1"/>
                </a:solidFill>
              </a:rPr>
              <a:t>, </a:t>
            </a:r>
            <a:r>
              <a:rPr lang="en-US" sz="2400" dirty="0" err="1">
                <a:solidFill>
                  <a:schemeClr val="tx1"/>
                </a:solidFill>
              </a:rPr>
              <a:t>int</a:t>
            </a:r>
            <a:r>
              <a:rPr lang="en-US" sz="2400" dirty="0">
                <a:solidFill>
                  <a:schemeClr val="tx1"/>
                </a:solidFill>
              </a:rPr>
              <a:t> </a:t>
            </a:r>
            <a:r>
              <a:rPr lang="en-US" sz="2400" dirty="0">
                <a:solidFill>
                  <a:srgbClr val="FF0000"/>
                </a:solidFill>
              </a:rPr>
              <a:t>result</a:t>
            </a:r>
            <a:r>
              <a:rPr lang="en-US" sz="2400" dirty="0">
                <a:solidFill>
                  <a:schemeClr val="tx1"/>
                </a:solidFill>
              </a:rPr>
              <a:t>)</a:t>
            </a:r>
          </a:p>
          <a:p>
            <a:r>
              <a:rPr lang="en-US" sz="2400" dirty="0">
                <a:solidFill>
                  <a:schemeClr val="tx1"/>
                </a:solidFill>
              </a:rPr>
              <a:t>The previous page will call </a:t>
            </a:r>
            <a:r>
              <a:rPr lang="en-US" sz="2400" dirty="0" err="1">
                <a:solidFill>
                  <a:schemeClr val="tx1"/>
                </a:solidFill>
              </a:rPr>
              <a:t>onActivityResult</a:t>
            </a:r>
            <a:r>
              <a:rPr lang="en-US" sz="2400" dirty="0">
                <a:solidFill>
                  <a:schemeClr val="tx1"/>
                </a:solidFill>
              </a:rPr>
              <a:t>(</a:t>
            </a:r>
            <a:r>
              <a:rPr lang="en-US" sz="2400" dirty="0">
                <a:solidFill>
                  <a:srgbClr val="0070C0"/>
                </a:solidFill>
              </a:rPr>
              <a:t>request</a:t>
            </a:r>
            <a:r>
              <a:rPr lang="en-US" sz="2400" dirty="0">
                <a:solidFill>
                  <a:schemeClr val="tx1"/>
                </a:solidFill>
              </a:rPr>
              <a:t>, </a:t>
            </a:r>
            <a:r>
              <a:rPr lang="en-US" sz="2400" dirty="0">
                <a:solidFill>
                  <a:srgbClr val="FF0000"/>
                </a:solidFill>
              </a:rPr>
              <a:t>result</a:t>
            </a:r>
            <a:r>
              <a:rPr lang="en-US" sz="2400" dirty="0">
                <a:solidFill>
                  <a:schemeClr val="tx1"/>
                </a:solidFill>
              </a:rPr>
              <a:t>, </a:t>
            </a:r>
            <a:r>
              <a:rPr lang="en-US" sz="2400" dirty="0">
                <a:solidFill>
                  <a:srgbClr val="339933"/>
                </a:solidFill>
              </a:rPr>
              <a:t>data</a:t>
            </a:r>
            <a:r>
              <a:rPr lang="en-US" sz="2400" dirty="0">
                <a:solidFill>
                  <a:schemeClr val="tx1"/>
                </a:solidFill>
              </a:rPr>
              <a:t>).</a:t>
            </a:r>
          </a:p>
          <a:p>
            <a:r>
              <a:rPr lang="en-US" sz="2400" dirty="0" err="1">
                <a:solidFill>
                  <a:schemeClr val="tx1"/>
                </a:solidFill>
              </a:rPr>
              <a:t>SharedPreferences</a:t>
            </a:r>
            <a:r>
              <a:rPr lang="en-US" sz="2400" dirty="0">
                <a:solidFill>
                  <a:schemeClr val="tx1"/>
                </a:solidFill>
              </a:rPr>
              <a:t> write data to the disk for use later.</a:t>
            </a:r>
            <a:endParaRPr lang="en-US" sz="2000" dirty="0">
              <a:solidFill>
                <a:schemeClr val="tx1"/>
              </a:solidFill>
            </a:endParaRPr>
          </a:p>
        </p:txBody>
      </p:sp>
    </p:spTree>
    <p:extLst>
      <p:ext uri="{BB962C8B-B14F-4D97-AF65-F5344CB8AC3E}">
        <p14:creationId xmlns:p14="http://schemas.microsoft.com/office/powerpoint/2010/main" val="15442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95536" y="875811"/>
            <a:ext cx="8280920" cy="3640530"/>
          </a:xfrm>
        </p:spPr>
        <p:txBody>
          <a:bodyPr/>
          <a:lstStyle/>
          <a:p>
            <a:r>
              <a:rPr lang="en-US" sz="2400" dirty="0" smtClean="0">
                <a:solidFill>
                  <a:schemeClr val="tx1"/>
                </a:solidFill>
              </a:rPr>
              <a:t>You should lear</a:t>
            </a:r>
            <a:r>
              <a:rPr lang="en-US" sz="2400" dirty="0" smtClean="0">
                <a:solidFill>
                  <a:schemeClr val="tx1"/>
                </a:solidFill>
              </a:rPr>
              <a:t>n how to use these functions:</a:t>
            </a:r>
          </a:p>
          <a:p>
            <a:pPr lvl="1"/>
            <a:r>
              <a:rPr lang="en-US" sz="2000" dirty="0" err="1" smtClean="0">
                <a:solidFill>
                  <a:schemeClr val="tx1"/>
                </a:solidFill>
              </a:rPr>
              <a:t>startActivity</a:t>
            </a:r>
            <a:r>
              <a:rPr lang="en-US" sz="2000" dirty="0" smtClean="0">
                <a:solidFill>
                  <a:schemeClr val="tx1"/>
                </a:solidFill>
              </a:rPr>
              <a:t>()</a:t>
            </a:r>
          </a:p>
          <a:p>
            <a:pPr lvl="1"/>
            <a:r>
              <a:rPr lang="en-US" sz="2000" dirty="0" err="1" smtClean="0">
                <a:solidFill>
                  <a:schemeClr val="tx1"/>
                </a:solidFill>
              </a:rPr>
              <a:t>startActivityForResult</a:t>
            </a:r>
            <a:r>
              <a:rPr lang="en-US" sz="2000" dirty="0" smtClean="0">
                <a:solidFill>
                  <a:schemeClr val="tx1"/>
                </a:solidFill>
              </a:rPr>
              <a:t>()</a:t>
            </a:r>
          </a:p>
          <a:p>
            <a:pPr lvl="1"/>
            <a:r>
              <a:rPr lang="en-US" sz="2000" dirty="0" err="1" smtClean="0">
                <a:solidFill>
                  <a:schemeClr val="tx1"/>
                </a:solidFill>
              </a:rPr>
              <a:t>setResult</a:t>
            </a:r>
            <a:r>
              <a:rPr lang="en-US" sz="2000" dirty="0" smtClean="0">
                <a:solidFill>
                  <a:schemeClr val="tx1"/>
                </a:solidFill>
              </a:rPr>
              <a:t>()</a:t>
            </a:r>
          </a:p>
          <a:p>
            <a:pPr lvl="1"/>
            <a:r>
              <a:rPr lang="en-US" sz="2000" dirty="0" smtClean="0">
                <a:solidFill>
                  <a:schemeClr val="tx1"/>
                </a:solidFill>
              </a:rPr>
              <a:t>finish()</a:t>
            </a:r>
          </a:p>
          <a:p>
            <a:pPr lvl="1"/>
            <a:r>
              <a:rPr lang="en-US" sz="2000" dirty="0" err="1" smtClean="0">
                <a:solidFill>
                  <a:schemeClr val="tx1"/>
                </a:solidFill>
              </a:rPr>
              <a:t>onActivityResult</a:t>
            </a:r>
            <a:r>
              <a:rPr lang="en-US" sz="2000" dirty="0" smtClean="0">
                <a:solidFill>
                  <a:schemeClr val="tx1"/>
                </a:solidFill>
              </a:rPr>
              <a:t>()</a:t>
            </a:r>
          </a:p>
          <a:p>
            <a:pPr lvl="1"/>
            <a:r>
              <a:rPr lang="en-US" sz="2000" dirty="0" err="1" smtClean="0">
                <a:solidFill>
                  <a:schemeClr val="tx1"/>
                </a:solidFill>
              </a:rPr>
              <a:t>getSharedPreferences</a:t>
            </a:r>
            <a:r>
              <a:rPr lang="en-US" sz="2000" dirty="0" smtClean="0">
                <a:solidFill>
                  <a:schemeClr val="tx1"/>
                </a:solidFill>
              </a:rPr>
              <a:t>()</a:t>
            </a:r>
          </a:p>
          <a:p>
            <a:pPr lvl="1"/>
            <a:r>
              <a:rPr lang="en-US" sz="2000" smtClean="0">
                <a:solidFill>
                  <a:schemeClr val="tx1"/>
                </a:solidFill>
              </a:rPr>
              <a:t>commit()</a:t>
            </a:r>
            <a:endParaRPr lang="en-US" sz="1600" dirty="0">
              <a:solidFill>
                <a:schemeClr val="tx1"/>
              </a:solidFill>
            </a:endParaRPr>
          </a:p>
        </p:txBody>
      </p:sp>
    </p:spTree>
    <p:extLst>
      <p:ext uri="{BB962C8B-B14F-4D97-AF65-F5344CB8AC3E}">
        <p14:creationId xmlns:p14="http://schemas.microsoft.com/office/powerpoint/2010/main" val="256435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67545" y="1091804"/>
            <a:ext cx="8208912" cy="3262144"/>
          </a:xfrm>
        </p:spPr>
        <p:txBody>
          <a:bodyPr/>
          <a:lstStyle/>
          <a:p>
            <a:r>
              <a:rPr lang="en-US" sz="2400" dirty="0">
                <a:solidFill>
                  <a:schemeClr val="tx1"/>
                </a:solidFill>
              </a:rPr>
              <a:t>Open </a:t>
            </a:r>
            <a:r>
              <a:rPr lang="en-US" sz="2400" dirty="0" err="1">
                <a:solidFill>
                  <a:schemeClr val="tx1"/>
                </a:solidFill>
              </a:rPr>
              <a:t>AndroidStudio</a:t>
            </a:r>
            <a:r>
              <a:rPr lang="en-US" sz="2400" dirty="0">
                <a:solidFill>
                  <a:schemeClr val="tx1"/>
                </a:solidFill>
              </a:rPr>
              <a:t>, and select “VCS” -&gt; “</a:t>
            </a:r>
            <a:r>
              <a:rPr lang="en-US" sz="2400" dirty="0" err="1">
                <a:solidFill>
                  <a:schemeClr val="tx1"/>
                </a:solidFill>
              </a:rPr>
              <a:t>Git</a:t>
            </a:r>
            <a:r>
              <a:rPr lang="en-US" sz="2400" dirty="0">
                <a:solidFill>
                  <a:schemeClr val="tx1"/>
                </a:solidFill>
              </a:rPr>
              <a:t>” -&gt; “Pull”. Select  week2 and click the “Pull” button.</a:t>
            </a:r>
          </a:p>
          <a:p>
            <a:r>
              <a:rPr lang="en-US" sz="2400" dirty="0">
                <a:solidFill>
                  <a:schemeClr val="tx1"/>
                </a:solidFill>
              </a:rPr>
              <a:t>Select the week2 branch.</a:t>
            </a:r>
          </a:p>
          <a:p>
            <a:endParaRPr lang="en-US" sz="2400" dirty="0">
              <a:solidFill>
                <a:schemeClr val="tx1"/>
              </a:solidFill>
            </a:endParaRPr>
          </a:p>
        </p:txBody>
      </p:sp>
      <p:pic>
        <p:nvPicPr>
          <p:cNvPr id="5" name="Picture 4"/>
          <p:cNvPicPr>
            <a:picLocks noChangeAspect="1"/>
          </p:cNvPicPr>
          <p:nvPr/>
        </p:nvPicPr>
        <p:blipFill>
          <a:blip r:embed="rId2"/>
          <a:stretch>
            <a:fillRect/>
          </a:stretch>
        </p:blipFill>
        <p:spPr>
          <a:xfrm>
            <a:off x="5076056" y="2283718"/>
            <a:ext cx="3769189" cy="2001788"/>
          </a:xfrm>
          <a:prstGeom prst="rect">
            <a:avLst/>
          </a:prstGeom>
        </p:spPr>
      </p:pic>
      <p:pic>
        <p:nvPicPr>
          <p:cNvPr id="6" name="Picture 5"/>
          <p:cNvPicPr>
            <a:picLocks noChangeAspect="1"/>
          </p:cNvPicPr>
          <p:nvPr/>
        </p:nvPicPr>
        <p:blipFill>
          <a:blip r:embed="rId3"/>
          <a:stretch>
            <a:fillRect/>
          </a:stretch>
        </p:blipFill>
        <p:spPr>
          <a:xfrm>
            <a:off x="518788" y="3003798"/>
            <a:ext cx="4054388" cy="1468759"/>
          </a:xfrm>
          <a:prstGeom prst="rect">
            <a:avLst/>
          </a:prstGeom>
        </p:spPr>
      </p:pic>
      <p:cxnSp>
        <p:nvCxnSpPr>
          <p:cNvPr id="8" name="Straight Arrow Connector 7"/>
          <p:cNvCxnSpPr/>
          <p:nvPr/>
        </p:nvCxnSpPr>
        <p:spPr>
          <a:xfrm>
            <a:off x="5148064" y="1923678"/>
            <a:ext cx="2016224" cy="2160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483768" y="2283718"/>
            <a:ext cx="360040" cy="20017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02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Lifecycle</a:t>
            </a:r>
          </a:p>
        </p:txBody>
      </p:sp>
      <p:sp>
        <p:nvSpPr>
          <p:cNvPr id="3" name="Content Placeholder 2"/>
          <p:cNvSpPr>
            <a:spLocks noGrp="1"/>
          </p:cNvSpPr>
          <p:nvPr>
            <p:ph idx="1"/>
          </p:nvPr>
        </p:nvSpPr>
        <p:spPr>
          <a:xfrm>
            <a:off x="26277" y="843558"/>
            <a:ext cx="6489939" cy="3438382"/>
          </a:xfrm>
        </p:spPr>
        <p:txBody>
          <a:bodyPr/>
          <a:lstStyle/>
          <a:p>
            <a:r>
              <a:rPr lang="en-US" sz="2000">
                <a:solidFill>
                  <a:schemeClr val="tx1"/>
                </a:solidFill>
              </a:rPr>
              <a:t>There are 3 functions that are called by Android when starting an Activity:</a:t>
            </a:r>
          </a:p>
          <a:p>
            <a:pPr lvl="1"/>
            <a:r>
              <a:rPr lang="en-US" sz="2000" err="1">
                <a:solidFill>
                  <a:schemeClr val="tx1"/>
                </a:solidFill>
              </a:rPr>
              <a:t>onCreate</a:t>
            </a:r>
            <a:r>
              <a:rPr lang="en-US" sz="2000">
                <a:solidFill>
                  <a:schemeClr val="tx1"/>
                </a:solidFill>
              </a:rPr>
              <a:t>(Bundle </a:t>
            </a:r>
            <a:r>
              <a:rPr lang="en-US" sz="2000" err="1">
                <a:solidFill>
                  <a:schemeClr val="tx1"/>
                </a:solidFill>
              </a:rPr>
              <a:t>savedInstanceState</a:t>
            </a:r>
            <a:r>
              <a:rPr lang="en-US" sz="2000">
                <a:solidFill>
                  <a:schemeClr val="tx1"/>
                </a:solidFill>
              </a:rPr>
              <a:t>)</a:t>
            </a:r>
          </a:p>
          <a:p>
            <a:pPr lvl="1"/>
            <a:r>
              <a:rPr lang="en-US" sz="2000" err="1">
                <a:solidFill>
                  <a:schemeClr val="tx1"/>
                </a:solidFill>
              </a:rPr>
              <a:t>onStart</a:t>
            </a:r>
            <a:r>
              <a:rPr lang="en-US" sz="2000">
                <a:solidFill>
                  <a:schemeClr val="tx1"/>
                </a:solidFill>
              </a:rPr>
              <a:t>( )</a:t>
            </a:r>
          </a:p>
          <a:p>
            <a:pPr lvl="1"/>
            <a:r>
              <a:rPr lang="en-US" sz="2000" err="1">
                <a:solidFill>
                  <a:schemeClr val="tx1"/>
                </a:solidFill>
              </a:rPr>
              <a:t>onResume</a:t>
            </a:r>
            <a:r>
              <a:rPr lang="en-US" sz="2000">
                <a:solidFill>
                  <a:schemeClr val="tx1"/>
                </a:solidFill>
              </a:rPr>
              <a:t>( )</a:t>
            </a:r>
          </a:p>
          <a:p>
            <a:r>
              <a:rPr lang="en-US" sz="2000">
                <a:solidFill>
                  <a:schemeClr val="tx1"/>
                </a:solidFill>
              </a:rPr>
              <a:t>For stopping an activity:</a:t>
            </a:r>
          </a:p>
          <a:p>
            <a:pPr lvl="1"/>
            <a:r>
              <a:rPr lang="en-US" sz="2000" err="1">
                <a:solidFill>
                  <a:schemeClr val="tx1"/>
                </a:solidFill>
              </a:rPr>
              <a:t>onPause</a:t>
            </a:r>
            <a:r>
              <a:rPr lang="en-US" sz="2000">
                <a:solidFill>
                  <a:schemeClr val="tx1"/>
                </a:solidFill>
              </a:rPr>
              <a:t>() – another Activity is being launched</a:t>
            </a:r>
          </a:p>
          <a:p>
            <a:pPr lvl="1"/>
            <a:r>
              <a:rPr lang="en-US" sz="2000" err="1">
                <a:solidFill>
                  <a:schemeClr val="tx1"/>
                </a:solidFill>
              </a:rPr>
              <a:t>onStop</a:t>
            </a:r>
            <a:r>
              <a:rPr lang="en-US" sz="2000">
                <a:solidFill>
                  <a:schemeClr val="tx1"/>
                </a:solidFill>
              </a:rPr>
              <a:t>() – an activity is no longer visible.</a:t>
            </a:r>
          </a:p>
          <a:p>
            <a:pPr lvl="1"/>
            <a:r>
              <a:rPr lang="en-US" sz="2000" err="1">
                <a:solidFill>
                  <a:schemeClr val="tx1"/>
                </a:solidFill>
              </a:rPr>
              <a:t>onDestroy</a:t>
            </a:r>
            <a:r>
              <a:rPr lang="en-US" sz="2000">
                <a:solidFill>
                  <a:schemeClr val="tx1"/>
                </a:solidFill>
              </a:rPr>
              <a:t>() – an activity is being destroyed by the system.</a:t>
            </a:r>
          </a:p>
          <a:p>
            <a:endParaRPr lang="en-US" sz="2400">
              <a:solidFill>
                <a:schemeClr val="tx1"/>
              </a:solidFill>
            </a:endParaRPr>
          </a:p>
          <a:p>
            <a:endParaRPr lang="en-US" sz="2400">
              <a:solidFill>
                <a:schemeClr val="tx1"/>
              </a:solidFill>
            </a:endParaRPr>
          </a:p>
          <a:p>
            <a:endParaRPr lang="en-US" sz="2400">
              <a:solidFill>
                <a:schemeClr val="tx1"/>
              </a:solidFill>
            </a:endParaRPr>
          </a:p>
        </p:txBody>
      </p:sp>
      <p:pic>
        <p:nvPicPr>
          <p:cNvPr id="5" name="Picture 4" descr="&lt;strong&gt;android&lt;/strong&gt; - Can some draw &lt;strong&gt;lifecycle&lt;/strong&gt; of Fragment and it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339" y="123478"/>
            <a:ext cx="3456384" cy="4467022"/>
          </a:xfrm>
          <a:prstGeom prst="rect">
            <a:avLst/>
          </a:prstGeom>
        </p:spPr>
      </p:pic>
    </p:spTree>
    <p:extLst>
      <p:ext uri="{BB962C8B-B14F-4D97-AF65-F5344CB8AC3E}">
        <p14:creationId xmlns:p14="http://schemas.microsoft.com/office/powerpoint/2010/main" val="211492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inherited functions</a:t>
            </a:r>
            <a:endParaRPr lang="en-US"/>
          </a:p>
        </p:txBody>
      </p:sp>
      <p:sp>
        <p:nvSpPr>
          <p:cNvPr id="3" name="Content Placeholder 2"/>
          <p:cNvSpPr>
            <a:spLocks noGrp="1"/>
          </p:cNvSpPr>
          <p:nvPr>
            <p:ph idx="1"/>
          </p:nvPr>
        </p:nvSpPr>
        <p:spPr>
          <a:xfrm>
            <a:off x="467545" y="1091804"/>
            <a:ext cx="8208912" cy="3262144"/>
          </a:xfrm>
        </p:spPr>
        <p:txBody>
          <a:bodyPr/>
          <a:lstStyle/>
          <a:p>
            <a:r>
              <a:rPr lang="en-US" sz="2400" dirty="0">
                <a:solidFill>
                  <a:schemeClr val="tx1"/>
                </a:solidFill>
              </a:rPr>
              <a:t>Open FirstActivity.java in Android studio. Type control and the letter “O” at </a:t>
            </a:r>
            <a:r>
              <a:rPr lang="en-US" sz="2400">
                <a:solidFill>
                  <a:schemeClr val="tx1"/>
                </a:solidFill>
              </a:rPr>
              <a:t>the </a:t>
            </a:r>
            <a:r>
              <a:rPr lang="en-US" sz="2400" dirty="0">
                <a:solidFill>
                  <a:schemeClr val="tx1"/>
                </a:solidFill>
              </a:rPr>
              <a:t>same time. It will show a list </a:t>
            </a:r>
            <a:r>
              <a:rPr lang="en-US" sz="2400">
                <a:solidFill>
                  <a:schemeClr val="tx1"/>
                </a:solidFill>
              </a:rPr>
              <a:t>of </a:t>
            </a:r>
            <a:r>
              <a:rPr lang="en-US" sz="2400" dirty="0">
                <a:solidFill>
                  <a:schemeClr val="tx1"/>
                </a:solidFill>
              </a:rPr>
              <a:t>all the inherited functions. Generate the functions for</a:t>
            </a:r>
            <a:r>
              <a:rPr lang="en-US" sz="2400">
                <a:solidFill>
                  <a:schemeClr val="tx1"/>
                </a:solidFill>
              </a:rPr>
              <a:t>:</a:t>
            </a:r>
          </a:p>
          <a:p>
            <a:pPr marL="0" indent="0">
              <a:buNone/>
            </a:pPr>
            <a:r>
              <a:rPr lang="en-US" sz="2400" dirty="0">
                <a:solidFill>
                  <a:schemeClr val="tx1"/>
                </a:solidFill>
              </a:rPr>
              <a:t>	</a:t>
            </a:r>
            <a:r>
              <a:rPr lang="en-US" sz="2000" b="1" i="1" dirty="0" err="1">
                <a:solidFill>
                  <a:schemeClr val="tx1"/>
                </a:solidFill>
              </a:rPr>
              <a:t>onStart</a:t>
            </a:r>
            <a:r>
              <a:rPr lang="en-US" sz="2000" b="1" i="1" dirty="0">
                <a:solidFill>
                  <a:schemeClr val="tx1"/>
                </a:solidFill>
              </a:rPr>
              <a:t>, </a:t>
            </a:r>
            <a:r>
              <a:rPr lang="en-US" sz="2000" b="1" i="1" dirty="0" err="1">
                <a:solidFill>
                  <a:schemeClr val="tx1"/>
                </a:solidFill>
              </a:rPr>
              <a:t>onResume</a:t>
            </a:r>
            <a:r>
              <a:rPr lang="en-US" sz="2000" b="1" i="1" dirty="0">
                <a:solidFill>
                  <a:schemeClr val="tx1"/>
                </a:solidFill>
              </a:rPr>
              <a:t>, </a:t>
            </a:r>
            <a:r>
              <a:rPr lang="en-US" sz="2000" b="1" i="1" dirty="0" err="1">
                <a:solidFill>
                  <a:schemeClr val="tx1"/>
                </a:solidFill>
              </a:rPr>
              <a:t>onPause</a:t>
            </a:r>
            <a:r>
              <a:rPr lang="en-US" sz="2000" b="1" i="1" dirty="0">
                <a:solidFill>
                  <a:schemeClr val="tx1"/>
                </a:solidFill>
              </a:rPr>
              <a:t>, </a:t>
            </a:r>
            <a:r>
              <a:rPr lang="en-US" sz="2000" b="1" i="1" dirty="0" err="1">
                <a:solidFill>
                  <a:schemeClr val="tx1"/>
                </a:solidFill>
              </a:rPr>
              <a:t>onStop</a:t>
            </a:r>
            <a:r>
              <a:rPr lang="en-US" sz="2000" b="1" i="1" dirty="0">
                <a:solidFill>
                  <a:schemeClr val="tx1"/>
                </a:solidFill>
              </a:rPr>
              <a:t>, </a:t>
            </a:r>
            <a:r>
              <a:rPr lang="en-US" sz="2000" b="1" i="1" dirty="0" err="1">
                <a:solidFill>
                  <a:schemeClr val="tx1"/>
                </a:solidFill>
              </a:rPr>
              <a:t>onDestroy</a:t>
            </a:r>
            <a:r>
              <a:rPr lang="en-US" sz="2400" dirty="0">
                <a:solidFill>
                  <a:schemeClr val="tx1"/>
                </a:solidFill>
              </a:rPr>
              <a:t>.</a:t>
            </a:r>
          </a:p>
          <a:p>
            <a:r>
              <a:rPr lang="en-US" sz="2400" dirty="0">
                <a:solidFill>
                  <a:schemeClr val="tx1"/>
                </a:solidFill>
              </a:rPr>
              <a:t>Look at FirstActivity.java, and put breakpoints on each of the 6 functions. Now run the application and see what breakpoints get hit in which order. It should be:</a:t>
            </a:r>
          </a:p>
          <a:p>
            <a:pPr marL="0" indent="0">
              <a:buNone/>
            </a:pPr>
            <a:r>
              <a:rPr lang="en-US" sz="2400" dirty="0">
                <a:solidFill>
                  <a:schemeClr val="tx1"/>
                </a:solidFill>
              </a:rPr>
              <a:t>		</a:t>
            </a:r>
            <a:r>
              <a:rPr lang="en-US" sz="2400" i="1" dirty="0" err="1">
                <a:solidFill>
                  <a:schemeClr val="tx1"/>
                </a:solidFill>
              </a:rPr>
              <a:t>onCreate</a:t>
            </a:r>
            <a:r>
              <a:rPr lang="en-US" sz="2400" i="1" dirty="0">
                <a:solidFill>
                  <a:schemeClr val="tx1"/>
                </a:solidFill>
              </a:rPr>
              <a:t>, </a:t>
            </a:r>
            <a:r>
              <a:rPr lang="en-US" sz="2400" i="1" dirty="0" err="1">
                <a:solidFill>
                  <a:schemeClr val="tx1"/>
                </a:solidFill>
              </a:rPr>
              <a:t>onStart</a:t>
            </a:r>
            <a:r>
              <a:rPr lang="en-US" sz="2400" i="1" dirty="0">
                <a:solidFill>
                  <a:schemeClr val="tx1"/>
                </a:solidFill>
              </a:rPr>
              <a:t>, </a:t>
            </a:r>
            <a:r>
              <a:rPr lang="en-US" sz="2400" i="1" dirty="0" err="1">
                <a:solidFill>
                  <a:schemeClr val="tx1"/>
                </a:solidFill>
              </a:rPr>
              <a:t>onResume</a:t>
            </a:r>
            <a:endParaRPr lang="en-US" sz="2400" i="1" dirty="0">
              <a:solidFill>
                <a:schemeClr val="tx1"/>
              </a:solidFill>
            </a:endParaRPr>
          </a:p>
          <a:p>
            <a:endParaRPr lang="en-US" sz="2400">
              <a:solidFill>
                <a:schemeClr val="tx1"/>
              </a:solidFill>
            </a:endParaRPr>
          </a:p>
        </p:txBody>
      </p:sp>
    </p:spTree>
    <p:extLst>
      <p:ext uri="{BB962C8B-B14F-4D97-AF65-F5344CB8AC3E}">
        <p14:creationId xmlns:p14="http://schemas.microsoft.com/office/powerpoint/2010/main" val="83846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 stopping Activity</a:t>
            </a:r>
          </a:p>
        </p:txBody>
      </p:sp>
      <p:sp>
        <p:nvSpPr>
          <p:cNvPr id="3" name="Content Placeholder 2"/>
          <p:cNvSpPr>
            <a:spLocks noGrp="1"/>
          </p:cNvSpPr>
          <p:nvPr>
            <p:ph idx="1"/>
          </p:nvPr>
        </p:nvSpPr>
        <p:spPr>
          <a:xfrm>
            <a:off x="467545" y="1091804"/>
            <a:ext cx="8208912" cy="3262144"/>
          </a:xfrm>
        </p:spPr>
        <p:txBody>
          <a:bodyPr/>
          <a:lstStyle/>
          <a:p>
            <a:r>
              <a:rPr lang="en-US" sz="2000" dirty="0">
                <a:solidFill>
                  <a:schemeClr val="tx1"/>
                </a:solidFill>
              </a:rPr>
              <a:t>The function to go to another Activity is 	</a:t>
            </a:r>
          </a:p>
          <a:p>
            <a:pPr marL="0" indent="0">
              <a:buNone/>
            </a:pPr>
            <a:r>
              <a:rPr lang="en-US" sz="2000" dirty="0">
                <a:solidFill>
                  <a:schemeClr val="tx1"/>
                </a:solidFill>
              </a:rPr>
              <a:t>	</a:t>
            </a:r>
            <a:r>
              <a:rPr lang="en-US" sz="2000" i="1" dirty="0" err="1">
                <a:solidFill>
                  <a:schemeClr val="tx1"/>
                </a:solidFill>
              </a:rPr>
              <a:t>startActivity</a:t>
            </a:r>
            <a:r>
              <a:rPr lang="en-US" sz="2000" i="1" dirty="0">
                <a:solidFill>
                  <a:schemeClr val="tx1"/>
                </a:solidFill>
              </a:rPr>
              <a:t>(Intent </a:t>
            </a:r>
            <a:r>
              <a:rPr lang="en-US" sz="2000" i="1" dirty="0" err="1">
                <a:solidFill>
                  <a:schemeClr val="tx1"/>
                </a:solidFill>
              </a:rPr>
              <a:t>i</a:t>
            </a:r>
            <a:r>
              <a:rPr lang="en-US" sz="2000" i="1" dirty="0">
                <a:solidFill>
                  <a:schemeClr val="tx1"/>
                </a:solidFill>
              </a:rPr>
              <a:t>)</a:t>
            </a:r>
          </a:p>
          <a:p>
            <a:r>
              <a:rPr lang="en-US" sz="2000" dirty="0">
                <a:solidFill>
                  <a:schemeClr val="tx1"/>
                </a:solidFill>
              </a:rPr>
              <a:t>An Intent object specifies the page where you are, and then what page you want to go:</a:t>
            </a:r>
          </a:p>
          <a:p>
            <a:pPr marL="0" indent="0" algn="ctr">
              <a:buNone/>
            </a:pPr>
            <a:r>
              <a:rPr lang="en-US" sz="2000" i="1" dirty="0">
                <a:solidFill>
                  <a:schemeClr val="tx1"/>
                </a:solidFill>
              </a:rPr>
              <a:t>Intent </a:t>
            </a:r>
            <a:r>
              <a:rPr lang="en-US" sz="2000" i="1" dirty="0" err="1">
                <a:solidFill>
                  <a:schemeClr val="tx1"/>
                </a:solidFill>
              </a:rPr>
              <a:t>nextPage</a:t>
            </a:r>
            <a:r>
              <a:rPr lang="en-US" sz="2000" i="1" dirty="0">
                <a:solidFill>
                  <a:schemeClr val="tx1"/>
                </a:solidFill>
              </a:rPr>
              <a:t> =new Intent( </a:t>
            </a:r>
            <a:r>
              <a:rPr lang="en-US" sz="2000" i="1" dirty="0" err="1">
                <a:solidFill>
                  <a:schemeClr val="tx1"/>
                </a:solidFill>
              </a:rPr>
              <a:t>Activity.this</a:t>
            </a:r>
            <a:r>
              <a:rPr lang="en-US" sz="2000" i="1" dirty="0">
                <a:solidFill>
                  <a:schemeClr val="tx1"/>
                </a:solidFill>
              </a:rPr>
              <a:t>, </a:t>
            </a:r>
            <a:r>
              <a:rPr lang="en-US" sz="2000" i="1" dirty="0" err="1">
                <a:solidFill>
                  <a:schemeClr val="tx1"/>
                </a:solidFill>
              </a:rPr>
              <a:t>NextActivity.class</a:t>
            </a:r>
            <a:r>
              <a:rPr lang="en-US" sz="2000" i="1" dirty="0">
                <a:solidFill>
                  <a:schemeClr val="tx1"/>
                </a:solidFill>
              </a:rPr>
              <a:t>);</a:t>
            </a:r>
          </a:p>
          <a:p>
            <a:r>
              <a:rPr lang="en-US" sz="2000" dirty="0">
                <a:solidFill>
                  <a:schemeClr val="tx1"/>
                </a:solidFill>
              </a:rPr>
              <a:t>Now to go to that page, call:</a:t>
            </a:r>
          </a:p>
          <a:p>
            <a:pPr marL="0" indent="0">
              <a:buNone/>
            </a:pPr>
            <a:r>
              <a:rPr lang="en-US" sz="2000" dirty="0">
                <a:solidFill>
                  <a:schemeClr val="tx1"/>
                </a:solidFill>
              </a:rPr>
              <a:t>	</a:t>
            </a:r>
            <a:r>
              <a:rPr lang="en-US" sz="2000" dirty="0" err="1">
                <a:solidFill>
                  <a:schemeClr val="tx1"/>
                </a:solidFill>
              </a:rPr>
              <a:t>startActivity</a:t>
            </a:r>
            <a:r>
              <a:rPr lang="en-US" sz="2000" dirty="0">
                <a:solidFill>
                  <a:schemeClr val="tx1"/>
                </a:solidFill>
              </a:rPr>
              <a:t>(</a:t>
            </a:r>
            <a:r>
              <a:rPr lang="en-US" sz="2000" dirty="0" err="1">
                <a:solidFill>
                  <a:schemeClr val="tx1"/>
                </a:solidFill>
              </a:rPr>
              <a:t>nextPage</a:t>
            </a:r>
            <a:r>
              <a:rPr lang="en-US" sz="2000" dirty="0">
                <a:solidFill>
                  <a:schemeClr val="tx1"/>
                </a:solidFill>
              </a:rPr>
              <a:t>);</a:t>
            </a:r>
          </a:p>
          <a:p>
            <a:r>
              <a:rPr lang="en-US" sz="2000" dirty="0">
                <a:solidFill>
                  <a:schemeClr val="tx1"/>
                </a:solidFill>
              </a:rPr>
              <a:t>In the file FirstActivity.java, look at lines 21 and </a:t>
            </a:r>
            <a:r>
              <a:rPr lang="en-US" sz="2000" dirty="0" smtClean="0">
                <a:solidFill>
                  <a:schemeClr val="tx1"/>
                </a:solidFill>
              </a:rPr>
              <a:t>31. </a:t>
            </a:r>
            <a:r>
              <a:rPr lang="en-US" sz="2000" dirty="0">
                <a:solidFill>
                  <a:schemeClr val="tx1"/>
                </a:solidFill>
              </a:rPr>
              <a:t>There are two buttons that go to two different pages.</a:t>
            </a:r>
            <a:endParaRPr lang="en-US" sz="16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376066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Finish an Activity</a:t>
            </a:r>
          </a:p>
        </p:txBody>
      </p:sp>
      <p:sp>
        <p:nvSpPr>
          <p:cNvPr id="3" name="Content Placeholder 2"/>
          <p:cNvSpPr>
            <a:spLocks noGrp="1"/>
          </p:cNvSpPr>
          <p:nvPr>
            <p:ph idx="1"/>
          </p:nvPr>
        </p:nvSpPr>
        <p:spPr>
          <a:xfrm>
            <a:off x="251520" y="915566"/>
            <a:ext cx="8568952" cy="3438382"/>
          </a:xfrm>
        </p:spPr>
        <p:txBody>
          <a:bodyPr/>
          <a:lstStyle/>
          <a:p>
            <a:r>
              <a:rPr lang="en-US" sz="2400" dirty="0">
                <a:solidFill>
                  <a:schemeClr val="tx1"/>
                </a:solidFill>
              </a:rPr>
              <a:t>finish() – this function stops an Activity and goes back to the previous Activity (back 1 page in the history)</a:t>
            </a:r>
          </a:p>
          <a:p>
            <a:r>
              <a:rPr lang="en-US" sz="2400" dirty="0">
                <a:solidFill>
                  <a:schemeClr val="tx1"/>
                </a:solidFill>
              </a:rPr>
              <a:t>The previous activity will call</a:t>
            </a:r>
          </a:p>
          <a:p>
            <a:pPr marL="0" indent="0">
              <a:buNone/>
            </a:pPr>
            <a:r>
              <a:rPr lang="en-US" sz="2400" dirty="0">
                <a:solidFill>
                  <a:schemeClr val="tx1"/>
                </a:solidFill>
              </a:rPr>
              <a:t>	</a:t>
            </a:r>
            <a:r>
              <a:rPr lang="en-US" sz="2400" dirty="0" err="1">
                <a:solidFill>
                  <a:schemeClr val="tx1"/>
                </a:solidFill>
              </a:rPr>
              <a:t>onStart</a:t>
            </a:r>
            <a:r>
              <a:rPr lang="en-US" sz="2400" dirty="0">
                <a:solidFill>
                  <a:schemeClr val="tx1"/>
                </a:solidFill>
              </a:rPr>
              <a:t>(), </a:t>
            </a:r>
            <a:r>
              <a:rPr lang="en-US" sz="2400" dirty="0" err="1">
                <a:solidFill>
                  <a:schemeClr val="tx1"/>
                </a:solidFill>
              </a:rPr>
              <a:t>onResume</a:t>
            </a:r>
            <a:r>
              <a:rPr lang="en-US" sz="2400" dirty="0">
                <a:solidFill>
                  <a:schemeClr val="tx1"/>
                </a:solidFill>
              </a:rPr>
              <a:t>( )</a:t>
            </a:r>
          </a:p>
          <a:p>
            <a:r>
              <a:rPr lang="en-US" sz="2400" dirty="0">
                <a:solidFill>
                  <a:schemeClr val="tx1"/>
                </a:solidFill>
              </a:rPr>
              <a:t>Look at SecondActivity.java, line 19. Clicking on the button with id=“</a:t>
            </a:r>
            <a:r>
              <a:rPr lang="en-US" sz="2400" dirty="0" err="1">
                <a:solidFill>
                  <a:schemeClr val="tx1"/>
                </a:solidFill>
              </a:rPr>
              <a:t>previousPageButton</a:t>
            </a:r>
            <a:r>
              <a:rPr lang="en-US" sz="2400" dirty="0">
                <a:solidFill>
                  <a:schemeClr val="tx1"/>
                </a:solidFill>
              </a:rPr>
              <a:t>” will go back to the previous page on the phone</a:t>
            </a:r>
            <a:r>
              <a:rPr lang="en-US" sz="2400" dirty="0" smtClean="0">
                <a:solidFill>
                  <a:schemeClr val="tx1"/>
                </a:solidFill>
              </a:rPr>
              <a:t>. It should go back to “First Page”.</a:t>
            </a:r>
            <a:endParaRPr lang="en-US" sz="2400" dirty="0">
              <a:solidFill>
                <a:schemeClr val="tx1"/>
              </a:solidFill>
            </a:endParaRPr>
          </a:p>
        </p:txBody>
      </p:sp>
    </p:spTree>
    <p:extLst>
      <p:ext uri="{BB962C8B-B14F-4D97-AF65-F5344CB8AC3E}">
        <p14:creationId xmlns:p14="http://schemas.microsoft.com/office/powerpoint/2010/main" val="163962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data to next page</a:t>
            </a:r>
          </a:p>
        </p:txBody>
      </p:sp>
      <p:sp>
        <p:nvSpPr>
          <p:cNvPr id="3" name="Content Placeholder 2"/>
          <p:cNvSpPr>
            <a:spLocks noGrp="1"/>
          </p:cNvSpPr>
          <p:nvPr>
            <p:ph idx="1"/>
          </p:nvPr>
        </p:nvSpPr>
        <p:spPr>
          <a:xfrm>
            <a:off x="251520" y="915566"/>
            <a:ext cx="8568952" cy="3438382"/>
          </a:xfrm>
        </p:spPr>
        <p:txBody>
          <a:bodyPr/>
          <a:lstStyle/>
          <a:p>
            <a:r>
              <a:rPr lang="en-US" sz="2400" dirty="0">
                <a:solidFill>
                  <a:schemeClr val="tx1"/>
                </a:solidFill>
              </a:rPr>
              <a:t>You can attach information to an Intent object to send to the next page. The Intent class has functions:</a:t>
            </a:r>
          </a:p>
          <a:p>
            <a:pPr marL="0" indent="0">
              <a:buNone/>
            </a:pPr>
            <a:r>
              <a:rPr lang="en-US" sz="2000" dirty="0">
                <a:solidFill>
                  <a:schemeClr val="tx1"/>
                </a:solidFill>
              </a:rPr>
              <a:t>      </a:t>
            </a:r>
            <a:r>
              <a:rPr lang="en-US" sz="2000" dirty="0" err="1">
                <a:solidFill>
                  <a:schemeClr val="tx1"/>
                </a:solidFill>
              </a:rPr>
              <a:t>putExtra</a:t>
            </a:r>
            <a:r>
              <a:rPr lang="en-US" sz="2000" dirty="0">
                <a:solidFill>
                  <a:schemeClr val="tx1"/>
                </a:solidFill>
              </a:rPr>
              <a:t>(String name, type </a:t>
            </a:r>
            <a:r>
              <a:rPr lang="en-US" sz="2000" dirty="0" err="1">
                <a:solidFill>
                  <a:schemeClr val="tx1"/>
                </a:solidFill>
              </a:rPr>
              <a:t>dataToSend</a:t>
            </a:r>
            <a:r>
              <a:rPr lang="en-US" sz="2000" dirty="0">
                <a:solidFill>
                  <a:schemeClr val="tx1"/>
                </a:solidFill>
              </a:rPr>
              <a:t>); // type is </a:t>
            </a:r>
            <a:r>
              <a:rPr lang="en-US" sz="2000" dirty="0" err="1">
                <a:solidFill>
                  <a:schemeClr val="tx1"/>
                </a:solidFill>
              </a:rPr>
              <a:t>int</a:t>
            </a:r>
            <a:r>
              <a:rPr lang="en-US" sz="2000" dirty="0">
                <a:solidFill>
                  <a:schemeClr val="tx1"/>
                </a:solidFill>
              </a:rPr>
              <a:t>, long, String</a:t>
            </a:r>
          </a:p>
          <a:p>
            <a:r>
              <a:rPr lang="en-US" sz="2000" dirty="0">
                <a:solidFill>
                  <a:schemeClr val="tx1"/>
                </a:solidFill>
              </a:rPr>
              <a:t>This creates a map which reserves the </a:t>
            </a:r>
            <a:r>
              <a:rPr lang="en-US" sz="2000" dirty="0" err="1">
                <a:solidFill>
                  <a:schemeClr val="tx1"/>
                </a:solidFill>
              </a:rPr>
              <a:t>dataToSend</a:t>
            </a:r>
            <a:r>
              <a:rPr lang="en-US" sz="2000" dirty="0">
                <a:solidFill>
                  <a:schemeClr val="tx1"/>
                </a:solidFill>
              </a:rPr>
              <a:t> under a name.</a:t>
            </a:r>
          </a:p>
          <a:p>
            <a:pPr marL="0" indent="0">
              <a:buNone/>
            </a:pPr>
            <a:r>
              <a:rPr lang="en-US" sz="2000" dirty="0" err="1" smtClean="0">
                <a:solidFill>
                  <a:schemeClr val="tx1"/>
                </a:solidFill>
              </a:rPr>
              <a:t>intent.putExtra</a:t>
            </a:r>
            <a:r>
              <a:rPr lang="en-US" sz="2000" dirty="0">
                <a:solidFill>
                  <a:schemeClr val="tx1"/>
                </a:solidFill>
              </a:rPr>
              <a:t>(“name”, “Eric”);</a:t>
            </a:r>
          </a:p>
          <a:p>
            <a:pPr marL="0" indent="0">
              <a:buNone/>
            </a:pPr>
            <a:r>
              <a:rPr lang="en-US" sz="2000" dirty="0" err="1" smtClean="0">
                <a:solidFill>
                  <a:schemeClr val="tx1"/>
                </a:solidFill>
              </a:rPr>
              <a:t>intent.putExtra</a:t>
            </a:r>
            <a:r>
              <a:rPr lang="en-US" sz="2000" dirty="0">
                <a:solidFill>
                  <a:schemeClr val="tx1"/>
                </a:solidFill>
              </a:rPr>
              <a:t>(“age”, 20);</a:t>
            </a:r>
          </a:p>
          <a:p>
            <a:pPr marL="0" indent="0">
              <a:buNone/>
            </a:pPr>
            <a:r>
              <a:rPr lang="en-US" sz="2000" dirty="0" err="1" smtClean="0">
                <a:solidFill>
                  <a:schemeClr val="tx1"/>
                </a:solidFill>
              </a:rPr>
              <a:t>i</a:t>
            </a:r>
            <a:r>
              <a:rPr lang="en-US" sz="2000" dirty="0" err="1" smtClean="0">
                <a:solidFill>
                  <a:schemeClr val="tx1"/>
                </a:solidFill>
              </a:rPr>
              <a:t>ntent.putExtra</a:t>
            </a:r>
            <a:r>
              <a:rPr lang="en-US" sz="2000" dirty="0">
                <a:solidFill>
                  <a:schemeClr val="tx1"/>
                </a:solidFill>
              </a:rPr>
              <a:t>(“typed”, </a:t>
            </a:r>
            <a:r>
              <a:rPr lang="en-US" sz="2000" dirty="0" err="1">
                <a:solidFill>
                  <a:schemeClr val="tx1"/>
                </a:solidFill>
              </a:rPr>
              <a:t>editText.getText</a:t>
            </a:r>
            <a:r>
              <a:rPr lang="en-US" sz="2000" dirty="0" smtClean="0">
                <a:solidFill>
                  <a:schemeClr val="tx1"/>
                </a:solidFill>
              </a:rPr>
              <a:t>())</a:t>
            </a:r>
          </a:p>
          <a:p>
            <a:r>
              <a:rPr lang="en-US" sz="2000" dirty="0" smtClean="0">
                <a:solidFill>
                  <a:schemeClr val="tx1"/>
                </a:solidFill>
              </a:rPr>
              <a:t>Look at line 33 in FirstActivity.java</a:t>
            </a:r>
            <a:endParaRPr lang="en-US" sz="20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74271907"/>
              </p:ext>
            </p:extLst>
          </p:nvPr>
        </p:nvGraphicFramePr>
        <p:xfrm>
          <a:off x="5609922" y="2888746"/>
          <a:ext cx="3066534" cy="1463040"/>
        </p:xfrm>
        <a:graphic>
          <a:graphicData uri="http://schemas.openxmlformats.org/drawingml/2006/table">
            <a:tbl>
              <a:tblPr firstRow="1" bandRow="1">
                <a:tableStyleId>{5C22544A-7EE6-4342-B048-85BDC9FD1C3A}</a:tableStyleId>
              </a:tblPr>
              <a:tblGrid>
                <a:gridCol w="1099752">
                  <a:extLst>
                    <a:ext uri="{9D8B030D-6E8A-4147-A177-3AD203B41FA5}">
                      <a16:colId xmlns:a16="http://schemas.microsoft.com/office/drawing/2014/main" val="895276180"/>
                    </a:ext>
                  </a:extLst>
                </a:gridCol>
                <a:gridCol w="1966782">
                  <a:extLst>
                    <a:ext uri="{9D8B030D-6E8A-4147-A177-3AD203B41FA5}">
                      <a16:colId xmlns:a16="http://schemas.microsoft.com/office/drawing/2014/main" val="2576826071"/>
                    </a:ext>
                  </a:extLst>
                </a:gridCol>
              </a:tblGrid>
              <a:tr h="326605">
                <a:tc>
                  <a:txBody>
                    <a:bodyPr/>
                    <a:lstStyle/>
                    <a:p>
                      <a:r>
                        <a:rPr lang="en-US" dirty="0" smtClean="0"/>
                        <a:t>Name</a:t>
                      </a:r>
                      <a:endParaRPr lang="en-US" dirty="0"/>
                    </a:p>
                  </a:txBody>
                  <a:tcPr/>
                </a:tc>
                <a:tc>
                  <a:txBody>
                    <a:bodyPr/>
                    <a:lstStyle/>
                    <a:p>
                      <a:r>
                        <a:rPr lang="en-US" dirty="0" smtClean="0"/>
                        <a:t>Value</a:t>
                      </a:r>
                      <a:endParaRPr lang="en-US" dirty="0"/>
                    </a:p>
                  </a:txBody>
                  <a:tcPr/>
                </a:tc>
                <a:extLst>
                  <a:ext uri="{0D108BD9-81ED-4DB2-BD59-A6C34878D82A}">
                    <a16:rowId xmlns:a16="http://schemas.microsoft.com/office/drawing/2014/main" val="4162386157"/>
                  </a:ext>
                </a:extLst>
              </a:tr>
              <a:tr h="326605">
                <a:tc>
                  <a:txBody>
                    <a:bodyPr/>
                    <a:lstStyle/>
                    <a:p>
                      <a:r>
                        <a:rPr lang="en-US" dirty="0" smtClean="0"/>
                        <a:t>name</a:t>
                      </a:r>
                      <a:endParaRPr lang="en-US" dirty="0"/>
                    </a:p>
                  </a:txBody>
                  <a:tcPr/>
                </a:tc>
                <a:tc>
                  <a:txBody>
                    <a:bodyPr/>
                    <a:lstStyle/>
                    <a:p>
                      <a:r>
                        <a:rPr lang="en-US" dirty="0" smtClean="0"/>
                        <a:t>Eric</a:t>
                      </a:r>
                      <a:endParaRPr lang="en-US" dirty="0"/>
                    </a:p>
                  </a:txBody>
                  <a:tcPr/>
                </a:tc>
                <a:extLst>
                  <a:ext uri="{0D108BD9-81ED-4DB2-BD59-A6C34878D82A}">
                    <a16:rowId xmlns:a16="http://schemas.microsoft.com/office/drawing/2014/main" val="4005159881"/>
                  </a:ext>
                </a:extLst>
              </a:tr>
              <a:tr h="326605">
                <a:tc>
                  <a:txBody>
                    <a:bodyPr/>
                    <a:lstStyle/>
                    <a:p>
                      <a:r>
                        <a:rPr lang="en-US" dirty="0" smtClean="0"/>
                        <a:t>Age</a:t>
                      </a:r>
                      <a:endParaRPr lang="en-US" dirty="0"/>
                    </a:p>
                  </a:txBody>
                  <a:tcPr/>
                </a:tc>
                <a:tc>
                  <a:txBody>
                    <a:bodyPr/>
                    <a:lstStyle/>
                    <a:p>
                      <a:r>
                        <a:rPr lang="en-US" dirty="0" smtClean="0"/>
                        <a:t>20</a:t>
                      </a:r>
                      <a:endParaRPr lang="en-US" dirty="0"/>
                    </a:p>
                  </a:txBody>
                  <a:tcPr/>
                </a:tc>
                <a:extLst>
                  <a:ext uri="{0D108BD9-81ED-4DB2-BD59-A6C34878D82A}">
                    <a16:rowId xmlns:a16="http://schemas.microsoft.com/office/drawing/2014/main" val="2849638639"/>
                  </a:ext>
                </a:extLst>
              </a:tr>
              <a:tr h="326605">
                <a:tc>
                  <a:txBody>
                    <a:bodyPr/>
                    <a:lstStyle/>
                    <a:p>
                      <a:r>
                        <a:rPr lang="en-US" dirty="0" smtClean="0"/>
                        <a:t>typed</a:t>
                      </a:r>
                      <a:endParaRPr lang="en-US" dirty="0"/>
                    </a:p>
                  </a:txBody>
                  <a:tcPr/>
                </a:tc>
                <a:tc>
                  <a:txBody>
                    <a:bodyPr/>
                    <a:lstStyle/>
                    <a:p>
                      <a:r>
                        <a:rPr lang="en-US" dirty="0" err="1" smtClean="0"/>
                        <a:t>editText.getText</a:t>
                      </a:r>
                      <a:r>
                        <a:rPr lang="en-US" dirty="0" smtClean="0"/>
                        <a:t>()</a:t>
                      </a:r>
                      <a:endParaRPr lang="en-US" dirty="0"/>
                    </a:p>
                  </a:txBody>
                  <a:tcPr/>
                </a:tc>
                <a:extLst>
                  <a:ext uri="{0D108BD9-81ED-4DB2-BD59-A6C34878D82A}">
                    <a16:rowId xmlns:a16="http://schemas.microsoft.com/office/drawing/2014/main" val="397045571"/>
                  </a:ext>
                </a:extLst>
              </a:tr>
            </a:tbl>
          </a:graphicData>
        </a:graphic>
      </p:graphicFrame>
    </p:spTree>
    <p:extLst>
      <p:ext uri="{BB962C8B-B14F-4D97-AF65-F5344CB8AC3E}">
        <p14:creationId xmlns:p14="http://schemas.microsoft.com/office/powerpoint/2010/main" val="189036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previous page</a:t>
            </a:r>
          </a:p>
        </p:txBody>
      </p:sp>
      <p:sp>
        <p:nvSpPr>
          <p:cNvPr id="3" name="Content Placeholder 2"/>
          <p:cNvSpPr>
            <a:spLocks noGrp="1"/>
          </p:cNvSpPr>
          <p:nvPr>
            <p:ph idx="1"/>
          </p:nvPr>
        </p:nvSpPr>
        <p:spPr>
          <a:xfrm>
            <a:off x="251520" y="915566"/>
            <a:ext cx="8568952" cy="1565241"/>
          </a:xfrm>
        </p:spPr>
        <p:txBody>
          <a:bodyPr/>
          <a:lstStyle/>
          <a:p>
            <a:r>
              <a:rPr lang="en-US" sz="2400" dirty="0">
                <a:solidFill>
                  <a:schemeClr val="tx1"/>
                </a:solidFill>
              </a:rPr>
              <a:t>In Android, you can retrieve the Intent object that caused the transition with the function </a:t>
            </a:r>
            <a:r>
              <a:rPr lang="en-US" sz="2400" b="1" i="1" dirty="0" err="1">
                <a:solidFill>
                  <a:schemeClr val="tx1"/>
                </a:solidFill>
              </a:rPr>
              <a:t>getIntent</a:t>
            </a:r>
            <a:r>
              <a:rPr lang="en-US" sz="2400" b="1" i="1" dirty="0">
                <a:solidFill>
                  <a:schemeClr val="tx1"/>
                </a:solidFill>
              </a:rPr>
              <a:t>()</a:t>
            </a:r>
          </a:p>
          <a:p>
            <a:r>
              <a:rPr lang="en-US" sz="2000" dirty="0">
                <a:solidFill>
                  <a:schemeClr val="tx1"/>
                </a:solidFill>
              </a:rPr>
              <a:t>To get the values that were reserved under names, use </a:t>
            </a:r>
            <a:r>
              <a:rPr lang="en-US" sz="2000" dirty="0" err="1">
                <a:solidFill>
                  <a:schemeClr val="tx1"/>
                </a:solidFill>
              </a:rPr>
              <a:t>getIntExtra</a:t>
            </a:r>
            <a:r>
              <a:rPr lang="en-US" sz="2000" dirty="0">
                <a:solidFill>
                  <a:schemeClr val="tx1"/>
                </a:solidFill>
              </a:rPr>
              <a:t>(), </a:t>
            </a:r>
            <a:r>
              <a:rPr lang="en-US" sz="2000" dirty="0" err="1">
                <a:solidFill>
                  <a:schemeClr val="tx1"/>
                </a:solidFill>
              </a:rPr>
              <a:t>getStringExtra</a:t>
            </a:r>
            <a:r>
              <a:rPr lang="en-US" sz="2000" dirty="0">
                <a:solidFill>
                  <a:schemeClr val="tx1"/>
                </a:solidFill>
              </a:rPr>
              <a:t>(), </a:t>
            </a:r>
            <a:r>
              <a:rPr lang="en-US" sz="2000" dirty="0" err="1">
                <a:solidFill>
                  <a:schemeClr val="tx1"/>
                </a:solidFill>
              </a:rPr>
              <a:t>getBooleanExtra</a:t>
            </a:r>
            <a:r>
              <a:rPr lang="en-US" sz="2000" dirty="0">
                <a:solidFill>
                  <a:schemeClr val="tx1"/>
                </a:solidFill>
              </a:rPr>
              <a:t>(), etc.</a:t>
            </a:r>
          </a:p>
        </p:txBody>
      </p:sp>
      <p:sp>
        <p:nvSpPr>
          <p:cNvPr id="5" name="Content Placeholder 2">
            <a:extLst>
              <a:ext uri="{FF2B5EF4-FFF2-40B4-BE49-F238E27FC236}">
                <a16:creationId xmlns:a16="http://schemas.microsoft.com/office/drawing/2014/main" id="{29A4EADE-53A0-E842-8232-0D0D80ECCED7}"/>
              </a:ext>
            </a:extLst>
          </p:cNvPr>
          <p:cNvSpPr txBox="1">
            <a:spLocks/>
          </p:cNvSpPr>
          <p:nvPr/>
        </p:nvSpPr>
        <p:spPr bwMode="auto">
          <a:xfrm>
            <a:off x="3632886" y="2401297"/>
            <a:ext cx="5320283" cy="1954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tx1"/>
                </a:solidFill>
              </a:rPr>
              <a:t>In next activity:    </a:t>
            </a:r>
            <a:endParaRPr lang="en-US" sz="2000" dirty="0" smtClean="0">
              <a:solidFill>
                <a:schemeClr val="tx1"/>
              </a:solidFill>
            </a:endParaRPr>
          </a:p>
          <a:p>
            <a:pPr marL="0" indent="0">
              <a:buNone/>
            </a:pPr>
            <a:r>
              <a:rPr lang="en-US" sz="2000" dirty="0" smtClean="0">
                <a:solidFill>
                  <a:schemeClr val="tx1"/>
                </a:solidFill>
              </a:rPr>
              <a:t>intent </a:t>
            </a:r>
            <a:r>
              <a:rPr lang="en-US" sz="2000" dirty="0">
                <a:solidFill>
                  <a:schemeClr val="tx1"/>
                </a:solidFill>
              </a:rPr>
              <a:t>= </a:t>
            </a:r>
            <a:r>
              <a:rPr lang="en-US" sz="2000" dirty="0" err="1">
                <a:solidFill>
                  <a:schemeClr val="tx1"/>
                </a:solidFill>
              </a:rPr>
              <a:t>getIntent</a:t>
            </a:r>
            <a:r>
              <a:rPr lang="en-US" sz="2000" dirty="0">
                <a:solidFill>
                  <a:schemeClr val="tx1"/>
                </a:solidFill>
              </a:rPr>
              <a:t>()</a:t>
            </a:r>
          </a:p>
          <a:p>
            <a:pPr marL="0" indent="0">
              <a:buNone/>
            </a:pPr>
            <a:r>
              <a:rPr lang="en-US" sz="2000" dirty="0" err="1">
                <a:solidFill>
                  <a:schemeClr val="tx1"/>
                </a:solidFill>
              </a:rPr>
              <a:t>intent.getStringExtra</a:t>
            </a:r>
            <a:r>
              <a:rPr lang="en-US" sz="2000" dirty="0">
                <a:solidFill>
                  <a:schemeClr val="tx1"/>
                </a:solidFill>
              </a:rPr>
              <a:t>(“</a:t>
            </a:r>
            <a:r>
              <a:rPr lang="en-US" sz="2000" dirty="0">
                <a:solidFill>
                  <a:srgbClr val="00B0F0"/>
                </a:solidFill>
              </a:rPr>
              <a:t>name</a:t>
            </a:r>
            <a:r>
              <a:rPr lang="en-US" sz="2000" dirty="0">
                <a:solidFill>
                  <a:schemeClr val="tx1"/>
                </a:solidFill>
              </a:rPr>
              <a:t>”) -&gt; ”</a:t>
            </a:r>
            <a:r>
              <a:rPr lang="en-US" sz="2000" dirty="0">
                <a:solidFill>
                  <a:srgbClr val="FF0000"/>
                </a:solidFill>
              </a:rPr>
              <a:t>Eric</a:t>
            </a:r>
            <a:r>
              <a:rPr lang="en-US" sz="2000" dirty="0">
                <a:solidFill>
                  <a:schemeClr val="tx1"/>
                </a:solidFill>
              </a:rPr>
              <a:t>”</a:t>
            </a:r>
          </a:p>
          <a:p>
            <a:pPr marL="0" indent="0">
              <a:buNone/>
            </a:pPr>
            <a:r>
              <a:rPr lang="en-US" sz="2000" dirty="0" err="1">
                <a:solidFill>
                  <a:schemeClr val="tx1"/>
                </a:solidFill>
              </a:rPr>
              <a:t>intent.getIntExtra</a:t>
            </a:r>
            <a:r>
              <a:rPr lang="en-US" sz="2000" dirty="0">
                <a:solidFill>
                  <a:schemeClr val="tx1"/>
                </a:solidFill>
              </a:rPr>
              <a:t>(“</a:t>
            </a:r>
            <a:r>
              <a:rPr lang="en-US" sz="2000" dirty="0">
                <a:solidFill>
                  <a:srgbClr val="00B0F0"/>
                </a:solidFill>
              </a:rPr>
              <a:t>age</a:t>
            </a:r>
            <a:r>
              <a:rPr lang="en-US" sz="2000" dirty="0">
                <a:solidFill>
                  <a:schemeClr val="tx1"/>
                </a:solidFill>
              </a:rPr>
              <a:t>”) -&gt; </a:t>
            </a:r>
            <a:r>
              <a:rPr lang="en-US" sz="2000" dirty="0">
                <a:solidFill>
                  <a:srgbClr val="FF0000"/>
                </a:solidFill>
              </a:rPr>
              <a:t>20</a:t>
            </a:r>
          </a:p>
          <a:p>
            <a:pPr marL="0" indent="0">
              <a:buNone/>
            </a:pPr>
            <a:r>
              <a:rPr lang="en-US" sz="2000" dirty="0" err="1">
                <a:solidFill>
                  <a:schemeClr val="tx1"/>
                </a:solidFill>
              </a:rPr>
              <a:t>intent.getStringExtra</a:t>
            </a:r>
            <a:r>
              <a:rPr lang="en-US" sz="2000" dirty="0">
                <a:solidFill>
                  <a:schemeClr val="tx1"/>
                </a:solidFill>
              </a:rPr>
              <a:t>(“</a:t>
            </a:r>
            <a:r>
              <a:rPr lang="en-US" sz="2000" dirty="0">
                <a:solidFill>
                  <a:srgbClr val="00B0F0"/>
                </a:solidFill>
              </a:rPr>
              <a:t>typed</a:t>
            </a:r>
            <a:r>
              <a:rPr lang="en-US" sz="2000" dirty="0">
                <a:solidFill>
                  <a:schemeClr val="tx1"/>
                </a:solidFill>
              </a:rPr>
              <a:t>”) -&gt; whatever the user typed in </a:t>
            </a:r>
            <a:r>
              <a:rPr lang="en-US" sz="2000" dirty="0" err="1">
                <a:solidFill>
                  <a:srgbClr val="FF0000"/>
                </a:solidFill>
              </a:rPr>
              <a:t>editText</a:t>
            </a:r>
            <a:endParaRPr lang="en-US" sz="2000"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718681993"/>
              </p:ext>
            </p:extLst>
          </p:nvPr>
        </p:nvGraphicFramePr>
        <p:xfrm>
          <a:off x="339765" y="2647252"/>
          <a:ext cx="3066534" cy="1463040"/>
        </p:xfrm>
        <a:graphic>
          <a:graphicData uri="http://schemas.openxmlformats.org/drawingml/2006/table">
            <a:tbl>
              <a:tblPr firstRow="1" bandRow="1">
                <a:tableStyleId>{5C22544A-7EE6-4342-B048-85BDC9FD1C3A}</a:tableStyleId>
              </a:tblPr>
              <a:tblGrid>
                <a:gridCol w="1099752">
                  <a:extLst>
                    <a:ext uri="{9D8B030D-6E8A-4147-A177-3AD203B41FA5}">
                      <a16:colId xmlns:a16="http://schemas.microsoft.com/office/drawing/2014/main" val="895276180"/>
                    </a:ext>
                  </a:extLst>
                </a:gridCol>
                <a:gridCol w="1966782">
                  <a:extLst>
                    <a:ext uri="{9D8B030D-6E8A-4147-A177-3AD203B41FA5}">
                      <a16:colId xmlns:a16="http://schemas.microsoft.com/office/drawing/2014/main" val="2576826071"/>
                    </a:ext>
                  </a:extLst>
                </a:gridCol>
              </a:tblGrid>
              <a:tr h="326605">
                <a:tc>
                  <a:txBody>
                    <a:bodyPr/>
                    <a:lstStyle/>
                    <a:p>
                      <a:r>
                        <a:rPr lang="en-US" dirty="0" smtClean="0"/>
                        <a:t>Name</a:t>
                      </a:r>
                      <a:endParaRPr lang="en-US" dirty="0"/>
                    </a:p>
                  </a:txBody>
                  <a:tcPr/>
                </a:tc>
                <a:tc>
                  <a:txBody>
                    <a:bodyPr/>
                    <a:lstStyle/>
                    <a:p>
                      <a:r>
                        <a:rPr lang="en-US" dirty="0" smtClean="0"/>
                        <a:t>Value</a:t>
                      </a:r>
                      <a:endParaRPr lang="en-US" dirty="0"/>
                    </a:p>
                  </a:txBody>
                  <a:tcPr/>
                </a:tc>
                <a:extLst>
                  <a:ext uri="{0D108BD9-81ED-4DB2-BD59-A6C34878D82A}">
                    <a16:rowId xmlns:a16="http://schemas.microsoft.com/office/drawing/2014/main" val="4162386157"/>
                  </a:ext>
                </a:extLst>
              </a:tr>
              <a:tr h="326605">
                <a:tc>
                  <a:txBody>
                    <a:bodyPr/>
                    <a:lstStyle/>
                    <a:p>
                      <a:r>
                        <a:rPr lang="en-US" dirty="0" smtClean="0"/>
                        <a:t>name</a:t>
                      </a:r>
                      <a:endParaRPr lang="en-US" dirty="0"/>
                    </a:p>
                  </a:txBody>
                  <a:tcPr/>
                </a:tc>
                <a:tc>
                  <a:txBody>
                    <a:bodyPr/>
                    <a:lstStyle/>
                    <a:p>
                      <a:r>
                        <a:rPr lang="en-US" dirty="0" smtClean="0"/>
                        <a:t>Eric</a:t>
                      </a:r>
                      <a:endParaRPr lang="en-US" dirty="0"/>
                    </a:p>
                  </a:txBody>
                  <a:tcPr/>
                </a:tc>
                <a:extLst>
                  <a:ext uri="{0D108BD9-81ED-4DB2-BD59-A6C34878D82A}">
                    <a16:rowId xmlns:a16="http://schemas.microsoft.com/office/drawing/2014/main" val="4005159881"/>
                  </a:ext>
                </a:extLst>
              </a:tr>
              <a:tr h="326605">
                <a:tc>
                  <a:txBody>
                    <a:bodyPr/>
                    <a:lstStyle/>
                    <a:p>
                      <a:r>
                        <a:rPr lang="en-US" dirty="0" smtClean="0"/>
                        <a:t>Age</a:t>
                      </a:r>
                      <a:endParaRPr lang="en-US" dirty="0"/>
                    </a:p>
                  </a:txBody>
                  <a:tcPr/>
                </a:tc>
                <a:tc>
                  <a:txBody>
                    <a:bodyPr/>
                    <a:lstStyle/>
                    <a:p>
                      <a:r>
                        <a:rPr lang="en-US" dirty="0" smtClean="0"/>
                        <a:t>20</a:t>
                      </a:r>
                      <a:endParaRPr lang="en-US" dirty="0"/>
                    </a:p>
                  </a:txBody>
                  <a:tcPr/>
                </a:tc>
                <a:extLst>
                  <a:ext uri="{0D108BD9-81ED-4DB2-BD59-A6C34878D82A}">
                    <a16:rowId xmlns:a16="http://schemas.microsoft.com/office/drawing/2014/main" val="2849638639"/>
                  </a:ext>
                </a:extLst>
              </a:tr>
              <a:tr h="326605">
                <a:tc>
                  <a:txBody>
                    <a:bodyPr/>
                    <a:lstStyle/>
                    <a:p>
                      <a:r>
                        <a:rPr lang="en-US" dirty="0" smtClean="0"/>
                        <a:t>typed</a:t>
                      </a:r>
                      <a:endParaRPr lang="en-US" dirty="0"/>
                    </a:p>
                  </a:txBody>
                  <a:tcPr/>
                </a:tc>
                <a:tc>
                  <a:txBody>
                    <a:bodyPr/>
                    <a:lstStyle/>
                    <a:p>
                      <a:r>
                        <a:rPr lang="en-US" dirty="0" err="1" smtClean="0"/>
                        <a:t>editText.getText</a:t>
                      </a:r>
                      <a:r>
                        <a:rPr lang="en-US" dirty="0" smtClean="0"/>
                        <a:t>()</a:t>
                      </a:r>
                      <a:endParaRPr lang="en-US" dirty="0"/>
                    </a:p>
                  </a:txBody>
                  <a:tcPr/>
                </a:tc>
                <a:extLst>
                  <a:ext uri="{0D108BD9-81ED-4DB2-BD59-A6C34878D82A}">
                    <a16:rowId xmlns:a16="http://schemas.microsoft.com/office/drawing/2014/main" val="397045571"/>
                  </a:ext>
                </a:extLst>
              </a:tr>
            </a:tbl>
          </a:graphicData>
        </a:graphic>
      </p:graphicFrame>
    </p:spTree>
    <p:extLst>
      <p:ext uri="{BB962C8B-B14F-4D97-AF65-F5344CB8AC3E}">
        <p14:creationId xmlns:p14="http://schemas.microsoft.com/office/powerpoint/2010/main" val="3529958769"/>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1389</Words>
  <Application>Microsoft Office PowerPoint</Application>
  <PresentationFormat>On-screen Show (16:9)</PresentationFormat>
  <Paragraphs>171</Paragraphs>
  <Slides>24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CST2335 Graphical Interface programming</vt:lpstr>
      <vt:lpstr>Introduction</vt:lpstr>
      <vt:lpstr>Introduction</vt:lpstr>
      <vt:lpstr>Activity Lifecycle</vt:lpstr>
      <vt:lpstr>Implementing inherited functions</vt:lpstr>
      <vt:lpstr>Starting / stopping Activity</vt:lpstr>
      <vt:lpstr>Finish an Activity</vt:lpstr>
      <vt:lpstr>Sending data to next page</vt:lpstr>
      <vt:lpstr>Getting data from previous page</vt:lpstr>
      <vt:lpstr>Sending data back to previous page</vt:lpstr>
      <vt:lpstr>Sending data back to previous page</vt:lpstr>
      <vt:lpstr>Activity sequence</vt:lpstr>
      <vt:lpstr>Intents</vt:lpstr>
      <vt:lpstr>Intent to send email</vt:lpstr>
      <vt:lpstr>Intent to view web page</vt:lpstr>
      <vt:lpstr>Bundle</vt:lpstr>
      <vt:lpstr>Bundle data</vt:lpstr>
      <vt:lpstr>SharedPreferences</vt:lpstr>
      <vt:lpstr>Reading / writing sharedPreferences</vt:lpstr>
      <vt:lpstr>Modify example</vt:lpstr>
      <vt:lpstr>SharedPreferencesExample</vt:lpstr>
      <vt:lpstr>Debugging Information</vt:lpstr>
      <vt:lpstr>Summary</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7</cp:revision>
  <cp:lastPrinted>2011-05-25T13:43:07Z</cp:lastPrinted>
  <dcterms:created xsi:type="dcterms:W3CDTF">2010-07-27T15:40:45Z</dcterms:created>
  <dcterms:modified xsi:type="dcterms:W3CDTF">2019-01-21T16:52:22Z</dcterms:modified>
</cp:coreProperties>
</file>