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376" r:id="rId2"/>
    <p:sldId id="380" r:id="rId3"/>
    <p:sldId id="410" r:id="rId4"/>
    <p:sldId id="403" r:id="rId5"/>
    <p:sldId id="411" r:id="rId6"/>
    <p:sldId id="412" r:id="rId7"/>
    <p:sldId id="413" r:id="rId8"/>
    <p:sldId id="387" r:id="rId9"/>
    <p:sldId id="388" r:id="rId10"/>
    <p:sldId id="414" r:id="rId11"/>
    <p:sldId id="389" r:id="rId12"/>
    <p:sldId id="409" r:id="rId13"/>
    <p:sldId id="391" r:id="rId14"/>
    <p:sldId id="416" r:id="rId15"/>
    <p:sldId id="415" r:id="rId16"/>
    <p:sldId id="408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6E4B0-3DD7-1A40-B2AD-A7836F11095E}" v="11" dt="2019-01-25T20:51:03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2" autoAdjust="0"/>
    <p:restoredTop sz="99007" autoAdjust="0"/>
  </p:normalViewPr>
  <p:slideViewPr>
    <p:cSldViewPr>
      <p:cViewPr varScale="1">
        <p:scale>
          <a:sx n="142" d="100"/>
          <a:sy n="142" d="100"/>
        </p:scale>
        <p:origin x="384" y="168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6546E4B0-3DD7-1A40-B2AD-A7836F11095E}"/>
    <pc:docChg chg="undo custSel addSld delSld modSld sldOrd">
      <pc:chgData name="Eric Torunski" userId="bfccb9e8-9d93-458e-85ba-f66efb9b0289" providerId="ADAL" clId="{6546E4B0-3DD7-1A40-B2AD-A7836F11095E}" dt="2019-01-27T23:10:33.038" v="3973" actId="20577"/>
      <pc:docMkLst>
        <pc:docMk/>
      </pc:docMkLst>
      <pc:sldChg chg="modSp">
        <pc:chgData name="Eric Torunski" userId="bfccb9e8-9d93-458e-85ba-f66efb9b0289" providerId="ADAL" clId="{6546E4B0-3DD7-1A40-B2AD-A7836F11095E}" dt="2019-01-25T21:19:58.203" v="3971" actId="20577"/>
        <pc:sldMkLst>
          <pc:docMk/>
          <pc:sldMk cId="4121162677" sldId="380"/>
        </pc:sldMkLst>
        <pc:spChg chg="mod">
          <ac:chgData name="Eric Torunski" userId="bfccb9e8-9d93-458e-85ba-f66efb9b0289" providerId="ADAL" clId="{6546E4B0-3DD7-1A40-B2AD-A7836F11095E}" dt="2019-01-25T21:19:58.203" v="3971" actId="20577"/>
          <ac:spMkLst>
            <pc:docMk/>
            <pc:sldMk cId="4121162677" sldId="38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32:09.413" v="1628" actId="113"/>
        <pc:sldMkLst>
          <pc:docMk/>
          <pc:sldMk cId="1639623075" sldId="387"/>
        </pc:sldMkLst>
        <pc:spChg chg="mod">
          <ac:chgData name="Eric Torunski" userId="bfccb9e8-9d93-458e-85ba-f66efb9b0289" providerId="ADAL" clId="{6546E4B0-3DD7-1A40-B2AD-A7836F11095E}" dt="2019-01-25T20:28:10.559" v="1260" actId="20577"/>
          <ac:spMkLst>
            <pc:docMk/>
            <pc:sldMk cId="1639623075" sldId="387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5T20:32:09.413" v="1628" actId="113"/>
          <ac:spMkLst>
            <pc:docMk/>
            <pc:sldMk cId="1639623075" sldId="387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33:53.115" v="1866" actId="20577"/>
        <pc:sldMkLst>
          <pc:docMk/>
          <pc:sldMk cId="609929557" sldId="388"/>
        </pc:sldMkLst>
        <pc:spChg chg="mod">
          <ac:chgData name="Eric Torunski" userId="bfccb9e8-9d93-458e-85ba-f66efb9b0289" providerId="ADAL" clId="{6546E4B0-3DD7-1A40-B2AD-A7836F11095E}" dt="2019-01-25T20:32:39.459" v="1644" actId="20577"/>
          <ac:spMkLst>
            <pc:docMk/>
            <pc:sldMk cId="609929557" sldId="388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5T20:33:53.115" v="1866" actId="20577"/>
          <ac:spMkLst>
            <pc:docMk/>
            <pc:sldMk cId="609929557" sldId="388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49:08.575" v="3319" actId="20577"/>
        <pc:sldMkLst>
          <pc:docMk/>
          <pc:sldMk cId="790778907" sldId="391"/>
        </pc:sldMkLst>
        <pc:spChg chg="mod">
          <ac:chgData name="Eric Torunski" userId="bfccb9e8-9d93-458e-85ba-f66efb9b0289" providerId="ADAL" clId="{6546E4B0-3DD7-1A40-B2AD-A7836F11095E}" dt="2019-01-25T20:47:17.143" v="2880" actId="20577"/>
          <ac:spMkLst>
            <pc:docMk/>
            <pc:sldMk cId="790778907" sldId="391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5T20:49:08.575" v="3319" actId="20577"/>
          <ac:spMkLst>
            <pc:docMk/>
            <pc:sldMk cId="790778907" sldId="391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03:25.164" v="273" actId="20577"/>
        <pc:sldMkLst>
          <pc:docMk/>
          <pc:sldMk cId="1676182706" sldId="403"/>
        </pc:sldMkLst>
        <pc:spChg chg="mod">
          <ac:chgData name="Eric Torunski" userId="bfccb9e8-9d93-458e-85ba-f66efb9b0289" providerId="ADAL" clId="{6546E4B0-3DD7-1A40-B2AD-A7836F11095E}" dt="2019-01-25T20:03:25.164" v="273" actId="20577"/>
          <ac:spMkLst>
            <pc:docMk/>
            <pc:sldMk cId="1676182706" sldId="403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46:44.748" v="2868" actId="20577"/>
        <pc:sldMkLst>
          <pc:docMk/>
          <pc:sldMk cId="1779712788" sldId="408"/>
        </pc:sldMkLst>
        <pc:spChg chg="mod">
          <ac:chgData name="Eric Torunski" userId="bfccb9e8-9d93-458e-85ba-f66efb9b0289" providerId="ADAL" clId="{6546E4B0-3DD7-1A40-B2AD-A7836F11095E}" dt="2019-01-25T20:46:44.748" v="2868" actId="20577"/>
          <ac:spMkLst>
            <pc:docMk/>
            <pc:sldMk cId="1779712788" sldId="408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42:34.655" v="2422" actId="14100"/>
        <pc:sldMkLst>
          <pc:docMk/>
          <pc:sldMk cId="1297335779" sldId="409"/>
        </pc:sldMkLst>
        <pc:spChg chg="mod">
          <ac:chgData name="Eric Torunski" userId="bfccb9e8-9d93-458e-85ba-f66efb9b0289" providerId="ADAL" clId="{6546E4B0-3DD7-1A40-B2AD-A7836F11095E}" dt="2019-01-25T20:42:34.655" v="2422" actId="14100"/>
          <ac:spMkLst>
            <pc:docMk/>
            <pc:sldMk cId="1297335779" sldId="409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01:57.796" v="207" actId="20577"/>
        <pc:sldMkLst>
          <pc:docMk/>
          <pc:sldMk cId="683444683" sldId="410"/>
        </pc:sldMkLst>
        <pc:spChg chg="mod">
          <ac:chgData name="Eric Torunski" userId="bfccb9e8-9d93-458e-85ba-f66efb9b0289" providerId="ADAL" clId="{6546E4B0-3DD7-1A40-B2AD-A7836F11095E}" dt="2019-01-25T20:01:57.796" v="207" actId="20577"/>
          <ac:spMkLst>
            <pc:docMk/>
            <pc:sldMk cId="683444683" sldId="41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6546E4B0-3DD7-1A40-B2AD-A7836F11095E}" dt="2019-01-25T20:40:26.242" v="2285" actId="20577"/>
        <pc:sldMkLst>
          <pc:docMk/>
          <pc:sldMk cId="3089252023" sldId="411"/>
        </pc:sldMkLst>
        <pc:spChg chg="mod">
          <ac:chgData name="Eric Torunski" userId="bfccb9e8-9d93-458e-85ba-f66efb9b0289" providerId="ADAL" clId="{6546E4B0-3DD7-1A40-B2AD-A7836F11095E}" dt="2019-01-25T20:19:41.913" v="407" actId="20577"/>
          <ac:spMkLst>
            <pc:docMk/>
            <pc:sldMk cId="3089252023" sldId="411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5T20:40:26.242" v="2285" actId="20577"/>
          <ac:spMkLst>
            <pc:docMk/>
            <pc:sldMk cId="3089252023" sldId="411"/>
            <ac:spMk id="3" creationId="{00000000-0000-0000-0000-000000000000}"/>
          </ac:spMkLst>
        </pc:spChg>
      </pc:sldChg>
      <pc:sldChg chg="modSp ord">
        <pc:chgData name="Eric Torunski" userId="bfccb9e8-9d93-458e-85ba-f66efb9b0289" providerId="ADAL" clId="{6546E4B0-3DD7-1A40-B2AD-A7836F11095E}" dt="2019-01-25T20:40:20.571" v="2283" actId="20577"/>
        <pc:sldMkLst>
          <pc:docMk/>
          <pc:sldMk cId="4213394553" sldId="412"/>
        </pc:sldMkLst>
        <pc:spChg chg="mod">
          <ac:chgData name="Eric Torunski" userId="bfccb9e8-9d93-458e-85ba-f66efb9b0289" providerId="ADAL" clId="{6546E4B0-3DD7-1A40-B2AD-A7836F11095E}" dt="2019-01-25T20:19:54.011" v="430" actId="20577"/>
          <ac:spMkLst>
            <pc:docMk/>
            <pc:sldMk cId="4213394553" sldId="412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5T20:40:20.571" v="2283" actId="20577"/>
          <ac:spMkLst>
            <pc:docMk/>
            <pc:sldMk cId="4213394553" sldId="412"/>
            <ac:spMk id="3" creationId="{00000000-0000-0000-0000-000000000000}"/>
          </ac:spMkLst>
        </pc:spChg>
      </pc:sldChg>
      <pc:sldChg chg="modSp add">
        <pc:chgData name="Eric Torunski" userId="bfccb9e8-9d93-458e-85ba-f66efb9b0289" providerId="ADAL" clId="{6546E4B0-3DD7-1A40-B2AD-A7836F11095E}" dt="2019-01-25T20:40:08.924" v="2282" actId="20577"/>
        <pc:sldMkLst>
          <pc:docMk/>
          <pc:sldMk cId="935420685" sldId="413"/>
        </pc:sldMkLst>
        <pc:spChg chg="mod">
          <ac:chgData name="Eric Torunski" userId="bfccb9e8-9d93-458e-85ba-f66efb9b0289" providerId="ADAL" clId="{6546E4B0-3DD7-1A40-B2AD-A7836F11095E}" dt="2019-01-25T20:22:06.824" v="822" actId="20577"/>
          <ac:spMkLst>
            <pc:docMk/>
            <pc:sldMk cId="935420685" sldId="413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5T20:40:08.924" v="2282" actId="20577"/>
          <ac:spMkLst>
            <pc:docMk/>
            <pc:sldMk cId="935420685" sldId="413"/>
            <ac:spMk id="3" creationId="{00000000-0000-0000-0000-000000000000}"/>
          </ac:spMkLst>
        </pc:spChg>
      </pc:sldChg>
      <pc:sldChg chg="modSp add">
        <pc:chgData name="Eric Torunski" userId="bfccb9e8-9d93-458e-85ba-f66efb9b0289" providerId="ADAL" clId="{6546E4B0-3DD7-1A40-B2AD-A7836F11095E}" dt="2019-01-25T20:36:57.123" v="2193" actId="114"/>
        <pc:sldMkLst>
          <pc:docMk/>
          <pc:sldMk cId="2259435804" sldId="414"/>
        </pc:sldMkLst>
        <pc:spChg chg="mod">
          <ac:chgData name="Eric Torunski" userId="bfccb9e8-9d93-458e-85ba-f66efb9b0289" providerId="ADAL" clId="{6546E4B0-3DD7-1A40-B2AD-A7836F11095E}" dt="2019-01-25T20:36:57.123" v="2193" actId="114"/>
          <ac:spMkLst>
            <pc:docMk/>
            <pc:sldMk cId="2259435804" sldId="414"/>
            <ac:spMk id="3" creationId="{00000000-0000-0000-0000-000000000000}"/>
          </ac:spMkLst>
        </pc:spChg>
      </pc:sldChg>
      <pc:sldChg chg="add">
        <pc:chgData name="Eric Torunski" userId="bfccb9e8-9d93-458e-85ba-f66efb9b0289" providerId="ADAL" clId="{6546E4B0-3DD7-1A40-B2AD-A7836F11095E}" dt="2019-01-25T20:47:12.351" v="2869"/>
        <pc:sldMkLst>
          <pc:docMk/>
          <pc:sldMk cId="1967670471" sldId="415"/>
        </pc:sldMkLst>
      </pc:sldChg>
      <pc:sldChg chg="modSp add">
        <pc:chgData name="Eric Torunski" userId="bfccb9e8-9d93-458e-85ba-f66efb9b0289" providerId="ADAL" clId="{6546E4B0-3DD7-1A40-B2AD-A7836F11095E}" dt="2019-01-27T23:10:33.038" v="3973" actId="20577"/>
        <pc:sldMkLst>
          <pc:docMk/>
          <pc:sldMk cId="3904499458" sldId="416"/>
        </pc:sldMkLst>
        <pc:spChg chg="mod">
          <ac:chgData name="Eric Torunski" userId="bfccb9e8-9d93-458e-85ba-f66efb9b0289" providerId="ADAL" clId="{6546E4B0-3DD7-1A40-B2AD-A7836F11095E}" dt="2019-01-25T20:49:31.940" v="3336" actId="20577"/>
          <ac:spMkLst>
            <pc:docMk/>
            <pc:sldMk cId="3904499458" sldId="416"/>
            <ac:spMk id="2" creationId="{00000000-0000-0000-0000-000000000000}"/>
          </ac:spMkLst>
        </pc:spChg>
        <pc:spChg chg="mod">
          <ac:chgData name="Eric Torunski" userId="bfccb9e8-9d93-458e-85ba-f66efb9b0289" providerId="ADAL" clId="{6546E4B0-3DD7-1A40-B2AD-A7836F11095E}" dt="2019-01-27T23:10:33.038" v="3973" actId="20577"/>
          <ac:spMkLst>
            <pc:docMk/>
            <pc:sldMk cId="3904499458" sldId="41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1/27/19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38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61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12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01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CST2335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 err="1"/>
              <a:t>ListView</a:t>
            </a:r>
            <a:r>
              <a:rPr lang="en-US" dirty="0"/>
              <a:t> and Adapters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row’s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9" y="843558"/>
            <a:ext cx="8208911" cy="324036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can get the widgets that are part of the row:</a:t>
            </a:r>
          </a:p>
          <a:p>
            <a:pPr marL="0" indent="0" algn="ctr">
              <a:buNone/>
            </a:pPr>
            <a:r>
              <a:rPr lang="en-US" sz="2400" i="1" dirty="0" err="1">
                <a:solidFill>
                  <a:schemeClr val="tx1"/>
                </a:solidFill>
              </a:rPr>
              <a:t>CheckBox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cBox</a:t>
            </a:r>
            <a:r>
              <a:rPr lang="en-US" sz="2400" i="1" dirty="0">
                <a:solidFill>
                  <a:schemeClr val="tx1"/>
                </a:solidFill>
              </a:rPr>
              <a:t> = (</a:t>
            </a:r>
            <a:r>
              <a:rPr lang="en-US" sz="2400" i="1" dirty="0" err="1">
                <a:solidFill>
                  <a:schemeClr val="tx1"/>
                </a:solidFill>
              </a:rPr>
              <a:t>CheckBox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  <a:r>
              <a:rPr lang="en-US" sz="2400" b="1" i="1" dirty="0" err="1">
                <a:solidFill>
                  <a:schemeClr val="tx1"/>
                </a:solidFill>
              </a:rPr>
              <a:t>newView</a:t>
            </a:r>
            <a:r>
              <a:rPr lang="en-US" sz="2400" i="1" dirty="0" err="1">
                <a:solidFill>
                  <a:schemeClr val="tx1"/>
                </a:solidFill>
              </a:rPr>
              <a:t>.findViewById</a:t>
            </a:r>
            <a:r>
              <a:rPr lang="en-US" sz="2400" i="1" dirty="0">
                <a:solidFill>
                  <a:schemeClr val="tx1"/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sz="2400" i="1" dirty="0" err="1">
                <a:solidFill>
                  <a:schemeClr val="tx1"/>
                </a:solidFill>
              </a:rPr>
              <a:t>TextView</a:t>
            </a:r>
            <a:r>
              <a:rPr lang="en-US" sz="2400" i="1" dirty="0">
                <a:solidFill>
                  <a:schemeClr val="tx1"/>
                </a:solidFill>
              </a:rPr>
              <a:t> name = (</a:t>
            </a:r>
            <a:r>
              <a:rPr lang="en-US" sz="2400" i="1" dirty="0" err="1">
                <a:solidFill>
                  <a:schemeClr val="tx1"/>
                </a:solidFill>
              </a:rPr>
              <a:t>TextView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  <a:r>
              <a:rPr lang="en-US" sz="2400" b="1" i="1" dirty="0" err="1">
                <a:solidFill>
                  <a:schemeClr val="tx1"/>
                </a:solidFill>
              </a:rPr>
              <a:t>newView</a:t>
            </a:r>
            <a:r>
              <a:rPr lang="en-US" sz="2400" i="1" dirty="0" err="1">
                <a:solidFill>
                  <a:schemeClr val="tx1"/>
                </a:solidFill>
              </a:rPr>
              <a:t>.findViewById</a:t>
            </a:r>
            <a:r>
              <a:rPr lang="en-US" sz="2400" i="1" dirty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Then you can initialize them: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i="1" dirty="0" err="1">
                <a:solidFill>
                  <a:schemeClr val="tx1"/>
                </a:solidFill>
              </a:rPr>
              <a:t>cBox.setChecked</a:t>
            </a:r>
            <a:r>
              <a:rPr lang="en-US" sz="2400" b="1" i="1" dirty="0">
                <a:solidFill>
                  <a:schemeClr val="tx1"/>
                </a:solidFill>
              </a:rPr>
              <a:t> (true / false)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	</a:t>
            </a:r>
            <a:r>
              <a:rPr lang="en-US" sz="2400" b="1" i="1" dirty="0" err="1">
                <a:solidFill>
                  <a:schemeClr val="tx1"/>
                </a:solidFill>
              </a:rPr>
              <a:t>name.setText</a:t>
            </a:r>
            <a:r>
              <a:rPr lang="en-US" sz="2400" b="1" i="1" dirty="0">
                <a:solidFill>
                  <a:schemeClr val="tx1"/>
                </a:solidFill>
              </a:rPr>
              <a:t>("Item " + position)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Don’t forget to return the inflated view: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i="1" dirty="0">
                <a:solidFill>
                  <a:schemeClr val="tx1"/>
                </a:solidFill>
              </a:rPr>
              <a:t>return </a:t>
            </a:r>
            <a:r>
              <a:rPr lang="en-US" sz="2400" b="1" i="1" dirty="0" err="1">
                <a:solidFill>
                  <a:schemeClr val="tx1"/>
                </a:solidFill>
              </a:rPr>
              <a:t>newView</a:t>
            </a:r>
            <a:r>
              <a:rPr lang="en-US" sz="2400" b="1" i="1" dirty="0">
                <a:solidFill>
                  <a:schemeClr val="tx1"/>
                </a:solidFill>
              </a:rPr>
              <a:t>;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8424935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When you call </a:t>
            </a:r>
            <a:r>
              <a:rPr lang="en-US" sz="2400" dirty="0" err="1">
                <a:solidFill>
                  <a:schemeClr val="tx1"/>
                </a:solidFill>
              </a:rPr>
              <a:t>setAdapter</a:t>
            </a:r>
            <a:r>
              <a:rPr lang="en-US" sz="2400" dirty="0">
                <a:solidFill>
                  <a:schemeClr val="tx1"/>
                </a:solidFill>
              </a:rPr>
              <a:t>() of a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, it first calls </a:t>
            </a:r>
            <a:r>
              <a:rPr lang="en-US" sz="2400" dirty="0" err="1">
                <a:solidFill>
                  <a:schemeClr val="tx1"/>
                </a:solidFill>
              </a:rPr>
              <a:t>getCount</a:t>
            </a:r>
            <a:r>
              <a:rPr lang="en-US" sz="2400" dirty="0">
                <a:solidFill>
                  <a:schemeClr val="tx1"/>
                </a:solidFill>
              </a:rPr>
              <a:t>() from the adapter to know how many objects there are. It then iterates in a for loop, calling  </a:t>
            </a:r>
            <a:r>
              <a:rPr lang="en-US" sz="2400" dirty="0" err="1">
                <a:solidFill>
                  <a:schemeClr val="tx1"/>
                </a:solidFill>
              </a:rPr>
              <a:t>getView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position</a:t>
            </a:r>
            <a:r>
              <a:rPr lang="is-IS" sz="2400" dirty="0">
                <a:solidFill>
                  <a:schemeClr val="tx1"/>
                </a:solidFill>
              </a:rPr>
              <a:t>), where position is first 0, then 1, then 2, all the way to the value returned in getCount.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want to add or remove objects from your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, then call </a:t>
            </a:r>
            <a:r>
              <a:rPr lang="en-US" sz="2400" dirty="0" err="1">
                <a:solidFill>
                  <a:schemeClr val="tx1"/>
                </a:solidFill>
              </a:rPr>
              <a:t>notifyDataSetChanged</a:t>
            </a:r>
            <a:r>
              <a:rPr lang="en-US" sz="2400" dirty="0">
                <a:solidFill>
                  <a:schemeClr val="tx1"/>
                </a:solidFill>
              </a:rPr>
              <a:t>() on the Adapter object.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will start the list population sequence again.  You should call this every time the data has changed.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15566"/>
            <a:ext cx="8712968" cy="343838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ListView</a:t>
            </a:r>
            <a:r>
              <a:rPr lang="en-US" sz="2000" dirty="0">
                <a:solidFill>
                  <a:schemeClr val="tx1"/>
                </a:solidFill>
              </a:rPr>
              <a:t> can respond to the user selecting an item from the list using </a:t>
            </a:r>
            <a:r>
              <a:rPr lang="en-US" sz="2000" dirty="0" err="1">
                <a:solidFill>
                  <a:schemeClr val="tx1"/>
                </a:solidFill>
              </a:rPr>
              <a:t>setOnItemClickListener</a:t>
            </a:r>
            <a:r>
              <a:rPr lang="en-US" sz="2000" dirty="0">
                <a:solidFill>
                  <a:schemeClr val="tx1"/>
                </a:solidFill>
              </a:rPr>
              <a:t>(). The function that gets called is: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tx1"/>
                </a:solidFill>
              </a:rPr>
              <a:t>public void </a:t>
            </a:r>
            <a:r>
              <a:rPr lang="en-US" sz="2000" i="1" dirty="0" err="1">
                <a:solidFill>
                  <a:schemeClr val="tx1"/>
                </a:solidFill>
              </a:rPr>
              <a:t>onItemClick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ListView</a:t>
            </a:r>
            <a:r>
              <a:rPr lang="en-US" sz="2000" i="1" dirty="0">
                <a:solidFill>
                  <a:schemeClr val="tx1"/>
                </a:solidFill>
              </a:rPr>
              <a:t> l, View v, </a:t>
            </a:r>
            <a:r>
              <a:rPr lang="en-US" sz="2000" i="1" dirty="0" err="1">
                <a:solidFill>
                  <a:schemeClr val="tx1"/>
                </a:solidFill>
              </a:rPr>
              <a:t>int</a:t>
            </a:r>
            <a:r>
              <a:rPr lang="en-US" sz="2000" i="1" dirty="0">
                <a:solidFill>
                  <a:schemeClr val="tx1"/>
                </a:solidFill>
              </a:rPr>
              <a:t> position, long id) 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 err="1">
                <a:solidFill>
                  <a:schemeClr val="tx1"/>
                </a:solidFill>
              </a:rPr>
              <a:t>ListView</a:t>
            </a:r>
            <a:r>
              <a:rPr lang="en-US" sz="2000" dirty="0">
                <a:solidFill>
                  <a:schemeClr val="tx1"/>
                </a:solidFill>
              </a:rPr>
              <a:t> is the list that was clicked. This is the </a:t>
            </a:r>
            <a:r>
              <a:rPr lang="en-US" sz="2000" dirty="0" err="1">
                <a:solidFill>
                  <a:schemeClr val="tx1"/>
                </a:solidFill>
              </a:rPr>
              <a:t>listView</a:t>
            </a:r>
            <a:r>
              <a:rPr lang="en-US" sz="2000" dirty="0">
                <a:solidFill>
                  <a:schemeClr val="tx1"/>
                </a:solidFill>
              </a:rPr>
              <a:t> that is on the screen.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view is the View that was returned by </a:t>
            </a:r>
            <a:r>
              <a:rPr lang="en-US" sz="2000" dirty="0" err="1">
                <a:solidFill>
                  <a:schemeClr val="tx1"/>
                </a:solidFill>
              </a:rPr>
              <a:t>getView</a:t>
            </a:r>
            <a:r>
              <a:rPr lang="en-US" sz="2000" dirty="0">
                <a:solidFill>
                  <a:schemeClr val="tx1"/>
                </a:solidFill>
              </a:rPr>
              <a:t>().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position is the index of the item in the list.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id is the database ID of the item selected. You have to keep track of this, but we will see this next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is also a </a:t>
            </a:r>
            <a:r>
              <a:rPr lang="en-US" sz="2400" dirty="0" err="1">
                <a:solidFill>
                  <a:schemeClr val="tx1"/>
                </a:solidFill>
              </a:rPr>
              <a:t>setOnItemLongClickListener</a:t>
            </a:r>
            <a:r>
              <a:rPr lang="en-US" sz="2400" dirty="0">
                <a:solidFill>
                  <a:schemeClr val="tx1"/>
                </a:solidFill>
              </a:rPr>
              <a:t>() for long clicks.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3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0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Supposed that your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is showing 5 elements. Either the user adds or removes an element from the Array or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will not automatically update the screen. You have to notify it yourself using the </a:t>
            </a:r>
            <a:r>
              <a:rPr lang="en-US" sz="2400" dirty="0" err="1">
                <a:solidFill>
                  <a:schemeClr val="tx1"/>
                </a:solidFill>
              </a:rPr>
              <a:t>notifyDatasetChanged</a:t>
            </a:r>
            <a:r>
              <a:rPr lang="en-US" sz="2400" dirty="0">
                <a:solidFill>
                  <a:schemeClr val="tx1"/>
                </a:solidFill>
              </a:rPr>
              <a:t>() function on the adapter object. This is the object that went in the </a:t>
            </a:r>
            <a:r>
              <a:rPr lang="en-US" sz="2400" dirty="0" err="1">
                <a:solidFill>
                  <a:schemeClr val="tx1"/>
                </a:solidFill>
              </a:rPr>
              <a:t>setAdapter</a:t>
            </a:r>
            <a:r>
              <a:rPr lang="en-US" sz="2400" dirty="0">
                <a:solidFill>
                  <a:schemeClr val="tx1"/>
                </a:solidFill>
              </a:rPr>
              <a:t>( ) function.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7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0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can implement swipe-down functionality to refresh the list. Just surround your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in XML with: &lt;android.support.v4.widget.SwipeRefreshLayout &gt; 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have to get the id of the </a:t>
            </a:r>
            <a:r>
              <a:rPr lang="en-US" sz="2400" dirty="0" err="1">
                <a:solidFill>
                  <a:schemeClr val="tx1"/>
                </a:solidFill>
              </a:rPr>
              <a:t>SwipeRefreshLayout</a:t>
            </a:r>
            <a:r>
              <a:rPr lang="en-US" sz="2400" dirty="0">
                <a:solidFill>
                  <a:schemeClr val="tx1"/>
                </a:solidFill>
              </a:rPr>
              <a:t> in Java, and call </a:t>
            </a:r>
            <a:r>
              <a:rPr lang="en-US" sz="2400" b="1" i="1" dirty="0" err="1">
                <a:solidFill>
                  <a:schemeClr val="tx1"/>
                </a:solidFill>
              </a:rPr>
              <a:t>setOnRefreshListener</a:t>
            </a:r>
            <a:r>
              <a:rPr lang="en-US" sz="2400" dirty="0">
                <a:solidFill>
                  <a:schemeClr val="tx1"/>
                </a:solidFill>
              </a:rPr>
              <a:t>( 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hide the spinning </a:t>
            </a:r>
            <a:r>
              <a:rPr lang="en-US" sz="2400">
                <a:solidFill>
                  <a:schemeClr val="tx1"/>
                </a:solidFill>
              </a:rPr>
              <a:t>progress bar</a:t>
            </a:r>
            <a:r>
              <a:rPr lang="en-US" sz="2400" dirty="0">
                <a:solidFill>
                  <a:schemeClr val="tx1"/>
                </a:solidFill>
              </a:rPr>
              <a:t>, call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setRefreshing</a:t>
            </a:r>
            <a:r>
              <a:rPr lang="en-US" sz="2400" dirty="0">
                <a:solidFill>
                  <a:schemeClr val="tx1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on the </a:t>
            </a:r>
            <a:r>
              <a:rPr lang="en-US" sz="2400" dirty="0" err="1">
                <a:solidFill>
                  <a:schemeClr val="tx1"/>
                </a:solidFill>
              </a:rPr>
              <a:t>SwipeRefreshLayout</a:t>
            </a:r>
            <a:r>
              <a:rPr lang="en-US" sz="2400" dirty="0">
                <a:solidFill>
                  <a:schemeClr val="tx1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90449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 Holder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0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Inflating a new View for every row can be inefficient. Instead, the memory can be reused. When a row is scrolled off the screen, the memory can be used for a new row that is coming on the screen.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err="1">
                <a:solidFill>
                  <a:schemeClr val="tx1"/>
                </a:solidFill>
              </a:rPr>
              <a:t>getView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position, 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</a:rPr>
              <a:t>View </a:t>
            </a:r>
            <a:r>
              <a:rPr lang="en-US" sz="2400" dirty="0" err="1">
                <a:solidFill>
                  <a:schemeClr val="tx1"/>
                </a:solidFill>
                <a:highlight>
                  <a:srgbClr val="C0C0C0"/>
                </a:highlight>
              </a:rPr>
              <a:t>oldView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is-IS" sz="2400" dirty="0">
                <a:solidFill>
                  <a:schemeClr val="tx1"/>
                </a:solidFill>
              </a:rPr>
              <a:t> ViewGroup vg), the </a:t>
            </a:r>
            <a:r>
              <a:rPr lang="is-IS" sz="2400" dirty="0">
                <a:solidFill>
                  <a:schemeClr val="tx1"/>
                </a:solidFill>
                <a:highlight>
                  <a:srgbClr val="C0C0C0"/>
                </a:highlight>
              </a:rPr>
              <a:t>oldView</a:t>
            </a:r>
            <a:r>
              <a:rPr lang="is-IS" sz="2400" dirty="0">
                <a:solidFill>
                  <a:schemeClr val="tx1"/>
                </a:solidFill>
              </a:rPr>
              <a:t> parameter is a recycled view, or null. You can reuse memory of rows that have scrolled off the screen.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7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16555"/>
            <a:ext cx="8712968" cy="35103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create a &lt;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&gt; object in an XML layout.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find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by id in Java. Then call </a:t>
            </a:r>
            <a:r>
              <a:rPr lang="en-US" sz="2400" dirty="0" err="1">
                <a:solidFill>
                  <a:schemeClr val="tx1"/>
                </a:solidFill>
              </a:rPr>
              <a:t>setAdapter</a:t>
            </a:r>
            <a:r>
              <a:rPr lang="en-US" sz="2400" dirty="0">
                <a:solidFill>
                  <a:schemeClr val="tx1"/>
                </a:solidFill>
              </a:rPr>
              <a:t>( 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Adapter is a custom class that you write that implements 4 functions: </a:t>
            </a:r>
            <a:r>
              <a:rPr lang="en-US" sz="2400" b="1" i="1" dirty="0" err="1">
                <a:solidFill>
                  <a:schemeClr val="tx1"/>
                </a:solidFill>
              </a:rPr>
              <a:t>getCount</a:t>
            </a:r>
            <a:r>
              <a:rPr lang="en-US" sz="2400" dirty="0">
                <a:solidFill>
                  <a:schemeClr val="tx1"/>
                </a:solidFill>
              </a:rPr>
              <a:t>(), </a:t>
            </a:r>
            <a:r>
              <a:rPr lang="en-US" sz="2400" b="1" i="1" dirty="0" err="1">
                <a:solidFill>
                  <a:schemeClr val="tx1"/>
                </a:solidFill>
              </a:rPr>
              <a:t>getItem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position), </a:t>
            </a:r>
            <a:r>
              <a:rPr lang="en-US" sz="2400" b="1" i="1" dirty="0" err="1">
                <a:solidFill>
                  <a:schemeClr val="tx1"/>
                </a:solidFill>
              </a:rPr>
              <a:t>getItemId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position), and </a:t>
            </a:r>
            <a:r>
              <a:rPr lang="en-US" sz="2400" b="1" i="1" dirty="0" err="1">
                <a:solidFill>
                  <a:schemeClr val="tx1"/>
                </a:solidFill>
              </a:rPr>
              <a:t>getView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, View, </a:t>
            </a:r>
            <a:r>
              <a:rPr lang="en-US" sz="2400" dirty="0" err="1">
                <a:solidFill>
                  <a:schemeClr val="tx1"/>
                </a:solidFill>
              </a:rPr>
              <a:t>ViewGroup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select items on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using the </a:t>
            </a:r>
            <a:r>
              <a:rPr lang="en-US" sz="2400" dirty="0" err="1">
                <a:solidFill>
                  <a:schemeClr val="tx1"/>
                </a:solidFill>
              </a:rPr>
              <a:t>setOnItemClick</a:t>
            </a:r>
            <a:r>
              <a:rPr lang="en-US" sz="2400" dirty="0">
                <a:solidFill>
                  <a:schemeClr val="tx1"/>
                </a:solidFill>
              </a:rPr>
              <a:t>() listener, or </a:t>
            </a:r>
            <a:r>
              <a:rPr lang="en-US" sz="2400" dirty="0" err="1">
                <a:solidFill>
                  <a:schemeClr val="tx1"/>
                </a:solidFill>
              </a:rPr>
              <a:t>setOnItemLongClick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797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week, you will learn how use </a:t>
            </a:r>
            <a:r>
              <a:rPr lang="en-US" sz="2400" dirty="0" err="1">
                <a:solidFill>
                  <a:schemeClr val="tx1"/>
                </a:solidFill>
              </a:rPr>
              <a:t>ListViews</a:t>
            </a:r>
            <a:r>
              <a:rPr lang="en-US" sz="2400" dirty="0">
                <a:solidFill>
                  <a:schemeClr val="tx1"/>
                </a:solidFill>
              </a:rPr>
              <a:t> and various Adapters. (Chapters 5, page 175 – 183 in textbook)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is a widget that displays a list of objects in vertical a vertical direction.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relies on an Adapter object to provide it with data to fill the list.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presentation follows the “Week 4” branch in the InClassExamples_W19 project from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424936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XML, add a &lt;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&gt; element to an Activity. Set the </a:t>
            </a:r>
            <a:r>
              <a:rPr lang="en-US" sz="2400" dirty="0" err="1">
                <a:solidFill>
                  <a:schemeClr val="tx1"/>
                </a:solidFill>
              </a:rPr>
              <a:t>layout_width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layout_height</a:t>
            </a:r>
            <a:r>
              <a:rPr lang="en-US" sz="2400" dirty="0">
                <a:solidFill>
                  <a:schemeClr val="tx1"/>
                </a:solidFill>
              </a:rPr>
              <a:t> appropriately.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Give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an id so that you can retrieve it in Java. In </a:t>
            </a:r>
            <a:r>
              <a:rPr lang="en-US" sz="2400" dirty="0" err="1">
                <a:solidFill>
                  <a:schemeClr val="tx1"/>
                </a:solidFill>
              </a:rPr>
              <a:t>onCreate</a:t>
            </a:r>
            <a:r>
              <a:rPr lang="en-US" sz="2400" dirty="0">
                <a:solidFill>
                  <a:schemeClr val="tx1"/>
                </a:solidFill>
              </a:rPr>
              <a:t>() of your Java Activity, get a reference to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400050" lvl="1" indent="0" algn="ctr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ListView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myList</a:t>
            </a:r>
            <a:r>
              <a:rPr lang="en-US" sz="2000" i="1" dirty="0">
                <a:solidFill>
                  <a:schemeClr val="tx1"/>
                </a:solidFill>
              </a:rPr>
              <a:t> = (</a:t>
            </a:r>
            <a:r>
              <a:rPr lang="en-US" sz="2000" i="1" dirty="0" err="1">
                <a:solidFill>
                  <a:schemeClr val="tx1"/>
                </a:solidFill>
              </a:rPr>
              <a:t>ListView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 i="1" dirty="0" err="1">
                <a:solidFill>
                  <a:schemeClr val="tx1"/>
                </a:solidFill>
              </a:rPr>
              <a:t>findViewById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R.id.theListID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populate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 with data, call </a:t>
            </a:r>
            <a:r>
              <a:rPr lang="en-US" sz="2400" dirty="0" err="1">
                <a:solidFill>
                  <a:schemeClr val="tx1"/>
                </a:solidFill>
              </a:rPr>
              <a:t>setAdapter</a:t>
            </a:r>
            <a:r>
              <a:rPr lang="en-US" sz="2400" dirty="0">
                <a:solidFill>
                  <a:schemeClr val="tx1"/>
                </a:solidFill>
              </a:rPr>
              <a:t>() on the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2400" i="1" dirty="0" err="1">
                <a:solidFill>
                  <a:schemeClr val="tx1"/>
                </a:solidFill>
              </a:rPr>
              <a:t>myList.setAdapter</a:t>
            </a:r>
            <a:r>
              <a:rPr lang="en-US" sz="2400" i="1" dirty="0">
                <a:solidFill>
                  <a:schemeClr val="tx1"/>
                </a:solidFill>
              </a:rPr>
              <a:t>( </a:t>
            </a:r>
            <a:r>
              <a:rPr lang="en-US" sz="2400" i="1" dirty="0" err="1">
                <a:solidFill>
                  <a:schemeClr val="tx1"/>
                </a:solidFill>
              </a:rPr>
              <a:t>ListAdapter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aListAdapter</a:t>
            </a:r>
            <a:r>
              <a:rPr lang="en-US" sz="2400" i="1" dirty="0">
                <a:solidFill>
                  <a:schemeClr val="tx1"/>
                </a:solidFill>
              </a:rPr>
              <a:t> 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4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6"/>
            <a:ext cx="8712968" cy="3438382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ListAdapter</a:t>
            </a:r>
            <a:r>
              <a:rPr lang="en-US" sz="2400" dirty="0">
                <a:solidFill>
                  <a:schemeClr val="tx1"/>
                </a:solidFill>
              </a:rPr>
              <a:t> is an Interface that you must implement by writing these 4 public functions: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getCount</a:t>
            </a:r>
            <a:r>
              <a:rPr lang="en-US" sz="2000" dirty="0">
                <a:solidFill>
                  <a:schemeClr val="tx1"/>
                </a:solidFill>
              </a:rPr>
              <a:t>() – returns the number of items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Object </a:t>
            </a:r>
            <a:r>
              <a:rPr lang="en-US" sz="2000" dirty="0" err="1">
                <a:solidFill>
                  <a:schemeClr val="tx1"/>
                </a:solidFill>
              </a:rPr>
              <a:t>getItem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position) – returns what to show at row </a:t>
            </a:r>
            <a:r>
              <a:rPr lang="en-US" sz="2000" i="1" dirty="0">
                <a:solidFill>
                  <a:schemeClr val="tx1"/>
                </a:solidFill>
              </a:rPr>
              <a:t>position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View </a:t>
            </a:r>
            <a:r>
              <a:rPr lang="en-US" sz="2000" dirty="0" err="1">
                <a:solidFill>
                  <a:schemeClr val="tx1"/>
                </a:solidFill>
              </a:rPr>
              <a:t>getView</a:t>
            </a:r>
            <a:r>
              <a:rPr lang="en-US" sz="2000" dirty="0">
                <a:solidFill>
                  <a:schemeClr val="tx1"/>
                </a:solidFill>
              </a:rPr>
              <a:t>( ) – creates a View object to go in a row of the </a:t>
            </a:r>
            <a:r>
              <a:rPr lang="en-US" sz="2000" dirty="0" err="1">
                <a:solidFill>
                  <a:schemeClr val="tx1"/>
                </a:solidFill>
              </a:rPr>
              <a:t>ListView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long </a:t>
            </a:r>
            <a:r>
              <a:rPr lang="en-US" sz="2000" dirty="0" err="1">
                <a:solidFill>
                  <a:schemeClr val="tx1"/>
                </a:solidFill>
              </a:rPr>
              <a:t>getItemId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US" sz="2000" dirty="0">
                <a:solidFill>
                  <a:schemeClr val="tx1"/>
                </a:solidFill>
              </a:rPr>
              <a:t> returns the database id of the item at position 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endParaRPr lang="en-US" sz="2000" i="1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8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BaseAdapter</a:t>
            </a:r>
            <a:r>
              <a:rPr lang="en-US" dirty="0"/>
              <a:t> and </a:t>
            </a:r>
            <a:r>
              <a:rPr lang="en-US" dirty="0" err="1"/>
              <a:t>getCount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15566"/>
            <a:ext cx="8712968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Create an class that extends </a:t>
            </a:r>
            <a:r>
              <a:rPr lang="en-US" sz="2400" dirty="0" err="1">
                <a:solidFill>
                  <a:schemeClr val="tx1"/>
                </a:solidFill>
              </a:rPr>
              <a:t>BaseAdapter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chemeClr val="tx1"/>
                </a:solidFill>
              </a:rPr>
              <a:t>class </a:t>
            </a:r>
            <a:r>
              <a:rPr lang="en-US" sz="2400" i="1" dirty="0" err="1">
                <a:solidFill>
                  <a:schemeClr val="tx1"/>
                </a:solidFill>
              </a:rPr>
              <a:t>MyListAdapter</a:t>
            </a:r>
            <a:r>
              <a:rPr lang="en-US" sz="2400" i="1" dirty="0">
                <a:solidFill>
                  <a:schemeClr val="tx1"/>
                </a:solidFill>
              </a:rPr>
              <a:t> extends </a:t>
            </a:r>
            <a:r>
              <a:rPr lang="en-US" sz="2400" i="1" dirty="0" err="1">
                <a:solidFill>
                  <a:schemeClr val="tx1"/>
                </a:solidFill>
              </a:rPr>
              <a:t>BaseAdapter</a:t>
            </a:r>
            <a:r>
              <a:rPr lang="en-US" sz="2400" i="1" dirty="0">
                <a:solidFill>
                  <a:schemeClr val="tx1"/>
                </a:solidFill>
              </a:rPr>
              <a:t> {   }</a:t>
            </a:r>
          </a:p>
          <a:p>
            <a:pPr marL="0" indent="0" algn="ctr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Write the </a:t>
            </a:r>
            <a:r>
              <a:rPr lang="en-US" sz="2400" dirty="0" err="1">
                <a:solidFill>
                  <a:schemeClr val="tx1"/>
                </a:solidFill>
              </a:rPr>
              <a:t>getCount</a:t>
            </a:r>
            <a:r>
              <a:rPr lang="en-US" sz="2400" dirty="0">
                <a:solidFill>
                  <a:schemeClr val="tx1"/>
                </a:solidFill>
              </a:rPr>
              <a:t>() function in </a:t>
            </a:r>
            <a:r>
              <a:rPr lang="en-US" sz="2400" dirty="0" err="1">
                <a:solidFill>
                  <a:schemeClr val="tx1"/>
                </a:solidFill>
              </a:rPr>
              <a:t>MyListAdapter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getCount</a:t>
            </a:r>
            <a:r>
              <a:rPr lang="en-US" sz="2000" dirty="0">
                <a:solidFill>
                  <a:schemeClr val="tx1"/>
                </a:solidFill>
              </a:rPr>
              <a:t>() – returns the number of items to display in the list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Normally for an Array or </a:t>
            </a:r>
            <a:r>
              <a:rPr lang="en-US" sz="2000" dirty="0" err="1">
                <a:solidFill>
                  <a:schemeClr val="tx1"/>
                </a:solidFill>
              </a:rPr>
              <a:t>ArrayList</a:t>
            </a:r>
            <a:r>
              <a:rPr lang="en-US" sz="2000" dirty="0">
                <a:solidFill>
                  <a:schemeClr val="tx1"/>
                </a:solidFill>
              </a:rPr>
              <a:t>, this function returns the size of the Array or </a:t>
            </a:r>
            <a:r>
              <a:rPr lang="en-US" sz="2000" dirty="0" err="1">
                <a:solidFill>
                  <a:schemeClr val="tx1"/>
                </a:solidFill>
              </a:rPr>
              <a:t>ArrayList</a:t>
            </a:r>
            <a:r>
              <a:rPr lang="en-US" sz="2000" dirty="0">
                <a:solidFill>
                  <a:schemeClr val="tx1"/>
                </a:solidFill>
              </a:rPr>
              <a:t>. Line 83 in </a:t>
            </a:r>
            <a:r>
              <a:rPr lang="en-US" sz="2000" dirty="0" err="1">
                <a:solidFill>
                  <a:schemeClr val="tx1"/>
                </a:solidFill>
              </a:rPr>
              <a:t>ListViewExample.java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position)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9" y="843558"/>
            <a:ext cx="8208911" cy="324036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function should return the object that you want to display at row </a:t>
            </a:r>
            <a:r>
              <a:rPr lang="en-US" sz="2400" dirty="0">
                <a:solidFill>
                  <a:srgbClr val="FF0000"/>
                </a:solidFill>
              </a:rPr>
              <a:t>position</a:t>
            </a:r>
            <a:r>
              <a:rPr lang="en-US" sz="2400" dirty="0">
                <a:solidFill>
                  <a:schemeClr val="tx1"/>
                </a:solidFill>
              </a:rPr>
              <a:t> in the list. If you have a list of movies, or cars, then this function should return the Movie or Car object that corresponds to the number passed in. This function should be called in the </a:t>
            </a:r>
            <a:r>
              <a:rPr lang="en-US" sz="2400" dirty="0" err="1">
                <a:solidFill>
                  <a:schemeClr val="tx1"/>
                </a:solidFill>
              </a:rPr>
              <a:t>getView</a:t>
            </a:r>
            <a:r>
              <a:rPr lang="en-US" sz="2400" dirty="0">
                <a:solidFill>
                  <a:schemeClr val="tx1"/>
                </a:solidFill>
              </a:rPr>
              <a:t>()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Look at line 88 in </a:t>
            </a:r>
            <a:r>
              <a:rPr lang="en-US" sz="2400" dirty="0" err="1">
                <a:solidFill>
                  <a:schemeClr val="tx1"/>
                </a:solidFill>
              </a:rPr>
              <a:t>ListViewExample.java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9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</a:t>
            </a:r>
            <a:r>
              <a:rPr lang="en-US" dirty="0" err="1"/>
              <a:t>getItemId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position)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9" y="1091804"/>
            <a:ext cx="8208911" cy="299211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function is used to return the database ID of the element at row position. 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will learn databases next week so for now, just return 0, or the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position converted to long:</a:t>
            </a:r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return (long)position;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Look at line 116 in </a:t>
            </a:r>
            <a:r>
              <a:rPr lang="en-US" sz="2400" dirty="0" err="1">
                <a:solidFill>
                  <a:schemeClr val="tx1"/>
                </a:solidFill>
              </a:rPr>
              <a:t>ListViewExample.java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2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getView</a:t>
            </a:r>
            <a:r>
              <a:rPr lang="en-US" dirty="0"/>
              <a:t> 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15566"/>
            <a:ext cx="8784976" cy="34383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getView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position, View old, </a:t>
            </a:r>
            <a:r>
              <a:rPr lang="en-US" sz="2400" dirty="0" err="1">
                <a:solidFill>
                  <a:schemeClr val="tx1"/>
                </a:solidFill>
              </a:rPr>
              <a:t>ViewGroup</a:t>
            </a:r>
            <a:r>
              <a:rPr lang="en-US" sz="2400" dirty="0">
                <a:solidFill>
                  <a:schemeClr val="tx1"/>
                </a:solidFill>
              </a:rPr>
              <a:t> parent) – this specifies how each row looks.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need a </a:t>
            </a:r>
            <a:r>
              <a:rPr lang="en-US" sz="2400" dirty="0" err="1">
                <a:solidFill>
                  <a:schemeClr val="tx1"/>
                </a:solidFill>
              </a:rPr>
              <a:t>LayoutInflater</a:t>
            </a:r>
            <a:r>
              <a:rPr lang="en-US" sz="2400" dirty="0">
                <a:solidFill>
                  <a:schemeClr val="tx1"/>
                </a:solidFill>
              </a:rPr>
              <a:t> object to load an XML layout file:</a:t>
            </a:r>
          </a:p>
          <a:p>
            <a:pPr marL="0" indent="0" algn="ctr">
              <a:buNone/>
            </a:pPr>
            <a:r>
              <a:rPr lang="en-US" sz="2400" b="1" i="1" dirty="0" err="1">
                <a:solidFill>
                  <a:schemeClr val="tx1"/>
                </a:solidFill>
              </a:rPr>
              <a:t>LayoutInflater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</a:rPr>
              <a:t>inflater</a:t>
            </a:r>
            <a:r>
              <a:rPr lang="en-US" sz="2400" b="1" i="1" dirty="0">
                <a:solidFill>
                  <a:schemeClr val="tx1"/>
                </a:solidFill>
              </a:rPr>
              <a:t> = </a:t>
            </a:r>
            <a:r>
              <a:rPr lang="en-US" sz="2400" b="1" i="1" dirty="0" err="1">
                <a:solidFill>
                  <a:schemeClr val="tx1"/>
                </a:solidFill>
              </a:rPr>
              <a:t>getLayoutInflater</a:t>
            </a:r>
            <a:r>
              <a:rPr lang="en-US" sz="2400" b="1" i="1" dirty="0">
                <a:solidFill>
                  <a:schemeClr val="tx1"/>
                </a:solidFill>
              </a:rPr>
              <a:t>();</a:t>
            </a:r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View </a:t>
            </a:r>
            <a:r>
              <a:rPr lang="en-US" sz="2400" b="1" i="1" dirty="0" err="1">
                <a:solidFill>
                  <a:schemeClr val="tx1"/>
                </a:solidFill>
              </a:rPr>
              <a:t>newView</a:t>
            </a:r>
            <a:r>
              <a:rPr lang="en-US" sz="2400" b="1" i="1" dirty="0">
                <a:solidFill>
                  <a:schemeClr val="tx1"/>
                </a:solidFill>
              </a:rPr>
              <a:t> = </a:t>
            </a:r>
            <a:r>
              <a:rPr lang="en-US" sz="2400" b="1" i="1" dirty="0" err="1">
                <a:solidFill>
                  <a:schemeClr val="tx1"/>
                </a:solidFill>
              </a:rPr>
              <a:t>inflater.inflate</a:t>
            </a:r>
            <a:r>
              <a:rPr lang="en-US" sz="2400" b="1" i="1" dirty="0">
                <a:solidFill>
                  <a:schemeClr val="tx1"/>
                </a:solidFill>
              </a:rPr>
              <a:t>(</a:t>
            </a:r>
            <a:r>
              <a:rPr lang="en-US" sz="2400" b="1" i="1" dirty="0" err="1">
                <a:solidFill>
                  <a:schemeClr val="tx1"/>
                </a:solidFill>
              </a:rPr>
              <a:t>R.layout.id</a:t>
            </a:r>
            <a:r>
              <a:rPr lang="en-US" sz="2400" b="1" i="1" dirty="0">
                <a:solidFill>
                  <a:schemeClr val="tx1"/>
                </a:solidFill>
              </a:rPr>
              <a:t>, parent, false );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newView</a:t>
            </a:r>
            <a:r>
              <a:rPr lang="en-US" sz="2400" dirty="0">
                <a:solidFill>
                  <a:schemeClr val="tx1"/>
                </a:solidFill>
              </a:rPr>
              <a:t> is now the root object from your XML file. It contains the widgets that are in your layout.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last line should be: </a:t>
            </a:r>
            <a:r>
              <a:rPr lang="en-US" sz="2400" b="1" i="1" dirty="0">
                <a:solidFill>
                  <a:schemeClr val="tx1"/>
                </a:solidFill>
              </a:rPr>
              <a:t>return </a:t>
            </a:r>
            <a:r>
              <a:rPr lang="en-US" sz="2400" b="1" i="1" dirty="0" err="1">
                <a:solidFill>
                  <a:schemeClr val="tx1"/>
                </a:solidFill>
              </a:rPr>
              <a:t>newView</a:t>
            </a:r>
            <a:r>
              <a:rPr lang="en-US" sz="2400" b="1" i="1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96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row’s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9" y="843558"/>
            <a:ext cx="8208911" cy="324036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Once you have inflated a View, you can retrieve the objects from it: 	</a:t>
            </a:r>
          </a:p>
          <a:p>
            <a:pPr marL="0" indent="0" algn="ctr">
              <a:buNone/>
            </a:pPr>
            <a:r>
              <a:rPr lang="en-US" sz="2400" i="1" dirty="0" err="1">
                <a:solidFill>
                  <a:schemeClr val="tx1"/>
                </a:solidFill>
              </a:rPr>
              <a:t>newView.findViewById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R.id.someId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says, look in the layout loaded in </a:t>
            </a:r>
            <a:r>
              <a:rPr lang="en-US" sz="2400" dirty="0" err="1">
                <a:solidFill>
                  <a:schemeClr val="tx1"/>
                </a:solidFill>
              </a:rPr>
              <a:t>newView</a:t>
            </a:r>
            <a:r>
              <a:rPr lang="en-US" sz="2400" dirty="0">
                <a:solidFill>
                  <a:schemeClr val="tx1"/>
                </a:solidFill>
              </a:rPr>
              <a:t>, and look there for the widget with the right ID.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you just </a:t>
            </a:r>
            <a:r>
              <a:rPr lang="en-US" sz="2400" dirty="0" err="1">
                <a:solidFill>
                  <a:schemeClr val="tx1"/>
                </a:solidFill>
              </a:rPr>
              <a:t>findViewById</a:t>
            </a:r>
            <a:r>
              <a:rPr lang="en-US" sz="2400" dirty="0">
                <a:solidFill>
                  <a:schemeClr val="tx1"/>
                </a:solidFill>
              </a:rPr>
              <a:t>, this means look in the page that’s already loaded on the screen.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2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25861</TotalTime>
  <Words>1099</Words>
  <Application>Microsoft Macintosh PowerPoint</Application>
  <PresentationFormat>On-screen Show (16:9)</PresentationFormat>
  <Paragraphs>93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CST2335 Graphical Interface programming</vt:lpstr>
      <vt:lpstr>Introduction</vt:lpstr>
      <vt:lpstr>ListView – step 1</vt:lpstr>
      <vt:lpstr>ListAdapter</vt:lpstr>
      <vt:lpstr>BaseAdapter and getCount()</vt:lpstr>
      <vt:lpstr>getItem(int position)</vt:lpstr>
      <vt:lpstr>long getItemId(int position)</vt:lpstr>
      <vt:lpstr>View getView ( )</vt:lpstr>
      <vt:lpstr>Setting a row’s contents</vt:lpstr>
      <vt:lpstr>Setting a row’s contents</vt:lpstr>
      <vt:lpstr>Order of function calls</vt:lpstr>
      <vt:lpstr>ListView selection</vt:lpstr>
      <vt:lpstr>Adding data</vt:lpstr>
      <vt:lpstr>Refresh the list</vt:lpstr>
      <vt:lpstr>The View Holder pattern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666</cp:revision>
  <cp:lastPrinted>2011-05-25T13:43:07Z</cp:lastPrinted>
  <dcterms:created xsi:type="dcterms:W3CDTF">2010-07-27T15:40:45Z</dcterms:created>
  <dcterms:modified xsi:type="dcterms:W3CDTF">2019-01-27T23:10:35Z</dcterms:modified>
</cp:coreProperties>
</file>