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7"/>
  </p:notesMasterIdLst>
  <p:handoutMasterIdLst>
    <p:handoutMasterId r:id="rId28"/>
  </p:handoutMasterIdLst>
  <p:sldIdLst>
    <p:sldId id="376" r:id="rId2"/>
    <p:sldId id="380" r:id="rId3"/>
    <p:sldId id="385" r:id="rId4"/>
    <p:sldId id="408" r:id="rId5"/>
    <p:sldId id="421" r:id="rId6"/>
    <p:sldId id="438" r:id="rId7"/>
    <p:sldId id="413" r:id="rId8"/>
    <p:sldId id="439" r:id="rId9"/>
    <p:sldId id="433" r:id="rId10"/>
    <p:sldId id="414" r:id="rId11"/>
    <p:sldId id="415" r:id="rId12"/>
    <p:sldId id="416" r:id="rId13"/>
    <p:sldId id="423" r:id="rId14"/>
    <p:sldId id="422" r:id="rId15"/>
    <p:sldId id="434" r:id="rId16"/>
    <p:sldId id="424" r:id="rId17"/>
    <p:sldId id="425" r:id="rId18"/>
    <p:sldId id="426" r:id="rId19"/>
    <p:sldId id="427" r:id="rId20"/>
    <p:sldId id="428" r:id="rId21"/>
    <p:sldId id="436" r:id="rId22"/>
    <p:sldId id="437" r:id="rId23"/>
    <p:sldId id="440" r:id="rId24"/>
    <p:sldId id="420" r:id="rId25"/>
    <p:sldId id="435" r:id="rId2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7614AD-6FE8-5443-8331-733C42BA0B20}" v="35" dt="2019-02-20T01:20:59.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autoAdjust="0"/>
    <p:restoredTop sz="99007" autoAdjust="0"/>
  </p:normalViewPr>
  <p:slideViewPr>
    <p:cSldViewPr>
      <p:cViewPr varScale="1">
        <p:scale>
          <a:sx n="163" d="100"/>
          <a:sy n="163" d="100"/>
        </p:scale>
        <p:origin x="248" y="184"/>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Torunski" userId="bfccb9e8-9d93-458e-85ba-f66efb9b0289" providerId="ADAL" clId="{8A61B1EF-5CCE-B840-9FF8-AF233BBEF19F}"/>
  </pc:docChgLst>
  <pc:docChgLst>
    <pc:chgData name="Eric Torunski" userId="bfccb9e8-9d93-458e-85ba-f66efb9b0289" providerId="ADAL" clId="{12755558-42B6-BE4D-8F26-A6617B7EA69B}"/>
    <pc:docChg chg="modSld sldOrd">
      <pc:chgData name="Eric Torunski" userId="bfccb9e8-9d93-458e-85ba-f66efb9b0289" providerId="ADAL" clId="{12755558-42B6-BE4D-8F26-A6617B7EA69B}" dt="2018-12-07T19:27:45.863" v="0"/>
      <pc:docMkLst>
        <pc:docMk/>
      </pc:docMkLst>
      <pc:sldChg chg="ord">
        <pc:chgData name="Eric Torunski" userId="bfccb9e8-9d93-458e-85ba-f66efb9b0289" providerId="ADAL" clId="{12755558-42B6-BE4D-8F26-A6617B7EA69B}" dt="2018-12-07T19:27:45.863" v="0"/>
        <pc:sldMkLst>
          <pc:docMk/>
          <pc:sldMk cId="363255048" sldId="427"/>
        </pc:sldMkLst>
      </pc:sldChg>
    </pc:docChg>
  </pc:docChgLst>
  <pc:docChgLst>
    <pc:chgData name="Eric Torunski" userId="bfccb9e8-9d93-458e-85ba-f66efb9b0289" providerId="ADAL" clId="{C07614AD-6FE8-5443-8331-733C42BA0B20}"/>
    <pc:docChg chg="undo custSel addSld modSld sldOrd">
      <pc:chgData name="Eric Torunski" userId="bfccb9e8-9d93-458e-85ba-f66efb9b0289" providerId="ADAL" clId="{C07614AD-6FE8-5443-8331-733C42BA0B20}" dt="2019-02-20T01:31:05.090" v="2630" actId="20577"/>
      <pc:docMkLst>
        <pc:docMk/>
      </pc:docMkLst>
      <pc:sldChg chg="modSp">
        <pc:chgData name="Eric Torunski" userId="bfccb9e8-9d93-458e-85ba-f66efb9b0289" providerId="ADAL" clId="{C07614AD-6FE8-5443-8331-733C42BA0B20}" dt="2019-02-19T14:17:34.794" v="1234" actId="20577"/>
        <pc:sldMkLst>
          <pc:docMk/>
          <pc:sldMk cId="1204534714" sldId="376"/>
        </pc:sldMkLst>
        <pc:spChg chg="mod">
          <ac:chgData name="Eric Torunski" userId="bfccb9e8-9d93-458e-85ba-f66efb9b0289" providerId="ADAL" clId="{C07614AD-6FE8-5443-8331-733C42BA0B20}" dt="2019-02-19T14:17:34.794" v="1234" actId="20577"/>
          <ac:spMkLst>
            <pc:docMk/>
            <pc:sldMk cId="1204534714" sldId="376"/>
            <ac:spMk id="5" creationId="{00000000-0000-0000-0000-000000000000}"/>
          </ac:spMkLst>
        </pc:spChg>
      </pc:sldChg>
      <pc:sldChg chg="modSp">
        <pc:chgData name="Eric Torunski" userId="bfccb9e8-9d93-458e-85ba-f66efb9b0289" providerId="ADAL" clId="{C07614AD-6FE8-5443-8331-733C42BA0B20}" dt="2019-02-19T14:17:58.909" v="1339" actId="20577"/>
        <pc:sldMkLst>
          <pc:docMk/>
          <pc:sldMk cId="4121162677" sldId="380"/>
        </pc:sldMkLst>
        <pc:spChg chg="mod">
          <ac:chgData name="Eric Torunski" userId="bfccb9e8-9d93-458e-85ba-f66efb9b0289" providerId="ADAL" clId="{C07614AD-6FE8-5443-8331-733C42BA0B20}" dt="2019-02-19T14:17:58.909" v="1339" actId="20577"/>
          <ac:spMkLst>
            <pc:docMk/>
            <pc:sldMk cId="4121162677" sldId="380"/>
            <ac:spMk id="3" creationId="{00000000-0000-0000-0000-000000000000}"/>
          </ac:spMkLst>
        </pc:spChg>
      </pc:sldChg>
      <pc:sldChg chg="ord">
        <pc:chgData name="Eric Torunski" userId="bfccb9e8-9d93-458e-85ba-f66efb9b0289" providerId="ADAL" clId="{C07614AD-6FE8-5443-8331-733C42BA0B20}" dt="2019-02-19T14:18:44.781" v="1341"/>
        <pc:sldMkLst>
          <pc:docMk/>
          <pc:sldMk cId="1779712788" sldId="408"/>
        </pc:sldMkLst>
      </pc:sldChg>
      <pc:sldChg chg="modSp">
        <pc:chgData name="Eric Torunski" userId="bfccb9e8-9d93-458e-85ba-f66efb9b0289" providerId="ADAL" clId="{C07614AD-6FE8-5443-8331-733C42BA0B20}" dt="2019-02-19T14:22:46.942" v="1559" actId="20577"/>
        <pc:sldMkLst>
          <pc:docMk/>
          <pc:sldMk cId="2116735095" sldId="413"/>
        </pc:sldMkLst>
        <pc:spChg chg="mod">
          <ac:chgData name="Eric Torunski" userId="bfccb9e8-9d93-458e-85ba-f66efb9b0289" providerId="ADAL" clId="{C07614AD-6FE8-5443-8331-733C42BA0B20}" dt="2019-02-19T14:22:46.942" v="1559" actId="20577"/>
          <ac:spMkLst>
            <pc:docMk/>
            <pc:sldMk cId="2116735095" sldId="413"/>
            <ac:spMk id="3" creationId="{00000000-0000-0000-0000-000000000000}"/>
          </ac:spMkLst>
        </pc:spChg>
      </pc:sldChg>
      <pc:sldChg chg="modSp">
        <pc:chgData name="Eric Torunski" userId="bfccb9e8-9d93-458e-85ba-f66efb9b0289" providerId="ADAL" clId="{C07614AD-6FE8-5443-8331-733C42BA0B20}" dt="2019-02-20T00:59:52.492" v="1886" actId="20577"/>
        <pc:sldMkLst>
          <pc:docMk/>
          <pc:sldMk cId="1440026768" sldId="414"/>
        </pc:sldMkLst>
        <pc:spChg chg="mod">
          <ac:chgData name="Eric Torunski" userId="bfccb9e8-9d93-458e-85ba-f66efb9b0289" providerId="ADAL" clId="{C07614AD-6FE8-5443-8331-733C42BA0B20}" dt="2019-02-20T00:59:52.492" v="1886" actId="20577"/>
          <ac:spMkLst>
            <pc:docMk/>
            <pc:sldMk cId="1440026768" sldId="414"/>
            <ac:spMk id="3" creationId="{00000000-0000-0000-0000-000000000000}"/>
          </ac:spMkLst>
        </pc:spChg>
      </pc:sldChg>
      <pc:sldChg chg="addSp delSp modSp">
        <pc:chgData name="Eric Torunski" userId="bfccb9e8-9d93-458e-85ba-f66efb9b0289" providerId="ADAL" clId="{C07614AD-6FE8-5443-8331-733C42BA0B20}" dt="2019-02-20T01:05:03.267" v="1899"/>
        <pc:sldMkLst>
          <pc:docMk/>
          <pc:sldMk cId="710986209" sldId="415"/>
        </pc:sldMkLst>
        <pc:spChg chg="mod">
          <ac:chgData name="Eric Torunski" userId="bfccb9e8-9d93-458e-85ba-f66efb9b0289" providerId="ADAL" clId="{C07614AD-6FE8-5443-8331-733C42BA0B20}" dt="2019-02-19T14:24:19.514" v="1665" actId="313"/>
          <ac:spMkLst>
            <pc:docMk/>
            <pc:sldMk cId="710986209" sldId="415"/>
            <ac:spMk id="3" creationId="{00000000-0000-0000-0000-000000000000}"/>
          </ac:spMkLst>
        </pc:spChg>
        <pc:spChg chg="add del">
          <ac:chgData name="Eric Torunski" userId="bfccb9e8-9d93-458e-85ba-f66efb9b0289" providerId="ADAL" clId="{C07614AD-6FE8-5443-8331-733C42BA0B20}" dt="2019-02-20T01:05:03.267" v="1899"/>
          <ac:spMkLst>
            <pc:docMk/>
            <pc:sldMk cId="710986209" sldId="415"/>
            <ac:spMk id="4" creationId="{1B901C1E-25A2-F44A-96C2-B5F33DE207BD}"/>
          </ac:spMkLst>
        </pc:spChg>
      </pc:sldChg>
      <pc:sldChg chg="modSp">
        <pc:chgData name="Eric Torunski" userId="bfccb9e8-9d93-458e-85ba-f66efb9b0289" providerId="ADAL" clId="{C07614AD-6FE8-5443-8331-733C42BA0B20}" dt="2019-02-20T01:12:27.047" v="2400" actId="20577"/>
        <pc:sldMkLst>
          <pc:docMk/>
          <pc:sldMk cId="1894132446" sldId="416"/>
        </pc:sldMkLst>
        <pc:spChg chg="mod">
          <ac:chgData name="Eric Torunski" userId="bfccb9e8-9d93-458e-85ba-f66efb9b0289" providerId="ADAL" clId="{C07614AD-6FE8-5443-8331-733C42BA0B20}" dt="2019-02-20T01:12:27.047" v="2400" actId="20577"/>
          <ac:spMkLst>
            <pc:docMk/>
            <pc:sldMk cId="1894132446" sldId="416"/>
            <ac:spMk id="3" creationId="{00000000-0000-0000-0000-000000000000}"/>
          </ac:spMkLst>
        </pc:spChg>
      </pc:sldChg>
      <pc:sldChg chg="addSp delSp modSp">
        <pc:chgData name="Eric Torunski" userId="bfccb9e8-9d93-458e-85ba-f66efb9b0289" providerId="ADAL" clId="{C07614AD-6FE8-5443-8331-733C42BA0B20}" dt="2019-02-20T00:56:26.718" v="1739" actId="20577"/>
        <pc:sldMkLst>
          <pc:docMk/>
          <pc:sldMk cId="1634914140" sldId="421"/>
        </pc:sldMkLst>
        <pc:spChg chg="mod">
          <ac:chgData name="Eric Torunski" userId="bfccb9e8-9d93-458e-85ba-f66efb9b0289" providerId="ADAL" clId="{C07614AD-6FE8-5443-8331-733C42BA0B20}" dt="2019-02-19T14:19:43.214" v="1438" actId="1035"/>
          <ac:spMkLst>
            <pc:docMk/>
            <pc:sldMk cId="1634914140" sldId="421"/>
            <ac:spMk id="4" creationId="{00000000-0000-0000-0000-000000000000}"/>
          </ac:spMkLst>
        </pc:spChg>
        <pc:spChg chg="mod">
          <ac:chgData name="Eric Torunski" userId="bfccb9e8-9d93-458e-85ba-f66efb9b0289" providerId="ADAL" clId="{C07614AD-6FE8-5443-8331-733C42BA0B20}" dt="2019-02-19T14:19:53.750" v="1443" actId="1035"/>
          <ac:spMkLst>
            <pc:docMk/>
            <pc:sldMk cId="1634914140" sldId="421"/>
            <ac:spMk id="5" creationId="{00000000-0000-0000-0000-000000000000}"/>
          </ac:spMkLst>
        </pc:spChg>
        <pc:spChg chg="del">
          <ac:chgData name="Eric Torunski" userId="bfccb9e8-9d93-458e-85ba-f66efb9b0289" providerId="ADAL" clId="{C07614AD-6FE8-5443-8331-733C42BA0B20}" dt="2019-02-19T14:19:29.553" v="1435" actId="478"/>
          <ac:spMkLst>
            <pc:docMk/>
            <pc:sldMk cId="1634914140" sldId="421"/>
            <ac:spMk id="7" creationId="{00000000-0000-0000-0000-000000000000}"/>
          </ac:spMkLst>
        </pc:spChg>
        <pc:spChg chg="add mod">
          <ac:chgData name="Eric Torunski" userId="bfccb9e8-9d93-458e-85ba-f66efb9b0289" providerId="ADAL" clId="{C07614AD-6FE8-5443-8331-733C42BA0B20}" dt="2019-02-20T00:56:26.718" v="1739" actId="20577"/>
          <ac:spMkLst>
            <pc:docMk/>
            <pc:sldMk cId="1634914140" sldId="421"/>
            <ac:spMk id="8" creationId="{5B259858-B7C1-B34B-A029-FD0EC9440114}"/>
          </ac:spMkLst>
        </pc:spChg>
      </pc:sldChg>
      <pc:sldChg chg="modSp">
        <pc:chgData name="Eric Torunski" userId="bfccb9e8-9d93-458e-85ba-f66efb9b0289" providerId="ADAL" clId="{C07614AD-6FE8-5443-8331-733C42BA0B20}" dt="2019-02-20T01:15:50.646" v="2406" actId="20577"/>
        <pc:sldMkLst>
          <pc:docMk/>
          <pc:sldMk cId="2047429203" sldId="422"/>
        </pc:sldMkLst>
        <pc:spChg chg="mod">
          <ac:chgData name="Eric Torunski" userId="bfccb9e8-9d93-458e-85ba-f66efb9b0289" providerId="ADAL" clId="{C07614AD-6FE8-5443-8331-733C42BA0B20}" dt="2019-02-19T14:25:10.200" v="1735" actId="20577"/>
          <ac:spMkLst>
            <pc:docMk/>
            <pc:sldMk cId="2047429203" sldId="422"/>
            <ac:spMk id="3" creationId="{00000000-0000-0000-0000-000000000000}"/>
          </ac:spMkLst>
        </pc:spChg>
        <pc:spChg chg="mod">
          <ac:chgData name="Eric Torunski" userId="bfccb9e8-9d93-458e-85ba-f66efb9b0289" providerId="ADAL" clId="{C07614AD-6FE8-5443-8331-733C42BA0B20}" dt="2019-02-20T01:15:50.646" v="2406" actId="20577"/>
          <ac:spMkLst>
            <pc:docMk/>
            <pc:sldMk cId="2047429203" sldId="422"/>
            <ac:spMk id="7" creationId="{00000000-0000-0000-0000-000000000000}"/>
          </ac:spMkLst>
        </pc:spChg>
      </pc:sldChg>
      <pc:sldChg chg="modSp">
        <pc:chgData name="Eric Torunski" userId="bfccb9e8-9d93-458e-85ba-f66efb9b0289" providerId="ADAL" clId="{C07614AD-6FE8-5443-8331-733C42BA0B20}" dt="2019-02-15T00:42:34.885" v="42" actId="20577"/>
        <pc:sldMkLst>
          <pc:docMk/>
          <pc:sldMk cId="168649449" sldId="428"/>
        </pc:sldMkLst>
        <pc:spChg chg="mod">
          <ac:chgData name="Eric Torunski" userId="bfccb9e8-9d93-458e-85ba-f66efb9b0289" providerId="ADAL" clId="{C07614AD-6FE8-5443-8331-733C42BA0B20}" dt="2019-02-15T00:42:34.885" v="42" actId="20577"/>
          <ac:spMkLst>
            <pc:docMk/>
            <pc:sldMk cId="168649449" sldId="428"/>
            <ac:spMk id="3" creationId="{00000000-0000-0000-0000-000000000000}"/>
          </ac:spMkLst>
        </pc:spChg>
      </pc:sldChg>
      <pc:sldChg chg="modSp ord">
        <pc:chgData name="Eric Torunski" userId="bfccb9e8-9d93-458e-85ba-f66efb9b0289" providerId="ADAL" clId="{C07614AD-6FE8-5443-8331-733C42BA0B20}" dt="2019-02-20T00:58:46.653" v="1790" actId="20577"/>
        <pc:sldMkLst>
          <pc:docMk/>
          <pc:sldMk cId="2429714031" sldId="433"/>
        </pc:sldMkLst>
        <pc:spChg chg="mod">
          <ac:chgData name="Eric Torunski" userId="bfccb9e8-9d93-458e-85ba-f66efb9b0289" providerId="ADAL" clId="{C07614AD-6FE8-5443-8331-733C42BA0B20}" dt="2019-02-20T00:58:46.653" v="1790" actId="20577"/>
          <ac:spMkLst>
            <pc:docMk/>
            <pc:sldMk cId="2429714031" sldId="433"/>
            <ac:spMk id="3" creationId="{00000000-0000-0000-0000-000000000000}"/>
          </ac:spMkLst>
        </pc:spChg>
      </pc:sldChg>
      <pc:sldChg chg="modSp">
        <pc:chgData name="Eric Torunski" userId="bfccb9e8-9d93-458e-85ba-f66efb9b0289" providerId="ADAL" clId="{C07614AD-6FE8-5443-8331-733C42BA0B20}" dt="2019-02-15T00:41:48.724" v="27" actId="113"/>
        <pc:sldMkLst>
          <pc:docMk/>
          <pc:sldMk cId="834645694" sldId="434"/>
        </pc:sldMkLst>
        <pc:spChg chg="mod">
          <ac:chgData name="Eric Torunski" userId="bfccb9e8-9d93-458e-85ba-f66efb9b0289" providerId="ADAL" clId="{C07614AD-6FE8-5443-8331-733C42BA0B20}" dt="2019-02-15T00:41:48.724" v="27" actId="113"/>
          <ac:spMkLst>
            <pc:docMk/>
            <pc:sldMk cId="834645694" sldId="434"/>
            <ac:spMk id="5" creationId="{00000000-0000-0000-0000-000000000000}"/>
          </ac:spMkLst>
        </pc:spChg>
      </pc:sldChg>
      <pc:sldChg chg="modSp add">
        <pc:chgData name="Eric Torunski" userId="bfccb9e8-9d93-458e-85ba-f66efb9b0289" providerId="ADAL" clId="{C07614AD-6FE8-5443-8331-733C42BA0B20}" dt="2019-02-15T00:48:35.244" v="756" actId="20577"/>
        <pc:sldMkLst>
          <pc:docMk/>
          <pc:sldMk cId="3321734946" sldId="436"/>
        </pc:sldMkLst>
        <pc:spChg chg="mod">
          <ac:chgData name="Eric Torunski" userId="bfccb9e8-9d93-458e-85ba-f66efb9b0289" providerId="ADAL" clId="{C07614AD-6FE8-5443-8331-733C42BA0B20}" dt="2019-02-15T00:47:02.102" v="672" actId="20577"/>
          <ac:spMkLst>
            <pc:docMk/>
            <pc:sldMk cId="3321734946" sldId="436"/>
            <ac:spMk id="2" creationId="{00000000-0000-0000-0000-000000000000}"/>
          </ac:spMkLst>
        </pc:spChg>
        <pc:spChg chg="mod">
          <ac:chgData name="Eric Torunski" userId="bfccb9e8-9d93-458e-85ba-f66efb9b0289" providerId="ADAL" clId="{C07614AD-6FE8-5443-8331-733C42BA0B20}" dt="2019-02-15T00:48:35.244" v="756" actId="20577"/>
          <ac:spMkLst>
            <pc:docMk/>
            <pc:sldMk cId="3321734946" sldId="436"/>
            <ac:spMk id="3" creationId="{00000000-0000-0000-0000-000000000000}"/>
          </ac:spMkLst>
        </pc:spChg>
      </pc:sldChg>
      <pc:sldChg chg="modSp add">
        <pc:chgData name="Eric Torunski" userId="bfccb9e8-9d93-458e-85ba-f66efb9b0289" providerId="ADAL" clId="{C07614AD-6FE8-5443-8331-733C42BA0B20}" dt="2019-02-20T01:21:38.945" v="2418" actId="20577"/>
        <pc:sldMkLst>
          <pc:docMk/>
          <pc:sldMk cId="3849798706" sldId="437"/>
        </pc:sldMkLst>
        <pc:spChg chg="mod">
          <ac:chgData name="Eric Torunski" userId="bfccb9e8-9d93-458e-85ba-f66efb9b0289" providerId="ADAL" clId="{C07614AD-6FE8-5443-8331-733C42BA0B20}" dt="2019-02-15T00:47:08.085" v="682" actId="20577"/>
          <ac:spMkLst>
            <pc:docMk/>
            <pc:sldMk cId="3849798706" sldId="437"/>
            <ac:spMk id="2" creationId="{00000000-0000-0000-0000-000000000000}"/>
          </ac:spMkLst>
        </pc:spChg>
        <pc:spChg chg="mod">
          <ac:chgData name="Eric Torunski" userId="bfccb9e8-9d93-458e-85ba-f66efb9b0289" providerId="ADAL" clId="{C07614AD-6FE8-5443-8331-733C42BA0B20}" dt="2019-02-20T01:21:38.945" v="2418" actId="20577"/>
          <ac:spMkLst>
            <pc:docMk/>
            <pc:sldMk cId="3849798706" sldId="437"/>
            <ac:spMk id="3" creationId="{00000000-0000-0000-0000-000000000000}"/>
          </ac:spMkLst>
        </pc:spChg>
      </pc:sldChg>
      <pc:sldChg chg="addSp delSp modSp add">
        <pc:chgData name="Eric Torunski" userId="bfccb9e8-9d93-458e-85ba-f66efb9b0289" providerId="ADAL" clId="{C07614AD-6FE8-5443-8331-733C42BA0B20}" dt="2019-02-19T14:21:58.380" v="1532" actId="20577"/>
        <pc:sldMkLst>
          <pc:docMk/>
          <pc:sldMk cId="1048534653" sldId="438"/>
        </pc:sldMkLst>
        <pc:spChg chg="del">
          <ac:chgData name="Eric Torunski" userId="bfccb9e8-9d93-458e-85ba-f66efb9b0289" providerId="ADAL" clId="{C07614AD-6FE8-5443-8331-733C42BA0B20}" dt="2019-02-19T14:20:39.054" v="1484" actId="478"/>
          <ac:spMkLst>
            <pc:docMk/>
            <pc:sldMk cId="1048534653" sldId="438"/>
            <ac:spMk id="3" creationId="{00000000-0000-0000-0000-000000000000}"/>
          </ac:spMkLst>
        </pc:spChg>
        <pc:spChg chg="mod">
          <ac:chgData name="Eric Torunski" userId="bfccb9e8-9d93-458e-85ba-f66efb9b0289" providerId="ADAL" clId="{C07614AD-6FE8-5443-8331-733C42BA0B20}" dt="2019-02-19T14:20:35.535" v="1483" actId="20577"/>
          <ac:spMkLst>
            <pc:docMk/>
            <pc:sldMk cId="1048534653" sldId="438"/>
            <ac:spMk id="4" creationId="{00000000-0000-0000-0000-000000000000}"/>
          </ac:spMkLst>
        </pc:spChg>
        <pc:spChg chg="mod">
          <ac:chgData name="Eric Torunski" userId="bfccb9e8-9d93-458e-85ba-f66efb9b0289" providerId="ADAL" clId="{C07614AD-6FE8-5443-8331-733C42BA0B20}" dt="2019-02-19T14:21:15.777" v="1516" actId="20577"/>
          <ac:spMkLst>
            <pc:docMk/>
            <pc:sldMk cId="1048534653" sldId="438"/>
            <ac:spMk id="5" creationId="{00000000-0000-0000-0000-000000000000}"/>
          </ac:spMkLst>
        </pc:spChg>
        <pc:spChg chg="mod">
          <ac:chgData name="Eric Torunski" userId="bfccb9e8-9d93-458e-85ba-f66efb9b0289" providerId="ADAL" clId="{C07614AD-6FE8-5443-8331-733C42BA0B20}" dt="2019-02-19T14:21:58.380" v="1532" actId="20577"/>
          <ac:spMkLst>
            <pc:docMk/>
            <pc:sldMk cId="1048534653" sldId="438"/>
            <ac:spMk id="7" creationId="{00000000-0000-0000-0000-000000000000}"/>
          </ac:spMkLst>
        </pc:spChg>
        <pc:spChg chg="add del mod">
          <ac:chgData name="Eric Torunski" userId="bfccb9e8-9d93-458e-85ba-f66efb9b0289" providerId="ADAL" clId="{C07614AD-6FE8-5443-8331-733C42BA0B20}" dt="2019-02-19T14:20:57.348" v="1487" actId="478"/>
          <ac:spMkLst>
            <pc:docMk/>
            <pc:sldMk cId="1048534653" sldId="438"/>
            <ac:spMk id="8" creationId="{93B9E5ED-6999-6B40-A99A-CFB646EEC7C7}"/>
          </ac:spMkLst>
        </pc:spChg>
        <pc:spChg chg="add mod">
          <ac:chgData name="Eric Torunski" userId="bfccb9e8-9d93-458e-85ba-f66efb9b0289" providerId="ADAL" clId="{C07614AD-6FE8-5443-8331-733C42BA0B20}" dt="2019-02-19T14:21:03.430" v="1489" actId="1076"/>
          <ac:spMkLst>
            <pc:docMk/>
            <pc:sldMk cId="1048534653" sldId="438"/>
            <ac:spMk id="9" creationId="{803EAE62-B189-C548-8F02-234BCA1FCB88}"/>
          </ac:spMkLst>
        </pc:spChg>
      </pc:sldChg>
      <pc:sldChg chg="modSp add ord">
        <pc:chgData name="Eric Torunski" userId="bfccb9e8-9d93-458e-85ba-f66efb9b0289" providerId="ADAL" clId="{C07614AD-6FE8-5443-8331-733C42BA0B20}" dt="2019-02-20T00:57:45.435" v="1741"/>
        <pc:sldMkLst>
          <pc:docMk/>
          <pc:sldMk cId="632023213" sldId="439"/>
        </pc:sldMkLst>
        <pc:spChg chg="mod">
          <ac:chgData name="Eric Torunski" userId="bfccb9e8-9d93-458e-85ba-f66efb9b0289" providerId="ADAL" clId="{C07614AD-6FE8-5443-8331-733C42BA0B20}" dt="2019-02-19T14:23:32.630" v="1614" actId="20577"/>
          <ac:spMkLst>
            <pc:docMk/>
            <pc:sldMk cId="632023213" sldId="439"/>
            <ac:spMk id="3" creationId="{00000000-0000-0000-0000-000000000000}"/>
          </ac:spMkLst>
        </pc:spChg>
        <pc:spChg chg="mod">
          <ac:chgData name="Eric Torunski" userId="bfccb9e8-9d93-458e-85ba-f66efb9b0289" providerId="ADAL" clId="{C07614AD-6FE8-5443-8331-733C42BA0B20}" dt="2019-02-19T14:23:25.051" v="1603" actId="1076"/>
          <ac:spMkLst>
            <pc:docMk/>
            <pc:sldMk cId="632023213" sldId="439"/>
            <ac:spMk id="4" creationId="{00000000-0000-0000-0000-000000000000}"/>
          </ac:spMkLst>
        </pc:spChg>
      </pc:sldChg>
      <pc:sldChg chg="modSp add">
        <pc:chgData name="Eric Torunski" userId="bfccb9e8-9d93-458e-85ba-f66efb9b0289" providerId="ADAL" clId="{C07614AD-6FE8-5443-8331-733C42BA0B20}" dt="2019-02-20T01:31:05.090" v="2630" actId="20577"/>
        <pc:sldMkLst>
          <pc:docMk/>
          <pc:sldMk cId="3173327553" sldId="440"/>
        </pc:sldMkLst>
        <pc:spChg chg="mod">
          <ac:chgData name="Eric Torunski" userId="bfccb9e8-9d93-458e-85ba-f66efb9b0289" providerId="ADAL" clId="{C07614AD-6FE8-5443-8331-733C42BA0B20}" dt="2019-02-20T01:31:05.090" v="2630" actId="20577"/>
          <ac:spMkLst>
            <pc:docMk/>
            <pc:sldMk cId="3173327553" sldId="44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2/19/19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2/19/19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dirty="0"/>
              <a:t>Click to edit</a:t>
            </a:r>
            <a:br>
              <a:rPr lang="en-US" dirty="0"/>
            </a:br>
            <a:r>
              <a:rPr lang="en-US" dirty="0"/>
              <a:t>Master </a:t>
            </a:r>
            <a:br>
              <a:rPr lang="en-US" dirty="0"/>
            </a:br>
            <a:r>
              <a:rPr lang="en-US" dirty="0"/>
              <a:t>title style</a:t>
            </a:r>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a:t>
            </a:r>
            <a:br>
              <a:rPr lang="en-US" dirty="0"/>
            </a:br>
            <a:r>
              <a:rPr lang="en-US" dirty="0"/>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a:t>CST2335</a:t>
            </a:r>
            <a:br>
              <a:rPr lang="en-US" dirty="0"/>
            </a:br>
            <a:r>
              <a:rPr lang="en-US" dirty="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a:t>Week 6</a:t>
            </a:r>
          </a:p>
          <a:p>
            <a:r>
              <a:rPr lang="en-US" dirty="0"/>
              <a:t>Toolbar and Dialogs</a:t>
            </a:r>
          </a:p>
        </p:txBody>
      </p:sp>
    </p:spTree>
    <p:extLst>
      <p:ext uri="{BB962C8B-B14F-4D97-AF65-F5344CB8AC3E}">
        <p14:creationId xmlns:p14="http://schemas.microsoft.com/office/powerpoint/2010/main" val="120453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items</a:t>
            </a:r>
          </a:p>
        </p:txBody>
      </p:sp>
      <p:sp>
        <p:nvSpPr>
          <p:cNvPr id="3" name="Content Placeholder 2"/>
          <p:cNvSpPr>
            <a:spLocks noGrp="1"/>
          </p:cNvSpPr>
          <p:nvPr>
            <p:ph idx="1"/>
          </p:nvPr>
        </p:nvSpPr>
        <p:spPr>
          <a:xfrm>
            <a:off x="467544" y="843558"/>
            <a:ext cx="8280920" cy="3510390"/>
          </a:xfrm>
        </p:spPr>
        <p:txBody>
          <a:bodyPr/>
          <a:lstStyle/>
          <a:p>
            <a:r>
              <a:rPr lang="en-US" sz="2400" dirty="0">
                <a:solidFill>
                  <a:schemeClr val="tx1"/>
                </a:solidFill>
              </a:rPr>
              <a:t>By now, the toolbar is empty but it is integrated with the Activity. The next step is to create a &lt;Menu&gt; resource, and add &lt;Item&gt; tags to your menu.</a:t>
            </a:r>
          </a:p>
          <a:p>
            <a:r>
              <a:rPr lang="en-US" sz="2400" dirty="0">
                <a:solidFill>
                  <a:schemeClr val="tx1"/>
                </a:solidFill>
              </a:rPr>
              <a:t>Right-click on the res folder, and select new resource file. In the resource type, select Menu.</a:t>
            </a:r>
          </a:p>
          <a:p>
            <a:endParaRPr lang="en-US" sz="20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144002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 Items</a:t>
            </a:r>
          </a:p>
        </p:txBody>
      </p:sp>
      <p:sp>
        <p:nvSpPr>
          <p:cNvPr id="3" name="Content Placeholder 2"/>
          <p:cNvSpPr>
            <a:spLocks noGrp="1"/>
          </p:cNvSpPr>
          <p:nvPr>
            <p:ph idx="1"/>
          </p:nvPr>
        </p:nvSpPr>
        <p:spPr>
          <a:xfrm>
            <a:off x="251520" y="843558"/>
            <a:ext cx="8568952" cy="3510390"/>
          </a:xfrm>
        </p:spPr>
        <p:txBody>
          <a:bodyPr/>
          <a:lstStyle/>
          <a:p>
            <a:r>
              <a:rPr lang="en-US" sz="2400" dirty="0">
                <a:solidFill>
                  <a:schemeClr val="tx1"/>
                </a:solidFill>
              </a:rPr>
              <a:t>There are several important parts of a menu item:</a:t>
            </a:r>
          </a:p>
          <a:p>
            <a:pPr lvl="1"/>
            <a:r>
              <a:rPr lang="en-US" sz="2000" dirty="0" err="1">
                <a:solidFill>
                  <a:schemeClr val="tx1"/>
                </a:solidFill>
              </a:rPr>
              <a:t>android:id</a:t>
            </a:r>
            <a:r>
              <a:rPr lang="en-US" sz="2000" dirty="0">
                <a:solidFill>
                  <a:schemeClr val="tx1"/>
                </a:solidFill>
              </a:rPr>
              <a:t>=“@+id/</a:t>
            </a:r>
            <a:r>
              <a:rPr lang="en-US" sz="2000" dirty="0" err="1">
                <a:solidFill>
                  <a:schemeClr val="tx1"/>
                </a:solidFill>
              </a:rPr>
              <a:t>someID</a:t>
            </a:r>
            <a:r>
              <a:rPr lang="en-US" sz="2000" dirty="0">
                <a:solidFill>
                  <a:schemeClr val="tx1"/>
                </a:solidFill>
              </a:rPr>
              <a:t>”	// This is used later</a:t>
            </a:r>
          </a:p>
          <a:p>
            <a:pPr lvl="1"/>
            <a:r>
              <a:rPr lang="en-US" sz="2000" dirty="0" err="1">
                <a:solidFill>
                  <a:schemeClr val="tx1"/>
                </a:solidFill>
              </a:rPr>
              <a:t>android:icon</a:t>
            </a:r>
            <a:r>
              <a:rPr lang="en-US" sz="2000" dirty="0">
                <a:solidFill>
                  <a:schemeClr val="tx1"/>
                </a:solidFill>
              </a:rPr>
              <a:t>=“@</a:t>
            </a:r>
            <a:r>
              <a:rPr lang="en-US" sz="2000" dirty="0" err="1">
                <a:solidFill>
                  <a:schemeClr val="tx1"/>
                </a:solidFill>
              </a:rPr>
              <a:t>drawable</a:t>
            </a:r>
            <a:r>
              <a:rPr lang="en-US" sz="2000" dirty="0">
                <a:solidFill>
                  <a:schemeClr val="tx1"/>
                </a:solidFill>
              </a:rPr>
              <a:t>/</a:t>
            </a:r>
            <a:r>
              <a:rPr lang="en-US" sz="2000" dirty="0" err="1">
                <a:solidFill>
                  <a:schemeClr val="tx1"/>
                </a:solidFill>
              </a:rPr>
              <a:t>someFilename</a:t>
            </a:r>
            <a:r>
              <a:rPr lang="en-US" sz="2000" dirty="0">
                <a:solidFill>
                  <a:schemeClr val="tx1"/>
                </a:solidFill>
              </a:rPr>
              <a:t>” //A PNG file to draw</a:t>
            </a:r>
          </a:p>
          <a:p>
            <a:pPr lvl="1"/>
            <a:r>
              <a:rPr lang="en-US" sz="2000" dirty="0" err="1">
                <a:solidFill>
                  <a:schemeClr val="tx1"/>
                </a:solidFill>
              </a:rPr>
              <a:t>android:title</a:t>
            </a:r>
            <a:r>
              <a:rPr lang="en-US" sz="2000" dirty="0">
                <a:solidFill>
                  <a:schemeClr val="tx1"/>
                </a:solidFill>
              </a:rPr>
              <a:t>=“@string/text”	//Text for overflow menu</a:t>
            </a:r>
          </a:p>
          <a:p>
            <a:pPr lvl="1"/>
            <a:r>
              <a:rPr lang="en-US" sz="2000" dirty="0" err="1">
                <a:solidFill>
                  <a:schemeClr val="tx1"/>
                </a:solidFill>
              </a:rPr>
              <a:t>android:orderInCategory</a:t>
            </a:r>
            <a:r>
              <a:rPr lang="en-US" sz="2000" dirty="0">
                <a:solidFill>
                  <a:schemeClr val="tx1"/>
                </a:solidFill>
              </a:rPr>
              <a:t>=“100”	//Items are drawn in order</a:t>
            </a:r>
          </a:p>
          <a:p>
            <a:r>
              <a:rPr lang="en-US" sz="2400" dirty="0">
                <a:solidFill>
                  <a:schemeClr val="tx1"/>
                </a:solidFill>
              </a:rPr>
              <a:t>If you are using </a:t>
            </a:r>
            <a:r>
              <a:rPr lang="en-US" sz="2400" dirty="0" err="1">
                <a:solidFill>
                  <a:schemeClr val="tx1"/>
                </a:solidFill>
              </a:rPr>
              <a:t>AppCompat</a:t>
            </a:r>
            <a:r>
              <a:rPr lang="en-US" sz="2400" dirty="0">
                <a:solidFill>
                  <a:schemeClr val="tx1"/>
                </a:solidFill>
              </a:rPr>
              <a:t>:</a:t>
            </a:r>
            <a:endParaRPr lang="en-US" sz="2000" dirty="0">
              <a:solidFill>
                <a:schemeClr val="tx1"/>
              </a:solidFill>
            </a:endParaRPr>
          </a:p>
          <a:p>
            <a:pPr lvl="1"/>
            <a:r>
              <a:rPr lang="en-US" sz="2000" dirty="0" err="1">
                <a:solidFill>
                  <a:schemeClr val="tx1"/>
                </a:solidFill>
              </a:rPr>
              <a:t>app:showAsAction</a:t>
            </a:r>
            <a:r>
              <a:rPr lang="en-US" sz="2000" dirty="0">
                <a:solidFill>
                  <a:schemeClr val="tx1"/>
                </a:solidFill>
              </a:rPr>
              <a:t>=“</a:t>
            </a:r>
            <a:r>
              <a:rPr lang="en-US" sz="2000" dirty="0" err="1">
                <a:solidFill>
                  <a:schemeClr val="tx1"/>
                </a:solidFill>
              </a:rPr>
              <a:t>always|ifRoom|never</a:t>
            </a:r>
            <a:r>
              <a:rPr lang="en-US" sz="2000" dirty="0">
                <a:solidFill>
                  <a:schemeClr val="tx1"/>
                </a:solidFill>
              </a:rPr>
              <a:t>” //should icon be drawn?</a:t>
            </a:r>
          </a:p>
          <a:p>
            <a:r>
              <a:rPr lang="en-US" sz="2400" dirty="0">
                <a:solidFill>
                  <a:schemeClr val="tx1"/>
                </a:solidFill>
              </a:rPr>
              <a:t>If you are not using </a:t>
            </a:r>
            <a:r>
              <a:rPr lang="en-US" sz="2400" dirty="0" err="1">
                <a:solidFill>
                  <a:schemeClr val="tx1"/>
                </a:solidFill>
              </a:rPr>
              <a:t>AppCompat</a:t>
            </a:r>
            <a:r>
              <a:rPr lang="en-US" sz="2400" dirty="0">
                <a:solidFill>
                  <a:schemeClr val="tx1"/>
                </a:solidFill>
              </a:rPr>
              <a:t>:</a:t>
            </a:r>
            <a:endParaRPr lang="en-US" sz="2000" dirty="0">
              <a:solidFill>
                <a:schemeClr val="tx1"/>
              </a:solidFill>
            </a:endParaRPr>
          </a:p>
          <a:p>
            <a:pPr lvl="1"/>
            <a:r>
              <a:rPr lang="en-US" sz="2000" dirty="0" err="1">
                <a:solidFill>
                  <a:schemeClr val="tx1"/>
                </a:solidFill>
              </a:rPr>
              <a:t>android:showAsAction</a:t>
            </a:r>
            <a:r>
              <a:rPr lang="en-US" sz="2000" dirty="0">
                <a:solidFill>
                  <a:schemeClr val="tx1"/>
                </a:solidFill>
              </a:rPr>
              <a:t>=“</a:t>
            </a:r>
            <a:r>
              <a:rPr lang="en-US" sz="2000" dirty="0" err="1">
                <a:solidFill>
                  <a:schemeClr val="tx1"/>
                </a:solidFill>
              </a:rPr>
              <a:t>always|ifRoom|never</a:t>
            </a:r>
            <a:r>
              <a:rPr lang="en-US" sz="2000" dirty="0">
                <a:solidFill>
                  <a:schemeClr val="tx1"/>
                </a:solidFill>
              </a:rPr>
              <a:t>”</a:t>
            </a:r>
          </a:p>
          <a:p>
            <a:pPr lvl="1"/>
            <a:endParaRPr lang="en-US" sz="2000" dirty="0">
              <a:solidFill>
                <a:schemeClr val="tx1"/>
              </a:solidFill>
            </a:endParaRPr>
          </a:p>
        </p:txBody>
      </p:sp>
    </p:spTree>
    <p:extLst>
      <p:ext uri="{BB962C8B-B14F-4D97-AF65-F5344CB8AC3E}">
        <p14:creationId xmlns:p14="http://schemas.microsoft.com/office/powerpoint/2010/main" val="71098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14962" y="771550"/>
            <a:ext cx="8352928" cy="3510390"/>
          </a:xfrm>
        </p:spPr>
        <p:txBody>
          <a:bodyPr/>
          <a:lstStyle/>
          <a:p>
            <a:pPr marL="596900" indent="-514350">
              <a:buFont typeface="+mj-lt"/>
              <a:buAutoNum type="arabicPeriod"/>
            </a:pPr>
            <a:r>
              <a:rPr lang="en-US" sz="1200" b="1" dirty="0"/>
              <a:t>/res/menu/</a:t>
            </a:r>
            <a:r>
              <a:rPr lang="en-US" sz="1200" b="1" dirty="0" err="1"/>
              <a:t>example_menu.xml</a:t>
            </a:r>
            <a:endParaRPr lang="en-US" sz="1200" b="1" dirty="0"/>
          </a:p>
          <a:p>
            <a:pPr marL="596900" indent="-514350">
              <a:buFont typeface="+mj-lt"/>
              <a:buAutoNum type="arabicPeriod"/>
            </a:pPr>
            <a:endParaRPr lang="en-US" sz="1200" b="1" dirty="0"/>
          </a:p>
          <a:p>
            <a:r>
              <a:rPr lang="en-US" sz="2400" dirty="0">
                <a:solidFill>
                  <a:schemeClr val="tx1"/>
                </a:solidFill>
              </a:rPr>
              <a:t>If the </a:t>
            </a:r>
            <a:r>
              <a:rPr lang="en-US" sz="2400" dirty="0" err="1">
                <a:solidFill>
                  <a:schemeClr val="tx1"/>
                </a:solidFill>
              </a:rPr>
              <a:t>showAsAction</a:t>
            </a:r>
            <a:r>
              <a:rPr lang="en-US" sz="2400" dirty="0">
                <a:solidFill>
                  <a:schemeClr val="tx1"/>
                </a:solidFill>
              </a:rPr>
              <a:t>=“always”, then Android looks at the icon parameter and draws the picture at the top of the screen.</a:t>
            </a:r>
          </a:p>
          <a:p>
            <a:r>
              <a:rPr lang="en-US" sz="2400" dirty="0">
                <a:solidFill>
                  <a:schemeClr val="tx1"/>
                </a:solidFill>
              </a:rPr>
              <a:t>If </a:t>
            </a:r>
            <a:r>
              <a:rPr lang="en-US" sz="2400" dirty="0" err="1">
                <a:solidFill>
                  <a:schemeClr val="tx1"/>
                </a:solidFill>
              </a:rPr>
              <a:t>showAsAction</a:t>
            </a:r>
            <a:r>
              <a:rPr lang="en-US" sz="2400" dirty="0">
                <a:solidFill>
                  <a:schemeClr val="tx1"/>
                </a:solidFill>
              </a:rPr>
              <a:t>=“never”, then Android looks at the title parameter and writes the string on the overflow menu.</a:t>
            </a:r>
          </a:p>
          <a:p>
            <a:r>
              <a:rPr lang="en-US" sz="2400" dirty="0">
                <a:solidFill>
                  <a:schemeClr val="tx1"/>
                </a:solidFill>
              </a:rPr>
              <a:t>The id parameter is used for when a menu item is selected. Android calls </a:t>
            </a:r>
            <a:r>
              <a:rPr lang="en-US" sz="2400" i="1" dirty="0" err="1">
                <a:solidFill>
                  <a:schemeClr val="tx1"/>
                </a:solidFill>
              </a:rPr>
              <a:t>onOptionsItemSelected</a:t>
            </a:r>
            <a:r>
              <a:rPr lang="en-US" sz="2400" dirty="0">
                <a:solidFill>
                  <a:schemeClr val="tx1"/>
                </a:solidFill>
              </a:rPr>
              <a:t> and passes in the item object that was clicked.</a:t>
            </a:r>
            <a:endParaRPr lang="en-US" sz="1600" dirty="0">
              <a:latin typeface="Courier New"/>
              <a:cs typeface="Courier New"/>
            </a:endParaRPr>
          </a:p>
          <a:p>
            <a:pPr marL="0" indent="0">
              <a:buNone/>
            </a:pPr>
            <a:endParaRPr lang="en-US" sz="1200" dirty="0">
              <a:solidFill>
                <a:schemeClr val="tx1"/>
              </a:solidFill>
            </a:endParaRPr>
          </a:p>
        </p:txBody>
      </p:sp>
    </p:spTree>
    <p:extLst>
      <p:ext uri="{BB962C8B-B14F-4D97-AF65-F5344CB8AC3E}">
        <p14:creationId xmlns:p14="http://schemas.microsoft.com/office/powerpoint/2010/main" val="189413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functions</a:t>
            </a:r>
          </a:p>
        </p:txBody>
      </p:sp>
      <p:sp>
        <p:nvSpPr>
          <p:cNvPr id="3" name="Content Placeholder 2"/>
          <p:cNvSpPr>
            <a:spLocks noGrp="1"/>
          </p:cNvSpPr>
          <p:nvPr>
            <p:ph idx="1"/>
          </p:nvPr>
        </p:nvSpPr>
        <p:spPr>
          <a:xfrm>
            <a:off x="314962" y="771550"/>
            <a:ext cx="8352928" cy="3510390"/>
          </a:xfrm>
        </p:spPr>
        <p:txBody>
          <a:bodyPr/>
          <a:lstStyle/>
          <a:p>
            <a:r>
              <a:rPr lang="en-US" sz="2400" dirty="0" err="1">
                <a:solidFill>
                  <a:schemeClr val="tx1"/>
                </a:solidFill>
              </a:rPr>
              <a:t>onOptionsItemSelected</a:t>
            </a:r>
            <a:r>
              <a:rPr lang="en-US" sz="2400" dirty="0">
                <a:solidFill>
                  <a:schemeClr val="tx1"/>
                </a:solidFill>
              </a:rPr>
              <a:t>(</a:t>
            </a:r>
            <a:r>
              <a:rPr lang="en-US" sz="2400" dirty="0" err="1">
                <a:solidFill>
                  <a:schemeClr val="tx1"/>
                </a:solidFill>
              </a:rPr>
              <a:t>MenuItem</a:t>
            </a:r>
            <a:r>
              <a:rPr lang="en-US" sz="2400" dirty="0">
                <a:solidFill>
                  <a:schemeClr val="tx1"/>
                </a:solidFill>
              </a:rPr>
              <a:t> mi)  - This function responds to an Item being selected:</a:t>
            </a:r>
          </a:p>
          <a:p>
            <a:pPr marL="0" indent="0">
              <a:buNone/>
            </a:pPr>
            <a:r>
              <a:rPr lang="en-US" sz="1200" dirty="0">
                <a:latin typeface="Courier New"/>
                <a:cs typeface="Courier New"/>
              </a:rPr>
              <a:t>	</a:t>
            </a:r>
            <a:r>
              <a:rPr lang="en-US" sz="1200" dirty="0"/>
              <a:t>@Override</a:t>
            </a:r>
          </a:p>
          <a:p>
            <a:pPr marL="82550" indent="0">
              <a:buNone/>
            </a:pPr>
            <a:r>
              <a:rPr lang="en-US" sz="1200" dirty="0"/>
              <a:t>	public </a:t>
            </a:r>
            <a:r>
              <a:rPr lang="en-US" sz="1200" dirty="0" err="1"/>
              <a:t>boolean</a:t>
            </a:r>
            <a:r>
              <a:rPr lang="en-US" sz="1200" dirty="0"/>
              <a:t> </a:t>
            </a:r>
            <a:r>
              <a:rPr lang="en-US" sz="1200" dirty="0" err="1"/>
              <a:t>onOptionsItemSelected</a:t>
            </a:r>
            <a:r>
              <a:rPr lang="en-US" sz="1200" dirty="0"/>
              <a:t>(</a:t>
            </a:r>
            <a:r>
              <a:rPr lang="en-US" sz="1200" dirty="0" err="1"/>
              <a:t>MenuItem</a:t>
            </a:r>
            <a:r>
              <a:rPr lang="en-US" sz="1200" dirty="0"/>
              <a:t> item) {</a:t>
            </a:r>
          </a:p>
          <a:p>
            <a:pPr marL="82550" indent="0">
              <a:buNone/>
            </a:pPr>
            <a:r>
              <a:rPr lang="en-US" sz="1200" dirty="0"/>
              <a:t>        	    // Handle presses on the action bar items</a:t>
            </a:r>
          </a:p>
          <a:p>
            <a:pPr marL="82550" indent="0">
              <a:buNone/>
            </a:pPr>
            <a:r>
              <a:rPr lang="en-US" sz="1200" dirty="0"/>
              <a:t>        	    switch (</a:t>
            </a:r>
            <a:r>
              <a:rPr lang="en-US" sz="1200" dirty="0" err="1"/>
              <a:t>item.getItemId</a:t>
            </a:r>
            <a:r>
              <a:rPr lang="en-US" sz="1200" dirty="0"/>
              <a:t>()) {</a:t>
            </a:r>
          </a:p>
          <a:p>
            <a:pPr marL="82550" indent="0">
              <a:buNone/>
            </a:pPr>
            <a:r>
              <a:rPr lang="en-US" sz="1200" dirty="0"/>
              <a:t>        	    case </a:t>
            </a:r>
            <a:r>
              <a:rPr lang="en-US" sz="1200" dirty="0" err="1"/>
              <a:t>R.id.action_one</a:t>
            </a:r>
            <a:r>
              <a:rPr lang="en-US" sz="1200" dirty="0"/>
              <a:t>:</a:t>
            </a:r>
          </a:p>
          <a:p>
            <a:pPr marL="82550" indent="0">
              <a:buNone/>
            </a:pPr>
            <a:r>
              <a:rPr lang="en-US" sz="1200" dirty="0"/>
              <a:t>                		//show a Toast</a:t>
            </a:r>
          </a:p>
          <a:p>
            <a:pPr marL="82550" indent="0">
              <a:buNone/>
            </a:pPr>
            <a:r>
              <a:rPr lang="en-US" sz="1200" dirty="0"/>
              <a:t>	    break;</a:t>
            </a:r>
          </a:p>
          <a:p>
            <a:pPr marL="82550" indent="0">
              <a:buNone/>
            </a:pPr>
            <a:r>
              <a:rPr lang="en-US" sz="1200" dirty="0"/>
              <a:t>            	    case </a:t>
            </a:r>
            <a:r>
              <a:rPr lang="en-US" sz="1200" dirty="0" err="1"/>
              <a:t>R.id.action_two</a:t>
            </a:r>
            <a:r>
              <a:rPr lang="en-US" sz="1200" dirty="0"/>
              <a:t>:</a:t>
            </a:r>
          </a:p>
          <a:p>
            <a:pPr marL="82550" indent="0">
              <a:buNone/>
            </a:pPr>
            <a:r>
              <a:rPr lang="en-US" sz="1200" dirty="0"/>
              <a:t>		//launch another Activity</a:t>
            </a:r>
          </a:p>
          <a:p>
            <a:pPr marL="82550" indent="0">
              <a:buNone/>
            </a:pPr>
            <a:r>
              <a:rPr lang="en-US" sz="1200" dirty="0"/>
              <a:t>	    break;</a:t>
            </a:r>
          </a:p>
          <a:p>
            <a:pPr marL="82550" indent="0">
              <a:buNone/>
            </a:pPr>
            <a:r>
              <a:rPr lang="en-US" sz="1200" dirty="0"/>
              <a:t>	    ...</a:t>
            </a:r>
          </a:p>
          <a:p>
            <a:pPr marL="82550" indent="0">
              <a:buNone/>
            </a:pPr>
            <a:r>
              <a:rPr lang="en-US" sz="1200" dirty="0"/>
              <a:t>	    }</a:t>
            </a:r>
          </a:p>
          <a:p>
            <a:pPr marL="82550" indent="0">
              <a:buNone/>
            </a:pPr>
            <a:r>
              <a:rPr lang="en-US" sz="1200" dirty="0"/>
              <a:t>    	}</a:t>
            </a:r>
          </a:p>
        </p:txBody>
      </p:sp>
      <p:sp>
        <p:nvSpPr>
          <p:cNvPr id="4" name="TextBox 3"/>
          <p:cNvSpPr txBox="1"/>
          <p:nvPr/>
        </p:nvSpPr>
        <p:spPr>
          <a:xfrm>
            <a:off x="5220072" y="2715766"/>
            <a:ext cx="3326552" cy="646331"/>
          </a:xfrm>
          <a:prstGeom prst="rect">
            <a:avLst/>
          </a:prstGeom>
          <a:noFill/>
        </p:spPr>
        <p:txBody>
          <a:bodyPr wrap="none" rtlCol="0">
            <a:spAutoFit/>
          </a:bodyPr>
          <a:lstStyle/>
          <a:p>
            <a:r>
              <a:rPr lang="en-US" dirty="0"/>
              <a:t>Add cases for each ID of items</a:t>
            </a:r>
          </a:p>
          <a:p>
            <a:r>
              <a:rPr lang="en-US" dirty="0"/>
              <a:t>from your XML menu</a:t>
            </a:r>
          </a:p>
        </p:txBody>
      </p:sp>
      <p:cxnSp>
        <p:nvCxnSpPr>
          <p:cNvPr id="6" name="Straight Arrow Connector 5"/>
          <p:cNvCxnSpPr/>
          <p:nvPr/>
        </p:nvCxnSpPr>
        <p:spPr>
          <a:xfrm flipH="1" flipV="1">
            <a:off x="3131840" y="2571750"/>
            <a:ext cx="2088232" cy="36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p:cNvCxnSpPr>
          <p:nvPr/>
        </p:nvCxnSpPr>
        <p:spPr>
          <a:xfrm flipH="1">
            <a:off x="2987824" y="3038932"/>
            <a:ext cx="2232248" cy="1937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6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Toolbar Search button</a:t>
            </a:r>
          </a:p>
        </p:txBody>
      </p:sp>
      <p:sp>
        <p:nvSpPr>
          <p:cNvPr id="3" name="Content Placeholder 2"/>
          <p:cNvSpPr>
            <a:spLocks noGrp="1"/>
          </p:cNvSpPr>
          <p:nvPr>
            <p:ph idx="1"/>
          </p:nvPr>
        </p:nvSpPr>
        <p:spPr>
          <a:xfrm>
            <a:off x="314962" y="771550"/>
            <a:ext cx="8352928" cy="3510390"/>
          </a:xfrm>
        </p:spPr>
        <p:txBody>
          <a:bodyPr/>
          <a:lstStyle/>
          <a:p>
            <a:r>
              <a:rPr lang="en-US" sz="2400" dirty="0">
                <a:solidFill>
                  <a:schemeClr val="tx1"/>
                </a:solidFill>
              </a:rPr>
              <a:t>Many toolbars have a search icon. You can add one to the toolbar by using </a:t>
            </a:r>
            <a:r>
              <a:rPr lang="en-US" sz="2400" dirty="0" err="1">
                <a:solidFill>
                  <a:schemeClr val="tx1"/>
                </a:solidFill>
              </a:rPr>
              <a:t>actionViewClass</a:t>
            </a:r>
            <a:endParaRPr lang="en-US" sz="2400" dirty="0">
              <a:solidFill>
                <a:schemeClr val="tx1"/>
              </a:solidFill>
            </a:endParaRPr>
          </a:p>
          <a:p>
            <a:endParaRPr lang="en-US" sz="2400" dirty="0">
              <a:solidFill>
                <a:schemeClr val="tx1"/>
              </a:solidFill>
            </a:endParaRPr>
          </a:p>
          <a:p>
            <a:endParaRPr lang="en-US" sz="2000" dirty="0">
              <a:solidFill>
                <a:schemeClr val="tx1"/>
              </a:solidFill>
            </a:endParaRPr>
          </a:p>
        </p:txBody>
      </p:sp>
      <p:sp>
        <p:nvSpPr>
          <p:cNvPr id="7" name="Content Placeholder 2"/>
          <p:cNvSpPr txBox="1">
            <a:spLocks/>
          </p:cNvSpPr>
          <p:nvPr/>
        </p:nvSpPr>
        <p:spPr bwMode="auto">
          <a:xfrm>
            <a:off x="467362" y="2139702"/>
            <a:ext cx="835292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2550" indent="0">
              <a:buNone/>
            </a:pPr>
            <a:r>
              <a:rPr lang="en-US" sz="1600" dirty="0">
                <a:latin typeface="Courier New"/>
                <a:cs typeface="Courier New"/>
              </a:rPr>
              <a:t>&lt;item</a:t>
            </a:r>
          </a:p>
          <a:p>
            <a:pPr marL="82550" indent="0">
              <a:buNone/>
            </a:pPr>
            <a:r>
              <a:rPr lang="en-US" sz="1600" dirty="0">
                <a:latin typeface="Courier New"/>
                <a:cs typeface="Courier New"/>
              </a:rPr>
              <a:t>	</a:t>
            </a:r>
            <a:r>
              <a:rPr lang="en-US" sz="1600" dirty="0" err="1">
                <a:latin typeface="Courier New"/>
                <a:cs typeface="Courier New"/>
              </a:rPr>
              <a:t>android:id</a:t>
            </a:r>
            <a:r>
              <a:rPr lang="en-US" sz="1600" dirty="0">
                <a:latin typeface="Courier New"/>
                <a:cs typeface="Courier New"/>
              </a:rPr>
              <a:t>="@+id/</a:t>
            </a:r>
            <a:r>
              <a:rPr lang="en-US" sz="1600" dirty="0" err="1">
                <a:latin typeface="Courier New"/>
                <a:cs typeface="Courier New"/>
              </a:rPr>
              <a:t>action_search</a:t>
            </a:r>
            <a:r>
              <a:rPr lang="en-US" sz="1600" dirty="0">
                <a:latin typeface="Courier New"/>
                <a:cs typeface="Courier New"/>
              </a:rPr>
              <a:t>"</a:t>
            </a:r>
          </a:p>
          <a:p>
            <a:pPr marL="82550" indent="0">
              <a:buNone/>
            </a:pPr>
            <a:r>
              <a:rPr lang="en-US" sz="1600" dirty="0">
                <a:latin typeface="Courier New"/>
                <a:cs typeface="Courier New"/>
              </a:rPr>
              <a:t>	</a:t>
            </a:r>
            <a:r>
              <a:rPr lang="en-US" sz="1600" b="1" dirty="0" err="1">
                <a:solidFill>
                  <a:srgbClr val="FF0000"/>
                </a:solidFill>
                <a:latin typeface="Courier New"/>
                <a:cs typeface="Courier New"/>
              </a:rPr>
              <a:t>app:actionViewClass</a:t>
            </a:r>
            <a:r>
              <a:rPr lang="en-US" sz="1600" b="1" dirty="0">
                <a:solidFill>
                  <a:srgbClr val="FF0000"/>
                </a:solidFill>
                <a:latin typeface="Courier New"/>
                <a:cs typeface="Courier New"/>
              </a:rPr>
              <a:t>="</a:t>
            </a:r>
            <a:r>
              <a:rPr lang="en-US" sz="1600" b="1" dirty="0" err="1">
                <a:solidFill>
                  <a:srgbClr val="FF0000"/>
                </a:solidFill>
                <a:latin typeface="Courier New"/>
                <a:cs typeface="Courier New"/>
              </a:rPr>
              <a:t>android.widget.SearchView</a:t>
            </a:r>
            <a:r>
              <a:rPr lang="en-US" sz="1600" b="1" dirty="0">
                <a:solidFill>
                  <a:srgbClr val="FF0000"/>
                </a:solidFill>
                <a:latin typeface="Courier New"/>
                <a:cs typeface="Courier New"/>
              </a:rPr>
              <a:t>"</a:t>
            </a:r>
          </a:p>
          <a:p>
            <a:pPr marL="82550" indent="0">
              <a:buNone/>
            </a:pPr>
            <a:r>
              <a:rPr lang="en-US" sz="1600" dirty="0">
                <a:latin typeface="Courier New"/>
                <a:cs typeface="Courier New"/>
              </a:rPr>
              <a:t>	</a:t>
            </a:r>
            <a:r>
              <a:rPr lang="en-US" sz="1600" dirty="0" err="1">
                <a:latin typeface="Courier New"/>
                <a:cs typeface="Courier New"/>
              </a:rPr>
              <a:t>android:icon</a:t>
            </a:r>
            <a:r>
              <a:rPr lang="en-US" sz="1600" dirty="0">
                <a:latin typeface="Courier New"/>
                <a:cs typeface="Courier New"/>
              </a:rPr>
              <a:t>="@</a:t>
            </a:r>
            <a:r>
              <a:rPr lang="en-US" sz="1600" dirty="0" err="1">
                <a:latin typeface="Courier New"/>
                <a:cs typeface="Courier New"/>
              </a:rPr>
              <a:t>android:drawable</a:t>
            </a:r>
            <a:r>
              <a:rPr lang="en-US" sz="1600" dirty="0">
                <a:latin typeface="Courier New"/>
                <a:cs typeface="Courier New"/>
              </a:rPr>
              <a:t>/</a:t>
            </a:r>
            <a:r>
              <a:rPr lang="en-US" sz="1600" dirty="0" err="1">
                <a:latin typeface="Courier New"/>
                <a:cs typeface="Courier New"/>
              </a:rPr>
              <a:t>ic_search_category_default</a:t>
            </a:r>
            <a:r>
              <a:rPr lang="en-US" sz="1600" dirty="0">
                <a:latin typeface="Courier New"/>
                <a:cs typeface="Courier New"/>
              </a:rPr>
              <a:t>"</a:t>
            </a:r>
          </a:p>
          <a:p>
            <a:pPr marL="82550" indent="0">
              <a:buNone/>
            </a:pPr>
            <a:r>
              <a:rPr lang="en-US" sz="1600" dirty="0">
                <a:latin typeface="Courier New"/>
                <a:cs typeface="Courier New"/>
              </a:rPr>
              <a:t>	</a:t>
            </a:r>
            <a:r>
              <a:rPr lang="en-US" sz="1600" dirty="0" err="1">
                <a:latin typeface="Courier New"/>
                <a:cs typeface="Courier New"/>
              </a:rPr>
              <a:t>app:showAsAction</a:t>
            </a:r>
            <a:r>
              <a:rPr lang="en-US" sz="1600" dirty="0">
                <a:latin typeface="Courier New"/>
                <a:cs typeface="Courier New"/>
              </a:rPr>
              <a:t>="</a:t>
            </a:r>
            <a:r>
              <a:rPr lang="en-US" sz="1600" dirty="0" err="1">
                <a:latin typeface="Courier New"/>
                <a:cs typeface="Courier New"/>
              </a:rPr>
              <a:t>always|collapseActionView</a:t>
            </a:r>
            <a:r>
              <a:rPr lang="en-US" sz="1600" dirty="0">
                <a:latin typeface="Courier New"/>
                <a:cs typeface="Courier New"/>
              </a:rPr>
              <a:t>"	</a:t>
            </a:r>
            <a:r>
              <a:rPr lang="en-US" sz="1600" dirty="0" err="1">
                <a:latin typeface="Courier New"/>
                <a:cs typeface="Courier New"/>
              </a:rPr>
              <a:t>android:title</a:t>
            </a:r>
            <a:r>
              <a:rPr lang="en-US" sz="1600" dirty="0">
                <a:latin typeface="Courier New"/>
                <a:cs typeface="Courier New"/>
              </a:rPr>
              <a:t>="@string/</a:t>
            </a:r>
            <a:r>
              <a:rPr lang="en-US" sz="1600" dirty="0" err="1">
                <a:latin typeface="Courier New"/>
                <a:cs typeface="Courier New"/>
              </a:rPr>
              <a:t>search_text_button</a:t>
            </a:r>
            <a:r>
              <a:rPr lang="en-US" sz="1600" dirty="0">
                <a:latin typeface="Courier New"/>
                <a:cs typeface="Courier New"/>
              </a:rPr>
              <a:t>" /&gt;</a:t>
            </a:r>
            <a:endParaRPr lang="en-US" sz="1200" dirty="0">
              <a:solidFill>
                <a:schemeClr val="tx1"/>
              </a:solidFill>
            </a:endParaRPr>
          </a:p>
        </p:txBody>
      </p:sp>
    </p:spTree>
    <p:extLst>
      <p:ext uri="{BB962C8B-B14F-4D97-AF65-F5344CB8AC3E}">
        <p14:creationId xmlns:p14="http://schemas.microsoft.com/office/powerpoint/2010/main" val="204742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Toolbar Search button … 2</a:t>
            </a:r>
          </a:p>
        </p:txBody>
      </p:sp>
      <p:sp>
        <p:nvSpPr>
          <p:cNvPr id="3" name="Content Placeholder 2"/>
          <p:cNvSpPr>
            <a:spLocks noGrp="1"/>
          </p:cNvSpPr>
          <p:nvPr>
            <p:ph idx="1"/>
          </p:nvPr>
        </p:nvSpPr>
        <p:spPr>
          <a:xfrm>
            <a:off x="314962" y="771550"/>
            <a:ext cx="8352928" cy="3510390"/>
          </a:xfrm>
        </p:spPr>
        <p:txBody>
          <a:bodyPr/>
          <a:lstStyle/>
          <a:p>
            <a:r>
              <a:rPr lang="en-US" sz="2400" dirty="0">
                <a:solidFill>
                  <a:schemeClr val="tx1"/>
                </a:solidFill>
              </a:rPr>
              <a:t>Many toolbars have a search icon.</a:t>
            </a:r>
          </a:p>
        </p:txBody>
      </p:sp>
      <p:sp>
        <p:nvSpPr>
          <p:cNvPr id="5" name="Content Placeholder 2"/>
          <p:cNvSpPr txBox="1">
            <a:spLocks/>
          </p:cNvSpPr>
          <p:nvPr/>
        </p:nvSpPr>
        <p:spPr bwMode="auto">
          <a:xfrm>
            <a:off x="539552" y="1289302"/>
            <a:ext cx="8280920" cy="31546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2550" indent="0">
              <a:buFont typeface="Arial"/>
              <a:buNone/>
            </a:pPr>
            <a:r>
              <a:rPr lang="hr-HR" sz="2000" b="1" dirty="0">
                <a:latin typeface="Courier New"/>
                <a:cs typeface="Courier New"/>
              </a:rPr>
              <a:t>... </a:t>
            </a:r>
            <a:r>
              <a:rPr lang="en-US" sz="2000" b="1" dirty="0">
                <a:latin typeface="Courier New"/>
                <a:cs typeface="Courier New"/>
              </a:rPr>
              <a:t>In </a:t>
            </a:r>
            <a:r>
              <a:rPr lang="en-US" sz="2000" b="1" dirty="0" err="1">
                <a:latin typeface="Courier New"/>
                <a:cs typeface="Courier New"/>
              </a:rPr>
              <a:t>onCreateOptionsMenu</a:t>
            </a:r>
            <a:r>
              <a:rPr lang="en-US" sz="2000" b="1" dirty="0">
                <a:latin typeface="Courier New"/>
                <a:cs typeface="Courier New"/>
              </a:rPr>
              <a:t>()</a:t>
            </a:r>
            <a:r>
              <a:rPr lang="is-IS" sz="2000" b="1" dirty="0">
                <a:latin typeface="Courier New"/>
                <a:cs typeface="Courier New"/>
              </a:rPr>
              <a:t>…</a:t>
            </a:r>
            <a:endParaRPr lang="en-US" sz="2000" dirty="0">
              <a:latin typeface="Courier New"/>
              <a:cs typeface="Courier New"/>
            </a:endParaRPr>
          </a:p>
          <a:p>
            <a:pPr marL="82550" indent="0">
              <a:buNone/>
            </a:pPr>
            <a:r>
              <a:rPr lang="en-US" sz="1400" dirty="0">
                <a:latin typeface="Courier New"/>
                <a:cs typeface="Courier New"/>
              </a:rPr>
              <a:t>	</a:t>
            </a:r>
            <a:r>
              <a:rPr lang="en-US" sz="1400" dirty="0" err="1">
                <a:latin typeface="Courier New"/>
                <a:cs typeface="Courier New"/>
              </a:rPr>
              <a:t>getMenuInflater</a:t>
            </a:r>
            <a:r>
              <a:rPr lang="en-US" sz="1400" dirty="0">
                <a:latin typeface="Courier New"/>
                <a:cs typeface="Courier New"/>
              </a:rPr>
              <a:t>().inflate(</a:t>
            </a:r>
            <a:r>
              <a:rPr lang="en-US" sz="1400" dirty="0" err="1">
                <a:latin typeface="Courier New"/>
                <a:cs typeface="Courier New"/>
              </a:rPr>
              <a:t>R.menu.mymenu</a:t>
            </a:r>
            <a:r>
              <a:rPr lang="en-US" sz="1400" dirty="0">
                <a:latin typeface="Courier New"/>
                <a:cs typeface="Courier New"/>
              </a:rPr>
              <a:t>, menu);</a:t>
            </a:r>
          </a:p>
          <a:p>
            <a:pPr marL="82550" indent="0">
              <a:buNone/>
            </a:pPr>
            <a:r>
              <a:rPr lang="en-US" sz="1400" dirty="0">
                <a:latin typeface="Courier New"/>
                <a:cs typeface="Courier New"/>
              </a:rPr>
              <a:t>	</a:t>
            </a:r>
            <a:r>
              <a:rPr lang="en-US" sz="1400" b="1" dirty="0" err="1">
                <a:solidFill>
                  <a:srgbClr val="FF0000"/>
                </a:solidFill>
                <a:latin typeface="Courier New"/>
                <a:cs typeface="Courier New"/>
              </a:rPr>
              <a:t>MenuItem</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searchItem</a:t>
            </a:r>
            <a:r>
              <a:rPr lang="en-US" sz="1400" b="1" dirty="0">
                <a:solidFill>
                  <a:srgbClr val="FF0000"/>
                </a:solidFill>
                <a:latin typeface="Courier New"/>
                <a:cs typeface="Courier New"/>
              </a:rPr>
              <a:t> = </a:t>
            </a:r>
            <a:r>
              <a:rPr lang="en-US" sz="1400" b="1" dirty="0" err="1">
                <a:solidFill>
                  <a:srgbClr val="FF0000"/>
                </a:solidFill>
                <a:latin typeface="Courier New"/>
                <a:cs typeface="Courier New"/>
              </a:rPr>
              <a:t>menu.findItem</a:t>
            </a:r>
            <a:r>
              <a:rPr lang="en-US" sz="1400" b="1" dirty="0">
                <a:solidFill>
                  <a:srgbClr val="FF0000"/>
                </a:solidFill>
                <a:latin typeface="Courier New"/>
                <a:cs typeface="Courier New"/>
              </a:rPr>
              <a:t>(</a:t>
            </a:r>
            <a:r>
              <a:rPr lang="en-US" sz="1400" b="1" dirty="0" err="1">
                <a:solidFill>
                  <a:srgbClr val="FF0000"/>
                </a:solidFill>
                <a:latin typeface="Courier New"/>
                <a:cs typeface="Courier New"/>
              </a:rPr>
              <a:t>R.id.action_search</a:t>
            </a:r>
            <a:r>
              <a:rPr lang="en-US" sz="1400" b="1" dirty="0">
                <a:solidFill>
                  <a:srgbClr val="FF0000"/>
                </a:solidFill>
                <a:latin typeface="Courier New"/>
                <a:cs typeface="Courier New"/>
              </a:rPr>
              <a:t>);</a:t>
            </a:r>
          </a:p>
          <a:p>
            <a:pPr marL="82550" indent="0">
              <a:buNone/>
            </a:pP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SearchView</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sView</a:t>
            </a:r>
            <a:r>
              <a:rPr lang="en-US" sz="1400" b="1" dirty="0">
                <a:solidFill>
                  <a:srgbClr val="FF0000"/>
                </a:solidFill>
                <a:latin typeface="Courier New"/>
                <a:cs typeface="Courier New"/>
              </a:rPr>
              <a:t> = (</a:t>
            </a:r>
            <a:r>
              <a:rPr lang="en-US" sz="1400" b="1" dirty="0" err="1">
                <a:solidFill>
                  <a:srgbClr val="FF0000"/>
                </a:solidFill>
                <a:latin typeface="Courier New"/>
                <a:cs typeface="Courier New"/>
              </a:rPr>
              <a:t>SearchView</a:t>
            </a:r>
            <a:r>
              <a:rPr lang="en-US" sz="1400" b="1" dirty="0">
                <a:solidFill>
                  <a:srgbClr val="FF0000"/>
                </a:solidFill>
                <a:latin typeface="Courier New"/>
                <a:cs typeface="Courier New"/>
              </a:rPr>
              <a:t>)</a:t>
            </a:r>
            <a:r>
              <a:rPr lang="en-US" sz="1400" b="1" dirty="0" err="1">
                <a:solidFill>
                  <a:srgbClr val="FF0000"/>
                </a:solidFill>
                <a:latin typeface="Courier New"/>
                <a:cs typeface="Courier New"/>
              </a:rPr>
              <a:t>searchItem.getActionView</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sView.setOnQueryTextListener</a:t>
            </a:r>
            <a:r>
              <a:rPr lang="en-US" sz="1400" b="1" dirty="0">
                <a:solidFill>
                  <a:srgbClr val="FF0000"/>
                </a:solidFill>
                <a:latin typeface="Courier New"/>
                <a:cs typeface="Courier New"/>
              </a:rPr>
              <a:t>(new </a:t>
            </a:r>
            <a:r>
              <a:rPr lang="en-US" sz="1400" b="1" dirty="0" err="1">
                <a:solidFill>
                  <a:srgbClr val="FF0000"/>
                </a:solidFill>
                <a:latin typeface="Courier New"/>
                <a:cs typeface="Courier New"/>
              </a:rPr>
              <a:t>SearchView.OnQueryTextListener</a:t>
            </a:r>
            <a:r>
              <a:rPr lang="en-US" sz="1400" b="1" dirty="0">
                <a:solidFill>
                  <a:srgbClr val="FF0000"/>
                </a:solidFill>
                <a:latin typeface="Courier New"/>
                <a:cs typeface="Courier New"/>
              </a:rPr>
              <a:t>() {</a:t>
            </a:r>
          </a:p>
          <a:p>
            <a:pPr marL="82550" indent="0">
              <a:buNone/>
            </a:pPr>
            <a:r>
              <a:rPr lang="en-US" sz="1400" b="1" dirty="0">
                <a:solidFill>
                  <a:srgbClr val="FF0000"/>
                </a:solidFill>
                <a:latin typeface="Courier New"/>
                <a:cs typeface="Courier New"/>
              </a:rPr>
              <a:t>            @Override</a:t>
            </a:r>
          </a:p>
          <a:p>
            <a:pPr marL="82550" indent="0">
              <a:buNone/>
            </a:pPr>
            <a:r>
              <a:rPr lang="en-US" sz="1400" b="1" dirty="0">
                <a:solidFill>
                  <a:srgbClr val="FF0000"/>
                </a:solidFill>
                <a:latin typeface="Courier New"/>
                <a:cs typeface="Courier New"/>
              </a:rPr>
              <a:t>            public </a:t>
            </a:r>
            <a:r>
              <a:rPr lang="en-US" sz="1400" b="1" dirty="0" err="1">
                <a:solidFill>
                  <a:srgbClr val="FF0000"/>
                </a:solidFill>
                <a:latin typeface="Courier New"/>
                <a:cs typeface="Courier New"/>
              </a:rPr>
              <a:t>boolean</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onQueryTextSubmit</a:t>
            </a:r>
            <a:r>
              <a:rPr lang="en-US" sz="1400" b="1" dirty="0">
                <a:solidFill>
                  <a:srgbClr val="FF0000"/>
                </a:solidFill>
                <a:latin typeface="Courier New"/>
                <a:cs typeface="Courier New"/>
              </a:rPr>
              <a:t>(String query) {   </a:t>
            </a:r>
          </a:p>
          <a:p>
            <a:pPr marL="82550" indent="0">
              <a:buNone/>
            </a:pPr>
            <a:r>
              <a:rPr lang="en-US" sz="1400" b="1" dirty="0">
                <a:solidFill>
                  <a:srgbClr val="FF0000"/>
                </a:solidFill>
                <a:latin typeface="Courier New"/>
                <a:cs typeface="Courier New"/>
              </a:rPr>
              <a:t>            }</a:t>
            </a:r>
          </a:p>
          <a:p>
            <a:pPr marL="82550" indent="0">
              <a:buNone/>
            </a:pPr>
            <a:r>
              <a:rPr lang="en-US" sz="1400" b="1" dirty="0">
                <a:solidFill>
                  <a:srgbClr val="FF0000"/>
                </a:solidFill>
                <a:latin typeface="Courier New"/>
                <a:cs typeface="Courier New"/>
              </a:rPr>
              <a:t>            @Override</a:t>
            </a:r>
          </a:p>
          <a:p>
            <a:pPr marL="82550" indent="0">
              <a:buNone/>
            </a:pPr>
            <a:r>
              <a:rPr lang="en-US" sz="1400" b="1" dirty="0">
                <a:solidFill>
                  <a:srgbClr val="FF0000"/>
                </a:solidFill>
                <a:latin typeface="Courier New"/>
                <a:cs typeface="Courier New"/>
              </a:rPr>
              <a:t>            public </a:t>
            </a:r>
            <a:r>
              <a:rPr lang="en-US" sz="1400" b="1" dirty="0" err="1">
                <a:solidFill>
                  <a:srgbClr val="FF0000"/>
                </a:solidFill>
                <a:latin typeface="Courier New"/>
                <a:cs typeface="Courier New"/>
              </a:rPr>
              <a:t>boolean</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onQueryTextChange</a:t>
            </a:r>
            <a:r>
              <a:rPr lang="en-US" sz="1400" b="1" dirty="0">
                <a:solidFill>
                  <a:srgbClr val="FF0000"/>
                </a:solidFill>
                <a:latin typeface="Courier New"/>
                <a:cs typeface="Courier New"/>
              </a:rPr>
              <a:t>(String </a:t>
            </a:r>
            <a:r>
              <a:rPr lang="en-US" sz="1400" b="1" dirty="0" err="1">
                <a:solidFill>
                  <a:srgbClr val="FF0000"/>
                </a:solidFill>
                <a:latin typeface="Courier New"/>
                <a:cs typeface="Courier New"/>
              </a:rPr>
              <a:t>newText</a:t>
            </a:r>
            <a:r>
              <a:rPr lang="en-US" sz="1400" b="1" dirty="0">
                <a:solidFill>
                  <a:srgbClr val="FF0000"/>
                </a:solidFill>
                <a:latin typeface="Courier New"/>
                <a:cs typeface="Courier New"/>
              </a:rPr>
              <a:t>) {</a:t>
            </a:r>
          </a:p>
          <a:p>
            <a:pPr marL="82550" indent="0">
              <a:buNone/>
            </a:pPr>
            <a:r>
              <a:rPr lang="en-US" sz="1400" b="1" dirty="0">
                <a:solidFill>
                  <a:srgbClr val="FF0000"/>
                </a:solidFill>
                <a:latin typeface="Courier New"/>
                <a:cs typeface="Courier New"/>
              </a:rPr>
              <a:t>                return false;</a:t>
            </a:r>
          </a:p>
          <a:p>
            <a:pPr marL="82550" indent="0">
              <a:buNone/>
            </a:pPr>
            <a:r>
              <a:rPr lang="en-US" sz="1400" b="1" dirty="0">
                <a:solidFill>
                  <a:srgbClr val="FF0000"/>
                </a:solidFill>
                <a:latin typeface="Courier New"/>
                <a:cs typeface="Courier New"/>
              </a:rPr>
              <a:t>            }  });</a:t>
            </a:r>
          </a:p>
        </p:txBody>
      </p:sp>
    </p:spTree>
    <p:extLst>
      <p:ext uri="{BB962C8B-B14F-4D97-AF65-F5344CB8AC3E}">
        <p14:creationId xmlns:p14="http://schemas.microsoft.com/office/powerpoint/2010/main" val="834645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ToolBar</a:t>
            </a:r>
            <a:r>
              <a:rPr lang="en-US" dirty="0"/>
              <a:t> summary</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Add a </a:t>
            </a:r>
            <a:r>
              <a:rPr lang="en-US" sz="2400" dirty="0" err="1">
                <a:solidFill>
                  <a:schemeClr val="tx1"/>
                </a:solidFill>
              </a:rPr>
              <a:t>ToolBar</a:t>
            </a:r>
            <a:r>
              <a:rPr lang="en-US" sz="2400" dirty="0">
                <a:solidFill>
                  <a:schemeClr val="tx1"/>
                </a:solidFill>
              </a:rPr>
              <a:t> to your Activity Layout.</a:t>
            </a:r>
          </a:p>
          <a:p>
            <a:r>
              <a:rPr lang="en-US" sz="2400" dirty="0">
                <a:solidFill>
                  <a:schemeClr val="tx1"/>
                </a:solidFill>
              </a:rPr>
              <a:t>In the Activity’s </a:t>
            </a:r>
            <a:r>
              <a:rPr lang="en-US" sz="2400" dirty="0" err="1">
                <a:solidFill>
                  <a:schemeClr val="tx1"/>
                </a:solidFill>
              </a:rPr>
              <a:t>OnCreate</a:t>
            </a:r>
            <a:r>
              <a:rPr lang="en-US" sz="2400" dirty="0">
                <a:solidFill>
                  <a:schemeClr val="tx1"/>
                </a:solidFill>
              </a:rPr>
              <a:t>, get the </a:t>
            </a:r>
            <a:r>
              <a:rPr lang="en-US" sz="2400" dirty="0" err="1">
                <a:solidFill>
                  <a:schemeClr val="tx1"/>
                </a:solidFill>
              </a:rPr>
              <a:t>ToolBar</a:t>
            </a:r>
            <a:r>
              <a:rPr lang="en-US" sz="2400" dirty="0">
                <a:solidFill>
                  <a:schemeClr val="tx1"/>
                </a:solidFill>
              </a:rPr>
              <a:t> and call </a:t>
            </a:r>
            <a:r>
              <a:rPr lang="en-US" sz="2400" dirty="0" err="1">
                <a:solidFill>
                  <a:schemeClr val="tx1"/>
                </a:solidFill>
              </a:rPr>
              <a:t>setActionToolbar</a:t>
            </a:r>
            <a:r>
              <a:rPr lang="en-US" sz="2400" dirty="0">
                <a:solidFill>
                  <a:schemeClr val="tx1"/>
                </a:solidFill>
              </a:rPr>
              <a:t>().</a:t>
            </a:r>
          </a:p>
          <a:p>
            <a:r>
              <a:rPr lang="en-US" sz="2400" dirty="0">
                <a:solidFill>
                  <a:schemeClr val="tx1"/>
                </a:solidFill>
              </a:rPr>
              <a:t>Create a Menu resource with Items in the menu.</a:t>
            </a:r>
          </a:p>
          <a:p>
            <a:r>
              <a:rPr lang="en-US" sz="2400" dirty="0">
                <a:solidFill>
                  <a:schemeClr val="tx1"/>
                </a:solidFill>
              </a:rPr>
              <a:t>In </a:t>
            </a:r>
            <a:r>
              <a:rPr lang="en-US" sz="2400" dirty="0" err="1">
                <a:solidFill>
                  <a:schemeClr val="tx1"/>
                </a:solidFill>
              </a:rPr>
              <a:t>onCreateOptionsMenu</a:t>
            </a:r>
            <a:r>
              <a:rPr lang="en-US" sz="2400" dirty="0">
                <a:solidFill>
                  <a:schemeClr val="tx1"/>
                </a:solidFill>
              </a:rPr>
              <a:t>(), inflate the Menu resource.</a:t>
            </a:r>
          </a:p>
          <a:p>
            <a:r>
              <a:rPr lang="en-US" sz="2400" dirty="0">
                <a:solidFill>
                  <a:schemeClr val="tx1"/>
                </a:solidFill>
              </a:rPr>
              <a:t>Handle each Item id in </a:t>
            </a:r>
            <a:r>
              <a:rPr lang="en-US" sz="2400" dirty="0" err="1">
                <a:solidFill>
                  <a:schemeClr val="tx1"/>
                </a:solidFill>
              </a:rPr>
              <a:t>onOptionsItemSelected</a:t>
            </a:r>
            <a:r>
              <a:rPr lang="en-US" sz="2400" dirty="0">
                <a:solidFill>
                  <a:schemeClr val="tx1"/>
                </a:solidFill>
              </a:rPr>
              <a:t>()</a:t>
            </a:r>
          </a:p>
          <a:p>
            <a:endParaRPr lang="en-US" sz="2400" dirty="0">
              <a:solidFill>
                <a:schemeClr val="tx1"/>
              </a:solidFill>
            </a:endParaRPr>
          </a:p>
        </p:txBody>
      </p:sp>
    </p:spTree>
    <p:extLst>
      <p:ext uri="{BB962C8B-B14F-4D97-AF65-F5344CB8AC3E}">
        <p14:creationId xmlns:p14="http://schemas.microsoft.com/office/powerpoint/2010/main" val="799492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 Boxes</a:t>
            </a:r>
          </a:p>
        </p:txBody>
      </p:sp>
      <p:sp>
        <p:nvSpPr>
          <p:cNvPr id="3" name="Content Placeholder 2"/>
          <p:cNvSpPr>
            <a:spLocks noGrp="1"/>
          </p:cNvSpPr>
          <p:nvPr>
            <p:ph idx="1"/>
          </p:nvPr>
        </p:nvSpPr>
        <p:spPr>
          <a:xfrm>
            <a:off x="467545" y="915566"/>
            <a:ext cx="8208912" cy="3438382"/>
          </a:xfrm>
        </p:spPr>
        <p:txBody>
          <a:bodyPr/>
          <a:lstStyle/>
          <a:p>
            <a:r>
              <a:rPr lang="en-US" sz="2400" dirty="0">
                <a:solidFill>
                  <a:schemeClr val="tx1"/>
                </a:solidFill>
              </a:rPr>
              <a:t>Dialog boxes are fairly flexible for how you design them.</a:t>
            </a:r>
          </a:p>
          <a:p>
            <a:r>
              <a:rPr lang="en-US" sz="2400" dirty="0">
                <a:solidFill>
                  <a:schemeClr val="tx1"/>
                </a:solidFill>
              </a:rPr>
              <a:t>They follow the builder pattern, where you create a </a:t>
            </a:r>
            <a:r>
              <a:rPr lang="en-US" sz="2400" dirty="0" err="1">
                <a:solidFill>
                  <a:schemeClr val="tx1"/>
                </a:solidFill>
              </a:rPr>
              <a:t>DialogBox</a:t>
            </a:r>
            <a:r>
              <a:rPr lang="en-US" sz="2400" dirty="0">
                <a:solidFill>
                  <a:schemeClr val="tx1"/>
                </a:solidFill>
              </a:rPr>
              <a:t>, and keep chaining function calls.</a:t>
            </a:r>
          </a:p>
          <a:p>
            <a:r>
              <a:rPr lang="en-US" sz="2400" dirty="0">
                <a:solidFill>
                  <a:schemeClr val="tx1"/>
                </a:solidFill>
              </a:rPr>
              <a:t>The 3 important parts are:</a:t>
            </a:r>
          </a:p>
          <a:p>
            <a:pPr lvl="1"/>
            <a:r>
              <a:rPr lang="en-US" sz="2000" dirty="0">
                <a:solidFill>
                  <a:schemeClr val="tx1"/>
                </a:solidFill>
              </a:rPr>
              <a:t>Text – what are you telling / asking the user?</a:t>
            </a:r>
          </a:p>
          <a:p>
            <a:pPr lvl="1"/>
            <a:r>
              <a:rPr lang="en-US" sz="2000" dirty="0">
                <a:solidFill>
                  <a:schemeClr val="tx1"/>
                </a:solidFill>
              </a:rPr>
              <a:t>Positive Button – A button for accepting</a:t>
            </a:r>
          </a:p>
          <a:p>
            <a:pPr lvl="1"/>
            <a:r>
              <a:rPr lang="en-US" sz="2000" dirty="0">
                <a:solidFill>
                  <a:schemeClr val="tx1"/>
                </a:solidFill>
              </a:rPr>
              <a:t>Negative Button – A button for rejecting / canceling</a:t>
            </a:r>
          </a:p>
        </p:txBody>
      </p:sp>
    </p:spTree>
    <p:extLst>
      <p:ext uri="{BB962C8B-B14F-4D97-AF65-F5344CB8AC3E}">
        <p14:creationId xmlns:p14="http://schemas.microsoft.com/office/powerpoint/2010/main" val="141082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 Boxes</a:t>
            </a:r>
          </a:p>
        </p:txBody>
      </p:sp>
      <p:sp>
        <p:nvSpPr>
          <p:cNvPr id="3" name="Content Placeholder 2"/>
          <p:cNvSpPr>
            <a:spLocks noGrp="1"/>
          </p:cNvSpPr>
          <p:nvPr>
            <p:ph idx="1"/>
          </p:nvPr>
        </p:nvSpPr>
        <p:spPr>
          <a:xfrm>
            <a:off x="467545" y="915566"/>
            <a:ext cx="8208912" cy="3438382"/>
          </a:xfrm>
        </p:spPr>
        <p:txBody>
          <a:bodyPr/>
          <a:lstStyle/>
          <a:p>
            <a:pPr marL="0" indent="0">
              <a:buNone/>
            </a:pPr>
            <a:r>
              <a:rPr lang="en-US" sz="2000" i="1" dirty="0"/>
              <a:t> </a:t>
            </a:r>
            <a:r>
              <a:rPr lang="en-US" sz="1600" i="1" dirty="0" err="1">
                <a:solidFill>
                  <a:schemeClr val="tx1"/>
                </a:solidFill>
              </a:rPr>
              <a:t>AlertDialog.Builder</a:t>
            </a:r>
            <a:r>
              <a:rPr lang="en-US" sz="1600" i="1" dirty="0">
                <a:solidFill>
                  <a:schemeClr val="tx1"/>
                </a:solidFill>
              </a:rPr>
              <a:t> builder = new </a:t>
            </a:r>
            <a:r>
              <a:rPr lang="en-US" sz="1600" i="1" dirty="0" err="1">
                <a:solidFill>
                  <a:schemeClr val="tx1"/>
                </a:solidFill>
              </a:rPr>
              <a:t>AlertDialog.Builder</a:t>
            </a:r>
            <a:r>
              <a:rPr lang="en-US" sz="1600" i="1" dirty="0">
                <a:solidFill>
                  <a:schemeClr val="tx1"/>
                </a:solidFill>
              </a:rPr>
              <a:t>(</a:t>
            </a:r>
            <a:r>
              <a:rPr lang="en-US" sz="1600" i="1" dirty="0" err="1">
                <a:solidFill>
                  <a:schemeClr val="tx1"/>
                </a:solidFill>
              </a:rPr>
              <a:t>getActivity</a:t>
            </a:r>
            <a:r>
              <a:rPr lang="en-US" sz="1600" i="1" dirty="0">
                <a:solidFill>
                  <a:schemeClr val="tx1"/>
                </a:solidFill>
              </a:rPr>
              <a:t>());</a:t>
            </a:r>
          </a:p>
          <a:p>
            <a:pPr marL="0" indent="0">
              <a:buNone/>
            </a:pPr>
            <a:r>
              <a:rPr lang="en-US" sz="1600" i="1" dirty="0">
                <a:solidFill>
                  <a:schemeClr val="tx1"/>
                </a:solidFill>
              </a:rPr>
              <a:t>        </a:t>
            </a:r>
            <a:r>
              <a:rPr lang="en-US" sz="1600" i="1" dirty="0" err="1">
                <a:solidFill>
                  <a:schemeClr val="tx1"/>
                </a:solidFill>
              </a:rPr>
              <a:t>builder.setMessage</a:t>
            </a:r>
            <a:r>
              <a:rPr lang="en-US" sz="1600" i="1" dirty="0">
                <a:solidFill>
                  <a:schemeClr val="tx1"/>
                </a:solidFill>
              </a:rPr>
              <a:t>(</a:t>
            </a:r>
            <a:r>
              <a:rPr lang="en-US" sz="1600" i="1" dirty="0" err="1">
                <a:solidFill>
                  <a:schemeClr val="tx1"/>
                </a:solidFill>
              </a:rPr>
              <a:t>R.string.dialog_fire_missiles</a:t>
            </a:r>
            <a:r>
              <a:rPr lang="en-US" sz="1600" i="1" dirty="0">
                <a:solidFill>
                  <a:schemeClr val="tx1"/>
                </a:solidFill>
              </a:rPr>
              <a:t>)</a:t>
            </a:r>
          </a:p>
          <a:p>
            <a:pPr marL="0" indent="0">
              <a:buNone/>
            </a:pPr>
            <a:r>
              <a:rPr lang="en-US" sz="1600" i="1" dirty="0">
                <a:solidFill>
                  <a:schemeClr val="tx1"/>
                </a:solidFill>
              </a:rPr>
              <a:t>               .</a:t>
            </a:r>
            <a:r>
              <a:rPr lang="en-US" sz="1600" i="1" dirty="0" err="1">
                <a:solidFill>
                  <a:schemeClr val="tx1"/>
                </a:solidFill>
              </a:rPr>
              <a:t>setPositiveButton</a:t>
            </a:r>
            <a:r>
              <a:rPr lang="en-US" sz="1600" i="1" dirty="0">
                <a:solidFill>
                  <a:schemeClr val="tx1"/>
                </a:solidFill>
              </a:rPr>
              <a:t>(</a:t>
            </a:r>
            <a:r>
              <a:rPr lang="en-US" sz="1600" i="1" dirty="0" err="1">
                <a:solidFill>
                  <a:schemeClr val="tx1"/>
                </a:solidFill>
              </a:rPr>
              <a:t>R.string.fire</a:t>
            </a:r>
            <a:r>
              <a:rPr lang="en-US" sz="1600" i="1" dirty="0">
                <a:solidFill>
                  <a:schemeClr val="tx1"/>
                </a:solidFill>
              </a:rPr>
              <a:t>, new </a:t>
            </a:r>
            <a:r>
              <a:rPr lang="en-US" sz="1600" i="1" dirty="0" err="1">
                <a:solidFill>
                  <a:schemeClr val="tx1"/>
                </a:solidFill>
              </a:rPr>
              <a:t>DialogInterface.OnClickListener</a:t>
            </a:r>
            <a:r>
              <a:rPr lang="en-US" sz="1600" i="1" dirty="0">
                <a:solidFill>
                  <a:schemeClr val="tx1"/>
                </a:solidFill>
              </a:rPr>
              <a:t>() {</a:t>
            </a:r>
          </a:p>
          <a:p>
            <a:pPr marL="0" indent="0">
              <a:buNone/>
            </a:pPr>
            <a:r>
              <a:rPr lang="en-US" sz="1600" i="1" dirty="0">
                <a:solidFill>
                  <a:schemeClr val="tx1"/>
                </a:solidFill>
              </a:rPr>
              <a:t>                   public void </a:t>
            </a:r>
            <a:r>
              <a:rPr lang="en-US" sz="1600" i="1" dirty="0" err="1">
                <a:solidFill>
                  <a:schemeClr val="tx1"/>
                </a:solidFill>
              </a:rPr>
              <a:t>onClick</a:t>
            </a:r>
            <a:r>
              <a:rPr lang="en-US" sz="1600" i="1" dirty="0">
                <a:solidFill>
                  <a:schemeClr val="tx1"/>
                </a:solidFill>
              </a:rPr>
              <a:t>(</a:t>
            </a:r>
            <a:r>
              <a:rPr lang="en-US" sz="1600" i="1" dirty="0" err="1">
                <a:solidFill>
                  <a:schemeClr val="tx1"/>
                </a:solidFill>
              </a:rPr>
              <a:t>DialogInterface</a:t>
            </a:r>
            <a:r>
              <a:rPr lang="en-US" sz="1600" i="1" dirty="0">
                <a:solidFill>
                  <a:schemeClr val="tx1"/>
                </a:solidFill>
              </a:rPr>
              <a:t> dialog, </a:t>
            </a:r>
            <a:r>
              <a:rPr lang="en-US" sz="1600" i="1" dirty="0" err="1">
                <a:solidFill>
                  <a:schemeClr val="tx1"/>
                </a:solidFill>
              </a:rPr>
              <a:t>int</a:t>
            </a:r>
            <a:r>
              <a:rPr lang="en-US" sz="1600" i="1" dirty="0">
                <a:solidFill>
                  <a:schemeClr val="tx1"/>
                </a:solidFill>
              </a:rPr>
              <a:t> id) {</a:t>
            </a:r>
          </a:p>
          <a:p>
            <a:pPr marL="0" indent="0">
              <a:buNone/>
            </a:pPr>
            <a:r>
              <a:rPr lang="is-IS" sz="1600" i="1" dirty="0">
                <a:solidFill>
                  <a:schemeClr val="tx1"/>
                </a:solidFill>
              </a:rPr>
              <a:t>                       </a:t>
            </a:r>
            <a:r>
              <a:rPr lang="is-IS" sz="1600" i="1" dirty="0">
                <a:solidFill>
                  <a:srgbClr val="FF0000"/>
                </a:solidFill>
              </a:rPr>
              <a:t>// What to do on Accept</a:t>
            </a:r>
          </a:p>
          <a:p>
            <a:pPr marL="0" indent="0">
              <a:buNone/>
            </a:pPr>
            <a:r>
              <a:rPr lang="is-IS" sz="1600" i="1" dirty="0">
                <a:solidFill>
                  <a:schemeClr val="tx1"/>
                </a:solidFill>
              </a:rPr>
              <a:t>                   }</a:t>
            </a:r>
          </a:p>
          <a:p>
            <a:pPr marL="0" indent="0">
              <a:buNone/>
            </a:pPr>
            <a:r>
              <a:rPr lang="is-IS" sz="1600" i="1" dirty="0">
                <a:solidFill>
                  <a:schemeClr val="tx1"/>
                </a:solidFill>
              </a:rPr>
              <a:t>               })</a:t>
            </a:r>
          </a:p>
          <a:p>
            <a:pPr marL="0" indent="0">
              <a:buNone/>
            </a:pPr>
            <a:r>
              <a:rPr lang="en-US" sz="1600" i="1" dirty="0">
                <a:solidFill>
                  <a:schemeClr val="tx1"/>
                </a:solidFill>
              </a:rPr>
              <a:t>               .</a:t>
            </a:r>
            <a:r>
              <a:rPr lang="en-US" sz="1600" i="1" dirty="0" err="1">
                <a:solidFill>
                  <a:schemeClr val="tx1"/>
                </a:solidFill>
              </a:rPr>
              <a:t>setNegativeButton</a:t>
            </a:r>
            <a:r>
              <a:rPr lang="en-US" sz="1600" i="1" dirty="0">
                <a:solidFill>
                  <a:schemeClr val="tx1"/>
                </a:solidFill>
              </a:rPr>
              <a:t>(</a:t>
            </a:r>
            <a:r>
              <a:rPr lang="en-US" sz="1600" i="1" dirty="0" err="1">
                <a:solidFill>
                  <a:schemeClr val="tx1"/>
                </a:solidFill>
              </a:rPr>
              <a:t>R.string.cancel</a:t>
            </a:r>
            <a:r>
              <a:rPr lang="en-US" sz="1600" i="1" dirty="0">
                <a:solidFill>
                  <a:schemeClr val="tx1"/>
                </a:solidFill>
              </a:rPr>
              <a:t>, new </a:t>
            </a:r>
            <a:r>
              <a:rPr lang="en-US" sz="1600" i="1" dirty="0" err="1">
                <a:solidFill>
                  <a:schemeClr val="tx1"/>
                </a:solidFill>
              </a:rPr>
              <a:t>DialogInterface.OnClickListener</a:t>
            </a:r>
            <a:r>
              <a:rPr lang="en-US" sz="1600" i="1" dirty="0">
                <a:solidFill>
                  <a:schemeClr val="tx1"/>
                </a:solidFill>
              </a:rPr>
              <a:t>() {</a:t>
            </a:r>
          </a:p>
          <a:p>
            <a:pPr marL="0" indent="0">
              <a:buNone/>
            </a:pPr>
            <a:r>
              <a:rPr lang="en-US" sz="1600" i="1" dirty="0">
                <a:solidFill>
                  <a:schemeClr val="tx1"/>
                </a:solidFill>
              </a:rPr>
              <a:t>                   public void </a:t>
            </a:r>
            <a:r>
              <a:rPr lang="en-US" sz="1600" i="1" dirty="0" err="1">
                <a:solidFill>
                  <a:schemeClr val="tx1"/>
                </a:solidFill>
              </a:rPr>
              <a:t>onClick</a:t>
            </a:r>
            <a:r>
              <a:rPr lang="en-US" sz="1600" i="1" dirty="0">
                <a:solidFill>
                  <a:schemeClr val="tx1"/>
                </a:solidFill>
              </a:rPr>
              <a:t>(</a:t>
            </a:r>
            <a:r>
              <a:rPr lang="en-US" sz="1600" i="1" dirty="0" err="1">
                <a:solidFill>
                  <a:schemeClr val="tx1"/>
                </a:solidFill>
              </a:rPr>
              <a:t>DialogInterface</a:t>
            </a:r>
            <a:r>
              <a:rPr lang="en-US" sz="1600" i="1" dirty="0">
                <a:solidFill>
                  <a:schemeClr val="tx1"/>
                </a:solidFill>
              </a:rPr>
              <a:t> dialog, </a:t>
            </a:r>
            <a:r>
              <a:rPr lang="en-US" sz="1600" i="1" dirty="0" err="1">
                <a:solidFill>
                  <a:schemeClr val="tx1"/>
                </a:solidFill>
              </a:rPr>
              <a:t>int</a:t>
            </a:r>
            <a:r>
              <a:rPr lang="en-US" sz="1600" i="1" dirty="0">
                <a:solidFill>
                  <a:schemeClr val="tx1"/>
                </a:solidFill>
              </a:rPr>
              <a:t> id) {</a:t>
            </a:r>
          </a:p>
          <a:p>
            <a:pPr marL="0" indent="0">
              <a:buNone/>
            </a:pPr>
            <a:r>
              <a:rPr lang="is-IS" sz="1600" i="1" dirty="0">
                <a:solidFill>
                  <a:schemeClr val="tx1"/>
                </a:solidFill>
              </a:rPr>
              <a:t>                       </a:t>
            </a:r>
            <a:r>
              <a:rPr lang="is-IS" sz="1600" i="1" dirty="0">
                <a:solidFill>
                  <a:srgbClr val="FF0000"/>
                </a:solidFill>
              </a:rPr>
              <a:t>// What to do on Cancel</a:t>
            </a:r>
          </a:p>
          <a:p>
            <a:pPr marL="0" indent="0">
              <a:buNone/>
            </a:pPr>
            <a:r>
              <a:rPr lang="is-IS" sz="1600" i="1" dirty="0">
                <a:solidFill>
                  <a:schemeClr val="tx1"/>
                </a:solidFill>
              </a:rPr>
              <a:t>                   }</a:t>
            </a:r>
          </a:p>
          <a:p>
            <a:pPr marL="0" indent="0">
              <a:buNone/>
            </a:pPr>
            <a:r>
              <a:rPr lang="is-IS" sz="1600" i="1" dirty="0">
                <a:solidFill>
                  <a:schemeClr val="tx1"/>
                </a:solidFill>
              </a:rPr>
              <a:t>               });</a:t>
            </a:r>
            <a:endParaRPr lang="en-US" sz="1600" i="1" dirty="0">
              <a:solidFill>
                <a:schemeClr val="tx1"/>
              </a:solidFill>
            </a:endParaRPr>
          </a:p>
        </p:txBody>
      </p:sp>
    </p:spTree>
    <p:extLst>
      <p:ext uri="{BB962C8B-B14F-4D97-AF65-F5344CB8AC3E}">
        <p14:creationId xmlns:p14="http://schemas.microsoft.com/office/powerpoint/2010/main" val="180846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Dialog Boxes</a:t>
            </a:r>
          </a:p>
        </p:txBody>
      </p:sp>
      <p:sp>
        <p:nvSpPr>
          <p:cNvPr id="3" name="Content Placeholder 2"/>
          <p:cNvSpPr>
            <a:spLocks noGrp="1"/>
          </p:cNvSpPr>
          <p:nvPr>
            <p:ph idx="1"/>
          </p:nvPr>
        </p:nvSpPr>
        <p:spPr>
          <a:xfrm>
            <a:off x="467545" y="915566"/>
            <a:ext cx="8208912" cy="3438382"/>
          </a:xfrm>
        </p:spPr>
        <p:txBody>
          <a:bodyPr/>
          <a:lstStyle/>
          <a:p>
            <a:r>
              <a:rPr lang="en-US" sz="2000" dirty="0">
                <a:solidFill>
                  <a:schemeClr val="tx1"/>
                </a:solidFill>
              </a:rPr>
              <a:t>If you need a 3</a:t>
            </a:r>
            <a:r>
              <a:rPr lang="en-US" sz="2000" baseline="30000" dirty="0">
                <a:solidFill>
                  <a:schemeClr val="tx1"/>
                </a:solidFill>
              </a:rPr>
              <a:t>rd</a:t>
            </a:r>
            <a:r>
              <a:rPr lang="en-US" sz="2000" dirty="0">
                <a:solidFill>
                  <a:schemeClr val="tx1"/>
                </a:solidFill>
              </a:rPr>
              <a:t> button, there is a Neutral button:</a:t>
            </a:r>
            <a:endParaRPr lang="en-US" sz="1600" dirty="0">
              <a:solidFill>
                <a:schemeClr val="tx1"/>
              </a:solidFill>
            </a:endParaRPr>
          </a:p>
          <a:p>
            <a:pPr marL="0" indent="0">
              <a:buNone/>
            </a:pPr>
            <a:r>
              <a:rPr lang="en-US" sz="1600" dirty="0">
                <a:solidFill>
                  <a:schemeClr val="tx1"/>
                </a:solidFill>
              </a:rPr>
              <a:t>               </a:t>
            </a:r>
            <a:r>
              <a:rPr lang="en-US" sz="1600" i="1" dirty="0">
                <a:solidFill>
                  <a:schemeClr val="tx1"/>
                </a:solidFill>
              </a:rPr>
              <a:t>.</a:t>
            </a:r>
            <a:r>
              <a:rPr lang="en-US" sz="1600" i="1" dirty="0" err="1">
                <a:solidFill>
                  <a:schemeClr val="tx1"/>
                </a:solidFill>
              </a:rPr>
              <a:t>setNeutralButton</a:t>
            </a:r>
            <a:r>
              <a:rPr lang="en-US" sz="1600" i="1" dirty="0">
                <a:solidFill>
                  <a:schemeClr val="tx1"/>
                </a:solidFill>
              </a:rPr>
              <a:t>(</a:t>
            </a:r>
            <a:r>
              <a:rPr lang="en-US" sz="1600" i="1" dirty="0" err="1">
                <a:solidFill>
                  <a:schemeClr val="tx1"/>
                </a:solidFill>
              </a:rPr>
              <a:t>R.string.fire</a:t>
            </a:r>
            <a:r>
              <a:rPr lang="en-US" sz="1600" i="1" dirty="0">
                <a:solidFill>
                  <a:schemeClr val="tx1"/>
                </a:solidFill>
              </a:rPr>
              <a:t>, new </a:t>
            </a:r>
            <a:r>
              <a:rPr lang="en-US" sz="1600" i="1" dirty="0" err="1">
                <a:solidFill>
                  <a:schemeClr val="tx1"/>
                </a:solidFill>
              </a:rPr>
              <a:t>DialogInterface.OnClickListener</a:t>
            </a:r>
            <a:r>
              <a:rPr lang="en-US" sz="1600" i="1" dirty="0">
                <a:solidFill>
                  <a:schemeClr val="tx1"/>
                </a:solidFill>
              </a:rPr>
              <a:t>() {</a:t>
            </a:r>
          </a:p>
          <a:p>
            <a:pPr marL="0" indent="0">
              <a:buNone/>
            </a:pPr>
            <a:r>
              <a:rPr lang="en-US" sz="1600" i="1" dirty="0">
                <a:solidFill>
                  <a:schemeClr val="tx1"/>
                </a:solidFill>
              </a:rPr>
              <a:t>                   public void </a:t>
            </a:r>
            <a:r>
              <a:rPr lang="en-US" sz="1600" i="1" dirty="0" err="1">
                <a:solidFill>
                  <a:schemeClr val="tx1"/>
                </a:solidFill>
              </a:rPr>
              <a:t>onClick</a:t>
            </a:r>
            <a:r>
              <a:rPr lang="en-US" sz="1600" i="1" dirty="0">
                <a:solidFill>
                  <a:schemeClr val="tx1"/>
                </a:solidFill>
              </a:rPr>
              <a:t>(</a:t>
            </a:r>
            <a:r>
              <a:rPr lang="en-US" sz="1600" i="1" dirty="0" err="1">
                <a:solidFill>
                  <a:schemeClr val="tx1"/>
                </a:solidFill>
              </a:rPr>
              <a:t>DialogInterface</a:t>
            </a:r>
            <a:r>
              <a:rPr lang="en-US" sz="1600" i="1" dirty="0">
                <a:solidFill>
                  <a:schemeClr val="tx1"/>
                </a:solidFill>
              </a:rPr>
              <a:t> dialog, </a:t>
            </a:r>
            <a:r>
              <a:rPr lang="en-US" sz="1600" i="1" dirty="0" err="1">
                <a:solidFill>
                  <a:schemeClr val="tx1"/>
                </a:solidFill>
              </a:rPr>
              <a:t>int</a:t>
            </a:r>
            <a:r>
              <a:rPr lang="en-US" sz="1600" i="1" dirty="0">
                <a:solidFill>
                  <a:schemeClr val="tx1"/>
                </a:solidFill>
              </a:rPr>
              <a:t> id) {</a:t>
            </a:r>
          </a:p>
          <a:p>
            <a:pPr marL="0" indent="0">
              <a:buNone/>
            </a:pPr>
            <a:r>
              <a:rPr lang="is-IS" sz="1600" i="1" dirty="0">
                <a:solidFill>
                  <a:schemeClr val="tx1"/>
                </a:solidFill>
              </a:rPr>
              <a:t>                       </a:t>
            </a:r>
            <a:r>
              <a:rPr lang="is-IS" sz="1600" i="1" dirty="0">
                <a:solidFill>
                  <a:srgbClr val="FF0000"/>
                </a:solidFill>
              </a:rPr>
              <a:t>// What to do on Neutral button</a:t>
            </a:r>
          </a:p>
          <a:p>
            <a:pPr marL="0" indent="0">
              <a:buNone/>
            </a:pPr>
            <a:r>
              <a:rPr lang="is-IS" sz="1600" i="1" dirty="0">
                <a:solidFill>
                  <a:schemeClr val="tx1"/>
                </a:solidFill>
              </a:rPr>
              <a:t>                   }</a:t>
            </a:r>
          </a:p>
          <a:p>
            <a:pPr marL="0" indent="0">
              <a:buNone/>
            </a:pPr>
            <a:r>
              <a:rPr lang="is-IS" sz="1600" i="1" dirty="0">
                <a:solidFill>
                  <a:schemeClr val="tx1"/>
                </a:solidFill>
              </a:rPr>
              <a:t>               })</a:t>
            </a:r>
          </a:p>
          <a:p>
            <a:r>
              <a:rPr lang="is-IS" sz="2000" dirty="0">
                <a:solidFill>
                  <a:schemeClr val="tx1"/>
                </a:solidFill>
              </a:rPr>
              <a:t>Once a Builder has all the information, call .create() to cause Dialog to be built. After, call .show() for the Dialog to be presented:</a:t>
            </a:r>
          </a:p>
          <a:p>
            <a:pPr marL="0" indent="0">
              <a:buNone/>
            </a:pPr>
            <a:r>
              <a:rPr lang="en-US" sz="2000" dirty="0">
                <a:solidFill>
                  <a:schemeClr val="tx1"/>
                </a:solidFill>
              </a:rPr>
              <a:t>		</a:t>
            </a:r>
            <a:r>
              <a:rPr lang="en-US" sz="1600" i="1" dirty="0">
                <a:solidFill>
                  <a:schemeClr val="tx1"/>
                </a:solidFill>
              </a:rPr>
              <a:t>b</a:t>
            </a:r>
            <a:r>
              <a:rPr lang="is-IS" sz="1600" i="1" dirty="0">
                <a:solidFill>
                  <a:schemeClr val="tx1"/>
                </a:solidFill>
              </a:rPr>
              <a:t>uilder.create().show();</a:t>
            </a:r>
          </a:p>
          <a:p>
            <a:pPr marL="0" indent="0">
              <a:buNone/>
            </a:pPr>
            <a:r>
              <a:rPr lang="en-US" sz="1600" dirty="0">
                <a:solidFill>
                  <a:schemeClr val="tx1"/>
                </a:solidFill>
              </a:rPr>
              <a:t>             </a:t>
            </a:r>
          </a:p>
        </p:txBody>
      </p:sp>
    </p:spTree>
    <p:extLst>
      <p:ext uri="{BB962C8B-B14F-4D97-AF65-F5344CB8AC3E}">
        <p14:creationId xmlns:p14="http://schemas.microsoft.com/office/powerpoint/2010/main" val="36325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67545" y="1091804"/>
            <a:ext cx="8208912" cy="3262144"/>
          </a:xfrm>
        </p:spPr>
        <p:txBody>
          <a:bodyPr/>
          <a:lstStyle/>
          <a:p>
            <a:r>
              <a:rPr lang="en-US" sz="2400" dirty="0">
                <a:solidFill>
                  <a:schemeClr val="tx1"/>
                </a:solidFill>
              </a:rPr>
              <a:t>This week, you will learn how create a toolbar, and add items for a menu.</a:t>
            </a:r>
          </a:p>
          <a:p>
            <a:r>
              <a:rPr lang="en-US" sz="2400" dirty="0">
                <a:solidFill>
                  <a:schemeClr val="tx1"/>
                </a:solidFill>
              </a:rPr>
              <a:t>You will also learn how to create dialog boxes for getting user input, and displaying information to the user.</a:t>
            </a:r>
          </a:p>
          <a:p>
            <a:r>
              <a:rPr lang="en-US" sz="2400" dirty="0">
                <a:solidFill>
                  <a:schemeClr val="tx1"/>
                </a:solidFill>
              </a:rPr>
              <a:t>This code follows the “Week 6” branch of the source code examples.</a:t>
            </a:r>
          </a:p>
        </p:txBody>
      </p:sp>
    </p:spTree>
    <p:extLst>
      <p:ext uri="{BB962C8B-B14F-4D97-AF65-F5344CB8AC3E}">
        <p14:creationId xmlns:p14="http://schemas.microsoft.com/office/powerpoint/2010/main" val="41211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Dialog Boxes</a:t>
            </a:r>
          </a:p>
        </p:txBody>
      </p:sp>
      <p:sp>
        <p:nvSpPr>
          <p:cNvPr id="3" name="Content Placeholder 2"/>
          <p:cNvSpPr>
            <a:spLocks noGrp="1"/>
          </p:cNvSpPr>
          <p:nvPr>
            <p:ph idx="1"/>
          </p:nvPr>
        </p:nvSpPr>
        <p:spPr>
          <a:xfrm>
            <a:off x="467545" y="915566"/>
            <a:ext cx="8208912" cy="3438382"/>
          </a:xfrm>
        </p:spPr>
        <p:txBody>
          <a:bodyPr/>
          <a:lstStyle/>
          <a:p>
            <a:r>
              <a:rPr lang="en-US" sz="2000" dirty="0">
                <a:solidFill>
                  <a:schemeClr val="tx1"/>
                </a:solidFill>
              </a:rPr>
              <a:t>You can create a specific layout resource, and inflate it for your Dialog:</a:t>
            </a:r>
          </a:p>
          <a:p>
            <a:pPr marL="0" indent="0">
              <a:buNone/>
            </a:pPr>
            <a:r>
              <a:rPr lang="en-US" sz="2000" i="1" dirty="0">
                <a:solidFill>
                  <a:schemeClr val="tx1"/>
                </a:solidFill>
              </a:rPr>
              <a:t>	</a:t>
            </a:r>
            <a:r>
              <a:rPr lang="en-US" sz="2000" i="1" dirty="0" err="1">
                <a:solidFill>
                  <a:schemeClr val="tx1"/>
                </a:solidFill>
              </a:rPr>
              <a:t>LayoutInflater</a:t>
            </a:r>
            <a:r>
              <a:rPr lang="en-US" sz="2000" i="1" dirty="0">
                <a:solidFill>
                  <a:schemeClr val="tx1"/>
                </a:solidFill>
              </a:rPr>
              <a:t> </a:t>
            </a:r>
            <a:r>
              <a:rPr lang="en-US" sz="2000" i="1" dirty="0" err="1">
                <a:solidFill>
                  <a:schemeClr val="tx1"/>
                </a:solidFill>
              </a:rPr>
              <a:t>inflater</a:t>
            </a:r>
            <a:r>
              <a:rPr lang="en-US" sz="2000" i="1" dirty="0">
                <a:solidFill>
                  <a:schemeClr val="tx1"/>
                </a:solidFill>
              </a:rPr>
              <a:t> = </a:t>
            </a:r>
            <a:r>
              <a:rPr lang="en-US" sz="2000" i="1" dirty="0" err="1">
                <a:solidFill>
                  <a:schemeClr val="tx1"/>
                </a:solidFill>
              </a:rPr>
              <a:t>getActivity</a:t>
            </a:r>
            <a:r>
              <a:rPr lang="en-US" sz="2000" i="1" dirty="0">
                <a:solidFill>
                  <a:schemeClr val="tx1"/>
                </a:solidFill>
              </a:rPr>
              <a:t>().</a:t>
            </a:r>
            <a:r>
              <a:rPr lang="en-US" sz="2000" i="1" dirty="0" err="1">
                <a:solidFill>
                  <a:schemeClr val="tx1"/>
                </a:solidFill>
              </a:rPr>
              <a:t>getLayoutInflater</a:t>
            </a:r>
            <a:r>
              <a:rPr lang="en-US" sz="2000" i="1" dirty="0">
                <a:solidFill>
                  <a:schemeClr val="tx1"/>
                </a:solidFill>
              </a:rPr>
              <a:t>();	</a:t>
            </a:r>
          </a:p>
          <a:p>
            <a:pPr marL="0" indent="0">
              <a:buNone/>
            </a:pPr>
            <a:r>
              <a:rPr lang="en-US" sz="2000" i="1" dirty="0">
                <a:solidFill>
                  <a:schemeClr val="tx1"/>
                </a:solidFill>
              </a:rPr>
              <a:t>	View v = </a:t>
            </a:r>
            <a:r>
              <a:rPr lang="en-US" sz="2000" i="1" dirty="0" err="1">
                <a:solidFill>
                  <a:schemeClr val="tx1"/>
                </a:solidFill>
              </a:rPr>
              <a:t>inflater.inflate</a:t>
            </a:r>
            <a:r>
              <a:rPr lang="en-US" sz="2000" i="1" dirty="0">
                <a:solidFill>
                  <a:schemeClr val="tx1"/>
                </a:solidFill>
              </a:rPr>
              <a:t>(</a:t>
            </a:r>
            <a:r>
              <a:rPr lang="en-US" sz="2000" i="1" dirty="0" err="1">
                <a:solidFill>
                  <a:schemeClr val="tx1"/>
                </a:solidFill>
              </a:rPr>
              <a:t>R.layout.</a:t>
            </a:r>
            <a:r>
              <a:rPr lang="en-US" sz="2000" i="1" dirty="0" err="1">
                <a:solidFill>
                  <a:srgbClr val="FF0000"/>
                </a:solidFill>
              </a:rPr>
              <a:t>YourLayout</a:t>
            </a:r>
            <a:r>
              <a:rPr lang="en-US" sz="2000" i="1" dirty="0">
                <a:solidFill>
                  <a:schemeClr val="tx1"/>
                </a:solidFill>
              </a:rPr>
              <a:t>, null);</a:t>
            </a:r>
          </a:p>
          <a:p>
            <a:pPr marL="0" indent="0">
              <a:buNone/>
            </a:pPr>
            <a:r>
              <a:rPr lang="en-US" sz="2000" i="1" dirty="0">
                <a:solidFill>
                  <a:schemeClr val="tx1"/>
                </a:solidFill>
              </a:rPr>
              <a:t> 	</a:t>
            </a:r>
            <a:r>
              <a:rPr lang="en-US" sz="2000" i="1" dirty="0" err="1">
                <a:solidFill>
                  <a:schemeClr val="tx1"/>
                </a:solidFill>
              </a:rPr>
              <a:t>builder.setView</a:t>
            </a:r>
            <a:r>
              <a:rPr lang="en-US" sz="2000" i="1" dirty="0">
                <a:solidFill>
                  <a:schemeClr val="tx1"/>
                </a:solidFill>
              </a:rPr>
              <a:t>( v )</a:t>
            </a:r>
          </a:p>
          <a:p>
            <a:r>
              <a:rPr lang="en-US" sz="2000" dirty="0">
                <a:solidFill>
                  <a:schemeClr val="tx1"/>
                </a:solidFill>
              </a:rPr>
              <a:t>You can then continue setting the Positive/Negative buttons:</a:t>
            </a:r>
          </a:p>
          <a:p>
            <a:pPr marL="0" indent="0">
              <a:buNone/>
            </a:pPr>
            <a:r>
              <a:rPr lang="en-US" sz="2000" i="1" dirty="0">
                <a:solidFill>
                  <a:schemeClr val="tx1"/>
                </a:solidFill>
              </a:rPr>
              <a:t>	.</a:t>
            </a:r>
            <a:r>
              <a:rPr lang="en-US" sz="2000" i="1" dirty="0" err="1">
                <a:solidFill>
                  <a:schemeClr val="tx1"/>
                </a:solidFill>
              </a:rPr>
              <a:t>setPositiveButton</a:t>
            </a:r>
            <a:r>
              <a:rPr lang="en-US" sz="2000" i="1" dirty="0">
                <a:solidFill>
                  <a:schemeClr val="tx1"/>
                </a:solidFill>
              </a:rPr>
              <a:t>(</a:t>
            </a:r>
            <a:r>
              <a:rPr lang="is-IS" sz="2000" i="1" dirty="0">
                <a:solidFill>
                  <a:schemeClr val="tx1"/>
                </a:solidFill>
              </a:rPr>
              <a:t> ...)  </a:t>
            </a:r>
          </a:p>
          <a:p>
            <a:pPr marL="0" indent="0">
              <a:buNone/>
            </a:pPr>
            <a:r>
              <a:rPr lang="is-IS" sz="2000" i="1" dirty="0">
                <a:solidFill>
                  <a:schemeClr val="tx1"/>
                </a:solidFill>
              </a:rPr>
              <a:t>	.setNegativeButton( ... ) </a:t>
            </a:r>
          </a:p>
          <a:p>
            <a:pPr marL="0" indent="0">
              <a:buNone/>
            </a:pPr>
            <a:r>
              <a:rPr lang="is-IS" sz="2000" i="1" dirty="0">
                <a:solidFill>
                  <a:schemeClr val="tx1"/>
                </a:solidFill>
              </a:rPr>
              <a:t>	.create() .show()</a:t>
            </a:r>
            <a:endParaRPr lang="is-IS" sz="1600" i="1" dirty="0">
              <a:solidFill>
                <a:schemeClr val="tx1"/>
              </a:solidFill>
            </a:endParaRPr>
          </a:p>
          <a:p>
            <a:pPr marL="0" indent="0">
              <a:buNone/>
            </a:pPr>
            <a:r>
              <a:rPr lang="en-US" sz="1600" dirty="0">
                <a:solidFill>
                  <a:schemeClr val="tx1"/>
                </a:solidFill>
              </a:rPr>
              <a:t>             </a:t>
            </a:r>
          </a:p>
        </p:txBody>
      </p:sp>
    </p:spTree>
    <p:extLst>
      <p:ext uri="{BB962C8B-B14F-4D97-AF65-F5344CB8AC3E}">
        <p14:creationId xmlns:p14="http://schemas.microsoft.com/office/powerpoint/2010/main" val="168649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Toast</a:t>
            </a:r>
          </a:p>
        </p:txBody>
      </p:sp>
      <p:sp>
        <p:nvSpPr>
          <p:cNvPr id="3" name="Content Placeholder 2"/>
          <p:cNvSpPr>
            <a:spLocks noGrp="1"/>
          </p:cNvSpPr>
          <p:nvPr>
            <p:ph idx="1"/>
          </p:nvPr>
        </p:nvSpPr>
        <p:spPr>
          <a:xfrm>
            <a:off x="467545" y="915566"/>
            <a:ext cx="8208912" cy="3438382"/>
          </a:xfrm>
        </p:spPr>
        <p:txBody>
          <a:bodyPr/>
          <a:lstStyle/>
          <a:p>
            <a:r>
              <a:rPr lang="en-US" sz="2000" dirty="0">
                <a:solidFill>
                  <a:schemeClr val="tx1"/>
                </a:solidFill>
              </a:rPr>
              <a:t>Toast is a message window that appears for a short while and disappears. To invoke it, call:</a:t>
            </a:r>
          </a:p>
          <a:p>
            <a:r>
              <a:rPr lang="en-US" sz="2000" dirty="0" err="1">
                <a:solidFill>
                  <a:schemeClr val="tx1"/>
                </a:solidFill>
              </a:rPr>
              <a:t>Toast.makeText</a:t>
            </a:r>
            <a:r>
              <a:rPr lang="en-US" sz="2000" dirty="0">
                <a:solidFill>
                  <a:schemeClr val="tx1"/>
                </a:solidFill>
              </a:rPr>
              <a:t>(Context </a:t>
            </a:r>
            <a:r>
              <a:rPr lang="en-US" sz="2000" dirty="0" err="1">
                <a:solidFill>
                  <a:schemeClr val="tx1"/>
                </a:solidFill>
              </a:rPr>
              <a:t>ctx</a:t>
            </a:r>
            <a:r>
              <a:rPr lang="en-US" sz="2000" dirty="0">
                <a:solidFill>
                  <a:schemeClr val="tx1"/>
                </a:solidFill>
              </a:rPr>
              <a:t>, String message, </a:t>
            </a:r>
            <a:r>
              <a:rPr lang="en-US" sz="2000" dirty="0" err="1">
                <a:solidFill>
                  <a:schemeClr val="tx1"/>
                </a:solidFill>
              </a:rPr>
              <a:t>int</a:t>
            </a:r>
            <a:r>
              <a:rPr lang="en-US" sz="2000" dirty="0">
                <a:solidFill>
                  <a:schemeClr val="tx1"/>
                </a:solidFill>
              </a:rPr>
              <a:t> duration).show()</a:t>
            </a:r>
          </a:p>
          <a:p>
            <a:r>
              <a:rPr lang="en-US" sz="2000" dirty="0" err="1">
                <a:solidFill>
                  <a:schemeClr val="tx1"/>
                </a:solidFill>
              </a:rPr>
              <a:t>ctx</a:t>
            </a:r>
            <a:r>
              <a:rPr lang="en-US" sz="2000" dirty="0">
                <a:solidFill>
                  <a:schemeClr val="tx1"/>
                </a:solidFill>
              </a:rPr>
              <a:t> is the activity currently on screen, message is what String to show, and duration is either </a:t>
            </a:r>
            <a:r>
              <a:rPr lang="en-US" sz="2000" dirty="0" err="1">
                <a:solidFill>
                  <a:schemeClr val="tx1"/>
                </a:solidFill>
              </a:rPr>
              <a:t>Toast.LENGTH_LONG</a:t>
            </a:r>
            <a:r>
              <a:rPr lang="en-US" sz="2000" dirty="0">
                <a:solidFill>
                  <a:schemeClr val="tx1"/>
                </a:solidFill>
              </a:rPr>
              <a:t> or </a:t>
            </a:r>
            <a:r>
              <a:rPr lang="en-US" sz="2000" dirty="0" err="1">
                <a:solidFill>
                  <a:schemeClr val="tx1"/>
                </a:solidFill>
              </a:rPr>
              <a:t>Toast.LENGTH_SHORT</a:t>
            </a:r>
            <a:endParaRPr lang="en-US" sz="2000" i="1" dirty="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3321734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Snackbar</a:t>
            </a:r>
            <a:endParaRPr lang="en-US" dirty="0"/>
          </a:p>
        </p:txBody>
      </p:sp>
      <p:sp>
        <p:nvSpPr>
          <p:cNvPr id="3" name="Content Placeholder 2"/>
          <p:cNvSpPr>
            <a:spLocks noGrp="1"/>
          </p:cNvSpPr>
          <p:nvPr>
            <p:ph idx="1"/>
          </p:nvPr>
        </p:nvSpPr>
        <p:spPr>
          <a:xfrm>
            <a:off x="251520" y="771550"/>
            <a:ext cx="8640960" cy="3582398"/>
          </a:xfrm>
        </p:spPr>
        <p:txBody>
          <a:bodyPr/>
          <a:lstStyle/>
          <a:p>
            <a:r>
              <a:rPr lang="en-US" sz="2400" dirty="0" err="1">
                <a:solidFill>
                  <a:schemeClr val="tx1"/>
                </a:solidFill>
              </a:rPr>
              <a:t>Snackbar</a:t>
            </a:r>
            <a:r>
              <a:rPr lang="en-US" sz="2400" dirty="0">
                <a:solidFill>
                  <a:schemeClr val="tx1"/>
                </a:solidFill>
              </a:rPr>
              <a:t> is almost the same, except the message window appears from the bottom of the screen. To invoke it, call:</a:t>
            </a:r>
          </a:p>
          <a:p>
            <a:pPr marL="0" indent="0" algn="ctr">
              <a:buNone/>
            </a:pPr>
            <a:r>
              <a:rPr lang="en-US" sz="2400" dirty="0" err="1">
                <a:solidFill>
                  <a:schemeClr val="tx1"/>
                </a:solidFill>
              </a:rPr>
              <a:t>Snackbar.make</a:t>
            </a:r>
            <a:r>
              <a:rPr lang="en-US" sz="2400" dirty="0">
                <a:solidFill>
                  <a:schemeClr val="tx1"/>
                </a:solidFill>
              </a:rPr>
              <a:t>(View v, String message, </a:t>
            </a:r>
            <a:r>
              <a:rPr lang="en-US" sz="2400" dirty="0" err="1">
                <a:solidFill>
                  <a:schemeClr val="tx1"/>
                </a:solidFill>
              </a:rPr>
              <a:t>int</a:t>
            </a:r>
            <a:r>
              <a:rPr lang="en-US" sz="2400" dirty="0">
                <a:solidFill>
                  <a:schemeClr val="tx1"/>
                </a:solidFill>
              </a:rPr>
              <a:t> duration).show()</a:t>
            </a:r>
          </a:p>
          <a:p>
            <a:pPr marL="0" indent="0" algn="ctr">
              <a:buNone/>
            </a:pPr>
            <a:endParaRPr lang="en-US" sz="2400" dirty="0">
              <a:solidFill>
                <a:schemeClr val="tx1"/>
              </a:solidFill>
            </a:endParaRPr>
          </a:p>
          <a:p>
            <a:r>
              <a:rPr lang="en-US" sz="2400" dirty="0">
                <a:solidFill>
                  <a:schemeClr val="tx1"/>
                </a:solidFill>
              </a:rPr>
              <a:t>v is a view that is visible on the screen, message is the message, and duration is one of </a:t>
            </a:r>
            <a:r>
              <a:rPr lang="en-US" sz="2400" dirty="0" err="1">
                <a:solidFill>
                  <a:schemeClr val="tx1"/>
                </a:solidFill>
              </a:rPr>
              <a:t>Snackbar.LENGTH_LONG</a:t>
            </a:r>
            <a:r>
              <a:rPr lang="en-US" sz="2400" dirty="0">
                <a:solidFill>
                  <a:schemeClr val="tx1"/>
                </a:solidFill>
              </a:rPr>
              <a:t>, </a:t>
            </a:r>
            <a:r>
              <a:rPr lang="en-US" sz="2400" dirty="0" err="1">
                <a:solidFill>
                  <a:schemeClr val="tx1"/>
                </a:solidFill>
              </a:rPr>
              <a:t>Snackbar.LENGTH_SHORT</a:t>
            </a:r>
            <a:r>
              <a:rPr lang="en-US" sz="2400" dirty="0">
                <a:solidFill>
                  <a:schemeClr val="tx1"/>
                </a:solidFill>
              </a:rPr>
              <a:t> or </a:t>
            </a:r>
            <a:r>
              <a:rPr lang="en-US" sz="2400" dirty="0" err="1">
                <a:solidFill>
                  <a:schemeClr val="tx1"/>
                </a:solidFill>
              </a:rPr>
              <a:t>Snackbar.LENGTH_INDEFINITE</a:t>
            </a:r>
            <a:endParaRPr lang="en-US" sz="2400" dirty="0">
              <a:solidFill>
                <a:schemeClr val="tx1"/>
              </a:solidFill>
            </a:endParaRPr>
          </a:p>
        </p:txBody>
      </p:sp>
    </p:spTree>
    <p:extLst>
      <p:ext uri="{BB962C8B-B14F-4D97-AF65-F5344CB8AC3E}">
        <p14:creationId xmlns:p14="http://schemas.microsoft.com/office/powerpoint/2010/main" val="3849798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Snackbar</a:t>
            </a:r>
            <a:endParaRPr lang="en-US" dirty="0"/>
          </a:p>
        </p:txBody>
      </p:sp>
      <p:sp>
        <p:nvSpPr>
          <p:cNvPr id="3" name="Content Placeholder 2"/>
          <p:cNvSpPr>
            <a:spLocks noGrp="1"/>
          </p:cNvSpPr>
          <p:nvPr>
            <p:ph idx="1"/>
          </p:nvPr>
        </p:nvSpPr>
        <p:spPr>
          <a:xfrm>
            <a:off x="467545" y="771550"/>
            <a:ext cx="8208912" cy="3582398"/>
          </a:xfrm>
        </p:spPr>
        <p:txBody>
          <a:bodyPr/>
          <a:lstStyle/>
          <a:p>
            <a:r>
              <a:rPr lang="en-US" sz="2400" dirty="0" err="1">
                <a:solidFill>
                  <a:schemeClr val="tx1"/>
                </a:solidFill>
              </a:rPr>
              <a:t>Snackbar</a:t>
            </a:r>
            <a:r>
              <a:rPr lang="en-US" sz="2400" dirty="0">
                <a:solidFill>
                  <a:schemeClr val="tx1"/>
                </a:solidFill>
              </a:rPr>
              <a:t> also has a text message that acts as a button. To use this button, call:</a:t>
            </a:r>
          </a:p>
          <a:p>
            <a:pPr marL="0" indent="0" algn="ctr">
              <a:buNone/>
            </a:pPr>
            <a:r>
              <a:rPr lang="en-US" sz="2400" dirty="0">
                <a:solidFill>
                  <a:schemeClr val="tx1"/>
                </a:solidFill>
              </a:rPr>
              <a:t> </a:t>
            </a:r>
            <a:r>
              <a:rPr lang="en-US" sz="2400" dirty="0" err="1">
                <a:solidFill>
                  <a:schemeClr val="tx1"/>
                </a:solidFill>
              </a:rPr>
              <a:t>setAction</a:t>
            </a:r>
            <a:r>
              <a:rPr lang="en-US" sz="2400" dirty="0">
                <a:solidFill>
                  <a:schemeClr val="tx1"/>
                </a:solidFill>
              </a:rPr>
              <a:t>( String s, </a:t>
            </a:r>
            <a:r>
              <a:rPr lang="en-US" sz="2400" dirty="0" err="1">
                <a:solidFill>
                  <a:schemeClr val="tx1"/>
                </a:solidFill>
              </a:rPr>
              <a:t>OnClickListener</a:t>
            </a:r>
            <a:r>
              <a:rPr lang="en-US" sz="2400" dirty="0">
                <a:solidFill>
                  <a:schemeClr val="tx1"/>
                </a:solidFill>
              </a:rPr>
              <a:t> { })</a:t>
            </a:r>
          </a:p>
          <a:p>
            <a:pPr marL="0" indent="0" algn="ctr">
              <a:buNone/>
            </a:pPr>
            <a:endParaRPr lang="en-US" sz="2400" dirty="0">
              <a:solidFill>
                <a:schemeClr val="tx1"/>
              </a:solidFill>
            </a:endParaRPr>
          </a:p>
          <a:p>
            <a:r>
              <a:rPr lang="en-US" sz="2400" dirty="0">
                <a:solidFill>
                  <a:schemeClr val="tx1"/>
                </a:solidFill>
              </a:rPr>
              <a:t>When the user clicks on the String, the </a:t>
            </a:r>
            <a:r>
              <a:rPr lang="en-US" sz="2400" dirty="0" err="1">
                <a:solidFill>
                  <a:schemeClr val="tx1"/>
                </a:solidFill>
              </a:rPr>
              <a:t>OnClickListener</a:t>
            </a:r>
            <a:r>
              <a:rPr lang="en-US" sz="2400" dirty="0">
                <a:solidFill>
                  <a:schemeClr val="tx1"/>
                </a:solidFill>
              </a:rPr>
              <a:t> gets called.</a:t>
            </a:r>
          </a:p>
        </p:txBody>
      </p:sp>
    </p:spTree>
    <p:extLst>
      <p:ext uri="{BB962C8B-B14F-4D97-AF65-F5344CB8AC3E}">
        <p14:creationId xmlns:p14="http://schemas.microsoft.com/office/powerpoint/2010/main" val="3173327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23528" y="771550"/>
            <a:ext cx="8496944" cy="3510390"/>
          </a:xfrm>
        </p:spPr>
        <p:txBody>
          <a:bodyPr/>
          <a:lstStyle/>
          <a:p>
            <a:pPr eaLnBrk="1" fontAlgn="auto" hangingPunct="1">
              <a:spcBef>
                <a:spcPts val="0"/>
              </a:spcBef>
              <a:spcAft>
                <a:spcPts val="0"/>
              </a:spcAft>
              <a:buClrTx/>
            </a:pPr>
            <a:r>
              <a:rPr lang="en-US" sz="2400" dirty="0" err="1">
                <a:solidFill>
                  <a:schemeClr val="tx1"/>
                </a:solidFill>
              </a:rPr>
              <a:t>ToolBars</a:t>
            </a:r>
            <a:r>
              <a:rPr lang="en-US" sz="2400" dirty="0">
                <a:solidFill>
                  <a:schemeClr val="tx1"/>
                </a:solidFill>
              </a:rPr>
              <a:t> allow you to put menus at the top of your activity</a:t>
            </a:r>
          </a:p>
          <a:p>
            <a:pPr eaLnBrk="1" fontAlgn="auto" hangingPunct="1">
              <a:spcBef>
                <a:spcPts val="0"/>
              </a:spcBef>
              <a:spcAft>
                <a:spcPts val="0"/>
              </a:spcAft>
              <a:buClrTx/>
            </a:pPr>
            <a:r>
              <a:rPr lang="en-US" sz="2400" dirty="0">
                <a:solidFill>
                  <a:schemeClr val="tx1"/>
                </a:solidFill>
              </a:rPr>
              <a:t>There is some work involved in getting it set up, but then you can just add Menu Items to your Menu resource, and handle the case when their ID is selected in </a:t>
            </a:r>
            <a:r>
              <a:rPr lang="en-US" sz="2400" dirty="0" err="1">
                <a:solidFill>
                  <a:schemeClr val="tx1"/>
                </a:solidFill>
              </a:rPr>
              <a:t>onOptionsItemSelected</a:t>
            </a:r>
            <a:r>
              <a:rPr lang="en-US" sz="2400" dirty="0">
                <a:solidFill>
                  <a:schemeClr val="tx1"/>
                </a:solidFill>
              </a:rPr>
              <a:t>().</a:t>
            </a:r>
          </a:p>
          <a:p>
            <a:pPr eaLnBrk="1" fontAlgn="auto" hangingPunct="1">
              <a:spcBef>
                <a:spcPts val="0"/>
              </a:spcBef>
              <a:spcAft>
                <a:spcPts val="0"/>
              </a:spcAft>
              <a:buClrTx/>
            </a:pPr>
            <a:r>
              <a:rPr lang="en-US" sz="2400" dirty="0">
                <a:solidFill>
                  <a:schemeClr val="tx1"/>
                </a:solidFill>
              </a:rPr>
              <a:t>Dialog boxes allow you to quickly create custom Dialogs. You can also create your own layout and attach callbacks.</a:t>
            </a:r>
          </a:p>
        </p:txBody>
      </p:sp>
    </p:spTree>
    <p:extLst>
      <p:ext uri="{BB962C8B-B14F-4D97-AF65-F5344CB8AC3E}">
        <p14:creationId xmlns:p14="http://schemas.microsoft.com/office/powerpoint/2010/main" val="1644629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DCB3-CB2E-DB40-A2CF-937E7B2C500D}"/>
              </a:ext>
            </a:extLst>
          </p:cNvPr>
          <p:cNvSpPr>
            <a:spLocks noGrp="1"/>
          </p:cNvSpPr>
          <p:nvPr>
            <p:ph type="title"/>
          </p:nvPr>
        </p:nvSpPr>
        <p:spPr/>
        <p:txBody>
          <a:bodyPr/>
          <a:lstStyle/>
          <a:p>
            <a:r>
              <a:rPr lang="en-US" dirty="0"/>
              <a:t>Android 	vs.	Support libraries</a:t>
            </a:r>
          </a:p>
        </p:txBody>
      </p:sp>
      <p:sp>
        <p:nvSpPr>
          <p:cNvPr id="3" name="Content Placeholder 2">
            <a:extLst>
              <a:ext uri="{FF2B5EF4-FFF2-40B4-BE49-F238E27FC236}">
                <a16:creationId xmlns:a16="http://schemas.microsoft.com/office/drawing/2014/main" id="{DA6A1641-025A-9D47-98B7-40F76F0C6B2F}"/>
              </a:ext>
            </a:extLst>
          </p:cNvPr>
          <p:cNvSpPr>
            <a:spLocks noGrp="1"/>
          </p:cNvSpPr>
          <p:nvPr>
            <p:ph idx="1"/>
          </p:nvPr>
        </p:nvSpPr>
        <p:spPr>
          <a:xfrm>
            <a:off x="467545" y="843558"/>
            <a:ext cx="8424935" cy="3510390"/>
          </a:xfrm>
        </p:spPr>
        <p:txBody>
          <a:bodyPr/>
          <a:lstStyle/>
          <a:p>
            <a:r>
              <a:rPr lang="en-US" sz="2400" dirty="0">
                <a:solidFill>
                  <a:schemeClr val="tx1"/>
                </a:solidFill>
              </a:rPr>
              <a:t>Activity .............................</a:t>
            </a:r>
            <a:r>
              <a:rPr lang="en-US" sz="2400" dirty="0" err="1">
                <a:solidFill>
                  <a:srgbClr val="FF0000"/>
                </a:solidFill>
              </a:rPr>
              <a:t>AppCompatActivity</a:t>
            </a:r>
            <a:endParaRPr lang="en-US" sz="2400" dirty="0">
              <a:solidFill>
                <a:srgbClr val="FF0000"/>
              </a:solidFill>
            </a:endParaRPr>
          </a:p>
          <a:p>
            <a:r>
              <a:rPr lang="en-US" sz="2400" dirty="0">
                <a:solidFill>
                  <a:schemeClr val="tx1"/>
                </a:solidFill>
              </a:rPr>
              <a:t>Toolbar…………………….</a:t>
            </a:r>
            <a:r>
              <a:rPr lang="en-US" sz="2400" dirty="0">
                <a:solidFill>
                  <a:srgbClr val="FF0000"/>
                </a:solidFill>
              </a:rPr>
              <a:t>v7.widget.Toolbar</a:t>
            </a:r>
          </a:p>
          <a:p>
            <a:r>
              <a:rPr lang="en-US" sz="2400" dirty="0" err="1">
                <a:solidFill>
                  <a:schemeClr val="tx1"/>
                </a:solidFill>
              </a:rPr>
              <a:t>getFragmentManager</a:t>
            </a:r>
            <a:r>
              <a:rPr lang="en-US" sz="2400" dirty="0">
                <a:solidFill>
                  <a:schemeClr val="tx1"/>
                </a:solidFill>
              </a:rPr>
              <a:t>……</a:t>
            </a:r>
            <a:r>
              <a:rPr lang="en-US" sz="2400" dirty="0" err="1">
                <a:solidFill>
                  <a:srgbClr val="FF0000"/>
                </a:solidFill>
              </a:rPr>
              <a:t>getSupportFragmentManager</a:t>
            </a:r>
            <a:endParaRPr lang="en-US" sz="2400" dirty="0">
              <a:solidFill>
                <a:srgbClr val="FF0000"/>
              </a:solidFill>
            </a:endParaRPr>
          </a:p>
          <a:p>
            <a:r>
              <a:rPr lang="en-US" sz="2400" dirty="0" err="1">
                <a:solidFill>
                  <a:schemeClr val="tx1"/>
                </a:solidFill>
              </a:rPr>
              <a:t>setActionbar</a:t>
            </a:r>
            <a:r>
              <a:rPr lang="en-US" sz="2400" dirty="0">
                <a:solidFill>
                  <a:schemeClr val="tx1"/>
                </a:solidFill>
              </a:rPr>
              <a:t>…….	………..</a:t>
            </a:r>
            <a:r>
              <a:rPr lang="en-US" sz="2400" dirty="0" err="1">
                <a:solidFill>
                  <a:srgbClr val="FF0000"/>
                </a:solidFill>
              </a:rPr>
              <a:t>setSupportActionBar</a:t>
            </a:r>
            <a:endParaRPr lang="en-US" sz="2400" dirty="0">
              <a:solidFill>
                <a:srgbClr val="FF0000"/>
              </a:solidFill>
            </a:endParaRPr>
          </a:p>
          <a:p>
            <a:r>
              <a:rPr lang="en-US" sz="2400" dirty="0">
                <a:solidFill>
                  <a:schemeClr val="tx1"/>
                </a:solidFill>
              </a:rPr>
              <a:t>nothing……..………….….</a:t>
            </a:r>
            <a:r>
              <a:rPr lang="en-US" sz="2400" dirty="0" err="1">
                <a:solidFill>
                  <a:srgbClr val="FF0000"/>
                </a:solidFill>
              </a:rPr>
              <a:t>Snackbar</a:t>
            </a:r>
            <a:endParaRPr lang="en-US" sz="2400" dirty="0">
              <a:solidFill>
                <a:srgbClr val="FF0000"/>
              </a:solidFill>
            </a:endParaRPr>
          </a:p>
          <a:p>
            <a:r>
              <a:rPr lang="en-US" sz="2400" dirty="0">
                <a:solidFill>
                  <a:schemeClr val="tx1"/>
                </a:solidFill>
              </a:rPr>
              <a:t>nothing……..………….….</a:t>
            </a:r>
            <a:r>
              <a:rPr lang="en-US" sz="2400" dirty="0" err="1">
                <a:solidFill>
                  <a:srgbClr val="FF0000"/>
                </a:solidFill>
              </a:rPr>
              <a:t>NavigationView</a:t>
            </a:r>
            <a:endParaRPr lang="en-US" sz="2400" dirty="0">
              <a:solidFill>
                <a:srgbClr val="FF0000"/>
              </a:solidFill>
            </a:endParaRPr>
          </a:p>
          <a:p>
            <a:r>
              <a:rPr lang="en-US" sz="2400" dirty="0">
                <a:solidFill>
                  <a:schemeClr val="tx1"/>
                </a:solidFill>
              </a:rPr>
              <a:t>In </a:t>
            </a:r>
            <a:r>
              <a:rPr lang="en-US" sz="2400" dirty="0" err="1">
                <a:solidFill>
                  <a:schemeClr val="tx1"/>
                </a:solidFill>
              </a:rPr>
              <a:t>Styles.xml</a:t>
            </a:r>
            <a:r>
              <a:rPr lang="en-US" sz="2400" dirty="0">
                <a:solidFill>
                  <a:schemeClr val="tx1"/>
                </a:solidFill>
              </a:rPr>
              <a:t>: </a:t>
            </a:r>
          </a:p>
          <a:p>
            <a:r>
              <a:rPr lang="en-US" sz="2400">
                <a:solidFill>
                  <a:schemeClr val="tx1"/>
                </a:solidFill>
              </a:rPr>
              <a:t>Theme ……………….…</a:t>
            </a:r>
            <a:r>
              <a:rPr lang="en-US" sz="2400" dirty="0" err="1">
                <a:solidFill>
                  <a:srgbClr val="FF0000"/>
                </a:solidFill>
              </a:rPr>
              <a:t>Theme.AppCompat</a:t>
            </a:r>
            <a:endParaRPr lang="en-US" sz="2400" dirty="0">
              <a:solidFill>
                <a:srgbClr val="FF0000"/>
              </a:solidFill>
            </a:endParaRPr>
          </a:p>
        </p:txBody>
      </p:sp>
    </p:spTree>
    <p:extLst>
      <p:ext uri="{BB962C8B-B14F-4D97-AF65-F5344CB8AC3E}">
        <p14:creationId xmlns:p14="http://schemas.microsoft.com/office/powerpoint/2010/main" val="77486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Bar</a:t>
            </a:r>
          </a:p>
        </p:txBody>
      </p:sp>
      <p:pic>
        <p:nvPicPr>
          <p:cNvPr id="5" name="Content Placeholder 3" descr="Screen Shot 2016-03-22 at 9.15.02 AM.png"/>
          <p:cNvPicPr>
            <a:picLocks noGrp="1" noChangeAspect="1"/>
          </p:cNvPicPr>
          <p:nvPr>
            <p:ph idx="1"/>
          </p:nvPr>
        </p:nvPicPr>
        <p:blipFill>
          <a:blip r:embed="rId2">
            <a:extLst>
              <a:ext uri="{28A0092B-C50C-407E-A947-70E740481C1C}">
                <a14:useLocalDpi xmlns:a14="http://schemas.microsoft.com/office/drawing/2010/main" val="0"/>
              </a:ext>
            </a:extLst>
          </a:blip>
          <a:srcRect t="4486" b="4486"/>
          <a:stretch>
            <a:fillRect/>
          </a:stretch>
        </p:blipFill>
        <p:spPr>
          <a:xfrm>
            <a:off x="3203848" y="555526"/>
            <a:ext cx="5637609" cy="3608834"/>
          </a:xfrm>
        </p:spPr>
      </p:pic>
      <p:sp>
        <p:nvSpPr>
          <p:cNvPr id="7" name="TextBox 6"/>
          <p:cNvSpPr txBox="1"/>
          <p:nvPr/>
        </p:nvSpPr>
        <p:spPr>
          <a:xfrm>
            <a:off x="683568" y="3651870"/>
            <a:ext cx="2124800" cy="461665"/>
          </a:xfrm>
          <a:prstGeom prst="rect">
            <a:avLst/>
          </a:prstGeom>
          <a:noFill/>
        </p:spPr>
        <p:txBody>
          <a:bodyPr wrap="none" rtlCol="0">
            <a:spAutoFit/>
          </a:bodyPr>
          <a:lstStyle/>
          <a:p>
            <a:r>
              <a:rPr lang="en-US" dirty="0"/>
              <a:t>Overflow menu</a:t>
            </a:r>
          </a:p>
        </p:txBody>
      </p:sp>
      <p:sp>
        <p:nvSpPr>
          <p:cNvPr id="10" name="TextBox 9"/>
          <p:cNvSpPr txBox="1"/>
          <p:nvPr/>
        </p:nvSpPr>
        <p:spPr>
          <a:xfrm>
            <a:off x="683568" y="2129110"/>
            <a:ext cx="1390124" cy="369332"/>
          </a:xfrm>
          <a:prstGeom prst="rect">
            <a:avLst/>
          </a:prstGeom>
          <a:noFill/>
        </p:spPr>
        <p:txBody>
          <a:bodyPr wrap="none" rtlCol="0">
            <a:spAutoFit/>
          </a:bodyPr>
          <a:lstStyle/>
          <a:p>
            <a:r>
              <a:rPr lang="en-US" dirty="0"/>
              <a:t>Menu Items</a:t>
            </a:r>
          </a:p>
        </p:txBody>
      </p:sp>
      <p:cxnSp>
        <p:nvCxnSpPr>
          <p:cNvPr id="11" name="Straight Arrow Connector 10"/>
          <p:cNvCxnSpPr/>
          <p:nvPr/>
        </p:nvCxnSpPr>
        <p:spPr>
          <a:xfrm flipV="1">
            <a:off x="2555776" y="1995686"/>
            <a:ext cx="5472608" cy="188701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3"/>
          </p:cNvCxnSpPr>
          <p:nvPr/>
        </p:nvCxnSpPr>
        <p:spPr>
          <a:xfrm flipV="1">
            <a:off x="2073692" y="1898277"/>
            <a:ext cx="4154492" cy="4154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92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Bar</a:t>
            </a:r>
          </a:p>
        </p:txBody>
      </p:sp>
      <p:sp>
        <p:nvSpPr>
          <p:cNvPr id="3" name="Content Placeholder 2"/>
          <p:cNvSpPr>
            <a:spLocks noGrp="1"/>
          </p:cNvSpPr>
          <p:nvPr>
            <p:ph idx="1"/>
          </p:nvPr>
        </p:nvSpPr>
        <p:spPr>
          <a:xfrm>
            <a:off x="467544" y="843558"/>
            <a:ext cx="4896544" cy="3510390"/>
          </a:xfrm>
        </p:spPr>
        <p:txBody>
          <a:bodyPr/>
          <a:lstStyle/>
          <a:p>
            <a:r>
              <a:rPr lang="is-IS" sz="2400" dirty="0">
                <a:solidFill>
                  <a:schemeClr val="tx1"/>
                </a:solidFill>
              </a:rPr>
              <a:t>All Activities have an Action Bar associated with them. </a:t>
            </a:r>
            <a:r>
              <a:rPr lang="en-US" sz="2400" dirty="0">
                <a:solidFill>
                  <a:schemeClr val="tx1"/>
                </a:solidFill>
              </a:rPr>
              <a:t>I</a:t>
            </a:r>
            <a:r>
              <a:rPr lang="is-IS" sz="2400" dirty="0">
                <a:solidFill>
                  <a:schemeClr val="tx1"/>
                </a:solidFill>
              </a:rPr>
              <a:t>t is really a menu, but you can associate Icons with the menu items.</a:t>
            </a:r>
          </a:p>
          <a:p>
            <a:r>
              <a:rPr lang="is-IS" sz="2400" dirty="0">
                <a:solidFill>
                  <a:schemeClr val="tx1"/>
                </a:solidFill>
              </a:rPr>
              <a:t>It was introduced in Android version 3. Previously, Android had a dedicated hardware button for making the menu </a:t>
            </a:r>
            <a:r>
              <a:rPr lang="is-IS" sz="2400">
                <a:solidFill>
                  <a:schemeClr val="tx1"/>
                </a:solidFill>
              </a:rPr>
              <a:t>appear.</a:t>
            </a:r>
            <a:endParaRPr lang="is-IS"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491630"/>
            <a:ext cx="4487205" cy="2991470"/>
          </a:xfrm>
          <a:prstGeom prst="rect">
            <a:avLst/>
          </a:prstGeom>
        </p:spPr>
      </p:pic>
    </p:spTree>
    <p:extLst>
      <p:ext uri="{BB962C8B-B14F-4D97-AF65-F5344CB8AC3E}">
        <p14:creationId xmlns:p14="http://schemas.microsoft.com/office/powerpoint/2010/main" val="177971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ToolBar</a:t>
            </a:r>
            <a:endParaRPr lang="en-US" dirty="0"/>
          </a:p>
        </p:txBody>
      </p:sp>
      <p:sp>
        <p:nvSpPr>
          <p:cNvPr id="3" name="Content Placeholder 2"/>
          <p:cNvSpPr>
            <a:spLocks noGrp="1"/>
          </p:cNvSpPr>
          <p:nvPr>
            <p:ph idx="1"/>
          </p:nvPr>
        </p:nvSpPr>
        <p:spPr>
          <a:xfrm>
            <a:off x="467544" y="1520653"/>
            <a:ext cx="8280920" cy="1407938"/>
          </a:xfrm>
        </p:spPr>
        <p:txBody>
          <a:bodyPr/>
          <a:lstStyle/>
          <a:p>
            <a:pPr marL="82550" indent="0">
              <a:buNone/>
            </a:pPr>
            <a:r>
              <a:rPr lang="en-US" sz="1800" dirty="0">
                <a:latin typeface="Courier New"/>
                <a:cs typeface="Courier New"/>
              </a:rPr>
              <a:t>&lt;Toolbar</a:t>
            </a:r>
          </a:p>
          <a:p>
            <a:pPr marL="82550" indent="0">
              <a:buNone/>
            </a:pPr>
            <a:r>
              <a:rPr lang="en-US" sz="1800" dirty="0">
                <a:latin typeface="Courier New"/>
                <a:cs typeface="Courier New"/>
              </a:rPr>
              <a:t>   </a:t>
            </a:r>
            <a:r>
              <a:rPr lang="en-US" sz="1800" dirty="0" err="1">
                <a:latin typeface="Courier New"/>
                <a:cs typeface="Courier New"/>
              </a:rPr>
              <a:t>android:id</a:t>
            </a:r>
            <a:r>
              <a:rPr lang="en-US" sz="1800" dirty="0">
                <a:latin typeface="Courier New"/>
                <a:cs typeface="Courier New"/>
              </a:rPr>
              <a:t>="@+id/</a:t>
            </a:r>
            <a:r>
              <a:rPr lang="en-US" sz="1800" dirty="0" err="1">
                <a:latin typeface="Courier New"/>
                <a:cs typeface="Courier New"/>
              </a:rPr>
              <a:t>my_toolbar</a:t>
            </a:r>
            <a:r>
              <a:rPr lang="en-US" sz="1800" dirty="0">
                <a:latin typeface="Courier New"/>
                <a:cs typeface="Courier New"/>
              </a:rPr>
              <a:t>"</a:t>
            </a:r>
          </a:p>
          <a:p>
            <a:pPr marL="82550" indent="0">
              <a:buNone/>
            </a:pPr>
            <a:r>
              <a:rPr lang="en-US" sz="1800" dirty="0">
                <a:latin typeface="Courier New"/>
                <a:cs typeface="Courier New"/>
              </a:rPr>
              <a:t>   </a:t>
            </a:r>
            <a:r>
              <a:rPr lang="en-US" sz="1800" dirty="0" err="1">
                <a:latin typeface="Courier New"/>
                <a:cs typeface="Courier New"/>
              </a:rPr>
              <a:t>android:layout_width</a:t>
            </a:r>
            <a:r>
              <a:rPr lang="en-US" sz="1800" dirty="0">
                <a:latin typeface="Courier New"/>
                <a:cs typeface="Courier New"/>
              </a:rPr>
              <a:t>="</a:t>
            </a:r>
            <a:r>
              <a:rPr lang="en-US" sz="1800" dirty="0" err="1">
                <a:latin typeface="Courier New"/>
                <a:cs typeface="Courier New"/>
              </a:rPr>
              <a:t>match_parent</a:t>
            </a:r>
            <a:r>
              <a:rPr lang="en-US" sz="1800" dirty="0">
                <a:latin typeface="Courier New"/>
                <a:cs typeface="Courier New"/>
              </a:rPr>
              <a:t>"</a:t>
            </a:r>
          </a:p>
          <a:p>
            <a:pPr marL="82550" indent="0">
              <a:buNone/>
            </a:pPr>
            <a:r>
              <a:rPr lang="en-US" sz="1800" dirty="0">
                <a:latin typeface="Courier New"/>
                <a:cs typeface="Courier New"/>
              </a:rPr>
              <a:t>   </a:t>
            </a:r>
            <a:r>
              <a:rPr lang="en-US" sz="1800" dirty="0" err="1">
                <a:latin typeface="Courier New"/>
                <a:cs typeface="Courier New"/>
              </a:rPr>
              <a:t>android:layout_height</a:t>
            </a:r>
            <a:r>
              <a:rPr lang="en-US" sz="1800" dirty="0">
                <a:latin typeface="Courier New"/>
                <a:cs typeface="Courier New"/>
              </a:rPr>
              <a:t>="</a:t>
            </a:r>
            <a:r>
              <a:rPr lang="en-US" sz="1800" dirty="0" err="1">
                <a:latin typeface="Courier New"/>
                <a:cs typeface="Courier New"/>
              </a:rPr>
              <a:t>match_parent</a:t>
            </a:r>
            <a:r>
              <a:rPr lang="en-US" sz="1800" dirty="0">
                <a:latin typeface="Courier New"/>
                <a:cs typeface="Courier New"/>
              </a:rPr>
              <a:t>"/&gt;</a:t>
            </a:r>
          </a:p>
        </p:txBody>
      </p:sp>
      <p:sp>
        <p:nvSpPr>
          <p:cNvPr id="4" name="Rectangle 3"/>
          <p:cNvSpPr/>
          <p:nvPr/>
        </p:nvSpPr>
        <p:spPr>
          <a:xfrm>
            <a:off x="323528" y="771550"/>
            <a:ext cx="8208912" cy="830997"/>
          </a:xfrm>
          <a:prstGeom prst="rect">
            <a:avLst/>
          </a:prstGeom>
        </p:spPr>
        <p:txBody>
          <a:bodyPr wrap="square">
            <a:spAutoFit/>
          </a:bodyPr>
          <a:lstStyle/>
          <a:p>
            <a:pPr marL="800100" lvl="1" indent="-342900">
              <a:buFont typeface="Arial" panose="020B0604020202020204" pitchFamily="34" charset="0"/>
              <a:buChar char="•"/>
            </a:pPr>
            <a:r>
              <a:rPr lang="en-US" sz="2400" dirty="0"/>
              <a:t>If you aren’t using </a:t>
            </a:r>
            <a:r>
              <a:rPr lang="en-US" sz="2400" dirty="0" err="1"/>
              <a:t>AppCompat</a:t>
            </a:r>
            <a:r>
              <a:rPr lang="en-US" sz="2400" dirty="0"/>
              <a:t> libraries:</a:t>
            </a:r>
          </a:p>
          <a:p>
            <a:pPr lvl="1"/>
            <a:r>
              <a:rPr lang="en-US" sz="2400" dirty="0"/>
              <a:t>	Add a </a:t>
            </a:r>
            <a:r>
              <a:rPr lang="en-US" sz="2400" b="1" dirty="0" err="1"/>
              <a:t>ToolBar</a:t>
            </a:r>
            <a:r>
              <a:rPr lang="en-US" sz="2400" dirty="0"/>
              <a:t> element to the Activity’s layout</a:t>
            </a:r>
          </a:p>
        </p:txBody>
      </p:sp>
      <p:sp>
        <p:nvSpPr>
          <p:cNvPr id="5" name="Rectangle 4"/>
          <p:cNvSpPr/>
          <p:nvPr/>
        </p:nvSpPr>
        <p:spPr>
          <a:xfrm>
            <a:off x="0" y="2787774"/>
            <a:ext cx="8208912" cy="461665"/>
          </a:xfrm>
          <a:prstGeom prst="rect">
            <a:avLst/>
          </a:prstGeom>
        </p:spPr>
        <p:txBody>
          <a:bodyPr wrap="square">
            <a:spAutoFit/>
          </a:bodyPr>
          <a:lstStyle/>
          <a:p>
            <a:pPr marL="800100" lvl="1" indent="-342900">
              <a:buFont typeface="Arial" panose="020B0604020202020204" pitchFamily="34" charset="0"/>
              <a:buChar char="•"/>
            </a:pPr>
            <a:r>
              <a:rPr lang="en-US" sz="2400" dirty="0"/>
              <a:t>If you are, use this version of Toolbar:</a:t>
            </a:r>
          </a:p>
        </p:txBody>
      </p:sp>
      <p:sp>
        <p:nvSpPr>
          <p:cNvPr id="8" name="Content Placeholder 2">
            <a:extLst>
              <a:ext uri="{FF2B5EF4-FFF2-40B4-BE49-F238E27FC236}">
                <a16:creationId xmlns:a16="http://schemas.microsoft.com/office/drawing/2014/main" id="{5B259858-B7C1-B34B-A029-FD0EC9440114}"/>
              </a:ext>
            </a:extLst>
          </p:cNvPr>
          <p:cNvSpPr txBox="1">
            <a:spLocks/>
          </p:cNvSpPr>
          <p:nvPr/>
        </p:nvSpPr>
        <p:spPr bwMode="auto">
          <a:xfrm>
            <a:off x="395536" y="3186720"/>
            <a:ext cx="8280920" cy="14079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2550" indent="0">
              <a:buNone/>
            </a:pPr>
            <a:r>
              <a:rPr lang="en-US" sz="1800" dirty="0">
                <a:latin typeface="Courier New"/>
                <a:cs typeface="Courier New"/>
              </a:rPr>
              <a:t>&lt;</a:t>
            </a:r>
            <a:r>
              <a:rPr lang="en-CA" sz="1800" dirty="0">
                <a:latin typeface="Courier New"/>
                <a:cs typeface="Courier New"/>
              </a:rPr>
              <a:t>android.support.v7.widget.Toolbar</a:t>
            </a:r>
            <a:endParaRPr lang="en-US" sz="1800" dirty="0">
              <a:latin typeface="Courier New"/>
              <a:cs typeface="Courier New"/>
            </a:endParaRPr>
          </a:p>
          <a:p>
            <a:pPr marL="82550" indent="0">
              <a:buFont typeface="Arial"/>
              <a:buNone/>
            </a:pPr>
            <a:r>
              <a:rPr lang="en-US" sz="1800" dirty="0">
                <a:latin typeface="Courier New"/>
                <a:cs typeface="Courier New"/>
              </a:rPr>
              <a:t>   </a:t>
            </a:r>
            <a:r>
              <a:rPr lang="en-US" sz="1800" dirty="0" err="1">
                <a:latin typeface="Courier New"/>
                <a:cs typeface="Courier New"/>
              </a:rPr>
              <a:t>android:id</a:t>
            </a:r>
            <a:r>
              <a:rPr lang="en-US" sz="1800" dirty="0">
                <a:latin typeface="Courier New"/>
                <a:cs typeface="Courier New"/>
              </a:rPr>
              <a:t>="@+id/</a:t>
            </a:r>
            <a:r>
              <a:rPr lang="en-US" sz="1800" dirty="0" err="1">
                <a:latin typeface="Courier New"/>
                <a:cs typeface="Courier New"/>
              </a:rPr>
              <a:t>my_toolbar</a:t>
            </a:r>
            <a:r>
              <a:rPr lang="en-US" sz="1800" dirty="0">
                <a:latin typeface="Courier New"/>
                <a:cs typeface="Courier New"/>
              </a:rPr>
              <a:t>"</a:t>
            </a:r>
          </a:p>
          <a:p>
            <a:pPr marL="82550" indent="0">
              <a:buFont typeface="Arial"/>
              <a:buNone/>
            </a:pPr>
            <a:r>
              <a:rPr lang="en-US" sz="1800" dirty="0">
                <a:latin typeface="Courier New"/>
                <a:cs typeface="Courier New"/>
              </a:rPr>
              <a:t>   </a:t>
            </a:r>
            <a:r>
              <a:rPr lang="en-US" sz="1800" dirty="0" err="1">
                <a:latin typeface="Courier New"/>
                <a:cs typeface="Courier New"/>
              </a:rPr>
              <a:t>android:layout_width</a:t>
            </a:r>
            <a:r>
              <a:rPr lang="en-US" sz="1800" dirty="0">
                <a:latin typeface="Courier New"/>
                <a:cs typeface="Courier New"/>
              </a:rPr>
              <a:t>="</a:t>
            </a:r>
            <a:r>
              <a:rPr lang="en-US" sz="1800" dirty="0" err="1">
                <a:latin typeface="Courier New"/>
                <a:cs typeface="Courier New"/>
              </a:rPr>
              <a:t>match_parent</a:t>
            </a:r>
            <a:r>
              <a:rPr lang="en-US" sz="1800" dirty="0">
                <a:latin typeface="Courier New"/>
                <a:cs typeface="Courier New"/>
              </a:rPr>
              <a:t>"</a:t>
            </a:r>
          </a:p>
          <a:p>
            <a:pPr marL="82550" indent="0">
              <a:buFont typeface="Arial"/>
              <a:buNone/>
            </a:pPr>
            <a:r>
              <a:rPr lang="en-US" sz="1800" dirty="0">
                <a:latin typeface="Courier New"/>
                <a:cs typeface="Courier New"/>
              </a:rPr>
              <a:t>   </a:t>
            </a:r>
            <a:r>
              <a:rPr lang="en-US" sz="1800" dirty="0" err="1">
                <a:latin typeface="Courier New"/>
                <a:cs typeface="Courier New"/>
              </a:rPr>
              <a:t>android:layout_height</a:t>
            </a:r>
            <a:r>
              <a:rPr lang="en-US" sz="1800" dirty="0">
                <a:latin typeface="Courier New"/>
                <a:cs typeface="Courier New"/>
              </a:rPr>
              <a:t>="</a:t>
            </a:r>
            <a:r>
              <a:rPr lang="en-US" sz="1800" dirty="0" err="1">
                <a:latin typeface="Courier New"/>
                <a:cs typeface="Courier New"/>
              </a:rPr>
              <a:t>match_parent</a:t>
            </a:r>
            <a:r>
              <a:rPr lang="en-US" sz="1800" dirty="0">
                <a:latin typeface="Courier New"/>
                <a:cs typeface="Courier New"/>
              </a:rPr>
              <a:t>"/&gt;</a:t>
            </a:r>
          </a:p>
        </p:txBody>
      </p:sp>
    </p:spTree>
    <p:extLst>
      <p:ext uri="{BB962C8B-B14F-4D97-AF65-F5344CB8AC3E}">
        <p14:creationId xmlns:p14="http://schemas.microsoft.com/office/powerpoint/2010/main" val="163491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ToolBar</a:t>
            </a:r>
            <a:endParaRPr lang="en-US" dirty="0"/>
          </a:p>
        </p:txBody>
      </p:sp>
      <p:sp>
        <p:nvSpPr>
          <p:cNvPr id="4" name="Rectangle 3"/>
          <p:cNvSpPr/>
          <p:nvPr/>
        </p:nvSpPr>
        <p:spPr>
          <a:xfrm>
            <a:off x="323528" y="939752"/>
            <a:ext cx="8208912" cy="830997"/>
          </a:xfrm>
          <a:prstGeom prst="rect">
            <a:avLst/>
          </a:prstGeom>
        </p:spPr>
        <p:txBody>
          <a:bodyPr wrap="square">
            <a:spAutoFit/>
          </a:bodyPr>
          <a:lstStyle/>
          <a:p>
            <a:pPr marL="800100" lvl="1" indent="-342900">
              <a:buFont typeface="Arial" panose="020B0604020202020204" pitchFamily="34" charset="0"/>
              <a:buChar char="•"/>
            </a:pPr>
            <a:r>
              <a:rPr lang="en-US" sz="2400" dirty="0"/>
              <a:t>Turn off Action Bar in </a:t>
            </a:r>
            <a:r>
              <a:rPr lang="en-US" sz="2400" dirty="0" err="1"/>
              <a:t>styles.xml</a:t>
            </a:r>
            <a:r>
              <a:rPr lang="en-US" sz="2400" dirty="0"/>
              <a:t>: If you’re not using </a:t>
            </a:r>
            <a:r>
              <a:rPr lang="en-US" sz="2400" dirty="0" err="1"/>
              <a:t>AppCompat</a:t>
            </a:r>
            <a:r>
              <a:rPr lang="en-US" sz="2400" dirty="0"/>
              <a:t>:</a:t>
            </a:r>
          </a:p>
        </p:txBody>
      </p:sp>
      <p:sp>
        <p:nvSpPr>
          <p:cNvPr id="5" name="Rectangle 4"/>
          <p:cNvSpPr/>
          <p:nvPr/>
        </p:nvSpPr>
        <p:spPr>
          <a:xfrm>
            <a:off x="0" y="2951734"/>
            <a:ext cx="8208912" cy="461665"/>
          </a:xfrm>
          <a:prstGeom prst="rect">
            <a:avLst/>
          </a:prstGeom>
        </p:spPr>
        <p:txBody>
          <a:bodyPr wrap="square">
            <a:spAutoFit/>
          </a:bodyPr>
          <a:lstStyle/>
          <a:p>
            <a:pPr marL="800100" lvl="1" indent="-342900">
              <a:buFont typeface="Arial" panose="020B0604020202020204" pitchFamily="34" charset="0"/>
              <a:buChar char="•"/>
            </a:pPr>
            <a:r>
              <a:rPr lang="en-US" sz="2400" dirty="0"/>
              <a:t>If you are using </a:t>
            </a:r>
            <a:r>
              <a:rPr lang="en-US" sz="2400" dirty="0" err="1"/>
              <a:t>AppCompat</a:t>
            </a:r>
            <a:r>
              <a:rPr lang="en-US" sz="2400" dirty="0"/>
              <a:t>:</a:t>
            </a:r>
          </a:p>
        </p:txBody>
      </p:sp>
      <p:sp>
        <p:nvSpPr>
          <p:cNvPr id="7" name="Content Placeholder 2"/>
          <p:cNvSpPr txBox="1">
            <a:spLocks/>
          </p:cNvSpPr>
          <p:nvPr/>
        </p:nvSpPr>
        <p:spPr bwMode="auto">
          <a:xfrm>
            <a:off x="467544" y="3651870"/>
            <a:ext cx="8280920" cy="7023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2550" indent="0">
              <a:buNone/>
            </a:pPr>
            <a:r>
              <a:rPr lang="en-US" sz="1800" dirty="0">
                <a:latin typeface="Courier New"/>
                <a:cs typeface="Courier New"/>
              </a:rPr>
              <a:t> &lt;item name="</a:t>
            </a:r>
            <a:r>
              <a:rPr lang="en-US" sz="1800" dirty="0" err="1">
                <a:latin typeface="Courier New"/>
                <a:cs typeface="Courier New"/>
              </a:rPr>
              <a:t>windowActionBar</a:t>
            </a:r>
            <a:r>
              <a:rPr lang="en-US" sz="1800" dirty="0">
                <a:latin typeface="Courier New"/>
                <a:cs typeface="Courier New"/>
              </a:rPr>
              <a:t>"&gt;false&lt;/item&gt;</a:t>
            </a:r>
          </a:p>
          <a:p>
            <a:pPr marL="82550" indent="0">
              <a:buNone/>
            </a:pPr>
            <a:r>
              <a:rPr lang="en-US" sz="1800" dirty="0">
                <a:latin typeface="Courier New"/>
                <a:cs typeface="Courier New"/>
              </a:rPr>
              <a:t> &lt;item name="</a:t>
            </a:r>
            <a:r>
              <a:rPr lang="en-US" sz="1800" dirty="0" err="1">
                <a:latin typeface="Courier New"/>
                <a:cs typeface="Courier New"/>
              </a:rPr>
              <a:t>windowNoTitle</a:t>
            </a:r>
            <a:r>
              <a:rPr lang="en-US" sz="1800" dirty="0">
                <a:latin typeface="Courier New"/>
                <a:cs typeface="Courier New"/>
              </a:rPr>
              <a:t>"&gt;true&lt;/item&gt;</a:t>
            </a:r>
          </a:p>
        </p:txBody>
      </p:sp>
      <p:sp>
        <p:nvSpPr>
          <p:cNvPr id="9" name="Content Placeholder 2">
            <a:extLst>
              <a:ext uri="{FF2B5EF4-FFF2-40B4-BE49-F238E27FC236}">
                <a16:creationId xmlns:a16="http://schemas.microsoft.com/office/drawing/2014/main" id="{803EAE62-B189-C548-8F02-234BCA1FCB88}"/>
              </a:ext>
            </a:extLst>
          </p:cNvPr>
          <p:cNvSpPr txBox="1">
            <a:spLocks/>
          </p:cNvSpPr>
          <p:nvPr/>
        </p:nvSpPr>
        <p:spPr bwMode="auto">
          <a:xfrm>
            <a:off x="469440" y="1873578"/>
            <a:ext cx="8280920" cy="7023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2550" indent="0">
              <a:buNone/>
            </a:pPr>
            <a:r>
              <a:rPr lang="en-US" sz="1800" dirty="0">
                <a:latin typeface="Courier New"/>
                <a:cs typeface="Courier New"/>
              </a:rPr>
              <a:t> &lt;item name="</a:t>
            </a:r>
            <a:r>
              <a:rPr lang="en-US" sz="1800" dirty="0" err="1">
                <a:latin typeface="Courier New"/>
                <a:cs typeface="Courier New"/>
              </a:rPr>
              <a:t>android:windowActionBar</a:t>
            </a:r>
            <a:r>
              <a:rPr lang="en-US" sz="1800" dirty="0">
                <a:latin typeface="Courier New"/>
                <a:cs typeface="Courier New"/>
              </a:rPr>
              <a:t>"&gt;false&lt;/item&gt;</a:t>
            </a:r>
          </a:p>
          <a:p>
            <a:pPr marL="82550" indent="0">
              <a:buNone/>
            </a:pPr>
            <a:r>
              <a:rPr lang="en-US" sz="1800" dirty="0">
                <a:latin typeface="Courier New"/>
                <a:cs typeface="Courier New"/>
              </a:rPr>
              <a:t> &lt;item name="</a:t>
            </a:r>
            <a:r>
              <a:rPr lang="en-US" sz="1800" dirty="0" err="1">
                <a:latin typeface="Courier New"/>
                <a:cs typeface="Courier New"/>
              </a:rPr>
              <a:t>android:windowNoTitle</a:t>
            </a:r>
            <a:r>
              <a:rPr lang="en-US" sz="1800" dirty="0">
                <a:latin typeface="Courier New"/>
                <a:cs typeface="Courier New"/>
              </a:rPr>
              <a:t>"&gt;true&lt;/item&gt;</a:t>
            </a:r>
          </a:p>
        </p:txBody>
      </p:sp>
    </p:spTree>
    <p:extLst>
      <p:ext uri="{BB962C8B-B14F-4D97-AF65-F5344CB8AC3E}">
        <p14:creationId xmlns:p14="http://schemas.microsoft.com/office/powerpoint/2010/main" val="1048534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ToolBar</a:t>
            </a:r>
            <a:endParaRPr lang="en-US" dirty="0"/>
          </a:p>
        </p:txBody>
      </p:sp>
      <p:sp>
        <p:nvSpPr>
          <p:cNvPr id="3" name="Content Placeholder 2"/>
          <p:cNvSpPr>
            <a:spLocks noGrp="1"/>
          </p:cNvSpPr>
          <p:nvPr>
            <p:ph idx="1"/>
          </p:nvPr>
        </p:nvSpPr>
        <p:spPr>
          <a:xfrm>
            <a:off x="107504" y="843558"/>
            <a:ext cx="9036496" cy="2736304"/>
          </a:xfrm>
        </p:spPr>
        <p:txBody>
          <a:bodyPr/>
          <a:lstStyle/>
          <a:p>
            <a:pPr marL="82550" indent="0">
              <a:buNone/>
            </a:pPr>
            <a:r>
              <a:rPr lang="hr-HR" sz="2000" b="1" dirty="0">
                <a:latin typeface="Courier New"/>
                <a:cs typeface="Courier New"/>
              </a:rPr>
              <a:t>... </a:t>
            </a:r>
            <a:r>
              <a:rPr lang="en-US" sz="2000" b="1" dirty="0">
                <a:latin typeface="Courier New"/>
                <a:cs typeface="Courier New"/>
              </a:rPr>
              <a:t>In </a:t>
            </a:r>
            <a:r>
              <a:rPr lang="en-US" sz="2000" b="1" dirty="0" err="1">
                <a:latin typeface="Courier New"/>
                <a:cs typeface="Courier New"/>
              </a:rPr>
              <a:t>onCreate</a:t>
            </a:r>
            <a:r>
              <a:rPr lang="is-IS" sz="2000" b="1" dirty="0">
                <a:latin typeface="Courier New"/>
                <a:cs typeface="Courier New"/>
              </a:rPr>
              <a:t>…</a:t>
            </a:r>
            <a:endParaRPr lang="en-US" sz="2000" dirty="0">
              <a:latin typeface="Courier New"/>
              <a:cs typeface="Courier New"/>
            </a:endParaRPr>
          </a:p>
          <a:p>
            <a:pPr marL="82550" indent="0">
              <a:buNone/>
            </a:pPr>
            <a:r>
              <a:rPr lang="en-US" sz="2000" dirty="0" err="1">
                <a:latin typeface="Courier New"/>
                <a:cs typeface="Courier New"/>
              </a:rPr>
              <a:t>onCreate</a:t>
            </a:r>
            <a:r>
              <a:rPr lang="en-US" sz="2000" dirty="0">
                <a:latin typeface="Courier New"/>
                <a:cs typeface="Courier New"/>
              </a:rPr>
              <a:t>(</a:t>
            </a:r>
            <a:r>
              <a:rPr lang="en-US" sz="2000" dirty="0" err="1">
                <a:latin typeface="Courier New"/>
                <a:cs typeface="Courier New"/>
              </a:rPr>
              <a:t>savedInstanceState:Bundle</a:t>
            </a:r>
            <a:r>
              <a:rPr lang="en-US" sz="2000" dirty="0">
                <a:latin typeface="Courier New"/>
                <a:cs typeface="Courier New"/>
              </a:rPr>
              <a:t>) {</a:t>
            </a:r>
          </a:p>
          <a:p>
            <a:pPr marL="82550" indent="0">
              <a:buNone/>
            </a:pPr>
            <a:r>
              <a:rPr lang="en-US" sz="2000" dirty="0">
                <a:latin typeface="Courier New"/>
                <a:cs typeface="Courier New"/>
              </a:rPr>
              <a:t>    </a:t>
            </a:r>
            <a:r>
              <a:rPr lang="en-US" sz="2000" dirty="0" err="1">
                <a:latin typeface="Courier New"/>
                <a:cs typeface="Courier New"/>
              </a:rPr>
              <a:t>super.onCreate</a:t>
            </a:r>
            <a:r>
              <a:rPr lang="en-US" sz="2000" dirty="0">
                <a:latin typeface="Courier New"/>
                <a:cs typeface="Courier New"/>
              </a:rPr>
              <a:t>(</a:t>
            </a:r>
            <a:r>
              <a:rPr lang="en-US" sz="2000" dirty="0" err="1">
                <a:latin typeface="Courier New"/>
                <a:cs typeface="Courier New"/>
              </a:rPr>
              <a:t>savedInstanceState</a:t>
            </a:r>
            <a:r>
              <a:rPr lang="en-US" sz="2000" dirty="0">
                <a:latin typeface="Courier New"/>
                <a:cs typeface="Courier New"/>
              </a:rPr>
              <a:t>);</a:t>
            </a:r>
          </a:p>
          <a:p>
            <a:pPr marL="82550" indent="0">
              <a:buNone/>
            </a:pPr>
            <a:r>
              <a:rPr lang="en-US" sz="2000" dirty="0">
                <a:latin typeface="Courier New"/>
                <a:cs typeface="Courier New"/>
              </a:rPr>
              <a:t>    </a:t>
            </a:r>
            <a:r>
              <a:rPr lang="en-US" sz="2000" dirty="0" err="1">
                <a:latin typeface="Courier New"/>
                <a:cs typeface="Courier New"/>
              </a:rPr>
              <a:t>setContentView</a:t>
            </a:r>
            <a:r>
              <a:rPr lang="en-US" sz="2000" dirty="0">
                <a:latin typeface="Courier New"/>
                <a:cs typeface="Courier New"/>
              </a:rPr>
              <a:t>(</a:t>
            </a:r>
            <a:r>
              <a:rPr lang="en-US" sz="2000" dirty="0" err="1">
                <a:latin typeface="Courier New"/>
                <a:cs typeface="Courier New"/>
              </a:rPr>
              <a:t>R.layout.activity_my</a:t>
            </a:r>
            <a:r>
              <a:rPr lang="en-US" sz="2000" dirty="0">
                <a:latin typeface="Courier New"/>
                <a:cs typeface="Courier New"/>
              </a:rPr>
              <a:t>);</a:t>
            </a:r>
          </a:p>
          <a:p>
            <a:pPr marL="82550" indent="0">
              <a:buNone/>
            </a:pPr>
            <a:r>
              <a:rPr lang="en-US" sz="1800" b="1" i="1" dirty="0">
                <a:solidFill>
                  <a:srgbClr val="FF0000"/>
                </a:solidFill>
                <a:latin typeface="Courier New"/>
                <a:cs typeface="Courier New"/>
              </a:rPr>
              <a:t>   </a:t>
            </a:r>
            <a:r>
              <a:rPr lang="en-US" sz="1800" b="1" i="1" dirty="0" err="1">
                <a:solidFill>
                  <a:srgbClr val="FF0000"/>
                </a:solidFill>
                <a:latin typeface="Courier New"/>
                <a:cs typeface="Courier New"/>
              </a:rPr>
              <a:t>var</a:t>
            </a:r>
            <a:r>
              <a:rPr lang="en-US" sz="1800" b="1" i="1" dirty="0">
                <a:solidFill>
                  <a:srgbClr val="FF0000"/>
                </a:solidFill>
                <a:latin typeface="Courier New"/>
                <a:cs typeface="Courier New"/>
              </a:rPr>
              <a:t> </a:t>
            </a:r>
            <a:r>
              <a:rPr lang="en-US" sz="1800" b="1" i="1" dirty="0" err="1">
                <a:solidFill>
                  <a:srgbClr val="FF0000"/>
                </a:solidFill>
                <a:latin typeface="Courier New"/>
                <a:cs typeface="Courier New"/>
              </a:rPr>
              <a:t>myToolbar</a:t>
            </a:r>
            <a:r>
              <a:rPr lang="en-US" sz="1800" b="1" i="1" dirty="0">
                <a:solidFill>
                  <a:srgbClr val="FF0000"/>
                </a:solidFill>
                <a:latin typeface="Courier New"/>
                <a:cs typeface="Courier New"/>
              </a:rPr>
              <a:t> = (Toolbar)</a:t>
            </a:r>
            <a:r>
              <a:rPr lang="en-US" sz="1800" b="1" i="1" dirty="0" err="1">
                <a:solidFill>
                  <a:srgbClr val="FF0000"/>
                </a:solidFill>
                <a:latin typeface="Courier New"/>
                <a:cs typeface="Courier New"/>
              </a:rPr>
              <a:t>findViewById</a:t>
            </a:r>
            <a:r>
              <a:rPr lang="en-US" sz="1800" b="1" i="1" dirty="0">
                <a:solidFill>
                  <a:srgbClr val="FF0000"/>
                </a:solidFill>
                <a:latin typeface="Courier New"/>
                <a:cs typeface="Courier New"/>
              </a:rPr>
              <a:t>(</a:t>
            </a:r>
            <a:r>
              <a:rPr lang="en-US" sz="1800" b="1" i="1" dirty="0" err="1">
                <a:solidFill>
                  <a:srgbClr val="FF0000"/>
                </a:solidFill>
                <a:latin typeface="Courier New"/>
                <a:cs typeface="Courier New"/>
              </a:rPr>
              <a:t>R.id.my_toolbar</a:t>
            </a:r>
            <a:r>
              <a:rPr lang="en-US" sz="1800" b="1" i="1" dirty="0">
                <a:solidFill>
                  <a:srgbClr val="FF0000"/>
                </a:solidFill>
                <a:latin typeface="Courier New"/>
                <a:cs typeface="Courier New"/>
              </a:rPr>
              <a:t>);  </a:t>
            </a:r>
            <a:r>
              <a:rPr lang="en-US" sz="2000" b="1" i="1" dirty="0">
                <a:solidFill>
                  <a:srgbClr val="FF0000"/>
                </a:solidFill>
                <a:latin typeface="Courier New"/>
                <a:cs typeface="Courier New"/>
              </a:rPr>
              <a:t>  </a:t>
            </a:r>
          </a:p>
          <a:p>
            <a:pPr marL="82550" indent="0">
              <a:buNone/>
            </a:pPr>
            <a:r>
              <a:rPr lang="en-US" sz="2000" b="1" i="1" dirty="0">
                <a:solidFill>
                  <a:srgbClr val="FF0000"/>
                </a:solidFill>
                <a:latin typeface="Courier New"/>
                <a:cs typeface="Courier New"/>
              </a:rPr>
              <a:t>   </a:t>
            </a:r>
            <a:r>
              <a:rPr lang="en-US" sz="2000" b="1" i="1" dirty="0" err="1">
                <a:solidFill>
                  <a:srgbClr val="FF0000"/>
                </a:solidFill>
                <a:latin typeface="Courier New"/>
                <a:cs typeface="Courier New"/>
              </a:rPr>
              <a:t>setActionBar</a:t>
            </a:r>
            <a:r>
              <a:rPr lang="en-US" sz="2000" b="1" i="1" dirty="0">
                <a:solidFill>
                  <a:srgbClr val="FF0000"/>
                </a:solidFill>
                <a:latin typeface="Courier New"/>
                <a:cs typeface="Courier New"/>
              </a:rPr>
              <a:t>(</a:t>
            </a:r>
            <a:r>
              <a:rPr lang="en-US" sz="2000" b="1" i="1" dirty="0" err="1">
                <a:solidFill>
                  <a:srgbClr val="FF0000"/>
                </a:solidFill>
                <a:latin typeface="Courier New"/>
                <a:cs typeface="Courier New"/>
              </a:rPr>
              <a:t>myToolbar</a:t>
            </a:r>
            <a:r>
              <a:rPr lang="en-US" sz="2000" b="1" i="1" dirty="0">
                <a:solidFill>
                  <a:srgbClr val="FF0000"/>
                </a:solidFill>
                <a:latin typeface="Courier New"/>
                <a:cs typeface="Courier New"/>
              </a:rPr>
              <a:t>);</a:t>
            </a:r>
            <a:r>
              <a:rPr lang="en-US" sz="2000" dirty="0">
                <a:solidFill>
                  <a:srgbClr val="FF0000"/>
                </a:solidFill>
                <a:latin typeface="Courier New"/>
                <a:cs typeface="Courier New"/>
              </a:rPr>
              <a:t>		</a:t>
            </a:r>
            <a:r>
              <a:rPr lang="en-US" sz="2400" dirty="0">
                <a:latin typeface="Courier New"/>
                <a:cs typeface="Courier New"/>
              </a:rPr>
              <a:t>}</a:t>
            </a:r>
          </a:p>
          <a:p>
            <a:endParaRPr lang="en-US" sz="2400" dirty="0">
              <a:solidFill>
                <a:schemeClr val="tx1"/>
              </a:solidFill>
            </a:endParaRPr>
          </a:p>
        </p:txBody>
      </p:sp>
      <p:sp>
        <p:nvSpPr>
          <p:cNvPr id="4" name="Rectangle 3"/>
          <p:cNvSpPr/>
          <p:nvPr/>
        </p:nvSpPr>
        <p:spPr>
          <a:xfrm>
            <a:off x="33462" y="3651870"/>
            <a:ext cx="8208912" cy="830997"/>
          </a:xfrm>
          <a:prstGeom prst="rect">
            <a:avLst/>
          </a:prstGeom>
        </p:spPr>
        <p:txBody>
          <a:bodyPr wrap="square">
            <a:spAutoFit/>
          </a:bodyPr>
          <a:lstStyle/>
          <a:p>
            <a:pPr marL="800100" lvl="1" indent="-342900">
              <a:buFont typeface="Arial" panose="020B0604020202020204" pitchFamily="34" charset="0"/>
              <a:buChar char="•"/>
            </a:pPr>
            <a:r>
              <a:rPr lang="en-US" sz="2400" dirty="0"/>
              <a:t>The </a:t>
            </a:r>
            <a:r>
              <a:rPr lang="en-US" sz="2400" dirty="0" err="1"/>
              <a:t>setActionBar</a:t>
            </a:r>
            <a:r>
              <a:rPr lang="en-US" sz="2400" dirty="0"/>
              <a:t>(Toolbar </a:t>
            </a:r>
            <a:r>
              <a:rPr lang="en-US" sz="2400" dirty="0" err="1"/>
              <a:t>tb</a:t>
            </a:r>
            <a:r>
              <a:rPr lang="en-US" sz="2400" dirty="0"/>
              <a:t>) function causes Android to call 	</a:t>
            </a:r>
            <a:r>
              <a:rPr lang="en-US" sz="2400" dirty="0" err="1">
                <a:solidFill>
                  <a:srgbClr val="FF0000"/>
                </a:solidFill>
              </a:rPr>
              <a:t>onCreateOptionsMenu</a:t>
            </a:r>
            <a:r>
              <a:rPr lang="en-US" sz="2400" dirty="0">
                <a:solidFill>
                  <a:srgbClr val="FF0000"/>
                </a:solidFill>
              </a:rPr>
              <a:t>(Menu menu)</a:t>
            </a:r>
          </a:p>
        </p:txBody>
      </p:sp>
    </p:spTree>
    <p:extLst>
      <p:ext uri="{BB962C8B-B14F-4D97-AF65-F5344CB8AC3E}">
        <p14:creationId xmlns:p14="http://schemas.microsoft.com/office/powerpoint/2010/main" val="2116735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ToolBar</a:t>
            </a:r>
            <a:endParaRPr lang="en-US" dirty="0"/>
          </a:p>
        </p:txBody>
      </p:sp>
      <p:sp>
        <p:nvSpPr>
          <p:cNvPr id="3" name="Content Placeholder 2"/>
          <p:cNvSpPr>
            <a:spLocks noGrp="1"/>
          </p:cNvSpPr>
          <p:nvPr>
            <p:ph idx="1"/>
          </p:nvPr>
        </p:nvSpPr>
        <p:spPr>
          <a:xfrm>
            <a:off x="107504" y="2499742"/>
            <a:ext cx="9036496" cy="1080120"/>
          </a:xfrm>
        </p:spPr>
        <p:txBody>
          <a:bodyPr/>
          <a:lstStyle/>
          <a:p>
            <a:pPr marL="82550" indent="0">
              <a:buNone/>
            </a:pPr>
            <a:r>
              <a:rPr lang="en-US" sz="1800" b="1" i="1" dirty="0" err="1">
                <a:solidFill>
                  <a:srgbClr val="FF0000"/>
                </a:solidFill>
                <a:latin typeface="Courier New"/>
                <a:cs typeface="Courier New"/>
              </a:rPr>
              <a:t>var</a:t>
            </a:r>
            <a:r>
              <a:rPr lang="en-US" sz="1800" b="1" i="1" dirty="0">
                <a:solidFill>
                  <a:srgbClr val="FF0000"/>
                </a:solidFill>
                <a:latin typeface="Courier New"/>
                <a:cs typeface="Courier New"/>
              </a:rPr>
              <a:t> </a:t>
            </a:r>
            <a:r>
              <a:rPr lang="en-US" sz="1800" b="1" i="1" dirty="0" err="1">
                <a:solidFill>
                  <a:srgbClr val="FF0000"/>
                </a:solidFill>
                <a:latin typeface="Courier New"/>
                <a:cs typeface="Courier New"/>
              </a:rPr>
              <a:t>myToolbar</a:t>
            </a:r>
            <a:r>
              <a:rPr lang="en-US" sz="1800" b="1" i="1" dirty="0">
                <a:solidFill>
                  <a:srgbClr val="FF0000"/>
                </a:solidFill>
                <a:latin typeface="Courier New"/>
                <a:cs typeface="Courier New"/>
              </a:rPr>
              <a:t> = (Toolbar)</a:t>
            </a:r>
            <a:r>
              <a:rPr lang="en-US" sz="1800" b="1" i="1" dirty="0" err="1">
                <a:solidFill>
                  <a:srgbClr val="FF0000"/>
                </a:solidFill>
                <a:latin typeface="Courier New"/>
                <a:cs typeface="Courier New"/>
              </a:rPr>
              <a:t>findViewById</a:t>
            </a:r>
            <a:r>
              <a:rPr lang="en-US" sz="1800" b="1" i="1" dirty="0">
                <a:solidFill>
                  <a:srgbClr val="FF0000"/>
                </a:solidFill>
                <a:latin typeface="Courier New"/>
                <a:cs typeface="Courier New"/>
              </a:rPr>
              <a:t>(</a:t>
            </a:r>
            <a:r>
              <a:rPr lang="en-US" sz="1800" b="1" i="1" dirty="0" err="1">
                <a:solidFill>
                  <a:srgbClr val="FF0000"/>
                </a:solidFill>
                <a:latin typeface="Courier New"/>
                <a:cs typeface="Courier New"/>
              </a:rPr>
              <a:t>R.id.my_toolbar</a:t>
            </a:r>
            <a:r>
              <a:rPr lang="en-US" sz="1800" b="1" i="1" dirty="0">
                <a:solidFill>
                  <a:srgbClr val="FF0000"/>
                </a:solidFill>
                <a:latin typeface="Courier New"/>
                <a:cs typeface="Courier New"/>
              </a:rPr>
              <a:t>);  </a:t>
            </a:r>
            <a:r>
              <a:rPr lang="en-US" sz="2000" b="1" i="1" dirty="0">
                <a:solidFill>
                  <a:srgbClr val="FF0000"/>
                </a:solidFill>
                <a:latin typeface="Courier New"/>
                <a:cs typeface="Courier New"/>
              </a:rPr>
              <a:t>  </a:t>
            </a:r>
          </a:p>
          <a:p>
            <a:pPr marL="82550" indent="0">
              <a:buNone/>
            </a:pPr>
            <a:r>
              <a:rPr lang="en-US" sz="2000" b="1" i="1" dirty="0">
                <a:solidFill>
                  <a:srgbClr val="FF0000"/>
                </a:solidFill>
                <a:latin typeface="Courier New"/>
                <a:cs typeface="Courier New"/>
              </a:rPr>
              <a:t>   </a:t>
            </a:r>
            <a:r>
              <a:rPr lang="en-US" sz="2000" b="1" i="1" dirty="0" err="1">
                <a:solidFill>
                  <a:srgbClr val="FF0000"/>
                </a:solidFill>
                <a:latin typeface="Courier New"/>
                <a:cs typeface="Courier New"/>
              </a:rPr>
              <a:t>setSupportActionBar</a:t>
            </a:r>
            <a:r>
              <a:rPr lang="en-US" sz="2000" b="1" i="1" dirty="0">
                <a:solidFill>
                  <a:srgbClr val="FF0000"/>
                </a:solidFill>
                <a:latin typeface="Courier New"/>
                <a:cs typeface="Courier New"/>
              </a:rPr>
              <a:t>(</a:t>
            </a:r>
            <a:r>
              <a:rPr lang="en-US" sz="2000" b="1" i="1" dirty="0" err="1">
                <a:solidFill>
                  <a:srgbClr val="FF0000"/>
                </a:solidFill>
                <a:latin typeface="Courier New"/>
                <a:cs typeface="Courier New"/>
              </a:rPr>
              <a:t>myToolbar</a:t>
            </a:r>
            <a:r>
              <a:rPr lang="en-US" sz="2000" b="1" i="1" dirty="0">
                <a:solidFill>
                  <a:srgbClr val="FF0000"/>
                </a:solidFill>
                <a:latin typeface="Courier New"/>
                <a:cs typeface="Courier New"/>
              </a:rPr>
              <a:t>);</a:t>
            </a:r>
            <a:r>
              <a:rPr lang="en-US" sz="2000" dirty="0">
                <a:solidFill>
                  <a:srgbClr val="FF0000"/>
                </a:solidFill>
                <a:latin typeface="Courier New"/>
                <a:cs typeface="Courier New"/>
              </a:rPr>
              <a:t>	</a:t>
            </a:r>
            <a:endParaRPr lang="en-US" sz="2400" dirty="0">
              <a:latin typeface="Courier New"/>
              <a:cs typeface="Courier New"/>
            </a:endParaRPr>
          </a:p>
          <a:p>
            <a:endParaRPr lang="en-US" sz="2400" dirty="0">
              <a:solidFill>
                <a:schemeClr val="tx1"/>
              </a:solidFill>
            </a:endParaRPr>
          </a:p>
        </p:txBody>
      </p:sp>
      <p:sp>
        <p:nvSpPr>
          <p:cNvPr id="4" name="Rectangle 3"/>
          <p:cNvSpPr/>
          <p:nvPr/>
        </p:nvSpPr>
        <p:spPr>
          <a:xfrm>
            <a:off x="392" y="1103275"/>
            <a:ext cx="8208912" cy="461665"/>
          </a:xfrm>
          <a:prstGeom prst="rect">
            <a:avLst/>
          </a:prstGeom>
        </p:spPr>
        <p:txBody>
          <a:bodyPr wrap="square">
            <a:spAutoFit/>
          </a:bodyPr>
          <a:lstStyle/>
          <a:p>
            <a:pPr marL="800100" lvl="1" indent="-342900">
              <a:buFont typeface="Arial" panose="020B0604020202020204" pitchFamily="34" charset="0"/>
              <a:buChar char="•"/>
            </a:pPr>
            <a:r>
              <a:rPr lang="en-US" sz="2400" dirty="0"/>
              <a:t>If you are using </a:t>
            </a:r>
            <a:r>
              <a:rPr lang="en-US" sz="2400" dirty="0" err="1"/>
              <a:t>AppCompat</a:t>
            </a:r>
            <a:r>
              <a:rPr lang="en-US" sz="2400" dirty="0"/>
              <a:t> libraries:</a:t>
            </a:r>
          </a:p>
        </p:txBody>
      </p:sp>
    </p:spTree>
    <p:extLst>
      <p:ext uri="{BB962C8B-B14F-4D97-AF65-F5344CB8AC3E}">
        <p14:creationId xmlns:p14="http://schemas.microsoft.com/office/powerpoint/2010/main" val="63202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functions</a:t>
            </a:r>
          </a:p>
        </p:txBody>
      </p:sp>
      <p:sp>
        <p:nvSpPr>
          <p:cNvPr id="3" name="Content Placeholder 2"/>
          <p:cNvSpPr>
            <a:spLocks noGrp="1"/>
          </p:cNvSpPr>
          <p:nvPr>
            <p:ph idx="1"/>
          </p:nvPr>
        </p:nvSpPr>
        <p:spPr>
          <a:xfrm>
            <a:off x="314962" y="771550"/>
            <a:ext cx="8352928" cy="3510390"/>
          </a:xfrm>
        </p:spPr>
        <p:txBody>
          <a:bodyPr/>
          <a:lstStyle/>
          <a:p>
            <a:r>
              <a:rPr lang="en-US" sz="2400" dirty="0">
                <a:solidFill>
                  <a:schemeClr val="tx1"/>
                </a:solidFill>
              </a:rPr>
              <a:t>The Activity class has 2 functions you should override:</a:t>
            </a:r>
          </a:p>
          <a:p>
            <a:pPr lvl="1"/>
            <a:r>
              <a:rPr lang="en-US" sz="2000" dirty="0" err="1">
                <a:solidFill>
                  <a:schemeClr val="tx1"/>
                </a:solidFill>
              </a:rPr>
              <a:t>onCreateOptionsMenu</a:t>
            </a:r>
            <a:r>
              <a:rPr lang="en-US" sz="2000" dirty="0">
                <a:solidFill>
                  <a:schemeClr val="tx1"/>
                </a:solidFill>
              </a:rPr>
              <a:t>(Menu m)</a:t>
            </a:r>
          </a:p>
          <a:p>
            <a:pPr lvl="1"/>
            <a:r>
              <a:rPr lang="en-US" sz="2000" dirty="0" err="1">
                <a:solidFill>
                  <a:schemeClr val="tx1"/>
                </a:solidFill>
              </a:rPr>
              <a:t>onMenuItemSelected</a:t>
            </a:r>
            <a:r>
              <a:rPr lang="en-US" sz="2000" dirty="0">
                <a:solidFill>
                  <a:schemeClr val="tx1"/>
                </a:solidFill>
              </a:rPr>
              <a:t>(</a:t>
            </a:r>
            <a:r>
              <a:rPr lang="en-US" sz="2000" dirty="0" err="1">
                <a:solidFill>
                  <a:schemeClr val="tx1"/>
                </a:solidFill>
              </a:rPr>
              <a:t>MenuItem</a:t>
            </a:r>
            <a:r>
              <a:rPr lang="en-US" sz="2000" dirty="0">
                <a:solidFill>
                  <a:schemeClr val="tx1"/>
                </a:solidFill>
              </a:rPr>
              <a:t> mi)</a:t>
            </a:r>
          </a:p>
          <a:p>
            <a:r>
              <a:rPr lang="en-US" sz="2400" dirty="0" err="1">
                <a:solidFill>
                  <a:schemeClr val="tx1"/>
                </a:solidFill>
              </a:rPr>
              <a:t>onCreateOptionsMenu</a:t>
            </a:r>
            <a:r>
              <a:rPr lang="en-US" sz="2400" dirty="0">
                <a:solidFill>
                  <a:schemeClr val="tx1"/>
                </a:solidFill>
              </a:rPr>
              <a:t>(Menu M)  //This inflates the menu from your XML layout:</a:t>
            </a:r>
          </a:p>
          <a:p>
            <a:pPr marL="82550" indent="0">
              <a:buNone/>
            </a:pPr>
            <a:r>
              <a:rPr lang="en-US" sz="1200" dirty="0">
                <a:latin typeface="Courier New"/>
                <a:cs typeface="Courier New"/>
              </a:rPr>
              <a:t>    @Override</a:t>
            </a:r>
          </a:p>
          <a:p>
            <a:pPr marL="82550" indent="0">
              <a:buNone/>
            </a:pPr>
            <a:r>
              <a:rPr lang="en-US" sz="1200" dirty="0">
                <a:latin typeface="Courier New"/>
                <a:cs typeface="Courier New"/>
              </a:rPr>
              <a:t>    public </a:t>
            </a:r>
            <a:r>
              <a:rPr lang="en-US" sz="1200" dirty="0" err="1">
                <a:latin typeface="Courier New"/>
                <a:cs typeface="Courier New"/>
              </a:rPr>
              <a:t>boolean</a:t>
            </a:r>
            <a:r>
              <a:rPr lang="en-US" sz="1200" dirty="0">
                <a:latin typeface="Courier New"/>
                <a:cs typeface="Courier New"/>
              </a:rPr>
              <a:t> </a:t>
            </a:r>
            <a:r>
              <a:rPr lang="en-US" sz="1200" dirty="0" err="1">
                <a:latin typeface="Courier New"/>
                <a:cs typeface="Courier New"/>
              </a:rPr>
              <a:t>onCreateOptionsMenu</a:t>
            </a:r>
            <a:r>
              <a:rPr lang="en-US" sz="1200" dirty="0">
                <a:latin typeface="Courier New"/>
                <a:cs typeface="Courier New"/>
              </a:rPr>
              <a:t>(Menu menu) {</a:t>
            </a:r>
          </a:p>
          <a:p>
            <a:pPr marL="82550" indent="0">
              <a:buNone/>
            </a:pPr>
            <a:r>
              <a:rPr lang="en-US" sz="1200" dirty="0">
                <a:latin typeface="Courier New"/>
                <a:cs typeface="Courier New"/>
              </a:rPr>
              <a:t>	// Inflate the menu items for use in the action bar</a:t>
            </a:r>
          </a:p>
          <a:p>
            <a:pPr marL="82550" indent="0">
              <a:buNone/>
            </a:pPr>
            <a:r>
              <a:rPr lang="en-US" sz="1200" dirty="0">
                <a:latin typeface="Courier New"/>
                <a:cs typeface="Courier New"/>
              </a:rPr>
              <a:t>	</a:t>
            </a:r>
            <a:r>
              <a:rPr lang="en-US" sz="1200" dirty="0" err="1">
                <a:latin typeface="Courier New"/>
                <a:cs typeface="Courier New"/>
              </a:rPr>
              <a:t>MenuInflater</a:t>
            </a:r>
            <a:r>
              <a:rPr lang="en-US" sz="1200" dirty="0">
                <a:latin typeface="Courier New"/>
                <a:cs typeface="Courier New"/>
              </a:rPr>
              <a:t> </a:t>
            </a:r>
            <a:r>
              <a:rPr lang="en-US" sz="1200" dirty="0" err="1">
                <a:latin typeface="Courier New"/>
                <a:cs typeface="Courier New"/>
              </a:rPr>
              <a:t>inflater</a:t>
            </a:r>
            <a:r>
              <a:rPr lang="en-US" sz="1200" dirty="0">
                <a:latin typeface="Courier New"/>
                <a:cs typeface="Courier New"/>
              </a:rPr>
              <a:t> = </a:t>
            </a:r>
            <a:r>
              <a:rPr lang="en-US" sz="1200" dirty="0" err="1">
                <a:latin typeface="Courier New"/>
                <a:cs typeface="Courier New"/>
              </a:rPr>
              <a:t>getMenuInflater</a:t>
            </a:r>
            <a:r>
              <a:rPr lang="en-US" sz="1200" dirty="0">
                <a:latin typeface="Courier New"/>
                <a:cs typeface="Courier New"/>
              </a:rPr>
              <a:t>();</a:t>
            </a:r>
          </a:p>
          <a:p>
            <a:pPr marL="82550" indent="0">
              <a:buNone/>
            </a:pPr>
            <a:r>
              <a:rPr lang="en-US" sz="1200" dirty="0">
                <a:latin typeface="Courier New"/>
                <a:cs typeface="Courier New"/>
              </a:rPr>
              <a:t>	</a:t>
            </a:r>
            <a:r>
              <a:rPr lang="en-US" sz="1200" dirty="0" err="1">
                <a:latin typeface="Courier New"/>
                <a:cs typeface="Courier New"/>
              </a:rPr>
              <a:t>inflater.inflate</a:t>
            </a:r>
            <a:r>
              <a:rPr lang="en-US" sz="1200" dirty="0">
                <a:latin typeface="Courier New"/>
                <a:cs typeface="Courier New"/>
              </a:rPr>
              <a:t>(</a:t>
            </a:r>
            <a:r>
              <a:rPr lang="en-US" sz="1200" dirty="0" err="1">
                <a:latin typeface="Courier New"/>
                <a:cs typeface="Courier New"/>
              </a:rPr>
              <a:t>R.menu.main_activity_actions</a:t>
            </a:r>
            <a:r>
              <a:rPr lang="en-US" sz="1200" dirty="0">
                <a:latin typeface="Courier New"/>
                <a:cs typeface="Courier New"/>
              </a:rPr>
              <a:t>, menu);</a:t>
            </a:r>
          </a:p>
          <a:p>
            <a:pPr marL="82550" indent="0">
              <a:buNone/>
            </a:pPr>
            <a:r>
              <a:rPr lang="en-US" sz="1200" dirty="0">
                <a:latin typeface="Courier New"/>
                <a:cs typeface="Courier New"/>
              </a:rPr>
              <a:t>	return true;</a:t>
            </a:r>
          </a:p>
          <a:p>
            <a:pPr marL="82550" indent="0">
              <a:buNone/>
            </a:pPr>
            <a:r>
              <a:rPr lang="en-US" sz="1200" dirty="0">
                <a:latin typeface="Courier New"/>
                <a:cs typeface="Courier New"/>
              </a:rPr>
              <a:t>    }</a:t>
            </a:r>
          </a:p>
        </p:txBody>
      </p:sp>
    </p:spTree>
    <p:extLst>
      <p:ext uri="{BB962C8B-B14F-4D97-AF65-F5344CB8AC3E}">
        <p14:creationId xmlns:p14="http://schemas.microsoft.com/office/powerpoint/2010/main" val="2429714031"/>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21128</TotalTime>
  <Words>973</Words>
  <Application>Microsoft Macintosh PowerPoint</Application>
  <PresentationFormat>On-screen Show (16:9)</PresentationFormat>
  <Paragraphs>185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Courier New</vt:lpstr>
      <vt:lpstr>Office Theme</vt:lpstr>
      <vt:lpstr>CST2335 Graphical Interface programming</vt:lpstr>
      <vt:lpstr>Introduction</vt:lpstr>
      <vt:lpstr>Action Bar</vt:lpstr>
      <vt:lpstr>Action Bar</vt:lpstr>
      <vt:lpstr>ToolBar</vt:lpstr>
      <vt:lpstr>ToolBar</vt:lpstr>
      <vt:lpstr>ToolBar</vt:lpstr>
      <vt:lpstr>ToolBar</vt:lpstr>
      <vt:lpstr>Activity functions</vt:lpstr>
      <vt:lpstr>Adding items</vt:lpstr>
      <vt:lpstr>Menu Items</vt:lpstr>
      <vt:lpstr>Example</vt:lpstr>
      <vt:lpstr>Activity functions</vt:lpstr>
      <vt:lpstr>Toolbar Search button</vt:lpstr>
      <vt:lpstr>Toolbar Search button … 2</vt:lpstr>
      <vt:lpstr>ToolBar summary</vt:lpstr>
      <vt:lpstr>Dialog Boxes</vt:lpstr>
      <vt:lpstr>Dialog Boxes</vt:lpstr>
      <vt:lpstr>Dialog Boxes</vt:lpstr>
      <vt:lpstr>Custom Dialog Boxes</vt:lpstr>
      <vt:lpstr>Toast</vt:lpstr>
      <vt:lpstr>Snackbar</vt:lpstr>
      <vt:lpstr>Snackbar</vt:lpstr>
      <vt:lpstr>Summary</vt:lpstr>
      <vt:lpstr>Android  vs. Support libraries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723</cp:revision>
  <cp:lastPrinted>2011-05-25T13:43:07Z</cp:lastPrinted>
  <dcterms:created xsi:type="dcterms:W3CDTF">2010-07-27T15:40:45Z</dcterms:created>
  <dcterms:modified xsi:type="dcterms:W3CDTF">2019-02-20T01:31:09Z</dcterms:modified>
</cp:coreProperties>
</file>