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23"/>
  </p:notesMasterIdLst>
  <p:handoutMasterIdLst>
    <p:handoutMasterId r:id="rId24"/>
  </p:handoutMasterIdLst>
  <p:sldIdLst>
    <p:sldId id="376" r:id="rId2"/>
    <p:sldId id="380" r:id="rId3"/>
    <p:sldId id="385" r:id="rId4"/>
    <p:sldId id="408" r:id="rId5"/>
    <p:sldId id="410" r:id="rId6"/>
    <p:sldId id="423" r:id="rId7"/>
    <p:sldId id="428" r:id="rId8"/>
    <p:sldId id="411" r:id="rId9"/>
    <p:sldId id="412" r:id="rId10"/>
    <p:sldId id="421" r:id="rId11"/>
    <p:sldId id="413" r:id="rId12"/>
    <p:sldId id="424" r:id="rId13"/>
    <p:sldId id="416" r:id="rId14"/>
    <p:sldId id="422" r:id="rId15"/>
    <p:sldId id="425" r:id="rId16"/>
    <p:sldId id="426" r:id="rId17"/>
    <p:sldId id="427" r:id="rId18"/>
    <p:sldId id="417" r:id="rId19"/>
    <p:sldId id="418" r:id="rId20"/>
    <p:sldId id="419" r:id="rId21"/>
    <p:sldId id="420" r:id="rId22"/>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88">
          <p15:clr>
            <a:srgbClr val="A4A3A4"/>
          </p15:clr>
        </p15:guide>
        <p15:guide id="2" pos="265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99" autoAdjust="0"/>
    <p:restoredTop sz="99007" autoAdjust="0"/>
  </p:normalViewPr>
  <p:slideViewPr>
    <p:cSldViewPr>
      <p:cViewPr varScale="1">
        <p:scale>
          <a:sx n="158" d="100"/>
          <a:sy n="158" d="100"/>
        </p:scale>
        <p:origin x="192" y="160"/>
      </p:cViewPr>
      <p:guideLst>
        <p:guide orient="horz" pos="688"/>
        <p:guide pos="265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360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Torunski" userId="bfccb9e8-9d93-458e-85ba-f66efb9b0289" providerId="ADAL" clId="{7D961C05-D364-8C4C-9DF9-571769713BD8}"/>
    <pc:docChg chg="modSld">
      <pc:chgData name="Eric Torunski" userId="bfccb9e8-9d93-458e-85ba-f66efb9b0289" providerId="ADAL" clId="{7D961C05-D364-8C4C-9DF9-571769713BD8}" dt="2018-12-07T15:23:19.156" v="0" actId="1076"/>
      <pc:docMkLst>
        <pc:docMk/>
      </pc:docMkLst>
      <pc:sldChg chg="modSp">
        <pc:chgData name="Eric Torunski" userId="bfccb9e8-9d93-458e-85ba-f66efb9b0289" providerId="ADAL" clId="{7D961C05-D364-8C4C-9DF9-571769713BD8}" dt="2018-12-07T15:23:19.156" v="0" actId="1076"/>
        <pc:sldMkLst>
          <pc:docMk/>
          <pc:sldMk cId="2114927908" sldId="385"/>
        </pc:sldMkLst>
        <pc:spChg chg="mod">
          <ac:chgData name="Eric Torunski" userId="bfccb9e8-9d93-458e-85ba-f66efb9b0289" providerId="ADAL" clId="{7D961C05-D364-8C4C-9DF9-571769713BD8}" dt="2018-12-07T15:23:19.156" v="0" actId="1076"/>
          <ac:spMkLst>
            <pc:docMk/>
            <pc:sldMk cId="2114927908" sldId="385"/>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03DC6CA-FBE5-4DF9-8ECC-D8D7E7310A50}" type="datetimeFigureOut">
              <a:rPr lang="en-US"/>
              <a:pPr>
                <a:defRPr/>
              </a:pPr>
              <a:t>3/11/19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09868DC-7F8E-4D0E-9FEA-14E6607D9E88}" type="slidenum">
              <a:rPr lang="en-US"/>
              <a:pPr>
                <a:defRPr/>
              </a:pPr>
              <a:t>‹#›</a:t>
            </a:fld>
            <a:endParaRPr lang="en-US"/>
          </a:p>
        </p:txBody>
      </p:sp>
    </p:spTree>
    <p:extLst>
      <p:ext uri="{BB962C8B-B14F-4D97-AF65-F5344CB8AC3E}">
        <p14:creationId xmlns:p14="http://schemas.microsoft.com/office/powerpoint/2010/main" val="13469772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F44CB2B-98E1-42E7-964D-A772C2243758}" type="datetimeFigureOut">
              <a:rPr lang="en-US"/>
              <a:pPr>
                <a:defRPr/>
              </a:pPr>
              <a:t>3/11/19</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43FE971-1D92-490D-A46B-ED988BD8BA72}" type="slidenum">
              <a:rPr lang="en-CA"/>
              <a:pPr>
                <a:defRPr/>
              </a:pPr>
              <a:t>‹#›</a:t>
            </a:fld>
            <a:endParaRPr lang="en-CA"/>
          </a:p>
        </p:txBody>
      </p:sp>
    </p:spTree>
    <p:extLst>
      <p:ext uri="{BB962C8B-B14F-4D97-AF65-F5344CB8AC3E}">
        <p14:creationId xmlns:p14="http://schemas.microsoft.com/office/powerpoint/2010/main" val="8010200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0"/>
            <a:ext cx="9252520" cy="5143500"/>
          </a:xfrm>
          <a:prstGeom prst="rect">
            <a:avLst/>
          </a:prstGeom>
          <a:solidFill>
            <a:srgbClr val="0067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tx2"/>
              </a:solidFill>
            </a:endParaRPr>
          </a:p>
        </p:txBody>
      </p:sp>
      <p:sp>
        <p:nvSpPr>
          <p:cNvPr id="3" name="Subtitle 2"/>
          <p:cNvSpPr>
            <a:spLocks noGrp="1"/>
          </p:cNvSpPr>
          <p:nvPr>
            <p:ph type="subTitle" idx="1" hasCustomPrompt="1"/>
          </p:nvPr>
        </p:nvSpPr>
        <p:spPr>
          <a:xfrm>
            <a:off x="4716018" y="2895786"/>
            <a:ext cx="4032447" cy="1026114"/>
          </a:xfrm>
        </p:spPr>
        <p:txBody>
          <a:bodyPr anchor="t"/>
          <a:lstStyle>
            <a:lvl1pPr marL="0" indent="0" algn="r">
              <a:buNone/>
              <a:defRPr sz="20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2" name="Title 1"/>
          <p:cNvSpPr>
            <a:spLocks noGrp="1"/>
          </p:cNvSpPr>
          <p:nvPr>
            <p:ph type="ctrTitle" hasCustomPrompt="1"/>
          </p:nvPr>
        </p:nvSpPr>
        <p:spPr>
          <a:xfrm>
            <a:off x="4716016" y="1491630"/>
            <a:ext cx="4032448" cy="1355940"/>
          </a:xfrm>
          <a:noFill/>
        </p:spPr>
        <p:txBody>
          <a:bodyPr/>
          <a:lstStyle>
            <a:lvl1pPr algn="r">
              <a:lnSpc>
                <a:spcPct val="90000"/>
              </a:lnSpc>
              <a:defRPr sz="3200" b="1" i="0" cap="all" baseline="0">
                <a:solidFill>
                  <a:srgbClr val="FFFFFF"/>
                </a:solidFill>
                <a:latin typeface="Arial"/>
                <a:cs typeface="Arial"/>
              </a:defRPr>
            </a:lvl1pPr>
          </a:lstStyle>
          <a:p>
            <a:r>
              <a:rPr lang="en-US" dirty="0"/>
              <a:t>Click to edit</a:t>
            </a:r>
            <a:br>
              <a:rPr lang="en-US" dirty="0"/>
            </a:br>
            <a:r>
              <a:rPr lang="en-US" dirty="0"/>
              <a:t>Master </a:t>
            </a:r>
            <a:br>
              <a:rPr lang="en-US" dirty="0"/>
            </a:br>
            <a:r>
              <a:rPr lang="en-US" dirty="0"/>
              <a:t>title style</a:t>
            </a:r>
          </a:p>
        </p:txBody>
      </p:sp>
      <p:pic>
        <p:nvPicPr>
          <p:cNvPr id="9" name="Picture 8" descr="The AC icon illustrates the Algonquin's connectivity theme." title="AC icon"/>
          <p:cNvPicPr>
            <a:picLocks noChangeAspect="1"/>
          </p:cNvPicPr>
          <p:nvPr userDrawn="1"/>
        </p:nvPicPr>
        <p:blipFill rotWithShape="1">
          <a:blip r:embed="rId2">
            <a:extLst>
              <a:ext uri="{28A0092B-C50C-407E-A947-70E740481C1C}">
                <a14:useLocalDpi xmlns:a14="http://schemas.microsoft.com/office/drawing/2010/main"/>
              </a:ext>
            </a:extLst>
          </a:blip>
          <a:srcRect l="31137" b="2941"/>
          <a:stretch/>
        </p:blipFill>
        <p:spPr>
          <a:xfrm>
            <a:off x="27221" y="346348"/>
            <a:ext cx="4583701" cy="4797152"/>
          </a:xfrm>
          <a:prstGeom prst="rect">
            <a:avLst/>
          </a:prstGeom>
        </p:spPr>
      </p:pic>
      <p:pic>
        <p:nvPicPr>
          <p:cNvPr id="7" name="Picture 6" descr="algonquin_wht.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868146" y="189340"/>
            <a:ext cx="2952326" cy="9001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0"/>
            <a:ext cx="9144000" cy="4569972"/>
          </a:xfrm>
          <a:prstGeom prst="rect">
            <a:avLst/>
          </a:prstGeom>
          <a:solidFill>
            <a:srgbClr val="0067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91804"/>
            <a:ext cx="4038600" cy="33161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091805"/>
            <a:ext cx="4038600" cy="3316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546998"/>
            <a:ext cx="9144000" cy="59650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7" name="Text Placeholder 2"/>
          <p:cNvSpPr>
            <a:spLocks noGrp="1"/>
          </p:cNvSpPr>
          <p:nvPr>
            <p:ph type="body" idx="1"/>
          </p:nvPr>
        </p:nvSpPr>
        <p:spPr bwMode="auto">
          <a:xfrm>
            <a:off x="467545" y="1491630"/>
            <a:ext cx="8208912" cy="2862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1" name="Title Placeholder 1"/>
          <p:cNvSpPr>
            <a:spLocks noGrp="1"/>
          </p:cNvSpPr>
          <p:nvPr>
            <p:ph type="title"/>
          </p:nvPr>
        </p:nvSpPr>
        <p:spPr bwMode="auto">
          <a:xfrm>
            <a:off x="467544" y="195486"/>
            <a:ext cx="8208912" cy="896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a:t>
            </a:r>
            <a:br>
              <a:rPr lang="en-US" dirty="0"/>
            </a:br>
            <a:r>
              <a:rPr lang="en-US" dirty="0"/>
              <a:t>title style</a:t>
            </a:r>
          </a:p>
        </p:txBody>
      </p:sp>
      <p:pic>
        <p:nvPicPr>
          <p:cNvPr id="15" name="Picture 14" descr="Algonquin College Icon" title="AC Icon"/>
          <p:cNvPicPr>
            <a:picLocks noChangeAspect="1"/>
          </p:cNvPicPr>
          <p:nvPr userDrawn="1"/>
        </p:nvPicPr>
        <p:blipFill rotWithShape="1">
          <a:blip r:embed="rId8">
            <a:extLst>
              <a:ext uri="{28A0092B-C50C-407E-A947-70E740481C1C}">
                <a14:useLocalDpi xmlns:a14="http://schemas.microsoft.com/office/drawing/2010/main"/>
              </a:ext>
            </a:extLst>
          </a:blip>
          <a:srcRect l="12779" t="5165" b="5138"/>
          <a:stretch/>
        </p:blipFill>
        <p:spPr>
          <a:xfrm>
            <a:off x="10411" y="4551386"/>
            <a:ext cx="775399" cy="592114"/>
          </a:xfrm>
          <a:prstGeom prst="rect">
            <a:avLst/>
          </a:prstGeom>
        </p:spPr>
      </p:pic>
      <p:pic>
        <p:nvPicPr>
          <p:cNvPr id="7" name="Picture 6" descr="algonquin_wht.eps"/>
          <p:cNvPicPr>
            <a:picLocks noChangeAspect="1"/>
          </p:cNvPicPr>
          <p:nvPr userDrawn="1"/>
        </p:nvPicPr>
        <p:blipFill>
          <a:blip r:embed="rId9">
            <a:extLst>
              <a:ext uri="{28A0092B-C50C-407E-A947-70E740481C1C}">
                <a14:useLocalDpi xmlns:a14="http://schemas.microsoft.com/office/drawing/2010/main"/>
              </a:ext>
            </a:extLst>
          </a:blip>
          <a:stretch>
            <a:fillRect/>
          </a:stretch>
        </p:blipFill>
        <p:spPr>
          <a:xfrm>
            <a:off x="6660232" y="4527381"/>
            <a:ext cx="2088232" cy="636657"/>
          </a:xfrm>
          <a:prstGeom prst="rect">
            <a:avLst/>
          </a:prstGeom>
        </p:spPr>
      </p:pic>
    </p:spTree>
  </p:cSld>
  <p:clrMap bg1="lt1" tx1="dk1" bg2="lt2" tx2="dk2" accent1="accent1" accent2="accent2" accent3="accent3" accent4="accent4" accent5="accent5" accent6="accent6" hlink="hlink" folHlink="folHlink"/>
  <p:sldLayoutIdLst>
    <p:sldLayoutId id="2147483780" r:id="rId1"/>
    <p:sldLayoutId id="2147483781" r:id="rId2"/>
    <p:sldLayoutId id="2147483779" r:id="rId3"/>
    <p:sldLayoutId id="2147483778" r:id="rId4"/>
    <p:sldLayoutId id="2147483776" r:id="rId5"/>
    <p:sldLayoutId id="2147483771" r:id="rId6"/>
  </p:sldLayoutIdLst>
  <p:hf hdr="0"/>
  <p:txStyles>
    <p:titleStyle>
      <a:lvl1pPr algn="l" rtl="0" eaLnBrk="0" fontAlgn="base" hangingPunct="0">
        <a:spcBef>
          <a:spcPct val="0"/>
        </a:spcBef>
        <a:spcAft>
          <a:spcPct val="0"/>
        </a:spcAft>
        <a:defRPr sz="3600" b="1" kern="1200">
          <a:solidFill>
            <a:schemeClr val="tx2"/>
          </a:solidFill>
          <a:latin typeface="Arial"/>
          <a:ea typeface="+mj-ea"/>
          <a:cs typeface="Arial"/>
        </a:defRPr>
      </a:lvl1pPr>
      <a:lvl2pPr algn="ctr" rtl="0" eaLnBrk="0" fontAlgn="base" hangingPunct="0">
        <a:spcBef>
          <a:spcPct val="0"/>
        </a:spcBef>
        <a:spcAft>
          <a:spcPct val="0"/>
        </a:spcAft>
        <a:defRPr sz="3600">
          <a:solidFill>
            <a:srgbClr val="339933"/>
          </a:solidFill>
          <a:latin typeface="Calibri" pitchFamily="34" charset="0"/>
        </a:defRPr>
      </a:lvl2pPr>
      <a:lvl3pPr algn="ctr" rtl="0" eaLnBrk="0" fontAlgn="base" hangingPunct="0">
        <a:spcBef>
          <a:spcPct val="0"/>
        </a:spcBef>
        <a:spcAft>
          <a:spcPct val="0"/>
        </a:spcAft>
        <a:defRPr sz="3600">
          <a:solidFill>
            <a:srgbClr val="339933"/>
          </a:solidFill>
          <a:latin typeface="Calibri" pitchFamily="34" charset="0"/>
        </a:defRPr>
      </a:lvl3pPr>
      <a:lvl4pPr algn="ctr" rtl="0" eaLnBrk="0" fontAlgn="base" hangingPunct="0">
        <a:spcBef>
          <a:spcPct val="0"/>
        </a:spcBef>
        <a:spcAft>
          <a:spcPct val="0"/>
        </a:spcAft>
        <a:defRPr sz="3600">
          <a:solidFill>
            <a:srgbClr val="339933"/>
          </a:solidFill>
          <a:latin typeface="Calibri" pitchFamily="34" charset="0"/>
        </a:defRPr>
      </a:lvl4pPr>
      <a:lvl5pPr algn="ctr" rtl="0" eaLnBrk="0" fontAlgn="base" hangingPunct="0">
        <a:spcBef>
          <a:spcPct val="0"/>
        </a:spcBef>
        <a:spcAft>
          <a:spcPct val="0"/>
        </a:spcAft>
        <a:defRPr sz="3600">
          <a:solidFill>
            <a:srgbClr val="339933"/>
          </a:solidFill>
          <a:latin typeface="Calibri" pitchFamily="34" charset="0"/>
        </a:defRPr>
      </a:lvl5pPr>
      <a:lvl6pPr marL="457200" algn="ctr" rtl="0" fontAlgn="base">
        <a:spcBef>
          <a:spcPct val="0"/>
        </a:spcBef>
        <a:spcAft>
          <a:spcPct val="0"/>
        </a:spcAft>
        <a:defRPr sz="3600">
          <a:solidFill>
            <a:srgbClr val="339933"/>
          </a:solidFill>
          <a:latin typeface="Calibri" pitchFamily="34" charset="0"/>
        </a:defRPr>
      </a:lvl6pPr>
      <a:lvl7pPr marL="914400" algn="ctr" rtl="0" fontAlgn="base">
        <a:spcBef>
          <a:spcPct val="0"/>
        </a:spcBef>
        <a:spcAft>
          <a:spcPct val="0"/>
        </a:spcAft>
        <a:defRPr sz="3600">
          <a:solidFill>
            <a:srgbClr val="339933"/>
          </a:solidFill>
          <a:latin typeface="Calibri" pitchFamily="34" charset="0"/>
        </a:defRPr>
      </a:lvl7pPr>
      <a:lvl8pPr marL="1371600" algn="ctr" rtl="0" fontAlgn="base">
        <a:spcBef>
          <a:spcPct val="0"/>
        </a:spcBef>
        <a:spcAft>
          <a:spcPct val="0"/>
        </a:spcAft>
        <a:defRPr sz="3600">
          <a:solidFill>
            <a:srgbClr val="339933"/>
          </a:solidFill>
          <a:latin typeface="Calibri" pitchFamily="34" charset="0"/>
        </a:defRPr>
      </a:lvl8pPr>
      <a:lvl9pPr marL="1828800" algn="ctr" rtl="0" fontAlgn="base">
        <a:spcBef>
          <a:spcPct val="0"/>
        </a:spcBef>
        <a:spcAft>
          <a:spcPct val="0"/>
        </a:spcAft>
        <a:defRPr sz="3600">
          <a:solidFill>
            <a:srgbClr val="339933"/>
          </a:solidFill>
          <a:latin typeface="Calibri" pitchFamily="34" charset="0"/>
        </a:defRPr>
      </a:lvl9pPr>
    </p:titleStyle>
    <p:body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torunski.ca/CST2335_XML.x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60032" y="1491630"/>
            <a:ext cx="3888432" cy="1355940"/>
          </a:xfrm>
        </p:spPr>
        <p:txBody>
          <a:bodyPr/>
          <a:lstStyle/>
          <a:p>
            <a:r>
              <a:rPr lang="en-US" dirty="0">
                <a:solidFill>
                  <a:srgbClr val="FFFFFF"/>
                </a:solidFill>
              </a:rPr>
              <a:t>CST2335</a:t>
            </a:r>
            <a:br>
              <a:rPr lang="en-US" dirty="0">
                <a:solidFill>
                  <a:srgbClr val="FFFFFF"/>
                </a:solidFill>
              </a:rPr>
            </a:br>
            <a:r>
              <a:rPr lang="en-US" dirty="0"/>
              <a:t>Graphical Interface programming</a:t>
            </a:r>
            <a:endParaRPr lang="en-US" dirty="0">
              <a:solidFill>
                <a:srgbClr val="FFFFFF"/>
              </a:solidFill>
            </a:endParaRPr>
          </a:p>
        </p:txBody>
      </p:sp>
      <p:sp>
        <p:nvSpPr>
          <p:cNvPr id="5" name="Subtitle 4"/>
          <p:cNvSpPr>
            <a:spLocks noGrp="1"/>
          </p:cNvSpPr>
          <p:nvPr>
            <p:ph type="subTitle" idx="1"/>
          </p:nvPr>
        </p:nvSpPr>
        <p:spPr>
          <a:xfrm>
            <a:off x="4933002" y="3561860"/>
            <a:ext cx="3815463" cy="1026114"/>
          </a:xfrm>
        </p:spPr>
        <p:txBody>
          <a:bodyPr/>
          <a:lstStyle/>
          <a:p>
            <a:r>
              <a:rPr lang="en-US" dirty="0"/>
              <a:t>Week 7</a:t>
            </a:r>
          </a:p>
          <a:p>
            <a:r>
              <a:rPr lang="en-US" dirty="0" err="1"/>
              <a:t>AsyncTask</a:t>
            </a:r>
            <a:r>
              <a:rPr lang="en-US" dirty="0"/>
              <a:t>, XML parsing and file storage.</a:t>
            </a:r>
          </a:p>
        </p:txBody>
      </p:sp>
    </p:spTree>
    <p:extLst>
      <p:ext uri="{BB962C8B-B14F-4D97-AF65-F5344CB8AC3E}">
        <p14:creationId xmlns:p14="http://schemas.microsoft.com/office/powerpoint/2010/main" val="1204534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HTTPUrlConnection</a:t>
            </a:r>
            <a:endParaRPr lang="en-US" dirty="0"/>
          </a:p>
        </p:txBody>
      </p:sp>
      <p:sp>
        <p:nvSpPr>
          <p:cNvPr id="3" name="Content Placeholder 2"/>
          <p:cNvSpPr>
            <a:spLocks noGrp="1"/>
          </p:cNvSpPr>
          <p:nvPr>
            <p:ph idx="1"/>
          </p:nvPr>
        </p:nvSpPr>
        <p:spPr>
          <a:xfrm>
            <a:off x="467544" y="843558"/>
            <a:ext cx="8280920" cy="3510390"/>
          </a:xfrm>
        </p:spPr>
        <p:txBody>
          <a:bodyPr/>
          <a:lstStyle/>
          <a:p>
            <a:r>
              <a:rPr lang="en-US" sz="2000" dirty="0">
                <a:solidFill>
                  <a:schemeClr val="tx1"/>
                </a:solidFill>
              </a:rPr>
              <a:t>To connect to an HTTP server, Android uses </a:t>
            </a:r>
            <a:r>
              <a:rPr lang="en-US" sz="2000" dirty="0" err="1">
                <a:solidFill>
                  <a:schemeClr val="tx1"/>
                </a:solidFill>
              </a:rPr>
              <a:t>HTTPUrlConnection</a:t>
            </a:r>
            <a:r>
              <a:rPr lang="en-US" sz="2000" dirty="0">
                <a:solidFill>
                  <a:schemeClr val="tx1"/>
                </a:solidFill>
              </a:rPr>
              <a:t>. You can get </a:t>
            </a:r>
            <a:r>
              <a:rPr lang="en-US" sz="2000" dirty="0" err="1">
                <a:solidFill>
                  <a:schemeClr val="tx1"/>
                </a:solidFill>
              </a:rPr>
              <a:t>facebook</a:t>
            </a:r>
            <a:r>
              <a:rPr lang="en-US" sz="2000" dirty="0">
                <a:solidFill>
                  <a:schemeClr val="tx1"/>
                </a:solidFill>
              </a:rPr>
              <a:t> updates, query weather or stock prices, upload to twitter, etc.</a:t>
            </a:r>
          </a:p>
          <a:p>
            <a:r>
              <a:rPr lang="en-US" sz="2000" dirty="0" err="1">
                <a:solidFill>
                  <a:schemeClr val="tx1"/>
                </a:solidFill>
              </a:rPr>
              <a:t>HTTPUrlConnection</a:t>
            </a:r>
            <a:r>
              <a:rPr lang="en-US" sz="2000" dirty="0">
                <a:solidFill>
                  <a:schemeClr val="tx1"/>
                </a:solidFill>
              </a:rPr>
              <a:t> starts with a URL object, which takes the String in the constructor:</a:t>
            </a:r>
          </a:p>
          <a:p>
            <a:pPr marL="0" indent="0" algn="ctr">
              <a:buNone/>
            </a:pPr>
            <a:r>
              <a:rPr lang="en-US" sz="1600" i="1" dirty="0">
                <a:solidFill>
                  <a:schemeClr val="tx1"/>
                </a:solidFill>
              </a:rPr>
              <a:t>URL </a:t>
            </a:r>
            <a:r>
              <a:rPr lang="en-US" sz="1600" i="1" dirty="0" err="1">
                <a:solidFill>
                  <a:schemeClr val="tx1"/>
                </a:solidFill>
              </a:rPr>
              <a:t>url</a:t>
            </a:r>
            <a:r>
              <a:rPr lang="en-US" sz="1600" i="1" dirty="0">
                <a:solidFill>
                  <a:schemeClr val="tx1"/>
                </a:solidFill>
              </a:rPr>
              <a:t> = new URL("http://</a:t>
            </a:r>
            <a:r>
              <a:rPr lang="en-US" sz="1600" i="1" dirty="0" err="1">
                <a:solidFill>
                  <a:schemeClr val="tx1"/>
                </a:solidFill>
              </a:rPr>
              <a:t>www.google.com</a:t>
            </a:r>
            <a:r>
              <a:rPr lang="en-US" sz="1600" i="1" dirty="0">
                <a:solidFill>
                  <a:schemeClr val="tx1"/>
                </a:solidFill>
              </a:rPr>
              <a:t>/");</a:t>
            </a:r>
          </a:p>
          <a:p>
            <a:r>
              <a:rPr lang="en-US" sz="2000" dirty="0">
                <a:solidFill>
                  <a:schemeClr val="tx1"/>
                </a:solidFill>
              </a:rPr>
              <a:t>From the URL, call </a:t>
            </a:r>
            <a:r>
              <a:rPr lang="en-US" sz="2000" dirty="0" err="1">
                <a:solidFill>
                  <a:schemeClr val="tx1"/>
                </a:solidFill>
              </a:rPr>
              <a:t>openConnection</a:t>
            </a:r>
            <a:r>
              <a:rPr lang="en-US" sz="2000" dirty="0">
                <a:solidFill>
                  <a:schemeClr val="tx1"/>
                </a:solidFill>
              </a:rPr>
              <a:t>():</a:t>
            </a:r>
          </a:p>
          <a:p>
            <a:pPr marL="0" indent="0">
              <a:buNone/>
            </a:pPr>
            <a:r>
              <a:rPr lang="en-US" sz="1600" i="1" dirty="0" err="1">
                <a:solidFill>
                  <a:schemeClr val="tx1"/>
                </a:solidFill>
              </a:rPr>
              <a:t>HttpURLConnection</a:t>
            </a:r>
            <a:r>
              <a:rPr lang="en-US" sz="1600" i="1" dirty="0">
                <a:solidFill>
                  <a:schemeClr val="tx1"/>
                </a:solidFill>
              </a:rPr>
              <a:t> </a:t>
            </a:r>
            <a:r>
              <a:rPr lang="en-US" sz="1600" i="1" dirty="0" err="1">
                <a:solidFill>
                  <a:schemeClr val="tx1"/>
                </a:solidFill>
              </a:rPr>
              <a:t>urlConnection</a:t>
            </a:r>
            <a:r>
              <a:rPr lang="en-US" sz="1600" i="1" dirty="0">
                <a:solidFill>
                  <a:schemeClr val="tx1"/>
                </a:solidFill>
              </a:rPr>
              <a:t> = (</a:t>
            </a:r>
            <a:r>
              <a:rPr lang="en-US" sz="1600" i="1" dirty="0" err="1">
                <a:solidFill>
                  <a:schemeClr val="tx1"/>
                </a:solidFill>
              </a:rPr>
              <a:t>HttpURLConnection</a:t>
            </a:r>
            <a:r>
              <a:rPr lang="en-US" sz="1600" i="1" dirty="0">
                <a:solidFill>
                  <a:schemeClr val="tx1"/>
                </a:solidFill>
              </a:rPr>
              <a:t>) </a:t>
            </a:r>
            <a:r>
              <a:rPr lang="en-US" sz="1600" i="1" dirty="0" err="1">
                <a:solidFill>
                  <a:schemeClr val="tx1"/>
                </a:solidFill>
              </a:rPr>
              <a:t>url.openConnection</a:t>
            </a:r>
            <a:r>
              <a:rPr lang="en-US" sz="1600" i="1" dirty="0">
                <a:solidFill>
                  <a:schemeClr val="tx1"/>
                </a:solidFill>
              </a:rPr>
              <a:t>();</a:t>
            </a:r>
          </a:p>
          <a:p>
            <a:r>
              <a:rPr lang="en-US" sz="2000" dirty="0">
                <a:solidFill>
                  <a:schemeClr val="tx1"/>
                </a:solidFill>
              </a:rPr>
              <a:t>That’s it! To read the response, call </a:t>
            </a:r>
            <a:r>
              <a:rPr lang="en-US" sz="2000" dirty="0" err="1">
                <a:solidFill>
                  <a:schemeClr val="tx1"/>
                </a:solidFill>
              </a:rPr>
              <a:t>getInputStream</a:t>
            </a:r>
            <a:r>
              <a:rPr lang="en-US" sz="2000" dirty="0">
                <a:solidFill>
                  <a:schemeClr val="tx1"/>
                </a:solidFill>
              </a:rPr>
              <a:t>() from your connection object: 	</a:t>
            </a:r>
            <a:r>
              <a:rPr lang="en-US" sz="1600" i="1" dirty="0" err="1">
                <a:solidFill>
                  <a:schemeClr val="tx1"/>
                </a:solidFill>
              </a:rPr>
              <a:t>urlConnection.getInputStream</a:t>
            </a:r>
            <a:r>
              <a:rPr lang="en-US" sz="1600" i="1" dirty="0">
                <a:solidFill>
                  <a:schemeClr val="tx1"/>
                </a:solidFill>
              </a:rPr>
              <a:t>()</a:t>
            </a:r>
          </a:p>
          <a:p>
            <a:r>
              <a:rPr lang="en-US" sz="2000" dirty="0">
                <a:solidFill>
                  <a:schemeClr val="tx1"/>
                </a:solidFill>
              </a:rPr>
              <a:t>Look at lines 54-56 in </a:t>
            </a:r>
            <a:r>
              <a:rPr lang="en-US" sz="2000" dirty="0" err="1">
                <a:solidFill>
                  <a:schemeClr val="tx1"/>
                </a:solidFill>
              </a:rPr>
              <a:t>AsyncTaskExample.java</a:t>
            </a:r>
            <a:endParaRPr lang="en-US" sz="2000" dirty="0">
              <a:solidFill>
                <a:schemeClr val="tx1"/>
              </a:solidFill>
            </a:endParaRPr>
          </a:p>
        </p:txBody>
      </p:sp>
    </p:spTree>
    <p:extLst>
      <p:ext uri="{BB962C8B-B14F-4D97-AF65-F5344CB8AC3E}">
        <p14:creationId xmlns:p14="http://schemas.microsoft.com/office/powerpoint/2010/main" val="1634914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a:t>
            </a:r>
          </a:p>
        </p:txBody>
      </p:sp>
      <p:sp>
        <p:nvSpPr>
          <p:cNvPr id="3" name="Content Placeholder 2"/>
          <p:cNvSpPr>
            <a:spLocks noGrp="1"/>
          </p:cNvSpPr>
          <p:nvPr>
            <p:ph idx="1"/>
          </p:nvPr>
        </p:nvSpPr>
        <p:spPr>
          <a:xfrm>
            <a:off x="467544" y="843558"/>
            <a:ext cx="8280920" cy="3510390"/>
          </a:xfrm>
        </p:spPr>
        <p:txBody>
          <a:bodyPr/>
          <a:lstStyle/>
          <a:p>
            <a:r>
              <a:rPr lang="en-US" sz="2400" dirty="0">
                <a:solidFill>
                  <a:schemeClr val="tx1"/>
                </a:solidFill>
              </a:rPr>
              <a:t>Android has two types of XML parsers (readers):</a:t>
            </a:r>
          </a:p>
          <a:p>
            <a:pPr lvl="1"/>
            <a:r>
              <a:rPr lang="en-US" sz="2000" dirty="0">
                <a:solidFill>
                  <a:schemeClr val="tx1"/>
                </a:solidFill>
              </a:rPr>
              <a:t>XML Push parser (SAX)</a:t>
            </a:r>
          </a:p>
          <a:p>
            <a:pPr lvl="1"/>
            <a:r>
              <a:rPr lang="en-US" sz="2000" dirty="0">
                <a:solidFill>
                  <a:schemeClr val="tx1"/>
                </a:solidFill>
              </a:rPr>
              <a:t>XML Pull parser (</a:t>
            </a:r>
            <a:r>
              <a:rPr lang="en-US" sz="2000" dirty="0" err="1">
                <a:solidFill>
                  <a:schemeClr val="tx1"/>
                </a:solidFill>
              </a:rPr>
              <a:t>XMLPullParser</a:t>
            </a:r>
            <a:r>
              <a:rPr lang="en-US" sz="2000" dirty="0">
                <a:solidFill>
                  <a:schemeClr val="tx1"/>
                </a:solidFill>
              </a:rPr>
              <a:t>)</a:t>
            </a:r>
          </a:p>
          <a:p>
            <a:r>
              <a:rPr lang="en-US" sz="2400" dirty="0">
                <a:solidFill>
                  <a:schemeClr val="tx1"/>
                </a:solidFill>
              </a:rPr>
              <a:t>The difference between the two is how the data flows. A Push parser iterates over all the tags and calls your function handlers: </a:t>
            </a:r>
          </a:p>
          <a:p>
            <a:pPr lvl="1"/>
            <a:r>
              <a:rPr lang="en-US" sz="1600" dirty="0" err="1">
                <a:solidFill>
                  <a:schemeClr val="tx1"/>
                </a:solidFill>
              </a:rPr>
              <a:t>startDocument</a:t>
            </a:r>
            <a:r>
              <a:rPr lang="en-US" sz="1600" dirty="0">
                <a:solidFill>
                  <a:schemeClr val="tx1"/>
                </a:solidFill>
              </a:rPr>
              <a:t>( ), </a:t>
            </a:r>
            <a:r>
              <a:rPr lang="en-US" sz="1600" dirty="0" err="1">
                <a:solidFill>
                  <a:schemeClr val="tx1"/>
                </a:solidFill>
              </a:rPr>
              <a:t>endDocument</a:t>
            </a:r>
            <a:r>
              <a:rPr lang="en-US" sz="1600" dirty="0">
                <a:solidFill>
                  <a:schemeClr val="tx1"/>
                </a:solidFill>
              </a:rPr>
              <a:t>( ), </a:t>
            </a:r>
            <a:r>
              <a:rPr lang="en-US" sz="1600" dirty="0" err="1">
                <a:solidFill>
                  <a:schemeClr val="tx1"/>
                </a:solidFill>
              </a:rPr>
              <a:t>startElement</a:t>
            </a:r>
            <a:r>
              <a:rPr lang="en-US" sz="1600" dirty="0">
                <a:solidFill>
                  <a:schemeClr val="tx1"/>
                </a:solidFill>
              </a:rPr>
              <a:t>( ), </a:t>
            </a:r>
            <a:r>
              <a:rPr lang="en-US" sz="1600" dirty="0" err="1">
                <a:solidFill>
                  <a:schemeClr val="tx1"/>
                </a:solidFill>
              </a:rPr>
              <a:t>endElement</a:t>
            </a:r>
            <a:r>
              <a:rPr lang="en-US" sz="1600" dirty="0">
                <a:solidFill>
                  <a:schemeClr val="tx1"/>
                </a:solidFill>
              </a:rPr>
              <a:t>( ), characters().</a:t>
            </a:r>
          </a:p>
          <a:p>
            <a:r>
              <a:rPr lang="en-US" sz="2000" dirty="0">
                <a:solidFill>
                  <a:schemeClr val="tx1"/>
                </a:solidFill>
              </a:rPr>
              <a:t>It is similar to how Android automatically calls your Activity lifecycle functions.</a:t>
            </a:r>
          </a:p>
          <a:p>
            <a:r>
              <a:rPr lang="en-US" sz="2000" dirty="0">
                <a:solidFill>
                  <a:schemeClr val="tx1"/>
                </a:solidFill>
              </a:rPr>
              <a:t>A Pull parser is what google recommends for parsing XML data.</a:t>
            </a:r>
            <a:endParaRPr lang="en-US" sz="1800" dirty="0">
              <a:solidFill>
                <a:schemeClr val="tx1"/>
              </a:solidFill>
            </a:endParaRPr>
          </a:p>
          <a:p>
            <a:endParaRPr lang="en-US" sz="2000" dirty="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2116735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a:t>
            </a:r>
            <a:r>
              <a:rPr lang="en-US" dirty="0" err="1"/>
              <a:t>PullParser</a:t>
            </a:r>
            <a:endParaRPr lang="en-US" dirty="0"/>
          </a:p>
        </p:txBody>
      </p:sp>
      <p:sp>
        <p:nvSpPr>
          <p:cNvPr id="3" name="Content Placeholder 2"/>
          <p:cNvSpPr>
            <a:spLocks noGrp="1"/>
          </p:cNvSpPr>
          <p:nvPr>
            <p:ph idx="1"/>
          </p:nvPr>
        </p:nvSpPr>
        <p:spPr>
          <a:xfrm>
            <a:off x="467544" y="1091804"/>
            <a:ext cx="8208912" cy="3262144"/>
          </a:xfrm>
        </p:spPr>
        <p:txBody>
          <a:bodyPr/>
          <a:lstStyle/>
          <a:p>
            <a:r>
              <a:rPr lang="en-US" sz="2400" dirty="0">
                <a:solidFill>
                  <a:schemeClr val="tx1"/>
                </a:solidFill>
              </a:rPr>
              <a:t>Creating a </a:t>
            </a:r>
            <a:r>
              <a:rPr lang="en-US" sz="2400" dirty="0" err="1">
                <a:solidFill>
                  <a:schemeClr val="tx1"/>
                </a:solidFill>
              </a:rPr>
              <a:t>Pullparser</a:t>
            </a:r>
            <a:r>
              <a:rPr lang="en-US" sz="2400" dirty="0">
                <a:solidFill>
                  <a:schemeClr val="tx1"/>
                </a:solidFill>
              </a:rPr>
              <a:t> uses the Factory pattern:</a:t>
            </a:r>
          </a:p>
          <a:p>
            <a:r>
              <a:rPr lang="en-US" sz="1800" dirty="0" err="1">
                <a:solidFill>
                  <a:schemeClr val="tx1"/>
                </a:solidFill>
              </a:rPr>
              <a:t>XmlPullParserFactory</a:t>
            </a:r>
            <a:r>
              <a:rPr lang="en-US" sz="1800" dirty="0">
                <a:solidFill>
                  <a:schemeClr val="tx1"/>
                </a:solidFill>
              </a:rPr>
              <a:t> factory = </a:t>
            </a:r>
            <a:r>
              <a:rPr lang="en-US" sz="1800" dirty="0" err="1">
                <a:solidFill>
                  <a:schemeClr val="tx1"/>
                </a:solidFill>
              </a:rPr>
              <a:t>XmlPullParserFactory.</a:t>
            </a:r>
            <a:r>
              <a:rPr lang="en-US" sz="1800" i="1" dirty="0" err="1">
                <a:solidFill>
                  <a:schemeClr val="tx1"/>
                </a:solidFill>
              </a:rPr>
              <a:t>newInstance</a:t>
            </a:r>
            <a:r>
              <a:rPr lang="en-US" sz="1800" dirty="0">
                <a:solidFill>
                  <a:schemeClr val="tx1"/>
                </a:solidFill>
              </a:rPr>
              <a:t>();</a:t>
            </a:r>
            <a:br>
              <a:rPr lang="en-US" sz="1800" dirty="0">
                <a:solidFill>
                  <a:schemeClr val="tx1"/>
                </a:solidFill>
              </a:rPr>
            </a:br>
            <a:r>
              <a:rPr lang="en-US" sz="1800" dirty="0" err="1">
                <a:solidFill>
                  <a:schemeClr val="tx1"/>
                </a:solidFill>
              </a:rPr>
              <a:t>factory.setNamespaceAware</a:t>
            </a:r>
            <a:r>
              <a:rPr lang="en-US" sz="1800" dirty="0">
                <a:solidFill>
                  <a:schemeClr val="tx1"/>
                </a:solidFill>
              </a:rPr>
              <a:t>(</a:t>
            </a:r>
            <a:r>
              <a:rPr lang="en-US" sz="1800" b="1" dirty="0">
                <a:solidFill>
                  <a:schemeClr val="tx1"/>
                </a:solidFill>
              </a:rPr>
              <a:t>false</a:t>
            </a:r>
            <a:r>
              <a:rPr lang="en-US" sz="1800" dirty="0">
                <a:solidFill>
                  <a:schemeClr val="tx1"/>
                </a:solidFill>
              </a:rPr>
              <a:t>);</a:t>
            </a:r>
            <a:br>
              <a:rPr lang="en-US" sz="1800" dirty="0">
                <a:solidFill>
                  <a:schemeClr val="tx1"/>
                </a:solidFill>
              </a:rPr>
            </a:br>
            <a:br>
              <a:rPr lang="en-US" sz="1800" dirty="0">
                <a:solidFill>
                  <a:schemeClr val="tx1"/>
                </a:solidFill>
              </a:rPr>
            </a:br>
            <a:r>
              <a:rPr lang="en-US" sz="1800" dirty="0" err="1">
                <a:solidFill>
                  <a:schemeClr val="tx1"/>
                </a:solidFill>
              </a:rPr>
              <a:t>XmlPullParser</a:t>
            </a:r>
            <a:r>
              <a:rPr lang="en-US" sz="1800" dirty="0">
                <a:solidFill>
                  <a:schemeClr val="tx1"/>
                </a:solidFill>
              </a:rPr>
              <a:t> </a:t>
            </a:r>
            <a:r>
              <a:rPr lang="en-US" sz="1800" dirty="0" err="1">
                <a:solidFill>
                  <a:schemeClr val="tx1"/>
                </a:solidFill>
              </a:rPr>
              <a:t>xpp</a:t>
            </a:r>
            <a:r>
              <a:rPr lang="en-US" sz="1800" dirty="0">
                <a:solidFill>
                  <a:schemeClr val="tx1"/>
                </a:solidFill>
              </a:rPr>
              <a:t> = </a:t>
            </a:r>
            <a:r>
              <a:rPr lang="en-US" sz="1800" dirty="0" err="1">
                <a:solidFill>
                  <a:schemeClr val="tx1"/>
                </a:solidFill>
              </a:rPr>
              <a:t>factory.newPullParser</a:t>
            </a:r>
            <a:r>
              <a:rPr lang="en-US" sz="1800" dirty="0">
                <a:solidFill>
                  <a:schemeClr val="tx1"/>
                </a:solidFill>
              </a:rPr>
              <a:t>();</a:t>
            </a:r>
            <a:br>
              <a:rPr lang="en-US" sz="1800" dirty="0">
                <a:solidFill>
                  <a:schemeClr val="tx1"/>
                </a:solidFill>
              </a:rPr>
            </a:br>
            <a:r>
              <a:rPr lang="en-US" sz="1800" dirty="0" err="1">
                <a:solidFill>
                  <a:schemeClr val="tx1"/>
                </a:solidFill>
              </a:rPr>
              <a:t>xpp.setInput</a:t>
            </a:r>
            <a:r>
              <a:rPr lang="en-US" sz="1800" dirty="0">
                <a:solidFill>
                  <a:schemeClr val="tx1"/>
                </a:solidFill>
              </a:rPr>
              <a:t>( </a:t>
            </a:r>
            <a:r>
              <a:rPr lang="en-US" sz="1800" dirty="0" err="1">
                <a:solidFill>
                  <a:schemeClr val="tx1"/>
                </a:solidFill>
              </a:rPr>
              <a:t>inStream</a:t>
            </a:r>
            <a:r>
              <a:rPr lang="en-US" sz="1800" dirty="0">
                <a:solidFill>
                  <a:schemeClr val="tx1"/>
                </a:solidFill>
              </a:rPr>
              <a:t>  , </a:t>
            </a:r>
            <a:r>
              <a:rPr lang="en-US" sz="1800" b="1" dirty="0">
                <a:solidFill>
                  <a:schemeClr val="tx1"/>
                </a:solidFill>
              </a:rPr>
              <a:t>"UTF-8"</a:t>
            </a:r>
            <a:r>
              <a:rPr lang="en-US" sz="1800" dirty="0">
                <a:solidFill>
                  <a:schemeClr val="tx1"/>
                </a:solidFill>
              </a:rPr>
              <a:t>);</a:t>
            </a:r>
          </a:p>
          <a:p>
            <a:endParaRPr lang="en-US" sz="1800" dirty="0">
              <a:solidFill>
                <a:schemeClr val="tx1"/>
              </a:solidFill>
            </a:endParaRPr>
          </a:p>
          <a:p>
            <a:r>
              <a:rPr lang="en-US" sz="1800" dirty="0">
                <a:solidFill>
                  <a:schemeClr val="tx1"/>
                </a:solidFill>
              </a:rPr>
              <a:t>The input stream can either be from a network connection or a file.</a:t>
            </a:r>
          </a:p>
          <a:p>
            <a:r>
              <a:rPr lang="en-US" sz="1800" dirty="0">
                <a:solidFill>
                  <a:schemeClr val="tx1"/>
                </a:solidFill>
              </a:rPr>
              <a:t>UTF-8 means that characters only use 8 bits in the file. For Unicode characters, use UTF-16 or UTF-32</a:t>
            </a:r>
          </a:p>
          <a:p>
            <a:r>
              <a:rPr lang="en-US" sz="1800" dirty="0">
                <a:solidFill>
                  <a:schemeClr val="tx1"/>
                </a:solidFill>
              </a:rPr>
              <a:t>Look at lines 60-63 in </a:t>
            </a:r>
            <a:r>
              <a:rPr lang="en-US" sz="1800" dirty="0" err="1">
                <a:solidFill>
                  <a:schemeClr val="tx1"/>
                </a:solidFill>
              </a:rPr>
              <a:t>AsyncTaskExample.java</a:t>
            </a:r>
            <a:endParaRPr lang="en-US" sz="1800" dirty="0">
              <a:solidFill>
                <a:schemeClr val="tx1"/>
              </a:solidFill>
            </a:endParaRPr>
          </a:p>
        </p:txBody>
      </p:sp>
    </p:spTree>
    <p:extLst>
      <p:ext uri="{BB962C8B-B14F-4D97-AF65-F5344CB8AC3E}">
        <p14:creationId xmlns:p14="http://schemas.microsoft.com/office/powerpoint/2010/main" val="1342527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 parser</a:t>
            </a:r>
          </a:p>
        </p:txBody>
      </p:sp>
      <p:sp>
        <p:nvSpPr>
          <p:cNvPr id="3" name="Content Placeholder 2"/>
          <p:cNvSpPr>
            <a:spLocks noGrp="1"/>
          </p:cNvSpPr>
          <p:nvPr>
            <p:ph idx="1"/>
          </p:nvPr>
        </p:nvSpPr>
        <p:spPr>
          <a:xfrm>
            <a:off x="314962" y="771550"/>
            <a:ext cx="8352928" cy="3510390"/>
          </a:xfrm>
        </p:spPr>
        <p:txBody>
          <a:bodyPr/>
          <a:lstStyle/>
          <a:p>
            <a:r>
              <a:rPr lang="en-US" sz="2000" dirty="0">
                <a:solidFill>
                  <a:schemeClr val="tx1"/>
                </a:solidFill>
              </a:rPr>
              <a:t>An </a:t>
            </a:r>
            <a:r>
              <a:rPr lang="en-US" sz="2000" dirty="0" err="1">
                <a:solidFill>
                  <a:schemeClr val="tx1"/>
                </a:solidFill>
              </a:rPr>
              <a:t>XMLPullParser</a:t>
            </a:r>
            <a:r>
              <a:rPr lang="en-US" sz="2000" dirty="0">
                <a:solidFill>
                  <a:schemeClr val="tx1"/>
                </a:solidFill>
              </a:rPr>
              <a:t> object is given an </a:t>
            </a:r>
            <a:r>
              <a:rPr lang="en-US" sz="2000" dirty="0" err="1">
                <a:solidFill>
                  <a:schemeClr val="tx1"/>
                </a:solidFill>
              </a:rPr>
              <a:t>inputStream</a:t>
            </a:r>
            <a:r>
              <a:rPr lang="en-US" sz="2000" dirty="0">
                <a:solidFill>
                  <a:schemeClr val="tx1"/>
                </a:solidFill>
              </a:rPr>
              <a:t> (line 63 of </a:t>
            </a:r>
            <a:r>
              <a:rPr lang="en-US" sz="2000" dirty="0" err="1">
                <a:solidFill>
                  <a:schemeClr val="tx1"/>
                </a:solidFill>
              </a:rPr>
              <a:t>AsyncTaskExample.java</a:t>
            </a:r>
            <a:r>
              <a:rPr lang="en-US" sz="2000" dirty="0">
                <a:solidFill>
                  <a:schemeClr val="tx1"/>
                </a:solidFill>
              </a:rPr>
              <a:t>). </a:t>
            </a:r>
          </a:p>
          <a:p>
            <a:r>
              <a:rPr lang="en-US" sz="2000" dirty="0">
                <a:solidFill>
                  <a:schemeClr val="tx1"/>
                </a:solidFill>
              </a:rPr>
              <a:t>By default, the parser starts at the first element. To inspect each element, call: </a:t>
            </a:r>
            <a:r>
              <a:rPr lang="en-US" sz="2000" dirty="0" err="1">
                <a:solidFill>
                  <a:schemeClr val="tx1"/>
                </a:solidFill>
              </a:rPr>
              <a:t>getEventType</a:t>
            </a:r>
            <a:r>
              <a:rPr lang="en-US" sz="2000" dirty="0">
                <a:solidFill>
                  <a:schemeClr val="tx1"/>
                </a:solidFill>
              </a:rPr>
              <a:t>() (Line 68). This can be either: START_DOCUMENT, START_TAG, TEXT, END_TAG, or END_DOCUMENT.</a:t>
            </a:r>
          </a:p>
          <a:p>
            <a:r>
              <a:rPr lang="en-US" sz="2000" dirty="0">
                <a:solidFill>
                  <a:schemeClr val="tx1"/>
                </a:solidFill>
              </a:rPr>
              <a:t>Then call next() to advance to the next tag (Line 97).</a:t>
            </a:r>
          </a:p>
          <a:p>
            <a:r>
              <a:rPr lang="en-US" sz="2000" dirty="0">
                <a:solidFill>
                  <a:schemeClr val="tx1"/>
                </a:solidFill>
              </a:rPr>
              <a:t>For start and end tags, call </a:t>
            </a:r>
            <a:r>
              <a:rPr lang="en-US" sz="2000" dirty="0" err="1">
                <a:solidFill>
                  <a:schemeClr val="tx1"/>
                </a:solidFill>
              </a:rPr>
              <a:t>getName</a:t>
            </a:r>
            <a:r>
              <a:rPr lang="en-US" sz="2000" dirty="0">
                <a:solidFill>
                  <a:schemeClr val="tx1"/>
                </a:solidFill>
              </a:rPr>
              <a:t>() to get the tag’s name, or </a:t>
            </a:r>
            <a:r>
              <a:rPr lang="en-US" sz="2000" dirty="0" err="1">
                <a:solidFill>
                  <a:schemeClr val="tx1"/>
                </a:solidFill>
              </a:rPr>
              <a:t>getAttributeValue</a:t>
            </a:r>
            <a:r>
              <a:rPr lang="en-US" sz="2000" dirty="0">
                <a:solidFill>
                  <a:schemeClr val="tx1"/>
                </a:solidFill>
              </a:rPr>
              <a:t>(namespace, </a:t>
            </a:r>
            <a:r>
              <a:rPr lang="en-US" sz="2000" dirty="0" err="1">
                <a:solidFill>
                  <a:schemeClr val="tx1"/>
                </a:solidFill>
              </a:rPr>
              <a:t>attributeName</a:t>
            </a:r>
            <a:r>
              <a:rPr lang="en-US" sz="2000" dirty="0">
                <a:solidFill>
                  <a:schemeClr val="tx1"/>
                </a:solidFill>
              </a:rPr>
              <a:t>) to get the attributes of a start tag. Look at line 73, 81, 84 in </a:t>
            </a:r>
            <a:r>
              <a:rPr lang="en-US" sz="2000" dirty="0" err="1">
                <a:solidFill>
                  <a:schemeClr val="tx1"/>
                </a:solidFill>
              </a:rPr>
              <a:t>AsyncTaskExample.java</a:t>
            </a:r>
            <a:endParaRPr lang="en-US" sz="2000" dirty="0">
              <a:solidFill>
                <a:schemeClr val="tx1"/>
              </a:solidFill>
            </a:endParaRPr>
          </a:p>
        </p:txBody>
      </p:sp>
    </p:spTree>
    <p:extLst>
      <p:ext uri="{BB962C8B-B14F-4D97-AF65-F5344CB8AC3E}">
        <p14:creationId xmlns:p14="http://schemas.microsoft.com/office/powerpoint/2010/main" val="1894132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HTTPUrlConnection</a:t>
            </a:r>
            <a:r>
              <a:rPr lang="en-US" dirty="0"/>
              <a:t> + XML</a:t>
            </a:r>
          </a:p>
        </p:txBody>
      </p:sp>
      <p:sp>
        <p:nvSpPr>
          <p:cNvPr id="3" name="Content Placeholder 2"/>
          <p:cNvSpPr>
            <a:spLocks noGrp="1"/>
          </p:cNvSpPr>
          <p:nvPr>
            <p:ph idx="1"/>
          </p:nvPr>
        </p:nvSpPr>
        <p:spPr>
          <a:xfrm>
            <a:off x="314962" y="771550"/>
            <a:ext cx="8352928" cy="3510390"/>
          </a:xfrm>
        </p:spPr>
        <p:txBody>
          <a:bodyPr/>
          <a:lstStyle/>
          <a:p>
            <a:r>
              <a:rPr lang="en-US" sz="2000" dirty="0">
                <a:solidFill>
                  <a:schemeClr val="tx1"/>
                </a:solidFill>
              </a:rPr>
              <a:t>The algorithm should be a while() loop, where you call next() until you reach the END_DOCUMENT tag (line 66).</a:t>
            </a:r>
            <a:endParaRPr lang="en-US" sz="2400" dirty="0">
              <a:solidFill>
                <a:schemeClr val="tx1"/>
              </a:solidFill>
            </a:endParaRPr>
          </a:p>
          <a:p>
            <a:endParaRPr lang="en-US" sz="2000" dirty="0">
              <a:solidFill>
                <a:schemeClr val="tx1"/>
              </a:solidFill>
            </a:endParaRPr>
          </a:p>
          <a:p>
            <a:r>
              <a:rPr lang="en-US" sz="2000" dirty="0">
                <a:solidFill>
                  <a:schemeClr val="tx1"/>
                </a:solidFill>
              </a:rPr>
              <a:t>Look at: 	</a:t>
            </a:r>
            <a:r>
              <a:rPr lang="en-US" sz="2000" dirty="0">
                <a:solidFill>
                  <a:schemeClr val="tx1"/>
                </a:solidFill>
                <a:hlinkClick r:id="rId2"/>
              </a:rPr>
              <a:t>http://torunski.ca/CST2335_XML.xml</a:t>
            </a:r>
            <a:endParaRPr lang="en-US" sz="2000" dirty="0">
              <a:solidFill>
                <a:schemeClr val="tx1"/>
              </a:solidFill>
            </a:endParaRPr>
          </a:p>
          <a:p>
            <a:endParaRPr lang="en-US" sz="2000" dirty="0">
              <a:solidFill>
                <a:schemeClr val="tx1"/>
              </a:solidFill>
            </a:endParaRPr>
          </a:p>
          <a:p>
            <a:r>
              <a:rPr lang="en-US" sz="2000" dirty="0">
                <a:solidFill>
                  <a:schemeClr val="tx1"/>
                </a:solidFill>
              </a:rPr>
              <a:t>Let’s do an example of how to connect to the URL, and then parse the XML that is returned. Let’s try and show a simple weather forecast.</a:t>
            </a:r>
            <a:endParaRPr lang="en-US" sz="2400" dirty="0">
              <a:solidFill>
                <a:schemeClr val="tx1"/>
              </a:solidFill>
            </a:endParaRPr>
          </a:p>
        </p:txBody>
      </p:sp>
    </p:spTree>
    <p:extLst>
      <p:ext uri="{BB962C8B-B14F-4D97-AF65-F5344CB8AC3E}">
        <p14:creationId xmlns:p14="http://schemas.microsoft.com/office/powerpoint/2010/main" val="2047429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JSON Data</a:t>
            </a:r>
          </a:p>
        </p:txBody>
      </p:sp>
      <p:sp>
        <p:nvSpPr>
          <p:cNvPr id="3" name="Content Placeholder 2"/>
          <p:cNvSpPr>
            <a:spLocks noGrp="1"/>
          </p:cNvSpPr>
          <p:nvPr>
            <p:ph idx="1"/>
          </p:nvPr>
        </p:nvSpPr>
        <p:spPr>
          <a:xfrm>
            <a:off x="323528" y="771550"/>
            <a:ext cx="8352928" cy="3510390"/>
          </a:xfrm>
        </p:spPr>
        <p:txBody>
          <a:bodyPr/>
          <a:lstStyle/>
          <a:p>
            <a:r>
              <a:rPr lang="en-US" sz="2400" dirty="0">
                <a:solidFill>
                  <a:schemeClr val="tx1"/>
                </a:solidFill>
              </a:rPr>
              <a:t>If the reply is JSON, you have to build the entire string from the </a:t>
            </a:r>
            <a:r>
              <a:rPr lang="en-US" sz="2400" dirty="0" err="1">
                <a:solidFill>
                  <a:schemeClr val="tx1"/>
                </a:solidFill>
              </a:rPr>
              <a:t>inputstream</a:t>
            </a:r>
            <a:r>
              <a:rPr lang="en-US" sz="2400" dirty="0">
                <a:solidFill>
                  <a:schemeClr val="tx1"/>
                </a:solidFill>
              </a:rPr>
              <a:t>:</a:t>
            </a:r>
          </a:p>
          <a:p>
            <a:pPr marL="0" indent="0">
              <a:buNone/>
            </a:pPr>
            <a:r>
              <a:rPr lang="en-US" sz="1400" dirty="0">
                <a:solidFill>
                  <a:schemeClr val="tx1"/>
                </a:solidFill>
              </a:rPr>
              <a:t>// </a:t>
            </a:r>
            <a:r>
              <a:rPr lang="en-US" sz="1400" dirty="0" err="1">
                <a:solidFill>
                  <a:schemeClr val="tx1"/>
                </a:solidFill>
              </a:rPr>
              <a:t>json</a:t>
            </a:r>
            <a:r>
              <a:rPr lang="en-US" sz="1400" dirty="0">
                <a:solidFill>
                  <a:schemeClr val="tx1"/>
                </a:solidFill>
              </a:rPr>
              <a:t> is UTF-8 by default</a:t>
            </a:r>
          </a:p>
          <a:p>
            <a:pPr marL="0" indent="0">
              <a:buNone/>
            </a:pPr>
            <a:r>
              <a:rPr lang="en-US" sz="1400" dirty="0">
                <a:solidFill>
                  <a:schemeClr val="tx1"/>
                </a:solidFill>
              </a:rPr>
              <a:t>    </a:t>
            </a:r>
            <a:r>
              <a:rPr lang="en-US" sz="1400" dirty="0" err="1">
                <a:solidFill>
                  <a:schemeClr val="tx1"/>
                </a:solidFill>
              </a:rPr>
              <a:t>BufferedReader</a:t>
            </a:r>
            <a:r>
              <a:rPr lang="en-US" sz="1400" dirty="0">
                <a:solidFill>
                  <a:schemeClr val="tx1"/>
                </a:solidFill>
              </a:rPr>
              <a:t> reader = new </a:t>
            </a:r>
            <a:r>
              <a:rPr lang="en-US" sz="1400" dirty="0" err="1">
                <a:solidFill>
                  <a:schemeClr val="tx1"/>
                </a:solidFill>
              </a:rPr>
              <a:t>BufferedReader</a:t>
            </a:r>
            <a:r>
              <a:rPr lang="en-US" sz="1400" dirty="0">
                <a:solidFill>
                  <a:schemeClr val="tx1"/>
                </a:solidFill>
              </a:rPr>
              <a:t>(new </a:t>
            </a:r>
            <a:r>
              <a:rPr lang="en-US" sz="1400" dirty="0" err="1">
                <a:solidFill>
                  <a:schemeClr val="tx1"/>
                </a:solidFill>
              </a:rPr>
              <a:t>InputStreamReader</a:t>
            </a:r>
            <a:r>
              <a:rPr lang="en-US" sz="1400" dirty="0">
                <a:solidFill>
                  <a:schemeClr val="tx1"/>
                </a:solidFill>
              </a:rPr>
              <a:t>(</a:t>
            </a:r>
            <a:r>
              <a:rPr lang="en-US" sz="1400" dirty="0" err="1">
                <a:solidFill>
                  <a:schemeClr val="tx1"/>
                </a:solidFill>
              </a:rPr>
              <a:t>inputStream</a:t>
            </a:r>
            <a:r>
              <a:rPr lang="en-US" sz="1400" dirty="0">
                <a:solidFill>
                  <a:schemeClr val="tx1"/>
                </a:solidFill>
              </a:rPr>
              <a:t>, "UTF-8"), 8);</a:t>
            </a:r>
          </a:p>
          <a:p>
            <a:pPr marL="0" indent="0">
              <a:buNone/>
            </a:pPr>
            <a:r>
              <a:rPr lang="en-US" sz="1400" dirty="0">
                <a:solidFill>
                  <a:schemeClr val="tx1"/>
                </a:solidFill>
              </a:rPr>
              <a:t>    </a:t>
            </a:r>
            <a:r>
              <a:rPr lang="en-US" sz="1400" dirty="0" err="1">
                <a:solidFill>
                  <a:schemeClr val="tx1"/>
                </a:solidFill>
              </a:rPr>
              <a:t>StringBuilder</a:t>
            </a:r>
            <a:r>
              <a:rPr lang="en-US" sz="1400" dirty="0">
                <a:solidFill>
                  <a:schemeClr val="tx1"/>
                </a:solidFill>
              </a:rPr>
              <a:t> </a:t>
            </a:r>
            <a:r>
              <a:rPr lang="en-US" sz="1400" dirty="0" err="1">
                <a:solidFill>
                  <a:schemeClr val="tx1"/>
                </a:solidFill>
              </a:rPr>
              <a:t>sb</a:t>
            </a:r>
            <a:r>
              <a:rPr lang="en-US" sz="1400" dirty="0">
                <a:solidFill>
                  <a:schemeClr val="tx1"/>
                </a:solidFill>
              </a:rPr>
              <a:t> = new </a:t>
            </a:r>
            <a:r>
              <a:rPr lang="en-US" sz="1400" dirty="0" err="1">
                <a:solidFill>
                  <a:schemeClr val="tx1"/>
                </a:solidFill>
              </a:rPr>
              <a:t>StringBuilder</a:t>
            </a:r>
            <a:r>
              <a:rPr lang="en-US" sz="1400" dirty="0">
                <a:solidFill>
                  <a:schemeClr val="tx1"/>
                </a:solidFill>
              </a:rPr>
              <a:t>();</a:t>
            </a:r>
          </a:p>
          <a:p>
            <a:pPr marL="0" indent="0">
              <a:buNone/>
            </a:pPr>
            <a:endParaRPr lang="en-US" sz="1400" dirty="0">
              <a:solidFill>
                <a:schemeClr val="tx1"/>
              </a:solidFill>
            </a:endParaRPr>
          </a:p>
          <a:p>
            <a:pPr marL="0" indent="0">
              <a:buNone/>
            </a:pPr>
            <a:r>
              <a:rPr lang="en-US" sz="1400" dirty="0">
                <a:solidFill>
                  <a:schemeClr val="tx1"/>
                </a:solidFill>
              </a:rPr>
              <a:t>    String line = null;</a:t>
            </a:r>
          </a:p>
          <a:p>
            <a:pPr marL="0" indent="0">
              <a:buNone/>
            </a:pPr>
            <a:r>
              <a:rPr lang="en-US" sz="1400" dirty="0">
                <a:solidFill>
                  <a:schemeClr val="tx1"/>
                </a:solidFill>
              </a:rPr>
              <a:t>    while ((line = </a:t>
            </a:r>
            <a:r>
              <a:rPr lang="en-US" sz="1400" dirty="0" err="1">
                <a:solidFill>
                  <a:schemeClr val="tx1"/>
                </a:solidFill>
              </a:rPr>
              <a:t>reader.readLine</a:t>
            </a:r>
            <a:r>
              <a:rPr lang="en-US" sz="1400" dirty="0">
                <a:solidFill>
                  <a:schemeClr val="tx1"/>
                </a:solidFill>
              </a:rPr>
              <a:t>()) != null)</a:t>
            </a:r>
          </a:p>
          <a:p>
            <a:pPr marL="0" indent="0">
              <a:buNone/>
            </a:pPr>
            <a:r>
              <a:rPr lang="en-US" sz="1400" dirty="0">
                <a:solidFill>
                  <a:schemeClr val="tx1"/>
                </a:solidFill>
              </a:rPr>
              <a:t>    {</a:t>
            </a:r>
          </a:p>
          <a:p>
            <a:pPr marL="0" indent="0">
              <a:buNone/>
            </a:pPr>
            <a:r>
              <a:rPr lang="en-US" sz="1400" dirty="0">
                <a:solidFill>
                  <a:schemeClr val="tx1"/>
                </a:solidFill>
              </a:rPr>
              <a:t>        </a:t>
            </a:r>
            <a:r>
              <a:rPr lang="en-US" sz="1400" dirty="0" err="1">
                <a:solidFill>
                  <a:schemeClr val="tx1"/>
                </a:solidFill>
              </a:rPr>
              <a:t>sb.append</a:t>
            </a:r>
            <a:r>
              <a:rPr lang="en-US" sz="1400" dirty="0">
                <a:solidFill>
                  <a:schemeClr val="tx1"/>
                </a:solidFill>
              </a:rPr>
              <a:t>(line + "\n");</a:t>
            </a:r>
          </a:p>
          <a:p>
            <a:pPr marL="0" indent="0">
              <a:buNone/>
            </a:pPr>
            <a:r>
              <a:rPr lang="en-US" sz="1400" dirty="0">
                <a:solidFill>
                  <a:schemeClr val="tx1"/>
                </a:solidFill>
              </a:rPr>
              <a:t>    }</a:t>
            </a:r>
          </a:p>
          <a:p>
            <a:pPr marL="0" indent="0">
              <a:buNone/>
            </a:pPr>
            <a:r>
              <a:rPr lang="en-US" sz="1400" dirty="0">
                <a:solidFill>
                  <a:schemeClr val="tx1"/>
                </a:solidFill>
              </a:rPr>
              <a:t>    String result = </a:t>
            </a:r>
            <a:r>
              <a:rPr lang="en-US" sz="1400" dirty="0" err="1">
                <a:solidFill>
                  <a:schemeClr val="tx1"/>
                </a:solidFill>
              </a:rPr>
              <a:t>sb.toString</a:t>
            </a:r>
            <a:r>
              <a:rPr lang="en-US" sz="1400" dirty="0">
                <a:solidFill>
                  <a:schemeClr val="tx1"/>
                </a:solidFill>
              </a:rPr>
              <a:t>();</a:t>
            </a:r>
            <a:endParaRPr lang="is-IS" sz="1400" dirty="0">
              <a:solidFill>
                <a:schemeClr val="tx1"/>
              </a:solidFill>
            </a:endParaRPr>
          </a:p>
        </p:txBody>
      </p:sp>
    </p:spTree>
    <p:extLst>
      <p:ext uri="{BB962C8B-B14F-4D97-AF65-F5344CB8AC3E}">
        <p14:creationId xmlns:p14="http://schemas.microsoft.com/office/powerpoint/2010/main" val="603366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JSON Object</a:t>
            </a:r>
          </a:p>
        </p:txBody>
      </p:sp>
      <p:sp>
        <p:nvSpPr>
          <p:cNvPr id="3" name="Content Placeholder 2"/>
          <p:cNvSpPr>
            <a:spLocks noGrp="1"/>
          </p:cNvSpPr>
          <p:nvPr>
            <p:ph idx="1"/>
          </p:nvPr>
        </p:nvSpPr>
        <p:spPr>
          <a:xfrm>
            <a:off x="323528" y="771550"/>
            <a:ext cx="8352928" cy="3510390"/>
          </a:xfrm>
        </p:spPr>
        <p:txBody>
          <a:bodyPr/>
          <a:lstStyle/>
          <a:p>
            <a:r>
              <a:rPr lang="en-US" sz="2400" dirty="0">
                <a:solidFill>
                  <a:schemeClr val="tx1"/>
                </a:solidFill>
              </a:rPr>
              <a:t>JSON objects are a collection of name/value pairs:</a:t>
            </a:r>
          </a:p>
          <a:p>
            <a:endParaRPr lang="en-US" sz="2400" dirty="0">
              <a:solidFill>
                <a:schemeClr val="tx1"/>
              </a:solidFill>
            </a:endParaRPr>
          </a:p>
          <a:p>
            <a:pPr marL="400050" lvl="1" indent="0">
              <a:buNone/>
            </a:pPr>
            <a:r>
              <a:rPr lang="en-US" sz="2000" i="1" dirty="0" err="1">
                <a:solidFill>
                  <a:schemeClr val="tx1"/>
                </a:solidFill>
              </a:rPr>
              <a:t>JSONObject</a:t>
            </a:r>
            <a:r>
              <a:rPr lang="en-US" sz="2000" i="1" dirty="0">
                <a:solidFill>
                  <a:schemeClr val="tx1"/>
                </a:solidFill>
              </a:rPr>
              <a:t> </a:t>
            </a:r>
            <a:r>
              <a:rPr lang="en-US" sz="2000" i="1" dirty="0" err="1">
                <a:solidFill>
                  <a:schemeClr val="tx1"/>
                </a:solidFill>
              </a:rPr>
              <a:t>jObject</a:t>
            </a:r>
            <a:r>
              <a:rPr lang="en-US" sz="2000" i="1" dirty="0">
                <a:solidFill>
                  <a:schemeClr val="tx1"/>
                </a:solidFill>
              </a:rPr>
              <a:t> = new </a:t>
            </a:r>
            <a:r>
              <a:rPr lang="en-US" sz="2000" i="1" dirty="0" err="1">
                <a:solidFill>
                  <a:schemeClr val="tx1"/>
                </a:solidFill>
              </a:rPr>
              <a:t>JSONObject</a:t>
            </a:r>
            <a:r>
              <a:rPr lang="en-US" sz="2000" i="1" dirty="0">
                <a:solidFill>
                  <a:schemeClr val="tx1"/>
                </a:solidFill>
              </a:rPr>
              <a:t>(result);</a:t>
            </a:r>
          </a:p>
          <a:p>
            <a:pPr marL="400050" lvl="1" indent="0">
              <a:buNone/>
            </a:pPr>
            <a:endParaRPr lang="en-US" sz="2000" i="1" dirty="0">
              <a:solidFill>
                <a:schemeClr val="tx1"/>
              </a:solidFill>
            </a:endParaRPr>
          </a:p>
          <a:p>
            <a:pPr marL="400050" lvl="1" indent="0">
              <a:buNone/>
            </a:pPr>
            <a:r>
              <a:rPr lang="en-US" sz="2000" i="1" dirty="0">
                <a:solidFill>
                  <a:schemeClr val="tx1"/>
                </a:solidFill>
              </a:rPr>
              <a:t>String </a:t>
            </a:r>
            <a:r>
              <a:rPr lang="en-US" sz="2000" i="1" dirty="0" err="1">
                <a:solidFill>
                  <a:schemeClr val="tx1"/>
                </a:solidFill>
              </a:rPr>
              <a:t>aJsonString</a:t>
            </a:r>
            <a:r>
              <a:rPr lang="en-US" sz="2000" i="1" dirty="0">
                <a:solidFill>
                  <a:schemeClr val="tx1"/>
                </a:solidFill>
              </a:rPr>
              <a:t> = </a:t>
            </a:r>
            <a:r>
              <a:rPr lang="en-US" sz="2000" i="1" dirty="0" err="1">
                <a:solidFill>
                  <a:schemeClr val="tx1"/>
                </a:solidFill>
              </a:rPr>
              <a:t>jObject.getString</a:t>
            </a:r>
            <a:r>
              <a:rPr lang="en-US" sz="2000" i="1" dirty="0">
                <a:solidFill>
                  <a:schemeClr val="tx1"/>
                </a:solidFill>
              </a:rPr>
              <a:t>("STRINGNAME");</a:t>
            </a:r>
          </a:p>
          <a:p>
            <a:pPr marL="400050" lvl="1" indent="0">
              <a:buNone/>
            </a:pPr>
            <a:r>
              <a:rPr lang="en-US" sz="2000" i="1" dirty="0" err="1">
                <a:solidFill>
                  <a:schemeClr val="tx1"/>
                </a:solidFill>
              </a:rPr>
              <a:t>boolean</a:t>
            </a:r>
            <a:r>
              <a:rPr lang="en-US" sz="2000" i="1" dirty="0">
                <a:solidFill>
                  <a:schemeClr val="tx1"/>
                </a:solidFill>
              </a:rPr>
              <a:t> </a:t>
            </a:r>
            <a:r>
              <a:rPr lang="en-US" sz="2000" i="1" dirty="0" err="1">
                <a:solidFill>
                  <a:schemeClr val="tx1"/>
                </a:solidFill>
              </a:rPr>
              <a:t>aJsonBoolean</a:t>
            </a:r>
            <a:r>
              <a:rPr lang="en-US" sz="2000" i="1" dirty="0">
                <a:solidFill>
                  <a:schemeClr val="tx1"/>
                </a:solidFill>
              </a:rPr>
              <a:t> = </a:t>
            </a:r>
            <a:r>
              <a:rPr lang="en-US" sz="2000" i="1" dirty="0" err="1">
                <a:solidFill>
                  <a:schemeClr val="tx1"/>
                </a:solidFill>
              </a:rPr>
              <a:t>jObject.getBoolean</a:t>
            </a:r>
            <a:r>
              <a:rPr lang="en-US" sz="2000" i="1" dirty="0">
                <a:solidFill>
                  <a:schemeClr val="tx1"/>
                </a:solidFill>
              </a:rPr>
              <a:t>("BOOLEANNAME");</a:t>
            </a:r>
          </a:p>
          <a:p>
            <a:pPr marL="400050" lvl="1" indent="0">
              <a:buNone/>
            </a:pPr>
            <a:r>
              <a:rPr lang="en-US" sz="2000" i="1" dirty="0" err="1">
                <a:solidFill>
                  <a:schemeClr val="tx1"/>
                </a:solidFill>
              </a:rPr>
              <a:t>int</a:t>
            </a:r>
            <a:r>
              <a:rPr lang="en-US" sz="2000" i="1" dirty="0">
                <a:solidFill>
                  <a:schemeClr val="tx1"/>
                </a:solidFill>
              </a:rPr>
              <a:t> </a:t>
            </a:r>
            <a:r>
              <a:rPr lang="en-US" sz="2000" i="1" dirty="0" err="1">
                <a:solidFill>
                  <a:schemeClr val="tx1"/>
                </a:solidFill>
              </a:rPr>
              <a:t>aJsonInteger</a:t>
            </a:r>
            <a:r>
              <a:rPr lang="en-US" sz="2000" i="1" dirty="0">
                <a:solidFill>
                  <a:schemeClr val="tx1"/>
                </a:solidFill>
              </a:rPr>
              <a:t> = </a:t>
            </a:r>
            <a:r>
              <a:rPr lang="en-US" sz="2000" i="1" dirty="0" err="1">
                <a:solidFill>
                  <a:schemeClr val="tx1"/>
                </a:solidFill>
              </a:rPr>
              <a:t>jObject.getInt</a:t>
            </a:r>
            <a:r>
              <a:rPr lang="en-US" sz="2000" i="1" dirty="0">
                <a:solidFill>
                  <a:schemeClr val="tx1"/>
                </a:solidFill>
              </a:rPr>
              <a:t>("INTEGERNAME");</a:t>
            </a:r>
          </a:p>
          <a:p>
            <a:pPr marL="400050" lvl="1" indent="0">
              <a:buNone/>
            </a:pPr>
            <a:r>
              <a:rPr lang="en-US" sz="2000" i="1" dirty="0">
                <a:solidFill>
                  <a:schemeClr val="tx1"/>
                </a:solidFill>
              </a:rPr>
              <a:t>long </a:t>
            </a:r>
            <a:r>
              <a:rPr lang="en-US" sz="2000" i="1" dirty="0" err="1">
                <a:solidFill>
                  <a:schemeClr val="tx1"/>
                </a:solidFill>
              </a:rPr>
              <a:t>aJsonLong</a:t>
            </a:r>
            <a:r>
              <a:rPr lang="en-US" sz="2000" i="1" dirty="0">
                <a:solidFill>
                  <a:schemeClr val="tx1"/>
                </a:solidFill>
              </a:rPr>
              <a:t> = </a:t>
            </a:r>
            <a:r>
              <a:rPr lang="en-US" sz="2000" i="1" dirty="0" err="1">
                <a:solidFill>
                  <a:schemeClr val="tx1"/>
                </a:solidFill>
              </a:rPr>
              <a:t>jObject.getLong</a:t>
            </a:r>
            <a:r>
              <a:rPr lang="en-US" sz="2000" i="1" dirty="0">
                <a:solidFill>
                  <a:schemeClr val="tx1"/>
                </a:solidFill>
              </a:rPr>
              <a:t>("LONGNAME");</a:t>
            </a:r>
          </a:p>
        </p:txBody>
      </p:sp>
    </p:spTree>
    <p:extLst>
      <p:ext uri="{BB962C8B-B14F-4D97-AF65-F5344CB8AC3E}">
        <p14:creationId xmlns:p14="http://schemas.microsoft.com/office/powerpoint/2010/main" val="3883077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JSON Array</a:t>
            </a:r>
          </a:p>
        </p:txBody>
      </p:sp>
      <p:sp>
        <p:nvSpPr>
          <p:cNvPr id="3" name="Content Placeholder 2"/>
          <p:cNvSpPr>
            <a:spLocks noGrp="1"/>
          </p:cNvSpPr>
          <p:nvPr>
            <p:ph idx="1"/>
          </p:nvPr>
        </p:nvSpPr>
        <p:spPr>
          <a:xfrm>
            <a:off x="323528" y="771550"/>
            <a:ext cx="8352928" cy="3510390"/>
          </a:xfrm>
        </p:spPr>
        <p:txBody>
          <a:bodyPr/>
          <a:lstStyle/>
          <a:p>
            <a:pPr marL="0" indent="0">
              <a:buNone/>
            </a:pPr>
            <a:r>
              <a:rPr lang="en-US" sz="1800" dirty="0" err="1">
                <a:solidFill>
                  <a:schemeClr val="tx1"/>
                </a:solidFill>
              </a:rPr>
              <a:t>JSONArray</a:t>
            </a:r>
            <a:r>
              <a:rPr lang="en-US" sz="1800" dirty="0">
                <a:solidFill>
                  <a:schemeClr val="tx1"/>
                </a:solidFill>
              </a:rPr>
              <a:t> </a:t>
            </a:r>
            <a:r>
              <a:rPr lang="en-US" sz="1800" dirty="0" err="1">
                <a:solidFill>
                  <a:schemeClr val="tx1"/>
                </a:solidFill>
              </a:rPr>
              <a:t>jArray</a:t>
            </a:r>
            <a:r>
              <a:rPr lang="en-US" sz="1800" dirty="0">
                <a:solidFill>
                  <a:schemeClr val="tx1"/>
                </a:solidFill>
              </a:rPr>
              <a:t> = </a:t>
            </a:r>
            <a:r>
              <a:rPr lang="en-US" sz="1800" dirty="0" err="1">
                <a:solidFill>
                  <a:schemeClr val="tx1"/>
                </a:solidFill>
              </a:rPr>
              <a:t>jObject.getJSONArray</a:t>
            </a:r>
            <a:r>
              <a:rPr lang="en-US" sz="1800" dirty="0">
                <a:solidFill>
                  <a:schemeClr val="tx1"/>
                </a:solidFill>
              </a:rPr>
              <a:t>("ARRAYNAME");</a:t>
            </a:r>
          </a:p>
          <a:p>
            <a:pPr marL="0" indent="0">
              <a:buNone/>
            </a:pPr>
            <a:r>
              <a:rPr lang="en-US" sz="1800" dirty="0">
                <a:solidFill>
                  <a:schemeClr val="tx1"/>
                </a:solidFill>
              </a:rPr>
              <a:t>for (</a:t>
            </a:r>
            <a:r>
              <a:rPr lang="en-US" sz="1800" dirty="0" err="1">
                <a:solidFill>
                  <a:schemeClr val="tx1"/>
                </a:solidFill>
              </a:rPr>
              <a:t>int</a:t>
            </a:r>
            <a:r>
              <a:rPr lang="en-US" sz="1800" dirty="0">
                <a:solidFill>
                  <a:schemeClr val="tx1"/>
                </a:solidFill>
              </a:rPr>
              <a:t> </a:t>
            </a:r>
            <a:r>
              <a:rPr lang="en-US" sz="1800" dirty="0" err="1">
                <a:solidFill>
                  <a:schemeClr val="tx1"/>
                </a:solidFill>
              </a:rPr>
              <a:t>i</a:t>
            </a:r>
            <a:r>
              <a:rPr lang="en-US" sz="1800" dirty="0">
                <a:solidFill>
                  <a:schemeClr val="tx1"/>
                </a:solidFill>
              </a:rPr>
              <a:t>=0; </a:t>
            </a:r>
            <a:r>
              <a:rPr lang="en-US" sz="1800" dirty="0" err="1">
                <a:solidFill>
                  <a:schemeClr val="tx1"/>
                </a:solidFill>
              </a:rPr>
              <a:t>i</a:t>
            </a:r>
            <a:r>
              <a:rPr lang="en-US" sz="1800" dirty="0">
                <a:solidFill>
                  <a:schemeClr val="tx1"/>
                </a:solidFill>
              </a:rPr>
              <a:t> &lt; </a:t>
            </a:r>
            <a:r>
              <a:rPr lang="en-US" sz="1800" dirty="0" err="1">
                <a:solidFill>
                  <a:schemeClr val="tx1"/>
                </a:solidFill>
              </a:rPr>
              <a:t>jArray.length</a:t>
            </a:r>
            <a:r>
              <a:rPr lang="en-US" sz="1800" dirty="0">
                <a:solidFill>
                  <a:schemeClr val="tx1"/>
                </a:solidFill>
              </a:rPr>
              <a:t>(); </a:t>
            </a:r>
            <a:r>
              <a:rPr lang="en-US" sz="1800" dirty="0" err="1">
                <a:solidFill>
                  <a:schemeClr val="tx1"/>
                </a:solidFill>
              </a:rPr>
              <a:t>i</a:t>
            </a:r>
            <a:r>
              <a:rPr lang="en-US" sz="1800" dirty="0">
                <a:solidFill>
                  <a:schemeClr val="tx1"/>
                </a:solidFill>
              </a:rPr>
              <a:t>++)</a:t>
            </a:r>
          </a:p>
          <a:p>
            <a:pPr marL="0" indent="0">
              <a:buNone/>
            </a:pPr>
            <a:r>
              <a:rPr lang="en-US" sz="1800" dirty="0">
                <a:solidFill>
                  <a:schemeClr val="tx1"/>
                </a:solidFill>
              </a:rPr>
              <a:t>    try {</a:t>
            </a:r>
          </a:p>
          <a:p>
            <a:pPr marL="400050" lvl="1" indent="0">
              <a:buNone/>
            </a:pPr>
            <a:r>
              <a:rPr lang="en-US" sz="1800" dirty="0">
                <a:solidFill>
                  <a:schemeClr val="tx1"/>
                </a:solidFill>
              </a:rPr>
              <a:t>	</a:t>
            </a:r>
            <a:r>
              <a:rPr lang="en-US" sz="1800" dirty="0" err="1">
                <a:solidFill>
                  <a:schemeClr val="tx1"/>
                </a:solidFill>
              </a:rPr>
              <a:t>JSONObject</a:t>
            </a:r>
            <a:r>
              <a:rPr lang="en-US" sz="1800" dirty="0">
                <a:solidFill>
                  <a:schemeClr val="tx1"/>
                </a:solidFill>
              </a:rPr>
              <a:t> </a:t>
            </a:r>
            <a:r>
              <a:rPr lang="en-US" sz="1800" dirty="0" err="1">
                <a:solidFill>
                  <a:schemeClr val="tx1"/>
                </a:solidFill>
              </a:rPr>
              <a:t>oneObject</a:t>
            </a:r>
            <a:r>
              <a:rPr lang="en-US" sz="1800" dirty="0">
                <a:solidFill>
                  <a:schemeClr val="tx1"/>
                </a:solidFill>
              </a:rPr>
              <a:t> = </a:t>
            </a:r>
            <a:r>
              <a:rPr lang="en-US" sz="1800" dirty="0" err="1">
                <a:solidFill>
                  <a:schemeClr val="tx1"/>
                </a:solidFill>
              </a:rPr>
              <a:t>jArray.getJSONObject</a:t>
            </a:r>
            <a:r>
              <a:rPr lang="en-US" sz="1800" dirty="0">
                <a:solidFill>
                  <a:schemeClr val="tx1"/>
                </a:solidFill>
              </a:rPr>
              <a:t>(</a:t>
            </a:r>
            <a:r>
              <a:rPr lang="en-US" sz="1800" dirty="0" err="1">
                <a:solidFill>
                  <a:schemeClr val="tx1"/>
                </a:solidFill>
              </a:rPr>
              <a:t>i</a:t>
            </a:r>
            <a:r>
              <a:rPr lang="en-US" sz="1800" dirty="0">
                <a:solidFill>
                  <a:schemeClr val="tx1"/>
                </a:solidFill>
              </a:rPr>
              <a:t>);</a:t>
            </a:r>
          </a:p>
          <a:p>
            <a:pPr marL="400050" lvl="1" indent="0">
              <a:buNone/>
            </a:pPr>
            <a:r>
              <a:rPr lang="en-US" sz="1800" dirty="0">
                <a:solidFill>
                  <a:schemeClr val="tx1"/>
                </a:solidFill>
              </a:rPr>
              <a:t>        // Pulling items from the array</a:t>
            </a:r>
          </a:p>
          <a:p>
            <a:pPr marL="400050" lvl="1" indent="0">
              <a:buNone/>
            </a:pPr>
            <a:r>
              <a:rPr lang="en-US" sz="1800" dirty="0">
                <a:solidFill>
                  <a:schemeClr val="tx1"/>
                </a:solidFill>
              </a:rPr>
              <a:t>String </a:t>
            </a:r>
            <a:r>
              <a:rPr lang="en-US" sz="1800" dirty="0" err="1">
                <a:solidFill>
                  <a:schemeClr val="tx1"/>
                </a:solidFill>
              </a:rPr>
              <a:t>oneObjectsItem</a:t>
            </a:r>
            <a:r>
              <a:rPr lang="en-US" sz="1800" dirty="0">
                <a:solidFill>
                  <a:schemeClr val="tx1"/>
                </a:solidFill>
              </a:rPr>
              <a:t> = </a:t>
            </a:r>
            <a:r>
              <a:rPr lang="en-US" sz="1800" dirty="0" err="1">
                <a:solidFill>
                  <a:schemeClr val="tx1"/>
                </a:solidFill>
              </a:rPr>
              <a:t>oneObject.getString</a:t>
            </a:r>
            <a:r>
              <a:rPr lang="en-US" sz="1800" dirty="0">
                <a:solidFill>
                  <a:schemeClr val="tx1"/>
                </a:solidFill>
              </a:rPr>
              <a:t>("</a:t>
            </a:r>
            <a:r>
              <a:rPr lang="en-US" sz="1800" dirty="0" err="1">
                <a:solidFill>
                  <a:schemeClr val="tx1"/>
                </a:solidFill>
              </a:rPr>
              <a:t>STRINGNAMEinTHEarray</a:t>
            </a:r>
            <a:r>
              <a:rPr lang="en-US" sz="1800" dirty="0">
                <a:solidFill>
                  <a:schemeClr val="tx1"/>
                </a:solidFill>
              </a:rPr>
              <a:t>");</a:t>
            </a:r>
          </a:p>
          <a:p>
            <a:pPr marL="400050" lvl="1" indent="0">
              <a:buNone/>
            </a:pPr>
            <a:r>
              <a:rPr lang="en-US" sz="1800" dirty="0" err="1">
                <a:solidFill>
                  <a:schemeClr val="tx1"/>
                </a:solidFill>
              </a:rPr>
              <a:t>boolean</a:t>
            </a:r>
            <a:r>
              <a:rPr lang="en-US" sz="1800" dirty="0">
                <a:solidFill>
                  <a:schemeClr val="tx1"/>
                </a:solidFill>
              </a:rPr>
              <a:t> </a:t>
            </a:r>
            <a:r>
              <a:rPr lang="en-US" sz="1800" dirty="0" err="1">
                <a:solidFill>
                  <a:schemeClr val="tx1"/>
                </a:solidFill>
              </a:rPr>
              <a:t>bValue</a:t>
            </a:r>
            <a:r>
              <a:rPr lang="en-US" sz="1800" dirty="0">
                <a:solidFill>
                  <a:schemeClr val="tx1"/>
                </a:solidFill>
              </a:rPr>
              <a:t> = </a:t>
            </a:r>
            <a:r>
              <a:rPr lang="en-US" sz="1800" dirty="0" err="1">
                <a:solidFill>
                  <a:schemeClr val="tx1"/>
                </a:solidFill>
              </a:rPr>
              <a:t>oneObject.getBoolean</a:t>
            </a:r>
            <a:r>
              <a:rPr lang="en-US" sz="1800" dirty="0">
                <a:solidFill>
                  <a:schemeClr val="tx1"/>
                </a:solidFill>
              </a:rPr>
              <a:t>(“</a:t>
            </a:r>
            <a:r>
              <a:rPr lang="en-US" sz="1800" dirty="0" err="1">
                <a:solidFill>
                  <a:schemeClr val="tx1"/>
                </a:solidFill>
              </a:rPr>
              <a:t>booleanName</a:t>
            </a:r>
            <a:r>
              <a:rPr lang="en-US" sz="1800" dirty="0">
                <a:solidFill>
                  <a:schemeClr val="tx1"/>
                </a:solidFill>
              </a:rPr>
              <a:t>");</a:t>
            </a:r>
          </a:p>
          <a:p>
            <a:pPr marL="0" indent="0">
              <a:buNone/>
            </a:pPr>
            <a:r>
              <a:rPr lang="en-US" sz="1800" dirty="0">
                <a:solidFill>
                  <a:schemeClr val="tx1"/>
                </a:solidFill>
              </a:rPr>
              <a:t>    } catch (</a:t>
            </a:r>
            <a:r>
              <a:rPr lang="en-US" sz="1800" dirty="0" err="1">
                <a:solidFill>
                  <a:schemeClr val="tx1"/>
                </a:solidFill>
              </a:rPr>
              <a:t>JSONException</a:t>
            </a:r>
            <a:r>
              <a:rPr lang="en-US" sz="1800" dirty="0">
                <a:solidFill>
                  <a:schemeClr val="tx1"/>
                </a:solidFill>
              </a:rPr>
              <a:t> e) {</a:t>
            </a:r>
          </a:p>
          <a:p>
            <a:pPr marL="0" indent="0">
              <a:buNone/>
            </a:pPr>
            <a:r>
              <a:rPr lang="en-US" sz="1800" dirty="0">
                <a:solidFill>
                  <a:schemeClr val="tx1"/>
                </a:solidFill>
              </a:rPr>
              <a:t>        // Oops</a:t>
            </a:r>
          </a:p>
          <a:p>
            <a:pPr marL="0" indent="0">
              <a:buNone/>
            </a:pPr>
            <a:r>
              <a:rPr lang="en-US" sz="1800" dirty="0">
                <a:solidFill>
                  <a:schemeClr val="tx1"/>
                </a:solidFill>
              </a:rPr>
              <a:t>    }</a:t>
            </a:r>
          </a:p>
        </p:txBody>
      </p:sp>
    </p:spTree>
    <p:extLst>
      <p:ext uri="{BB962C8B-B14F-4D97-AF65-F5344CB8AC3E}">
        <p14:creationId xmlns:p14="http://schemas.microsoft.com/office/powerpoint/2010/main" val="2826694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access</a:t>
            </a:r>
          </a:p>
        </p:txBody>
      </p:sp>
      <p:sp>
        <p:nvSpPr>
          <p:cNvPr id="3" name="Content Placeholder 2"/>
          <p:cNvSpPr>
            <a:spLocks noGrp="1"/>
          </p:cNvSpPr>
          <p:nvPr>
            <p:ph idx="1"/>
          </p:nvPr>
        </p:nvSpPr>
        <p:spPr>
          <a:xfrm>
            <a:off x="314962" y="771550"/>
            <a:ext cx="8352928" cy="3510390"/>
          </a:xfrm>
        </p:spPr>
        <p:txBody>
          <a:bodyPr/>
          <a:lstStyle/>
          <a:p>
            <a:r>
              <a:rPr lang="en-US" sz="2400" dirty="0">
                <a:solidFill>
                  <a:schemeClr val="tx1"/>
                </a:solidFill>
              </a:rPr>
              <a:t>An Android device is basically a Linux computer. It has directories where you can save files. Some devices have USB ports where you can attach drives, or </a:t>
            </a:r>
            <a:r>
              <a:rPr lang="en-US" sz="2400" dirty="0" err="1">
                <a:solidFill>
                  <a:schemeClr val="tx1"/>
                </a:solidFill>
              </a:rPr>
              <a:t>sd</a:t>
            </a:r>
            <a:r>
              <a:rPr lang="en-US" sz="2400" dirty="0">
                <a:solidFill>
                  <a:schemeClr val="tx1"/>
                </a:solidFill>
              </a:rPr>
              <a:t> cards.</a:t>
            </a:r>
          </a:p>
          <a:p>
            <a:r>
              <a:rPr lang="en-US" sz="2400" dirty="0">
                <a:solidFill>
                  <a:schemeClr val="tx1"/>
                </a:solidFill>
              </a:rPr>
              <a:t>You don’t know ahead of time where these directories will be. You can only write to your local app’s directories. </a:t>
            </a:r>
          </a:p>
          <a:p>
            <a:r>
              <a:rPr lang="en-US" sz="2400" dirty="0">
                <a:solidFill>
                  <a:schemeClr val="tx1"/>
                </a:solidFill>
              </a:rPr>
              <a:t>The </a:t>
            </a:r>
            <a:r>
              <a:rPr lang="en-US" sz="2400" dirty="0" err="1">
                <a:solidFill>
                  <a:schemeClr val="tx1"/>
                </a:solidFill>
              </a:rPr>
              <a:t>getFilesDir</a:t>
            </a:r>
            <a:r>
              <a:rPr lang="en-US" sz="2400" dirty="0">
                <a:solidFill>
                  <a:schemeClr val="tx1"/>
                </a:solidFill>
              </a:rPr>
              <a:t>() function returns a File object representing the app’s install directory.</a:t>
            </a:r>
          </a:p>
          <a:p>
            <a:r>
              <a:rPr lang="en-US" sz="2400" dirty="0">
                <a:solidFill>
                  <a:schemeClr val="tx1"/>
                </a:solidFill>
              </a:rPr>
              <a:t>To open a file, run:</a:t>
            </a:r>
          </a:p>
          <a:p>
            <a:pPr marL="0" indent="0" algn="ctr">
              <a:buNone/>
            </a:pPr>
            <a:r>
              <a:rPr lang="en-US" sz="2400" i="1" dirty="0">
                <a:solidFill>
                  <a:schemeClr val="tx1"/>
                </a:solidFill>
              </a:rPr>
              <a:t>File file = new File(</a:t>
            </a:r>
            <a:r>
              <a:rPr lang="en-US" sz="2400" i="1" dirty="0" err="1">
                <a:solidFill>
                  <a:schemeClr val="tx1"/>
                </a:solidFill>
              </a:rPr>
              <a:t>context.getFilesDir</a:t>
            </a:r>
            <a:r>
              <a:rPr lang="en-US" sz="2400" i="1" dirty="0">
                <a:solidFill>
                  <a:schemeClr val="tx1"/>
                </a:solidFill>
              </a:rPr>
              <a:t>(), filename);</a:t>
            </a:r>
          </a:p>
          <a:p>
            <a:endParaRPr lang="en-US" sz="2400" dirty="0">
              <a:solidFill>
                <a:schemeClr val="tx1"/>
              </a:solidFill>
            </a:endParaRPr>
          </a:p>
        </p:txBody>
      </p:sp>
    </p:spTree>
    <p:extLst>
      <p:ext uri="{BB962C8B-B14F-4D97-AF65-F5344CB8AC3E}">
        <p14:creationId xmlns:p14="http://schemas.microsoft.com/office/powerpoint/2010/main" val="1764246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Opening files</a:t>
            </a:r>
          </a:p>
        </p:txBody>
      </p:sp>
      <p:sp>
        <p:nvSpPr>
          <p:cNvPr id="3" name="Content Placeholder 2"/>
          <p:cNvSpPr>
            <a:spLocks noGrp="1"/>
          </p:cNvSpPr>
          <p:nvPr>
            <p:ph idx="1"/>
          </p:nvPr>
        </p:nvSpPr>
        <p:spPr>
          <a:xfrm>
            <a:off x="314962" y="771550"/>
            <a:ext cx="8352928" cy="3510390"/>
          </a:xfrm>
        </p:spPr>
        <p:txBody>
          <a:bodyPr/>
          <a:lstStyle/>
          <a:p>
            <a:r>
              <a:rPr lang="en-US" sz="2000" dirty="0">
                <a:solidFill>
                  <a:schemeClr val="tx1"/>
                </a:solidFill>
              </a:rPr>
              <a:t>An easier way is to call:</a:t>
            </a:r>
          </a:p>
          <a:p>
            <a:pPr marL="0" indent="0" algn="ctr">
              <a:buNone/>
            </a:pPr>
            <a:r>
              <a:rPr lang="en-US" sz="1600" dirty="0" err="1">
                <a:solidFill>
                  <a:schemeClr val="tx1"/>
                </a:solidFill>
              </a:rPr>
              <a:t>FileOutputStream</a:t>
            </a:r>
            <a:r>
              <a:rPr lang="en-US" sz="1600" dirty="0">
                <a:solidFill>
                  <a:schemeClr val="tx1"/>
                </a:solidFill>
              </a:rPr>
              <a:t> </a:t>
            </a:r>
            <a:r>
              <a:rPr lang="en-US" sz="1600" dirty="0" err="1">
                <a:solidFill>
                  <a:schemeClr val="tx1"/>
                </a:solidFill>
              </a:rPr>
              <a:t>outputStream</a:t>
            </a:r>
            <a:r>
              <a:rPr lang="en-US" sz="1600" dirty="0">
                <a:solidFill>
                  <a:schemeClr val="tx1"/>
                </a:solidFill>
              </a:rPr>
              <a:t> = </a:t>
            </a:r>
            <a:r>
              <a:rPr lang="en-US" sz="1600" dirty="0" err="1">
                <a:solidFill>
                  <a:schemeClr val="tx1"/>
                </a:solidFill>
              </a:rPr>
              <a:t>openFileOutput</a:t>
            </a:r>
            <a:r>
              <a:rPr lang="en-US" sz="1600" dirty="0">
                <a:solidFill>
                  <a:schemeClr val="tx1"/>
                </a:solidFill>
              </a:rPr>
              <a:t>(filename, </a:t>
            </a:r>
            <a:r>
              <a:rPr lang="en-US" sz="1600" dirty="0" err="1">
                <a:solidFill>
                  <a:schemeClr val="tx1"/>
                </a:solidFill>
              </a:rPr>
              <a:t>Context.MODE_PRIVATE</a:t>
            </a:r>
            <a:r>
              <a:rPr lang="en-US" sz="1600" dirty="0">
                <a:solidFill>
                  <a:schemeClr val="tx1"/>
                </a:solidFill>
              </a:rPr>
              <a:t>);</a:t>
            </a:r>
          </a:p>
          <a:p>
            <a:pPr marL="0" indent="0" algn="ctr">
              <a:buNone/>
            </a:pPr>
            <a:endParaRPr lang="en-US" sz="1600" dirty="0">
              <a:solidFill>
                <a:schemeClr val="tx1"/>
              </a:solidFill>
            </a:endParaRPr>
          </a:p>
          <a:p>
            <a:r>
              <a:rPr lang="en-US" sz="2000" dirty="0">
                <a:solidFill>
                  <a:schemeClr val="tx1"/>
                </a:solidFill>
              </a:rPr>
              <a:t>To view all of the files in the app’s directory, call </a:t>
            </a:r>
            <a:r>
              <a:rPr lang="en-US" sz="2000" dirty="0" err="1">
                <a:solidFill>
                  <a:schemeClr val="tx1"/>
                </a:solidFill>
              </a:rPr>
              <a:t>fileList</a:t>
            </a:r>
            <a:r>
              <a:rPr lang="en-US" sz="2000" dirty="0">
                <a:solidFill>
                  <a:schemeClr val="tx1"/>
                </a:solidFill>
              </a:rPr>
              <a:t>(). It returns an array of Strings representing the file names.</a:t>
            </a:r>
          </a:p>
          <a:p>
            <a:endParaRPr lang="en-US" sz="2000" dirty="0">
              <a:solidFill>
                <a:schemeClr val="tx1"/>
              </a:solidFill>
            </a:endParaRPr>
          </a:p>
          <a:p>
            <a:r>
              <a:rPr lang="en-US" sz="2000" dirty="0">
                <a:solidFill>
                  <a:schemeClr val="tx1"/>
                </a:solidFill>
              </a:rPr>
              <a:t>For USB drives, or </a:t>
            </a:r>
            <a:r>
              <a:rPr lang="en-US" sz="2000" dirty="0" err="1">
                <a:solidFill>
                  <a:schemeClr val="tx1"/>
                </a:solidFill>
              </a:rPr>
              <a:t>sd</a:t>
            </a:r>
            <a:r>
              <a:rPr lang="en-US" sz="2000" dirty="0">
                <a:solidFill>
                  <a:schemeClr val="tx1"/>
                </a:solidFill>
              </a:rPr>
              <a:t> card, call </a:t>
            </a:r>
            <a:r>
              <a:rPr lang="en-US" sz="2000" dirty="0" err="1">
                <a:solidFill>
                  <a:schemeClr val="tx1"/>
                </a:solidFill>
              </a:rPr>
              <a:t>getExternalFilesDir</a:t>
            </a:r>
            <a:r>
              <a:rPr lang="en-US" sz="2000" dirty="0">
                <a:solidFill>
                  <a:schemeClr val="tx1"/>
                </a:solidFill>
              </a:rPr>
              <a:t>(). It returns a File object representing the root of the attached drive. It’s possible that the user removes the drive so it might not always be accessible. Need permissions: WRITE_EXTERNAL_STORAGE and READ_EXTERNAL_STORAGE</a:t>
            </a:r>
          </a:p>
        </p:txBody>
      </p:sp>
    </p:spTree>
    <p:extLst>
      <p:ext uri="{BB962C8B-B14F-4D97-AF65-F5344CB8AC3E}">
        <p14:creationId xmlns:p14="http://schemas.microsoft.com/office/powerpoint/2010/main" val="755425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467545" y="1091804"/>
            <a:ext cx="8208912" cy="3262144"/>
          </a:xfrm>
        </p:spPr>
        <p:txBody>
          <a:bodyPr/>
          <a:lstStyle/>
          <a:p>
            <a:r>
              <a:rPr lang="en-US" sz="2400" dirty="0">
                <a:solidFill>
                  <a:schemeClr val="tx1"/>
                </a:solidFill>
              </a:rPr>
              <a:t>This week, you will learn how use an </a:t>
            </a:r>
            <a:r>
              <a:rPr lang="en-US" sz="2400" dirty="0" err="1">
                <a:solidFill>
                  <a:schemeClr val="tx1"/>
                </a:solidFill>
              </a:rPr>
              <a:t>AsyncTask</a:t>
            </a:r>
            <a:r>
              <a:rPr lang="en-US" sz="2400" dirty="0">
                <a:solidFill>
                  <a:schemeClr val="tx1"/>
                </a:solidFill>
              </a:rPr>
              <a:t> to query data from the internet. We will then learn how to read the XML data that is returned.</a:t>
            </a:r>
          </a:p>
          <a:p>
            <a:r>
              <a:rPr lang="en-US" sz="2400" dirty="0">
                <a:solidFill>
                  <a:schemeClr val="tx1"/>
                </a:solidFill>
              </a:rPr>
              <a:t>These slides follow the week7 branch of the code from </a:t>
            </a:r>
            <a:r>
              <a:rPr lang="en-US" sz="2400" dirty="0" err="1">
                <a:solidFill>
                  <a:schemeClr val="tx1"/>
                </a:solidFill>
              </a:rPr>
              <a:t>github</a:t>
            </a:r>
            <a:r>
              <a:rPr lang="en-US" sz="2400" dirty="0">
                <a:solidFill>
                  <a:schemeClr val="tx1"/>
                </a:solidFill>
              </a:rPr>
              <a:t>.</a:t>
            </a:r>
          </a:p>
        </p:txBody>
      </p:sp>
    </p:spTree>
    <p:extLst>
      <p:ext uri="{BB962C8B-B14F-4D97-AF65-F5344CB8AC3E}">
        <p14:creationId xmlns:p14="http://schemas.microsoft.com/office/powerpoint/2010/main" val="4121162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a:t>
            </a:r>
          </a:p>
        </p:txBody>
      </p:sp>
      <p:sp>
        <p:nvSpPr>
          <p:cNvPr id="3" name="Content Placeholder 2"/>
          <p:cNvSpPr>
            <a:spLocks noGrp="1"/>
          </p:cNvSpPr>
          <p:nvPr>
            <p:ph idx="1"/>
          </p:nvPr>
        </p:nvSpPr>
        <p:spPr>
          <a:xfrm>
            <a:off x="323528" y="771550"/>
            <a:ext cx="8352928" cy="3510390"/>
          </a:xfrm>
        </p:spPr>
        <p:txBody>
          <a:bodyPr/>
          <a:lstStyle/>
          <a:p>
            <a:r>
              <a:rPr lang="en-US" sz="2400" dirty="0">
                <a:solidFill>
                  <a:schemeClr val="tx1"/>
                </a:solidFill>
              </a:rPr>
              <a:t>When a file is no longer needed, you should delete it to save space. File has a delete() function, or context has a </a:t>
            </a:r>
            <a:r>
              <a:rPr lang="en-US" sz="2400" dirty="0" err="1">
                <a:solidFill>
                  <a:schemeClr val="tx1"/>
                </a:solidFill>
              </a:rPr>
              <a:t>deleteFile</a:t>
            </a:r>
            <a:r>
              <a:rPr lang="en-US" sz="2400" dirty="0">
                <a:solidFill>
                  <a:schemeClr val="tx1"/>
                </a:solidFill>
              </a:rPr>
              <a:t>(</a:t>
            </a:r>
            <a:r>
              <a:rPr lang="en-US" sz="2400" dirty="0" err="1">
                <a:solidFill>
                  <a:schemeClr val="tx1"/>
                </a:solidFill>
              </a:rPr>
              <a:t>fileName</a:t>
            </a:r>
            <a:r>
              <a:rPr lang="en-US" sz="2400" dirty="0">
                <a:solidFill>
                  <a:schemeClr val="tx1"/>
                </a:solidFill>
              </a:rPr>
              <a:t>) function.</a:t>
            </a:r>
          </a:p>
          <a:p>
            <a:r>
              <a:rPr lang="en-US" sz="2400" dirty="0">
                <a:solidFill>
                  <a:schemeClr val="tx1"/>
                </a:solidFill>
              </a:rPr>
              <a:t>To check if a file exists, call:</a:t>
            </a:r>
          </a:p>
          <a:p>
            <a:pPr marL="0" indent="0">
              <a:buNone/>
            </a:pPr>
            <a:r>
              <a:rPr lang="en-US" sz="2400" dirty="0">
                <a:solidFill>
                  <a:schemeClr val="tx1"/>
                </a:solidFill>
              </a:rPr>
              <a:t>	File </a:t>
            </a:r>
            <a:r>
              <a:rPr lang="en-US" sz="2400" dirty="0" err="1">
                <a:solidFill>
                  <a:schemeClr val="tx1"/>
                </a:solidFill>
              </a:rPr>
              <a:t>aFile</a:t>
            </a:r>
            <a:r>
              <a:rPr lang="en-US" sz="2400" dirty="0">
                <a:solidFill>
                  <a:schemeClr val="tx1"/>
                </a:solidFill>
              </a:rPr>
              <a:t> = new File( </a:t>
            </a:r>
            <a:r>
              <a:rPr lang="en-US" sz="2400" dirty="0" err="1">
                <a:solidFill>
                  <a:schemeClr val="tx1"/>
                </a:solidFill>
              </a:rPr>
              <a:t>fileName</a:t>
            </a:r>
            <a:r>
              <a:rPr lang="en-US" sz="2400" dirty="0">
                <a:solidFill>
                  <a:schemeClr val="tx1"/>
                </a:solidFill>
              </a:rPr>
              <a:t>);</a:t>
            </a:r>
          </a:p>
          <a:p>
            <a:pPr marL="0" indent="0">
              <a:buNone/>
            </a:pPr>
            <a:r>
              <a:rPr lang="en-US" sz="2400" dirty="0">
                <a:solidFill>
                  <a:schemeClr val="tx1"/>
                </a:solidFill>
              </a:rPr>
              <a:t>	if(</a:t>
            </a:r>
            <a:r>
              <a:rPr lang="en-US" sz="2400" dirty="0" err="1">
                <a:solidFill>
                  <a:schemeClr val="tx1"/>
                </a:solidFill>
              </a:rPr>
              <a:t>aFile.exists</a:t>
            </a:r>
            <a:r>
              <a:rPr lang="en-US" sz="2400" dirty="0">
                <a:solidFill>
                  <a:schemeClr val="tx1"/>
                </a:solidFill>
              </a:rPr>
              <a:t>() ) // if true, the file exists!</a:t>
            </a:r>
            <a:endParaRPr lang="is-IS" sz="2000" dirty="0">
              <a:solidFill>
                <a:schemeClr val="tx1"/>
              </a:solidFill>
            </a:endParaRPr>
          </a:p>
        </p:txBody>
      </p:sp>
    </p:spTree>
    <p:extLst>
      <p:ext uri="{BB962C8B-B14F-4D97-AF65-F5344CB8AC3E}">
        <p14:creationId xmlns:p14="http://schemas.microsoft.com/office/powerpoint/2010/main" val="1024037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23528" y="771550"/>
            <a:ext cx="8496944" cy="3510390"/>
          </a:xfrm>
        </p:spPr>
        <p:txBody>
          <a:bodyPr/>
          <a:lstStyle/>
          <a:p>
            <a:pPr eaLnBrk="1" fontAlgn="auto" hangingPunct="1">
              <a:spcBef>
                <a:spcPts val="0"/>
              </a:spcBef>
              <a:spcAft>
                <a:spcPts val="0"/>
              </a:spcAft>
              <a:buClrTx/>
            </a:pPr>
            <a:r>
              <a:rPr lang="en-US" sz="2400" dirty="0">
                <a:solidFill>
                  <a:schemeClr val="tx1"/>
                </a:solidFill>
              </a:rPr>
              <a:t>Reading and writing files, network connections should both be done on an </a:t>
            </a:r>
            <a:r>
              <a:rPr lang="en-US" sz="2400" dirty="0" err="1">
                <a:solidFill>
                  <a:schemeClr val="tx1"/>
                </a:solidFill>
              </a:rPr>
              <a:t>AsyncTask</a:t>
            </a:r>
            <a:r>
              <a:rPr lang="en-US" sz="2400" dirty="0">
                <a:solidFill>
                  <a:schemeClr val="tx1"/>
                </a:solidFill>
              </a:rPr>
              <a:t>. </a:t>
            </a:r>
          </a:p>
          <a:p>
            <a:pPr eaLnBrk="1" fontAlgn="auto" hangingPunct="1">
              <a:spcBef>
                <a:spcPts val="0"/>
              </a:spcBef>
              <a:spcAft>
                <a:spcPts val="0"/>
              </a:spcAft>
              <a:buClrTx/>
            </a:pPr>
            <a:r>
              <a:rPr lang="en-US" sz="2400" dirty="0" err="1">
                <a:solidFill>
                  <a:schemeClr val="tx1"/>
                </a:solidFill>
              </a:rPr>
              <a:t>AsyncTask</a:t>
            </a:r>
            <a:r>
              <a:rPr lang="en-US" sz="2400" dirty="0">
                <a:solidFill>
                  <a:schemeClr val="tx1"/>
                </a:solidFill>
              </a:rPr>
              <a:t> takes 3 parameters&lt;Type1, Type2, Type3&gt;. These are the parameter types for </a:t>
            </a:r>
            <a:r>
              <a:rPr lang="en-US" sz="2400" dirty="0" err="1">
                <a:solidFill>
                  <a:schemeClr val="tx1"/>
                </a:solidFill>
              </a:rPr>
              <a:t>doInBackground</a:t>
            </a:r>
            <a:r>
              <a:rPr lang="en-US" sz="2400" dirty="0">
                <a:solidFill>
                  <a:schemeClr val="tx1"/>
                </a:solidFill>
              </a:rPr>
              <a:t>(Type1), </a:t>
            </a:r>
            <a:r>
              <a:rPr lang="en-US" sz="2400" dirty="0" err="1">
                <a:solidFill>
                  <a:schemeClr val="tx1"/>
                </a:solidFill>
              </a:rPr>
              <a:t>onPublishProgress</a:t>
            </a:r>
            <a:r>
              <a:rPr lang="en-US" sz="2400" dirty="0">
                <a:solidFill>
                  <a:schemeClr val="tx1"/>
                </a:solidFill>
              </a:rPr>
              <a:t>(Type2), and </a:t>
            </a:r>
            <a:r>
              <a:rPr lang="en-US" sz="2400" dirty="0" err="1">
                <a:solidFill>
                  <a:schemeClr val="tx1"/>
                </a:solidFill>
              </a:rPr>
              <a:t>onPostExecute</a:t>
            </a:r>
            <a:r>
              <a:rPr lang="en-US" sz="2400" dirty="0">
                <a:solidFill>
                  <a:schemeClr val="tx1"/>
                </a:solidFill>
              </a:rPr>
              <a:t>(Type3)</a:t>
            </a:r>
          </a:p>
          <a:p>
            <a:pPr eaLnBrk="1" fontAlgn="auto" hangingPunct="1">
              <a:spcBef>
                <a:spcPts val="0"/>
              </a:spcBef>
              <a:spcAft>
                <a:spcPts val="0"/>
              </a:spcAft>
              <a:buClrTx/>
            </a:pPr>
            <a:r>
              <a:rPr lang="en-US" sz="2400" dirty="0">
                <a:solidFill>
                  <a:schemeClr val="tx1"/>
                </a:solidFill>
              </a:rPr>
              <a:t>XML should use a Pull parser to iterate over all of the events.</a:t>
            </a:r>
          </a:p>
          <a:p>
            <a:pPr eaLnBrk="1" fontAlgn="auto" hangingPunct="1">
              <a:spcBef>
                <a:spcPts val="0"/>
              </a:spcBef>
              <a:spcAft>
                <a:spcPts val="0"/>
              </a:spcAft>
              <a:buClrTx/>
            </a:pPr>
            <a:r>
              <a:rPr lang="en-US" sz="2400" dirty="0">
                <a:solidFill>
                  <a:schemeClr val="tx1"/>
                </a:solidFill>
              </a:rPr>
              <a:t>Use </a:t>
            </a:r>
            <a:r>
              <a:rPr lang="en-US" sz="2400" b="1" i="1" dirty="0">
                <a:solidFill>
                  <a:schemeClr val="tx1"/>
                </a:solidFill>
              </a:rPr>
              <a:t>new</a:t>
            </a:r>
            <a:r>
              <a:rPr lang="en-US" sz="2400" b="1" dirty="0">
                <a:solidFill>
                  <a:schemeClr val="tx1"/>
                </a:solidFill>
              </a:rPr>
              <a:t> </a:t>
            </a:r>
            <a:r>
              <a:rPr lang="en-US" sz="2400" b="1" i="1" dirty="0">
                <a:solidFill>
                  <a:schemeClr val="tx1"/>
                </a:solidFill>
              </a:rPr>
              <a:t>File(</a:t>
            </a:r>
            <a:r>
              <a:rPr lang="en-US" sz="2400" b="1" i="1" dirty="0" err="1">
                <a:solidFill>
                  <a:schemeClr val="tx1"/>
                </a:solidFill>
              </a:rPr>
              <a:t>context.getFilesDir</a:t>
            </a:r>
            <a:r>
              <a:rPr lang="en-US" sz="2400" b="1" i="1" dirty="0">
                <a:solidFill>
                  <a:schemeClr val="tx1"/>
                </a:solidFill>
              </a:rPr>
              <a:t>(), filename);   </a:t>
            </a:r>
            <a:r>
              <a:rPr lang="en-US" sz="2400" dirty="0">
                <a:solidFill>
                  <a:schemeClr val="tx1"/>
                </a:solidFill>
              </a:rPr>
              <a:t>to create a new file</a:t>
            </a:r>
          </a:p>
          <a:p>
            <a:pPr eaLnBrk="1" fontAlgn="auto" hangingPunct="1">
              <a:spcBef>
                <a:spcPts val="0"/>
              </a:spcBef>
              <a:spcAft>
                <a:spcPts val="0"/>
              </a:spcAft>
              <a:buClrTx/>
            </a:pPr>
            <a:endParaRPr lang="en-US" sz="2400" dirty="0">
              <a:solidFill>
                <a:schemeClr val="tx1"/>
              </a:solidFill>
            </a:endParaRPr>
          </a:p>
        </p:txBody>
      </p:sp>
    </p:spTree>
    <p:extLst>
      <p:ext uri="{BB962C8B-B14F-4D97-AF65-F5344CB8AC3E}">
        <p14:creationId xmlns:p14="http://schemas.microsoft.com/office/powerpoint/2010/main" val="1644629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AsyncTask</a:t>
            </a:r>
            <a:endParaRPr lang="en-US" dirty="0"/>
          </a:p>
        </p:txBody>
      </p:sp>
      <p:sp>
        <p:nvSpPr>
          <p:cNvPr id="3" name="Content Placeholder 2"/>
          <p:cNvSpPr>
            <a:spLocks noGrp="1"/>
          </p:cNvSpPr>
          <p:nvPr>
            <p:ph idx="1"/>
          </p:nvPr>
        </p:nvSpPr>
        <p:spPr>
          <a:xfrm>
            <a:off x="514436" y="852559"/>
            <a:ext cx="8208912" cy="3438382"/>
          </a:xfrm>
        </p:spPr>
        <p:txBody>
          <a:bodyPr/>
          <a:lstStyle/>
          <a:p>
            <a:r>
              <a:rPr lang="en-US" sz="2400" dirty="0">
                <a:solidFill>
                  <a:schemeClr val="tx1"/>
                </a:solidFill>
              </a:rPr>
              <a:t>In order for the interface to be responsive to user input, any long-running tasks must be run on a different thread. </a:t>
            </a:r>
          </a:p>
          <a:p>
            <a:r>
              <a:rPr lang="en-US" sz="2400" dirty="0">
                <a:solidFill>
                  <a:schemeClr val="tx1"/>
                </a:solidFill>
              </a:rPr>
              <a:t>Synchronization between the GUI and background threads can cause many problems. To avoid this, Android provides the </a:t>
            </a:r>
            <a:r>
              <a:rPr lang="en-US" sz="2400" dirty="0" err="1">
                <a:solidFill>
                  <a:schemeClr val="tx1"/>
                </a:solidFill>
              </a:rPr>
              <a:t>AsyncTask</a:t>
            </a:r>
            <a:r>
              <a:rPr lang="en-US" sz="2400" dirty="0">
                <a:solidFill>
                  <a:schemeClr val="tx1"/>
                </a:solidFill>
              </a:rPr>
              <a:t> object which takes care of the thread synchronization issues.</a:t>
            </a:r>
          </a:p>
          <a:p>
            <a:r>
              <a:rPr lang="en-US" sz="2400" dirty="0">
                <a:solidFill>
                  <a:schemeClr val="tx1"/>
                </a:solidFill>
              </a:rPr>
              <a:t>The class has 3 important functions: </a:t>
            </a:r>
            <a:r>
              <a:rPr lang="en-US" sz="2400" dirty="0" err="1">
                <a:solidFill>
                  <a:schemeClr val="tx1"/>
                </a:solidFill>
              </a:rPr>
              <a:t>doInBackground</a:t>
            </a:r>
            <a:r>
              <a:rPr lang="en-US" sz="2400" dirty="0">
                <a:solidFill>
                  <a:schemeClr val="tx1"/>
                </a:solidFill>
              </a:rPr>
              <a:t>, </a:t>
            </a:r>
            <a:r>
              <a:rPr lang="en-US" sz="2400" dirty="0" err="1">
                <a:solidFill>
                  <a:schemeClr val="tx1"/>
                </a:solidFill>
              </a:rPr>
              <a:t>onProgressUpdate</a:t>
            </a:r>
            <a:r>
              <a:rPr lang="en-US" sz="2400" dirty="0">
                <a:solidFill>
                  <a:schemeClr val="tx1"/>
                </a:solidFill>
              </a:rPr>
              <a:t>, </a:t>
            </a:r>
            <a:r>
              <a:rPr lang="en-US" sz="2400" dirty="0" err="1">
                <a:solidFill>
                  <a:schemeClr val="tx1"/>
                </a:solidFill>
              </a:rPr>
              <a:t>onPostExecute</a:t>
            </a:r>
            <a:endParaRPr lang="en-US" sz="2400" dirty="0">
              <a:solidFill>
                <a:schemeClr val="tx1"/>
              </a:solidFill>
            </a:endParaRPr>
          </a:p>
          <a:p>
            <a:r>
              <a:rPr lang="en-US" sz="2400" dirty="0">
                <a:solidFill>
                  <a:schemeClr val="tx1"/>
                </a:solidFill>
              </a:rPr>
              <a:t>To start the thread, create an object and call execute().</a:t>
            </a: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2114927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AsyncTask</a:t>
            </a:r>
            <a:r>
              <a:rPr lang="en-US" dirty="0"/>
              <a:t>&lt;Type1, Type2, Type3&gt;</a:t>
            </a:r>
          </a:p>
        </p:txBody>
      </p:sp>
      <p:sp>
        <p:nvSpPr>
          <p:cNvPr id="3" name="Content Placeholder 2"/>
          <p:cNvSpPr>
            <a:spLocks noGrp="1"/>
          </p:cNvSpPr>
          <p:nvPr>
            <p:ph idx="1"/>
          </p:nvPr>
        </p:nvSpPr>
        <p:spPr>
          <a:xfrm>
            <a:off x="467544" y="843558"/>
            <a:ext cx="8208912" cy="3510390"/>
          </a:xfrm>
        </p:spPr>
        <p:txBody>
          <a:bodyPr/>
          <a:lstStyle/>
          <a:p>
            <a:r>
              <a:rPr lang="en-US" sz="2000" b="1" i="1" dirty="0" err="1">
                <a:solidFill>
                  <a:schemeClr val="tx1"/>
                </a:solidFill>
              </a:rPr>
              <a:t>doInBackground</a:t>
            </a:r>
            <a:r>
              <a:rPr lang="en-US" sz="2000" b="1" i="1" dirty="0">
                <a:solidFill>
                  <a:schemeClr val="tx1"/>
                </a:solidFill>
              </a:rPr>
              <a:t>(Type1 </a:t>
            </a:r>
            <a:r>
              <a:rPr lang="is-IS" sz="2000" b="1" i="1" dirty="0">
                <a:solidFill>
                  <a:schemeClr val="tx1"/>
                </a:solidFill>
              </a:rPr>
              <a:t>… array) </a:t>
            </a:r>
            <a:r>
              <a:rPr lang="is-IS" sz="2000" dirty="0">
                <a:solidFill>
                  <a:schemeClr val="tx1"/>
                </a:solidFill>
              </a:rPr>
              <a:t>– The first generic parameter is for the doInBackground array type. The “</a:t>
            </a:r>
            <a:r>
              <a:rPr lang="is-IS" sz="2000" b="1" dirty="0">
                <a:solidFill>
                  <a:schemeClr val="tx1"/>
                </a:solidFill>
              </a:rPr>
              <a:t>...</a:t>
            </a:r>
            <a:r>
              <a:rPr lang="is-IS" sz="2000" dirty="0">
                <a:solidFill>
                  <a:schemeClr val="tx1"/>
                </a:solidFill>
              </a:rPr>
              <a:t>” </a:t>
            </a:r>
            <a:r>
              <a:rPr lang="en-US" sz="2000" dirty="0">
                <a:solidFill>
                  <a:schemeClr val="tx1"/>
                </a:solidFill>
              </a:rPr>
              <a:t>m</a:t>
            </a:r>
            <a:r>
              <a:rPr lang="is-IS" sz="2000" dirty="0">
                <a:solidFill>
                  <a:schemeClr val="tx1"/>
                </a:solidFill>
              </a:rPr>
              <a:t>eans variable arguments (array).</a:t>
            </a:r>
          </a:p>
          <a:p>
            <a:r>
              <a:rPr lang="is-IS" sz="2000" dirty="0">
                <a:solidFill>
                  <a:schemeClr val="tx1"/>
                </a:solidFill>
              </a:rPr>
              <a:t>The doInBackground function is where you should be doing any long-lasting computations, network access, file writing, etc.</a:t>
            </a:r>
          </a:p>
          <a:p>
            <a:r>
              <a:rPr lang="is-IS" sz="2000" dirty="0">
                <a:solidFill>
                  <a:schemeClr val="tx1"/>
                </a:solidFill>
              </a:rPr>
              <a:t>As your computation progresses, you can call </a:t>
            </a:r>
            <a:r>
              <a:rPr lang="is-IS" sz="2000" b="1" i="1" dirty="0">
                <a:solidFill>
                  <a:schemeClr val="tx1"/>
                </a:solidFill>
              </a:rPr>
              <a:t>publishProgress(Type2 ... args)</a:t>
            </a:r>
            <a:r>
              <a:rPr lang="is-IS" sz="2000" dirty="0">
                <a:solidFill>
                  <a:schemeClr val="tx1"/>
                </a:solidFill>
              </a:rPr>
              <a:t> from inside the doInBackground function to update your GUI. PublishProgress tells Android you have some update information for the GUI. When Android is ready, it will call onProgressUpdate(args) to update your GUI. This is how Android handles synchronization.</a:t>
            </a:r>
            <a:endParaRPr lang="en-US" sz="2000" dirty="0">
              <a:solidFill>
                <a:schemeClr val="tx1"/>
              </a:solidFill>
            </a:endParaRPr>
          </a:p>
        </p:txBody>
      </p:sp>
    </p:spTree>
    <p:extLst>
      <p:ext uri="{BB962C8B-B14F-4D97-AF65-F5344CB8AC3E}">
        <p14:creationId xmlns:p14="http://schemas.microsoft.com/office/powerpoint/2010/main" val="1779712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onProgressUpdate</a:t>
            </a:r>
            <a:r>
              <a:rPr lang="en-US" dirty="0"/>
              <a:t>(Type2 ..</a:t>
            </a:r>
            <a:r>
              <a:rPr lang="en-US" dirty="0" err="1"/>
              <a:t>args</a:t>
            </a:r>
            <a:r>
              <a:rPr lang="en-US" dirty="0"/>
              <a:t>)</a:t>
            </a:r>
          </a:p>
        </p:txBody>
      </p:sp>
      <p:sp>
        <p:nvSpPr>
          <p:cNvPr id="3" name="Content Placeholder 2"/>
          <p:cNvSpPr>
            <a:spLocks noGrp="1"/>
          </p:cNvSpPr>
          <p:nvPr>
            <p:ph idx="1"/>
          </p:nvPr>
        </p:nvSpPr>
        <p:spPr>
          <a:xfrm>
            <a:off x="395536" y="843558"/>
            <a:ext cx="8424936" cy="3510390"/>
          </a:xfrm>
        </p:spPr>
        <p:txBody>
          <a:bodyPr/>
          <a:lstStyle/>
          <a:p>
            <a:r>
              <a:rPr lang="en-US" sz="2400" dirty="0">
                <a:solidFill>
                  <a:schemeClr val="tx1"/>
                </a:solidFill>
              </a:rPr>
              <a:t>The </a:t>
            </a:r>
            <a:r>
              <a:rPr lang="en-US" sz="2400" dirty="0" err="1">
                <a:solidFill>
                  <a:schemeClr val="tx1"/>
                </a:solidFill>
              </a:rPr>
              <a:t>onProgressUpdate</a:t>
            </a:r>
            <a:r>
              <a:rPr lang="en-US" sz="2400" dirty="0">
                <a:solidFill>
                  <a:schemeClr val="tx1"/>
                </a:solidFill>
              </a:rPr>
              <a:t>( ) is not necessary for your program to run, but it’s there for to update an progress indicators, or information on your GUI.</a:t>
            </a:r>
          </a:p>
          <a:p>
            <a:r>
              <a:rPr lang="en-US" sz="2400" dirty="0">
                <a:solidFill>
                  <a:schemeClr val="tx1"/>
                </a:solidFill>
              </a:rPr>
              <a:t>Once your </a:t>
            </a:r>
            <a:r>
              <a:rPr lang="en-US" sz="2400" b="1" i="1" dirty="0" err="1">
                <a:solidFill>
                  <a:schemeClr val="tx1"/>
                </a:solidFill>
              </a:rPr>
              <a:t>doInBackground</a:t>
            </a:r>
            <a:r>
              <a:rPr lang="en-US" sz="2400" b="1" i="1" dirty="0">
                <a:solidFill>
                  <a:schemeClr val="tx1"/>
                </a:solidFill>
              </a:rPr>
              <a:t>(Type1 </a:t>
            </a:r>
            <a:r>
              <a:rPr lang="is-IS" sz="2400" b="1" i="1" dirty="0">
                <a:solidFill>
                  <a:schemeClr val="tx1"/>
                </a:solidFill>
              </a:rPr>
              <a:t>…args) </a:t>
            </a:r>
            <a:r>
              <a:rPr lang="is-IS" sz="2400" dirty="0">
                <a:solidFill>
                  <a:schemeClr val="tx1"/>
                </a:solidFill>
              </a:rPr>
              <a:t>function finishes (done computing or downloading), it returns an Object of Type3, which represents your result.</a:t>
            </a:r>
          </a:p>
          <a:p>
            <a:r>
              <a:rPr lang="is-IS" sz="2400" dirty="0">
                <a:solidFill>
                  <a:schemeClr val="tx1"/>
                </a:solidFill>
              </a:rPr>
              <a:t>Android then calls </a:t>
            </a:r>
            <a:r>
              <a:rPr lang="is-IS" sz="2400" b="1" i="1" dirty="0">
                <a:solidFill>
                  <a:schemeClr val="tx1"/>
                </a:solidFill>
              </a:rPr>
              <a:t>onPostExecute(Type3 result)</a:t>
            </a:r>
            <a:r>
              <a:rPr lang="is-IS" sz="2400" dirty="0">
                <a:solidFill>
                  <a:schemeClr val="tx1"/>
                </a:solidFill>
              </a:rPr>
              <a:t>. </a:t>
            </a:r>
            <a:r>
              <a:rPr lang="en-US" sz="2400" dirty="0">
                <a:solidFill>
                  <a:schemeClr val="tx1"/>
                </a:solidFill>
              </a:rPr>
              <a:t>T</a:t>
            </a:r>
            <a:r>
              <a:rPr lang="is-IS" sz="2400" dirty="0">
                <a:solidFill>
                  <a:schemeClr val="tx1"/>
                </a:solidFill>
              </a:rPr>
              <a:t>he incoming parameter is the exact same object that was returned by doInBackground.</a:t>
            </a:r>
            <a:endParaRPr lang="en-US" sz="2400" dirty="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16981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a:t>
            </a:r>
          </a:p>
        </p:txBody>
      </p:sp>
      <p:cxnSp>
        <p:nvCxnSpPr>
          <p:cNvPr id="5" name="Straight Connector 4"/>
          <p:cNvCxnSpPr/>
          <p:nvPr/>
        </p:nvCxnSpPr>
        <p:spPr>
          <a:xfrm>
            <a:off x="971600" y="1367304"/>
            <a:ext cx="0" cy="2736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597530" y="1275606"/>
            <a:ext cx="0" cy="2736304"/>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74082" y="925964"/>
            <a:ext cx="595035" cy="369332"/>
          </a:xfrm>
          <a:prstGeom prst="rect">
            <a:avLst/>
          </a:prstGeom>
          <a:noFill/>
        </p:spPr>
        <p:txBody>
          <a:bodyPr wrap="none" rtlCol="0">
            <a:spAutoFit/>
          </a:bodyPr>
          <a:lstStyle/>
          <a:p>
            <a:r>
              <a:rPr lang="en-US" dirty="0"/>
              <a:t>GUI</a:t>
            </a:r>
          </a:p>
        </p:txBody>
      </p:sp>
      <p:sp>
        <p:nvSpPr>
          <p:cNvPr id="8" name="TextBox 7"/>
          <p:cNvSpPr txBox="1"/>
          <p:nvPr/>
        </p:nvSpPr>
        <p:spPr>
          <a:xfrm>
            <a:off x="4588247" y="917198"/>
            <a:ext cx="2018566" cy="369332"/>
          </a:xfrm>
          <a:prstGeom prst="rect">
            <a:avLst/>
          </a:prstGeom>
          <a:noFill/>
        </p:spPr>
        <p:txBody>
          <a:bodyPr wrap="none" rtlCol="0">
            <a:spAutoFit/>
          </a:bodyPr>
          <a:lstStyle/>
          <a:p>
            <a:r>
              <a:rPr lang="en-US" dirty="0" err="1"/>
              <a:t>AsyncTask</a:t>
            </a:r>
            <a:r>
              <a:rPr lang="en-US" dirty="0"/>
              <a:t> Object</a:t>
            </a:r>
          </a:p>
        </p:txBody>
      </p:sp>
      <p:cxnSp>
        <p:nvCxnSpPr>
          <p:cNvPr id="10" name="Straight Arrow Connector 9"/>
          <p:cNvCxnSpPr/>
          <p:nvPr/>
        </p:nvCxnSpPr>
        <p:spPr>
          <a:xfrm>
            <a:off x="971600" y="1655862"/>
            <a:ext cx="4625930" cy="942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475655" y="1295951"/>
            <a:ext cx="3419214" cy="369332"/>
          </a:xfrm>
          <a:prstGeom prst="rect">
            <a:avLst/>
          </a:prstGeom>
          <a:noFill/>
        </p:spPr>
        <p:txBody>
          <a:bodyPr wrap="square" rtlCol="0">
            <a:spAutoFit/>
          </a:bodyPr>
          <a:lstStyle/>
          <a:p>
            <a:r>
              <a:rPr lang="en-US" dirty="0" err="1"/>
              <a:t>myTaskObject.execute</a:t>
            </a:r>
            <a:r>
              <a:rPr lang="en-US" dirty="0"/>
              <a:t>(  )</a:t>
            </a:r>
          </a:p>
        </p:txBody>
      </p:sp>
      <p:sp>
        <p:nvSpPr>
          <p:cNvPr id="24" name="TextBox 23"/>
          <p:cNvSpPr txBox="1"/>
          <p:nvPr/>
        </p:nvSpPr>
        <p:spPr>
          <a:xfrm>
            <a:off x="5597530" y="1769175"/>
            <a:ext cx="3463705" cy="369332"/>
          </a:xfrm>
          <a:prstGeom prst="rect">
            <a:avLst/>
          </a:prstGeom>
          <a:noFill/>
        </p:spPr>
        <p:txBody>
          <a:bodyPr wrap="none" rtlCol="0">
            <a:spAutoFit/>
          </a:bodyPr>
          <a:lstStyle/>
          <a:p>
            <a:r>
              <a:rPr lang="en-US" dirty="0"/>
              <a:t>Type3 </a:t>
            </a:r>
            <a:r>
              <a:rPr lang="en-US" dirty="0" err="1"/>
              <a:t>doInBackground</a:t>
            </a:r>
            <a:r>
              <a:rPr lang="en-US" dirty="0"/>
              <a:t>( Type1)</a:t>
            </a:r>
          </a:p>
        </p:txBody>
      </p:sp>
      <p:sp>
        <p:nvSpPr>
          <p:cNvPr id="27" name="TextBox 26"/>
          <p:cNvSpPr txBox="1"/>
          <p:nvPr/>
        </p:nvSpPr>
        <p:spPr>
          <a:xfrm>
            <a:off x="2118440" y="2132899"/>
            <a:ext cx="3040384" cy="369332"/>
          </a:xfrm>
          <a:prstGeom prst="rect">
            <a:avLst/>
          </a:prstGeom>
          <a:noFill/>
        </p:spPr>
        <p:txBody>
          <a:bodyPr wrap="none" rtlCol="0">
            <a:spAutoFit/>
          </a:bodyPr>
          <a:lstStyle/>
          <a:p>
            <a:r>
              <a:rPr lang="en-US" dirty="0" err="1"/>
              <a:t>publishProgress</a:t>
            </a:r>
            <a:r>
              <a:rPr lang="en-US" dirty="0"/>
              <a:t>( Type2… )</a:t>
            </a:r>
          </a:p>
        </p:txBody>
      </p:sp>
      <p:cxnSp>
        <p:nvCxnSpPr>
          <p:cNvPr id="28" name="Straight Arrow Connector 27"/>
          <p:cNvCxnSpPr/>
          <p:nvPr/>
        </p:nvCxnSpPr>
        <p:spPr>
          <a:xfrm>
            <a:off x="971599" y="3179602"/>
            <a:ext cx="4625930" cy="942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971599" y="2571750"/>
            <a:ext cx="4625930" cy="0"/>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118439" y="2777941"/>
            <a:ext cx="3309689" cy="369332"/>
          </a:xfrm>
          <a:prstGeom prst="rect">
            <a:avLst/>
          </a:prstGeom>
        </p:spPr>
        <p:txBody>
          <a:bodyPr wrap="none">
            <a:spAutoFit/>
          </a:bodyPr>
          <a:lstStyle/>
          <a:p>
            <a:r>
              <a:rPr lang="en-US" dirty="0" err="1"/>
              <a:t>onProgressUpdate</a:t>
            </a:r>
            <a:r>
              <a:rPr lang="en-US" dirty="0"/>
              <a:t>( Type2… )</a:t>
            </a:r>
          </a:p>
        </p:txBody>
      </p:sp>
      <p:cxnSp>
        <p:nvCxnSpPr>
          <p:cNvPr id="34" name="Curved Connector 33"/>
          <p:cNvCxnSpPr/>
          <p:nvPr/>
        </p:nvCxnSpPr>
        <p:spPr>
          <a:xfrm rot="5400000">
            <a:off x="5554614" y="2906295"/>
            <a:ext cx="782144" cy="709012"/>
          </a:xfrm>
          <a:prstGeom prst="curvedConnector3">
            <a:avLst>
              <a:gd name="adj1" fmla="val 99930"/>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1" name="Curved Connector 40"/>
          <p:cNvCxnSpPr/>
          <p:nvPr/>
        </p:nvCxnSpPr>
        <p:spPr>
          <a:xfrm rot="16200000" flipH="1">
            <a:off x="5599844" y="2163031"/>
            <a:ext cx="736830" cy="676565"/>
          </a:xfrm>
          <a:prstGeom prst="curvedConnector3">
            <a:avLst>
              <a:gd name="adj1" fmla="val 112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965250" y="4087549"/>
            <a:ext cx="4625930" cy="942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046465" y="3612208"/>
            <a:ext cx="3399457" cy="369332"/>
          </a:xfrm>
          <a:prstGeom prst="rect">
            <a:avLst/>
          </a:prstGeom>
        </p:spPr>
        <p:txBody>
          <a:bodyPr wrap="none">
            <a:spAutoFit/>
          </a:bodyPr>
          <a:lstStyle/>
          <a:p>
            <a:r>
              <a:rPr lang="en-US" dirty="0" err="1"/>
              <a:t>onPostExecute</a:t>
            </a:r>
            <a:r>
              <a:rPr lang="en-US" dirty="0"/>
              <a:t>( Type3 result ) </a:t>
            </a:r>
          </a:p>
        </p:txBody>
      </p:sp>
      <p:sp>
        <p:nvSpPr>
          <p:cNvPr id="49" name="TextBox 48"/>
          <p:cNvSpPr txBox="1"/>
          <p:nvPr/>
        </p:nvSpPr>
        <p:spPr>
          <a:xfrm>
            <a:off x="6078411" y="3427542"/>
            <a:ext cx="1415772" cy="369332"/>
          </a:xfrm>
          <a:prstGeom prst="rect">
            <a:avLst/>
          </a:prstGeom>
          <a:noFill/>
        </p:spPr>
        <p:txBody>
          <a:bodyPr wrap="none" rtlCol="0">
            <a:spAutoFit/>
          </a:bodyPr>
          <a:lstStyle/>
          <a:p>
            <a:r>
              <a:rPr lang="en-US" dirty="0"/>
              <a:t>return result</a:t>
            </a:r>
          </a:p>
        </p:txBody>
      </p:sp>
    </p:spTree>
    <p:extLst>
      <p:ext uri="{BB962C8B-B14F-4D97-AF65-F5344CB8AC3E}">
        <p14:creationId xmlns:p14="http://schemas.microsoft.com/office/powerpoint/2010/main" val="2642898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a:t>
            </a:r>
          </a:p>
        </p:txBody>
      </p:sp>
      <p:sp>
        <p:nvSpPr>
          <p:cNvPr id="8" name="TextBox 7"/>
          <p:cNvSpPr txBox="1"/>
          <p:nvPr/>
        </p:nvSpPr>
        <p:spPr>
          <a:xfrm>
            <a:off x="683568" y="3003798"/>
            <a:ext cx="7992888" cy="984885"/>
          </a:xfrm>
          <a:prstGeom prst="rect">
            <a:avLst/>
          </a:prstGeom>
          <a:noFill/>
        </p:spPr>
        <p:txBody>
          <a:bodyPr wrap="square" rtlCol="0">
            <a:spAutoFit/>
          </a:bodyPr>
          <a:lstStyle/>
          <a:p>
            <a:r>
              <a:rPr lang="en-US" sz="2000" dirty="0"/>
              <a:t>Background thread (No GUI updates, network access allowed):</a:t>
            </a:r>
          </a:p>
          <a:p>
            <a:pPr marL="285750" indent="-285750">
              <a:buFont typeface="Arial" panose="020B0604020202020204" pitchFamily="34" charset="0"/>
              <a:buChar char="•"/>
            </a:pPr>
            <a:r>
              <a:rPr lang="en-US" sz="2000" dirty="0" err="1"/>
              <a:t>doInBackground</a:t>
            </a:r>
            <a:r>
              <a:rPr lang="en-US" sz="2000" dirty="0"/>
              <a:t>(Type 1)</a:t>
            </a:r>
          </a:p>
          <a:p>
            <a:endParaRPr lang="en-US" dirty="0"/>
          </a:p>
        </p:txBody>
      </p:sp>
      <p:sp>
        <p:nvSpPr>
          <p:cNvPr id="11" name="TextBox 10"/>
          <p:cNvSpPr txBox="1"/>
          <p:nvPr/>
        </p:nvSpPr>
        <p:spPr>
          <a:xfrm>
            <a:off x="683568" y="1096834"/>
            <a:ext cx="7416824" cy="1323439"/>
          </a:xfrm>
          <a:prstGeom prst="rect">
            <a:avLst/>
          </a:prstGeom>
          <a:noFill/>
        </p:spPr>
        <p:txBody>
          <a:bodyPr wrap="square" rtlCol="0">
            <a:spAutoFit/>
          </a:bodyPr>
          <a:lstStyle/>
          <a:p>
            <a:r>
              <a:rPr lang="en-US" sz="2000" dirty="0"/>
              <a:t>GUI thread (GUI updates allowed, No network access):</a:t>
            </a:r>
          </a:p>
          <a:p>
            <a:pPr marL="285750" indent="-285750">
              <a:buFont typeface="Arial" panose="020B0604020202020204" pitchFamily="34" charset="0"/>
              <a:buChar char="•"/>
            </a:pPr>
            <a:r>
              <a:rPr lang="en-US" sz="2000" dirty="0"/>
              <a:t>execute( Type 1…)</a:t>
            </a:r>
          </a:p>
          <a:p>
            <a:pPr marL="285750" indent="-285750">
              <a:buFont typeface="Arial" panose="020B0604020202020204" pitchFamily="34" charset="0"/>
              <a:buChar char="•"/>
            </a:pPr>
            <a:r>
              <a:rPr lang="en-US" sz="2000" dirty="0" err="1"/>
              <a:t>onProgressUpdate</a:t>
            </a:r>
            <a:r>
              <a:rPr lang="en-US" sz="2000" dirty="0"/>
              <a:t>(Type 2)</a:t>
            </a:r>
          </a:p>
          <a:p>
            <a:pPr marL="285750" indent="-285750">
              <a:buFont typeface="Arial" panose="020B0604020202020204" pitchFamily="34" charset="0"/>
              <a:buChar char="•"/>
            </a:pPr>
            <a:r>
              <a:rPr lang="en-US" sz="2000" dirty="0" err="1"/>
              <a:t>onPostExecute</a:t>
            </a:r>
            <a:r>
              <a:rPr lang="en-US" sz="2000" dirty="0"/>
              <a:t>(Type 3)</a:t>
            </a:r>
          </a:p>
        </p:txBody>
      </p:sp>
    </p:spTree>
    <p:extLst>
      <p:ext uri="{BB962C8B-B14F-4D97-AF65-F5344CB8AC3E}">
        <p14:creationId xmlns:p14="http://schemas.microsoft.com/office/powerpoint/2010/main" val="294720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p>
        </p:txBody>
      </p:sp>
      <p:sp>
        <p:nvSpPr>
          <p:cNvPr id="3" name="Content Placeholder 2"/>
          <p:cNvSpPr>
            <a:spLocks noGrp="1"/>
          </p:cNvSpPr>
          <p:nvPr>
            <p:ph idx="1"/>
          </p:nvPr>
        </p:nvSpPr>
        <p:spPr>
          <a:xfrm>
            <a:off x="467544" y="843558"/>
            <a:ext cx="4824536" cy="3510390"/>
          </a:xfrm>
        </p:spPr>
        <p:txBody>
          <a:bodyPr/>
          <a:lstStyle/>
          <a:p>
            <a:r>
              <a:rPr lang="en-US" sz="2400" dirty="0">
                <a:solidFill>
                  <a:schemeClr val="tx1"/>
                </a:solidFill>
              </a:rPr>
              <a:t>If the GUI’s update thread doesn’t run after a while, Android thinks your application has crashed. It displays this message:</a:t>
            </a:r>
          </a:p>
          <a:p>
            <a:r>
              <a:rPr lang="en-US" sz="2400" dirty="0">
                <a:solidFill>
                  <a:schemeClr val="tx1"/>
                </a:solidFill>
              </a:rPr>
              <a:t>To keep the user from quitting your program, you must use an </a:t>
            </a:r>
            <a:r>
              <a:rPr lang="en-US" sz="2400" dirty="0" err="1">
                <a:solidFill>
                  <a:schemeClr val="tx1"/>
                </a:solidFill>
              </a:rPr>
              <a:t>AsyncThread</a:t>
            </a:r>
            <a:r>
              <a:rPr lang="en-US" sz="2400" dirty="0">
                <a:solidFill>
                  <a:schemeClr val="tx1"/>
                </a:solidFill>
              </a:rPr>
              <a:t>.</a:t>
            </a:r>
            <a:endParaRPr lang="en-US" sz="20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997" y="873266"/>
            <a:ext cx="3212976" cy="1725487"/>
          </a:xfrm>
          <a:prstGeom prst="rect">
            <a:avLst/>
          </a:prstGeom>
        </p:spPr>
      </p:pic>
    </p:spTree>
    <p:extLst>
      <p:ext uri="{BB962C8B-B14F-4D97-AF65-F5344CB8AC3E}">
        <p14:creationId xmlns:p14="http://schemas.microsoft.com/office/powerpoint/2010/main" val="257356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a:xfrm>
            <a:off x="467544" y="843558"/>
            <a:ext cx="8280920" cy="3510390"/>
          </a:xfrm>
        </p:spPr>
        <p:txBody>
          <a:bodyPr/>
          <a:lstStyle/>
          <a:p>
            <a:r>
              <a:rPr lang="en-US" sz="2400" dirty="0">
                <a:solidFill>
                  <a:schemeClr val="tx1"/>
                </a:solidFill>
              </a:rPr>
              <a:t>Downloading data might also take a while for the server to respond. Opening a network connection on the GUI thread will cause a </a:t>
            </a:r>
            <a:r>
              <a:rPr lang="en-US" sz="2400" dirty="0" err="1">
                <a:solidFill>
                  <a:schemeClr val="tx1"/>
                </a:solidFill>
              </a:rPr>
              <a:t>NetworkOnMainThreadException</a:t>
            </a:r>
            <a:r>
              <a:rPr lang="en-US" sz="2400" dirty="0">
                <a:solidFill>
                  <a:schemeClr val="tx1"/>
                </a:solidFill>
              </a:rPr>
              <a:t>.</a:t>
            </a:r>
          </a:p>
          <a:p>
            <a:r>
              <a:rPr lang="en-US" sz="2400" dirty="0">
                <a:solidFill>
                  <a:schemeClr val="tx1"/>
                </a:solidFill>
              </a:rPr>
              <a:t>Network connections MUST be opened in </a:t>
            </a:r>
            <a:r>
              <a:rPr lang="en-US" sz="2400" dirty="0" err="1">
                <a:solidFill>
                  <a:schemeClr val="tx1"/>
                </a:solidFill>
              </a:rPr>
              <a:t>doInBackground</a:t>
            </a:r>
            <a:r>
              <a:rPr lang="en-US" sz="2400" dirty="0">
                <a:solidFill>
                  <a:schemeClr val="tx1"/>
                </a:solidFill>
              </a:rPr>
              <a:t> in an </a:t>
            </a:r>
            <a:r>
              <a:rPr lang="en-US" sz="2400" dirty="0" err="1">
                <a:solidFill>
                  <a:schemeClr val="tx1"/>
                </a:solidFill>
              </a:rPr>
              <a:t>AsyncTask</a:t>
            </a:r>
            <a:r>
              <a:rPr lang="en-US" sz="2400" dirty="0">
                <a:solidFill>
                  <a:schemeClr val="tx1"/>
                </a:solidFill>
              </a:rPr>
              <a:t>.</a:t>
            </a:r>
          </a:p>
          <a:p>
            <a:r>
              <a:rPr lang="en-US" sz="2400" dirty="0">
                <a:solidFill>
                  <a:schemeClr val="tx1"/>
                </a:solidFill>
              </a:rPr>
              <a:t>Reading and writing large files should also be done with an </a:t>
            </a:r>
            <a:r>
              <a:rPr lang="en-US" sz="2400" dirty="0" err="1">
                <a:solidFill>
                  <a:schemeClr val="tx1"/>
                </a:solidFill>
              </a:rPr>
              <a:t>AsyncTask</a:t>
            </a:r>
            <a:r>
              <a:rPr lang="en-US" sz="2400" dirty="0">
                <a:solidFill>
                  <a:schemeClr val="tx1"/>
                </a:solidFill>
              </a:rPr>
              <a:t>, as well as opening large databases.</a:t>
            </a:r>
            <a:endParaRPr lang="en-US" sz="2000" dirty="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2095655428"/>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00673E"/>
      </a:dk2>
      <a:lt2>
        <a:srgbClr val="A0C93C"/>
      </a:lt2>
      <a:accent1>
        <a:srgbClr val="00675A"/>
      </a:accent1>
      <a:accent2>
        <a:srgbClr val="009AA6"/>
      </a:accent2>
      <a:accent3>
        <a:srgbClr val="007096"/>
      </a:accent3>
      <a:accent4>
        <a:srgbClr val="EAAB00"/>
      </a:accent4>
      <a:accent5>
        <a:srgbClr val="63666A"/>
      </a:accent5>
      <a:accent6>
        <a:srgbClr val="00673E"/>
      </a:accent6>
      <a:hlink>
        <a:srgbClr val="A0C93C"/>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24988</TotalTime>
  <Words>1346</Words>
  <Application>Microsoft Macintosh PowerPoint</Application>
  <PresentationFormat>On-screen Show (16:9)</PresentationFormat>
  <Paragraphs>132</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CST2335 Graphical Interface programming</vt:lpstr>
      <vt:lpstr>Introduction</vt:lpstr>
      <vt:lpstr>AsyncTask</vt:lpstr>
      <vt:lpstr>AsyncTask&lt;Type1, Type2, Type3&gt;</vt:lpstr>
      <vt:lpstr>onProgressUpdate(Type2 ..args)</vt:lpstr>
      <vt:lpstr>Sequence</vt:lpstr>
      <vt:lpstr>Threads</vt:lpstr>
      <vt:lpstr>Why? </vt:lpstr>
      <vt:lpstr>Why?</vt:lpstr>
      <vt:lpstr>HTTPUrlConnection</vt:lpstr>
      <vt:lpstr>XML</vt:lpstr>
      <vt:lpstr>Creating a PullParser</vt:lpstr>
      <vt:lpstr>Pull parser</vt:lpstr>
      <vt:lpstr>HTTPUrlConnection + XML</vt:lpstr>
      <vt:lpstr>Reading JSON Data</vt:lpstr>
      <vt:lpstr>Create JSON Object</vt:lpstr>
      <vt:lpstr>Create JSON Array</vt:lpstr>
      <vt:lpstr>File access</vt:lpstr>
      <vt:lpstr>Opening files</vt:lpstr>
      <vt:lpstr>Files</vt:lpstr>
      <vt:lpstr>Summary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Lisa Haggis</dc:creator>
  <cp:lastModifiedBy>Eric Torunski</cp:lastModifiedBy>
  <cp:revision>717</cp:revision>
  <cp:lastPrinted>2011-05-25T13:43:07Z</cp:lastPrinted>
  <dcterms:created xsi:type="dcterms:W3CDTF">2010-07-27T15:40:45Z</dcterms:created>
  <dcterms:modified xsi:type="dcterms:W3CDTF">2019-03-11T20:09:23Z</dcterms:modified>
</cp:coreProperties>
</file>