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376" r:id="rId2"/>
    <p:sldId id="380" r:id="rId3"/>
    <p:sldId id="385" r:id="rId4"/>
    <p:sldId id="408" r:id="rId5"/>
    <p:sldId id="410" r:id="rId6"/>
    <p:sldId id="421" r:id="rId7"/>
    <p:sldId id="413" r:id="rId8"/>
    <p:sldId id="415" r:id="rId9"/>
    <p:sldId id="426" r:id="rId10"/>
    <p:sldId id="427" r:id="rId11"/>
    <p:sldId id="428" r:id="rId12"/>
    <p:sldId id="429" r:id="rId13"/>
    <p:sldId id="416" r:id="rId14"/>
    <p:sldId id="430" r:id="rId15"/>
    <p:sldId id="422" r:id="rId16"/>
    <p:sldId id="425" r:id="rId17"/>
    <p:sldId id="424" r:id="rId18"/>
    <p:sldId id="420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5DD99-8849-8941-BE54-1320B7EA07C4}" v="42" dt="2019-03-18T15:23:38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99007" autoAdjust="0"/>
  </p:normalViewPr>
  <p:slideViewPr>
    <p:cSldViewPr>
      <p:cViewPr varScale="1">
        <p:scale>
          <a:sx n="171" d="100"/>
          <a:sy n="171" d="100"/>
        </p:scale>
        <p:origin x="840" y="160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5D75DD99-8849-8941-BE54-1320B7EA07C4}"/>
    <pc:docChg chg="undo custSel addSld delSld modSld">
      <pc:chgData name="Eric Torunski" userId="bfccb9e8-9d93-458e-85ba-f66efb9b0289" providerId="ADAL" clId="{5D75DD99-8849-8941-BE54-1320B7EA07C4}" dt="2019-03-18T15:31:05.164" v="1601" actId="20577"/>
      <pc:docMkLst>
        <pc:docMk/>
      </pc:docMkLst>
      <pc:sldChg chg="modSp">
        <pc:chgData name="Eric Torunski" userId="bfccb9e8-9d93-458e-85ba-f66efb9b0289" providerId="ADAL" clId="{5D75DD99-8849-8941-BE54-1320B7EA07C4}" dt="2019-03-18T01:41:26.902" v="1" actId="20577"/>
        <pc:sldMkLst>
          <pc:docMk/>
          <pc:sldMk cId="1204534714" sldId="376"/>
        </pc:sldMkLst>
        <pc:spChg chg="mod">
          <ac:chgData name="Eric Torunski" userId="bfccb9e8-9d93-458e-85ba-f66efb9b0289" providerId="ADAL" clId="{5D75DD99-8849-8941-BE54-1320B7EA07C4}" dt="2019-03-18T01:41:26.902" v="1" actId="20577"/>
          <ac:spMkLst>
            <pc:docMk/>
            <pc:sldMk cId="1204534714" sldId="376"/>
            <ac:spMk id="5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15:17:32.601" v="1104" actId="20577"/>
        <pc:sldMkLst>
          <pc:docMk/>
          <pc:sldMk cId="4121162677" sldId="380"/>
        </pc:sldMkLst>
        <pc:spChg chg="mod">
          <ac:chgData name="Eric Torunski" userId="bfccb9e8-9d93-458e-85ba-f66efb9b0289" providerId="ADAL" clId="{5D75DD99-8849-8941-BE54-1320B7EA07C4}" dt="2019-03-18T15:17:32.601" v="1104" actId="20577"/>
          <ac:spMkLst>
            <pc:docMk/>
            <pc:sldMk cId="4121162677" sldId="38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15:18:57.961" v="1143" actId="20577"/>
        <pc:sldMkLst>
          <pc:docMk/>
          <pc:sldMk cId="16981545" sldId="410"/>
        </pc:sldMkLst>
        <pc:spChg chg="mod">
          <ac:chgData name="Eric Torunski" userId="bfccb9e8-9d93-458e-85ba-f66efb9b0289" providerId="ADAL" clId="{5D75DD99-8849-8941-BE54-1320B7EA07C4}" dt="2019-03-18T15:18:57.961" v="1143" actId="20577"/>
          <ac:spMkLst>
            <pc:docMk/>
            <pc:sldMk cId="16981545" sldId="410"/>
            <ac:spMk id="3" creationId="{00000000-0000-0000-0000-000000000000}"/>
          </ac:spMkLst>
        </pc:spChg>
      </pc:sldChg>
      <pc:sldChg chg="del">
        <pc:chgData name="Eric Torunski" userId="bfccb9e8-9d93-458e-85ba-f66efb9b0289" providerId="ADAL" clId="{5D75DD99-8849-8941-BE54-1320B7EA07C4}" dt="2019-03-18T01:41:45.590" v="2" actId="2696"/>
        <pc:sldMkLst>
          <pc:docMk/>
          <pc:sldMk cId="2095655428" sldId="412"/>
        </pc:sldMkLst>
      </pc:sldChg>
      <pc:sldChg chg="modSp">
        <pc:chgData name="Eric Torunski" userId="bfccb9e8-9d93-458e-85ba-f66efb9b0289" providerId="ADAL" clId="{5D75DD99-8849-8941-BE54-1320B7EA07C4}" dt="2019-03-18T15:20:15.196" v="1192" actId="20577"/>
        <pc:sldMkLst>
          <pc:docMk/>
          <pc:sldMk cId="2116735095" sldId="413"/>
        </pc:sldMkLst>
        <pc:spChg chg="mod">
          <ac:chgData name="Eric Torunski" userId="bfccb9e8-9d93-458e-85ba-f66efb9b0289" providerId="ADAL" clId="{5D75DD99-8849-8941-BE54-1320B7EA07C4}" dt="2019-03-18T15:20:15.196" v="1192" actId="20577"/>
          <ac:spMkLst>
            <pc:docMk/>
            <pc:sldMk cId="2116735095" sldId="413"/>
            <ac:spMk id="3" creationId="{00000000-0000-0000-0000-000000000000}"/>
          </ac:spMkLst>
        </pc:spChg>
      </pc:sldChg>
      <pc:sldChg chg="del">
        <pc:chgData name="Eric Torunski" userId="bfccb9e8-9d93-458e-85ba-f66efb9b0289" providerId="ADAL" clId="{5D75DD99-8849-8941-BE54-1320B7EA07C4}" dt="2019-03-18T01:42:17.622" v="6" actId="2696"/>
        <pc:sldMkLst>
          <pc:docMk/>
          <pc:sldMk cId="1440026768" sldId="414"/>
        </pc:sldMkLst>
      </pc:sldChg>
      <pc:sldChg chg="modSp">
        <pc:chgData name="Eric Torunski" userId="bfccb9e8-9d93-458e-85ba-f66efb9b0289" providerId="ADAL" clId="{5D75DD99-8849-8941-BE54-1320B7EA07C4}" dt="2019-03-18T15:22:42.370" v="1326" actId="20577"/>
        <pc:sldMkLst>
          <pc:docMk/>
          <pc:sldMk cId="710986209" sldId="415"/>
        </pc:sldMkLst>
        <pc:spChg chg="mod">
          <ac:chgData name="Eric Torunski" userId="bfccb9e8-9d93-458e-85ba-f66efb9b0289" providerId="ADAL" clId="{5D75DD99-8849-8941-BE54-1320B7EA07C4}" dt="2019-03-18T11:31:25.738" v="277" actId="20577"/>
          <ac:spMkLst>
            <pc:docMk/>
            <pc:sldMk cId="710986209" sldId="415"/>
            <ac:spMk id="2" creationId="{00000000-0000-0000-0000-000000000000}"/>
          </ac:spMkLst>
        </pc:spChg>
        <pc:spChg chg="mod">
          <ac:chgData name="Eric Torunski" userId="bfccb9e8-9d93-458e-85ba-f66efb9b0289" providerId="ADAL" clId="{5D75DD99-8849-8941-BE54-1320B7EA07C4}" dt="2019-03-18T15:22:42.370" v="1326" actId="20577"/>
          <ac:spMkLst>
            <pc:docMk/>
            <pc:sldMk cId="710986209" sldId="415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15:24:57.796" v="1475" actId="255"/>
        <pc:sldMkLst>
          <pc:docMk/>
          <pc:sldMk cId="1894132446" sldId="416"/>
        </pc:sldMkLst>
        <pc:spChg chg="mod">
          <ac:chgData name="Eric Torunski" userId="bfccb9e8-9d93-458e-85ba-f66efb9b0289" providerId="ADAL" clId="{5D75DD99-8849-8941-BE54-1320B7EA07C4}" dt="2019-03-18T11:44:38.415" v="681" actId="20577"/>
          <ac:spMkLst>
            <pc:docMk/>
            <pc:sldMk cId="1894132446" sldId="416"/>
            <ac:spMk id="2" creationId="{00000000-0000-0000-0000-000000000000}"/>
          </ac:spMkLst>
        </pc:spChg>
        <pc:spChg chg="mod">
          <ac:chgData name="Eric Torunski" userId="bfccb9e8-9d93-458e-85ba-f66efb9b0289" providerId="ADAL" clId="{5D75DD99-8849-8941-BE54-1320B7EA07C4}" dt="2019-03-18T15:24:57.796" v="1475" actId="255"/>
          <ac:spMkLst>
            <pc:docMk/>
            <pc:sldMk cId="1894132446" sldId="416"/>
            <ac:spMk id="3" creationId="{00000000-0000-0000-0000-000000000000}"/>
          </ac:spMkLst>
        </pc:spChg>
      </pc:sldChg>
      <pc:sldChg chg="del">
        <pc:chgData name="Eric Torunski" userId="bfccb9e8-9d93-458e-85ba-f66efb9b0289" providerId="ADAL" clId="{5D75DD99-8849-8941-BE54-1320B7EA07C4}" dt="2019-03-18T01:43:26.360" v="7" actId="2696"/>
        <pc:sldMkLst>
          <pc:docMk/>
          <pc:sldMk cId="3955738434" sldId="423"/>
        </pc:sldMkLst>
      </pc:sldChg>
      <pc:sldChg chg="modSp">
        <pc:chgData name="Eric Torunski" userId="bfccb9e8-9d93-458e-85ba-f66efb9b0289" providerId="ADAL" clId="{5D75DD99-8849-8941-BE54-1320B7EA07C4}" dt="2019-03-18T01:51:50.619" v="76" actId="20577"/>
        <pc:sldMkLst>
          <pc:docMk/>
          <pc:sldMk cId="1762495823" sldId="424"/>
        </pc:sldMkLst>
        <pc:spChg chg="mod">
          <ac:chgData name="Eric Torunski" userId="bfccb9e8-9d93-458e-85ba-f66efb9b0289" providerId="ADAL" clId="{5D75DD99-8849-8941-BE54-1320B7EA07C4}" dt="2019-03-18T01:51:50.619" v="76" actId="20577"/>
          <ac:spMkLst>
            <pc:docMk/>
            <pc:sldMk cId="1762495823" sldId="424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15:31:05.164" v="1601" actId="20577"/>
        <pc:sldMkLst>
          <pc:docMk/>
          <pc:sldMk cId="1352687364" sldId="425"/>
        </pc:sldMkLst>
        <pc:spChg chg="mod">
          <ac:chgData name="Eric Torunski" userId="bfccb9e8-9d93-458e-85ba-f66efb9b0289" providerId="ADAL" clId="{5D75DD99-8849-8941-BE54-1320B7EA07C4}" dt="2019-03-18T15:30:09.807" v="1513" actId="14100"/>
          <ac:spMkLst>
            <pc:docMk/>
            <pc:sldMk cId="1352687364" sldId="425"/>
            <ac:spMk id="2" creationId="{00000000-0000-0000-0000-000000000000}"/>
          </ac:spMkLst>
        </pc:spChg>
        <pc:spChg chg="mod">
          <ac:chgData name="Eric Torunski" userId="bfccb9e8-9d93-458e-85ba-f66efb9b0289" providerId="ADAL" clId="{5D75DD99-8849-8941-BE54-1320B7EA07C4}" dt="2019-03-18T15:31:05.164" v="1601" actId="20577"/>
          <ac:spMkLst>
            <pc:docMk/>
            <pc:sldMk cId="1352687364" sldId="425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15:23:38.995" v="1366" actId="20577"/>
        <pc:sldMkLst>
          <pc:docMk/>
          <pc:sldMk cId="765722632" sldId="427"/>
        </pc:sldMkLst>
        <pc:spChg chg="mod">
          <ac:chgData name="Eric Torunski" userId="bfccb9e8-9d93-458e-85ba-f66efb9b0289" providerId="ADAL" clId="{5D75DD99-8849-8941-BE54-1320B7EA07C4}" dt="2019-03-18T15:23:38.995" v="1366" actId="20577"/>
          <ac:spMkLst>
            <pc:docMk/>
            <pc:sldMk cId="765722632" sldId="427"/>
            <ac:spMk id="7" creationId="{00000000-0000-0000-0000-000000000000}"/>
          </ac:spMkLst>
        </pc:spChg>
      </pc:sldChg>
      <pc:sldChg chg="modSp">
        <pc:chgData name="Eric Torunski" userId="bfccb9e8-9d93-458e-85ba-f66efb9b0289" providerId="ADAL" clId="{5D75DD99-8849-8941-BE54-1320B7EA07C4}" dt="2019-03-18T01:44:20.493" v="14" actId="20577"/>
        <pc:sldMkLst>
          <pc:docMk/>
          <pc:sldMk cId="3853633667" sldId="429"/>
        </pc:sldMkLst>
        <pc:spChg chg="mod">
          <ac:chgData name="Eric Torunski" userId="bfccb9e8-9d93-458e-85ba-f66efb9b0289" providerId="ADAL" clId="{5D75DD99-8849-8941-BE54-1320B7EA07C4}" dt="2019-03-18T01:44:20.493" v="14" actId="20577"/>
          <ac:spMkLst>
            <pc:docMk/>
            <pc:sldMk cId="3853633667" sldId="429"/>
            <ac:spMk id="11" creationId="{00000000-0000-0000-0000-000000000000}"/>
          </ac:spMkLst>
        </pc:spChg>
      </pc:sldChg>
      <pc:sldChg chg="modSp add">
        <pc:chgData name="Eric Torunski" userId="bfccb9e8-9d93-458e-85ba-f66efb9b0289" providerId="ADAL" clId="{5D75DD99-8849-8941-BE54-1320B7EA07C4}" dt="2019-03-18T15:25:25.272" v="1512" actId="20577"/>
        <pc:sldMkLst>
          <pc:docMk/>
          <pc:sldMk cId="551744709" sldId="430"/>
        </pc:sldMkLst>
        <pc:spChg chg="mod">
          <ac:chgData name="Eric Torunski" userId="bfccb9e8-9d93-458e-85ba-f66efb9b0289" providerId="ADAL" clId="{5D75DD99-8849-8941-BE54-1320B7EA07C4}" dt="2019-03-18T15:25:25.272" v="1512" actId="20577"/>
          <ac:spMkLst>
            <pc:docMk/>
            <pc:sldMk cId="551744709" sldId="43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3/17/19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Week 8</a:t>
            </a:r>
          </a:p>
          <a:p>
            <a:r>
              <a:rPr lang="en-US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203598"/>
            <a:ext cx="1728192" cy="2880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0032" y="1203598"/>
            <a:ext cx="33123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0199" y="2139702"/>
            <a:ext cx="12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something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1862703"/>
            <a:ext cx="2530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a new activity and load a fragment.</a:t>
            </a:r>
          </a:p>
          <a:p>
            <a:r>
              <a:rPr lang="en-US" dirty="0"/>
              <a:t>There should use </a:t>
            </a:r>
            <a:r>
              <a:rPr lang="en-US" dirty="0" err="1"/>
              <a:t>startActivity</a:t>
            </a:r>
            <a:r>
              <a:rPr lang="en-US" dirty="0"/>
              <a:t>()</a:t>
            </a:r>
          </a:p>
          <a:p>
            <a:r>
              <a:rPr lang="en-US" dirty="0"/>
              <a:t>function call.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249974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6714" y="264375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startActivity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57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987574"/>
            <a:ext cx="33123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11960" y="987574"/>
            <a:ext cx="4536504" cy="266429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Instead of writing a separate Activity that does the same thing as the tablet fragment, just have a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 and load the same fragment as the tablet. Reuse the code!</a:t>
            </a:r>
          </a:p>
        </p:txBody>
      </p:sp>
    </p:spTree>
    <p:extLst>
      <p:ext uri="{BB962C8B-B14F-4D97-AF65-F5344CB8AC3E}">
        <p14:creationId xmlns:p14="http://schemas.microsoft.com/office/powerpoint/2010/main" val="246257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987574"/>
            <a:ext cx="33123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11960" y="987574"/>
            <a:ext cx="4536504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(), set the layout to be a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, and immediately use a </a:t>
            </a:r>
            <a:r>
              <a:rPr lang="en-US" sz="2400" dirty="0" err="1">
                <a:solidFill>
                  <a:schemeClr val="tx1"/>
                </a:solidFill>
              </a:rPr>
              <a:t>FragmentTransaction</a:t>
            </a:r>
            <a:r>
              <a:rPr lang="en-US" sz="2400" dirty="0">
                <a:solidFill>
                  <a:schemeClr val="tx1"/>
                </a:solidFill>
              </a:rPr>
              <a:t> to make the GUI appear. Copy and paste the </a:t>
            </a:r>
            <a:r>
              <a:rPr lang="en-US" sz="2400" dirty="0" err="1">
                <a:solidFill>
                  <a:schemeClr val="tx1"/>
                </a:solidFill>
              </a:rPr>
              <a:t>onClick</a:t>
            </a:r>
            <a:r>
              <a:rPr lang="en-US" sz="2400" dirty="0">
                <a:solidFill>
                  <a:schemeClr val="tx1"/>
                </a:solidFill>
              </a:rPr>
              <a:t> event code from the tablet.</a:t>
            </a:r>
          </a:p>
        </p:txBody>
      </p:sp>
    </p:spTree>
    <p:extLst>
      <p:ext uri="{BB962C8B-B14F-4D97-AF65-F5344CB8AC3E}">
        <p14:creationId xmlns:p14="http://schemas.microsoft.com/office/powerpoint/2010/main" val="38536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FragmentManager</a:t>
            </a:r>
            <a:r>
              <a:rPr lang="en-US" sz="2400" dirty="0">
                <a:solidFill>
                  <a:schemeClr val="tx1"/>
                </a:solidFill>
              </a:rPr>
              <a:t> can add, remove, or replace a Fragment that is currently loaded in to a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are using normal Android libraries, call </a:t>
            </a:r>
            <a:r>
              <a:rPr lang="en-US" sz="2400" b="1" i="1" dirty="0" err="1">
                <a:solidFill>
                  <a:schemeClr val="tx1"/>
                </a:solidFill>
              </a:rPr>
              <a:t>getFragmentManager</a:t>
            </a:r>
            <a:r>
              <a:rPr lang="en-US" sz="2400" b="1" i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are using </a:t>
            </a:r>
            <a:r>
              <a:rPr lang="en-US" sz="2400" dirty="0" err="1">
                <a:solidFill>
                  <a:schemeClr val="tx1"/>
                </a:solidFill>
              </a:rPr>
              <a:t>AppCompat</a:t>
            </a:r>
            <a:r>
              <a:rPr lang="en-US" sz="2400" dirty="0">
                <a:solidFill>
                  <a:schemeClr val="tx1"/>
                </a:solidFill>
              </a:rPr>
              <a:t> libraries, call </a:t>
            </a:r>
            <a:r>
              <a:rPr lang="en-US" sz="2400" b="1" i="1" dirty="0" err="1">
                <a:solidFill>
                  <a:schemeClr val="tx1"/>
                </a:solidFill>
              </a:rPr>
              <a:t>getSupportFragmentManager</a:t>
            </a:r>
            <a:r>
              <a:rPr lang="en-US" sz="2400" b="1" i="1" dirty="0">
                <a:solidFill>
                  <a:schemeClr val="tx1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see FragmentExample:49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They both return a </a:t>
            </a:r>
            <a:r>
              <a:rPr lang="en-US" sz="2400" dirty="0" err="1">
                <a:solidFill>
                  <a:schemeClr val="tx1"/>
                </a:solidFill>
              </a:rPr>
              <a:t>FragmentManager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use it to add a Fragment object to a frame layout.</a:t>
            </a:r>
          </a:p>
        </p:txBody>
      </p: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FragmentManager</a:t>
            </a:r>
            <a:r>
              <a:rPr lang="en-US" sz="2400" dirty="0">
                <a:solidFill>
                  <a:schemeClr val="tx1"/>
                </a:solidFill>
              </a:rPr>
              <a:t> can add, remove, or replace a Fragment that is currently loaded in to a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uses a </a:t>
            </a:r>
            <a:r>
              <a:rPr lang="en-US" sz="2400" dirty="0" err="1">
                <a:solidFill>
                  <a:schemeClr val="tx1"/>
                </a:solidFill>
              </a:rPr>
              <a:t>FragmentTransaction</a:t>
            </a:r>
            <a:r>
              <a:rPr lang="en-US" sz="2400" dirty="0">
                <a:solidFill>
                  <a:schemeClr val="tx1"/>
                </a:solidFill>
              </a:rPr>
              <a:t> to add, remove or replace.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From a </a:t>
            </a:r>
            <a:r>
              <a:rPr lang="en-US" sz="2400" dirty="0" err="1">
                <a:solidFill>
                  <a:schemeClr val="tx1"/>
                </a:solidFill>
              </a:rPr>
              <a:t>FragmentManager</a:t>
            </a:r>
            <a:r>
              <a:rPr lang="en-US" sz="2400" dirty="0">
                <a:solidFill>
                  <a:schemeClr val="tx1"/>
                </a:solidFill>
              </a:rPr>
              <a:t>, call </a:t>
            </a:r>
            <a:r>
              <a:rPr lang="en-US" sz="2400" dirty="0" err="1">
                <a:solidFill>
                  <a:schemeClr val="tx1"/>
                </a:solidFill>
              </a:rPr>
              <a:t>beginTransaction</a:t>
            </a:r>
            <a:r>
              <a:rPr lang="en-US" sz="2400" dirty="0">
                <a:solidFill>
                  <a:schemeClr val="tx1"/>
                </a:solidFill>
              </a:rPr>
              <a:t>() to start a transaction object. You then call what you want to do: </a:t>
            </a:r>
            <a:r>
              <a:rPr lang="en-US" sz="2400" dirty="0" err="1">
                <a:solidFill>
                  <a:schemeClr val="tx1"/>
                </a:solidFill>
              </a:rPr>
              <a:t>transaction.add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dirty="0" err="1">
                <a:solidFill>
                  <a:schemeClr val="tx1"/>
                </a:solidFill>
              </a:rPr>
              <a:t>transaction.replace</a:t>
            </a:r>
            <a:r>
              <a:rPr lang="en-US" sz="2400" dirty="0">
                <a:solidFill>
                  <a:schemeClr val="tx1"/>
                </a:solidFill>
              </a:rPr>
              <a:t>(), or </a:t>
            </a:r>
            <a:r>
              <a:rPr lang="en-US" sz="2400" dirty="0" err="1">
                <a:solidFill>
                  <a:schemeClr val="tx1"/>
                </a:solidFill>
              </a:rPr>
              <a:t>transaction.remove</a:t>
            </a:r>
            <a:r>
              <a:rPr lang="en-US" sz="2400" dirty="0">
                <a:solidFill>
                  <a:schemeClr val="tx1"/>
                </a:solidFill>
              </a:rPr>
              <a:t>(). See FragmentExample.java:46-53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parameters are the id of the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, and the new Fragment to add.</a:t>
            </a:r>
          </a:p>
        </p:txBody>
      </p:sp>
    </p:spTree>
    <p:extLst>
      <p:ext uri="{BB962C8B-B14F-4D97-AF65-F5344CB8AC3E}">
        <p14:creationId xmlns:p14="http://schemas.microsoft.com/office/powerpoint/2010/main" val="55174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can call </a:t>
            </a:r>
            <a:r>
              <a:rPr lang="en-US" sz="2400" dirty="0" err="1">
                <a:solidFill>
                  <a:schemeClr val="tx1"/>
                </a:solidFill>
              </a:rPr>
              <a:t>transaction.addToBackStack</a:t>
            </a:r>
            <a:r>
              <a:rPr lang="en-US" sz="2400" dirty="0">
                <a:solidFill>
                  <a:schemeClr val="tx1"/>
                </a:solidFill>
              </a:rPr>
              <a:t>(String name) if you want to undo this transaction with the back button. Otherwise the back button changes the Activity. The name parameter is optional.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go back by calling </a:t>
            </a:r>
            <a:r>
              <a:rPr lang="en-US" sz="2400" dirty="0" err="1">
                <a:solidFill>
                  <a:schemeClr val="tx1"/>
                </a:solidFill>
              </a:rPr>
              <a:t>getFragmentManager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popBackStack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Finally, call </a:t>
            </a:r>
            <a:r>
              <a:rPr lang="en-US" sz="2400" dirty="0" err="1">
                <a:solidFill>
                  <a:schemeClr val="tx1"/>
                </a:solidFill>
              </a:rPr>
              <a:t>transaction.commit</a:t>
            </a:r>
            <a:r>
              <a:rPr lang="en-US" sz="2400" dirty="0">
                <a:solidFill>
                  <a:schemeClr val="tx1"/>
                </a:solidFill>
              </a:rPr>
              <a:t>() to actually add or replace the Fragment.</a:t>
            </a:r>
          </a:p>
        </p:txBody>
      </p: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1224136"/>
          </a:xfrm>
        </p:spPr>
        <p:txBody>
          <a:bodyPr/>
          <a:lstStyle/>
          <a:p>
            <a:r>
              <a:rPr lang="en-US" dirty="0" err="1"/>
              <a:t>FragmentTransaction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Bundle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1347614"/>
            <a:ext cx="8649526" cy="293432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For a Fragment, there is a </a:t>
            </a:r>
            <a:r>
              <a:rPr lang="en-US" sz="2400" dirty="0" err="1">
                <a:solidFill>
                  <a:schemeClr val="tx1"/>
                </a:solidFill>
              </a:rPr>
              <a:t>setArguments</a:t>
            </a:r>
            <a:r>
              <a:rPr lang="en-US" sz="2400" dirty="0">
                <a:solidFill>
                  <a:schemeClr val="tx1"/>
                </a:solidFill>
              </a:rPr>
              <a:t>( Bundle b) function to pass data when it is created.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the Fragment is created, call </a:t>
            </a:r>
            <a:r>
              <a:rPr lang="en-US" sz="2400" dirty="0" err="1">
                <a:solidFill>
                  <a:schemeClr val="tx1"/>
                </a:solidFill>
              </a:rPr>
              <a:t>getArguments</a:t>
            </a:r>
            <a:r>
              <a:rPr lang="en-US" sz="2400" dirty="0">
                <a:solidFill>
                  <a:schemeClr val="tx1"/>
                </a:solidFill>
              </a:rPr>
              <a:t>() to get back the bundle that you set.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must create the Fragment before starting the </a:t>
            </a:r>
            <a:r>
              <a:rPr lang="en-US" sz="2400" dirty="0" err="1">
                <a:solidFill>
                  <a:schemeClr val="tx1"/>
                </a:solidFill>
              </a:rPr>
              <a:t>FragmentTransaction</a:t>
            </a:r>
            <a:r>
              <a:rPr lang="en-US" sz="2400" dirty="0">
                <a:solidFill>
                  <a:schemeClr val="tx1"/>
                </a:solidFill>
              </a:rPr>
              <a:t>. Look at FragmentExample:46 for tablet, EmptyActivity:16 for phone.</a:t>
            </a:r>
          </a:p>
        </p:txBody>
      </p:sp>
    </p:spTree>
    <p:extLst>
      <p:ext uri="{BB962C8B-B14F-4D97-AF65-F5344CB8AC3E}">
        <p14:creationId xmlns:p14="http://schemas.microsoft.com/office/powerpoint/2010/main" val="135268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91804"/>
            <a:ext cx="8496943" cy="32943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if(</a:t>
            </a:r>
            <a:r>
              <a:rPr lang="en-US" sz="1600" dirty="0" err="1">
                <a:solidFill>
                  <a:schemeClr val="tx1"/>
                </a:solidFill>
              </a:rPr>
              <a:t>isTablet</a:t>
            </a:r>
            <a:r>
              <a:rPr lang="en-US" sz="1600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mFragment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SecondFragment</a:t>
            </a:r>
            <a:r>
              <a:rPr lang="en-US" sz="1600" dirty="0">
                <a:solidFill>
                  <a:schemeClr val="tx1"/>
                </a:solidFill>
              </a:rPr>
              <a:t>(. 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FragmentTransaction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getFragmentManager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tx1"/>
                </a:solidFill>
              </a:rPr>
              <a:t>beginTransaction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	.add(</a:t>
            </a:r>
            <a:r>
              <a:rPr lang="en-US" sz="1600" dirty="0" err="1">
                <a:solidFill>
                  <a:schemeClr val="tx1"/>
                </a:solidFill>
              </a:rPr>
              <a:t>R.id.frameLayoutDestination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mFragment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r>
              <a:rPr lang="en-US" sz="1600" dirty="0" err="1">
                <a:solidFill>
                  <a:schemeClr val="tx1"/>
                </a:solidFill>
              </a:rPr>
              <a:t>addToBackStack</a:t>
            </a:r>
            <a:r>
              <a:rPr lang="en-US" sz="1600" dirty="0">
                <a:solidFill>
                  <a:schemeClr val="tx1"/>
                </a:solidFill>
              </a:rPr>
              <a:t>(null) .commit();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 else { </a:t>
            </a:r>
            <a:r>
              <a:rPr lang="en-US" sz="1600" dirty="0" err="1">
                <a:solidFill>
                  <a:schemeClr val="tx1"/>
                </a:solidFill>
              </a:rPr>
              <a:t>startActivity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dirty="0" err="1">
                <a:solidFill>
                  <a:schemeClr val="tx1"/>
                </a:solidFill>
              </a:rPr>
              <a:t>parentActivity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DetailActivity.class</a:t>
            </a:r>
            <a:r>
              <a:rPr lang="en-US" sz="1600" dirty="0">
                <a:solidFill>
                  <a:schemeClr val="tx1"/>
                </a:solidFill>
              </a:rPr>
              <a:t>); } //for phone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What design pattern is the tablet code example? (It’s builder)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https://developer.android.com/reference/android/app/FragmentTransaction.html</a:t>
            </a:r>
          </a:p>
        </p:txBody>
      </p:sp>
    </p:spTree>
    <p:extLst>
      <p:ext uri="{BB962C8B-B14F-4D97-AF65-F5344CB8AC3E}">
        <p14:creationId xmlns:p14="http://schemas.microsoft.com/office/powerpoint/2010/main" val="176249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Fragments allow you to build parts of a UI. This is useful for reusing the same components for a phone display, and a tablet display.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Build 2 layouts (phone/tablet). In the Activity’s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(), check which </a:t>
            </a:r>
            <a:r>
              <a:rPr lang="en-US" sz="2400" dirty="0" err="1">
                <a:solidFill>
                  <a:schemeClr val="tx1"/>
                </a:solidFill>
              </a:rPr>
              <a:t>FrameLayouts</a:t>
            </a:r>
            <a:r>
              <a:rPr lang="en-US" sz="2400" dirty="0">
                <a:solidFill>
                  <a:schemeClr val="tx1"/>
                </a:solidFill>
              </a:rPr>
              <a:t> are present to know if it is running on a phone, or tablet.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If you are on a phone, show the fragment on a new Activity. Otherwise, show the fragment on the same screen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Use the </a:t>
            </a:r>
            <a:r>
              <a:rPr lang="en-US" sz="2400" dirty="0" err="1">
                <a:solidFill>
                  <a:schemeClr val="tx1"/>
                </a:solidFill>
              </a:rPr>
              <a:t>FragmentManager</a:t>
            </a:r>
            <a:r>
              <a:rPr lang="en-US" sz="2400" dirty="0">
                <a:solidFill>
                  <a:schemeClr val="tx1"/>
                </a:solidFill>
              </a:rPr>
              <a:t> to create transactions to add, replace, or remove Fragments from the </a:t>
            </a:r>
            <a:r>
              <a:rPr lang="en-US" sz="2400" dirty="0" err="1">
                <a:solidFill>
                  <a:schemeClr val="tx1"/>
                </a:solidFill>
              </a:rPr>
              <a:t>FrameLayouts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week, you will learn how use Fragments to create layouts for various devices.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Phones are typically in Portrait mode, with little screen space. Tablets are typically in Landscape mode with a lot of screen space. Fragments let you reuse components for both phone and tablets.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These slides follow the “week8” branch from the source code examples.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Depending on your device’s screen size, Android will choose the best layout.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Like multilingual </a:t>
            </a:r>
            <a:r>
              <a:rPr lang="en-US" sz="2400" dirty="0" err="1">
                <a:solidFill>
                  <a:schemeClr val="tx1"/>
                </a:solidFill>
              </a:rPr>
              <a:t>strings.xml</a:t>
            </a:r>
            <a:r>
              <a:rPr lang="en-US" sz="2400" dirty="0">
                <a:solidFill>
                  <a:schemeClr val="tx1"/>
                </a:solidFill>
              </a:rPr>
              <a:t>, you can also write different </a:t>
            </a:r>
            <a:r>
              <a:rPr lang="en-US" sz="2400" dirty="0" err="1">
                <a:solidFill>
                  <a:schemeClr val="tx1"/>
                </a:solidFill>
              </a:rPr>
              <a:t>layout.xml</a:t>
            </a:r>
            <a:r>
              <a:rPr lang="en-US" sz="2400" dirty="0">
                <a:solidFill>
                  <a:schemeClr val="tx1"/>
                </a:solidFill>
              </a:rPr>
              <a:t> files in different folders. The default folder is /res/layout.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Originally in Android 3.0, you would put your layout in the layout-</a:t>
            </a:r>
            <a:r>
              <a:rPr lang="en-US" sz="2400" dirty="0" err="1">
                <a:solidFill>
                  <a:schemeClr val="tx1"/>
                </a:solidFill>
              </a:rPr>
              <a:t>xlarge</a:t>
            </a:r>
            <a:r>
              <a:rPr lang="en-US" sz="2400" dirty="0">
                <a:solidFill>
                  <a:schemeClr val="tx1"/>
                </a:solidFill>
              </a:rPr>
              <a:t> folder. As of Android 3.2, you should use a naming convention for the pixel size of the displays.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</a:rPr>
              <a:t>sw</a:t>
            </a:r>
            <a:r>
              <a:rPr lang="en-US" sz="2000" dirty="0">
                <a:solidFill>
                  <a:schemeClr val="tx1"/>
                </a:solidFill>
              </a:rPr>
              <a:t>&lt;N&gt;</a:t>
            </a:r>
            <a:r>
              <a:rPr lang="en-US" sz="2000" dirty="0" err="1">
                <a:solidFill>
                  <a:schemeClr val="tx1"/>
                </a:solidFill>
              </a:rPr>
              <a:t>dp</a:t>
            </a:r>
            <a:r>
              <a:rPr lang="en-US" sz="2000" dirty="0">
                <a:solidFill>
                  <a:schemeClr val="tx1"/>
                </a:solidFill>
              </a:rPr>
              <a:t>. SW means </a:t>
            </a:r>
            <a:r>
              <a:rPr lang="en-US" sz="2000" dirty="0" err="1">
                <a:solidFill>
                  <a:schemeClr val="tx1"/>
                </a:solidFill>
              </a:rPr>
              <a:t>smallestWidth</a:t>
            </a:r>
            <a:r>
              <a:rPr lang="en-US" sz="2000" dirty="0">
                <a:solidFill>
                  <a:schemeClr val="tx1"/>
                </a:solidFill>
              </a:rPr>
              <a:t>, or the smallest possible number of pixels of height or width. Ex: layout-sw600dp.</a:t>
            </a:r>
            <a:endParaRPr lang="is-I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is-IS" sz="2000" dirty="0">
                <a:solidFill>
                  <a:schemeClr val="tx1"/>
                </a:solidFill>
              </a:rPr>
              <a:t>&lt;N&gt;dp. W means that your display should be at least N pixels wide</a:t>
            </a:r>
          </a:p>
          <a:p>
            <a:r>
              <a:rPr lang="is-IS" sz="2000" dirty="0">
                <a:solidFill>
                  <a:schemeClr val="tx1"/>
                </a:solidFill>
              </a:rPr>
              <a:t>h&lt;N&gt;dp. H is for height instead of width.</a:t>
            </a:r>
          </a:p>
          <a:p>
            <a:r>
              <a:rPr lang="is-IS" sz="2000" dirty="0">
                <a:solidFill>
                  <a:schemeClr val="tx1"/>
                </a:solidFill>
              </a:rPr>
              <a:t>Typically 320dp is for a phone, 480dp is for a large phone, 600dp  is for a 7” tablet, 720dp is for a 10” tablet.</a:t>
            </a:r>
          </a:p>
          <a:p>
            <a:r>
              <a:rPr lang="is-IS" sz="2000" dirty="0">
                <a:solidFill>
                  <a:schemeClr val="tx1"/>
                </a:solidFill>
              </a:rPr>
              <a:t>You would use the following layout folder names: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is-IS" sz="1600" dirty="0">
                <a:solidFill>
                  <a:schemeClr val="tx1"/>
                </a:solidFill>
              </a:rPr>
              <a:t>es/layout/main_activity.xml – for phones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is-IS" sz="1600" dirty="0">
                <a:solidFill>
                  <a:schemeClr val="tx1"/>
                </a:solidFill>
              </a:rPr>
              <a:t>es/layout-sw600dp/main_activity.xml – for 7” tablets, or displays with 600 pixels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is-IS" sz="1600" dirty="0">
                <a:solidFill>
                  <a:schemeClr val="tx1"/>
                </a:solidFill>
              </a:rPr>
              <a:t>es/layout-sw720dp/main_activity.xml – for 10” tablets or 720 pixels</a:t>
            </a:r>
          </a:p>
          <a:p>
            <a:pPr lvl="1"/>
            <a:endParaRPr lang="is-IS" sz="1600" dirty="0">
              <a:solidFill>
                <a:schemeClr val="tx1"/>
              </a:solidFill>
            </a:endParaRPr>
          </a:p>
          <a:p>
            <a:pPr lvl="1"/>
            <a:endParaRPr lang="is-I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must tell Android that your application requires a minimum number of pixels: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&lt;manifest&gt; </a:t>
            </a:r>
            <a:r>
              <a:rPr lang="is-IS" sz="2000" dirty="0">
                <a:solidFill>
                  <a:schemeClr val="tx1"/>
                </a:solidFill>
              </a:rPr>
              <a:t>…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&lt;supports-screens </a:t>
            </a:r>
            <a:r>
              <a:rPr lang="en-US" sz="2000" dirty="0" err="1">
                <a:solidFill>
                  <a:schemeClr val="tx1"/>
                </a:solidFill>
              </a:rPr>
              <a:t>android:requiresSmallestWidthDp</a:t>
            </a:r>
            <a:r>
              <a:rPr lang="en-US" sz="2000" dirty="0">
                <a:solidFill>
                  <a:schemeClr val="tx1"/>
                </a:solidFill>
              </a:rPr>
              <a:t>="600" /&gt;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&lt;/manifest&gt;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also specify a layout for landscape, or portrait using the folder names: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layout-land and layout-port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and tablet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If you look at a list of emails on a phone, normally you just see a list. If you select an email, then it opens another screen to view the text.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On a tablet, normally the emails are listed on the left, and selecting an email will show the contents on the right side of the screen.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Using fragments lets you write the code once and use different layouts to show the fragments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349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Fragments have the normal Activity callbacks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dirty="0" err="1">
                <a:solidFill>
                  <a:schemeClr val="tx1"/>
                </a:solidFill>
              </a:rPr>
              <a:t>onStart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dirty="0" err="1">
                <a:solidFill>
                  <a:schemeClr val="tx1"/>
                </a:solidFill>
              </a:rPr>
              <a:t>onResume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dirty="0" err="1">
                <a:solidFill>
                  <a:schemeClr val="tx1"/>
                </a:solidFill>
              </a:rPr>
              <a:t>onPause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dirty="0" err="1">
                <a:solidFill>
                  <a:schemeClr val="tx1"/>
                </a:solidFill>
              </a:rPr>
              <a:t>onStop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  <a:r>
              <a:rPr lang="en-US" sz="2400" dirty="0" err="1">
                <a:solidFill>
                  <a:schemeClr val="tx1"/>
                </a:solidFill>
              </a:rPr>
              <a:t>onDestroy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They also have additional callback functions:</a:t>
            </a:r>
          </a:p>
          <a:p>
            <a:pPr lvl="1"/>
            <a:r>
              <a:rPr lang="en-US" sz="2000" b="1" i="1" dirty="0" err="1">
                <a:solidFill>
                  <a:schemeClr val="tx1"/>
                </a:solidFill>
              </a:rPr>
              <a:t>onCreateView</a:t>
            </a:r>
            <a:r>
              <a:rPr lang="en-US" sz="2000" b="1" i="1" dirty="0">
                <a:solidFill>
                  <a:schemeClr val="tx1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 This is where to inflate the UI. You no longer use </a:t>
            </a:r>
            <a:r>
              <a:rPr lang="en-US" sz="2000" dirty="0" err="1">
                <a:solidFill>
                  <a:schemeClr val="tx1"/>
                </a:solidFill>
              </a:rPr>
              <a:t>setContentView</a:t>
            </a:r>
            <a:r>
              <a:rPr lang="en-US" sz="2000" dirty="0">
                <a:solidFill>
                  <a:schemeClr val="tx1"/>
                </a:solidFill>
              </a:rPr>
              <a:t>() in </a:t>
            </a:r>
            <a:r>
              <a:rPr lang="en-US" sz="2000" dirty="0" err="1">
                <a:solidFill>
                  <a:schemeClr val="tx1"/>
                </a:solidFill>
              </a:rPr>
              <a:t>onCreate</a:t>
            </a:r>
            <a:r>
              <a:rPr lang="en-US" sz="2000" dirty="0">
                <a:solidFill>
                  <a:schemeClr val="tx1"/>
                </a:solidFill>
              </a:rPr>
              <a:t>().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b="1" i="1" dirty="0" err="1">
                <a:solidFill>
                  <a:schemeClr val="tx1"/>
                </a:solidFill>
              </a:rPr>
              <a:t>onAttach</a:t>
            </a:r>
            <a:r>
              <a:rPr lang="en-US" sz="2000" b="1" i="1" dirty="0">
                <a:solidFill>
                  <a:schemeClr val="tx1"/>
                </a:solidFill>
              </a:rPr>
              <a:t>(Context c) </a:t>
            </a:r>
            <a:r>
              <a:rPr lang="en-US" sz="2000" dirty="0">
                <a:solidFill>
                  <a:schemeClr val="tx1"/>
                </a:solidFill>
              </a:rPr>
              <a:t>– When the fragment has been added to the Activity which has the </a:t>
            </a:r>
            <a:r>
              <a:rPr lang="en-US" sz="2000" dirty="0" err="1">
                <a:solidFill>
                  <a:schemeClr val="tx1"/>
                </a:solidFill>
              </a:rPr>
              <a:t>FrameLayout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b="1" i="1" dirty="0" err="1">
                <a:solidFill>
                  <a:schemeClr val="tx1"/>
                </a:solidFill>
              </a:rPr>
              <a:t>onDetach</a:t>
            </a:r>
            <a:r>
              <a:rPr lang="en-US" sz="2000" b="1" i="1" dirty="0">
                <a:solidFill>
                  <a:schemeClr val="tx1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 When the fragment is detached from the Activity in a </a:t>
            </a:r>
            <a:r>
              <a:rPr lang="en-US" sz="2000" dirty="0" err="1">
                <a:solidFill>
                  <a:schemeClr val="tx1"/>
                </a:solidFill>
              </a:rPr>
              <a:t>FragmentTransaction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err="1">
                <a:solidFill>
                  <a:schemeClr val="tx1"/>
                </a:solidFill>
              </a:rPr>
              <a:t>AndroidStudio</a:t>
            </a:r>
            <a:r>
              <a:rPr lang="en-US" sz="2400" dirty="0">
                <a:solidFill>
                  <a:schemeClr val="tx1"/>
                </a:solidFill>
              </a:rPr>
              <a:t>, type </a:t>
            </a:r>
            <a:r>
              <a:rPr lang="en-US" sz="2400" dirty="0" err="1">
                <a:solidFill>
                  <a:schemeClr val="tx1"/>
                </a:solidFill>
              </a:rPr>
              <a:t>ctrl+O</a:t>
            </a:r>
            <a:r>
              <a:rPr lang="en-US" sz="2400" dirty="0">
                <a:solidFill>
                  <a:schemeClr val="tx1"/>
                </a:solidFill>
              </a:rPr>
              <a:t> to override inherited functions.</a:t>
            </a:r>
          </a:p>
        </p:txBody>
      </p:sp>
    </p:spTree>
    <p:extLst>
      <p:ext uri="{BB962C8B-B14F-4D97-AF65-F5344CB8AC3E}">
        <p14:creationId xmlns:p14="http://schemas.microsoft.com/office/powerpoint/2010/main" val="211673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Fragments should be placed inside a &lt;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&gt; in a layout file. 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 is space that is reserved for fragments. Look in </a:t>
            </a:r>
            <a:r>
              <a:rPr lang="en-US" sz="2000" b="1" i="1" dirty="0">
                <a:solidFill>
                  <a:schemeClr val="tx1"/>
                </a:solidFill>
              </a:rPr>
              <a:t>layout-sw720dp/</a:t>
            </a:r>
            <a:r>
              <a:rPr lang="en-US" sz="2000" b="1" i="1" dirty="0" err="1">
                <a:solidFill>
                  <a:schemeClr val="tx1"/>
                </a:solidFill>
              </a:rPr>
              <a:t>fragment_example.xml</a:t>
            </a:r>
            <a:endParaRPr lang="en-US" sz="2000" b="1" i="1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(), you use </a:t>
            </a:r>
            <a:r>
              <a:rPr lang="en-US" sz="2400" dirty="0" err="1">
                <a:solidFill>
                  <a:schemeClr val="tx1"/>
                </a:solidFill>
              </a:rPr>
              <a:t>findViewById</a:t>
            </a:r>
            <a:r>
              <a:rPr lang="en-US" sz="2400" dirty="0">
                <a:solidFill>
                  <a:schemeClr val="tx1"/>
                </a:solidFill>
              </a:rPr>
              <a:t>() to check if the ”detail” &lt;</a:t>
            </a: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r>
              <a:rPr lang="en-US" sz="2400" dirty="0">
                <a:solidFill>
                  <a:schemeClr val="tx1"/>
                </a:solidFill>
              </a:rPr>
              <a:t>&gt; is loaded. If </a:t>
            </a:r>
            <a:r>
              <a:rPr lang="en-US" sz="2400" dirty="0" err="1">
                <a:solidFill>
                  <a:schemeClr val="tx1"/>
                </a:solidFill>
              </a:rPr>
              <a:t>findViewById</a:t>
            </a:r>
            <a:r>
              <a:rPr lang="en-US" sz="2400" dirty="0">
                <a:solidFill>
                  <a:schemeClr val="tx1"/>
                </a:solidFill>
              </a:rPr>
              <a:t> returns not null, then you are on a tablet. If </a:t>
            </a:r>
            <a:r>
              <a:rPr lang="en-US" sz="2400" dirty="0" err="1">
                <a:solidFill>
                  <a:schemeClr val="tx1"/>
                </a:solidFill>
              </a:rPr>
              <a:t>findViewById</a:t>
            </a:r>
            <a:r>
              <a:rPr lang="en-US" sz="2400" dirty="0">
                <a:solidFill>
                  <a:schemeClr val="tx1"/>
                </a:solidFill>
              </a:rPr>
              <a:t> returns null, then you are running on a phone. Look at line 33 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FragmentExample.java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203598"/>
            <a:ext cx="1728192" cy="2880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1760" y="1203598"/>
            <a:ext cx="460851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5816" y="1905094"/>
            <a:ext cx="3826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Something appears here.</a:t>
            </a:r>
          </a:p>
          <a:p>
            <a:r>
              <a:rPr lang="en-US" dirty="0"/>
              <a:t>There should not be a </a:t>
            </a:r>
            <a:r>
              <a:rPr lang="en-US" dirty="0" err="1"/>
              <a:t>startActivity</a:t>
            </a:r>
            <a:r>
              <a:rPr lang="en-US" dirty="0"/>
              <a:t>()</a:t>
            </a:r>
          </a:p>
          <a:p>
            <a:r>
              <a:rPr lang="en-US" dirty="0"/>
              <a:t>function call. Instead use a </a:t>
            </a:r>
          </a:p>
          <a:p>
            <a:r>
              <a:rPr lang="en-US" dirty="0" err="1"/>
              <a:t>fragmentTransaction</a:t>
            </a:r>
            <a:r>
              <a:rPr lang="en-US" dirty="0"/>
              <a:t> to load this</a:t>
            </a:r>
          </a:p>
          <a:p>
            <a:r>
              <a:rPr lang="en-US" dirty="0"/>
              <a:t>part.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199" y="2139702"/>
            <a:ext cx="12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7506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30182</TotalTime>
  <Words>1144</Words>
  <Application>Microsoft Macintosh PowerPoint</Application>
  <PresentationFormat>On-screen Show (16:9)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CST2335 Graphical Interface programming</vt:lpstr>
      <vt:lpstr>Introduction</vt:lpstr>
      <vt:lpstr>Layouts</vt:lpstr>
      <vt:lpstr>Naming scheme</vt:lpstr>
      <vt:lpstr>Manifest</vt:lpstr>
      <vt:lpstr>Phone and tablet layouts</vt:lpstr>
      <vt:lpstr>Fragment lifecycle</vt:lpstr>
      <vt:lpstr>FrameLayout</vt:lpstr>
      <vt:lpstr>Tablet</vt:lpstr>
      <vt:lpstr>Phone</vt:lpstr>
      <vt:lpstr>Phone</vt:lpstr>
      <vt:lpstr>Phone</vt:lpstr>
      <vt:lpstr>Fragment Manager</vt:lpstr>
      <vt:lpstr>Fragment Transactions</vt:lpstr>
      <vt:lpstr>FragmentTransaction</vt:lpstr>
      <vt:lpstr>FragmentTransaction – Bundle passing</vt:lpstr>
      <vt:lpstr>Example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704</cp:revision>
  <cp:lastPrinted>2011-05-25T13:43:07Z</cp:lastPrinted>
  <dcterms:created xsi:type="dcterms:W3CDTF">2010-07-27T15:40:45Z</dcterms:created>
  <dcterms:modified xsi:type="dcterms:W3CDTF">2019-03-18T15:32:29Z</dcterms:modified>
</cp:coreProperties>
</file>